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25"/>
  </p:notesMasterIdLst>
  <p:handoutMasterIdLst>
    <p:handoutMasterId r:id="rId26"/>
  </p:handoutMasterIdLst>
  <p:sldIdLst>
    <p:sldId id="256" r:id="rId2"/>
    <p:sldId id="1336" r:id="rId3"/>
    <p:sldId id="1392" r:id="rId4"/>
    <p:sldId id="1393" r:id="rId5"/>
    <p:sldId id="1466" r:id="rId6"/>
    <p:sldId id="1450" r:id="rId7"/>
    <p:sldId id="1456" r:id="rId8"/>
    <p:sldId id="1451" r:id="rId9"/>
    <p:sldId id="1467" r:id="rId10"/>
    <p:sldId id="1452" r:id="rId11"/>
    <p:sldId id="1453" r:id="rId12"/>
    <p:sldId id="1454" r:id="rId13"/>
    <p:sldId id="1415" r:id="rId14"/>
    <p:sldId id="1457" r:id="rId15"/>
    <p:sldId id="1460" r:id="rId16"/>
    <p:sldId id="1459" r:id="rId17"/>
    <p:sldId id="1461" r:id="rId18"/>
    <p:sldId id="1463" r:id="rId19"/>
    <p:sldId id="1462" r:id="rId20"/>
    <p:sldId id="1464" r:id="rId21"/>
    <p:sldId id="1465" r:id="rId22"/>
    <p:sldId id="1387" r:id="rId23"/>
    <p:sldId id="121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FF"/>
    <a:srgbClr val="FF0003"/>
    <a:srgbClr val="66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8" autoAdjust="0"/>
    <p:restoredTop sz="94600" autoAdjust="0"/>
  </p:normalViewPr>
  <p:slideViewPr>
    <p:cSldViewPr snapToObjects="1">
      <p:cViewPr varScale="1">
        <p:scale>
          <a:sx n="80" d="100"/>
          <a:sy n="80" d="100"/>
        </p:scale>
        <p:origin x="1160" y="176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494D-859D-274A-AC48-992865109D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E0D6-8482-7C4F-9ECF-D947BC5FB4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3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2DD6-4393-954B-BD90-5ECC0B0E3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5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82DB-05E4-0D49-BD17-38084C52DDE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3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7AD725-2994-8245-AD02-A263368B9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pic>
        <p:nvPicPr>
          <p:cNvPr id="3" name="Picture 2" descr="IST_A_RGB_P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29876" r="17272" b="27670"/>
          <a:stretch/>
        </p:blipFill>
        <p:spPr>
          <a:xfrm>
            <a:off x="154953" y="5530682"/>
            <a:ext cx="2272142" cy="1041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t="31900" r="18296" b="31346"/>
          <a:stretch/>
        </p:blipFill>
        <p:spPr>
          <a:xfrm>
            <a:off x="418286" y="261887"/>
            <a:ext cx="1946032" cy="8049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7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/>
                <a:cs typeface="Arial"/>
              </a:rPr>
              <a:t>Auditoria e Teste de Software</a:t>
            </a:r>
            <a:br>
              <a:rPr lang="en-US" sz="3600" b="1" dirty="0">
                <a:latin typeface="Arial"/>
                <a:cs typeface="Arial"/>
              </a:rPr>
            </a:br>
            <a:br>
              <a:rPr lang="en-US" sz="3600" b="1" dirty="0">
                <a:latin typeface="Arial"/>
                <a:cs typeface="Arial"/>
              </a:rPr>
            </a:br>
            <a:r>
              <a:rPr lang="en-US" sz="2200" b="1" dirty="0" err="1">
                <a:latin typeface="Arial"/>
                <a:cs typeface="Arial"/>
              </a:rPr>
              <a:t>Parte</a:t>
            </a:r>
            <a:r>
              <a:rPr lang="en-US" sz="2200" b="1" dirty="0">
                <a:latin typeface="Arial"/>
                <a:cs typeface="Arial"/>
              </a:rPr>
              <a:t> III: </a:t>
            </a:r>
            <a:r>
              <a:rPr lang="en-US" sz="2200" b="1" dirty="0" err="1">
                <a:latin typeface="Arial"/>
                <a:cs typeface="Arial"/>
              </a:rPr>
              <a:t>Técnicas</a:t>
            </a:r>
            <a:r>
              <a:rPr lang="en-US" sz="2200" b="1" dirty="0">
                <a:latin typeface="Arial"/>
                <a:cs typeface="Arial"/>
              </a:rPr>
              <a:t> de </a:t>
            </a:r>
            <a:r>
              <a:rPr lang="en-US" sz="2200" b="1" dirty="0" err="1">
                <a:latin typeface="Arial"/>
                <a:cs typeface="Arial"/>
              </a:rPr>
              <a:t>Protecção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2019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8394-B103-DB43-9CD9-A78C76F3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STRIDE taxonomy: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DD4D5-69D0-E442-8269-E3991457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1157D-C09B-2247-A790-03DF6132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637AA-B154-0242-A9EF-BEC001D0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52E53-1DFD-4C45-A008-012C464AC0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</a:t>
            </a:r>
            <a:r>
              <a:rPr lang="en-US" sz="2400" dirty="0"/>
              <a:t>poofing identity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Atacante</a:t>
            </a:r>
            <a:r>
              <a:rPr lang="en-US" sz="1800" dirty="0"/>
              <a:t> </a:t>
            </a:r>
            <a:r>
              <a:rPr lang="en-US" sz="1800" dirty="0" err="1"/>
              <a:t>apresenta</a:t>
            </a:r>
            <a:r>
              <a:rPr lang="en-US" sz="1800" dirty="0"/>
              <a:t>-se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entidade</a:t>
            </a:r>
            <a:r>
              <a:rPr lang="en-US" sz="1800" dirty="0"/>
              <a:t> </a:t>
            </a:r>
            <a:r>
              <a:rPr lang="en-US" sz="1800" dirty="0" err="1"/>
              <a:t>válida</a:t>
            </a:r>
            <a:endParaRPr lang="en-US" sz="1800" dirty="0"/>
          </a:p>
          <a:p>
            <a:pPr lvl="3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b="1" dirty="0"/>
              <a:t>T</a:t>
            </a:r>
            <a:r>
              <a:rPr lang="en-US" sz="2400" dirty="0"/>
              <a:t>ampering with data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Modificação</a:t>
            </a:r>
            <a:r>
              <a:rPr lang="en-US" sz="1800" dirty="0"/>
              <a:t> </a:t>
            </a:r>
            <a:r>
              <a:rPr lang="en-US" sz="1800" dirty="0" err="1"/>
              <a:t>maliciosa</a:t>
            </a:r>
            <a:r>
              <a:rPr lang="en-US" sz="1800" dirty="0"/>
              <a:t> de dados</a:t>
            </a:r>
          </a:p>
          <a:p>
            <a:pPr lvl="3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b="1" dirty="0"/>
              <a:t>R</a:t>
            </a:r>
            <a:r>
              <a:rPr lang="en-US" sz="2400" dirty="0"/>
              <a:t>epudiation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Negar que um </a:t>
            </a:r>
            <a:r>
              <a:rPr lang="en-US" sz="1800" dirty="0" err="1"/>
              <a:t>determinado</a:t>
            </a:r>
            <a:r>
              <a:rPr lang="en-US" sz="1800" dirty="0"/>
              <a:t>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aconteceu</a:t>
            </a:r>
            <a:endParaRPr lang="en-US" sz="1800" dirty="0"/>
          </a:p>
          <a:p>
            <a:pPr lvl="3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b="1" dirty="0"/>
              <a:t>I</a:t>
            </a:r>
            <a:r>
              <a:rPr lang="en-US" sz="2400" dirty="0"/>
              <a:t>nformation disclosure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Exposição</a:t>
            </a:r>
            <a:r>
              <a:rPr lang="en-US" sz="1800" dirty="0"/>
              <a:t> de </a:t>
            </a:r>
            <a:r>
              <a:rPr lang="en-US" sz="1800" dirty="0" err="1"/>
              <a:t>informação</a:t>
            </a:r>
            <a:r>
              <a:rPr lang="en-US" sz="1800" dirty="0"/>
              <a:t> a </a:t>
            </a:r>
            <a:r>
              <a:rPr lang="en-US" sz="1800" dirty="0" err="1"/>
              <a:t>entidades</a:t>
            </a:r>
            <a:r>
              <a:rPr lang="en-US" sz="1800" dirty="0"/>
              <a:t> que </a:t>
            </a:r>
            <a:r>
              <a:rPr lang="en-US" sz="1800" dirty="0" err="1"/>
              <a:t>não</a:t>
            </a:r>
            <a:r>
              <a:rPr lang="en-US" sz="1800" dirty="0"/>
              <a:t> era </a:t>
            </a:r>
            <a:r>
              <a:rPr lang="en-US" sz="1800" dirty="0" err="1"/>
              <a:t>suposto</a:t>
            </a:r>
            <a:endParaRPr lang="en-US" sz="1800" dirty="0"/>
          </a:p>
          <a:p>
            <a:pPr lvl="3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b="1" dirty="0"/>
              <a:t>D</a:t>
            </a:r>
            <a:r>
              <a:rPr lang="en-US" sz="2400" dirty="0"/>
              <a:t>enial of service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Negação</a:t>
            </a:r>
            <a:r>
              <a:rPr lang="en-US" sz="1800" dirty="0"/>
              <a:t> de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algum</a:t>
            </a:r>
            <a:r>
              <a:rPr lang="en-US" sz="1800" dirty="0"/>
              <a:t> </a:t>
            </a:r>
            <a:r>
              <a:rPr lang="en-US" sz="1800" dirty="0" err="1"/>
              <a:t>componente</a:t>
            </a:r>
            <a:r>
              <a:rPr lang="en-US" sz="1800" dirty="0"/>
              <a:t> a </a:t>
            </a:r>
            <a:r>
              <a:rPr lang="en-US" sz="1800" dirty="0" err="1"/>
              <a:t>utilizadores</a:t>
            </a:r>
            <a:r>
              <a:rPr lang="en-US" sz="1800" dirty="0"/>
              <a:t> / components</a:t>
            </a:r>
          </a:p>
          <a:p>
            <a:pPr lvl="3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b="1" dirty="0"/>
              <a:t>E</a:t>
            </a:r>
            <a:r>
              <a:rPr lang="en-US" sz="2400" dirty="0"/>
              <a:t>levation of privilege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Aumento</a:t>
            </a:r>
            <a:r>
              <a:rPr lang="en-US" sz="1800" dirty="0"/>
              <a:t> de </a:t>
            </a:r>
            <a:r>
              <a:rPr lang="en-US" sz="1800" dirty="0" err="1"/>
              <a:t>privilégios</a:t>
            </a:r>
            <a:r>
              <a:rPr lang="en-US" sz="1800" dirty="0"/>
              <a:t> do </a:t>
            </a:r>
            <a:r>
              <a:rPr lang="en-US" sz="1800" dirty="0" err="1"/>
              <a:t>atacante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4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C5F-2A70-734F-92E8-7A9F1228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DREAD: </a:t>
            </a:r>
            <a:r>
              <a:rPr lang="en-US" dirty="0" err="1"/>
              <a:t>Classificação</a:t>
            </a:r>
            <a:r>
              <a:rPr lang="en-US" dirty="0"/>
              <a:t> dos </a:t>
            </a:r>
            <a:r>
              <a:rPr lang="en-US" dirty="0" err="1"/>
              <a:t>ataques</a:t>
            </a:r>
            <a:r>
              <a:rPr lang="en-US" dirty="0"/>
              <a:t> / </a:t>
            </a:r>
            <a:r>
              <a:rPr lang="en-US" dirty="0" err="1"/>
              <a:t>ameaças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40264-8B6E-374E-B869-E5EC3B4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B1DA-D941-1F47-B120-ABC407E5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C184B-B7F2-424E-89CF-4BF39F44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1D990-FFB0-314A-B8E7-BE480DF217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D</a:t>
            </a:r>
            <a:r>
              <a:rPr lang="en-US" sz="2400" dirty="0"/>
              <a:t>amage potential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10 se o </a:t>
            </a:r>
            <a:r>
              <a:rPr lang="en-US" sz="2000" dirty="0" err="1"/>
              <a:t>atacante</a:t>
            </a:r>
            <a:r>
              <a:rPr lang="en-US" sz="2000" dirty="0"/>
              <a:t> </a:t>
            </a:r>
            <a:r>
              <a:rPr lang="en-US" sz="2000" dirty="0" err="1"/>
              <a:t>consegue</a:t>
            </a:r>
            <a:r>
              <a:rPr lang="en-US" sz="2000" dirty="0"/>
              <a:t> </a:t>
            </a:r>
            <a:r>
              <a:rPr lang="en-US" sz="2000" dirty="0" err="1"/>
              <a:t>ultrapassar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mecanismos</a:t>
            </a:r>
            <a:r>
              <a:rPr lang="en-US" sz="2000" dirty="0"/>
              <a:t> de </a:t>
            </a:r>
            <a:r>
              <a:rPr lang="en-US" sz="2000" dirty="0" err="1"/>
              <a:t>segurança</a:t>
            </a: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b="1" dirty="0"/>
              <a:t>R</a:t>
            </a:r>
            <a:r>
              <a:rPr lang="en-US" sz="2400" dirty="0"/>
              <a:t>eproducibility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Quão</a:t>
            </a:r>
            <a:r>
              <a:rPr lang="en-US" sz="2000" dirty="0"/>
              <a:t> </a:t>
            </a:r>
            <a:r>
              <a:rPr lang="en-US" sz="2000" dirty="0" err="1"/>
              <a:t>fácil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ataque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prática</a:t>
            </a:r>
            <a:r>
              <a:rPr lang="en-US" sz="2000" dirty="0"/>
              <a:t>?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b="1" dirty="0"/>
              <a:t>E</a:t>
            </a:r>
            <a:r>
              <a:rPr lang="en-US" sz="2400" dirty="0"/>
              <a:t>xploitability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Quanto</a:t>
            </a:r>
            <a:r>
              <a:rPr lang="en-US" sz="2000" dirty="0"/>
              <a:t> </a:t>
            </a:r>
            <a:r>
              <a:rPr lang="en-US" sz="2000" dirty="0" err="1"/>
              <a:t>esforço</a:t>
            </a:r>
            <a:r>
              <a:rPr lang="en-US" sz="2000" dirty="0"/>
              <a:t> e </a:t>
            </a:r>
            <a:r>
              <a:rPr lang="en-US" sz="2000" dirty="0" err="1"/>
              <a:t>perícia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necessário</a:t>
            </a:r>
            <a:r>
              <a:rPr lang="en-US" sz="2000" dirty="0"/>
              <a:t> para </a:t>
            </a:r>
            <a:r>
              <a:rPr lang="en-US" sz="2000" dirty="0" err="1"/>
              <a:t>montar</a:t>
            </a:r>
            <a:r>
              <a:rPr lang="en-US" sz="2000" dirty="0"/>
              <a:t> o </a:t>
            </a:r>
            <a:r>
              <a:rPr lang="en-US" sz="2000" dirty="0" err="1"/>
              <a:t>ataque</a:t>
            </a:r>
            <a:r>
              <a:rPr lang="en-US" sz="2000" dirty="0"/>
              <a:t>?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b="1" dirty="0"/>
              <a:t>A</a:t>
            </a:r>
            <a:r>
              <a:rPr lang="en-US" sz="2400" dirty="0"/>
              <a:t>ffected users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 o </a:t>
            </a:r>
            <a:r>
              <a:rPr lang="en-US" sz="2000" dirty="0" err="1"/>
              <a:t>ataque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bem</a:t>
            </a:r>
            <a:r>
              <a:rPr lang="en-US" sz="2000" dirty="0"/>
              <a:t> </a:t>
            </a:r>
            <a:r>
              <a:rPr lang="en-US" sz="2000" dirty="0" err="1"/>
              <a:t>sucedido</a:t>
            </a:r>
            <a:r>
              <a:rPr lang="en-US" sz="2000" dirty="0"/>
              <a:t> </a:t>
            </a:r>
            <a:r>
              <a:rPr lang="en-US" sz="2000" dirty="0" err="1"/>
              <a:t>quantos</a:t>
            </a:r>
            <a:r>
              <a:rPr lang="en-US" sz="2000" dirty="0"/>
              <a:t> </a:t>
            </a:r>
            <a:r>
              <a:rPr lang="en-US" sz="2000" dirty="0" err="1"/>
              <a:t>utilizadores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afectados</a:t>
            </a:r>
            <a:r>
              <a:rPr lang="en-US" sz="2000" dirty="0"/>
              <a:t>?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b="1" dirty="0"/>
              <a:t>D</a:t>
            </a:r>
            <a:r>
              <a:rPr lang="en-US" sz="2400" dirty="0"/>
              <a:t>iscoverability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Quão</a:t>
            </a:r>
            <a:r>
              <a:rPr lang="en-US" sz="2000" dirty="0"/>
              <a:t> </a:t>
            </a:r>
            <a:r>
              <a:rPr lang="en-US" sz="2000" dirty="0" err="1"/>
              <a:t>fácil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descobrir</a:t>
            </a:r>
            <a:r>
              <a:rPr lang="en-US" sz="2000" dirty="0"/>
              <a:t> a </a:t>
            </a:r>
            <a:r>
              <a:rPr lang="en-US" sz="2000" dirty="0" err="1"/>
              <a:t>vulnerabilidade</a:t>
            </a:r>
            <a:r>
              <a:rPr lang="en-US" sz="2000" dirty="0"/>
              <a:t>?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prudente</a:t>
            </a:r>
            <a:r>
              <a:rPr lang="en-US" sz="2000" dirty="0"/>
              <a:t>: </a:t>
            </a:r>
            <a:r>
              <a:rPr lang="en-US" sz="2000" dirty="0" err="1"/>
              <a:t>colocar</a:t>
            </a:r>
            <a:r>
              <a:rPr lang="en-US" sz="2000" dirty="0"/>
              <a:t> a 10…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4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8330-77D8-1A4B-984E-F887E877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resultado</a:t>
            </a:r>
            <a:r>
              <a:rPr lang="en-US" dirty="0"/>
              <a:t> de auditoria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E9EE0-E3F6-BB4F-8B38-552434AC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84AA-7DDE-CE4A-8A3E-978946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722C2-8FB7-F840-9059-8DA83BE1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F4AE41-67EA-FC4F-86EA-0AFF14C700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/>
          </a:p>
          <a:p>
            <a:pPr defTabSz="914400"/>
            <a:endParaRPr lang="en-US"/>
          </a:p>
          <a:p>
            <a:pPr defTabSz="914400"/>
            <a:r>
              <a:rPr lang="en-US"/>
              <a:t>HOWARD 98</a:t>
            </a:r>
          </a:p>
          <a:p>
            <a:pPr defTabSz="914400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7E55AEE-4CEA-9541-A510-E640ABE1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6802" t="22394" r="6700" b="8061"/>
          <a:stretch>
            <a:fillRect/>
          </a:stretch>
        </p:blipFill>
        <p:spPr bwMode="auto">
          <a:xfrm>
            <a:off x="127000" y="1720850"/>
            <a:ext cx="8024813" cy="418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9" name="Picture 5" descr="untitled">
            <a:extLst>
              <a:ext uri="{FF2B5EF4-FFF2-40B4-BE49-F238E27FC236}">
                <a16:creationId xmlns:a16="http://schemas.microsoft.com/office/drawing/2014/main" id="{509606CD-E8AC-DB47-8C12-998DC740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9749" y="2019300"/>
            <a:ext cx="2130425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B4708500-A6E8-6E40-900A-7BEBB52F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PT" sz="2400" dirty="0" err="1">
                <a:solidFill>
                  <a:srgbClr val="163CFF"/>
                </a:solidFill>
              </a:rPr>
              <a:t>str</a:t>
            </a:r>
            <a:r>
              <a:rPr lang="pt-PT" sz="2400" b="1" u="sng" dirty="0" err="1">
                <a:solidFill>
                  <a:srgbClr val="163CFF"/>
                </a:solidFill>
              </a:rPr>
              <a:t>i</a:t>
            </a:r>
            <a:r>
              <a:rPr lang="pt-PT" sz="2400" dirty="0" err="1">
                <a:solidFill>
                  <a:srgbClr val="163CFF"/>
                </a:solidFill>
              </a:rPr>
              <a:t>de</a:t>
            </a:r>
            <a:endParaRPr lang="en-US" sz="2400" dirty="0">
              <a:solidFill>
                <a:srgbClr val="163CFF"/>
              </a:solidFill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7100D555-3975-1E48-9164-95FD16792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455862"/>
            <a:ext cx="2438400" cy="820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9F7ABD72-C82D-3C47-9D3F-467EA6C0B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819400"/>
            <a:ext cx="1143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834A9E95-21D1-CE4D-950F-A471B549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743075"/>
            <a:ext cx="703263" cy="225425"/>
          </a:xfrm>
          <a:prstGeom prst="rect">
            <a:avLst/>
          </a:prstGeom>
          <a:solidFill>
            <a:srgbClr val="270076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Attack    </a:t>
            </a:r>
          </a:p>
        </p:txBody>
      </p:sp>
    </p:spTree>
    <p:extLst>
      <p:ext uri="{BB962C8B-B14F-4D97-AF65-F5344CB8AC3E}">
        <p14:creationId xmlns:p14="http://schemas.microsoft.com/office/powerpoint/2010/main" val="255011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B243-73EF-8C4F-904B-EA78B662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de software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EAFFF-C035-C34F-906B-65E6EA2B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D6DEC-1E70-834D-8204-38944D5E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B6EDB-A65D-724A-AC47-8234BB2A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17D4A-D825-244E-8BB6-6675D5266F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“Operating system facilities, such as the kernel and utility programs, are typically assumed to be reliable. In our recent experiments, we have been able to crash 25-33% of the utility programs on any version of UNIX that was tested.”</a:t>
            </a:r>
          </a:p>
          <a:p>
            <a:pPr lvl="1"/>
            <a:r>
              <a:rPr lang="en-US" sz="1800" dirty="0"/>
              <a:t>Barton P. Miller, Lars </a:t>
            </a:r>
            <a:r>
              <a:rPr lang="en-US" sz="1800" dirty="0" err="1"/>
              <a:t>Fredriksen</a:t>
            </a:r>
            <a:r>
              <a:rPr lang="en-US" sz="1800" dirty="0"/>
              <a:t> e Bryan So, An Empirical Study of the Reliability of UNIX Utilities, CACM, Dec. 1990</a:t>
            </a:r>
          </a:p>
          <a:p>
            <a:pPr lvl="3"/>
            <a:endParaRPr lang="en-US" sz="1600" dirty="0"/>
          </a:p>
          <a:p>
            <a:r>
              <a:rPr lang="en-US" sz="2600" dirty="0"/>
              <a:t>Estes </a:t>
            </a:r>
            <a:r>
              <a:rPr lang="en-US" sz="2600" dirty="0" err="1"/>
              <a:t>autores</a:t>
            </a:r>
            <a:r>
              <a:rPr lang="en-US" sz="2600" dirty="0"/>
              <a:t> </a:t>
            </a:r>
            <a:r>
              <a:rPr lang="en-US" sz="2600" dirty="0" err="1"/>
              <a:t>utilizaram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ferramenta </a:t>
            </a:r>
            <a:r>
              <a:rPr lang="en-US" sz="2600" dirty="0" err="1"/>
              <a:t>chamada</a:t>
            </a:r>
            <a:r>
              <a:rPr lang="en-US" sz="2600" dirty="0"/>
              <a:t> </a:t>
            </a:r>
            <a:r>
              <a:rPr lang="en-US" sz="2600" i="1" dirty="0"/>
              <a:t>fuzz</a:t>
            </a:r>
          </a:p>
          <a:p>
            <a:pPr lvl="1"/>
            <a:r>
              <a:rPr lang="en-US" sz="1800" dirty="0"/>
              <a:t>A ferramenta </a:t>
            </a:r>
            <a:r>
              <a:rPr lang="en-US" sz="1800" dirty="0" err="1"/>
              <a:t>conseguia</a:t>
            </a:r>
            <a:r>
              <a:rPr lang="en-US" sz="1800" dirty="0"/>
              <a:t> </a:t>
            </a:r>
            <a:r>
              <a:rPr lang="en-US" sz="1800" dirty="0" err="1"/>
              <a:t>reproduzir</a:t>
            </a:r>
            <a:r>
              <a:rPr lang="en-US" sz="1800" dirty="0"/>
              <a:t> as </a:t>
            </a:r>
            <a:r>
              <a:rPr lang="en-US" sz="1800" dirty="0" err="1"/>
              <a:t>condições</a:t>
            </a:r>
            <a:r>
              <a:rPr lang="en-US" sz="1800" dirty="0"/>
              <a:t> que </a:t>
            </a:r>
            <a:r>
              <a:rPr lang="en-US" sz="1800" dirty="0" err="1"/>
              <a:t>faziam</a:t>
            </a:r>
            <a:r>
              <a:rPr lang="en-US" sz="1800" dirty="0"/>
              <a:t> </a:t>
            </a:r>
            <a:r>
              <a:rPr lang="en-US" sz="1800" dirty="0" err="1"/>
              <a:t>crashar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programas</a:t>
            </a:r>
            <a:endParaRPr lang="en-US" sz="1800" dirty="0"/>
          </a:p>
          <a:p>
            <a:pPr lvl="4"/>
            <a:endParaRPr lang="en-US" dirty="0"/>
          </a:p>
          <a:p>
            <a:r>
              <a:rPr lang="en-US" dirty="0" err="1"/>
              <a:t>Fuzzers</a:t>
            </a:r>
            <a:r>
              <a:rPr lang="en-US" dirty="0"/>
              <a:t> do “brute force search for vulnerabilities”</a:t>
            </a:r>
          </a:p>
          <a:p>
            <a:pPr lvl="1"/>
            <a:r>
              <a:rPr lang="en-US" dirty="0" err="1"/>
              <a:t>Injectam</a:t>
            </a:r>
            <a:r>
              <a:rPr lang="en-US" dirty="0"/>
              <a:t> input </a:t>
            </a:r>
            <a:r>
              <a:rPr lang="en-US" dirty="0" err="1"/>
              <a:t>aleatório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, e </a:t>
            </a:r>
            <a:r>
              <a:rPr lang="en-US" dirty="0" err="1"/>
              <a:t>vê</a:t>
            </a:r>
            <a:r>
              <a:rPr lang="en-US" dirty="0"/>
              <a:t> se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crasha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ocorre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violação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r>
              <a:rPr lang="en-US" dirty="0" err="1"/>
              <a:t>Hoje</a:t>
            </a:r>
            <a:r>
              <a:rPr lang="en-US" dirty="0"/>
              <a:t> o fuzzing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testes de </a:t>
            </a:r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vulnerabilidades</a:t>
            </a:r>
            <a:r>
              <a:rPr lang="en-US" sz="2000" dirty="0"/>
              <a:t> </a:t>
            </a:r>
            <a:r>
              <a:rPr lang="en-US" sz="2000" dirty="0" err="1"/>
              <a:t>recentes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descobertas</a:t>
            </a:r>
            <a:r>
              <a:rPr lang="en-US" sz="2000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fuzzing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9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7DA9-EEB5-2541-8577-43CF74D5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para </a:t>
            </a:r>
            <a:r>
              <a:rPr lang="en-US" dirty="0" err="1"/>
              <a:t>vectores</a:t>
            </a:r>
            <a:r>
              <a:rPr lang="en-US" dirty="0"/>
              <a:t> de fuzzing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AED83-EF32-0B45-A1B0-99F56259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6700E-C622-2944-ABE7-B6C9370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EA59A-4C2F-0640-AE13-718A3E0D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01BE7-0F98-DE44-BE15-0C9C5C9F5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err="1"/>
              <a:t>Pensar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ataques</a:t>
            </a:r>
            <a:r>
              <a:rPr lang="en-US" sz="2000" dirty="0"/>
              <a:t> </a:t>
            </a:r>
            <a:r>
              <a:rPr lang="en-US" sz="2000" dirty="0" err="1"/>
              <a:t>conhecidos</a:t>
            </a:r>
            <a:r>
              <a:rPr lang="en-US" sz="2000" dirty="0"/>
              <a:t>: BOs, SQL inj., XSS,…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Metacaracters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163CFF"/>
                </a:solidFill>
              </a:rPr>
              <a:t>HTML  &lt;  &gt;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163CFF"/>
                </a:solidFill>
              </a:rPr>
              <a:t>SQL  -  ;  ’  ”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163CFF"/>
                </a:solidFill>
              </a:rPr>
              <a:t>OS  .  /  %00  *  |  ‘  ’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163CFF"/>
                </a:solidFill>
              </a:rPr>
              <a:t>Web server  ../   %00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163CFF"/>
                </a:solidFill>
              </a:rPr>
              <a:t>C / C++  %00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Exemplos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163CFF"/>
                </a:solidFill>
              </a:rPr>
              <a:t>String longa: 10K A’s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163CFF"/>
                </a:solidFill>
              </a:rPr>
              <a:t>String </a:t>
            </a:r>
            <a:r>
              <a:rPr lang="en-US" sz="1600" dirty="0" err="1">
                <a:solidFill>
                  <a:srgbClr val="163CFF"/>
                </a:solidFill>
              </a:rPr>
              <a:t>muito</a:t>
            </a:r>
            <a:r>
              <a:rPr lang="en-US" sz="1600" dirty="0">
                <a:solidFill>
                  <a:srgbClr val="163CFF"/>
                </a:solidFill>
              </a:rPr>
              <a:t> longa: 100K A’s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163CFF"/>
                </a:solidFill>
              </a:rPr>
              <a:t>Format strings %</a:t>
            </a:r>
            <a:r>
              <a:rPr lang="en-US" sz="1600" dirty="0" err="1">
                <a:solidFill>
                  <a:srgbClr val="163CFF"/>
                </a:solidFill>
              </a:rPr>
              <a:t>n%n%n</a:t>
            </a:r>
            <a:r>
              <a:rPr lang="en-US" sz="1600" dirty="0">
                <a:solidFill>
                  <a:srgbClr val="163CFF"/>
                </a:solidFill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en-US" sz="1600" dirty="0" err="1">
                <a:solidFill>
                  <a:srgbClr val="163CFF"/>
                </a:solidFill>
              </a:rPr>
              <a:t>Caminhos</a:t>
            </a:r>
            <a:r>
              <a:rPr lang="en-US" sz="1600" dirty="0">
                <a:solidFill>
                  <a:srgbClr val="163CFF"/>
                </a:solidFill>
              </a:rPr>
              <a:t> ../../../../../../../../../../../../</a:t>
            </a:r>
            <a:r>
              <a:rPr lang="en-US" sz="1600" dirty="0" err="1">
                <a:solidFill>
                  <a:srgbClr val="163CFF"/>
                </a:solidFill>
              </a:rPr>
              <a:t>etc</a:t>
            </a:r>
            <a:r>
              <a:rPr lang="en-US" sz="1600" dirty="0">
                <a:solidFill>
                  <a:srgbClr val="163CFF"/>
                </a:solidFill>
              </a:rPr>
              <a:t>/</a:t>
            </a:r>
            <a:r>
              <a:rPr lang="en-US" sz="1600" dirty="0" err="1">
                <a:solidFill>
                  <a:srgbClr val="163CFF"/>
                </a:solidFill>
              </a:rPr>
              <a:t>passwd</a:t>
            </a:r>
            <a:endParaRPr lang="en-US" sz="1600" dirty="0">
              <a:solidFill>
                <a:srgbClr val="163C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600" dirty="0" err="1">
                <a:solidFill>
                  <a:srgbClr val="163CFF"/>
                </a:solidFill>
              </a:rPr>
              <a:t>Caminhos</a:t>
            </a:r>
            <a:r>
              <a:rPr lang="en-US" sz="1600" dirty="0">
                <a:solidFill>
                  <a:srgbClr val="163CFF"/>
                </a:solidFill>
              </a:rPr>
              <a:t> ../../../../../../../../../../../../</a:t>
            </a:r>
            <a:r>
              <a:rPr lang="en-US" sz="1600" dirty="0" err="1">
                <a:solidFill>
                  <a:srgbClr val="163CFF"/>
                </a:solidFill>
              </a:rPr>
              <a:t>etc</a:t>
            </a:r>
            <a:r>
              <a:rPr lang="en-US" sz="1600" dirty="0">
                <a:solidFill>
                  <a:srgbClr val="163CFF"/>
                </a:solidFill>
              </a:rPr>
              <a:t>/passwd%00</a:t>
            </a:r>
          </a:p>
          <a:p>
            <a:pPr lvl="1">
              <a:lnSpc>
                <a:spcPct val="90000"/>
              </a:lnSpc>
            </a:pPr>
            <a:r>
              <a:rPr lang="en-US" sz="1600" dirty="0" err="1">
                <a:solidFill>
                  <a:srgbClr val="163CFF"/>
                </a:solidFill>
              </a:rPr>
              <a:t>Caracteres</a:t>
            </a:r>
            <a:r>
              <a:rPr lang="en-US" sz="1600" dirty="0">
                <a:solidFill>
                  <a:srgbClr val="163CFF"/>
                </a:solidFill>
              </a:rPr>
              <a:t> </a:t>
            </a:r>
            <a:r>
              <a:rPr lang="en-US" sz="1600" dirty="0" err="1">
                <a:solidFill>
                  <a:srgbClr val="163CFF"/>
                </a:solidFill>
              </a:rPr>
              <a:t>invulgares</a:t>
            </a:r>
            <a:r>
              <a:rPr lang="en-US" sz="1600" dirty="0">
                <a:solidFill>
                  <a:srgbClr val="163CFF"/>
                </a:solidFill>
              </a:rPr>
              <a:t>: </a:t>
            </a:r>
            <a:r>
              <a:rPr lang="en-US" sz="1600" dirty="0" err="1">
                <a:solidFill>
                  <a:srgbClr val="163CFF"/>
                </a:solidFill>
              </a:rPr>
              <a:t>metacaracters</a:t>
            </a:r>
            <a:r>
              <a:rPr lang="en-US" sz="1600" dirty="0">
                <a:solidFill>
                  <a:srgbClr val="163CFF"/>
                </a:solidFill>
              </a:rPr>
              <a:t> e outros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163CFF"/>
                </a:solidFill>
              </a:rPr>
              <a:t>XSS  &lt;script&gt;alert(</a:t>
            </a:r>
            <a:r>
              <a:rPr lang="en-US" sz="1600" dirty="0" err="1">
                <a:solidFill>
                  <a:srgbClr val="163CFF"/>
                </a:solidFill>
              </a:rPr>
              <a:t>document.location</a:t>
            </a:r>
            <a:r>
              <a:rPr lang="en-US" sz="1600" dirty="0">
                <a:solidFill>
                  <a:srgbClr val="163CFF"/>
                </a:solidFill>
              </a:rPr>
              <a:t>);&lt;/script&gt;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337A-18F4-3F45-9FF1-E592D2FA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vectores</a:t>
            </a:r>
            <a:r>
              <a:rPr lang="en-US" dirty="0"/>
              <a:t> de fuzzing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AC079-CDCE-EA4A-8BE9-628F1F73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B201D-C05B-0F40-83DC-A64A23CF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0457E-36C1-C34C-BC18-CDF3E354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428D1-4E26-AE43-97F1-298B5C9B55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 </a:t>
            </a:r>
            <a:r>
              <a:rPr lang="en-US" sz="2400" dirty="0" err="1"/>
              <a:t>testar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r>
              <a:rPr lang="en-US" sz="2400" dirty="0"/>
              <a:t> de SQL injection</a:t>
            </a:r>
          </a:p>
          <a:p>
            <a:pPr lvl="1">
              <a:buFont typeface="Wingdings" pitchFamily="2" charset="2"/>
              <a:buNone/>
            </a:pPr>
            <a:endParaRPr lang="pt-PT" sz="1800" dirty="0"/>
          </a:p>
          <a:p>
            <a:pPr lvl="2">
              <a:buNone/>
            </a:pP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1=1--</a:t>
            </a:r>
          </a:p>
          <a:p>
            <a:pPr lvl="2">
              <a:buNone/>
            </a:pP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1=1--</a:t>
            </a:r>
          </a:p>
          <a:p>
            <a:pPr lvl="2">
              <a:buNone/>
            </a:pP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1=1 /*</a:t>
            </a:r>
          </a:p>
          <a:p>
            <a:pPr lvl="2">
              <a:buNone/>
            </a:pP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1=1--</a:t>
            </a:r>
          </a:p>
          <a:p>
            <a:pPr lvl="2">
              <a:buNone/>
            </a:pP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’a’=’a</a:t>
            </a:r>
          </a:p>
          <a:p>
            <a:pPr lvl="2">
              <a:buNone/>
            </a:pP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"a"="a</a:t>
            </a:r>
          </a:p>
          <a:p>
            <a:pPr lvl="2">
              <a:buNone/>
            </a:pP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(’a’=’a</a:t>
            </a:r>
          </a:p>
          <a:p>
            <a:pPr lvl="2">
              <a:buNone/>
            </a:pP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OR ’</a:t>
            </a:r>
          </a:p>
          <a:p>
            <a:pPr lvl="2">
              <a:buNone/>
            </a:pPr>
            <a:r>
              <a:rPr lang="en-US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or 1 in (select @@version)--</a:t>
            </a:r>
          </a:p>
          <a:p>
            <a:pPr lvl="2">
              <a:buNone/>
            </a:pP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@@</a:t>
            </a:r>
            <a:r>
              <a:rPr lang="pt-PT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pt-PT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endParaRPr lang="en-US" dirty="0">
              <a:solidFill>
                <a:srgbClr val="163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FC39-80AD-A94E-9F12-45916DB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AD6A3-895A-954A-A80C-BA5B625B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DC149-8967-DB44-BCB0-93B84A77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91EFF-FC3D-2C47-8489-4A4A47B3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74340-3A98-9B41-AE71-53FDEBC0B5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termos</a:t>
            </a:r>
            <a:r>
              <a:rPr lang="en-US" sz="2400" dirty="0"/>
              <a:t> de </a:t>
            </a:r>
            <a:r>
              <a:rPr lang="en-US" sz="2400" dirty="0" err="1"/>
              <a:t>conhecimento</a:t>
            </a:r>
            <a:r>
              <a:rPr lang="en-US" sz="2400" dirty="0"/>
              <a:t> do </a:t>
            </a:r>
            <a:r>
              <a:rPr lang="en-US" sz="2400" dirty="0" err="1"/>
              <a:t>alvo</a:t>
            </a:r>
            <a:r>
              <a:rPr lang="en-US" sz="2400" dirty="0"/>
              <a:t>:</a:t>
            </a:r>
          </a:p>
          <a:p>
            <a:r>
              <a:rPr lang="en-US" sz="2400" dirty="0" err="1">
                <a:solidFill>
                  <a:srgbClr val="163CFF"/>
                </a:solidFill>
              </a:rPr>
              <a:t>Fuzzers</a:t>
            </a:r>
            <a:r>
              <a:rPr lang="en-US" sz="2400" dirty="0">
                <a:solidFill>
                  <a:srgbClr val="163CFF"/>
                </a:solidFill>
              </a:rPr>
              <a:t> </a:t>
            </a:r>
            <a:r>
              <a:rPr lang="en-US" sz="2400" dirty="0" err="1">
                <a:solidFill>
                  <a:srgbClr val="163CFF"/>
                </a:solidFill>
              </a:rPr>
              <a:t>magros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/>
              <a:t>– ferramentas simples com </a:t>
            </a:r>
            <a:r>
              <a:rPr lang="en-US" sz="2400" dirty="0" err="1"/>
              <a:t>pouco</a:t>
            </a:r>
            <a:r>
              <a:rPr lang="en-US" sz="2400" dirty="0"/>
              <a:t> </a:t>
            </a:r>
            <a:r>
              <a:rPr lang="en-US" sz="2400" dirty="0" err="1"/>
              <a:t>conhecimento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aplicação</a:t>
            </a:r>
            <a:r>
              <a:rPr lang="en-US" sz="2400" dirty="0"/>
              <a:t> a </a:t>
            </a:r>
            <a:r>
              <a:rPr lang="en-US" sz="2400" dirty="0" err="1"/>
              <a:t>testar</a:t>
            </a:r>
            <a:r>
              <a:rPr lang="en-US" sz="2400" dirty="0"/>
              <a:t>; </a:t>
            </a:r>
            <a:r>
              <a:rPr lang="en-US" sz="2400" dirty="0" err="1"/>
              <a:t>enviam</a:t>
            </a:r>
            <a:r>
              <a:rPr lang="en-US" sz="2400" dirty="0"/>
              <a:t> input </a:t>
            </a:r>
            <a:r>
              <a:rPr lang="en-US" sz="2400" dirty="0" err="1"/>
              <a:t>aleatório</a:t>
            </a:r>
            <a:r>
              <a:rPr lang="en-US" sz="2400" dirty="0"/>
              <a:t> </a:t>
            </a:r>
            <a:r>
              <a:rPr lang="en-US" sz="2400" dirty="0" err="1"/>
              <a:t>inválido</a:t>
            </a:r>
            <a:r>
              <a:rPr lang="en-US" sz="2400" dirty="0"/>
              <a:t> para o </a:t>
            </a:r>
            <a:r>
              <a:rPr lang="en-US" sz="2400" dirty="0" err="1"/>
              <a:t>alvo</a:t>
            </a:r>
            <a:endParaRPr lang="en-US" sz="2400" dirty="0"/>
          </a:p>
          <a:p>
            <a:r>
              <a:rPr lang="en-US" sz="2400" dirty="0" err="1">
                <a:solidFill>
                  <a:srgbClr val="163CFF"/>
                </a:solidFill>
              </a:rPr>
              <a:t>Fuzzers</a:t>
            </a:r>
            <a:r>
              <a:rPr lang="en-US" sz="2400" dirty="0">
                <a:solidFill>
                  <a:srgbClr val="163CFF"/>
                </a:solidFill>
              </a:rPr>
              <a:t> </a:t>
            </a:r>
            <a:r>
              <a:rPr lang="en-US" sz="2400" dirty="0" err="1">
                <a:solidFill>
                  <a:srgbClr val="163CFF"/>
                </a:solidFill>
              </a:rPr>
              <a:t>gordos</a:t>
            </a:r>
            <a:r>
              <a:rPr lang="en-US" sz="2400" dirty="0">
                <a:solidFill>
                  <a:srgbClr val="163CFF"/>
                </a:solidFill>
              </a:rPr>
              <a:t> </a:t>
            </a:r>
            <a:r>
              <a:rPr lang="en-US" sz="2400" dirty="0"/>
              <a:t>– </a:t>
            </a: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gerar</a:t>
            </a:r>
            <a:r>
              <a:rPr lang="en-US" sz="2400" dirty="0"/>
              <a:t> input que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válido</a:t>
            </a:r>
            <a:r>
              <a:rPr lang="en-US" sz="2400" dirty="0"/>
              <a:t> (</a:t>
            </a:r>
            <a:r>
              <a:rPr lang="en-US" sz="2400" dirty="0" err="1"/>
              <a:t>aceite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parser) mas irregular; </a:t>
            </a:r>
            <a:r>
              <a:rPr lang="en-US" sz="2400" dirty="0" err="1"/>
              <a:t>melhor</a:t>
            </a:r>
            <a:r>
              <a:rPr lang="en-US" sz="2400" dirty="0"/>
              <a:t> </a:t>
            </a:r>
            <a:r>
              <a:rPr lang="en-US" sz="2400" dirty="0" err="1"/>
              <a:t>cobertura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termos</a:t>
            </a:r>
            <a:r>
              <a:rPr lang="en-US" sz="2400" dirty="0"/>
              <a:t> de </a:t>
            </a:r>
            <a:r>
              <a:rPr lang="en-US" sz="2400" dirty="0" err="1"/>
              <a:t>especialização</a:t>
            </a:r>
            <a:r>
              <a:rPr lang="en-US" sz="2400" dirty="0"/>
              <a:t>:</a:t>
            </a:r>
            <a:endParaRPr lang="en-US" sz="2400" i="1" dirty="0"/>
          </a:p>
          <a:p>
            <a:r>
              <a:rPr lang="en-US" sz="2400" dirty="0" err="1">
                <a:solidFill>
                  <a:srgbClr val="163CFF"/>
                </a:solidFill>
              </a:rPr>
              <a:t>Especializados</a:t>
            </a:r>
            <a:r>
              <a:rPr lang="en-US" sz="2400" dirty="0">
                <a:solidFill>
                  <a:srgbClr val="163CFF"/>
                </a:solidFill>
              </a:rPr>
              <a:t> </a:t>
            </a:r>
            <a:r>
              <a:rPr lang="en-US" sz="2400" dirty="0"/>
              <a:t>– </a:t>
            </a:r>
            <a:r>
              <a:rPr lang="en-US" sz="2400" dirty="0" err="1"/>
              <a:t>implementados</a:t>
            </a:r>
            <a:r>
              <a:rPr lang="en-US" sz="2400" dirty="0"/>
              <a:t> para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dirty="0" err="1"/>
              <a:t>específico</a:t>
            </a:r>
            <a:r>
              <a:rPr lang="en-US" sz="2400" dirty="0"/>
              <a:t> de </a:t>
            </a:r>
            <a:r>
              <a:rPr lang="en-US" sz="2400" dirty="0" err="1"/>
              <a:t>aplicação</a:t>
            </a:r>
            <a:r>
              <a:rPr lang="en-US" sz="2400" dirty="0"/>
              <a:t>, </a:t>
            </a:r>
            <a:r>
              <a:rPr lang="en-US" sz="2400" dirty="0" err="1"/>
              <a:t>protocolo</a:t>
            </a:r>
            <a:r>
              <a:rPr lang="en-US" sz="2400" dirty="0"/>
              <a:t> de </a:t>
            </a:r>
            <a:r>
              <a:rPr lang="en-US" sz="2400" dirty="0" err="1"/>
              <a:t>rede</a:t>
            </a:r>
            <a:r>
              <a:rPr lang="en-US" sz="2400" dirty="0"/>
              <a:t>, </a:t>
            </a:r>
            <a:r>
              <a:rPr lang="en-US" sz="2400" dirty="0" err="1"/>
              <a:t>formato</a:t>
            </a:r>
            <a:r>
              <a:rPr lang="en-US" sz="2400" dirty="0"/>
              <a:t> de </a:t>
            </a:r>
            <a:r>
              <a:rPr lang="en-US" sz="2400" dirty="0" err="1"/>
              <a:t>ficheiro</a:t>
            </a:r>
            <a:endParaRPr lang="en-US" sz="2400" dirty="0"/>
          </a:p>
          <a:p>
            <a:r>
              <a:rPr lang="en-US" sz="2400" dirty="0" err="1">
                <a:solidFill>
                  <a:srgbClr val="163CFF"/>
                </a:solidFill>
              </a:rPr>
              <a:t>Genéricos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/>
              <a:t>–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aplicado</a:t>
            </a:r>
            <a:r>
              <a:rPr lang="en-US" sz="2400" dirty="0"/>
              <a:t> a um </a:t>
            </a:r>
            <a:r>
              <a:rPr lang="en-US" sz="2400" dirty="0" err="1"/>
              <a:t>espectro</a:t>
            </a:r>
            <a:r>
              <a:rPr lang="en-US" sz="2400" dirty="0"/>
              <a:t> </a:t>
            </a:r>
            <a:r>
              <a:rPr lang="en-US" sz="2400" dirty="0" err="1"/>
              <a:t>alargado</a:t>
            </a:r>
            <a:r>
              <a:rPr lang="en-US" sz="2400" dirty="0"/>
              <a:t> de </a:t>
            </a:r>
            <a:r>
              <a:rPr lang="en-US" sz="2400" dirty="0" err="1"/>
              <a:t>alvos</a:t>
            </a:r>
            <a:r>
              <a:rPr lang="en-US" sz="2400" dirty="0"/>
              <a:t> (</a:t>
            </a:r>
            <a:r>
              <a:rPr lang="en-US" sz="2400" i="1" dirty="0" err="1">
                <a:solidFill>
                  <a:srgbClr val="163CFF"/>
                </a:solidFill>
              </a:rPr>
              <a:t>fuzzer</a:t>
            </a:r>
            <a:r>
              <a:rPr lang="en-US" sz="2400" i="1" dirty="0">
                <a:solidFill>
                  <a:srgbClr val="163CFF"/>
                </a:solidFill>
              </a:rPr>
              <a:t> frameworks</a:t>
            </a:r>
            <a:r>
              <a:rPr lang="en-US" sz="2400" dirty="0"/>
              <a:t>, ex. SPIKE)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312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 de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838D-11C4-4249-BA8A-9CEE9ACA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 de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6ED6D-D37A-184F-8C50-F84FD0E4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2421-0542-C943-ADBF-E21BDD3F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AE70-7748-DE4E-801D-E79A97E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93E18-58EA-DF4C-962A-EACD82C2D4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clássico</a:t>
            </a:r>
            <a:r>
              <a:rPr lang="en-US" dirty="0"/>
              <a:t> para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de </a:t>
            </a:r>
            <a:r>
              <a:rPr lang="en-US" dirty="0" err="1"/>
              <a:t>computadores</a:t>
            </a:r>
            <a:endParaRPr lang="en-US" dirty="0"/>
          </a:p>
          <a:p>
            <a:pPr lvl="1"/>
            <a:r>
              <a:rPr lang="en-US" dirty="0"/>
              <a:t>COPS, SATAN, Nessus, OpenVAS, </a:t>
            </a:r>
            <a:r>
              <a:rPr lang="en-US" dirty="0" err="1"/>
              <a:t>LANguard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vulnerability scanners – para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AKA web application scanners, web application security scanners, web application vulnerability scanners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estamos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219200"/>
            <a:ext cx="7467600" cy="493776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I: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Enquadramento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protecção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 aulas)</a:t>
            </a:r>
          </a:p>
          <a:p>
            <a:pPr lvl="1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Conceitos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software,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mecanismos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básicos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000" dirty="0"/>
          </a:p>
          <a:p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II: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Vulnerabilidades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(3 aulas)</a:t>
            </a: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overflows, corridas 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validação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entradas,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vulnerabilidades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web 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bases de dados</a:t>
            </a:r>
          </a:p>
          <a:p>
            <a:pPr lvl="1"/>
            <a:endParaRPr lang="en-US" sz="2000" dirty="0"/>
          </a:p>
          <a:p>
            <a:r>
              <a:rPr lang="en-US" sz="2400" b="1" dirty="0" err="1"/>
              <a:t>Parte</a:t>
            </a:r>
            <a:r>
              <a:rPr lang="en-US" sz="2400" b="1" dirty="0"/>
              <a:t> III: </a:t>
            </a:r>
            <a:r>
              <a:rPr lang="en-US" sz="2400" b="1" dirty="0" err="1"/>
              <a:t>Técnicas</a:t>
            </a:r>
            <a:r>
              <a:rPr lang="en-US" sz="2400" b="1" dirty="0"/>
              <a:t> de </a:t>
            </a:r>
            <a:r>
              <a:rPr lang="en-US" sz="2400" b="1" dirty="0" err="1"/>
              <a:t>protecção</a:t>
            </a:r>
            <a:r>
              <a:rPr lang="en-US" sz="2400" b="1" dirty="0"/>
              <a:t> (3 aulas)</a:t>
            </a:r>
          </a:p>
          <a:p>
            <a:pPr lvl="1"/>
            <a:r>
              <a:rPr lang="en-US" sz="2000" dirty="0"/>
              <a:t>Auditoria e teste de software, </a:t>
            </a:r>
            <a:r>
              <a:rPr lang="en-US" sz="2000" dirty="0" err="1"/>
              <a:t>análise</a:t>
            </a:r>
            <a:r>
              <a:rPr lang="en-US" sz="2000" dirty="0"/>
              <a:t> </a:t>
            </a:r>
            <a:r>
              <a:rPr lang="en-US" sz="2000" dirty="0" err="1"/>
              <a:t>estática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, </a:t>
            </a:r>
            <a:r>
              <a:rPr lang="en-US" sz="2000" dirty="0" err="1"/>
              <a:t>protecção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, </a:t>
            </a:r>
            <a:r>
              <a:rPr lang="en-US" sz="2000" dirty="0" err="1"/>
              <a:t>desenvolvimento</a:t>
            </a:r>
            <a:r>
              <a:rPr lang="en-US" sz="2000" dirty="0"/>
              <a:t> de software </a:t>
            </a:r>
            <a:r>
              <a:rPr lang="en-US" sz="2000" dirty="0" err="1"/>
              <a:t>seguro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597A12-8B88-3547-9C33-6DC79CAAFD94}"/>
              </a:ext>
            </a:extLst>
          </p:cNvPr>
          <p:cNvSpPr/>
          <p:nvPr/>
        </p:nvSpPr>
        <p:spPr>
          <a:xfrm>
            <a:off x="240792" y="41910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2AC-343B-0A4C-B258-A25D671C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 de </a:t>
            </a:r>
            <a:r>
              <a:rPr lang="en-US" dirty="0" err="1"/>
              <a:t>vulnerabilidades</a:t>
            </a:r>
            <a:r>
              <a:rPr lang="en-US" dirty="0"/>
              <a:t> para a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CA95C-CE5D-DE42-9651-DD153414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17E86-E1BC-6344-9C49-3070BE1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F8263-A900-AA43-93D0-B77586A7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50391-8D48-AA41-AA41-2F98B9179C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NIST </a:t>
            </a:r>
            <a:r>
              <a:rPr lang="en-US" dirty="0" err="1"/>
              <a:t>definiu</a:t>
            </a:r>
            <a:r>
              <a:rPr lang="en-US" dirty="0"/>
              <a:t> 14 classes de </a:t>
            </a:r>
            <a:r>
              <a:rPr lang="en-US" dirty="0" err="1"/>
              <a:t>vulnerabilidades</a:t>
            </a:r>
            <a:r>
              <a:rPr lang="en-US" dirty="0"/>
              <a:t> que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detectadas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XSS, SQLI, command injection, XML injection, HTTP response splitting, file inclusion, direct reference to objects, CSRF, improper information disclosure, broken authentication / weak session management, session fixation, insecure communication, failure to restrict URL access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vulnerabilidades</a:t>
            </a:r>
            <a:r>
              <a:rPr lang="en-US" dirty="0"/>
              <a:t> (impossible), </a:t>
            </a:r>
            <a:r>
              <a:rPr lang="en-US" dirty="0" err="1"/>
              <a:t>só</a:t>
            </a:r>
            <a:r>
              <a:rPr lang="en-US" dirty="0"/>
              <a:t> as classes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conhecidas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8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E512-CADC-D14E-A56D-55E9AB62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 de </a:t>
            </a:r>
            <a:r>
              <a:rPr lang="en-US" dirty="0" err="1"/>
              <a:t>vulnerabilidades</a:t>
            </a:r>
            <a:r>
              <a:rPr lang="en-US" dirty="0"/>
              <a:t> vs.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84F16-F901-C742-8059-999AD0C0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F300B-8A07-F746-97D9-A312EBE2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54F0A-7C7B-C645-8F6D-AE78967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52E20-A4E0-F749-90E3-A810A9383F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Web vulnerability scanners </a:t>
            </a:r>
            <a:r>
              <a:rPr lang="en-US" sz="2400" dirty="0" err="1"/>
              <a:t>também</a:t>
            </a:r>
            <a:r>
              <a:rPr lang="en-US" sz="2400" dirty="0"/>
              <a:t> “</a:t>
            </a:r>
            <a:r>
              <a:rPr lang="en-US" sz="2400" dirty="0" err="1"/>
              <a:t>injectam</a:t>
            </a:r>
            <a:r>
              <a:rPr lang="en-US" sz="2400" dirty="0"/>
              <a:t> </a:t>
            </a:r>
            <a:r>
              <a:rPr lang="en-US" sz="2400" dirty="0" err="1"/>
              <a:t>ataques</a:t>
            </a:r>
            <a:r>
              <a:rPr lang="en-US" sz="2400" dirty="0"/>
              <a:t>”, de forma </a:t>
            </a:r>
            <a:r>
              <a:rPr lang="en-US" sz="2400" dirty="0" err="1"/>
              <a:t>parecida</a:t>
            </a:r>
            <a:r>
              <a:rPr lang="en-US" sz="2400" dirty="0"/>
              <a:t> com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fuzzers</a:t>
            </a:r>
            <a:endParaRPr lang="en-US" sz="2400" dirty="0"/>
          </a:p>
          <a:p>
            <a:pPr lvl="1"/>
            <a:r>
              <a:rPr lang="en-US" sz="2000" dirty="0" err="1"/>
              <a:t>Fuzzers</a:t>
            </a:r>
            <a:r>
              <a:rPr lang="en-US" sz="2000" dirty="0"/>
              <a:t> – </a:t>
            </a:r>
            <a:r>
              <a:rPr lang="en-US" sz="2000" dirty="0" err="1"/>
              <a:t>fazem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4E8542"/>
                </a:solidFill>
              </a:rPr>
              <a:t>uma</a:t>
            </a:r>
            <a:r>
              <a:rPr lang="en-US" sz="2000" dirty="0">
                <a:solidFill>
                  <a:srgbClr val="4E8542"/>
                </a:solidFill>
              </a:rPr>
              <a:t> </a:t>
            </a:r>
            <a:r>
              <a:rPr lang="en-US" sz="2000" dirty="0" err="1">
                <a:solidFill>
                  <a:srgbClr val="4E8542"/>
                </a:solidFill>
              </a:rPr>
              <a:t>procura</a:t>
            </a:r>
            <a:r>
              <a:rPr lang="en-US" sz="2000" dirty="0">
                <a:solidFill>
                  <a:srgbClr val="4E8542"/>
                </a:solidFill>
              </a:rPr>
              <a:t> </a:t>
            </a:r>
            <a:r>
              <a:rPr lang="en-US" sz="2000" dirty="0" err="1">
                <a:solidFill>
                  <a:srgbClr val="4E8542"/>
                </a:solidFill>
              </a:rPr>
              <a:t>exaustiva</a:t>
            </a:r>
            <a:r>
              <a:rPr lang="en-US" sz="2000" dirty="0"/>
              <a:t>, </a:t>
            </a:r>
            <a:r>
              <a:rPr lang="en-US" sz="2000" dirty="0" err="1"/>
              <a:t>pelo</a:t>
            </a:r>
            <a:r>
              <a:rPr lang="en-US" sz="2000" dirty="0"/>
              <a:t> que </a:t>
            </a:r>
            <a:r>
              <a:rPr lang="en-US" sz="2000" dirty="0" err="1"/>
              <a:t>procuram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novas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vulnerabilidades</a:t>
            </a:r>
            <a:endParaRPr lang="en-US" sz="2000" dirty="0"/>
          </a:p>
          <a:p>
            <a:pPr lvl="1"/>
            <a:r>
              <a:rPr lang="en-US" sz="2000" dirty="0"/>
              <a:t>Scanners – </a:t>
            </a:r>
            <a:r>
              <a:rPr lang="en-US" sz="2000" dirty="0" err="1"/>
              <a:t>utilizam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4E8542"/>
                </a:solidFill>
              </a:rPr>
              <a:t>ataques</a:t>
            </a:r>
            <a:r>
              <a:rPr lang="en-US" sz="2000" dirty="0">
                <a:solidFill>
                  <a:srgbClr val="4E8542"/>
                </a:solidFill>
              </a:rPr>
              <a:t> </a:t>
            </a:r>
            <a:r>
              <a:rPr lang="en-US" sz="2000" dirty="0" err="1">
                <a:solidFill>
                  <a:srgbClr val="4E8542"/>
                </a:solidFill>
              </a:rPr>
              <a:t>conhecidos</a:t>
            </a:r>
            <a:r>
              <a:rPr lang="en-US" sz="2000" dirty="0">
                <a:solidFill>
                  <a:srgbClr val="4E8542"/>
                </a:solidFill>
              </a:rPr>
              <a:t> e </a:t>
            </a:r>
            <a:r>
              <a:rPr lang="en-US" sz="2000" dirty="0" err="1">
                <a:solidFill>
                  <a:srgbClr val="4E8542"/>
                </a:solidFill>
              </a:rPr>
              <a:t>heurísticas</a:t>
            </a:r>
            <a:r>
              <a:rPr lang="en-US" sz="2000" dirty="0">
                <a:solidFill>
                  <a:srgbClr val="4E8542"/>
                </a:solidFill>
              </a:rPr>
              <a:t> </a:t>
            </a:r>
            <a:r>
              <a:rPr lang="en-US" sz="2000" dirty="0"/>
              <a:t>para </a:t>
            </a:r>
            <a:r>
              <a:rPr lang="en-US" sz="2000" dirty="0" err="1"/>
              <a:t>procurar</a:t>
            </a:r>
            <a:r>
              <a:rPr lang="en-US" sz="2000" dirty="0"/>
              <a:t> </a:t>
            </a:r>
            <a:r>
              <a:rPr lang="en-US" sz="2000" dirty="0" err="1"/>
              <a:t>sobretudo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vulnerabilidades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conhecidas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Web vulnerability scanners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muitas</a:t>
            </a:r>
            <a:r>
              <a:rPr lang="en-US" sz="2400" dirty="0"/>
              <a:t> </a:t>
            </a:r>
            <a:r>
              <a:rPr lang="en-US" sz="2400" dirty="0" err="1"/>
              <a:t>vezes</a:t>
            </a:r>
            <a:r>
              <a:rPr lang="en-US" sz="2400" dirty="0"/>
              <a:t> ferramentas </a:t>
            </a:r>
            <a:r>
              <a:rPr lang="en-US" sz="2400" dirty="0" err="1"/>
              <a:t>comerciais</a:t>
            </a:r>
            <a:endParaRPr lang="en-US" sz="2400" dirty="0"/>
          </a:p>
          <a:p>
            <a:pPr lvl="1"/>
            <a:r>
              <a:rPr lang="pt-PT" sz="2000" dirty="0" err="1"/>
              <a:t>Acunetix</a:t>
            </a:r>
            <a:r>
              <a:rPr lang="pt-PT" sz="2000" dirty="0"/>
              <a:t> WVS, IBM </a:t>
            </a:r>
            <a:r>
              <a:rPr lang="pt-PT" sz="2000" dirty="0" err="1"/>
              <a:t>Rational</a:t>
            </a:r>
            <a:r>
              <a:rPr lang="pt-PT" sz="2000" dirty="0"/>
              <a:t> </a:t>
            </a:r>
            <a:r>
              <a:rPr lang="pt-PT" sz="2000" dirty="0" err="1"/>
              <a:t>AppScan</a:t>
            </a:r>
            <a:r>
              <a:rPr lang="pt-PT" sz="2000" dirty="0"/>
              <a:t>, </a:t>
            </a:r>
            <a:r>
              <a:rPr lang="pt-PT" sz="2000" dirty="0" err="1"/>
              <a:t>HPWebInspect</a:t>
            </a:r>
            <a:endParaRPr lang="pt-PT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844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8CC-CA8C-E34B-813D-D0DA2E21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CFD20-D222-B242-A802-432C14F4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B5A4F-9FC1-B34D-AD6E-619FDD9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5E4CD-FBAD-5346-971E-90E40F7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27FC-E482-7E48-B423-7A43B2E7C0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Modelação</a:t>
            </a:r>
            <a:r>
              <a:rPr lang="en-US" sz="2400" dirty="0"/>
              <a:t> de </a:t>
            </a:r>
            <a:r>
              <a:rPr lang="en-US" sz="2400" dirty="0" err="1"/>
              <a:t>ameaças</a:t>
            </a:r>
            <a:r>
              <a:rPr lang="en-US" sz="2400" dirty="0"/>
              <a:t>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objectivo </a:t>
            </a:r>
            <a:r>
              <a:rPr lang="en-US" sz="2400" dirty="0" err="1"/>
              <a:t>modelar</a:t>
            </a:r>
            <a:r>
              <a:rPr lang="en-US" sz="2400" dirty="0"/>
              <a:t> de forma </a:t>
            </a:r>
            <a:r>
              <a:rPr lang="en-US" sz="2400" dirty="0" err="1"/>
              <a:t>exaustiva</a:t>
            </a:r>
            <a:r>
              <a:rPr lang="en-US" sz="2400" dirty="0"/>
              <a:t> as </a:t>
            </a:r>
            <a:r>
              <a:rPr lang="en-US" sz="2400" dirty="0" err="1"/>
              <a:t>vulnerabilidades</a:t>
            </a:r>
            <a:r>
              <a:rPr lang="en-US" sz="2400" dirty="0"/>
              <a:t> do software e </a:t>
            </a:r>
            <a:r>
              <a:rPr lang="en-US" sz="2400" dirty="0" err="1"/>
              <a:t>analizar</a:t>
            </a:r>
            <a:r>
              <a:rPr lang="en-US" sz="2400" dirty="0"/>
              <a:t> o </a:t>
            </a:r>
            <a:r>
              <a:rPr lang="en-US" sz="2400" dirty="0" err="1"/>
              <a:t>impacto</a:t>
            </a:r>
            <a:r>
              <a:rPr lang="en-US" sz="2400" dirty="0"/>
              <a:t> de </a:t>
            </a:r>
            <a:r>
              <a:rPr lang="en-US" sz="2400" dirty="0" err="1"/>
              <a:t>potenciais</a:t>
            </a:r>
            <a:r>
              <a:rPr lang="en-US" sz="2400" dirty="0"/>
              <a:t> </a:t>
            </a:r>
            <a:r>
              <a:rPr lang="en-US" sz="2400" dirty="0" err="1"/>
              <a:t>ataques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Para </a:t>
            </a:r>
            <a:r>
              <a:rPr lang="en-US" sz="2400" dirty="0" err="1"/>
              <a:t>descoberta</a:t>
            </a:r>
            <a:r>
              <a:rPr lang="en-US" sz="2400" dirty="0"/>
              <a:t> de </a:t>
            </a:r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desconhecidas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software,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utilizadas</a:t>
            </a:r>
            <a:r>
              <a:rPr lang="en-US" sz="2400" dirty="0"/>
              <a:t> ferramentas de teste </a:t>
            </a:r>
            <a:r>
              <a:rPr lang="en-US" sz="2400" dirty="0" err="1"/>
              <a:t>chamadas</a:t>
            </a:r>
            <a:r>
              <a:rPr lang="en-US" sz="2400" dirty="0"/>
              <a:t> </a:t>
            </a:r>
            <a:r>
              <a:rPr lang="en-US" sz="2400" dirty="0" err="1"/>
              <a:t>fuzzers</a:t>
            </a:r>
            <a:endParaRPr lang="en-US" sz="2400" dirty="0"/>
          </a:p>
          <a:p>
            <a:endParaRPr lang="en-US" sz="2400" i="1" dirty="0"/>
          </a:p>
          <a:p>
            <a:r>
              <a:rPr lang="en-US" sz="2400" dirty="0"/>
              <a:t>Para </a:t>
            </a:r>
            <a:r>
              <a:rPr lang="en-US" sz="2400" dirty="0" err="1"/>
              <a:t>determinar</a:t>
            </a:r>
            <a:r>
              <a:rPr lang="en-US" sz="2400" dirty="0"/>
              <a:t> a </a:t>
            </a:r>
            <a:r>
              <a:rPr lang="en-US" sz="2400" dirty="0" err="1"/>
              <a:t>existência</a:t>
            </a:r>
            <a:r>
              <a:rPr lang="en-US" sz="2400" dirty="0"/>
              <a:t> de </a:t>
            </a:r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conhecidas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aplicações</a:t>
            </a:r>
            <a:r>
              <a:rPr lang="en-US" sz="2400" dirty="0"/>
              <a:t>, </a:t>
            </a:r>
            <a:r>
              <a:rPr lang="en-US" sz="2400" dirty="0" err="1"/>
              <a:t>utilizam</a:t>
            </a:r>
            <a:r>
              <a:rPr lang="en-US" sz="2400" dirty="0"/>
              <a:t>-se </a:t>
            </a:r>
            <a:r>
              <a:rPr lang="en-US" sz="2400" dirty="0" err="1"/>
              <a:t>os</a:t>
            </a:r>
            <a:r>
              <a:rPr lang="en-US" sz="2400" dirty="0"/>
              <a:t> scanners de </a:t>
            </a:r>
            <a:r>
              <a:rPr lang="en-US" sz="2400" dirty="0" err="1"/>
              <a:t>vulnerabilidades</a:t>
            </a:r>
            <a:r>
              <a:rPr lang="en-US" sz="2400" dirty="0"/>
              <a:t>, </a:t>
            </a:r>
            <a:r>
              <a:rPr lang="en-US" sz="2400" dirty="0" err="1"/>
              <a:t>especialmente</a:t>
            </a:r>
            <a:r>
              <a:rPr lang="en-US" sz="2400" dirty="0"/>
              <a:t> no </a:t>
            </a:r>
            <a:r>
              <a:rPr lang="en-US" sz="2400" dirty="0" err="1"/>
              <a:t>âmbito</a:t>
            </a:r>
            <a:r>
              <a:rPr lang="en-US" sz="2400" dirty="0"/>
              <a:t> de </a:t>
            </a:r>
            <a:r>
              <a:rPr lang="en-US" sz="2400" dirty="0" err="1"/>
              <a:t>aplicações</a:t>
            </a:r>
            <a:r>
              <a:rPr lang="en-US" sz="2400" dirty="0"/>
              <a:t> web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654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e </a:t>
            </a:r>
            <a:r>
              <a:rPr lang="en-US" dirty="0" err="1"/>
              <a:t>próxima</a:t>
            </a:r>
            <a:r>
              <a:rPr lang="en-US" dirty="0"/>
              <a:t> aula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Bibliografia</a:t>
            </a:r>
            <a:endParaRPr lang="en-US" dirty="0"/>
          </a:p>
          <a:p>
            <a:pPr lvl="1"/>
            <a:r>
              <a:rPr lang="en-US" dirty="0"/>
              <a:t>[Correia17] </a:t>
            </a:r>
            <a:r>
              <a:rPr lang="en-US" dirty="0" err="1"/>
              <a:t>Capítulos</a:t>
            </a:r>
            <a:r>
              <a:rPr lang="en-US" dirty="0"/>
              <a:t> 12 e 13</a:t>
            </a:r>
          </a:p>
          <a:p>
            <a:endParaRPr lang="en-US" dirty="0"/>
          </a:p>
          <a:p>
            <a:r>
              <a:rPr lang="en-US" dirty="0" err="1"/>
              <a:t>Próxima</a:t>
            </a:r>
            <a:r>
              <a:rPr lang="en-US" dirty="0"/>
              <a:t> aula</a:t>
            </a:r>
          </a:p>
          <a:p>
            <a:pPr lvl="1"/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e </a:t>
            </a:r>
            <a:r>
              <a:rPr lang="en-US" dirty="0" err="1"/>
              <a:t>Protecção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A053-E710-DD40-80C5-0996E2E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para </a:t>
            </a:r>
            <a:r>
              <a:rPr lang="en-US" dirty="0" err="1"/>
              <a:t>esta</a:t>
            </a:r>
            <a:r>
              <a:rPr lang="en-US" dirty="0"/>
              <a:t> aula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5B8F0-DF35-734F-AFA8-1909F9D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D9C6-8BB1-2642-9412-838726A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2DF4-115C-724A-975C-BC9F80A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40191-56CF-B240-ADF6-14217E25AE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Modelação</a:t>
            </a:r>
            <a:r>
              <a:rPr lang="en-US" dirty="0"/>
              <a:t> de </a:t>
            </a:r>
            <a:r>
              <a:rPr lang="en-US" dirty="0" err="1"/>
              <a:t>ameaças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Teste de software: </a:t>
            </a:r>
            <a:r>
              <a:rPr lang="en-US" dirty="0" err="1"/>
              <a:t>fuzzers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Teste de software: scanners de </a:t>
            </a:r>
            <a:r>
              <a:rPr lang="en-US" dirty="0" err="1"/>
              <a:t>vulnerabilidades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Modelação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 / </a:t>
            </a:r>
            <a:r>
              <a:rPr lang="en-US" dirty="0" err="1"/>
              <a:t>ameaças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AAEC-4D11-744F-A843-037FB9E0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B5C82-A917-6248-8648-A07BA661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D286D-2934-EA41-94DF-8261E305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1AFD-4C2B-4040-909A-7720BED1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53F36-DD1F-BB4F-B536-9C518E33A6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“All software projects are guaranteed to have one artifact in common – source code. Together with architectural risk analysis, code review for security ranks very high on the list of software security best practices.”</a:t>
            </a:r>
          </a:p>
          <a:p>
            <a:pPr lvl="1"/>
            <a:r>
              <a:rPr lang="en-US" sz="1800" dirty="0"/>
              <a:t>Brian Chess &amp; Gary McGraw</a:t>
            </a:r>
          </a:p>
          <a:p>
            <a:pPr lvl="1"/>
            <a:endParaRPr lang="en-US" sz="1800" dirty="0"/>
          </a:p>
          <a:p>
            <a:r>
              <a:rPr lang="en-US" sz="2400" dirty="0"/>
              <a:t>“during the Windows Security Push (…) [Feb-Mar 2002] we found that the most important aspect of the software design process, from a security viewpoint, is </a:t>
            </a:r>
            <a:r>
              <a:rPr lang="en-US" sz="2400" b="1" dirty="0"/>
              <a:t>threat modeling</a:t>
            </a:r>
            <a:r>
              <a:rPr lang="en-US" sz="2400" dirty="0"/>
              <a:t>”</a:t>
            </a:r>
          </a:p>
          <a:p>
            <a:pPr lvl="1"/>
            <a:r>
              <a:rPr lang="en-US" sz="1800" dirty="0"/>
              <a:t>Howard &amp; LeBlanc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6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AAEC-4D11-744F-A843-037FB9E0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Modelação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 / </a:t>
            </a:r>
            <a:r>
              <a:rPr lang="en-US" dirty="0" err="1"/>
              <a:t>ameaças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B5C82-A917-6248-8648-A07BA661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D286D-2934-EA41-94DF-8261E305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1AFD-4C2B-4040-909A-7720BED1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53F36-DD1F-BB4F-B536-9C518E33A6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modelação</a:t>
            </a:r>
            <a:r>
              <a:rPr lang="en-US" dirty="0"/>
              <a:t>?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tantas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O objectivo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/ </a:t>
            </a:r>
            <a:r>
              <a:rPr lang="en-US" dirty="0" err="1"/>
              <a:t>ameaças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caracterizar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que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afectar</a:t>
            </a:r>
            <a:r>
              <a:rPr lang="en-US" dirty="0"/>
              <a:t> um </a:t>
            </a:r>
            <a:r>
              <a:rPr lang="en-US" dirty="0" err="1"/>
              <a:t>sistema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remediar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software (</a:t>
            </a:r>
            <a:r>
              <a:rPr lang="en-US" dirty="0" err="1"/>
              <a:t>recomendado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depois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8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B5F5-72A8-9F42-B0F8-F7F214F5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Benefícios</a:t>
            </a:r>
            <a:r>
              <a:rPr lang="en-US" dirty="0"/>
              <a:t> de </a:t>
            </a:r>
            <a:r>
              <a:rPr lang="en-US" dirty="0" err="1"/>
              <a:t>modelação</a:t>
            </a:r>
            <a:r>
              <a:rPr lang="en-US" dirty="0"/>
              <a:t> de </a:t>
            </a:r>
            <a:r>
              <a:rPr lang="en-US" dirty="0" err="1"/>
              <a:t>ataques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67237-4646-964C-A85E-5B0EFCDA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866C-2F83-224E-A2FE-2D35E006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2A084-2F3A-9D47-9A8E-7023D25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5CD6A-64A9-9F4F-AFE5-86A09DC3E8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err="1"/>
              <a:t>Mais</a:t>
            </a:r>
            <a:r>
              <a:rPr lang="en-US" u="sng" dirty="0"/>
              <a:t> </a:t>
            </a:r>
            <a:r>
              <a:rPr lang="en-US" u="sng" dirty="0" err="1"/>
              <a:t>importante</a:t>
            </a:r>
            <a:r>
              <a:rPr lang="en-US" u="sng" dirty="0"/>
              <a:t>: </a:t>
            </a:r>
            <a:r>
              <a:rPr lang="en-US" u="sng" dirty="0" err="1"/>
              <a:t>Ajuda</a:t>
            </a:r>
            <a:r>
              <a:rPr lang="en-US" u="sng" dirty="0"/>
              <a:t> a </a:t>
            </a:r>
            <a:r>
              <a:rPr lang="en-US" u="sng" dirty="0" err="1"/>
              <a:t>identificar</a:t>
            </a:r>
            <a:r>
              <a:rPr lang="en-US" u="sng" dirty="0"/>
              <a:t> </a:t>
            </a:r>
            <a:r>
              <a:rPr lang="en-US" u="sng" dirty="0" err="1"/>
              <a:t>os</a:t>
            </a:r>
            <a:r>
              <a:rPr lang="en-US" u="sng" dirty="0"/>
              <a:t> </a:t>
            </a:r>
            <a:r>
              <a:rPr lang="en-US" u="sng" dirty="0" err="1"/>
              <a:t>risos</a:t>
            </a:r>
            <a:endParaRPr lang="en-US" u="sng" dirty="0"/>
          </a:p>
          <a:p>
            <a:endParaRPr lang="en-US" u="sng" dirty="0"/>
          </a:p>
          <a:p>
            <a:pPr lvl="1"/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compreender</a:t>
            </a:r>
            <a:r>
              <a:rPr lang="en-US" dirty="0"/>
              <a:t> o </a:t>
            </a:r>
            <a:r>
              <a:rPr lang="en-US" dirty="0" err="1"/>
              <a:t>funcionamento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lang="en-US" dirty="0"/>
          </a:p>
          <a:p>
            <a:pPr lvl="1"/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bugs</a:t>
            </a:r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membros</a:t>
            </a:r>
            <a:r>
              <a:rPr lang="en-US" dirty="0"/>
              <a:t> da </a:t>
            </a:r>
            <a:r>
              <a:rPr lang="en-US" dirty="0" err="1"/>
              <a:t>equipa</a:t>
            </a:r>
            <a:r>
              <a:rPr lang="en-US" dirty="0"/>
              <a:t> a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endParaRPr lang="en-US" dirty="0"/>
          </a:p>
          <a:p>
            <a:pPr lvl="1"/>
            <a:r>
              <a:rPr lang="en-US" dirty="0" err="1"/>
              <a:t>Documenta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para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equipas</a:t>
            </a:r>
            <a:r>
              <a:rPr lang="en-US" dirty="0"/>
              <a:t> que a 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n-US" dirty="0"/>
          </a:p>
          <a:p>
            <a:pPr lvl="1"/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equipa</a:t>
            </a:r>
            <a:r>
              <a:rPr lang="en-US" dirty="0"/>
              <a:t> de teste a </a:t>
            </a:r>
            <a:r>
              <a:rPr lang="en-US" dirty="0" err="1"/>
              <a:t>definir</a:t>
            </a:r>
            <a:r>
              <a:rPr lang="en-US" dirty="0"/>
              <a:t> o que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testado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6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4B91-9AB2-F244-B743-F6D6676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Passos</a:t>
            </a:r>
            <a:r>
              <a:rPr lang="en-US" dirty="0"/>
              <a:t> para </a:t>
            </a:r>
            <a:r>
              <a:rPr lang="en-US" dirty="0" err="1"/>
              <a:t>modelação</a:t>
            </a:r>
            <a:r>
              <a:rPr lang="en-US" dirty="0"/>
              <a:t> de </a:t>
            </a:r>
            <a:r>
              <a:rPr lang="en-US" dirty="0" err="1"/>
              <a:t>ataques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6E29F-E38C-434E-A49D-58E089EB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85590-ABEE-114C-80C7-C95D7D08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1F651-EB15-5F47-9ECB-D42B50A9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2669E-DA50-F747-BF63-384393D2D8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Passo</a:t>
            </a:r>
            <a:r>
              <a:rPr lang="en-US" b="1" dirty="0"/>
              <a:t> 0: </a:t>
            </a:r>
            <a:r>
              <a:rPr lang="en-US" dirty="0" err="1"/>
              <a:t>Recolha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Passo</a:t>
            </a:r>
            <a:r>
              <a:rPr lang="en-US" b="1" dirty="0"/>
              <a:t> 1: </a:t>
            </a:r>
            <a:r>
              <a:rPr lang="en-US" dirty="0" err="1"/>
              <a:t>Decompor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alvos</a:t>
            </a:r>
            <a:r>
              <a:rPr lang="en-US" dirty="0"/>
              <a:t> de </a:t>
            </a:r>
            <a:r>
              <a:rPr lang="en-US" dirty="0" err="1"/>
              <a:t>ataque</a:t>
            </a:r>
            <a:r>
              <a:rPr lang="en-US" dirty="0"/>
              <a:t> – </a:t>
            </a:r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modelo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Passo</a:t>
            </a:r>
            <a:r>
              <a:rPr lang="en-US" b="1" dirty="0"/>
              <a:t> 2: </a:t>
            </a:r>
            <a:r>
              <a:rPr lang="en-US" dirty="0" err="1"/>
              <a:t>Identificar</a:t>
            </a:r>
            <a:r>
              <a:rPr lang="en-US" dirty="0"/>
              <a:t> as </a:t>
            </a:r>
            <a:r>
              <a:rPr lang="en-US" dirty="0" err="1"/>
              <a:t>vulnerabilidades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Passo</a:t>
            </a:r>
            <a:r>
              <a:rPr lang="en-US" b="1" dirty="0"/>
              <a:t> 3: </a:t>
            </a:r>
            <a:r>
              <a:rPr lang="en-US" dirty="0" err="1"/>
              <a:t>Descrever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/ </a:t>
            </a:r>
            <a:r>
              <a:rPr lang="en-US" dirty="0" err="1"/>
              <a:t>ameaças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alvo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Passo</a:t>
            </a:r>
            <a:r>
              <a:rPr lang="en-US" b="1" dirty="0"/>
              <a:t> 4: </a:t>
            </a:r>
            <a:r>
              <a:rPr lang="en-US" dirty="0" err="1"/>
              <a:t>Classificar</a:t>
            </a:r>
            <a:r>
              <a:rPr lang="en-US" dirty="0"/>
              <a:t> o </a:t>
            </a:r>
            <a:r>
              <a:rPr lang="en-US" dirty="0" err="1"/>
              <a:t>risco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ataque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9805-9C7A-CE45-8AC0-73FE4FB7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decomposição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CFCED-CD3C-1D4D-90DB-59C43B21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4E415-5DEC-6443-9436-0B586349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24241-87B2-6C4E-AB20-7D27F604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F4E04-D3FF-8246-8F02-FBC5595E46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estudo</a:t>
            </a:r>
            <a:r>
              <a:rPr lang="en-US" dirty="0"/>
              <a:t>: </a:t>
            </a:r>
            <a:r>
              <a:rPr lang="en-US" dirty="0" err="1"/>
              <a:t>Aplicação</a:t>
            </a:r>
            <a:r>
              <a:rPr lang="en-US" dirty="0"/>
              <a:t> para </a:t>
            </a:r>
            <a:r>
              <a:rPr lang="en-US" dirty="0" err="1"/>
              <a:t>folha</a:t>
            </a:r>
            <a:r>
              <a:rPr lang="en-US" dirty="0"/>
              <a:t> de </a:t>
            </a:r>
            <a:r>
              <a:rPr lang="en-US" dirty="0" err="1"/>
              <a:t>pagamentos</a:t>
            </a:r>
            <a:endParaRPr lang="en-US" dirty="0"/>
          </a:p>
        </p:txBody>
      </p:sp>
      <p:pic>
        <p:nvPicPr>
          <p:cNvPr id="7" name="Picture 4" descr="untitled">
            <a:extLst>
              <a:ext uri="{FF2B5EF4-FFF2-40B4-BE49-F238E27FC236}">
                <a16:creationId xmlns:a16="http://schemas.microsoft.com/office/drawing/2014/main" id="{CFD6C23A-A139-A945-9257-9002C7E5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3288" b="3235"/>
          <a:stretch>
            <a:fillRect/>
          </a:stretch>
        </p:blipFill>
        <p:spPr bwMode="auto">
          <a:xfrm>
            <a:off x="1366531" y="1873842"/>
            <a:ext cx="2595869" cy="43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untitled">
            <a:extLst>
              <a:ext uri="{FF2B5EF4-FFF2-40B4-BE49-F238E27FC236}">
                <a16:creationId xmlns:a16="http://schemas.microsoft.com/office/drawing/2014/main" id="{7505F76B-F6DB-AF4F-A3BD-6F0D1E3F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23962"/>
          <a:stretch>
            <a:fillRect/>
          </a:stretch>
        </p:blipFill>
        <p:spPr bwMode="auto">
          <a:xfrm>
            <a:off x="6096000" y="2438400"/>
            <a:ext cx="1633538" cy="299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328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12825</TotalTime>
  <Words>1303</Words>
  <Application>Microsoft Macintosh PowerPoint</Application>
  <PresentationFormat>On-screen Show (4:3)</PresentationFormat>
  <Paragraphs>253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Gill Sans MT</vt:lpstr>
      <vt:lpstr>Tw Cen MT</vt:lpstr>
      <vt:lpstr>Wingdings</vt:lpstr>
      <vt:lpstr>Wingdings 3</vt:lpstr>
      <vt:lpstr>santos_theme</vt:lpstr>
      <vt:lpstr>Auditoria e Teste de Software  Parte III: Técnicas de Protecção</vt:lpstr>
      <vt:lpstr>Onde estamos</vt:lpstr>
      <vt:lpstr>Plano para esta aula</vt:lpstr>
      <vt:lpstr>Modelação de ataques / ameaças</vt:lpstr>
      <vt:lpstr>Motivação</vt:lpstr>
      <vt:lpstr>Modelação de ataques / ameaças</vt:lpstr>
      <vt:lpstr>Benefícios de modelação de ataques</vt:lpstr>
      <vt:lpstr>Passos para modelação de ataques</vt:lpstr>
      <vt:lpstr>Exemplo de decomposição de aplicação</vt:lpstr>
      <vt:lpstr>STRIDE taxonomy: Identificar vulnerabilidades</vt:lpstr>
      <vt:lpstr>DREAD: Classificação dos ataques / ameaças</vt:lpstr>
      <vt:lpstr>Exemplo de resultado de auditoria</vt:lpstr>
      <vt:lpstr>Fuzzers</vt:lpstr>
      <vt:lpstr>Teste de software usando fuzzers</vt:lpstr>
      <vt:lpstr>Elementos para vectores de fuzzing</vt:lpstr>
      <vt:lpstr>Exemplo de vectores de fuzzing</vt:lpstr>
      <vt:lpstr>Tipos de fuzzers</vt:lpstr>
      <vt:lpstr>Scanners de vulnerabilidades</vt:lpstr>
      <vt:lpstr>Scanners de vulnerabilidades</vt:lpstr>
      <vt:lpstr>Scanners de vulnerabilidades para a web</vt:lpstr>
      <vt:lpstr>Scanners de vulnerabilidades vs. fuzzers</vt:lpstr>
      <vt:lpstr>Conclusões</vt:lpstr>
      <vt:lpstr>Referências e próxima aula</vt:lpstr>
    </vt:vector>
  </TitlesOfParts>
  <Company>MPI-SWS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3507</cp:revision>
  <cp:lastPrinted>2019-07-09T01:35:01Z</cp:lastPrinted>
  <dcterms:created xsi:type="dcterms:W3CDTF">2012-05-28T08:58:25Z</dcterms:created>
  <dcterms:modified xsi:type="dcterms:W3CDTF">2019-07-13T18:33:43Z</dcterms:modified>
</cp:coreProperties>
</file>