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373" r:id="rId1"/>
  </p:sldMasterIdLst>
  <p:notesMasterIdLst>
    <p:notesMasterId r:id="rId27"/>
  </p:notesMasterIdLst>
  <p:handoutMasterIdLst>
    <p:handoutMasterId r:id="rId28"/>
  </p:handoutMasterIdLst>
  <p:sldIdLst>
    <p:sldId id="256" r:id="rId2"/>
    <p:sldId id="1336" r:id="rId3"/>
    <p:sldId id="1392" r:id="rId4"/>
    <p:sldId id="1393" r:id="rId5"/>
    <p:sldId id="1467" r:id="rId6"/>
    <p:sldId id="1468" r:id="rId7"/>
    <p:sldId id="1469" r:id="rId8"/>
    <p:sldId id="1470" r:id="rId9"/>
    <p:sldId id="1471" r:id="rId10"/>
    <p:sldId id="1472" r:id="rId11"/>
    <p:sldId id="1473" r:id="rId12"/>
    <p:sldId id="1415" r:id="rId13"/>
    <p:sldId id="1465" r:id="rId14"/>
    <p:sldId id="1474" r:id="rId15"/>
    <p:sldId id="1475" r:id="rId16"/>
    <p:sldId id="1476" r:id="rId17"/>
    <p:sldId id="1477" r:id="rId18"/>
    <p:sldId id="1478" r:id="rId19"/>
    <p:sldId id="1479" r:id="rId20"/>
    <p:sldId id="1480" r:id="rId21"/>
    <p:sldId id="1481" r:id="rId22"/>
    <p:sldId id="1482" r:id="rId23"/>
    <p:sldId id="1483" r:id="rId24"/>
    <p:sldId id="1387" r:id="rId25"/>
    <p:sldId id="121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76">
          <p15:clr>
            <a:srgbClr val="A4A3A4"/>
          </p15:clr>
        </p15:guide>
        <p15:guide id="2" pos="10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3CFF"/>
    <a:srgbClr val="FF0003"/>
    <a:srgbClr val="66C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10" autoAdjust="0"/>
    <p:restoredTop sz="77535" autoAdjust="0"/>
  </p:normalViewPr>
  <p:slideViewPr>
    <p:cSldViewPr snapToObjects="1">
      <p:cViewPr varScale="1">
        <p:scale>
          <a:sx n="64" d="100"/>
          <a:sy n="64" d="100"/>
        </p:scale>
        <p:origin x="1120" y="176"/>
      </p:cViewPr>
      <p:guideLst>
        <p:guide orient="horz" pos="3376"/>
        <p:guide pos="1008"/>
      </p:guideLst>
    </p:cSldViewPr>
  </p:slideViewPr>
  <p:outlineViewPr>
    <p:cViewPr>
      <p:scale>
        <a:sx n="33" d="100"/>
        <a:sy n="33" d="100"/>
      </p:scale>
      <p:origin x="0" y="6464"/>
    </p:cViewPr>
  </p:outlineViewPr>
  <p:notesTextViewPr>
    <p:cViewPr>
      <p:scale>
        <a:sx n="100" d="100"/>
        <a:sy n="100" d="100"/>
      </p:scale>
      <p:origin x="0" y="0"/>
    </p:cViewPr>
  </p:notesTextViewPr>
  <p:sorterViewPr>
    <p:cViewPr>
      <p:scale>
        <a:sx n="219" d="100"/>
        <a:sy n="21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718221-F2C9-654C-830A-B6CAD13067E6}" type="slidenum">
              <a:rPr lang="en-US" smtClean="0"/>
              <a:t>‹#›</a:t>
            </a:fld>
            <a:endParaRPr lang="en-US" dirty="0"/>
          </a:p>
        </p:txBody>
      </p:sp>
    </p:spTree>
    <p:extLst>
      <p:ext uri="{BB962C8B-B14F-4D97-AF65-F5344CB8AC3E}">
        <p14:creationId xmlns:p14="http://schemas.microsoft.com/office/powerpoint/2010/main" val="7534673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0217E-CD0F-B146-A013-B9F5B8025669}" type="slidenum">
              <a:rPr lang="en-US" smtClean="0"/>
              <a:t>‹#›</a:t>
            </a:fld>
            <a:endParaRPr lang="en-US" dirty="0"/>
          </a:p>
        </p:txBody>
      </p:sp>
    </p:spTree>
    <p:extLst>
      <p:ext uri="{BB962C8B-B14F-4D97-AF65-F5344CB8AC3E}">
        <p14:creationId xmlns:p14="http://schemas.microsoft.com/office/powerpoint/2010/main" val="57909397"/>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990217E-CD0F-B146-A013-B9F5B8025669}" type="slidenum">
              <a:rPr lang="en-US" smtClean="0"/>
              <a:t>1</a:t>
            </a:fld>
            <a:endParaRPr lang="en-US"/>
          </a:p>
        </p:txBody>
      </p:sp>
      <p:sp>
        <p:nvSpPr>
          <p:cNvPr id="5" name="Date Placeholder 4">
            <a:extLst>
              <a:ext uri="{FF2B5EF4-FFF2-40B4-BE49-F238E27FC236}">
                <a16:creationId xmlns:a16="http://schemas.microsoft.com/office/drawing/2014/main" id="{7B7A494D-859D-274A-AC48-992865109D24}"/>
              </a:ext>
            </a:extLst>
          </p:cNvPr>
          <p:cNvSpPr>
            <a:spLocks noGrp="1"/>
          </p:cNvSpPr>
          <p:nvPr>
            <p:ph type="dt" idx="1"/>
          </p:nvPr>
        </p:nvSpPr>
        <p:spPr/>
        <p:txBody>
          <a:bodyPr/>
          <a:lstStyle/>
          <a:p>
            <a:endParaRPr lang="en-US" dirty="0"/>
          </a:p>
        </p:txBody>
      </p:sp>
    </p:spTree>
    <p:extLst>
      <p:ext uri="{BB962C8B-B14F-4D97-AF65-F5344CB8AC3E}">
        <p14:creationId xmlns:p14="http://schemas.microsoft.com/office/powerpoint/2010/main" val="114696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0217E-CD0F-B146-A013-B9F5B8025669}" type="slidenum">
              <a:rPr lang="en-US" smtClean="0"/>
              <a:t>2</a:t>
            </a:fld>
            <a:endParaRPr lang="en-US" dirty="0"/>
          </a:p>
        </p:txBody>
      </p:sp>
      <p:sp>
        <p:nvSpPr>
          <p:cNvPr id="5" name="Date Placeholder 4">
            <a:extLst>
              <a:ext uri="{FF2B5EF4-FFF2-40B4-BE49-F238E27FC236}">
                <a16:creationId xmlns:a16="http://schemas.microsoft.com/office/drawing/2014/main" id="{C54AE0D6-8482-7C4F-9ECF-D947BC5FB43E}"/>
              </a:ext>
            </a:extLst>
          </p:cNvPr>
          <p:cNvSpPr>
            <a:spLocks noGrp="1"/>
          </p:cNvSpPr>
          <p:nvPr>
            <p:ph type="dt" idx="1"/>
          </p:nvPr>
        </p:nvSpPr>
        <p:spPr/>
        <p:txBody>
          <a:bodyPr/>
          <a:lstStyle/>
          <a:p>
            <a:endParaRPr lang="en-US" dirty="0"/>
          </a:p>
        </p:txBody>
      </p:sp>
    </p:spTree>
    <p:extLst>
      <p:ext uri="{BB962C8B-B14F-4D97-AF65-F5344CB8AC3E}">
        <p14:creationId xmlns:p14="http://schemas.microsoft.com/office/powerpoint/2010/main" val="2325038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Greeks put Troy under siege for 10 years</a:t>
            </a:r>
          </a:p>
          <a:p>
            <a:pPr lvl="1"/>
            <a:r>
              <a:rPr lang="en-US" dirty="0"/>
              <a:t>Ulysses and some soldiers hide inside a wooden horse</a:t>
            </a:r>
          </a:p>
          <a:p>
            <a:pPr lvl="1"/>
            <a:r>
              <a:rPr lang="en-US" dirty="0"/>
              <a:t>Trojans take the horse </a:t>
            </a:r>
            <a:br>
              <a:rPr lang="en-US" dirty="0"/>
            </a:br>
            <a:r>
              <a:rPr lang="en-US" dirty="0"/>
              <a:t>inside Troy</a:t>
            </a:r>
          </a:p>
          <a:p>
            <a:pPr lvl="1"/>
            <a:r>
              <a:rPr lang="en-US" dirty="0"/>
              <a:t>At night the Greeks </a:t>
            </a:r>
            <a:br>
              <a:rPr lang="en-US" dirty="0"/>
            </a:br>
            <a:r>
              <a:rPr lang="en-US" dirty="0"/>
              <a:t>leave the horse and </a:t>
            </a:r>
            <a:br>
              <a:rPr lang="en-US" dirty="0"/>
            </a:br>
            <a:r>
              <a:rPr lang="en-US" dirty="0"/>
              <a:t>open the city gates</a:t>
            </a:r>
          </a:p>
          <a:p>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3990217E-CD0F-B146-A013-B9F5B8025669}" type="slidenum">
              <a:rPr lang="en-US" smtClean="0"/>
              <a:t>5</a:t>
            </a:fld>
            <a:endParaRPr lang="en-US" dirty="0"/>
          </a:p>
        </p:txBody>
      </p:sp>
    </p:spTree>
    <p:extLst>
      <p:ext uri="{BB962C8B-B14F-4D97-AF65-F5344CB8AC3E}">
        <p14:creationId xmlns:p14="http://schemas.microsoft.com/office/powerpoint/2010/main" val="1602600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2400" dirty="0"/>
              <a:t>Perl is slower but has interesting security features</a:t>
            </a:r>
          </a:p>
          <a:p>
            <a:pPr lvl="1">
              <a:lnSpc>
                <a:spcPct val="90000"/>
              </a:lnSpc>
            </a:pPr>
            <a:r>
              <a:rPr lang="en-US" sz="1800" i="1" dirty="0"/>
              <a:t>taint mode</a:t>
            </a:r>
            <a:r>
              <a:rPr lang="en-US" sz="1800" dirty="0"/>
              <a:t> monitors variables in runtime to see if untrusted user input leads to a security violation</a:t>
            </a:r>
          </a:p>
          <a:p>
            <a:endParaRPr lang="en-US" b="1" dirty="0"/>
          </a:p>
          <a:p>
            <a:endParaRPr lang="en-US" dirty="0"/>
          </a:p>
          <a:p>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3990217E-CD0F-B146-A013-B9F5B8025669}" type="slidenum">
              <a:rPr lang="en-US" smtClean="0"/>
              <a:t>14</a:t>
            </a:fld>
            <a:endParaRPr lang="en-US" dirty="0"/>
          </a:p>
        </p:txBody>
      </p:sp>
    </p:spTree>
    <p:extLst>
      <p:ext uri="{BB962C8B-B14F-4D97-AF65-F5344CB8AC3E}">
        <p14:creationId xmlns:p14="http://schemas.microsoft.com/office/powerpoint/2010/main" val="4218835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90217E-CD0F-B146-A013-B9F5B8025669}" type="slidenum">
              <a:rPr lang="en-US" smtClean="0"/>
              <a:t>24</a:t>
            </a:fld>
            <a:endParaRPr lang="en-US" dirty="0"/>
          </a:p>
        </p:txBody>
      </p:sp>
      <p:sp>
        <p:nvSpPr>
          <p:cNvPr id="5" name="Date Placeholder 4">
            <a:extLst>
              <a:ext uri="{FF2B5EF4-FFF2-40B4-BE49-F238E27FC236}">
                <a16:creationId xmlns:a16="http://schemas.microsoft.com/office/drawing/2014/main" id="{B7B32DD6-4393-954B-BD90-5ECC0B0E31A0}"/>
              </a:ext>
            </a:extLst>
          </p:cNvPr>
          <p:cNvSpPr>
            <a:spLocks noGrp="1"/>
          </p:cNvSpPr>
          <p:nvPr>
            <p:ph type="dt" idx="1"/>
          </p:nvPr>
        </p:nvSpPr>
        <p:spPr/>
        <p:txBody>
          <a:bodyPr/>
          <a:lstStyle/>
          <a:p>
            <a:endParaRPr lang="en-US" dirty="0"/>
          </a:p>
        </p:txBody>
      </p:sp>
    </p:spTree>
    <p:extLst>
      <p:ext uri="{BB962C8B-B14F-4D97-AF65-F5344CB8AC3E}">
        <p14:creationId xmlns:p14="http://schemas.microsoft.com/office/powerpoint/2010/main" val="621051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90217E-CD0F-B146-A013-B9F5B8025669}" type="slidenum">
              <a:rPr lang="en-US" smtClean="0"/>
              <a:t>25</a:t>
            </a:fld>
            <a:endParaRPr lang="en-US" dirty="0"/>
          </a:p>
        </p:txBody>
      </p:sp>
      <p:sp>
        <p:nvSpPr>
          <p:cNvPr id="5" name="Date Placeholder 4">
            <a:extLst>
              <a:ext uri="{FF2B5EF4-FFF2-40B4-BE49-F238E27FC236}">
                <a16:creationId xmlns:a16="http://schemas.microsoft.com/office/drawing/2014/main" id="{D72782DB-05E4-0D49-BD17-38084C52DDE2}"/>
              </a:ext>
            </a:extLst>
          </p:cNvPr>
          <p:cNvSpPr>
            <a:spLocks noGrp="1"/>
          </p:cNvSpPr>
          <p:nvPr>
            <p:ph type="dt" idx="1"/>
          </p:nvPr>
        </p:nvSpPr>
        <p:spPr/>
        <p:txBody>
          <a:bodyPr/>
          <a:lstStyle/>
          <a:p>
            <a:endParaRPr lang="en-US" dirty="0"/>
          </a:p>
        </p:txBody>
      </p:sp>
    </p:spTree>
    <p:extLst>
      <p:ext uri="{BB962C8B-B14F-4D97-AF65-F5344CB8AC3E}">
        <p14:creationId xmlns:p14="http://schemas.microsoft.com/office/powerpoint/2010/main" val="2431233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E7AD725-2994-8245-AD02-A263368B93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09"/>
            <a:ext cx="9144000" cy="2748519"/>
          </a:xfrm>
          <a:prstGeom prst="rect">
            <a:avLst/>
          </a:prstGeom>
        </p:spPr>
      </p:pic>
      <p:sp>
        <p:nvSpPr>
          <p:cNvPr id="28" name="Date Placeholder 27"/>
          <p:cNvSpPr>
            <a:spLocks noGrp="1"/>
          </p:cNvSpPr>
          <p:nvPr>
            <p:ph type="dt" sz="half" idx="10"/>
          </p:nvPr>
        </p:nvSpPr>
        <p:spPr>
          <a:xfrm>
            <a:off x="6400800" y="6355080"/>
            <a:ext cx="2286000" cy="365760"/>
          </a:xfrm>
        </p:spPr>
        <p:txBody>
          <a:bodyPr/>
          <a:lstStyle>
            <a:lvl1pPr algn="ctr">
              <a:defRPr sz="1400">
                <a:latin typeface="Arial"/>
                <a:cs typeface="Arial"/>
              </a:defRPr>
            </a:lvl1pPr>
          </a:lstStyle>
          <a:p>
            <a:r>
              <a:rPr lang="en-US"/>
              <a:t>2019</a:t>
            </a:r>
            <a:endParaRPr lang="en-US" dirty="0"/>
          </a:p>
        </p:txBody>
      </p:sp>
      <p:sp>
        <p:nvSpPr>
          <p:cNvPr id="17" name="Footer Placeholder 16"/>
          <p:cNvSpPr>
            <a:spLocks noGrp="1"/>
          </p:cNvSpPr>
          <p:nvPr>
            <p:ph type="ftr" sz="quarter" idx="11"/>
          </p:nvPr>
        </p:nvSpPr>
        <p:spPr>
          <a:xfrm>
            <a:off x="2898648" y="6355080"/>
            <a:ext cx="3474720" cy="365760"/>
          </a:xfrm>
        </p:spPr>
        <p:txBody>
          <a:bodyPr/>
          <a:lstStyle>
            <a:lvl1pPr algn="ctr">
              <a:defRPr>
                <a:latin typeface="Arial"/>
                <a:cs typeface="Arial"/>
              </a:defRPr>
            </a:lvl1pPr>
          </a:lstStyle>
          <a:p>
            <a:r>
              <a:rPr lang="en-US"/>
              <a:t>SS - Nuno Santos</a:t>
            </a:r>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lvl1pPr>
              <a:defRPr>
                <a:latin typeface="Arial"/>
                <a:cs typeface="Arial"/>
              </a:defRPr>
            </a:lvl1pPr>
          </a:lstStyle>
          <a:p>
            <a:fld id="{2AA957AF-53C0-420B-9C2D-77DB1416566C}" type="slidenum">
              <a:rPr lang="en-US" smtClean="0"/>
              <a:pPr/>
              <a:t>‹#›</a:t>
            </a:fld>
            <a:endParaRPr lang="en-US" dirty="0"/>
          </a:p>
        </p:txBody>
      </p:sp>
      <p:sp>
        <p:nvSpPr>
          <p:cNvPr id="21" name="Rectangle 20"/>
          <p:cNvSpPr/>
          <p:nvPr/>
        </p:nvSpPr>
        <p:spPr>
          <a:xfrm>
            <a:off x="2590801" y="1295400"/>
            <a:ext cx="6212858" cy="3315310"/>
          </a:xfrm>
          <a:prstGeom prst="rect">
            <a:avLst/>
          </a:prstGeom>
          <a:solidFill>
            <a:schemeClr val="bg1"/>
          </a:solidFill>
          <a:ln w="19050" cap="rnd" cmpd="sng" algn="ctr">
            <a:solidFill>
              <a:schemeClr val="tx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a:cs typeface="Arial"/>
            </a:endParaRPr>
          </a:p>
        </p:txBody>
      </p:sp>
      <p:sp>
        <p:nvSpPr>
          <p:cNvPr id="33" name="Rectangle 32"/>
          <p:cNvSpPr/>
          <p:nvPr/>
        </p:nvSpPr>
        <p:spPr>
          <a:xfrm>
            <a:off x="2590800" y="4725308"/>
            <a:ext cx="6212857" cy="1326074"/>
          </a:xfrm>
          <a:prstGeom prst="rect">
            <a:avLst/>
          </a:prstGeom>
          <a:solidFill>
            <a:srgbClr val="FFFFFF"/>
          </a:solidFill>
          <a:ln w="19050" cap="rnd" cmpd="sng" algn="ctr">
            <a:solidFill>
              <a:schemeClr val="tx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a:cs typeface="Arial"/>
            </a:endParaRPr>
          </a:p>
        </p:txBody>
      </p:sp>
      <p:pic>
        <p:nvPicPr>
          <p:cNvPr id="3" name="Picture 2" descr="IST_A_RGB_POS.png"/>
          <p:cNvPicPr>
            <a:picLocks noChangeAspect="1"/>
          </p:cNvPicPr>
          <p:nvPr userDrawn="1"/>
        </p:nvPicPr>
        <p:blipFill rotWithShape="1">
          <a:blip r:embed="rId3">
            <a:extLst>
              <a:ext uri="{28A0092B-C50C-407E-A947-70E740481C1C}">
                <a14:useLocalDpi xmlns:a14="http://schemas.microsoft.com/office/drawing/2010/main" val="0"/>
              </a:ext>
            </a:extLst>
          </a:blip>
          <a:srcRect l="17273" t="29876" r="17272" b="27670"/>
          <a:stretch/>
        </p:blipFill>
        <p:spPr>
          <a:xfrm>
            <a:off x="154953" y="5530682"/>
            <a:ext cx="2272142" cy="1041400"/>
          </a:xfrm>
          <a:prstGeom prst="rect">
            <a:avLst/>
          </a:prstGeom>
        </p:spPr>
      </p:pic>
      <p:sp>
        <p:nvSpPr>
          <p:cNvPr id="8" name="Title 7"/>
          <p:cNvSpPr>
            <a:spLocks noGrp="1"/>
          </p:cNvSpPr>
          <p:nvPr>
            <p:ph type="ctrTitle"/>
          </p:nvPr>
        </p:nvSpPr>
        <p:spPr>
          <a:xfrm>
            <a:off x="2743200" y="1523999"/>
            <a:ext cx="5939067" cy="2895601"/>
          </a:xfrm>
        </p:spPr>
        <p:txBody>
          <a:bodyPr anchor="t" anchorCtr="0"/>
          <a:lstStyle>
            <a:lvl1pPr algn="ctr">
              <a:defRPr sz="3200">
                <a:solidFill>
                  <a:schemeClr val="tx1"/>
                </a:solidFill>
                <a:latin typeface="Arial"/>
                <a:cs typeface="Arial"/>
              </a:defRPr>
            </a:lvl1pPr>
          </a:lstStyle>
          <a:p>
            <a:r>
              <a:rPr kumimoji="0" lang="en-US" dirty="0"/>
              <a:t>Click to edit Master title style</a:t>
            </a:r>
          </a:p>
        </p:txBody>
      </p:sp>
      <p:sp>
        <p:nvSpPr>
          <p:cNvPr id="9" name="Subtitle 8"/>
          <p:cNvSpPr>
            <a:spLocks noGrp="1"/>
          </p:cNvSpPr>
          <p:nvPr>
            <p:ph type="subTitle" idx="1"/>
          </p:nvPr>
        </p:nvSpPr>
        <p:spPr>
          <a:xfrm>
            <a:off x="2743200" y="4828033"/>
            <a:ext cx="5939067" cy="1101948"/>
          </a:xfrm>
        </p:spPr>
        <p:txBody>
          <a:bodyPr/>
          <a:lstStyle>
            <a:lvl1pPr marL="0" indent="0" algn="ctr">
              <a:buNone/>
              <a:defRPr sz="2000">
                <a:solidFill>
                  <a:schemeClr val="tx2"/>
                </a:solidFill>
                <a:latin typeface="Arial"/>
                <a:ea typeface="+mj-ea"/>
                <a:cs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2019</a:t>
            </a:r>
            <a:endParaRPr lang="en-US" dirty="0"/>
          </a:p>
        </p:txBody>
      </p:sp>
      <p:sp>
        <p:nvSpPr>
          <p:cNvPr id="5" name="Footer Placeholder 4"/>
          <p:cNvSpPr>
            <a:spLocks noGrp="1"/>
          </p:cNvSpPr>
          <p:nvPr>
            <p:ph type="ftr" sz="quarter" idx="11"/>
          </p:nvPr>
        </p:nvSpPr>
        <p:spPr/>
        <p:txBody>
          <a:bodyPr/>
          <a:lstStyle/>
          <a:p>
            <a:r>
              <a:rPr lang="en-US"/>
              <a:t>SS - Nuno Santos</a:t>
            </a:r>
            <a:endParaRPr lang="en-US" dirty="0"/>
          </a:p>
        </p:txBody>
      </p:sp>
      <p:sp>
        <p:nvSpPr>
          <p:cNvPr id="6" name="Slide Number Placeholder 5"/>
          <p:cNvSpPr>
            <a:spLocks noGrp="1"/>
          </p:cNvSpPr>
          <p:nvPr>
            <p:ph type="sldNum" sz="quarter" idx="12"/>
          </p:nvPr>
        </p:nvSpPr>
        <p:spPr/>
        <p:txBody>
          <a:bodyPr/>
          <a:lstStyle/>
          <a:p>
            <a:fld id="{BAFC06C6-5388-EF48-9B75-F2C2BBFC0E6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2019</a:t>
            </a:r>
            <a:endParaRPr lang="en-US" dirty="0"/>
          </a:p>
        </p:txBody>
      </p:sp>
      <p:sp>
        <p:nvSpPr>
          <p:cNvPr id="5" name="Footer Placeholder 4"/>
          <p:cNvSpPr>
            <a:spLocks noGrp="1"/>
          </p:cNvSpPr>
          <p:nvPr>
            <p:ph type="ftr" sz="quarter" idx="11"/>
          </p:nvPr>
        </p:nvSpPr>
        <p:spPr/>
        <p:txBody>
          <a:bodyPr/>
          <a:lstStyle/>
          <a:p>
            <a:r>
              <a:rPr lang="en-US"/>
              <a:t>SS - Nuno Santos</a:t>
            </a:r>
            <a:endParaRPr lang="en-US" dirty="0"/>
          </a:p>
        </p:txBody>
      </p:sp>
      <p:sp>
        <p:nvSpPr>
          <p:cNvPr id="6" name="Slide Number Placeholder 5"/>
          <p:cNvSpPr>
            <a:spLocks noGrp="1"/>
          </p:cNvSpPr>
          <p:nvPr>
            <p:ph type="sldNum" sz="quarter" idx="12"/>
          </p:nvPr>
        </p:nvSpPr>
        <p:spPr/>
        <p:txBody>
          <a:bodyPr/>
          <a:lstStyle/>
          <a:p>
            <a:fld id="{BAFC06C6-5388-EF48-9B75-F2C2BBFC0E68}" type="slidenum">
              <a:rPr lang="en-US" smtClean="0"/>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467600" cy="9144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2019</a:t>
            </a:r>
            <a:endParaRPr lang="en-US" dirty="0"/>
          </a:p>
        </p:txBody>
      </p:sp>
      <p:sp>
        <p:nvSpPr>
          <p:cNvPr id="5" name="Footer Placeholder 4"/>
          <p:cNvSpPr>
            <a:spLocks noGrp="1"/>
          </p:cNvSpPr>
          <p:nvPr>
            <p:ph type="ftr" sz="quarter" idx="11"/>
          </p:nvPr>
        </p:nvSpPr>
        <p:spPr/>
        <p:txBody>
          <a:bodyPr/>
          <a:lstStyle/>
          <a:p>
            <a:r>
              <a:rPr lang="en-US"/>
              <a:t>SS - Nuno Santos</a:t>
            </a:r>
            <a:endParaRPr lang="en-US" dirty="0"/>
          </a:p>
        </p:txBody>
      </p:sp>
      <p:sp>
        <p:nvSpPr>
          <p:cNvPr id="6" name="Slide Number Placeholder 5"/>
          <p:cNvSpPr>
            <a:spLocks noGrp="1"/>
          </p:cNvSpPr>
          <p:nvPr>
            <p:ph type="sldNum" sz="quarter" idx="12"/>
          </p:nvPr>
        </p:nvSpPr>
        <p:spPr/>
        <p:txBody>
          <a:bodyPr/>
          <a:lstStyle/>
          <a:p>
            <a:fld id="{BAFC06C6-5388-EF48-9B75-F2C2BBFC0E68}" type="slidenum">
              <a:rPr lang="en-US" smtClean="0"/>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pic>
        <p:nvPicPr>
          <p:cNvPr id="7" name="Picture 6" descr="IST_A_RGB_POS.png"/>
          <p:cNvPicPr>
            <a:picLocks noChangeAspect="1"/>
          </p:cNvPicPr>
          <p:nvPr userDrawn="1"/>
        </p:nvPicPr>
        <p:blipFill rotWithShape="1">
          <a:blip r:embed="rId2">
            <a:extLst>
              <a:ext uri="{28A0092B-C50C-407E-A947-70E740481C1C}">
                <a14:useLocalDpi xmlns:a14="http://schemas.microsoft.com/office/drawing/2010/main" val="0"/>
              </a:ext>
            </a:extLst>
          </a:blip>
          <a:srcRect l="18908" t="31900" r="59362" b="31346"/>
          <a:stretch/>
        </p:blipFill>
        <p:spPr>
          <a:xfrm>
            <a:off x="418286" y="261887"/>
            <a:ext cx="673412" cy="80491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solidFill>
                  <a:schemeClr val="bg1"/>
                </a:solidFill>
              </a:defRPr>
            </a:lvl1pPr>
          </a:lstStyle>
          <a:p>
            <a:r>
              <a:rPr kumimoji="0" lang="en-US"/>
              <a:t>Click to edit Master title style</a:t>
            </a:r>
          </a:p>
        </p:txBody>
      </p:sp>
      <p:sp>
        <p:nvSpPr>
          <p:cNvPr id="4" name="Date Placeholder 3"/>
          <p:cNvSpPr>
            <a:spLocks noGrp="1"/>
          </p:cNvSpPr>
          <p:nvPr>
            <p:ph type="dt" sz="half" idx="10"/>
          </p:nvPr>
        </p:nvSpPr>
        <p:spPr>
          <a:xfrm>
            <a:off x="6400800" y="6355080"/>
            <a:ext cx="2286000" cy="365760"/>
          </a:xfrm>
        </p:spPr>
        <p:txBody>
          <a:bodyPr/>
          <a:lstStyle>
            <a:lvl1pPr>
              <a:defRPr>
                <a:solidFill>
                  <a:schemeClr val="bg1"/>
                </a:solidFill>
              </a:defRPr>
            </a:lvl1pPr>
          </a:lstStyle>
          <a:p>
            <a:r>
              <a:rPr lang="en-US"/>
              <a:t>2019</a:t>
            </a:r>
            <a:endParaRPr lang="en-US" dirty="0"/>
          </a:p>
        </p:txBody>
      </p:sp>
      <p:sp>
        <p:nvSpPr>
          <p:cNvPr id="5" name="Footer Placeholder 4"/>
          <p:cNvSpPr>
            <a:spLocks noGrp="1"/>
          </p:cNvSpPr>
          <p:nvPr>
            <p:ph type="ftr" sz="quarter" idx="11"/>
          </p:nvPr>
        </p:nvSpPr>
        <p:spPr>
          <a:xfrm>
            <a:off x="2590800" y="6355080"/>
            <a:ext cx="3782568" cy="365760"/>
          </a:xfrm>
        </p:spPr>
        <p:txBody>
          <a:bodyPr/>
          <a:lstStyle>
            <a:lvl1pPr>
              <a:defRPr>
                <a:solidFill>
                  <a:schemeClr val="bg1"/>
                </a:solidFill>
              </a:defRPr>
            </a:lvl1pPr>
          </a:lstStyle>
          <a:p>
            <a:r>
              <a:rPr lang="en-US"/>
              <a:t>SS - Nuno Santos</a:t>
            </a:r>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lvl1pPr>
              <a:defRPr>
                <a:solidFill>
                  <a:schemeClr val="bg1"/>
                </a:solidFill>
              </a:defRPr>
            </a:lvl1pPr>
          </a:lstStyle>
          <a:p>
            <a:fld id="{D7E63A33-8271-4DD0-9C48-789913D7C115}"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solidFill>
                <a:schemeClr val="bg1"/>
              </a:solidFill>
            </a:endParaRPr>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solidFill>
                <a:schemeClr val="bg1"/>
              </a:solidFill>
            </a:endParaRPr>
          </a:p>
        </p:txBody>
      </p:sp>
      <p:pic>
        <p:nvPicPr>
          <p:cNvPr id="10" name="Picture 9" descr="IST_A_RGB_POS.png"/>
          <p:cNvPicPr>
            <a:picLocks noChangeAspect="1"/>
          </p:cNvPicPr>
          <p:nvPr userDrawn="1"/>
        </p:nvPicPr>
        <p:blipFill rotWithShape="1">
          <a:blip r:embed="rId2">
            <a:extLst>
              <a:ext uri="{28A0092B-C50C-407E-A947-70E740481C1C}">
                <a14:useLocalDpi xmlns:a14="http://schemas.microsoft.com/office/drawing/2010/main" val="0"/>
              </a:ext>
            </a:extLst>
          </a:blip>
          <a:srcRect l="18909" t="31900" r="18296" b="31346"/>
          <a:stretch/>
        </p:blipFill>
        <p:spPr>
          <a:xfrm>
            <a:off x="418286" y="261887"/>
            <a:ext cx="1946032" cy="804913"/>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1698" y="228600"/>
            <a:ext cx="7595102" cy="8382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r>
              <a:rPr lang="en-US"/>
              <a:t>2019</a:t>
            </a:r>
            <a:endParaRPr lang="en-US" dirty="0"/>
          </a:p>
        </p:txBody>
      </p:sp>
      <p:sp>
        <p:nvSpPr>
          <p:cNvPr id="6" name="Footer Placeholder 5"/>
          <p:cNvSpPr>
            <a:spLocks noGrp="1"/>
          </p:cNvSpPr>
          <p:nvPr>
            <p:ph type="ftr" sz="quarter" idx="11"/>
          </p:nvPr>
        </p:nvSpPr>
        <p:spPr/>
        <p:txBody>
          <a:bodyPr/>
          <a:lstStyle/>
          <a:p>
            <a:r>
              <a:rPr lang="en-US"/>
              <a:t>SS - Nuno Santos</a:t>
            </a:r>
            <a:endParaRPr lang="en-US" dirty="0"/>
          </a:p>
        </p:txBody>
      </p:sp>
      <p:sp>
        <p:nvSpPr>
          <p:cNvPr id="7" name="Slide Number Placeholder 6"/>
          <p:cNvSpPr>
            <a:spLocks noGrp="1"/>
          </p:cNvSpPr>
          <p:nvPr>
            <p:ph type="sldNum" sz="quarter" idx="12"/>
          </p:nvPr>
        </p:nvSpPr>
        <p:spPr/>
        <p:txBody>
          <a:bodyPr/>
          <a:lstStyle/>
          <a:p>
            <a:fld id="{BAFC06C6-5388-EF48-9B75-F2C2BBFC0E68}" type="slidenum">
              <a:rPr lang="en-US" smtClean="0"/>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pic>
        <p:nvPicPr>
          <p:cNvPr id="8" name="Picture 7" descr="IST_A_RGB_POS.png"/>
          <p:cNvPicPr>
            <a:picLocks noChangeAspect="1"/>
          </p:cNvPicPr>
          <p:nvPr userDrawn="1"/>
        </p:nvPicPr>
        <p:blipFill rotWithShape="1">
          <a:blip r:embed="rId2">
            <a:extLst>
              <a:ext uri="{28A0092B-C50C-407E-A947-70E740481C1C}">
                <a14:useLocalDpi xmlns:a14="http://schemas.microsoft.com/office/drawing/2010/main" val="0"/>
              </a:ext>
            </a:extLst>
          </a:blip>
          <a:srcRect l="18908" t="31900" r="59362" b="31346"/>
          <a:stretch/>
        </p:blipFill>
        <p:spPr>
          <a:xfrm>
            <a:off x="418286" y="261887"/>
            <a:ext cx="673412" cy="80491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1698" y="228600"/>
            <a:ext cx="7595102" cy="838200"/>
          </a:xfrm>
        </p:spPr>
        <p:txBody>
          <a:bodyPr anchor="ctr"/>
          <a:lstStyle>
            <a:lvl1pPr>
              <a:defRPr/>
            </a:lvl1pPr>
          </a:lstStyle>
          <a:p>
            <a:r>
              <a:rPr kumimoji="0" lang="en-US" dirty="0"/>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en-US"/>
              <a:t>2019</a:t>
            </a:r>
            <a:endParaRPr lang="en-US" dirty="0"/>
          </a:p>
        </p:txBody>
      </p:sp>
      <p:sp>
        <p:nvSpPr>
          <p:cNvPr id="8" name="Footer Placeholder 7"/>
          <p:cNvSpPr>
            <a:spLocks noGrp="1"/>
          </p:cNvSpPr>
          <p:nvPr>
            <p:ph type="ftr" sz="quarter" idx="11"/>
          </p:nvPr>
        </p:nvSpPr>
        <p:spPr/>
        <p:txBody>
          <a:bodyPr/>
          <a:lstStyle/>
          <a:p>
            <a:r>
              <a:rPr lang="en-US"/>
              <a:t>SS - Nuno Santos</a:t>
            </a:r>
            <a:endParaRPr lang="en-US" dirty="0"/>
          </a:p>
        </p:txBody>
      </p:sp>
      <p:sp>
        <p:nvSpPr>
          <p:cNvPr id="9" name="Slide Number Placeholder 8"/>
          <p:cNvSpPr>
            <a:spLocks noGrp="1"/>
          </p:cNvSpPr>
          <p:nvPr>
            <p:ph type="sldNum" sz="quarter" idx="12"/>
          </p:nvPr>
        </p:nvSpPr>
        <p:spPr/>
        <p:txBody>
          <a:bodyPr/>
          <a:lstStyle/>
          <a:p>
            <a:fld id="{BAFC06C6-5388-EF48-9B75-F2C2BBFC0E68}" type="slidenum">
              <a:rPr lang="en-US" smtClean="0"/>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pic>
        <p:nvPicPr>
          <p:cNvPr id="10" name="Picture 9" descr="IST_A_RGB_POS.png"/>
          <p:cNvPicPr>
            <a:picLocks noChangeAspect="1"/>
          </p:cNvPicPr>
          <p:nvPr userDrawn="1"/>
        </p:nvPicPr>
        <p:blipFill rotWithShape="1">
          <a:blip r:embed="rId2">
            <a:extLst>
              <a:ext uri="{28A0092B-C50C-407E-A947-70E740481C1C}">
                <a14:useLocalDpi xmlns:a14="http://schemas.microsoft.com/office/drawing/2010/main" val="0"/>
              </a:ext>
            </a:extLst>
          </a:blip>
          <a:srcRect l="18908" t="31900" r="59362" b="31346"/>
          <a:stretch/>
        </p:blipFill>
        <p:spPr>
          <a:xfrm>
            <a:off x="418286" y="261887"/>
            <a:ext cx="673412" cy="80491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1698" y="228600"/>
            <a:ext cx="7595102" cy="8382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2019</a:t>
            </a:r>
            <a:endParaRPr lang="en-US" dirty="0"/>
          </a:p>
        </p:txBody>
      </p:sp>
      <p:sp>
        <p:nvSpPr>
          <p:cNvPr id="4" name="Footer Placeholder 3"/>
          <p:cNvSpPr>
            <a:spLocks noGrp="1"/>
          </p:cNvSpPr>
          <p:nvPr>
            <p:ph type="ftr" sz="quarter" idx="11"/>
          </p:nvPr>
        </p:nvSpPr>
        <p:spPr/>
        <p:txBody>
          <a:bodyPr/>
          <a:lstStyle/>
          <a:p>
            <a:r>
              <a:rPr lang="en-US"/>
              <a:t>SS - Nuno Santos</a:t>
            </a:r>
            <a:endParaRPr lang="en-US" dirty="0"/>
          </a:p>
        </p:txBody>
      </p:sp>
      <p:sp>
        <p:nvSpPr>
          <p:cNvPr id="5" name="Slide Number Placeholder 4"/>
          <p:cNvSpPr>
            <a:spLocks noGrp="1"/>
          </p:cNvSpPr>
          <p:nvPr>
            <p:ph type="sldNum" sz="quarter" idx="12"/>
          </p:nvPr>
        </p:nvSpPr>
        <p:spPr/>
        <p:txBody>
          <a:bodyPr/>
          <a:lstStyle/>
          <a:p>
            <a:fld id="{BAFC06C6-5388-EF48-9B75-F2C2BBFC0E68}" type="slidenum">
              <a:rPr lang="en-US" smtClean="0"/>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pic>
        <p:nvPicPr>
          <p:cNvPr id="7" name="Picture 6" descr="IST_A_RGB_POS.png"/>
          <p:cNvPicPr>
            <a:picLocks noChangeAspect="1"/>
          </p:cNvPicPr>
          <p:nvPr userDrawn="1"/>
        </p:nvPicPr>
        <p:blipFill rotWithShape="1">
          <a:blip r:embed="rId2">
            <a:extLst>
              <a:ext uri="{28A0092B-C50C-407E-A947-70E740481C1C}">
                <a14:useLocalDpi xmlns:a14="http://schemas.microsoft.com/office/drawing/2010/main" val="0"/>
              </a:ext>
            </a:extLst>
          </a:blip>
          <a:srcRect l="18908" t="31900" r="59362" b="31346"/>
          <a:stretch/>
        </p:blipFill>
        <p:spPr>
          <a:xfrm>
            <a:off x="418286" y="261887"/>
            <a:ext cx="673412" cy="8049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2019</a:t>
            </a:r>
            <a:endParaRPr lang="en-US" dirty="0"/>
          </a:p>
        </p:txBody>
      </p:sp>
      <p:sp>
        <p:nvSpPr>
          <p:cNvPr id="3" name="Footer Placeholder 2"/>
          <p:cNvSpPr>
            <a:spLocks noGrp="1"/>
          </p:cNvSpPr>
          <p:nvPr>
            <p:ph type="ftr" sz="quarter" idx="11"/>
          </p:nvPr>
        </p:nvSpPr>
        <p:spPr/>
        <p:txBody>
          <a:bodyPr/>
          <a:lstStyle/>
          <a:p>
            <a:r>
              <a:rPr lang="en-US"/>
              <a:t>SS - Nuno Santos</a:t>
            </a:r>
            <a:endParaRPr lang="en-US" dirty="0"/>
          </a:p>
        </p:txBody>
      </p:sp>
      <p:sp>
        <p:nvSpPr>
          <p:cNvPr id="4" name="Slide Number Placeholder 3"/>
          <p:cNvSpPr>
            <a:spLocks noGrp="1"/>
          </p:cNvSpPr>
          <p:nvPr>
            <p:ph type="sldNum" sz="quarter" idx="12"/>
          </p:nvPr>
        </p:nvSpPr>
        <p:spPr/>
        <p:txBody>
          <a:bodyPr/>
          <a:lstStyle/>
          <a:p>
            <a:fld id="{BAFC06C6-5388-EF48-9B75-F2C2BBFC0E68}" type="slidenum">
              <a:rPr lang="en-US" smtClean="0"/>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Arial"/>
                <a:ea typeface="+mn-ea"/>
                <a:cs typeface="Arial"/>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latin typeface="Arial"/>
                <a:cs typeface="Aria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lvl1pPr>
              <a:defRPr>
                <a:latin typeface="Arial"/>
                <a:cs typeface="Arial"/>
              </a:defRPr>
            </a:lvl1pPr>
          </a:lstStyle>
          <a:p>
            <a:r>
              <a:rPr lang="en-US"/>
              <a:t>2019</a:t>
            </a:r>
            <a:endParaRPr lang="en-US" dirty="0"/>
          </a:p>
        </p:txBody>
      </p:sp>
      <p:sp>
        <p:nvSpPr>
          <p:cNvPr id="6" name="Footer Placeholder 5"/>
          <p:cNvSpPr>
            <a:spLocks noGrp="1"/>
          </p:cNvSpPr>
          <p:nvPr>
            <p:ph type="ftr" sz="quarter" idx="11"/>
          </p:nvPr>
        </p:nvSpPr>
        <p:spPr/>
        <p:txBody>
          <a:bodyPr/>
          <a:lstStyle>
            <a:lvl1pPr>
              <a:defRPr>
                <a:latin typeface="Arial"/>
                <a:cs typeface="Arial"/>
              </a:defRPr>
            </a:lvl1pPr>
          </a:lstStyle>
          <a:p>
            <a:r>
              <a:rPr lang="en-US"/>
              <a:t>SS - Nuno Santos</a:t>
            </a:r>
            <a:endParaRPr lang="en-US" dirty="0"/>
          </a:p>
        </p:txBody>
      </p:sp>
      <p:sp>
        <p:nvSpPr>
          <p:cNvPr id="7" name="Slide Number Placeholder 6"/>
          <p:cNvSpPr>
            <a:spLocks noGrp="1"/>
          </p:cNvSpPr>
          <p:nvPr>
            <p:ph type="sldNum" sz="quarter" idx="12"/>
          </p:nvPr>
        </p:nvSpPr>
        <p:spPr/>
        <p:txBody>
          <a:bodyPr/>
          <a:lstStyle>
            <a:lvl1pPr>
              <a:defRPr>
                <a:latin typeface="Arial"/>
                <a:cs typeface="Arial"/>
              </a:defRPr>
            </a:lvl1pPr>
          </a:lstStyle>
          <a:p>
            <a:fld id="{2754ED01-E2A0-4C1E-8E21-014B99041579}"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latin typeface="Arial"/>
              <a:cs typeface="Arial"/>
            </a:endParaRPr>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latin typeface="Arial"/>
              <a:cs typeface="Arial"/>
            </a:endParaRPr>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a:cs typeface="Arial"/>
            </a:endParaRPr>
          </a:p>
        </p:txBody>
      </p:sp>
      <p:sp>
        <p:nvSpPr>
          <p:cNvPr id="12" name="Content Placeholder 11"/>
          <p:cNvSpPr>
            <a:spLocks noGrp="1"/>
          </p:cNvSpPr>
          <p:nvPr>
            <p:ph sz="quarter" idx="1"/>
          </p:nvPr>
        </p:nvSpPr>
        <p:spPr>
          <a:xfrm>
            <a:off x="304800" y="304800"/>
            <a:ext cx="5715000" cy="5715000"/>
          </a:xfr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Drag picture to placeholder or click icon to add</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2019</a:t>
            </a:r>
            <a:endParaRPr lang="en-US" dirty="0"/>
          </a:p>
        </p:txBody>
      </p:sp>
      <p:sp>
        <p:nvSpPr>
          <p:cNvPr id="6" name="Footer Placeholder 5"/>
          <p:cNvSpPr>
            <a:spLocks noGrp="1"/>
          </p:cNvSpPr>
          <p:nvPr>
            <p:ph type="ftr" sz="quarter" idx="11"/>
          </p:nvPr>
        </p:nvSpPr>
        <p:spPr/>
        <p:txBody>
          <a:bodyPr/>
          <a:lstStyle/>
          <a:p>
            <a:r>
              <a:rPr lang="en-US"/>
              <a:t>SS - Nuno Santos</a:t>
            </a:r>
            <a:endParaRPr lang="en-US" dirty="0"/>
          </a:p>
        </p:txBody>
      </p:sp>
      <p:sp>
        <p:nvSpPr>
          <p:cNvPr id="7" name="Slide Number Placeholder 6"/>
          <p:cNvSpPr>
            <a:spLocks noGrp="1"/>
          </p:cNvSpPr>
          <p:nvPr>
            <p:ph type="sldNum" sz="quarter" idx="12"/>
          </p:nvPr>
        </p:nvSpPr>
        <p:spPr/>
        <p:txBody>
          <a:bodyPr/>
          <a:lstStyle/>
          <a:p>
            <a:fld id="{BAFC06C6-5388-EF48-9B75-F2C2BBFC0E68}" type="slidenum">
              <a:rPr lang="en-US" smtClean="0"/>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8382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ctr" eaLnBrk="1" latinLnBrk="0" hangingPunct="1">
              <a:defRPr kumimoji="0" sz="1400">
                <a:solidFill>
                  <a:schemeClr val="tx2"/>
                </a:solidFill>
                <a:latin typeface="Arial"/>
                <a:cs typeface="Arial"/>
              </a:defRPr>
            </a:lvl1pPr>
          </a:lstStyle>
          <a:p>
            <a:r>
              <a:rPr lang="en-US"/>
              <a:t>2019</a:t>
            </a:r>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ctr" eaLnBrk="1" latinLnBrk="0" hangingPunct="1">
              <a:defRPr kumimoji="0" sz="1400">
                <a:solidFill>
                  <a:schemeClr val="tx2"/>
                </a:solidFill>
                <a:latin typeface="Arial"/>
                <a:cs typeface="Arial"/>
              </a:defRPr>
            </a:lvl1pPr>
          </a:lstStyle>
          <a:p>
            <a:r>
              <a:rPr lang="en-US"/>
              <a:t>SS - Nuno Santos</a:t>
            </a: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latin typeface="Arial"/>
                <a:cs typeface="Arial"/>
              </a:defRPr>
            </a:lvl1pPr>
          </a:lstStyle>
          <a:p>
            <a:fld id="{BAFC06C6-5388-EF48-9B75-F2C2BBFC0E68}"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latin typeface="Arial"/>
              <a:cs typeface="Arial"/>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latin typeface="Arial"/>
              <a:cs typeface="Arial"/>
            </a:endParaRPr>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a:cs typeface="Arial"/>
            </a:endParaRPr>
          </a:p>
        </p:txBody>
      </p:sp>
    </p:spTree>
  </p:cSld>
  <p:clrMap bg1="lt1" tx1="dk1" bg2="lt2" tx2="dk2" accent1="accent1" accent2="accent2" accent3="accent3" accent4="accent4" accent5="accent5" accent6="accent6" hlink="hlink" folHlink="folHlink"/>
  <p:sldLayoutIdLst>
    <p:sldLayoutId id="2147484374" r:id="rId1"/>
    <p:sldLayoutId id="2147484375" r:id="rId2"/>
    <p:sldLayoutId id="2147484376" r:id="rId3"/>
    <p:sldLayoutId id="2147484377" r:id="rId4"/>
    <p:sldLayoutId id="2147484378" r:id="rId5"/>
    <p:sldLayoutId id="2147484379" r:id="rId6"/>
    <p:sldLayoutId id="2147484380" r:id="rId7"/>
    <p:sldLayoutId id="2147484381" r:id="rId8"/>
    <p:sldLayoutId id="2147484382" r:id="rId9"/>
    <p:sldLayoutId id="2147484383" r:id="rId10"/>
    <p:sldLayoutId id="2147484384" r:id="rId11"/>
  </p:sldLayoutIdLst>
  <p:hf hdr="0"/>
  <p:txStyles>
    <p:titleStyle>
      <a:lvl1pPr algn="r" rtl="0" eaLnBrk="1" latinLnBrk="0" hangingPunct="1">
        <a:spcBef>
          <a:spcPct val="0"/>
        </a:spcBef>
        <a:buNone/>
        <a:defRPr kumimoji="0" sz="2800" b="1" i="0" kern="1200">
          <a:solidFill>
            <a:schemeClr val="tx2"/>
          </a:solidFill>
          <a:latin typeface="Arial"/>
          <a:ea typeface="+mj-ea"/>
          <a:cs typeface="Arial"/>
        </a:defRPr>
      </a:lvl1pPr>
    </p:titleStyle>
    <p:body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Tw Cen MT"/>
          <a:ea typeface="+mn-ea"/>
          <a:cs typeface="Tw Cen MT"/>
        </a:defRPr>
      </a:lvl1pPr>
      <a:lvl2pPr marL="548640" indent="-274320" algn="l" rtl="0" eaLnBrk="1" latinLnBrk="0" hangingPunct="1">
        <a:spcBef>
          <a:spcPts val="500"/>
        </a:spcBef>
        <a:buClr>
          <a:schemeClr val="accent2"/>
        </a:buClr>
        <a:buSzPct val="76000"/>
        <a:buFont typeface="Wingdings 3"/>
        <a:buChar char=""/>
        <a:defRPr kumimoji="0" sz="2400" kern="1200">
          <a:solidFill>
            <a:schemeClr val="tx2"/>
          </a:solidFill>
          <a:latin typeface="Tw Cen MT"/>
          <a:ea typeface="+mn-ea"/>
          <a:cs typeface="Tw Cen MT"/>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Tw Cen MT"/>
          <a:ea typeface="+mn-ea"/>
          <a:cs typeface="Tw Cen MT"/>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Tw Cen MT"/>
          <a:ea typeface="+mn-ea"/>
          <a:cs typeface="Tw Cen MT"/>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Tw Cen MT"/>
          <a:ea typeface="+mn-ea"/>
          <a:cs typeface="Tw Cen MT"/>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tiobe.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2286000"/>
            <a:ext cx="5712981" cy="1958788"/>
          </a:xfrm>
        </p:spPr>
        <p:txBody>
          <a:bodyPr>
            <a:normAutofit fontScale="90000"/>
          </a:bodyPr>
          <a:lstStyle/>
          <a:p>
            <a:pPr algn="ctr"/>
            <a:r>
              <a:rPr lang="en-US" sz="3600" b="1" dirty="0" err="1">
                <a:latin typeface="Arial"/>
                <a:cs typeface="Arial"/>
              </a:rPr>
              <a:t>Desenvolvimento</a:t>
            </a:r>
            <a:r>
              <a:rPr lang="en-US" sz="3600" b="1" dirty="0">
                <a:latin typeface="Arial"/>
                <a:cs typeface="Arial"/>
              </a:rPr>
              <a:t> de Software Seguro</a:t>
            </a:r>
            <a:br>
              <a:rPr lang="en-US" sz="3600" b="1" dirty="0">
                <a:latin typeface="Arial"/>
                <a:cs typeface="Arial"/>
              </a:rPr>
            </a:br>
            <a:br>
              <a:rPr lang="en-US" sz="3600" b="1" dirty="0">
                <a:latin typeface="Arial"/>
                <a:cs typeface="Arial"/>
              </a:rPr>
            </a:br>
            <a:r>
              <a:rPr lang="en-US" sz="2200" b="1" dirty="0" err="1">
                <a:latin typeface="Arial"/>
                <a:cs typeface="Arial"/>
              </a:rPr>
              <a:t>Parte</a:t>
            </a:r>
            <a:r>
              <a:rPr lang="en-US" sz="2200" b="1" dirty="0">
                <a:latin typeface="Arial"/>
                <a:cs typeface="Arial"/>
              </a:rPr>
              <a:t> III: </a:t>
            </a:r>
            <a:r>
              <a:rPr lang="en-US" sz="2200" b="1" dirty="0" err="1">
                <a:latin typeface="Arial"/>
                <a:cs typeface="Arial"/>
              </a:rPr>
              <a:t>Técnicas</a:t>
            </a:r>
            <a:r>
              <a:rPr lang="en-US" sz="2200" b="1" dirty="0">
                <a:latin typeface="Arial"/>
                <a:cs typeface="Arial"/>
              </a:rPr>
              <a:t> de </a:t>
            </a:r>
            <a:r>
              <a:rPr lang="en-US" sz="2200" b="1" dirty="0" err="1">
                <a:latin typeface="Arial"/>
                <a:cs typeface="Arial"/>
              </a:rPr>
              <a:t>Protecção</a:t>
            </a:r>
            <a:endParaRPr lang="en-US" sz="2800" b="1" dirty="0">
              <a:latin typeface="Arial"/>
              <a:cs typeface="Arial"/>
            </a:endParaRPr>
          </a:p>
        </p:txBody>
      </p:sp>
      <p:sp>
        <p:nvSpPr>
          <p:cNvPr id="3" name="Subtitle 2"/>
          <p:cNvSpPr>
            <a:spLocks noGrp="1"/>
          </p:cNvSpPr>
          <p:nvPr>
            <p:ph type="subTitle" idx="1"/>
          </p:nvPr>
        </p:nvSpPr>
        <p:spPr>
          <a:xfrm>
            <a:off x="2971800" y="4779502"/>
            <a:ext cx="5391747" cy="1219942"/>
          </a:xfrm>
        </p:spPr>
        <p:txBody>
          <a:bodyPr>
            <a:normAutofit fontScale="92500" lnSpcReduction="10000"/>
          </a:bodyPr>
          <a:lstStyle/>
          <a:p>
            <a:pPr algn="ctr"/>
            <a:r>
              <a:rPr lang="en-US" sz="2800" dirty="0" err="1">
                <a:solidFill>
                  <a:srgbClr val="7F7F7F"/>
                </a:solidFill>
                <a:latin typeface="Arial"/>
                <a:cs typeface="Arial"/>
              </a:rPr>
              <a:t>Segurança</a:t>
            </a:r>
            <a:r>
              <a:rPr lang="en-US" sz="2800" dirty="0">
                <a:solidFill>
                  <a:srgbClr val="7F7F7F"/>
                </a:solidFill>
                <a:latin typeface="Arial"/>
                <a:cs typeface="Arial"/>
              </a:rPr>
              <a:t> de Software</a:t>
            </a:r>
          </a:p>
          <a:p>
            <a:pPr algn="ctr"/>
            <a:r>
              <a:rPr lang="en-US" sz="2200" dirty="0">
                <a:solidFill>
                  <a:srgbClr val="7F7F7F"/>
                </a:solidFill>
                <a:latin typeface="Arial"/>
                <a:cs typeface="Arial"/>
              </a:rPr>
              <a:t>2019</a:t>
            </a:r>
          </a:p>
          <a:p>
            <a:pPr algn="ctr"/>
            <a:r>
              <a:rPr lang="en-US" sz="2200" dirty="0">
                <a:solidFill>
                  <a:srgbClr val="7F7F7F"/>
                </a:solidFill>
                <a:latin typeface="Arial"/>
                <a:cs typeface="Arial"/>
              </a:rPr>
              <a:t>Nuno Santos</a:t>
            </a:r>
            <a:endParaRPr lang="en-US" sz="1700" dirty="0">
              <a:solidFill>
                <a:srgbClr val="7F7F7F"/>
              </a:solidFill>
              <a:latin typeface="Arial"/>
              <a:cs typeface="Arial"/>
            </a:endParaRPr>
          </a:p>
          <a:p>
            <a:pPr algn="ctr"/>
            <a:endParaRPr lang="en-US" sz="2100" baseline="30000" dirty="0">
              <a:latin typeface="Arial"/>
              <a:cs typeface="Arial"/>
            </a:endParaRPr>
          </a:p>
        </p:txBody>
      </p:sp>
    </p:spTree>
    <p:extLst>
      <p:ext uri="{BB962C8B-B14F-4D97-AF65-F5344CB8AC3E}">
        <p14:creationId xmlns:p14="http://schemas.microsoft.com/office/powerpoint/2010/main" val="1027294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390FC-ADB5-E448-8A83-081BB0953CC0}"/>
              </a:ext>
            </a:extLst>
          </p:cNvPr>
          <p:cNvSpPr>
            <a:spLocks noGrp="1"/>
          </p:cNvSpPr>
          <p:nvPr>
            <p:ph type="title"/>
          </p:nvPr>
        </p:nvSpPr>
        <p:spPr/>
        <p:txBody>
          <a:bodyPr>
            <a:normAutofit fontScale="90000"/>
          </a:bodyPr>
          <a:lstStyle/>
          <a:p>
            <a:r>
              <a:rPr lang="en-US" dirty="0" err="1"/>
              <a:t>Estratégias</a:t>
            </a:r>
            <a:r>
              <a:rPr lang="en-US" dirty="0"/>
              <a:t> de </a:t>
            </a:r>
            <a:r>
              <a:rPr lang="en-US" dirty="0" err="1"/>
              <a:t>validação</a:t>
            </a:r>
            <a:r>
              <a:rPr lang="en-US" dirty="0"/>
              <a:t> de entradas (cont.)</a:t>
            </a:r>
          </a:p>
        </p:txBody>
      </p:sp>
      <p:sp>
        <p:nvSpPr>
          <p:cNvPr id="3" name="Date Placeholder 2">
            <a:extLst>
              <a:ext uri="{FF2B5EF4-FFF2-40B4-BE49-F238E27FC236}">
                <a16:creationId xmlns:a16="http://schemas.microsoft.com/office/drawing/2014/main" id="{A878D8A2-F529-3148-B2BE-12292CD36E2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85D6DE08-420D-904E-8AB2-A3FFEA6DDA54}"/>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427660B6-75C0-1D46-B5F9-0AE3CB77B95A}"/>
              </a:ext>
            </a:extLst>
          </p:cNvPr>
          <p:cNvSpPr>
            <a:spLocks noGrp="1"/>
          </p:cNvSpPr>
          <p:nvPr>
            <p:ph type="sldNum" sz="quarter" idx="12"/>
          </p:nvPr>
        </p:nvSpPr>
        <p:spPr/>
        <p:txBody>
          <a:bodyPr/>
          <a:lstStyle/>
          <a:p>
            <a:fld id="{BAFC06C6-5388-EF48-9B75-F2C2BBFC0E68}" type="slidenum">
              <a:rPr lang="en-US" smtClean="0"/>
              <a:t>10</a:t>
            </a:fld>
            <a:endParaRPr lang="en-US" dirty="0"/>
          </a:p>
        </p:txBody>
      </p:sp>
      <p:sp>
        <p:nvSpPr>
          <p:cNvPr id="6" name="Content Placeholder 5">
            <a:extLst>
              <a:ext uri="{FF2B5EF4-FFF2-40B4-BE49-F238E27FC236}">
                <a16:creationId xmlns:a16="http://schemas.microsoft.com/office/drawing/2014/main" id="{30C3D1EB-47A2-7B45-99E4-5E1D08EE3467}"/>
              </a:ext>
            </a:extLst>
          </p:cNvPr>
          <p:cNvSpPr>
            <a:spLocks noGrp="1"/>
          </p:cNvSpPr>
          <p:nvPr>
            <p:ph sz="quarter" idx="1"/>
          </p:nvPr>
        </p:nvSpPr>
        <p:spPr/>
        <p:txBody>
          <a:bodyPr>
            <a:normAutofit/>
          </a:bodyPr>
          <a:lstStyle/>
          <a:p>
            <a:pPr>
              <a:buFontTx/>
              <a:buNone/>
            </a:pPr>
            <a:r>
              <a:rPr lang="en-US" dirty="0"/>
              <a:t>3 – </a:t>
            </a:r>
            <a:r>
              <a:rPr lang="en-US" b="1" dirty="0" err="1"/>
              <a:t>Sanear</a:t>
            </a:r>
            <a:r>
              <a:rPr lang="en-US" b="1" u="sng" dirty="0"/>
              <a:t> </a:t>
            </a:r>
          </a:p>
          <a:p>
            <a:pPr lvl="1"/>
            <a:r>
              <a:rPr lang="en-US" u="sng" dirty="0" err="1"/>
              <a:t>Eliminar</a:t>
            </a:r>
            <a:r>
              <a:rPr lang="en-US" dirty="0"/>
              <a:t> </a:t>
            </a:r>
            <a:r>
              <a:rPr lang="en-US" dirty="0" err="1"/>
              <a:t>ou</a:t>
            </a:r>
            <a:r>
              <a:rPr lang="en-US" dirty="0"/>
              <a:t> </a:t>
            </a:r>
            <a:r>
              <a:rPr lang="en-US" u="sng" dirty="0" err="1"/>
              <a:t>codificar</a:t>
            </a:r>
            <a:r>
              <a:rPr lang="en-US" dirty="0"/>
              <a:t> (aka </a:t>
            </a:r>
            <a:r>
              <a:rPr lang="en-US" i="1" u="sng" dirty="0"/>
              <a:t>quote</a:t>
            </a:r>
            <a:r>
              <a:rPr lang="en-US" dirty="0"/>
              <a:t> </a:t>
            </a:r>
            <a:r>
              <a:rPr lang="en-US" dirty="0" err="1"/>
              <a:t>ou</a:t>
            </a:r>
            <a:r>
              <a:rPr lang="en-US" dirty="0"/>
              <a:t> </a:t>
            </a:r>
            <a:r>
              <a:rPr lang="en-US" i="1" u="sng" dirty="0"/>
              <a:t>escape</a:t>
            </a:r>
            <a:r>
              <a:rPr lang="en-US" dirty="0"/>
              <a:t>) </a:t>
            </a:r>
            <a:r>
              <a:rPr lang="en-US" dirty="0" err="1"/>
              <a:t>caracteres</a:t>
            </a:r>
            <a:r>
              <a:rPr lang="en-US" dirty="0"/>
              <a:t> </a:t>
            </a:r>
            <a:r>
              <a:rPr lang="en-US" dirty="0" err="1"/>
              <a:t>por</a:t>
            </a:r>
            <a:r>
              <a:rPr lang="en-US" dirty="0"/>
              <a:t> forma a </a:t>
            </a:r>
            <a:r>
              <a:rPr lang="en-US" dirty="0" err="1"/>
              <a:t>tornar</a:t>
            </a:r>
            <a:r>
              <a:rPr lang="en-US" dirty="0"/>
              <a:t> o input </a:t>
            </a:r>
            <a:r>
              <a:rPr lang="en-US" dirty="0" err="1"/>
              <a:t>seguro</a:t>
            </a:r>
            <a:endParaRPr lang="en-US" dirty="0"/>
          </a:p>
          <a:p>
            <a:pPr lvl="1"/>
            <a:r>
              <a:rPr lang="en-US" dirty="0"/>
              <a:t>Ex.: </a:t>
            </a:r>
            <a:r>
              <a:rPr lang="en-US" i="1" dirty="0"/>
              <a:t>quote</a:t>
            </a:r>
            <a:r>
              <a:rPr lang="en-US" dirty="0"/>
              <a:t> </a:t>
            </a:r>
            <a:r>
              <a:rPr lang="en-US" dirty="0" err="1"/>
              <a:t>apóstrofos</a:t>
            </a:r>
            <a:r>
              <a:rPr lang="en-US" dirty="0"/>
              <a:t> </a:t>
            </a:r>
          </a:p>
          <a:p>
            <a:pPr lvl="1"/>
            <a:endParaRPr lang="en-US" dirty="0"/>
          </a:p>
          <a:p>
            <a:pPr lvl="2">
              <a:buFontTx/>
              <a:buNone/>
            </a:pPr>
            <a:r>
              <a:rPr lang="en-US" dirty="0">
                <a:solidFill>
                  <a:srgbClr val="163CFF"/>
                </a:solidFill>
                <a:latin typeface="Consolas" panose="020B0609020204030204" pitchFamily="49" charset="0"/>
                <a:cs typeface="Consolas" panose="020B0609020204030204" pitchFamily="49" charset="0"/>
              </a:rPr>
              <a:t>public String </a:t>
            </a:r>
            <a:r>
              <a:rPr lang="en-US" dirty="0" err="1">
                <a:solidFill>
                  <a:srgbClr val="163CFF"/>
                </a:solidFill>
                <a:latin typeface="Consolas" panose="020B0609020204030204" pitchFamily="49" charset="0"/>
                <a:cs typeface="Consolas" panose="020B0609020204030204" pitchFamily="49" charset="0"/>
              </a:rPr>
              <a:t>quoteApostrophe</a:t>
            </a:r>
            <a:r>
              <a:rPr lang="en-US" dirty="0">
                <a:solidFill>
                  <a:srgbClr val="163CFF"/>
                </a:solidFill>
                <a:latin typeface="Consolas" panose="020B0609020204030204" pitchFamily="49" charset="0"/>
                <a:cs typeface="Consolas" panose="020B0609020204030204" pitchFamily="49" charset="0"/>
              </a:rPr>
              <a:t>(String input) {</a:t>
            </a:r>
          </a:p>
          <a:p>
            <a:pPr lvl="2">
              <a:buFontTx/>
              <a:buNone/>
            </a:pPr>
            <a:r>
              <a:rPr lang="en-US" dirty="0">
                <a:solidFill>
                  <a:srgbClr val="163CFF"/>
                </a:solidFill>
                <a:latin typeface="Consolas" panose="020B0609020204030204" pitchFamily="49" charset="0"/>
                <a:cs typeface="Consolas" panose="020B0609020204030204" pitchFamily="49" charset="0"/>
              </a:rPr>
              <a:t>	return </a:t>
            </a:r>
            <a:r>
              <a:rPr lang="en-US" dirty="0" err="1">
                <a:solidFill>
                  <a:srgbClr val="163CFF"/>
                </a:solidFill>
                <a:latin typeface="Consolas" panose="020B0609020204030204" pitchFamily="49" charset="0"/>
                <a:cs typeface="Consolas" panose="020B0609020204030204" pitchFamily="49" charset="0"/>
              </a:rPr>
              <a:t>str.replaceAll</a:t>
            </a:r>
            <a:r>
              <a:rPr lang="en-US" dirty="0">
                <a:solidFill>
                  <a:srgbClr val="163CFF"/>
                </a:solidFill>
                <a:latin typeface="Consolas" panose="020B0609020204030204" pitchFamily="49" charset="0"/>
                <a:cs typeface="Consolas" panose="020B0609020204030204" pitchFamily="49" charset="0"/>
              </a:rPr>
              <a:t>("[\']", "&amp;</a:t>
            </a:r>
            <a:r>
              <a:rPr lang="en-US" dirty="0" err="1">
                <a:solidFill>
                  <a:srgbClr val="163CFF"/>
                </a:solidFill>
                <a:latin typeface="Consolas" panose="020B0609020204030204" pitchFamily="49" charset="0"/>
                <a:cs typeface="Consolas" panose="020B0609020204030204" pitchFamily="49" charset="0"/>
              </a:rPr>
              <a:t>rsquo</a:t>
            </a:r>
            <a:r>
              <a:rPr lang="en-US" dirty="0">
                <a:solidFill>
                  <a:srgbClr val="163CFF"/>
                </a:solidFill>
                <a:latin typeface="Consolas" panose="020B0609020204030204" pitchFamily="49" charset="0"/>
                <a:cs typeface="Consolas" panose="020B0609020204030204" pitchFamily="49" charset="0"/>
              </a:rPr>
              <a:t>;");</a:t>
            </a:r>
          </a:p>
          <a:p>
            <a:pPr lvl="2">
              <a:buFontTx/>
              <a:buNone/>
            </a:pPr>
            <a:r>
              <a:rPr lang="en-US" dirty="0">
                <a:solidFill>
                  <a:srgbClr val="163CFF"/>
                </a:solidFill>
                <a:latin typeface="Consolas" panose="020B0609020204030204" pitchFamily="49" charset="0"/>
                <a:cs typeface="Consolas" panose="020B0609020204030204" pitchFamily="49" charset="0"/>
              </a:rPr>
              <a:t>}</a:t>
            </a:r>
          </a:p>
          <a:p>
            <a:pPr lvl="1"/>
            <a:endParaRPr lang="en-US" dirty="0">
              <a:solidFill>
                <a:srgbClr val="CC0000"/>
              </a:solidFill>
            </a:endParaRPr>
          </a:p>
          <a:p>
            <a:pPr lvl="1"/>
            <a:r>
              <a:rPr lang="en-US" dirty="0" err="1">
                <a:solidFill>
                  <a:srgbClr val="CC0000"/>
                </a:solidFill>
              </a:rPr>
              <a:t>Mesmo</a:t>
            </a:r>
            <a:r>
              <a:rPr lang="en-US" dirty="0">
                <a:solidFill>
                  <a:srgbClr val="CC0000"/>
                </a:solidFill>
              </a:rPr>
              <a:t> </a:t>
            </a:r>
            <a:r>
              <a:rPr lang="en-US" dirty="0" err="1">
                <a:solidFill>
                  <a:srgbClr val="CC0000"/>
                </a:solidFill>
              </a:rPr>
              <a:t>problema</a:t>
            </a:r>
            <a:r>
              <a:rPr lang="en-US" dirty="0">
                <a:solidFill>
                  <a:srgbClr val="CC0000"/>
                </a:solidFill>
              </a:rPr>
              <a:t> que “</a:t>
            </a:r>
            <a:r>
              <a:rPr lang="en-US" dirty="0" err="1">
                <a:solidFill>
                  <a:srgbClr val="CC0000"/>
                </a:solidFill>
              </a:rPr>
              <a:t>rejeitar</a:t>
            </a:r>
            <a:r>
              <a:rPr lang="en-US" dirty="0">
                <a:solidFill>
                  <a:srgbClr val="CC0000"/>
                </a:solidFill>
              </a:rPr>
              <a:t> o que </a:t>
            </a:r>
            <a:r>
              <a:rPr lang="en-US" dirty="0" err="1">
                <a:solidFill>
                  <a:srgbClr val="CC0000"/>
                </a:solidFill>
              </a:rPr>
              <a:t>sabemos</a:t>
            </a:r>
            <a:r>
              <a:rPr lang="en-US" dirty="0">
                <a:solidFill>
                  <a:srgbClr val="CC0000"/>
                </a:solidFill>
              </a:rPr>
              <a:t> </a:t>
            </a:r>
            <a:r>
              <a:rPr lang="en-US" dirty="0" err="1">
                <a:solidFill>
                  <a:srgbClr val="CC0000"/>
                </a:solidFill>
              </a:rPr>
              <a:t>ser</a:t>
            </a:r>
            <a:r>
              <a:rPr lang="en-US" dirty="0">
                <a:solidFill>
                  <a:srgbClr val="CC0000"/>
                </a:solidFill>
              </a:rPr>
              <a:t> </a:t>
            </a:r>
            <a:r>
              <a:rPr lang="en-US" dirty="0" err="1">
                <a:solidFill>
                  <a:srgbClr val="CC0000"/>
                </a:solidFill>
              </a:rPr>
              <a:t>mau</a:t>
            </a:r>
            <a:r>
              <a:rPr lang="en-US" dirty="0">
                <a:solidFill>
                  <a:srgbClr val="CC0000"/>
                </a:solidFill>
              </a:rPr>
              <a:t>”</a:t>
            </a:r>
            <a:r>
              <a:rPr lang="is-IS" dirty="0">
                <a:solidFill>
                  <a:srgbClr val="CC0000"/>
                </a:solidFill>
              </a:rPr>
              <a:t>…</a:t>
            </a:r>
            <a:endParaRPr lang="en-US" dirty="0">
              <a:solidFill>
                <a:srgbClr val="CC0000"/>
              </a:solidFill>
            </a:endParaRPr>
          </a:p>
          <a:p>
            <a:pPr lvl="1"/>
            <a:r>
              <a:rPr lang="en-US" dirty="0">
                <a:solidFill>
                  <a:srgbClr val="339933"/>
                </a:solidFill>
              </a:rPr>
              <a:t>Mas </a:t>
            </a:r>
            <a:r>
              <a:rPr lang="en-US" dirty="0" err="1">
                <a:solidFill>
                  <a:srgbClr val="339933"/>
                </a:solidFill>
              </a:rPr>
              <a:t>existem</a:t>
            </a:r>
            <a:r>
              <a:rPr lang="en-US" dirty="0">
                <a:solidFill>
                  <a:srgbClr val="339933"/>
                </a:solidFill>
              </a:rPr>
              <a:t> boas </a:t>
            </a:r>
            <a:r>
              <a:rPr lang="en-US" dirty="0" err="1">
                <a:solidFill>
                  <a:srgbClr val="339933"/>
                </a:solidFill>
              </a:rPr>
              <a:t>bibliotecas</a:t>
            </a:r>
            <a:r>
              <a:rPr lang="en-US" dirty="0">
                <a:solidFill>
                  <a:srgbClr val="339933"/>
                </a:solidFill>
              </a:rPr>
              <a:t> para </a:t>
            </a:r>
            <a:r>
              <a:rPr lang="en-US" dirty="0" err="1">
                <a:solidFill>
                  <a:srgbClr val="339933"/>
                </a:solidFill>
              </a:rPr>
              <a:t>saneamento</a:t>
            </a:r>
            <a:r>
              <a:rPr lang="en-US" dirty="0">
                <a:solidFill>
                  <a:srgbClr val="339933"/>
                </a:solidFill>
              </a:rPr>
              <a:t>, </a:t>
            </a:r>
            <a:r>
              <a:rPr lang="en-US" dirty="0" err="1">
                <a:solidFill>
                  <a:srgbClr val="339933"/>
                </a:solidFill>
              </a:rPr>
              <a:t>pelo</a:t>
            </a:r>
            <a:r>
              <a:rPr lang="en-US" dirty="0">
                <a:solidFill>
                  <a:srgbClr val="339933"/>
                </a:solidFill>
              </a:rPr>
              <a:t> que </a:t>
            </a:r>
            <a:r>
              <a:rPr lang="en-US" dirty="0" err="1">
                <a:solidFill>
                  <a:srgbClr val="339933"/>
                </a:solidFill>
              </a:rPr>
              <a:t>é</a:t>
            </a:r>
            <a:r>
              <a:rPr lang="en-US" dirty="0">
                <a:solidFill>
                  <a:srgbClr val="339933"/>
                </a:solidFill>
              </a:rPr>
              <a:t> </a:t>
            </a:r>
            <a:r>
              <a:rPr lang="en-US" dirty="0" err="1">
                <a:solidFill>
                  <a:srgbClr val="339933"/>
                </a:solidFill>
              </a:rPr>
              <a:t>uma</a:t>
            </a:r>
            <a:r>
              <a:rPr lang="en-US" dirty="0">
                <a:solidFill>
                  <a:srgbClr val="339933"/>
                </a:solidFill>
              </a:rPr>
              <a:t> boa </a:t>
            </a:r>
            <a:r>
              <a:rPr lang="en-US" dirty="0" err="1">
                <a:solidFill>
                  <a:srgbClr val="339933"/>
                </a:solidFill>
              </a:rPr>
              <a:t>opção</a:t>
            </a:r>
            <a:r>
              <a:rPr lang="en-US" dirty="0">
                <a:solidFill>
                  <a:srgbClr val="339933"/>
                </a:solidFill>
              </a:rPr>
              <a:t> (de facto, </a:t>
            </a:r>
            <a:r>
              <a:rPr lang="en-US" dirty="0" err="1">
                <a:solidFill>
                  <a:srgbClr val="339933"/>
                </a:solidFill>
              </a:rPr>
              <a:t>é</a:t>
            </a:r>
            <a:r>
              <a:rPr lang="en-US" dirty="0">
                <a:solidFill>
                  <a:srgbClr val="339933"/>
                </a:solidFill>
              </a:rPr>
              <a:t> </a:t>
            </a:r>
            <a:r>
              <a:rPr lang="en-US" dirty="0" err="1">
                <a:solidFill>
                  <a:srgbClr val="339933"/>
                </a:solidFill>
              </a:rPr>
              <a:t>muito</a:t>
            </a:r>
            <a:r>
              <a:rPr lang="en-US" dirty="0">
                <a:solidFill>
                  <a:srgbClr val="339933"/>
                </a:solidFill>
              </a:rPr>
              <a:t> </a:t>
            </a:r>
            <a:r>
              <a:rPr lang="en-US" dirty="0" err="1">
                <a:solidFill>
                  <a:srgbClr val="339933"/>
                </a:solidFill>
              </a:rPr>
              <a:t>usado</a:t>
            </a:r>
            <a:r>
              <a:rPr lang="en-US" dirty="0">
                <a:solidFill>
                  <a:srgbClr val="339933"/>
                </a:solidFill>
              </a:rPr>
              <a:t>)</a:t>
            </a:r>
          </a:p>
        </p:txBody>
      </p:sp>
    </p:spTree>
    <p:extLst>
      <p:ext uri="{BB962C8B-B14F-4D97-AF65-F5344CB8AC3E}">
        <p14:creationId xmlns:p14="http://schemas.microsoft.com/office/powerpoint/2010/main" val="2887867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E40F-6CB1-534C-9E10-2D56150B809B}"/>
              </a:ext>
            </a:extLst>
          </p:cNvPr>
          <p:cNvSpPr>
            <a:spLocks noGrp="1"/>
          </p:cNvSpPr>
          <p:nvPr>
            <p:ph type="title"/>
          </p:nvPr>
        </p:nvSpPr>
        <p:spPr/>
        <p:txBody>
          <a:bodyPr/>
          <a:lstStyle/>
          <a:p>
            <a:r>
              <a:rPr lang="en-US" dirty="0" err="1"/>
              <a:t>Muitas</a:t>
            </a:r>
            <a:r>
              <a:rPr lang="en-US" dirty="0"/>
              <a:t> </a:t>
            </a:r>
            <a:r>
              <a:rPr lang="en-US" dirty="0" err="1"/>
              <a:t>vezes</a:t>
            </a:r>
            <a:r>
              <a:rPr lang="en-US" dirty="0"/>
              <a:t> </a:t>
            </a:r>
            <a:r>
              <a:rPr lang="en-US" dirty="0" err="1"/>
              <a:t>não</a:t>
            </a:r>
            <a:r>
              <a:rPr lang="en-US" dirty="0"/>
              <a:t> </a:t>
            </a:r>
            <a:r>
              <a:rPr lang="en-US" dirty="0" err="1"/>
              <a:t>é</a:t>
            </a:r>
            <a:r>
              <a:rPr lang="en-US" dirty="0"/>
              <a:t> </a:t>
            </a:r>
            <a:r>
              <a:rPr lang="en-US" dirty="0" err="1"/>
              <a:t>fácil</a:t>
            </a:r>
            <a:r>
              <a:rPr lang="en-US" dirty="0"/>
              <a:t>…</a:t>
            </a:r>
          </a:p>
        </p:txBody>
      </p:sp>
      <p:sp>
        <p:nvSpPr>
          <p:cNvPr id="3" name="Date Placeholder 2">
            <a:extLst>
              <a:ext uri="{FF2B5EF4-FFF2-40B4-BE49-F238E27FC236}">
                <a16:creationId xmlns:a16="http://schemas.microsoft.com/office/drawing/2014/main" id="{53B9721A-0CFE-384E-98CE-D47EA5687C1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33CE5D05-47D4-994D-8440-FA19D218BA53}"/>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2298D307-E6F3-7144-BB8A-64B30B78977F}"/>
              </a:ext>
            </a:extLst>
          </p:cNvPr>
          <p:cNvSpPr>
            <a:spLocks noGrp="1"/>
          </p:cNvSpPr>
          <p:nvPr>
            <p:ph type="sldNum" sz="quarter" idx="12"/>
          </p:nvPr>
        </p:nvSpPr>
        <p:spPr/>
        <p:txBody>
          <a:bodyPr/>
          <a:lstStyle/>
          <a:p>
            <a:fld id="{BAFC06C6-5388-EF48-9B75-F2C2BBFC0E68}" type="slidenum">
              <a:rPr lang="en-US" smtClean="0"/>
              <a:t>11</a:t>
            </a:fld>
            <a:endParaRPr lang="en-US" dirty="0"/>
          </a:p>
        </p:txBody>
      </p:sp>
      <p:sp>
        <p:nvSpPr>
          <p:cNvPr id="6" name="Content Placeholder 5">
            <a:extLst>
              <a:ext uri="{FF2B5EF4-FFF2-40B4-BE49-F238E27FC236}">
                <a16:creationId xmlns:a16="http://schemas.microsoft.com/office/drawing/2014/main" id="{4D31EDE3-0FF2-704C-920E-425983D07C1E}"/>
              </a:ext>
            </a:extLst>
          </p:cNvPr>
          <p:cNvSpPr>
            <a:spLocks noGrp="1"/>
          </p:cNvSpPr>
          <p:nvPr>
            <p:ph sz="quarter" idx="1"/>
          </p:nvPr>
        </p:nvSpPr>
        <p:spPr/>
        <p:txBody>
          <a:bodyPr/>
          <a:lstStyle/>
          <a:p>
            <a:pPr marL="0" indent="0">
              <a:buNone/>
            </a:pPr>
            <a:endParaRPr lang="en-US" dirty="0"/>
          </a:p>
          <a:p>
            <a:pPr>
              <a:spcBef>
                <a:spcPts val="300"/>
              </a:spcBef>
            </a:pPr>
            <a:r>
              <a:rPr lang="en-US" dirty="0" err="1"/>
              <a:t>Exemplo</a:t>
            </a:r>
            <a:r>
              <a:rPr lang="en-US" dirty="0"/>
              <a:t>: </a:t>
            </a:r>
            <a:r>
              <a:rPr lang="en-US" dirty="0" err="1"/>
              <a:t>Quando</a:t>
            </a:r>
            <a:r>
              <a:rPr lang="en-US" dirty="0"/>
              <a:t> input </a:t>
            </a:r>
            <a:r>
              <a:rPr lang="en-US" dirty="0" err="1"/>
              <a:t>é</a:t>
            </a:r>
            <a:r>
              <a:rPr lang="en-US" dirty="0"/>
              <a:t> </a:t>
            </a:r>
            <a:r>
              <a:rPr lang="en-US" dirty="0" err="1"/>
              <a:t>inserido</a:t>
            </a:r>
            <a:r>
              <a:rPr lang="en-US" dirty="0"/>
              <a:t> </a:t>
            </a:r>
            <a:r>
              <a:rPr lang="en-US" dirty="0" err="1"/>
              <a:t>em</a:t>
            </a:r>
            <a:r>
              <a:rPr lang="en-US" dirty="0"/>
              <a:t> </a:t>
            </a:r>
            <a:r>
              <a:rPr lang="en-US" dirty="0" err="1"/>
              <a:t>comandos</a:t>
            </a:r>
            <a:r>
              <a:rPr lang="en-US" dirty="0"/>
              <a:t> SQL, </a:t>
            </a:r>
            <a:r>
              <a:rPr lang="en-US" dirty="0" err="1"/>
              <a:t>deve</a:t>
            </a:r>
            <a:r>
              <a:rPr lang="en-US" dirty="0"/>
              <a:t> </a:t>
            </a:r>
            <a:r>
              <a:rPr lang="en-US" dirty="0" err="1"/>
              <a:t>ser</a:t>
            </a:r>
            <a:r>
              <a:rPr lang="en-US" dirty="0"/>
              <a:t> </a:t>
            </a:r>
            <a:r>
              <a:rPr lang="en-US" dirty="0" err="1"/>
              <a:t>validado</a:t>
            </a:r>
            <a:r>
              <a:rPr lang="en-US" dirty="0"/>
              <a:t> e / </a:t>
            </a:r>
            <a:r>
              <a:rPr lang="en-US" dirty="0" err="1"/>
              <a:t>ou</a:t>
            </a:r>
            <a:r>
              <a:rPr lang="en-US" dirty="0"/>
              <a:t> </a:t>
            </a:r>
            <a:r>
              <a:rPr lang="en-US" dirty="0" err="1"/>
              <a:t>codificado</a:t>
            </a:r>
            <a:endParaRPr lang="en-US" dirty="0"/>
          </a:p>
          <a:p>
            <a:pPr>
              <a:spcBef>
                <a:spcPts val="300"/>
              </a:spcBef>
            </a:pPr>
            <a:endParaRPr lang="en-US" dirty="0"/>
          </a:p>
          <a:p>
            <a:pPr>
              <a:spcBef>
                <a:spcPts val="300"/>
              </a:spcBef>
            </a:pPr>
            <a:r>
              <a:rPr lang="en-US" dirty="0" err="1"/>
              <a:t>Porque</a:t>
            </a:r>
            <a:r>
              <a:rPr lang="en-US" dirty="0"/>
              <a:t> </a:t>
            </a:r>
            <a:r>
              <a:rPr lang="en-US" dirty="0" err="1"/>
              <a:t>não</a:t>
            </a:r>
            <a:r>
              <a:rPr lang="en-US" dirty="0"/>
              <a:t> </a:t>
            </a:r>
            <a:r>
              <a:rPr lang="en-US" dirty="0" err="1"/>
              <a:t>validar</a:t>
            </a:r>
            <a:r>
              <a:rPr lang="en-US" dirty="0"/>
              <a:t> </a:t>
            </a:r>
            <a:r>
              <a:rPr lang="en-US" dirty="0" err="1"/>
              <a:t>apenas</a:t>
            </a:r>
            <a:r>
              <a:rPr lang="en-US" dirty="0"/>
              <a:t>? </a:t>
            </a:r>
          </a:p>
          <a:p>
            <a:pPr lvl="1">
              <a:spcBef>
                <a:spcPts val="300"/>
              </a:spcBef>
            </a:pPr>
            <a:r>
              <a:rPr lang="en-US" dirty="0"/>
              <a:t>Por </a:t>
            </a:r>
            <a:r>
              <a:rPr lang="en-US" dirty="0" err="1"/>
              <a:t>vezes</a:t>
            </a:r>
            <a:r>
              <a:rPr lang="en-US" dirty="0"/>
              <a:t> </a:t>
            </a:r>
            <a:r>
              <a:rPr lang="en-US" dirty="0" err="1"/>
              <a:t>não</a:t>
            </a:r>
            <a:r>
              <a:rPr lang="en-US" dirty="0"/>
              <a:t> </a:t>
            </a:r>
            <a:r>
              <a:rPr lang="en-US" dirty="0" err="1"/>
              <a:t>conseguimos</a:t>
            </a:r>
            <a:r>
              <a:rPr lang="en-US" dirty="0"/>
              <a:t> remover </a:t>
            </a:r>
            <a:r>
              <a:rPr lang="en-US" dirty="0" err="1"/>
              <a:t>todos</a:t>
            </a:r>
            <a:r>
              <a:rPr lang="en-US" dirty="0"/>
              <a:t> </a:t>
            </a:r>
            <a:r>
              <a:rPr lang="en-US" dirty="0" err="1"/>
              <a:t>os</a:t>
            </a:r>
            <a:r>
              <a:rPr lang="en-US" dirty="0"/>
              <a:t> </a:t>
            </a:r>
            <a:r>
              <a:rPr lang="en-US" dirty="0" err="1"/>
              <a:t>metacaraceres</a:t>
            </a:r>
            <a:r>
              <a:rPr lang="en-US" dirty="0"/>
              <a:t> do input SQL</a:t>
            </a:r>
          </a:p>
          <a:p>
            <a:pPr lvl="1">
              <a:spcBef>
                <a:spcPts val="300"/>
              </a:spcBef>
            </a:pPr>
            <a:r>
              <a:rPr lang="en-US" dirty="0"/>
              <a:t>Ex: </a:t>
            </a:r>
            <a:r>
              <a:rPr lang="en-US" dirty="0" err="1"/>
              <a:t>queremos</a:t>
            </a:r>
            <a:r>
              <a:rPr lang="en-US" dirty="0"/>
              <a:t> remover </a:t>
            </a:r>
            <a:r>
              <a:rPr lang="en-US" dirty="0" err="1"/>
              <a:t>todas</a:t>
            </a:r>
            <a:r>
              <a:rPr lang="en-US" dirty="0"/>
              <a:t> as </a:t>
            </a:r>
            <a:r>
              <a:rPr lang="en-US" dirty="0" err="1"/>
              <a:t>aspas</a:t>
            </a:r>
            <a:r>
              <a:rPr lang="en-US" dirty="0"/>
              <a:t>? Se se o input for um </a:t>
            </a:r>
            <a:r>
              <a:rPr lang="en-US" dirty="0" err="1"/>
              <a:t>nome</a:t>
            </a:r>
            <a:r>
              <a:rPr lang="en-US" dirty="0"/>
              <a:t>, </a:t>
            </a:r>
            <a:r>
              <a:rPr lang="en-US" dirty="0" err="1"/>
              <a:t>por</a:t>
            </a:r>
            <a:r>
              <a:rPr lang="en-US" dirty="0"/>
              <a:t> </a:t>
            </a:r>
            <a:r>
              <a:rPr lang="en-US" dirty="0" err="1"/>
              <a:t>exemplo</a:t>
            </a:r>
            <a:r>
              <a:rPr lang="en-US" dirty="0"/>
              <a:t> O’Connor?</a:t>
            </a:r>
          </a:p>
          <a:p>
            <a:endParaRPr lang="en-US" dirty="0"/>
          </a:p>
        </p:txBody>
      </p:sp>
    </p:spTree>
    <p:extLst>
      <p:ext uri="{BB962C8B-B14F-4D97-AF65-F5344CB8AC3E}">
        <p14:creationId xmlns:p14="http://schemas.microsoft.com/office/powerpoint/2010/main" val="1989619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065597-B38C-3C4A-A732-97A489122D28}"/>
              </a:ext>
            </a:extLst>
          </p:cNvPr>
          <p:cNvSpPr>
            <a:spLocks noGrp="1"/>
          </p:cNvSpPr>
          <p:nvPr>
            <p:ph type="title"/>
          </p:nvPr>
        </p:nvSpPr>
        <p:spPr/>
        <p:txBody>
          <a:bodyPr/>
          <a:lstStyle/>
          <a:p>
            <a:r>
              <a:rPr lang="en-US" dirty="0" err="1"/>
              <a:t>Segurança</a:t>
            </a:r>
            <a:r>
              <a:rPr lang="en-US" dirty="0"/>
              <a:t> no </a:t>
            </a:r>
            <a:r>
              <a:rPr lang="en-US" dirty="0" err="1"/>
              <a:t>desenvolvimento</a:t>
            </a:r>
            <a:r>
              <a:rPr lang="en-US" dirty="0"/>
              <a:t> de software </a:t>
            </a:r>
          </a:p>
        </p:txBody>
      </p:sp>
      <p:sp>
        <p:nvSpPr>
          <p:cNvPr id="3" name="Date Placeholder 2">
            <a:extLst>
              <a:ext uri="{FF2B5EF4-FFF2-40B4-BE49-F238E27FC236}">
                <a16:creationId xmlns:a16="http://schemas.microsoft.com/office/drawing/2014/main" id="{AD4493F9-01A7-D544-81BA-3EB4C049A4CD}"/>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8177CA35-7D0A-6D4A-9185-3373EC74F745}"/>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A9726EED-259C-9F47-AD3A-0A6F09C3FB7F}"/>
              </a:ext>
            </a:extLst>
          </p:cNvPr>
          <p:cNvSpPr>
            <a:spLocks noGrp="1"/>
          </p:cNvSpPr>
          <p:nvPr>
            <p:ph type="sldNum" sz="quarter" idx="12"/>
          </p:nvPr>
        </p:nvSpPr>
        <p:spPr/>
        <p:txBody>
          <a:bodyPr/>
          <a:lstStyle/>
          <a:p>
            <a:fld id="{BAFC06C6-5388-EF48-9B75-F2C2BBFC0E68}" type="slidenum">
              <a:rPr lang="en-US" smtClean="0"/>
              <a:t>12</a:t>
            </a:fld>
            <a:endParaRPr lang="en-US" dirty="0"/>
          </a:p>
        </p:txBody>
      </p:sp>
    </p:spTree>
    <p:extLst>
      <p:ext uri="{BB962C8B-B14F-4D97-AF65-F5344CB8AC3E}">
        <p14:creationId xmlns:p14="http://schemas.microsoft.com/office/powerpoint/2010/main" val="3718666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E512-CADC-D14E-A56D-55E9AB623C10}"/>
              </a:ext>
            </a:extLst>
          </p:cNvPr>
          <p:cNvSpPr>
            <a:spLocks noGrp="1"/>
          </p:cNvSpPr>
          <p:nvPr>
            <p:ph type="title"/>
          </p:nvPr>
        </p:nvSpPr>
        <p:spPr/>
        <p:txBody>
          <a:bodyPr/>
          <a:lstStyle/>
          <a:p>
            <a:r>
              <a:rPr lang="en-US" dirty="0" err="1"/>
              <a:t>Desenvolvimento</a:t>
            </a:r>
            <a:r>
              <a:rPr lang="en-US" dirty="0"/>
              <a:t> de software</a:t>
            </a:r>
          </a:p>
        </p:txBody>
      </p:sp>
      <p:sp>
        <p:nvSpPr>
          <p:cNvPr id="3" name="Date Placeholder 2">
            <a:extLst>
              <a:ext uri="{FF2B5EF4-FFF2-40B4-BE49-F238E27FC236}">
                <a16:creationId xmlns:a16="http://schemas.microsoft.com/office/drawing/2014/main" id="{82684F16-F901-C742-8059-999AD0C0F21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2E9F300B-8A07-F746-97D9-A312EBE249D0}"/>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60154F0A-7C7B-C645-8F6D-AE78967E4971}"/>
              </a:ext>
            </a:extLst>
          </p:cNvPr>
          <p:cNvSpPr>
            <a:spLocks noGrp="1"/>
          </p:cNvSpPr>
          <p:nvPr>
            <p:ph type="sldNum" sz="quarter" idx="12"/>
          </p:nvPr>
        </p:nvSpPr>
        <p:spPr/>
        <p:txBody>
          <a:bodyPr/>
          <a:lstStyle/>
          <a:p>
            <a:fld id="{BAFC06C6-5388-EF48-9B75-F2C2BBFC0E68}" type="slidenum">
              <a:rPr lang="en-US" smtClean="0"/>
              <a:t>13</a:t>
            </a:fld>
            <a:endParaRPr lang="en-US" dirty="0"/>
          </a:p>
        </p:txBody>
      </p:sp>
      <p:sp>
        <p:nvSpPr>
          <p:cNvPr id="6" name="Content Placeholder 5">
            <a:extLst>
              <a:ext uri="{FF2B5EF4-FFF2-40B4-BE49-F238E27FC236}">
                <a16:creationId xmlns:a16="http://schemas.microsoft.com/office/drawing/2014/main" id="{D1E52E20-A4E0-F749-90E3-A810A9383F57}"/>
              </a:ext>
            </a:extLst>
          </p:cNvPr>
          <p:cNvSpPr>
            <a:spLocks noGrp="1"/>
          </p:cNvSpPr>
          <p:nvPr>
            <p:ph sz="quarter" idx="1"/>
          </p:nvPr>
        </p:nvSpPr>
        <p:spPr/>
        <p:txBody>
          <a:bodyPr>
            <a:normAutofit fontScale="77500" lnSpcReduction="20000"/>
          </a:bodyPr>
          <a:lstStyle/>
          <a:p>
            <a:pPr>
              <a:lnSpc>
                <a:spcPct val="120000"/>
              </a:lnSpc>
            </a:pPr>
            <a:r>
              <a:rPr lang="en-US" dirty="0" err="1"/>
              <a:t>Objectivos</a:t>
            </a:r>
            <a:r>
              <a:rPr lang="en-US" dirty="0"/>
              <a:t> </a:t>
            </a:r>
            <a:r>
              <a:rPr lang="en-US" dirty="0" err="1"/>
              <a:t>são</a:t>
            </a:r>
            <a:r>
              <a:rPr lang="en-US" dirty="0"/>
              <a:t> </a:t>
            </a:r>
            <a:r>
              <a:rPr lang="en-US" dirty="0" err="1"/>
              <a:t>por</a:t>
            </a:r>
            <a:r>
              <a:rPr lang="en-US" dirty="0"/>
              <a:t> </a:t>
            </a:r>
            <a:r>
              <a:rPr lang="en-US" dirty="0" err="1"/>
              <a:t>vezes</a:t>
            </a:r>
            <a:r>
              <a:rPr lang="en-US" dirty="0"/>
              <a:t> </a:t>
            </a:r>
            <a:r>
              <a:rPr lang="en-US" dirty="0" err="1"/>
              <a:t>contraditórios</a:t>
            </a:r>
            <a:r>
              <a:rPr lang="en-US" dirty="0"/>
              <a:t> entre </a:t>
            </a:r>
            <a:r>
              <a:rPr lang="en-US" dirty="0" err="1"/>
              <a:t>si</a:t>
            </a:r>
            <a:r>
              <a:rPr lang="en-US" dirty="0"/>
              <a:t>, e com </a:t>
            </a:r>
            <a:r>
              <a:rPr lang="en-US" dirty="0" err="1"/>
              <a:t>segurança</a:t>
            </a:r>
            <a:endParaRPr lang="en-US" dirty="0"/>
          </a:p>
          <a:p>
            <a:pPr lvl="1">
              <a:lnSpc>
                <a:spcPct val="120000"/>
              </a:lnSpc>
              <a:spcBef>
                <a:spcPts val="600"/>
              </a:spcBef>
            </a:pPr>
            <a:r>
              <a:rPr lang="en-US" dirty="0" err="1"/>
              <a:t>Funcionalidade</a:t>
            </a:r>
            <a:endParaRPr lang="en-US" dirty="0"/>
          </a:p>
          <a:p>
            <a:pPr lvl="1">
              <a:lnSpc>
                <a:spcPct val="120000"/>
              </a:lnSpc>
              <a:spcBef>
                <a:spcPts val="600"/>
              </a:spcBef>
            </a:pPr>
            <a:r>
              <a:rPr lang="en-US" dirty="0" err="1"/>
              <a:t>Usabilidade</a:t>
            </a:r>
            <a:endParaRPr lang="en-US" dirty="0"/>
          </a:p>
          <a:p>
            <a:pPr lvl="1">
              <a:lnSpc>
                <a:spcPct val="120000"/>
              </a:lnSpc>
              <a:spcBef>
                <a:spcPts val="600"/>
              </a:spcBef>
            </a:pPr>
            <a:r>
              <a:rPr lang="en-US" dirty="0" err="1"/>
              <a:t>Desempenho</a:t>
            </a:r>
            <a:endParaRPr lang="en-US" dirty="0"/>
          </a:p>
          <a:p>
            <a:pPr lvl="1">
              <a:lnSpc>
                <a:spcPct val="120000"/>
              </a:lnSpc>
              <a:spcBef>
                <a:spcPts val="600"/>
              </a:spcBef>
            </a:pPr>
            <a:r>
              <a:rPr lang="en-US" dirty="0" err="1"/>
              <a:t>Simplicidade</a:t>
            </a:r>
            <a:endParaRPr lang="en-US" dirty="0"/>
          </a:p>
          <a:p>
            <a:pPr lvl="1">
              <a:lnSpc>
                <a:spcPct val="120000"/>
              </a:lnSpc>
              <a:spcBef>
                <a:spcPts val="600"/>
              </a:spcBef>
            </a:pPr>
            <a:r>
              <a:rPr lang="en-US" dirty="0"/>
              <a:t>Time-to-market</a:t>
            </a:r>
          </a:p>
          <a:p>
            <a:pPr>
              <a:lnSpc>
                <a:spcPct val="120000"/>
              </a:lnSpc>
            </a:pPr>
            <a:r>
              <a:rPr lang="en-US" dirty="0"/>
              <a:t>Windows Security Push was a shift-gears on Microsoft’s tradeoff</a:t>
            </a:r>
          </a:p>
          <a:p>
            <a:pPr lvl="1">
              <a:lnSpc>
                <a:spcPct val="120000"/>
              </a:lnSpc>
              <a:spcBef>
                <a:spcPts val="600"/>
              </a:spcBef>
            </a:pPr>
            <a:r>
              <a:rPr lang="en-US" dirty="0"/>
              <a:t>“During February and March 2002, all feature development on Windows products at Microsoft stopped so that the complete Windows development team could analyze the product design, code, test plans, and documentation for security issues. Our team at Microsoft named the process the Windows Security Push. (...) and since then, the company has performed many other pushes across its product line including SQL Server, Office, Exchange, and others.”</a:t>
            </a:r>
          </a:p>
        </p:txBody>
      </p:sp>
    </p:spTree>
    <p:extLst>
      <p:ext uri="{BB962C8B-B14F-4D97-AF65-F5344CB8AC3E}">
        <p14:creationId xmlns:p14="http://schemas.microsoft.com/office/powerpoint/2010/main" val="49844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8CF7-7D5F-194F-85A6-736EADA93292}"/>
              </a:ext>
            </a:extLst>
          </p:cNvPr>
          <p:cNvSpPr>
            <a:spLocks noGrp="1"/>
          </p:cNvSpPr>
          <p:nvPr>
            <p:ph type="title"/>
          </p:nvPr>
        </p:nvSpPr>
        <p:spPr/>
        <p:txBody>
          <a:bodyPr/>
          <a:lstStyle/>
          <a:p>
            <a:r>
              <a:rPr lang="en-US" dirty="0" err="1"/>
              <a:t>Selecionar</a:t>
            </a:r>
            <a:r>
              <a:rPr lang="en-US" dirty="0"/>
              <a:t> a </a:t>
            </a:r>
            <a:r>
              <a:rPr lang="en-US" dirty="0" err="1"/>
              <a:t>linguagem</a:t>
            </a:r>
            <a:r>
              <a:rPr lang="en-US" dirty="0"/>
              <a:t> de </a:t>
            </a:r>
            <a:r>
              <a:rPr lang="en-US" dirty="0" err="1"/>
              <a:t>programação</a:t>
            </a:r>
            <a:endParaRPr lang="en-US" dirty="0"/>
          </a:p>
        </p:txBody>
      </p:sp>
      <p:sp>
        <p:nvSpPr>
          <p:cNvPr id="3" name="Date Placeholder 2">
            <a:extLst>
              <a:ext uri="{FF2B5EF4-FFF2-40B4-BE49-F238E27FC236}">
                <a16:creationId xmlns:a16="http://schemas.microsoft.com/office/drawing/2014/main" id="{F4C96C62-FAF0-3C4B-BE94-C4B04761A55A}"/>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211BAEF6-50BE-404B-B6B7-99D40C4A9F09}"/>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A1B75BA0-4925-EC41-BB67-95D1FE08C4BB}"/>
              </a:ext>
            </a:extLst>
          </p:cNvPr>
          <p:cNvSpPr>
            <a:spLocks noGrp="1"/>
          </p:cNvSpPr>
          <p:nvPr>
            <p:ph type="sldNum" sz="quarter" idx="12"/>
          </p:nvPr>
        </p:nvSpPr>
        <p:spPr/>
        <p:txBody>
          <a:bodyPr/>
          <a:lstStyle/>
          <a:p>
            <a:fld id="{BAFC06C6-5388-EF48-9B75-F2C2BBFC0E68}" type="slidenum">
              <a:rPr lang="en-US" smtClean="0"/>
              <a:t>14</a:t>
            </a:fld>
            <a:endParaRPr lang="en-US" dirty="0"/>
          </a:p>
        </p:txBody>
      </p:sp>
      <p:sp>
        <p:nvSpPr>
          <p:cNvPr id="6" name="Content Placeholder 5">
            <a:extLst>
              <a:ext uri="{FF2B5EF4-FFF2-40B4-BE49-F238E27FC236}">
                <a16:creationId xmlns:a16="http://schemas.microsoft.com/office/drawing/2014/main" id="{BD4BF031-B91F-104D-8CB0-DD1E6D07C292}"/>
              </a:ext>
            </a:extLst>
          </p:cNvPr>
          <p:cNvSpPr>
            <a:spLocks noGrp="1"/>
          </p:cNvSpPr>
          <p:nvPr>
            <p:ph sz="quarter" idx="1"/>
          </p:nvPr>
        </p:nvSpPr>
        <p:spPr/>
        <p:txBody>
          <a:bodyPr>
            <a:normAutofit fontScale="92500" lnSpcReduction="10000"/>
          </a:bodyPr>
          <a:lstStyle/>
          <a:p>
            <a:pPr>
              <a:lnSpc>
                <a:spcPct val="110000"/>
              </a:lnSpc>
            </a:pPr>
            <a:r>
              <a:rPr lang="en-US" sz="2400" dirty="0" err="1"/>
              <a:t>Linguagem</a:t>
            </a:r>
            <a:r>
              <a:rPr lang="en-US" sz="2400" dirty="0"/>
              <a:t> de </a:t>
            </a:r>
            <a:r>
              <a:rPr lang="en-US" sz="2400" dirty="0" err="1"/>
              <a:t>programaçao</a:t>
            </a:r>
            <a:r>
              <a:rPr lang="en-US" sz="2400" dirty="0"/>
              <a:t> </a:t>
            </a:r>
            <a:r>
              <a:rPr lang="en-US" sz="2400" dirty="0" err="1"/>
              <a:t>tem</a:t>
            </a:r>
            <a:r>
              <a:rPr lang="en-US" sz="2400" dirty="0"/>
              <a:t> </a:t>
            </a:r>
            <a:r>
              <a:rPr lang="en-US" sz="2400" dirty="0" err="1"/>
              <a:t>impacto</a:t>
            </a:r>
            <a:r>
              <a:rPr lang="en-US" sz="2400" dirty="0"/>
              <a:t> </a:t>
            </a:r>
            <a:r>
              <a:rPr lang="en-US" sz="2400" dirty="0" err="1"/>
              <a:t>na</a:t>
            </a:r>
            <a:r>
              <a:rPr lang="en-US" sz="2400" dirty="0"/>
              <a:t> </a:t>
            </a:r>
            <a:r>
              <a:rPr lang="en-US" sz="2400" dirty="0" err="1"/>
              <a:t>segurança</a:t>
            </a:r>
            <a:r>
              <a:rPr lang="en-US" sz="2400" dirty="0"/>
              <a:t>, </a:t>
            </a:r>
            <a:r>
              <a:rPr lang="en-US" sz="2400" dirty="0" err="1"/>
              <a:t>pelo</a:t>
            </a:r>
            <a:r>
              <a:rPr lang="en-US" sz="2400" dirty="0"/>
              <a:t> que </a:t>
            </a:r>
            <a:r>
              <a:rPr lang="en-US" sz="2400" dirty="0" err="1"/>
              <a:t>deve</a:t>
            </a:r>
            <a:r>
              <a:rPr lang="en-US" sz="2400" dirty="0"/>
              <a:t> </a:t>
            </a:r>
            <a:r>
              <a:rPr lang="en-US" sz="2400" dirty="0" err="1"/>
              <a:t>ser</a:t>
            </a:r>
            <a:r>
              <a:rPr lang="en-US" sz="2400" dirty="0"/>
              <a:t> </a:t>
            </a:r>
            <a:r>
              <a:rPr lang="en-US" sz="2400" dirty="0" err="1"/>
              <a:t>seleccionado</a:t>
            </a:r>
            <a:r>
              <a:rPr lang="en-US" sz="2400" dirty="0"/>
              <a:t> </a:t>
            </a:r>
            <a:r>
              <a:rPr lang="en-US" sz="2400" dirty="0" err="1"/>
              <a:t>tendo</a:t>
            </a:r>
            <a:r>
              <a:rPr lang="en-US" sz="2400" dirty="0"/>
              <a:t> </a:t>
            </a:r>
            <a:r>
              <a:rPr lang="en-US" sz="2400" dirty="0" err="1"/>
              <a:t>este</a:t>
            </a:r>
            <a:r>
              <a:rPr lang="en-US" sz="2400" dirty="0"/>
              <a:t> </a:t>
            </a:r>
            <a:r>
              <a:rPr lang="en-US" sz="2400" dirty="0" err="1"/>
              <a:t>critério</a:t>
            </a:r>
            <a:r>
              <a:rPr lang="en-US" sz="2400" dirty="0"/>
              <a:t> </a:t>
            </a:r>
            <a:r>
              <a:rPr lang="en-US" sz="2400" dirty="0" err="1"/>
              <a:t>em</a:t>
            </a:r>
            <a:r>
              <a:rPr lang="en-US" sz="2400" dirty="0"/>
              <a:t> </a:t>
            </a:r>
            <a:r>
              <a:rPr lang="en-US" sz="2400" dirty="0" err="1"/>
              <a:t>conta</a:t>
            </a:r>
            <a:endParaRPr lang="en-US" sz="2400" dirty="0"/>
          </a:p>
          <a:p>
            <a:pPr lvl="1">
              <a:lnSpc>
                <a:spcPct val="110000"/>
              </a:lnSpc>
            </a:pPr>
            <a:r>
              <a:rPr lang="en-US" sz="2000" dirty="0" err="1"/>
              <a:t>Geralmente</a:t>
            </a:r>
            <a:r>
              <a:rPr lang="en-US" sz="2000" dirty="0"/>
              <a:t> outros </a:t>
            </a:r>
            <a:r>
              <a:rPr lang="en-US" sz="2000" dirty="0" err="1"/>
              <a:t>factores</a:t>
            </a:r>
            <a:r>
              <a:rPr lang="en-US" sz="2000" dirty="0"/>
              <a:t> </a:t>
            </a:r>
            <a:r>
              <a:rPr lang="en-US" sz="2000" dirty="0" err="1"/>
              <a:t>têm</a:t>
            </a:r>
            <a:r>
              <a:rPr lang="en-US" sz="2000" dirty="0"/>
              <a:t> </a:t>
            </a:r>
            <a:r>
              <a:rPr lang="en-US" sz="2000" dirty="0" err="1"/>
              <a:t>mais</a:t>
            </a:r>
            <a:r>
              <a:rPr lang="en-US" sz="2000" dirty="0"/>
              <a:t> peso: </a:t>
            </a:r>
            <a:r>
              <a:rPr lang="en-US" sz="2000" dirty="0" err="1"/>
              <a:t>familiaridade</a:t>
            </a:r>
            <a:r>
              <a:rPr lang="en-US" sz="2000" dirty="0"/>
              <a:t>, </a:t>
            </a:r>
            <a:r>
              <a:rPr lang="en-US" sz="2000" dirty="0" err="1"/>
              <a:t>desempenho</a:t>
            </a:r>
            <a:r>
              <a:rPr lang="en-US" sz="2000" dirty="0"/>
              <a:t>…</a:t>
            </a:r>
          </a:p>
          <a:p>
            <a:pPr lvl="2">
              <a:lnSpc>
                <a:spcPct val="110000"/>
              </a:lnSpc>
            </a:pPr>
            <a:endParaRPr lang="en-US" sz="1600" dirty="0"/>
          </a:p>
          <a:p>
            <a:pPr>
              <a:lnSpc>
                <a:spcPct val="110000"/>
              </a:lnSpc>
            </a:pPr>
            <a:r>
              <a:rPr lang="en-US" sz="2400" dirty="0"/>
              <a:t>C/C++ </a:t>
            </a:r>
            <a:r>
              <a:rPr lang="en-US" sz="2400" dirty="0" err="1"/>
              <a:t>é</a:t>
            </a:r>
            <a:r>
              <a:rPr lang="en-US" sz="2400" dirty="0"/>
              <a:t> </a:t>
            </a:r>
            <a:r>
              <a:rPr lang="en-US" sz="2400" dirty="0" err="1"/>
              <a:t>rápido</a:t>
            </a:r>
            <a:r>
              <a:rPr lang="en-US" sz="2400" dirty="0"/>
              <a:t> mas </a:t>
            </a:r>
            <a:r>
              <a:rPr lang="en-US" sz="2400" dirty="0" err="1"/>
              <a:t>sujeito</a:t>
            </a:r>
            <a:r>
              <a:rPr lang="en-US" sz="2400" dirty="0"/>
              <a:t> a </a:t>
            </a:r>
            <a:r>
              <a:rPr lang="en-US" sz="2400" dirty="0" err="1"/>
              <a:t>vulnerabilidades</a:t>
            </a:r>
            <a:endParaRPr lang="en-US" sz="2400" dirty="0"/>
          </a:p>
          <a:p>
            <a:pPr lvl="1">
              <a:lnSpc>
                <a:spcPct val="110000"/>
              </a:lnSpc>
            </a:pPr>
            <a:r>
              <a:rPr lang="en-US" sz="2000" dirty="0" err="1"/>
              <a:t>Ponteiros</a:t>
            </a:r>
            <a:r>
              <a:rPr lang="en-US" sz="2000" dirty="0"/>
              <a:t>, </a:t>
            </a:r>
            <a:r>
              <a:rPr lang="en-US" sz="2000" dirty="0" err="1"/>
              <a:t>falta</a:t>
            </a:r>
            <a:r>
              <a:rPr lang="en-US" sz="2000" dirty="0"/>
              <a:t> de </a:t>
            </a:r>
            <a:r>
              <a:rPr lang="en-US" sz="2000" dirty="0" err="1"/>
              <a:t>verificação</a:t>
            </a:r>
            <a:r>
              <a:rPr lang="en-US" sz="2000" dirty="0"/>
              <a:t> de </a:t>
            </a:r>
            <a:r>
              <a:rPr lang="en-US" sz="2000" dirty="0" err="1"/>
              <a:t>limites</a:t>
            </a:r>
            <a:r>
              <a:rPr lang="en-US" sz="2000" dirty="0"/>
              <a:t> de arrays</a:t>
            </a:r>
          </a:p>
          <a:p>
            <a:pPr lvl="2">
              <a:lnSpc>
                <a:spcPct val="110000"/>
              </a:lnSpc>
            </a:pPr>
            <a:endParaRPr lang="en-US" sz="1600" dirty="0"/>
          </a:p>
          <a:p>
            <a:pPr>
              <a:lnSpc>
                <a:spcPct val="110000"/>
              </a:lnSpc>
            </a:pPr>
            <a:r>
              <a:rPr lang="en-US" sz="2400" dirty="0"/>
              <a:t>Java/C# </a:t>
            </a:r>
            <a:r>
              <a:rPr lang="en-US" sz="2400" dirty="0" err="1"/>
              <a:t>não</a:t>
            </a:r>
            <a:r>
              <a:rPr lang="en-US" sz="2400" dirty="0"/>
              <a:t> </a:t>
            </a:r>
            <a:r>
              <a:rPr lang="en-US" sz="2400" dirty="0" err="1"/>
              <a:t>são</a:t>
            </a:r>
            <a:r>
              <a:rPr lang="en-US" sz="2400" dirty="0"/>
              <a:t> </a:t>
            </a:r>
            <a:r>
              <a:rPr lang="en-US" sz="2400" dirty="0" err="1"/>
              <a:t>perfeitas</a:t>
            </a:r>
            <a:r>
              <a:rPr lang="en-US" sz="2400" dirty="0"/>
              <a:t>, mas </a:t>
            </a:r>
            <a:r>
              <a:rPr lang="en-US" sz="2400" dirty="0" err="1"/>
              <a:t>limitam</a:t>
            </a:r>
            <a:r>
              <a:rPr lang="en-US" sz="2400" dirty="0"/>
              <a:t> </a:t>
            </a:r>
            <a:r>
              <a:rPr lang="en-US" sz="2400" dirty="0" err="1"/>
              <a:t>estes</a:t>
            </a:r>
            <a:r>
              <a:rPr lang="en-US" sz="2400" dirty="0"/>
              <a:t> </a:t>
            </a:r>
            <a:r>
              <a:rPr lang="en-US" sz="2400" dirty="0" err="1"/>
              <a:t>problemas</a:t>
            </a:r>
            <a:endParaRPr lang="en-US" sz="2400" dirty="0"/>
          </a:p>
          <a:p>
            <a:pPr lvl="1">
              <a:lnSpc>
                <a:spcPct val="110000"/>
              </a:lnSpc>
            </a:pPr>
            <a:r>
              <a:rPr lang="en-US" sz="2000" dirty="0" err="1"/>
              <a:t>Sem</a:t>
            </a:r>
            <a:r>
              <a:rPr lang="en-US" sz="2000" dirty="0"/>
              <a:t> </a:t>
            </a:r>
            <a:r>
              <a:rPr lang="en-US" sz="2000" dirty="0" err="1"/>
              <a:t>ponteiros</a:t>
            </a:r>
            <a:r>
              <a:rPr lang="en-US" sz="2000" dirty="0"/>
              <a:t>, </a:t>
            </a:r>
            <a:r>
              <a:rPr lang="en-US" sz="2000" dirty="0" err="1"/>
              <a:t>limites</a:t>
            </a:r>
            <a:r>
              <a:rPr lang="en-US" sz="2000" dirty="0"/>
              <a:t> de arrays </a:t>
            </a:r>
            <a:r>
              <a:rPr lang="en-US" sz="2000" dirty="0" err="1"/>
              <a:t>verificados</a:t>
            </a:r>
            <a:r>
              <a:rPr lang="en-US" sz="2000" dirty="0"/>
              <a:t> </a:t>
            </a:r>
            <a:r>
              <a:rPr lang="en-US" sz="2000" dirty="0" err="1"/>
              <a:t>em</a:t>
            </a:r>
            <a:r>
              <a:rPr lang="en-US" sz="2000" dirty="0"/>
              <a:t> runtime</a:t>
            </a:r>
          </a:p>
          <a:p>
            <a:pPr lvl="1">
              <a:lnSpc>
                <a:spcPct val="110000"/>
              </a:lnSpc>
            </a:pPr>
            <a:r>
              <a:rPr lang="en-US" sz="2000" dirty="0" err="1"/>
              <a:t>Programas</a:t>
            </a:r>
            <a:r>
              <a:rPr lang="en-US" sz="2000" dirty="0"/>
              <a:t> </a:t>
            </a:r>
            <a:r>
              <a:rPr lang="en-US" sz="2000" dirty="0" err="1"/>
              <a:t>correm</a:t>
            </a:r>
            <a:r>
              <a:rPr lang="en-US" sz="2000" dirty="0"/>
              <a:t> </a:t>
            </a:r>
            <a:r>
              <a:rPr lang="en-US" sz="2000" dirty="0" err="1"/>
              <a:t>numa</a:t>
            </a:r>
            <a:r>
              <a:rPr lang="en-US" sz="2000" dirty="0"/>
              <a:t> sandbox (</a:t>
            </a:r>
            <a:r>
              <a:rPr lang="en-US" sz="2000" dirty="0" err="1"/>
              <a:t>implementa</a:t>
            </a:r>
            <a:r>
              <a:rPr lang="en-US" sz="2000" dirty="0"/>
              <a:t> access control policies)</a:t>
            </a:r>
          </a:p>
          <a:p>
            <a:pPr lvl="1">
              <a:lnSpc>
                <a:spcPct val="110000"/>
              </a:lnSpc>
            </a:pPr>
            <a:r>
              <a:rPr lang="en-US" sz="2000" dirty="0"/>
              <a:t>Mas </a:t>
            </a:r>
            <a:r>
              <a:rPr lang="en-US" sz="2000" dirty="0" err="1"/>
              <a:t>existem</a:t>
            </a:r>
            <a:r>
              <a:rPr lang="en-US" sz="2000" dirty="0"/>
              <a:t> </a:t>
            </a:r>
            <a:r>
              <a:rPr lang="en-US" sz="2000" dirty="0" err="1"/>
              <a:t>outras</a:t>
            </a:r>
            <a:r>
              <a:rPr lang="en-US" sz="2000" dirty="0"/>
              <a:t> </a:t>
            </a:r>
            <a:r>
              <a:rPr lang="en-US" sz="2000" dirty="0" err="1"/>
              <a:t>vulnerabilidades</a:t>
            </a:r>
            <a:r>
              <a:rPr lang="en-US" sz="2000" dirty="0"/>
              <a:t>, default policies, </a:t>
            </a:r>
            <a:r>
              <a:rPr lang="en-US" sz="2000" dirty="0" err="1"/>
              <a:t>etc</a:t>
            </a:r>
            <a:r>
              <a:rPr lang="en-US" sz="2000" dirty="0"/>
              <a:t> </a:t>
            </a:r>
            <a:r>
              <a:rPr lang="en-US" sz="2000" dirty="0" err="1"/>
              <a:t>etc</a:t>
            </a:r>
            <a:endParaRPr lang="en-US" sz="2000" dirty="0"/>
          </a:p>
          <a:p>
            <a:pPr lvl="2">
              <a:lnSpc>
                <a:spcPct val="110000"/>
              </a:lnSpc>
            </a:pPr>
            <a:endParaRPr lang="en-US" sz="1600" dirty="0"/>
          </a:p>
          <a:p>
            <a:pPr>
              <a:lnSpc>
                <a:spcPct val="110000"/>
              </a:lnSpc>
            </a:pPr>
            <a:r>
              <a:rPr lang="en-US" sz="2400" dirty="0"/>
              <a:t>PHP </a:t>
            </a:r>
            <a:r>
              <a:rPr lang="en-US" sz="2400" dirty="0" err="1"/>
              <a:t>é</a:t>
            </a:r>
            <a:r>
              <a:rPr lang="en-US" sz="2400" dirty="0"/>
              <a:t> </a:t>
            </a:r>
            <a:r>
              <a:rPr lang="en-US" sz="2400" dirty="0" err="1"/>
              <a:t>uma</a:t>
            </a:r>
            <a:r>
              <a:rPr lang="en-US" sz="2400" dirty="0"/>
              <a:t> </a:t>
            </a:r>
            <a:r>
              <a:rPr lang="en-US" sz="2400" dirty="0" err="1"/>
              <a:t>fonte</a:t>
            </a:r>
            <a:r>
              <a:rPr lang="en-US" sz="2400" dirty="0"/>
              <a:t> de </a:t>
            </a:r>
            <a:r>
              <a:rPr lang="en-US" sz="2400" dirty="0" err="1"/>
              <a:t>muitos</a:t>
            </a:r>
            <a:r>
              <a:rPr lang="en-US" sz="2400" dirty="0"/>
              <a:t> </a:t>
            </a:r>
            <a:r>
              <a:rPr lang="en-US" sz="2400" dirty="0" err="1"/>
              <a:t>problemas</a:t>
            </a:r>
            <a:r>
              <a:rPr lang="en-US" sz="2400" dirty="0"/>
              <a:t> de </a:t>
            </a:r>
            <a:r>
              <a:rPr lang="en-US" sz="2400" dirty="0" err="1"/>
              <a:t>segurança</a:t>
            </a:r>
            <a:endParaRPr lang="en-US" sz="2400" dirty="0"/>
          </a:p>
        </p:txBody>
      </p:sp>
    </p:spTree>
    <p:extLst>
      <p:ext uri="{BB962C8B-B14F-4D97-AF65-F5344CB8AC3E}">
        <p14:creationId xmlns:p14="http://schemas.microsoft.com/office/powerpoint/2010/main" val="2656147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7C0A8-9567-3E4F-A18E-6D5D8551580B}"/>
              </a:ext>
            </a:extLst>
          </p:cNvPr>
          <p:cNvSpPr>
            <a:spLocks noGrp="1"/>
          </p:cNvSpPr>
          <p:nvPr>
            <p:ph type="title"/>
          </p:nvPr>
        </p:nvSpPr>
        <p:spPr/>
        <p:txBody>
          <a:bodyPr/>
          <a:lstStyle/>
          <a:p>
            <a:r>
              <a:rPr lang="en-US" dirty="0" err="1"/>
              <a:t>Mais</a:t>
            </a:r>
            <a:r>
              <a:rPr lang="en-US" dirty="0"/>
              <a:t> popular, </a:t>
            </a:r>
            <a:r>
              <a:rPr lang="en-US" dirty="0" err="1"/>
              <a:t>mais</a:t>
            </a:r>
            <a:r>
              <a:rPr lang="en-US" dirty="0"/>
              <a:t> </a:t>
            </a:r>
            <a:r>
              <a:rPr lang="en-US" dirty="0" err="1"/>
              <a:t>segura</a:t>
            </a:r>
            <a:r>
              <a:rPr lang="en-US" dirty="0"/>
              <a:t>?</a:t>
            </a:r>
          </a:p>
        </p:txBody>
      </p:sp>
      <p:sp>
        <p:nvSpPr>
          <p:cNvPr id="3" name="Date Placeholder 2">
            <a:extLst>
              <a:ext uri="{FF2B5EF4-FFF2-40B4-BE49-F238E27FC236}">
                <a16:creationId xmlns:a16="http://schemas.microsoft.com/office/drawing/2014/main" id="{1D15BF8B-B61F-174E-8F19-2303CD8D4AF4}"/>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8842858D-F548-DC4B-A823-DDF07ED26F9B}"/>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566745A6-531C-8A43-AF0F-F03BE6B52AFB}"/>
              </a:ext>
            </a:extLst>
          </p:cNvPr>
          <p:cNvSpPr>
            <a:spLocks noGrp="1"/>
          </p:cNvSpPr>
          <p:nvPr>
            <p:ph type="sldNum" sz="quarter" idx="12"/>
          </p:nvPr>
        </p:nvSpPr>
        <p:spPr/>
        <p:txBody>
          <a:bodyPr/>
          <a:lstStyle/>
          <a:p>
            <a:fld id="{BAFC06C6-5388-EF48-9B75-F2C2BBFC0E68}" type="slidenum">
              <a:rPr lang="en-US" smtClean="0"/>
              <a:t>15</a:t>
            </a:fld>
            <a:endParaRPr lang="en-US" dirty="0"/>
          </a:p>
        </p:txBody>
      </p:sp>
      <p:sp>
        <p:nvSpPr>
          <p:cNvPr id="6" name="Content Placeholder 5">
            <a:extLst>
              <a:ext uri="{FF2B5EF4-FFF2-40B4-BE49-F238E27FC236}">
                <a16:creationId xmlns:a16="http://schemas.microsoft.com/office/drawing/2014/main" id="{6FB91097-2D8D-3941-87A8-6400091F7490}"/>
              </a:ext>
            </a:extLst>
          </p:cNvPr>
          <p:cNvSpPr>
            <a:spLocks noGrp="1"/>
          </p:cNvSpPr>
          <p:nvPr>
            <p:ph sz="quarter" idx="1"/>
          </p:nvPr>
        </p:nvSpPr>
        <p:spPr/>
        <p:txBody>
          <a:bodyPr/>
          <a:lstStyle/>
          <a:p>
            <a:r>
              <a:rPr lang="en-US" sz="2000" dirty="0"/>
              <a:t>TIOBE Programming Community Index </a:t>
            </a:r>
            <a:r>
              <a:rPr lang="en-US" sz="2000" dirty="0">
                <a:hlinkClick r:id="rId2"/>
              </a:rPr>
              <a:t>www.tiobe.com</a:t>
            </a:r>
            <a:r>
              <a:rPr lang="en-US" sz="2000" dirty="0"/>
              <a:t> (September 2015)</a:t>
            </a:r>
          </a:p>
          <a:p>
            <a:pPr lvl="1"/>
            <a:r>
              <a:rPr lang="en-US" sz="1400" dirty="0" err="1"/>
              <a:t>Dá</a:t>
            </a:r>
            <a:r>
              <a:rPr lang="en-US" sz="1400" dirty="0"/>
              <a:t> </a:t>
            </a:r>
            <a:r>
              <a:rPr lang="en-US" sz="1400" dirty="0" err="1"/>
              <a:t>indicação</a:t>
            </a:r>
            <a:r>
              <a:rPr lang="en-US" sz="1400" dirty="0"/>
              <a:t> da </a:t>
            </a:r>
            <a:r>
              <a:rPr lang="en-US" sz="1400" dirty="0" err="1"/>
              <a:t>popularidade</a:t>
            </a:r>
            <a:r>
              <a:rPr lang="en-US" sz="1400" dirty="0"/>
              <a:t> das </a:t>
            </a:r>
            <a:r>
              <a:rPr lang="en-US" sz="1400" dirty="0" err="1"/>
              <a:t>linguagens</a:t>
            </a:r>
            <a:r>
              <a:rPr lang="en-US" sz="1400" dirty="0"/>
              <a:t> de </a:t>
            </a:r>
            <a:r>
              <a:rPr lang="en-US" sz="1400" dirty="0" err="1"/>
              <a:t>programação</a:t>
            </a:r>
            <a:endParaRPr lang="en-US" sz="1400" dirty="0"/>
          </a:p>
          <a:p>
            <a:pPr lvl="1"/>
            <a:r>
              <a:rPr lang="en-US" sz="1400" u="sng" dirty="0" err="1"/>
              <a:t>Não</a:t>
            </a:r>
            <a:r>
              <a:rPr lang="en-US" sz="1400" dirty="0"/>
              <a:t> </a:t>
            </a:r>
            <a:r>
              <a:rPr lang="en-US" sz="1400" dirty="0" err="1"/>
              <a:t>diz</a:t>
            </a:r>
            <a:r>
              <a:rPr lang="en-US" sz="1400" dirty="0"/>
              <a:t> </a:t>
            </a:r>
            <a:r>
              <a:rPr lang="en-US" sz="1400" dirty="0" err="1"/>
              <a:t>qual</a:t>
            </a:r>
            <a:r>
              <a:rPr lang="en-US" sz="1400" dirty="0"/>
              <a:t> </a:t>
            </a:r>
            <a:r>
              <a:rPr lang="en-US" sz="1400" dirty="0" err="1"/>
              <a:t>é</a:t>
            </a:r>
            <a:r>
              <a:rPr lang="en-US" sz="1400" dirty="0"/>
              <a:t> a </a:t>
            </a:r>
            <a:r>
              <a:rPr lang="en-US" sz="1400" dirty="0" err="1"/>
              <a:t>melhor</a:t>
            </a:r>
            <a:r>
              <a:rPr lang="en-US" sz="1400" dirty="0"/>
              <a:t> </a:t>
            </a:r>
            <a:r>
              <a:rPr lang="en-US" sz="1400" dirty="0" err="1"/>
              <a:t>linguagem</a:t>
            </a:r>
            <a:r>
              <a:rPr lang="en-US" sz="1400" dirty="0"/>
              <a:t> de </a:t>
            </a:r>
            <a:r>
              <a:rPr lang="en-US" sz="1400" dirty="0" err="1"/>
              <a:t>programação</a:t>
            </a:r>
            <a:endParaRPr lang="en-US" sz="1400" dirty="0"/>
          </a:p>
        </p:txBody>
      </p:sp>
      <p:pic>
        <p:nvPicPr>
          <p:cNvPr id="7" name="Picture 6">
            <a:extLst>
              <a:ext uri="{FF2B5EF4-FFF2-40B4-BE49-F238E27FC236}">
                <a16:creationId xmlns:a16="http://schemas.microsoft.com/office/drawing/2014/main" id="{EF38766A-6BBB-FA4F-9FEF-23D3AE71B7C3}"/>
              </a:ext>
            </a:extLst>
          </p:cNvPr>
          <p:cNvPicPr>
            <a:picLocks noChangeAspect="1"/>
          </p:cNvPicPr>
          <p:nvPr/>
        </p:nvPicPr>
        <p:blipFill>
          <a:blip r:embed="rId3"/>
          <a:stretch>
            <a:fillRect/>
          </a:stretch>
        </p:blipFill>
        <p:spPr>
          <a:xfrm>
            <a:off x="340361" y="2453640"/>
            <a:ext cx="8498839" cy="3642360"/>
          </a:xfrm>
          <a:prstGeom prst="rect">
            <a:avLst/>
          </a:prstGeom>
        </p:spPr>
      </p:pic>
    </p:spTree>
    <p:extLst>
      <p:ext uri="{BB962C8B-B14F-4D97-AF65-F5344CB8AC3E}">
        <p14:creationId xmlns:p14="http://schemas.microsoft.com/office/powerpoint/2010/main" val="1015720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1D7A-22E7-4840-8EB7-486AACFA4D71}"/>
              </a:ext>
            </a:extLst>
          </p:cNvPr>
          <p:cNvSpPr>
            <a:spLocks noGrp="1"/>
          </p:cNvSpPr>
          <p:nvPr>
            <p:ph type="title"/>
          </p:nvPr>
        </p:nvSpPr>
        <p:spPr/>
        <p:txBody>
          <a:bodyPr/>
          <a:lstStyle/>
          <a:p>
            <a:r>
              <a:rPr lang="en-US" dirty="0"/>
              <a:t>Open source vs. closed source</a:t>
            </a:r>
          </a:p>
        </p:txBody>
      </p:sp>
      <p:sp>
        <p:nvSpPr>
          <p:cNvPr id="3" name="Date Placeholder 2">
            <a:extLst>
              <a:ext uri="{FF2B5EF4-FFF2-40B4-BE49-F238E27FC236}">
                <a16:creationId xmlns:a16="http://schemas.microsoft.com/office/drawing/2014/main" id="{30E93623-A18B-4F49-85B1-80B078E7745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BDF00DA0-C5D7-3844-8820-827F91365B1F}"/>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C7754E8D-3F7D-634E-B11F-ABF8F7173633}"/>
              </a:ext>
            </a:extLst>
          </p:cNvPr>
          <p:cNvSpPr>
            <a:spLocks noGrp="1"/>
          </p:cNvSpPr>
          <p:nvPr>
            <p:ph type="sldNum" sz="quarter" idx="12"/>
          </p:nvPr>
        </p:nvSpPr>
        <p:spPr/>
        <p:txBody>
          <a:bodyPr/>
          <a:lstStyle/>
          <a:p>
            <a:fld id="{BAFC06C6-5388-EF48-9B75-F2C2BBFC0E68}" type="slidenum">
              <a:rPr lang="en-US" smtClean="0"/>
              <a:t>16</a:t>
            </a:fld>
            <a:endParaRPr lang="en-US" dirty="0"/>
          </a:p>
        </p:txBody>
      </p:sp>
      <p:sp>
        <p:nvSpPr>
          <p:cNvPr id="6" name="Content Placeholder 5">
            <a:extLst>
              <a:ext uri="{FF2B5EF4-FFF2-40B4-BE49-F238E27FC236}">
                <a16:creationId xmlns:a16="http://schemas.microsoft.com/office/drawing/2014/main" id="{539DB27D-B16E-A249-B664-5E6C8D0BA759}"/>
              </a:ext>
            </a:extLst>
          </p:cNvPr>
          <p:cNvSpPr>
            <a:spLocks noGrp="1"/>
          </p:cNvSpPr>
          <p:nvPr>
            <p:ph sz="quarter" idx="1"/>
          </p:nvPr>
        </p:nvSpPr>
        <p:spPr/>
        <p:txBody>
          <a:bodyPr>
            <a:normAutofit/>
          </a:bodyPr>
          <a:lstStyle/>
          <a:p>
            <a:pPr>
              <a:lnSpc>
                <a:spcPct val="90000"/>
              </a:lnSpc>
            </a:pPr>
            <a:r>
              <a:rPr lang="en-US" dirty="0"/>
              <a:t>Um debate </a:t>
            </a:r>
            <a:r>
              <a:rPr lang="en-US" dirty="0" err="1"/>
              <a:t>permanente</a:t>
            </a:r>
            <a:endParaRPr lang="en-US" dirty="0"/>
          </a:p>
          <a:p>
            <a:pPr>
              <a:lnSpc>
                <a:spcPct val="90000"/>
              </a:lnSpc>
            </a:pPr>
            <a:endParaRPr lang="en-US" dirty="0"/>
          </a:p>
          <a:p>
            <a:pPr>
              <a:lnSpc>
                <a:spcPct val="90000"/>
              </a:lnSpc>
            </a:pPr>
            <a:r>
              <a:rPr lang="en-US" i="1" dirty="0"/>
              <a:t>“Open source is much better because many-eyeballs see the code and detect vulnerabilities”</a:t>
            </a:r>
          </a:p>
          <a:p>
            <a:pPr lvl="1">
              <a:lnSpc>
                <a:spcPct val="90000"/>
              </a:lnSpc>
            </a:pPr>
            <a:r>
              <a:rPr lang="en-US" dirty="0"/>
              <a:t>Mas </a:t>
            </a:r>
            <a:r>
              <a:rPr lang="en-US" dirty="0" err="1"/>
              <a:t>olham</a:t>
            </a:r>
            <a:r>
              <a:rPr lang="en-US" dirty="0"/>
              <a:t> de facto?</a:t>
            </a:r>
          </a:p>
          <a:p>
            <a:pPr lvl="1">
              <a:lnSpc>
                <a:spcPct val="90000"/>
              </a:lnSpc>
            </a:pPr>
            <a:r>
              <a:rPr lang="en-US" dirty="0"/>
              <a:t>E </a:t>
            </a:r>
            <a:r>
              <a:rPr lang="en-US" dirty="0" err="1"/>
              <a:t>conseguem</a:t>
            </a:r>
            <a:r>
              <a:rPr lang="en-US" dirty="0"/>
              <a:t> </a:t>
            </a:r>
            <a:r>
              <a:rPr lang="en-US" dirty="0" err="1"/>
              <a:t>ver</a:t>
            </a:r>
            <a:r>
              <a:rPr lang="en-US" dirty="0"/>
              <a:t>?</a:t>
            </a:r>
          </a:p>
          <a:p>
            <a:pPr lvl="1">
              <a:lnSpc>
                <a:spcPct val="90000"/>
              </a:lnSpc>
            </a:pPr>
            <a:endParaRPr lang="en-US" dirty="0"/>
          </a:p>
          <a:p>
            <a:pPr>
              <a:lnSpc>
                <a:spcPct val="90000"/>
              </a:lnSpc>
            </a:pPr>
            <a:r>
              <a:rPr lang="en-US" i="1" dirty="0"/>
              <a:t>“Closed source is much better because it is harder for the attacker to find vulnerabilities”</a:t>
            </a:r>
          </a:p>
          <a:p>
            <a:pPr lvl="1">
              <a:lnSpc>
                <a:spcPct val="90000"/>
              </a:lnSpc>
            </a:pPr>
            <a:r>
              <a:rPr lang="en-US" dirty="0"/>
              <a:t>No </a:t>
            </a:r>
            <a:r>
              <a:rPr lang="en-US" dirty="0" err="1"/>
              <a:t>entanto</a:t>
            </a:r>
            <a:r>
              <a:rPr lang="en-US" dirty="0"/>
              <a:t> </a:t>
            </a:r>
            <a:r>
              <a:rPr lang="en-US" dirty="0" err="1"/>
              <a:t>muitas</a:t>
            </a:r>
            <a:r>
              <a:rPr lang="en-US" dirty="0"/>
              <a:t> </a:t>
            </a:r>
            <a:r>
              <a:rPr lang="en-US" dirty="0" err="1"/>
              <a:t>vulnerabilidades</a:t>
            </a:r>
            <a:r>
              <a:rPr lang="en-US" dirty="0"/>
              <a:t> </a:t>
            </a:r>
            <a:r>
              <a:rPr lang="en-US" dirty="0" err="1"/>
              <a:t>são</a:t>
            </a:r>
            <a:r>
              <a:rPr lang="en-US" dirty="0"/>
              <a:t> </a:t>
            </a:r>
            <a:r>
              <a:rPr lang="en-US" dirty="0" err="1"/>
              <a:t>encontradas</a:t>
            </a:r>
            <a:r>
              <a:rPr lang="en-US" dirty="0"/>
              <a:t> </a:t>
            </a:r>
            <a:r>
              <a:rPr lang="en-US" dirty="0" err="1"/>
              <a:t>em</a:t>
            </a:r>
            <a:r>
              <a:rPr lang="en-US" dirty="0"/>
              <a:t> software </a:t>
            </a:r>
            <a:r>
              <a:rPr lang="en-US" dirty="0" err="1"/>
              <a:t>comercial</a:t>
            </a:r>
            <a:endParaRPr lang="en-US" dirty="0">
              <a:sym typeface="Wingdings" pitchFamily="2" charset="2"/>
            </a:endParaRPr>
          </a:p>
          <a:p>
            <a:pPr lvl="1">
              <a:lnSpc>
                <a:spcPct val="90000"/>
              </a:lnSpc>
            </a:pPr>
            <a:r>
              <a:rPr lang="en-US" dirty="0" err="1"/>
              <a:t>Segurança</a:t>
            </a:r>
            <a:r>
              <a:rPr lang="en-US" dirty="0"/>
              <a:t> </a:t>
            </a:r>
            <a:r>
              <a:rPr lang="en-US" dirty="0" err="1"/>
              <a:t>por</a:t>
            </a:r>
            <a:r>
              <a:rPr lang="en-US" dirty="0"/>
              <a:t> </a:t>
            </a:r>
            <a:r>
              <a:rPr lang="en-US" dirty="0" err="1"/>
              <a:t>obscuridade</a:t>
            </a:r>
            <a:r>
              <a:rPr lang="en-US" dirty="0"/>
              <a:t> </a:t>
            </a:r>
            <a:r>
              <a:rPr lang="en-US" dirty="0" err="1"/>
              <a:t>não</a:t>
            </a:r>
            <a:r>
              <a:rPr lang="en-US" dirty="0"/>
              <a:t> </a:t>
            </a:r>
            <a:r>
              <a:rPr lang="en-US" dirty="0" err="1"/>
              <a:t>é</a:t>
            </a:r>
            <a:r>
              <a:rPr lang="en-US" dirty="0"/>
              <a:t> </a:t>
            </a:r>
            <a:r>
              <a:rPr lang="en-US" dirty="0" err="1"/>
              <a:t>uma</a:t>
            </a:r>
            <a:r>
              <a:rPr lang="en-US" dirty="0"/>
              <a:t> boa </a:t>
            </a:r>
            <a:r>
              <a:rPr lang="en-US" dirty="0" err="1"/>
              <a:t>ideia</a:t>
            </a:r>
            <a:endParaRPr lang="en-US" dirty="0"/>
          </a:p>
          <a:p>
            <a:endParaRPr lang="en-US" dirty="0"/>
          </a:p>
        </p:txBody>
      </p:sp>
    </p:spTree>
    <p:extLst>
      <p:ext uri="{BB962C8B-B14F-4D97-AF65-F5344CB8AC3E}">
        <p14:creationId xmlns:p14="http://schemas.microsoft.com/office/powerpoint/2010/main" val="2308247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6CC72-1243-2B42-ACEE-7583670D16AC}"/>
              </a:ext>
            </a:extLst>
          </p:cNvPr>
          <p:cNvSpPr>
            <a:spLocks noGrp="1"/>
          </p:cNvSpPr>
          <p:nvPr>
            <p:ph type="title"/>
          </p:nvPr>
        </p:nvSpPr>
        <p:spPr/>
        <p:txBody>
          <a:bodyPr>
            <a:normAutofit fontScale="90000"/>
          </a:bodyPr>
          <a:lstStyle/>
          <a:p>
            <a:r>
              <a:rPr lang="en-US" dirty="0" err="1"/>
              <a:t>Segurança</a:t>
            </a:r>
            <a:r>
              <a:rPr lang="en-US" dirty="0"/>
              <a:t> no </a:t>
            </a:r>
            <a:r>
              <a:rPr lang="en-US" dirty="0" err="1"/>
              <a:t>ciclo</a:t>
            </a:r>
            <a:r>
              <a:rPr lang="en-US" dirty="0"/>
              <a:t> de </a:t>
            </a:r>
            <a:r>
              <a:rPr lang="en-US" dirty="0" err="1"/>
              <a:t>desenvolvimento</a:t>
            </a:r>
            <a:r>
              <a:rPr lang="en-US" dirty="0"/>
              <a:t> de SW</a:t>
            </a:r>
          </a:p>
        </p:txBody>
      </p:sp>
      <p:sp>
        <p:nvSpPr>
          <p:cNvPr id="3" name="Date Placeholder 2">
            <a:extLst>
              <a:ext uri="{FF2B5EF4-FFF2-40B4-BE49-F238E27FC236}">
                <a16:creationId xmlns:a16="http://schemas.microsoft.com/office/drawing/2014/main" id="{4265CD5E-0B38-A140-9AF1-40B82F3F92F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13F649EF-B08E-5045-B117-556239D1656B}"/>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CC4234BA-F0B3-8744-A91A-48E187424AD1}"/>
              </a:ext>
            </a:extLst>
          </p:cNvPr>
          <p:cNvSpPr>
            <a:spLocks noGrp="1"/>
          </p:cNvSpPr>
          <p:nvPr>
            <p:ph type="sldNum" sz="quarter" idx="12"/>
          </p:nvPr>
        </p:nvSpPr>
        <p:spPr/>
        <p:txBody>
          <a:bodyPr/>
          <a:lstStyle/>
          <a:p>
            <a:fld id="{BAFC06C6-5388-EF48-9B75-F2C2BBFC0E68}" type="slidenum">
              <a:rPr lang="en-US" smtClean="0"/>
              <a:t>17</a:t>
            </a:fld>
            <a:endParaRPr lang="en-US" dirty="0"/>
          </a:p>
        </p:txBody>
      </p:sp>
      <p:sp>
        <p:nvSpPr>
          <p:cNvPr id="6" name="Content Placeholder 5">
            <a:extLst>
              <a:ext uri="{FF2B5EF4-FFF2-40B4-BE49-F238E27FC236}">
                <a16:creationId xmlns:a16="http://schemas.microsoft.com/office/drawing/2014/main" id="{A530C867-7CD3-1645-BF64-3A884CA0867A}"/>
              </a:ext>
            </a:extLst>
          </p:cNvPr>
          <p:cNvSpPr>
            <a:spLocks noGrp="1"/>
          </p:cNvSpPr>
          <p:nvPr>
            <p:ph sz="quarter" idx="1"/>
          </p:nvPr>
        </p:nvSpPr>
        <p:spPr/>
        <p:txBody>
          <a:bodyPr/>
          <a:lstStyle/>
          <a:p>
            <a:r>
              <a:rPr lang="en-US" dirty="0"/>
              <a:t>Como </a:t>
            </a:r>
            <a:r>
              <a:rPr lang="en-US" dirty="0" err="1"/>
              <a:t>é</a:t>
            </a:r>
            <a:r>
              <a:rPr lang="en-US" dirty="0"/>
              <a:t> que a </a:t>
            </a:r>
            <a:r>
              <a:rPr lang="en-US" dirty="0" err="1"/>
              <a:t>segurança</a:t>
            </a:r>
            <a:r>
              <a:rPr lang="en-US" dirty="0"/>
              <a:t> </a:t>
            </a:r>
            <a:r>
              <a:rPr lang="en-US" dirty="0" err="1"/>
              <a:t>deve</a:t>
            </a:r>
            <a:r>
              <a:rPr lang="en-US" dirty="0"/>
              <a:t> </a:t>
            </a:r>
            <a:r>
              <a:rPr lang="en-US" dirty="0" err="1"/>
              <a:t>ser</a:t>
            </a:r>
            <a:r>
              <a:rPr lang="en-US" dirty="0"/>
              <a:t> </a:t>
            </a:r>
            <a:r>
              <a:rPr lang="en-US" dirty="0" err="1"/>
              <a:t>introduzida</a:t>
            </a:r>
            <a:r>
              <a:rPr lang="en-US" dirty="0"/>
              <a:t> no </a:t>
            </a:r>
            <a:r>
              <a:rPr lang="en-US" dirty="0" err="1"/>
              <a:t>ciclo</a:t>
            </a:r>
            <a:r>
              <a:rPr lang="en-US" dirty="0"/>
              <a:t> de </a:t>
            </a:r>
            <a:r>
              <a:rPr lang="en-US" dirty="0" err="1"/>
              <a:t>desenvolvimento</a:t>
            </a:r>
            <a:r>
              <a:rPr lang="en-US" dirty="0"/>
              <a:t> de software?</a:t>
            </a:r>
          </a:p>
          <a:p>
            <a:pPr lvl="1"/>
            <a:r>
              <a:rPr lang="en-US" dirty="0" err="1"/>
              <a:t>Desde</a:t>
            </a:r>
            <a:r>
              <a:rPr lang="en-US" dirty="0"/>
              <a:t> o </a:t>
            </a:r>
            <a:r>
              <a:rPr lang="en-US" dirty="0" err="1"/>
              <a:t>princípio</a:t>
            </a:r>
            <a:r>
              <a:rPr lang="en-US" dirty="0"/>
              <a:t> e </a:t>
            </a:r>
            <a:r>
              <a:rPr lang="en-US" dirty="0" err="1"/>
              <a:t>durante</a:t>
            </a:r>
            <a:r>
              <a:rPr lang="en-US" dirty="0"/>
              <a:t> </a:t>
            </a:r>
            <a:r>
              <a:rPr lang="en-US" dirty="0" err="1"/>
              <a:t>todo</a:t>
            </a:r>
            <a:r>
              <a:rPr lang="en-US" dirty="0"/>
              <a:t> o </a:t>
            </a:r>
            <a:r>
              <a:rPr lang="en-US" dirty="0" err="1"/>
              <a:t>ciclo</a:t>
            </a:r>
            <a:endParaRPr lang="en-US" dirty="0"/>
          </a:p>
          <a:p>
            <a:r>
              <a:rPr lang="en-US" dirty="0"/>
              <a:t>Um </a:t>
            </a:r>
            <a:r>
              <a:rPr lang="en-US" dirty="0" err="1"/>
              <a:t>processo</a:t>
            </a:r>
            <a:r>
              <a:rPr lang="en-US" dirty="0"/>
              <a:t> de </a:t>
            </a:r>
            <a:r>
              <a:rPr lang="en-US" dirty="0" err="1"/>
              <a:t>desenvolvimento</a:t>
            </a:r>
            <a:r>
              <a:rPr lang="en-US" dirty="0"/>
              <a:t> popular: </a:t>
            </a:r>
            <a:r>
              <a:rPr lang="en-US" dirty="0" err="1">
                <a:solidFill>
                  <a:srgbClr val="163CFF"/>
                </a:solidFill>
              </a:rPr>
              <a:t>cascata</a:t>
            </a:r>
            <a:endParaRPr lang="en-US" dirty="0">
              <a:solidFill>
                <a:srgbClr val="163CFF"/>
              </a:solidFill>
            </a:endParaRPr>
          </a:p>
          <a:p>
            <a:endParaRPr lang="en-US" dirty="0"/>
          </a:p>
        </p:txBody>
      </p:sp>
      <p:graphicFrame>
        <p:nvGraphicFramePr>
          <p:cNvPr id="7" name="Object 11">
            <a:extLst>
              <a:ext uri="{FF2B5EF4-FFF2-40B4-BE49-F238E27FC236}">
                <a16:creationId xmlns:a16="http://schemas.microsoft.com/office/drawing/2014/main" id="{8D279975-69DA-F34E-ABBF-DC1A00783DB7}"/>
              </a:ext>
            </a:extLst>
          </p:cNvPr>
          <p:cNvGraphicFramePr>
            <a:graphicFrameLocks noChangeAspect="1"/>
          </p:cNvGraphicFramePr>
          <p:nvPr>
            <p:extLst>
              <p:ext uri="{D42A27DB-BD31-4B8C-83A1-F6EECF244321}">
                <p14:modId xmlns:p14="http://schemas.microsoft.com/office/powerpoint/2010/main" val="97166515"/>
              </p:ext>
            </p:extLst>
          </p:nvPr>
        </p:nvGraphicFramePr>
        <p:xfrm>
          <a:off x="1466850" y="3352800"/>
          <a:ext cx="6534150" cy="2696484"/>
        </p:xfrm>
        <a:graphic>
          <a:graphicData uri="http://schemas.openxmlformats.org/presentationml/2006/ole">
            <mc:AlternateContent xmlns:mc="http://schemas.openxmlformats.org/markup-compatibility/2006">
              <mc:Choice xmlns:v="urn:schemas-microsoft-com:vml" Requires="v">
                <p:oleObj spid="_x0000_s1063" name="Visio" r:id="rId3" imgW="6452140" imgH="3320082" progId="Visio.Drawing.11">
                  <p:embed/>
                </p:oleObj>
              </mc:Choice>
              <mc:Fallback>
                <p:oleObj name="Visio" r:id="rId3" imgW="6452140" imgH="3320082" progId="Visio.Drawing.11">
                  <p:embed/>
                  <p:pic>
                    <p:nvPicPr>
                      <p:cNvPr id="3074"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850" y="3352800"/>
                        <a:ext cx="6534150" cy="26964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081942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7155-CBEC-BD40-83FD-9CFF9C7AA883}"/>
              </a:ext>
            </a:extLst>
          </p:cNvPr>
          <p:cNvSpPr>
            <a:spLocks noGrp="1"/>
          </p:cNvSpPr>
          <p:nvPr>
            <p:ph type="title"/>
          </p:nvPr>
        </p:nvSpPr>
        <p:spPr/>
        <p:txBody>
          <a:bodyPr/>
          <a:lstStyle/>
          <a:p>
            <a:r>
              <a:rPr lang="en-US" dirty="0" err="1"/>
              <a:t>Modelo</a:t>
            </a:r>
            <a:r>
              <a:rPr lang="en-US" dirty="0"/>
              <a:t> de </a:t>
            </a:r>
            <a:r>
              <a:rPr lang="en-US" dirty="0" err="1"/>
              <a:t>desenvolvimento</a:t>
            </a:r>
            <a:r>
              <a:rPr lang="en-US" dirty="0"/>
              <a:t> </a:t>
            </a:r>
            <a:r>
              <a:rPr lang="en-US" dirty="0" err="1"/>
              <a:t>em</a:t>
            </a:r>
            <a:r>
              <a:rPr lang="en-US" dirty="0"/>
              <a:t> </a:t>
            </a:r>
            <a:r>
              <a:rPr lang="en-US" dirty="0" err="1"/>
              <a:t>cascata</a:t>
            </a:r>
            <a:endParaRPr lang="en-US" dirty="0"/>
          </a:p>
        </p:txBody>
      </p:sp>
      <p:sp>
        <p:nvSpPr>
          <p:cNvPr id="3" name="Date Placeholder 2">
            <a:extLst>
              <a:ext uri="{FF2B5EF4-FFF2-40B4-BE49-F238E27FC236}">
                <a16:creationId xmlns:a16="http://schemas.microsoft.com/office/drawing/2014/main" id="{05B63AE6-01EA-414B-A633-1850CFE7671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2053F1CF-DD95-5049-9EB1-E6270CD1673B}"/>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47344301-A1C3-7245-B0F3-6000205E7360}"/>
              </a:ext>
            </a:extLst>
          </p:cNvPr>
          <p:cNvSpPr>
            <a:spLocks noGrp="1"/>
          </p:cNvSpPr>
          <p:nvPr>
            <p:ph type="sldNum" sz="quarter" idx="12"/>
          </p:nvPr>
        </p:nvSpPr>
        <p:spPr/>
        <p:txBody>
          <a:bodyPr/>
          <a:lstStyle/>
          <a:p>
            <a:fld id="{BAFC06C6-5388-EF48-9B75-F2C2BBFC0E68}" type="slidenum">
              <a:rPr lang="en-US" smtClean="0"/>
              <a:t>18</a:t>
            </a:fld>
            <a:endParaRPr lang="en-US" dirty="0"/>
          </a:p>
        </p:txBody>
      </p:sp>
      <p:graphicFrame>
        <p:nvGraphicFramePr>
          <p:cNvPr id="7" name="Object 4">
            <a:extLst>
              <a:ext uri="{FF2B5EF4-FFF2-40B4-BE49-F238E27FC236}">
                <a16:creationId xmlns:a16="http://schemas.microsoft.com/office/drawing/2014/main" id="{4EF3015F-530E-CF46-829C-EFAA537698B9}"/>
              </a:ext>
            </a:extLst>
          </p:cNvPr>
          <p:cNvGraphicFramePr>
            <a:graphicFrameLocks noChangeAspect="1"/>
          </p:cNvGraphicFramePr>
          <p:nvPr/>
        </p:nvGraphicFramePr>
        <p:xfrm>
          <a:off x="1168400" y="2325688"/>
          <a:ext cx="7118350" cy="3663950"/>
        </p:xfrm>
        <a:graphic>
          <a:graphicData uri="http://schemas.openxmlformats.org/presentationml/2006/ole">
            <mc:AlternateContent xmlns:mc="http://schemas.openxmlformats.org/markup-compatibility/2006">
              <mc:Choice xmlns:v="urn:schemas-microsoft-com:vml" Requires="v">
                <p:oleObj spid="_x0000_s2086" name="Visio" r:id="rId3" imgW="6452140" imgH="3320082" progId="Visio.Drawing.11">
                  <p:embed/>
                </p:oleObj>
              </mc:Choice>
              <mc:Fallback>
                <p:oleObj name="Visio" r:id="rId3" imgW="6452140" imgH="3320082" progId="Visio.Drawing.11">
                  <p:embed/>
                  <p:pic>
                    <p:nvPicPr>
                      <p:cNvPr id="40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400" y="2325688"/>
                        <a:ext cx="7118350" cy="3663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AutoShape 5">
            <a:extLst>
              <a:ext uri="{FF2B5EF4-FFF2-40B4-BE49-F238E27FC236}">
                <a16:creationId xmlns:a16="http://schemas.microsoft.com/office/drawing/2014/main" id="{27C93D12-1737-B440-B7E7-6D0DB7E7CB70}"/>
              </a:ext>
            </a:extLst>
          </p:cNvPr>
          <p:cNvSpPr>
            <a:spLocks/>
          </p:cNvSpPr>
          <p:nvPr/>
        </p:nvSpPr>
        <p:spPr bwMode="auto">
          <a:xfrm>
            <a:off x="4270375" y="1882775"/>
            <a:ext cx="4632325" cy="1584325"/>
          </a:xfrm>
          <a:prstGeom prst="borderCallout1">
            <a:avLst>
              <a:gd name="adj1" fmla="val 7213"/>
              <a:gd name="adj2" fmla="val -1644"/>
              <a:gd name="adj3" fmla="val 30463"/>
              <a:gd name="adj4" fmla="val -40681"/>
            </a:avLst>
          </a:prstGeom>
          <a:noFill/>
          <a:ln w="12700">
            <a:solidFill>
              <a:schemeClr val="tx1"/>
            </a:solidFill>
            <a:miter lim="800000"/>
            <a:headEnd type="none" w="sm" len="sm"/>
            <a:tailEnd type="none" w="sm" len="sm"/>
          </a:ln>
        </p:spPr>
        <p:txBody>
          <a:bodyPr/>
          <a:lstStyle/>
          <a:p>
            <a:r>
              <a:rPr lang="en-US" sz="1800" dirty="0" err="1">
                <a:solidFill>
                  <a:srgbClr val="270076"/>
                </a:solidFill>
                <a:latin typeface="Arial" charset="0"/>
              </a:rPr>
              <a:t>Considerar</a:t>
            </a:r>
            <a:r>
              <a:rPr lang="en-US" sz="1800" dirty="0">
                <a:solidFill>
                  <a:srgbClr val="270076"/>
                </a:solidFill>
                <a:latin typeface="Arial" charset="0"/>
              </a:rPr>
              <a:t> as leis (Sarbanes-Oxley Act, Health Insurance Portability and Accountability Act (HIPAA)),</a:t>
            </a:r>
          </a:p>
          <a:p>
            <a:r>
              <a:rPr lang="en-US" dirty="0">
                <a:solidFill>
                  <a:srgbClr val="270076"/>
                </a:solidFill>
                <a:latin typeface="Arial" charset="0"/>
              </a:rPr>
              <a:t>s</a:t>
            </a:r>
            <a:r>
              <a:rPr lang="en-US" sz="1800" dirty="0">
                <a:solidFill>
                  <a:srgbClr val="270076"/>
                </a:solidFill>
                <a:latin typeface="Arial" charset="0"/>
              </a:rPr>
              <a:t>tandards </a:t>
            </a:r>
            <a:r>
              <a:rPr lang="en-US" sz="1800" dirty="0" err="1">
                <a:solidFill>
                  <a:srgbClr val="270076"/>
                </a:solidFill>
                <a:latin typeface="Arial" charset="0"/>
              </a:rPr>
              <a:t>como</a:t>
            </a:r>
            <a:r>
              <a:rPr lang="pt-BR" sz="1800" dirty="0">
                <a:solidFill>
                  <a:srgbClr val="270076"/>
                </a:solidFill>
                <a:latin typeface="Arial" charset="0"/>
              </a:rPr>
              <a:t> ISO 17799, </a:t>
            </a:r>
            <a:r>
              <a:rPr lang="pt-BR" dirty="0">
                <a:solidFill>
                  <a:srgbClr val="270076"/>
                </a:solidFill>
                <a:latin typeface="Arial" charset="0"/>
              </a:rPr>
              <a:t>o</a:t>
            </a:r>
            <a:r>
              <a:rPr lang="pt-BR" sz="1800" dirty="0">
                <a:solidFill>
                  <a:srgbClr val="270076"/>
                </a:solidFill>
                <a:latin typeface="Arial" charset="0"/>
              </a:rPr>
              <a:t>utros como Web </a:t>
            </a:r>
            <a:r>
              <a:rPr lang="pt-BR" sz="1800" dirty="0" err="1">
                <a:solidFill>
                  <a:srgbClr val="270076"/>
                </a:solidFill>
                <a:latin typeface="Arial" charset="0"/>
              </a:rPr>
              <a:t>Application</a:t>
            </a:r>
            <a:r>
              <a:rPr lang="pt-BR" sz="1800" dirty="0">
                <a:solidFill>
                  <a:srgbClr val="270076"/>
                </a:solidFill>
                <a:latin typeface="Arial" charset="0"/>
              </a:rPr>
              <a:t> Security Standards, etc.</a:t>
            </a:r>
            <a:endParaRPr lang="en-US" sz="1800" dirty="0">
              <a:solidFill>
                <a:srgbClr val="270076"/>
              </a:solidFill>
              <a:latin typeface="Arial" charset="0"/>
            </a:endParaRPr>
          </a:p>
        </p:txBody>
      </p:sp>
    </p:spTree>
    <p:extLst>
      <p:ext uri="{BB962C8B-B14F-4D97-AF65-F5344CB8AC3E}">
        <p14:creationId xmlns:p14="http://schemas.microsoft.com/office/powerpoint/2010/main" val="4154430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7155-CBEC-BD40-83FD-9CFF9C7AA883}"/>
              </a:ext>
            </a:extLst>
          </p:cNvPr>
          <p:cNvSpPr>
            <a:spLocks noGrp="1"/>
          </p:cNvSpPr>
          <p:nvPr>
            <p:ph type="title"/>
          </p:nvPr>
        </p:nvSpPr>
        <p:spPr/>
        <p:txBody>
          <a:bodyPr/>
          <a:lstStyle/>
          <a:p>
            <a:r>
              <a:rPr lang="en-US" dirty="0" err="1"/>
              <a:t>Modelo</a:t>
            </a:r>
            <a:r>
              <a:rPr lang="en-US" dirty="0"/>
              <a:t> de </a:t>
            </a:r>
            <a:r>
              <a:rPr lang="en-US" dirty="0" err="1"/>
              <a:t>desenvolvimento</a:t>
            </a:r>
            <a:r>
              <a:rPr lang="en-US" dirty="0"/>
              <a:t> </a:t>
            </a:r>
            <a:r>
              <a:rPr lang="en-US" dirty="0" err="1"/>
              <a:t>em</a:t>
            </a:r>
            <a:r>
              <a:rPr lang="en-US" dirty="0"/>
              <a:t> </a:t>
            </a:r>
            <a:r>
              <a:rPr lang="en-US" dirty="0" err="1"/>
              <a:t>cascata</a:t>
            </a:r>
            <a:endParaRPr lang="en-US" dirty="0"/>
          </a:p>
        </p:txBody>
      </p:sp>
      <p:sp>
        <p:nvSpPr>
          <p:cNvPr id="3" name="Date Placeholder 2">
            <a:extLst>
              <a:ext uri="{FF2B5EF4-FFF2-40B4-BE49-F238E27FC236}">
                <a16:creationId xmlns:a16="http://schemas.microsoft.com/office/drawing/2014/main" id="{05B63AE6-01EA-414B-A633-1850CFE7671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2053F1CF-DD95-5049-9EB1-E6270CD1673B}"/>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47344301-A1C3-7245-B0F3-6000205E7360}"/>
              </a:ext>
            </a:extLst>
          </p:cNvPr>
          <p:cNvSpPr>
            <a:spLocks noGrp="1"/>
          </p:cNvSpPr>
          <p:nvPr>
            <p:ph type="sldNum" sz="quarter" idx="12"/>
          </p:nvPr>
        </p:nvSpPr>
        <p:spPr/>
        <p:txBody>
          <a:bodyPr/>
          <a:lstStyle/>
          <a:p>
            <a:fld id="{BAFC06C6-5388-EF48-9B75-F2C2BBFC0E68}" type="slidenum">
              <a:rPr lang="en-US" smtClean="0"/>
              <a:t>19</a:t>
            </a:fld>
            <a:endParaRPr lang="en-US" dirty="0"/>
          </a:p>
        </p:txBody>
      </p:sp>
      <p:graphicFrame>
        <p:nvGraphicFramePr>
          <p:cNvPr id="7" name="Object 4">
            <a:extLst>
              <a:ext uri="{FF2B5EF4-FFF2-40B4-BE49-F238E27FC236}">
                <a16:creationId xmlns:a16="http://schemas.microsoft.com/office/drawing/2014/main" id="{4EF3015F-530E-CF46-829C-EFAA537698B9}"/>
              </a:ext>
            </a:extLst>
          </p:cNvPr>
          <p:cNvGraphicFramePr>
            <a:graphicFrameLocks noChangeAspect="1"/>
          </p:cNvGraphicFramePr>
          <p:nvPr/>
        </p:nvGraphicFramePr>
        <p:xfrm>
          <a:off x="1168400" y="2325688"/>
          <a:ext cx="7118350" cy="3663950"/>
        </p:xfrm>
        <a:graphic>
          <a:graphicData uri="http://schemas.openxmlformats.org/presentationml/2006/ole">
            <mc:AlternateContent xmlns:mc="http://schemas.openxmlformats.org/markup-compatibility/2006">
              <mc:Choice xmlns:v="urn:schemas-microsoft-com:vml" Requires="v">
                <p:oleObj spid="_x0000_s3109" name="Visio" r:id="rId3" imgW="6452140" imgH="3320082" progId="Visio.Drawing.11">
                  <p:embed/>
                </p:oleObj>
              </mc:Choice>
              <mc:Fallback>
                <p:oleObj name="Visio" r:id="rId3" imgW="6452140" imgH="3320082" progId="Visio.Drawing.11">
                  <p:embed/>
                  <p:pic>
                    <p:nvPicPr>
                      <p:cNvPr id="7" name="Object 4">
                        <a:extLst>
                          <a:ext uri="{FF2B5EF4-FFF2-40B4-BE49-F238E27FC236}">
                            <a16:creationId xmlns:a16="http://schemas.microsoft.com/office/drawing/2014/main" id="{4EF3015F-530E-CF46-829C-EFAA537698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400" y="2325688"/>
                        <a:ext cx="7118350" cy="3663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 name="AutoShape 5">
            <a:extLst>
              <a:ext uri="{FF2B5EF4-FFF2-40B4-BE49-F238E27FC236}">
                <a16:creationId xmlns:a16="http://schemas.microsoft.com/office/drawing/2014/main" id="{15FB6E08-31F7-F94A-ADA7-8EA4A12A8BAF}"/>
              </a:ext>
            </a:extLst>
          </p:cNvPr>
          <p:cNvSpPr>
            <a:spLocks/>
          </p:cNvSpPr>
          <p:nvPr/>
        </p:nvSpPr>
        <p:spPr bwMode="auto">
          <a:xfrm>
            <a:off x="4270375" y="1882775"/>
            <a:ext cx="4632325" cy="1622425"/>
          </a:xfrm>
          <a:prstGeom prst="borderCallout1">
            <a:avLst>
              <a:gd name="adj1" fmla="val 9102"/>
              <a:gd name="adj2" fmla="val -1644"/>
              <a:gd name="adj3" fmla="val 66880"/>
              <a:gd name="adj4" fmla="val -23954"/>
            </a:avLst>
          </a:prstGeom>
          <a:noFill/>
          <a:ln w="12700">
            <a:solidFill>
              <a:schemeClr val="tx1"/>
            </a:solidFill>
            <a:miter lim="800000"/>
            <a:headEnd type="none" w="sm" len="sm"/>
            <a:tailEnd type="none" w="sm" len="sm"/>
          </a:ln>
        </p:spPr>
        <p:txBody>
          <a:bodyPr/>
          <a:lstStyle/>
          <a:p>
            <a:r>
              <a:rPr lang="en-US" sz="1800" dirty="0" err="1">
                <a:solidFill>
                  <a:srgbClr val="270076"/>
                </a:solidFill>
                <a:latin typeface="Arial" charset="0"/>
              </a:rPr>
              <a:t>Traduzir</a:t>
            </a:r>
            <a:r>
              <a:rPr lang="en-US" sz="1800" dirty="0">
                <a:solidFill>
                  <a:srgbClr val="270076"/>
                </a:solidFill>
                <a:latin typeface="Arial" charset="0"/>
              </a:rPr>
              <a:t> </a:t>
            </a:r>
            <a:r>
              <a:rPr lang="en-US" sz="1800" dirty="0" err="1">
                <a:solidFill>
                  <a:srgbClr val="270076"/>
                </a:solidFill>
                <a:latin typeface="Arial" charset="0"/>
              </a:rPr>
              <a:t>requisitos</a:t>
            </a:r>
            <a:r>
              <a:rPr lang="en-US" sz="1800" dirty="0">
                <a:solidFill>
                  <a:srgbClr val="270076"/>
                </a:solidFill>
                <a:latin typeface="Arial" charset="0"/>
              </a:rPr>
              <a:t> </a:t>
            </a:r>
            <a:r>
              <a:rPr lang="en-US" sz="1800" dirty="0" err="1">
                <a:solidFill>
                  <a:srgbClr val="270076"/>
                </a:solidFill>
                <a:latin typeface="Arial" charset="0"/>
              </a:rPr>
              <a:t>genéricos</a:t>
            </a:r>
            <a:r>
              <a:rPr lang="en-US" sz="1800" dirty="0">
                <a:solidFill>
                  <a:srgbClr val="270076"/>
                </a:solidFill>
                <a:latin typeface="Arial" charset="0"/>
              </a:rPr>
              <a:t> </a:t>
            </a:r>
            <a:r>
              <a:rPr lang="en-US" sz="1800" dirty="0" err="1">
                <a:solidFill>
                  <a:srgbClr val="270076"/>
                </a:solidFill>
                <a:latin typeface="Arial" charset="0"/>
              </a:rPr>
              <a:t>em</a:t>
            </a:r>
            <a:r>
              <a:rPr lang="en-US" sz="1800" dirty="0">
                <a:solidFill>
                  <a:srgbClr val="270076"/>
                </a:solidFill>
                <a:latin typeface="Arial" charset="0"/>
              </a:rPr>
              <a:t> </a:t>
            </a:r>
            <a:r>
              <a:rPr lang="en-US" sz="1800" dirty="0" err="1">
                <a:solidFill>
                  <a:srgbClr val="270076"/>
                </a:solidFill>
                <a:latin typeface="Arial" charset="0"/>
              </a:rPr>
              <a:t>requisitos</a:t>
            </a:r>
            <a:r>
              <a:rPr lang="en-US" sz="1800" dirty="0">
                <a:solidFill>
                  <a:srgbClr val="270076"/>
                </a:solidFill>
                <a:latin typeface="Arial" charset="0"/>
              </a:rPr>
              <a:t> de software </a:t>
            </a:r>
            <a:r>
              <a:rPr lang="en-US" sz="1800" dirty="0" err="1">
                <a:solidFill>
                  <a:srgbClr val="270076"/>
                </a:solidFill>
                <a:latin typeface="Arial" charset="0"/>
              </a:rPr>
              <a:t>específicos</a:t>
            </a:r>
            <a:r>
              <a:rPr lang="en-US" sz="1800" dirty="0">
                <a:solidFill>
                  <a:srgbClr val="270076"/>
                </a:solidFill>
                <a:latin typeface="Arial" charset="0"/>
              </a:rPr>
              <a:t>. </a:t>
            </a:r>
            <a:r>
              <a:rPr lang="en-US" sz="1800" dirty="0" err="1">
                <a:solidFill>
                  <a:srgbClr val="270076"/>
                </a:solidFill>
                <a:latin typeface="Arial" charset="0"/>
              </a:rPr>
              <a:t>Pode</a:t>
            </a:r>
            <a:r>
              <a:rPr lang="en-US" sz="1800" dirty="0">
                <a:solidFill>
                  <a:srgbClr val="270076"/>
                </a:solidFill>
                <a:latin typeface="Arial" charset="0"/>
              </a:rPr>
              <a:t> </a:t>
            </a:r>
            <a:r>
              <a:rPr lang="en-US" sz="1800" dirty="0" err="1">
                <a:solidFill>
                  <a:srgbClr val="270076"/>
                </a:solidFill>
                <a:latin typeface="Arial" charset="0"/>
              </a:rPr>
              <a:t>ser</a:t>
            </a:r>
            <a:r>
              <a:rPr lang="en-US" sz="1800" dirty="0">
                <a:solidFill>
                  <a:srgbClr val="270076"/>
                </a:solidFill>
                <a:latin typeface="Arial" charset="0"/>
              </a:rPr>
              <a:t> </a:t>
            </a:r>
            <a:r>
              <a:rPr lang="en-US" sz="1800" dirty="0" err="1">
                <a:solidFill>
                  <a:srgbClr val="270076"/>
                </a:solidFill>
                <a:latin typeface="Arial" charset="0"/>
              </a:rPr>
              <a:t>feito</a:t>
            </a:r>
            <a:r>
              <a:rPr lang="en-US" sz="1800" dirty="0">
                <a:solidFill>
                  <a:srgbClr val="270076"/>
                </a:solidFill>
                <a:latin typeface="Arial" charset="0"/>
              </a:rPr>
              <a:t> </a:t>
            </a:r>
            <a:r>
              <a:rPr lang="en-US" sz="1800" dirty="0" err="1">
                <a:solidFill>
                  <a:srgbClr val="270076"/>
                </a:solidFill>
                <a:latin typeface="Arial" charset="0"/>
              </a:rPr>
              <a:t>usando</a:t>
            </a:r>
            <a:r>
              <a:rPr lang="en-US" sz="1800" dirty="0">
                <a:solidFill>
                  <a:srgbClr val="270076"/>
                </a:solidFill>
                <a:latin typeface="Arial" charset="0"/>
              </a:rPr>
              <a:t> </a:t>
            </a:r>
            <a:r>
              <a:rPr lang="en-US" u="sng" dirty="0" err="1">
                <a:solidFill>
                  <a:srgbClr val="270076"/>
                </a:solidFill>
                <a:latin typeface="Arial" charset="0"/>
              </a:rPr>
              <a:t>casos</a:t>
            </a:r>
            <a:r>
              <a:rPr lang="en-US" u="sng" dirty="0">
                <a:solidFill>
                  <a:srgbClr val="270076"/>
                </a:solidFill>
                <a:latin typeface="Arial" charset="0"/>
              </a:rPr>
              <a:t> de </a:t>
            </a:r>
            <a:r>
              <a:rPr lang="en-US" u="sng" dirty="0" err="1">
                <a:solidFill>
                  <a:srgbClr val="270076"/>
                </a:solidFill>
                <a:latin typeface="Arial" charset="0"/>
              </a:rPr>
              <a:t>má</a:t>
            </a:r>
            <a:r>
              <a:rPr lang="en-US" u="sng" dirty="0">
                <a:solidFill>
                  <a:srgbClr val="270076"/>
                </a:solidFill>
                <a:latin typeface="Arial" charset="0"/>
              </a:rPr>
              <a:t> </a:t>
            </a:r>
            <a:r>
              <a:rPr lang="en-US" u="sng" dirty="0" err="1">
                <a:solidFill>
                  <a:srgbClr val="270076"/>
                </a:solidFill>
                <a:latin typeface="Arial" charset="0"/>
              </a:rPr>
              <a:t>uso</a:t>
            </a:r>
            <a:r>
              <a:rPr lang="en-US" sz="1800" dirty="0">
                <a:solidFill>
                  <a:srgbClr val="270076"/>
                </a:solidFill>
                <a:latin typeface="Arial" charset="0"/>
              </a:rPr>
              <a:t> (</a:t>
            </a:r>
            <a:r>
              <a:rPr lang="en-US" sz="1800" dirty="0" err="1">
                <a:solidFill>
                  <a:srgbClr val="270076"/>
                </a:solidFill>
                <a:latin typeface="Arial" charset="0"/>
              </a:rPr>
              <a:t>usando</a:t>
            </a:r>
            <a:r>
              <a:rPr lang="en-US" sz="1800" dirty="0">
                <a:solidFill>
                  <a:srgbClr val="270076"/>
                </a:solidFill>
                <a:latin typeface="Arial" charset="0"/>
              </a:rPr>
              <a:t> </a:t>
            </a:r>
            <a:r>
              <a:rPr lang="en-US" sz="1800" dirty="0" err="1">
                <a:solidFill>
                  <a:srgbClr val="270076"/>
                </a:solidFill>
                <a:latin typeface="Arial" charset="0"/>
              </a:rPr>
              <a:t>listas</a:t>
            </a:r>
            <a:r>
              <a:rPr lang="en-US" sz="1800" dirty="0">
                <a:solidFill>
                  <a:srgbClr val="270076"/>
                </a:solidFill>
                <a:latin typeface="Arial" charset="0"/>
              </a:rPr>
              <a:t> de </a:t>
            </a:r>
            <a:r>
              <a:rPr lang="en-US" sz="1800" dirty="0" err="1">
                <a:solidFill>
                  <a:srgbClr val="270076"/>
                </a:solidFill>
                <a:latin typeface="Arial" charset="0"/>
              </a:rPr>
              <a:t>vulnerabilidades</a:t>
            </a:r>
            <a:r>
              <a:rPr lang="en-US" sz="1800" dirty="0">
                <a:solidFill>
                  <a:srgbClr val="270076"/>
                </a:solidFill>
                <a:latin typeface="Arial" charset="0"/>
              </a:rPr>
              <a:t> </a:t>
            </a:r>
            <a:r>
              <a:rPr lang="en-US" sz="1800" dirty="0" err="1">
                <a:solidFill>
                  <a:srgbClr val="270076"/>
                </a:solidFill>
                <a:latin typeface="Arial" charset="0"/>
              </a:rPr>
              <a:t>conhecidas</a:t>
            </a:r>
            <a:r>
              <a:rPr lang="en-US" sz="1800" dirty="0">
                <a:solidFill>
                  <a:srgbClr val="270076"/>
                </a:solidFill>
                <a:latin typeface="Arial" charset="0"/>
              </a:rPr>
              <a:t>, </a:t>
            </a:r>
            <a:r>
              <a:rPr lang="en-US" sz="1800" dirty="0" err="1">
                <a:solidFill>
                  <a:srgbClr val="270076"/>
                </a:solidFill>
                <a:latin typeface="Arial" charset="0"/>
              </a:rPr>
              <a:t>recursos</a:t>
            </a:r>
            <a:r>
              <a:rPr lang="en-US" sz="1800" dirty="0">
                <a:solidFill>
                  <a:srgbClr val="270076"/>
                </a:solidFill>
                <a:latin typeface="Arial" charset="0"/>
              </a:rPr>
              <a:t> </a:t>
            </a:r>
            <a:r>
              <a:rPr lang="en-US" sz="1800" dirty="0" err="1">
                <a:solidFill>
                  <a:srgbClr val="270076"/>
                </a:solidFill>
                <a:latin typeface="Arial" charset="0"/>
              </a:rPr>
              <a:t>usados</a:t>
            </a:r>
            <a:r>
              <a:rPr lang="en-US" sz="1800" dirty="0">
                <a:solidFill>
                  <a:srgbClr val="270076"/>
                </a:solidFill>
                <a:latin typeface="Arial" charset="0"/>
              </a:rPr>
              <a:t> </a:t>
            </a:r>
            <a:r>
              <a:rPr lang="en-US" sz="1800" dirty="0" err="1">
                <a:solidFill>
                  <a:srgbClr val="270076"/>
                </a:solidFill>
                <a:latin typeface="Arial" charset="0"/>
              </a:rPr>
              <a:t>pelo</a:t>
            </a:r>
            <a:r>
              <a:rPr lang="en-US" sz="1800" dirty="0">
                <a:solidFill>
                  <a:srgbClr val="270076"/>
                </a:solidFill>
                <a:latin typeface="Arial" charset="0"/>
              </a:rPr>
              <a:t> software,…)</a:t>
            </a:r>
          </a:p>
        </p:txBody>
      </p:sp>
    </p:spTree>
    <p:extLst>
      <p:ext uri="{BB962C8B-B14F-4D97-AF65-F5344CB8AC3E}">
        <p14:creationId xmlns:p14="http://schemas.microsoft.com/office/powerpoint/2010/main" val="1301715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Onde</a:t>
            </a:r>
            <a:r>
              <a:rPr lang="en-US" dirty="0"/>
              <a:t> </a:t>
            </a:r>
            <a:r>
              <a:rPr lang="en-US" dirty="0" err="1"/>
              <a:t>estamos</a:t>
            </a:r>
            <a:endParaRPr lang="en-US" dirty="0"/>
          </a:p>
        </p:txBody>
      </p:sp>
      <p:sp>
        <p:nvSpPr>
          <p:cNvPr id="3" name="Date Placeholder 2"/>
          <p:cNvSpPr>
            <a:spLocks noGrp="1"/>
          </p:cNvSpPr>
          <p:nvPr>
            <p:ph type="dt" sz="half" idx="10"/>
          </p:nvPr>
        </p:nvSpPr>
        <p:spPr/>
        <p:txBody>
          <a:bodyPr/>
          <a:lstStyle/>
          <a:p>
            <a:r>
              <a:rPr lang="en-US"/>
              <a:t>2019</a:t>
            </a:r>
            <a:endParaRPr lang="en-US" dirty="0"/>
          </a:p>
        </p:txBody>
      </p:sp>
      <p:sp>
        <p:nvSpPr>
          <p:cNvPr id="4" name="Footer Placeholder 3"/>
          <p:cNvSpPr>
            <a:spLocks noGrp="1"/>
          </p:cNvSpPr>
          <p:nvPr>
            <p:ph type="ftr" sz="quarter" idx="11"/>
          </p:nvPr>
        </p:nvSpPr>
        <p:spPr/>
        <p:txBody>
          <a:bodyPr/>
          <a:lstStyle/>
          <a:p>
            <a:r>
              <a:rPr lang="en-US"/>
              <a:t>SS - Nuno Santos</a:t>
            </a:r>
            <a:endParaRPr lang="en-US" dirty="0"/>
          </a:p>
        </p:txBody>
      </p:sp>
      <p:sp>
        <p:nvSpPr>
          <p:cNvPr id="5" name="Slide Number Placeholder 4"/>
          <p:cNvSpPr>
            <a:spLocks noGrp="1"/>
          </p:cNvSpPr>
          <p:nvPr>
            <p:ph type="sldNum" sz="quarter" idx="12"/>
          </p:nvPr>
        </p:nvSpPr>
        <p:spPr/>
        <p:txBody>
          <a:bodyPr/>
          <a:lstStyle/>
          <a:p>
            <a:fld id="{BAFC06C6-5388-EF48-9B75-F2C2BBFC0E68}" type="slidenum">
              <a:rPr lang="en-US" smtClean="0"/>
              <a:t>2</a:t>
            </a:fld>
            <a:endParaRPr lang="en-US" dirty="0"/>
          </a:p>
        </p:txBody>
      </p:sp>
      <p:sp>
        <p:nvSpPr>
          <p:cNvPr id="6" name="Content Placeholder 5"/>
          <p:cNvSpPr>
            <a:spLocks noGrp="1"/>
          </p:cNvSpPr>
          <p:nvPr>
            <p:ph sz="quarter" idx="1"/>
          </p:nvPr>
        </p:nvSpPr>
        <p:spPr>
          <a:xfrm>
            <a:off x="1524000" y="1219200"/>
            <a:ext cx="7467600" cy="4937760"/>
          </a:xfrm>
        </p:spPr>
        <p:txBody>
          <a:bodyPr>
            <a:normAutofit/>
          </a:bodyPr>
          <a:lstStyle/>
          <a:p>
            <a:r>
              <a:rPr lang="en-US" sz="2400" b="1" dirty="0" err="1">
                <a:solidFill>
                  <a:schemeClr val="accent1">
                    <a:lumMod val="60000"/>
                    <a:lumOff val="40000"/>
                  </a:schemeClr>
                </a:solidFill>
              </a:rPr>
              <a:t>Parte</a:t>
            </a:r>
            <a:r>
              <a:rPr lang="en-US" sz="2400" b="1" dirty="0">
                <a:solidFill>
                  <a:schemeClr val="accent1">
                    <a:lumMod val="60000"/>
                    <a:lumOff val="40000"/>
                  </a:schemeClr>
                </a:solidFill>
              </a:rPr>
              <a:t> I: </a:t>
            </a:r>
            <a:r>
              <a:rPr lang="en-US" sz="2400" b="1" dirty="0" err="1">
                <a:solidFill>
                  <a:schemeClr val="accent1">
                    <a:lumMod val="60000"/>
                    <a:lumOff val="40000"/>
                  </a:schemeClr>
                </a:solidFill>
              </a:rPr>
              <a:t>Enquadramento</a:t>
            </a:r>
            <a:r>
              <a:rPr lang="en-US" sz="2400" b="1" dirty="0">
                <a:solidFill>
                  <a:schemeClr val="accent1">
                    <a:lumMod val="60000"/>
                    <a:lumOff val="40000"/>
                  </a:schemeClr>
                </a:solidFill>
              </a:rPr>
              <a:t> e </a:t>
            </a:r>
            <a:r>
              <a:rPr lang="en-US" sz="2400" b="1" dirty="0" err="1">
                <a:solidFill>
                  <a:schemeClr val="accent1">
                    <a:lumMod val="60000"/>
                    <a:lumOff val="40000"/>
                  </a:schemeClr>
                </a:solidFill>
              </a:rPr>
              <a:t>protecção</a:t>
            </a:r>
            <a:r>
              <a:rPr lang="en-US" sz="2400" b="1" dirty="0">
                <a:solidFill>
                  <a:schemeClr val="accent1">
                    <a:lumMod val="60000"/>
                    <a:lumOff val="40000"/>
                  </a:schemeClr>
                </a:solidFill>
              </a:rPr>
              <a:t> (2 aulas)</a:t>
            </a:r>
          </a:p>
          <a:p>
            <a:pPr lvl="1"/>
            <a:r>
              <a:rPr lang="en-US" sz="2000" dirty="0" err="1">
                <a:solidFill>
                  <a:schemeClr val="accent1">
                    <a:lumMod val="60000"/>
                    <a:lumOff val="40000"/>
                  </a:schemeClr>
                </a:solidFill>
              </a:rPr>
              <a:t>Conceitos</a:t>
            </a:r>
            <a:r>
              <a:rPr lang="en-US" sz="2000" dirty="0">
                <a:solidFill>
                  <a:schemeClr val="accent1">
                    <a:lumMod val="60000"/>
                    <a:lumOff val="40000"/>
                  </a:schemeClr>
                </a:solidFill>
              </a:rPr>
              <a:t> de </a:t>
            </a:r>
            <a:r>
              <a:rPr lang="en-US" sz="2000" dirty="0" err="1">
                <a:solidFill>
                  <a:schemeClr val="accent1">
                    <a:lumMod val="60000"/>
                    <a:lumOff val="40000"/>
                  </a:schemeClr>
                </a:solidFill>
              </a:rPr>
              <a:t>segurança</a:t>
            </a:r>
            <a:r>
              <a:rPr lang="en-US" sz="2000" dirty="0">
                <a:solidFill>
                  <a:schemeClr val="accent1">
                    <a:lumMod val="60000"/>
                    <a:lumOff val="40000"/>
                  </a:schemeClr>
                </a:solidFill>
              </a:rPr>
              <a:t> de software, </a:t>
            </a:r>
            <a:r>
              <a:rPr lang="en-US" sz="2000" dirty="0" err="1">
                <a:solidFill>
                  <a:schemeClr val="accent1">
                    <a:lumMod val="60000"/>
                    <a:lumOff val="40000"/>
                  </a:schemeClr>
                </a:solidFill>
              </a:rPr>
              <a:t>mecanismos</a:t>
            </a:r>
            <a:r>
              <a:rPr lang="en-US" sz="2000" dirty="0">
                <a:solidFill>
                  <a:schemeClr val="accent1">
                    <a:lumMod val="60000"/>
                    <a:lumOff val="40000"/>
                  </a:schemeClr>
                </a:solidFill>
              </a:rPr>
              <a:t> </a:t>
            </a:r>
            <a:r>
              <a:rPr lang="en-US" sz="2000" dirty="0" err="1">
                <a:solidFill>
                  <a:schemeClr val="accent1">
                    <a:lumMod val="60000"/>
                    <a:lumOff val="40000"/>
                  </a:schemeClr>
                </a:solidFill>
              </a:rPr>
              <a:t>básicos</a:t>
            </a:r>
            <a:r>
              <a:rPr lang="en-US" sz="2000" dirty="0">
                <a:solidFill>
                  <a:schemeClr val="accent1">
                    <a:lumMod val="60000"/>
                    <a:lumOff val="40000"/>
                  </a:schemeClr>
                </a:solidFill>
              </a:rPr>
              <a:t> de </a:t>
            </a:r>
            <a:r>
              <a:rPr lang="en-US" sz="2000" dirty="0" err="1">
                <a:solidFill>
                  <a:schemeClr val="accent1">
                    <a:lumMod val="60000"/>
                    <a:lumOff val="40000"/>
                  </a:schemeClr>
                </a:solidFill>
              </a:rPr>
              <a:t>segurança</a:t>
            </a:r>
            <a:endParaRPr lang="en-US" sz="2000" dirty="0">
              <a:solidFill>
                <a:schemeClr val="accent1">
                  <a:lumMod val="60000"/>
                  <a:lumOff val="40000"/>
                </a:schemeClr>
              </a:solidFill>
            </a:endParaRPr>
          </a:p>
          <a:p>
            <a:pPr lvl="1"/>
            <a:endParaRPr lang="en-US" sz="2000" dirty="0"/>
          </a:p>
          <a:p>
            <a:r>
              <a:rPr lang="en-US" sz="2400" b="1" dirty="0" err="1">
                <a:solidFill>
                  <a:schemeClr val="accent1">
                    <a:lumMod val="60000"/>
                    <a:lumOff val="40000"/>
                  </a:schemeClr>
                </a:solidFill>
              </a:rPr>
              <a:t>Parte</a:t>
            </a:r>
            <a:r>
              <a:rPr lang="en-US" sz="2400" b="1" dirty="0">
                <a:solidFill>
                  <a:schemeClr val="accent1">
                    <a:lumMod val="60000"/>
                    <a:lumOff val="40000"/>
                  </a:schemeClr>
                </a:solidFill>
              </a:rPr>
              <a:t> II: </a:t>
            </a:r>
            <a:r>
              <a:rPr lang="en-US" sz="2400" b="1" dirty="0" err="1">
                <a:solidFill>
                  <a:schemeClr val="accent1">
                    <a:lumMod val="60000"/>
                    <a:lumOff val="40000"/>
                  </a:schemeClr>
                </a:solidFill>
              </a:rPr>
              <a:t>Vulnerabilidades</a:t>
            </a:r>
            <a:r>
              <a:rPr lang="en-US" sz="2400" b="1" dirty="0">
                <a:solidFill>
                  <a:schemeClr val="accent1">
                    <a:lumMod val="60000"/>
                    <a:lumOff val="40000"/>
                  </a:schemeClr>
                </a:solidFill>
              </a:rPr>
              <a:t> (3 aulas)</a:t>
            </a:r>
          </a:p>
          <a:p>
            <a:pPr lvl="1"/>
            <a:r>
              <a:rPr lang="en-US" sz="2000" dirty="0">
                <a:solidFill>
                  <a:schemeClr val="accent1">
                    <a:lumMod val="60000"/>
                    <a:lumOff val="40000"/>
                  </a:schemeClr>
                </a:solidFill>
              </a:rPr>
              <a:t>Buffer overflows, corridas e </a:t>
            </a:r>
            <a:r>
              <a:rPr lang="en-US" sz="2000" dirty="0" err="1">
                <a:solidFill>
                  <a:schemeClr val="accent1">
                    <a:lumMod val="60000"/>
                    <a:lumOff val="40000"/>
                  </a:schemeClr>
                </a:solidFill>
              </a:rPr>
              <a:t>validação</a:t>
            </a:r>
            <a:r>
              <a:rPr lang="en-US" sz="2000" dirty="0">
                <a:solidFill>
                  <a:schemeClr val="accent1">
                    <a:lumMod val="60000"/>
                    <a:lumOff val="40000"/>
                  </a:schemeClr>
                </a:solidFill>
              </a:rPr>
              <a:t> de entradas, </a:t>
            </a:r>
            <a:r>
              <a:rPr lang="en-US" sz="2000" dirty="0" err="1">
                <a:solidFill>
                  <a:schemeClr val="accent1">
                    <a:lumMod val="60000"/>
                    <a:lumOff val="40000"/>
                  </a:schemeClr>
                </a:solidFill>
              </a:rPr>
              <a:t>vulnerabilidades</a:t>
            </a:r>
            <a:r>
              <a:rPr lang="en-US" sz="2000" dirty="0">
                <a:solidFill>
                  <a:schemeClr val="accent1">
                    <a:lumMod val="60000"/>
                    <a:lumOff val="40000"/>
                  </a:schemeClr>
                </a:solidFill>
              </a:rPr>
              <a:t> </a:t>
            </a:r>
            <a:r>
              <a:rPr lang="en-US" sz="2000" dirty="0" err="1">
                <a:solidFill>
                  <a:schemeClr val="accent1">
                    <a:lumMod val="60000"/>
                    <a:lumOff val="40000"/>
                  </a:schemeClr>
                </a:solidFill>
              </a:rPr>
              <a:t>na</a:t>
            </a:r>
            <a:r>
              <a:rPr lang="en-US" sz="2000" dirty="0">
                <a:solidFill>
                  <a:schemeClr val="accent1">
                    <a:lumMod val="60000"/>
                    <a:lumOff val="40000"/>
                  </a:schemeClr>
                </a:solidFill>
              </a:rPr>
              <a:t> web e </a:t>
            </a:r>
            <a:r>
              <a:rPr lang="en-US" sz="2000" dirty="0" err="1">
                <a:solidFill>
                  <a:schemeClr val="accent1">
                    <a:lumMod val="60000"/>
                    <a:lumOff val="40000"/>
                  </a:schemeClr>
                </a:solidFill>
              </a:rPr>
              <a:t>em</a:t>
            </a:r>
            <a:r>
              <a:rPr lang="en-US" sz="2000" dirty="0">
                <a:solidFill>
                  <a:schemeClr val="accent1">
                    <a:lumMod val="60000"/>
                    <a:lumOff val="40000"/>
                  </a:schemeClr>
                </a:solidFill>
              </a:rPr>
              <a:t> bases de dados</a:t>
            </a:r>
          </a:p>
          <a:p>
            <a:pPr lvl="1"/>
            <a:endParaRPr lang="en-US" sz="2000" dirty="0"/>
          </a:p>
          <a:p>
            <a:r>
              <a:rPr lang="en-US" sz="2400" b="1" dirty="0" err="1"/>
              <a:t>Parte</a:t>
            </a:r>
            <a:r>
              <a:rPr lang="en-US" sz="2400" b="1" dirty="0"/>
              <a:t> III: </a:t>
            </a:r>
            <a:r>
              <a:rPr lang="en-US" sz="2400" b="1" dirty="0" err="1"/>
              <a:t>Técnicas</a:t>
            </a:r>
            <a:r>
              <a:rPr lang="en-US" sz="2400" b="1" dirty="0"/>
              <a:t> de </a:t>
            </a:r>
            <a:r>
              <a:rPr lang="en-US" sz="2400" b="1" dirty="0" err="1"/>
              <a:t>protecção</a:t>
            </a:r>
            <a:r>
              <a:rPr lang="en-US" sz="2400" b="1" dirty="0"/>
              <a:t> (3 aulas)</a:t>
            </a:r>
          </a:p>
          <a:p>
            <a:pPr lvl="1"/>
            <a:r>
              <a:rPr lang="en-US" sz="2000" dirty="0"/>
              <a:t>Auditoria e teste de software, </a:t>
            </a:r>
            <a:r>
              <a:rPr lang="en-US" sz="2000" dirty="0" err="1"/>
              <a:t>análise</a:t>
            </a:r>
            <a:r>
              <a:rPr lang="en-US" sz="2000" dirty="0"/>
              <a:t> </a:t>
            </a:r>
            <a:r>
              <a:rPr lang="en-US" sz="2000" dirty="0" err="1"/>
              <a:t>estática</a:t>
            </a:r>
            <a:r>
              <a:rPr lang="en-US" sz="2000" dirty="0"/>
              <a:t> de </a:t>
            </a:r>
            <a:r>
              <a:rPr lang="en-US" sz="2000" dirty="0" err="1"/>
              <a:t>código</a:t>
            </a:r>
            <a:r>
              <a:rPr lang="en-US" sz="2000" dirty="0"/>
              <a:t>, </a:t>
            </a:r>
            <a:r>
              <a:rPr lang="en-US" sz="2000" dirty="0" err="1"/>
              <a:t>protecção</a:t>
            </a:r>
            <a:r>
              <a:rPr lang="en-US" sz="2000" dirty="0"/>
              <a:t> </a:t>
            </a:r>
            <a:r>
              <a:rPr lang="en-US" sz="2000" dirty="0" err="1"/>
              <a:t>dinâmica</a:t>
            </a:r>
            <a:r>
              <a:rPr lang="en-US" sz="2000" dirty="0"/>
              <a:t>, </a:t>
            </a:r>
            <a:r>
              <a:rPr lang="en-US" sz="2000" dirty="0" err="1"/>
              <a:t>desenvolvimento</a:t>
            </a:r>
            <a:r>
              <a:rPr lang="en-US" sz="2000" dirty="0"/>
              <a:t> de software </a:t>
            </a:r>
            <a:r>
              <a:rPr lang="en-US" sz="2000" dirty="0" err="1"/>
              <a:t>seguro</a:t>
            </a:r>
            <a:endParaRPr lang="en-US" sz="2000" dirty="0"/>
          </a:p>
          <a:p>
            <a:endParaRPr lang="en-US" sz="2400" dirty="0"/>
          </a:p>
        </p:txBody>
      </p:sp>
      <p:sp>
        <p:nvSpPr>
          <p:cNvPr id="7" name="Right Arrow 6">
            <a:extLst>
              <a:ext uri="{FF2B5EF4-FFF2-40B4-BE49-F238E27FC236}">
                <a16:creationId xmlns:a16="http://schemas.microsoft.com/office/drawing/2014/main" id="{94597A12-8B88-3547-9C33-6DC79CAAFD94}"/>
              </a:ext>
            </a:extLst>
          </p:cNvPr>
          <p:cNvSpPr/>
          <p:nvPr/>
        </p:nvSpPr>
        <p:spPr>
          <a:xfrm>
            <a:off x="240792" y="4191000"/>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1717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7155-CBEC-BD40-83FD-9CFF9C7AA883}"/>
              </a:ext>
            </a:extLst>
          </p:cNvPr>
          <p:cNvSpPr>
            <a:spLocks noGrp="1"/>
          </p:cNvSpPr>
          <p:nvPr>
            <p:ph type="title"/>
          </p:nvPr>
        </p:nvSpPr>
        <p:spPr/>
        <p:txBody>
          <a:bodyPr/>
          <a:lstStyle/>
          <a:p>
            <a:r>
              <a:rPr lang="en-US" dirty="0" err="1"/>
              <a:t>Modelo</a:t>
            </a:r>
            <a:r>
              <a:rPr lang="en-US" dirty="0"/>
              <a:t> de </a:t>
            </a:r>
            <a:r>
              <a:rPr lang="en-US" dirty="0" err="1"/>
              <a:t>desenvolvimento</a:t>
            </a:r>
            <a:r>
              <a:rPr lang="en-US" dirty="0"/>
              <a:t> </a:t>
            </a:r>
            <a:r>
              <a:rPr lang="en-US" dirty="0" err="1"/>
              <a:t>em</a:t>
            </a:r>
            <a:r>
              <a:rPr lang="en-US" dirty="0"/>
              <a:t> </a:t>
            </a:r>
            <a:r>
              <a:rPr lang="en-US" dirty="0" err="1"/>
              <a:t>cascata</a:t>
            </a:r>
            <a:endParaRPr lang="en-US" dirty="0"/>
          </a:p>
        </p:txBody>
      </p:sp>
      <p:sp>
        <p:nvSpPr>
          <p:cNvPr id="3" name="Date Placeholder 2">
            <a:extLst>
              <a:ext uri="{FF2B5EF4-FFF2-40B4-BE49-F238E27FC236}">
                <a16:creationId xmlns:a16="http://schemas.microsoft.com/office/drawing/2014/main" id="{05B63AE6-01EA-414B-A633-1850CFE7671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2053F1CF-DD95-5049-9EB1-E6270CD1673B}"/>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47344301-A1C3-7245-B0F3-6000205E7360}"/>
              </a:ext>
            </a:extLst>
          </p:cNvPr>
          <p:cNvSpPr>
            <a:spLocks noGrp="1"/>
          </p:cNvSpPr>
          <p:nvPr>
            <p:ph type="sldNum" sz="quarter" idx="12"/>
          </p:nvPr>
        </p:nvSpPr>
        <p:spPr/>
        <p:txBody>
          <a:bodyPr/>
          <a:lstStyle/>
          <a:p>
            <a:fld id="{BAFC06C6-5388-EF48-9B75-F2C2BBFC0E68}" type="slidenum">
              <a:rPr lang="en-US" smtClean="0"/>
              <a:t>20</a:t>
            </a:fld>
            <a:endParaRPr lang="en-US" dirty="0"/>
          </a:p>
        </p:txBody>
      </p:sp>
      <p:graphicFrame>
        <p:nvGraphicFramePr>
          <p:cNvPr id="7" name="Object 4">
            <a:extLst>
              <a:ext uri="{FF2B5EF4-FFF2-40B4-BE49-F238E27FC236}">
                <a16:creationId xmlns:a16="http://schemas.microsoft.com/office/drawing/2014/main" id="{4EF3015F-530E-CF46-829C-EFAA537698B9}"/>
              </a:ext>
            </a:extLst>
          </p:cNvPr>
          <p:cNvGraphicFramePr>
            <a:graphicFrameLocks noChangeAspect="1"/>
          </p:cNvGraphicFramePr>
          <p:nvPr/>
        </p:nvGraphicFramePr>
        <p:xfrm>
          <a:off x="1168400" y="2325688"/>
          <a:ext cx="7118350" cy="3663950"/>
        </p:xfrm>
        <a:graphic>
          <a:graphicData uri="http://schemas.openxmlformats.org/presentationml/2006/ole">
            <mc:AlternateContent xmlns:mc="http://schemas.openxmlformats.org/markup-compatibility/2006">
              <mc:Choice xmlns:v="urn:schemas-microsoft-com:vml" Requires="v">
                <p:oleObj spid="_x0000_s4133" name="Visio" r:id="rId3" imgW="6452140" imgH="3320082" progId="Visio.Drawing.11">
                  <p:embed/>
                </p:oleObj>
              </mc:Choice>
              <mc:Fallback>
                <p:oleObj name="Visio" r:id="rId3" imgW="6452140" imgH="3320082" progId="Visio.Drawing.11">
                  <p:embed/>
                  <p:pic>
                    <p:nvPicPr>
                      <p:cNvPr id="7" name="Object 4">
                        <a:extLst>
                          <a:ext uri="{FF2B5EF4-FFF2-40B4-BE49-F238E27FC236}">
                            <a16:creationId xmlns:a16="http://schemas.microsoft.com/office/drawing/2014/main" id="{4EF3015F-530E-CF46-829C-EFAA537698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400" y="2325688"/>
                        <a:ext cx="7118350" cy="3663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AutoShape 7">
            <a:extLst>
              <a:ext uri="{FF2B5EF4-FFF2-40B4-BE49-F238E27FC236}">
                <a16:creationId xmlns:a16="http://schemas.microsoft.com/office/drawing/2014/main" id="{3AE58629-93F9-1A4C-8B87-D771E9DC75D0}"/>
              </a:ext>
            </a:extLst>
          </p:cNvPr>
          <p:cNvSpPr>
            <a:spLocks/>
          </p:cNvSpPr>
          <p:nvPr/>
        </p:nvSpPr>
        <p:spPr bwMode="auto">
          <a:xfrm>
            <a:off x="3886200" y="1828800"/>
            <a:ext cx="4465638" cy="1143000"/>
          </a:xfrm>
          <a:prstGeom prst="borderCallout3">
            <a:avLst>
              <a:gd name="adj1" fmla="val 30903"/>
              <a:gd name="adj2" fmla="val 101602"/>
              <a:gd name="adj3" fmla="val 30903"/>
              <a:gd name="adj4" fmla="val 101602"/>
              <a:gd name="adj5" fmla="val 139718"/>
              <a:gd name="adj6" fmla="val 101602"/>
              <a:gd name="adj7" fmla="val 186570"/>
              <a:gd name="adj8" fmla="val 30464"/>
            </a:avLst>
          </a:prstGeom>
          <a:noFill/>
          <a:ln w="12700">
            <a:solidFill>
              <a:schemeClr val="tx1"/>
            </a:solidFill>
            <a:miter lim="800000"/>
            <a:headEnd type="none" w="sm" len="sm"/>
            <a:tailEnd type="none" w="sm" len="sm"/>
          </a:ln>
        </p:spPr>
        <p:txBody>
          <a:bodyPr/>
          <a:lstStyle/>
          <a:p>
            <a:r>
              <a:rPr lang="en-US" sz="1800" dirty="0" err="1">
                <a:solidFill>
                  <a:srgbClr val="270076"/>
                </a:solidFill>
                <a:latin typeface="Arial" charset="0"/>
              </a:rPr>
              <a:t>Traduzir</a:t>
            </a:r>
            <a:r>
              <a:rPr lang="en-US" sz="1800" dirty="0">
                <a:solidFill>
                  <a:srgbClr val="270076"/>
                </a:solidFill>
                <a:latin typeface="Arial" charset="0"/>
              </a:rPr>
              <a:t> </a:t>
            </a:r>
            <a:r>
              <a:rPr lang="en-US" sz="1800" dirty="0" err="1">
                <a:solidFill>
                  <a:srgbClr val="270076"/>
                </a:solidFill>
                <a:latin typeface="Arial" charset="0"/>
              </a:rPr>
              <a:t>requisitos</a:t>
            </a:r>
            <a:r>
              <a:rPr lang="en-US" sz="1800" dirty="0">
                <a:solidFill>
                  <a:srgbClr val="270076"/>
                </a:solidFill>
                <a:latin typeface="Arial" charset="0"/>
              </a:rPr>
              <a:t> </a:t>
            </a:r>
            <a:r>
              <a:rPr lang="en-US" sz="1800" dirty="0" err="1">
                <a:solidFill>
                  <a:srgbClr val="270076"/>
                </a:solidFill>
                <a:latin typeface="Arial" charset="0"/>
              </a:rPr>
              <a:t>em</a:t>
            </a:r>
            <a:r>
              <a:rPr lang="en-US" sz="1800" dirty="0">
                <a:solidFill>
                  <a:srgbClr val="270076"/>
                </a:solidFill>
                <a:latin typeface="Arial" charset="0"/>
              </a:rPr>
              <a:t> </a:t>
            </a:r>
            <a:r>
              <a:rPr lang="en-US" sz="1800" dirty="0" err="1">
                <a:solidFill>
                  <a:srgbClr val="270076"/>
                </a:solidFill>
                <a:latin typeface="Arial" charset="0"/>
              </a:rPr>
              <a:t>mecanismos</a:t>
            </a:r>
            <a:r>
              <a:rPr lang="en-US" sz="1800" dirty="0">
                <a:solidFill>
                  <a:srgbClr val="270076"/>
                </a:solidFill>
                <a:latin typeface="Arial" charset="0"/>
              </a:rPr>
              <a:t>; </a:t>
            </a:r>
            <a:r>
              <a:rPr lang="en-US" sz="1800" dirty="0" err="1">
                <a:solidFill>
                  <a:srgbClr val="270076"/>
                </a:solidFill>
                <a:latin typeface="Arial" charset="0"/>
              </a:rPr>
              <a:t>evitar</a:t>
            </a:r>
            <a:r>
              <a:rPr lang="en-US" sz="1800" dirty="0">
                <a:solidFill>
                  <a:srgbClr val="270076"/>
                </a:solidFill>
                <a:latin typeface="Arial" charset="0"/>
              </a:rPr>
              <a:t> </a:t>
            </a:r>
            <a:r>
              <a:rPr lang="en-US" sz="1800" dirty="0" err="1">
                <a:solidFill>
                  <a:srgbClr val="270076"/>
                </a:solidFill>
                <a:latin typeface="Arial" charset="0"/>
              </a:rPr>
              <a:t>introduzir</a:t>
            </a:r>
            <a:r>
              <a:rPr lang="en-US" sz="1800" dirty="0">
                <a:solidFill>
                  <a:srgbClr val="270076"/>
                </a:solidFill>
                <a:latin typeface="Arial" charset="0"/>
              </a:rPr>
              <a:t> </a:t>
            </a:r>
            <a:r>
              <a:rPr lang="en-US" u="sng" dirty="0" err="1">
                <a:solidFill>
                  <a:srgbClr val="270076"/>
                </a:solidFill>
                <a:latin typeface="Arial" charset="0"/>
              </a:rPr>
              <a:t>vulnerabilidades</a:t>
            </a:r>
            <a:r>
              <a:rPr lang="en-US" u="sng" dirty="0">
                <a:solidFill>
                  <a:srgbClr val="270076"/>
                </a:solidFill>
                <a:latin typeface="Arial" charset="0"/>
              </a:rPr>
              <a:t> de </a:t>
            </a:r>
            <a:r>
              <a:rPr lang="en-US" u="sng" dirty="0" err="1">
                <a:solidFill>
                  <a:srgbClr val="270076"/>
                </a:solidFill>
                <a:latin typeface="Arial" charset="0"/>
              </a:rPr>
              <a:t>desenho</a:t>
            </a:r>
            <a:r>
              <a:rPr lang="en-US" dirty="0">
                <a:solidFill>
                  <a:srgbClr val="270076"/>
                </a:solidFill>
                <a:latin typeface="Arial" charset="0"/>
              </a:rPr>
              <a:t> </a:t>
            </a:r>
            <a:r>
              <a:rPr lang="en-US" dirty="0" err="1">
                <a:solidFill>
                  <a:srgbClr val="270076"/>
                </a:solidFill>
                <a:latin typeface="Arial" charset="0"/>
              </a:rPr>
              <a:t>seguindo</a:t>
            </a:r>
            <a:r>
              <a:rPr lang="en-US" dirty="0">
                <a:solidFill>
                  <a:srgbClr val="270076"/>
                </a:solidFill>
                <a:latin typeface="Arial" charset="0"/>
              </a:rPr>
              <a:t> um conjunto de </a:t>
            </a:r>
            <a:r>
              <a:rPr lang="en-US" dirty="0" err="1">
                <a:solidFill>
                  <a:srgbClr val="270076"/>
                </a:solidFill>
                <a:latin typeface="Arial" charset="0"/>
              </a:rPr>
              <a:t>princípios</a:t>
            </a:r>
            <a:r>
              <a:rPr lang="en-US" dirty="0">
                <a:solidFill>
                  <a:srgbClr val="270076"/>
                </a:solidFill>
                <a:latin typeface="Arial" charset="0"/>
              </a:rPr>
              <a:t>, e </a:t>
            </a:r>
            <a:r>
              <a:rPr lang="en-US" dirty="0" err="1">
                <a:solidFill>
                  <a:srgbClr val="270076"/>
                </a:solidFill>
                <a:latin typeface="Arial" charset="0"/>
              </a:rPr>
              <a:t>modelando</a:t>
            </a:r>
            <a:r>
              <a:rPr lang="en-US" dirty="0">
                <a:solidFill>
                  <a:srgbClr val="270076"/>
                </a:solidFill>
                <a:latin typeface="Arial" charset="0"/>
              </a:rPr>
              <a:t> </a:t>
            </a:r>
            <a:r>
              <a:rPr lang="en-US" dirty="0" err="1">
                <a:solidFill>
                  <a:srgbClr val="270076"/>
                </a:solidFill>
                <a:latin typeface="Arial" charset="0"/>
              </a:rPr>
              <a:t>ameaças</a:t>
            </a:r>
            <a:endParaRPr lang="en-US" sz="1800" dirty="0">
              <a:solidFill>
                <a:srgbClr val="270076"/>
              </a:solidFill>
              <a:latin typeface="Arial" charset="0"/>
            </a:endParaRPr>
          </a:p>
        </p:txBody>
      </p:sp>
      <p:sp>
        <p:nvSpPr>
          <p:cNvPr id="10" name="AutoShape 8">
            <a:extLst>
              <a:ext uri="{FF2B5EF4-FFF2-40B4-BE49-F238E27FC236}">
                <a16:creationId xmlns:a16="http://schemas.microsoft.com/office/drawing/2014/main" id="{136AC0DD-14DD-AA43-9535-30147E92172C}"/>
              </a:ext>
            </a:extLst>
          </p:cNvPr>
          <p:cNvSpPr>
            <a:spLocks/>
          </p:cNvSpPr>
          <p:nvPr/>
        </p:nvSpPr>
        <p:spPr bwMode="auto">
          <a:xfrm>
            <a:off x="274638" y="4876800"/>
            <a:ext cx="3540125" cy="395288"/>
          </a:xfrm>
          <a:prstGeom prst="borderCallout3">
            <a:avLst>
              <a:gd name="adj1" fmla="val 30903"/>
              <a:gd name="adj2" fmla="val 101894"/>
              <a:gd name="adj3" fmla="val 30903"/>
              <a:gd name="adj4" fmla="val 105366"/>
              <a:gd name="adj5" fmla="val -131759"/>
              <a:gd name="adj6" fmla="val 105366"/>
              <a:gd name="adj7" fmla="val -269852"/>
              <a:gd name="adj8" fmla="val 90523"/>
            </a:avLst>
          </a:prstGeom>
          <a:noFill/>
          <a:ln w="12700">
            <a:solidFill>
              <a:schemeClr val="tx1"/>
            </a:solidFill>
            <a:miter lim="800000"/>
            <a:headEnd type="none" w="sm" len="sm"/>
            <a:tailEnd type="none" w="sm" len="sm"/>
          </a:ln>
        </p:spPr>
        <p:txBody>
          <a:bodyPr/>
          <a:lstStyle/>
          <a:p>
            <a:r>
              <a:rPr lang="en-US" sz="1600" dirty="0" err="1">
                <a:solidFill>
                  <a:srgbClr val="270076"/>
                </a:solidFill>
                <a:latin typeface="Arial" charset="0"/>
              </a:rPr>
              <a:t>Considerado</a:t>
            </a:r>
            <a:r>
              <a:rPr lang="en-US" sz="1600" dirty="0">
                <a:solidFill>
                  <a:srgbClr val="270076"/>
                </a:solidFill>
                <a:latin typeface="Arial" charset="0"/>
              </a:rPr>
              <a:t> </a:t>
            </a:r>
            <a:r>
              <a:rPr lang="en-US" sz="1600" dirty="0" err="1">
                <a:solidFill>
                  <a:srgbClr val="270076"/>
                </a:solidFill>
                <a:latin typeface="Arial" charset="0"/>
              </a:rPr>
              <a:t>juntamente</a:t>
            </a:r>
            <a:r>
              <a:rPr lang="en-US" sz="1600" dirty="0">
                <a:solidFill>
                  <a:srgbClr val="270076"/>
                </a:solidFill>
                <a:latin typeface="Arial" charset="0"/>
              </a:rPr>
              <a:t> com design</a:t>
            </a:r>
          </a:p>
        </p:txBody>
      </p:sp>
    </p:spTree>
    <p:extLst>
      <p:ext uri="{BB962C8B-B14F-4D97-AF65-F5344CB8AC3E}">
        <p14:creationId xmlns:p14="http://schemas.microsoft.com/office/powerpoint/2010/main" val="1603200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7155-CBEC-BD40-83FD-9CFF9C7AA883}"/>
              </a:ext>
            </a:extLst>
          </p:cNvPr>
          <p:cNvSpPr>
            <a:spLocks noGrp="1"/>
          </p:cNvSpPr>
          <p:nvPr>
            <p:ph type="title"/>
          </p:nvPr>
        </p:nvSpPr>
        <p:spPr/>
        <p:txBody>
          <a:bodyPr/>
          <a:lstStyle/>
          <a:p>
            <a:r>
              <a:rPr lang="en-US" dirty="0" err="1"/>
              <a:t>Modelo</a:t>
            </a:r>
            <a:r>
              <a:rPr lang="en-US" dirty="0"/>
              <a:t> de </a:t>
            </a:r>
            <a:r>
              <a:rPr lang="en-US" dirty="0" err="1"/>
              <a:t>desenvolvimento</a:t>
            </a:r>
            <a:r>
              <a:rPr lang="en-US" dirty="0"/>
              <a:t> </a:t>
            </a:r>
            <a:r>
              <a:rPr lang="en-US" dirty="0" err="1"/>
              <a:t>em</a:t>
            </a:r>
            <a:r>
              <a:rPr lang="en-US" dirty="0"/>
              <a:t> </a:t>
            </a:r>
            <a:r>
              <a:rPr lang="en-US" dirty="0" err="1"/>
              <a:t>cascata</a:t>
            </a:r>
            <a:endParaRPr lang="en-US" dirty="0"/>
          </a:p>
        </p:txBody>
      </p:sp>
      <p:sp>
        <p:nvSpPr>
          <p:cNvPr id="3" name="Date Placeholder 2">
            <a:extLst>
              <a:ext uri="{FF2B5EF4-FFF2-40B4-BE49-F238E27FC236}">
                <a16:creationId xmlns:a16="http://schemas.microsoft.com/office/drawing/2014/main" id="{05B63AE6-01EA-414B-A633-1850CFE7671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2053F1CF-DD95-5049-9EB1-E6270CD1673B}"/>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47344301-A1C3-7245-B0F3-6000205E7360}"/>
              </a:ext>
            </a:extLst>
          </p:cNvPr>
          <p:cNvSpPr>
            <a:spLocks noGrp="1"/>
          </p:cNvSpPr>
          <p:nvPr>
            <p:ph type="sldNum" sz="quarter" idx="12"/>
          </p:nvPr>
        </p:nvSpPr>
        <p:spPr/>
        <p:txBody>
          <a:bodyPr/>
          <a:lstStyle/>
          <a:p>
            <a:fld id="{BAFC06C6-5388-EF48-9B75-F2C2BBFC0E68}" type="slidenum">
              <a:rPr lang="en-US" smtClean="0"/>
              <a:t>21</a:t>
            </a:fld>
            <a:endParaRPr lang="en-US" dirty="0"/>
          </a:p>
        </p:txBody>
      </p:sp>
      <p:graphicFrame>
        <p:nvGraphicFramePr>
          <p:cNvPr id="7" name="Object 4">
            <a:extLst>
              <a:ext uri="{FF2B5EF4-FFF2-40B4-BE49-F238E27FC236}">
                <a16:creationId xmlns:a16="http://schemas.microsoft.com/office/drawing/2014/main" id="{4EF3015F-530E-CF46-829C-EFAA537698B9}"/>
              </a:ext>
            </a:extLst>
          </p:cNvPr>
          <p:cNvGraphicFramePr>
            <a:graphicFrameLocks noChangeAspect="1"/>
          </p:cNvGraphicFramePr>
          <p:nvPr/>
        </p:nvGraphicFramePr>
        <p:xfrm>
          <a:off x="1168400" y="2325688"/>
          <a:ext cx="7118350" cy="3663950"/>
        </p:xfrm>
        <a:graphic>
          <a:graphicData uri="http://schemas.openxmlformats.org/presentationml/2006/ole">
            <mc:AlternateContent xmlns:mc="http://schemas.openxmlformats.org/markup-compatibility/2006">
              <mc:Choice xmlns:v="urn:schemas-microsoft-com:vml" Requires="v">
                <p:oleObj spid="_x0000_s5157" name="Visio" r:id="rId3" imgW="6452140" imgH="3320082" progId="Visio.Drawing.11">
                  <p:embed/>
                </p:oleObj>
              </mc:Choice>
              <mc:Fallback>
                <p:oleObj name="Visio" r:id="rId3" imgW="6452140" imgH="3320082" progId="Visio.Drawing.11">
                  <p:embed/>
                  <p:pic>
                    <p:nvPicPr>
                      <p:cNvPr id="7" name="Object 4">
                        <a:extLst>
                          <a:ext uri="{FF2B5EF4-FFF2-40B4-BE49-F238E27FC236}">
                            <a16:creationId xmlns:a16="http://schemas.microsoft.com/office/drawing/2014/main" id="{4EF3015F-530E-CF46-829C-EFAA537698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400" y="2325688"/>
                        <a:ext cx="7118350" cy="3663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 name="AutoShape 5">
            <a:extLst>
              <a:ext uri="{FF2B5EF4-FFF2-40B4-BE49-F238E27FC236}">
                <a16:creationId xmlns:a16="http://schemas.microsoft.com/office/drawing/2014/main" id="{79D53E72-65E3-FB48-A5B1-8EEB7603B5F8}"/>
              </a:ext>
            </a:extLst>
          </p:cNvPr>
          <p:cNvSpPr>
            <a:spLocks/>
          </p:cNvSpPr>
          <p:nvPr/>
        </p:nvSpPr>
        <p:spPr bwMode="auto">
          <a:xfrm>
            <a:off x="4357688" y="2133600"/>
            <a:ext cx="4243387" cy="914400"/>
          </a:xfrm>
          <a:prstGeom prst="borderCallout3">
            <a:avLst>
              <a:gd name="adj1" fmla="val 11574"/>
              <a:gd name="adj2" fmla="val 101796"/>
              <a:gd name="adj3" fmla="val 11574"/>
              <a:gd name="adj4" fmla="val 105088"/>
              <a:gd name="adj5" fmla="val 104601"/>
              <a:gd name="adj6" fmla="val 104620"/>
              <a:gd name="adj7" fmla="val 235782"/>
              <a:gd name="adj8" fmla="val 42674"/>
            </a:avLst>
          </a:prstGeom>
          <a:noFill/>
          <a:ln w="12700">
            <a:solidFill>
              <a:schemeClr val="tx1"/>
            </a:solidFill>
            <a:miter lim="800000"/>
            <a:headEnd type="none" w="sm" len="sm"/>
            <a:tailEnd type="none" w="sm" len="sm"/>
          </a:ln>
        </p:spPr>
        <p:txBody>
          <a:bodyPr/>
          <a:lstStyle/>
          <a:p>
            <a:r>
              <a:rPr lang="en-US" sz="1800" dirty="0" err="1">
                <a:solidFill>
                  <a:srgbClr val="270076"/>
                </a:solidFill>
                <a:latin typeface="Arial" charset="0"/>
              </a:rPr>
              <a:t>Evitar</a:t>
            </a:r>
            <a:r>
              <a:rPr lang="en-US" sz="1800" dirty="0">
                <a:solidFill>
                  <a:srgbClr val="270076"/>
                </a:solidFill>
                <a:latin typeface="Arial" charset="0"/>
              </a:rPr>
              <a:t> </a:t>
            </a:r>
            <a:r>
              <a:rPr lang="en-US" sz="1800" dirty="0" err="1">
                <a:solidFill>
                  <a:srgbClr val="270076"/>
                </a:solidFill>
                <a:latin typeface="Arial" charset="0"/>
              </a:rPr>
              <a:t>introduzir</a:t>
            </a:r>
            <a:r>
              <a:rPr lang="en-US" sz="1800" dirty="0">
                <a:solidFill>
                  <a:srgbClr val="270076"/>
                </a:solidFill>
                <a:latin typeface="Arial" charset="0"/>
              </a:rPr>
              <a:t> </a:t>
            </a:r>
            <a:r>
              <a:rPr lang="en-US" sz="1800" u="sng" dirty="0" err="1">
                <a:solidFill>
                  <a:srgbClr val="270076"/>
                </a:solidFill>
                <a:latin typeface="Arial" charset="0"/>
              </a:rPr>
              <a:t>vulnerabilidades</a:t>
            </a:r>
            <a:r>
              <a:rPr lang="en-US" sz="1800" u="sng" dirty="0">
                <a:solidFill>
                  <a:srgbClr val="270076"/>
                </a:solidFill>
                <a:latin typeface="Arial" charset="0"/>
              </a:rPr>
              <a:t> de </a:t>
            </a:r>
            <a:r>
              <a:rPr lang="en-US" sz="1800" u="sng" dirty="0" err="1">
                <a:solidFill>
                  <a:srgbClr val="270076"/>
                </a:solidFill>
                <a:latin typeface="Arial" charset="0"/>
              </a:rPr>
              <a:t>implementação</a:t>
            </a:r>
            <a:r>
              <a:rPr lang="en-US" sz="1800" dirty="0">
                <a:solidFill>
                  <a:srgbClr val="270076"/>
                </a:solidFill>
                <a:latin typeface="Arial" charset="0"/>
              </a:rPr>
              <a:t>, </a:t>
            </a:r>
            <a:r>
              <a:rPr lang="en-US" sz="1800" dirty="0" err="1">
                <a:solidFill>
                  <a:srgbClr val="270076"/>
                </a:solidFill>
                <a:latin typeface="Arial" charset="0"/>
              </a:rPr>
              <a:t>usando</a:t>
            </a:r>
            <a:r>
              <a:rPr lang="en-US" sz="1800" dirty="0">
                <a:solidFill>
                  <a:srgbClr val="270076"/>
                </a:solidFill>
                <a:latin typeface="Arial" charset="0"/>
              </a:rPr>
              <a:t> as </a:t>
            </a:r>
            <a:r>
              <a:rPr lang="en-US" sz="1800" dirty="0" err="1">
                <a:solidFill>
                  <a:srgbClr val="270076"/>
                </a:solidFill>
                <a:latin typeface="Arial" charset="0"/>
              </a:rPr>
              <a:t>técnicas</a:t>
            </a:r>
            <a:r>
              <a:rPr lang="en-US" sz="1800" dirty="0">
                <a:solidFill>
                  <a:srgbClr val="270076"/>
                </a:solidFill>
                <a:latin typeface="Arial" charset="0"/>
              </a:rPr>
              <a:t> </a:t>
            </a:r>
            <a:r>
              <a:rPr lang="en-US" sz="1800" dirty="0" err="1">
                <a:solidFill>
                  <a:srgbClr val="270076"/>
                </a:solidFill>
                <a:latin typeface="Arial" charset="0"/>
              </a:rPr>
              <a:t>faladas</a:t>
            </a:r>
            <a:r>
              <a:rPr lang="en-US" sz="1800" dirty="0">
                <a:solidFill>
                  <a:srgbClr val="270076"/>
                </a:solidFill>
                <a:latin typeface="Arial" charset="0"/>
              </a:rPr>
              <a:t> </a:t>
            </a:r>
            <a:r>
              <a:rPr lang="en-US" sz="1800" dirty="0" err="1">
                <a:solidFill>
                  <a:srgbClr val="270076"/>
                </a:solidFill>
                <a:latin typeface="Arial" charset="0"/>
              </a:rPr>
              <a:t>anteriormente</a:t>
            </a:r>
            <a:endParaRPr lang="en-US" sz="1800" dirty="0">
              <a:solidFill>
                <a:srgbClr val="270076"/>
              </a:solidFill>
              <a:latin typeface="Arial" charset="0"/>
            </a:endParaRPr>
          </a:p>
        </p:txBody>
      </p:sp>
    </p:spTree>
    <p:extLst>
      <p:ext uri="{BB962C8B-B14F-4D97-AF65-F5344CB8AC3E}">
        <p14:creationId xmlns:p14="http://schemas.microsoft.com/office/powerpoint/2010/main" val="1555380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7155-CBEC-BD40-83FD-9CFF9C7AA883}"/>
              </a:ext>
            </a:extLst>
          </p:cNvPr>
          <p:cNvSpPr>
            <a:spLocks noGrp="1"/>
          </p:cNvSpPr>
          <p:nvPr>
            <p:ph type="title"/>
          </p:nvPr>
        </p:nvSpPr>
        <p:spPr/>
        <p:txBody>
          <a:bodyPr/>
          <a:lstStyle/>
          <a:p>
            <a:r>
              <a:rPr lang="en-US" dirty="0" err="1"/>
              <a:t>Modelo</a:t>
            </a:r>
            <a:r>
              <a:rPr lang="en-US" dirty="0"/>
              <a:t> de </a:t>
            </a:r>
            <a:r>
              <a:rPr lang="en-US" dirty="0" err="1"/>
              <a:t>desenvolvimento</a:t>
            </a:r>
            <a:r>
              <a:rPr lang="en-US" dirty="0"/>
              <a:t> </a:t>
            </a:r>
            <a:r>
              <a:rPr lang="en-US" dirty="0" err="1"/>
              <a:t>em</a:t>
            </a:r>
            <a:r>
              <a:rPr lang="en-US" dirty="0"/>
              <a:t> </a:t>
            </a:r>
            <a:r>
              <a:rPr lang="en-US" dirty="0" err="1"/>
              <a:t>cascata</a:t>
            </a:r>
            <a:endParaRPr lang="en-US" dirty="0"/>
          </a:p>
        </p:txBody>
      </p:sp>
      <p:sp>
        <p:nvSpPr>
          <p:cNvPr id="3" name="Date Placeholder 2">
            <a:extLst>
              <a:ext uri="{FF2B5EF4-FFF2-40B4-BE49-F238E27FC236}">
                <a16:creationId xmlns:a16="http://schemas.microsoft.com/office/drawing/2014/main" id="{05B63AE6-01EA-414B-A633-1850CFE7671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2053F1CF-DD95-5049-9EB1-E6270CD1673B}"/>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47344301-A1C3-7245-B0F3-6000205E7360}"/>
              </a:ext>
            </a:extLst>
          </p:cNvPr>
          <p:cNvSpPr>
            <a:spLocks noGrp="1"/>
          </p:cNvSpPr>
          <p:nvPr>
            <p:ph type="sldNum" sz="quarter" idx="12"/>
          </p:nvPr>
        </p:nvSpPr>
        <p:spPr/>
        <p:txBody>
          <a:bodyPr/>
          <a:lstStyle/>
          <a:p>
            <a:fld id="{BAFC06C6-5388-EF48-9B75-F2C2BBFC0E68}" type="slidenum">
              <a:rPr lang="en-US" smtClean="0"/>
              <a:t>22</a:t>
            </a:fld>
            <a:endParaRPr lang="en-US" dirty="0"/>
          </a:p>
        </p:txBody>
      </p:sp>
      <p:graphicFrame>
        <p:nvGraphicFramePr>
          <p:cNvPr id="7" name="Object 4">
            <a:extLst>
              <a:ext uri="{FF2B5EF4-FFF2-40B4-BE49-F238E27FC236}">
                <a16:creationId xmlns:a16="http://schemas.microsoft.com/office/drawing/2014/main" id="{4EF3015F-530E-CF46-829C-EFAA537698B9}"/>
              </a:ext>
            </a:extLst>
          </p:cNvPr>
          <p:cNvGraphicFramePr>
            <a:graphicFrameLocks noChangeAspect="1"/>
          </p:cNvGraphicFramePr>
          <p:nvPr/>
        </p:nvGraphicFramePr>
        <p:xfrm>
          <a:off x="1168400" y="2325688"/>
          <a:ext cx="7118350" cy="3663950"/>
        </p:xfrm>
        <a:graphic>
          <a:graphicData uri="http://schemas.openxmlformats.org/presentationml/2006/ole">
            <mc:AlternateContent xmlns:mc="http://schemas.openxmlformats.org/markup-compatibility/2006">
              <mc:Choice xmlns:v="urn:schemas-microsoft-com:vml" Requires="v">
                <p:oleObj spid="_x0000_s6181" name="Visio" r:id="rId3" imgW="6452140" imgH="3320082" progId="Visio.Drawing.11">
                  <p:embed/>
                </p:oleObj>
              </mc:Choice>
              <mc:Fallback>
                <p:oleObj name="Visio" r:id="rId3" imgW="6452140" imgH="3320082" progId="Visio.Drawing.11">
                  <p:embed/>
                  <p:pic>
                    <p:nvPicPr>
                      <p:cNvPr id="7" name="Object 4">
                        <a:extLst>
                          <a:ext uri="{FF2B5EF4-FFF2-40B4-BE49-F238E27FC236}">
                            <a16:creationId xmlns:a16="http://schemas.microsoft.com/office/drawing/2014/main" id="{4EF3015F-530E-CF46-829C-EFAA537698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400" y="2325688"/>
                        <a:ext cx="7118350" cy="3663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AutoShape 5">
            <a:extLst>
              <a:ext uri="{FF2B5EF4-FFF2-40B4-BE49-F238E27FC236}">
                <a16:creationId xmlns:a16="http://schemas.microsoft.com/office/drawing/2014/main" id="{3DD74114-823B-BD42-93D1-508DFBC83E5E}"/>
              </a:ext>
            </a:extLst>
          </p:cNvPr>
          <p:cNvSpPr>
            <a:spLocks/>
          </p:cNvSpPr>
          <p:nvPr/>
        </p:nvSpPr>
        <p:spPr bwMode="auto">
          <a:xfrm>
            <a:off x="6248400" y="3429000"/>
            <a:ext cx="2343150" cy="911225"/>
          </a:xfrm>
          <a:prstGeom prst="borderCallout3">
            <a:avLst>
              <a:gd name="adj1" fmla="val 26569"/>
              <a:gd name="adj2" fmla="val 104144"/>
              <a:gd name="adj3" fmla="val 26569"/>
              <a:gd name="adj4" fmla="val 113894"/>
              <a:gd name="adj5" fmla="val 126084"/>
              <a:gd name="adj6" fmla="val 113302"/>
              <a:gd name="adj7" fmla="val 173653"/>
              <a:gd name="adj8" fmla="val 36054"/>
            </a:avLst>
          </a:prstGeom>
          <a:noFill/>
          <a:ln w="12700">
            <a:solidFill>
              <a:schemeClr val="tx1"/>
            </a:solidFill>
            <a:miter lim="800000"/>
            <a:headEnd type="none" w="sm" len="sm"/>
            <a:tailEnd type="none" w="sm" len="sm"/>
          </a:ln>
        </p:spPr>
        <p:txBody>
          <a:bodyPr/>
          <a:lstStyle/>
          <a:p>
            <a:r>
              <a:rPr lang="en-US" sz="1800" dirty="0">
                <a:solidFill>
                  <a:srgbClr val="270076"/>
                </a:solidFill>
                <a:latin typeface="Arial" charset="0"/>
              </a:rPr>
              <a:t>Testes de </a:t>
            </a:r>
            <a:r>
              <a:rPr lang="en-US" sz="1800" dirty="0" err="1">
                <a:solidFill>
                  <a:srgbClr val="270076"/>
                </a:solidFill>
                <a:latin typeface="Arial" charset="0"/>
              </a:rPr>
              <a:t>segurança</a:t>
            </a:r>
            <a:r>
              <a:rPr lang="en-US" sz="1800" dirty="0">
                <a:solidFill>
                  <a:srgbClr val="270076"/>
                </a:solidFill>
                <a:latin typeface="Arial" charset="0"/>
              </a:rPr>
              <a:t> (</a:t>
            </a:r>
            <a:r>
              <a:rPr lang="en-US" dirty="0">
                <a:solidFill>
                  <a:srgbClr val="270076"/>
                </a:solidFill>
                <a:latin typeface="Arial" charset="0"/>
              </a:rPr>
              <a:t>fuzzing, </a:t>
            </a:r>
            <a:r>
              <a:rPr lang="en-US" dirty="0" err="1">
                <a:solidFill>
                  <a:srgbClr val="270076"/>
                </a:solidFill>
                <a:latin typeface="Arial" charset="0"/>
              </a:rPr>
              <a:t>análise</a:t>
            </a:r>
            <a:r>
              <a:rPr lang="en-US" dirty="0">
                <a:solidFill>
                  <a:srgbClr val="270076"/>
                </a:solidFill>
                <a:latin typeface="Arial" charset="0"/>
              </a:rPr>
              <a:t> </a:t>
            </a:r>
            <a:r>
              <a:rPr lang="en-US" dirty="0" err="1">
                <a:solidFill>
                  <a:srgbClr val="270076"/>
                </a:solidFill>
                <a:latin typeface="Arial" charset="0"/>
              </a:rPr>
              <a:t>estática</a:t>
            </a:r>
            <a:r>
              <a:rPr lang="en-US" dirty="0">
                <a:solidFill>
                  <a:srgbClr val="270076"/>
                </a:solidFill>
                <a:latin typeface="Arial" charset="0"/>
              </a:rPr>
              <a:t>,…)</a:t>
            </a:r>
            <a:endParaRPr lang="en-US" sz="1800" dirty="0">
              <a:solidFill>
                <a:srgbClr val="270076"/>
              </a:solidFill>
              <a:latin typeface="Arial" charset="0"/>
            </a:endParaRPr>
          </a:p>
        </p:txBody>
      </p:sp>
      <p:sp>
        <p:nvSpPr>
          <p:cNvPr id="10" name="AutoShape 6">
            <a:extLst>
              <a:ext uri="{FF2B5EF4-FFF2-40B4-BE49-F238E27FC236}">
                <a16:creationId xmlns:a16="http://schemas.microsoft.com/office/drawing/2014/main" id="{78B92E2A-7C89-0741-B506-E9A1B1CE14E8}"/>
              </a:ext>
            </a:extLst>
          </p:cNvPr>
          <p:cNvSpPr>
            <a:spLocks/>
          </p:cNvSpPr>
          <p:nvPr/>
        </p:nvSpPr>
        <p:spPr bwMode="auto">
          <a:xfrm>
            <a:off x="2613726" y="5334001"/>
            <a:ext cx="3095752" cy="838199"/>
          </a:xfrm>
          <a:prstGeom prst="borderCallout3">
            <a:avLst>
              <a:gd name="adj1" fmla="val 81115"/>
              <a:gd name="adj2" fmla="val 101964"/>
              <a:gd name="adj3" fmla="val 76371"/>
              <a:gd name="adj4" fmla="val 186291"/>
              <a:gd name="adj5" fmla="val 33884"/>
              <a:gd name="adj6" fmla="val 186291"/>
              <a:gd name="adj7" fmla="val 20648"/>
              <a:gd name="adj8" fmla="val 181782"/>
            </a:avLst>
          </a:prstGeom>
          <a:noFill/>
          <a:ln w="12700">
            <a:solidFill>
              <a:schemeClr val="tx1"/>
            </a:solidFill>
            <a:miter lim="800000"/>
            <a:headEnd type="none" w="sm" len="sm"/>
            <a:tailEnd type="none" w="sm" len="sm"/>
          </a:ln>
        </p:spPr>
        <p:txBody>
          <a:bodyPr/>
          <a:lstStyle/>
          <a:p>
            <a:r>
              <a:rPr lang="en-US" sz="1800" dirty="0" err="1">
                <a:solidFill>
                  <a:srgbClr val="270076"/>
                </a:solidFill>
                <a:latin typeface="Arial" charset="0"/>
              </a:rPr>
              <a:t>Depois</a:t>
            </a:r>
            <a:r>
              <a:rPr lang="en-US" sz="1800" dirty="0">
                <a:solidFill>
                  <a:srgbClr val="270076"/>
                </a:solidFill>
                <a:latin typeface="Arial" charset="0"/>
              </a:rPr>
              <a:t> de </a:t>
            </a:r>
            <a:r>
              <a:rPr lang="en-US" sz="1800" dirty="0" err="1">
                <a:solidFill>
                  <a:srgbClr val="270076"/>
                </a:solidFill>
                <a:latin typeface="Arial" charset="0"/>
              </a:rPr>
              <a:t>instalação</a:t>
            </a:r>
            <a:r>
              <a:rPr lang="en-US" dirty="0">
                <a:solidFill>
                  <a:srgbClr val="270076"/>
                </a:solidFill>
                <a:latin typeface="Arial" charset="0"/>
              </a:rPr>
              <a:t>, ex., </a:t>
            </a:r>
            <a:r>
              <a:rPr lang="en-US" dirty="0" err="1">
                <a:solidFill>
                  <a:srgbClr val="270076"/>
                </a:solidFill>
                <a:latin typeface="Arial" charset="0"/>
              </a:rPr>
              <a:t>aplicação</a:t>
            </a:r>
            <a:r>
              <a:rPr lang="en-US" dirty="0">
                <a:solidFill>
                  <a:srgbClr val="270076"/>
                </a:solidFill>
                <a:latin typeface="Arial" charset="0"/>
              </a:rPr>
              <a:t> de patches</a:t>
            </a:r>
            <a:endParaRPr lang="en-US" sz="1800" dirty="0">
              <a:solidFill>
                <a:srgbClr val="270076"/>
              </a:solidFill>
              <a:latin typeface="Arial" charset="0"/>
            </a:endParaRPr>
          </a:p>
        </p:txBody>
      </p:sp>
    </p:spTree>
    <p:extLst>
      <p:ext uri="{BB962C8B-B14F-4D97-AF65-F5344CB8AC3E}">
        <p14:creationId xmlns:p14="http://schemas.microsoft.com/office/powerpoint/2010/main" val="1598124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B38D8-2027-ED4F-8E34-81BA10BDD9BE}"/>
              </a:ext>
            </a:extLst>
          </p:cNvPr>
          <p:cNvSpPr>
            <a:spLocks noGrp="1"/>
          </p:cNvSpPr>
          <p:nvPr>
            <p:ph type="title"/>
          </p:nvPr>
        </p:nvSpPr>
        <p:spPr/>
        <p:txBody>
          <a:bodyPr/>
          <a:lstStyle/>
          <a:p>
            <a:r>
              <a:rPr lang="en-US" dirty="0" err="1"/>
              <a:t>Considerar</a:t>
            </a:r>
            <a:r>
              <a:rPr lang="en-US" dirty="0"/>
              <a:t> a </a:t>
            </a:r>
            <a:r>
              <a:rPr lang="en-US" dirty="0" err="1"/>
              <a:t>segurança</a:t>
            </a:r>
            <a:r>
              <a:rPr lang="en-US" dirty="0"/>
              <a:t> </a:t>
            </a:r>
            <a:r>
              <a:rPr lang="en-US" dirty="0" err="1"/>
              <a:t>desde</a:t>
            </a:r>
            <a:r>
              <a:rPr lang="en-US" dirty="0"/>
              <a:t> o </a:t>
            </a:r>
            <a:r>
              <a:rPr lang="en-US" dirty="0" err="1"/>
              <a:t>início</a:t>
            </a:r>
            <a:endParaRPr lang="en-US" dirty="0"/>
          </a:p>
        </p:txBody>
      </p:sp>
      <p:sp>
        <p:nvSpPr>
          <p:cNvPr id="3" name="Date Placeholder 2">
            <a:extLst>
              <a:ext uri="{FF2B5EF4-FFF2-40B4-BE49-F238E27FC236}">
                <a16:creationId xmlns:a16="http://schemas.microsoft.com/office/drawing/2014/main" id="{AB05B8B9-C8B0-F64B-BA5B-DE0E220EA82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80446153-6549-4944-8086-D561BCF41A2A}"/>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674E2D6D-E3E3-F647-AEE7-6718DEA40690}"/>
              </a:ext>
            </a:extLst>
          </p:cNvPr>
          <p:cNvSpPr>
            <a:spLocks noGrp="1"/>
          </p:cNvSpPr>
          <p:nvPr>
            <p:ph type="sldNum" sz="quarter" idx="12"/>
          </p:nvPr>
        </p:nvSpPr>
        <p:spPr/>
        <p:txBody>
          <a:bodyPr/>
          <a:lstStyle/>
          <a:p>
            <a:fld id="{BAFC06C6-5388-EF48-9B75-F2C2BBFC0E68}" type="slidenum">
              <a:rPr lang="en-US" smtClean="0"/>
              <a:t>23</a:t>
            </a:fld>
            <a:endParaRPr lang="en-US" dirty="0"/>
          </a:p>
        </p:txBody>
      </p:sp>
      <p:sp>
        <p:nvSpPr>
          <p:cNvPr id="6" name="Content Placeholder 5">
            <a:extLst>
              <a:ext uri="{FF2B5EF4-FFF2-40B4-BE49-F238E27FC236}">
                <a16:creationId xmlns:a16="http://schemas.microsoft.com/office/drawing/2014/main" id="{8636E3C0-A9F5-E14B-A0A0-28DBF0509318}"/>
              </a:ext>
            </a:extLst>
          </p:cNvPr>
          <p:cNvSpPr>
            <a:spLocks noGrp="1"/>
          </p:cNvSpPr>
          <p:nvPr>
            <p:ph sz="quarter" idx="1"/>
          </p:nvPr>
        </p:nvSpPr>
        <p:spPr/>
        <p:txBody>
          <a:bodyPr/>
          <a:lstStyle/>
          <a:p>
            <a:pPr>
              <a:lnSpc>
                <a:spcPct val="110000"/>
              </a:lnSpc>
            </a:pPr>
            <a:r>
              <a:rPr lang="en-US" sz="2400" dirty="0"/>
              <a:t>Mau </a:t>
            </a:r>
            <a:r>
              <a:rPr lang="en-US" sz="2400" dirty="0" err="1"/>
              <a:t>princípio</a:t>
            </a:r>
            <a:r>
              <a:rPr lang="en-US" sz="2400" dirty="0"/>
              <a:t>: “</a:t>
            </a:r>
            <a:r>
              <a:rPr lang="en-US" sz="2400" dirty="0" err="1"/>
              <a:t>implementar</a:t>
            </a:r>
            <a:r>
              <a:rPr lang="en-US" sz="2400" dirty="0"/>
              <a:t> </a:t>
            </a:r>
            <a:r>
              <a:rPr lang="en-US" sz="2400" dirty="0" err="1"/>
              <a:t>primeiro</a:t>
            </a:r>
            <a:r>
              <a:rPr lang="en-US" sz="2400" dirty="0"/>
              <a:t>, </a:t>
            </a:r>
            <a:r>
              <a:rPr lang="en-US" sz="2400" dirty="0" err="1"/>
              <a:t>segurar</a:t>
            </a:r>
            <a:r>
              <a:rPr lang="en-US" sz="2400" dirty="0"/>
              <a:t> </a:t>
            </a:r>
            <a:r>
              <a:rPr lang="en-US" sz="2400" dirty="0" err="1"/>
              <a:t>depois</a:t>
            </a:r>
            <a:r>
              <a:rPr lang="en-US" sz="2400" dirty="0"/>
              <a:t>” </a:t>
            </a:r>
            <a:r>
              <a:rPr lang="en-US" sz="2400" dirty="0">
                <a:sym typeface="Wingdings" pitchFamily="2" charset="2"/>
              </a:rPr>
              <a:t></a:t>
            </a:r>
          </a:p>
          <a:p>
            <a:pPr>
              <a:lnSpc>
                <a:spcPct val="110000"/>
              </a:lnSpc>
            </a:pPr>
            <a:endParaRPr lang="en-US" sz="2400" dirty="0"/>
          </a:p>
          <a:p>
            <a:pPr>
              <a:lnSpc>
                <a:spcPct val="110000"/>
              </a:lnSpc>
            </a:pPr>
            <a:r>
              <a:rPr lang="en-US" sz="2400" dirty="0" err="1"/>
              <a:t>Decisões</a:t>
            </a:r>
            <a:r>
              <a:rPr lang="en-US" sz="2400" dirty="0"/>
              <a:t> de </a:t>
            </a:r>
            <a:r>
              <a:rPr lang="en-US" sz="2400" dirty="0" err="1"/>
              <a:t>desenho</a:t>
            </a:r>
            <a:r>
              <a:rPr lang="en-US" sz="2400" dirty="0"/>
              <a:t> no </a:t>
            </a:r>
            <a:r>
              <a:rPr lang="en-US" sz="2400" dirty="0" err="1"/>
              <a:t>início</a:t>
            </a:r>
            <a:r>
              <a:rPr lang="en-US" sz="2400" dirty="0"/>
              <a:t> </a:t>
            </a:r>
            <a:r>
              <a:rPr lang="en-US" sz="2400" dirty="0" err="1"/>
              <a:t>têm</a:t>
            </a:r>
            <a:r>
              <a:rPr lang="en-US" sz="2400" dirty="0"/>
              <a:t> </a:t>
            </a:r>
            <a:r>
              <a:rPr lang="en-US" sz="2400" dirty="0" err="1"/>
              <a:t>impacto</a:t>
            </a:r>
            <a:r>
              <a:rPr lang="en-US" sz="2400" dirty="0"/>
              <a:t> </a:t>
            </a:r>
            <a:r>
              <a:rPr lang="en-US" sz="2400" dirty="0" err="1"/>
              <a:t>importante</a:t>
            </a:r>
            <a:r>
              <a:rPr lang="en-US" sz="2400" dirty="0"/>
              <a:t> </a:t>
            </a:r>
            <a:r>
              <a:rPr lang="en-US" sz="2400" dirty="0" err="1"/>
              <a:t>na</a:t>
            </a:r>
            <a:r>
              <a:rPr lang="en-US" sz="2400" dirty="0"/>
              <a:t> </a:t>
            </a:r>
            <a:r>
              <a:rPr lang="en-US" sz="2400" dirty="0" err="1"/>
              <a:t>segurança</a:t>
            </a:r>
            <a:endParaRPr lang="en-US" sz="2400" dirty="0"/>
          </a:p>
          <a:p>
            <a:pPr lvl="1">
              <a:lnSpc>
                <a:spcPct val="110000"/>
              </a:lnSpc>
              <a:spcBef>
                <a:spcPts val="600"/>
              </a:spcBef>
            </a:pPr>
            <a:r>
              <a:rPr lang="en-US" sz="2000" dirty="0" err="1"/>
              <a:t>Colocar</a:t>
            </a:r>
            <a:r>
              <a:rPr lang="en-US" sz="2000" dirty="0"/>
              <a:t> </a:t>
            </a:r>
            <a:r>
              <a:rPr lang="en-US" sz="2000" dirty="0" err="1"/>
              <a:t>segurança</a:t>
            </a:r>
            <a:r>
              <a:rPr lang="en-US" sz="2000" dirty="0"/>
              <a:t> </a:t>
            </a:r>
            <a:r>
              <a:rPr lang="en-US" sz="2000" dirty="0" err="1"/>
              <a:t>mais</a:t>
            </a:r>
            <a:r>
              <a:rPr lang="en-US" sz="2000" dirty="0"/>
              <a:t> </a:t>
            </a:r>
            <a:r>
              <a:rPr lang="en-US" sz="2000" dirty="0" err="1"/>
              <a:t>tarde</a:t>
            </a:r>
            <a:r>
              <a:rPr lang="en-US" sz="2000" dirty="0"/>
              <a:t> </a:t>
            </a:r>
            <a:r>
              <a:rPr lang="en-US" sz="2000" dirty="0" err="1"/>
              <a:t>pode</a:t>
            </a:r>
            <a:r>
              <a:rPr lang="en-US" sz="2000" dirty="0"/>
              <a:t> </a:t>
            </a:r>
            <a:r>
              <a:rPr lang="en-US" sz="2000" dirty="0" err="1"/>
              <a:t>ter</a:t>
            </a:r>
            <a:r>
              <a:rPr lang="en-US" sz="2000" dirty="0"/>
              <a:t> </a:t>
            </a:r>
            <a:r>
              <a:rPr lang="en-US" sz="2000" dirty="0" err="1"/>
              <a:t>custos</a:t>
            </a:r>
            <a:r>
              <a:rPr lang="en-US" sz="2000" dirty="0"/>
              <a:t> </a:t>
            </a:r>
            <a:r>
              <a:rPr lang="en-US" sz="2000" dirty="0" err="1"/>
              <a:t>maiores</a:t>
            </a:r>
            <a:r>
              <a:rPr lang="en-US" sz="2000" dirty="0"/>
              <a:t> e </a:t>
            </a:r>
            <a:r>
              <a:rPr lang="en-US" sz="2000" dirty="0" err="1"/>
              <a:t>implicar</a:t>
            </a:r>
            <a:r>
              <a:rPr lang="en-US" sz="2000" dirty="0"/>
              <a:t> </a:t>
            </a:r>
            <a:r>
              <a:rPr lang="en-US" sz="2000" dirty="0" err="1"/>
              <a:t>grandes</a:t>
            </a:r>
            <a:r>
              <a:rPr lang="en-US" sz="2000" dirty="0"/>
              <a:t> </a:t>
            </a:r>
            <a:r>
              <a:rPr lang="en-US" sz="2000" dirty="0" err="1"/>
              <a:t>revisões</a:t>
            </a:r>
            <a:r>
              <a:rPr lang="en-US" sz="2000" dirty="0"/>
              <a:t> no </a:t>
            </a:r>
            <a:r>
              <a:rPr lang="en-US" sz="2000" dirty="0" err="1"/>
              <a:t>desenho</a:t>
            </a:r>
            <a:r>
              <a:rPr lang="en-US" sz="2000" dirty="0"/>
              <a:t> da </a:t>
            </a:r>
            <a:r>
              <a:rPr lang="en-US" sz="2000" dirty="0" err="1"/>
              <a:t>aplicação</a:t>
            </a:r>
            <a:endParaRPr lang="en-US" sz="2000" dirty="0"/>
          </a:p>
          <a:p>
            <a:pPr lvl="1">
              <a:lnSpc>
                <a:spcPct val="110000"/>
              </a:lnSpc>
              <a:spcBef>
                <a:spcPts val="600"/>
              </a:spcBef>
            </a:pPr>
            <a:r>
              <a:rPr lang="en-US" sz="2000" dirty="0" err="1"/>
              <a:t>Pode</a:t>
            </a:r>
            <a:r>
              <a:rPr lang="en-US" sz="2000" dirty="0"/>
              <a:t> </a:t>
            </a:r>
            <a:r>
              <a:rPr lang="en-US" sz="2000" dirty="0" err="1"/>
              <a:t>implicar</a:t>
            </a:r>
            <a:r>
              <a:rPr lang="en-US" sz="2000" dirty="0"/>
              <a:t> </a:t>
            </a:r>
            <a:r>
              <a:rPr lang="en-US" sz="2000" dirty="0" err="1"/>
              <a:t>descartar</a:t>
            </a:r>
            <a:r>
              <a:rPr lang="en-US" sz="2000" dirty="0"/>
              <a:t> </a:t>
            </a:r>
            <a:r>
              <a:rPr lang="en-US" sz="2000" dirty="0" err="1"/>
              <a:t>funcionalidade</a:t>
            </a:r>
            <a:endParaRPr lang="en-US" sz="2000" dirty="0"/>
          </a:p>
          <a:p>
            <a:pPr marL="274320" lvl="1" indent="0">
              <a:lnSpc>
                <a:spcPct val="110000"/>
              </a:lnSpc>
              <a:spcBef>
                <a:spcPts val="600"/>
              </a:spcBef>
              <a:buNone/>
            </a:pPr>
            <a:r>
              <a:rPr lang="en-US" sz="2000" dirty="0"/>
              <a:t>    que </a:t>
            </a:r>
            <a:r>
              <a:rPr lang="en-US" sz="2000" dirty="0" err="1"/>
              <a:t>teve</a:t>
            </a:r>
            <a:r>
              <a:rPr lang="en-US" sz="2000" dirty="0"/>
              <a:t> </a:t>
            </a:r>
            <a:r>
              <a:rPr lang="en-US" sz="2000" dirty="0" err="1"/>
              <a:t>custos</a:t>
            </a:r>
            <a:r>
              <a:rPr lang="en-US" sz="2000" dirty="0"/>
              <a:t> a </a:t>
            </a:r>
            <a:r>
              <a:rPr lang="en-US" sz="2000" dirty="0" err="1"/>
              <a:t>implementar</a:t>
            </a:r>
            <a:endParaRPr lang="en-US" sz="2000" dirty="0"/>
          </a:p>
          <a:p>
            <a:endParaRPr lang="en-US" dirty="0"/>
          </a:p>
        </p:txBody>
      </p:sp>
      <p:pic>
        <p:nvPicPr>
          <p:cNvPr id="7" name="Picture 6">
            <a:extLst>
              <a:ext uri="{FF2B5EF4-FFF2-40B4-BE49-F238E27FC236}">
                <a16:creationId xmlns:a16="http://schemas.microsoft.com/office/drawing/2014/main" id="{402F4D5C-1DD8-A34E-B682-E4C879DB25E5}"/>
              </a:ext>
            </a:extLst>
          </p:cNvPr>
          <p:cNvPicPr>
            <a:picLocks noChangeAspect="1"/>
          </p:cNvPicPr>
          <p:nvPr/>
        </p:nvPicPr>
        <p:blipFill>
          <a:blip r:embed="rId2"/>
          <a:stretch>
            <a:fillRect/>
          </a:stretch>
        </p:blipFill>
        <p:spPr>
          <a:xfrm>
            <a:off x="4572000" y="4130227"/>
            <a:ext cx="4267200" cy="2041973"/>
          </a:xfrm>
          <a:prstGeom prst="rect">
            <a:avLst/>
          </a:prstGeom>
        </p:spPr>
      </p:pic>
    </p:spTree>
    <p:extLst>
      <p:ext uri="{BB962C8B-B14F-4D97-AF65-F5344CB8AC3E}">
        <p14:creationId xmlns:p14="http://schemas.microsoft.com/office/powerpoint/2010/main" val="228926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68CC-CA8C-E34B-813D-D0DA2E219EF0}"/>
              </a:ext>
            </a:extLst>
          </p:cNvPr>
          <p:cNvSpPr>
            <a:spLocks noGrp="1"/>
          </p:cNvSpPr>
          <p:nvPr>
            <p:ph type="title"/>
          </p:nvPr>
        </p:nvSpPr>
        <p:spPr/>
        <p:txBody>
          <a:bodyPr/>
          <a:lstStyle/>
          <a:p>
            <a:r>
              <a:rPr lang="en-US" dirty="0" err="1"/>
              <a:t>Conclusões</a:t>
            </a:r>
            <a:endParaRPr lang="en-US" dirty="0"/>
          </a:p>
        </p:txBody>
      </p:sp>
      <p:sp>
        <p:nvSpPr>
          <p:cNvPr id="3" name="Date Placeholder 2">
            <a:extLst>
              <a:ext uri="{FF2B5EF4-FFF2-40B4-BE49-F238E27FC236}">
                <a16:creationId xmlns:a16="http://schemas.microsoft.com/office/drawing/2014/main" id="{5C8CFD20-D222-B242-A802-432C14F458EA}"/>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095B5A4F-9FC1-B34D-AD6E-619FDD9B7683}"/>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35E5E4CD-FBAD-5346-971E-90E40F7EC940}"/>
              </a:ext>
            </a:extLst>
          </p:cNvPr>
          <p:cNvSpPr>
            <a:spLocks noGrp="1"/>
          </p:cNvSpPr>
          <p:nvPr>
            <p:ph type="sldNum" sz="quarter" idx="12"/>
          </p:nvPr>
        </p:nvSpPr>
        <p:spPr/>
        <p:txBody>
          <a:bodyPr/>
          <a:lstStyle/>
          <a:p>
            <a:fld id="{BAFC06C6-5388-EF48-9B75-F2C2BBFC0E68}" type="slidenum">
              <a:rPr lang="en-US" smtClean="0"/>
              <a:t>24</a:t>
            </a:fld>
            <a:endParaRPr lang="en-US" dirty="0"/>
          </a:p>
        </p:txBody>
      </p:sp>
      <p:sp>
        <p:nvSpPr>
          <p:cNvPr id="6" name="Content Placeholder 5">
            <a:extLst>
              <a:ext uri="{FF2B5EF4-FFF2-40B4-BE49-F238E27FC236}">
                <a16:creationId xmlns:a16="http://schemas.microsoft.com/office/drawing/2014/main" id="{409327FC-E482-7E48-B423-7A43B2E7C09C}"/>
              </a:ext>
            </a:extLst>
          </p:cNvPr>
          <p:cNvSpPr>
            <a:spLocks noGrp="1"/>
          </p:cNvSpPr>
          <p:nvPr>
            <p:ph sz="quarter" idx="1"/>
          </p:nvPr>
        </p:nvSpPr>
        <p:spPr/>
        <p:txBody>
          <a:bodyPr>
            <a:normAutofit/>
          </a:bodyPr>
          <a:lstStyle/>
          <a:p>
            <a:endParaRPr lang="en-US" sz="2400" dirty="0"/>
          </a:p>
          <a:p>
            <a:r>
              <a:rPr lang="en-US" sz="2400" dirty="0" err="1"/>
              <a:t>Validação</a:t>
            </a:r>
            <a:r>
              <a:rPr lang="en-US" sz="2400" dirty="0"/>
              <a:t> e </a:t>
            </a:r>
            <a:r>
              <a:rPr lang="en-US" sz="2400" dirty="0" err="1"/>
              <a:t>codificação</a:t>
            </a:r>
            <a:r>
              <a:rPr lang="en-US" sz="2400" dirty="0"/>
              <a:t> de entradas </a:t>
            </a:r>
            <a:r>
              <a:rPr lang="en-US" sz="2400" dirty="0" err="1"/>
              <a:t>é</a:t>
            </a:r>
            <a:r>
              <a:rPr lang="en-US" sz="2400" dirty="0"/>
              <a:t> fundamental para </a:t>
            </a:r>
            <a:r>
              <a:rPr lang="en-US" sz="2400" dirty="0" err="1"/>
              <a:t>garantir</a:t>
            </a:r>
            <a:r>
              <a:rPr lang="en-US" sz="2400" dirty="0"/>
              <a:t> que dados </a:t>
            </a:r>
            <a:r>
              <a:rPr lang="en-US" sz="2400" dirty="0" err="1"/>
              <a:t>não</a:t>
            </a:r>
            <a:r>
              <a:rPr lang="en-US" sz="2400" dirty="0"/>
              <a:t> </a:t>
            </a:r>
            <a:r>
              <a:rPr lang="en-US" sz="2400" dirty="0" err="1"/>
              <a:t>confiáveis</a:t>
            </a:r>
            <a:r>
              <a:rPr lang="en-US" sz="2400" dirty="0"/>
              <a:t> </a:t>
            </a:r>
            <a:r>
              <a:rPr lang="en-US" sz="2400" dirty="0" err="1"/>
              <a:t>possam</a:t>
            </a:r>
            <a:r>
              <a:rPr lang="en-US" sz="2400" dirty="0"/>
              <a:t> </a:t>
            </a:r>
            <a:r>
              <a:rPr lang="en-US" sz="2400" dirty="0" err="1"/>
              <a:t>comprometer</a:t>
            </a:r>
            <a:r>
              <a:rPr lang="en-US" sz="2400" dirty="0"/>
              <a:t> </a:t>
            </a:r>
            <a:r>
              <a:rPr lang="en-US" sz="2400" dirty="0" err="1"/>
              <a:t>potenciais</a:t>
            </a:r>
            <a:r>
              <a:rPr lang="en-US" sz="2400" dirty="0"/>
              <a:t> </a:t>
            </a:r>
            <a:r>
              <a:rPr lang="en-US" sz="2400" dirty="0" err="1"/>
              <a:t>vulnerabilidades</a:t>
            </a:r>
            <a:r>
              <a:rPr lang="en-US" sz="2400" dirty="0"/>
              <a:t> no software</a:t>
            </a:r>
          </a:p>
          <a:p>
            <a:endParaRPr lang="en-US" sz="2400" dirty="0"/>
          </a:p>
          <a:p>
            <a:r>
              <a:rPr lang="en-US" sz="2400" dirty="0"/>
              <a:t>As </a:t>
            </a:r>
            <a:r>
              <a:rPr lang="en-US" sz="2400" dirty="0" err="1"/>
              <a:t>técnicas</a:t>
            </a:r>
            <a:r>
              <a:rPr lang="en-US" sz="2400" dirty="0"/>
              <a:t> de </a:t>
            </a:r>
            <a:r>
              <a:rPr lang="en-US" sz="2400" dirty="0" err="1"/>
              <a:t>protecção</a:t>
            </a:r>
            <a:r>
              <a:rPr lang="en-US" sz="2400" dirty="0"/>
              <a:t> que </a:t>
            </a:r>
            <a:r>
              <a:rPr lang="en-US" sz="2400" dirty="0" err="1"/>
              <a:t>foram</a:t>
            </a:r>
            <a:r>
              <a:rPr lang="en-US" sz="2400" dirty="0"/>
              <a:t> </a:t>
            </a:r>
            <a:r>
              <a:rPr lang="en-US" sz="2400" dirty="0" err="1"/>
              <a:t>discutidas</a:t>
            </a:r>
            <a:r>
              <a:rPr lang="en-US" sz="2400" dirty="0"/>
              <a:t>, </a:t>
            </a:r>
            <a:r>
              <a:rPr lang="en-US" sz="2400" dirty="0" err="1"/>
              <a:t>não</a:t>
            </a:r>
            <a:r>
              <a:rPr lang="en-US" sz="2400" dirty="0"/>
              <a:t> </a:t>
            </a:r>
            <a:r>
              <a:rPr lang="en-US" sz="2400" dirty="0" err="1"/>
              <a:t>devem</a:t>
            </a:r>
            <a:r>
              <a:rPr lang="en-US" sz="2400" dirty="0"/>
              <a:t> </a:t>
            </a:r>
            <a:r>
              <a:rPr lang="en-US" sz="2400" dirty="0" err="1"/>
              <a:t>ser</a:t>
            </a:r>
            <a:r>
              <a:rPr lang="en-US" sz="2400" dirty="0"/>
              <a:t> vistas </a:t>
            </a:r>
            <a:r>
              <a:rPr lang="en-US" sz="2400" dirty="0" err="1"/>
              <a:t>isoladamente</a:t>
            </a:r>
            <a:r>
              <a:rPr lang="en-US" sz="2400" dirty="0"/>
              <a:t>, mas </a:t>
            </a:r>
            <a:r>
              <a:rPr lang="en-US" sz="2400" dirty="0" err="1"/>
              <a:t>como</a:t>
            </a:r>
            <a:r>
              <a:rPr lang="en-US" sz="2400" dirty="0"/>
              <a:t> </a:t>
            </a:r>
            <a:r>
              <a:rPr lang="en-US" sz="2400" dirty="0" err="1"/>
              <a:t>parte</a:t>
            </a:r>
            <a:r>
              <a:rPr lang="en-US" sz="2400" dirty="0"/>
              <a:t> de </a:t>
            </a:r>
            <a:r>
              <a:rPr lang="en-US" sz="2400" dirty="0" err="1"/>
              <a:t>todo</a:t>
            </a:r>
            <a:r>
              <a:rPr lang="en-US" sz="2400" dirty="0"/>
              <a:t> o </a:t>
            </a:r>
            <a:r>
              <a:rPr lang="en-US" sz="2400" dirty="0" err="1"/>
              <a:t>processo</a:t>
            </a:r>
            <a:r>
              <a:rPr lang="en-US" sz="2400" dirty="0"/>
              <a:t> de </a:t>
            </a:r>
            <a:r>
              <a:rPr lang="en-US" sz="2400" dirty="0" err="1"/>
              <a:t>desenvolvimento</a:t>
            </a:r>
            <a:r>
              <a:rPr lang="en-US" sz="2400" dirty="0"/>
              <a:t> </a:t>
            </a:r>
            <a:r>
              <a:rPr lang="en-US" sz="2400" dirty="0" err="1"/>
              <a:t>seguro</a:t>
            </a:r>
            <a:r>
              <a:rPr lang="en-US" sz="2400" dirty="0"/>
              <a:t> de software</a:t>
            </a:r>
          </a:p>
          <a:p>
            <a:endParaRPr lang="en-US" sz="2400" dirty="0"/>
          </a:p>
          <a:p>
            <a:r>
              <a:rPr lang="en-US" sz="2400" dirty="0"/>
              <a:t>A </a:t>
            </a:r>
            <a:r>
              <a:rPr lang="en-US" sz="2400" dirty="0" err="1"/>
              <a:t>segurança</a:t>
            </a:r>
            <a:r>
              <a:rPr lang="en-US" sz="2400" dirty="0"/>
              <a:t> </a:t>
            </a:r>
            <a:r>
              <a:rPr lang="en-US" sz="2400" dirty="0" err="1"/>
              <a:t>é</a:t>
            </a:r>
            <a:r>
              <a:rPr lang="en-US" sz="2400" dirty="0"/>
              <a:t> </a:t>
            </a:r>
            <a:r>
              <a:rPr lang="en-US" sz="2400" dirty="0" err="1"/>
              <a:t>uma</a:t>
            </a:r>
            <a:r>
              <a:rPr lang="en-US" sz="2400" dirty="0"/>
              <a:t> </a:t>
            </a:r>
            <a:r>
              <a:rPr lang="en-US" sz="2400" dirty="0" err="1"/>
              <a:t>faceta</a:t>
            </a:r>
            <a:r>
              <a:rPr lang="en-US" sz="2400" dirty="0"/>
              <a:t> fundamental que </a:t>
            </a:r>
            <a:r>
              <a:rPr lang="en-US" sz="2400" dirty="0" err="1"/>
              <a:t>deve</a:t>
            </a:r>
            <a:r>
              <a:rPr lang="en-US" sz="2400" dirty="0"/>
              <a:t> </a:t>
            </a:r>
            <a:r>
              <a:rPr lang="en-US" sz="2400" dirty="0" err="1"/>
              <a:t>ser</a:t>
            </a:r>
            <a:r>
              <a:rPr lang="en-US" sz="2400" dirty="0"/>
              <a:t> </a:t>
            </a:r>
            <a:r>
              <a:rPr lang="en-US" sz="2400" dirty="0" err="1"/>
              <a:t>tida</a:t>
            </a:r>
            <a:r>
              <a:rPr lang="en-US" sz="2400" dirty="0"/>
              <a:t> </a:t>
            </a:r>
            <a:r>
              <a:rPr lang="en-US" sz="2400" dirty="0" err="1"/>
              <a:t>em</a:t>
            </a:r>
            <a:r>
              <a:rPr lang="en-US" sz="2400" dirty="0"/>
              <a:t> </a:t>
            </a:r>
            <a:r>
              <a:rPr lang="en-US" sz="2400" dirty="0" err="1"/>
              <a:t>conta</a:t>
            </a:r>
            <a:r>
              <a:rPr lang="en-US" sz="2400" dirty="0"/>
              <a:t> </a:t>
            </a:r>
            <a:r>
              <a:rPr lang="en-US" sz="2400" dirty="0" err="1"/>
              <a:t>em</a:t>
            </a:r>
            <a:r>
              <a:rPr lang="en-US" sz="2400" dirty="0"/>
              <a:t> </a:t>
            </a:r>
            <a:r>
              <a:rPr lang="en-US" sz="2400" dirty="0" err="1"/>
              <a:t>todas</a:t>
            </a:r>
            <a:r>
              <a:rPr lang="en-US" sz="2400" dirty="0"/>
              <a:t> as </a:t>
            </a:r>
            <a:r>
              <a:rPr lang="en-US" sz="2400" dirty="0" err="1"/>
              <a:t>fases</a:t>
            </a:r>
            <a:r>
              <a:rPr lang="en-US" sz="2400" dirty="0"/>
              <a:t> do </a:t>
            </a:r>
            <a:r>
              <a:rPr lang="en-US" sz="2400" dirty="0" err="1"/>
              <a:t>desenvolvimento</a:t>
            </a:r>
            <a:r>
              <a:rPr lang="en-US" sz="2400" dirty="0"/>
              <a:t> do software</a:t>
            </a:r>
          </a:p>
          <a:p>
            <a:endParaRPr lang="en-US" sz="2000" dirty="0"/>
          </a:p>
        </p:txBody>
      </p:sp>
    </p:spTree>
    <p:extLst>
      <p:ext uri="{BB962C8B-B14F-4D97-AF65-F5344CB8AC3E}">
        <p14:creationId xmlns:p14="http://schemas.microsoft.com/office/powerpoint/2010/main" val="2016546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Referências</a:t>
            </a:r>
            <a:endParaRPr lang="en-US" dirty="0"/>
          </a:p>
        </p:txBody>
      </p:sp>
      <p:sp>
        <p:nvSpPr>
          <p:cNvPr id="3" name="Footer Placeholder 2"/>
          <p:cNvSpPr>
            <a:spLocks noGrp="1"/>
          </p:cNvSpPr>
          <p:nvPr>
            <p:ph type="ftr" sz="quarter" idx="11"/>
          </p:nvPr>
        </p:nvSpPr>
        <p:spPr/>
        <p:txBody>
          <a:bodyPr/>
          <a:lstStyle/>
          <a:p>
            <a:r>
              <a:rPr lang="en-US"/>
              <a:t>SS - Nuno Santos</a:t>
            </a:r>
            <a:endParaRPr lang="en-US" dirty="0"/>
          </a:p>
        </p:txBody>
      </p:sp>
      <p:sp>
        <p:nvSpPr>
          <p:cNvPr id="4" name="Slide Number Placeholder 3"/>
          <p:cNvSpPr>
            <a:spLocks noGrp="1"/>
          </p:cNvSpPr>
          <p:nvPr>
            <p:ph type="sldNum" sz="quarter" idx="12"/>
          </p:nvPr>
        </p:nvSpPr>
        <p:spPr/>
        <p:txBody>
          <a:bodyPr/>
          <a:lstStyle/>
          <a:p>
            <a:fld id="{BAFC06C6-5388-EF48-9B75-F2C2BBFC0E68}" type="slidenum">
              <a:rPr lang="en-US" smtClean="0"/>
              <a:t>25</a:t>
            </a:fld>
            <a:endParaRPr lang="en-US" dirty="0"/>
          </a:p>
        </p:txBody>
      </p:sp>
      <p:sp>
        <p:nvSpPr>
          <p:cNvPr id="5" name="Content Placeholder 4"/>
          <p:cNvSpPr>
            <a:spLocks noGrp="1"/>
          </p:cNvSpPr>
          <p:nvPr>
            <p:ph sz="quarter" idx="1"/>
          </p:nvPr>
        </p:nvSpPr>
        <p:spPr/>
        <p:txBody>
          <a:bodyPr/>
          <a:lstStyle/>
          <a:p>
            <a:endParaRPr lang="en-US" dirty="0"/>
          </a:p>
          <a:p>
            <a:r>
              <a:rPr lang="en-US" dirty="0" err="1"/>
              <a:t>Bibliografia</a:t>
            </a:r>
            <a:endParaRPr lang="en-US" dirty="0"/>
          </a:p>
          <a:p>
            <a:pPr lvl="1"/>
            <a:r>
              <a:rPr lang="en-US" dirty="0"/>
              <a:t>[Correia17] </a:t>
            </a:r>
            <a:r>
              <a:rPr lang="en-US" dirty="0" err="1"/>
              <a:t>Capítulos</a:t>
            </a:r>
            <a:r>
              <a:rPr lang="en-US" dirty="0"/>
              <a:t> 16 e 2</a:t>
            </a:r>
          </a:p>
          <a:p>
            <a:endParaRPr lang="en-US" dirty="0"/>
          </a:p>
          <a:p>
            <a:r>
              <a:rPr lang="en-US" dirty="0" err="1"/>
              <a:t>Próxima</a:t>
            </a:r>
            <a:r>
              <a:rPr lang="en-US" dirty="0"/>
              <a:t> aula</a:t>
            </a:r>
          </a:p>
          <a:p>
            <a:pPr lvl="1"/>
            <a:r>
              <a:rPr lang="en-US" dirty="0" err="1"/>
              <a:t>Exame</a:t>
            </a:r>
            <a:endParaRPr lang="en-US" dirty="0"/>
          </a:p>
          <a:p>
            <a:endParaRPr lang="en-US" dirty="0"/>
          </a:p>
        </p:txBody>
      </p:sp>
      <p:sp>
        <p:nvSpPr>
          <p:cNvPr id="6" name="Date Placeholder 5"/>
          <p:cNvSpPr>
            <a:spLocks noGrp="1"/>
          </p:cNvSpPr>
          <p:nvPr>
            <p:ph type="dt" sz="half" idx="10"/>
          </p:nvPr>
        </p:nvSpPr>
        <p:spPr/>
        <p:txBody>
          <a:bodyPr/>
          <a:lstStyle/>
          <a:p>
            <a:r>
              <a:rPr lang="en-US"/>
              <a:t>2019</a:t>
            </a:r>
            <a:endParaRPr lang="en-US" dirty="0"/>
          </a:p>
        </p:txBody>
      </p:sp>
    </p:spTree>
    <p:extLst>
      <p:ext uri="{BB962C8B-B14F-4D97-AF65-F5344CB8AC3E}">
        <p14:creationId xmlns:p14="http://schemas.microsoft.com/office/powerpoint/2010/main" val="4106125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DA053-E710-DD40-80C5-0996E2E7A55B}"/>
              </a:ext>
            </a:extLst>
          </p:cNvPr>
          <p:cNvSpPr>
            <a:spLocks noGrp="1"/>
          </p:cNvSpPr>
          <p:nvPr>
            <p:ph type="title"/>
          </p:nvPr>
        </p:nvSpPr>
        <p:spPr/>
        <p:txBody>
          <a:bodyPr/>
          <a:lstStyle/>
          <a:p>
            <a:r>
              <a:rPr lang="en-US" dirty="0"/>
              <a:t>Plano para </a:t>
            </a:r>
            <a:r>
              <a:rPr lang="en-US" dirty="0" err="1"/>
              <a:t>esta</a:t>
            </a:r>
            <a:r>
              <a:rPr lang="en-US" dirty="0"/>
              <a:t> aula</a:t>
            </a:r>
          </a:p>
        </p:txBody>
      </p:sp>
      <p:sp>
        <p:nvSpPr>
          <p:cNvPr id="3" name="Date Placeholder 2">
            <a:extLst>
              <a:ext uri="{FF2B5EF4-FFF2-40B4-BE49-F238E27FC236}">
                <a16:creationId xmlns:a16="http://schemas.microsoft.com/office/drawing/2014/main" id="{B995B8F0-DF35-734F-AFA8-1909F9DE3ADE}"/>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FA25D9C6-8BB1-2642-9412-838726AB0C2E}"/>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AA882DF4-115C-724A-975C-BC9F80A8105C}"/>
              </a:ext>
            </a:extLst>
          </p:cNvPr>
          <p:cNvSpPr>
            <a:spLocks noGrp="1"/>
          </p:cNvSpPr>
          <p:nvPr>
            <p:ph type="sldNum" sz="quarter" idx="12"/>
          </p:nvPr>
        </p:nvSpPr>
        <p:spPr/>
        <p:txBody>
          <a:bodyPr/>
          <a:lstStyle/>
          <a:p>
            <a:fld id="{BAFC06C6-5388-EF48-9B75-F2C2BBFC0E68}" type="slidenum">
              <a:rPr lang="en-US" smtClean="0"/>
              <a:t>3</a:t>
            </a:fld>
            <a:endParaRPr lang="en-US" dirty="0"/>
          </a:p>
        </p:txBody>
      </p:sp>
      <p:sp>
        <p:nvSpPr>
          <p:cNvPr id="6" name="Content Placeholder 5">
            <a:extLst>
              <a:ext uri="{FF2B5EF4-FFF2-40B4-BE49-F238E27FC236}">
                <a16:creationId xmlns:a16="http://schemas.microsoft.com/office/drawing/2014/main" id="{B8340191-56CF-B240-ADF6-14217E25AEA6}"/>
              </a:ext>
            </a:extLst>
          </p:cNvPr>
          <p:cNvSpPr>
            <a:spLocks noGrp="1"/>
          </p:cNvSpPr>
          <p:nvPr>
            <p:ph sz="quarter" idx="1"/>
          </p:nvPr>
        </p:nvSpPr>
        <p:spPr>
          <a:xfrm>
            <a:off x="457200" y="1219200"/>
            <a:ext cx="8229600" cy="4937760"/>
          </a:xfrm>
        </p:spPr>
        <p:txBody>
          <a:bodyPr/>
          <a:lstStyle/>
          <a:p>
            <a:endParaRPr lang="en-US" dirty="0"/>
          </a:p>
          <a:p>
            <a:r>
              <a:rPr lang="en-US" dirty="0" err="1"/>
              <a:t>Validação</a:t>
            </a:r>
            <a:r>
              <a:rPr lang="en-US" dirty="0"/>
              <a:t> de entradas</a:t>
            </a:r>
          </a:p>
          <a:p>
            <a:endParaRPr lang="en-US" dirty="0"/>
          </a:p>
          <a:p>
            <a:r>
              <a:rPr lang="en-US" dirty="0" err="1"/>
              <a:t>Segurança</a:t>
            </a:r>
            <a:r>
              <a:rPr lang="en-US" dirty="0"/>
              <a:t> no </a:t>
            </a:r>
            <a:r>
              <a:rPr lang="en-US" dirty="0" err="1"/>
              <a:t>desenvolvimento</a:t>
            </a:r>
            <a:r>
              <a:rPr lang="en-US" dirty="0"/>
              <a:t> de software</a:t>
            </a:r>
          </a:p>
          <a:p>
            <a:endParaRPr lang="en-US" dirty="0"/>
          </a:p>
        </p:txBody>
      </p:sp>
    </p:spTree>
    <p:extLst>
      <p:ext uri="{BB962C8B-B14F-4D97-AF65-F5344CB8AC3E}">
        <p14:creationId xmlns:p14="http://schemas.microsoft.com/office/powerpoint/2010/main" val="4285884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065597-B38C-3C4A-A732-97A489122D28}"/>
              </a:ext>
            </a:extLst>
          </p:cNvPr>
          <p:cNvSpPr>
            <a:spLocks noGrp="1"/>
          </p:cNvSpPr>
          <p:nvPr>
            <p:ph type="title"/>
          </p:nvPr>
        </p:nvSpPr>
        <p:spPr/>
        <p:txBody>
          <a:bodyPr/>
          <a:lstStyle/>
          <a:p>
            <a:r>
              <a:rPr lang="en-US" dirty="0" err="1"/>
              <a:t>Validação</a:t>
            </a:r>
            <a:r>
              <a:rPr lang="en-US" dirty="0"/>
              <a:t> de entradas</a:t>
            </a:r>
          </a:p>
        </p:txBody>
      </p:sp>
      <p:sp>
        <p:nvSpPr>
          <p:cNvPr id="3" name="Date Placeholder 2">
            <a:extLst>
              <a:ext uri="{FF2B5EF4-FFF2-40B4-BE49-F238E27FC236}">
                <a16:creationId xmlns:a16="http://schemas.microsoft.com/office/drawing/2014/main" id="{AD4493F9-01A7-D544-81BA-3EB4C049A4CD}"/>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8177CA35-7D0A-6D4A-9185-3373EC74F745}"/>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A9726EED-259C-9F47-AD3A-0A6F09C3FB7F}"/>
              </a:ext>
            </a:extLst>
          </p:cNvPr>
          <p:cNvSpPr>
            <a:spLocks noGrp="1"/>
          </p:cNvSpPr>
          <p:nvPr>
            <p:ph type="sldNum" sz="quarter" idx="12"/>
          </p:nvPr>
        </p:nvSpPr>
        <p:spPr/>
        <p:txBody>
          <a:bodyPr/>
          <a:lstStyle/>
          <a:p>
            <a:fld id="{BAFC06C6-5388-EF48-9B75-F2C2BBFC0E68}" type="slidenum">
              <a:rPr lang="en-US" smtClean="0"/>
              <a:t>4</a:t>
            </a:fld>
            <a:endParaRPr lang="en-US" dirty="0"/>
          </a:p>
        </p:txBody>
      </p:sp>
    </p:spTree>
    <p:extLst>
      <p:ext uri="{BB962C8B-B14F-4D97-AF65-F5344CB8AC3E}">
        <p14:creationId xmlns:p14="http://schemas.microsoft.com/office/powerpoint/2010/main" val="1435246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1577-C85A-BD4B-8F2B-33FC2C50F786}"/>
              </a:ext>
            </a:extLst>
          </p:cNvPr>
          <p:cNvSpPr>
            <a:spLocks noGrp="1"/>
          </p:cNvSpPr>
          <p:nvPr>
            <p:ph type="title"/>
          </p:nvPr>
        </p:nvSpPr>
        <p:spPr/>
        <p:txBody>
          <a:bodyPr/>
          <a:lstStyle/>
          <a:p>
            <a:r>
              <a:rPr lang="en-US" dirty="0" err="1"/>
              <a:t>Motivação</a:t>
            </a:r>
            <a:endParaRPr lang="en-US" dirty="0"/>
          </a:p>
        </p:txBody>
      </p:sp>
      <p:sp>
        <p:nvSpPr>
          <p:cNvPr id="3" name="Date Placeholder 2">
            <a:extLst>
              <a:ext uri="{FF2B5EF4-FFF2-40B4-BE49-F238E27FC236}">
                <a16:creationId xmlns:a16="http://schemas.microsoft.com/office/drawing/2014/main" id="{56B4C932-2116-4640-BEEA-BB9464E2EF67}"/>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B238CEDA-EDC6-1F40-9E85-CB4D137B9D68}"/>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214FF00F-E76C-CF4E-8E76-EA693DCF6655}"/>
              </a:ext>
            </a:extLst>
          </p:cNvPr>
          <p:cNvSpPr>
            <a:spLocks noGrp="1"/>
          </p:cNvSpPr>
          <p:nvPr>
            <p:ph type="sldNum" sz="quarter" idx="12"/>
          </p:nvPr>
        </p:nvSpPr>
        <p:spPr/>
        <p:txBody>
          <a:bodyPr/>
          <a:lstStyle/>
          <a:p>
            <a:fld id="{BAFC06C6-5388-EF48-9B75-F2C2BBFC0E68}" type="slidenum">
              <a:rPr lang="en-US" smtClean="0"/>
              <a:t>5</a:t>
            </a:fld>
            <a:endParaRPr lang="en-US" dirty="0"/>
          </a:p>
        </p:txBody>
      </p:sp>
      <p:sp>
        <p:nvSpPr>
          <p:cNvPr id="6" name="Content Placeholder 5">
            <a:extLst>
              <a:ext uri="{FF2B5EF4-FFF2-40B4-BE49-F238E27FC236}">
                <a16:creationId xmlns:a16="http://schemas.microsoft.com/office/drawing/2014/main" id="{84D90593-C486-1F4C-B286-20DC0668A4F8}"/>
              </a:ext>
            </a:extLst>
          </p:cNvPr>
          <p:cNvSpPr>
            <a:spLocks noGrp="1"/>
          </p:cNvSpPr>
          <p:nvPr>
            <p:ph sz="quarter" idx="1"/>
          </p:nvPr>
        </p:nvSpPr>
        <p:spPr/>
        <p:txBody>
          <a:bodyPr>
            <a:normAutofit/>
          </a:bodyPr>
          <a:lstStyle/>
          <a:p>
            <a:r>
              <a:rPr lang="en-US" dirty="0" err="1"/>
              <a:t>Nunca</a:t>
            </a:r>
            <a:r>
              <a:rPr lang="en-US" dirty="0"/>
              <a:t> </a:t>
            </a:r>
            <a:r>
              <a:rPr lang="en-US" dirty="0" err="1"/>
              <a:t>confiar</a:t>
            </a:r>
            <a:r>
              <a:rPr lang="en-US" dirty="0"/>
              <a:t> no input</a:t>
            </a:r>
          </a:p>
          <a:p>
            <a:r>
              <a:rPr lang="en-US" dirty="0"/>
              <a:t>Mas o input </a:t>
            </a:r>
            <a:r>
              <a:rPr lang="en-US" dirty="0" err="1"/>
              <a:t>é</a:t>
            </a:r>
            <a:r>
              <a:rPr lang="en-US" dirty="0"/>
              <a:t> </a:t>
            </a:r>
            <a:r>
              <a:rPr lang="en-US" dirty="0" err="1"/>
              <a:t>necessário</a:t>
            </a:r>
            <a:r>
              <a:rPr lang="en-US" dirty="0"/>
              <a:t>, </a:t>
            </a:r>
            <a:r>
              <a:rPr lang="en-US" dirty="0" err="1"/>
              <a:t>por</a:t>
            </a:r>
            <a:r>
              <a:rPr lang="en-US" dirty="0"/>
              <a:t> </a:t>
            </a:r>
            <a:r>
              <a:rPr lang="en-US" dirty="0" err="1"/>
              <a:t>isso</a:t>
            </a:r>
            <a:r>
              <a:rPr lang="en-US" dirty="0"/>
              <a:t>: </a:t>
            </a:r>
            <a:r>
              <a:rPr lang="en-US" dirty="0" err="1"/>
              <a:t>validar</a:t>
            </a:r>
            <a:r>
              <a:rPr lang="en-US" dirty="0"/>
              <a:t>!</a:t>
            </a:r>
          </a:p>
        </p:txBody>
      </p:sp>
      <p:pic>
        <p:nvPicPr>
          <p:cNvPr id="7" name="Picture 1">
            <a:extLst>
              <a:ext uri="{FF2B5EF4-FFF2-40B4-BE49-F238E27FC236}">
                <a16:creationId xmlns:a16="http://schemas.microsoft.com/office/drawing/2014/main" id="{147B1BC4-16B2-3841-A780-86849668842B}"/>
              </a:ext>
            </a:extLst>
          </p:cNvPr>
          <p:cNvPicPr>
            <a:picLocks noChangeAspect="1" noChangeArrowheads="1"/>
          </p:cNvPicPr>
          <p:nvPr/>
        </p:nvPicPr>
        <p:blipFill>
          <a:blip r:embed="rId3" cstate="print"/>
          <a:srcRect/>
          <a:stretch>
            <a:fillRect/>
          </a:stretch>
        </p:blipFill>
        <p:spPr bwMode="auto">
          <a:xfrm>
            <a:off x="5209236" y="3124200"/>
            <a:ext cx="3820463" cy="2949397"/>
          </a:xfrm>
          <a:prstGeom prst="rect">
            <a:avLst/>
          </a:prstGeom>
          <a:noFill/>
          <a:ln w="9525">
            <a:noFill/>
            <a:miter lim="800000"/>
            <a:headEnd/>
            <a:tailEnd/>
          </a:ln>
        </p:spPr>
      </p:pic>
      <p:sp>
        <p:nvSpPr>
          <p:cNvPr id="8" name="Content Placeholder 6">
            <a:extLst>
              <a:ext uri="{FF2B5EF4-FFF2-40B4-BE49-F238E27FC236}">
                <a16:creationId xmlns:a16="http://schemas.microsoft.com/office/drawing/2014/main" id="{2052135B-511F-9047-8C9B-57894C6C638C}"/>
              </a:ext>
            </a:extLst>
          </p:cNvPr>
          <p:cNvSpPr txBox="1">
            <a:spLocks/>
          </p:cNvSpPr>
          <p:nvPr/>
        </p:nvSpPr>
        <p:spPr>
          <a:xfrm>
            <a:off x="609600" y="2895600"/>
            <a:ext cx="4256737" cy="3413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Tw Cen MT"/>
                <a:ea typeface="+mn-ea"/>
                <a:cs typeface="Tw Cen MT"/>
              </a:defRPr>
            </a:lvl1pPr>
            <a:lvl2pPr marL="548640" indent="-274320" algn="l" rtl="0" eaLnBrk="1" latinLnBrk="0" hangingPunct="1">
              <a:spcBef>
                <a:spcPts val="500"/>
              </a:spcBef>
              <a:buClr>
                <a:schemeClr val="accent2"/>
              </a:buClr>
              <a:buSzPct val="76000"/>
              <a:buFont typeface="Wingdings 3"/>
              <a:buChar char=""/>
              <a:defRPr kumimoji="0" sz="2400" kern="1200">
                <a:solidFill>
                  <a:schemeClr val="tx2"/>
                </a:solidFill>
                <a:latin typeface="Tw Cen MT"/>
                <a:ea typeface="+mn-ea"/>
                <a:cs typeface="Tw Cen MT"/>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Tw Cen MT"/>
                <a:ea typeface="+mn-ea"/>
                <a:cs typeface="Tw Cen MT"/>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Tw Cen MT"/>
                <a:ea typeface="+mn-ea"/>
                <a:cs typeface="Tw Cen MT"/>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Tw Cen MT"/>
                <a:ea typeface="+mn-ea"/>
                <a:cs typeface="Tw Cen MT"/>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defTabSz="914400">
              <a:lnSpc>
                <a:spcPct val="90000"/>
              </a:lnSpc>
            </a:pPr>
            <a:r>
              <a:rPr lang="en-US" dirty="0" err="1"/>
              <a:t>Validação</a:t>
            </a:r>
            <a:r>
              <a:rPr lang="en-US" dirty="0"/>
              <a:t> – </a:t>
            </a:r>
            <a:r>
              <a:rPr lang="en-US" dirty="0" err="1"/>
              <a:t>garantir</a:t>
            </a:r>
            <a:r>
              <a:rPr lang="en-US" dirty="0"/>
              <a:t> que o input </a:t>
            </a:r>
            <a:r>
              <a:rPr lang="en-US" dirty="0" err="1"/>
              <a:t>satisfaz</a:t>
            </a:r>
            <a:r>
              <a:rPr lang="en-US" dirty="0"/>
              <a:t> o </a:t>
            </a:r>
            <a:r>
              <a:rPr lang="en-US" dirty="0" err="1"/>
              <a:t>seu</a:t>
            </a:r>
            <a:r>
              <a:rPr lang="en-US" dirty="0"/>
              <a:t>:</a:t>
            </a:r>
          </a:p>
          <a:p>
            <a:pPr lvl="1" defTabSz="914400">
              <a:lnSpc>
                <a:spcPct val="90000"/>
              </a:lnSpc>
            </a:pPr>
            <a:r>
              <a:rPr lang="en-US" sz="2000" dirty="0" err="1">
                <a:solidFill>
                  <a:srgbClr val="CC0000"/>
                </a:solidFill>
              </a:rPr>
              <a:t>Tipo</a:t>
            </a:r>
            <a:r>
              <a:rPr lang="en-US" sz="2000" dirty="0">
                <a:solidFill>
                  <a:srgbClr val="CC0000"/>
                </a:solidFill>
              </a:rPr>
              <a:t> (ex., </a:t>
            </a:r>
            <a:r>
              <a:rPr lang="en-US" sz="2000" dirty="0" err="1">
                <a:solidFill>
                  <a:srgbClr val="CC0000"/>
                </a:solidFill>
              </a:rPr>
              <a:t>contém</a:t>
            </a:r>
            <a:r>
              <a:rPr lang="en-US" sz="2000" dirty="0">
                <a:solidFill>
                  <a:srgbClr val="CC0000"/>
                </a:solidFill>
              </a:rPr>
              <a:t> </a:t>
            </a:r>
            <a:r>
              <a:rPr lang="en-US" sz="2000" dirty="0" err="1">
                <a:solidFill>
                  <a:srgbClr val="CC0000"/>
                </a:solidFill>
              </a:rPr>
              <a:t>apenas</a:t>
            </a:r>
            <a:r>
              <a:rPr lang="en-US" sz="2000" dirty="0">
                <a:solidFill>
                  <a:srgbClr val="CC0000"/>
                </a:solidFill>
              </a:rPr>
              <a:t> </a:t>
            </a:r>
            <a:r>
              <a:rPr lang="en-US" sz="2000" dirty="0" err="1">
                <a:solidFill>
                  <a:srgbClr val="CC0000"/>
                </a:solidFill>
              </a:rPr>
              <a:t>certos</a:t>
            </a:r>
            <a:r>
              <a:rPr lang="en-US" sz="2000" dirty="0">
                <a:solidFill>
                  <a:srgbClr val="CC0000"/>
                </a:solidFill>
              </a:rPr>
              <a:t> </a:t>
            </a:r>
            <a:r>
              <a:rPr lang="en-US" sz="2000" dirty="0" err="1">
                <a:solidFill>
                  <a:srgbClr val="CC0000"/>
                </a:solidFill>
              </a:rPr>
              <a:t>caracteres</a:t>
            </a:r>
            <a:r>
              <a:rPr lang="en-US" sz="2000" dirty="0">
                <a:solidFill>
                  <a:srgbClr val="CC0000"/>
                </a:solidFill>
              </a:rPr>
              <a:t>)</a:t>
            </a:r>
          </a:p>
          <a:p>
            <a:pPr lvl="1" defTabSz="914400">
              <a:lnSpc>
                <a:spcPct val="90000"/>
              </a:lnSpc>
            </a:pPr>
            <a:r>
              <a:rPr lang="en-US" sz="2000" dirty="0" err="1">
                <a:solidFill>
                  <a:srgbClr val="CC0000"/>
                </a:solidFill>
              </a:rPr>
              <a:t>Limites</a:t>
            </a:r>
            <a:r>
              <a:rPr lang="en-US" sz="2000" dirty="0">
                <a:solidFill>
                  <a:srgbClr val="CC0000"/>
                </a:solidFill>
              </a:rPr>
              <a:t> do </a:t>
            </a:r>
            <a:r>
              <a:rPr lang="en-US" sz="2000" dirty="0" err="1">
                <a:solidFill>
                  <a:srgbClr val="CC0000"/>
                </a:solidFill>
              </a:rPr>
              <a:t>comprimento</a:t>
            </a:r>
            <a:r>
              <a:rPr lang="en-US" sz="2000" dirty="0">
                <a:solidFill>
                  <a:srgbClr val="CC0000"/>
                </a:solidFill>
              </a:rPr>
              <a:t> (ex., 4 </a:t>
            </a:r>
            <a:r>
              <a:rPr lang="en-US" sz="2000" dirty="0" err="1">
                <a:solidFill>
                  <a:srgbClr val="CC0000"/>
                </a:solidFill>
              </a:rPr>
              <a:t>caracteres</a:t>
            </a:r>
            <a:r>
              <a:rPr lang="en-US" sz="2000" dirty="0">
                <a:solidFill>
                  <a:srgbClr val="CC0000"/>
                </a:solidFill>
              </a:rPr>
              <a:t>)</a:t>
            </a:r>
          </a:p>
          <a:p>
            <a:pPr lvl="1" defTabSz="914400">
              <a:lnSpc>
                <a:spcPct val="90000"/>
              </a:lnSpc>
            </a:pPr>
            <a:r>
              <a:rPr lang="en-US" sz="2000" dirty="0" err="1">
                <a:solidFill>
                  <a:srgbClr val="CC0000"/>
                </a:solidFill>
              </a:rPr>
              <a:t>Síntaxe</a:t>
            </a:r>
            <a:r>
              <a:rPr lang="en-US" sz="2000" dirty="0">
                <a:solidFill>
                  <a:srgbClr val="CC0000"/>
                </a:solidFill>
              </a:rPr>
              <a:t> (ex., </a:t>
            </a:r>
            <a:r>
              <a:rPr lang="en-US" sz="2000" dirty="0" err="1">
                <a:solidFill>
                  <a:srgbClr val="CC0000"/>
                </a:solidFill>
              </a:rPr>
              <a:t>apenas</a:t>
            </a:r>
            <a:r>
              <a:rPr lang="en-US" sz="2000" dirty="0">
                <a:solidFill>
                  <a:srgbClr val="CC0000"/>
                </a:solidFill>
              </a:rPr>
              <a:t> </a:t>
            </a:r>
            <a:r>
              <a:rPr lang="en-US" sz="2000" dirty="0" err="1">
                <a:solidFill>
                  <a:srgbClr val="CC0000"/>
                </a:solidFill>
              </a:rPr>
              <a:t>algarismos</a:t>
            </a:r>
            <a:r>
              <a:rPr lang="en-US" sz="2000" dirty="0">
                <a:solidFill>
                  <a:srgbClr val="CC0000"/>
                </a:solidFill>
              </a:rPr>
              <a:t>)</a:t>
            </a:r>
          </a:p>
          <a:p>
            <a:pPr lvl="1" defTabSz="914400">
              <a:lnSpc>
                <a:spcPct val="90000"/>
              </a:lnSpc>
            </a:pPr>
            <a:r>
              <a:rPr lang="en-US" sz="2000" i="1" dirty="0">
                <a:solidFill>
                  <a:srgbClr val="003300"/>
                </a:solidFill>
              </a:rPr>
              <a:t>O </a:t>
            </a:r>
            <a:r>
              <a:rPr lang="en-US" sz="2000" i="1" dirty="0" err="1">
                <a:solidFill>
                  <a:srgbClr val="003300"/>
                </a:solidFill>
              </a:rPr>
              <a:t>maior</a:t>
            </a:r>
            <a:r>
              <a:rPr lang="en-US" sz="2000" i="1" dirty="0">
                <a:solidFill>
                  <a:srgbClr val="003300"/>
                </a:solidFill>
              </a:rPr>
              <a:t> </a:t>
            </a:r>
            <a:r>
              <a:rPr lang="en-US" sz="2000" i="1" dirty="0" err="1">
                <a:solidFill>
                  <a:srgbClr val="003300"/>
                </a:solidFill>
              </a:rPr>
              <a:t>problema</a:t>
            </a:r>
            <a:r>
              <a:rPr lang="en-US" sz="2000" i="1" dirty="0">
                <a:solidFill>
                  <a:srgbClr val="003300"/>
                </a:solidFill>
              </a:rPr>
              <a:t> </a:t>
            </a:r>
            <a:r>
              <a:rPr lang="en-US" sz="2000" i="1" dirty="0" err="1">
                <a:solidFill>
                  <a:srgbClr val="003300"/>
                </a:solidFill>
              </a:rPr>
              <a:t>são</a:t>
            </a:r>
            <a:r>
              <a:rPr lang="en-US" sz="2000" i="1" dirty="0">
                <a:solidFill>
                  <a:srgbClr val="003300"/>
                </a:solidFill>
              </a:rPr>
              <a:t> </a:t>
            </a:r>
            <a:r>
              <a:rPr lang="en-US" sz="2000" i="1" dirty="0" err="1">
                <a:solidFill>
                  <a:srgbClr val="003300"/>
                </a:solidFill>
              </a:rPr>
              <a:t>os</a:t>
            </a:r>
            <a:r>
              <a:rPr lang="en-US" sz="2000" i="1" dirty="0">
                <a:solidFill>
                  <a:srgbClr val="003300"/>
                </a:solidFill>
              </a:rPr>
              <a:t> </a:t>
            </a:r>
            <a:r>
              <a:rPr lang="en-US" sz="2000" i="1" dirty="0" err="1">
                <a:solidFill>
                  <a:srgbClr val="003300"/>
                </a:solidFill>
              </a:rPr>
              <a:t>metacaracteres</a:t>
            </a:r>
            <a:r>
              <a:rPr lang="en-US" sz="2000" i="1" dirty="0">
                <a:solidFill>
                  <a:srgbClr val="003300"/>
                </a:solidFill>
              </a:rPr>
              <a:t>, </a:t>
            </a:r>
            <a:r>
              <a:rPr lang="en-US" sz="2000" i="1" dirty="0" err="1">
                <a:solidFill>
                  <a:srgbClr val="003300"/>
                </a:solidFill>
              </a:rPr>
              <a:t>pelo</a:t>
            </a:r>
            <a:r>
              <a:rPr lang="en-US" sz="2000" i="1" dirty="0">
                <a:solidFill>
                  <a:srgbClr val="003300"/>
                </a:solidFill>
              </a:rPr>
              <a:t> que </a:t>
            </a:r>
            <a:r>
              <a:rPr lang="en-US" sz="2000" i="1" dirty="0" err="1">
                <a:solidFill>
                  <a:srgbClr val="003300"/>
                </a:solidFill>
              </a:rPr>
              <a:t>nos</a:t>
            </a:r>
            <a:r>
              <a:rPr lang="en-US" sz="2000" i="1" dirty="0">
                <a:solidFill>
                  <a:srgbClr val="003300"/>
                </a:solidFill>
              </a:rPr>
              <a:t> </a:t>
            </a:r>
            <a:r>
              <a:rPr lang="en-US" sz="2000" i="1" dirty="0" err="1">
                <a:solidFill>
                  <a:srgbClr val="003300"/>
                </a:solidFill>
              </a:rPr>
              <a:t>vamos</a:t>
            </a:r>
            <a:r>
              <a:rPr lang="en-US" sz="2000" i="1" dirty="0">
                <a:solidFill>
                  <a:srgbClr val="003300"/>
                </a:solidFill>
              </a:rPr>
              <a:t> </a:t>
            </a:r>
            <a:r>
              <a:rPr lang="en-US" sz="2000" i="1" dirty="0" err="1">
                <a:solidFill>
                  <a:srgbClr val="003300"/>
                </a:solidFill>
              </a:rPr>
              <a:t>focar</a:t>
            </a:r>
            <a:r>
              <a:rPr lang="en-US" sz="2000" i="1" dirty="0">
                <a:solidFill>
                  <a:srgbClr val="003300"/>
                </a:solidFill>
              </a:rPr>
              <a:t> nesses</a:t>
            </a:r>
          </a:p>
        </p:txBody>
      </p:sp>
    </p:spTree>
    <p:extLst>
      <p:ext uri="{BB962C8B-B14F-4D97-AF65-F5344CB8AC3E}">
        <p14:creationId xmlns:p14="http://schemas.microsoft.com/office/powerpoint/2010/main" val="1343610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F22A3-D53F-6E4E-AA88-5E5D6DF840EC}"/>
              </a:ext>
            </a:extLst>
          </p:cNvPr>
          <p:cNvSpPr>
            <a:spLocks noGrp="1"/>
          </p:cNvSpPr>
          <p:nvPr>
            <p:ph type="title"/>
          </p:nvPr>
        </p:nvSpPr>
        <p:spPr/>
        <p:txBody>
          <a:bodyPr/>
          <a:lstStyle/>
          <a:p>
            <a:r>
              <a:rPr lang="en-US" dirty="0" err="1"/>
              <a:t>Onde</a:t>
            </a:r>
            <a:r>
              <a:rPr lang="en-US" dirty="0"/>
              <a:t> </a:t>
            </a:r>
            <a:r>
              <a:rPr lang="en-US" dirty="0" err="1"/>
              <a:t>efecutar</a:t>
            </a:r>
            <a:r>
              <a:rPr lang="en-US" dirty="0"/>
              <a:t> a </a:t>
            </a:r>
            <a:r>
              <a:rPr lang="en-US" dirty="0" err="1"/>
              <a:t>validação</a:t>
            </a:r>
            <a:r>
              <a:rPr lang="en-US" dirty="0"/>
              <a:t> de entradas?</a:t>
            </a:r>
          </a:p>
        </p:txBody>
      </p:sp>
      <p:sp>
        <p:nvSpPr>
          <p:cNvPr id="3" name="Date Placeholder 2">
            <a:extLst>
              <a:ext uri="{FF2B5EF4-FFF2-40B4-BE49-F238E27FC236}">
                <a16:creationId xmlns:a16="http://schemas.microsoft.com/office/drawing/2014/main" id="{909E4244-8E9A-F34B-816A-A9520CCCCD14}"/>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AD4938B8-A439-F34A-9070-39621D8520BA}"/>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C94DA067-6033-F74C-B699-9EEF3F660CF3}"/>
              </a:ext>
            </a:extLst>
          </p:cNvPr>
          <p:cNvSpPr>
            <a:spLocks noGrp="1"/>
          </p:cNvSpPr>
          <p:nvPr>
            <p:ph type="sldNum" sz="quarter" idx="12"/>
          </p:nvPr>
        </p:nvSpPr>
        <p:spPr/>
        <p:txBody>
          <a:bodyPr/>
          <a:lstStyle/>
          <a:p>
            <a:fld id="{BAFC06C6-5388-EF48-9B75-F2C2BBFC0E68}" type="slidenum">
              <a:rPr lang="en-US" smtClean="0"/>
              <a:t>6</a:t>
            </a:fld>
            <a:endParaRPr lang="en-US" dirty="0"/>
          </a:p>
        </p:txBody>
      </p:sp>
      <p:sp>
        <p:nvSpPr>
          <p:cNvPr id="6" name="Content Placeholder 5">
            <a:extLst>
              <a:ext uri="{FF2B5EF4-FFF2-40B4-BE49-F238E27FC236}">
                <a16:creationId xmlns:a16="http://schemas.microsoft.com/office/drawing/2014/main" id="{9FD1ED81-507F-8B44-9C2B-422BC59306E0}"/>
              </a:ext>
            </a:extLst>
          </p:cNvPr>
          <p:cNvSpPr>
            <a:spLocks noGrp="1"/>
          </p:cNvSpPr>
          <p:nvPr>
            <p:ph sz="quarter" idx="1"/>
          </p:nvPr>
        </p:nvSpPr>
        <p:spPr/>
        <p:txBody>
          <a:bodyPr/>
          <a:lstStyle/>
          <a:p>
            <a:endParaRPr lang="en-US" dirty="0"/>
          </a:p>
          <a:p>
            <a:r>
              <a:rPr lang="en-US" b="1" dirty="0"/>
              <a:t>1</a:t>
            </a:r>
            <a:r>
              <a:rPr lang="en-US" b="1" baseline="30000" dirty="0"/>
              <a:t>o</a:t>
            </a:r>
            <a:r>
              <a:rPr lang="en-US" b="1" dirty="0"/>
              <a:t> </a:t>
            </a:r>
            <a:r>
              <a:rPr lang="en-US" b="1" dirty="0" err="1"/>
              <a:t>princípio</a:t>
            </a:r>
            <a:r>
              <a:rPr lang="en-US" b="1" dirty="0"/>
              <a:t>: </a:t>
            </a:r>
            <a:r>
              <a:rPr lang="en-US" dirty="0"/>
              <a:t>a </a:t>
            </a:r>
            <a:r>
              <a:rPr lang="en-US" dirty="0" err="1"/>
              <a:t>validação</a:t>
            </a:r>
            <a:r>
              <a:rPr lang="en-US" dirty="0"/>
              <a:t> dos dados </a:t>
            </a:r>
            <a:r>
              <a:rPr lang="en-US" dirty="0" err="1"/>
              <a:t>tem</a:t>
            </a:r>
            <a:r>
              <a:rPr lang="en-US" dirty="0"/>
              <a:t> que </a:t>
            </a:r>
            <a:r>
              <a:rPr lang="en-US" dirty="0" err="1"/>
              <a:t>ser</a:t>
            </a:r>
            <a:r>
              <a:rPr lang="en-US" dirty="0"/>
              <a:t> </a:t>
            </a:r>
            <a:r>
              <a:rPr lang="en-US" dirty="0" err="1"/>
              <a:t>feita</a:t>
            </a:r>
            <a:r>
              <a:rPr lang="en-US" dirty="0"/>
              <a:t> </a:t>
            </a:r>
            <a:r>
              <a:rPr lang="en-US" dirty="0" err="1"/>
              <a:t>sempre</a:t>
            </a:r>
            <a:r>
              <a:rPr lang="en-US" dirty="0"/>
              <a:t> que </a:t>
            </a:r>
            <a:r>
              <a:rPr lang="en-US" dirty="0" err="1"/>
              <a:t>os</a:t>
            </a:r>
            <a:r>
              <a:rPr lang="en-US" dirty="0"/>
              <a:t> dados </a:t>
            </a:r>
            <a:r>
              <a:rPr lang="en-US" dirty="0" err="1"/>
              <a:t>atravessam</a:t>
            </a:r>
            <a:r>
              <a:rPr lang="en-US" dirty="0"/>
              <a:t> </a:t>
            </a:r>
            <a:r>
              <a:rPr lang="en-US" dirty="0" err="1"/>
              <a:t>uma</a:t>
            </a:r>
            <a:r>
              <a:rPr lang="en-US" dirty="0"/>
              <a:t> </a:t>
            </a:r>
            <a:r>
              <a:rPr lang="en-US" u="sng" dirty="0" err="1"/>
              <a:t>barreira</a:t>
            </a:r>
            <a:r>
              <a:rPr lang="en-US" u="sng" dirty="0"/>
              <a:t> de </a:t>
            </a:r>
            <a:r>
              <a:rPr lang="en-US" u="sng" dirty="0" err="1"/>
              <a:t>confiança</a:t>
            </a:r>
            <a:endParaRPr lang="en-US" u="sng" dirty="0"/>
          </a:p>
          <a:p>
            <a:r>
              <a:rPr lang="en-US" dirty="0" err="1"/>
              <a:t>ou</a:t>
            </a:r>
            <a:r>
              <a:rPr lang="en-US" dirty="0"/>
              <a:t> </a:t>
            </a:r>
            <a:r>
              <a:rPr lang="en-US" dirty="0" err="1"/>
              <a:t>seja</a:t>
            </a:r>
            <a:r>
              <a:rPr lang="en-US" dirty="0"/>
              <a:t>, </a:t>
            </a:r>
            <a:r>
              <a:rPr lang="en-US" dirty="0" err="1"/>
              <a:t>quando</a:t>
            </a:r>
            <a:r>
              <a:rPr lang="en-US" dirty="0"/>
              <a:t> </a:t>
            </a:r>
            <a:r>
              <a:rPr lang="en-US" dirty="0" err="1"/>
              <a:t>os</a:t>
            </a:r>
            <a:r>
              <a:rPr lang="en-US" dirty="0"/>
              <a:t> dados </a:t>
            </a:r>
            <a:r>
              <a:rPr lang="en-US" dirty="0" err="1"/>
              <a:t>atravessam</a:t>
            </a:r>
            <a:r>
              <a:rPr lang="en-US" dirty="0"/>
              <a:t>:</a:t>
            </a:r>
          </a:p>
          <a:p>
            <a:pPr lvl="1"/>
            <a:r>
              <a:rPr lang="en-US" dirty="0"/>
              <a:t>A </a:t>
            </a:r>
            <a:r>
              <a:rPr lang="en-US" dirty="0" err="1"/>
              <a:t>superfície</a:t>
            </a:r>
            <a:r>
              <a:rPr lang="en-US" dirty="0"/>
              <a:t> de </a:t>
            </a:r>
            <a:r>
              <a:rPr lang="en-US" dirty="0" err="1"/>
              <a:t>ataque</a:t>
            </a:r>
            <a:r>
              <a:rPr lang="en-US" dirty="0"/>
              <a:t> da </a:t>
            </a:r>
            <a:r>
              <a:rPr lang="en-US" dirty="0" err="1"/>
              <a:t>aplicação</a:t>
            </a:r>
            <a:endParaRPr lang="en-US" dirty="0"/>
          </a:p>
          <a:p>
            <a:pPr lvl="1"/>
            <a:r>
              <a:rPr lang="en-US" dirty="0"/>
              <a:t>Uma </a:t>
            </a:r>
            <a:r>
              <a:rPr lang="en-US" dirty="0" err="1"/>
              <a:t>barreira</a:t>
            </a:r>
            <a:r>
              <a:rPr lang="en-US" dirty="0"/>
              <a:t> de </a:t>
            </a:r>
            <a:r>
              <a:rPr lang="en-US" dirty="0" err="1"/>
              <a:t>confiança</a:t>
            </a:r>
            <a:r>
              <a:rPr lang="en-US" dirty="0"/>
              <a:t> </a:t>
            </a:r>
            <a:r>
              <a:rPr lang="en-US" dirty="0" err="1"/>
              <a:t>dentro</a:t>
            </a:r>
            <a:r>
              <a:rPr lang="en-US" dirty="0"/>
              <a:t> de </a:t>
            </a:r>
            <a:r>
              <a:rPr lang="en-US" dirty="0" err="1"/>
              <a:t>uma</a:t>
            </a:r>
            <a:r>
              <a:rPr lang="en-US" dirty="0"/>
              <a:t> </a:t>
            </a:r>
            <a:r>
              <a:rPr lang="en-US" dirty="0" err="1"/>
              <a:t>aplicação</a:t>
            </a:r>
            <a:endParaRPr lang="en-US" dirty="0"/>
          </a:p>
          <a:p>
            <a:pPr lvl="2"/>
            <a:r>
              <a:rPr lang="en-US" dirty="0"/>
              <a:t>Para </a:t>
            </a:r>
            <a:r>
              <a:rPr lang="en-US" dirty="0" err="1"/>
              <a:t>aplicações</a:t>
            </a:r>
            <a:r>
              <a:rPr lang="en-US" dirty="0"/>
              <a:t> multi-tier, a </a:t>
            </a:r>
            <a:r>
              <a:rPr lang="en-US" dirty="0" err="1"/>
              <a:t>validação</a:t>
            </a:r>
            <a:r>
              <a:rPr lang="en-US" dirty="0"/>
              <a:t> </a:t>
            </a:r>
            <a:r>
              <a:rPr lang="en-US" dirty="0" err="1"/>
              <a:t>tem</a:t>
            </a:r>
            <a:r>
              <a:rPr lang="en-US" dirty="0"/>
              <a:t> que </a:t>
            </a:r>
            <a:r>
              <a:rPr lang="en-US" dirty="0" err="1"/>
              <a:t>ser</a:t>
            </a:r>
            <a:r>
              <a:rPr lang="en-US" dirty="0"/>
              <a:t> </a:t>
            </a:r>
            <a:r>
              <a:rPr lang="en-US" dirty="0" err="1"/>
              <a:t>feita</a:t>
            </a:r>
            <a:r>
              <a:rPr lang="en-US" dirty="0"/>
              <a:t> </a:t>
            </a:r>
            <a:r>
              <a:rPr lang="en-US" dirty="0" err="1"/>
              <a:t>em</a:t>
            </a:r>
            <a:r>
              <a:rPr lang="en-US" dirty="0"/>
              <a:t> </a:t>
            </a:r>
            <a:r>
              <a:rPr lang="en-US" dirty="0" err="1"/>
              <a:t>cada</a:t>
            </a:r>
            <a:r>
              <a:rPr lang="en-US" dirty="0"/>
              <a:t> tier (e.g., </a:t>
            </a:r>
            <a:r>
              <a:rPr lang="en-US" dirty="0" err="1"/>
              <a:t>aplicações</a:t>
            </a:r>
            <a:r>
              <a:rPr lang="en-US" dirty="0"/>
              <a:t> web)</a:t>
            </a:r>
          </a:p>
          <a:p>
            <a:endParaRPr lang="en-US" dirty="0"/>
          </a:p>
        </p:txBody>
      </p:sp>
    </p:spTree>
    <p:extLst>
      <p:ext uri="{BB962C8B-B14F-4D97-AF65-F5344CB8AC3E}">
        <p14:creationId xmlns:p14="http://schemas.microsoft.com/office/powerpoint/2010/main" val="210851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F22A3-D53F-6E4E-AA88-5E5D6DF840EC}"/>
              </a:ext>
            </a:extLst>
          </p:cNvPr>
          <p:cNvSpPr>
            <a:spLocks noGrp="1"/>
          </p:cNvSpPr>
          <p:nvPr>
            <p:ph type="title"/>
          </p:nvPr>
        </p:nvSpPr>
        <p:spPr/>
        <p:txBody>
          <a:bodyPr>
            <a:normAutofit fontScale="90000"/>
          </a:bodyPr>
          <a:lstStyle/>
          <a:p>
            <a:r>
              <a:rPr lang="en-US" dirty="0" err="1"/>
              <a:t>Onde</a:t>
            </a:r>
            <a:r>
              <a:rPr lang="en-US" dirty="0"/>
              <a:t> </a:t>
            </a:r>
            <a:r>
              <a:rPr lang="en-US" dirty="0" err="1"/>
              <a:t>efecutar</a:t>
            </a:r>
            <a:r>
              <a:rPr lang="en-US" dirty="0"/>
              <a:t> a </a:t>
            </a:r>
            <a:r>
              <a:rPr lang="en-US" dirty="0" err="1"/>
              <a:t>validação</a:t>
            </a:r>
            <a:r>
              <a:rPr lang="en-US" dirty="0"/>
              <a:t> de entradas? (cont.)</a:t>
            </a:r>
          </a:p>
        </p:txBody>
      </p:sp>
      <p:sp>
        <p:nvSpPr>
          <p:cNvPr id="3" name="Date Placeholder 2">
            <a:extLst>
              <a:ext uri="{FF2B5EF4-FFF2-40B4-BE49-F238E27FC236}">
                <a16:creationId xmlns:a16="http://schemas.microsoft.com/office/drawing/2014/main" id="{909E4244-8E9A-F34B-816A-A9520CCCCD14}"/>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AD4938B8-A439-F34A-9070-39621D8520BA}"/>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C94DA067-6033-F74C-B699-9EEF3F660CF3}"/>
              </a:ext>
            </a:extLst>
          </p:cNvPr>
          <p:cNvSpPr>
            <a:spLocks noGrp="1"/>
          </p:cNvSpPr>
          <p:nvPr>
            <p:ph type="sldNum" sz="quarter" idx="12"/>
          </p:nvPr>
        </p:nvSpPr>
        <p:spPr/>
        <p:txBody>
          <a:bodyPr/>
          <a:lstStyle/>
          <a:p>
            <a:fld id="{BAFC06C6-5388-EF48-9B75-F2C2BBFC0E68}" type="slidenum">
              <a:rPr lang="en-US" smtClean="0"/>
              <a:t>7</a:t>
            </a:fld>
            <a:endParaRPr lang="en-US" dirty="0"/>
          </a:p>
        </p:txBody>
      </p:sp>
      <p:sp>
        <p:nvSpPr>
          <p:cNvPr id="6" name="Content Placeholder 5">
            <a:extLst>
              <a:ext uri="{FF2B5EF4-FFF2-40B4-BE49-F238E27FC236}">
                <a16:creationId xmlns:a16="http://schemas.microsoft.com/office/drawing/2014/main" id="{9FD1ED81-507F-8B44-9C2B-422BC59306E0}"/>
              </a:ext>
            </a:extLst>
          </p:cNvPr>
          <p:cNvSpPr>
            <a:spLocks noGrp="1"/>
          </p:cNvSpPr>
          <p:nvPr>
            <p:ph sz="quarter" idx="1"/>
          </p:nvPr>
        </p:nvSpPr>
        <p:spPr>
          <a:xfrm>
            <a:off x="457200" y="1219200"/>
            <a:ext cx="3459163" cy="4937760"/>
          </a:xfrm>
        </p:spPr>
        <p:txBody>
          <a:bodyPr/>
          <a:lstStyle/>
          <a:p>
            <a:endParaRPr lang="en-US" b="1" dirty="0"/>
          </a:p>
          <a:p>
            <a:r>
              <a:rPr lang="en-US" b="1" dirty="0"/>
              <a:t>2</a:t>
            </a:r>
            <a:r>
              <a:rPr lang="en-US" b="1" baseline="30000" dirty="0"/>
              <a:t>o</a:t>
            </a:r>
            <a:r>
              <a:rPr lang="en-US" b="1" dirty="0"/>
              <a:t> </a:t>
            </a:r>
            <a:r>
              <a:rPr lang="en-US" b="1" dirty="0" err="1"/>
              <a:t>princípio</a:t>
            </a:r>
            <a:r>
              <a:rPr lang="en-US" b="1" dirty="0"/>
              <a:t>: </a:t>
            </a:r>
            <a:r>
              <a:rPr lang="en-US" dirty="0" err="1"/>
              <a:t>tem</a:t>
            </a:r>
            <a:r>
              <a:rPr lang="en-US" dirty="0"/>
              <a:t> de </a:t>
            </a:r>
            <a:r>
              <a:rPr lang="en-US" dirty="0" err="1"/>
              <a:t>existir</a:t>
            </a:r>
            <a:r>
              <a:rPr lang="en-US" dirty="0"/>
              <a:t> um </a:t>
            </a:r>
            <a:r>
              <a:rPr lang="en-US" dirty="0" err="1"/>
              <a:t>pequeno</a:t>
            </a:r>
            <a:r>
              <a:rPr lang="en-US" dirty="0"/>
              <a:t> conjunto de </a:t>
            </a:r>
            <a:r>
              <a:rPr lang="en-US" dirty="0" err="1"/>
              <a:t>pontos</a:t>
            </a:r>
            <a:r>
              <a:rPr lang="en-US" dirty="0"/>
              <a:t> de </a:t>
            </a:r>
            <a:r>
              <a:rPr lang="en-US" dirty="0" err="1"/>
              <a:t>estrangulamento</a:t>
            </a:r>
            <a:r>
              <a:rPr lang="en-US" dirty="0"/>
              <a:t> (</a:t>
            </a:r>
            <a:r>
              <a:rPr lang="en-US" b="1" dirty="0"/>
              <a:t>chokepoints</a:t>
            </a:r>
            <a:r>
              <a:rPr lang="en-US" dirty="0"/>
              <a:t>) </a:t>
            </a:r>
            <a:r>
              <a:rPr lang="en-US" dirty="0" err="1"/>
              <a:t>bem</a:t>
            </a:r>
            <a:r>
              <a:rPr lang="en-US" dirty="0"/>
              <a:t> </a:t>
            </a:r>
            <a:r>
              <a:rPr lang="en-US" dirty="0" err="1"/>
              <a:t>definidos</a:t>
            </a:r>
            <a:r>
              <a:rPr lang="en-US" dirty="0"/>
              <a:t> </a:t>
            </a:r>
            <a:r>
              <a:rPr lang="en-US" dirty="0" err="1"/>
              <a:t>onde</a:t>
            </a:r>
            <a:r>
              <a:rPr lang="en-US" dirty="0"/>
              <a:t> as </a:t>
            </a:r>
            <a:r>
              <a:rPr lang="en-US" dirty="0" err="1"/>
              <a:t>validações</a:t>
            </a:r>
            <a:r>
              <a:rPr lang="en-US" dirty="0"/>
              <a:t> </a:t>
            </a:r>
            <a:r>
              <a:rPr lang="en-US" dirty="0" err="1"/>
              <a:t>são</a:t>
            </a:r>
            <a:r>
              <a:rPr lang="en-US" dirty="0"/>
              <a:t> </a:t>
            </a:r>
            <a:r>
              <a:rPr lang="en-US" dirty="0" err="1"/>
              <a:t>feitas</a:t>
            </a:r>
            <a:endParaRPr lang="en-US" dirty="0"/>
          </a:p>
          <a:p>
            <a:endParaRPr lang="en-US" dirty="0"/>
          </a:p>
        </p:txBody>
      </p:sp>
      <p:pic>
        <p:nvPicPr>
          <p:cNvPr id="7" name="Picture 14">
            <a:extLst>
              <a:ext uri="{FF2B5EF4-FFF2-40B4-BE49-F238E27FC236}">
                <a16:creationId xmlns:a16="http://schemas.microsoft.com/office/drawing/2014/main" id="{920DC2C4-9A96-4646-9828-B8D101F033B2}"/>
              </a:ext>
            </a:extLst>
          </p:cNvPr>
          <p:cNvPicPr>
            <a:picLocks noChangeAspect="1" noChangeArrowheads="1"/>
          </p:cNvPicPr>
          <p:nvPr/>
        </p:nvPicPr>
        <p:blipFill>
          <a:blip r:embed="rId2" cstate="print"/>
          <a:srcRect/>
          <a:stretch>
            <a:fillRect/>
          </a:stretch>
        </p:blipFill>
        <p:spPr bwMode="auto">
          <a:xfrm>
            <a:off x="4147926" y="1676400"/>
            <a:ext cx="4737311" cy="3986212"/>
          </a:xfrm>
          <a:prstGeom prst="rect">
            <a:avLst/>
          </a:prstGeom>
          <a:noFill/>
          <a:ln w="12700">
            <a:noFill/>
            <a:miter lim="800000"/>
            <a:headEnd type="none" w="sm" len="sm"/>
            <a:tailEnd type="none" w="sm" len="sm"/>
          </a:ln>
        </p:spPr>
      </p:pic>
    </p:spTree>
    <p:extLst>
      <p:ext uri="{BB962C8B-B14F-4D97-AF65-F5344CB8AC3E}">
        <p14:creationId xmlns:p14="http://schemas.microsoft.com/office/powerpoint/2010/main" val="705653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390FC-ADB5-E448-8A83-081BB0953CC0}"/>
              </a:ext>
            </a:extLst>
          </p:cNvPr>
          <p:cNvSpPr>
            <a:spLocks noGrp="1"/>
          </p:cNvSpPr>
          <p:nvPr>
            <p:ph type="title"/>
          </p:nvPr>
        </p:nvSpPr>
        <p:spPr/>
        <p:txBody>
          <a:bodyPr/>
          <a:lstStyle/>
          <a:p>
            <a:r>
              <a:rPr lang="en-US" dirty="0" err="1"/>
              <a:t>Estratégias</a:t>
            </a:r>
            <a:r>
              <a:rPr lang="en-US" dirty="0"/>
              <a:t> de </a:t>
            </a:r>
            <a:r>
              <a:rPr lang="en-US" dirty="0" err="1"/>
              <a:t>validação</a:t>
            </a:r>
            <a:r>
              <a:rPr lang="en-US" dirty="0"/>
              <a:t> de entradas</a:t>
            </a:r>
          </a:p>
        </p:txBody>
      </p:sp>
      <p:sp>
        <p:nvSpPr>
          <p:cNvPr id="3" name="Date Placeholder 2">
            <a:extLst>
              <a:ext uri="{FF2B5EF4-FFF2-40B4-BE49-F238E27FC236}">
                <a16:creationId xmlns:a16="http://schemas.microsoft.com/office/drawing/2014/main" id="{A878D8A2-F529-3148-B2BE-12292CD36E2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85D6DE08-420D-904E-8AB2-A3FFEA6DDA54}"/>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427660B6-75C0-1D46-B5F9-0AE3CB77B95A}"/>
              </a:ext>
            </a:extLst>
          </p:cNvPr>
          <p:cNvSpPr>
            <a:spLocks noGrp="1"/>
          </p:cNvSpPr>
          <p:nvPr>
            <p:ph type="sldNum" sz="quarter" idx="12"/>
          </p:nvPr>
        </p:nvSpPr>
        <p:spPr/>
        <p:txBody>
          <a:bodyPr/>
          <a:lstStyle/>
          <a:p>
            <a:fld id="{BAFC06C6-5388-EF48-9B75-F2C2BBFC0E68}" type="slidenum">
              <a:rPr lang="en-US" smtClean="0"/>
              <a:t>8</a:t>
            </a:fld>
            <a:endParaRPr lang="en-US" dirty="0"/>
          </a:p>
        </p:txBody>
      </p:sp>
      <p:sp>
        <p:nvSpPr>
          <p:cNvPr id="6" name="Content Placeholder 5">
            <a:extLst>
              <a:ext uri="{FF2B5EF4-FFF2-40B4-BE49-F238E27FC236}">
                <a16:creationId xmlns:a16="http://schemas.microsoft.com/office/drawing/2014/main" id="{30C3D1EB-47A2-7B45-99E4-5E1D08EE3467}"/>
              </a:ext>
            </a:extLst>
          </p:cNvPr>
          <p:cNvSpPr>
            <a:spLocks noGrp="1"/>
          </p:cNvSpPr>
          <p:nvPr>
            <p:ph sz="quarter" idx="1"/>
          </p:nvPr>
        </p:nvSpPr>
        <p:spPr/>
        <p:txBody>
          <a:bodyPr>
            <a:normAutofit/>
          </a:bodyPr>
          <a:lstStyle/>
          <a:p>
            <a:pPr>
              <a:buFontTx/>
              <a:buNone/>
            </a:pPr>
            <a:r>
              <a:rPr lang="en-US" dirty="0"/>
              <a:t>1- </a:t>
            </a:r>
            <a:r>
              <a:rPr lang="en-US" b="1" dirty="0"/>
              <a:t>White listing</a:t>
            </a:r>
            <a:r>
              <a:rPr lang="en-US" dirty="0"/>
              <a:t> – </a:t>
            </a:r>
            <a:r>
              <a:rPr lang="en-US" dirty="0" err="1"/>
              <a:t>aceitar</a:t>
            </a:r>
            <a:r>
              <a:rPr lang="en-US" dirty="0"/>
              <a:t> o que </a:t>
            </a:r>
            <a:r>
              <a:rPr lang="en-US" dirty="0" err="1"/>
              <a:t>sabemos</a:t>
            </a:r>
            <a:r>
              <a:rPr lang="en-US" dirty="0"/>
              <a:t> que </a:t>
            </a:r>
            <a:r>
              <a:rPr lang="en-US" dirty="0" err="1"/>
              <a:t>é</a:t>
            </a:r>
            <a:r>
              <a:rPr lang="en-US" dirty="0"/>
              <a:t> </a:t>
            </a:r>
            <a:r>
              <a:rPr lang="en-US" dirty="0" err="1"/>
              <a:t>bom</a:t>
            </a:r>
            <a:endParaRPr lang="en-US" dirty="0"/>
          </a:p>
          <a:p>
            <a:pPr>
              <a:buFontTx/>
              <a:buNone/>
            </a:pPr>
            <a:endParaRPr lang="en-US" sz="1600" dirty="0"/>
          </a:p>
          <a:p>
            <a:pPr lvl="1">
              <a:buFont typeface="Wingdings" pitchFamily="2" charset="2"/>
              <a:buNone/>
            </a:pPr>
            <a:r>
              <a:rPr lang="en-US" sz="2000" dirty="0">
                <a:solidFill>
                  <a:srgbClr val="163CFF"/>
                </a:solidFill>
                <a:latin typeface="Consolas" panose="020B0609020204030204" pitchFamily="49" charset="0"/>
                <a:cs typeface="Consolas" panose="020B0609020204030204" pitchFamily="49" charset="0"/>
              </a:rPr>
              <a:t>if (</a:t>
            </a:r>
            <a:r>
              <a:rPr lang="en-US" sz="2000" dirty="0" err="1">
                <a:solidFill>
                  <a:srgbClr val="163CFF"/>
                </a:solidFill>
                <a:latin typeface="Consolas" panose="020B0609020204030204" pitchFamily="49" charset="0"/>
                <a:cs typeface="Consolas" panose="020B0609020204030204" pitchFamily="49" charset="0"/>
              </a:rPr>
              <a:t>inp.match</a:t>
            </a:r>
            <a:r>
              <a:rPr lang="en-US" sz="2000" dirty="0">
                <a:solidFill>
                  <a:srgbClr val="163CFF"/>
                </a:solidFill>
                <a:latin typeface="Consolas" panose="020B0609020204030204" pitchFamily="49" charset="0"/>
                <a:cs typeface="Consolas" panose="020B0609020204030204" pitchFamily="49" charset="0"/>
              </a:rPr>
              <a:t>(regular expression that defines </a:t>
            </a:r>
            <a:r>
              <a:rPr lang="en-US" sz="2000" u="sng" dirty="0">
                <a:solidFill>
                  <a:srgbClr val="163CFF"/>
                </a:solidFill>
                <a:latin typeface="Consolas" panose="020B0609020204030204" pitchFamily="49" charset="0"/>
                <a:cs typeface="Consolas" panose="020B0609020204030204" pitchFamily="49" charset="0"/>
              </a:rPr>
              <a:t>good</a:t>
            </a:r>
            <a:r>
              <a:rPr lang="en-US" sz="2000" dirty="0">
                <a:solidFill>
                  <a:srgbClr val="163CFF"/>
                </a:solidFill>
                <a:latin typeface="Consolas" panose="020B0609020204030204" pitchFamily="49" charset="0"/>
                <a:cs typeface="Consolas" panose="020B0609020204030204" pitchFamily="49" charset="0"/>
              </a:rPr>
              <a:t> input) == false) </a:t>
            </a:r>
          </a:p>
          <a:p>
            <a:pPr lvl="1">
              <a:buFont typeface="Wingdings" pitchFamily="2" charset="2"/>
              <a:buNone/>
            </a:pPr>
            <a:r>
              <a:rPr lang="en-US" sz="2000" dirty="0">
                <a:solidFill>
                  <a:srgbClr val="163CFF"/>
                </a:solidFill>
                <a:latin typeface="Consolas" panose="020B0609020204030204" pitchFamily="49" charset="0"/>
                <a:cs typeface="Consolas" panose="020B0609020204030204" pitchFamily="49" charset="0"/>
              </a:rPr>
              <a:t>	error();</a:t>
            </a:r>
          </a:p>
          <a:p>
            <a:pPr lvl="2"/>
            <a:endParaRPr lang="en-US" dirty="0"/>
          </a:p>
          <a:p>
            <a:pPr lvl="1"/>
            <a:r>
              <a:rPr lang="en-US" dirty="0"/>
              <a:t>Se </a:t>
            </a:r>
            <a:r>
              <a:rPr lang="en-US" dirty="0" err="1"/>
              <a:t>espera</a:t>
            </a:r>
            <a:r>
              <a:rPr lang="en-US" dirty="0"/>
              <a:t> um </a:t>
            </a:r>
            <a:r>
              <a:rPr lang="en-US" dirty="0" err="1"/>
              <a:t>código</a:t>
            </a:r>
            <a:r>
              <a:rPr lang="en-US" dirty="0"/>
              <a:t> postal, </a:t>
            </a:r>
            <a:r>
              <a:rPr lang="en-US" dirty="0" err="1"/>
              <a:t>aceitar</a:t>
            </a:r>
            <a:r>
              <a:rPr lang="en-US" dirty="0"/>
              <a:t> </a:t>
            </a:r>
            <a:r>
              <a:rPr lang="en-US" dirty="0" err="1"/>
              <a:t>apenas</a:t>
            </a:r>
            <a:r>
              <a:rPr lang="en-US" dirty="0"/>
              <a:t> o </a:t>
            </a:r>
            <a:r>
              <a:rPr lang="en-US" dirty="0" err="1"/>
              <a:t>código</a:t>
            </a:r>
            <a:r>
              <a:rPr lang="en-US" dirty="0"/>
              <a:t> postal (</a:t>
            </a:r>
            <a:r>
              <a:rPr lang="en-US" dirty="0" err="1"/>
              <a:t>tipo</a:t>
            </a:r>
            <a:r>
              <a:rPr lang="en-US" dirty="0"/>
              <a:t>, </a:t>
            </a:r>
            <a:r>
              <a:rPr lang="en-US" dirty="0" err="1"/>
              <a:t>tamanho</a:t>
            </a:r>
            <a:r>
              <a:rPr lang="en-US" dirty="0"/>
              <a:t>, e </a:t>
            </a:r>
            <a:r>
              <a:rPr lang="en-US" dirty="0" err="1"/>
              <a:t>sintaxe</a:t>
            </a:r>
            <a:r>
              <a:rPr lang="en-US" dirty="0"/>
              <a:t>). Se </a:t>
            </a:r>
            <a:r>
              <a:rPr lang="en-US" dirty="0" err="1"/>
              <a:t>não</a:t>
            </a:r>
            <a:r>
              <a:rPr lang="en-US" dirty="0"/>
              <a:t>, </a:t>
            </a:r>
            <a:r>
              <a:rPr lang="en-US" dirty="0" err="1"/>
              <a:t>rejeitar</a:t>
            </a:r>
            <a:endParaRPr lang="en-US" dirty="0"/>
          </a:p>
          <a:p>
            <a:pPr lvl="1"/>
            <a:endParaRPr lang="en-US" dirty="0"/>
          </a:p>
          <a:p>
            <a:pPr lvl="2">
              <a:buFontTx/>
              <a:buNone/>
            </a:pPr>
            <a:r>
              <a:rPr lang="en-US" dirty="0">
                <a:solidFill>
                  <a:srgbClr val="163CFF"/>
                </a:solidFill>
                <a:latin typeface="Consolas" panose="020B0609020204030204" pitchFamily="49" charset="0"/>
                <a:cs typeface="Consolas" panose="020B0609020204030204" pitchFamily="49" charset="0"/>
              </a:rPr>
              <a:t>public String </a:t>
            </a:r>
            <a:r>
              <a:rPr lang="en-US" dirty="0" err="1">
                <a:solidFill>
                  <a:srgbClr val="163CFF"/>
                </a:solidFill>
                <a:latin typeface="Consolas" panose="020B0609020204030204" pitchFamily="49" charset="0"/>
                <a:cs typeface="Consolas" panose="020B0609020204030204" pitchFamily="49" charset="0"/>
              </a:rPr>
              <a:t>validateZipCode</a:t>
            </a:r>
            <a:r>
              <a:rPr lang="en-US" dirty="0">
                <a:solidFill>
                  <a:srgbClr val="163CFF"/>
                </a:solidFill>
                <a:latin typeface="Consolas" panose="020B0609020204030204" pitchFamily="49" charset="0"/>
                <a:cs typeface="Consolas" panose="020B0609020204030204" pitchFamily="49" charset="0"/>
              </a:rPr>
              <a:t>(String </a:t>
            </a:r>
            <a:r>
              <a:rPr lang="en-US" dirty="0" err="1">
                <a:solidFill>
                  <a:srgbClr val="163CFF"/>
                </a:solidFill>
                <a:latin typeface="Consolas" panose="020B0609020204030204" pitchFamily="49" charset="0"/>
                <a:cs typeface="Consolas" panose="020B0609020204030204" pitchFamily="49" charset="0"/>
              </a:rPr>
              <a:t>zipcode</a:t>
            </a:r>
            <a:r>
              <a:rPr lang="en-US" dirty="0">
                <a:solidFill>
                  <a:srgbClr val="163CFF"/>
                </a:solidFill>
                <a:latin typeface="Consolas" panose="020B0609020204030204" pitchFamily="49" charset="0"/>
                <a:cs typeface="Consolas" panose="020B0609020204030204" pitchFamily="49" charset="0"/>
              </a:rPr>
              <a:t>) {</a:t>
            </a:r>
          </a:p>
          <a:p>
            <a:pPr lvl="2">
              <a:buFontTx/>
              <a:buNone/>
            </a:pPr>
            <a:r>
              <a:rPr lang="en-US" dirty="0">
                <a:solidFill>
                  <a:srgbClr val="163CFF"/>
                </a:solidFill>
                <a:latin typeface="Consolas" panose="020B0609020204030204" pitchFamily="49" charset="0"/>
                <a:cs typeface="Consolas" panose="020B0609020204030204" pitchFamily="49" charset="0"/>
              </a:rPr>
              <a:t>	return (</a:t>
            </a:r>
            <a:r>
              <a:rPr lang="en-US" dirty="0" err="1">
                <a:solidFill>
                  <a:srgbClr val="163CFF"/>
                </a:solidFill>
                <a:latin typeface="Consolas" panose="020B0609020204030204" pitchFamily="49" charset="0"/>
                <a:cs typeface="Consolas" panose="020B0609020204030204" pitchFamily="49" charset="0"/>
              </a:rPr>
              <a:t>Pattern.matches</a:t>
            </a:r>
            <a:r>
              <a:rPr lang="en-US" dirty="0">
                <a:solidFill>
                  <a:srgbClr val="163CFF"/>
                </a:solidFill>
                <a:latin typeface="Consolas" panose="020B0609020204030204" pitchFamily="49" charset="0"/>
                <a:cs typeface="Consolas" panose="020B0609020204030204" pitchFamily="49" charset="0"/>
              </a:rPr>
              <a:t>("^\d{4}(-\d{3})?$", </a:t>
            </a:r>
            <a:r>
              <a:rPr lang="en-US" dirty="0" err="1">
                <a:solidFill>
                  <a:srgbClr val="163CFF"/>
                </a:solidFill>
                <a:latin typeface="Consolas" panose="020B0609020204030204" pitchFamily="49" charset="0"/>
                <a:cs typeface="Consolas" panose="020B0609020204030204" pitchFamily="49" charset="0"/>
              </a:rPr>
              <a:t>zipcode</a:t>
            </a:r>
            <a:r>
              <a:rPr lang="en-US" dirty="0">
                <a:solidFill>
                  <a:srgbClr val="163CFF"/>
                </a:solidFill>
                <a:latin typeface="Consolas" panose="020B0609020204030204" pitchFamily="49" charset="0"/>
                <a:cs typeface="Consolas" panose="020B0609020204030204" pitchFamily="49" charset="0"/>
              </a:rPr>
              <a:t>)) ? </a:t>
            </a:r>
            <a:r>
              <a:rPr lang="en-US" dirty="0" err="1">
                <a:solidFill>
                  <a:srgbClr val="163CFF"/>
                </a:solidFill>
                <a:latin typeface="Consolas" panose="020B0609020204030204" pitchFamily="49" charset="0"/>
                <a:cs typeface="Consolas" panose="020B0609020204030204" pitchFamily="49" charset="0"/>
              </a:rPr>
              <a:t>zipcode</a:t>
            </a:r>
            <a:r>
              <a:rPr lang="en-US" dirty="0">
                <a:solidFill>
                  <a:srgbClr val="163CFF"/>
                </a:solidFill>
                <a:latin typeface="Consolas" panose="020B0609020204030204" pitchFamily="49" charset="0"/>
                <a:cs typeface="Consolas" panose="020B0609020204030204" pitchFamily="49" charset="0"/>
              </a:rPr>
              <a:t> : '';</a:t>
            </a:r>
          </a:p>
          <a:p>
            <a:pPr lvl="2">
              <a:buFontTx/>
              <a:buNone/>
            </a:pPr>
            <a:r>
              <a:rPr lang="en-US" dirty="0">
                <a:solidFill>
                  <a:srgbClr val="163CFF"/>
                </a:solidFill>
                <a:latin typeface="Consolas" panose="020B0609020204030204" pitchFamily="49" charset="0"/>
                <a:cs typeface="Consolas" panose="020B0609020204030204" pitchFamily="49" charset="0"/>
              </a:rPr>
              <a:t>}</a:t>
            </a:r>
          </a:p>
          <a:p>
            <a:endParaRPr lang="en-US" dirty="0"/>
          </a:p>
        </p:txBody>
      </p:sp>
    </p:spTree>
    <p:extLst>
      <p:ext uri="{BB962C8B-B14F-4D97-AF65-F5344CB8AC3E}">
        <p14:creationId xmlns:p14="http://schemas.microsoft.com/office/powerpoint/2010/main" val="3728706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390FC-ADB5-E448-8A83-081BB0953CC0}"/>
              </a:ext>
            </a:extLst>
          </p:cNvPr>
          <p:cNvSpPr>
            <a:spLocks noGrp="1"/>
          </p:cNvSpPr>
          <p:nvPr>
            <p:ph type="title"/>
          </p:nvPr>
        </p:nvSpPr>
        <p:spPr/>
        <p:txBody>
          <a:bodyPr>
            <a:normAutofit fontScale="90000"/>
          </a:bodyPr>
          <a:lstStyle/>
          <a:p>
            <a:r>
              <a:rPr lang="en-US" dirty="0" err="1"/>
              <a:t>Estratégias</a:t>
            </a:r>
            <a:r>
              <a:rPr lang="en-US" dirty="0"/>
              <a:t> de </a:t>
            </a:r>
            <a:r>
              <a:rPr lang="en-US" dirty="0" err="1"/>
              <a:t>validação</a:t>
            </a:r>
            <a:r>
              <a:rPr lang="en-US" dirty="0"/>
              <a:t> de entradas (cont.)</a:t>
            </a:r>
          </a:p>
        </p:txBody>
      </p:sp>
      <p:sp>
        <p:nvSpPr>
          <p:cNvPr id="3" name="Date Placeholder 2">
            <a:extLst>
              <a:ext uri="{FF2B5EF4-FFF2-40B4-BE49-F238E27FC236}">
                <a16:creationId xmlns:a16="http://schemas.microsoft.com/office/drawing/2014/main" id="{A878D8A2-F529-3148-B2BE-12292CD36E2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85D6DE08-420D-904E-8AB2-A3FFEA6DDA54}"/>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427660B6-75C0-1D46-B5F9-0AE3CB77B95A}"/>
              </a:ext>
            </a:extLst>
          </p:cNvPr>
          <p:cNvSpPr>
            <a:spLocks noGrp="1"/>
          </p:cNvSpPr>
          <p:nvPr>
            <p:ph type="sldNum" sz="quarter" idx="12"/>
          </p:nvPr>
        </p:nvSpPr>
        <p:spPr/>
        <p:txBody>
          <a:bodyPr/>
          <a:lstStyle/>
          <a:p>
            <a:fld id="{BAFC06C6-5388-EF48-9B75-F2C2BBFC0E68}" type="slidenum">
              <a:rPr lang="en-US" smtClean="0"/>
              <a:t>9</a:t>
            </a:fld>
            <a:endParaRPr lang="en-US" dirty="0"/>
          </a:p>
        </p:txBody>
      </p:sp>
      <p:sp>
        <p:nvSpPr>
          <p:cNvPr id="6" name="Content Placeholder 5">
            <a:extLst>
              <a:ext uri="{FF2B5EF4-FFF2-40B4-BE49-F238E27FC236}">
                <a16:creationId xmlns:a16="http://schemas.microsoft.com/office/drawing/2014/main" id="{30C3D1EB-47A2-7B45-99E4-5E1D08EE3467}"/>
              </a:ext>
            </a:extLst>
          </p:cNvPr>
          <p:cNvSpPr>
            <a:spLocks noGrp="1"/>
          </p:cNvSpPr>
          <p:nvPr>
            <p:ph sz="quarter" idx="1"/>
          </p:nvPr>
        </p:nvSpPr>
        <p:spPr/>
        <p:txBody>
          <a:bodyPr>
            <a:normAutofit fontScale="92500" lnSpcReduction="20000"/>
          </a:bodyPr>
          <a:lstStyle/>
          <a:p>
            <a:pPr>
              <a:buFontTx/>
              <a:buNone/>
            </a:pPr>
            <a:r>
              <a:rPr lang="en-US" dirty="0"/>
              <a:t>2- </a:t>
            </a:r>
            <a:r>
              <a:rPr lang="en-US" b="1" dirty="0"/>
              <a:t>Black listing</a:t>
            </a:r>
            <a:r>
              <a:rPr lang="en-US" dirty="0"/>
              <a:t> – </a:t>
            </a:r>
            <a:r>
              <a:rPr lang="en-US" dirty="0" err="1"/>
              <a:t>rejeitar</a:t>
            </a:r>
            <a:r>
              <a:rPr lang="en-US" dirty="0"/>
              <a:t> o que </a:t>
            </a:r>
            <a:r>
              <a:rPr lang="en-US" dirty="0" err="1"/>
              <a:t>sabemos</a:t>
            </a:r>
            <a:r>
              <a:rPr lang="en-US" dirty="0"/>
              <a:t> que </a:t>
            </a:r>
            <a:r>
              <a:rPr lang="en-US" dirty="0" err="1"/>
              <a:t>é</a:t>
            </a:r>
            <a:r>
              <a:rPr lang="en-US" dirty="0"/>
              <a:t> </a:t>
            </a:r>
            <a:r>
              <a:rPr lang="en-US" dirty="0" err="1"/>
              <a:t>mau</a:t>
            </a:r>
            <a:endParaRPr lang="en-US" dirty="0"/>
          </a:p>
          <a:p>
            <a:pPr>
              <a:buFontTx/>
              <a:buNone/>
            </a:pPr>
            <a:endParaRPr lang="en-US" b="1" u="sng" dirty="0"/>
          </a:p>
          <a:p>
            <a:pPr lvl="1">
              <a:buFont typeface="Wingdings" pitchFamily="2" charset="2"/>
              <a:buNone/>
            </a:pPr>
            <a:r>
              <a:rPr lang="en-US" sz="2000" dirty="0">
                <a:solidFill>
                  <a:srgbClr val="163CFF"/>
                </a:solidFill>
                <a:latin typeface="Consolas" panose="020B0609020204030204" pitchFamily="49" charset="0"/>
                <a:cs typeface="Consolas" panose="020B0609020204030204" pitchFamily="49" charset="0"/>
              </a:rPr>
              <a:t>if (</a:t>
            </a:r>
            <a:r>
              <a:rPr lang="en-US" sz="2000" dirty="0" err="1">
                <a:solidFill>
                  <a:srgbClr val="163CFF"/>
                </a:solidFill>
                <a:latin typeface="Consolas" panose="020B0609020204030204" pitchFamily="49" charset="0"/>
                <a:cs typeface="Consolas" panose="020B0609020204030204" pitchFamily="49" charset="0"/>
              </a:rPr>
              <a:t>inp.match</a:t>
            </a:r>
            <a:r>
              <a:rPr lang="en-US" sz="2000" dirty="0">
                <a:solidFill>
                  <a:srgbClr val="163CFF"/>
                </a:solidFill>
                <a:latin typeface="Consolas" panose="020B0609020204030204" pitchFamily="49" charset="0"/>
                <a:cs typeface="Consolas" panose="020B0609020204030204" pitchFamily="49" charset="0"/>
              </a:rPr>
              <a:t>(regular expression that defines </a:t>
            </a:r>
            <a:r>
              <a:rPr lang="en-US" sz="2000" u="sng" dirty="0">
                <a:solidFill>
                  <a:srgbClr val="163CFF"/>
                </a:solidFill>
                <a:latin typeface="Consolas" panose="020B0609020204030204" pitchFamily="49" charset="0"/>
                <a:cs typeface="Consolas" panose="020B0609020204030204" pitchFamily="49" charset="0"/>
              </a:rPr>
              <a:t>bad</a:t>
            </a:r>
            <a:r>
              <a:rPr lang="en-US" sz="2000" dirty="0">
                <a:solidFill>
                  <a:srgbClr val="163CFF"/>
                </a:solidFill>
                <a:latin typeface="Consolas" panose="020B0609020204030204" pitchFamily="49" charset="0"/>
                <a:cs typeface="Consolas" panose="020B0609020204030204" pitchFamily="49" charset="0"/>
              </a:rPr>
              <a:t> input) == true) </a:t>
            </a:r>
          </a:p>
          <a:p>
            <a:pPr lvl="1">
              <a:buFont typeface="Wingdings" pitchFamily="2" charset="2"/>
              <a:buNone/>
            </a:pPr>
            <a:r>
              <a:rPr lang="en-US" sz="2000" dirty="0">
                <a:solidFill>
                  <a:srgbClr val="163CFF"/>
                </a:solidFill>
                <a:latin typeface="Consolas" panose="020B0609020204030204" pitchFamily="49" charset="0"/>
                <a:cs typeface="Consolas" panose="020B0609020204030204" pitchFamily="49" charset="0"/>
              </a:rPr>
              <a:t>	error();</a:t>
            </a:r>
          </a:p>
          <a:p>
            <a:pPr lvl="2"/>
            <a:endParaRPr lang="en-US" dirty="0"/>
          </a:p>
          <a:p>
            <a:pPr lvl="1"/>
            <a:r>
              <a:rPr lang="en-US" dirty="0"/>
              <a:t>Se </a:t>
            </a:r>
            <a:r>
              <a:rPr lang="en-US" dirty="0" err="1"/>
              <a:t>não</a:t>
            </a:r>
            <a:r>
              <a:rPr lang="en-US" dirty="0"/>
              <a:t> </a:t>
            </a:r>
            <a:r>
              <a:rPr lang="en-US" dirty="0" err="1"/>
              <a:t>espera</a:t>
            </a:r>
            <a:r>
              <a:rPr lang="en-US" dirty="0"/>
              <a:t> </a:t>
            </a:r>
            <a:r>
              <a:rPr lang="en-US" dirty="0" err="1"/>
              <a:t>ver</a:t>
            </a:r>
            <a:r>
              <a:rPr lang="en-US" dirty="0"/>
              <a:t> strings JavaScript, </a:t>
            </a:r>
            <a:r>
              <a:rPr lang="en-US" dirty="0" err="1"/>
              <a:t>rejeitar</a:t>
            </a:r>
            <a:r>
              <a:rPr lang="en-US" dirty="0"/>
              <a:t> strings que o </a:t>
            </a:r>
            <a:r>
              <a:rPr lang="en-US" dirty="0" err="1"/>
              <a:t>contém</a:t>
            </a:r>
            <a:endParaRPr lang="en-US" dirty="0"/>
          </a:p>
          <a:p>
            <a:pPr lvl="2">
              <a:buFontTx/>
              <a:buNone/>
            </a:pPr>
            <a:endParaRPr lang="en-US" dirty="0">
              <a:solidFill>
                <a:srgbClr val="163CFF"/>
              </a:solidFill>
              <a:latin typeface="Consolas" panose="020B0609020204030204" pitchFamily="49" charset="0"/>
              <a:cs typeface="Consolas" panose="020B0609020204030204" pitchFamily="49" charset="0"/>
            </a:endParaRPr>
          </a:p>
          <a:p>
            <a:pPr lvl="2">
              <a:buFontTx/>
              <a:buNone/>
            </a:pPr>
            <a:r>
              <a:rPr lang="en-US" dirty="0">
                <a:solidFill>
                  <a:srgbClr val="163CFF"/>
                </a:solidFill>
                <a:latin typeface="Consolas" panose="020B0609020204030204" pitchFamily="49" charset="0"/>
                <a:cs typeface="Consolas" panose="020B0609020204030204" pitchFamily="49" charset="0"/>
              </a:rPr>
              <a:t>public String </a:t>
            </a:r>
            <a:r>
              <a:rPr lang="en-US" dirty="0" err="1">
                <a:solidFill>
                  <a:srgbClr val="163CFF"/>
                </a:solidFill>
                <a:latin typeface="Consolas" panose="020B0609020204030204" pitchFamily="49" charset="0"/>
                <a:cs typeface="Consolas" panose="020B0609020204030204" pitchFamily="49" charset="0"/>
              </a:rPr>
              <a:t>removeJavascript</a:t>
            </a:r>
            <a:r>
              <a:rPr lang="en-US" dirty="0">
                <a:solidFill>
                  <a:srgbClr val="163CFF"/>
                </a:solidFill>
                <a:latin typeface="Consolas" panose="020B0609020204030204" pitchFamily="49" charset="0"/>
                <a:cs typeface="Consolas" panose="020B0609020204030204" pitchFamily="49" charset="0"/>
              </a:rPr>
              <a:t>(String input) {</a:t>
            </a:r>
          </a:p>
          <a:p>
            <a:pPr lvl="2">
              <a:buFontTx/>
              <a:buNone/>
            </a:pPr>
            <a:r>
              <a:rPr lang="en-US" dirty="0">
                <a:solidFill>
                  <a:srgbClr val="163CFF"/>
                </a:solidFill>
                <a:latin typeface="Consolas" panose="020B0609020204030204" pitchFamily="49" charset="0"/>
                <a:cs typeface="Consolas" panose="020B0609020204030204" pitchFamily="49" charset="0"/>
              </a:rPr>
              <a:t>	Pattern p = </a:t>
            </a:r>
            <a:r>
              <a:rPr lang="en-US" dirty="0" err="1">
                <a:solidFill>
                  <a:srgbClr val="163CFF"/>
                </a:solidFill>
                <a:latin typeface="Consolas" panose="020B0609020204030204" pitchFamily="49" charset="0"/>
                <a:cs typeface="Consolas" panose="020B0609020204030204" pitchFamily="49" charset="0"/>
              </a:rPr>
              <a:t>Pattern.compile</a:t>
            </a:r>
            <a:r>
              <a:rPr lang="en-US" dirty="0">
                <a:solidFill>
                  <a:srgbClr val="163CFF"/>
                </a:solidFill>
                <a:latin typeface="Consolas" panose="020B0609020204030204" pitchFamily="49" charset="0"/>
                <a:cs typeface="Consolas" panose="020B0609020204030204" pitchFamily="49" charset="0"/>
              </a:rPr>
              <a:t>("</a:t>
            </a:r>
            <a:r>
              <a:rPr lang="en-US" dirty="0" err="1">
                <a:solidFill>
                  <a:srgbClr val="163CFF"/>
                </a:solidFill>
                <a:latin typeface="Consolas" panose="020B0609020204030204" pitchFamily="49" charset="0"/>
                <a:cs typeface="Consolas" panose="020B0609020204030204" pitchFamily="49" charset="0"/>
              </a:rPr>
              <a:t>javascript</a:t>
            </a:r>
            <a:r>
              <a:rPr lang="en-US" dirty="0">
                <a:solidFill>
                  <a:srgbClr val="163CFF"/>
                </a:solidFill>
                <a:latin typeface="Consolas" panose="020B0609020204030204" pitchFamily="49" charset="0"/>
                <a:cs typeface="Consolas" panose="020B0609020204030204" pitchFamily="49" charset="0"/>
              </a:rPr>
              <a:t>", CASE_INSENSITIVE);</a:t>
            </a:r>
          </a:p>
          <a:p>
            <a:pPr lvl="2">
              <a:buFontTx/>
              <a:buNone/>
            </a:pPr>
            <a:r>
              <a:rPr lang="en-US" dirty="0">
                <a:solidFill>
                  <a:srgbClr val="163CFF"/>
                </a:solidFill>
                <a:latin typeface="Consolas" panose="020B0609020204030204" pitchFamily="49" charset="0"/>
                <a:cs typeface="Consolas" panose="020B0609020204030204" pitchFamily="49" charset="0"/>
              </a:rPr>
              <a:t>	</a:t>
            </a:r>
            <a:r>
              <a:rPr lang="en-US" dirty="0" err="1">
                <a:solidFill>
                  <a:srgbClr val="163CFF"/>
                </a:solidFill>
                <a:latin typeface="Consolas" panose="020B0609020204030204" pitchFamily="49" charset="0"/>
                <a:cs typeface="Consolas" panose="020B0609020204030204" pitchFamily="49" charset="0"/>
              </a:rPr>
              <a:t>p.matcher</a:t>
            </a:r>
            <a:r>
              <a:rPr lang="en-US" dirty="0">
                <a:solidFill>
                  <a:srgbClr val="163CFF"/>
                </a:solidFill>
                <a:latin typeface="Consolas" panose="020B0609020204030204" pitchFamily="49" charset="0"/>
                <a:cs typeface="Consolas" panose="020B0609020204030204" pitchFamily="49" charset="0"/>
              </a:rPr>
              <a:t>(input);</a:t>
            </a:r>
          </a:p>
          <a:p>
            <a:pPr lvl="2">
              <a:buFontTx/>
              <a:buNone/>
            </a:pPr>
            <a:r>
              <a:rPr lang="en-US" dirty="0">
                <a:solidFill>
                  <a:srgbClr val="163CFF"/>
                </a:solidFill>
                <a:latin typeface="Consolas" panose="020B0609020204030204" pitchFamily="49" charset="0"/>
                <a:cs typeface="Consolas" panose="020B0609020204030204" pitchFamily="49" charset="0"/>
              </a:rPr>
              <a:t>return (!</a:t>
            </a:r>
            <a:r>
              <a:rPr lang="en-US" dirty="0" err="1">
                <a:solidFill>
                  <a:srgbClr val="163CFF"/>
                </a:solidFill>
                <a:latin typeface="Consolas" panose="020B0609020204030204" pitchFamily="49" charset="0"/>
                <a:cs typeface="Consolas" panose="020B0609020204030204" pitchFamily="49" charset="0"/>
              </a:rPr>
              <a:t>p.matches</a:t>
            </a:r>
            <a:r>
              <a:rPr lang="en-US" dirty="0">
                <a:solidFill>
                  <a:srgbClr val="163CFF"/>
                </a:solidFill>
                <a:latin typeface="Consolas" panose="020B0609020204030204" pitchFamily="49" charset="0"/>
                <a:cs typeface="Consolas" panose="020B0609020204030204" pitchFamily="49" charset="0"/>
              </a:rPr>
              <a:t>()) ? input : ’’;</a:t>
            </a:r>
          </a:p>
          <a:p>
            <a:pPr lvl="2">
              <a:buFontTx/>
              <a:buNone/>
            </a:pPr>
            <a:r>
              <a:rPr lang="en-US" dirty="0">
                <a:solidFill>
                  <a:srgbClr val="163CFF"/>
                </a:solidFill>
                <a:latin typeface="Consolas" panose="020B0609020204030204" pitchFamily="49" charset="0"/>
                <a:cs typeface="Consolas" panose="020B0609020204030204" pitchFamily="49" charset="0"/>
              </a:rPr>
              <a:t>}</a:t>
            </a:r>
          </a:p>
          <a:p>
            <a:pPr lvl="2">
              <a:buFontTx/>
              <a:buNone/>
            </a:pPr>
            <a:endParaRPr lang="en-US" dirty="0">
              <a:solidFill>
                <a:srgbClr val="163CFF"/>
              </a:solidFill>
              <a:latin typeface="Consolas" panose="020B0609020204030204" pitchFamily="49" charset="0"/>
              <a:cs typeface="Consolas" panose="020B0609020204030204" pitchFamily="49" charset="0"/>
            </a:endParaRPr>
          </a:p>
          <a:p>
            <a:pPr lvl="1"/>
            <a:r>
              <a:rPr lang="en-US" dirty="0" err="1">
                <a:solidFill>
                  <a:srgbClr val="C00000"/>
                </a:solidFill>
              </a:rPr>
              <a:t>Má</a:t>
            </a:r>
            <a:r>
              <a:rPr lang="en-US" dirty="0">
                <a:solidFill>
                  <a:srgbClr val="C00000"/>
                </a:solidFill>
              </a:rPr>
              <a:t> </a:t>
            </a:r>
            <a:r>
              <a:rPr lang="en-US" dirty="0" err="1">
                <a:solidFill>
                  <a:srgbClr val="C00000"/>
                </a:solidFill>
              </a:rPr>
              <a:t>estratégia</a:t>
            </a:r>
            <a:r>
              <a:rPr lang="en-US" dirty="0">
                <a:solidFill>
                  <a:srgbClr val="C00000"/>
                </a:solidFill>
              </a:rPr>
              <a:t>, viola </a:t>
            </a:r>
            <a:r>
              <a:rPr lang="en-US" dirty="0" err="1">
                <a:solidFill>
                  <a:srgbClr val="C00000"/>
                </a:solidFill>
              </a:rPr>
              <a:t>princípio</a:t>
            </a:r>
            <a:r>
              <a:rPr lang="en-US" dirty="0">
                <a:solidFill>
                  <a:srgbClr val="C00000"/>
                </a:solidFill>
              </a:rPr>
              <a:t> de </a:t>
            </a:r>
            <a:r>
              <a:rPr lang="en-US" i="1" dirty="0">
                <a:solidFill>
                  <a:srgbClr val="C00000"/>
                </a:solidFill>
              </a:rPr>
              <a:t>fail-safe defaults</a:t>
            </a:r>
          </a:p>
        </p:txBody>
      </p:sp>
    </p:spTree>
    <p:extLst>
      <p:ext uri="{BB962C8B-B14F-4D97-AF65-F5344CB8AC3E}">
        <p14:creationId xmlns:p14="http://schemas.microsoft.com/office/powerpoint/2010/main" val="125229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ntos_theme">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santos_theme.thmx</Template>
  <TotalTime>12911</TotalTime>
  <Words>1251</Words>
  <Application>Microsoft Macintosh PowerPoint</Application>
  <PresentationFormat>On-screen Show (4:3)</PresentationFormat>
  <Paragraphs>241</Paragraphs>
  <Slides>25</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4" baseType="lpstr">
      <vt:lpstr>Arial</vt:lpstr>
      <vt:lpstr>Calibri</vt:lpstr>
      <vt:lpstr>Consolas</vt:lpstr>
      <vt:lpstr>Gill Sans MT</vt:lpstr>
      <vt:lpstr>Tw Cen MT</vt:lpstr>
      <vt:lpstr>Wingdings</vt:lpstr>
      <vt:lpstr>Wingdings 3</vt:lpstr>
      <vt:lpstr>santos_theme</vt:lpstr>
      <vt:lpstr>Visio</vt:lpstr>
      <vt:lpstr>Desenvolvimento de Software Seguro  Parte III: Técnicas de Protecção</vt:lpstr>
      <vt:lpstr>Onde estamos</vt:lpstr>
      <vt:lpstr>Plano para esta aula</vt:lpstr>
      <vt:lpstr>Validação de entradas</vt:lpstr>
      <vt:lpstr>Motivação</vt:lpstr>
      <vt:lpstr>Onde efecutar a validação de entradas?</vt:lpstr>
      <vt:lpstr>Onde efecutar a validação de entradas? (cont.)</vt:lpstr>
      <vt:lpstr>Estratégias de validação de entradas</vt:lpstr>
      <vt:lpstr>Estratégias de validação de entradas (cont.)</vt:lpstr>
      <vt:lpstr>Estratégias de validação de entradas (cont.)</vt:lpstr>
      <vt:lpstr>Muitas vezes não é fácil…</vt:lpstr>
      <vt:lpstr>Segurança no desenvolvimento de software </vt:lpstr>
      <vt:lpstr>Desenvolvimento de software</vt:lpstr>
      <vt:lpstr>Selecionar a linguagem de programação</vt:lpstr>
      <vt:lpstr>Mais popular, mais segura?</vt:lpstr>
      <vt:lpstr>Open source vs. closed source</vt:lpstr>
      <vt:lpstr>Segurança no ciclo de desenvolvimento de SW</vt:lpstr>
      <vt:lpstr>Modelo de desenvolvimento em cascata</vt:lpstr>
      <vt:lpstr>Modelo de desenvolvimento em cascata</vt:lpstr>
      <vt:lpstr>Modelo de desenvolvimento em cascata</vt:lpstr>
      <vt:lpstr>Modelo de desenvolvimento em cascata</vt:lpstr>
      <vt:lpstr>Modelo de desenvolvimento em cascata</vt:lpstr>
      <vt:lpstr>Considerar a segurança desde o início</vt:lpstr>
      <vt:lpstr>Conclusões</vt:lpstr>
      <vt:lpstr>Referências</vt:lpstr>
    </vt:vector>
  </TitlesOfParts>
  <Company>MPI-SWS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Policy-Sealed Data: A New Abstraction for Building Trusted Cloud Services</dc:title>
  <dc:creator>Nuno Santos</dc:creator>
  <cp:lastModifiedBy>Microsoft Office User</cp:lastModifiedBy>
  <cp:revision>3524</cp:revision>
  <cp:lastPrinted>2019-07-09T01:35:01Z</cp:lastPrinted>
  <dcterms:created xsi:type="dcterms:W3CDTF">2012-05-28T08:58:25Z</dcterms:created>
  <dcterms:modified xsi:type="dcterms:W3CDTF">2019-07-13T22:26:15Z</dcterms:modified>
</cp:coreProperties>
</file>