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60" r:id="rId3"/>
    <p:sldId id="263" r:id="rId4"/>
    <p:sldId id="265" r:id="rId5"/>
    <p:sldId id="261" r:id="rId6"/>
    <p:sldId id="274" r:id="rId7"/>
    <p:sldId id="275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9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75184" autoAdjust="0"/>
  </p:normalViewPr>
  <p:slideViewPr>
    <p:cSldViewPr>
      <p:cViewPr>
        <p:scale>
          <a:sx n="90" d="100"/>
          <a:sy n="90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3B001-F7FC-41FD-9677-7CEFA6C77C10}" type="datetimeFigureOut">
              <a:rPr lang="en-US" smtClean="0"/>
              <a:pPr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7D876-645D-408E-83B8-A8BD324FD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interface between the physical and digital world that allows one to gather information from —and control—everyday objects.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6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integration of Whirlpool’s new home washers and dryers into the Google’s Nest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Environment, enabling the dryers to coordinate their cycle on whether the Nest thermostat determines you are home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not. So, now not only does Google know you are not home, but Whirlpool does as well. Bottom line, the cyber threat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just doubled (not to mention the potential wrinkle surface by not immediately drying wet clothes).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OWASP for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common surface areas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share that I need to make sure I don’t miss?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376A-E8FC-4119-AA17-52DDE1E64A36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70F5-4335-40CF-A424-37DB1B981890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48-FB6E-4DEA-8750-46E8BE012585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D74-EE48-4FA0-8F3D-1CEF02200DC6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BD57-5840-417F-8E90-6758E4F70173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FC34-59E5-4911-8F21-B687F613A485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31C9-7934-4CAB-B06C-93A33F67C403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AE4-B97C-49D2-A0F2-4E68B4D4678C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018-E579-41A2-B9CB-09FB13E182FE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B7F5-4D91-454D-A18A-54A72684D5CC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DC1B103-3E70-411F-9307-C76D56420ADB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CC73FF-C165-4CD1-BDB5-6044E6915AEF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Internet_of_Things_Top_Ten_Project" TargetMode="External"/><Relationship Id="rId4" Type="http://schemas.openxmlformats.org/officeDocument/2006/relationships/hyperlink" Target="http://www.cmswire.com/cms/internet-of-things/top-5-internet-of-things-security-concerns-026043.php" TargetMode="External"/><Relationship Id="rId5" Type="http://schemas.openxmlformats.org/officeDocument/2006/relationships/hyperlink" Target="http://www.afcea.org/mission/intel/documents/InternetofThingsFINA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Security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Secure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Insecure web interface</a:t>
            </a:r>
          </a:p>
          <a:p>
            <a:r>
              <a:rPr lang="en-US" dirty="0" smtClean="0"/>
              <a:t>Insufficient authentication/authorization</a:t>
            </a:r>
          </a:p>
          <a:p>
            <a:r>
              <a:rPr lang="en-US" dirty="0" smtClean="0"/>
              <a:t>Insecure network services</a:t>
            </a:r>
          </a:p>
          <a:p>
            <a:r>
              <a:rPr lang="en-US" dirty="0" smtClean="0"/>
              <a:t>Lack of transport encryption</a:t>
            </a:r>
          </a:p>
          <a:p>
            <a:r>
              <a:rPr lang="en-US" dirty="0" smtClean="0"/>
              <a:t>Privacy concerns</a:t>
            </a:r>
          </a:p>
          <a:p>
            <a:r>
              <a:rPr lang="en-US" dirty="0" smtClean="0"/>
              <a:t>Insecure cloud interface</a:t>
            </a:r>
          </a:p>
          <a:p>
            <a:r>
              <a:rPr lang="en-US" dirty="0" smtClean="0"/>
              <a:t>Insecure mobile interface</a:t>
            </a:r>
          </a:p>
          <a:p>
            <a:r>
              <a:rPr lang="en-US" dirty="0" smtClean="0"/>
              <a:t>Insufficient security configurability</a:t>
            </a:r>
          </a:p>
          <a:p>
            <a:r>
              <a:rPr lang="en-US" dirty="0" smtClean="0"/>
              <a:t>Insecure software/firmware updates</a:t>
            </a:r>
          </a:p>
          <a:p>
            <a:r>
              <a:rPr lang="en-US" dirty="0" smtClean="0"/>
              <a:t>Poor physical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Attack Surface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Ecosystem access control</a:t>
            </a:r>
          </a:p>
          <a:p>
            <a:r>
              <a:rPr lang="en-US" dirty="0" smtClean="0"/>
              <a:t>Administrative interface</a:t>
            </a:r>
          </a:p>
          <a:p>
            <a:r>
              <a:rPr lang="en-US" dirty="0" smtClean="0"/>
              <a:t>Ecosystem communication</a:t>
            </a:r>
          </a:p>
          <a:p>
            <a:r>
              <a:rPr lang="en-US" dirty="0" smtClean="0"/>
              <a:t>Update mechanism</a:t>
            </a:r>
          </a:p>
          <a:p>
            <a:r>
              <a:rPr lang="en-US" dirty="0" smtClean="0"/>
              <a:t>Network traffic</a:t>
            </a:r>
          </a:p>
          <a:p>
            <a:r>
              <a:rPr lang="en-US" dirty="0" smtClean="0"/>
              <a:t>Cloud web interface</a:t>
            </a:r>
          </a:p>
          <a:p>
            <a:r>
              <a:rPr lang="en-US" dirty="0" smtClean="0"/>
              <a:t>Third-party backend APIs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Attack Surface </a:t>
            </a:r>
            <a:r>
              <a:rPr lang="en-US" dirty="0" smtClean="0"/>
              <a:t>Areas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memory</a:t>
            </a:r>
          </a:p>
          <a:p>
            <a:r>
              <a:rPr lang="en-US" dirty="0" smtClean="0"/>
              <a:t>Device firmware</a:t>
            </a:r>
          </a:p>
          <a:p>
            <a:r>
              <a:rPr lang="en-US" dirty="0" smtClean="0"/>
              <a:t>Device physical interfaces</a:t>
            </a:r>
          </a:p>
          <a:p>
            <a:r>
              <a:rPr lang="en-US" dirty="0" smtClean="0"/>
              <a:t>Device network services</a:t>
            </a:r>
          </a:p>
          <a:p>
            <a:r>
              <a:rPr lang="en-US" dirty="0"/>
              <a:t>Device web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Local data storage</a:t>
            </a:r>
          </a:p>
          <a:p>
            <a:r>
              <a:rPr lang="en-US" dirty="0" smtClean="0"/>
              <a:t>Vendor backend APIs</a:t>
            </a:r>
          </a:p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Ecosystem Access </a:t>
            </a:r>
            <a:r>
              <a:rPr lang="en-US" dirty="0" smtClean="0"/>
              <a:t>Control</a:t>
            </a:r>
          </a:p>
          <a:p>
            <a:pPr lvl="1"/>
            <a:r>
              <a:rPr lang="en-US" sz="2800" dirty="0"/>
              <a:t>Implicit trust between components</a:t>
            </a:r>
          </a:p>
          <a:p>
            <a:pPr lvl="1"/>
            <a:r>
              <a:rPr lang="en-US" sz="2800" dirty="0"/>
              <a:t>Enrollment security</a:t>
            </a:r>
          </a:p>
          <a:p>
            <a:pPr lvl="1"/>
            <a:r>
              <a:rPr lang="en-US" sz="2800" dirty="0"/>
              <a:t>Decommissioning system</a:t>
            </a:r>
          </a:p>
          <a:p>
            <a:pPr lvl="1"/>
            <a:r>
              <a:rPr lang="en-US" sz="2800" dirty="0"/>
              <a:t>Lost access </a:t>
            </a:r>
            <a:r>
              <a:rPr lang="en-US" sz="2800" dirty="0" smtClean="0"/>
              <a:t>procedures</a:t>
            </a:r>
          </a:p>
          <a:p>
            <a:r>
              <a:rPr lang="en-US" sz="2800" dirty="0"/>
              <a:t>Ecosystem </a:t>
            </a:r>
            <a:r>
              <a:rPr lang="en-US" sz="2800" dirty="0" smtClean="0"/>
              <a:t>Communication</a:t>
            </a:r>
          </a:p>
          <a:p>
            <a:pPr lvl="1"/>
            <a:r>
              <a:rPr lang="en-US" sz="2800" dirty="0"/>
              <a:t>Health checks</a:t>
            </a:r>
          </a:p>
          <a:p>
            <a:pPr lvl="1"/>
            <a:r>
              <a:rPr lang="en-US" sz="2800" dirty="0"/>
              <a:t>Heartbeats</a:t>
            </a:r>
          </a:p>
          <a:p>
            <a:pPr lvl="1"/>
            <a:r>
              <a:rPr lang="en-US" sz="2800" dirty="0"/>
              <a:t>Ecosystem commands</a:t>
            </a:r>
          </a:p>
          <a:p>
            <a:pPr lvl="1"/>
            <a:r>
              <a:rPr lang="en-US" sz="2800" dirty="0" err="1"/>
              <a:t>Deprovisioning</a:t>
            </a:r>
            <a:endParaRPr lang="en-US" sz="2800" dirty="0"/>
          </a:p>
          <a:p>
            <a:pPr lvl="1"/>
            <a:r>
              <a:rPr lang="en-US" sz="2800" dirty="0"/>
              <a:t>Pushing updates</a:t>
            </a:r>
            <a:endParaRPr lang="en-US" sz="5000" dirty="0" smtClean="0"/>
          </a:p>
          <a:p>
            <a:r>
              <a:rPr lang="en-US" dirty="0"/>
              <a:t>Device Web </a:t>
            </a:r>
            <a:r>
              <a:rPr lang="en-US" dirty="0" smtClean="0"/>
              <a:t>Interface, Administrative Interface, Cloud web interface</a:t>
            </a:r>
          </a:p>
          <a:p>
            <a:pPr lvl="1"/>
            <a:r>
              <a:rPr lang="en-US" sz="2800" dirty="0"/>
              <a:t>SQL injection</a:t>
            </a:r>
          </a:p>
          <a:p>
            <a:pPr lvl="1"/>
            <a:r>
              <a:rPr lang="en-US" sz="2800" dirty="0"/>
              <a:t>Cross-site scripting</a:t>
            </a:r>
          </a:p>
          <a:p>
            <a:pPr lvl="1"/>
            <a:r>
              <a:rPr lang="en-US" sz="2800" dirty="0"/>
              <a:t>Username enumeration</a:t>
            </a:r>
          </a:p>
          <a:p>
            <a:pPr lvl="1"/>
            <a:r>
              <a:rPr lang="en-US" sz="2800" dirty="0"/>
              <a:t>Weak passwords</a:t>
            </a:r>
          </a:p>
          <a:p>
            <a:pPr lvl="1"/>
            <a:r>
              <a:rPr lang="en-US" sz="2800" dirty="0"/>
              <a:t>Account </a:t>
            </a:r>
            <a:r>
              <a:rPr lang="en-US" sz="2800" dirty="0" smtClean="0"/>
              <a:t>lockout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Mobile Application</a:t>
            </a:r>
          </a:p>
          <a:p>
            <a:pPr lvl="1"/>
            <a:r>
              <a:rPr lang="en-US" sz="2800" dirty="0"/>
              <a:t>Implicitly trusted by device or cloud</a:t>
            </a:r>
          </a:p>
          <a:p>
            <a:pPr lvl="1"/>
            <a:r>
              <a:rPr lang="en-US" sz="2800" dirty="0"/>
              <a:t>Known credentials</a:t>
            </a:r>
          </a:p>
          <a:p>
            <a:pPr lvl="1"/>
            <a:r>
              <a:rPr lang="en-US" sz="2800" dirty="0"/>
              <a:t>Insecure data storage</a:t>
            </a:r>
          </a:p>
          <a:p>
            <a:pPr lvl="1"/>
            <a:r>
              <a:rPr lang="en-US" sz="2800" dirty="0"/>
              <a:t>Lack of transport encryption</a:t>
            </a:r>
            <a:endParaRPr lang="en-US" sz="4400" dirty="0" smtClean="0"/>
          </a:p>
          <a:p>
            <a:r>
              <a:rPr lang="en-US" sz="2800" dirty="0" smtClean="0"/>
              <a:t>Third</a:t>
            </a:r>
            <a:r>
              <a:rPr lang="en-US" sz="2800" dirty="0"/>
              <a:t>-party Backend </a:t>
            </a:r>
            <a:r>
              <a:rPr lang="en-US" sz="2800" dirty="0" smtClean="0"/>
              <a:t>APIs</a:t>
            </a:r>
          </a:p>
          <a:p>
            <a:pPr lvl="1"/>
            <a:r>
              <a:rPr lang="en-US" sz="2800" dirty="0"/>
              <a:t>Unencrypted PII sent</a:t>
            </a:r>
          </a:p>
          <a:p>
            <a:pPr lvl="1"/>
            <a:r>
              <a:rPr lang="en-US" sz="2800" dirty="0"/>
              <a:t>Encrypted PII sent</a:t>
            </a:r>
          </a:p>
          <a:p>
            <a:pPr lvl="1"/>
            <a:r>
              <a:rPr lang="en-US" sz="2800" dirty="0"/>
              <a:t>Device information leaked</a:t>
            </a:r>
          </a:p>
          <a:p>
            <a:pPr lvl="1"/>
            <a:r>
              <a:rPr lang="en-US" sz="2800" dirty="0"/>
              <a:t>Location </a:t>
            </a:r>
            <a:r>
              <a:rPr lang="en-US" sz="2800" dirty="0" smtClean="0"/>
              <a:t>leaked</a:t>
            </a:r>
          </a:p>
          <a:p>
            <a:r>
              <a:rPr lang="en-US" sz="2800" dirty="0"/>
              <a:t>Vendor Backend APIs</a:t>
            </a:r>
          </a:p>
          <a:p>
            <a:pPr lvl="1"/>
            <a:r>
              <a:rPr lang="en-US" sz="2800" dirty="0"/>
              <a:t>Inherent trust of cloud or mobile application</a:t>
            </a:r>
          </a:p>
          <a:p>
            <a:pPr lvl="1"/>
            <a:r>
              <a:rPr lang="en-US" sz="2800" dirty="0"/>
              <a:t>Weak authentication</a:t>
            </a:r>
          </a:p>
          <a:p>
            <a:pPr lvl="1"/>
            <a:r>
              <a:rPr lang="en-US" sz="2800" dirty="0"/>
              <a:t>Weak access controls</a:t>
            </a:r>
          </a:p>
          <a:p>
            <a:pPr lvl="1"/>
            <a:r>
              <a:rPr lang="en-US" sz="2800" dirty="0"/>
              <a:t>Injection </a:t>
            </a:r>
            <a:r>
              <a:rPr lang="en-US" sz="2800" dirty="0" smtClean="0"/>
              <a:t>attacks</a:t>
            </a:r>
          </a:p>
          <a:p>
            <a:endParaRPr lang="en-US" sz="8000" dirty="0"/>
          </a:p>
          <a:p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Testing </a:t>
            </a:r>
            <a:r>
              <a:rPr lang="en-US" dirty="0"/>
              <a:t>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Insecure </a:t>
            </a:r>
            <a:r>
              <a:rPr lang="en-US" dirty="0"/>
              <a:t>software/firmware</a:t>
            </a:r>
          </a:p>
          <a:p>
            <a:pPr lvl="1"/>
            <a:r>
              <a:rPr lang="en-US" dirty="0" smtClean="0"/>
              <a:t>Includes update capability? </a:t>
            </a:r>
          </a:p>
          <a:p>
            <a:pPr lvl="1"/>
            <a:r>
              <a:rPr lang="en-US" dirty="0" smtClean="0"/>
              <a:t>Encrypted update files?</a:t>
            </a:r>
          </a:p>
          <a:p>
            <a:pPr lvl="1"/>
            <a:r>
              <a:rPr lang="en-US" dirty="0" smtClean="0"/>
              <a:t>Uses signed files? Validates files before installation?</a:t>
            </a:r>
          </a:p>
          <a:p>
            <a:r>
              <a:rPr lang="en-US" dirty="0" smtClean="0"/>
              <a:t>Poor physical security</a:t>
            </a:r>
          </a:p>
          <a:p>
            <a:pPr lvl="1"/>
            <a:r>
              <a:rPr lang="en-US" dirty="0" smtClean="0"/>
              <a:t>Does the device utilizes the minimum # of physical external ports?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Testing Guidelines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Insecure Mobile interface</a:t>
            </a:r>
          </a:p>
          <a:p>
            <a:pPr lvl="1"/>
            <a:r>
              <a:rPr lang="en-US" dirty="0" smtClean="0"/>
              <a:t>Multi-factor authentication</a:t>
            </a:r>
          </a:p>
          <a:p>
            <a:pPr lvl="1"/>
            <a:r>
              <a:rPr lang="en-US" dirty="0" smtClean="0"/>
              <a:t>Transport encryption</a:t>
            </a:r>
          </a:p>
          <a:p>
            <a:pPr lvl="1"/>
            <a:r>
              <a:rPr lang="en-US" dirty="0" smtClean="0"/>
              <a:t>Strong password, password expiration</a:t>
            </a:r>
          </a:p>
          <a:p>
            <a:pPr lvl="1"/>
            <a:r>
              <a:rPr lang="en-US" dirty="0" smtClean="0"/>
              <a:t>Amount of personal info collected </a:t>
            </a:r>
          </a:p>
          <a:p>
            <a:r>
              <a:rPr lang="en-US" dirty="0"/>
              <a:t>Insecure web interface, cloud interface</a:t>
            </a:r>
          </a:p>
          <a:p>
            <a:pPr lvl="1"/>
            <a:r>
              <a:rPr lang="en-US" dirty="0" smtClean="0"/>
              <a:t>XSS</a:t>
            </a:r>
            <a:r>
              <a:rPr lang="en-US" dirty="0"/>
              <a:t>, </a:t>
            </a:r>
            <a:r>
              <a:rPr lang="en-US" dirty="0" err="1"/>
              <a:t>SQLi</a:t>
            </a:r>
            <a:r>
              <a:rPr lang="en-US" dirty="0"/>
              <a:t>, and CSRF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account lockout mechanism</a:t>
            </a:r>
          </a:p>
          <a:p>
            <a:pPr lvl="1"/>
            <a:r>
              <a:rPr lang="en-US" dirty="0" smtClean="0"/>
              <a:t>HTTPS </a:t>
            </a:r>
            <a:endParaRPr lang="en-US" dirty="0"/>
          </a:p>
          <a:p>
            <a:pPr lvl="1"/>
            <a:r>
              <a:rPr lang="en-US" dirty="0"/>
              <a:t>Are weak passwords allowed?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and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Privacy concerns</a:t>
            </a:r>
          </a:p>
          <a:p>
            <a:pPr lvl="1"/>
            <a:r>
              <a:rPr lang="en-US" dirty="0" smtClean="0"/>
              <a:t>Amount of personal info collected</a:t>
            </a:r>
          </a:p>
          <a:p>
            <a:pPr lvl="1"/>
            <a:r>
              <a:rPr lang="en-US" dirty="0" smtClean="0"/>
              <a:t>Collected personal info are encrypted in transit?</a:t>
            </a:r>
          </a:p>
          <a:p>
            <a:pPr lvl="1"/>
            <a:r>
              <a:rPr lang="en-US" dirty="0" smtClean="0"/>
              <a:t>Data are </a:t>
            </a:r>
            <a:r>
              <a:rPr lang="en-US" dirty="0" err="1" smtClean="0"/>
              <a:t>anonymized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Liability </a:t>
            </a:r>
          </a:p>
          <a:p>
            <a:pPr lvl="1"/>
            <a:r>
              <a:rPr lang="en-US" dirty="0" smtClean="0"/>
              <a:t>“old” user </a:t>
            </a:r>
            <a:r>
              <a:rPr lang="en-US" dirty="0"/>
              <a:t>license </a:t>
            </a:r>
            <a:r>
              <a:rPr lang="en-US" dirty="0" smtClean="0"/>
              <a:t>agreements </a:t>
            </a:r>
            <a:r>
              <a:rPr lang="en-US" dirty="0" smtClean="0">
                <a:sym typeface="Wingdings"/>
              </a:rPr>
              <a:t>digital devices</a:t>
            </a:r>
            <a:endParaRPr lang="en-US" dirty="0" smtClean="0"/>
          </a:p>
          <a:p>
            <a:pPr lvl="1"/>
            <a:r>
              <a:rPr lang="en-US" dirty="0" smtClean="0"/>
              <a:t> IOT devices perform physical action (e.g. turn on lights, unlock doors)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Manufacturers </a:t>
            </a:r>
            <a:r>
              <a:rPr lang="en-US" dirty="0"/>
              <a:t>of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devices </a:t>
            </a:r>
            <a:r>
              <a:rPr lang="en-US" dirty="0"/>
              <a:t>should be taking steps to secure them now before the problem becomes unmanageable. </a:t>
            </a:r>
            <a:endParaRPr lang="en-US" dirty="0" smtClean="0"/>
          </a:p>
          <a:p>
            <a:pPr lvl="1"/>
            <a:r>
              <a:rPr lang="en-US" dirty="0" smtClean="0"/>
              <a:t>Carry </a:t>
            </a:r>
            <a:r>
              <a:rPr lang="en-US" dirty="0"/>
              <a:t>out a security review of all devices and components to detect vulnerabilities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security standards that all devices need to live-up to before production</a:t>
            </a:r>
          </a:p>
          <a:p>
            <a:pPr lvl="1"/>
            <a:r>
              <a:rPr lang="en-US" dirty="0"/>
              <a:t>Make security a cornerstone of the production life-cycle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 of 4-5, prepare a report about an </a:t>
            </a:r>
            <a:r>
              <a:rPr lang="en-US" dirty="0" err="1" smtClean="0"/>
              <a:t>IoT</a:t>
            </a:r>
            <a:r>
              <a:rPr lang="en-US" dirty="0" smtClean="0"/>
              <a:t> vulnerability:</a:t>
            </a:r>
          </a:p>
          <a:p>
            <a:pPr lvl="1"/>
            <a:r>
              <a:rPr lang="en-US" dirty="0" smtClean="0"/>
              <a:t>Describe the </a:t>
            </a:r>
            <a:r>
              <a:rPr lang="en-US" dirty="0" err="1" smtClean="0"/>
              <a:t>IoT</a:t>
            </a:r>
            <a:r>
              <a:rPr lang="en-US" dirty="0" smtClean="0"/>
              <a:t> vulnerability, its causes, consequences, and fixes if any.</a:t>
            </a:r>
          </a:p>
          <a:p>
            <a:pPr lvl="1"/>
            <a:r>
              <a:rPr lang="en-US" dirty="0" smtClean="0"/>
              <a:t>What is the attack surface area that was targeted?</a:t>
            </a:r>
          </a:p>
          <a:p>
            <a:pPr lvl="1"/>
            <a:r>
              <a:rPr lang="en-US" dirty="0" smtClean="0"/>
              <a:t>How do you think it could have been mitigated?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Security implications of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/>
              <a:t>IoT</a:t>
            </a:r>
            <a:r>
              <a:rPr lang="en-US" dirty="0"/>
              <a:t> Attack Surface </a:t>
            </a:r>
            <a:r>
              <a:rPr lang="en-US" dirty="0" smtClean="0"/>
              <a:t>Areas</a:t>
            </a:r>
          </a:p>
          <a:p>
            <a:r>
              <a:rPr lang="en-US" dirty="0" err="1"/>
              <a:t>IoT</a:t>
            </a:r>
            <a:r>
              <a:rPr lang="en-US" dirty="0"/>
              <a:t> Testing </a:t>
            </a:r>
            <a:r>
              <a:rPr lang="en-US" dirty="0" smtClean="0"/>
              <a:t>Guidelines</a:t>
            </a:r>
          </a:p>
          <a:p>
            <a:r>
              <a:rPr lang="en-US" dirty="0"/>
              <a:t>Top </a:t>
            </a:r>
            <a:r>
              <a:rPr lang="en-US" dirty="0" err="1"/>
              <a:t>IoT</a:t>
            </a:r>
            <a:r>
              <a:rPr lang="en-US" dirty="0"/>
              <a:t> Vulnerabilities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962336" cy="2301240"/>
          </a:xfrm>
        </p:spPr>
        <p:txBody>
          <a:bodyPr/>
          <a:lstStyle/>
          <a:p>
            <a:r>
              <a:rPr lang="en-US" dirty="0" smtClean="0"/>
              <a:t>Happy End Of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7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://www.owasp.org/index.php/</a:t>
            </a:r>
            <a:r>
              <a:rPr lang="en-US" dirty="0" smtClean="0">
                <a:hlinkClick r:id="rId3"/>
              </a:rPr>
              <a:t>OWASP_Internet_of_Things_Top_Ten_Project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http://www.cmswire.com/cms/internet-of-things/top-5-internet-of-things-security-concerns-026043.</a:t>
            </a:r>
            <a:r>
              <a:rPr lang="en-US" dirty="0" smtClean="0">
                <a:hlinkClick r:id="rId4"/>
              </a:rPr>
              <a:t>php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http://www.afcea.org/mission/intel/documents/</a:t>
            </a:r>
            <a:r>
              <a:rPr lang="en-US" dirty="0" smtClean="0">
                <a:hlinkClick r:id="rId5"/>
              </a:rPr>
              <a:t>InternetofThingsFINAL.pdf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algn="just"/>
            <a:r>
              <a:rPr lang="en-US" dirty="0" err="1"/>
              <a:t>IoT</a:t>
            </a:r>
            <a:r>
              <a:rPr lang="en-US" dirty="0"/>
              <a:t> is a self-configuring and adaptive system consisting of networks of sensors and smart objects whose purpose is to interconnect “all” things, including </a:t>
            </a:r>
            <a:r>
              <a:rPr lang="en-US" dirty="0" smtClean="0"/>
              <a:t>everyday </a:t>
            </a:r>
            <a:r>
              <a:rPr lang="en-US" dirty="0"/>
              <a:t>and industrial objects, in such a way as to make them intelligent, programmable, and more capable of interacting with humans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r>
              <a:rPr lang="en-US" dirty="0" smtClean="0"/>
              <a:t>					</a:t>
            </a:r>
            <a:r>
              <a:rPr lang="en-US" i="1" dirty="0" smtClean="0"/>
              <a:t>“IEEE definition”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Estimates: </a:t>
            </a:r>
            <a:r>
              <a:rPr lang="en-US" dirty="0"/>
              <a:t>50 billion connected devices by 2020</a:t>
            </a:r>
            <a:endParaRPr lang="en-US" dirty="0" smtClean="0"/>
          </a:p>
          <a:p>
            <a:r>
              <a:rPr lang="en-US" dirty="0" smtClean="0"/>
              <a:t>Refrigerator</a:t>
            </a:r>
            <a:r>
              <a:rPr lang="en-US" dirty="0"/>
              <a:t> with the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The </a:t>
            </a:r>
            <a:r>
              <a:rPr lang="en-US" dirty="0"/>
              <a:t>smart </a:t>
            </a:r>
            <a:r>
              <a:rPr lang="en-US" dirty="0" smtClean="0"/>
              <a:t>thermostat</a:t>
            </a:r>
          </a:p>
          <a:p>
            <a:r>
              <a:rPr lang="en-US" dirty="0" smtClean="0"/>
              <a:t>The </a:t>
            </a:r>
            <a:r>
              <a:rPr lang="en-US" dirty="0"/>
              <a:t>TV connected to the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Smart cars</a:t>
            </a:r>
          </a:p>
          <a:p>
            <a:r>
              <a:rPr lang="en-US" dirty="0" smtClean="0"/>
              <a:t>Mobile health</a:t>
            </a:r>
          </a:p>
          <a:p>
            <a:r>
              <a:rPr lang="en-US" dirty="0" smtClean="0"/>
              <a:t>Smart grids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implications of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" name="Content Placeholder 4" descr="Screen Shot 2015-11-30 at 12.14.43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" b="-5596"/>
          <a:stretch/>
        </p:blipFill>
        <p:spPr>
          <a:xfrm>
            <a:off x="153847" y="3124200"/>
            <a:ext cx="8913953" cy="1600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6550223"/>
            <a:ext cx="5529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techcrunch.com</a:t>
            </a:r>
            <a:r>
              <a:rPr lang="en-US" sz="1200" dirty="0"/>
              <a:t>/2015/10/24/why-</a:t>
            </a:r>
            <a:r>
              <a:rPr lang="en-US" sz="1200" dirty="0" err="1"/>
              <a:t>iot</a:t>
            </a:r>
            <a:r>
              <a:rPr lang="en-US" sz="1200" dirty="0"/>
              <a:t>-security-is-so-critical/#.crwj3zc:exN4</a:t>
            </a:r>
          </a:p>
        </p:txBody>
      </p:sp>
      <p:sp>
        <p:nvSpPr>
          <p:cNvPr id="8" name="Oval 7"/>
          <p:cNvSpPr/>
          <p:nvPr/>
        </p:nvSpPr>
        <p:spPr>
          <a:xfrm>
            <a:off x="990600" y="3352800"/>
            <a:ext cx="17526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Privacy </a:t>
            </a:r>
            <a:r>
              <a:rPr lang="en-US" b="1" dirty="0"/>
              <a:t>Concerns: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90 </a:t>
            </a:r>
            <a:r>
              <a:rPr lang="en-US" dirty="0"/>
              <a:t>percent of devices collected </a:t>
            </a:r>
            <a:r>
              <a:rPr lang="en-US" dirty="0" smtClean="0"/>
              <a:t>personal </a:t>
            </a:r>
            <a:r>
              <a:rPr lang="en-US" dirty="0"/>
              <a:t>information via the device, the cloud or the device’s mobile application. 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devices transmit this information across networks without encryption. </a:t>
            </a:r>
          </a:p>
          <a:p>
            <a:r>
              <a:rPr lang="en-US" b="1" dirty="0"/>
              <a:t>Insufficient Authentication/Authorization: </a:t>
            </a:r>
            <a:endParaRPr lang="en-US" b="1" dirty="0" smtClean="0"/>
          </a:p>
          <a:p>
            <a:pPr lvl="1"/>
            <a:r>
              <a:rPr lang="en-US" dirty="0" smtClean="0"/>
              <a:t>80 </a:t>
            </a:r>
            <a:r>
              <a:rPr lang="en-US" dirty="0"/>
              <a:t>percent failed to require passwords of sufficient complexity and length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A huge number of users and devices rely on weak </a:t>
            </a:r>
            <a:r>
              <a:rPr lang="en-US" dirty="0" smtClean="0"/>
              <a:t>passwords e.g. 1234, 123456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Security Concerns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Transport Encryption: </a:t>
            </a:r>
            <a:endParaRPr lang="en-US" b="1" dirty="0" smtClean="0"/>
          </a:p>
          <a:p>
            <a:pPr lvl="1"/>
            <a:r>
              <a:rPr lang="en-US" dirty="0" smtClean="0"/>
              <a:t>70 </a:t>
            </a:r>
            <a:r>
              <a:rPr lang="en-US" dirty="0"/>
              <a:t>percent of devices used unencrypted network 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most devices surveyed failed to encrypt data, even when the devices were using the </a:t>
            </a:r>
            <a:r>
              <a:rPr lang="en-US" dirty="0" smtClean="0"/>
              <a:t>Internet</a:t>
            </a:r>
          </a:p>
          <a:p>
            <a:r>
              <a:rPr lang="en-US" b="1" dirty="0"/>
              <a:t>Web Interface: </a:t>
            </a:r>
            <a:endParaRPr lang="en-US" b="1" dirty="0" smtClean="0"/>
          </a:p>
          <a:p>
            <a:pPr lvl="1"/>
            <a:r>
              <a:rPr lang="en-US" dirty="0" smtClean="0"/>
              <a:t>60 </a:t>
            </a:r>
            <a:r>
              <a:rPr lang="en-US" dirty="0"/>
              <a:t>percent raised security concerns with their user </a:t>
            </a:r>
            <a:r>
              <a:rPr lang="en-US" dirty="0" smtClean="0"/>
              <a:t>interfaces, e.g. persistent </a:t>
            </a:r>
            <a:r>
              <a:rPr lang="en-US" dirty="0"/>
              <a:t>cross-site scripting, poor session management and weak default credentials</a:t>
            </a:r>
            <a:r>
              <a:rPr lang="en-US" dirty="0" smtClean="0"/>
              <a:t>.</a:t>
            </a:r>
          </a:p>
          <a:p>
            <a:r>
              <a:rPr lang="en-US" b="1" dirty="0"/>
              <a:t>Insecure Software: </a:t>
            </a:r>
            <a:endParaRPr lang="en-US" b="1" dirty="0" smtClean="0"/>
          </a:p>
          <a:p>
            <a:pPr lvl="1"/>
            <a:r>
              <a:rPr lang="en-US" dirty="0" smtClean="0"/>
              <a:t>60 </a:t>
            </a:r>
            <a:r>
              <a:rPr lang="en-US" dirty="0"/>
              <a:t>percent did not use encryption when downloading software updates.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IoT</a:t>
            </a:r>
            <a:r>
              <a:rPr lang="en-US" dirty="0"/>
              <a:t> provider will most likely be able to </a:t>
            </a:r>
            <a:r>
              <a:rPr lang="en-US" dirty="0" smtClean="0"/>
              <a:t>sell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Not an issue for a user’s home temp</a:t>
            </a:r>
          </a:p>
          <a:p>
            <a:pPr lvl="1"/>
            <a:r>
              <a:rPr lang="en-US" dirty="0" smtClean="0"/>
              <a:t>How about a user’s credit score?</a:t>
            </a:r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Vulnerable to </a:t>
            </a:r>
            <a:r>
              <a:rPr lang="en-US" dirty="0" smtClean="0">
                <a:solidFill>
                  <a:srgbClr val="FF0000"/>
                </a:solidFill>
              </a:rPr>
              <a:t>DDOS</a:t>
            </a:r>
            <a:r>
              <a:rPr lang="en-US" dirty="0" smtClean="0"/>
              <a:t> </a:t>
            </a:r>
            <a:r>
              <a:rPr lang="en-US" dirty="0"/>
              <a:t>attacks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96" y="2743200"/>
            <a:ext cx="3237471" cy="2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7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things can be done </a:t>
            </a:r>
            <a:r>
              <a:rPr lang="en-US" b="1" i="1" dirty="0">
                <a:solidFill>
                  <a:srgbClr val="FF0000"/>
                </a:solidFill>
              </a:rPr>
              <a:t>before</a:t>
            </a:r>
            <a:r>
              <a:rPr lang="en-US" b="1" i="1" dirty="0"/>
              <a:t> </a:t>
            </a:r>
            <a:r>
              <a:rPr lang="en-US" dirty="0"/>
              <a:t>products reach the market to make them and services inherently more secure?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9920</TotalTime>
  <Words>820</Words>
  <Application>Microsoft Macintosh PowerPoint</Application>
  <PresentationFormat>On-screen Show (4:3)</PresentationFormat>
  <Paragraphs>170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IoT Security Concerns</vt:lpstr>
      <vt:lpstr>Agenda</vt:lpstr>
      <vt:lpstr>What is IoT?</vt:lpstr>
      <vt:lpstr>IoT Examples</vt:lpstr>
      <vt:lpstr>Security implications of IoT</vt:lpstr>
      <vt:lpstr>IoT Security Concerns</vt:lpstr>
      <vt:lpstr>IoT Security Concerns (Cont.)</vt:lpstr>
      <vt:lpstr>CIA of IoT</vt:lpstr>
      <vt:lpstr>PowerPoint Presentation</vt:lpstr>
      <vt:lpstr>IoT Risks</vt:lpstr>
      <vt:lpstr>IoT Attack Surface Areas</vt:lpstr>
      <vt:lpstr>IoT Attack Surface Areas (Cont.)</vt:lpstr>
      <vt:lpstr>IoT Vulnerabilities</vt:lpstr>
      <vt:lpstr>IoT Vulnerabilities</vt:lpstr>
      <vt:lpstr>IoT Testing Guidelines </vt:lpstr>
      <vt:lpstr>IoT Testing Guidelines </vt:lpstr>
      <vt:lpstr>Privacy and Liability</vt:lpstr>
      <vt:lpstr>Final Notes</vt:lpstr>
      <vt:lpstr>Activity</vt:lpstr>
      <vt:lpstr>Happy End Of semester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Meneely</dc:creator>
  <cp:lastModifiedBy>Yasmine Elgaly</cp:lastModifiedBy>
  <cp:revision>492</cp:revision>
  <dcterms:created xsi:type="dcterms:W3CDTF">2011-11-14T18:23:03Z</dcterms:created>
  <dcterms:modified xsi:type="dcterms:W3CDTF">2015-11-30T22:08:10Z</dcterms:modified>
</cp:coreProperties>
</file>