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1"/>
  </p:notesMasterIdLst>
  <p:handoutMasterIdLst>
    <p:handoutMasterId r:id="rId132"/>
  </p:handoutMasterIdLst>
  <p:sldIdLst>
    <p:sldId id="256" r:id="rId2"/>
    <p:sldId id="257" r:id="rId3"/>
    <p:sldId id="319" r:id="rId4"/>
    <p:sldId id="320" r:id="rId5"/>
    <p:sldId id="323" r:id="rId6"/>
    <p:sldId id="259" r:id="rId7"/>
    <p:sldId id="261" r:id="rId8"/>
    <p:sldId id="264" r:id="rId9"/>
    <p:sldId id="397" r:id="rId10"/>
    <p:sldId id="325" r:id="rId11"/>
    <p:sldId id="324" r:id="rId12"/>
    <p:sldId id="321" r:id="rId13"/>
    <p:sldId id="322" r:id="rId14"/>
    <p:sldId id="265" r:id="rId15"/>
    <p:sldId id="326" r:id="rId16"/>
    <p:sldId id="327" r:id="rId17"/>
    <p:sldId id="328" r:id="rId18"/>
    <p:sldId id="329" r:id="rId19"/>
    <p:sldId id="266" r:id="rId20"/>
    <p:sldId id="330" r:id="rId21"/>
    <p:sldId id="331" r:id="rId22"/>
    <p:sldId id="332" r:id="rId23"/>
    <p:sldId id="333" r:id="rId24"/>
    <p:sldId id="258" r:id="rId25"/>
    <p:sldId id="262" r:id="rId26"/>
    <p:sldId id="337" r:id="rId27"/>
    <p:sldId id="336" r:id="rId28"/>
    <p:sldId id="338" r:id="rId29"/>
    <p:sldId id="335" r:id="rId30"/>
    <p:sldId id="334" r:id="rId31"/>
    <p:sldId id="339" r:id="rId32"/>
    <p:sldId id="341" r:id="rId33"/>
    <p:sldId id="340" r:id="rId34"/>
    <p:sldId id="342" r:id="rId35"/>
    <p:sldId id="343" r:id="rId36"/>
    <p:sldId id="344" r:id="rId37"/>
    <p:sldId id="263" r:id="rId38"/>
    <p:sldId id="345" r:id="rId39"/>
    <p:sldId id="267" r:id="rId40"/>
    <p:sldId id="346" r:id="rId41"/>
    <p:sldId id="268" r:id="rId42"/>
    <p:sldId id="347" r:id="rId43"/>
    <p:sldId id="269" r:id="rId44"/>
    <p:sldId id="348" r:id="rId45"/>
    <p:sldId id="270" r:id="rId46"/>
    <p:sldId id="349" r:id="rId47"/>
    <p:sldId id="271" r:id="rId48"/>
    <p:sldId id="350" r:id="rId49"/>
    <p:sldId id="272" r:id="rId50"/>
    <p:sldId id="351" r:id="rId51"/>
    <p:sldId id="273" r:id="rId52"/>
    <p:sldId id="352" r:id="rId53"/>
    <p:sldId id="274" r:id="rId54"/>
    <p:sldId id="353" r:id="rId55"/>
    <p:sldId id="284" r:id="rId56"/>
    <p:sldId id="275" r:id="rId57"/>
    <p:sldId id="367" r:id="rId58"/>
    <p:sldId id="354" r:id="rId59"/>
    <p:sldId id="355" r:id="rId60"/>
    <p:sldId id="276" r:id="rId61"/>
    <p:sldId id="356" r:id="rId62"/>
    <p:sldId id="368" r:id="rId63"/>
    <p:sldId id="357" r:id="rId64"/>
    <p:sldId id="358" r:id="rId65"/>
    <p:sldId id="359" r:id="rId66"/>
    <p:sldId id="277" r:id="rId67"/>
    <p:sldId id="360" r:id="rId68"/>
    <p:sldId id="361" r:id="rId69"/>
    <p:sldId id="278" r:id="rId70"/>
    <p:sldId id="362" r:id="rId71"/>
    <p:sldId id="279" r:id="rId72"/>
    <p:sldId id="364" r:id="rId73"/>
    <p:sldId id="363" r:id="rId74"/>
    <p:sldId id="365" r:id="rId75"/>
    <p:sldId id="366" r:id="rId76"/>
    <p:sldId id="283" r:id="rId77"/>
    <p:sldId id="285" r:id="rId78"/>
    <p:sldId id="281" r:id="rId79"/>
    <p:sldId id="369" r:id="rId80"/>
    <p:sldId id="280" r:id="rId81"/>
    <p:sldId id="282" r:id="rId82"/>
    <p:sldId id="286" r:id="rId83"/>
    <p:sldId id="370" r:id="rId84"/>
    <p:sldId id="371" r:id="rId85"/>
    <p:sldId id="372" r:id="rId86"/>
    <p:sldId id="373" r:id="rId87"/>
    <p:sldId id="374" r:id="rId88"/>
    <p:sldId id="288" r:id="rId89"/>
    <p:sldId id="290" r:id="rId90"/>
    <p:sldId id="289" r:id="rId91"/>
    <p:sldId id="375" r:id="rId92"/>
    <p:sldId id="292" r:id="rId93"/>
    <p:sldId id="291" r:id="rId94"/>
    <p:sldId id="376" r:id="rId95"/>
    <p:sldId id="377" r:id="rId96"/>
    <p:sldId id="378" r:id="rId97"/>
    <p:sldId id="293" r:id="rId98"/>
    <p:sldId id="380" r:id="rId99"/>
    <p:sldId id="383" r:id="rId100"/>
    <p:sldId id="381" r:id="rId101"/>
    <p:sldId id="382" r:id="rId102"/>
    <p:sldId id="294" r:id="rId103"/>
    <p:sldId id="386" r:id="rId104"/>
    <p:sldId id="384" r:id="rId105"/>
    <p:sldId id="295" r:id="rId106"/>
    <p:sldId id="388" r:id="rId107"/>
    <p:sldId id="389" r:id="rId108"/>
    <p:sldId id="297" r:id="rId109"/>
    <p:sldId id="390" r:id="rId110"/>
    <p:sldId id="298" r:id="rId111"/>
    <p:sldId id="299" r:id="rId112"/>
    <p:sldId id="300" r:id="rId113"/>
    <p:sldId id="392" r:id="rId114"/>
    <p:sldId id="391" r:id="rId115"/>
    <p:sldId id="393" r:id="rId116"/>
    <p:sldId id="302" r:id="rId117"/>
    <p:sldId id="303" r:id="rId118"/>
    <p:sldId id="394" r:id="rId119"/>
    <p:sldId id="395" r:id="rId120"/>
    <p:sldId id="305" r:id="rId121"/>
    <p:sldId id="306" r:id="rId122"/>
    <p:sldId id="307" r:id="rId123"/>
    <p:sldId id="310" r:id="rId124"/>
    <p:sldId id="311" r:id="rId125"/>
    <p:sldId id="312" r:id="rId126"/>
    <p:sldId id="313" r:id="rId127"/>
    <p:sldId id="396" r:id="rId128"/>
    <p:sldId id="318" r:id="rId129"/>
    <p:sldId id="317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0482" autoAdjust="0"/>
  </p:normalViewPr>
  <p:slideViewPr>
    <p:cSldViewPr snapToGrid="0">
      <p:cViewPr varScale="1">
        <p:scale>
          <a:sx n="78" d="100"/>
          <a:sy n="78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6C0B57-D0A8-4EEB-8B51-AACA5F109C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D7CDC-81EE-43D3-9C06-107620AF95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C0435-D539-415B-92A7-3C76A21FF4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87080-2B8B-4A53-B0BB-7D77057368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A32FC-4E04-4D8D-9A98-31B91EECFB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33E30-34A7-4928-8361-1069BF4C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E1A21-81C1-49C6-81C9-6FCB7BDD9C2F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E04D9-965C-47C3-981A-A1228D77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reviewers over 6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48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Brand image, privilege scalation and exploit other parts of a network, business death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34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about security can be too broad so they define an application context to help better define each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97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about security can be too broad so they define an application context to help better define each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8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Assurance that the data you see have not been modified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0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about security can be too broad so they define an application context to help better define each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4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about security can be too broad so they define an application context to help better define each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7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Interoperability and trust between nodes of different vendors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6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Interoperability and trust between nodes of different vendors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98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Interoperability and trust between nodes of different vendors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1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Interoperability and trust between nodes of different vendors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reviewers over 6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85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Interoperability and trust between nodes of different vendors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68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Commissioned , bring (something newly produced, such as a factory or machine) into working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48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 comprehensive lifecycle. Composite devices can complicate this, but it’s a generic one that can be adapted.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89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not be here since is an already studied case and network 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79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Packet priorities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2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 impersonation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87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 impersonation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87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 escalates as more and more people dominate Machine learning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64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 escalates as more and more people dominate Machine learning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9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5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reviewers over 6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43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77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Esp8266 </a:t>
            </a:r>
            <a:r>
              <a:rPr lang="en-US" dirty="0" err="1"/>
              <a:t>wifi</a:t>
            </a:r>
            <a:r>
              <a:rPr lang="en-US" dirty="0"/>
              <a:t> modules that cost 2$ at scale</a:t>
            </a:r>
          </a:p>
          <a:p>
            <a:r>
              <a:rPr lang="en-US" dirty="0"/>
              <a:t>W32 </a:t>
            </a:r>
            <a:r>
              <a:rPr lang="en-US" dirty="0" err="1"/>
              <a:t>wifi</a:t>
            </a:r>
            <a:r>
              <a:rPr lang="en-US" dirty="0"/>
              <a:t> + 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01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Esp8266 </a:t>
            </a:r>
            <a:r>
              <a:rPr lang="en-US" dirty="0" err="1"/>
              <a:t>wifi</a:t>
            </a:r>
            <a:r>
              <a:rPr lang="en-US" dirty="0"/>
              <a:t> modules that cost 2$ at scale</a:t>
            </a:r>
          </a:p>
          <a:p>
            <a:r>
              <a:rPr lang="en-US" dirty="0"/>
              <a:t>W32 </a:t>
            </a:r>
            <a:r>
              <a:rPr lang="en-US" dirty="0" err="1"/>
              <a:t>wifi</a:t>
            </a:r>
            <a:r>
              <a:rPr lang="en-US" dirty="0"/>
              <a:t> + 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71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“if” describes an interface that defines the “verbs” of actions for that resource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79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“if” describes an interface that defines the “verbs” of actions for that resource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77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“if” describes an interface that defines the “verbs” of actions for that resource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7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rt</a:t>
            </a:r>
            <a:r>
              <a:rPr lang="en-US" dirty="0"/>
              <a:t>” application specific semantic type. May even redirect to an Ontology description.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1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rt</a:t>
            </a:r>
            <a:r>
              <a:rPr lang="en-US" dirty="0"/>
              <a:t>” application specific semantic type. May even redirect to an Ontology description.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828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implementation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over UDP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0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implementation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over UDP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6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reviewers over 6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152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implementation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over UDP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21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implementation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over UDP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34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implementation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over UDP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41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[draft-</a:t>
            </a:r>
            <a:r>
              <a:rPr lang="en-US" dirty="0" err="1"/>
              <a:t>barrett</a:t>
            </a:r>
            <a:r>
              <a:rPr lang="en-US" dirty="0"/>
              <a:t> mobile-dtls-00]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63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Daniel said, 5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44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Daniel said, 5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359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Daniel said, 5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61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Daniel said, 5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790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protect firmware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28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protect firmware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2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Brand image, privilege scalation and exploit other parts of a network, business death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23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protect firmware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49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protect firmware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201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protect firmware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245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107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protect firmware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353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protect firmware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03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protect firmware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43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protect firmware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66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protect firmware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5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Brand image, privilege scalation and exploit other parts of a network, business death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Brand image, privilege scalation and exploit other parts of a network, business death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Brand image, privilege scalation and exploit other parts of a network, business death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0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Brand image, privilege scalation and exploit other parts of a network, business death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04D9-965C-47C3-981A-A1228D7746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8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5905-F515-4AC9-9B56-2409EBD74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571DA-D52E-415D-B888-2BB9E99CC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C236-E7CA-47E3-94DB-B5ECC0B2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BCB3-FEC4-4FC8-954B-9F80568172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B8887-95F4-440F-9EC2-B1684ABF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A590A-FD12-40E6-A6B0-C4D2A45C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7F12-1E9E-4C6E-A51A-CF0D5C08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520C-4E97-44EB-ADC2-C37E1C2C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D2E1F-72E5-472A-BFAB-05111D2DD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464C-73A1-4988-AA89-EC83F5AB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BCB3-FEC4-4FC8-954B-9F80568172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C575-57D2-4F79-AF4B-7A4E17E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2241E-299B-4115-A07D-ECC4F5FF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7F12-1E9E-4C6E-A51A-CF0D5C08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10110-8195-4B59-9502-9C63F4B25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33647-BF9C-4083-9278-83236D94B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0B38E-98B2-49C7-8F20-C4A0DB35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BCB3-FEC4-4FC8-954B-9F80568172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1820F-3B7D-40CA-83C1-2FEB14F4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2709-354B-4BC2-8CE9-8D3E8430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7F12-1E9E-4C6E-A51A-CF0D5C08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1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B305-5B85-48C9-936F-67C5FD6D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7732-871B-44B0-A7A6-9B2B87171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8945A-5B18-4B3C-AAD2-1AEE0C5F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BCB3-FEC4-4FC8-954B-9F80568172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5D24-E84D-4F08-99FE-15AD5FB4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DEF1-6DEC-4AE5-ADE8-3A512A71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7F12-1E9E-4C6E-A51A-CF0D5C08171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2E76C1-2CAB-4E24-979B-46FD7EF6AF9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0454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0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4862-405B-458E-8F54-6D3F6FE1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81AB-C553-4C7B-94E1-D218239E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91C15-78E5-4141-AB0B-4E530C0F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BCB3-FEC4-4FC8-954B-9F80568172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FB03-9BCC-4566-96E1-F92ED003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CE96-1F22-49B4-B227-F8EE39A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7F12-1E9E-4C6E-A51A-CF0D5C08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ED5B-3231-4A5D-937A-618516D9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5C2C-A7EE-465B-8E68-011A1937E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5EDF4-CB07-4276-B670-2A7220E70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A33A4-0A06-48A1-B529-EC156758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BCB3-FEC4-4FC8-954B-9F80568172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F6342-DCE1-4E37-A111-1738B909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8B7FB-EB82-4AD1-B033-244C43EB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7F12-1E9E-4C6E-A51A-CF0D5C08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C69C-6247-4C4F-BEC2-A2713200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90D55-4CB8-4E5A-B987-FE9711B9D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2AB16-BB07-44F2-A41E-81194B8E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E2BD3-542E-4DC7-9222-2B29D6B14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EE4B0-4CC5-40E8-A1CE-5F5712FBD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3B7C1-6C91-4C52-9B06-0E340001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BCB3-FEC4-4FC8-954B-9F80568172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0C4C6-08E6-4100-833C-998B65D2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4CFD7-67EE-4C3B-93F4-A1AA2A8B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7F12-1E9E-4C6E-A51A-CF0D5C08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5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4DA4-6B29-4870-9866-E32A94BE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34DB5-0D6D-4C8A-AF44-22A4DB50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BCB3-FEC4-4FC8-954B-9F80568172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AC3D4-E1CA-45F5-BE89-247B89C7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BD649-1870-411D-9FFC-4923645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7F12-1E9E-4C6E-A51A-CF0D5C08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6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41FD7-3C76-4C78-B6C7-9D266AE4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BCB3-FEC4-4FC8-954B-9F80568172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09B65-3918-4BC6-962C-96EC42DA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8C20E-12C8-4835-B88C-5DDB2B3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7F12-1E9E-4C6E-A51A-CF0D5C08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9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5B4D-D904-413D-A746-C3FC1D8F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7F7D-C2AD-4890-9A47-DD685276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4CD16-3B9C-498B-B7AA-92F5361B3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F1179-8227-47F2-BD4E-C2EED0A1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BCB3-FEC4-4FC8-954B-9F80568172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6DCB4-CDCA-41A3-A2E7-56DD4EAB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78773-34C8-4D28-9096-714E7E01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7F12-1E9E-4C6E-A51A-CF0D5C08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4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2D50-B34E-45E9-B349-93494CF8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C4937-9D84-420F-87F4-BFDB66FD1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BC3F0-5450-40BA-B9C6-6CF691E71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BCD87-38E1-4DF6-9BA0-C7EB21A4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BCB3-FEC4-4FC8-954B-9F80568172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569A-BF54-42BD-9C74-7FC38FDC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71C4B-6BF5-4DCE-A555-764D2D57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7F12-1E9E-4C6E-A51A-CF0D5C08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AC18-EE71-40CF-8114-A9474065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61810-9D35-4CFC-9923-CCACBBAC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BAF2-73DB-4907-BE4F-1B8E15E17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5BCB3-FEC4-4FC8-954B-9F80568172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3343-09D2-4552-B3AC-55A90B7C6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A3BDF-3E8E-48B2-AE1E-1DF640E83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7F12-1E9E-4C6E-A51A-CF0D5C08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1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0.svg"/><Relationship Id="rId9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dan.io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pdf/rfc6347.pdf" TargetMode="External"/><Relationship Id="rId2" Type="http://schemas.openxmlformats.org/officeDocument/2006/relationships/hyperlink" Target="https://tools.ietf.org/pdf/draft-irtf-t2trg-iot-seccons-1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pdf/rfc7925.pdf" TargetMode="External"/><Relationship Id="rId4" Type="http://schemas.openxmlformats.org/officeDocument/2006/relationships/hyperlink" Target="https://tools.ietf.org/pdf/rfc7252.pdf" TargetMode="Externa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43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44.svg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41.png"/><Relationship Id="rId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44.svg"/><Relationship Id="rId9" Type="http://schemas.openxmlformats.org/officeDocument/2006/relationships/image" Target="../media/image39.png"/><Relationship Id="rId14" Type="http://schemas.openxmlformats.org/officeDocument/2006/relationships/image" Target="../media/image48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41.png"/><Relationship Id="rId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44.svg"/><Relationship Id="rId9" Type="http://schemas.openxmlformats.org/officeDocument/2006/relationships/image" Target="../media/image39.png"/><Relationship Id="rId14" Type="http://schemas.openxmlformats.org/officeDocument/2006/relationships/image" Target="../media/image48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41.png"/><Relationship Id="rId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44.svg"/><Relationship Id="rId9" Type="http://schemas.openxmlformats.org/officeDocument/2006/relationships/image" Target="../media/image39.png"/><Relationship Id="rId14" Type="http://schemas.openxmlformats.org/officeDocument/2006/relationships/image" Target="../media/image48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41.png"/><Relationship Id="rId3" Type="http://schemas.openxmlformats.org/officeDocument/2006/relationships/image" Target="../media/image50.svg"/><Relationship Id="rId7" Type="http://schemas.openxmlformats.org/officeDocument/2006/relationships/image" Target="../media/image45.png"/><Relationship Id="rId12" Type="http://schemas.openxmlformats.org/officeDocument/2006/relationships/image" Target="../media/image40.svg"/><Relationship Id="rId2" Type="http://schemas.openxmlformats.org/officeDocument/2006/relationships/image" Target="../media/image49.png"/><Relationship Id="rId16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5" Type="http://schemas.openxmlformats.org/officeDocument/2006/relationships/image" Target="../media/image47.png"/><Relationship Id="rId10" Type="http://schemas.openxmlformats.org/officeDocument/2006/relationships/image" Target="../media/image38.svg"/><Relationship Id="rId4" Type="http://schemas.openxmlformats.org/officeDocument/2006/relationships/image" Target="../media/image36.pn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41.png"/><Relationship Id="rId18" Type="http://schemas.openxmlformats.org/officeDocument/2006/relationships/image" Target="../media/image52.svg"/><Relationship Id="rId3" Type="http://schemas.openxmlformats.org/officeDocument/2006/relationships/image" Target="../media/image50.svg"/><Relationship Id="rId7" Type="http://schemas.openxmlformats.org/officeDocument/2006/relationships/image" Target="../media/image45.png"/><Relationship Id="rId12" Type="http://schemas.openxmlformats.org/officeDocument/2006/relationships/image" Target="../media/image40.svg"/><Relationship Id="rId17" Type="http://schemas.openxmlformats.org/officeDocument/2006/relationships/image" Target="../media/image51.png"/><Relationship Id="rId2" Type="http://schemas.openxmlformats.org/officeDocument/2006/relationships/image" Target="../media/image49.png"/><Relationship Id="rId16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5" Type="http://schemas.openxmlformats.org/officeDocument/2006/relationships/image" Target="../media/image47.png"/><Relationship Id="rId10" Type="http://schemas.openxmlformats.org/officeDocument/2006/relationships/image" Target="../media/image38.svg"/><Relationship Id="rId4" Type="http://schemas.openxmlformats.org/officeDocument/2006/relationships/image" Target="../media/image36.pn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0.svg"/><Relationship Id="rId1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44.svg"/><Relationship Id="rId12" Type="http://schemas.openxmlformats.org/officeDocument/2006/relationships/image" Target="../media/image39.png"/><Relationship Id="rId17" Type="http://schemas.openxmlformats.org/officeDocument/2006/relationships/image" Target="../media/image48.sv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8.svg"/><Relationship Id="rId5" Type="http://schemas.openxmlformats.org/officeDocument/2006/relationships/image" Target="../media/image36.pn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19" Type="http://schemas.openxmlformats.org/officeDocument/2006/relationships/image" Target="../media/image52.svg"/><Relationship Id="rId4" Type="http://schemas.openxmlformats.org/officeDocument/2006/relationships/image" Target="../media/image50.svg"/><Relationship Id="rId9" Type="http://schemas.openxmlformats.org/officeDocument/2006/relationships/image" Target="../media/image46.svg"/><Relationship Id="rId1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8.svg"/><Relationship Id="rId7" Type="http://schemas.openxmlformats.org/officeDocument/2006/relationships/image" Target="../media/image2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53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2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44.svg"/><Relationship Id="rId7" Type="http://schemas.openxmlformats.org/officeDocument/2006/relationships/image" Target="../media/image5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44.svg"/><Relationship Id="rId7" Type="http://schemas.openxmlformats.org/officeDocument/2006/relationships/image" Target="../media/image5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8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47.png"/><Relationship Id="rId7" Type="http://schemas.openxmlformats.org/officeDocument/2006/relationships/image" Target="../media/image2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8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3" Type="http://schemas.openxmlformats.org/officeDocument/2006/relationships/image" Target="../media/image36.pn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67.png"/><Relationship Id="rId18" Type="http://schemas.openxmlformats.org/officeDocument/2006/relationships/image" Target="../media/image7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sv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7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svg"/><Relationship Id="rId11" Type="http://schemas.openxmlformats.org/officeDocument/2006/relationships/image" Target="../media/image65.png"/><Relationship Id="rId5" Type="http://schemas.openxmlformats.org/officeDocument/2006/relationships/image" Target="../media/image73.png"/><Relationship Id="rId15" Type="http://schemas.openxmlformats.org/officeDocument/2006/relationships/image" Target="../media/image69.png"/><Relationship Id="rId10" Type="http://schemas.openxmlformats.org/officeDocument/2006/relationships/image" Target="../media/image64.svg"/><Relationship Id="rId4" Type="http://schemas.openxmlformats.org/officeDocument/2006/relationships/image" Target="../media/image36.png"/><Relationship Id="rId9" Type="http://schemas.openxmlformats.org/officeDocument/2006/relationships/image" Target="../media/image63.png"/><Relationship Id="rId14" Type="http://schemas.openxmlformats.org/officeDocument/2006/relationships/image" Target="../media/image68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D573-331C-4940-BA1F-9476732FD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State-of-the-Art and Challenges for the Internet of Things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16C51-A13E-4229-BB6C-7549CE7D4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1007"/>
          </a:xfrm>
        </p:spPr>
        <p:txBody>
          <a:bodyPr>
            <a:normAutofit/>
          </a:bodyPr>
          <a:lstStyle/>
          <a:p>
            <a:r>
              <a:rPr lang="en-US" dirty="0"/>
              <a:t>Internet-Draft (IRTF-T2TRG)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Henrique </a:t>
            </a:r>
            <a:r>
              <a:rPr lang="en-US" dirty="0" err="1"/>
              <a:t>Pötter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4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1651-982D-4324-9B5F-D087E4C0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Security risks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0530-BCCC-4712-9F08-4FDBA0AC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Compromised IOT systems can cause physical harm</a:t>
            </a:r>
          </a:p>
          <a:p>
            <a:pPr lvl="1"/>
            <a:r>
              <a:rPr lang="en-US" dirty="0"/>
              <a:t>User dependency on sensors and actuators</a:t>
            </a:r>
          </a:p>
        </p:txBody>
      </p:sp>
      <p:pic>
        <p:nvPicPr>
          <p:cNvPr id="5" name="Graphic 4" descr="Medical">
            <a:extLst>
              <a:ext uri="{FF2B5EF4-FFF2-40B4-BE49-F238E27FC236}">
                <a16:creationId xmlns:a16="http://schemas.microsoft.com/office/drawing/2014/main" id="{820C9633-43BE-4B53-B9B7-27F0DF8FF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8379" y="4499770"/>
            <a:ext cx="696119" cy="696119"/>
          </a:xfrm>
          <a:prstGeom prst="rect">
            <a:avLst/>
          </a:prstGeom>
        </p:spPr>
      </p:pic>
      <p:pic>
        <p:nvPicPr>
          <p:cNvPr id="8" name="Graphic 7" descr="Thermometer">
            <a:extLst>
              <a:ext uri="{FF2B5EF4-FFF2-40B4-BE49-F238E27FC236}">
                <a16:creationId xmlns:a16="http://schemas.microsoft.com/office/drawing/2014/main" id="{B0B5FF7B-2FB6-4527-8B3D-5A885F3B4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1042" y="3849689"/>
            <a:ext cx="914400" cy="914400"/>
          </a:xfrm>
          <a:prstGeom prst="rect">
            <a:avLst/>
          </a:prstGeom>
        </p:spPr>
      </p:pic>
      <p:pic>
        <p:nvPicPr>
          <p:cNvPr id="10" name="Graphic 9" descr="Tools">
            <a:extLst>
              <a:ext uri="{FF2B5EF4-FFF2-40B4-BE49-F238E27FC236}">
                <a16:creationId xmlns:a16="http://schemas.microsoft.com/office/drawing/2014/main" id="{C577C780-AECA-4B1C-B717-66EFF566B8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36742" y="4564064"/>
            <a:ext cx="400050" cy="40005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A036901-B62E-4F86-8A9F-D2579368D281}"/>
              </a:ext>
            </a:extLst>
          </p:cNvPr>
          <p:cNvSpPr/>
          <p:nvPr/>
        </p:nvSpPr>
        <p:spPr>
          <a:xfrm>
            <a:off x="9512496" y="4690271"/>
            <a:ext cx="607221" cy="315119"/>
          </a:xfrm>
          <a:prstGeom prst="rightArrow">
            <a:avLst>
              <a:gd name="adj1" fmla="val 26960"/>
              <a:gd name="adj2" fmla="val 450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5B7538C9-9122-4F49-88C3-9113FE3E2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742" y="5005390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1" descr="Tools">
            <a:extLst>
              <a:ext uri="{FF2B5EF4-FFF2-40B4-BE49-F238E27FC236}">
                <a16:creationId xmlns:a16="http://schemas.microsoft.com/office/drawing/2014/main" id="{2F009FCA-6D1D-4947-BF2F-E2D575822F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36742" y="5453065"/>
            <a:ext cx="400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177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Denial-of-Service Resistance</a:t>
            </a:r>
          </a:p>
          <a:p>
            <a:pPr lvl="1"/>
            <a:r>
              <a:rPr lang="en-US" dirty="0"/>
              <a:t>Easy exploit in resource constrained devices</a:t>
            </a:r>
          </a:p>
          <a:p>
            <a:pPr lvl="1"/>
            <a:r>
              <a:rPr lang="en-US" dirty="0"/>
              <a:t>T2T attacks is hard to detect until a service becomes unavailable</a:t>
            </a:r>
          </a:p>
          <a:p>
            <a:pPr lvl="1"/>
            <a:r>
              <a:rPr lang="en-US" dirty="0"/>
              <a:t>DTLS, IKEv2, HIP have </a:t>
            </a:r>
            <a:r>
              <a:rPr lang="en-US" dirty="0" err="1"/>
              <a:t>DoS</a:t>
            </a:r>
            <a:r>
              <a:rPr lang="en-US" dirty="0"/>
              <a:t> counter measures</a:t>
            </a:r>
          </a:p>
          <a:p>
            <a:pPr lvl="2"/>
            <a:r>
              <a:rPr lang="en-US" dirty="0"/>
              <a:t>Return </a:t>
            </a:r>
            <a:r>
              <a:rPr lang="en-US" dirty="0" err="1"/>
              <a:t>routability</a:t>
            </a:r>
            <a:r>
              <a:rPr lang="en-US" dirty="0"/>
              <a:t> delay the connection establishment at the responding host until the address of the initiating host is verified</a:t>
            </a:r>
          </a:p>
          <a:p>
            <a:pPr lvl="3"/>
            <a:r>
              <a:rPr lang="en-US" dirty="0"/>
              <a:t>Not effective in broadcast media</a:t>
            </a:r>
          </a:p>
          <a:p>
            <a:pPr lvl="3"/>
            <a:r>
              <a:rPr lang="en-US" dirty="0"/>
              <a:t>Or if attacker can modify routing table</a:t>
            </a:r>
          </a:p>
        </p:txBody>
      </p:sp>
    </p:spTree>
    <p:extLst>
      <p:ext uri="{BB962C8B-B14F-4D97-AF65-F5344CB8AC3E}">
        <p14:creationId xmlns:p14="http://schemas.microsoft.com/office/powerpoint/2010/main" val="25829649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Denial-of-Service Resistance</a:t>
            </a:r>
          </a:p>
          <a:p>
            <a:pPr lvl="1"/>
            <a:r>
              <a:rPr lang="en-US" dirty="0"/>
              <a:t>HIP uses  puzzle mechanism</a:t>
            </a:r>
          </a:p>
          <a:p>
            <a:pPr lvl="2"/>
            <a:r>
              <a:rPr lang="en-US" dirty="0"/>
              <a:t>Each node needs to solve a cryptographic puzzle of varying difficulty</a:t>
            </a:r>
          </a:p>
          <a:p>
            <a:pPr lvl="2"/>
            <a:r>
              <a:rPr lang="en-US" dirty="0"/>
              <a:t>Powerful Attacker can force weak nodes to solve hard problems and exclude them from communication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218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security, protocol translation, and the role of middleboxes</a:t>
            </a:r>
          </a:p>
          <a:p>
            <a:pPr lvl="1"/>
            <a:r>
              <a:rPr lang="en-US" dirty="0"/>
              <a:t>Sender to receiver confidentiality and integrity</a:t>
            </a:r>
          </a:p>
          <a:p>
            <a:pPr lvl="2"/>
            <a:r>
              <a:rPr lang="en-US" dirty="0"/>
              <a:t>Encryption commonly used </a:t>
            </a:r>
          </a:p>
          <a:p>
            <a:pPr lvl="2"/>
            <a:r>
              <a:rPr lang="en-US" dirty="0"/>
              <a:t>Gateways can’t change or access the data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91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security, protocol translation, and the role of middleboxes</a:t>
            </a:r>
          </a:p>
          <a:p>
            <a:pPr lvl="1"/>
            <a:r>
              <a:rPr lang="en-US" dirty="0"/>
              <a:t>Sender to receiver confidentiality and integrity</a:t>
            </a:r>
          </a:p>
          <a:p>
            <a:pPr lvl="2"/>
            <a:r>
              <a:rPr lang="en-US" dirty="0"/>
              <a:t>Encryption commonly used </a:t>
            </a:r>
          </a:p>
          <a:p>
            <a:pPr lvl="2"/>
            <a:r>
              <a:rPr lang="en-US" dirty="0"/>
              <a:t>Gateways can’t change or access the data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4D348-AA53-49C8-A4E9-A2048EFF628B}"/>
              </a:ext>
            </a:extLst>
          </p:cNvPr>
          <p:cNvSpPr/>
          <p:nvPr/>
        </p:nvSpPr>
        <p:spPr>
          <a:xfrm>
            <a:off x="5505701" y="5435031"/>
            <a:ext cx="1324947" cy="746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Middlebox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544B7B-21CE-488F-931A-38B8804AA433}"/>
              </a:ext>
            </a:extLst>
          </p:cNvPr>
          <p:cNvGrpSpPr/>
          <p:nvPr/>
        </p:nvGrpSpPr>
        <p:grpSpPr>
          <a:xfrm>
            <a:off x="8320251" y="4833189"/>
            <a:ext cx="904858" cy="970500"/>
            <a:chOff x="8160776" y="3089683"/>
            <a:chExt cx="1494501" cy="1650366"/>
          </a:xfrm>
        </p:grpSpPr>
        <p:pic>
          <p:nvPicPr>
            <p:cNvPr id="6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15069A6D-36E5-4E3A-8C40-09792FE12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2627EE-5221-4E71-8170-5B22F5886678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F411A6-4E88-41FA-BCCA-92B6775FA399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E59886-2140-4DB8-A753-5163FFCE96BD}"/>
              </a:ext>
            </a:extLst>
          </p:cNvPr>
          <p:cNvCxnSpPr>
            <a:cxnSpLocks/>
          </p:cNvCxnSpPr>
          <p:nvPr/>
        </p:nvCxnSpPr>
        <p:spPr>
          <a:xfrm flipH="1">
            <a:off x="7045081" y="5313261"/>
            <a:ext cx="1267375" cy="38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776033-0B01-4A2D-A5BF-C3124DA858D4}"/>
              </a:ext>
            </a:extLst>
          </p:cNvPr>
          <p:cNvCxnSpPr>
            <a:cxnSpLocks/>
          </p:cNvCxnSpPr>
          <p:nvPr/>
        </p:nvCxnSpPr>
        <p:spPr>
          <a:xfrm flipH="1" flipV="1">
            <a:off x="7045080" y="5896492"/>
            <a:ext cx="1267376" cy="27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7E1F8E-333C-41A7-A334-DA87C36F3FEE}"/>
              </a:ext>
            </a:extLst>
          </p:cNvPr>
          <p:cNvCxnSpPr>
            <a:cxnSpLocks/>
          </p:cNvCxnSpPr>
          <p:nvPr/>
        </p:nvCxnSpPr>
        <p:spPr>
          <a:xfrm flipH="1">
            <a:off x="4825760" y="5831828"/>
            <a:ext cx="52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33">
            <a:extLst>
              <a:ext uri="{FF2B5EF4-FFF2-40B4-BE49-F238E27FC236}">
                <a16:creationId xmlns:a16="http://schemas.microsoft.com/office/drawing/2014/main" id="{E4B3D2EC-F6D2-4896-B596-78D128669047}"/>
              </a:ext>
            </a:extLst>
          </p:cNvPr>
          <p:cNvGrpSpPr>
            <a:grpSpLocks/>
          </p:cNvGrpSpPr>
          <p:nvPr/>
        </p:nvGrpSpPr>
        <p:grpSpPr bwMode="auto">
          <a:xfrm>
            <a:off x="3724467" y="5366690"/>
            <a:ext cx="1116012" cy="930275"/>
            <a:chOff x="3632077" y="4797152"/>
            <a:chExt cx="1116124" cy="929658"/>
          </a:xfrm>
        </p:grpSpPr>
        <p:pic>
          <p:nvPicPr>
            <p:cNvPr id="13" name="Picture 12" descr="C:\Users\henrique\AppData\Local\Microsoft\Windows\Temporary Internet Files\Content.IE5\PMLO2TV3\MC900318898[1].wmf">
              <a:extLst>
                <a:ext uri="{FF2B5EF4-FFF2-40B4-BE49-F238E27FC236}">
                  <a16:creationId xmlns:a16="http://schemas.microsoft.com/office/drawing/2014/main" id="{0BD1AAF7-EA03-4E5E-B4A0-78FC2017D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4797152"/>
              <a:ext cx="925471" cy="929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CaixaDeTexto 35">
              <a:extLst>
                <a:ext uri="{FF2B5EF4-FFF2-40B4-BE49-F238E27FC236}">
                  <a16:creationId xmlns:a16="http://schemas.microsoft.com/office/drawing/2014/main" id="{4DFF39AB-E8C6-4D34-9D34-CEDF526EB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077" y="5087618"/>
              <a:ext cx="1116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/>
                <a:t>Internet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742A49-5012-490F-B03E-3AFB772AE057}"/>
              </a:ext>
            </a:extLst>
          </p:cNvPr>
          <p:cNvGrpSpPr/>
          <p:nvPr/>
        </p:nvGrpSpPr>
        <p:grpSpPr>
          <a:xfrm>
            <a:off x="8312456" y="5738828"/>
            <a:ext cx="904858" cy="970500"/>
            <a:chOff x="8160776" y="3089683"/>
            <a:chExt cx="1494501" cy="1650366"/>
          </a:xfrm>
        </p:grpSpPr>
        <p:pic>
          <p:nvPicPr>
            <p:cNvPr id="16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3750CA8B-9717-455A-BAD3-605E6F298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C3E65B-7949-4ECA-BA82-572A5DCC201E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57AEE4-2F77-47E8-9A66-88EB17794FD3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97747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security, protocol translation, and the role of middleboxes</a:t>
            </a:r>
          </a:p>
          <a:p>
            <a:pPr lvl="1"/>
            <a:r>
              <a:rPr lang="en-US" dirty="0"/>
              <a:t>Sender to receiver confidentiality and integrity</a:t>
            </a:r>
          </a:p>
          <a:p>
            <a:pPr lvl="2"/>
            <a:r>
              <a:rPr lang="en-US" dirty="0"/>
              <a:t>Encryption commonly used </a:t>
            </a:r>
          </a:p>
          <a:p>
            <a:pPr lvl="2"/>
            <a:r>
              <a:rPr lang="en-US" dirty="0"/>
              <a:t>Gateways can’t change or access the data</a:t>
            </a:r>
          </a:p>
          <a:p>
            <a:pPr lvl="1"/>
            <a:r>
              <a:rPr lang="en-US" dirty="0"/>
              <a:t>Constrained IoT networks uses different protocols that may needs translation at middleboxes</a:t>
            </a:r>
          </a:p>
          <a:p>
            <a:pPr lvl="2"/>
            <a:r>
              <a:rPr lang="en-US" dirty="0"/>
              <a:t>Forces middleboxes to have some access to the message being sent (no end-to-end security)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63CA9-E063-4A7A-A49F-93644E6E0DE0}"/>
              </a:ext>
            </a:extLst>
          </p:cNvPr>
          <p:cNvSpPr/>
          <p:nvPr/>
        </p:nvSpPr>
        <p:spPr>
          <a:xfrm>
            <a:off x="5505701" y="5435031"/>
            <a:ext cx="1324947" cy="746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Middlebox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B1E165-8BF2-434A-9A97-BB0B3843B8F6}"/>
              </a:ext>
            </a:extLst>
          </p:cNvPr>
          <p:cNvGrpSpPr/>
          <p:nvPr/>
        </p:nvGrpSpPr>
        <p:grpSpPr>
          <a:xfrm>
            <a:off x="8320251" y="4833189"/>
            <a:ext cx="904858" cy="970500"/>
            <a:chOff x="8160776" y="3089683"/>
            <a:chExt cx="1494501" cy="1650366"/>
          </a:xfrm>
        </p:grpSpPr>
        <p:pic>
          <p:nvPicPr>
            <p:cNvPr id="7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33E7E0C0-9168-4B4F-8257-EDAEA56C49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56B769-1242-4CB1-8BD2-645B75752A4B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E5A344-8CE2-4B81-A4C9-BE93AD57281C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F193E9-32F7-4E10-BD8F-11214E2CDD4D}"/>
              </a:ext>
            </a:extLst>
          </p:cNvPr>
          <p:cNvGrpSpPr/>
          <p:nvPr/>
        </p:nvGrpSpPr>
        <p:grpSpPr>
          <a:xfrm>
            <a:off x="8312456" y="5738828"/>
            <a:ext cx="904858" cy="970500"/>
            <a:chOff x="8160776" y="3089683"/>
            <a:chExt cx="1494501" cy="1650366"/>
          </a:xfrm>
        </p:grpSpPr>
        <p:pic>
          <p:nvPicPr>
            <p:cNvPr id="11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C6B72EC1-A488-46B6-8BA5-6305B48DB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190CEA-0FD5-43B8-A0DE-8DF11E82803D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EF12C-A5DE-4830-97D4-D55997FDD752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214795-12CF-451F-8AAD-0D489C513BD0}"/>
              </a:ext>
            </a:extLst>
          </p:cNvPr>
          <p:cNvCxnSpPr>
            <a:cxnSpLocks/>
          </p:cNvCxnSpPr>
          <p:nvPr/>
        </p:nvCxnSpPr>
        <p:spPr>
          <a:xfrm flipH="1">
            <a:off x="7045081" y="5313261"/>
            <a:ext cx="1267375" cy="38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AE71C-6094-4D5B-B0D9-36B3C11786C8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045080" y="5896492"/>
            <a:ext cx="1267376" cy="27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FB87D6-A604-48E9-88D2-5B2D72E303DF}"/>
              </a:ext>
            </a:extLst>
          </p:cNvPr>
          <p:cNvCxnSpPr>
            <a:cxnSpLocks/>
          </p:cNvCxnSpPr>
          <p:nvPr/>
        </p:nvCxnSpPr>
        <p:spPr>
          <a:xfrm flipH="1">
            <a:off x="4825760" y="5831828"/>
            <a:ext cx="52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33">
            <a:extLst>
              <a:ext uri="{FF2B5EF4-FFF2-40B4-BE49-F238E27FC236}">
                <a16:creationId xmlns:a16="http://schemas.microsoft.com/office/drawing/2014/main" id="{D6EF9C83-F376-421E-A378-07F610C31645}"/>
              </a:ext>
            </a:extLst>
          </p:cNvPr>
          <p:cNvGrpSpPr>
            <a:grpSpLocks/>
          </p:cNvGrpSpPr>
          <p:nvPr/>
        </p:nvGrpSpPr>
        <p:grpSpPr bwMode="auto">
          <a:xfrm>
            <a:off x="3724467" y="5366690"/>
            <a:ext cx="1116012" cy="930275"/>
            <a:chOff x="3632077" y="4797152"/>
            <a:chExt cx="1116124" cy="929658"/>
          </a:xfrm>
        </p:grpSpPr>
        <p:pic>
          <p:nvPicPr>
            <p:cNvPr id="29" name="Picture 28" descr="C:\Users\henrique\AppData\Local\Microsoft\Windows\Temporary Internet Files\Content.IE5\PMLO2TV3\MC900318898[1].wmf">
              <a:extLst>
                <a:ext uri="{FF2B5EF4-FFF2-40B4-BE49-F238E27FC236}">
                  <a16:creationId xmlns:a16="http://schemas.microsoft.com/office/drawing/2014/main" id="{28EED907-3CBB-42AB-B2A6-9FA9F81576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4797152"/>
              <a:ext cx="925471" cy="929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CaixaDeTexto 35">
              <a:extLst>
                <a:ext uri="{FF2B5EF4-FFF2-40B4-BE49-F238E27FC236}">
                  <a16:creationId xmlns:a16="http://schemas.microsoft.com/office/drawing/2014/main" id="{6D046F83-69A3-4EA6-BCF9-12B338ACA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077" y="5087618"/>
              <a:ext cx="1116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/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3843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Share credentials with middleboxes</a:t>
            </a:r>
          </a:p>
        </p:txBody>
      </p:sp>
    </p:spTree>
    <p:extLst>
      <p:ext uri="{BB962C8B-B14F-4D97-AF65-F5344CB8AC3E}">
        <p14:creationId xmlns:p14="http://schemas.microsoft.com/office/powerpoint/2010/main" val="309960929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Share credentials with middleboxes</a:t>
            </a:r>
          </a:p>
          <a:p>
            <a:pPr lvl="1"/>
            <a:r>
              <a:rPr lang="en-US" dirty="0"/>
              <a:t>Selectively protecting vital and immutable packet parts with a message ,ay result  in poor performance or poor security</a:t>
            </a:r>
          </a:p>
          <a:p>
            <a:pPr lvl="2"/>
            <a:r>
              <a:rPr lang="en-US" dirty="0"/>
              <a:t>[ID-OSCOAP] proposes a solution in this direction by encrypting and integrity protecting most of the message fields except those parts that a middlebox needs to read or change</a:t>
            </a:r>
          </a:p>
        </p:txBody>
      </p:sp>
    </p:spTree>
    <p:extLst>
      <p:ext uri="{BB962C8B-B14F-4D97-AF65-F5344CB8AC3E}">
        <p14:creationId xmlns:p14="http://schemas.microsoft.com/office/powerpoint/2010/main" val="41814295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Share credentials with middleboxes</a:t>
            </a:r>
          </a:p>
          <a:p>
            <a:pPr lvl="1"/>
            <a:r>
              <a:rPr lang="en-US" dirty="0"/>
              <a:t>Selectively protecting vital and immutable packet parts with a message ,ay result  in poor performance or poor security</a:t>
            </a:r>
          </a:p>
          <a:p>
            <a:pPr lvl="2"/>
            <a:r>
              <a:rPr lang="en-US" dirty="0"/>
              <a:t>[ID-OSCOAP] proposes a solution in this direction by encrypting and integrity protecting most of the message fields except those parts that a middlebox needs to read or change</a:t>
            </a:r>
          </a:p>
          <a:p>
            <a:pPr lvl="1"/>
            <a:r>
              <a:rPr lang="en-US" dirty="0"/>
              <a:t>Homomorphic encryption techniques</a:t>
            </a:r>
          </a:p>
          <a:p>
            <a:pPr lvl="2"/>
            <a:r>
              <a:rPr lang="en-US" dirty="0"/>
              <a:t>Limited to arithmetic operations</a:t>
            </a:r>
          </a:p>
          <a:p>
            <a:pPr lvl="2"/>
            <a:r>
              <a:rPr lang="en-US" dirty="0"/>
              <a:t>Not many libraries with good support yet</a:t>
            </a:r>
          </a:p>
        </p:txBody>
      </p:sp>
    </p:spTree>
    <p:extLst>
      <p:ext uri="{BB962C8B-B14F-4D97-AF65-F5344CB8AC3E}">
        <p14:creationId xmlns:p14="http://schemas.microsoft.com/office/powerpoint/2010/main" val="2292167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of a Security Domain </a:t>
            </a:r>
          </a:p>
          <a:p>
            <a:pPr lvl="1"/>
            <a:r>
              <a:rPr lang="en-US" dirty="0"/>
              <a:t>Creating a security domain from unassociated IoT devices </a:t>
            </a:r>
          </a:p>
          <a:p>
            <a:pPr lvl="2"/>
            <a:r>
              <a:rPr lang="en-US" dirty="0"/>
              <a:t>T2TRG draft on bootstrapping [ID-bootstrap]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5A1445-C777-4DE1-ABEF-3E51F4C92BAF}"/>
              </a:ext>
            </a:extLst>
          </p:cNvPr>
          <p:cNvCxnSpPr>
            <a:cxnSpLocks/>
          </p:cNvCxnSpPr>
          <p:nvPr/>
        </p:nvCxnSpPr>
        <p:spPr>
          <a:xfrm>
            <a:off x="9360513" y="3054095"/>
            <a:ext cx="9326" cy="2376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9D6A24B-FE33-450F-A82E-A9A2C731F3C2}"/>
              </a:ext>
            </a:extLst>
          </p:cNvPr>
          <p:cNvGrpSpPr/>
          <p:nvPr/>
        </p:nvGrpSpPr>
        <p:grpSpPr>
          <a:xfrm>
            <a:off x="9124426" y="2498157"/>
            <a:ext cx="2091518" cy="555938"/>
            <a:chOff x="746840" y="709657"/>
            <a:chExt cx="2091518" cy="555938"/>
          </a:xfrm>
        </p:grpSpPr>
        <p:pic>
          <p:nvPicPr>
            <p:cNvPr id="6" name="Graphic 5" descr="Gears">
              <a:extLst>
                <a:ext uri="{FF2B5EF4-FFF2-40B4-BE49-F238E27FC236}">
                  <a16:creationId xmlns:a16="http://schemas.microsoft.com/office/drawing/2014/main" id="{AA55B925-8B8B-4329-81C5-B46B9ABCD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840" y="709657"/>
              <a:ext cx="490826" cy="49082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68679E-3595-4D16-A09F-28D069C9E31D}"/>
                </a:ext>
              </a:extLst>
            </p:cNvPr>
            <p:cNvSpPr txBox="1"/>
            <p:nvPr/>
          </p:nvSpPr>
          <p:spPr>
            <a:xfrm>
              <a:off x="1208027" y="896263"/>
              <a:ext cx="163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Manufactured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11EB29-C5D4-446D-8AB0-6924C4E40E3D}"/>
              </a:ext>
            </a:extLst>
          </p:cNvPr>
          <p:cNvGrpSpPr/>
          <p:nvPr/>
        </p:nvGrpSpPr>
        <p:grpSpPr>
          <a:xfrm>
            <a:off x="9656545" y="3216343"/>
            <a:ext cx="1557536" cy="480381"/>
            <a:chOff x="1301441" y="1258206"/>
            <a:chExt cx="1557536" cy="480381"/>
          </a:xfrm>
        </p:grpSpPr>
        <p:pic>
          <p:nvPicPr>
            <p:cNvPr id="9" name="Graphic 8" descr="Screwdriver">
              <a:extLst>
                <a:ext uri="{FF2B5EF4-FFF2-40B4-BE49-F238E27FC236}">
                  <a16:creationId xmlns:a16="http://schemas.microsoft.com/office/drawing/2014/main" id="{CD0A238E-44BC-4114-8D39-09F317123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1441" y="1258206"/>
              <a:ext cx="424734" cy="42473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B3F0D3-F164-4314-863E-57B348546E74}"/>
                </a:ext>
              </a:extLst>
            </p:cNvPr>
            <p:cNvSpPr txBox="1"/>
            <p:nvPr/>
          </p:nvSpPr>
          <p:spPr>
            <a:xfrm>
              <a:off x="1445600" y="1369255"/>
              <a:ext cx="141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Installed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B62D41-1B14-43DF-A177-222A46F0E9F8}"/>
              </a:ext>
            </a:extLst>
          </p:cNvPr>
          <p:cNvCxnSpPr>
            <a:cxnSpLocks/>
          </p:cNvCxnSpPr>
          <p:nvPr/>
        </p:nvCxnSpPr>
        <p:spPr>
          <a:xfrm flipH="1">
            <a:off x="9800704" y="3696724"/>
            <a:ext cx="5910" cy="1734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815323-D1E2-4DC6-8E20-B6B858D46F42}"/>
              </a:ext>
            </a:extLst>
          </p:cNvPr>
          <p:cNvGrpSpPr/>
          <p:nvPr/>
        </p:nvGrpSpPr>
        <p:grpSpPr>
          <a:xfrm>
            <a:off x="10081279" y="3849684"/>
            <a:ext cx="2110721" cy="502744"/>
            <a:chOff x="1624887" y="1850520"/>
            <a:chExt cx="2110721" cy="502744"/>
          </a:xfrm>
        </p:grpSpPr>
        <p:pic>
          <p:nvPicPr>
            <p:cNvPr id="13" name="Graphic 12" descr="Checklist">
              <a:extLst>
                <a:ext uri="{FF2B5EF4-FFF2-40B4-BE49-F238E27FC236}">
                  <a16:creationId xmlns:a16="http://schemas.microsoft.com/office/drawing/2014/main" id="{8684EECE-E005-48EE-A59C-EA5E8B353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24887" y="1850520"/>
              <a:ext cx="454146" cy="45414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B9AA72-999A-4E39-9DF4-F6E9E4046298}"/>
                </a:ext>
              </a:extLst>
            </p:cNvPr>
            <p:cNvSpPr txBox="1"/>
            <p:nvPr/>
          </p:nvSpPr>
          <p:spPr>
            <a:xfrm>
              <a:off x="1909380" y="1983932"/>
              <a:ext cx="18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Commissioned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CA3B86-E12E-4479-8CBE-1FF8F371EF66}"/>
              </a:ext>
            </a:extLst>
          </p:cNvPr>
          <p:cNvCxnSpPr>
            <a:cxnSpLocks/>
          </p:cNvCxnSpPr>
          <p:nvPr/>
        </p:nvCxnSpPr>
        <p:spPr>
          <a:xfrm>
            <a:off x="10305063" y="4352428"/>
            <a:ext cx="0" cy="1078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C20A95-F80E-4210-B9B0-6D2A89C61AC2}"/>
              </a:ext>
            </a:extLst>
          </p:cNvPr>
          <p:cNvCxnSpPr>
            <a:cxnSpLocks/>
          </p:cNvCxnSpPr>
          <p:nvPr/>
        </p:nvCxnSpPr>
        <p:spPr>
          <a:xfrm>
            <a:off x="10727253" y="5065371"/>
            <a:ext cx="0" cy="365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517208D-330C-4DD1-AA1E-B0981052150D}"/>
              </a:ext>
            </a:extLst>
          </p:cNvPr>
          <p:cNvSpPr/>
          <p:nvPr/>
        </p:nvSpPr>
        <p:spPr>
          <a:xfrm rot="5400000">
            <a:off x="9927772" y="5573348"/>
            <a:ext cx="248528" cy="567014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26414-A15D-4038-BCA4-B04504B8DAB7}"/>
              </a:ext>
            </a:extLst>
          </p:cNvPr>
          <p:cNvSpPr txBox="1"/>
          <p:nvPr/>
        </p:nvSpPr>
        <p:spPr>
          <a:xfrm>
            <a:off x="9168165" y="6330808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Bootstrapping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17F078-6584-4483-B9A5-10E559B1736C}"/>
              </a:ext>
            </a:extLst>
          </p:cNvPr>
          <p:cNvCxnSpPr>
            <a:cxnSpLocks/>
          </p:cNvCxnSpPr>
          <p:nvPr/>
        </p:nvCxnSpPr>
        <p:spPr>
          <a:xfrm>
            <a:off x="9290919" y="5494551"/>
            <a:ext cx="23411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84D6B48A-FF4A-4365-B49B-64311E991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00582" y="4806400"/>
            <a:ext cx="1249045" cy="1249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105873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of a Security Domain </a:t>
            </a:r>
          </a:p>
          <a:p>
            <a:pPr lvl="1"/>
            <a:r>
              <a:rPr lang="en-US" dirty="0"/>
              <a:t>Creating a security domain from unassociated IoT devices </a:t>
            </a:r>
          </a:p>
          <a:p>
            <a:pPr lvl="2"/>
            <a:r>
              <a:rPr lang="en-US" dirty="0"/>
              <a:t>T2TRG draft on bootstrapping [ID-bootstrap]</a:t>
            </a:r>
          </a:p>
          <a:p>
            <a:pPr lvl="1"/>
            <a:r>
              <a:rPr lang="en-US" dirty="0"/>
              <a:t>Still an unresolved question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EF35A5-8445-4E7B-BC0A-AFD3F7962291}"/>
              </a:ext>
            </a:extLst>
          </p:cNvPr>
          <p:cNvCxnSpPr>
            <a:cxnSpLocks/>
          </p:cNvCxnSpPr>
          <p:nvPr/>
        </p:nvCxnSpPr>
        <p:spPr>
          <a:xfrm>
            <a:off x="9360513" y="3054095"/>
            <a:ext cx="9326" cy="2376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7B1A89C-5021-46D3-8CB1-F6EE5593B6D2}"/>
              </a:ext>
            </a:extLst>
          </p:cNvPr>
          <p:cNvGrpSpPr/>
          <p:nvPr/>
        </p:nvGrpSpPr>
        <p:grpSpPr>
          <a:xfrm>
            <a:off x="9124426" y="2498157"/>
            <a:ext cx="2091518" cy="555938"/>
            <a:chOff x="746840" y="709657"/>
            <a:chExt cx="2091518" cy="555938"/>
          </a:xfrm>
        </p:grpSpPr>
        <p:pic>
          <p:nvPicPr>
            <p:cNvPr id="6" name="Graphic 5" descr="Gears">
              <a:extLst>
                <a:ext uri="{FF2B5EF4-FFF2-40B4-BE49-F238E27FC236}">
                  <a16:creationId xmlns:a16="http://schemas.microsoft.com/office/drawing/2014/main" id="{B9BCA5EB-B44F-419B-B7CF-1B1E6F1B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840" y="709657"/>
              <a:ext cx="490826" cy="49082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B2596F-1832-41C8-8DF2-7BBF26201884}"/>
                </a:ext>
              </a:extLst>
            </p:cNvPr>
            <p:cNvSpPr txBox="1"/>
            <p:nvPr/>
          </p:nvSpPr>
          <p:spPr>
            <a:xfrm>
              <a:off x="1208027" y="896263"/>
              <a:ext cx="163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Manufactured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045A089-BD23-451D-8AD8-39BAB75C1474}"/>
              </a:ext>
            </a:extLst>
          </p:cNvPr>
          <p:cNvGrpSpPr/>
          <p:nvPr/>
        </p:nvGrpSpPr>
        <p:grpSpPr>
          <a:xfrm>
            <a:off x="9656545" y="3216343"/>
            <a:ext cx="1557536" cy="480381"/>
            <a:chOff x="1301441" y="1258206"/>
            <a:chExt cx="1557536" cy="480381"/>
          </a:xfrm>
        </p:grpSpPr>
        <p:pic>
          <p:nvPicPr>
            <p:cNvPr id="9" name="Graphic 8" descr="Screwdriver">
              <a:extLst>
                <a:ext uri="{FF2B5EF4-FFF2-40B4-BE49-F238E27FC236}">
                  <a16:creationId xmlns:a16="http://schemas.microsoft.com/office/drawing/2014/main" id="{ECE88703-2A9F-4BE3-9238-D18CC3DE9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1441" y="1258206"/>
              <a:ext cx="424734" cy="42473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41835E-8259-467B-8288-DCEDFA254828}"/>
                </a:ext>
              </a:extLst>
            </p:cNvPr>
            <p:cNvSpPr txBox="1"/>
            <p:nvPr/>
          </p:nvSpPr>
          <p:spPr>
            <a:xfrm>
              <a:off x="1445600" y="1369255"/>
              <a:ext cx="141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Installed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6604A6-3E06-491E-BE6B-A6B4545AF3AE}"/>
              </a:ext>
            </a:extLst>
          </p:cNvPr>
          <p:cNvCxnSpPr>
            <a:cxnSpLocks/>
          </p:cNvCxnSpPr>
          <p:nvPr/>
        </p:nvCxnSpPr>
        <p:spPr>
          <a:xfrm flipH="1">
            <a:off x="9800704" y="3696724"/>
            <a:ext cx="5910" cy="1734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013F86-1158-4DE3-AA9D-053261E2F8A4}"/>
              </a:ext>
            </a:extLst>
          </p:cNvPr>
          <p:cNvGrpSpPr/>
          <p:nvPr/>
        </p:nvGrpSpPr>
        <p:grpSpPr>
          <a:xfrm>
            <a:off x="10081279" y="3849684"/>
            <a:ext cx="2110721" cy="502744"/>
            <a:chOff x="1624887" y="1850520"/>
            <a:chExt cx="2110721" cy="502744"/>
          </a:xfrm>
        </p:grpSpPr>
        <p:pic>
          <p:nvPicPr>
            <p:cNvPr id="13" name="Graphic 12" descr="Checklist">
              <a:extLst>
                <a:ext uri="{FF2B5EF4-FFF2-40B4-BE49-F238E27FC236}">
                  <a16:creationId xmlns:a16="http://schemas.microsoft.com/office/drawing/2014/main" id="{028856BB-5999-4D55-B1CB-11698214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24887" y="1850520"/>
              <a:ext cx="454146" cy="45414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5AF375-07CA-4BEE-AAF7-A0E9EB482862}"/>
                </a:ext>
              </a:extLst>
            </p:cNvPr>
            <p:cNvSpPr txBox="1"/>
            <p:nvPr/>
          </p:nvSpPr>
          <p:spPr>
            <a:xfrm>
              <a:off x="1909380" y="1983932"/>
              <a:ext cx="18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Commissioned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4E3A02-25BC-4936-8273-AF4CBA090AA7}"/>
              </a:ext>
            </a:extLst>
          </p:cNvPr>
          <p:cNvCxnSpPr>
            <a:cxnSpLocks/>
          </p:cNvCxnSpPr>
          <p:nvPr/>
        </p:nvCxnSpPr>
        <p:spPr>
          <a:xfrm>
            <a:off x="10305063" y="4352428"/>
            <a:ext cx="0" cy="1078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F41431-E110-4576-9535-5A1F98C495B8}"/>
              </a:ext>
            </a:extLst>
          </p:cNvPr>
          <p:cNvCxnSpPr>
            <a:cxnSpLocks/>
          </p:cNvCxnSpPr>
          <p:nvPr/>
        </p:nvCxnSpPr>
        <p:spPr>
          <a:xfrm>
            <a:off x="10727253" y="5065371"/>
            <a:ext cx="0" cy="365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2FB73CC4-CC0E-4A64-828C-B31441371459}"/>
              </a:ext>
            </a:extLst>
          </p:cNvPr>
          <p:cNvSpPr/>
          <p:nvPr/>
        </p:nvSpPr>
        <p:spPr>
          <a:xfrm rot="5400000">
            <a:off x="9927772" y="5573348"/>
            <a:ext cx="248528" cy="567014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FA1614-7FD0-4D37-A076-53B86BD3E0DC}"/>
              </a:ext>
            </a:extLst>
          </p:cNvPr>
          <p:cNvSpPr txBox="1"/>
          <p:nvPr/>
        </p:nvSpPr>
        <p:spPr>
          <a:xfrm>
            <a:off x="9168165" y="6330808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Bootstrapping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76C376-995B-4DFE-A501-A45218E51E2D}"/>
              </a:ext>
            </a:extLst>
          </p:cNvPr>
          <p:cNvCxnSpPr>
            <a:cxnSpLocks/>
          </p:cNvCxnSpPr>
          <p:nvPr/>
        </p:nvCxnSpPr>
        <p:spPr>
          <a:xfrm>
            <a:off x="9290919" y="5494551"/>
            <a:ext cx="23411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E13817BD-84BD-4D33-8225-634FF4E4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00582" y="4806400"/>
            <a:ext cx="1249045" cy="1249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600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1651-982D-4324-9B5F-D087E4C0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Security risks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0530-BCCC-4712-9F08-4FDBA0AC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Compromised IOT systems can cause physical harm</a:t>
            </a:r>
          </a:p>
          <a:p>
            <a:pPr lvl="1"/>
            <a:r>
              <a:rPr lang="en-US" dirty="0"/>
              <a:t>User dependency on sensors and actuators</a:t>
            </a:r>
          </a:p>
          <a:p>
            <a:r>
              <a:rPr lang="en-US" dirty="0"/>
              <a:t>Scales with IOT</a:t>
            </a:r>
          </a:p>
          <a:p>
            <a:pPr lvl="1"/>
            <a:r>
              <a:rPr lang="en-US" dirty="0"/>
              <a:t>Bug exploit in one device means…</a:t>
            </a:r>
          </a:p>
          <a:p>
            <a:pPr lvl="1"/>
            <a:r>
              <a:rPr lang="en-US" dirty="0"/>
              <a:t>Brand image</a:t>
            </a:r>
          </a:p>
          <a:p>
            <a:pPr lvl="1"/>
            <a:r>
              <a:rPr lang="en-US" dirty="0"/>
              <a:t>Alter functionality</a:t>
            </a:r>
          </a:p>
        </p:txBody>
      </p:sp>
      <p:pic>
        <p:nvPicPr>
          <p:cNvPr id="4" name="Picture 20" descr="http://www2.psd100.com/ppp/2013/11/2701/Watch-1127204801.png">
            <a:extLst>
              <a:ext uri="{FF2B5EF4-FFF2-40B4-BE49-F238E27FC236}">
                <a16:creationId xmlns:a16="http://schemas.microsoft.com/office/drawing/2014/main" id="{CC3CB997-D892-4AEE-91F9-A2CDCD6B7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05" y="5313363"/>
            <a:ext cx="8651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 descr="Thermometer">
            <a:extLst>
              <a:ext uri="{FF2B5EF4-FFF2-40B4-BE49-F238E27FC236}">
                <a16:creationId xmlns:a16="http://schemas.microsoft.com/office/drawing/2014/main" id="{447FE3FF-5FA0-4B8D-BD77-8FF3F1AED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1835" y="4264026"/>
            <a:ext cx="914400" cy="914400"/>
          </a:xfrm>
          <a:prstGeom prst="rect">
            <a:avLst/>
          </a:prstGeom>
        </p:spPr>
      </p:pic>
      <p:pic>
        <p:nvPicPr>
          <p:cNvPr id="6" name="Graphic 5" descr="Bug">
            <a:extLst>
              <a:ext uri="{FF2B5EF4-FFF2-40B4-BE49-F238E27FC236}">
                <a16:creationId xmlns:a16="http://schemas.microsoft.com/office/drawing/2014/main" id="{B654ED9E-F81D-40B7-8515-2B07126771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9035" y="4367336"/>
            <a:ext cx="253382" cy="253382"/>
          </a:xfrm>
          <a:prstGeom prst="rect">
            <a:avLst/>
          </a:prstGeom>
        </p:spPr>
      </p:pic>
      <p:pic>
        <p:nvPicPr>
          <p:cNvPr id="7" name="Graphic 6" descr="Bug">
            <a:extLst>
              <a:ext uri="{FF2B5EF4-FFF2-40B4-BE49-F238E27FC236}">
                <a16:creationId xmlns:a16="http://schemas.microsoft.com/office/drawing/2014/main" id="{B4500236-1D72-4B30-93CF-9B6D26EF56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4098" y="5424312"/>
            <a:ext cx="253382" cy="2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4716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7289"/>
          </a:xfrm>
        </p:spPr>
        <p:txBody>
          <a:bodyPr/>
          <a:lstStyle/>
          <a:p>
            <a:r>
              <a:rPr lang="en-US" dirty="0"/>
              <a:t>Operational stage Challenges</a:t>
            </a:r>
          </a:p>
          <a:p>
            <a:pPr lvl="1"/>
            <a:r>
              <a:rPr lang="en-US" dirty="0"/>
              <a:t>Group Membership and Security </a:t>
            </a:r>
          </a:p>
          <a:p>
            <a:pPr lvl="1"/>
            <a:r>
              <a:rPr lang="en-US" dirty="0"/>
              <a:t>Group key solutions develop by the Multicast Security WG can be reused in IoT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18718F84-36A5-4DC0-BEB9-E896CA51B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8917" y="4816659"/>
            <a:ext cx="783649" cy="783649"/>
          </a:xfrm>
          <a:prstGeom prst="rect">
            <a:avLst/>
          </a:prstGeom>
          <a:noFill/>
        </p:spPr>
      </p:pic>
      <p:pic>
        <p:nvPicPr>
          <p:cNvPr id="6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ABB9694B-3300-4E2B-9E11-61FC9DA6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5268" y="4315916"/>
            <a:ext cx="783649" cy="783649"/>
          </a:xfrm>
          <a:prstGeom prst="rect">
            <a:avLst/>
          </a:prstGeom>
          <a:noFill/>
        </p:spPr>
      </p:pic>
      <p:pic>
        <p:nvPicPr>
          <p:cNvPr id="7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373BAE9F-6B6E-413B-9E48-3540BBF1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5834" y="5600308"/>
            <a:ext cx="783649" cy="783649"/>
          </a:xfrm>
          <a:prstGeom prst="rect">
            <a:avLst/>
          </a:prstGeom>
          <a:noFill/>
        </p:spPr>
      </p:pic>
      <p:pic>
        <p:nvPicPr>
          <p:cNvPr id="8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2AB8B3CA-B90C-45DA-AAF3-B64E81CDA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7041" y="5709226"/>
            <a:ext cx="783649" cy="783649"/>
          </a:xfrm>
          <a:prstGeom prst="rect">
            <a:avLst/>
          </a:prstGeom>
          <a:noFill/>
        </p:spPr>
      </p:pic>
      <p:pic>
        <p:nvPicPr>
          <p:cNvPr id="9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A65C7D75-E9F7-4331-B6D0-283832C03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7788" y="4707740"/>
            <a:ext cx="783649" cy="783649"/>
          </a:xfrm>
          <a:prstGeom prst="rect">
            <a:avLst/>
          </a:prstGeom>
          <a:noFill/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EE6824-774B-4C09-9839-3E52C4AC4A12}"/>
              </a:ext>
            </a:extLst>
          </p:cNvPr>
          <p:cNvCxnSpPr>
            <a:cxnSpLocks/>
          </p:cNvCxnSpPr>
          <p:nvPr/>
        </p:nvCxnSpPr>
        <p:spPr>
          <a:xfrm>
            <a:off x="5741437" y="5348504"/>
            <a:ext cx="635655" cy="547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8BBDE6-D25D-4D8D-B6DB-11202C47DA02}"/>
              </a:ext>
            </a:extLst>
          </p:cNvPr>
          <p:cNvCxnSpPr>
            <a:cxnSpLocks/>
          </p:cNvCxnSpPr>
          <p:nvPr/>
        </p:nvCxnSpPr>
        <p:spPr>
          <a:xfrm flipH="1">
            <a:off x="5919483" y="5141676"/>
            <a:ext cx="335694" cy="645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558AD-6068-42A0-9A91-0B8938456231}"/>
              </a:ext>
            </a:extLst>
          </p:cNvPr>
          <p:cNvCxnSpPr>
            <a:cxnSpLocks/>
          </p:cNvCxnSpPr>
          <p:nvPr/>
        </p:nvCxnSpPr>
        <p:spPr>
          <a:xfrm flipH="1">
            <a:off x="5984064" y="5460287"/>
            <a:ext cx="630045" cy="381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2FEB43-DDE8-4CF2-8B38-4C9D53295275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6377093" y="5099565"/>
            <a:ext cx="104049" cy="723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7113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9967"/>
          </a:xfrm>
        </p:spPr>
        <p:txBody>
          <a:bodyPr/>
          <a:lstStyle/>
          <a:p>
            <a:r>
              <a:rPr lang="en-US" dirty="0"/>
              <a:t>Mobility and IP Network Dynamics</a:t>
            </a:r>
          </a:p>
          <a:p>
            <a:pPr lvl="1"/>
            <a:r>
              <a:rPr lang="en-US" dirty="0"/>
              <a:t>Expected that things will be attached to different networks during its lifetime (wearable sensors)</a:t>
            </a:r>
          </a:p>
        </p:txBody>
      </p:sp>
      <p:pic>
        <p:nvPicPr>
          <p:cNvPr id="4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07D78974-D5AC-4105-AC73-3E47530E6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3747" y="5581692"/>
            <a:ext cx="783649" cy="783649"/>
          </a:xfrm>
          <a:prstGeom prst="rect">
            <a:avLst/>
          </a:prstGeom>
          <a:noFill/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A84F9BA-B296-4DC3-9A35-50F686186DA5}"/>
              </a:ext>
            </a:extLst>
          </p:cNvPr>
          <p:cNvGrpSpPr/>
          <p:nvPr/>
        </p:nvGrpSpPr>
        <p:grpSpPr>
          <a:xfrm>
            <a:off x="4061545" y="3429000"/>
            <a:ext cx="1258774" cy="1503091"/>
            <a:chOff x="10551787" y="2310836"/>
            <a:chExt cx="1258774" cy="1503091"/>
          </a:xfrm>
        </p:grpSpPr>
        <p:pic>
          <p:nvPicPr>
            <p:cNvPr id="6" name="Graphic 5" descr="Wireless router">
              <a:extLst>
                <a:ext uri="{FF2B5EF4-FFF2-40B4-BE49-F238E27FC236}">
                  <a16:creationId xmlns:a16="http://schemas.microsoft.com/office/drawing/2014/main" id="{315309F5-9278-448E-8925-08F1BBCB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51787" y="2310836"/>
              <a:ext cx="1258774" cy="12587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C2AAA5-035C-4306-99C3-2B9A2C789D35}"/>
                </a:ext>
              </a:extLst>
            </p:cNvPr>
            <p:cNvSpPr txBox="1"/>
            <p:nvPr/>
          </p:nvSpPr>
          <p:spPr>
            <a:xfrm>
              <a:off x="10735548" y="3352262"/>
              <a:ext cx="891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Hub1</a:t>
              </a:r>
            </a:p>
          </p:txBody>
        </p:sp>
      </p:grpSp>
      <p:pic>
        <p:nvPicPr>
          <p:cNvPr id="8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38D5E8B7-0775-4170-8915-8A8118A1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154" y="5581692"/>
            <a:ext cx="783649" cy="783649"/>
          </a:xfrm>
          <a:prstGeom prst="rect">
            <a:avLst/>
          </a:prstGeom>
          <a:noFill/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1F3F26E-64FE-41A1-B670-AA1EA5A27E4D}"/>
              </a:ext>
            </a:extLst>
          </p:cNvPr>
          <p:cNvGrpSpPr/>
          <p:nvPr/>
        </p:nvGrpSpPr>
        <p:grpSpPr>
          <a:xfrm>
            <a:off x="7738417" y="3429000"/>
            <a:ext cx="1258774" cy="1503091"/>
            <a:chOff x="10551787" y="2310836"/>
            <a:chExt cx="1258774" cy="1503091"/>
          </a:xfrm>
        </p:grpSpPr>
        <p:pic>
          <p:nvPicPr>
            <p:cNvPr id="10" name="Graphic 9" descr="Wireless router">
              <a:extLst>
                <a:ext uri="{FF2B5EF4-FFF2-40B4-BE49-F238E27FC236}">
                  <a16:creationId xmlns:a16="http://schemas.microsoft.com/office/drawing/2014/main" id="{E6B3AA2D-7124-44EB-A34B-4A8EBD018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51787" y="2310836"/>
              <a:ext cx="1258774" cy="125877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610F21-8B4F-4D6D-87F3-9E50C433C36A}"/>
                </a:ext>
              </a:extLst>
            </p:cNvPr>
            <p:cNvSpPr txBox="1"/>
            <p:nvPr/>
          </p:nvSpPr>
          <p:spPr>
            <a:xfrm>
              <a:off x="10735548" y="3352262"/>
              <a:ext cx="891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Hub2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9FFC0D-49CF-4EC6-AD37-CD84B44CCE4F}"/>
              </a:ext>
            </a:extLst>
          </p:cNvPr>
          <p:cNvCxnSpPr>
            <a:cxnSpLocks/>
          </p:cNvCxnSpPr>
          <p:nvPr/>
        </p:nvCxnSpPr>
        <p:spPr>
          <a:xfrm flipV="1">
            <a:off x="4245306" y="5014466"/>
            <a:ext cx="205396" cy="42920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B889B2-FE3F-44E5-A4C1-83E78FA6D1C1}"/>
              </a:ext>
            </a:extLst>
          </p:cNvPr>
          <p:cNvCxnSpPr>
            <a:cxnSpLocks/>
          </p:cNvCxnSpPr>
          <p:nvPr/>
        </p:nvCxnSpPr>
        <p:spPr>
          <a:xfrm flipV="1">
            <a:off x="7975978" y="5014466"/>
            <a:ext cx="205396" cy="42920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720402-6327-4320-B7C4-DF13B074C337}"/>
              </a:ext>
            </a:extLst>
          </p:cNvPr>
          <p:cNvCxnSpPr/>
          <p:nvPr/>
        </p:nvCxnSpPr>
        <p:spPr>
          <a:xfrm>
            <a:off x="4690931" y="6038831"/>
            <a:ext cx="2659224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00476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software update and cryptographic agility</a:t>
            </a:r>
          </a:p>
          <a:p>
            <a:pPr lvl="1"/>
            <a:r>
              <a:rPr lang="en-US" dirty="0"/>
              <a:t>IoT devices are often expected to stay functional for several years and decades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715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software update and cryptographic agility</a:t>
            </a:r>
          </a:p>
          <a:p>
            <a:pPr lvl="1"/>
            <a:r>
              <a:rPr lang="en-US" dirty="0"/>
              <a:t>IoT devices are often expected to stay functional for several years and decades</a:t>
            </a:r>
          </a:p>
          <a:p>
            <a:pPr lvl="1"/>
            <a:r>
              <a:rPr lang="en-US" dirty="0"/>
              <a:t>Unattended operation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308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software update and cryptographic agility</a:t>
            </a:r>
          </a:p>
          <a:p>
            <a:pPr lvl="1"/>
            <a:r>
              <a:rPr lang="en-US" dirty="0"/>
              <a:t>IoT devices are often expected to stay functional for several years and decades</a:t>
            </a:r>
          </a:p>
          <a:p>
            <a:pPr lvl="1"/>
            <a:r>
              <a:rPr lang="en-US" dirty="0"/>
              <a:t>Unattended operation</a:t>
            </a:r>
          </a:p>
          <a:p>
            <a:pPr lvl="1"/>
            <a:r>
              <a:rPr lang="en-US" dirty="0"/>
              <a:t>Software updates needed for new functionalities and security vulnerabilities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828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software update and cryptographic agility</a:t>
            </a:r>
          </a:p>
          <a:p>
            <a:pPr lvl="1"/>
            <a:r>
              <a:rPr lang="en-US" dirty="0"/>
              <a:t>IoT devices are often expected to stay functional for several years and decades</a:t>
            </a:r>
          </a:p>
          <a:p>
            <a:pPr lvl="1"/>
            <a:r>
              <a:rPr lang="en-US" dirty="0"/>
              <a:t>Unattended operation</a:t>
            </a:r>
          </a:p>
          <a:p>
            <a:pPr lvl="1"/>
            <a:r>
              <a:rPr lang="en-US" dirty="0"/>
              <a:t>Software updates needed for new functionalities and security vulnerabilities</a:t>
            </a:r>
          </a:p>
          <a:p>
            <a:pPr lvl="2"/>
            <a:r>
              <a:rPr lang="en-US" dirty="0"/>
              <a:t>No incentive by manufactures</a:t>
            </a:r>
          </a:p>
          <a:p>
            <a:pPr lvl="2"/>
            <a:r>
              <a:rPr lang="en-US" dirty="0"/>
              <a:t>No source code available</a:t>
            </a:r>
          </a:p>
          <a:p>
            <a:pPr lvl="2"/>
            <a:r>
              <a:rPr lang="en-US" dirty="0"/>
              <a:t>Manual update</a:t>
            </a:r>
          </a:p>
          <a:p>
            <a:pPr lvl="2"/>
            <a:r>
              <a:rPr lang="en-US" dirty="0"/>
              <a:t>All the update threats</a:t>
            </a:r>
          </a:p>
          <a:p>
            <a:pPr lvl="2"/>
            <a:r>
              <a:rPr lang="en-US" dirty="0"/>
              <a:t>Source authentication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820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 End-of-Life</a:t>
            </a:r>
          </a:p>
          <a:p>
            <a:pPr lvl="1"/>
            <a:r>
              <a:rPr lang="en-US" dirty="0"/>
              <a:t>This may be planned or unplanned</a:t>
            </a:r>
          </a:p>
          <a:p>
            <a:pPr lvl="1"/>
            <a:r>
              <a:rPr lang="en-US" dirty="0"/>
              <a:t>A user should still be able to use and perhaps even update the device</a:t>
            </a:r>
          </a:p>
        </p:txBody>
      </p:sp>
    </p:spTree>
    <p:extLst>
      <p:ext uri="{BB962C8B-B14F-4D97-AF65-F5344CB8AC3E}">
        <p14:creationId xmlns:p14="http://schemas.microsoft.com/office/powerpoint/2010/main" val="12905880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Verifying device behavior </a:t>
            </a:r>
          </a:p>
          <a:p>
            <a:pPr lvl="1"/>
            <a:r>
              <a:rPr lang="en-US" dirty="0"/>
              <a:t>How guarantee e that a device is doing what it claims</a:t>
            </a:r>
          </a:p>
        </p:txBody>
      </p:sp>
    </p:spTree>
    <p:extLst>
      <p:ext uri="{BB962C8B-B14F-4D97-AF65-F5344CB8AC3E}">
        <p14:creationId xmlns:p14="http://schemas.microsoft.com/office/powerpoint/2010/main" val="405516631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Verifying device behavior </a:t>
            </a:r>
          </a:p>
          <a:p>
            <a:pPr lvl="1"/>
            <a:r>
              <a:rPr lang="en-US" dirty="0"/>
              <a:t>How guarantee e that a device is doing what it claims</a:t>
            </a:r>
          </a:p>
          <a:p>
            <a:pPr lvl="1"/>
            <a:r>
              <a:rPr lang="en-US" dirty="0"/>
              <a:t>Devices may need to connect to the manufactures server, how can a user tell what data is being sent?</a:t>
            </a:r>
          </a:p>
        </p:txBody>
      </p:sp>
    </p:spTree>
    <p:extLst>
      <p:ext uri="{BB962C8B-B14F-4D97-AF65-F5344CB8AC3E}">
        <p14:creationId xmlns:p14="http://schemas.microsoft.com/office/powerpoint/2010/main" val="37338764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Verifying device behavior </a:t>
            </a:r>
          </a:p>
          <a:p>
            <a:pPr lvl="1"/>
            <a:r>
              <a:rPr lang="en-US" dirty="0"/>
              <a:t>How guarantee e that a device is doing what it claims</a:t>
            </a:r>
          </a:p>
          <a:p>
            <a:pPr lvl="1"/>
            <a:r>
              <a:rPr lang="en-US" dirty="0"/>
              <a:t>Devices may need to connect to the manufactures server, how can a user tell what data is being sent?</a:t>
            </a:r>
          </a:p>
          <a:p>
            <a:pPr lvl="1"/>
            <a:r>
              <a:rPr lang="en-US" dirty="0"/>
              <a:t>Challenging</a:t>
            </a:r>
          </a:p>
          <a:p>
            <a:pPr lvl="2"/>
            <a:r>
              <a:rPr lang="en-US" dirty="0"/>
              <a:t>Devices are not only constrained in resources but also in interface</a:t>
            </a:r>
          </a:p>
          <a:p>
            <a:pPr lvl="2"/>
            <a:r>
              <a:rPr lang="en-US" dirty="0"/>
              <a:t>Place of deployment will vary</a:t>
            </a:r>
          </a:p>
          <a:p>
            <a:pPr lvl="2"/>
            <a:r>
              <a:rPr lang="en-US" dirty="0"/>
              <a:t>It’s a open question</a:t>
            </a:r>
          </a:p>
        </p:txBody>
      </p:sp>
    </p:spTree>
    <p:extLst>
      <p:ext uri="{BB962C8B-B14F-4D97-AF65-F5344CB8AC3E}">
        <p14:creationId xmlns:p14="http://schemas.microsoft.com/office/powerpoint/2010/main" val="117258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1651-982D-4324-9B5F-D087E4C0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Security risks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0530-BCCC-4712-9F08-4FDBA0AC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Compromised IOT systems can cause physical harm</a:t>
            </a:r>
          </a:p>
          <a:p>
            <a:pPr lvl="1"/>
            <a:r>
              <a:rPr lang="en-US" dirty="0"/>
              <a:t>User dependency on sensors and actuators</a:t>
            </a:r>
          </a:p>
          <a:p>
            <a:r>
              <a:rPr lang="en-US" dirty="0"/>
              <a:t>Scales with IOT</a:t>
            </a:r>
          </a:p>
          <a:p>
            <a:pPr lvl="1"/>
            <a:r>
              <a:rPr lang="en-US" dirty="0"/>
              <a:t>Bug exploit in one device means…</a:t>
            </a:r>
          </a:p>
          <a:p>
            <a:pPr lvl="1"/>
            <a:r>
              <a:rPr lang="en-US" dirty="0"/>
              <a:t>Brand image</a:t>
            </a:r>
          </a:p>
          <a:p>
            <a:pPr lvl="1"/>
            <a:r>
              <a:rPr lang="en-US" dirty="0"/>
              <a:t>Alter functionality</a:t>
            </a:r>
          </a:p>
        </p:txBody>
      </p:sp>
      <p:pic>
        <p:nvPicPr>
          <p:cNvPr id="4" name="Picture 20" descr="http://www2.psd100.com/ppp/2013/11/2701/Watch-1127204801.png">
            <a:extLst>
              <a:ext uri="{FF2B5EF4-FFF2-40B4-BE49-F238E27FC236}">
                <a16:creationId xmlns:a16="http://schemas.microsoft.com/office/drawing/2014/main" id="{CC3CB997-D892-4AEE-91F9-A2CDCD6B7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05" y="5313363"/>
            <a:ext cx="8651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 descr="Thermometer">
            <a:extLst>
              <a:ext uri="{FF2B5EF4-FFF2-40B4-BE49-F238E27FC236}">
                <a16:creationId xmlns:a16="http://schemas.microsoft.com/office/drawing/2014/main" id="{447FE3FF-5FA0-4B8D-BD77-8FF3F1AED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1835" y="4264026"/>
            <a:ext cx="914400" cy="914400"/>
          </a:xfrm>
          <a:prstGeom prst="rect">
            <a:avLst/>
          </a:prstGeom>
        </p:spPr>
      </p:pic>
      <p:pic>
        <p:nvPicPr>
          <p:cNvPr id="6" name="Graphic 5" descr="Bug">
            <a:extLst>
              <a:ext uri="{FF2B5EF4-FFF2-40B4-BE49-F238E27FC236}">
                <a16:creationId xmlns:a16="http://schemas.microsoft.com/office/drawing/2014/main" id="{B654ED9E-F81D-40B7-8515-2B07126771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9035" y="4367336"/>
            <a:ext cx="253382" cy="253382"/>
          </a:xfrm>
          <a:prstGeom prst="rect">
            <a:avLst/>
          </a:prstGeom>
        </p:spPr>
      </p:pic>
      <p:pic>
        <p:nvPicPr>
          <p:cNvPr id="7" name="Graphic 6" descr="Bug">
            <a:extLst>
              <a:ext uri="{FF2B5EF4-FFF2-40B4-BE49-F238E27FC236}">
                <a16:creationId xmlns:a16="http://schemas.microsoft.com/office/drawing/2014/main" id="{B4500236-1D72-4B30-93CF-9B6D26EF56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4098" y="5424312"/>
            <a:ext cx="253382" cy="253382"/>
          </a:xfrm>
          <a:prstGeom prst="rect">
            <a:avLst/>
          </a:prstGeom>
        </p:spPr>
      </p:pic>
      <p:pic>
        <p:nvPicPr>
          <p:cNvPr id="16" name="Picture 20" descr="http://www2.psd100.com/ppp/2013/11/2701/Watch-1127204801.png">
            <a:extLst>
              <a:ext uri="{FF2B5EF4-FFF2-40B4-BE49-F238E27FC236}">
                <a16:creationId xmlns:a16="http://schemas.microsoft.com/office/drawing/2014/main" id="{5FF2778A-92FD-4EB2-A10E-B76F4BA36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098" y="4881563"/>
            <a:ext cx="8651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6" descr="Thermometer">
            <a:extLst>
              <a:ext uri="{FF2B5EF4-FFF2-40B4-BE49-F238E27FC236}">
                <a16:creationId xmlns:a16="http://schemas.microsoft.com/office/drawing/2014/main" id="{0C594BE3-E6F9-4E3A-9F53-1DA826907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4428" y="3832226"/>
            <a:ext cx="914400" cy="914400"/>
          </a:xfrm>
          <a:prstGeom prst="rect">
            <a:avLst/>
          </a:prstGeom>
        </p:spPr>
      </p:pic>
      <p:pic>
        <p:nvPicPr>
          <p:cNvPr id="18" name="Graphic 17" descr="Bug">
            <a:extLst>
              <a:ext uri="{FF2B5EF4-FFF2-40B4-BE49-F238E27FC236}">
                <a16:creationId xmlns:a16="http://schemas.microsoft.com/office/drawing/2014/main" id="{05E00571-B11C-4E9E-AB8A-A50459F24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1628" y="3935536"/>
            <a:ext cx="253382" cy="253382"/>
          </a:xfrm>
          <a:prstGeom prst="rect">
            <a:avLst/>
          </a:prstGeom>
        </p:spPr>
      </p:pic>
      <p:pic>
        <p:nvPicPr>
          <p:cNvPr id="19" name="Graphic 18" descr="Bug">
            <a:extLst>
              <a:ext uri="{FF2B5EF4-FFF2-40B4-BE49-F238E27FC236}">
                <a16:creationId xmlns:a16="http://schemas.microsoft.com/office/drawing/2014/main" id="{764771CE-780B-49B7-A0B2-2566C11198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6691" y="4992512"/>
            <a:ext cx="253382" cy="253382"/>
          </a:xfrm>
          <a:prstGeom prst="rect">
            <a:avLst/>
          </a:prstGeom>
        </p:spPr>
      </p:pic>
      <p:pic>
        <p:nvPicPr>
          <p:cNvPr id="20" name="Picture 20" descr="http://www2.psd100.com/ppp/2013/11/2701/Watch-1127204801.png">
            <a:extLst>
              <a:ext uri="{FF2B5EF4-FFF2-40B4-BE49-F238E27FC236}">
                <a16:creationId xmlns:a16="http://schemas.microsoft.com/office/drawing/2014/main" id="{B14BB199-1E9B-4C51-B412-14B039A0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414" y="4493243"/>
            <a:ext cx="8651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20" descr="Thermometer">
            <a:extLst>
              <a:ext uri="{FF2B5EF4-FFF2-40B4-BE49-F238E27FC236}">
                <a16:creationId xmlns:a16="http://schemas.microsoft.com/office/drawing/2014/main" id="{E5D59BF1-39CF-4174-8F59-5EA18D738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744" y="3443906"/>
            <a:ext cx="914400" cy="914400"/>
          </a:xfrm>
          <a:prstGeom prst="rect">
            <a:avLst/>
          </a:prstGeom>
        </p:spPr>
      </p:pic>
      <p:pic>
        <p:nvPicPr>
          <p:cNvPr id="22" name="Graphic 21" descr="Bug">
            <a:extLst>
              <a:ext uri="{FF2B5EF4-FFF2-40B4-BE49-F238E27FC236}">
                <a16:creationId xmlns:a16="http://schemas.microsoft.com/office/drawing/2014/main" id="{5133FFFA-89B0-4012-836D-9948797F8E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2944" y="3547216"/>
            <a:ext cx="253382" cy="253382"/>
          </a:xfrm>
          <a:prstGeom prst="rect">
            <a:avLst/>
          </a:prstGeom>
        </p:spPr>
      </p:pic>
      <p:pic>
        <p:nvPicPr>
          <p:cNvPr id="23" name="Graphic 22" descr="Bug">
            <a:extLst>
              <a:ext uri="{FF2B5EF4-FFF2-40B4-BE49-F238E27FC236}">
                <a16:creationId xmlns:a16="http://schemas.microsoft.com/office/drawing/2014/main" id="{A6450EDD-F096-4E19-8D01-67D5E1BF2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8007" y="4604192"/>
            <a:ext cx="253382" cy="253382"/>
          </a:xfrm>
          <a:prstGeom prst="rect">
            <a:avLst/>
          </a:prstGeom>
        </p:spPr>
      </p:pic>
      <p:pic>
        <p:nvPicPr>
          <p:cNvPr id="24" name="Picture 20" descr="http://www2.psd100.com/ppp/2013/11/2701/Watch-1127204801.png">
            <a:extLst>
              <a:ext uri="{FF2B5EF4-FFF2-40B4-BE49-F238E27FC236}">
                <a16:creationId xmlns:a16="http://schemas.microsoft.com/office/drawing/2014/main" id="{36BA715B-4C76-4908-9385-A71CD4546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43" y="4128912"/>
            <a:ext cx="8651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24" descr="Thermometer">
            <a:extLst>
              <a:ext uri="{FF2B5EF4-FFF2-40B4-BE49-F238E27FC236}">
                <a16:creationId xmlns:a16="http://schemas.microsoft.com/office/drawing/2014/main" id="{CE598D7C-5116-411A-B52B-D6F9932E3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473" y="3079575"/>
            <a:ext cx="914400" cy="914400"/>
          </a:xfrm>
          <a:prstGeom prst="rect">
            <a:avLst/>
          </a:prstGeom>
        </p:spPr>
      </p:pic>
      <p:pic>
        <p:nvPicPr>
          <p:cNvPr id="26" name="Graphic 25" descr="Bug">
            <a:extLst>
              <a:ext uri="{FF2B5EF4-FFF2-40B4-BE49-F238E27FC236}">
                <a16:creationId xmlns:a16="http://schemas.microsoft.com/office/drawing/2014/main" id="{08218171-B3B6-4DF9-B21C-BFE3D726B4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7673" y="3182885"/>
            <a:ext cx="253382" cy="253382"/>
          </a:xfrm>
          <a:prstGeom prst="rect">
            <a:avLst/>
          </a:prstGeom>
        </p:spPr>
      </p:pic>
      <p:pic>
        <p:nvPicPr>
          <p:cNvPr id="27" name="Graphic 26" descr="Bug">
            <a:extLst>
              <a:ext uri="{FF2B5EF4-FFF2-40B4-BE49-F238E27FC236}">
                <a16:creationId xmlns:a16="http://schemas.microsoft.com/office/drawing/2014/main" id="{E1B77845-8662-4D84-9F36-8B05CF8E3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2736" y="4239861"/>
            <a:ext cx="253382" cy="25338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50BFBE-CF47-4700-9D29-F4FB768EB3EB}"/>
              </a:ext>
            </a:extLst>
          </p:cNvPr>
          <p:cNvCxnSpPr/>
          <p:nvPr/>
        </p:nvCxnSpPr>
        <p:spPr>
          <a:xfrm flipV="1">
            <a:off x="10162736" y="2581275"/>
            <a:ext cx="791014" cy="60161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350F73-6E81-4047-BEC5-D127BC1FE65C}"/>
              </a:ext>
            </a:extLst>
          </p:cNvPr>
          <p:cNvCxnSpPr/>
          <p:nvPr/>
        </p:nvCxnSpPr>
        <p:spPr>
          <a:xfrm flipV="1">
            <a:off x="10496718" y="3600301"/>
            <a:ext cx="791014" cy="60161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6275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solutions</a:t>
            </a:r>
          </a:p>
          <a:p>
            <a:pPr lvl="1"/>
            <a:r>
              <a:rPr lang="en-US" dirty="0"/>
              <a:t>Manufacturer Usage Description (MUD) files [ID-MUD]</a:t>
            </a:r>
          </a:p>
          <a:p>
            <a:pPr lvl="2"/>
            <a:r>
              <a:rPr lang="en-US" dirty="0"/>
              <a:t>A first step in this direction</a:t>
            </a:r>
          </a:p>
          <a:p>
            <a:pPr lvl="2"/>
            <a:r>
              <a:rPr lang="en-US" dirty="0"/>
              <a:t>Describes what the device is supposed to the network</a:t>
            </a:r>
          </a:p>
          <a:p>
            <a:pPr lvl="2"/>
            <a:r>
              <a:rPr lang="en-US" dirty="0"/>
              <a:t>network monitoring service can then alert the user if the device does not behave as expected</a:t>
            </a:r>
          </a:p>
        </p:txBody>
      </p:sp>
    </p:spTree>
    <p:extLst>
      <p:ext uri="{BB962C8B-B14F-4D97-AF65-F5344CB8AC3E}">
        <p14:creationId xmlns:p14="http://schemas.microsoft.com/office/powerpoint/2010/main" val="368806804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and bug hunting and vulnerabilities</a:t>
            </a:r>
          </a:p>
          <a:p>
            <a:pPr lvl="1"/>
            <a:r>
              <a:rPr lang="en-US" dirty="0"/>
              <a:t>It remains an open issue how classic quality assurance and bug testing will adapt to IoT devices</a:t>
            </a:r>
          </a:p>
          <a:p>
            <a:pPr lvl="1"/>
            <a:r>
              <a:rPr lang="en-US" dirty="0"/>
              <a:t>Also the combination of devices from different vendors may lead to dangerous network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75504483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protection</a:t>
            </a:r>
          </a:p>
          <a:p>
            <a:pPr lvl="1"/>
            <a:r>
              <a:rPr lang="en-US" dirty="0"/>
              <a:t>Second channel attacks</a:t>
            </a:r>
          </a:p>
          <a:p>
            <a:pPr lvl="1"/>
            <a:endParaRPr lang="en-US" dirty="0"/>
          </a:p>
          <a:p>
            <a:r>
              <a:rPr lang="en-US" dirty="0"/>
              <a:t>Defined as</a:t>
            </a:r>
          </a:p>
          <a:p>
            <a:pPr lvl="1"/>
            <a:r>
              <a:rPr lang="en-US" dirty="0"/>
              <a:t>awareness of privacy risks imposed by smart things</a:t>
            </a:r>
          </a:p>
          <a:p>
            <a:pPr lvl="1"/>
            <a:r>
              <a:rPr lang="en-US" dirty="0"/>
              <a:t>individual control over the collection and processing of personal information</a:t>
            </a:r>
          </a:p>
          <a:p>
            <a:pPr lvl="1"/>
            <a:r>
              <a:rPr lang="en-US" dirty="0"/>
              <a:t>awareness and control of subsequent use and dissemination of personal information by those entities to any entity outside the subject’s personal control sphere</a:t>
            </a:r>
          </a:p>
        </p:txBody>
      </p:sp>
    </p:spTree>
    <p:extLst>
      <p:ext uri="{BB962C8B-B14F-4D97-AF65-F5344CB8AC3E}">
        <p14:creationId xmlns:p14="http://schemas.microsoft.com/office/powerpoint/2010/main" val="17808180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  <a:p>
            <a:pPr lvl="1"/>
            <a:r>
              <a:rPr lang="en-US" dirty="0"/>
              <a:t>Identification - refers to the identification of the users and their objects</a:t>
            </a:r>
          </a:p>
          <a:p>
            <a:pPr lvl="1"/>
            <a:r>
              <a:rPr lang="en-US" dirty="0"/>
              <a:t>Localization - relates to the capability of locating a user and even tracking them</a:t>
            </a:r>
          </a:p>
          <a:p>
            <a:pPr lvl="1"/>
            <a:r>
              <a:rPr lang="en-US" dirty="0"/>
              <a:t>Profiling - is about creating a profile of the user and their preferences</a:t>
            </a:r>
          </a:p>
          <a:p>
            <a:pPr lvl="1"/>
            <a:r>
              <a:rPr lang="en-US" dirty="0"/>
              <a:t>Interaction - occurs when a user has been profiled and a given interaction is preferred (targeted marketing)</a:t>
            </a:r>
          </a:p>
          <a:p>
            <a:pPr lvl="1"/>
            <a:r>
              <a:rPr lang="en-US" dirty="0"/>
              <a:t>Lifecycle transitions - take place when devices are, for example, sold without properly removing private data</a:t>
            </a:r>
          </a:p>
          <a:p>
            <a:pPr lvl="1"/>
            <a:r>
              <a:rPr lang="en-US" dirty="0"/>
              <a:t>Inventory attacks - happen if specific information about (smart) objects in possession of a user is disclosed</a:t>
            </a:r>
          </a:p>
        </p:txBody>
      </p:sp>
    </p:spTree>
    <p:extLst>
      <p:ext uri="{BB962C8B-B14F-4D97-AF65-F5344CB8AC3E}">
        <p14:creationId xmlns:p14="http://schemas.microsoft.com/office/powerpoint/2010/main" val="366009851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  <a:p>
            <a:pPr lvl="1"/>
            <a:r>
              <a:rPr lang="en-US" dirty="0"/>
              <a:t>Identification - refers to the identification of the users and their objects</a:t>
            </a:r>
          </a:p>
          <a:p>
            <a:pPr lvl="1"/>
            <a:r>
              <a:rPr lang="en-US" dirty="0"/>
              <a:t>Localization - relates to the capability of locating a user and even tracking them</a:t>
            </a:r>
          </a:p>
          <a:p>
            <a:pPr lvl="1"/>
            <a:r>
              <a:rPr lang="en-US" dirty="0"/>
              <a:t>Profiling - is about creating a profile of the user and their preferences</a:t>
            </a:r>
          </a:p>
          <a:p>
            <a:pPr lvl="1"/>
            <a:r>
              <a:rPr lang="en-US" dirty="0"/>
              <a:t>Interaction - occurs when a user has been profiled and a given interaction is preferred (targeted marketing)</a:t>
            </a:r>
          </a:p>
          <a:p>
            <a:pPr lvl="1"/>
            <a:r>
              <a:rPr lang="en-US" dirty="0"/>
              <a:t>Lifecycle transitions - take place when devices are, for example, sold without properly removing private data</a:t>
            </a:r>
          </a:p>
          <a:p>
            <a:pPr lvl="1"/>
            <a:r>
              <a:rPr lang="en-US" dirty="0"/>
              <a:t>Inventory attacks - happen if specific information about (smart) objects in possession of a user is disclosed</a:t>
            </a:r>
          </a:p>
        </p:txBody>
      </p:sp>
    </p:spTree>
    <p:extLst>
      <p:ext uri="{BB962C8B-B14F-4D97-AF65-F5344CB8AC3E}">
        <p14:creationId xmlns:p14="http://schemas.microsoft.com/office/powerpoint/2010/main" val="245218423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  <a:p>
            <a:pPr lvl="1"/>
            <a:r>
              <a:rPr lang="en-US" dirty="0"/>
              <a:t>Linkage - is about when information of two of more IoT systems is combined so that a broader view on the personal data is created</a:t>
            </a:r>
          </a:p>
          <a:p>
            <a:r>
              <a:rPr lang="en-US" dirty="0"/>
              <a:t>Still an open issue</a:t>
            </a:r>
          </a:p>
        </p:txBody>
      </p:sp>
    </p:spTree>
    <p:extLst>
      <p:ext uri="{BB962C8B-B14F-4D97-AF65-F5344CB8AC3E}">
        <p14:creationId xmlns:p14="http://schemas.microsoft.com/office/powerpoint/2010/main" val="14781505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Trustworthy IoT Operation</a:t>
            </a:r>
          </a:p>
          <a:p>
            <a:pPr lvl="1"/>
            <a:r>
              <a:rPr lang="en-US" dirty="0"/>
              <a:t>Flaws in the design and implementation of a secure IoT device</a:t>
            </a:r>
          </a:p>
          <a:p>
            <a:pPr lvl="2"/>
            <a:r>
              <a:rPr lang="en-US" dirty="0"/>
              <a:t>Same built in password for all devices (as Dr. </a:t>
            </a:r>
            <a:r>
              <a:rPr lang="en-US" dirty="0" err="1"/>
              <a:t>Mosse</a:t>
            </a:r>
            <a:r>
              <a:rPr lang="en-US" dirty="0"/>
              <a:t> mentioned about routers)</a:t>
            </a:r>
          </a:p>
          <a:p>
            <a:pPr lvl="1"/>
            <a:r>
              <a:rPr lang="en-US" dirty="0"/>
              <a:t>Tools to find IoT devices in the Internet</a:t>
            </a:r>
          </a:p>
          <a:p>
            <a:pPr lvl="2"/>
            <a:r>
              <a:rPr lang="en-US" dirty="0">
                <a:hlinkClick r:id="rId3"/>
              </a:rPr>
              <a:t>https://www.shodan.io/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2654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FD7E-58E2-4B96-B2BE-68BF9CEA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501A-0F36-4245-BC9F-D6CD9875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still is many challenges to be discussed</a:t>
            </a:r>
          </a:p>
          <a:p>
            <a:r>
              <a:rPr lang="en-US" dirty="0"/>
              <a:t>Good overview of IOT standards being developed by the IETF</a:t>
            </a:r>
          </a:p>
          <a:p>
            <a:r>
              <a:rPr lang="en-US" dirty="0"/>
              <a:t>Replay attacks are particularly dangerous for actuators</a:t>
            </a:r>
          </a:p>
          <a:p>
            <a:r>
              <a:rPr lang="en-US" dirty="0" err="1"/>
              <a:t>WiFi</a:t>
            </a:r>
            <a:r>
              <a:rPr lang="en-US" dirty="0"/>
              <a:t> + BLE as solutions for LAN and PAN area networks</a:t>
            </a:r>
          </a:p>
        </p:txBody>
      </p:sp>
    </p:spTree>
    <p:extLst>
      <p:ext uri="{BB962C8B-B14F-4D97-AF65-F5344CB8AC3E}">
        <p14:creationId xmlns:p14="http://schemas.microsoft.com/office/powerpoint/2010/main" val="330831048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EC3E-2745-481F-AB63-1A484A1D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A3C8-D90A-4B90-86BF-29CBE5F3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State-of-the-Art and Challenges for the Internet of Things Security </a:t>
            </a:r>
            <a:r>
              <a:rPr lang="en-US" dirty="0">
                <a:hlinkClick r:id="rId2"/>
              </a:rPr>
              <a:t>https://tools.ietf.org/pdf/draft-irtf-t2trg-iot-seccons-11.pdf</a:t>
            </a:r>
            <a:endParaRPr lang="en-US" dirty="0"/>
          </a:p>
          <a:p>
            <a:r>
              <a:rPr lang="en-US" dirty="0"/>
              <a:t>Datagram Transport Layer Security Version 1.2 </a:t>
            </a:r>
            <a:r>
              <a:rPr lang="en-US" dirty="0">
                <a:hlinkClick r:id="rId3"/>
              </a:rPr>
              <a:t>https://tools.ietf.org/pdf/rfc6347.pdf</a:t>
            </a:r>
            <a:endParaRPr lang="en-US" dirty="0"/>
          </a:p>
          <a:p>
            <a:r>
              <a:rPr lang="en-US" dirty="0"/>
              <a:t>The Constrained Application Protocol (</a:t>
            </a:r>
            <a:r>
              <a:rPr lang="en-US" dirty="0" err="1"/>
              <a:t>CoAP</a:t>
            </a:r>
            <a:r>
              <a:rPr lang="en-US" dirty="0"/>
              <a:t>) </a:t>
            </a:r>
            <a:r>
              <a:rPr lang="en-US" dirty="0">
                <a:hlinkClick r:id="rId4"/>
              </a:rPr>
              <a:t>https://tools.ietf.org/pdf/rfc7252.pdf</a:t>
            </a:r>
            <a:endParaRPr lang="en-US" dirty="0"/>
          </a:p>
          <a:p>
            <a:r>
              <a:rPr lang="en-US" dirty="0"/>
              <a:t>Transport Layer Security (TLS) / Datagram Transport Layer Security (DTLS) Profiles for the Internet of Things </a:t>
            </a:r>
            <a:r>
              <a:rPr lang="en-US" dirty="0">
                <a:hlinkClick r:id="rId5"/>
              </a:rPr>
              <a:t>https://tools.ietf.org/pdf/rfc7925.pdf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792322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D573-331C-4940-BA1F-9476732FD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State-of-the-Art and Challenges for the Internet of Things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16C51-A13E-4229-BB6C-7549CE7D4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1007"/>
          </a:xfrm>
        </p:spPr>
        <p:txBody>
          <a:bodyPr>
            <a:normAutofit/>
          </a:bodyPr>
          <a:lstStyle/>
          <a:p>
            <a:r>
              <a:rPr lang="en-US" dirty="0"/>
              <a:t>Internet-Draft (IRTF-T2TRG)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Henrique </a:t>
            </a:r>
            <a:r>
              <a:rPr lang="en-US" dirty="0" err="1"/>
              <a:t>Pötter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9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1651-982D-4324-9B5F-D087E4C0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Security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0530-BCCC-4712-9F08-4FDBA0AC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Compromised IOT systems can cause physical harm</a:t>
            </a:r>
          </a:p>
          <a:p>
            <a:pPr lvl="1"/>
            <a:r>
              <a:rPr lang="en-US" dirty="0"/>
              <a:t>User dependency on sensors and actuators</a:t>
            </a:r>
          </a:p>
          <a:p>
            <a:r>
              <a:rPr lang="en-US" dirty="0"/>
              <a:t>Scales with IOT</a:t>
            </a:r>
          </a:p>
          <a:p>
            <a:pPr lvl="1"/>
            <a:r>
              <a:rPr lang="en-US" dirty="0"/>
              <a:t>Bug exploit in one device means…</a:t>
            </a:r>
          </a:p>
          <a:p>
            <a:pPr lvl="1"/>
            <a:r>
              <a:rPr lang="en-US" dirty="0"/>
              <a:t>Brand image</a:t>
            </a:r>
          </a:p>
          <a:p>
            <a:pPr lvl="1"/>
            <a:r>
              <a:rPr lang="en-US" dirty="0"/>
              <a:t>Alter functionality</a:t>
            </a:r>
          </a:p>
          <a:p>
            <a:r>
              <a:rPr lang="en-US" dirty="0"/>
              <a:t>Compromised systems used to perform DDoS</a:t>
            </a:r>
          </a:p>
        </p:txBody>
      </p:sp>
      <p:pic>
        <p:nvPicPr>
          <p:cNvPr id="4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21DD6435-46BA-47EC-8AAD-F18EE968E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40" y="3280070"/>
            <a:ext cx="507410" cy="50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4B3E32FF-F9E8-4B55-B469-F516D072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40" y="3850685"/>
            <a:ext cx="507410" cy="50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F0131BD4-6789-4FB7-BF98-E2598AD0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40" y="4493032"/>
            <a:ext cx="507410" cy="50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1CC7D5A9-D06E-43DD-BB50-1E2248E79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40" y="5049065"/>
            <a:ext cx="507410" cy="50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C:\Users\henrique\AppData\Local\Microsoft\Windows\Temporary Internet Files\Content.IE5\PMLO2TV3\MC900318898[1].wmf">
            <a:extLst>
              <a:ext uri="{FF2B5EF4-FFF2-40B4-BE49-F238E27FC236}">
                <a16:creationId xmlns:a16="http://schemas.microsoft.com/office/drawing/2014/main" id="{95BF0FB6-A341-4F70-8641-CF305462D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741" y="4192995"/>
            <a:ext cx="596916" cy="60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3CE9D6-51E5-4B59-B5C9-41DA4CEF8310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9163050" y="3533775"/>
            <a:ext cx="864691" cy="95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EAFBA0-05B5-48DD-8349-7513C15331E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9163050" y="4104390"/>
            <a:ext cx="864691" cy="38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0998C3-CF1C-4228-B356-CDECDB50CEE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63050" y="4493032"/>
            <a:ext cx="864691" cy="25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79555-D41A-4229-9994-77630E145FB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9163050" y="4493032"/>
            <a:ext cx="864691" cy="80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804AB6C4-9223-4CA3-BE34-9D1B9E66C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825" y="4239327"/>
            <a:ext cx="507410" cy="50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76705A-BB61-45CA-84D9-9CD23241B6F8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10624657" y="4493032"/>
            <a:ext cx="54816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26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1651-982D-4324-9B5F-D087E4C0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0530-BCCC-4712-9F08-4FDBA0AC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Confidentiality</a:t>
            </a:r>
          </a:p>
        </p:txBody>
      </p:sp>
      <p:pic>
        <p:nvPicPr>
          <p:cNvPr id="4" name="Picture 2" descr="Image result for confidentiality">
            <a:extLst>
              <a:ext uri="{FF2B5EF4-FFF2-40B4-BE49-F238E27FC236}">
                <a16:creationId xmlns:a16="http://schemas.microsoft.com/office/drawing/2014/main" id="{B2401177-D4FF-4DD3-9F88-D2FE61C9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638425"/>
            <a:ext cx="3386138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89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1651-982D-4324-9B5F-D087E4C0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0530-BCCC-4712-9F08-4FDBA0AC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Authentication</a:t>
            </a:r>
          </a:p>
        </p:txBody>
      </p:sp>
      <p:pic>
        <p:nvPicPr>
          <p:cNvPr id="5" name="Graphic 4" descr="Employee Badge">
            <a:extLst>
              <a:ext uri="{FF2B5EF4-FFF2-40B4-BE49-F238E27FC236}">
                <a16:creationId xmlns:a16="http://schemas.microsoft.com/office/drawing/2014/main" id="{99400C35-8D74-4E06-AC58-F7EF45268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624" y="2819399"/>
            <a:ext cx="2076451" cy="20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1651-982D-4324-9B5F-D087E4C0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0530-BCCC-4712-9F08-4FDBA0AC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Integrity</a:t>
            </a:r>
          </a:p>
        </p:txBody>
      </p:sp>
      <p:pic>
        <p:nvPicPr>
          <p:cNvPr id="2050" name="Picture 2" descr="https://www.rotronic.com/media/rms/rms-data-security.jpg">
            <a:extLst>
              <a:ext uri="{FF2B5EF4-FFF2-40B4-BE49-F238E27FC236}">
                <a16:creationId xmlns:a16="http://schemas.microsoft.com/office/drawing/2014/main" id="{AD0DDC1B-D47F-4229-88FA-B2800C1BC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4" y="2443163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5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1651-982D-4324-9B5F-D087E4C0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0530-BCCC-4712-9F08-4FDBA0AC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Integrity</a:t>
            </a:r>
          </a:p>
          <a:p>
            <a:pPr lvl="1"/>
            <a:r>
              <a:rPr lang="en-US" dirty="0"/>
              <a:t>Authorization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87C0-8363-46DE-B0AA-6E90FCE8E15A}"/>
              </a:ext>
            </a:extLst>
          </p:cNvPr>
          <p:cNvGrpSpPr/>
          <p:nvPr/>
        </p:nvGrpSpPr>
        <p:grpSpPr>
          <a:xfrm>
            <a:off x="7677150" y="2890237"/>
            <a:ext cx="1871061" cy="1548413"/>
            <a:chOff x="5788799" y="3121799"/>
            <a:chExt cx="1321012" cy="1172775"/>
          </a:xfrm>
        </p:grpSpPr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F4629407-6DD7-462D-AC1D-0996EDF40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88799" y="3121799"/>
              <a:ext cx="1172775" cy="117277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B4A218-A220-4DED-885B-76AB841D6AA8}"/>
                </a:ext>
              </a:extLst>
            </p:cNvPr>
            <p:cNvGrpSpPr/>
            <p:nvPr/>
          </p:nvGrpSpPr>
          <p:grpSpPr>
            <a:xfrm>
              <a:off x="6459710" y="3644473"/>
              <a:ext cx="650101" cy="650101"/>
              <a:chOff x="8507585" y="3236099"/>
              <a:chExt cx="650101" cy="65010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3CD03E-B228-44D9-B0CD-12BADEC25772}"/>
                  </a:ext>
                </a:extLst>
              </p:cNvPr>
              <p:cNvSpPr/>
              <p:nvPr/>
            </p:nvSpPr>
            <p:spPr>
              <a:xfrm>
                <a:off x="8643336" y="3305176"/>
                <a:ext cx="357789" cy="495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Graphic 4" descr="Checklist">
                <a:extLst>
                  <a:ext uri="{FF2B5EF4-FFF2-40B4-BE49-F238E27FC236}">
                    <a16:creationId xmlns:a16="http://schemas.microsoft.com/office/drawing/2014/main" id="{E8AE798E-4284-4C24-A9F1-C9C7135DCE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507585" y="3236099"/>
                <a:ext cx="650101" cy="6501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3276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1651-982D-4324-9B5F-D087E4C0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0530-BCCC-4712-9F08-4FDBA0AC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Integrity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Availability</a:t>
            </a:r>
          </a:p>
        </p:txBody>
      </p:sp>
      <p:pic>
        <p:nvPicPr>
          <p:cNvPr id="7" name="Graphic 6" descr="Clock">
            <a:extLst>
              <a:ext uri="{FF2B5EF4-FFF2-40B4-BE49-F238E27FC236}">
                <a16:creationId xmlns:a16="http://schemas.microsoft.com/office/drawing/2014/main" id="{4C6B4F45-FCA2-4993-956D-C9B0BAEA3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0524" y="2918212"/>
            <a:ext cx="1250175" cy="1250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1A1820-D3CA-499E-B8CB-66169214315B}"/>
              </a:ext>
            </a:extLst>
          </p:cNvPr>
          <p:cNvSpPr txBox="1"/>
          <p:nvPr/>
        </p:nvSpPr>
        <p:spPr>
          <a:xfrm>
            <a:off x="8093849" y="4035007"/>
            <a:ext cx="1666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24h available</a:t>
            </a:r>
          </a:p>
        </p:txBody>
      </p:sp>
      <p:pic>
        <p:nvPicPr>
          <p:cNvPr id="10" name="Graphic 9" descr="Line Arrow: Rotate right">
            <a:extLst>
              <a:ext uri="{FF2B5EF4-FFF2-40B4-BE49-F238E27FC236}">
                <a16:creationId xmlns:a16="http://schemas.microsoft.com/office/drawing/2014/main" id="{58C5C2FD-F9E4-43EA-9813-BD8B73042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6644" y="3968332"/>
            <a:ext cx="400110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29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Scenario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79AF6-5ED7-4D50-BD54-72FE3BD04938}"/>
              </a:ext>
            </a:extLst>
          </p:cNvPr>
          <p:cNvSpPr/>
          <p:nvPr/>
        </p:nvSpPr>
        <p:spPr>
          <a:xfrm>
            <a:off x="6285053" y="6492875"/>
            <a:ext cx="291682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B0F68-A6EE-40C3-8DAC-AC2AE9F6E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94" y="2257297"/>
            <a:ext cx="7197931" cy="460070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187BC11-F52D-4061-8EF0-0E2D5BC0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2276" cy="4351338"/>
          </a:xfrm>
        </p:spPr>
        <p:txBody>
          <a:bodyPr/>
          <a:lstStyle/>
          <a:p>
            <a:r>
              <a:rPr lang="en-US" dirty="0"/>
              <a:t>Building Automation and Control (BAC)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9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D78F-C5A4-4D4F-925A-92037AE9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43B9-9FF6-4810-949B-ECACEE23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Based in a draft from 2011</a:t>
            </a:r>
          </a:p>
          <a:p>
            <a:pPr lvl="1"/>
            <a:r>
              <a:rPr lang="en-US" dirty="0"/>
              <a:t>Security Considerations in the IP-based Internet of Things</a:t>
            </a:r>
          </a:p>
          <a:p>
            <a:endParaRPr lang="en-US" dirty="0"/>
          </a:p>
        </p:txBody>
      </p:sp>
      <p:pic>
        <p:nvPicPr>
          <p:cNvPr id="4098" name="Picture 2" descr="IETF">
            <a:extLst>
              <a:ext uri="{FF2B5EF4-FFF2-40B4-BE49-F238E27FC236}">
                <a16:creationId xmlns:a16="http://schemas.microsoft.com/office/drawing/2014/main" id="{A597F476-3CA8-4226-B607-900F4DCED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385" y="4581525"/>
            <a:ext cx="2720608" cy="144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82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Scenario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79AF6-5ED7-4D50-BD54-72FE3BD04938}"/>
              </a:ext>
            </a:extLst>
          </p:cNvPr>
          <p:cNvSpPr/>
          <p:nvPr/>
        </p:nvSpPr>
        <p:spPr>
          <a:xfrm>
            <a:off x="6285053" y="6492875"/>
            <a:ext cx="291682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B0F68-A6EE-40C3-8DAC-AC2AE9F6E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94" y="2377281"/>
            <a:ext cx="4864305" cy="310911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187BC11-F52D-4061-8EF0-0E2D5BC0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2276" cy="4351338"/>
          </a:xfrm>
        </p:spPr>
        <p:txBody>
          <a:bodyPr/>
          <a:lstStyle/>
          <a:p>
            <a:r>
              <a:rPr lang="en-US" dirty="0"/>
              <a:t>Building Automation and Control (BAC)</a:t>
            </a:r>
          </a:p>
          <a:p>
            <a:pPr lvl="1"/>
            <a:r>
              <a:rPr lang="en-US" dirty="0"/>
              <a:t>Contains the domain of</a:t>
            </a:r>
          </a:p>
          <a:p>
            <a:pPr lvl="2"/>
            <a:r>
              <a:rPr lang="en-US" dirty="0"/>
              <a:t>Heating, Ventilating, and Air Conditioning (HVAC domain)</a:t>
            </a:r>
          </a:p>
          <a:p>
            <a:pPr lvl="2"/>
            <a:r>
              <a:rPr lang="en-US" dirty="0"/>
              <a:t>Lighting</a:t>
            </a:r>
          </a:p>
          <a:p>
            <a:pPr lvl="2"/>
            <a:r>
              <a:rPr lang="en-US" dirty="0"/>
              <a:t>Safety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99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Scenario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79AF6-5ED7-4D50-BD54-72FE3BD04938}"/>
              </a:ext>
            </a:extLst>
          </p:cNvPr>
          <p:cNvSpPr/>
          <p:nvPr/>
        </p:nvSpPr>
        <p:spPr>
          <a:xfrm>
            <a:off x="6285053" y="6492875"/>
            <a:ext cx="291682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B0F68-A6EE-40C3-8DAC-AC2AE9F6E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94" y="2377281"/>
            <a:ext cx="4864305" cy="310911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187BC11-F52D-4061-8EF0-0E2D5BC0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2276" cy="4351338"/>
          </a:xfrm>
        </p:spPr>
        <p:txBody>
          <a:bodyPr/>
          <a:lstStyle/>
          <a:p>
            <a:r>
              <a:rPr lang="en-US" dirty="0"/>
              <a:t>Building Automation and Control (BAC)</a:t>
            </a:r>
          </a:p>
          <a:p>
            <a:pPr lvl="1"/>
            <a:r>
              <a:rPr lang="en-US" dirty="0"/>
              <a:t>Contains the domain of</a:t>
            </a:r>
          </a:p>
          <a:p>
            <a:pPr lvl="2"/>
            <a:r>
              <a:rPr lang="en-US" dirty="0"/>
              <a:t>Heating, Ventilating, and Air Conditioning (HVAC domain)</a:t>
            </a:r>
          </a:p>
          <a:p>
            <a:pPr lvl="2"/>
            <a:r>
              <a:rPr lang="en-US" dirty="0"/>
              <a:t>Lighting</a:t>
            </a:r>
          </a:p>
          <a:p>
            <a:pPr lvl="2"/>
            <a:r>
              <a:rPr lang="en-US" dirty="0"/>
              <a:t>Safety</a:t>
            </a:r>
          </a:p>
          <a:p>
            <a:pPr lvl="1"/>
            <a:r>
              <a:rPr lang="en-US" dirty="0"/>
              <a:t>Interconnected constrained nodes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0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Scenario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79AF6-5ED7-4D50-BD54-72FE3BD04938}"/>
              </a:ext>
            </a:extLst>
          </p:cNvPr>
          <p:cNvSpPr/>
          <p:nvPr/>
        </p:nvSpPr>
        <p:spPr>
          <a:xfrm>
            <a:off x="6285053" y="6492875"/>
            <a:ext cx="291682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B0F68-A6EE-40C3-8DAC-AC2AE9F6E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94" y="2377281"/>
            <a:ext cx="4864305" cy="310911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187BC11-F52D-4061-8EF0-0E2D5BC0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2276" cy="4351338"/>
          </a:xfrm>
        </p:spPr>
        <p:txBody>
          <a:bodyPr/>
          <a:lstStyle/>
          <a:p>
            <a:r>
              <a:rPr lang="en-US" dirty="0"/>
              <a:t>Building Automation and Control (BAC)</a:t>
            </a:r>
          </a:p>
          <a:p>
            <a:pPr lvl="1"/>
            <a:r>
              <a:rPr lang="en-US" dirty="0"/>
              <a:t>Contains the domain of</a:t>
            </a:r>
          </a:p>
          <a:p>
            <a:pPr lvl="2"/>
            <a:r>
              <a:rPr lang="en-US" dirty="0"/>
              <a:t>Heating, Ventilating, and Air Conditioning (HVAC domain)</a:t>
            </a:r>
          </a:p>
          <a:p>
            <a:pPr lvl="2"/>
            <a:r>
              <a:rPr lang="en-US" dirty="0"/>
              <a:t>Lighting</a:t>
            </a:r>
          </a:p>
          <a:p>
            <a:pPr lvl="2"/>
            <a:r>
              <a:rPr lang="en-US" dirty="0"/>
              <a:t>Safety</a:t>
            </a:r>
          </a:p>
          <a:p>
            <a:pPr lvl="1"/>
            <a:r>
              <a:rPr lang="en-US" dirty="0"/>
              <a:t>Interconnected constrained nodes</a:t>
            </a:r>
          </a:p>
          <a:p>
            <a:pPr lvl="1"/>
            <a:r>
              <a:rPr lang="en-US" dirty="0"/>
              <a:t>Some battery operated and may rely on energy harvesting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56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Scenario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79AF6-5ED7-4D50-BD54-72FE3BD04938}"/>
              </a:ext>
            </a:extLst>
          </p:cNvPr>
          <p:cNvSpPr/>
          <p:nvPr/>
        </p:nvSpPr>
        <p:spPr>
          <a:xfrm>
            <a:off x="6285053" y="6492875"/>
            <a:ext cx="291682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B0F68-A6EE-40C3-8DAC-AC2AE9F6E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94" y="2377281"/>
            <a:ext cx="4864305" cy="310911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187BC11-F52D-4061-8EF0-0E2D5BC0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2276" cy="4351338"/>
          </a:xfrm>
        </p:spPr>
        <p:txBody>
          <a:bodyPr/>
          <a:lstStyle/>
          <a:p>
            <a:r>
              <a:rPr lang="en-US" dirty="0"/>
              <a:t>Building Automation and Control (BAC)</a:t>
            </a:r>
          </a:p>
          <a:p>
            <a:pPr lvl="1"/>
            <a:r>
              <a:rPr lang="en-US" dirty="0"/>
              <a:t>Contains the domain of</a:t>
            </a:r>
          </a:p>
          <a:p>
            <a:pPr lvl="2"/>
            <a:r>
              <a:rPr lang="en-US" dirty="0"/>
              <a:t>Heating, Ventilating, and Air Conditioning (HVAC domain)</a:t>
            </a:r>
          </a:p>
          <a:p>
            <a:pPr lvl="2"/>
            <a:r>
              <a:rPr lang="en-US" dirty="0"/>
              <a:t>Lighting</a:t>
            </a:r>
          </a:p>
          <a:p>
            <a:pPr lvl="2"/>
            <a:r>
              <a:rPr lang="en-US" dirty="0"/>
              <a:t>Safety</a:t>
            </a:r>
          </a:p>
          <a:p>
            <a:pPr lvl="1"/>
            <a:r>
              <a:rPr lang="en-US" dirty="0"/>
              <a:t>Interconnected constrained nodes</a:t>
            </a:r>
          </a:p>
          <a:p>
            <a:pPr lvl="1"/>
            <a:r>
              <a:rPr lang="en-US" dirty="0"/>
              <a:t>Some battery operated and may rely on energy harvesting</a:t>
            </a:r>
          </a:p>
          <a:p>
            <a:pPr lvl="1"/>
            <a:r>
              <a:rPr lang="en-US" dirty="0"/>
              <a:t>Heterogeneous manufactures due to different applications (HVAC)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Lifecycle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CF60E3-66DC-4854-A6F8-4964FC53D548}"/>
              </a:ext>
            </a:extLst>
          </p:cNvPr>
          <p:cNvGrpSpPr/>
          <p:nvPr/>
        </p:nvGrpSpPr>
        <p:grpSpPr>
          <a:xfrm>
            <a:off x="5209853" y="2786436"/>
            <a:ext cx="1494501" cy="1650366"/>
            <a:chOff x="8160776" y="3089683"/>
            <a:chExt cx="1494501" cy="1650366"/>
          </a:xfrm>
        </p:grpSpPr>
        <p:pic>
          <p:nvPicPr>
            <p:cNvPr id="67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87FF3069-0205-4EA5-916E-D3BB0ABB7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6711423-F6DF-4C4F-AA9A-5929330F8A98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B8D6E0E-EAFA-4442-B363-CDA5231DBEDB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CF773EBC-B144-4447-9D9F-AB0766CCC536}"/>
              </a:ext>
            </a:extLst>
          </p:cNvPr>
          <p:cNvSpPr/>
          <p:nvPr/>
        </p:nvSpPr>
        <p:spPr>
          <a:xfrm>
            <a:off x="4357303" y="4247730"/>
            <a:ext cx="2988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Device vulnerabilities?</a:t>
            </a:r>
          </a:p>
        </p:txBody>
      </p:sp>
    </p:spTree>
    <p:extLst>
      <p:ext uri="{BB962C8B-B14F-4D97-AF65-F5344CB8AC3E}">
        <p14:creationId xmlns:p14="http://schemas.microsoft.com/office/powerpoint/2010/main" val="3659037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Lifecycle</a:t>
            </a:r>
          </a:p>
        </p:txBody>
      </p:sp>
      <p:pic>
        <p:nvPicPr>
          <p:cNvPr id="5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82A8425B-6BC8-4379-8F0D-5E8E9ADD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99" y="4265224"/>
            <a:ext cx="1249045" cy="1249045"/>
          </a:xfrm>
          <a:prstGeom prst="rect">
            <a:avLst/>
          </a:prstGeom>
          <a:noFill/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08F43-965B-4963-A9E1-F1B1F5C6BE6E}"/>
              </a:ext>
            </a:extLst>
          </p:cNvPr>
          <p:cNvCxnSpPr>
            <a:cxnSpLocks/>
          </p:cNvCxnSpPr>
          <p:nvPr/>
        </p:nvCxnSpPr>
        <p:spPr>
          <a:xfrm>
            <a:off x="1209701" y="5018183"/>
            <a:ext cx="106998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14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Lifecycle</a:t>
            </a:r>
          </a:p>
        </p:txBody>
      </p:sp>
      <p:pic>
        <p:nvPicPr>
          <p:cNvPr id="5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82A8425B-6BC8-4379-8F0D-5E8E9ADD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99" y="4265224"/>
            <a:ext cx="1249045" cy="1249045"/>
          </a:xfrm>
          <a:prstGeom prst="rect">
            <a:avLst/>
          </a:prstGeom>
          <a:noFill/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08F43-965B-4963-A9E1-F1B1F5C6BE6E}"/>
              </a:ext>
            </a:extLst>
          </p:cNvPr>
          <p:cNvCxnSpPr>
            <a:cxnSpLocks/>
          </p:cNvCxnSpPr>
          <p:nvPr/>
        </p:nvCxnSpPr>
        <p:spPr>
          <a:xfrm>
            <a:off x="1209701" y="5018183"/>
            <a:ext cx="106998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F5BAF9-9DC6-41E5-B5D1-91251A29F559}"/>
              </a:ext>
            </a:extLst>
          </p:cNvPr>
          <p:cNvCxnSpPr>
            <a:cxnSpLocks/>
          </p:cNvCxnSpPr>
          <p:nvPr/>
        </p:nvCxnSpPr>
        <p:spPr>
          <a:xfrm>
            <a:off x="1292752" y="2512919"/>
            <a:ext cx="9326" cy="2376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6F4A9F-DB4E-41A9-B7BC-6D5E6444A266}"/>
              </a:ext>
            </a:extLst>
          </p:cNvPr>
          <p:cNvGrpSpPr/>
          <p:nvPr/>
        </p:nvGrpSpPr>
        <p:grpSpPr>
          <a:xfrm>
            <a:off x="1056665" y="1956981"/>
            <a:ext cx="2091518" cy="555938"/>
            <a:chOff x="746840" y="709657"/>
            <a:chExt cx="2091518" cy="555938"/>
          </a:xfrm>
        </p:grpSpPr>
        <p:pic>
          <p:nvPicPr>
            <p:cNvPr id="15" name="Graphic 14" descr="Gears">
              <a:extLst>
                <a:ext uri="{FF2B5EF4-FFF2-40B4-BE49-F238E27FC236}">
                  <a16:creationId xmlns:a16="http://schemas.microsoft.com/office/drawing/2014/main" id="{748D6B5A-B123-40F5-B20C-F5818D487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6840" y="709657"/>
              <a:ext cx="490826" cy="4908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84B27-3386-4AB6-BC8D-37E2F275B841}"/>
                </a:ext>
              </a:extLst>
            </p:cNvPr>
            <p:cNvSpPr txBox="1"/>
            <p:nvPr/>
          </p:nvSpPr>
          <p:spPr>
            <a:xfrm>
              <a:off x="1208027" y="896263"/>
              <a:ext cx="163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Manufactured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692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Lifecycle</a:t>
            </a:r>
          </a:p>
        </p:txBody>
      </p:sp>
      <p:pic>
        <p:nvPicPr>
          <p:cNvPr id="5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82A8425B-6BC8-4379-8F0D-5E8E9ADD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99" y="4265224"/>
            <a:ext cx="1249045" cy="1249045"/>
          </a:xfrm>
          <a:prstGeom prst="rect">
            <a:avLst/>
          </a:prstGeom>
          <a:noFill/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08F43-965B-4963-A9E1-F1B1F5C6BE6E}"/>
              </a:ext>
            </a:extLst>
          </p:cNvPr>
          <p:cNvCxnSpPr>
            <a:cxnSpLocks/>
          </p:cNvCxnSpPr>
          <p:nvPr/>
        </p:nvCxnSpPr>
        <p:spPr>
          <a:xfrm>
            <a:off x="1209701" y="5018183"/>
            <a:ext cx="106998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F5BAF9-9DC6-41E5-B5D1-91251A29F559}"/>
              </a:ext>
            </a:extLst>
          </p:cNvPr>
          <p:cNvCxnSpPr>
            <a:cxnSpLocks/>
          </p:cNvCxnSpPr>
          <p:nvPr/>
        </p:nvCxnSpPr>
        <p:spPr>
          <a:xfrm>
            <a:off x="1292752" y="2512919"/>
            <a:ext cx="9326" cy="2376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6F4A9F-DB4E-41A9-B7BC-6D5E6444A266}"/>
              </a:ext>
            </a:extLst>
          </p:cNvPr>
          <p:cNvGrpSpPr/>
          <p:nvPr/>
        </p:nvGrpSpPr>
        <p:grpSpPr>
          <a:xfrm>
            <a:off x="1056665" y="1956981"/>
            <a:ext cx="2091518" cy="555938"/>
            <a:chOff x="746840" y="709657"/>
            <a:chExt cx="2091518" cy="555938"/>
          </a:xfrm>
        </p:grpSpPr>
        <p:pic>
          <p:nvPicPr>
            <p:cNvPr id="15" name="Graphic 14" descr="Gears">
              <a:extLst>
                <a:ext uri="{FF2B5EF4-FFF2-40B4-BE49-F238E27FC236}">
                  <a16:creationId xmlns:a16="http://schemas.microsoft.com/office/drawing/2014/main" id="{748D6B5A-B123-40F5-B20C-F5818D487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6840" y="709657"/>
              <a:ext cx="490826" cy="4908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84B27-3386-4AB6-BC8D-37E2F275B841}"/>
                </a:ext>
              </a:extLst>
            </p:cNvPr>
            <p:cNvSpPr txBox="1"/>
            <p:nvPr/>
          </p:nvSpPr>
          <p:spPr>
            <a:xfrm>
              <a:off x="1208027" y="896263"/>
              <a:ext cx="163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Manufactured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62B2A3-8F65-4E25-A1A2-5DC340D6215C}"/>
              </a:ext>
            </a:extLst>
          </p:cNvPr>
          <p:cNvGrpSpPr/>
          <p:nvPr/>
        </p:nvGrpSpPr>
        <p:grpSpPr>
          <a:xfrm>
            <a:off x="1588784" y="2675167"/>
            <a:ext cx="1557536" cy="480381"/>
            <a:chOff x="1301441" y="1258206"/>
            <a:chExt cx="1557536" cy="480381"/>
          </a:xfrm>
        </p:grpSpPr>
        <p:pic>
          <p:nvPicPr>
            <p:cNvPr id="18" name="Graphic 17" descr="Screwdriver">
              <a:extLst>
                <a:ext uri="{FF2B5EF4-FFF2-40B4-BE49-F238E27FC236}">
                  <a16:creationId xmlns:a16="http://schemas.microsoft.com/office/drawing/2014/main" id="{C854F444-0A8C-4237-BDDA-37028FCC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01441" y="1258206"/>
              <a:ext cx="424734" cy="42473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CACA24-EF4F-464F-81D8-C3BE711E2F5A}"/>
                </a:ext>
              </a:extLst>
            </p:cNvPr>
            <p:cNvSpPr txBox="1"/>
            <p:nvPr/>
          </p:nvSpPr>
          <p:spPr>
            <a:xfrm>
              <a:off x="1445600" y="1369255"/>
              <a:ext cx="141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Installed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66A5E-1F22-4B42-A250-BADAF62E40CB}"/>
              </a:ext>
            </a:extLst>
          </p:cNvPr>
          <p:cNvCxnSpPr>
            <a:cxnSpLocks/>
          </p:cNvCxnSpPr>
          <p:nvPr/>
        </p:nvCxnSpPr>
        <p:spPr>
          <a:xfrm flipH="1">
            <a:off x="1732943" y="3155548"/>
            <a:ext cx="5910" cy="1734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35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Lifecycle</a:t>
            </a:r>
          </a:p>
        </p:txBody>
      </p:sp>
      <p:pic>
        <p:nvPicPr>
          <p:cNvPr id="5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82A8425B-6BC8-4379-8F0D-5E8E9ADD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99" y="4265224"/>
            <a:ext cx="1249045" cy="1249045"/>
          </a:xfrm>
          <a:prstGeom prst="rect">
            <a:avLst/>
          </a:prstGeom>
          <a:noFill/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08F43-965B-4963-A9E1-F1B1F5C6BE6E}"/>
              </a:ext>
            </a:extLst>
          </p:cNvPr>
          <p:cNvCxnSpPr>
            <a:cxnSpLocks/>
          </p:cNvCxnSpPr>
          <p:nvPr/>
        </p:nvCxnSpPr>
        <p:spPr>
          <a:xfrm>
            <a:off x="1209701" y="5018183"/>
            <a:ext cx="106998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F5BAF9-9DC6-41E5-B5D1-91251A29F559}"/>
              </a:ext>
            </a:extLst>
          </p:cNvPr>
          <p:cNvCxnSpPr>
            <a:cxnSpLocks/>
          </p:cNvCxnSpPr>
          <p:nvPr/>
        </p:nvCxnSpPr>
        <p:spPr>
          <a:xfrm>
            <a:off x="1292752" y="2512919"/>
            <a:ext cx="9326" cy="2376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6F4A9F-DB4E-41A9-B7BC-6D5E6444A266}"/>
              </a:ext>
            </a:extLst>
          </p:cNvPr>
          <p:cNvGrpSpPr/>
          <p:nvPr/>
        </p:nvGrpSpPr>
        <p:grpSpPr>
          <a:xfrm>
            <a:off x="1056665" y="1956981"/>
            <a:ext cx="2091518" cy="555938"/>
            <a:chOff x="746840" y="709657"/>
            <a:chExt cx="2091518" cy="555938"/>
          </a:xfrm>
        </p:grpSpPr>
        <p:pic>
          <p:nvPicPr>
            <p:cNvPr id="15" name="Graphic 14" descr="Gears">
              <a:extLst>
                <a:ext uri="{FF2B5EF4-FFF2-40B4-BE49-F238E27FC236}">
                  <a16:creationId xmlns:a16="http://schemas.microsoft.com/office/drawing/2014/main" id="{748D6B5A-B123-40F5-B20C-F5818D487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6840" y="709657"/>
              <a:ext cx="490826" cy="4908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84B27-3386-4AB6-BC8D-37E2F275B841}"/>
                </a:ext>
              </a:extLst>
            </p:cNvPr>
            <p:cNvSpPr txBox="1"/>
            <p:nvPr/>
          </p:nvSpPr>
          <p:spPr>
            <a:xfrm>
              <a:off x="1208027" y="896263"/>
              <a:ext cx="163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Manufactured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62B2A3-8F65-4E25-A1A2-5DC340D6215C}"/>
              </a:ext>
            </a:extLst>
          </p:cNvPr>
          <p:cNvGrpSpPr/>
          <p:nvPr/>
        </p:nvGrpSpPr>
        <p:grpSpPr>
          <a:xfrm>
            <a:off x="1588784" y="2675167"/>
            <a:ext cx="1557536" cy="480381"/>
            <a:chOff x="1301441" y="1258206"/>
            <a:chExt cx="1557536" cy="480381"/>
          </a:xfrm>
        </p:grpSpPr>
        <p:pic>
          <p:nvPicPr>
            <p:cNvPr id="18" name="Graphic 17" descr="Screwdriver">
              <a:extLst>
                <a:ext uri="{FF2B5EF4-FFF2-40B4-BE49-F238E27FC236}">
                  <a16:creationId xmlns:a16="http://schemas.microsoft.com/office/drawing/2014/main" id="{C854F444-0A8C-4237-BDDA-37028FCC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1441" y="1258206"/>
              <a:ext cx="424734" cy="42473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CACA24-EF4F-464F-81D8-C3BE711E2F5A}"/>
                </a:ext>
              </a:extLst>
            </p:cNvPr>
            <p:cNvSpPr txBox="1"/>
            <p:nvPr/>
          </p:nvSpPr>
          <p:spPr>
            <a:xfrm>
              <a:off x="1445600" y="1369255"/>
              <a:ext cx="141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Installed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66A5E-1F22-4B42-A250-BADAF62E40CB}"/>
              </a:ext>
            </a:extLst>
          </p:cNvPr>
          <p:cNvCxnSpPr>
            <a:cxnSpLocks/>
          </p:cNvCxnSpPr>
          <p:nvPr/>
        </p:nvCxnSpPr>
        <p:spPr>
          <a:xfrm flipH="1">
            <a:off x="1732943" y="3155548"/>
            <a:ext cx="5910" cy="1734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FFEC97-0399-411F-9EE3-C256ACD444B3}"/>
              </a:ext>
            </a:extLst>
          </p:cNvPr>
          <p:cNvGrpSpPr/>
          <p:nvPr/>
        </p:nvGrpSpPr>
        <p:grpSpPr>
          <a:xfrm>
            <a:off x="2013518" y="3308508"/>
            <a:ext cx="2110721" cy="502744"/>
            <a:chOff x="1624887" y="1850520"/>
            <a:chExt cx="2110721" cy="502744"/>
          </a:xfrm>
        </p:grpSpPr>
        <p:pic>
          <p:nvPicPr>
            <p:cNvPr id="22" name="Graphic 21" descr="Checklist">
              <a:extLst>
                <a:ext uri="{FF2B5EF4-FFF2-40B4-BE49-F238E27FC236}">
                  <a16:creationId xmlns:a16="http://schemas.microsoft.com/office/drawing/2014/main" id="{A9326B9F-E521-486A-B73A-0CAFD9A27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24887" y="1850520"/>
              <a:ext cx="454146" cy="45414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09831B-F44C-4D59-981E-9F006BEDA8DD}"/>
                </a:ext>
              </a:extLst>
            </p:cNvPr>
            <p:cNvSpPr txBox="1"/>
            <p:nvPr/>
          </p:nvSpPr>
          <p:spPr>
            <a:xfrm>
              <a:off x="1909380" y="1983932"/>
              <a:ext cx="18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Commissioned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B6EECF-8620-45E1-81D4-B5621AF3BEE6}"/>
              </a:ext>
            </a:extLst>
          </p:cNvPr>
          <p:cNvCxnSpPr>
            <a:cxnSpLocks/>
          </p:cNvCxnSpPr>
          <p:nvPr/>
        </p:nvCxnSpPr>
        <p:spPr>
          <a:xfrm>
            <a:off x="2237302" y="3811252"/>
            <a:ext cx="0" cy="1078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80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Lifecycle</a:t>
            </a:r>
          </a:p>
        </p:txBody>
      </p:sp>
      <p:pic>
        <p:nvPicPr>
          <p:cNvPr id="5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82A8425B-6BC8-4379-8F0D-5E8E9ADD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99" y="4265224"/>
            <a:ext cx="1249045" cy="1249045"/>
          </a:xfrm>
          <a:prstGeom prst="rect">
            <a:avLst/>
          </a:prstGeom>
          <a:noFill/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08F43-965B-4963-A9E1-F1B1F5C6BE6E}"/>
              </a:ext>
            </a:extLst>
          </p:cNvPr>
          <p:cNvCxnSpPr>
            <a:cxnSpLocks/>
          </p:cNvCxnSpPr>
          <p:nvPr/>
        </p:nvCxnSpPr>
        <p:spPr>
          <a:xfrm>
            <a:off x="1209701" y="5018183"/>
            <a:ext cx="106998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F5BAF9-9DC6-41E5-B5D1-91251A29F559}"/>
              </a:ext>
            </a:extLst>
          </p:cNvPr>
          <p:cNvCxnSpPr>
            <a:cxnSpLocks/>
          </p:cNvCxnSpPr>
          <p:nvPr/>
        </p:nvCxnSpPr>
        <p:spPr>
          <a:xfrm>
            <a:off x="1292752" y="2512919"/>
            <a:ext cx="9326" cy="2376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6F4A9F-DB4E-41A9-B7BC-6D5E6444A266}"/>
              </a:ext>
            </a:extLst>
          </p:cNvPr>
          <p:cNvGrpSpPr/>
          <p:nvPr/>
        </p:nvGrpSpPr>
        <p:grpSpPr>
          <a:xfrm>
            <a:off x="1056665" y="1956981"/>
            <a:ext cx="2091518" cy="555938"/>
            <a:chOff x="746840" y="709657"/>
            <a:chExt cx="2091518" cy="555938"/>
          </a:xfrm>
        </p:grpSpPr>
        <p:pic>
          <p:nvPicPr>
            <p:cNvPr id="15" name="Graphic 14" descr="Gears">
              <a:extLst>
                <a:ext uri="{FF2B5EF4-FFF2-40B4-BE49-F238E27FC236}">
                  <a16:creationId xmlns:a16="http://schemas.microsoft.com/office/drawing/2014/main" id="{748D6B5A-B123-40F5-B20C-F5818D487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6840" y="709657"/>
              <a:ext cx="490826" cy="4908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84B27-3386-4AB6-BC8D-37E2F275B841}"/>
                </a:ext>
              </a:extLst>
            </p:cNvPr>
            <p:cNvSpPr txBox="1"/>
            <p:nvPr/>
          </p:nvSpPr>
          <p:spPr>
            <a:xfrm>
              <a:off x="1208027" y="896263"/>
              <a:ext cx="163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Manufactured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62B2A3-8F65-4E25-A1A2-5DC340D6215C}"/>
              </a:ext>
            </a:extLst>
          </p:cNvPr>
          <p:cNvGrpSpPr/>
          <p:nvPr/>
        </p:nvGrpSpPr>
        <p:grpSpPr>
          <a:xfrm>
            <a:off x="1588784" y="2675167"/>
            <a:ext cx="1557536" cy="480381"/>
            <a:chOff x="1301441" y="1258206"/>
            <a:chExt cx="1557536" cy="480381"/>
          </a:xfrm>
        </p:grpSpPr>
        <p:pic>
          <p:nvPicPr>
            <p:cNvPr id="18" name="Graphic 17" descr="Screwdriver">
              <a:extLst>
                <a:ext uri="{FF2B5EF4-FFF2-40B4-BE49-F238E27FC236}">
                  <a16:creationId xmlns:a16="http://schemas.microsoft.com/office/drawing/2014/main" id="{C854F444-0A8C-4237-BDDA-37028FCC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01441" y="1258206"/>
              <a:ext cx="424734" cy="42473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CACA24-EF4F-464F-81D8-C3BE711E2F5A}"/>
                </a:ext>
              </a:extLst>
            </p:cNvPr>
            <p:cNvSpPr txBox="1"/>
            <p:nvPr/>
          </p:nvSpPr>
          <p:spPr>
            <a:xfrm>
              <a:off x="1445600" y="1369255"/>
              <a:ext cx="141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Installed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66A5E-1F22-4B42-A250-BADAF62E40CB}"/>
              </a:ext>
            </a:extLst>
          </p:cNvPr>
          <p:cNvCxnSpPr>
            <a:cxnSpLocks/>
          </p:cNvCxnSpPr>
          <p:nvPr/>
        </p:nvCxnSpPr>
        <p:spPr>
          <a:xfrm flipH="1">
            <a:off x="1732943" y="3155548"/>
            <a:ext cx="5910" cy="1734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FFEC97-0399-411F-9EE3-C256ACD444B3}"/>
              </a:ext>
            </a:extLst>
          </p:cNvPr>
          <p:cNvGrpSpPr/>
          <p:nvPr/>
        </p:nvGrpSpPr>
        <p:grpSpPr>
          <a:xfrm>
            <a:off x="2013518" y="3308508"/>
            <a:ext cx="2110721" cy="502744"/>
            <a:chOff x="1624887" y="1850520"/>
            <a:chExt cx="2110721" cy="502744"/>
          </a:xfrm>
        </p:grpSpPr>
        <p:pic>
          <p:nvPicPr>
            <p:cNvPr id="22" name="Graphic 21" descr="Checklist">
              <a:extLst>
                <a:ext uri="{FF2B5EF4-FFF2-40B4-BE49-F238E27FC236}">
                  <a16:creationId xmlns:a16="http://schemas.microsoft.com/office/drawing/2014/main" id="{A9326B9F-E521-486A-B73A-0CAFD9A27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24887" y="1850520"/>
              <a:ext cx="454146" cy="45414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09831B-F44C-4D59-981E-9F006BEDA8DD}"/>
                </a:ext>
              </a:extLst>
            </p:cNvPr>
            <p:cNvSpPr txBox="1"/>
            <p:nvPr/>
          </p:nvSpPr>
          <p:spPr>
            <a:xfrm>
              <a:off x="1909380" y="1983932"/>
              <a:ext cx="18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Commissioned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B6EECF-8620-45E1-81D4-B5621AF3BEE6}"/>
              </a:ext>
            </a:extLst>
          </p:cNvPr>
          <p:cNvCxnSpPr>
            <a:cxnSpLocks/>
          </p:cNvCxnSpPr>
          <p:nvPr/>
        </p:nvCxnSpPr>
        <p:spPr>
          <a:xfrm>
            <a:off x="2237302" y="3811252"/>
            <a:ext cx="0" cy="1078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race 55">
            <a:extLst>
              <a:ext uri="{FF2B5EF4-FFF2-40B4-BE49-F238E27FC236}">
                <a16:creationId xmlns:a16="http://schemas.microsoft.com/office/drawing/2014/main" id="{8FBF9B39-41D9-49A6-AE4C-ACD1443E407B}"/>
              </a:ext>
            </a:extLst>
          </p:cNvPr>
          <p:cNvSpPr/>
          <p:nvPr/>
        </p:nvSpPr>
        <p:spPr>
          <a:xfrm rot="5400000">
            <a:off x="1860011" y="5032172"/>
            <a:ext cx="248528" cy="567014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4C06B2-F79E-4DD8-BF8A-02C77E4ED69A}"/>
              </a:ext>
            </a:extLst>
          </p:cNvPr>
          <p:cNvSpPr txBox="1"/>
          <p:nvPr/>
        </p:nvSpPr>
        <p:spPr>
          <a:xfrm>
            <a:off x="1100404" y="5789632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4932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D78F-C5A4-4D4F-925A-92037AE9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43B9-9FF6-4810-949B-ECACEE23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Based in a draft from 2011</a:t>
            </a:r>
          </a:p>
          <a:p>
            <a:pPr lvl="1"/>
            <a:r>
              <a:rPr lang="en-US" dirty="0"/>
              <a:t>Security Considerations in the IP-based Internet of Things</a:t>
            </a:r>
          </a:p>
          <a:p>
            <a:r>
              <a:rPr lang="en-US" dirty="0"/>
              <a:t>Becomes a IRTF Internet Draft in 2016</a:t>
            </a:r>
          </a:p>
          <a:p>
            <a:pPr lvl="1"/>
            <a:r>
              <a:rPr lang="en-US" dirty="0"/>
              <a:t>State-of-the-Art and Challenges for the Internet of Things Security</a:t>
            </a:r>
          </a:p>
          <a:p>
            <a:pPr lvl="1"/>
            <a:r>
              <a:rPr lang="en-US" dirty="0"/>
              <a:t>Last update 13 of February</a:t>
            </a:r>
          </a:p>
          <a:p>
            <a:endParaRPr lang="en-US" dirty="0"/>
          </a:p>
        </p:txBody>
      </p:sp>
      <p:pic>
        <p:nvPicPr>
          <p:cNvPr id="7" name="Picture 2" descr="IETF">
            <a:extLst>
              <a:ext uri="{FF2B5EF4-FFF2-40B4-BE49-F238E27FC236}">
                <a16:creationId xmlns:a16="http://schemas.microsoft.com/office/drawing/2014/main" id="{6853D0CF-BE67-4F3E-A136-5C4EC5378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385" y="4581525"/>
            <a:ext cx="2720608" cy="144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852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Lifecycle</a:t>
            </a:r>
          </a:p>
        </p:txBody>
      </p:sp>
      <p:pic>
        <p:nvPicPr>
          <p:cNvPr id="5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82A8425B-6BC8-4379-8F0D-5E8E9ADD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99" y="4265224"/>
            <a:ext cx="1249045" cy="1249045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0E09896-996D-4FE2-8DF2-82A4E7D62FA6}"/>
              </a:ext>
            </a:extLst>
          </p:cNvPr>
          <p:cNvGrpSpPr/>
          <p:nvPr/>
        </p:nvGrpSpPr>
        <p:grpSpPr>
          <a:xfrm>
            <a:off x="2467664" y="3911370"/>
            <a:ext cx="2699690" cy="598200"/>
            <a:chOff x="5896328" y="782665"/>
            <a:chExt cx="2699690" cy="598200"/>
          </a:xfrm>
        </p:grpSpPr>
        <p:pic>
          <p:nvPicPr>
            <p:cNvPr id="7" name="Graphic 6" descr="Play">
              <a:extLst>
                <a:ext uri="{FF2B5EF4-FFF2-40B4-BE49-F238E27FC236}">
                  <a16:creationId xmlns:a16="http://schemas.microsoft.com/office/drawing/2014/main" id="{B68FFE29-83C5-403B-A87D-1227AFB06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7A47C-4CCC-4469-BC8D-845D32BE1E28}"/>
                </a:ext>
              </a:extLst>
            </p:cNvPr>
            <p:cNvSpPr txBox="1"/>
            <p:nvPr/>
          </p:nvSpPr>
          <p:spPr>
            <a:xfrm>
              <a:off x="6088156" y="1011533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Running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08F43-965B-4963-A9E1-F1B1F5C6BE6E}"/>
              </a:ext>
            </a:extLst>
          </p:cNvPr>
          <p:cNvCxnSpPr>
            <a:cxnSpLocks/>
          </p:cNvCxnSpPr>
          <p:nvPr/>
        </p:nvCxnSpPr>
        <p:spPr>
          <a:xfrm>
            <a:off x="1209701" y="5018183"/>
            <a:ext cx="106998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F5BAF9-9DC6-41E5-B5D1-91251A29F559}"/>
              </a:ext>
            </a:extLst>
          </p:cNvPr>
          <p:cNvCxnSpPr>
            <a:cxnSpLocks/>
          </p:cNvCxnSpPr>
          <p:nvPr/>
        </p:nvCxnSpPr>
        <p:spPr>
          <a:xfrm>
            <a:off x="1292752" y="2512919"/>
            <a:ext cx="9326" cy="2376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6F4A9F-DB4E-41A9-B7BC-6D5E6444A266}"/>
              </a:ext>
            </a:extLst>
          </p:cNvPr>
          <p:cNvGrpSpPr/>
          <p:nvPr/>
        </p:nvGrpSpPr>
        <p:grpSpPr>
          <a:xfrm>
            <a:off x="1056665" y="1956981"/>
            <a:ext cx="2091518" cy="555938"/>
            <a:chOff x="746840" y="709657"/>
            <a:chExt cx="2091518" cy="555938"/>
          </a:xfrm>
        </p:grpSpPr>
        <p:pic>
          <p:nvPicPr>
            <p:cNvPr id="15" name="Graphic 14" descr="Gears">
              <a:extLst>
                <a:ext uri="{FF2B5EF4-FFF2-40B4-BE49-F238E27FC236}">
                  <a16:creationId xmlns:a16="http://schemas.microsoft.com/office/drawing/2014/main" id="{748D6B5A-B123-40F5-B20C-F5818D487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6840" y="709657"/>
              <a:ext cx="490826" cy="4908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84B27-3386-4AB6-BC8D-37E2F275B841}"/>
                </a:ext>
              </a:extLst>
            </p:cNvPr>
            <p:cNvSpPr txBox="1"/>
            <p:nvPr/>
          </p:nvSpPr>
          <p:spPr>
            <a:xfrm>
              <a:off x="1208027" y="896263"/>
              <a:ext cx="163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Manufactured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62B2A3-8F65-4E25-A1A2-5DC340D6215C}"/>
              </a:ext>
            </a:extLst>
          </p:cNvPr>
          <p:cNvGrpSpPr/>
          <p:nvPr/>
        </p:nvGrpSpPr>
        <p:grpSpPr>
          <a:xfrm>
            <a:off x="1588784" y="2675167"/>
            <a:ext cx="1557536" cy="480381"/>
            <a:chOff x="1301441" y="1258206"/>
            <a:chExt cx="1557536" cy="480381"/>
          </a:xfrm>
        </p:grpSpPr>
        <p:pic>
          <p:nvPicPr>
            <p:cNvPr id="18" name="Graphic 17" descr="Screwdriver">
              <a:extLst>
                <a:ext uri="{FF2B5EF4-FFF2-40B4-BE49-F238E27FC236}">
                  <a16:creationId xmlns:a16="http://schemas.microsoft.com/office/drawing/2014/main" id="{C854F444-0A8C-4237-BDDA-37028FCC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1441" y="1258206"/>
              <a:ext cx="424734" cy="42473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CACA24-EF4F-464F-81D8-C3BE711E2F5A}"/>
                </a:ext>
              </a:extLst>
            </p:cNvPr>
            <p:cNvSpPr txBox="1"/>
            <p:nvPr/>
          </p:nvSpPr>
          <p:spPr>
            <a:xfrm>
              <a:off x="1445600" y="1369255"/>
              <a:ext cx="141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Installed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66A5E-1F22-4B42-A250-BADAF62E40CB}"/>
              </a:ext>
            </a:extLst>
          </p:cNvPr>
          <p:cNvCxnSpPr>
            <a:cxnSpLocks/>
          </p:cNvCxnSpPr>
          <p:nvPr/>
        </p:nvCxnSpPr>
        <p:spPr>
          <a:xfrm flipH="1">
            <a:off x="1732943" y="3155548"/>
            <a:ext cx="5910" cy="1734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FFEC97-0399-411F-9EE3-C256ACD444B3}"/>
              </a:ext>
            </a:extLst>
          </p:cNvPr>
          <p:cNvGrpSpPr/>
          <p:nvPr/>
        </p:nvGrpSpPr>
        <p:grpSpPr>
          <a:xfrm>
            <a:off x="2013518" y="3308508"/>
            <a:ext cx="2110721" cy="502744"/>
            <a:chOff x="1624887" y="1850520"/>
            <a:chExt cx="2110721" cy="502744"/>
          </a:xfrm>
        </p:grpSpPr>
        <p:pic>
          <p:nvPicPr>
            <p:cNvPr id="22" name="Graphic 21" descr="Checklist">
              <a:extLst>
                <a:ext uri="{FF2B5EF4-FFF2-40B4-BE49-F238E27FC236}">
                  <a16:creationId xmlns:a16="http://schemas.microsoft.com/office/drawing/2014/main" id="{A9326B9F-E521-486A-B73A-0CAFD9A27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24887" y="1850520"/>
              <a:ext cx="454146" cy="45414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09831B-F44C-4D59-981E-9F006BEDA8DD}"/>
                </a:ext>
              </a:extLst>
            </p:cNvPr>
            <p:cNvSpPr txBox="1"/>
            <p:nvPr/>
          </p:nvSpPr>
          <p:spPr>
            <a:xfrm>
              <a:off x="1909380" y="1983932"/>
              <a:ext cx="18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Commissioned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B6EECF-8620-45E1-81D4-B5621AF3BEE6}"/>
              </a:ext>
            </a:extLst>
          </p:cNvPr>
          <p:cNvCxnSpPr>
            <a:cxnSpLocks/>
          </p:cNvCxnSpPr>
          <p:nvPr/>
        </p:nvCxnSpPr>
        <p:spPr>
          <a:xfrm>
            <a:off x="2237302" y="3811252"/>
            <a:ext cx="0" cy="1078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EB2A1C-DA20-4E16-87CB-A5220E45007B}"/>
              </a:ext>
            </a:extLst>
          </p:cNvPr>
          <p:cNvCxnSpPr>
            <a:cxnSpLocks/>
          </p:cNvCxnSpPr>
          <p:nvPr/>
        </p:nvCxnSpPr>
        <p:spPr>
          <a:xfrm>
            <a:off x="2659492" y="4524195"/>
            <a:ext cx="0" cy="365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race 55">
            <a:extLst>
              <a:ext uri="{FF2B5EF4-FFF2-40B4-BE49-F238E27FC236}">
                <a16:creationId xmlns:a16="http://schemas.microsoft.com/office/drawing/2014/main" id="{8FBF9B39-41D9-49A6-AE4C-ACD1443E407B}"/>
              </a:ext>
            </a:extLst>
          </p:cNvPr>
          <p:cNvSpPr/>
          <p:nvPr/>
        </p:nvSpPr>
        <p:spPr>
          <a:xfrm rot="5400000">
            <a:off x="1860011" y="5032172"/>
            <a:ext cx="248528" cy="567014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4FBF0E63-F0E7-48FE-8B8D-09E13CF4AA4D}"/>
              </a:ext>
            </a:extLst>
          </p:cNvPr>
          <p:cNvSpPr/>
          <p:nvPr/>
        </p:nvSpPr>
        <p:spPr>
          <a:xfrm rot="5400000">
            <a:off x="3565047" y="4076899"/>
            <a:ext cx="248528" cy="2499360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4C06B2-F79E-4DD8-BF8A-02C77E4ED69A}"/>
              </a:ext>
            </a:extLst>
          </p:cNvPr>
          <p:cNvSpPr txBox="1"/>
          <p:nvPr/>
        </p:nvSpPr>
        <p:spPr>
          <a:xfrm>
            <a:off x="1100404" y="5789632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Bootstrapping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6B14E6-CB34-4F16-B759-F3341AD258AA}"/>
              </a:ext>
            </a:extLst>
          </p:cNvPr>
          <p:cNvSpPr txBox="1"/>
          <p:nvPr/>
        </p:nvSpPr>
        <p:spPr>
          <a:xfrm>
            <a:off x="2776197" y="5839968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Operational</a:t>
            </a:r>
          </a:p>
        </p:txBody>
      </p:sp>
    </p:spTree>
    <p:extLst>
      <p:ext uri="{BB962C8B-B14F-4D97-AF65-F5344CB8AC3E}">
        <p14:creationId xmlns:p14="http://schemas.microsoft.com/office/powerpoint/2010/main" val="3787059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Lifecycle</a:t>
            </a:r>
          </a:p>
        </p:txBody>
      </p:sp>
      <p:pic>
        <p:nvPicPr>
          <p:cNvPr id="5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82A8425B-6BC8-4379-8F0D-5E8E9ADD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99" y="4265224"/>
            <a:ext cx="1249045" cy="1249045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0E09896-996D-4FE2-8DF2-82A4E7D62FA6}"/>
              </a:ext>
            </a:extLst>
          </p:cNvPr>
          <p:cNvGrpSpPr/>
          <p:nvPr/>
        </p:nvGrpSpPr>
        <p:grpSpPr>
          <a:xfrm>
            <a:off x="2467664" y="3911370"/>
            <a:ext cx="2699690" cy="598200"/>
            <a:chOff x="5896328" y="782665"/>
            <a:chExt cx="2699690" cy="598200"/>
          </a:xfrm>
        </p:grpSpPr>
        <p:pic>
          <p:nvPicPr>
            <p:cNvPr id="7" name="Graphic 6" descr="Play">
              <a:extLst>
                <a:ext uri="{FF2B5EF4-FFF2-40B4-BE49-F238E27FC236}">
                  <a16:creationId xmlns:a16="http://schemas.microsoft.com/office/drawing/2014/main" id="{B68FFE29-83C5-403B-A87D-1227AFB06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7A47C-4CCC-4469-BC8D-845D32BE1E28}"/>
                </a:ext>
              </a:extLst>
            </p:cNvPr>
            <p:cNvSpPr txBox="1"/>
            <p:nvPr/>
          </p:nvSpPr>
          <p:spPr>
            <a:xfrm>
              <a:off x="6088156" y="1011533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Running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08F43-965B-4963-A9E1-F1B1F5C6BE6E}"/>
              </a:ext>
            </a:extLst>
          </p:cNvPr>
          <p:cNvCxnSpPr>
            <a:cxnSpLocks/>
          </p:cNvCxnSpPr>
          <p:nvPr/>
        </p:nvCxnSpPr>
        <p:spPr>
          <a:xfrm>
            <a:off x="1209701" y="5018183"/>
            <a:ext cx="106998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D86C92-141F-4D84-B678-828C60338716}"/>
              </a:ext>
            </a:extLst>
          </p:cNvPr>
          <p:cNvGrpSpPr/>
          <p:nvPr/>
        </p:nvGrpSpPr>
        <p:grpSpPr>
          <a:xfrm>
            <a:off x="5323479" y="3214214"/>
            <a:ext cx="2094920" cy="596377"/>
            <a:chOff x="7397519" y="1327630"/>
            <a:chExt cx="2094920" cy="596377"/>
          </a:xfrm>
        </p:grpSpPr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id="{D41ADE3E-D459-4682-9FB9-5B19340A6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97519" y="1327630"/>
              <a:ext cx="596377" cy="59637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82B9AA-180C-40F0-8BE0-AC56FB99C9A7}"/>
                </a:ext>
              </a:extLst>
            </p:cNvPr>
            <p:cNvSpPr txBox="1"/>
            <p:nvPr/>
          </p:nvSpPr>
          <p:spPr>
            <a:xfrm>
              <a:off x="7907501" y="1554675"/>
              <a:ext cx="158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Reconfigured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F5BAF9-9DC6-41E5-B5D1-91251A29F559}"/>
              </a:ext>
            </a:extLst>
          </p:cNvPr>
          <p:cNvCxnSpPr>
            <a:cxnSpLocks/>
          </p:cNvCxnSpPr>
          <p:nvPr/>
        </p:nvCxnSpPr>
        <p:spPr>
          <a:xfrm>
            <a:off x="1292752" y="2512919"/>
            <a:ext cx="9326" cy="2376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6F4A9F-DB4E-41A9-B7BC-6D5E6444A266}"/>
              </a:ext>
            </a:extLst>
          </p:cNvPr>
          <p:cNvGrpSpPr/>
          <p:nvPr/>
        </p:nvGrpSpPr>
        <p:grpSpPr>
          <a:xfrm>
            <a:off x="1056665" y="1956981"/>
            <a:ext cx="2091518" cy="555938"/>
            <a:chOff x="746840" y="709657"/>
            <a:chExt cx="2091518" cy="555938"/>
          </a:xfrm>
        </p:grpSpPr>
        <p:pic>
          <p:nvPicPr>
            <p:cNvPr id="15" name="Graphic 14" descr="Gears">
              <a:extLst>
                <a:ext uri="{FF2B5EF4-FFF2-40B4-BE49-F238E27FC236}">
                  <a16:creationId xmlns:a16="http://schemas.microsoft.com/office/drawing/2014/main" id="{748D6B5A-B123-40F5-B20C-F5818D487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6840" y="709657"/>
              <a:ext cx="490826" cy="4908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84B27-3386-4AB6-BC8D-37E2F275B841}"/>
                </a:ext>
              </a:extLst>
            </p:cNvPr>
            <p:cNvSpPr txBox="1"/>
            <p:nvPr/>
          </p:nvSpPr>
          <p:spPr>
            <a:xfrm>
              <a:off x="1208027" y="896263"/>
              <a:ext cx="163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Manufactured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62B2A3-8F65-4E25-A1A2-5DC340D6215C}"/>
              </a:ext>
            </a:extLst>
          </p:cNvPr>
          <p:cNvGrpSpPr/>
          <p:nvPr/>
        </p:nvGrpSpPr>
        <p:grpSpPr>
          <a:xfrm>
            <a:off x="1588784" y="2675167"/>
            <a:ext cx="1557536" cy="480381"/>
            <a:chOff x="1301441" y="1258206"/>
            <a:chExt cx="1557536" cy="480381"/>
          </a:xfrm>
        </p:grpSpPr>
        <p:pic>
          <p:nvPicPr>
            <p:cNvPr id="18" name="Graphic 17" descr="Screwdriver">
              <a:extLst>
                <a:ext uri="{FF2B5EF4-FFF2-40B4-BE49-F238E27FC236}">
                  <a16:creationId xmlns:a16="http://schemas.microsoft.com/office/drawing/2014/main" id="{C854F444-0A8C-4237-BDDA-37028FCC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01441" y="1258206"/>
              <a:ext cx="424734" cy="42473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CACA24-EF4F-464F-81D8-C3BE711E2F5A}"/>
                </a:ext>
              </a:extLst>
            </p:cNvPr>
            <p:cNvSpPr txBox="1"/>
            <p:nvPr/>
          </p:nvSpPr>
          <p:spPr>
            <a:xfrm>
              <a:off x="1445600" y="1369255"/>
              <a:ext cx="141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Installed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66A5E-1F22-4B42-A250-BADAF62E40CB}"/>
              </a:ext>
            </a:extLst>
          </p:cNvPr>
          <p:cNvCxnSpPr>
            <a:cxnSpLocks/>
          </p:cNvCxnSpPr>
          <p:nvPr/>
        </p:nvCxnSpPr>
        <p:spPr>
          <a:xfrm flipH="1">
            <a:off x="1732943" y="3155548"/>
            <a:ext cx="5910" cy="1734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FFEC97-0399-411F-9EE3-C256ACD444B3}"/>
              </a:ext>
            </a:extLst>
          </p:cNvPr>
          <p:cNvGrpSpPr/>
          <p:nvPr/>
        </p:nvGrpSpPr>
        <p:grpSpPr>
          <a:xfrm>
            <a:off x="2013518" y="3308508"/>
            <a:ext cx="2110721" cy="502744"/>
            <a:chOff x="1624887" y="1850520"/>
            <a:chExt cx="2110721" cy="502744"/>
          </a:xfrm>
        </p:grpSpPr>
        <p:pic>
          <p:nvPicPr>
            <p:cNvPr id="22" name="Graphic 21" descr="Checklist">
              <a:extLst>
                <a:ext uri="{FF2B5EF4-FFF2-40B4-BE49-F238E27FC236}">
                  <a16:creationId xmlns:a16="http://schemas.microsoft.com/office/drawing/2014/main" id="{A9326B9F-E521-486A-B73A-0CAFD9A27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624887" y="1850520"/>
              <a:ext cx="454146" cy="45414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09831B-F44C-4D59-981E-9F006BEDA8DD}"/>
                </a:ext>
              </a:extLst>
            </p:cNvPr>
            <p:cNvSpPr txBox="1"/>
            <p:nvPr/>
          </p:nvSpPr>
          <p:spPr>
            <a:xfrm>
              <a:off x="1909380" y="1983932"/>
              <a:ext cx="18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Commissioned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B6EECF-8620-45E1-81D4-B5621AF3BEE6}"/>
              </a:ext>
            </a:extLst>
          </p:cNvPr>
          <p:cNvCxnSpPr>
            <a:cxnSpLocks/>
          </p:cNvCxnSpPr>
          <p:nvPr/>
        </p:nvCxnSpPr>
        <p:spPr>
          <a:xfrm>
            <a:off x="2237302" y="3811252"/>
            <a:ext cx="0" cy="1078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EB2A1C-DA20-4E16-87CB-A5220E45007B}"/>
              </a:ext>
            </a:extLst>
          </p:cNvPr>
          <p:cNvCxnSpPr>
            <a:cxnSpLocks/>
          </p:cNvCxnSpPr>
          <p:nvPr/>
        </p:nvCxnSpPr>
        <p:spPr>
          <a:xfrm>
            <a:off x="2659492" y="4524195"/>
            <a:ext cx="0" cy="365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D3FC91-7F77-4318-96BB-C0B976735AD0}"/>
              </a:ext>
            </a:extLst>
          </p:cNvPr>
          <p:cNvCxnSpPr>
            <a:cxnSpLocks/>
          </p:cNvCxnSpPr>
          <p:nvPr/>
        </p:nvCxnSpPr>
        <p:spPr>
          <a:xfrm>
            <a:off x="5162572" y="3169608"/>
            <a:ext cx="4782" cy="1720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BBF26C-F5A8-4F26-BA60-A8030960BD0D}"/>
              </a:ext>
            </a:extLst>
          </p:cNvPr>
          <p:cNvCxnSpPr>
            <a:cxnSpLocks/>
          </p:cNvCxnSpPr>
          <p:nvPr/>
        </p:nvCxnSpPr>
        <p:spPr>
          <a:xfrm>
            <a:off x="5602763" y="3812237"/>
            <a:ext cx="0" cy="1077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5481BE-5C35-4EA3-ACF3-152140FC5E58}"/>
              </a:ext>
            </a:extLst>
          </p:cNvPr>
          <p:cNvGrpSpPr/>
          <p:nvPr/>
        </p:nvGrpSpPr>
        <p:grpSpPr>
          <a:xfrm>
            <a:off x="4676751" y="2581398"/>
            <a:ext cx="2406592" cy="723113"/>
            <a:chOff x="4470203" y="460447"/>
            <a:chExt cx="2406592" cy="723113"/>
          </a:xfrm>
        </p:grpSpPr>
        <p:pic>
          <p:nvPicPr>
            <p:cNvPr id="33" name="Graphic 32" descr="Arrow: Counterclockwise curve">
              <a:extLst>
                <a:ext uri="{FF2B5EF4-FFF2-40B4-BE49-F238E27FC236}">
                  <a16:creationId xmlns:a16="http://schemas.microsoft.com/office/drawing/2014/main" id="{71875184-EBDB-463A-8846-41816D98A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726488">
              <a:off x="4470203" y="460447"/>
              <a:ext cx="723113" cy="72311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31D0E9-696D-4868-AF46-0E03D290C364}"/>
                </a:ext>
              </a:extLst>
            </p:cNvPr>
            <p:cNvSpPr txBox="1"/>
            <p:nvPr/>
          </p:nvSpPr>
          <p:spPr>
            <a:xfrm>
              <a:off x="4970225" y="729684"/>
              <a:ext cx="1906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Software update</a:t>
              </a:r>
            </a:p>
          </p:txBody>
        </p:sp>
      </p:grpSp>
      <p:sp>
        <p:nvSpPr>
          <p:cNvPr id="56" name="Right Brace 55">
            <a:extLst>
              <a:ext uri="{FF2B5EF4-FFF2-40B4-BE49-F238E27FC236}">
                <a16:creationId xmlns:a16="http://schemas.microsoft.com/office/drawing/2014/main" id="{8FBF9B39-41D9-49A6-AE4C-ACD1443E407B}"/>
              </a:ext>
            </a:extLst>
          </p:cNvPr>
          <p:cNvSpPr/>
          <p:nvPr/>
        </p:nvSpPr>
        <p:spPr>
          <a:xfrm rot="5400000">
            <a:off x="1860011" y="5032172"/>
            <a:ext cx="248528" cy="567014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4FBF0E63-F0E7-48FE-8B8D-09E13CF4AA4D}"/>
              </a:ext>
            </a:extLst>
          </p:cNvPr>
          <p:cNvSpPr/>
          <p:nvPr/>
        </p:nvSpPr>
        <p:spPr>
          <a:xfrm rot="5400000">
            <a:off x="3565047" y="4076899"/>
            <a:ext cx="248528" cy="2499360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226DA7CF-9349-452F-9316-78C7DFF94E04}"/>
              </a:ext>
            </a:extLst>
          </p:cNvPr>
          <p:cNvSpPr/>
          <p:nvPr/>
        </p:nvSpPr>
        <p:spPr>
          <a:xfrm rot="5400000">
            <a:off x="5224422" y="5016201"/>
            <a:ext cx="248528" cy="620758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4C06B2-F79E-4DD8-BF8A-02C77E4ED69A}"/>
              </a:ext>
            </a:extLst>
          </p:cNvPr>
          <p:cNvSpPr txBox="1"/>
          <p:nvPr/>
        </p:nvSpPr>
        <p:spPr>
          <a:xfrm>
            <a:off x="1100404" y="5789632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Bootstrapping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6B14E6-CB34-4F16-B759-F3341AD258AA}"/>
              </a:ext>
            </a:extLst>
          </p:cNvPr>
          <p:cNvSpPr txBox="1"/>
          <p:nvPr/>
        </p:nvSpPr>
        <p:spPr>
          <a:xfrm>
            <a:off x="2776197" y="5839968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A56E35-111F-4575-9C1C-55A7C301F82B}"/>
              </a:ext>
            </a:extLst>
          </p:cNvPr>
          <p:cNvSpPr txBox="1"/>
          <p:nvPr/>
        </p:nvSpPr>
        <p:spPr>
          <a:xfrm>
            <a:off x="4410365" y="5846544"/>
            <a:ext cx="182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Maintenance &amp; re-bootstrapping</a:t>
            </a:r>
          </a:p>
        </p:txBody>
      </p:sp>
    </p:spTree>
    <p:extLst>
      <p:ext uri="{BB962C8B-B14F-4D97-AF65-F5344CB8AC3E}">
        <p14:creationId xmlns:p14="http://schemas.microsoft.com/office/powerpoint/2010/main" val="2752459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Lifecycle</a:t>
            </a:r>
          </a:p>
        </p:txBody>
      </p:sp>
      <p:pic>
        <p:nvPicPr>
          <p:cNvPr id="5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82A8425B-6BC8-4379-8F0D-5E8E9ADD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99" y="4265224"/>
            <a:ext cx="1249045" cy="1249045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0E09896-996D-4FE2-8DF2-82A4E7D62FA6}"/>
              </a:ext>
            </a:extLst>
          </p:cNvPr>
          <p:cNvGrpSpPr/>
          <p:nvPr/>
        </p:nvGrpSpPr>
        <p:grpSpPr>
          <a:xfrm>
            <a:off x="2467664" y="3911370"/>
            <a:ext cx="2699690" cy="598200"/>
            <a:chOff x="5896328" y="782665"/>
            <a:chExt cx="2699690" cy="598200"/>
          </a:xfrm>
        </p:grpSpPr>
        <p:pic>
          <p:nvPicPr>
            <p:cNvPr id="7" name="Graphic 6" descr="Play">
              <a:extLst>
                <a:ext uri="{FF2B5EF4-FFF2-40B4-BE49-F238E27FC236}">
                  <a16:creationId xmlns:a16="http://schemas.microsoft.com/office/drawing/2014/main" id="{B68FFE29-83C5-403B-A87D-1227AFB06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7A47C-4CCC-4469-BC8D-845D32BE1E28}"/>
                </a:ext>
              </a:extLst>
            </p:cNvPr>
            <p:cNvSpPr txBox="1"/>
            <p:nvPr/>
          </p:nvSpPr>
          <p:spPr>
            <a:xfrm>
              <a:off x="6088156" y="1011533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Running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08F43-965B-4963-A9E1-F1B1F5C6BE6E}"/>
              </a:ext>
            </a:extLst>
          </p:cNvPr>
          <p:cNvCxnSpPr>
            <a:cxnSpLocks/>
          </p:cNvCxnSpPr>
          <p:nvPr/>
        </p:nvCxnSpPr>
        <p:spPr>
          <a:xfrm>
            <a:off x="1209701" y="5018183"/>
            <a:ext cx="106998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D86C92-141F-4D84-B678-828C60338716}"/>
              </a:ext>
            </a:extLst>
          </p:cNvPr>
          <p:cNvGrpSpPr/>
          <p:nvPr/>
        </p:nvGrpSpPr>
        <p:grpSpPr>
          <a:xfrm>
            <a:off x="5323479" y="3214214"/>
            <a:ext cx="2094920" cy="596377"/>
            <a:chOff x="7397519" y="1327630"/>
            <a:chExt cx="2094920" cy="596377"/>
          </a:xfrm>
        </p:grpSpPr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id="{D41ADE3E-D459-4682-9FB9-5B19340A6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97519" y="1327630"/>
              <a:ext cx="596377" cy="59637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82B9AA-180C-40F0-8BE0-AC56FB99C9A7}"/>
                </a:ext>
              </a:extLst>
            </p:cNvPr>
            <p:cNvSpPr txBox="1"/>
            <p:nvPr/>
          </p:nvSpPr>
          <p:spPr>
            <a:xfrm>
              <a:off x="7907501" y="1554675"/>
              <a:ext cx="158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Reconfigured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F5BAF9-9DC6-41E5-B5D1-91251A29F559}"/>
              </a:ext>
            </a:extLst>
          </p:cNvPr>
          <p:cNvCxnSpPr>
            <a:cxnSpLocks/>
          </p:cNvCxnSpPr>
          <p:nvPr/>
        </p:nvCxnSpPr>
        <p:spPr>
          <a:xfrm>
            <a:off x="1292752" y="2512919"/>
            <a:ext cx="9326" cy="2376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6F4A9F-DB4E-41A9-B7BC-6D5E6444A266}"/>
              </a:ext>
            </a:extLst>
          </p:cNvPr>
          <p:cNvGrpSpPr/>
          <p:nvPr/>
        </p:nvGrpSpPr>
        <p:grpSpPr>
          <a:xfrm>
            <a:off x="1056665" y="1956981"/>
            <a:ext cx="2091518" cy="555938"/>
            <a:chOff x="746840" y="709657"/>
            <a:chExt cx="2091518" cy="555938"/>
          </a:xfrm>
        </p:grpSpPr>
        <p:pic>
          <p:nvPicPr>
            <p:cNvPr id="15" name="Graphic 14" descr="Gears">
              <a:extLst>
                <a:ext uri="{FF2B5EF4-FFF2-40B4-BE49-F238E27FC236}">
                  <a16:creationId xmlns:a16="http://schemas.microsoft.com/office/drawing/2014/main" id="{748D6B5A-B123-40F5-B20C-F5818D487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6840" y="709657"/>
              <a:ext cx="490826" cy="4908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84B27-3386-4AB6-BC8D-37E2F275B841}"/>
                </a:ext>
              </a:extLst>
            </p:cNvPr>
            <p:cNvSpPr txBox="1"/>
            <p:nvPr/>
          </p:nvSpPr>
          <p:spPr>
            <a:xfrm>
              <a:off x="1208027" y="896263"/>
              <a:ext cx="163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Manufactured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62B2A3-8F65-4E25-A1A2-5DC340D6215C}"/>
              </a:ext>
            </a:extLst>
          </p:cNvPr>
          <p:cNvGrpSpPr/>
          <p:nvPr/>
        </p:nvGrpSpPr>
        <p:grpSpPr>
          <a:xfrm>
            <a:off x="1588784" y="2675167"/>
            <a:ext cx="1557536" cy="480381"/>
            <a:chOff x="1301441" y="1258206"/>
            <a:chExt cx="1557536" cy="480381"/>
          </a:xfrm>
        </p:grpSpPr>
        <p:pic>
          <p:nvPicPr>
            <p:cNvPr id="18" name="Graphic 17" descr="Screwdriver">
              <a:extLst>
                <a:ext uri="{FF2B5EF4-FFF2-40B4-BE49-F238E27FC236}">
                  <a16:creationId xmlns:a16="http://schemas.microsoft.com/office/drawing/2014/main" id="{C854F444-0A8C-4237-BDDA-37028FCC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01441" y="1258206"/>
              <a:ext cx="424734" cy="42473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CACA24-EF4F-464F-81D8-C3BE711E2F5A}"/>
                </a:ext>
              </a:extLst>
            </p:cNvPr>
            <p:cNvSpPr txBox="1"/>
            <p:nvPr/>
          </p:nvSpPr>
          <p:spPr>
            <a:xfrm>
              <a:off x="1445600" y="1369255"/>
              <a:ext cx="141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Installed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66A5E-1F22-4B42-A250-BADAF62E40CB}"/>
              </a:ext>
            </a:extLst>
          </p:cNvPr>
          <p:cNvCxnSpPr>
            <a:cxnSpLocks/>
          </p:cNvCxnSpPr>
          <p:nvPr/>
        </p:nvCxnSpPr>
        <p:spPr>
          <a:xfrm flipH="1">
            <a:off x="1732943" y="3155548"/>
            <a:ext cx="5910" cy="1734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FFEC97-0399-411F-9EE3-C256ACD444B3}"/>
              </a:ext>
            </a:extLst>
          </p:cNvPr>
          <p:cNvGrpSpPr/>
          <p:nvPr/>
        </p:nvGrpSpPr>
        <p:grpSpPr>
          <a:xfrm>
            <a:off x="2013518" y="3308508"/>
            <a:ext cx="2110721" cy="502744"/>
            <a:chOff x="1624887" y="1850520"/>
            <a:chExt cx="2110721" cy="502744"/>
          </a:xfrm>
        </p:grpSpPr>
        <p:pic>
          <p:nvPicPr>
            <p:cNvPr id="22" name="Graphic 21" descr="Checklist">
              <a:extLst>
                <a:ext uri="{FF2B5EF4-FFF2-40B4-BE49-F238E27FC236}">
                  <a16:creationId xmlns:a16="http://schemas.microsoft.com/office/drawing/2014/main" id="{A9326B9F-E521-486A-B73A-0CAFD9A27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624887" y="1850520"/>
              <a:ext cx="454146" cy="45414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09831B-F44C-4D59-981E-9F006BEDA8DD}"/>
                </a:ext>
              </a:extLst>
            </p:cNvPr>
            <p:cNvSpPr txBox="1"/>
            <p:nvPr/>
          </p:nvSpPr>
          <p:spPr>
            <a:xfrm>
              <a:off x="1909380" y="1983932"/>
              <a:ext cx="18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Commissioned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B6EECF-8620-45E1-81D4-B5621AF3BEE6}"/>
              </a:ext>
            </a:extLst>
          </p:cNvPr>
          <p:cNvCxnSpPr>
            <a:cxnSpLocks/>
          </p:cNvCxnSpPr>
          <p:nvPr/>
        </p:nvCxnSpPr>
        <p:spPr>
          <a:xfrm>
            <a:off x="2237302" y="3811252"/>
            <a:ext cx="0" cy="1078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EB2A1C-DA20-4E16-87CB-A5220E45007B}"/>
              </a:ext>
            </a:extLst>
          </p:cNvPr>
          <p:cNvCxnSpPr>
            <a:cxnSpLocks/>
          </p:cNvCxnSpPr>
          <p:nvPr/>
        </p:nvCxnSpPr>
        <p:spPr>
          <a:xfrm>
            <a:off x="2659492" y="4524195"/>
            <a:ext cx="0" cy="365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D3FC91-7F77-4318-96BB-C0B976735AD0}"/>
              </a:ext>
            </a:extLst>
          </p:cNvPr>
          <p:cNvCxnSpPr>
            <a:cxnSpLocks/>
          </p:cNvCxnSpPr>
          <p:nvPr/>
        </p:nvCxnSpPr>
        <p:spPr>
          <a:xfrm>
            <a:off x="5162572" y="3169608"/>
            <a:ext cx="4782" cy="1720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BBF26C-F5A8-4F26-BA60-A8030960BD0D}"/>
              </a:ext>
            </a:extLst>
          </p:cNvPr>
          <p:cNvCxnSpPr>
            <a:cxnSpLocks/>
          </p:cNvCxnSpPr>
          <p:nvPr/>
        </p:nvCxnSpPr>
        <p:spPr>
          <a:xfrm>
            <a:off x="5602763" y="3812237"/>
            <a:ext cx="0" cy="1077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285E5D-0F3D-40FC-B549-2EF46A56ED10}"/>
              </a:ext>
            </a:extLst>
          </p:cNvPr>
          <p:cNvCxnSpPr>
            <a:cxnSpLocks/>
          </p:cNvCxnSpPr>
          <p:nvPr/>
        </p:nvCxnSpPr>
        <p:spPr>
          <a:xfrm>
            <a:off x="6069098" y="4549061"/>
            <a:ext cx="0" cy="34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0B467D-937B-44D4-8D59-944EEF99E8E8}"/>
              </a:ext>
            </a:extLst>
          </p:cNvPr>
          <p:cNvGrpSpPr/>
          <p:nvPr/>
        </p:nvGrpSpPr>
        <p:grpSpPr>
          <a:xfrm>
            <a:off x="5857134" y="3925995"/>
            <a:ext cx="2699690" cy="598200"/>
            <a:chOff x="5896328" y="782665"/>
            <a:chExt cx="2699690" cy="598200"/>
          </a:xfrm>
        </p:grpSpPr>
        <p:pic>
          <p:nvPicPr>
            <p:cNvPr id="30" name="Graphic 29" descr="Play">
              <a:extLst>
                <a:ext uri="{FF2B5EF4-FFF2-40B4-BE49-F238E27FC236}">
                  <a16:creationId xmlns:a16="http://schemas.microsoft.com/office/drawing/2014/main" id="{CB0D8491-611B-4EE2-B3C3-B08657F96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6364EC-999C-420E-985C-E38BF1BC9CE1}"/>
                </a:ext>
              </a:extLst>
            </p:cNvPr>
            <p:cNvSpPr txBox="1"/>
            <p:nvPr/>
          </p:nvSpPr>
          <p:spPr>
            <a:xfrm>
              <a:off x="6088156" y="1011533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Running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5481BE-5C35-4EA3-ACF3-152140FC5E58}"/>
              </a:ext>
            </a:extLst>
          </p:cNvPr>
          <p:cNvGrpSpPr/>
          <p:nvPr/>
        </p:nvGrpSpPr>
        <p:grpSpPr>
          <a:xfrm>
            <a:off x="4676751" y="2581398"/>
            <a:ext cx="2406592" cy="723113"/>
            <a:chOff x="4470203" y="460447"/>
            <a:chExt cx="2406592" cy="723113"/>
          </a:xfrm>
        </p:grpSpPr>
        <p:pic>
          <p:nvPicPr>
            <p:cNvPr id="33" name="Graphic 32" descr="Arrow: Counterclockwise curve">
              <a:extLst>
                <a:ext uri="{FF2B5EF4-FFF2-40B4-BE49-F238E27FC236}">
                  <a16:creationId xmlns:a16="http://schemas.microsoft.com/office/drawing/2014/main" id="{71875184-EBDB-463A-8846-41816D98A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726488">
              <a:off x="4470203" y="460447"/>
              <a:ext cx="723113" cy="72311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31D0E9-696D-4868-AF46-0E03D290C364}"/>
                </a:ext>
              </a:extLst>
            </p:cNvPr>
            <p:cNvSpPr txBox="1"/>
            <p:nvPr/>
          </p:nvSpPr>
          <p:spPr>
            <a:xfrm>
              <a:off x="4970225" y="729684"/>
              <a:ext cx="1906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Software update</a:t>
              </a:r>
            </a:p>
          </p:txBody>
        </p:sp>
      </p:grpSp>
      <p:sp>
        <p:nvSpPr>
          <p:cNvPr id="56" name="Right Brace 55">
            <a:extLst>
              <a:ext uri="{FF2B5EF4-FFF2-40B4-BE49-F238E27FC236}">
                <a16:creationId xmlns:a16="http://schemas.microsoft.com/office/drawing/2014/main" id="{8FBF9B39-41D9-49A6-AE4C-ACD1443E407B}"/>
              </a:ext>
            </a:extLst>
          </p:cNvPr>
          <p:cNvSpPr/>
          <p:nvPr/>
        </p:nvSpPr>
        <p:spPr>
          <a:xfrm rot="5400000">
            <a:off x="1860011" y="5032172"/>
            <a:ext cx="248528" cy="567014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4FBF0E63-F0E7-48FE-8B8D-09E13CF4AA4D}"/>
              </a:ext>
            </a:extLst>
          </p:cNvPr>
          <p:cNvSpPr/>
          <p:nvPr/>
        </p:nvSpPr>
        <p:spPr>
          <a:xfrm rot="5400000">
            <a:off x="3565047" y="4076899"/>
            <a:ext cx="248528" cy="2499360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226DA7CF-9349-452F-9316-78C7DFF94E04}"/>
              </a:ext>
            </a:extLst>
          </p:cNvPr>
          <p:cNvSpPr/>
          <p:nvPr/>
        </p:nvSpPr>
        <p:spPr>
          <a:xfrm rot="5400000">
            <a:off x="5224422" y="5016201"/>
            <a:ext cx="248528" cy="620758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E415C43-9C54-450D-ADA3-624A42E8D5D4}"/>
              </a:ext>
            </a:extLst>
          </p:cNvPr>
          <p:cNvSpPr/>
          <p:nvPr/>
        </p:nvSpPr>
        <p:spPr>
          <a:xfrm rot="5400000">
            <a:off x="6967435" y="4019947"/>
            <a:ext cx="248528" cy="2613263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4C06B2-F79E-4DD8-BF8A-02C77E4ED69A}"/>
              </a:ext>
            </a:extLst>
          </p:cNvPr>
          <p:cNvSpPr txBox="1"/>
          <p:nvPr/>
        </p:nvSpPr>
        <p:spPr>
          <a:xfrm>
            <a:off x="1100404" y="5789632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Bootstrapping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6B14E6-CB34-4F16-B759-F3341AD258AA}"/>
              </a:ext>
            </a:extLst>
          </p:cNvPr>
          <p:cNvSpPr txBox="1"/>
          <p:nvPr/>
        </p:nvSpPr>
        <p:spPr>
          <a:xfrm>
            <a:off x="2776197" y="5839968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A56E35-111F-4575-9C1C-55A7C301F82B}"/>
              </a:ext>
            </a:extLst>
          </p:cNvPr>
          <p:cNvSpPr txBox="1"/>
          <p:nvPr/>
        </p:nvSpPr>
        <p:spPr>
          <a:xfrm>
            <a:off x="4410365" y="5846544"/>
            <a:ext cx="182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Maintenance &amp; re-bootstrapping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A244AA-51E6-44D5-A465-F4B2A9C70D58}"/>
              </a:ext>
            </a:extLst>
          </p:cNvPr>
          <p:cNvSpPr txBox="1"/>
          <p:nvPr/>
        </p:nvSpPr>
        <p:spPr>
          <a:xfrm>
            <a:off x="6271487" y="5791405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Operational</a:t>
            </a:r>
          </a:p>
        </p:txBody>
      </p:sp>
    </p:spTree>
    <p:extLst>
      <p:ext uri="{BB962C8B-B14F-4D97-AF65-F5344CB8AC3E}">
        <p14:creationId xmlns:p14="http://schemas.microsoft.com/office/powerpoint/2010/main" val="2813641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Lifecycle</a:t>
            </a:r>
          </a:p>
        </p:txBody>
      </p:sp>
      <p:pic>
        <p:nvPicPr>
          <p:cNvPr id="5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82A8425B-6BC8-4379-8F0D-5E8E9ADD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99" y="4265224"/>
            <a:ext cx="1249045" cy="1249045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0E09896-996D-4FE2-8DF2-82A4E7D62FA6}"/>
              </a:ext>
            </a:extLst>
          </p:cNvPr>
          <p:cNvGrpSpPr/>
          <p:nvPr/>
        </p:nvGrpSpPr>
        <p:grpSpPr>
          <a:xfrm>
            <a:off x="2467664" y="3911370"/>
            <a:ext cx="2699690" cy="598200"/>
            <a:chOff x="5896328" y="782665"/>
            <a:chExt cx="2699690" cy="598200"/>
          </a:xfrm>
        </p:grpSpPr>
        <p:pic>
          <p:nvPicPr>
            <p:cNvPr id="7" name="Graphic 6" descr="Play">
              <a:extLst>
                <a:ext uri="{FF2B5EF4-FFF2-40B4-BE49-F238E27FC236}">
                  <a16:creationId xmlns:a16="http://schemas.microsoft.com/office/drawing/2014/main" id="{B68FFE29-83C5-403B-A87D-1227AFB06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7A47C-4CCC-4469-BC8D-845D32BE1E28}"/>
                </a:ext>
              </a:extLst>
            </p:cNvPr>
            <p:cNvSpPr txBox="1"/>
            <p:nvPr/>
          </p:nvSpPr>
          <p:spPr>
            <a:xfrm>
              <a:off x="6088156" y="1011533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Running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08F43-965B-4963-A9E1-F1B1F5C6BE6E}"/>
              </a:ext>
            </a:extLst>
          </p:cNvPr>
          <p:cNvCxnSpPr>
            <a:cxnSpLocks/>
          </p:cNvCxnSpPr>
          <p:nvPr/>
        </p:nvCxnSpPr>
        <p:spPr>
          <a:xfrm>
            <a:off x="1209701" y="5018183"/>
            <a:ext cx="106998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D86C92-141F-4D84-B678-828C60338716}"/>
              </a:ext>
            </a:extLst>
          </p:cNvPr>
          <p:cNvGrpSpPr/>
          <p:nvPr/>
        </p:nvGrpSpPr>
        <p:grpSpPr>
          <a:xfrm>
            <a:off x="5323479" y="3214214"/>
            <a:ext cx="2094920" cy="596377"/>
            <a:chOff x="7397519" y="1327630"/>
            <a:chExt cx="2094920" cy="596377"/>
          </a:xfrm>
        </p:grpSpPr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id="{D41ADE3E-D459-4682-9FB9-5B19340A6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97519" y="1327630"/>
              <a:ext cx="596377" cy="59637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82B9AA-180C-40F0-8BE0-AC56FB99C9A7}"/>
                </a:ext>
              </a:extLst>
            </p:cNvPr>
            <p:cNvSpPr txBox="1"/>
            <p:nvPr/>
          </p:nvSpPr>
          <p:spPr>
            <a:xfrm>
              <a:off x="7907501" y="1554675"/>
              <a:ext cx="158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Reconfigured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F5BAF9-9DC6-41E5-B5D1-91251A29F559}"/>
              </a:ext>
            </a:extLst>
          </p:cNvPr>
          <p:cNvCxnSpPr>
            <a:cxnSpLocks/>
          </p:cNvCxnSpPr>
          <p:nvPr/>
        </p:nvCxnSpPr>
        <p:spPr>
          <a:xfrm>
            <a:off x="1292752" y="2512919"/>
            <a:ext cx="9326" cy="2376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6F4A9F-DB4E-41A9-B7BC-6D5E6444A266}"/>
              </a:ext>
            </a:extLst>
          </p:cNvPr>
          <p:cNvGrpSpPr/>
          <p:nvPr/>
        </p:nvGrpSpPr>
        <p:grpSpPr>
          <a:xfrm>
            <a:off x="1056665" y="1956981"/>
            <a:ext cx="2091518" cy="555938"/>
            <a:chOff x="746840" y="709657"/>
            <a:chExt cx="2091518" cy="555938"/>
          </a:xfrm>
        </p:grpSpPr>
        <p:pic>
          <p:nvPicPr>
            <p:cNvPr id="15" name="Graphic 14" descr="Gears">
              <a:extLst>
                <a:ext uri="{FF2B5EF4-FFF2-40B4-BE49-F238E27FC236}">
                  <a16:creationId xmlns:a16="http://schemas.microsoft.com/office/drawing/2014/main" id="{748D6B5A-B123-40F5-B20C-F5818D487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6840" y="709657"/>
              <a:ext cx="490826" cy="4908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84B27-3386-4AB6-BC8D-37E2F275B841}"/>
                </a:ext>
              </a:extLst>
            </p:cNvPr>
            <p:cNvSpPr txBox="1"/>
            <p:nvPr/>
          </p:nvSpPr>
          <p:spPr>
            <a:xfrm>
              <a:off x="1208027" y="896263"/>
              <a:ext cx="163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Manufactured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62B2A3-8F65-4E25-A1A2-5DC340D6215C}"/>
              </a:ext>
            </a:extLst>
          </p:cNvPr>
          <p:cNvGrpSpPr/>
          <p:nvPr/>
        </p:nvGrpSpPr>
        <p:grpSpPr>
          <a:xfrm>
            <a:off x="1588784" y="2675167"/>
            <a:ext cx="1557536" cy="480381"/>
            <a:chOff x="1301441" y="1258206"/>
            <a:chExt cx="1557536" cy="480381"/>
          </a:xfrm>
        </p:grpSpPr>
        <p:pic>
          <p:nvPicPr>
            <p:cNvPr id="18" name="Graphic 17" descr="Screwdriver">
              <a:extLst>
                <a:ext uri="{FF2B5EF4-FFF2-40B4-BE49-F238E27FC236}">
                  <a16:creationId xmlns:a16="http://schemas.microsoft.com/office/drawing/2014/main" id="{C854F444-0A8C-4237-BDDA-37028FCC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01441" y="1258206"/>
              <a:ext cx="424734" cy="42473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CACA24-EF4F-464F-81D8-C3BE711E2F5A}"/>
                </a:ext>
              </a:extLst>
            </p:cNvPr>
            <p:cNvSpPr txBox="1"/>
            <p:nvPr/>
          </p:nvSpPr>
          <p:spPr>
            <a:xfrm>
              <a:off x="1445600" y="1369255"/>
              <a:ext cx="141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Installed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66A5E-1F22-4B42-A250-BADAF62E40CB}"/>
              </a:ext>
            </a:extLst>
          </p:cNvPr>
          <p:cNvCxnSpPr>
            <a:cxnSpLocks/>
          </p:cNvCxnSpPr>
          <p:nvPr/>
        </p:nvCxnSpPr>
        <p:spPr>
          <a:xfrm flipH="1">
            <a:off x="1732943" y="3155548"/>
            <a:ext cx="5910" cy="1734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FFEC97-0399-411F-9EE3-C256ACD444B3}"/>
              </a:ext>
            </a:extLst>
          </p:cNvPr>
          <p:cNvGrpSpPr/>
          <p:nvPr/>
        </p:nvGrpSpPr>
        <p:grpSpPr>
          <a:xfrm>
            <a:off x="2013518" y="3308508"/>
            <a:ext cx="2110721" cy="502744"/>
            <a:chOff x="1624887" y="1850520"/>
            <a:chExt cx="2110721" cy="502744"/>
          </a:xfrm>
        </p:grpSpPr>
        <p:pic>
          <p:nvPicPr>
            <p:cNvPr id="22" name="Graphic 21" descr="Checklist">
              <a:extLst>
                <a:ext uri="{FF2B5EF4-FFF2-40B4-BE49-F238E27FC236}">
                  <a16:creationId xmlns:a16="http://schemas.microsoft.com/office/drawing/2014/main" id="{A9326B9F-E521-486A-B73A-0CAFD9A27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624887" y="1850520"/>
              <a:ext cx="454146" cy="45414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09831B-F44C-4D59-981E-9F006BEDA8DD}"/>
                </a:ext>
              </a:extLst>
            </p:cNvPr>
            <p:cNvSpPr txBox="1"/>
            <p:nvPr/>
          </p:nvSpPr>
          <p:spPr>
            <a:xfrm>
              <a:off x="1909380" y="1983932"/>
              <a:ext cx="18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Commissioned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B6EECF-8620-45E1-81D4-B5621AF3BEE6}"/>
              </a:ext>
            </a:extLst>
          </p:cNvPr>
          <p:cNvCxnSpPr>
            <a:cxnSpLocks/>
          </p:cNvCxnSpPr>
          <p:nvPr/>
        </p:nvCxnSpPr>
        <p:spPr>
          <a:xfrm>
            <a:off x="2237302" y="3811252"/>
            <a:ext cx="0" cy="1078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EB2A1C-DA20-4E16-87CB-A5220E45007B}"/>
              </a:ext>
            </a:extLst>
          </p:cNvPr>
          <p:cNvCxnSpPr>
            <a:cxnSpLocks/>
          </p:cNvCxnSpPr>
          <p:nvPr/>
        </p:nvCxnSpPr>
        <p:spPr>
          <a:xfrm>
            <a:off x="2659492" y="4524195"/>
            <a:ext cx="0" cy="365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D3FC91-7F77-4318-96BB-C0B976735AD0}"/>
              </a:ext>
            </a:extLst>
          </p:cNvPr>
          <p:cNvCxnSpPr>
            <a:cxnSpLocks/>
          </p:cNvCxnSpPr>
          <p:nvPr/>
        </p:nvCxnSpPr>
        <p:spPr>
          <a:xfrm>
            <a:off x="5162572" y="3169608"/>
            <a:ext cx="4782" cy="1720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BBF26C-F5A8-4F26-BA60-A8030960BD0D}"/>
              </a:ext>
            </a:extLst>
          </p:cNvPr>
          <p:cNvCxnSpPr>
            <a:cxnSpLocks/>
          </p:cNvCxnSpPr>
          <p:nvPr/>
        </p:nvCxnSpPr>
        <p:spPr>
          <a:xfrm>
            <a:off x="5602763" y="3812237"/>
            <a:ext cx="0" cy="1077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285E5D-0F3D-40FC-B549-2EF46A56ED10}"/>
              </a:ext>
            </a:extLst>
          </p:cNvPr>
          <p:cNvCxnSpPr>
            <a:cxnSpLocks/>
          </p:cNvCxnSpPr>
          <p:nvPr/>
        </p:nvCxnSpPr>
        <p:spPr>
          <a:xfrm>
            <a:off x="6069098" y="4549061"/>
            <a:ext cx="0" cy="34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0B467D-937B-44D4-8D59-944EEF99E8E8}"/>
              </a:ext>
            </a:extLst>
          </p:cNvPr>
          <p:cNvGrpSpPr/>
          <p:nvPr/>
        </p:nvGrpSpPr>
        <p:grpSpPr>
          <a:xfrm>
            <a:off x="5857134" y="3925995"/>
            <a:ext cx="2699690" cy="598200"/>
            <a:chOff x="5896328" y="782665"/>
            <a:chExt cx="2699690" cy="598200"/>
          </a:xfrm>
        </p:grpSpPr>
        <p:pic>
          <p:nvPicPr>
            <p:cNvPr id="30" name="Graphic 29" descr="Play">
              <a:extLst>
                <a:ext uri="{FF2B5EF4-FFF2-40B4-BE49-F238E27FC236}">
                  <a16:creationId xmlns:a16="http://schemas.microsoft.com/office/drawing/2014/main" id="{CB0D8491-611B-4EE2-B3C3-B08657F96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6364EC-999C-420E-985C-E38BF1BC9CE1}"/>
                </a:ext>
              </a:extLst>
            </p:cNvPr>
            <p:cNvSpPr txBox="1"/>
            <p:nvPr/>
          </p:nvSpPr>
          <p:spPr>
            <a:xfrm>
              <a:off x="6088156" y="1011533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Running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5481BE-5C35-4EA3-ACF3-152140FC5E58}"/>
              </a:ext>
            </a:extLst>
          </p:cNvPr>
          <p:cNvGrpSpPr/>
          <p:nvPr/>
        </p:nvGrpSpPr>
        <p:grpSpPr>
          <a:xfrm>
            <a:off x="4676751" y="2581398"/>
            <a:ext cx="2406592" cy="723113"/>
            <a:chOff x="4470203" y="460447"/>
            <a:chExt cx="2406592" cy="723113"/>
          </a:xfrm>
        </p:grpSpPr>
        <p:pic>
          <p:nvPicPr>
            <p:cNvPr id="33" name="Graphic 32" descr="Arrow: Counterclockwise curve">
              <a:extLst>
                <a:ext uri="{FF2B5EF4-FFF2-40B4-BE49-F238E27FC236}">
                  <a16:creationId xmlns:a16="http://schemas.microsoft.com/office/drawing/2014/main" id="{71875184-EBDB-463A-8846-41816D98A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726488">
              <a:off x="4470203" y="460447"/>
              <a:ext cx="723113" cy="72311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31D0E9-696D-4868-AF46-0E03D290C364}"/>
                </a:ext>
              </a:extLst>
            </p:cNvPr>
            <p:cNvSpPr txBox="1"/>
            <p:nvPr/>
          </p:nvSpPr>
          <p:spPr>
            <a:xfrm>
              <a:off x="4970225" y="729684"/>
              <a:ext cx="1906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Software update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26C8FAA-1F60-431B-821C-F0F16D1F5EE3}"/>
              </a:ext>
            </a:extLst>
          </p:cNvPr>
          <p:cNvCxnSpPr>
            <a:cxnSpLocks/>
          </p:cNvCxnSpPr>
          <p:nvPr/>
        </p:nvCxnSpPr>
        <p:spPr>
          <a:xfrm>
            <a:off x="8623774" y="3154983"/>
            <a:ext cx="4782" cy="1720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80A2A3-121B-4F17-904D-2B0E7FFCF1C3}"/>
              </a:ext>
            </a:extLst>
          </p:cNvPr>
          <p:cNvGrpSpPr/>
          <p:nvPr/>
        </p:nvGrpSpPr>
        <p:grpSpPr>
          <a:xfrm>
            <a:off x="8398331" y="2667010"/>
            <a:ext cx="2200593" cy="484323"/>
            <a:chOff x="8019926" y="1175727"/>
            <a:chExt cx="2200593" cy="48432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59945E2-1D8C-48FD-9450-9EF8E9530388}"/>
                </a:ext>
              </a:extLst>
            </p:cNvPr>
            <p:cNvGrpSpPr/>
            <p:nvPr/>
          </p:nvGrpSpPr>
          <p:grpSpPr>
            <a:xfrm>
              <a:off x="8019926" y="1175727"/>
              <a:ext cx="454146" cy="454146"/>
              <a:chOff x="9393235" y="1869695"/>
              <a:chExt cx="454146" cy="454146"/>
            </a:xfrm>
          </p:grpSpPr>
          <p:pic>
            <p:nvPicPr>
              <p:cNvPr id="42" name="Graphic 41" descr="Checklist">
                <a:extLst>
                  <a:ext uri="{FF2B5EF4-FFF2-40B4-BE49-F238E27FC236}">
                    <a16:creationId xmlns:a16="http://schemas.microsoft.com/office/drawing/2014/main" id="{496949C5-2DB5-4954-AB99-E2632F29A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393235" y="1869695"/>
                <a:ext cx="454146" cy="454146"/>
              </a:xfrm>
              <a:prstGeom prst="rect">
                <a:avLst/>
              </a:prstGeom>
            </p:spPr>
          </p:pic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B7AE379-3ECA-474C-AF5C-D2B68FAFC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810" y="1961070"/>
                <a:ext cx="40005" cy="58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56C121-4E1C-4E03-B05F-773650193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475" y="1957596"/>
                <a:ext cx="83738" cy="6161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5C830BE-91B6-4032-A007-CB20A0BC6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810" y="2039833"/>
                <a:ext cx="40005" cy="58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475DD3E-DEF4-4A36-9DAB-24975D26F3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475" y="2036359"/>
                <a:ext cx="83738" cy="6161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7A360DE-C897-4BC8-A457-F976631CA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810" y="2120315"/>
                <a:ext cx="40005" cy="58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97E4D2A-0ED4-421F-8B88-A3F9DD79C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475" y="2114936"/>
                <a:ext cx="83738" cy="6161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B9F3806-E0CA-4ABB-8C22-B1AB0B34A3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810" y="2191458"/>
                <a:ext cx="40005" cy="58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9D16478-364E-4BB2-A112-4AEFF310C8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475" y="2187984"/>
                <a:ext cx="83738" cy="6161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24FE34-B830-4760-9A1B-D314FF7BB37C}"/>
                </a:ext>
              </a:extLst>
            </p:cNvPr>
            <p:cNvSpPr txBox="1"/>
            <p:nvPr/>
          </p:nvSpPr>
          <p:spPr>
            <a:xfrm>
              <a:off x="8313949" y="1290718"/>
              <a:ext cx="1906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Decommissioned</a:t>
              </a:r>
            </a:p>
          </p:txBody>
        </p:sp>
      </p:grpSp>
      <p:sp>
        <p:nvSpPr>
          <p:cNvPr id="56" name="Right Brace 55">
            <a:extLst>
              <a:ext uri="{FF2B5EF4-FFF2-40B4-BE49-F238E27FC236}">
                <a16:creationId xmlns:a16="http://schemas.microsoft.com/office/drawing/2014/main" id="{8FBF9B39-41D9-49A6-AE4C-ACD1443E407B}"/>
              </a:ext>
            </a:extLst>
          </p:cNvPr>
          <p:cNvSpPr/>
          <p:nvPr/>
        </p:nvSpPr>
        <p:spPr>
          <a:xfrm rot="5400000">
            <a:off x="1860011" y="5032172"/>
            <a:ext cx="248528" cy="567014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4FBF0E63-F0E7-48FE-8B8D-09E13CF4AA4D}"/>
              </a:ext>
            </a:extLst>
          </p:cNvPr>
          <p:cNvSpPr/>
          <p:nvPr/>
        </p:nvSpPr>
        <p:spPr>
          <a:xfrm rot="5400000">
            <a:off x="3565047" y="4076899"/>
            <a:ext cx="248528" cy="2499360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226DA7CF-9349-452F-9316-78C7DFF94E04}"/>
              </a:ext>
            </a:extLst>
          </p:cNvPr>
          <p:cNvSpPr/>
          <p:nvPr/>
        </p:nvSpPr>
        <p:spPr>
          <a:xfrm rot="5400000">
            <a:off x="5224422" y="5016201"/>
            <a:ext cx="248528" cy="620758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E415C43-9C54-450D-ADA3-624A42E8D5D4}"/>
              </a:ext>
            </a:extLst>
          </p:cNvPr>
          <p:cNvSpPr/>
          <p:nvPr/>
        </p:nvSpPr>
        <p:spPr>
          <a:xfrm rot="5400000">
            <a:off x="6967435" y="4019947"/>
            <a:ext cx="248528" cy="2613263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4C06B2-F79E-4DD8-BF8A-02C77E4ED69A}"/>
              </a:ext>
            </a:extLst>
          </p:cNvPr>
          <p:cNvSpPr txBox="1"/>
          <p:nvPr/>
        </p:nvSpPr>
        <p:spPr>
          <a:xfrm>
            <a:off x="1100404" y="5789632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Bootstrapping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6B14E6-CB34-4F16-B759-F3341AD258AA}"/>
              </a:ext>
            </a:extLst>
          </p:cNvPr>
          <p:cNvSpPr txBox="1"/>
          <p:nvPr/>
        </p:nvSpPr>
        <p:spPr>
          <a:xfrm>
            <a:off x="2776197" y="5839968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A56E35-111F-4575-9C1C-55A7C301F82B}"/>
              </a:ext>
            </a:extLst>
          </p:cNvPr>
          <p:cNvSpPr txBox="1"/>
          <p:nvPr/>
        </p:nvSpPr>
        <p:spPr>
          <a:xfrm>
            <a:off x="4410365" y="5846544"/>
            <a:ext cx="182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Maintenance &amp; re-bootstrapping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A244AA-51E6-44D5-A465-F4B2A9C70D58}"/>
              </a:ext>
            </a:extLst>
          </p:cNvPr>
          <p:cNvSpPr txBox="1"/>
          <p:nvPr/>
        </p:nvSpPr>
        <p:spPr>
          <a:xfrm>
            <a:off x="6271487" y="5791405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Operational</a:t>
            </a:r>
          </a:p>
        </p:txBody>
      </p:sp>
    </p:spTree>
    <p:extLst>
      <p:ext uri="{BB962C8B-B14F-4D97-AF65-F5344CB8AC3E}">
        <p14:creationId xmlns:p14="http://schemas.microsoft.com/office/powerpoint/2010/main" val="444470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Lifecycle</a:t>
            </a:r>
          </a:p>
        </p:txBody>
      </p:sp>
      <p:pic>
        <p:nvPicPr>
          <p:cNvPr id="4" name="Graphic 3" descr="Recycle">
            <a:extLst>
              <a:ext uri="{FF2B5EF4-FFF2-40B4-BE49-F238E27FC236}">
                <a16:creationId xmlns:a16="http://schemas.microsoft.com/office/drawing/2014/main" id="{26880DF3-D1B1-4B6E-B065-895482DD3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673" y="3242240"/>
            <a:ext cx="574019" cy="574019"/>
          </a:xfrm>
          <a:prstGeom prst="rect">
            <a:avLst/>
          </a:prstGeom>
        </p:spPr>
      </p:pic>
      <p:pic>
        <p:nvPicPr>
          <p:cNvPr id="5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82A8425B-6BC8-4379-8F0D-5E8E9ADD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99" y="4265224"/>
            <a:ext cx="1249045" cy="1249045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0E09896-996D-4FE2-8DF2-82A4E7D62FA6}"/>
              </a:ext>
            </a:extLst>
          </p:cNvPr>
          <p:cNvGrpSpPr/>
          <p:nvPr/>
        </p:nvGrpSpPr>
        <p:grpSpPr>
          <a:xfrm>
            <a:off x="2467664" y="3911370"/>
            <a:ext cx="2699690" cy="598200"/>
            <a:chOff x="5896328" y="782665"/>
            <a:chExt cx="2699690" cy="598200"/>
          </a:xfrm>
        </p:grpSpPr>
        <p:pic>
          <p:nvPicPr>
            <p:cNvPr id="7" name="Graphic 6" descr="Play">
              <a:extLst>
                <a:ext uri="{FF2B5EF4-FFF2-40B4-BE49-F238E27FC236}">
                  <a16:creationId xmlns:a16="http://schemas.microsoft.com/office/drawing/2014/main" id="{B68FFE29-83C5-403B-A87D-1227AFB06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7A47C-4CCC-4469-BC8D-845D32BE1E28}"/>
                </a:ext>
              </a:extLst>
            </p:cNvPr>
            <p:cNvSpPr txBox="1"/>
            <p:nvPr/>
          </p:nvSpPr>
          <p:spPr>
            <a:xfrm>
              <a:off x="6088156" y="1011533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Running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08F43-965B-4963-A9E1-F1B1F5C6BE6E}"/>
              </a:ext>
            </a:extLst>
          </p:cNvPr>
          <p:cNvCxnSpPr>
            <a:cxnSpLocks/>
          </p:cNvCxnSpPr>
          <p:nvPr/>
        </p:nvCxnSpPr>
        <p:spPr>
          <a:xfrm>
            <a:off x="1209701" y="5018183"/>
            <a:ext cx="106998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D86C92-141F-4D84-B678-828C60338716}"/>
              </a:ext>
            </a:extLst>
          </p:cNvPr>
          <p:cNvGrpSpPr/>
          <p:nvPr/>
        </p:nvGrpSpPr>
        <p:grpSpPr>
          <a:xfrm>
            <a:off x="5323479" y="3214214"/>
            <a:ext cx="2094920" cy="596377"/>
            <a:chOff x="7397519" y="1327630"/>
            <a:chExt cx="2094920" cy="596377"/>
          </a:xfrm>
        </p:grpSpPr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id="{D41ADE3E-D459-4682-9FB9-5B19340A6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97519" y="1327630"/>
              <a:ext cx="596377" cy="59637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82B9AA-180C-40F0-8BE0-AC56FB99C9A7}"/>
                </a:ext>
              </a:extLst>
            </p:cNvPr>
            <p:cNvSpPr txBox="1"/>
            <p:nvPr/>
          </p:nvSpPr>
          <p:spPr>
            <a:xfrm>
              <a:off x="7907501" y="1554675"/>
              <a:ext cx="158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Reconfigured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F5BAF9-9DC6-41E5-B5D1-91251A29F559}"/>
              </a:ext>
            </a:extLst>
          </p:cNvPr>
          <p:cNvCxnSpPr>
            <a:cxnSpLocks/>
          </p:cNvCxnSpPr>
          <p:nvPr/>
        </p:nvCxnSpPr>
        <p:spPr>
          <a:xfrm>
            <a:off x="1292752" y="2512919"/>
            <a:ext cx="9326" cy="2376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6F4A9F-DB4E-41A9-B7BC-6D5E6444A266}"/>
              </a:ext>
            </a:extLst>
          </p:cNvPr>
          <p:cNvGrpSpPr/>
          <p:nvPr/>
        </p:nvGrpSpPr>
        <p:grpSpPr>
          <a:xfrm>
            <a:off x="1056665" y="1956981"/>
            <a:ext cx="2091518" cy="555938"/>
            <a:chOff x="746840" y="709657"/>
            <a:chExt cx="2091518" cy="555938"/>
          </a:xfrm>
        </p:grpSpPr>
        <p:pic>
          <p:nvPicPr>
            <p:cNvPr id="15" name="Graphic 14" descr="Gears">
              <a:extLst>
                <a:ext uri="{FF2B5EF4-FFF2-40B4-BE49-F238E27FC236}">
                  <a16:creationId xmlns:a16="http://schemas.microsoft.com/office/drawing/2014/main" id="{748D6B5A-B123-40F5-B20C-F5818D487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6840" y="709657"/>
              <a:ext cx="490826" cy="4908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84B27-3386-4AB6-BC8D-37E2F275B841}"/>
                </a:ext>
              </a:extLst>
            </p:cNvPr>
            <p:cNvSpPr txBox="1"/>
            <p:nvPr/>
          </p:nvSpPr>
          <p:spPr>
            <a:xfrm>
              <a:off x="1208027" y="896263"/>
              <a:ext cx="163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Manufactured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62B2A3-8F65-4E25-A1A2-5DC340D6215C}"/>
              </a:ext>
            </a:extLst>
          </p:cNvPr>
          <p:cNvGrpSpPr/>
          <p:nvPr/>
        </p:nvGrpSpPr>
        <p:grpSpPr>
          <a:xfrm>
            <a:off x="1588784" y="2675167"/>
            <a:ext cx="1557536" cy="480381"/>
            <a:chOff x="1301441" y="1258206"/>
            <a:chExt cx="1557536" cy="480381"/>
          </a:xfrm>
        </p:grpSpPr>
        <p:pic>
          <p:nvPicPr>
            <p:cNvPr id="18" name="Graphic 17" descr="Screwdriver">
              <a:extLst>
                <a:ext uri="{FF2B5EF4-FFF2-40B4-BE49-F238E27FC236}">
                  <a16:creationId xmlns:a16="http://schemas.microsoft.com/office/drawing/2014/main" id="{C854F444-0A8C-4237-BDDA-37028FCC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1441" y="1258206"/>
              <a:ext cx="424734" cy="42473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CACA24-EF4F-464F-81D8-C3BE711E2F5A}"/>
                </a:ext>
              </a:extLst>
            </p:cNvPr>
            <p:cNvSpPr txBox="1"/>
            <p:nvPr/>
          </p:nvSpPr>
          <p:spPr>
            <a:xfrm>
              <a:off x="1445600" y="1369255"/>
              <a:ext cx="141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Installed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66A5E-1F22-4B42-A250-BADAF62E40CB}"/>
              </a:ext>
            </a:extLst>
          </p:cNvPr>
          <p:cNvCxnSpPr>
            <a:cxnSpLocks/>
          </p:cNvCxnSpPr>
          <p:nvPr/>
        </p:nvCxnSpPr>
        <p:spPr>
          <a:xfrm flipH="1">
            <a:off x="1732943" y="3155548"/>
            <a:ext cx="5910" cy="1734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FFEC97-0399-411F-9EE3-C256ACD444B3}"/>
              </a:ext>
            </a:extLst>
          </p:cNvPr>
          <p:cNvGrpSpPr/>
          <p:nvPr/>
        </p:nvGrpSpPr>
        <p:grpSpPr>
          <a:xfrm>
            <a:off x="2013518" y="3308508"/>
            <a:ext cx="2110721" cy="502744"/>
            <a:chOff x="1624887" y="1850520"/>
            <a:chExt cx="2110721" cy="502744"/>
          </a:xfrm>
        </p:grpSpPr>
        <p:pic>
          <p:nvPicPr>
            <p:cNvPr id="22" name="Graphic 21" descr="Checklist">
              <a:extLst>
                <a:ext uri="{FF2B5EF4-FFF2-40B4-BE49-F238E27FC236}">
                  <a16:creationId xmlns:a16="http://schemas.microsoft.com/office/drawing/2014/main" id="{A9326B9F-E521-486A-B73A-0CAFD9A27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24887" y="1850520"/>
              <a:ext cx="454146" cy="45414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09831B-F44C-4D59-981E-9F006BEDA8DD}"/>
                </a:ext>
              </a:extLst>
            </p:cNvPr>
            <p:cNvSpPr txBox="1"/>
            <p:nvPr/>
          </p:nvSpPr>
          <p:spPr>
            <a:xfrm>
              <a:off x="1909380" y="1983932"/>
              <a:ext cx="18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Commissioned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B6EECF-8620-45E1-81D4-B5621AF3BEE6}"/>
              </a:ext>
            </a:extLst>
          </p:cNvPr>
          <p:cNvCxnSpPr>
            <a:cxnSpLocks/>
          </p:cNvCxnSpPr>
          <p:nvPr/>
        </p:nvCxnSpPr>
        <p:spPr>
          <a:xfrm>
            <a:off x="2237302" y="3811252"/>
            <a:ext cx="0" cy="1078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EB2A1C-DA20-4E16-87CB-A5220E45007B}"/>
              </a:ext>
            </a:extLst>
          </p:cNvPr>
          <p:cNvCxnSpPr>
            <a:cxnSpLocks/>
          </p:cNvCxnSpPr>
          <p:nvPr/>
        </p:nvCxnSpPr>
        <p:spPr>
          <a:xfrm>
            <a:off x="2659492" y="4524195"/>
            <a:ext cx="0" cy="365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D3FC91-7F77-4318-96BB-C0B976735AD0}"/>
              </a:ext>
            </a:extLst>
          </p:cNvPr>
          <p:cNvCxnSpPr>
            <a:cxnSpLocks/>
          </p:cNvCxnSpPr>
          <p:nvPr/>
        </p:nvCxnSpPr>
        <p:spPr>
          <a:xfrm>
            <a:off x="5162572" y="3169608"/>
            <a:ext cx="4782" cy="1720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BBF26C-F5A8-4F26-BA60-A8030960BD0D}"/>
              </a:ext>
            </a:extLst>
          </p:cNvPr>
          <p:cNvCxnSpPr>
            <a:cxnSpLocks/>
          </p:cNvCxnSpPr>
          <p:nvPr/>
        </p:nvCxnSpPr>
        <p:spPr>
          <a:xfrm>
            <a:off x="5602763" y="3812237"/>
            <a:ext cx="0" cy="1077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285E5D-0F3D-40FC-B549-2EF46A56ED10}"/>
              </a:ext>
            </a:extLst>
          </p:cNvPr>
          <p:cNvCxnSpPr>
            <a:cxnSpLocks/>
          </p:cNvCxnSpPr>
          <p:nvPr/>
        </p:nvCxnSpPr>
        <p:spPr>
          <a:xfrm>
            <a:off x="6069098" y="4549061"/>
            <a:ext cx="0" cy="34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0B467D-937B-44D4-8D59-944EEF99E8E8}"/>
              </a:ext>
            </a:extLst>
          </p:cNvPr>
          <p:cNvGrpSpPr/>
          <p:nvPr/>
        </p:nvGrpSpPr>
        <p:grpSpPr>
          <a:xfrm>
            <a:off x="5857134" y="3925995"/>
            <a:ext cx="2699690" cy="598200"/>
            <a:chOff x="5896328" y="782665"/>
            <a:chExt cx="2699690" cy="598200"/>
          </a:xfrm>
        </p:grpSpPr>
        <p:pic>
          <p:nvPicPr>
            <p:cNvPr id="30" name="Graphic 29" descr="Play">
              <a:extLst>
                <a:ext uri="{FF2B5EF4-FFF2-40B4-BE49-F238E27FC236}">
                  <a16:creationId xmlns:a16="http://schemas.microsoft.com/office/drawing/2014/main" id="{CB0D8491-611B-4EE2-B3C3-B08657F96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6364EC-999C-420E-985C-E38BF1BC9CE1}"/>
                </a:ext>
              </a:extLst>
            </p:cNvPr>
            <p:cNvSpPr txBox="1"/>
            <p:nvPr/>
          </p:nvSpPr>
          <p:spPr>
            <a:xfrm>
              <a:off x="6088156" y="1011533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Running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5481BE-5C35-4EA3-ACF3-152140FC5E58}"/>
              </a:ext>
            </a:extLst>
          </p:cNvPr>
          <p:cNvGrpSpPr/>
          <p:nvPr/>
        </p:nvGrpSpPr>
        <p:grpSpPr>
          <a:xfrm>
            <a:off x="4676751" y="2581398"/>
            <a:ext cx="2406592" cy="723113"/>
            <a:chOff x="4470203" y="460447"/>
            <a:chExt cx="2406592" cy="723113"/>
          </a:xfrm>
        </p:grpSpPr>
        <p:pic>
          <p:nvPicPr>
            <p:cNvPr id="33" name="Graphic 32" descr="Arrow: Counterclockwise curve">
              <a:extLst>
                <a:ext uri="{FF2B5EF4-FFF2-40B4-BE49-F238E27FC236}">
                  <a16:creationId xmlns:a16="http://schemas.microsoft.com/office/drawing/2014/main" id="{71875184-EBDB-463A-8846-41816D98A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2726488">
              <a:off x="4470203" y="460447"/>
              <a:ext cx="723113" cy="72311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31D0E9-696D-4868-AF46-0E03D290C364}"/>
                </a:ext>
              </a:extLst>
            </p:cNvPr>
            <p:cNvSpPr txBox="1"/>
            <p:nvPr/>
          </p:nvSpPr>
          <p:spPr>
            <a:xfrm>
              <a:off x="4970225" y="729684"/>
              <a:ext cx="1906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Software update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D8BADE9-BA5F-497D-938C-BB82F85D0F7E}"/>
              </a:ext>
            </a:extLst>
          </p:cNvPr>
          <p:cNvSpPr txBox="1"/>
          <p:nvPr/>
        </p:nvSpPr>
        <p:spPr>
          <a:xfrm>
            <a:off x="9159089" y="3427604"/>
            <a:ext cx="242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Removed &amp; replaced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26C8FAA-1F60-431B-821C-F0F16D1F5EE3}"/>
              </a:ext>
            </a:extLst>
          </p:cNvPr>
          <p:cNvCxnSpPr>
            <a:cxnSpLocks/>
          </p:cNvCxnSpPr>
          <p:nvPr/>
        </p:nvCxnSpPr>
        <p:spPr>
          <a:xfrm>
            <a:off x="8623774" y="3154983"/>
            <a:ext cx="4782" cy="1720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514220-2054-4440-8604-77929A22C3BF}"/>
              </a:ext>
            </a:extLst>
          </p:cNvPr>
          <p:cNvCxnSpPr>
            <a:cxnSpLocks/>
          </p:cNvCxnSpPr>
          <p:nvPr/>
        </p:nvCxnSpPr>
        <p:spPr>
          <a:xfrm>
            <a:off x="9063965" y="3797612"/>
            <a:ext cx="0" cy="1077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80A2A3-121B-4F17-904D-2B0E7FFCF1C3}"/>
              </a:ext>
            </a:extLst>
          </p:cNvPr>
          <p:cNvGrpSpPr/>
          <p:nvPr/>
        </p:nvGrpSpPr>
        <p:grpSpPr>
          <a:xfrm>
            <a:off x="8398331" y="2667010"/>
            <a:ext cx="2200593" cy="484323"/>
            <a:chOff x="8019926" y="1175727"/>
            <a:chExt cx="2200593" cy="48432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59945E2-1D8C-48FD-9450-9EF8E9530388}"/>
                </a:ext>
              </a:extLst>
            </p:cNvPr>
            <p:cNvGrpSpPr/>
            <p:nvPr/>
          </p:nvGrpSpPr>
          <p:grpSpPr>
            <a:xfrm>
              <a:off x="8019926" y="1175727"/>
              <a:ext cx="454146" cy="454146"/>
              <a:chOff x="9393235" y="1869695"/>
              <a:chExt cx="454146" cy="454146"/>
            </a:xfrm>
          </p:grpSpPr>
          <p:pic>
            <p:nvPicPr>
              <p:cNvPr id="42" name="Graphic 41" descr="Checklist">
                <a:extLst>
                  <a:ext uri="{FF2B5EF4-FFF2-40B4-BE49-F238E27FC236}">
                    <a16:creationId xmlns:a16="http://schemas.microsoft.com/office/drawing/2014/main" id="{496949C5-2DB5-4954-AB99-E2632F29A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393235" y="1869695"/>
                <a:ext cx="454146" cy="454146"/>
              </a:xfrm>
              <a:prstGeom prst="rect">
                <a:avLst/>
              </a:prstGeom>
            </p:spPr>
          </p:pic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B7AE379-3ECA-474C-AF5C-D2B68FAFC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810" y="1961070"/>
                <a:ext cx="40005" cy="58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56C121-4E1C-4E03-B05F-773650193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475" y="1957596"/>
                <a:ext cx="83738" cy="6161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5C830BE-91B6-4032-A007-CB20A0BC6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810" y="2039833"/>
                <a:ext cx="40005" cy="58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475DD3E-DEF4-4A36-9DAB-24975D26F3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475" y="2036359"/>
                <a:ext cx="83738" cy="6161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7A360DE-C897-4BC8-A457-F976631CA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810" y="2120315"/>
                <a:ext cx="40005" cy="58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97E4D2A-0ED4-421F-8B88-A3F9DD79C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475" y="2114936"/>
                <a:ext cx="83738" cy="6161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B9F3806-E0CA-4ABB-8C22-B1AB0B34A3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810" y="2191458"/>
                <a:ext cx="40005" cy="58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9D16478-364E-4BB2-A112-4AEFF310C8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475" y="2187984"/>
                <a:ext cx="83738" cy="6161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24FE34-B830-4760-9A1B-D314FF7BB37C}"/>
                </a:ext>
              </a:extLst>
            </p:cNvPr>
            <p:cNvSpPr txBox="1"/>
            <p:nvPr/>
          </p:nvSpPr>
          <p:spPr>
            <a:xfrm>
              <a:off x="8313949" y="1290718"/>
              <a:ext cx="1906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Decommissioned</a:t>
              </a:r>
            </a:p>
          </p:txBody>
        </p:sp>
      </p:grpSp>
      <p:sp>
        <p:nvSpPr>
          <p:cNvPr id="56" name="Right Brace 55">
            <a:extLst>
              <a:ext uri="{FF2B5EF4-FFF2-40B4-BE49-F238E27FC236}">
                <a16:creationId xmlns:a16="http://schemas.microsoft.com/office/drawing/2014/main" id="{8FBF9B39-41D9-49A6-AE4C-ACD1443E407B}"/>
              </a:ext>
            </a:extLst>
          </p:cNvPr>
          <p:cNvSpPr/>
          <p:nvPr/>
        </p:nvSpPr>
        <p:spPr>
          <a:xfrm rot="5400000">
            <a:off x="1860011" y="5032172"/>
            <a:ext cx="248528" cy="567014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4FBF0E63-F0E7-48FE-8B8D-09E13CF4AA4D}"/>
              </a:ext>
            </a:extLst>
          </p:cNvPr>
          <p:cNvSpPr/>
          <p:nvPr/>
        </p:nvSpPr>
        <p:spPr>
          <a:xfrm rot="5400000">
            <a:off x="3565047" y="4076899"/>
            <a:ext cx="248528" cy="2499360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226DA7CF-9349-452F-9316-78C7DFF94E04}"/>
              </a:ext>
            </a:extLst>
          </p:cNvPr>
          <p:cNvSpPr/>
          <p:nvPr/>
        </p:nvSpPr>
        <p:spPr>
          <a:xfrm rot="5400000">
            <a:off x="5224422" y="5016201"/>
            <a:ext cx="248528" cy="620758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E415C43-9C54-450D-ADA3-624A42E8D5D4}"/>
              </a:ext>
            </a:extLst>
          </p:cNvPr>
          <p:cNvSpPr/>
          <p:nvPr/>
        </p:nvSpPr>
        <p:spPr>
          <a:xfrm rot="5400000">
            <a:off x="6967435" y="4019947"/>
            <a:ext cx="248528" cy="2613263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4C06B2-F79E-4DD8-BF8A-02C77E4ED69A}"/>
              </a:ext>
            </a:extLst>
          </p:cNvPr>
          <p:cNvSpPr txBox="1"/>
          <p:nvPr/>
        </p:nvSpPr>
        <p:spPr>
          <a:xfrm>
            <a:off x="1100404" y="5789632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Bootstrapping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6B14E6-CB34-4F16-B759-F3341AD258AA}"/>
              </a:ext>
            </a:extLst>
          </p:cNvPr>
          <p:cNvSpPr txBox="1"/>
          <p:nvPr/>
        </p:nvSpPr>
        <p:spPr>
          <a:xfrm>
            <a:off x="2776197" y="5839968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A56E35-111F-4575-9C1C-55A7C301F82B}"/>
              </a:ext>
            </a:extLst>
          </p:cNvPr>
          <p:cNvSpPr txBox="1"/>
          <p:nvPr/>
        </p:nvSpPr>
        <p:spPr>
          <a:xfrm>
            <a:off x="4410365" y="5846544"/>
            <a:ext cx="182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Maintenance &amp; re-bootstrapping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A244AA-51E6-44D5-A465-F4B2A9C70D58}"/>
              </a:ext>
            </a:extLst>
          </p:cNvPr>
          <p:cNvSpPr txBox="1"/>
          <p:nvPr/>
        </p:nvSpPr>
        <p:spPr>
          <a:xfrm>
            <a:off x="6271487" y="5791405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Operational</a:t>
            </a:r>
          </a:p>
        </p:txBody>
      </p:sp>
    </p:spTree>
    <p:extLst>
      <p:ext uri="{BB962C8B-B14F-4D97-AF65-F5344CB8AC3E}">
        <p14:creationId xmlns:p14="http://schemas.microsoft.com/office/powerpoint/2010/main" val="1895231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Lifecycle</a:t>
            </a:r>
          </a:p>
        </p:txBody>
      </p:sp>
      <p:pic>
        <p:nvPicPr>
          <p:cNvPr id="4" name="Graphic 3" descr="Recycle">
            <a:extLst>
              <a:ext uri="{FF2B5EF4-FFF2-40B4-BE49-F238E27FC236}">
                <a16:creationId xmlns:a16="http://schemas.microsoft.com/office/drawing/2014/main" id="{26880DF3-D1B1-4B6E-B065-895482DD3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673" y="3242240"/>
            <a:ext cx="574019" cy="574019"/>
          </a:xfrm>
          <a:prstGeom prst="rect">
            <a:avLst/>
          </a:prstGeom>
        </p:spPr>
      </p:pic>
      <p:pic>
        <p:nvPicPr>
          <p:cNvPr id="5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82A8425B-6BC8-4379-8F0D-5E8E9ADD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99" y="4265224"/>
            <a:ext cx="1249045" cy="1249045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0E09896-996D-4FE2-8DF2-82A4E7D62FA6}"/>
              </a:ext>
            </a:extLst>
          </p:cNvPr>
          <p:cNvGrpSpPr/>
          <p:nvPr/>
        </p:nvGrpSpPr>
        <p:grpSpPr>
          <a:xfrm>
            <a:off x="2467664" y="3911370"/>
            <a:ext cx="2699690" cy="598200"/>
            <a:chOff x="5896328" y="782665"/>
            <a:chExt cx="2699690" cy="598200"/>
          </a:xfrm>
        </p:grpSpPr>
        <p:pic>
          <p:nvPicPr>
            <p:cNvPr id="7" name="Graphic 6" descr="Play">
              <a:extLst>
                <a:ext uri="{FF2B5EF4-FFF2-40B4-BE49-F238E27FC236}">
                  <a16:creationId xmlns:a16="http://schemas.microsoft.com/office/drawing/2014/main" id="{B68FFE29-83C5-403B-A87D-1227AFB06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7A47C-4CCC-4469-BC8D-845D32BE1E28}"/>
                </a:ext>
              </a:extLst>
            </p:cNvPr>
            <p:cNvSpPr txBox="1"/>
            <p:nvPr/>
          </p:nvSpPr>
          <p:spPr>
            <a:xfrm>
              <a:off x="6088156" y="1011533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Running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08F43-965B-4963-A9E1-F1B1F5C6BE6E}"/>
              </a:ext>
            </a:extLst>
          </p:cNvPr>
          <p:cNvCxnSpPr>
            <a:cxnSpLocks/>
          </p:cNvCxnSpPr>
          <p:nvPr/>
        </p:nvCxnSpPr>
        <p:spPr>
          <a:xfrm>
            <a:off x="1209701" y="5018183"/>
            <a:ext cx="106998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D86C92-141F-4D84-B678-828C60338716}"/>
              </a:ext>
            </a:extLst>
          </p:cNvPr>
          <p:cNvGrpSpPr/>
          <p:nvPr/>
        </p:nvGrpSpPr>
        <p:grpSpPr>
          <a:xfrm>
            <a:off x="5323479" y="3214214"/>
            <a:ext cx="2094920" cy="596377"/>
            <a:chOff x="7397519" y="1327630"/>
            <a:chExt cx="2094920" cy="596377"/>
          </a:xfrm>
        </p:grpSpPr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id="{D41ADE3E-D459-4682-9FB9-5B19340A6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97519" y="1327630"/>
              <a:ext cx="596377" cy="59637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82B9AA-180C-40F0-8BE0-AC56FB99C9A7}"/>
                </a:ext>
              </a:extLst>
            </p:cNvPr>
            <p:cNvSpPr txBox="1"/>
            <p:nvPr/>
          </p:nvSpPr>
          <p:spPr>
            <a:xfrm>
              <a:off x="7907501" y="1554675"/>
              <a:ext cx="158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Reconfigured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F5BAF9-9DC6-41E5-B5D1-91251A29F559}"/>
              </a:ext>
            </a:extLst>
          </p:cNvPr>
          <p:cNvCxnSpPr>
            <a:cxnSpLocks/>
          </p:cNvCxnSpPr>
          <p:nvPr/>
        </p:nvCxnSpPr>
        <p:spPr>
          <a:xfrm>
            <a:off x="1292752" y="2512919"/>
            <a:ext cx="9326" cy="2376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6F4A9F-DB4E-41A9-B7BC-6D5E6444A266}"/>
              </a:ext>
            </a:extLst>
          </p:cNvPr>
          <p:cNvGrpSpPr/>
          <p:nvPr/>
        </p:nvGrpSpPr>
        <p:grpSpPr>
          <a:xfrm>
            <a:off x="1056665" y="1956981"/>
            <a:ext cx="2091518" cy="555938"/>
            <a:chOff x="746840" y="709657"/>
            <a:chExt cx="2091518" cy="555938"/>
          </a:xfrm>
        </p:grpSpPr>
        <p:pic>
          <p:nvPicPr>
            <p:cNvPr id="15" name="Graphic 14" descr="Gears">
              <a:extLst>
                <a:ext uri="{FF2B5EF4-FFF2-40B4-BE49-F238E27FC236}">
                  <a16:creationId xmlns:a16="http://schemas.microsoft.com/office/drawing/2014/main" id="{748D6B5A-B123-40F5-B20C-F5818D487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6840" y="709657"/>
              <a:ext cx="490826" cy="4908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84B27-3386-4AB6-BC8D-37E2F275B841}"/>
                </a:ext>
              </a:extLst>
            </p:cNvPr>
            <p:cNvSpPr txBox="1"/>
            <p:nvPr/>
          </p:nvSpPr>
          <p:spPr>
            <a:xfrm>
              <a:off x="1208027" y="896263"/>
              <a:ext cx="163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Manufactured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62B2A3-8F65-4E25-A1A2-5DC340D6215C}"/>
              </a:ext>
            </a:extLst>
          </p:cNvPr>
          <p:cNvGrpSpPr/>
          <p:nvPr/>
        </p:nvGrpSpPr>
        <p:grpSpPr>
          <a:xfrm>
            <a:off x="1588784" y="2675167"/>
            <a:ext cx="1557536" cy="480381"/>
            <a:chOff x="1301441" y="1258206"/>
            <a:chExt cx="1557536" cy="480381"/>
          </a:xfrm>
        </p:grpSpPr>
        <p:pic>
          <p:nvPicPr>
            <p:cNvPr id="18" name="Graphic 17" descr="Screwdriver">
              <a:extLst>
                <a:ext uri="{FF2B5EF4-FFF2-40B4-BE49-F238E27FC236}">
                  <a16:creationId xmlns:a16="http://schemas.microsoft.com/office/drawing/2014/main" id="{C854F444-0A8C-4237-BDDA-37028FCC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01441" y="1258206"/>
              <a:ext cx="424734" cy="42473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CACA24-EF4F-464F-81D8-C3BE711E2F5A}"/>
                </a:ext>
              </a:extLst>
            </p:cNvPr>
            <p:cNvSpPr txBox="1"/>
            <p:nvPr/>
          </p:nvSpPr>
          <p:spPr>
            <a:xfrm>
              <a:off x="1445600" y="1369255"/>
              <a:ext cx="141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Installed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66A5E-1F22-4B42-A250-BADAF62E40CB}"/>
              </a:ext>
            </a:extLst>
          </p:cNvPr>
          <p:cNvCxnSpPr>
            <a:cxnSpLocks/>
          </p:cNvCxnSpPr>
          <p:nvPr/>
        </p:nvCxnSpPr>
        <p:spPr>
          <a:xfrm flipH="1">
            <a:off x="1732943" y="3155548"/>
            <a:ext cx="5910" cy="1734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FFEC97-0399-411F-9EE3-C256ACD444B3}"/>
              </a:ext>
            </a:extLst>
          </p:cNvPr>
          <p:cNvGrpSpPr/>
          <p:nvPr/>
        </p:nvGrpSpPr>
        <p:grpSpPr>
          <a:xfrm>
            <a:off x="2013518" y="3308508"/>
            <a:ext cx="2110721" cy="502744"/>
            <a:chOff x="1624887" y="1850520"/>
            <a:chExt cx="2110721" cy="502744"/>
          </a:xfrm>
        </p:grpSpPr>
        <p:pic>
          <p:nvPicPr>
            <p:cNvPr id="22" name="Graphic 21" descr="Checklist">
              <a:extLst>
                <a:ext uri="{FF2B5EF4-FFF2-40B4-BE49-F238E27FC236}">
                  <a16:creationId xmlns:a16="http://schemas.microsoft.com/office/drawing/2014/main" id="{A9326B9F-E521-486A-B73A-0CAFD9A27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24887" y="1850520"/>
              <a:ext cx="454146" cy="45414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09831B-F44C-4D59-981E-9F006BEDA8DD}"/>
                </a:ext>
              </a:extLst>
            </p:cNvPr>
            <p:cNvSpPr txBox="1"/>
            <p:nvPr/>
          </p:nvSpPr>
          <p:spPr>
            <a:xfrm>
              <a:off x="1909380" y="1983932"/>
              <a:ext cx="18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Commissioned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B6EECF-8620-45E1-81D4-B5621AF3BEE6}"/>
              </a:ext>
            </a:extLst>
          </p:cNvPr>
          <p:cNvCxnSpPr>
            <a:cxnSpLocks/>
          </p:cNvCxnSpPr>
          <p:nvPr/>
        </p:nvCxnSpPr>
        <p:spPr>
          <a:xfrm>
            <a:off x="2237302" y="3811252"/>
            <a:ext cx="0" cy="1078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EB2A1C-DA20-4E16-87CB-A5220E45007B}"/>
              </a:ext>
            </a:extLst>
          </p:cNvPr>
          <p:cNvCxnSpPr>
            <a:cxnSpLocks/>
          </p:cNvCxnSpPr>
          <p:nvPr/>
        </p:nvCxnSpPr>
        <p:spPr>
          <a:xfrm>
            <a:off x="2659492" y="4524195"/>
            <a:ext cx="0" cy="365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D3FC91-7F77-4318-96BB-C0B976735AD0}"/>
              </a:ext>
            </a:extLst>
          </p:cNvPr>
          <p:cNvCxnSpPr>
            <a:cxnSpLocks/>
          </p:cNvCxnSpPr>
          <p:nvPr/>
        </p:nvCxnSpPr>
        <p:spPr>
          <a:xfrm>
            <a:off x="5162572" y="3169608"/>
            <a:ext cx="4782" cy="1720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BBF26C-F5A8-4F26-BA60-A8030960BD0D}"/>
              </a:ext>
            </a:extLst>
          </p:cNvPr>
          <p:cNvCxnSpPr>
            <a:cxnSpLocks/>
          </p:cNvCxnSpPr>
          <p:nvPr/>
        </p:nvCxnSpPr>
        <p:spPr>
          <a:xfrm>
            <a:off x="5602763" y="3812237"/>
            <a:ext cx="0" cy="1077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285E5D-0F3D-40FC-B549-2EF46A56ED10}"/>
              </a:ext>
            </a:extLst>
          </p:cNvPr>
          <p:cNvCxnSpPr>
            <a:cxnSpLocks/>
          </p:cNvCxnSpPr>
          <p:nvPr/>
        </p:nvCxnSpPr>
        <p:spPr>
          <a:xfrm>
            <a:off x="6069098" y="4549061"/>
            <a:ext cx="0" cy="34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0B467D-937B-44D4-8D59-944EEF99E8E8}"/>
              </a:ext>
            </a:extLst>
          </p:cNvPr>
          <p:cNvGrpSpPr/>
          <p:nvPr/>
        </p:nvGrpSpPr>
        <p:grpSpPr>
          <a:xfrm>
            <a:off x="5857134" y="3925995"/>
            <a:ext cx="2699690" cy="598200"/>
            <a:chOff x="5896328" y="782665"/>
            <a:chExt cx="2699690" cy="598200"/>
          </a:xfrm>
        </p:grpSpPr>
        <p:pic>
          <p:nvPicPr>
            <p:cNvPr id="30" name="Graphic 29" descr="Play">
              <a:extLst>
                <a:ext uri="{FF2B5EF4-FFF2-40B4-BE49-F238E27FC236}">
                  <a16:creationId xmlns:a16="http://schemas.microsoft.com/office/drawing/2014/main" id="{CB0D8491-611B-4EE2-B3C3-B08657F96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6364EC-999C-420E-985C-E38BF1BC9CE1}"/>
                </a:ext>
              </a:extLst>
            </p:cNvPr>
            <p:cNvSpPr txBox="1"/>
            <p:nvPr/>
          </p:nvSpPr>
          <p:spPr>
            <a:xfrm>
              <a:off x="6088156" y="1011533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Running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5481BE-5C35-4EA3-ACF3-152140FC5E58}"/>
              </a:ext>
            </a:extLst>
          </p:cNvPr>
          <p:cNvGrpSpPr/>
          <p:nvPr/>
        </p:nvGrpSpPr>
        <p:grpSpPr>
          <a:xfrm>
            <a:off x="4676751" y="2581398"/>
            <a:ext cx="2406592" cy="723113"/>
            <a:chOff x="4470203" y="460447"/>
            <a:chExt cx="2406592" cy="723113"/>
          </a:xfrm>
        </p:grpSpPr>
        <p:pic>
          <p:nvPicPr>
            <p:cNvPr id="33" name="Graphic 32" descr="Arrow: Counterclockwise curve">
              <a:extLst>
                <a:ext uri="{FF2B5EF4-FFF2-40B4-BE49-F238E27FC236}">
                  <a16:creationId xmlns:a16="http://schemas.microsoft.com/office/drawing/2014/main" id="{71875184-EBDB-463A-8846-41816D98A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2726488">
              <a:off x="4470203" y="460447"/>
              <a:ext cx="723113" cy="72311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31D0E9-696D-4868-AF46-0E03D290C364}"/>
                </a:ext>
              </a:extLst>
            </p:cNvPr>
            <p:cNvSpPr txBox="1"/>
            <p:nvPr/>
          </p:nvSpPr>
          <p:spPr>
            <a:xfrm>
              <a:off x="4970225" y="729684"/>
              <a:ext cx="1906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Software update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D8BADE9-BA5F-497D-938C-BB82F85D0F7E}"/>
              </a:ext>
            </a:extLst>
          </p:cNvPr>
          <p:cNvSpPr txBox="1"/>
          <p:nvPr/>
        </p:nvSpPr>
        <p:spPr>
          <a:xfrm>
            <a:off x="9159089" y="3427604"/>
            <a:ext cx="242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Removed &amp; replaced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26C8FAA-1F60-431B-821C-F0F16D1F5EE3}"/>
              </a:ext>
            </a:extLst>
          </p:cNvPr>
          <p:cNvCxnSpPr>
            <a:cxnSpLocks/>
          </p:cNvCxnSpPr>
          <p:nvPr/>
        </p:nvCxnSpPr>
        <p:spPr>
          <a:xfrm>
            <a:off x="8623774" y="3154983"/>
            <a:ext cx="4782" cy="1720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514220-2054-4440-8604-77929A22C3BF}"/>
              </a:ext>
            </a:extLst>
          </p:cNvPr>
          <p:cNvCxnSpPr>
            <a:cxnSpLocks/>
          </p:cNvCxnSpPr>
          <p:nvPr/>
        </p:nvCxnSpPr>
        <p:spPr>
          <a:xfrm>
            <a:off x="9063965" y="3797612"/>
            <a:ext cx="0" cy="1077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EE00A9-8953-4A63-BF03-2046C01F0694}"/>
              </a:ext>
            </a:extLst>
          </p:cNvPr>
          <p:cNvCxnSpPr>
            <a:cxnSpLocks/>
          </p:cNvCxnSpPr>
          <p:nvPr/>
        </p:nvCxnSpPr>
        <p:spPr>
          <a:xfrm>
            <a:off x="9728420" y="4534436"/>
            <a:ext cx="0" cy="34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80A2A3-121B-4F17-904D-2B0E7FFCF1C3}"/>
              </a:ext>
            </a:extLst>
          </p:cNvPr>
          <p:cNvGrpSpPr/>
          <p:nvPr/>
        </p:nvGrpSpPr>
        <p:grpSpPr>
          <a:xfrm>
            <a:off x="8398331" y="2667010"/>
            <a:ext cx="2200593" cy="484323"/>
            <a:chOff x="8019926" y="1175727"/>
            <a:chExt cx="2200593" cy="48432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59945E2-1D8C-48FD-9450-9EF8E9530388}"/>
                </a:ext>
              </a:extLst>
            </p:cNvPr>
            <p:cNvGrpSpPr/>
            <p:nvPr/>
          </p:nvGrpSpPr>
          <p:grpSpPr>
            <a:xfrm>
              <a:off x="8019926" y="1175727"/>
              <a:ext cx="454146" cy="454146"/>
              <a:chOff x="9393235" y="1869695"/>
              <a:chExt cx="454146" cy="454146"/>
            </a:xfrm>
          </p:grpSpPr>
          <p:pic>
            <p:nvPicPr>
              <p:cNvPr id="42" name="Graphic 41" descr="Checklist">
                <a:extLst>
                  <a:ext uri="{FF2B5EF4-FFF2-40B4-BE49-F238E27FC236}">
                    <a16:creationId xmlns:a16="http://schemas.microsoft.com/office/drawing/2014/main" id="{496949C5-2DB5-4954-AB99-E2632F29A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393235" y="1869695"/>
                <a:ext cx="454146" cy="454146"/>
              </a:xfrm>
              <a:prstGeom prst="rect">
                <a:avLst/>
              </a:prstGeom>
            </p:spPr>
          </p:pic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B7AE379-3ECA-474C-AF5C-D2B68FAFC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810" y="1961070"/>
                <a:ext cx="40005" cy="58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56C121-4E1C-4E03-B05F-773650193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475" y="1957596"/>
                <a:ext cx="83738" cy="6161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5C830BE-91B6-4032-A007-CB20A0BC6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810" y="2039833"/>
                <a:ext cx="40005" cy="58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475DD3E-DEF4-4A36-9DAB-24975D26F3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475" y="2036359"/>
                <a:ext cx="83738" cy="6161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7A360DE-C897-4BC8-A457-F976631CA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810" y="2120315"/>
                <a:ext cx="40005" cy="58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97E4D2A-0ED4-421F-8B88-A3F9DD79C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475" y="2114936"/>
                <a:ext cx="83738" cy="6161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B9F3806-E0CA-4ABB-8C22-B1AB0B34A3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810" y="2191458"/>
                <a:ext cx="40005" cy="58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9D16478-364E-4BB2-A112-4AEFF310C8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475" y="2187984"/>
                <a:ext cx="83738" cy="6161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24FE34-B830-4760-9A1B-D314FF7BB37C}"/>
                </a:ext>
              </a:extLst>
            </p:cNvPr>
            <p:cNvSpPr txBox="1"/>
            <p:nvPr/>
          </p:nvSpPr>
          <p:spPr>
            <a:xfrm>
              <a:off x="8313949" y="1290718"/>
              <a:ext cx="1906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Decommissioned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89836A-00B5-463B-823A-E2D8739F92DC}"/>
              </a:ext>
            </a:extLst>
          </p:cNvPr>
          <p:cNvGrpSpPr/>
          <p:nvPr/>
        </p:nvGrpSpPr>
        <p:grpSpPr>
          <a:xfrm>
            <a:off x="9239170" y="3899345"/>
            <a:ext cx="2670356" cy="646331"/>
            <a:chOff x="6163955" y="4189563"/>
            <a:chExt cx="2670356" cy="64633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C944BD3-7E0E-4059-87DF-CAD7F6063640}"/>
                </a:ext>
              </a:extLst>
            </p:cNvPr>
            <p:cNvGrpSpPr/>
            <p:nvPr/>
          </p:nvGrpSpPr>
          <p:grpSpPr>
            <a:xfrm>
              <a:off x="6163955" y="4213895"/>
              <a:ext cx="968919" cy="603159"/>
              <a:chOff x="6163955" y="4213895"/>
              <a:chExt cx="968919" cy="603159"/>
            </a:xfrm>
          </p:grpSpPr>
          <p:pic>
            <p:nvPicPr>
              <p:cNvPr id="54" name="Graphic 53" descr="User">
                <a:extLst>
                  <a:ext uri="{FF2B5EF4-FFF2-40B4-BE49-F238E27FC236}">
                    <a16:creationId xmlns:a16="http://schemas.microsoft.com/office/drawing/2014/main" id="{894CE2C7-E74B-4A89-AFE1-E5E6E06FF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529715" y="4213895"/>
                <a:ext cx="603159" cy="603159"/>
              </a:xfrm>
              <a:prstGeom prst="rect">
                <a:avLst/>
              </a:prstGeom>
            </p:spPr>
          </p:pic>
          <p:pic>
            <p:nvPicPr>
              <p:cNvPr id="55" name="Graphic 54" descr="Checklist">
                <a:extLst>
                  <a:ext uri="{FF2B5EF4-FFF2-40B4-BE49-F238E27FC236}">
                    <a16:creationId xmlns:a16="http://schemas.microsoft.com/office/drawing/2014/main" id="{F1F9B602-F1EC-4C32-BD6B-870968CC0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163955" y="4315667"/>
                <a:ext cx="454146" cy="454146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3F3ED3-912E-4513-A186-C9BE810274BE}"/>
                </a:ext>
              </a:extLst>
            </p:cNvPr>
            <p:cNvSpPr txBox="1"/>
            <p:nvPr/>
          </p:nvSpPr>
          <p:spPr>
            <a:xfrm>
              <a:off x="6955715" y="4189563"/>
              <a:ext cx="187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Reownership</a:t>
              </a:r>
              <a:r>
                <a:rPr lang="en-US" dirty="0"/>
                <a:t> &amp; recommissioned</a:t>
              </a:r>
            </a:p>
          </p:txBody>
        </p:sp>
      </p:grpSp>
      <p:sp>
        <p:nvSpPr>
          <p:cNvPr id="56" name="Right Brace 55">
            <a:extLst>
              <a:ext uri="{FF2B5EF4-FFF2-40B4-BE49-F238E27FC236}">
                <a16:creationId xmlns:a16="http://schemas.microsoft.com/office/drawing/2014/main" id="{8FBF9B39-41D9-49A6-AE4C-ACD1443E407B}"/>
              </a:ext>
            </a:extLst>
          </p:cNvPr>
          <p:cNvSpPr/>
          <p:nvPr/>
        </p:nvSpPr>
        <p:spPr>
          <a:xfrm rot="5400000">
            <a:off x="1860011" y="5032172"/>
            <a:ext cx="248528" cy="567014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4FBF0E63-F0E7-48FE-8B8D-09E13CF4AA4D}"/>
              </a:ext>
            </a:extLst>
          </p:cNvPr>
          <p:cNvSpPr/>
          <p:nvPr/>
        </p:nvSpPr>
        <p:spPr>
          <a:xfrm rot="5400000">
            <a:off x="3565047" y="4076899"/>
            <a:ext cx="248528" cy="2499360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226DA7CF-9349-452F-9316-78C7DFF94E04}"/>
              </a:ext>
            </a:extLst>
          </p:cNvPr>
          <p:cNvSpPr/>
          <p:nvPr/>
        </p:nvSpPr>
        <p:spPr>
          <a:xfrm rot="5400000">
            <a:off x="5224422" y="5016201"/>
            <a:ext cx="248528" cy="620758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E415C43-9C54-450D-ADA3-624A42E8D5D4}"/>
              </a:ext>
            </a:extLst>
          </p:cNvPr>
          <p:cNvSpPr/>
          <p:nvPr/>
        </p:nvSpPr>
        <p:spPr>
          <a:xfrm rot="5400000">
            <a:off x="6967435" y="4019947"/>
            <a:ext cx="248528" cy="2613263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4C06B2-F79E-4DD8-BF8A-02C77E4ED69A}"/>
              </a:ext>
            </a:extLst>
          </p:cNvPr>
          <p:cNvSpPr txBox="1"/>
          <p:nvPr/>
        </p:nvSpPr>
        <p:spPr>
          <a:xfrm>
            <a:off x="1100404" y="5789632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Bootstrapping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6B14E6-CB34-4F16-B759-F3341AD258AA}"/>
              </a:ext>
            </a:extLst>
          </p:cNvPr>
          <p:cNvSpPr txBox="1"/>
          <p:nvPr/>
        </p:nvSpPr>
        <p:spPr>
          <a:xfrm>
            <a:off x="2776197" y="5839968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A56E35-111F-4575-9C1C-55A7C301F82B}"/>
              </a:ext>
            </a:extLst>
          </p:cNvPr>
          <p:cNvSpPr txBox="1"/>
          <p:nvPr/>
        </p:nvSpPr>
        <p:spPr>
          <a:xfrm>
            <a:off x="4410365" y="5846544"/>
            <a:ext cx="182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Maintenance &amp; re-bootstrapping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A244AA-51E6-44D5-A465-F4B2A9C70D58}"/>
              </a:ext>
            </a:extLst>
          </p:cNvPr>
          <p:cNvSpPr txBox="1"/>
          <p:nvPr/>
        </p:nvSpPr>
        <p:spPr>
          <a:xfrm>
            <a:off x="6271487" y="5791405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Operational</a:t>
            </a:r>
          </a:p>
        </p:txBody>
      </p:sp>
    </p:spTree>
    <p:extLst>
      <p:ext uri="{BB962C8B-B14F-4D97-AF65-F5344CB8AC3E}">
        <p14:creationId xmlns:p14="http://schemas.microsoft.com/office/powerpoint/2010/main" val="2750115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75-3728-4A06-BE0F-EC49625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Lifecycle</a:t>
            </a:r>
          </a:p>
        </p:txBody>
      </p:sp>
      <p:pic>
        <p:nvPicPr>
          <p:cNvPr id="4" name="Graphic 3" descr="Recycle">
            <a:extLst>
              <a:ext uri="{FF2B5EF4-FFF2-40B4-BE49-F238E27FC236}">
                <a16:creationId xmlns:a16="http://schemas.microsoft.com/office/drawing/2014/main" id="{26880DF3-D1B1-4B6E-B065-895482DD3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0673" y="3242240"/>
            <a:ext cx="574019" cy="574019"/>
          </a:xfrm>
          <a:prstGeom prst="rect">
            <a:avLst/>
          </a:prstGeom>
        </p:spPr>
      </p:pic>
      <p:pic>
        <p:nvPicPr>
          <p:cNvPr id="5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82A8425B-6BC8-4379-8F0D-5E8E9ADD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199" y="4265224"/>
            <a:ext cx="1249045" cy="1249045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0E09896-996D-4FE2-8DF2-82A4E7D62FA6}"/>
              </a:ext>
            </a:extLst>
          </p:cNvPr>
          <p:cNvGrpSpPr/>
          <p:nvPr/>
        </p:nvGrpSpPr>
        <p:grpSpPr>
          <a:xfrm>
            <a:off x="2467664" y="3911370"/>
            <a:ext cx="2699690" cy="598200"/>
            <a:chOff x="5896328" y="782665"/>
            <a:chExt cx="2699690" cy="598200"/>
          </a:xfrm>
        </p:grpSpPr>
        <p:pic>
          <p:nvPicPr>
            <p:cNvPr id="7" name="Graphic 6" descr="Play">
              <a:extLst>
                <a:ext uri="{FF2B5EF4-FFF2-40B4-BE49-F238E27FC236}">
                  <a16:creationId xmlns:a16="http://schemas.microsoft.com/office/drawing/2014/main" id="{B68FFE29-83C5-403B-A87D-1227AFB06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7A47C-4CCC-4469-BC8D-845D32BE1E28}"/>
                </a:ext>
              </a:extLst>
            </p:cNvPr>
            <p:cNvSpPr txBox="1"/>
            <p:nvPr/>
          </p:nvSpPr>
          <p:spPr>
            <a:xfrm>
              <a:off x="6088156" y="1011533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Running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08F43-965B-4963-A9E1-F1B1F5C6BE6E}"/>
              </a:ext>
            </a:extLst>
          </p:cNvPr>
          <p:cNvCxnSpPr>
            <a:cxnSpLocks/>
          </p:cNvCxnSpPr>
          <p:nvPr/>
        </p:nvCxnSpPr>
        <p:spPr>
          <a:xfrm>
            <a:off x="1209701" y="5018183"/>
            <a:ext cx="106998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D86C92-141F-4D84-B678-828C60338716}"/>
              </a:ext>
            </a:extLst>
          </p:cNvPr>
          <p:cNvGrpSpPr/>
          <p:nvPr/>
        </p:nvGrpSpPr>
        <p:grpSpPr>
          <a:xfrm>
            <a:off x="5323479" y="3214214"/>
            <a:ext cx="2094920" cy="596377"/>
            <a:chOff x="7397519" y="1327630"/>
            <a:chExt cx="2094920" cy="596377"/>
          </a:xfrm>
        </p:grpSpPr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id="{D41ADE3E-D459-4682-9FB9-5B19340A6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97519" y="1327630"/>
              <a:ext cx="596377" cy="59637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82B9AA-180C-40F0-8BE0-AC56FB99C9A7}"/>
                </a:ext>
              </a:extLst>
            </p:cNvPr>
            <p:cNvSpPr txBox="1"/>
            <p:nvPr/>
          </p:nvSpPr>
          <p:spPr>
            <a:xfrm>
              <a:off x="7907501" y="1554675"/>
              <a:ext cx="158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Reconfigured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F5BAF9-9DC6-41E5-B5D1-91251A29F559}"/>
              </a:ext>
            </a:extLst>
          </p:cNvPr>
          <p:cNvCxnSpPr>
            <a:cxnSpLocks/>
          </p:cNvCxnSpPr>
          <p:nvPr/>
        </p:nvCxnSpPr>
        <p:spPr>
          <a:xfrm>
            <a:off x="1292752" y="2512919"/>
            <a:ext cx="9326" cy="2376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6F4A9F-DB4E-41A9-B7BC-6D5E6444A266}"/>
              </a:ext>
            </a:extLst>
          </p:cNvPr>
          <p:cNvGrpSpPr/>
          <p:nvPr/>
        </p:nvGrpSpPr>
        <p:grpSpPr>
          <a:xfrm>
            <a:off x="1056665" y="1956981"/>
            <a:ext cx="2091518" cy="555938"/>
            <a:chOff x="746840" y="709657"/>
            <a:chExt cx="2091518" cy="555938"/>
          </a:xfrm>
        </p:grpSpPr>
        <p:pic>
          <p:nvPicPr>
            <p:cNvPr id="15" name="Graphic 14" descr="Gears">
              <a:extLst>
                <a:ext uri="{FF2B5EF4-FFF2-40B4-BE49-F238E27FC236}">
                  <a16:creationId xmlns:a16="http://schemas.microsoft.com/office/drawing/2014/main" id="{748D6B5A-B123-40F5-B20C-F5818D487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6840" y="709657"/>
              <a:ext cx="490826" cy="4908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84B27-3386-4AB6-BC8D-37E2F275B841}"/>
                </a:ext>
              </a:extLst>
            </p:cNvPr>
            <p:cNvSpPr txBox="1"/>
            <p:nvPr/>
          </p:nvSpPr>
          <p:spPr>
            <a:xfrm>
              <a:off x="1208027" y="896263"/>
              <a:ext cx="163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Manufactured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62B2A3-8F65-4E25-A1A2-5DC340D6215C}"/>
              </a:ext>
            </a:extLst>
          </p:cNvPr>
          <p:cNvGrpSpPr/>
          <p:nvPr/>
        </p:nvGrpSpPr>
        <p:grpSpPr>
          <a:xfrm>
            <a:off x="1588784" y="2675167"/>
            <a:ext cx="1557536" cy="480381"/>
            <a:chOff x="1301441" y="1258206"/>
            <a:chExt cx="1557536" cy="480381"/>
          </a:xfrm>
        </p:grpSpPr>
        <p:pic>
          <p:nvPicPr>
            <p:cNvPr id="18" name="Graphic 17" descr="Screwdriver">
              <a:extLst>
                <a:ext uri="{FF2B5EF4-FFF2-40B4-BE49-F238E27FC236}">
                  <a16:creationId xmlns:a16="http://schemas.microsoft.com/office/drawing/2014/main" id="{C854F444-0A8C-4237-BDDA-37028FCC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01441" y="1258206"/>
              <a:ext cx="424734" cy="42473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CACA24-EF4F-464F-81D8-C3BE711E2F5A}"/>
                </a:ext>
              </a:extLst>
            </p:cNvPr>
            <p:cNvSpPr txBox="1"/>
            <p:nvPr/>
          </p:nvSpPr>
          <p:spPr>
            <a:xfrm>
              <a:off x="1445600" y="1369255"/>
              <a:ext cx="141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Installed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66A5E-1F22-4B42-A250-BADAF62E40CB}"/>
              </a:ext>
            </a:extLst>
          </p:cNvPr>
          <p:cNvCxnSpPr>
            <a:cxnSpLocks/>
          </p:cNvCxnSpPr>
          <p:nvPr/>
        </p:nvCxnSpPr>
        <p:spPr>
          <a:xfrm flipH="1">
            <a:off x="1732943" y="3155548"/>
            <a:ext cx="5910" cy="1734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FFEC97-0399-411F-9EE3-C256ACD444B3}"/>
              </a:ext>
            </a:extLst>
          </p:cNvPr>
          <p:cNvGrpSpPr/>
          <p:nvPr/>
        </p:nvGrpSpPr>
        <p:grpSpPr>
          <a:xfrm>
            <a:off x="2013518" y="3308508"/>
            <a:ext cx="2110721" cy="502744"/>
            <a:chOff x="1624887" y="1850520"/>
            <a:chExt cx="2110721" cy="502744"/>
          </a:xfrm>
        </p:grpSpPr>
        <p:pic>
          <p:nvPicPr>
            <p:cNvPr id="22" name="Graphic 21" descr="Checklist">
              <a:extLst>
                <a:ext uri="{FF2B5EF4-FFF2-40B4-BE49-F238E27FC236}">
                  <a16:creationId xmlns:a16="http://schemas.microsoft.com/office/drawing/2014/main" id="{A9326B9F-E521-486A-B73A-0CAFD9A27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624887" y="1850520"/>
              <a:ext cx="454146" cy="45414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09831B-F44C-4D59-981E-9F006BEDA8DD}"/>
                </a:ext>
              </a:extLst>
            </p:cNvPr>
            <p:cNvSpPr txBox="1"/>
            <p:nvPr/>
          </p:nvSpPr>
          <p:spPr>
            <a:xfrm>
              <a:off x="1909380" y="1983932"/>
              <a:ext cx="18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Commissioned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B6EECF-8620-45E1-81D4-B5621AF3BEE6}"/>
              </a:ext>
            </a:extLst>
          </p:cNvPr>
          <p:cNvCxnSpPr>
            <a:cxnSpLocks/>
          </p:cNvCxnSpPr>
          <p:nvPr/>
        </p:nvCxnSpPr>
        <p:spPr>
          <a:xfrm>
            <a:off x="2237302" y="3811252"/>
            <a:ext cx="0" cy="1078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EB2A1C-DA20-4E16-87CB-A5220E45007B}"/>
              </a:ext>
            </a:extLst>
          </p:cNvPr>
          <p:cNvCxnSpPr>
            <a:cxnSpLocks/>
          </p:cNvCxnSpPr>
          <p:nvPr/>
        </p:nvCxnSpPr>
        <p:spPr>
          <a:xfrm>
            <a:off x="2659492" y="4524195"/>
            <a:ext cx="0" cy="365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D3FC91-7F77-4318-96BB-C0B976735AD0}"/>
              </a:ext>
            </a:extLst>
          </p:cNvPr>
          <p:cNvCxnSpPr>
            <a:cxnSpLocks/>
          </p:cNvCxnSpPr>
          <p:nvPr/>
        </p:nvCxnSpPr>
        <p:spPr>
          <a:xfrm>
            <a:off x="5162572" y="3169608"/>
            <a:ext cx="4782" cy="1720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BBF26C-F5A8-4F26-BA60-A8030960BD0D}"/>
              </a:ext>
            </a:extLst>
          </p:cNvPr>
          <p:cNvCxnSpPr>
            <a:cxnSpLocks/>
          </p:cNvCxnSpPr>
          <p:nvPr/>
        </p:nvCxnSpPr>
        <p:spPr>
          <a:xfrm>
            <a:off x="5602763" y="3812237"/>
            <a:ext cx="0" cy="1077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285E5D-0F3D-40FC-B549-2EF46A56ED10}"/>
              </a:ext>
            </a:extLst>
          </p:cNvPr>
          <p:cNvCxnSpPr>
            <a:cxnSpLocks/>
          </p:cNvCxnSpPr>
          <p:nvPr/>
        </p:nvCxnSpPr>
        <p:spPr>
          <a:xfrm>
            <a:off x="6069098" y="4549061"/>
            <a:ext cx="0" cy="34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0B467D-937B-44D4-8D59-944EEF99E8E8}"/>
              </a:ext>
            </a:extLst>
          </p:cNvPr>
          <p:cNvGrpSpPr/>
          <p:nvPr/>
        </p:nvGrpSpPr>
        <p:grpSpPr>
          <a:xfrm>
            <a:off x="5857134" y="3925995"/>
            <a:ext cx="2699690" cy="598200"/>
            <a:chOff x="5896328" y="782665"/>
            <a:chExt cx="2699690" cy="598200"/>
          </a:xfrm>
        </p:grpSpPr>
        <p:pic>
          <p:nvPicPr>
            <p:cNvPr id="30" name="Graphic 29" descr="Play">
              <a:extLst>
                <a:ext uri="{FF2B5EF4-FFF2-40B4-BE49-F238E27FC236}">
                  <a16:creationId xmlns:a16="http://schemas.microsoft.com/office/drawing/2014/main" id="{CB0D8491-611B-4EE2-B3C3-B08657F96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6364EC-999C-420E-985C-E38BF1BC9CE1}"/>
                </a:ext>
              </a:extLst>
            </p:cNvPr>
            <p:cNvSpPr txBox="1"/>
            <p:nvPr/>
          </p:nvSpPr>
          <p:spPr>
            <a:xfrm>
              <a:off x="6088156" y="1011533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Running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5481BE-5C35-4EA3-ACF3-152140FC5E58}"/>
              </a:ext>
            </a:extLst>
          </p:cNvPr>
          <p:cNvGrpSpPr/>
          <p:nvPr/>
        </p:nvGrpSpPr>
        <p:grpSpPr>
          <a:xfrm>
            <a:off x="4676751" y="2581398"/>
            <a:ext cx="2406592" cy="723113"/>
            <a:chOff x="4470203" y="460447"/>
            <a:chExt cx="2406592" cy="723113"/>
          </a:xfrm>
        </p:grpSpPr>
        <p:pic>
          <p:nvPicPr>
            <p:cNvPr id="33" name="Graphic 32" descr="Arrow: Counterclockwise curve">
              <a:extLst>
                <a:ext uri="{FF2B5EF4-FFF2-40B4-BE49-F238E27FC236}">
                  <a16:creationId xmlns:a16="http://schemas.microsoft.com/office/drawing/2014/main" id="{71875184-EBDB-463A-8846-41816D98A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2726488">
              <a:off x="4470203" y="460447"/>
              <a:ext cx="723113" cy="72311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31D0E9-696D-4868-AF46-0E03D290C364}"/>
                </a:ext>
              </a:extLst>
            </p:cNvPr>
            <p:cNvSpPr txBox="1"/>
            <p:nvPr/>
          </p:nvSpPr>
          <p:spPr>
            <a:xfrm>
              <a:off x="4970225" y="729684"/>
              <a:ext cx="1906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Software update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D8BADE9-BA5F-497D-938C-BB82F85D0F7E}"/>
              </a:ext>
            </a:extLst>
          </p:cNvPr>
          <p:cNvSpPr txBox="1"/>
          <p:nvPr/>
        </p:nvSpPr>
        <p:spPr>
          <a:xfrm>
            <a:off x="9159089" y="3427604"/>
            <a:ext cx="242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Removed &amp; replaced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26C8FAA-1F60-431B-821C-F0F16D1F5EE3}"/>
              </a:ext>
            </a:extLst>
          </p:cNvPr>
          <p:cNvCxnSpPr>
            <a:cxnSpLocks/>
          </p:cNvCxnSpPr>
          <p:nvPr/>
        </p:nvCxnSpPr>
        <p:spPr>
          <a:xfrm>
            <a:off x="8623774" y="3154983"/>
            <a:ext cx="4782" cy="1720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514220-2054-4440-8604-77929A22C3BF}"/>
              </a:ext>
            </a:extLst>
          </p:cNvPr>
          <p:cNvCxnSpPr>
            <a:cxnSpLocks/>
          </p:cNvCxnSpPr>
          <p:nvPr/>
        </p:nvCxnSpPr>
        <p:spPr>
          <a:xfrm>
            <a:off x="9063965" y="3797612"/>
            <a:ext cx="0" cy="1077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EE00A9-8953-4A63-BF03-2046C01F0694}"/>
              </a:ext>
            </a:extLst>
          </p:cNvPr>
          <p:cNvCxnSpPr>
            <a:cxnSpLocks/>
          </p:cNvCxnSpPr>
          <p:nvPr/>
        </p:nvCxnSpPr>
        <p:spPr>
          <a:xfrm>
            <a:off x="9728420" y="4534436"/>
            <a:ext cx="0" cy="34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80A2A3-121B-4F17-904D-2B0E7FFCF1C3}"/>
              </a:ext>
            </a:extLst>
          </p:cNvPr>
          <p:cNvGrpSpPr/>
          <p:nvPr/>
        </p:nvGrpSpPr>
        <p:grpSpPr>
          <a:xfrm>
            <a:off x="8398331" y="2667010"/>
            <a:ext cx="2200593" cy="484323"/>
            <a:chOff x="8019926" y="1175727"/>
            <a:chExt cx="2200593" cy="48432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59945E2-1D8C-48FD-9450-9EF8E9530388}"/>
                </a:ext>
              </a:extLst>
            </p:cNvPr>
            <p:cNvGrpSpPr/>
            <p:nvPr/>
          </p:nvGrpSpPr>
          <p:grpSpPr>
            <a:xfrm>
              <a:off x="8019926" y="1175727"/>
              <a:ext cx="454146" cy="454146"/>
              <a:chOff x="9393235" y="1869695"/>
              <a:chExt cx="454146" cy="454146"/>
            </a:xfrm>
          </p:grpSpPr>
          <p:pic>
            <p:nvPicPr>
              <p:cNvPr id="42" name="Graphic 41" descr="Checklist">
                <a:extLst>
                  <a:ext uri="{FF2B5EF4-FFF2-40B4-BE49-F238E27FC236}">
                    <a16:creationId xmlns:a16="http://schemas.microsoft.com/office/drawing/2014/main" id="{496949C5-2DB5-4954-AB99-E2632F29A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393235" y="1869695"/>
                <a:ext cx="454146" cy="454146"/>
              </a:xfrm>
              <a:prstGeom prst="rect">
                <a:avLst/>
              </a:prstGeom>
            </p:spPr>
          </p:pic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B7AE379-3ECA-474C-AF5C-D2B68FAFC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810" y="1961070"/>
                <a:ext cx="40005" cy="58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56C121-4E1C-4E03-B05F-773650193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475" y="1957596"/>
                <a:ext cx="83738" cy="6161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5C830BE-91B6-4032-A007-CB20A0BC6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810" y="2039833"/>
                <a:ext cx="40005" cy="58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475DD3E-DEF4-4A36-9DAB-24975D26F3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475" y="2036359"/>
                <a:ext cx="83738" cy="6161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7A360DE-C897-4BC8-A457-F976631CA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810" y="2120315"/>
                <a:ext cx="40005" cy="58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97E4D2A-0ED4-421F-8B88-A3F9DD79C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475" y="2114936"/>
                <a:ext cx="83738" cy="6161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B9F3806-E0CA-4ABB-8C22-B1AB0B34A3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810" y="2191458"/>
                <a:ext cx="40005" cy="58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9D16478-364E-4BB2-A112-4AEFF310C8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475" y="2187984"/>
                <a:ext cx="83738" cy="6161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24FE34-B830-4760-9A1B-D314FF7BB37C}"/>
                </a:ext>
              </a:extLst>
            </p:cNvPr>
            <p:cNvSpPr txBox="1"/>
            <p:nvPr/>
          </p:nvSpPr>
          <p:spPr>
            <a:xfrm>
              <a:off x="8313949" y="1290718"/>
              <a:ext cx="1906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Decommissioned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89836A-00B5-463B-823A-E2D8739F92DC}"/>
              </a:ext>
            </a:extLst>
          </p:cNvPr>
          <p:cNvGrpSpPr/>
          <p:nvPr/>
        </p:nvGrpSpPr>
        <p:grpSpPr>
          <a:xfrm>
            <a:off x="9239170" y="3899345"/>
            <a:ext cx="2670356" cy="646331"/>
            <a:chOff x="6163955" y="4189563"/>
            <a:chExt cx="2670356" cy="64633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C944BD3-7E0E-4059-87DF-CAD7F6063640}"/>
                </a:ext>
              </a:extLst>
            </p:cNvPr>
            <p:cNvGrpSpPr/>
            <p:nvPr/>
          </p:nvGrpSpPr>
          <p:grpSpPr>
            <a:xfrm>
              <a:off x="6163955" y="4213895"/>
              <a:ext cx="968919" cy="603159"/>
              <a:chOff x="6163955" y="4213895"/>
              <a:chExt cx="968919" cy="603159"/>
            </a:xfrm>
          </p:grpSpPr>
          <p:pic>
            <p:nvPicPr>
              <p:cNvPr id="54" name="Graphic 53" descr="User">
                <a:extLst>
                  <a:ext uri="{FF2B5EF4-FFF2-40B4-BE49-F238E27FC236}">
                    <a16:creationId xmlns:a16="http://schemas.microsoft.com/office/drawing/2014/main" id="{894CE2C7-E74B-4A89-AFE1-E5E6E06FF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529715" y="4213895"/>
                <a:ext cx="603159" cy="603159"/>
              </a:xfrm>
              <a:prstGeom prst="rect">
                <a:avLst/>
              </a:prstGeom>
            </p:spPr>
          </p:pic>
          <p:pic>
            <p:nvPicPr>
              <p:cNvPr id="55" name="Graphic 54" descr="Checklist">
                <a:extLst>
                  <a:ext uri="{FF2B5EF4-FFF2-40B4-BE49-F238E27FC236}">
                    <a16:creationId xmlns:a16="http://schemas.microsoft.com/office/drawing/2014/main" id="{F1F9B602-F1EC-4C32-BD6B-870968CC0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163955" y="4315667"/>
                <a:ext cx="454146" cy="454146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3F3ED3-912E-4513-A186-C9BE810274BE}"/>
                </a:ext>
              </a:extLst>
            </p:cNvPr>
            <p:cNvSpPr txBox="1"/>
            <p:nvPr/>
          </p:nvSpPr>
          <p:spPr>
            <a:xfrm>
              <a:off x="6955715" y="4189563"/>
              <a:ext cx="187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Reownership</a:t>
              </a:r>
              <a:r>
                <a:rPr lang="en-US" dirty="0"/>
                <a:t> &amp; recommissioned</a:t>
              </a:r>
            </a:p>
          </p:txBody>
        </p:sp>
      </p:grpSp>
      <p:sp>
        <p:nvSpPr>
          <p:cNvPr id="56" name="Right Brace 55">
            <a:extLst>
              <a:ext uri="{FF2B5EF4-FFF2-40B4-BE49-F238E27FC236}">
                <a16:creationId xmlns:a16="http://schemas.microsoft.com/office/drawing/2014/main" id="{8FBF9B39-41D9-49A6-AE4C-ACD1443E407B}"/>
              </a:ext>
            </a:extLst>
          </p:cNvPr>
          <p:cNvSpPr/>
          <p:nvPr/>
        </p:nvSpPr>
        <p:spPr>
          <a:xfrm rot="5400000">
            <a:off x="1860011" y="5032172"/>
            <a:ext cx="248528" cy="567014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4FBF0E63-F0E7-48FE-8B8D-09E13CF4AA4D}"/>
              </a:ext>
            </a:extLst>
          </p:cNvPr>
          <p:cNvSpPr/>
          <p:nvPr/>
        </p:nvSpPr>
        <p:spPr>
          <a:xfrm rot="5400000">
            <a:off x="3565047" y="4076899"/>
            <a:ext cx="248528" cy="2499360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226DA7CF-9349-452F-9316-78C7DFF94E04}"/>
              </a:ext>
            </a:extLst>
          </p:cNvPr>
          <p:cNvSpPr/>
          <p:nvPr/>
        </p:nvSpPr>
        <p:spPr>
          <a:xfrm rot="5400000">
            <a:off x="5224422" y="5016201"/>
            <a:ext cx="248528" cy="620758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E415C43-9C54-450D-ADA3-624A42E8D5D4}"/>
              </a:ext>
            </a:extLst>
          </p:cNvPr>
          <p:cNvSpPr/>
          <p:nvPr/>
        </p:nvSpPr>
        <p:spPr>
          <a:xfrm rot="5400000">
            <a:off x="6967435" y="4019947"/>
            <a:ext cx="248528" cy="2613263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4C06B2-F79E-4DD8-BF8A-02C77E4ED69A}"/>
              </a:ext>
            </a:extLst>
          </p:cNvPr>
          <p:cNvSpPr txBox="1"/>
          <p:nvPr/>
        </p:nvSpPr>
        <p:spPr>
          <a:xfrm>
            <a:off x="1100404" y="5789632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Bootstrapping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6B14E6-CB34-4F16-B759-F3341AD258AA}"/>
              </a:ext>
            </a:extLst>
          </p:cNvPr>
          <p:cNvSpPr txBox="1"/>
          <p:nvPr/>
        </p:nvSpPr>
        <p:spPr>
          <a:xfrm>
            <a:off x="2776197" y="5839968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A56E35-111F-4575-9C1C-55A7C301F82B}"/>
              </a:ext>
            </a:extLst>
          </p:cNvPr>
          <p:cNvSpPr txBox="1"/>
          <p:nvPr/>
        </p:nvSpPr>
        <p:spPr>
          <a:xfrm>
            <a:off x="4410365" y="5846544"/>
            <a:ext cx="182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Maintenance &amp; re-bootstrapping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A244AA-51E6-44D5-A465-F4B2A9C70D58}"/>
              </a:ext>
            </a:extLst>
          </p:cNvPr>
          <p:cNvSpPr txBox="1"/>
          <p:nvPr/>
        </p:nvSpPr>
        <p:spPr>
          <a:xfrm>
            <a:off x="6271487" y="5791405"/>
            <a:ext cx="1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Operational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1B73B4D7-F782-4284-A595-8D306162BCA1}"/>
              </a:ext>
            </a:extLst>
          </p:cNvPr>
          <p:cNvSpPr/>
          <p:nvPr/>
        </p:nvSpPr>
        <p:spPr>
          <a:xfrm rot="5400000">
            <a:off x="8983875" y="4697166"/>
            <a:ext cx="278478" cy="1258509"/>
          </a:xfrm>
          <a:prstGeom prst="rightBrace">
            <a:avLst>
              <a:gd name="adj1" fmla="val 25833"/>
              <a:gd name="adj2" fmla="val 515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3099EC-F8DA-4818-88FE-2A9AA4B0C24B}"/>
              </a:ext>
            </a:extLst>
          </p:cNvPr>
          <p:cNvSpPr txBox="1"/>
          <p:nvPr/>
        </p:nvSpPr>
        <p:spPr>
          <a:xfrm>
            <a:off x="8245975" y="5774891"/>
            <a:ext cx="182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Maintenance &amp; re-bootstrapping</a:t>
            </a:r>
          </a:p>
        </p:txBody>
      </p:sp>
    </p:spTree>
    <p:extLst>
      <p:ext uri="{BB962C8B-B14F-4D97-AF65-F5344CB8AC3E}">
        <p14:creationId xmlns:p14="http://schemas.microsoft.com/office/powerpoint/2010/main" val="477125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Cloning of things</a:t>
            </a:r>
          </a:p>
          <a:p>
            <a:pPr lvl="1"/>
            <a:r>
              <a:rPr lang="en-US" dirty="0"/>
              <a:t>Clone firmware, security configurations</a:t>
            </a:r>
          </a:p>
          <a:p>
            <a:pPr lvl="1"/>
            <a:r>
              <a:rPr lang="en-US" dirty="0"/>
              <a:t>Reverse engineer </a:t>
            </a:r>
          </a:p>
          <a:p>
            <a:pPr lvl="1"/>
            <a:r>
              <a:rPr lang="en-US" dirty="0"/>
              <a:t>Change functionality/add a backdoor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4F687A-13A5-41FA-9B2A-47D687E28FF1}"/>
              </a:ext>
            </a:extLst>
          </p:cNvPr>
          <p:cNvGrpSpPr/>
          <p:nvPr/>
        </p:nvGrpSpPr>
        <p:grpSpPr>
          <a:xfrm>
            <a:off x="8208682" y="4556840"/>
            <a:ext cx="2091518" cy="555938"/>
            <a:chOff x="746840" y="709657"/>
            <a:chExt cx="2091518" cy="555938"/>
          </a:xfrm>
        </p:grpSpPr>
        <p:pic>
          <p:nvPicPr>
            <p:cNvPr id="5" name="Graphic 4" descr="Gears">
              <a:extLst>
                <a:ext uri="{FF2B5EF4-FFF2-40B4-BE49-F238E27FC236}">
                  <a16:creationId xmlns:a16="http://schemas.microsoft.com/office/drawing/2014/main" id="{BEEAB515-7829-421F-A500-FF757EB75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840" y="709657"/>
              <a:ext cx="490826" cy="49082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04B797-3F0A-4948-BA73-A011BEBBAB2C}"/>
                </a:ext>
              </a:extLst>
            </p:cNvPr>
            <p:cNvSpPr txBox="1"/>
            <p:nvPr/>
          </p:nvSpPr>
          <p:spPr>
            <a:xfrm>
              <a:off x="1208027" y="896263"/>
              <a:ext cx="163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Manufacturing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DE583F4-463D-4A65-830C-7A11EE68FD6B}"/>
              </a:ext>
            </a:extLst>
          </p:cNvPr>
          <p:cNvGrpSpPr/>
          <p:nvPr/>
        </p:nvGrpSpPr>
        <p:grpSpPr>
          <a:xfrm>
            <a:off x="8208682" y="5112778"/>
            <a:ext cx="2722839" cy="490826"/>
            <a:chOff x="5896328" y="782665"/>
            <a:chExt cx="2722839" cy="490826"/>
          </a:xfrm>
        </p:grpSpPr>
        <p:pic>
          <p:nvPicPr>
            <p:cNvPr id="8" name="Graphic 7" descr="Play">
              <a:extLst>
                <a:ext uri="{FF2B5EF4-FFF2-40B4-BE49-F238E27FC236}">
                  <a16:creationId xmlns:a16="http://schemas.microsoft.com/office/drawing/2014/main" id="{D09BDFC5-86A7-45DE-A70F-23C3B163A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490826" cy="4908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11D95E-B816-4BBD-888D-AD13E8FCEB68}"/>
                </a:ext>
              </a:extLst>
            </p:cNvPr>
            <p:cNvSpPr txBox="1"/>
            <p:nvPr/>
          </p:nvSpPr>
          <p:spPr>
            <a:xfrm>
              <a:off x="6111305" y="904159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Running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311800-A33B-4388-8F37-1A9AFA6317A2}"/>
              </a:ext>
            </a:extLst>
          </p:cNvPr>
          <p:cNvGrpSpPr/>
          <p:nvPr/>
        </p:nvGrpSpPr>
        <p:grpSpPr>
          <a:xfrm>
            <a:off x="7522421" y="2590136"/>
            <a:ext cx="1494501" cy="1650366"/>
            <a:chOff x="8160776" y="3089683"/>
            <a:chExt cx="1494501" cy="1650366"/>
          </a:xfrm>
        </p:grpSpPr>
        <p:pic>
          <p:nvPicPr>
            <p:cNvPr id="11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9F484290-50AD-4AC2-A125-477CCAB0D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64AF6A-31A8-4429-984D-86FE73A553D3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F03168-E322-48F0-BB13-225D3AA512AB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827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Cloning of things</a:t>
            </a:r>
          </a:p>
          <a:p>
            <a:pPr lvl="1"/>
            <a:r>
              <a:rPr lang="en-US" dirty="0"/>
              <a:t>Clone firmware, security configurations</a:t>
            </a:r>
          </a:p>
          <a:p>
            <a:pPr lvl="1"/>
            <a:r>
              <a:rPr lang="en-US" dirty="0"/>
              <a:t>Reverse engineer </a:t>
            </a:r>
          </a:p>
          <a:p>
            <a:pPr lvl="1"/>
            <a:r>
              <a:rPr lang="en-US" dirty="0"/>
              <a:t>Change functionality/add a backdoor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4F687A-13A5-41FA-9B2A-47D687E28FF1}"/>
              </a:ext>
            </a:extLst>
          </p:cNvPr>
          <p:cNvGrpSpPr/>
          <p:nvPr/>
        </p:nvGrpSpPr>
        <p:grpSpPr>
          <a:xfrm>
            <a:off x="8208682" y="4556840"/>
            <a:ext cx="2091518" cy="555938"/>
            <a:chOff x="746840" y="709657"/>
            <a:chExt cx="2091518" cy="555938"/>
          </a:xfrm>
        </p:grpSpPr>
        <p:pic>
          <p:nvPicPr>
            <p:cNvPr id="5" name="Graphic 4" descr="Gears">
              <a:extLst>
                <a:ext uri="{FF2B5EF4-FFF2-40B4-BE49-F238E27FC236}">
                  <a16:creationId xmlns:a16="http://schemas.microsoft.com/office/drawing/2014/main" id="{BEEAB515-7829-421F-A500-FF757EB75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840" y="709657"/>
              <a:ext cx="490826" cy="49082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04B797-3F0A-4948-BA73-A011BEBBAB2C}"/>
                </a:ext>
              </a:extLst>
            </p:cNvPr>
            <p:cNvSpPr txBox="1"/>
            <p:nvPr/>
          </p:nvSpPr>
          <p:spPr>
            <a:xfrm>
              <a:off x="1208027" y="896263"/>
              <a:ext cx="163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Manufacturing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DE583F4-463D-4A65-830C-7A11EE68FD6B}"/>
              </a:ext>
            </a:extLst>
          </p:cNvPr>
          <p:cNvGrpSpPr/>
          <p:nvPr/>
        </p:nvGrpSpPr>
        <p:grpSpPr>
          <a:xfrm>
            <a:off x="8208682" y="5112778"/>
            <a:ext cx="2722839" cy="490826"/>
            <a:chOff x="5896328" y="782665"/>
            <a:chExt cx="2722839" cy="490826"/>
          </a:xfrm>
        </p:grpSpPr>
        <p:pic>
          <p:nvPicPr>
            <p:cNvPr id="8" name="Graphic 7" descr="Play">
              <a:extLst>
                <a:ext uri="{FF2B5EF4-FFF2-40B4-BE49-F238E27FC236}">
                  <a16:creationId xmlns:a16="http://schemas.microsoft.com/office/drawing/2014/main" id="{D09BDFC5-86A7-45DE-A70F-23C3B163A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490826" cy="4908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11D95E-B816-4BBD-888D-AD13E8FCEB68}"/>
                </a:ext>
              </a:extLst>
            </p:cNvPr>
            <p:cNvSpPr txBox="1"/>
            <p:nvPr/>
          </p:nvSpPr>
          <p:spPr>
            <a:xfrm>
              <a:off x="6111305" y="904159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Running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311800-A33B-4388-8F37-1A9AFA6317A2}"/>
              </a:ext>
            </a:extLst>
          </p:cNvPr>
          <p:cNvGrpSpPr/>
          <p:nvPr/>
        </p:nvGrpSpPr>
        <p:grpSpPr>
          <a:xfrm>
            <a:off x="7522421" y="2590136"/>
            <a:ext cx="1494501" cy="1650366"/>
            <a:chOff x="8160776" y="3089683"/>
            <a:chExt cx="1494501" cy="1650366"/>
          </a:xfrm>
        </p:grpSpPr>
        <p:pic>
          <p:nvPicPr>
            <p:cNvPr id="11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9F484290-50AD-4AC2-A125-477CCAB0D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64AF6A-31A8-4429-984D-86FE73A553D3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F03168-E322-48F0-BB13-225D3AA512AB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AD588-8941-4C30-B429-A0BE3C2119D7}"/>
              </a:ext>
            </a:extLst>
          </p:cNvPr>
          <p:cNvGrpSpPr/>
          <p:nvPr/>
        </p:nvGrpSpPr>
        <p:grpSpPr>
          <a:xfrm>
            <a:off x="9796772" y="2619210"/>
            <a:ext cx="1494501" cy="1650366"/>
            <a:chOff x="8160776" y="3089683"/>
            <a:chExt cx="1494501" cy="1650366"/>
          </a:xfrm>
        </p:grpSpPr>
        <p:pic>
          <p:nvPicPr>
            <p:cNvPr id="15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9F4C379F-AC62-4835-A6B0-DD8C5A7DB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F8CD33-F62F-4F2C-9212-1C36C20B5D79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80F6A8-CFA7-43DD-AFA4-8A03A62D2CA4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Graphic 18" descr="Bug">
            <a:extLst>
              <a:ext uri="{FF2B5EF4-FFF2-40B4-BE49-F238E27FC236}">
                <a16:creationId xmlns:a16="http://schemas.microsoft.com/office/drawing/2014/main" id="{CA5D5077-3C0A-4B88-A0A9-B83087441B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86975" y="3376736"/>
            <a:ext cx="253382" cy="253382"/>
          </a:xfrm>
          <a:prstGeom prst="rect">
            <a:avLst/>
          </a:prstGeom>
        </p:spPr>
      </p:pic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F5F9A870-3608-426A-A4E3-A27F3CC419CE}"/>
              </a:ext>
            </a:extLst>
          </p:cNvPr>
          <p:cNvSpPr/>
          <p:nvPr/>
        </p:nvSpPr>
        <p:spPr>
          <a:xfrm>
            <a:off x="8831070" y="3371998"/>
            <a:ext cx="845587" cy="402222"/>
          </a:xfrm>
          <a:prstGeom prst="leftRightArrow">
            <a:avLst>
              <a:gd name="adj1" fmla="val 38489"/>
              <a:gd name="adj2" fmla="val 615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90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828" cy="4351338"/>
          </a:xfrm>
        </p:spPr>
        <p:txBody>
          <a:bodyPr/>
          <a:lstStyle/>
          <a:p>
            <a:r>
              <a:rPr lang="en-US" dirty="0"/>
              <a:t>Malicious substitution of things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311800-A33B-4388-8F37-1A9AFA6317A2}"/>
              </a:ext>
            </a:extLst>
          </p:cNvPr>
          <p:cNvGrpSpPr/>
          <p:nvPr/>
        </p:nvGrpSpPr>
        <p:grpSpPr>
          <a:xfrm>
            <a:off x="7522421" y="2590136"/>
            <a:ext cx="1494501" cy="1650366"/>
            <a:chOff x="8160776" y="3089683"/>
            <a:chExt cx="1494501" cy="1650366"/>
          </a:xfrm>
        </p:grpSpPr>
        <p:pic>
          <p:nvPicPr>
            <p:cNvPr id="11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9F484290-50AD-4AC2-A125-477CCAB0D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64AF6A-31A8-4429-984D-86FE73A553D3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F03168-E322-48F0-BB13-225D3AA512AB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CB0385-3AEB-4873-AB7B-986DB4165E01}"/>
              </a:ext>
            </a:extLst>
          </p:cNvPr>
          <p:cNvGrpSpPr/>
          <p:nvPr/>
        </p:nvGrpSpPr>
        <p:grpSpPr>
          <a:xfrm>
            <a:off x="8533631" y="4794186"/>
            <a:ext cx="1557536" cy="480381"/>
            <a:chOff x="1301441" y="1258206"/>
            <a:chExt cx="1557536" cy="480381"/>
          </a:xfrm>
        </p:grpSpPr>
        <p:pic>
          <p:nvPicPr>
            <p:cNvPr id="22" name="Graphic 21" descr="Screwdriver">
              <a:extLst>
                <a:ext uri="{FF2B5EF4-FFF2-40B4-BE49-F238E27FC236}">
                  <a16:creationId xmlns:a16="http://schemas.microsoft.com/office/drawing/2014/main" id="{9CD11E17-A593-47B8-A30E-B28281D02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01441" y="1258206"/>
              <a:ext cx="424734" cy="42473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95192A-A49F-4F8C-987A-C6ED49B3641B}"/>
                </a:ext>
              </a:extLst>
            </p:cNvPr>
            <p:cNvSpPr txBox="1"/>
            <p:nvPr/>
          </p:nvSpPr>
          <p:spPr>
            <a:xfrm>
              <a:off x="1445600" y="1369255"/>
              <a:ext cx="141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Installation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76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D78F-C5A4-4D4F-925A-92037AE9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43B9-9FF6-4810-949B-ECACEE23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Based in a draft from 2011</a:t>
            </a:r>
          </a:p>
          <a:p>
            <a:pPr lvl="1"/>
            <a:r>
              <a:rPr lang="en-US" dirty="0"/>
              <a:t>Security Considerations in the IP-based Internet of Things</a:t>
            </a:r>
          </a:p>
          <a:p>
            <a:r>
              <a:rPr lang="en-US" dirty="0"/>
              <a:t>Becomes a IRTF Internet Draft in 2016</a:t>
            </a:r>
          </a:p>
          <a:p>
            <a:pPr lvl="1"/>
            <a:r>
              <a:rPr lang="en-US" dirty="0"/>
              <a:t>State-of-the-Art and Challenges for the Internet of Things Security</a:t>
            </a:r>
          </a:p>
          <a:p>
            <a:pPr lvl="1"/>
            <a:r>
              <a:rPr lang="en-US" dirty="0"/>
              <a:t>Last update 13 of February</a:t>
            </a:r>
          </a:p>
          <a:p>
            <a:endParaRPr lang="en-US" dirty="0"/>
          </a:p>
        </p:txBody>
      </p:sp>
      <p:pic>
        <p:nvPicPr>
          <p:cNvPr id="4098" name="Picture 2" descr="IETF">
            <a:extLst>
              <a:ext uri="{FF2B5EF4-FFF2-40B4-BE49-F238E27FC236}">
                <a16:creationId xmlns:a16="http://schemas.microsoft.com/office/drawing/2014/main" id="{A597F476-3CA8-4226-B607-900F4DCED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385" y="4733925"/>
            <a:ext cx="2720608" cy="144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ernet Research Task Force (IRTF)">
            <a:extLst>
              <a:ext uri="{FF2B5EF4-FFF2-40B4-BE49-F238E27FC236}">
                <a16:creationId xmlns:a16="http://schemas.microsoft.com/office/drawing/2014/main" id="{836E8BC8-D6B3-4487-8D78-DA01BD994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008" y="4317187"/>
            <a:ext cx="2720607" cy="194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F166379-C674-4C24-B71E-346948C71783}"/>
              </a:ext>
            </a:extLst>
          </p:cNvPr>
          <p:cNvSpPr/>
          <p:nvPr/>
        </p:nvSpPr>
        <p:spPr>
          <a:xfrm>
            <a:off x="5660136" y="4910328"/>
            <a:ext cx="960120" cy="758952"/>
          </a:xfrm>
          <a:prstGeom prst="rightArrow">
            <a:avLst>
              <a:gd name="adj1" fmla="val 21084"/>
              <a:gd name="adj2" fmla="val 331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05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828" cy="4351338"/>
          </a:xfrm>
        </p:spPr>
        <p:txBody>
          <a:bodyPr/>
          <a:lstStyle/>
          <a:p>
            <a:r>
              <a:rPr lang="en-US" dirty="0"/>
              <a:t>Malicious substitution of things</a:t>
            </a:r>
          </a:p>
          <a:p>
            <a:pPr lvl="1"/>
            <a:r>
              <a:rPr lang="en-US" dirty="0"/>
              <a:t>Different device is installed during Installation phase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311800-A33B-4388-8F37-1A9AFA6317A2}"/>
              </a:ext>
            </a:extLst>
          </p:cNvPr>
          <p:cNvGrpSpPr/>
          <p:nvPr/>
        </p:nvGrpSpPr>
        <p:grpSpPr>
          <a:xfrm>
            <a:off x="7522421" y="2590136"/>
            <a:ext cx="1494501" cy="1650366"/>
            <a:chOff x="8160776" y="3089683"/>
            <a:chExt cx="1494501" cy="1650366"/>
          </a:xfrm>
        </p:grpSpPr>
        <p:pic>
          <p:nvPicPr>
            <p:cNvPr id="11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9F484290-50AD-4AC2-A125-477CCAB0D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64AF6A-31A8-4429-984D-86FE73A553D3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F03168-E322-48F0-BB13-225D3AA512AB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AD588-8941-4C30-B429-A0BE3C2119D7}"/>
              </a:ext>
            </a:extLst>
          </p:cNvPr>
          <p:cNvGrpSpPr/>
          <p:nvPr/>
        </p:nvGrpSpPr>
        <p:grpSpPr>
          <a:xfrm>
            <a:off x="9796772" y="2619210"/>
            <a:ext cx="1494501" cy="1650366"/>
            <a:chOff x="8160776" y="3089683"/>
            <a:chExt cx="1494501" cy="1650366"/>
          </a:xfrm>
        </p:grpSpPr>
        <p:pic>
          <p:nvPicPr>
            <p:cNvPr id="15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9F4C379F-AC62-4835-A6B0-DD8C5A7DB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F8CD33-F62F-4F2C-9212-1C36C20B5D79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80F6A8-CFA7-43DD-AFA4-8A03A62D2CA4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Graphic 18" descr="Bug">
            <a:extLst>
              <a:ext uri="{FF2B5EF4-FFF2-40B4-BE49-F238E27FC236}">
                <a16:creationId xmlns:a16="http://schemas.microsoft.com/office/drawing/2014/main" id="{CA5D5077-3C0A-4B88-A0A9-B83087441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86975" y="3376736"/>
            <a:ext cx="253382" cy="253382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F5C2C127-2CD9-41CA-AA81-67C1BA0BC274}"/>
              </a:ext>
            </a:extLst>
          </p:cNvPr>
          <p:cNvSpPr/>
          <p:nvPr/>
        </p:nvSpPr>
        <p:spPr>
          <a:xfrm>
            <a:off x="8991173" y="3239627"/>
            <a:ext cx="641738" cy="661041"/>
          </a:xfrm>
          <a:prstGeom prst="rightArrow">
            <a:avLst>
              <a:gd name="adj1" fmla="val 35992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CB0385-3AEB-4873-AB7B-986DB4165E01}"/>
              </a:ext>
            </a:extLst>
          </p:cNvPr>
          <p:cNvGrpSpPr/>
          <p:nvPr/>
        </p:nvGrpSpPr>
        <p:grpSpPr>
          <a:xfrm>
            <a:off x="8533631" y="4794186"/>
            <a:ext cx="1557536" cy="480381"/>
            <a:chOff x="1301441" y="1258206"/>
            <a:chExt cx="1557536" cy="480381"/>
          </a:xfrm>
        </p:grpSpPr>
        <p:pic>
          <p:nvPicPr>
            <p:cNvPr id="22" name="Graphic 21" descr="Screwdriver">
              <a:extLst>
                <a:ext uri="{FF2B5EF4-FFF2-40B4-BE49-F238E27FC236}">
                  <a16:creationId xmlns:a16="http://schemas.microsoft.com/office/drawing/2014/main" id="{9CD11E17-A593-47B8-A30E-B28281D02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1441" y="1258206"/>
              <a:ext cx="424734" cy="42473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95192A-A49F-4F8C-987A-C6ED49B3641B}"/>
                </a:ext>
              </a:extLst>
            </p:cNvPr>
            <p:cNvSpPr txBox="1"/>
            <p:nvPr/>
          </p:nvSpPr>
          <p:spPr>
            <a:xfrm>
              <a:off x="1445600" y="1369255"/>
              <a:ext cx="141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Installation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033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828" cy="4351338"/>
          </a:xfrm>
        </p:spPr>
        <p:txBody>
          <a:bodyPr/>
          <a:lstStyle/>
          <a:p>
            <a:r>
              <a:rPr lang="en-US" dirty="0"/>
              <a:t>Eavesdropping attack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311800-A33B-4388-8F37-1A9AFA6317A2}"/>
              </a:ext>
            </a:extLst>
          </p:cNvPr>
          <p:cNvGrpSpPr/>
          <p:nvPr/>
        </p:nvGrpSpPr>
        <p:grpSpPr>
          <a:xfrm>
            <a:off x="9355668" y="2321386"/>
            <a:ext cx="1494501" cy="1650366"/>
            <a:chOff x="8160776" y="3089683"/>
            <a:chExt cx="1494501" cy="1650366"/>
          </a:xfrm>
        </p:grpSpPr>
        <p:pic>
          <p:nvPicPr>
            <p:cNvPr id="11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9F484290-50AD-4AC2-A125-477CCAB0D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64AF6A-31A8-4429-984D-86FE73A553D3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F03168-E322-48F0-BB13-225D3AA512AB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7F5609-0707-40B8-817F-C1DB0C076127}"/>
              </a:ext>
            </a:extLst>
          </p:cNvPr>
          <p:cNvGrpSpPr/>
          <p:nvPr/>
        </p:nvGrpSpPr>
        <p:grpSpPr>
          <a:xfrm>
            <a:off x="8365097" y="4979045"/>
            <a:ext cx="2955728" cy="582226"/>
            <a:chOff x="5896328" y="782665"/>
            <a:chExt cx="2955728" cy="582226"/>
          </a:xfrm>
        </p:grpSpPr>
        <p:pic>
          <p:nvPicPr>
            <p:cNvPr id="30" name="Graphic 29" descr="Play">
              <a:extLst>
                <a:ext uri="{FF2B5EF4-FFF2-40B4-BE49-F238E27FC236}">
                  <a16:creationId xmlns:a16="http://schemas.microsoft.com/office/drawing/2014/main" id="{F15014DC-9902-453C-B826-CBBCE5984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5E0CE2-24D3-4BBB-BD0B-A14E0F422CBC}"/>
                </a:ext>
              </a:extLst>
            </p:cNvPr>
            <p:cNvSpPr txBox="1"/>
            <p:nvPr/>
          </p:nvSpPr>
          <p:spPr>
            <a:xfrm>
              <a:off x="6344194" y="976795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operational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914496-42EA-44EC-ADBA-1AD599CAAC83}"/>
              </a:ext>
            </a:extLst>
          </p:cNvPr>
          <p:cNvGrpSpPr/>
          <p:nvPr/>
        </p:nvGrpSpPr>
        <p:grpSpPr>
          <a:xfrm>
            <a:off x="8411397" y="4491795"/>
            <a:ext cx="2237312" cy="502744"/>
            <a:chOff x="1624887" y="1850520"/>
            <a:chExt cx="2110721" cy="502744"/>
          </a:xfrm>
        </p:grpSpPr>
        <p:pic>
          <p:nvPicPr>
            <p:cNvPr id="33" name="Graphic 32" descr="Checklist">
              <a:extLst>
                <a:ext uri="{FF2B5EF4-FFF2-40B4-BE49-F238E27FC236}">
                  <a16:creationId xmlns:a16="http://schemas.microsoft.com/office/drawing/2014/main" id="{5208B96D-9497-485D-94EA-1CA8070D3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24887" y="1850520"/>
              <a:ext cx="454146" cy="45414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0C03BE-20D2-468B-9FEA-A901299C9C9D}"/>
                </a:ext>
              </a:extLst>
            </p:cNvPr>
            <p:cNvSpPr txBox="1"/>
            <p:nvPr/>
          </p:nvSpPr>
          <p:spPr>
            <a:xfrm>
              <a:off x="1909380" y="1983932"/>
              <a:ext cx="18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Commissioning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797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828" cy="4351338"/>
          </a:xfrm>
        </p:spPr>
        <p:txBody>
          <a:bodyPr/>
          <a:lstStyle/>
          <a:p>
            <a:r>
              <a:rPr lang="en-US" dirty="0"/>
              <a:t>Eavesdropping attack</a:t>
            </a:r>
          </a:p>
          <a:p>
            <a:pPr lvl="1"/>
            <a:r>
              <a:rPr lang="en-US" dirty="0"/>
              <a:t>Security parameters exchanged in clear text</a:t>
            </a:r>
          </a:p>
          <a:p>
            <a:pPr lvl="1"/>
            <a:r>
              <a:rPr lang="en-US" dirty="0"/>
              <a:t>Device lifetime exceeds the cryptographic algorithms lifetime</a:t>
            </a:r>
          </a:p>
          <a:p>
            <a:pPr lvl="1"/>
            <a:r>
              <a:rPr lang="en-US" dirty="0"/>
              <a:t>Messages during T2T communication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311800-A33B-4388-8F37-1A9AFA6317A2}"/>
              </a:ext>
            </a:extLst>
          </p:cNvPr>
          <p:cNvGrpSpPr/>
          <p:nvPr/>
        </p:nvGrpSpPr>
        <p:grpSpPr>
          <a:xfrm>
            <a:off x="9355668" y="2321386"/>
            <a:ext cx="1494501" cy="1650366"/>
            <a:chOff x="8160776" y="3089683"/>
            <a:chExt cx="1494501" cy="1650366"/>
          </a:xfrm>
        </p:grpSpPr>
        <p:pic>
          <p:nvPicPr>
            <p:cNvPr id="11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9F484290-50AD-4AC2-A125-477CCAB0D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64AF6A-31A8-4429-984D-86FE73A553D3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F03168-E322-48F0-BB13-225D3AA512AB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5" name="Picture 3" descr="https://d30y9cdsu7xlg0.cloudfront.net/png/1182491-200.png">
            <a:extLst>
              <a:ext uri="{FF2B5EF4-FFF2-40B4-BE49-F238E27FC236}">
                <a16:creationId xmlns:a16="http://schemas.microsoft.com/office/drawing/2014/main" id="{56A97DD3-1BFD-44B4-976B-ABB9E31F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397" y="2517190"/>
            <a:ext cx="900236" cy="90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97F5609-0707-40B8-817F-C1DB0C076127}"/>
              </a:ext>
            </a:extLst>
          </p:cNvPr>
          <p:cNvGrpSpPr/>
          <p:nvPr/>
        </p:nvGrpSpPr>
        <p:grpSpPr>
          <a:xfrm>
            <a:off x="8365097" y="4979045"/>
            <a:ext cx="2955728" cy="582226"/>
            <a:chOff x="5896328" y="782665"/>
            <a:chExt cx="2955728" cy="582226"/>
          </a:xfrm>
        </p:grpSpPr>
        <p:pic>
          <p:nvPicPr>
            <p:cNvPr id="30" name="Graphic 29" descr="Play">
              <a:extLst>
                <a:ext uri="{FF2B5EF4-FFF2-40B4-BE49-F238E27FC236}">
                  <a16:creationId xmlns:a16="http://schemas.microsoft.com/office/drawing/2014/main" id="{F15014DC-9902-453C-B826-CBBCE5984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5E0CE2-24D3-4BBB-BD0B-A14E0F422CBC}"/>
                </a:ext>
              </a:extLst>
            </p:cNvPr>
            <p:cNvSpPr txBox="1"/>
            <p:nvPr/>
          </p:nvSpPr>
          <p:spPr>
            <a:xfrm>
              <a:off x="6344194" y="976795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operational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914496-42EA-44EC-ADBA-1AD599CAAC83}"/>
              </a:ext>
            </a:extLst>
          </p:cNvPr>
          <p:cNvGrpSpPr/>
          <p:nvPr/>
        </p:nvGrpSpPr>
        <p:grpSpPr>
          <a:xfrm>
            <a:off x="8411397" y="4491795"/>
            <a:ext cx="2237312" cy="502744"/>
            <a:chOff x="1624887" y="1850520"/>
            <a:chExt cx="2110721" cy="502744"/>
          </a:xfrm>
        </p:grpSpPr>
        <p:pic>
          <p:nvPicPr>
            <p:cNvPr id="33" name="Graphic 32" descr="Checklist">
              <a:extLst>
                <a:ext uri="{FF2B5EF4-FFF2-40B4-BE49-F238E27FC236}">
                  <a16:creationId xmlns:a16="http://schemas.microsoft.com/office/drawing/2014/main" id="{5208B96D-9497-485D-94EA-1CA8070D3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24887" y="1850520"/>
              <a:ext cx="454146" cy="45414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0C03BE-20D2-468B-9FEA-A901299C9C9D}"/>
                </a:ext>
              </a:extLst>
            </p:cNvPr>
            <p:cNvSpPr txBox="1"/>
            <p:nvPr/>
          </p:nvSpPr>
          <p:spPr>
            <a:xfrm>
              <a:off x="1909380" y="1983932"/>
              <a:ext cx="18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Commissioning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2812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828" cy="4351338"/>
          </a:xfrm>
        </p:spPr>
        <p:txBody>
          <a:bodyPr/>
          <a:lstStyle/>
          <a:p>
            <a:r>
              <a:rPr lang="en-US" dirty="0"/>
              <a:t>Man-in-the-middle attack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B32363-DABB-4515-B598-2F13EE52CE79}"/>
              </a:ext>
            </a:extLst>
          </p:cNvPr>
          <p:cNvGrpSpPr/>
          <p:nvPr/>
        </p:nvGrpSpPr>
        <p:grpSpPr>
          <a:xfrm>
            <a:off x="8365097" y="4979045"/>
            <a:ext cx="2955728" cy="582226"/>
            <a:chOff x="5896328" y="782665"/>
            <a:chExt cx="2955728" cy="582226"/>
          </a:xfrm>
        </p:grpSpPr>
        <p:pic>
          <p:nvPicPr>
            <p:cNvPr id="24" name="Graphic 23" descr="Play">
              <a:extLst>
                <a:ext uri="{FF2B5EF4-FFF2-40B4-BE49-F238E27FC236}">
                  <a16:creationId xmlns:a16="http://schemas.microsoft.com/office/drawing/2014/main" id="{A4613861-A578-4649-ACCB-8BECD1671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D0C938-E6C3-456A-9888-55B6CE4DD99C}"/>
                </a:ext>
              </a:extLst>
            </p:cNvPr>
            <p:cNvSpPr txBox="1"/>
            <p:nvPr/>
          </p:nvSpPr>
          <p:spPr>
            <a:xfrm>
              <a:off x="6344194" y="976795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operational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CEF71E-821A-4216-A2D6-80DBB3287AAB}"/>
              </a:ext>
            </a:extLst>
          </p:cNvPr>
          <p:cNvGrpSpPr/>
          <p:nvPr/>
        </p:nvGrpSpPr>
        <p:grpSpPr>
          <a:xfrm>
            <a:off x="8411397" y="4491795"/>
            <a:ext cx="2237312" cy="502744"/>
            <a:chOff x="1624887" y="1850520"/>
            <a:chExt cx="2110721" cy="502744"/>
          </a:xfrm>
        </p:grpSpPr>
        <p:pic>
          <p:nvPicPr>
            <p:cNvPr id="27" name="Graphic 26" descr="Checklist">
              <a:extLst>
                <a:ext uri="{FF2B5EF4-FFF2-40B4-BE49-F238E27FC236}">
                  <a16:creationId xmlns:a16="http://schemas.microsoft.com/office/drawing/2014/main" id="{CA00E32E-7F3F-4C6E-9ADE-23853CCCA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24887" y="1850520"/>
              <a:ext cx="454146" cy="45414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881462-CF3A-4288-9113-36150479D5C3}"/>
                </a:ext>
              </a:extLst>
            </p:cNvPr>
            <p:cNvSpPr txBox="1"/>
            <p:nvPr/>
          </p:nvSpPr>
          <p:spPr>
            <a:xfrm>
              <a:off x="1909380" y="1983932"/>
              <a:ext cx="18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Commissioning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966C7B-E977-4644-A73A-B2CF88BA13A3}"/>
              </a:ext>
            </a:extLst>
          </p:cNvPr>
          <p:cNvGrpSpPr/>
          <p:nvPr/>
        </p:nvGrpSpPr>
        <p:grpSpPr>
          <a:xfrm>
            <a:off x="7664146" y="1507581"/>
            <a:ext cx="1494501" cy="1650366"/>
            <a:chOff x="8160776" y="3089683"/>
            <a:chExt cx="1494501" cy="1650366"/>
          </a:xfrm>
        </p:grpSpPr>
        <p:pic>
          <p:nvPicPr>
            <p:cNvPr id="16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99F160DE-2B22-40E8-8777-372043F8A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4B250A-07F1-439D-B8F1-022DBD24D181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20A0BC-6EA6-451B-A8B3-13A315578A8A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D88B25-F7AC-444C-A376-1B44FCB68228}"/>
              </a:ext>
            </a:extLst>
          </p:cNvPr>
          <p:cNvGrpSpPr/>
          <p:nvPr/>
        </p:nvGrpSpPr>
        <p:grpSpPr>
          <a:xfrm>
            <a:off x="10435736" y="1614622"/>
            <a:ext cx="1258774" cy="1503091"/>
            <a:chOff x="10551787" y="2310836"/>
            <a:chExt cx="1258774" cy="1503091"/>
          </a:xfrm>
        </p:grpSpPr>
        <p:pic>
          <p:nvPicPr>
            <p:cNvPr id="5" name="Graphic 4" descr="Wireless router">
              <a:extLst>
                <a:ext uri="{FF2B5EF4-FFF2-40B4-BE49-F238E27FC236}">
                  <a16:creationId xmlns:a16="http://schemas.microsoft.com/office/drawing/2014/main" id="{4CCA79F7-DBE7-43B9-B502-3BC1502A6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51787" y="2310836"/>
              <a:ext cx="1258774" cy="125877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80C9D-EB3E-4DCF-AED4-E9A6A4A95EBB}"/>
                </a:ext>
              </a:extLst>
            </p:cNvPr>
            <p:cNvSpPr txBox="1"/>
            <p:nvPr/>
          </p:nvSpPr>
          <p:spPr>
            <a:xfrm>
              <a:off x="10735548" y="3352262"/>
              <a:ext cx="891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Hub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00D574-9400-4053-A2C4-9871E30FCF23}"/>
              </a:ext>
            </a:extLst>
          </p:cNvPr>
          <p:cNvCxnSpPr>
            <a:cxnSpLocks/>
          </p:cNvCxnSpPr>
          <p:nvPr/>
        </p:nvCxnSpPr>
        <p:spPr>
          <a:xfrm>
            <a:off x="9040967" y="2458741"/>
            <a:ext cx="1302838" cy="2052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8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828" cy="4351338"/>
          </a:xfrm>
        </p:spPr>
        <p:txBody>
          <a:bodyPr/>
          <a:lstStyle/>
          <a:p>
            <a:r>
              <a:rPr lang="en-US" dirty="0"/>
              <a:t>Man-in-the-middle attack</a:t>
            </a:r>
          </a:p>
          <a:p>
            <a:pPr lvl="1"/>
            <a:r>
              <a:rPr lang="en-US" dirty="0"/>
              <a:t>Security parameters update exchanged in clear text</a:t>
            </a:r>
          </a:p>
          <a:p>
            <a:pPr lvl="1"/>
            <a:r>
              <a:rPr lang="en-US" dirty="0"/>
              <a:t>If device authentication is human-assisted, it may create a weak link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B32363-DABB-4515-B598-2F13EE52CE79}"/>
              </a:ext>
            </a:extLst>
          </p:cNvPr>
          <p:cNvGrpSpPr/>
          <p:nvPr/>
        </p:nvGrpSpPr>
        <p:grpSpPr>
          <a:xfrm>
            <a:off x="8365097" y="4979045"/>
            <a:ext cx="2955728" cy="582226"/>
            <a:chOff x="5896328" y="782665"/>
            <a:chExt cx="2955728" cy="582226"/>
          </a:xfrm>
        </p:grpSpPr>
        <p:pic>
          <p:nvPicPr>
            <p:cNvPr id="24" name="Graphic 23" descr="Play">
              <a:extLst>
                <a:ext uri="{FF2B5EF4-FFF2-40B4-BE49-F238E27FC236}">
                  <a16:creationId xmlns:a16="http://schemas.microsoft.com/office/drawing/2014/main" id="{A4613861-A578-4649-ACCB-8BECD1671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D0C938-E6C3-456A-9888-55B6CE4DD99C}"/>
                </a:ext>
              </a:extLst>
            </p:cNvPr>
            <p:cNvSpPr txBox="1"/>
            <p:nvPr/>
          </p:nvSpPr>
          <p:spPr>
            <a:xfrm>
              <a:off x="6344194" y="976795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operational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CEF71E-821A-4216-A2D6-80DBB3287AAB}"/>
              </a:ext>
            </a:extLst>
          </p:cNvPr>
          <p:cNvGrpSpPr/>
          <p:nvPr/>
        </p:nvGrpSpPr>
        <p:grpSpPr>
          <a:xfrm>
            <a:off x="8411397" y="4491795"/>
            <a:ext cx="2237312" cy="502744"/>
            <a:chOff x="1624887" y="1850520"/>
            <a:chExt cx="2110721" cy="502744"/>
          </a:xfrm>
        </p:grpSpPr>
        <p:pic>
          <p:nvPicPr>
            <p:cNvPr id="27" name="Graphic 26" descr="Checklist">
              <a:extLst>
                <a:ext uri="{FF2B5EF4-FFF2-40B4-BE49-F238E27FC236}">
                  <a16:creationId xmlns:a16="http://schemas.microsoft.com/office/drawing/2014/main" id="{CA00E32E-7F3F-4C6E-9ADE-23853CCCA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24887" y="1850520"/>
              <a:ext cx="454146" cy="45414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881462-CF3A-4288-9113-36150479D5C3}"/>
                </a:ext>
              </a:extLst>
            </p:cNvPr>
            <p:cNvSpPr txBox="1"/>
            <p:nvPr/>
          </p:nvSpPr>
          <p:spPr>
            <a:xfrm>
              <a:off x="1909380" y="1983932"/>
              <a:ext cx="18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Commissioning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966C7B-E977-4644-A73A-B2CF88BA13A3}"/>
              </a:ext>
            </a:extLst>
          </p:cNvPr>
          <p:cNvGrpSpPr/>
          <p:nvPr/>
        </p:nvGrpSpPr>
        <p:grpSpPr>
          <a:xfrm>
            <a:off x="7664146" y="1507581"/>
            <a:ext cx="1494501" cy="1650366"/>
            <a:chOff x="8160776" y="3089683"/>
            <a:chExt cx="1494501" cy="1650366"/>
          </a:xfrm>
        </p:grpSpPr>
        <p:pic>
          <p:nvPicPr>
            <p:cNvPr id="16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99F160DE-2B22-40E8-8777-372043F8A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4B250A-07F1-439D-B8F1-022DBD24D181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20A0BC-6EA6-451B-A8B3-13A315578A8A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D88B25-F7AC-444C-A376-1B44FCB68228}"/>
              </a:ext>
            </a:extLst>
          </p:cNvPr>
          <p:cNvGrpSpPr/>
          <p:nvPr/>
        </p:nvGrpSpPr>
        <p:grpSpPr>
          <a:xfrm>
            <a:off x="10435736" y="1614622"/>
            <a:ext cx="1258774" cy="1503091"/>
            <a:chOff x="10551787" y="2310836"/>
            <a:chExt cx="1258774" cy="1503091"/>
          </a:xfrm>
        </p:grpSpPr>
        <p:pic>
          <p:nvPicPr>
            <p:cNvPr id="5" name="Graphic 4" descr="Wireless router">
              <a:extLst>
                <a:ext uri="{FF2B5EF4-FFF2-40B4-BE49-F238E27FC236}">
                  <a16:creationId xmlns:a16="http://schemas.microsoft.com/office/drawing/2014/main" id="{4CCA79F7-DBE7-43B9-B502-3BC1502A6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51787" y="2310836"/>
              <a:ext cx="1258774" cy="125877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80C9D-EB3E-4DCF-AED4-E9A6A4A95EBB}"/>
                </a:ext>
              </a:extLst>
            </p:cNvPr>
            <p:cNvSpPr txBox="1"/>
            <p:nvPr/>
          </p:nvSpPr>
          <p:spPr>
            <a:xfrm>
              <a:off x="10735548" y="3352262"/>
              <a:ext cx="891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Hub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00D574-9400-4053-A2C4-9871E30FCF23}"/>
              </a:ext>
            </a:extLst>
          </p:cNvPr>
          <p:cNvCxnSpPr>
            <a:cxnSpLocks/>
          </p:cNvCxnSpPr>
          <p:nvPr/>
        </p:nvCxnSpPr>
        <p:spPr>
          <a:xfrm>
            <a:off x="9040967" y="2458741"/>
            <a:ext cx="1302838" cy="205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1F4625-B2C2-444A-9547-91B87016726D}"/>
              </a:ext>
            </a:extLst>
          </p:cNvPr>
          <p:cNvCxnSpPr>
            <a:cxnSpLocks/>
          </p:cNvCxnSpPr>
          <p:nvPr/>
        </p:nvCxnSpPr>
        <p:spPr>
          <a:xfrm>
            <a:off x="8550692" y="3067731"/>
            <a:ext cx="524541" cy="722376"/>
          </a:xfrm>
          <a:prstGeom prst="line">
            <a:avLst/>
          </a:prstGeom>
          <a:ln w="5715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https://www.privia.com/hs-fs/hubfs/2017%20Website/Security/ManinMiddleAttack-icon.png?t=1518725986305&amp;width=200&amp;name=ManinMiddleAttack-icon.png">
            <a:extLst>
              <a:ext uri="{FF2B5EF4-FFF2-40B4-BE49-F238E27FC236}">
                <a16:creationId xmlns:a16="http://schemas.microsoft.com/office/drawing/2014/main" id="{3EFCCF93-F157-4F86-B652-5F0B4BCC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829" y="3179348"/>
            <a:ext cx="903926" cy="9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444951-6698-4927-AF0A-7761D8442080}"/>
              </a:ext>
            </a:extLst>
          </p:cNvPr>
          <p:cNvCxnSpPr>
            <a:cxnSpLocks/>
          </p:cNvCxnSpPr>
          <p:nvPr/>
        </p:nvCxnSpPr>
        <p:spPr>
          <a:xfrm flipV="1">
            <a:off x="10058685" y="3052033"/>
            <a:ext cx="560812" cy="725122"/>
          </a:xfrm>
          <a:prstGeom prst="line">
            <a:avLst/>
          </a:prstGeom>
          <a:ln w="5715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34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828" cy="4351338"/>
          </a:xfrm>
        </p:spPr>
        <p:txBody>
          <a:bodyPr/>
          <a:lstStyle/>
          <a:p>
            <a:r>
              <a:rPr lang="en-US" dirty="0"/>
              <a:t>Firmware attacks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966C7B-E977-4644-A73A-B2CF88BA13A3}"/>
              </a:ext>
            </a:extLst>
          </p:cNvPr>
          <p:cNvGrpSpPr/>
          <p:nvPr/>
        </p:nvGrpSpPr>
        <p:grpSpPr>
          <a:xfrm>
            <a:off x="8783594" y="2260147"/>
            <a:ext cx="1494501" cy="1650366"/>
            <a:chOff x="8160776" y="3089683"/>
            <a:chExt cx="1494501" cy="1650366"/>
          </a:xfrm>
        </p:grpSpPr>
        <p:pic>
          <p:nvPicPr>
            <p:cNvPr id="16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99F160DE-2B22-40E8-8777-372043F8A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4B250A-07F1-439D-B8F1-022DBD24D181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20A0BC-6EA6-451B-A8B3-13A315578A8A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0A675D-D5AD-4713-A869-291A2D1CDD1B}"/>
              </a:ext>
            </a:extLst>
          </p:cNvPr>
          <p:cNvGrpSpPr/>
          <p:nvPr/>
        </p:nvGrpSpPr>
        <p:grpSpPr>
          <a:xfrm>
            <a:off x="8241771" y="4328616"/>
            <a:ext cx="2406592" cy="723113"/>
            <a:chOff x="4470203" y="460447"/>
            <a:chExt cx="2406592" cy="723113"/>
          </a:xfrm>
        </p:grpSpPr>
        <p:pic>
          <p:nvPicPr>
            <p:cNvPr id="22" name="Graphic 21" descr="Arrow: Counterclockwise curve">
              <a:extLst>
                <a:ext uri="{FF2B5EF4-FFF2-40B4-BE49-F238E27FC236}">
                  <a16:creationId xmlns:a16="http://schemas.microsoft.com/office/drawing/2014/main" id="{86424D74-BDCB-402E-8998-2294219FC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26488">
              <a:off x="4470203" y="460447"/>
              <a:ext cx="723113" cy="72311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D51029-C6FC-4CFE-9B71-C64FD832322A}"/>
                </a:ext>
              </a:extLst>
            </p:cNvPr>
            <p:cNvSpPr txBox="1"/>
            <p:nvPr/>
          </p:nvSpPr>
          <p:spPr>
            <a:xfrm>
              <a:off x="4970225" y="729684"/>
              <a:ext cx="1906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Software update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7EE911-7199-4D5C-B4FF-B5FE141337F8}"/>
              </a:ext>
            </a:extLst>
          </p:cNvPr>
          <p:cNvGrpSpPr/>
          <p:nvPr/>
        </p:nvGrpSpPr>
        <p:grpSpPr>
          <a:xfrm>
            <a:off x="8365097" y="4979045"/>
            <a:ext cx="2955728" cy="582226"/>
            <a:chOff x="5896328" y="782665"/>
            <a:chExt cx="2955728" cy="582226"/>
          </a:xfrm>
        </p:grpSpPr>
        <p:pic>
          <p:nvPicPr>
            <p:cNvPr id="32" name="Graphic 31" descr="Play">
              <a:extLst>
                <a:ext uri="{FF2B5EF4-FFF2-40B4-BE49-F238E27FC236}">
                  <a16:creationId xmlns:a16="http://schemas.microsoft.com/office/drawing/2014/main" id="{D0670B15-0ABA-4B8F-9D73-EB832710A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E34EA9-5E3B-4258-AEE3-D92766A267A4}"/>
                </a:ext>
              </a:extLst>
            </p:cNvPr>
            <p:cNvSpPr txBox="1"/>
            <p:nvPr/>
          </p:nvSpPr>
          <p:spPr>
            <a:xfrm>
              <a:off x="6344194" y="976795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operational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858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828" cy="4351338"/>
          </a:xfrm>
        </p:spPr>
        <p:txBody>
          <a:bodyPr/>
          <a:lstStyle/>
          <a:p>
            <a:r>
              <a:rPr lang="en-US" dirty="0"/>
              <a:t>Firmware attacks</a:t>
            </a:r>
          </a:p>
          <a:p>
            <a:pPr lvl="1"/>
            <a:r>
              <a:rPr lang="en-US" dirty="0"/>
              <a:t>During maintenance a new malicious firmware may be updated</a:t>
            </a:r>
          </a:p>
          <a:p>
            <a:pPr lvl="1"/>
            <a:r>
              <a:rPr lang="en-US" dirty="0"/>
              <a:t>Old firmware may contain security exploits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966C7B-E977-4644-A73A-B2CF88BA13A3}"/>
              </a:ext>
            </a:extLst>
          </p:cNvPr>
          <p:cNvGrpSpPr/>
          <p:nvPr/>
        </p:nvGrpSpPr>
        <p:grpSpPr>
          <a:xfrm>
            <a:off x="8783594" y="2260147"/>
            <a:ext cx="1494501" cy="1650366"/>
            <a:chOff x="8160776" y="3089683"/>
            <a:chExt cx="1494501" cy="1650366"/>
          </a:xfrm>
        </p:grpSpPr>
        <p:pic>
          <p:nvPicPr>
            <p:cNvPr id="16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99F160DE-2B22-40E8-8777-372043F8A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4B250A-07F1-439D-B8F1-022DBD24D181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20A0BC-6EA6-451B-A8B3-13A315578A8A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0A675D-D5AD-4713-A869-291A2D1CDD1B}"/>
              </a:ext>
            </a:extLst>
          </p:cNvPr>
          <p:cNvGrpSpPr/>
          <p:nvPr/>
        </p:nvGrpSpPr>
        <p:grpSpPr>
          <a:xfrm>
            <a:off x="8241771" y="4328616"/>
            <a:ext cx="2406592" cy="723113"/>
            <a:chOff x="4470203" y="460447"/>
            <a:chExt cx="2406592" cy="723113"/>
          </a:xfrm>
        </p:grpSpPr>
        <p:pic>
          <p:nvPicPr>
            <p:cNvPr id="22" name="Graphic 21" descr="Arrow: Counterclockwise curve">
              <a:extLst>
                <a:ext uri="{FF2B5EF4-FFF2-40B4-BE49-F238E27FC236}">
                  <a16:creationId xmlns:a16="http://schemas.microsoft.com/office/drawing/2014/main" id="{86424D74-BDCB-402E-8998-2294219FC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26488">
              <a:off x="4470203" y="460447"/>
              <a:ext cx="723113" cy="72311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D51029-C6FC-4CFE-9B71-C64FD832322A}"/>
                </a:ext>
              </a:extLst>
            </p:cNvPr>
            <p:cNvSpPr txBox="1"/>
            <p:nvPr/>
          </p:nvSpPr>
          <p:spPr>
            <a:xfrm>
              <a:off x="4970225" y="729684"/>
              <a:ext cx="1906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Software update</a:t>
              </a:r>
            </a:p>
          </p:txBody>
        </p:sp>
      </p:grpSp>
      <p:pic>
        <p:nvPicPr>
          <p:cNvPr id="30" name="Graphic 29" descr="Arrow: Counterclockwise curve">
            <a:extLst>
              <a:ext uri="{FF2B5EF4-FFF2-40B4-BE49-F238E27FC236}">
                <a16:creationId xmlns:a16="http://schemas.microsoft.com/office/drawing/2014/main" id="{8142DE7E-B221-424E-8F6B-0CA22D3B3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26488">
            <a:off x="9937062" y="2594539"/>
            <a:ext cx="723113" cy="72311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E7EE911-7199-4D5C-B4FF-B5FE141337F8}"/>
              </a:ext>
            </a:extLst>
          </p:cNvPr>
          <p:cNvGrpSpPr/>
          <p:nvPr/>
        </p:nvGrpSpPr>
        <p:grpSpPr>
          <a:xfrm>
            <a:off x="8365097" y="4979045"/>
            <a:ext cx="2955728" cy="582226"/>
            <a:chOff x="5896328" y="782665"/>
            <a:chExt cx="2955728" cy="582226"/>
          </a:xfrm>
        </p:grpSpPr>
        <p:pic>
          <p:nvPicPr>
            <p:cNvPr id="32" name="Graphic 31" descr="Play">
              <a:extLst>
                <a:ext uri="{FF2B5EF4-FFF2-40B4-BE49-F238E27FC236}">
                  <a16:creationId xmlns:a16="http://schemas.microsoft.com/office/drawing/2014/main" id="{D0670B15-0ABA-4B8F-9D73-EB832710A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E34EA9-5E3B-4258-AEE3-D92766A267A4}"/>
                </a:ext>
              </a:extLst>
            </p:cNvPr>
            <p:cNvSpPr txBox="1"/>
            <p:nvPr/>
          </p:nvSpPr>
          <p:spPr>
            <a:xfrm>
              <a:off x="6344194" y="976795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operational</a:t>
              </a:r>
            </a:p>
          </p:txBody>
        </p:sp>
      </p:grpSp>
      <p:pic>
        <p:nvPicPr>
          <p:cNvPr id="34" name="Graphic 33" descr="Bug">
            <a:extLst>
              <a:ext uri="{FF2B5EF4-FFF2-40B4-BE49-F238E27FC236}">
                <a16:creationId xmlns:a16="http://schemas.microsoft.com/office/drawing/2014/main" id="{DF7B428B-FFE8-4FFE-810E-3C7FEEDCC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77752" y="2405591"/>
            <a:ext cx="253382" cy="2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84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828" cy="4351338"/>
          </a:xfrm>
        </p:spPr>
        <p:txBody>
          <a:bodyPr/>
          <a:lstStyle/>
          <a:p>
            <a:r>
              <a:rPr lang="en-US" dirty="0"/>
              <a:t>Routing attack (6loWPAN)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966C7B-E977-4644-A73A-B2CF88BA13A3}"/>
              </a:ext>
            </a:extLst>
          </p:cNvPr>
          <p:cNvGrpSpPr/>
          <p:nvPr/>
        </p:nvGrpSpPr>
        <p:grpSpPr>
          <a:xfrm>
            <a:off x="8079369" y="2457749"/>
            <a:ext cx="904858" cy="970500"/>
            <a:chOff x="8160776" y="3089683"/>
            <a:chExt cx="1494501" cy="1650366"/>
          </a:xfrm>
        </p:grpSpPr>
        <p:pic>
          <p:nvPicPr>
            <p:cNvPr id="16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99F160DE-2B22-40E8-8777-372043F8A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4B250A-07F1-439D-B8F1-022DBD24D181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20A0BC-6EA6-451B-A8B3-13A315578A8A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7EE911-7199-4D5C-B4FF-B5FE141337F8}"/>
              </a:ext>
            </a:extLst>
          </p:cNvPr>
          <p:cNvGrpSpPr/>
          <p:nvPr/>
        </p:nvGrpSpPr>
        <p:grpSpPr>
          <a:xfrm>
            <a:off x="8365097" y="4979045"/>
            <a:ext cx="2955728" cy="582226"/>
            <a:chOff x="5896328" y="782665"/>
            <a:chExt cx="2955728" cy="582226"/>
          </a:xfrm>
        </p:grpSpPr>
        <p:pic>
          <p:nvPicPr>
            <p:cNvPr id="32" name="Graphic 31" descr="Play">
              <a:extLst>
                <a:ext uri="{FF2B5EF4-FFF2-40B4-BE49-F238E27FC236}">
                  <a16:creationId xmlns:a16="http://schemas.microsoft.com/office/drawing/2014/main" id="{D0670B15-0ABA-4B8F-9D73-EB832710A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E34EA9-5E3B-4258-AEE3-D92766A267A4}"/>
                </a:ext>
              </a:extLst>
            </p:cNvPr>
            <p:cNvSpPr txBox="1"/>
            <p:nvPr/>
          </p:nvSpPr>
          <p:spPr>
            <a:xfrm>
              <a:off x="6344194" y="976795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operational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809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828" cy="4351338"/>
          </a:xfrm>
        </p:spPr>
        <p:txBody>
          <a:bodyPr/>
          <a:lstStyle/>
          <a:p>
            <a:r>
              <a:rPr lang="en-US" dirty="0"/>
              <a:t>Routing attack (6loWPAN)</a:t>
            </a:r>
          </a:p>
          <a:p>
            <a:pPr lvl="1"/>
            <a:r>
              <a:rPr lang="en-US" dirty="0"/>
              <a:t>Spoofed</a:t>
            </a:r>
          </a:p>
          <a:p>
            <a:pPr lvl="1"/>
            <a:r>
              <a:rPr lang="en-US" dirty="0"/>
              <a:t>Altered</a:t>
            </a:r>
          </a:p>
          <a:p>
            <a:pPr lvl="1"/>
            <a:r>
              <a:rPr lang="en-US" dirty="0"/>
              <a:t>Replayed</a:t>
            </a:r>
          </a:p>
          <a:p>
            <a:pPr lvl="1"/>
            <a:r>
              <a:rPr lang="en-US" dirty="0"/>
              <a:t>Types</a:t>
            </a:r>
          </a:p>
          <a:p>
            <a:pPr lvl="2"/>
            <a:r>
              <a:rPr lang="en-US" dirty="0"/>
              <a:t>Sinkhole </a:t>
            </a:r>
          </a:p>
          <a:p>
            <a:pPr lvl="2"/>
            <a:r>
              <a:rPr lang="en-US" dirty="0"/>
              <a:t>Selective forwarding</a:t>
            </a:r>
          </a:p>
          <a:p>
            <a:pPr lvl="2"/>
            <a:r>
              <a:rPr lang="en-US" dirty="0"/>
              <a:t>Wormhole</a:t>
            </a:r>
          </a:p>
          <a:p>
            <a:pPr lvl="2"/>
            <a:r>
              <a:rPr lang="en-US" dirty="0"/>
              <a:t>Sybil attack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966C7B-E977-4644-A73A-B2CF88BA13A3}"/>
              </a:ext>
            </a:extLst>
          </p:cNvPr>
          <p:cNvGrpSpPr/>
          <p:nvPr/>
        </p:nvGrpSpPr>
        <p:grpSpPr>
          <a:xfrm>
            <a:off x="8079369" y="2457749"/>
            <a:ext cx="904858" cy="970500"/>
            <a:chOff x="8160776" y="3089683"/>
            <a:chExt cx="1494501" cy="1650366"/>
          </a:xfrm>
        </p:grpSpPr>
        <p:pic>
          <p:nvPicPr>
            <p:cNvPr id="16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99F160DE-2B22-40E8-8777-372043F8A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4B250A-07F1-439D-B8F1-022DBD24D181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20A0BC-6EA6-451B-A8B3-13A315578A8A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7EE911-7199-4D5C-B4FF-B5FE141337F8}"/>
              </a:ext>
            </a:extLst>
          </p:cNvPr>
          <p:cNvGrpSpPr/>
          <p:nvPr/>
        </p:nvGrpSpPr>
        <p:grpSpPr>
          <a:xfrm>
            <a:off x="8365097" y="4979045"/>
            <a:ext cx="2955728" cy="582226"/>
            <a:chOff x="5896328" y="782665"/>
            <a:chExt cx="2955728" cy="582226"/>
          </a:xfrm>
        </p:grpSpPr>
        <p:pic>
          <p:nvPicPr>
            <p:cNvPr id="32" name="Graphic 31" descr="Play">
              <a:extLst>
                <a:ext uri="{FF2B5EF4-FFF2-40B4-BE49-F238E27FC236}">
                  <a16:creationId xmlns:a16="http://schemas.microsoft.com/office/drawing/2014/main" id="{D0670B15-0ABA-4B8F-9D73-EB832710A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96328" y="782665"/>
              <a:ext cx="582226" cy="58222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E34EA9-5E3B-4258-AEE3-D92766A267A4}"/>
                </a:ext>
              </a:extLst>
            </p:cNvPr>
            <p:cNvSpPr txBox="1"/>
            <p:nvPr/>
          </p:nvSpPr>
          <p:spPr>
            <a:xfrm>
              <a:off x="6344194" y="976795"/>
              <a:ext cx="250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operational</a:t>
              </a:r>
            </a:p>
          </p:txBody>
        </p:sp>
      </p:grpSp>
      <p:pic>
        <p:nvPicPr>
          <p:cNvPr id="8195" name="Picture 3" descr="diyfzujgjgiexdlpiqjc.png (534×266)">
            <a:extLst>
              <a:ext uri="{FF2B5EF4-FFF2-40B4-BE49-F238E27FC236}">
                <a16:creationId xmlns:a16="http://schemas.microsoft.com/office/drawing/2014/main" id="{D6D07897-740E-4413-A9D5-622B734D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963" y="2038734"/>
            <a:ext cx="2357845" cy="117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366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828" cy="4351338"/>
          </a:xfrm>
        </p:spPr>
        <p:txBody>
          <a:bodyPr/>
          <a:lstStyle/>
          <a:p>
            <a:r>
              <a:rPr lang="en-US" dirty="0"/>
              <a:t>Privilege scalation</a:t>
            </a:r>
          </a:p>
          <a:p>
            <a:pPr lvl="1"/>
            <a:r>
              <a:rPr lang="en-US" dirty="0"/>
              <a:t>Authentication system flaw</a:t>
            </a:r>
          </a:p>
          <a:p>
            <a:pPr lvl="1"/>
            <a:r>
              <a:rPr lang="en-US" dirty="0"/>
              <a:t>Low privileged user access higher priority resources </a:t>
            </a:r>
          </a:p>
        </p:txBody>
      </p:sp>
      <p:pic>
        <p:nvPicPr>
          <p:cNvPr id="5" name="Graphic 4" descr="Security Camera">
            <a:extLst>
              <a:ext uri="{FF2B5EF4-FFF2-40B4-BE49-F238E27FC236}">
                <a16:creationId xmlns:a16="http://schemas.microsoft.com/office/drawing/2014/main" id="{6218C65E-3F33-412F-97D2-9D9473398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6579" y="1825625"/>
            <a:ext cx="771397" cy="77139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4B054F-8A35-4655-8BDD-364DC12B6F03}"/>
              </a:ext>
            </a:extLst>
          </p:cNvPr>
          <p:cNvCxnSpPr>
            <a:cxnSpLocks/>
          </p:cNvCxnSpPr>
          <p:nvPr/>
        </p:nvCxnSpPr>
        <p:spPr>
          <a:xfrm flipH="1" flipV="1">
            <a:off x="9363424" y="2473813"/>
            <a:ext cx="401185" cy="382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28B846-2D1C-4CF0-B494-BAFDE961E6B8}"/>
              </a:ext>
            </a:extLst>
          </p:cNvPr>
          <p:cNvGrpSpPr/>
          <p:nvPr/>
        </p:nvGrpSpPr>
        <p:grpSpPr>
          <a:xfrm>
            <a:off x="9644653" y="2615219"/>
            <a:ext cx="904858" cy="970500"/>
            <a:chOff x="8160776" y="3089683"/>
            <a:chExt cx="1494501" cy="1650366"/>
          </a:xfrm>
        </p:grpSpPr>
        <p:pic>
          <p:nvPicPr>
            <p:cNvPr id="29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503FDB8B-8E23-4041-A30A-C72B0BF32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DD4F92-8E38-423C-8638-6042C20E16C8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0AEE00-FEE8-402E-80CC-0F2B0D745AAA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51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D78F-C5A4-4D4F-925A-92037AE9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43B9-9FF6-4810-949B-ECACEE23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It’s a good summary of all ongoing </a:t>
            </a:r>
            <a:r>
              <a:rPr lang="en-US" b="1" dirty="0"/>
              <a:t>standardizing</a:t>
            </a:r>
            <a:r>
              <a:rPr lang="en-US" dirty="0"/>
              <a:t> efforts being done by the IETF</a:t>
            </a:r>
          </a:p>
          <a:p>
            <a:endParaRPr lang="en-US" dirty="0"/>
          </a:p>
        </p:txBody>
      </p:sp>
      <p:pic>
        <p:nvPicPr>
          <p:cNvPr id="4098" name="Picture 2" descr="IETF">
            <a:extLst>
              <a:ext uri="{FF2B5EF4-FFF2-40B4-BE49-F238E27FC236}">
                <a16:creationId xmlns:a16="http://schemas.microsoft.com/office/drawing/2014/main" id="{A597F476-3CA8-4226-B607-900F4DCED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385" y="4733925"/>
            <a:ext cx="2720608" cy="144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ernet Research Task Force (IRTF)">
            <a:extLst>
              <a:ext uri="{FF2B5EF4-FFF2-40B4-BE49-F238E27FC236}">
                <a16:creationId xmlns:a16="http://schemas.microsoft.com/office/drawing/2014/main" id="{836E8BC8-D6B3-4487-8D78-DA01BD994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008" y="4317187"/>
            <a:ext cx="2720607" cy="194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F166379-C674-4C24-B71E-346948C71783}"/>
              </a:ext>
            </a:extLst>
          </p:cNvPr>
          <p:cNvSpPr/>
          <p:nvPr/>
        </p:nvSpPr>
        <p:spPr>
          <a:xfrm>
            <a:off x="5660136" y="4910328"/>
            <a:ext cx="960120" cy="758952"/>
          </a:xfrm>
          <a:prstGeom prst="rightArrow">
            <a:avLst>
              <a:gd name="adj1" fmla="val 21084"/>
              <a:gd name="adj2" fmla="val 331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79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828" cy="4351338"/>
          </a:xfrm>
        </p:spPr>
        <p:txBody>
          <a:bodyPr/>
          <a:lstStyle/>
          <a:p>
            <a:r>
              <a:rPr lang="en-US" dirty="0"/>
              <a:t>Privilege scalation</a:t>
            </a:r>
          </a:p>
          <a:p>
            <a:pPr lvl="1"/>
            <a:r>
              <a:rPr lang="en-US" dirty="0"/>
              <a:t>Authentication system flaw</a:t>
            </a:r>
          </a:p>
          <a:p>
            <a:pPr lvl="1"/>
            <a:r>
              <a:rPr lang="en-US" dirty="0"/>
              <a:t>Low privileged user access higher priority resources </a:t>
            </a:r>
          </a:p>
        </p:txBody>
      </p:sp>
      <p:pic>
        <p:nvPicPr>
          <p:cNvPr id="5" name="Graphic 4" descr="Security Camera">
            <a:extLst>
              <a:ext uri="{FF2B5EF4-FFF2-40B4-BE49-F238E27FC236}">
                <a16:creationId xmlns:a16="http://schemas.microsoft.com/office/drawing/2014/main" id="{6218C65E-3F33-412F-97D2-9D9473398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6579" y="1825625"/>
            <a:ext cx="771397" cy="771397"/>
          </a:xfrm>
          <a:prstGeom prst="rect">
            <a:avLst/>
          </a:prstGeom>
        </p:spPr>
      </p:pic>
      <p:pic>
        <p:nvPicPr>
          <p:cNvPr id="19" name="Picture 2" descr="https://www.privia.com/hs-fs/hubfs/2017%20Website/Security/ManinMiddleAttack-icon.png?t=1518725986305&amp;width=200&amp;name=ManinMiddleAttack-icon.png">
            <a:extLst>
              <a:ext uri="{FF2B5EF4-FFF2-40B4-BE49-F238E27FC236}">
                <a16:creationId xmlns:a16="http://schemas.microsoft.com/office/drawing/2014/main" id="{41ABE7A4-7EE7-4851-A238-91F8CB332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657" y="4124401"/>
            <a:ext cx="903926" cy="9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4FF1ED-AE94-4FA8-81E8-010425CD5A6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931620" y="3552107"/>
            <a:ext cx="0" cy="572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4B054F-8A35-4655-8BDD-364DC12B6F03}"/>
              </a:ext>
            </a:extLst>
          </p:cNvPr>
          <p:cNvCxnSpPr>
            <a:cxnSpLocks/>
          </p:cNvCxnSpPr>
          <p:nvPr/>
        </p:nvCxnSpPr>
        <p:spPr>
          <a:xfrm flipH="1" flipV="1">
            <a:off x="9363424" y="2473813"/>
            <a:ext cx="401185" cy="382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E7E19B-8D47-4738-A5C5-AC92FF81F72A}"/>
              </a:ext>
            </a:extLst>
          </p:cNvPr>
          <p:cNvCxnSpPr>
            <a:cxnSpLocks/>
          </p:cNvCxnSpPr>
          <p:nvPr/>
        </p:nvCxnSpPr>
        <p:spPr>
          <a:xfrm flipH="1" flipV="1">
            <a:off x="8878529" y="2648181"/>
            <a:ext cx="733658" cy="134959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28B846-2D1C-4CF0-B494-BAFDE961E6B8}"/>
              </a:ext>
            </a:extLst>
          </p:cNvPr>
          <p:cNvGrpSpPr/>
          <p:nvPr/>
        </p:nvGrpSpPr>
        <p:grpSpPr>
          <a:xfrm>
            <a:off x="9644653" y="2615219"/>
            <a:ext cx="904858" cy="970500"/>
            <a:chOff x="8160776" y="3089683"/>
            <a:chExt cx="1494501" cy="1650366"/>
          </a:xfrm>
        </p:grpSpPr>
        <p:pic>
          <p:nvPicPr>
            <p:cNvPr id="29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503FDB8B-8E23-4041-A30A-C72B0BF32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DD4F92-8E38-423C-8638-6042C20E16C8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0AEE00-FEE8-402E-80CC-0F2B0D745AAA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02723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828" cy="4351338"/>
          </a:xfrm>
        </p:spPr>
        <p:txBody>
          <a:bodyPr/>
          <a:lstStyle/>
          <a:p>
            <a:r>
              <a:rPr lang="en-US" dirty="0"/>
              <a:t>Privacy threats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28B846-2D1C-4CF0-B494-BAFDE961E6B8}"/>
              </a:ext>
            </a:extLst>
          </p:cNvPr>
          <p:cNvGrpSpPr/>
          <p:nvPr/>
        </p:nvGrpSpPr>
        <p:grpSpPr>
          <a:xfrm>
            <a:off x="10175234" y="2943750"/>
            <a:ext cx="904858" cy="970500"/>
            <a:chOff x="8160776" y="3089683"/>
            <a:chExt cx="1494501" cy="1650366"/>
          </a:xfrm>
        </p:grpSpPr>
        <p:pic>
          <p:nvPicPr>
            <p:cNvPr id="29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503FDB8B-8E23-4041-A30A-C72B0BF32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DD4F92-8E38-423C-8638-6042C20E16C8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0AEE00-FEE8-402E-80CC-0F2B0D745AAA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CCB6C8ED-B3E3-4FCD-9A92-9AD38AF53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7480" y="3681036"/>
            <a:ext cx="637120" cy="637120"/>
          </a:xfrm>
          <a:prstGeom prst="rect">
            <a:avLst/>
          </a:prstGeom>
        </p:spPr>
      </p:pic>
      <p:pic>
        <p:nvPicPr>
          <p:cNvPr id="11" name="Graphic 10" descr="Pie chart">
            <a:extLst>
              <a:ext uri="{FF2B5EF4-FFF2-40B4-BE49-F238E27FC236}">
                <a16:creationId xmlns:a16="http://schemas.microsoft.com/office/drawing/2014/main" id="{C2421D0F-5B4A-4DA4-8520-BFFF7989FD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62780" y="2998639"/>
            <a:ext cx="574043" cy="574043"/>
          </a:xfrm>
          <a:prstGeom prst="rect">
            <a:avLst/>
          </a:prstGeom>
        </p:spPr>
      </p:pic>
      <p:pic>
        <p:nvPicPr>
          <p:cNvPr id="13" name="Graphic 12" descr="Downward trend">
            <a:extLst>
              <a:ext uri="{FF2B5EF4-FFF2-40B4-BE49-F238E27FC236}">
                <a16:creationId xmlns:a16="http://schemas.microsoft.com/office/drawing/2014/main" id="{6A56C243-0582-49DE-A992-EE7C5868C0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87654" y="2291336"/>
            <a:ext cx="599652" cy="599652"/>
          </a:xfrm>
          <a:prstGeom prst="rect">
            <a:avLst/>
          </a:prstGeom>
        </p:spPr>
      </p:pic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47C74695-72EC-450F-B973-C30A40C66C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48884" y="3829473"/>
            <a:ext cx="642004" cy="642004"/>
          </a:xfrm>
          <a:prstGeom prst="rect">
            <a:avLst/>
          </a:prstGeom>
        </p:spPr>
      </p:pic>
      <p:pic>
        <p:nvPicPr>
          <p:cNvPr id="17" name="Graphic 16" descr="Playbook">
            <a:extLst>
              <a:ext uri="{FF2B5EF4-FFF2-40B4-BE49-F238E27FC236}">
                <a16:creationId xmlns:a16="http://schemas.microsoft.com/office/drawing/2014/main" id="{1A4FD6CB-C008-4A4E-A88C-DD05C83012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54082" y="3286141"/>
            <a:ext cx="599652" cy="599652"/>
          </a:xfrm>
          <a:prstGeom prst="rect">
            <a:avLst/>
          </a:prstGeom>
        </p:spPr>
      </p:pic>
      <p:pic>
        <p:nvPicPr>
          <p:cNvPr id="21" name="Graphic 20" descr="Stopwatch">
            <a:extLst>
              <a:ext uri="{FF2B5EF4-FFF2-40B4-BE49-F238E27FC236}">
                <a16:creationId xmlns:a16="http://schemas.microsoft.com/office/drawing/2014/main" id="{DB432497-09ED-4260-9647-1CE00C650A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67267" y="2654697"/>
            <a:ext cx="572934" cy="5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21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828" cy="4351338"/>
          </a:xfrm>
        </p:spPr>
        <p:txBody>
          <a:bodyPr/>
          <a:lstStyle/>
          <a:p>
            <a:r>
              <a:rPr lang="en-US" dirty="0"/>
              <a:t>Privacy threats</a:t>
            </a:r>
          </a:p>
          <a:p>
            <a:pPr lvl="1"/>
            <a:r>
              <a:rPr lang="en-US" dirty="0"/>
              <a:t>Infer information based on device profile and messaging patterns</a:t>
            </a:r>
          </a:p>
          <a:p>
            <a:pPr lvl="1"/>
            <a:r>
              <a:rPr lang="en-US" dirty="0"/>
              <a:t>Also known as second channel attack</a:t>
            </a:r>
          </a:p>
        </p:txBody>
      </p:sp>
      <p:pic>
        <p:nvPicPr>
          <p:cNvPr id="19" name="Picture 2" descr="https://www.privia.com/hs-fs/hubfs/2017%20Website/Security/ManinMiddleAttack-icon.png?t=1518725986305&amp;width=200&amp;name=ManinMiddleAttack-icon.png">
            <a:extLst>
              <a:ext uri="{FF2B5EF4-FFF2-40B4-BE49-F238E27FC236}">
                <a16:creationId xmlns:a16="http://schemas.microsoft.com/office/drawing/2014/main" id="{41ABE7A4-7EE7-4851-A238-91F8CB332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026" y="2467140"/>
            <a:ext cx="903926" cy="9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E28B846-2D1C-4CF0-B494-BAFDE961E6B8}"/>
              </a:ext>
            </a:extLst>
          </p:cNvPr>
          <p:cNvGrpSpPr/>
          <p:nvPr/>
        </p:nvGrpSpPr>
        <p:grpSpPr>
          <a:xfrm>
            <a:off x="10175234" y="2943750"/>
            <a:ext cx="904858" cy="970500"/>
            <a:chOff x="8160776" y="3089683"/>
            <a:chExt cx="1494501" cy="1650366"/>
          </a:xfrm>
        </p:grpSpPr>
        <p:pic>
          <p:nvPicPr>
            <p:cNvPr id="29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503FDB8B-8E23-4041-A30A-C72B0BF32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DD4F92-8E38-423C-8638-6042C20E16C8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0AEE00-FEE8-402E-80CC-0F2B0D745AAA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List">
            <a:extLst>
              <a:ext uri="{FF2B5EF4-FFF2-40B4-BE49-F238E27FC236}">
                <a16:creationId xmlns:a16="http://schemas.microsoft.com/office/drawing/2014/main" id="{F9AC71E3-B13F-4F54-80AC-6F6F6565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5355" y="3315394"/>
            <a:ext cx="914400" cy="914400"/>
          </a:xfrm>
          <a:prstGeom prst="rect">
            <a:avLst/>
          </a:prstGeom>
        </p:spPr>
      </p:pic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CCB6C8ED-B3E3-4FCD-9A92-9AD38AF53B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7480" y="3681036"/>
            <a:ext cx="637120" cy="637120"/>
          </a:xfrm>
          <a:prstGeom prst="rect">
            <a:avLst/>
          </a:prstGeom>
        </p:spPr>
      </p:pic>
      <p:pic>
        <p:nvPicPr>
          <p:cNvPr id="11" name="Graphic 10" descr="Pie chart">
            <a:extLst>
              <a:ext uri="{FF2B5EF4-FFF2-40B4-BE49-F238E27FC236}">
                <a16:creationId xmlns:a16="http://schemas.microsoft.com/office/drawing/2014/main" id="{C2421D0F-5B4A-4DA4-8520-BFFF7989FD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2780" y="2998639"/>
            <a:ext cx="574043" cy="574043"/>
          </a:xfrm>
          <a:prstGeom prst="rect">
            <a:avLst/>
          </a:prstGeom>
        </p:spPr>
      </p:pic>
      <p:pic>
        <p:nvPicPr>
          <p:cNvPr id="13" name="Graphic 12" descr="Downward trend">
            <a:extLst>
              <a:ext uri="{FF2B5EF4-FFF2-40B4-BE49-F238E27FC236}">
                <a16:creationId xmlns:a16="http://schemas.microsoft.com/office/drawing/2014/main" id="{6A56C243-0582-49DE-A992-EE7C5868C0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7654" y="2291336"/>
            <a:ext cx="599652" cy="599652"/>
          </a:xfrm>
          <a:prstGeom prst="rect">
            <a:avLst/>
          </a:prstGeom>
        </p:spPr>
      </p:pic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47C74695-72EC-450F-B973-C30A40C66C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48884" y="3829473"/>
            <a:ext cx="642004" cy="642004"/>
          </a:xfrm>
          <a:prstGeom prst="rect">
            <a:avLst/>
          </a:prstGeom>
        </p:spPr>
      </p:pic>
      <p:pic>
        <p:nvPicPr>
          <p:cNvPr id="17" name="Graphic 16" descr="Playbook">
            <a:extLst>
              <a:ext uri="{FF2B5EF4-FFF2-40B4-BE49-F238E27FC236}">
                <a16:creationId xmlns:a16="http://schemas.microsoft.com/office/drawing/2014/main" id="{1A4FD6CB-C008-4A4E-A88C-DD05C83012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54082" y="3286141"/>
            <a:ext cx="599652" cy="599652"/>
          </a:xfrm>
          <a:prstGeom prst="rect">
            <a:avLst/>
          </a:prstGeom>
        </p:spPr>
      </p:pic>
      <p:pic>
        <p:nvPicPr>
          <p:cNvPr id="21" name="Graphic 20" descr="Stopwatch">
            <a:extLst>
              <a:ext uri="{FF2B5EF4-FFF2-40B4-BE49-F238E27FC236}">
                <a16:creationId xmlns:a16="http://schemas.microsoft.com/office/drawing/2014/main" id="{DB432497-09ED-4260-9647-1CE00C650A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767267" y="2654697"/>
            <a:ext cx="572934" cy="5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4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40795" cy="4351338"/>
          </a:xfrm>
        </p:spPr>
        <p:txBody>
          <a:bodyPr/>
          <a:lstStyle/>
          <a:p>
            <a:r>
              <a:rPr lang="en-US" dirty="0"/>
              <a:t>Denial-of-Service attack</a:t>
            </a:r>
          </a:p>
        </p:txBody>
      </p:sp>
      <p:pic>
        <p:nvPicPr>
          <p:cNvPr id="19" name="Picture 2" descr="https://www.privia.com/hs-fs/hubfs/2017%20Website/Security/ManinMiddleAttack-icon.png?t=1518725986305&amp;width=200&amp;name=ManinMiddleAttack-icon.png">
            <a:extLst>
              <a:ext uri="{FF2B5EF4-FFF2-40B4-BE49-F238E27FC236}">
                <a16:creationId xmlns:a16="http://schemas.microsoft.com/office/drawing/2014/main" id="{41ABE7A4-7EE7-4851-A238-91F8CB332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682" y="3501749"/>
            <a:ext cx="1132385" cy="11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E28B846-2D1C-4CF0-B494-BAFDE961E6B8}"/>
              </a:ext>
            </a:extLst>
          </p:cNvPr>
          <p:cNvGrpSpPr/>
          <p:nvPr/>
        </p:nvGrpSpPr>
        <p:grpSpPr>
          <a:xfrm>
            <a:off x="11189365" y="3578288"/>
            <a:ext cx="904858" cy="970500"/>
            <a:chOff x="8160776" y="3089683"/>
            <a:chExt cx="1494501" cy="1650366"/>
          </a:xfrm>
        </p:grpSpPr>
        <p:pic>
          <p:nvPicPr>
            <p:cNvPr id="29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503FDB8B-8E23-4041-A30A-C72B0BF32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DD4F92-8E38-423C-8638-6042C20E16C8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0AEE00-FEE8-402E-80CC-0F2B0D745AAA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phic 22" descr="Box">
            <a:extLst>
              <a:ext uri="{FF2B5EF4-FFF2-40B4-BE49-F238E27FC236}">
                <a16:creationId xmlns:a16="http://schemas.microsoft.com/office/drawing/2014/main" id="{007ED386-DBFD-408A-A13B-B080A80F9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9123" y="3457242"/>
            <a:ext cx="637221" cy="637221"/>
          </a:xfrm>
          <a:prstGeom prst="rect">
            <a:avLst/>
          </a:prstGeom>
        </p:spPr>
      </p:pic>
      <p:pic>
        <p:nvPicPr>
          <p:cNvPr id="26" name="Graphic 25" descr="Box">
            <a:extLst>
              <a:ext uri="{FF2B5EF4-FFF2-40B4-BE49-F238E27FC236}">
                <a16:creationId xmlns:a16="http://schemas.microsoft.com/office/drawing/2014/main" id="{832C88CB-98FA-4AC5-87B4-279F087E1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2557" y="3457242"/>
            <a:ext cx="637221" cy="63722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76E575-E65F-4D7F-80AB-5EB6A9F7075D}"/>
              </a:ext>
            </a:extLst>
          </p:cNvPr>
          <p:cNvCxnSpPr>
            <a:cxnSpLocks/>
          </p:cNvCxnSpPr>
          <p:nvPr/>
        </p:nvCxnSpPr>
        <p:spPr>
          <a:xfrm>
            <a:off x="9194747" y="4130761"/>
            <a:ext cx="1955621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42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951-828A-42D9-9AAA-7EB381CD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9EC2-8894-429C-8906-0439D5A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40795" cy="4351338"/>
          </a:xfrm>
        </p:spPr>
        <p:txBody>
          <a:bodyPr/>
          <a:lstStyle/>
          <a:p>
            <a:r>
              <a:rPr lang="en-US" dirty="0"/>
              <a:t>Denial-of-Service attack</a:t>
            </a:r>
          </a:p>
          <a:p>
            <a:pPr lvl="1"/>
            <a:r>
              <a:rPr lang="en-US" dirty="0"/>
              <a:t>Physically jamming the network medium</a:t>
            </a:r>
          </a:p>
          <a:p>
            <a:pPr lvl="1"/>
            <a:r>
              <a:rPr lang="en-US" dirty="0"/>
              <a:t>Constrained devices are more vulnerable</a:t>
            </a:r>
          </a:p>
          <a:p>
            <a:pPr lvl="2"/>
            <a:r>
              <a:rPr lang="en-US" dirty="0"/>
              <a:t>Resource exhaustion</a:t>
            </a:r>
          </a:p>
          <a:p>
            <a:pPr lvl="1"/>
            <a:r>
              <a:rPr lang="en-US" dirty="0"/>
              <a:t>Compromised devices used in a Distributed </a:t>
            </a:r>
            <a:r>
              <a:rPr lang="en-US" dirty="0" err="1"/>
              <a:t>DoS</a:t>
            </a:r>
            <a:endParaRPr lang="en-US" dirty="0"/>
          </a:p>
        </p:txBody>
      </p:sp>
      <p:pic>
        <p:nvPicPr>
          <p:cNvPr id="19" name="Picture 2" descr="https://www.privia.com/hs-fs/hubfs/2017%20Website/Security/ManinMiddleAttack-icon.png?t=1518725986305&amp;width=200&amp;name=ManinMiddleAttack-icon.png">
            <a:extLst>
              <a:ext uri="{FF2B5EF4-FFF2-40B4-BE49-F238E27FC236}">
                <a16:creationId xmlns:a16="http://schemas.microsoft.com/office/drawing/2014/main" id="{41ABE7A4-7EE7-4851-A238-91F8CB332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682" y="3501749"/>
            <a:ext cx="1132385" cy="11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E28B846-2D1C-4CF0-B494-BAFDE961E6B8}"/>
              </a:ext>
            </a:extLst>
          </p:cNvPr>
          <p:cNvGrpSpPr/>
          <p:nvPr/>
        </p:nvGrpSpPr>
        <p:grpSpPr>
          <a:xfrm>
            <a:off x="11189365" y="3578288"/>
            <a:ext cx="904858" cy="970500"/>
            <a:chOff x="8160776" y="3089683"/>
            <a:chExt cx="1494501" cy="1650366"/>
          </a:xfrm>
        </p:grpSpPr>
        <p:pic>
          <p:nvPicPr>
            <p:cNvPr id="29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503FDB8B-8E23-4041-A30A-C72B0BF32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DD4F92-8E38-423C-8638-6042C20E16C8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0AEE00-FEE8-402E-80CC-0F2B0D745AAA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9910D7CA-7A46-4D53-A99E-36CFE51C1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5194" y="2651857"/>
            <a:ext cx="637221" cy="637221"/>
          </a:xfrm>
          <a:prstGeom prst="rect">
            <a:avLst/>
          </a:prstGeom>
        </p:spPr>
      </p:pic>
      <p:pic>
        <p:nvPicPr>
          <p:cNvPr id="18" name="Graphic 17" descr="Box">
            <a:extLst>
              <a:ext uri="{FF2B5EF4-FFF2-40B4-BE49-F238E27FC236}">
                <a16:creationId xmlns:a16="http://schemas.microsoft.com/office/drawing/2014/main" id="{CDC6388F-82F3-4762-805E-988074D7D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0390" y="2432468"/>
            <a:ext cx="637221" cy="637221"/>
          </a:xfrm>
          <a:prstGeom prst="rect">
            <a:avLst/>
          </a:prstGeom>
        </p:spPr>
      </p:pic>
      <p:pic>
        <p:nvPicPr>
          <p:cNvPr id="20" name="Graphic 19" descr="Box">
            <a:extLst>
              <a:ext uri="{FF2B5EF4-FFF2-40B4-BE49-F238E27FC236}">
                <a16:creationId xmlns:a16="http://schemas.microsoft.com/office/drawing/2014/main" id="{8756CF30-7581-40F0-B409-8ADD3F21D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4568" y="2941067"/>
            <a:ext cx="637221" cy="637221"/>
          </a:xfrm>
          <a:prstGeom prst="rect">
            <a:avLst/>
          </a:prstGeom>
        </p:spPr>
      </p:pic>
      <p:pic>
        <p:nvPicPr>
          <p:cNvPr id="22" name="Graphic 21" descr="Box">
            <a:extLst>
              <a:ext uri="{FF2B5EF4-FFF2-40B4-BE49-F238E27FC236}">
                <a16:creationId xmlns:a16="http://schemas.microsoft.com/office/drawing/2014/main" id="{4B1E4EBC-AF13-43D8-9A4A-69924A2829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4374" y="3230277"/>
            <a:ext cx="637221" cy="637221"/>
          </a:xfrm>
          <a:prstGeom prst="rect">
            <a:avLst/>
          </a:prstGeom>
        </p:spPr>
      </p:pic>
      <p:pic>
        <p:nvPicPr>
          <p:cNvPr id="23" name="Graphic 22" descr="Box">
            <a:extLst>
              <a:ext uri="{FF2B5EF4-FFF2-40B4-BE49-F238E27FC236}">
                <a16:creationId xmlns:a16="http://schemas.microsoft.com/office/drawing/2014/main" id="{007ED386-DBFD-408A-A13B-B080A80F9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08644" y="3465736"/>
            <a:ext cx="637221" cy="637221"/>
          </a:xfrm>
          <a:prstGeom prst="rect">
            <a:avLst/>
          </a:prstGeom>
        </p:spPr>
      </p:pic>
      <p:pic>
        <p:nvPicPr>
          <p:cNvPr id="24" name="Graphic 23" descr="Box">
            <a:extLst>
              <a:ext uri="{FF2B5EF4-FFF2-40B4-BE49-F238E27FC236}">
                <a16:creationId xmlns:a16="http://schemas.microsoft.com/office/drawing/2014/main" id="{BD5390D8-1368-49EB-8CFD-612A6D8EE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46528" y="2452466"/>
            <a:ext cx="637221" cy="637221"/>
          </a:xfrm>
          <a:prstGeom prst="rect">
            <a:avLst/>
          </a:prstGeom>
        </p:spPr>
      </p:pic>
      <p:pic>
        <p:nvPicPr>
          <p:cNvPr id="25" name="Graphic 24" descr="Box">
            <a:extLst>
              <a:ext uri="{FF2B5EF4-FFF2-40B4-BE49-F238E27FC236}">
                <a16:creationId xmlns:a16="http://schemas.microsoft.com/office/drawing/2014/main" id="{2E0CC05D-B677-4229-A97F-D271741FA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31584" y="2941067"/>
            <a:ext cx="637221" cy="637221"/>
          </a:xfrm>
          <a:prstGeom prst="rect">
            <a:avLst/>
          </a:prstGeom>
        </p:spPr>
      </p:pic>
      <p:pic>
        <p:nvPicPr>
          <p:cNvPr id="26" name="Graphic 25" descr="Box">
            <a:extLst>
              <a:ext uri="{FF2B5EF4-FFF2-40B4-BE49-F238E27FC236}">
                <a16:creationId xmlns:a16="http://schemas.microsoft.com/office/drawing/2014/main" id="{832C88CB-98FA-4AC5-87B4-279F087E1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79514" y="3457242"/>
            <a:ext cx="637221" cy="637221"/>
          </a:xfrm>
          <a:prstGeom prst="rect">
            <a:avLst/>
          </a:prstGeom>
        </p:spPr>
      </p:pic>
      <p:pic>
        <p:nvPicPr>
          <p:cNvPr id="27" name="Graphic 26" descr="Box">
            <a:extLst>
              <a:ext uri="{FF2B5EF4-FFF2-40B4-BE49-F238E27FC236}">
                <a16:creationId xmlns:a16="http://schemas.microsoft.com/office/drawing/2014/main" id="{03DCD7FC-F316-4AFE-96A0-F1B6B4241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49737" y="2710553"/>
            <a:ext cx="637221" cy="637221"/>
          </a:xfrm>
          <a:prstGeom prst="rect">
            <a:avLst/>
          </a:prstGeom>
        </p:spPr>
      </p:pic>
      <p:pic>
        <p:nvPicPr>
          <p:cNvPr id="31" name="Graphic 30" descr="Box">
            <a:extLst>
              <a:ext uri="{FF2B5EF4-FFF2-40B4-BE49-F238E27FC236}">
                <a16:creationId xmlns:a16="http://schemas.microsoft.com/office/drawing/2014/main" id="{C964BB55-61B5-46EB-B676-17F0059E4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8836" y="3227370"/>
            <a:ext cx="637221" cy="63722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76E575-E65F-4D7F-80AB-5EB6A9F7075D}"/>
              </a:ext>
            </a:extLst>
          </p:cNvPr>
          <p:cNvCxnSpPr>
            <a:cxnSpLocks/>
          </p:cNvCxnSpPr>
          <p:nvPr/>
        </p:nvCxnSpPr>
        <p:spPr>
          <a:xfrm>
            <a:off x="9194747" y="4130761"/>
            <a:ext cx="1955621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64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D573-331C-4940-BA1F-9476732FD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State-of-the-Art IP-based Standards for IOT</a:t>
            </a:r>
          </a:p>
        </p:txBody>
      </p:sp>
    </p:spTree>
    <p:extLst>
      <p:ext uri="{BB962C8B-B14F-4D97-AF65-F5344CB8AC3E}">
        <p14:creationId xmlns:p14="http://schemas.microsoft.com/office/powerpoint/2010/main" val="42324831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431C-B453-42E2-8E7B-24D36965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control protocols for enclosed systems</a:t>
            </a:r>
          </a:p>
          <a:p>
            <a:r>
              <a:rPr lang="en-US" dirty="0"/>
              <a:t>In the context of Building Automation and Control</a:t>
            </a:r>
          </a:p>
          <a:p>
            <a:pPr lvl="1"/>
            <a:r>
              <a:rPr lang="en-US" b="1" dirty="0"/>
              <a:t>ZigBee</a:t>
            </a:r>
          </a:p>
          <a:p>
            <a:pPr lvl="1"/>
            <a:r>
              <a:rPr lang="en-US" b="1" dirty="0" err="1"/>
              <a:t>BACNet</a:t>
            </a:r>
            <a:r>
              <a:rPr lang="en-US" dirty="0"/>
              <a:t> by the American Society of Heating, Refrigerating and Air-Conditioning Engineers (ASHRAE)</a:t>
            </a:r>
          </a:p>
          <a:p>
            <a:pPr lvl="1"/>
            <a:r>
              <a:rPr lang="en-US" b="1" dirty="0"/>
              <a:t>DALI</a:t>
            </a:r>
            <a:r>
              <a:rPr lang="en-US" dirty="0"/>
              <a:t> (Digital Addressable Lighting Interface)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12F952-C69B-4FA4-A6D7-2B6461B9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IP-based Standards for IOT</a:t>
            </a:r>
          </a:p>
        </p:txBody>
      </p:sp>
    </p:spTree>
    <p:extLst>
      <p:ext uri="{BB962C8B-B14F-4D97-AF65-F5344CB8AC3E}">
        <p14:creationId xmlns:p14="http://schemas.microsoft.com/office/powerpoint/2010/main" val="20456748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431C-B453-42E2-8E7B-24D36965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control protocols for enclosed systems</a:t>
            </a:r>
          </a:p>
          <a:p>
            <a:r>
              <a:rPr lang="en-US" dirty="0"/>
              <a:t>In the context of Building Automation and Control</a:t>
            </a:r>
          </a:p>
          <a:p>
            <a:pPr lvl="1"/>
            <a:r>
              <a:rPr lang="en-US" b="1" dirty="0"/>
              <a:t>ZigBee</a:t>
            </a:r>
          </a:p>
          <a:p>
            <a:pPr lvl="1"/>
            <a:r>
              <a:rPr lang="en-US" b="1" dirty="0" err="1"/>
              <a:t>BACNet</a:t>
            </a:r>
            <a:r>
              <a:rPr lang="en-US" dirty="0"/>
              <a:t> by the American Society of Heating, Refrigerating and Air-Conditioning Engineers (ASHRAE)</a:t>
            </a:r>
          </a:p>
          <a:p>
            <a:pPr lvl="1"/>
            <a:r>
              <a:rPr lang="en-US" b="1" dirty="0"/>
              <a:t>DALI</a:t>
            </a:r>
            <a:r>
              <a:rPr lang="en-US" dirty="0"/>
              <a:t> (Digital Addressable Lighting Interface)</a:t>
            </a:r>
          </a:p>
          <a:p>
            <a:pPr lvl="1"/>
            <a:endParaRPr lang="en-US" dirty="0"/>
          </a:p>
          <a:p>
            <a:r>
              <a:rPr lang="en-US" dirty="0"/>
              <a:t>Trend focus is an all-IP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12F952-C69B-4FA4-A6D7-2B6461B9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IP-based Standards for IOT</a:t>
            </a:r>
          </a:p>
        </p:txBody>
      </p:sp>
    </p:spTree>
    <p:extLst>
      <p:ext uri="{BB962C8B-B14F-4D97-AF65-F5344CB8AC3E}">
        <p14:creationId xmlns:p14="http://schemas.microsoft.com/office/powerpoint/2010/main" val="17724270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431C-B453-42E2-8E7B-24D36965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IPv6 and </a:t>
            </a:r>
            <a:r>
              <a:rPr lang="en-US" dirty="0" err="1"/>
              <a:t>CoAP</a:t>
            </a:r>
            <a:r>
              <a:rPr lang="en-US" dirty="0"/>
              <a:t> are the IOT building blocks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12F952-C69B-4FA4-A6D7-2B6461B9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IP-based Standards for IOT</a:t>
            </a:r>
          </a:p>
        </p:txBody>
      </p:sp>
      <p:grpSp>
        <p:nvGrpSpPr>
          <p:cNvPr id="4" name="Grupo 33">
            <a:extLst>
              <a:ext uri="{FF2B5EF4-FFF2-40B4-BE49-F238E27FC236}">
                <a16:creationId xmlns:a16="http://schemas.microsoft.com/office/drawing/2014/main" id="{5CE495F4-60F0-4692-BAD2-7675DF635F57}"/>
              </a:ext>
            </a:extLst>
          </p:cNvPr>
          <p:cNvGrpSpPr>
            <a:grpSpLocks/>
          </p:cNvGrpSpPr>
          <p:nvPr/>
        </p:nvGrpSpPr>
        <p:grpSpPr bwMode="auto">
          <a:xfrm>
            <a:off x="5443753" y="4151036"/>
            <a:ext cx="1116012" cy="930275"/>
            <a:chOff x="3632077" y="4797152"/>
            <a:chExt cx="1116124" cy="929658"/>
          </a:xfrm>
        </p:grpSpPr>
        <p:pic>
          <p:nvPicPr>
            <p:cNvPr id="5" name="Picture 4" descr="C:\Users\henrique\AppData\Local\Microsoft\Windows\Temporary Internet Files\Content.IE5\PMLO2TV3\MC900318898[1].wmf">
              <a:extLst>
                <a:ext uri="{FF2B5EF4-FFF2-40B4-BE49-F238E27FC236}">
                  <a16:creationId xmlns:a16="http://schemas.microsoft.com/office/drawing/2014/main" id="{EBBE1F7E-2989-4D65-8233-9C07F22EB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4797152"/>
              <a:ext cx="925471" cy="929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CaixaDeTexto 35">
              <a:extLst>
                <a:ext uri="{FF2B5EF4-FFF2-40B4-BE49-F238E27FC236}">
                  <a16:creationId xmlns:a16="http://schemas.microsoft.com/office/drawing/2014/main" id="{8CF93BE4-FBC2-4D69-8587-3BEDF07F7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077" y="5087618"/>
              <a:ext cx="1116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/>
                <a:t>Internet</a:t>
              </a:r>
            </a:p>
          </p:txBody>
        </p:sp>
      </p:grpSp>
      <p:pic>
        <p:nvPicPr>
          <p:cNvPr id="7" name="Picture 2" descr="http://img1.wikia.nocookie.net/__cb20140913171926/americanmcgeesalice/images/e/e3/Icon_pc.png">
            <a:extLst>
              <a:ext uri="{FF2B5EF4-FFF2-40B4-BE49-F238E27FC236}">
                <a16:creationId xmlns:a16="http://schemas.microsoft.com/office/drawing/2014/main" id="{BF7E78F5-93AC-4B79-8D3E-BA870437F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90" y="2768323"/>
            <a:ext cx="8064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henrique\AppData\Local\Microsoft\Windows\Temporary Internet Files\Content.IE5\PMLO2TV3\MC900433826[1].png">
            <a:extLst>
              <a:ext uri="{FF2B5EF4-FFF2-40B4-BE49-F238E27FC236}">
                <a16:creationId xmlns:a16="http://schemas.microsoft.com/office/drawing/2014/main" id="{D804013E-8763-4C29-A869-F3312E80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28" y="3057248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ttp://res.freestockphotos.biz/pictures/14/14530-illustration-of-a-house-pv.png">
            <a:extLst>
              <a:ext uri="{FF2B5EF4-FFF2-40B4-BE49-F238E27FC236}">
                <a16:creationId xmlns:a16="http://schemas.microsoft.com/office/drawing/2014/main" id="{6CA238EB-4011-4F44-AF2B-2B8396E2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065" y="4281211"/>
            <a:ext cx="8651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http://findicons.com/files/icons/2219/dot_pictograms/128/health_medicine_emergency.png">
            <a:extLst>
              <a:ext uri="{FF2B5EF4-FFF2-40B4-BE49-F238E27FC236}">
                <a16:creationId xmlns:a16="http://schemas.microsoft.com/office/drawing/2014/main" id="{F416CB6B-5E52-402C-94D9-14AA9367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253" y="4281211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http://etc-mysitemyway.s3.amazonaws.com/icons/legacy-previews/icons/glossy-black-icons-transport-travel/038415-glossy-black-icon-transport-travel-transportation-car3.png">
            <a:extLst>
              <a:ext uri="{FF2B5EF4-FFF2-40B4-BE49-F238E27FC236}">
                <a16:creationId xmlns:a16="http://schemas.microsoft.com/office/drawing/2014/main" id="{B03FB9DF-46A1-42BA-9DEA-A32973930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503" y="5000348"/>
            <a:ext cx="12954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http://simpleicon.com/wp-content/uploads/light-bulb-3.png">
            <a:extLst>
              <a:ext uri="{FF2B5EF4-FFF2-40B4-BE49-F238E27FC236}">
                <a16:creationId xmlns:a16="http://schemas.microsoft.com/office/drawing/2014/main" id="{15378514-84D4-473B-8AFD-7DBC4FA9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53" y="5576611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http://2.bp.blogspot.com/-Zs-zHJTAP4c/U3DsqQjNSNI/AAAAAAAAA6Q/Tq325ExJOSI/s1600/Industry-Factory-icon.png">
            <a:extLst>
              <a:ext uri="{FF2B5EF4-FFF2-40B4-BE49-F238E27FC236}">
                <a16:creationId xmlns:a16="http://schemas.microsoft.com/office/drawing/2014/main" id="{7E4911EC-0743-41FB-A0BC-4BC728139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28" y="5360711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https://cdn4.iconfinder.com/data/icons/aiga-symbol-signs/566/aiga_groundtransportion-512.png">
            <a:extLst>
              <a:ext uri="{FF2B5EF4-FFF2-40B4-BE49-F238E27FC236}">
                <a16:creationId xmlns:a16="http://schemas.microsoft.com/office/drawing/2014/main" id="{B8198128-2CE2-4A57-8A1D-E87C4B58E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75" y="3273499"/>
            <a:ext cx="9159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0" descr="http://www2.psd100.com/ppp/2013/11/2701/Watch-1127204801.png">
            <a:extLst>
              <a:ext uri="{FF2B5EF4-FFF2-40B4-BE49-F238E27FC236}">
                <a16:creationId xmlns:a16="http://schemas.microsoft.com/office/drawing/2014/main" id="{3B66ADCA-0AB7-451D-8E02-9FF1AD456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05" y="5217612"/>
            <a:ext cx="8651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2" descr="http://simpleicon.com/wp-content/uploads/camera.png">
            <a:extLst>
              <a:ext uri="{FF2B5EF4-FFF2-40B4-BE49-F238E27FC236}">
                <a16:creationId xmlns:a16="http://schemas.microsoft.com/office/drawing/2014/main" id="{72EE0F1D-2E8C-4B8C-9BCB-33E410E58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703" y="5144811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onector reto 52">
            <a:extLst>
              <a:ext uri="{FF2B5EF4-FFF2-40B4-BE49-F238E27FC236}">
                <a16:creationId xmlns:a16="http://schemas.microsoft.com/office/drawing/2014/main" id="{CBD7866D-E6A3-4AAD-A13F-C7440B4314AA}"/>
              </a:ext>
            </a:extLst>
          </p:cNvPr>
          <p:cNvCxnSpPr/>
          <p:nvPr/>
        </p:nvCxnSpPr>
        <p:spPr>
          <a:xfrm flipV="1">
            <a:off x="6364503" y="3704948"/>
            <a:ext cx="503237" cy="5048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53">
            <a:extLst>
              <a:ext uri="{FF2B5EF4-FFF2-40B4-BE49-F238E27FC236}">
                <a16:creationId xmlns:a16="http://schemas.microsoft.com/office/drawing/2014/main" id="{45FB0A31-3261-4572-BD1B-924A2583BA4B}"/>
              </a:ext>
            </a:extLst>
          </p:cNvPr>
          <p:cNvCxnSpPr/>
          <p:nvPr/>
        </p:nvCxnSpPr>
        <p:spPr>
          <a:xfrm flipV="1">
            <a:off x="6516903" y="3920848"/>
            <a:ext cx="1143000" cy="4413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54">
            <a:extLst>
              <a:ext uri="{FF2B5EF4-FFF2-40B4-BE49-F238E27FC236}">
                <a16:creationId xmlns:a16="http://schemas.microsoft.com/office/drawing/2014/main" id="{2D19B50D-1313-4453-80CE-BD133B36E94F}"/>
              </a:ext>
            </a:extLst>
          </p:cNvPr>
          <p:cNvCxnSpPr/>
          <p:nvPr/>
        </p:nvCxnSpPr>
        <p:spPr>
          <a:xfrm>
            <a:off x="6580403" y="4641573"/>
            <a:ext cx="36036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55">
            <a:extLst>
              <a:ext uri="{FF2B5EF4-FFF2-40B4-BE49-F238E27FC236}">
                <a16:creationId xmlns:a16="http://schemas.microsoft.com/office/drawing/2014/main" id="{D1D3B3BC-5BBE-44C5-A22F-EFF342A25E7E}"/>
              </a:ext>
            </a:extLst>
          </p:cNvPr>
          <p:cNvCxnSpPr/>
          <p:nvPr/>
        </p:nvCxnSpPr>
        <p:spPr>
          <a:xfrm>
            <a:off x="6580403" y="4857473"/>
            <a:ext cx="1295400" cy="5762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56">
            <a:extLst>
              <a:ext uri="{FF2B5EF4-FFF2-40B4-BE49-F238E27FC236}">
                <a16:creationId xmlns:a16="http://schemas.microsoft.com/office/drawing/2014/main" id="{55E51473-F4A3-4CBD-91DB-39FB15D8E42A}"/>
              </a:ext>
            </a:extLst>
          </p:cNvPr>
          <p:cNvCxnSpPr/>
          <p:nvPr/>
        </p:nvCxnSpPr>
        <p:spPr>
          <a:xfrm>
            <a:off x="6291478" y="5073373"/>
            <a:ext cx="360362" cy="3603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57">
            <a:extLst>
              <a:ext uri="{FF2B5EF4-FFF2-40B4-BE49-F238E27FC236}">
                <a16:creationId xmlns:a16="http://schemas.microsoft.com/office/drawing/2014/main" id="{40C3B925-1DBD-49BF-BABC-37C1F1FE74C1}"/>
              </a:ext>
            </a:extLst>
          </p:cNvPr>
          <p:cNvCxnSpPr/>
          <p:nvPr/>
        </p:nvCxnSpPr>
        <p:spPr>
          <a:xfrm>
            <a:off x="5931115" y="5144811"/>
            <a:ext cx="0" cy="2889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58">
            <a:extLst>
              <a:ext uri="{FF2B5EF4-FFF2-40B4-BE49-F238E27FC236}">
                <a16:creationId xmlns:a16="http://schemas.microsoft.com/office/drawing/2014/main" id="{DD37C526-AD09-4A29-BDF8-3F3B100907AD}"/>
              </a:ext>
            </a:extLst>
          </p:cNvPr>
          <p:cNvCxnSpPr/>
          <p:nvPr/>
        </p:nvCxnSpPr>
        <p:spPr>
          <a:xfrm flipH="1">
            <a:off x="5211978" y="5000348"/>
            <a:ext cx="287337" cy="2889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59">
            <a:extLst>
              <a:ext uri="{FF2B5EF4-FFF2-40B4-BE49-F238E27FC236}">
                <a16:creationId xmlns:a16="http://schemas.microsoft.com/office/drawing/2014/main" id="{76158256-2F93-4CD9-A6F4-6B35F0D6941A}"/>
              </a:ext>
            </a:extLst>
          </p:cNvPr>
          <p:cNvCxnSpPr/>
          <p:nvPr/>
        </p:nvCxnSpPr>
        <p:spPr>
          <a:xfrm flipH="1">
            <a:off x="4923053" y="4641573"/>
            <a:ext cx="43338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60">
            <a:extLst>
              <a:ext uri="{FF2B5EF4-FFF2-40B4-BE49-F238E27FC236}">
                <a16:creationId xmlns:a16="http://schemas.microsoft.com/office/drawing/2014/main" id="{154BA53A-9CEC-4B74-A3E3-1A8E03A23636}"/>
              </a:ext>
            </a:extLst>
          </p:cNvPr>
          <p:cNvCxnSpPr/>
          <p:nvPr/>
        </p:nvCxnSpPr>
        <p:spPr>
          <a:xfrm flipH="1">
            <a:off x="4059453" y="4857473"/>
            <a:ext cx="1296987" cy="6477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61">
            <a:extLst>
              <a:ext uri="{FF2B5EF4-FFF2-40B4-BE49-F238E27FC236}">
                <a16:creationId xmlns:a16="http://schemas.microsoft.com/office/drawing/2014/main" id="{AF776B05-E1BC-4BF9-BBB7-83406BF2B28E}"/>
              </a:ext>
            </a:extLst>
          </p:cNvPr>
          <p:cNvCxnSpPr/>
          <p:nvPr/>
        </p:nvCxnSpPr>
        <p:spPr>
          <a:xfrm flipH="1" flipV="1">
            <a:off x="4872253" y="3704948"/>
            <a:ext cx="627062" cy="5762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62">
            <a:extLst>
              <a:ext uri="{FF2B5EF4-FFF2-40B4-BE49-F238E27FC236}">
                <a16:creationId xmlns:a16="http://schemas.microsoft.com/office/drawing/2014/main" id="{F96BAAD8-4E4E-47EE-8FDD-E68007AEC0DF}"/>
              </a:ext>
            </a:extLst>
          </p:cNvPr>
          <p:cNvCxnSpPr/>
          <p:nvPr/>
        </p:nvCxnSpPr>
        <p:spPr>
          <a:xfrm flipV="1">
            <a:off x="5931115" y="3704948"/>
            <a:ext cx="0" cy="3603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45B223ED-CF76-49B2-B64A-54E1A2CD7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90" y="3065001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29" descr="Thermometer">
            <a:extLst>
              <a:ext uri="{FF2B5EF4-FFF2-40B4-BE49-F238E27FC236}">
                <a16:creationId xmlns:a16="http://schemas.microsoft.com/office/drawing/2014/main" id="{8BAC6B73-9698-442B-AFA1-7E1100233A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2210" y="3342013"/>
            <a:ext cx="914400" cy="914400"/>
          </a:xfrm>
          <a:prstGeom prst="rect">
            <a:avLst/>
          </a:prstGeom>
        </p:spPr>
      </p:pic>
      <p:cxnSp>
        <p:nvCxnSpPr>
          <p:cNvPr id="31" name="Conector reto 61">
            <a:extLst>
              <a:ext uri="{FF2B5EF4-FFF2-40B4-BE49-F238E27FC236}">
                <a16:creationId xmlns:a16="http://schemas.microsoft.com/office/drawing/2014/main" id="{4FBC2F6B-D42F-4548-BA3A-F1E81C309000}"/>
              </a:ext>
            </a:extLst>
          </p:cNvPr>
          <p:cNvCxnSpPr>
            <a:cxnSpLocks/>
          </p:cNvCxnSpPr>
          <p:nvPr/>
        </p:nvCxnSpPr>
        <p:spPr>
          <a:xfrm flipH="1" flipV="1">
            <a:off x="4096042" y="3855576"/>
            <a:ext cx="1259604" cy="57595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0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431C-B453-42E2-8E7B-24D36965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IPv6 and </a:t>
            </a:r>
            <a:r>
              <a:rPr lang="en-US" dirty="0" err="1"/>
              <a:t>CoAP</a:t>
            </a:r>
            <a:r>
              <a:rPr lang="en-US" dirty="0"/>
              <a:t> are the IOT building blocks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12F952-C69B-4FA4-A6D7-2B6461B9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IP-based Standards for IOT</a:t>
            </a:r>
          </a:p>
        </p:txBody>
      </p:sp>
      <p:pic>
        <p:nvPicPr>
          <p:cNvPr id="7" name="Picture 2" descr="http://img1.wikia.nocookie.net/__cb20140913171926/americanmcgeesalice/images/e/e3/Icon_pc.png">
            <a:extLst>
              <a:ext uri="{FF2B5EF4-FFF2-40B4-BE49-F238E27FC236}">
                <a16:creationId xmlns:a16="http://schemas.microsoft.com/office/drawing/2014/main" id="{BF7E78F5-93AC-4B79-8D3E-BA870437F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90" y="2768323"/>
            <a:ext cx="8064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henrique\AppData\Local\Microsoft\Windows\Temporary Internet Files\Content.IE5\PMLO2TV3\MC900433826[1].png">
            <a:extLst>
              <a:ext uri="{FF2B5EF4-FFF2-40B4-BE49-F238E27FC236}">
                <a16:creationId xmlns:a16="http://schemas.microsoft.com/office/drawing/2014/main" id="{D804013E-8763-4C29-A869-F3312E80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28" y="3057248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ttp://res.freestockphotos.biz/pictures/14/14530-illustration-of-a-house-pv.png">
            <a:extLst>
              <a:ext uri="{FF2B5EF4-FFF2-40B4-BE49-F238E27FC236}">
                <a16:creationId xmlns:a16="http://schemas.microsoft.com/office/drawing/2014/main" id="{6CA238EB-4011-4F44-AF2B-2B8396E2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065" y="4281211"/>
            <a:ext cx="8651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http://findicons.com/files/icons/2219/dot_pictograms/128/health_medicine_emergency.png">
            <a:extLst>
              <a:ext uri="{FF2B5EF4-FFF2-40B4-BE49-F238E27FC236}">
                <a16:creationId xmlns:a16="http://schemas.microsoft.com/office/drawing/2014/main" id="{F416CB6B-5E52-402C-94D9-14AA9367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253" y="4281211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http://etc-mysitemyway.s3.amazonaws.com/icons/legacy-previews/icons/glossy-black-icons-transport-travel/038415-glossy-black-icon-transport-travel-transportation-car3.png">
            <a:extLst>
              <a:ext uri="{FF2B5EF4-FFF2-40B4-BE49-F238E27FC236}">
                <a16:creationId xmlns:a16="http://schemas.microsoft.com/office/drawing/2014/main" id="{B03FB9DF-46A1-42BA-9DEA-A32973930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503" y="5000348"/>
            <a:ext cx="12954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http://simpleicon.com/wp-content/uploads/light-bulb-3.png">
            <a:extLst>
              <a:ext uri="{FF2B5EF4-FFF2-40B4-BE49-F238E27FC236}">
                <a16:creationId xmlns:a16="http://schemas.microsoft.com/office/drawing/2014/main" id="{15378514-84D4-473B-8AFD-7DBC4FA9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53" y="5576611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http://2.bp.blogspot.com/-Zs-zHJTAP4c/U3DsqQjNSNI/AAAAAAAAA6Q/Tq325ExJOSI/s1600/Industry-Factory-icon.png">
            <a:extLst>
              <a:ext uri="{FF2B5EF4-FFF2-40B4-BE49-F238E27FC236}">
                <a16:creationId xmlns:a16="http://schemas.microsoft.com/office/drawing/2014/main" id="{7E4911EC-0743-41FB-A0BC-4BC728139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28" y="5360711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https://cdn4.iconfinder.com/data/icons/aiga-symbol-signs/566/aiga_groundtransportion-512.png">
            <a:extLst>
              <a:ext uri="{FF2B5EF4-FFF2-40B4-BE49-F238E27FC236}">
                <a16:creationId xmlns:a16="http://schemas.microsoft.com/office/drawing/2014/main" id="{B8198128-2CE2-4A57-8A1D-E87C4B58E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75" y="3273499"/>
            <a:ext cx="9159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0" descr="http://www2.psd100.com/ppp/2013/11/2701/Watch-1127204801.png">
            <a:extLst>
              <a:ext uri="{FF2B5EF4-FFF2-40B4-BE49-F238E27FC236}">
                <a16:creationId xmlns:a16="http://schemas.microsoft.com/office/drawing/2014/main" id="{3B66ADCA-0AB7-451D-8E02-9FF1AD456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05" y="5217612"/>
            <a:ext cx="8651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2" descr="http://simpleicon.com/wp-content/uploads/camera.png">
            <a:extLst>
              <a:ext uri="{FF2B5EF4-FFF2-40B4-BE49-F238E27FC236}">
                <a16:creationId xmlns:a16="http://schemas.microsoft.com/office/drawing/2014/main" id="{72EE0F1D-2E8C-4B8C-9BCB-33E410E58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703" y="5144811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onector reto 52">
            <a:extLst>
              <a:ext uri="{FF2B5EF4-FFF2-40B4-BE49-F238E27FC236}">
                <a16:creationId xmlns:a16="http://schemas.microsoft.com/office/drawing/2014/main" id="{CBD7866D-E6A3-4AAD-A13F-C7440B4314AA}"/>
              </a:ext>
            </a:extLst>
          </p:cNvPr>
          <p:cNvCxnSpPr/>
          <p:nvPr/>
        </p:nvCxnSpPr>
        <p:spPr>
          <a:xfrm flipV="1">
            <a:off x="6364503" y="3704948"/>
            <a:ext cx="503237" cy="5048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53">
            <a:extLst>
              <a:ext uri="{FF2B5EF4-FFF2-40B4-BE49-F238E27FC236}">
                <a16:creationId xmlns:a16="http://schemas.microsoft.com/office/drawing/2014/main" id="{45FB0A31-3261-4572-BD1B-924A2583BA4B}"/>
              </a:ext>
            </a:extLst>
          </p:cNvPr>
          <p:cNvCxnSpPr/>
          <p:nvPr/>
        </p:nvCxnSpPr>
        <p:spPr>
          <a:xfrm flipV="1">
            <a:off x="6516903" y="3920848"/>
            <a:ext cx="1143000" cy="4413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54">
            <a:extLst>
              <a:ext uri="{FF2B5EF4-FFF2-40B4-BE49-F238E27FC236}">
                <a16:creationId xmlns:a16="http://schemas.microsoft.com/office/drawing/2014/main" id="{2D19B50D-1313-4453-80CE-BD133B36E94F}"/>
              </a:ext>
            </a:extLst>
          </p:cNvPr>
          <p:cNvCxnSpPr/>
          <p:nvPr/>
        </p:nvCxnSpPr>
        <p:spPr>
          <a:xfrm>
            <a:off x="6580403" y="4641573"/>
            <a:ext cx="36036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55">
            <a:extLst>
              <a:ext uri="{FF2B5EF4-FFF2-40B4-BE49-F238E27FC236}">
                <a16:creationId xmlns:a16="http://schemas.microsoft.com/office/drawing/2014/main" id="{D1D3B3BC-5BBE-44C5-A22F-EFF342A25E7E}"/>
              </a:ext>
            </a:extLst>
          </p:cNvPr>
          <p:cNvCxnSpPr/>
          <p:nvPr/>
        </p:nvCxnSpPr>
        <p:spPr>
          <a:xfrm>
            <a:off x="6580403" y="4857473"/>
            <a:ext cx="1295400" cy="5762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56">
            <a:extLst>
              <a:ext uri="{FF2B5EF4-FFF2-40B4-BE49-F238E27FC236}">
                <a16:creationId xmlns:a16="http://schemas.microsoft.com/office/drawing/2014/main" id="{55E51473-F4A3-4CBD-91DB-39FB15D8E42A}"/>
              </a:ext>
            </a:extLst>
          </p:cNvPr>
          <p:cNvCxnSpPr/>
          <p:nvPr/>
        </p:nvCxnSpPr>
        <p:spPr>
          <a:xfrm>
            <a:off x="6291478" y="5073373"/>
            <a:ext cx="360362" cy="3603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57">
            <a:extLst>
              <a:ext uri="{FF2B5EF4-FFF2-40B4-BE49-F238E27FC236}">
                <a16:creationId xmlns:a16="http://schemas.microsoft.com/office/drawing/2014/main" id="{40C3B925-1DBD-49BF-BABC-37C1F1FE74C1}"/>
              </a:ext>
            </a:extLst>
          </p:cNvPr>
          <p:cNvCxnSpPr/>
          <p:nvPr/>
        </p:nvCxnSpPr>
        <p:spPr>
          <a:xfrm>
            <a:off x="5931115" y="5144811"/>
            <a:ext cx="0" cy="2889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58">
            <a:extLst>
              <a:ext uri="{FF2B5EF4-FFF2-40B4-BE49-F238E27FC236}">
                <a16:creationId xmlns:a16="http://schemas.microsoft.com/office/drawing/2014/main" id="{DD37C526-AD09-4A29-BDF8-3F3B100907AD}"/>
              </a:ext>
            </a:extLst>
          </p:cNvPr>
          <p:cNvCxnSpPr/>
          <p:nvPr/>
        </p:nvCxnSpPr>
        <p:spPr>
          <a:xfrm flipH="1">
            <a:off x="5211978" y="5000348"/>
            <a:ext cx="287337" cy="2889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59">
            <a:extLst>
              <a:ext uri="{FF2B5EF4-FFF2-40B4-BE49-F238E27FC236}">
                <a16:creationId xmlns:a16="http://schemas.microsoft.com/office/drawing/2014/main" id="{76158256-2F93-4CD9-A6F4-6B35F0D6941A}"/>
              </a:ext>
            </a:extLst>
          </p:cNvPr>
          <p:cNvCxnSpPr/>
          <p:nvPr/>
        </p:nvCxnSpPr>
        <p:spPr>
          <a:xfrm flipH="1">
            <a:off x="4923053" y="4641573"/>
            <a:ext cx="43338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60">
            <a:extLst>
              <a:ext uri="{FF2B5EF4-FFF2-40B4-BE49-F238E27FC236}">
                <a16:creationId xmlns:a16="http://schemas.microsoft.com/office/drawing/2014/main" id="{154BA53A-9CEC-4B74-A3E3-1A8E03A23636}"/>
              </a:ext>
            </a:extLst>
          </p:cNvPr>
          <p:cNvCxnSpPr/>
          <p:nvPr/>
        </p:nvCxnSpPr>
        <p:spPr>
          <a:xfrm flipH="1">
            <a:off x="4059453" y="4857473"/>
            <a:ext cx="1296987" cy="6477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61">
            <a:extLst>
              <a:ext uri="{FF2B5EF4-FFF2-40B4-BE49-F238E27FC236}">
                <a16:creationId xmlns:a16="http://schemas.microsoft.com/office/drawing/2014/main" id="{AF776B05-E1BC-4BF9-BBB7-83406BF2B28E}"/>
              </a:ext>
            </a:extLst>
          </p:cNvPr>
          <p:cNvCxnSpPr/>
          <p:nvPr/>
        </p:nvCxnSpPr>
        <p:spPr>
          <a:xfrm flipH="1" flipV="1">
            <a:off x="4872253" y="3704948"/>
            <a:ext cx="627062" cy="5762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62">
            <a:extLst>
              <a:ext uri="{FF2B5EF4-FFF2-40B4-BE49-F238E27FC236}">
                <a16:creationId xmlns:a16="http://schemas.microsoft.com/office/drawing/2014/main" id="{F96BAAD8-4E4E-47EE-8FDD-E68007AEC0DF}"/>
              </a:ext>
            </a:extLst>
          </p:cNvPr>
          <p:cNvCxnSpPr/>
          <p:nvPr/>
        </p:nvCxnSpPr>
        <p:spPr>
          <a:xfrm flipV="1">
            <a:off x="5931115" y="3704948"/>
            <a:ext cx="0" cy="3603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45B223ED-CF76-49B2-B64A-54E1A2CD7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90" y="3065001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29" descr="Thermometer">
            <a:extLst>
              <a:ext uri="{FF2B5EF4-FFF2-40B4-BE49-F238E27FC236}">
                <a16:creationId xmlns:a16="http://schemas.microsoft.com/office/drawing/2014/main" id="{8BAC6B73-9698-442B-AFA1-7E1100233A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22210" y="3342013"/>
            <a:ext cx="914400" cy="914400"/>
          </a:xfrm>
          <a:prstGeom prst="rect">
            <a:avLst/>
          </a:prstGeom>
        </p:spPr>
      </p:pic>
      <p:cxnSp>
        <p:nvCxnSpPr>
          <p:cNvPr id="31" name="Conector reto 61">
            <a:extLst>
              <a:ext uri="{FF2B5EF4-FFF2-40B4-BE49-F238E27FC236}">
                <a16:creationId xmlns:a16="http://schemas.microsoft.com/office/drawing/2014/main" id="{4FBC2F6B-D42F-4548-BA3A-F1E81C309000}"/>
              </a:ext>
            </a:extLst>
          </p:cNvPr>
          <p:cNvCxnSpPr>
            <a:cxnSpLocks/>
          </p:cNvCxnSpPr>
          <p:nvPr/>
        </p:nvCxnSpPr>
        <p:spPr>
          <a:xfrm flipH="1" flipV="1">
            <a:off x="4096042" y="3855576"/>
            <a:ext cx="1259604" cy="57595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3410ECF-DBE9-4CCE-B9C3-EB7C5DE04ACC}"/>
              </a:ext>
            </a:extLst>
          </p:cNvPr>
          <p:cNvSpPr/>
          <p:nvPr/>
        </p:nvSpPr>
        <p:spPr>
          <a:xfrm>
            <a:off x="5574274" y="4587987"/>
            <a:ext cx="731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IPv6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ABF511-1A2C-4DCB-907D-C7AAB2963F40}"/>
              </a:ext>
            </a:extLst>
          </p:cNvPr>
          <p:cNvSpPr/>
          <p:nvPr/>
        </p:nvSpPr>
        <p:spPr>
          <a:xfrm>
            <a:off x="5526354" y="4203811"/>
            <a:ext cx="862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CoAP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267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07B7-62EE-472D-A97D-9F96CCCE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D98C-695C-4840-AD7D-8FA52078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 is a global network of interconnected objects, </a:t>
            </a:r>
            <a:r>
              <a:rPr lang="en-US" b="1" dirty="0"/>
              <a:t>uniquely identifiable</a:t>
            </a:r>
            <a:r>
              <a:rPr lang="en-US" dirty="0"/>
              <a:t> based on a </a:t>
            </a:r>
            <a:r>
              <a:rPr lang="en-US" b="1" dirty="0"/>
              <a:t>standard</a:t>
            </a:r>
            <a:r>
              <a:rPr lang="en-US" dirty="0"/>
              <a:t> communication protocol.”         [CERP-IoT 2010]</a:t>
            </a:r>
          </a:p>
          <a:p>
            <a:r>
              <a:rPr lang="en-US" dirty="0"/>
              <a:t>“The Internet of Things allows people and things to be connected </a:t>
            </a:r>
            <a:r>
              <a:rPr lang="en-US" b="1" dirty="0"/>
              <a:t>Anytime</a:t>
            </a:r>
            <a:r>
              <a:rPr lang="en-US" dirty="0"/>
              <a:t>, </a:t>
            </a:r>
            <a:r>
              <a:rPr lang="en-US" b="1" dirty="0"/>
              <a:t>Anyplace</a:t>
            </a:r>
            <a:r>
              <a:rPr lang="en-US" dirty="0"/>
              <a:t>, with </a:t>
            </a:r>
            <a:r>
              <a:rPr lang="en-US" b="1" dirty="0"/>
              <a:t>Anything</a:t>
            </a:r>
            <a:r>
              <a:rPr lang="en-US" dirty="0"/>
              <a:t> and </a:t>
            </a:r>
            <a:r>
              <a:rPr lang="en-US" b="1" dirty="0"/>
              <a:t>Anyone</a:t>
            </a:r>
            <a:r>
              <a:rPr lang="en-US" dirty="0"/>
              <a:t>, ideally using Any path/network and Any service.”                                                              [</a:t>
            </a:r>
            <a:r>
              <a:rPr lang="en-US" dirty="0" err="1"/>
              <a:t>Perera</a:t>
            </a:r>
            <a:r>
              <a:rPr lang="en-US" dirty="0"/>
              <a:t> et al. 2014]</a:t>
            </a:r>
          </a:p>
        </p:txBody>
      </p:sp>
    </p:spTree>
    <p:extLst>
      <p:ext uri="{BB962C8B-B14F-4D97-AF65-F5344CB8AC3E}">
        <p14:creationId xmlns:p14="http://schemas.microsoft.com/office/powerpoint/2010/main" val="40262583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E27F-9235-4FBB-80CA-7FC87527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E367-FBA3-43E9-84A2-F15F7BF6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/>
          <a:lstStyle/>
          <a:p>
            <a:r>
              <a:rPr lang="en-US" dirty="0"/>
              <a:t>6LoWPAN [RFC4944]</a:t>
            </a:r>
          </a:p>
        </p:txBody>
      </p:sp>
    </p:spTree>
    <p:extLst>
      <p:ext uri="{BB962C8B-B14F-4D97-AF65-F5344CB8AC3E}">
        <p14:creationId xmlns:p14="http://schemas.microsoft.com/office/powerpoint/2010/main" val="40805056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E27F-9235-4FBB-80CA-7FC87527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E367-FBA3-43E9-84A2-F15F7BF6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/>
          <a:lstStyle/>
          <a:p>
            <a:r>
              <a:rPr lang="en-US" dirty="0"/>
              <a:t>6LoWPAN [RFC4944]</a:t>
            </a:r>
          </a:p>
          <a:p>
            <a:pPr lvl="1"/>
            <a:r>
              <a:rPr lang="en-US" dirty="0"/>
              <a:t>Adapting IPv6 over Low Rate Wireless networks (IEEE 802.15.4)</a:t>
            </a:r>
          </a:p>
          <a:p>
            <a:pPr lvl="2"/>
            <a:r>
              <a:rPr lang="en-US" dirty="0"/>
              <a:t>Bluetooth Low Energy</a:t>
            </a:r>
          </a:p>
        </p:txBody>
      </p:sp>
    </p:spTree>
    <p:extLst>
      <p:ext uri="{BB962C8B-B14F-4D97-AF65-F5344CB8AC3E}">
        <p14:creationId xmlns:p14="http://schemas.microsoft.com/office/powerpoint/2010/main" val="38982693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E27F-9235-4FBB-80CA-7FC87527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E367-FBA3-43E9-84A2-F15F7BF6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/>
          <a:lstStyle/>
          <a:p>
            <a:r>
              <a:rPr lang="en-US" dirty="0"/>
              <a:t>6LoWPAN [RFC4944]</a:t>
            </a:r>
          </a:p>
          <a:p>
            <a:pPr lvl="1"/>
            <a:r>
              <a:rPr lang="en-US" dirty="0"/>
              <a:t>Adapting IPv6 over Low Rate Wireless networks (IEEE 802.15.4)</a:t>
            </a:r>
          </a:p>
          <a:p>
            <a:pPr lvl="2"/>
            <a:r>
              <a:rPr lang="en-US" dirty="0"/>
              <a:t>Bluetooth Low Energy</a:t>
            </a:r>
          </a:p>
        </p:txBody>
      </p:sp>
      <p:pic>
        <p:nvPicPr>
          <p:cNvPr id="13" name="Graphic 12" descr="Wireless router">
            <a:extLst>
              <a:ext uri="{FF2B5EF4-FFF2-40B4-BE49-F238E27FC236}">
                <a16:creationId xmlns:a16="http://schemas.microsoft.com/office/drawing/2014/main" id="{B2BB6230-897E-4A95-B709-33B29F799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4171" y="4001294"/>
            <a:ext cx="1611086" cy="161108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E0BDAD0-F0EE-42AE-8136-3E3C618C7696}"/>
              </a:ext>
            </a:extLst>
          </p:cNvPr>
          <p:cNvGrpSpPr/>
          <p:nvPr/>
        </p:nvGrpSpPr>
        <p:grpSpPr>
          <a:xfrm>
            <a:off x="7891042" y="3586240"/>
            <a:ext cx="904858" cy="970500"/>
            <a:chOff x="8160776" y="3089683"/>
            <a:chExt cx="1494501" cy="1650366"/>
          </a:xfrm>
        </p:grpSpPr>
        <p:pic>
          <p:nvPicPr>
            <p:cNvPr id="16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7FCF71AE-9C1C-4C85-B69C-59F4C805F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115EF1-835C-4D6F-A611-BD04076E32F8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CA9B0D-20A9-4128-B763-DCB908F1180E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8791D5-ADF9-4278-B330-BAD04A9410F5}"/>
              </a:ext>
            </a:extLst>
          </p:cNvPr>
          <p:cNvGrpSpPr/>
          <p:nvPr/>
        </p:nvGrpSpPr>
        <p:grpSpPr>
          <a:xfrm>
            <a:off x="7853462" y="4564052"/>
            <a:ext cx="904858" cy="970500"/>
            <a:chOff x="8160776" y="3089683"/>
            <a:chExt cx="1494501" cy="1650366"/>
          </a:xfrm>
        </p:grpSpPr>
        <p:pic>
          <p:nvPicPr>
            <p:cNvPr id="20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C2D7B698-C8C7-4D2F-8D7A-DFA757499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CED4F2-B46B-47B0-AC44-EA922CE46AB4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51FF12-84CE-4B75-A56B-2B0B5156FB8A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80166-A72A-4B7D-81C8-DF4086BCDF4C}"/>
              </a:ext>
            </a:extLst>
          </p:cNvPr>
          <p:cNvGrpSpPr/>
          <p:nvPr/>
        </p:nvGrpSpPr>
        <p:grpSpPr>
          <a:xfrm>
            <a:off x="7836040" y="5671265"/>
            <a:ext cx="904858" cy="970500"/>
            <a:chOff x="8160776" y="3089683"/>
            <a:chExt cx="1494501" cy="1650366"/>
          </a:xfrm>
        </p:grpSpPr>
        <p:pic>
          <p:nvPicPr>
            <p:cNvPr id="24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E2399DD0-5992-44E4-A8B0-7458EFCB2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629FD4-10CB-477A-ABE4-5E9E00D7D1E7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F4527C4-B5CC-497D-B7CC-71512FF8B1EF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FF8FB21-927E-4519-89D9-EE39352557D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692971" y="4018091"/>
            <a:ext cx="2198071" cy="8106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E59146B-944E-4302-AF25-AD3B3E096E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692971" y="5392807"/>
            <a:ext cx="2143069" cy="710309"/>
          </a:xfrm>
          <a:prstGeom prst="bentConnector3">
            <a:avLst>
              <a:gd name="adj1" fmla="val 5263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A4B56D-C4BE-49A5-8034-9B4BC23E7CB3}"/>
              </a:ext>
            </a:extLst>
          </p:cNvPr>
          <p:cNvCxnSpPr>
            <a:cxnSpLocks/>
          </p:cNvCxnSpPr>
          <p:nvPr/>
        </p:nvCxnSpPr>
        <p:spPr>
          <a:xfrm flipH="1">
            <a:off x="5692971" y="5116222"/>
            <a:ext cx="2160492" cy="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4" name="Picture 12" descr="https://media.licdn.com/mpr/mpr/AAEAAQAAAAAAAAn_AAAAJGZjNWNmMzNjLTlmNmUtNGZjMi1iM2ZhLWQ5YWEzYzYwOGIwMg.png">
            <a:extLst>
              <a:ext uri="{FF2B5EF4-FFF2-40B4-BE49-F238E27FC236}">
                <a16:creationId xmlns:a16="http://schemas.microsoft.com/office/drawing/2014/main" id="{EE2CF680-B501-4D7B-8DDD-9340C3FA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31" y="3785121"/>
            <a:ext cx="525493" cy="52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https://media.licdn.com/mpr/mpr/AAEAAQAAAAAAAAn_AAAAJGZjNWNmMzNjLTlmNmUtNGZjMi1iM2ZhLWQ5YWEzYzYwOGIwMg.png">
            <a:extLst>
              <a:ext uri="{FF2B5EF4-FFF2-40B4-BE49-F238E27FC236}">
                <a16:creationId xmlns:a16="http://schemas.microsoft.com/office/drawing/2014/main" id="{D45546BD-63AB-42D4-BFA8-7E0FB8A6F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80" y="4858617"/>
            <a:ext cx="525493" cy="52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https://media.licdn.com/mpr/mpr/AAEAAQAAAAAAAAn_AAAAJGZjNWNmMzNjLTlmNmUtNGZjMi1iM2ZhLWQ5YWEzYzYwOGIwMg.png">
            <a:extLst>
              <a:ext uri="{FF2B5EF4-FFF2-40B4-BE49-F238E27FC236}">
                <a16:creationId xmlns:a16="http://schemas.microsoft.com/office/drawing/2014/main" id="{DD3D497D-D79A-43E4-B6A3-25B352C96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80" y="5857381"/>
            <a:ext cx="525493" cy="52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B0E4DD-7FFA-4A9B-88C6-95178CCCC9C5}"/>
              </a:ext>
            </a:extLst>
          </p:cNvPr>
          <p:cNvSpPr txBox="1"/>
          <p:nvPr/>
        </p:nvSpPr>
        <p:spPr>
          <a:xfrm>
            <a:off x="3984172" y="5427714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BLE Gateway</a:t>
            </a:r>
          </a:p>
        </p:txBody>
      </p:sp>
    </p:spTree>
    <p:extLst>
      <p:ext uri="{BB962C8B-B14F-4D97-AF65-F5344CB8AC3E}">
        <p14:creationId xmlns:p14="http://schemas.microsoft.com/office/powerpoint/2010/main" val="7112795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E27F-9235-4FBB-80CA-7FC87527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E367-FBA3-43E9-84A2-F15F7BF6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/>
          <a:lstStyle/>
          <a:p>
            <a:r>
              <a:rPr lang="en-US" dirty="0"/>
              <a:t>6LoWPAN [RFC4944]</a:t>
            </a:r>
          </a:p>
          <a:p>
            <a:pPr lvl="1"/>
            <a:r>
              <a:rPr lang="en-US" dirty="0"/>
              <a:t>Adapting IPv6 over Low Rate Wireless networks (IEEE 802.15.4)</a:t>
            </a:r>
          </a:p>
          <a:p>
            <a:pPr lvl="2"/>
            <a:r>
              <a:rPr lang="en-US" dirty="0"/>
              <a:t>Bluetooth Low Energy</a:t>
            </a:r>
          </a:p>
        </p:txBody>
      </p:sp>
      <p:pic>
        <p:nvPicPr>
          <p:cNvPr id="13" name="Graphic 12" descr="Wireless router">
            <a:extLst>
              <a:ext uri="{FF2B5EF4-FFF2-40B4-BE49-F238E27FC236}">
                <a16:creationId xmlns:a16="http://schemas.microsoft.com/office/drawing/2014/main" id="{B2BB6230-897E-4A95-B709-33B29F799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4171" y="4001294"/>
            <a:ext cx="1611086" cy="16110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0A93F7-CF62-4D05-9517-01589337881D}"/>
              </a:ext>
            </a:extLst>
          </p:cNvPr>
          <p:cNvSpPr txBox="1"/>
          <p:nvPr/>
        </p:nvSpPr>
        <p:spPr>
          <a:xfrm>
            <a:off x="3984172" y="5427714"/>
            <a:ext cx="16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Wi-Fi and BLE Gateway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0BDAD0-F0EE-42AE-8136-3E3C618C7696}"/>
              </a:ext>
            </a:extLst>
          </p:cNvPr>
          <p:cNvGrpSpPr/>
          <p:nvPr/>
        </p:nvGrpSpPr>
        <p:grpSpPr>
          <a:xfrm>
            <a:off x="7891042" y="3586240"/>
            <a:ext cx="904858" cy="970500"/>
            <a:chOff x="8160776" y="3089683"/>
            <a:chExt cx="1494501" cy="1650366"/>
          </a:xfrm>
        </p:grpSpPr>
        <p:pic>
          <p:nvPicPr>
            <p:cNvPr id="16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7FCF71AE-9C1C-4C85-B69C-59F4C805F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115EF1-835C-4D6F-A611-BD04076E32F8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CA9B0D-20A9-4128-B763-DCB908F1180E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8791D5-ADF9-4278-B330-BAD04A9410F5}"/>
              </a:ext>
            </a:extLst>
          </p:cNvPr>
          <p:cNvGrpSpPr/>
          <p:nvPr/>
        </p:nvGrpSpPr>
        <p:grpSpPr>
          <a:xfrm>
            <a:off x="7853462" y="4564052"/>
            <a:ext cx="904858" cy="970500"/>
            <a:chOff x="8160776" y="3089683"/>
            <a:chExt cx="1494501" cy="1650366"/>
          </a:xfrm>
        </p:grpSpPr>
        <p:pic>
          <p:nvPicPr>
            <p:cNvPr id="20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C2D7B698-C8C7-4D2F-8D7A-DFA757499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CED4F2-B46B-47B0-AC44-EA922CE46AB4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51FF12-84CE-4B75-A56B-2B0B5156FB8A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80166-A72A-4B7D-81C8-DF4086BCDF4C}"/>
              </a:ext>
            </a:extLst>
          </p:cNvPr>
          <p:cNvGrpSpPr/>
          <p:nvPr/>
        </p:nvGrpSpPr>
        <p:grpSpPr>
          <a:xfrm>
            <a:off x="7836040" y="5671265"/>
            <a:ext cx="904858" cy="970500"/>
            <a:chOff x="8160776" y="3089683"/>
            <a:chExt cx="1494501" cy="1650366"/>
          </a:xfrm>
        </p:grpSpPr>
        <p:pic>
          <p:nvPicPr>
            <p:cNvPr id="24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E2399DD0-5992-44E4-A8B0-7458EFCB2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629FD4-10CB-477A-ABE4-5E9E00D7D1E7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F4527C4-B5CC-497D-B7CC-71512FF8B1EF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FF8FB21-927E-4519-89D9-EE39352557D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692971" y="4018091"/>
            <a:ext cx="2198071" cy="8106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E59146B-944E-4302-AF25-AD3B3E096E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692971" y="5392807"/>
            <a:ext cx="2143069" cy="710309"/>
          </a:xfrm>
          <a:prstGeom prst="bentConnector3">
            <a:avLst>
              <a:gd name="adj1" fmla="val 5263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A4B56D-C4BE-49A5-8034-9B4BC23E7CB3}"/>
              </a:ext>
            </a:extLst>
          </p:cNvPr>
          <p:cNvCxnSpPr>
            <a:cxnSpLocks/>
          </p:cNvCxnSpPr>
          <p:nvPr/>
        </p:nvCxnSpPr>
        <p:spPr>
          <a:xfrm flipH="1">
            <a:off x="5692971" y="5116222"/>
            <a:ext cx="2160492" cy="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4" name="Picture 12" descr="https://media.licdn.com/mpr/mpr/AAEAAQAAAAAAAAn_AAAAJGZjNWNmMzNjLTlmNmUtNGZjMi1iM2ZhLWQ5YWEzYzYwOGIwMg.png">
            <a:extLst>
              <a:ext uri="{FF2B5EF4-FFF2-40B4-BE49-F238E27FC236}">
                <a16:creationId xmlns:a16="http://schemas.microsoft.com/office/drawing/2014/main" id="{EE2CF680-B501-4D7B-8DDD-9340C3FA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31" y="3785121"/>
            <a:ext cx="525493" cy="52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https://media.licdn.com/mpr/mpr/AAEAAQAAAAAAAAn_AAAAJGZjNWNmMzNjLTlmNmUtNGZjMi1iM2ZhLWQ5YWEzYzYwOGIwMg.png">
            <a:extLst>
              <a:ext uri="{FF2B5EF4-FFF2-40B4-BE49-F238E27FC236}">
                <a16:creationId xmlns:a16="http://schemas.microsoft.com/office/drawing/2014/main" id="{D45546BD-63AB-42D4-BFA8-7E0FB8A6F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80" y="4858617"/>
            <a:ext cx="525493" cy="52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https://media.licdn.com/mpr/mpr/AAEAAQAAAAAAAAn_AAAAJGZjNWNmMzNjLTlmNmUtNGZjMi1iM2ZhLWQ5YWEzYzYwOGIwMg.png">
            <a:extLst>
              <a:ext uri="{FF2B5EF4-FFF2-40B4-BE49-F238E27FC236}">
                <a16:creationId xmlns:a16="http://schemas.microsoft.com/office/drawing/2014/main" id="{DD3D497D-D79A-43E4-B6A3-25B352C96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80" y="5857381"/>
            <a:ext cx="525493" cy="52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61393F9-F2F3-4D70-9061-5F8FEDC72F70}"/>
              </a:ext>
            </a:extLst>
          </p:cNvPr>
          <p:cNvSpPr txBox="1"/>
          <p:nvPr/>
        </p:nvSpPr>
        <p:spPr>
          <a:xfrm>
            <a:off x="5649347" y="453594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E85399-A227-47DC-9727-F11341625B47}"/>
              </a:ext>
            </a:extLst>
          </p:cNvPr>
          <p:cNvSpPr txBox="1"/>
          <p:nvPr/>
        </p:nvSpPr>
        <p:spPr>
          <a:xfrm>
            <a:off x="5649347" y="481853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673072-10E0-44EF-ACD9-47F7C7FDA8B1}"/>
              </a:ext>
            </a:extLst>
          </p:cNvPr>
          <p:cNvSpPr txBox="1"/>
          <p:nvPr/>
        </p:nvSpPr>
        <p:spPr>
          <a:xfrm>
            <a:off x="5641864" y="510614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23743702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E27F-9235-4FBB-80CA-7FC87527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E367-FBA3-43E9-84A2-F15F7BF6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/>
          <a:lstStyle/>
          <a:p>
            <a:r>
              <a:rPr lang="en-US" dirty="0"/>
              <a:t>6LoWPAN [RFC4944]</a:t>
            </a:r>
          </a:p>
          <a:p>
            <a:pPr lvl="1"/>
            <a:r>
              <a:rPr lang="en-US" dirty="0"/>
              <a:t>Adapting IPv6 over Low Rate Wireless networks (IEEE 802.15.4)</a:t>
            </a:r>
          </a:p>
          <a:p>
            <a:pPr lvl="2"/>
            <a:r>
              <a:rPr lang="en-US" dirty="0"/>
              <a:t>Bluetooth Low Energy</a:t>
            </a:r>
          </a:p>
        </p:txBody>
      </p:sp>
      <p:pic>
        <p:nvPicPr>
          <p:cNvPr id="5124" name="Picture 4" descr="https://upload.wikimedia.org/wikipedia/commons/thumb/7/7e/NodeMCU_DEVKIT_1.0.jpg/1200px-NodeMCU_DEVKIT_1.0.jpg">
            <a:extLst>
              <a:ext uri="{FF2B5EF4-FFF2-40B4-BE49-F238E27FC236}">
                <a16:creationId xmlns:a16="http://schemas.microsoft.com/office/drawing/2014/main" id="{8DAE719F-9083-4D36-BE5F-E41F4BAFC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55" y="3559629"/>
            <a:ext cx="4673859" cy="311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0075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E27F-9235-4FBB-80CA-7FC87527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E367-FBA3-43E9-84A2-F15F7BF6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/>
          <a:lstStyle/>
          <a:p>
            <a:r>
              <a:rPr lang="en-US" dirty="0"/>
              <a:t>6LoWPAN [RFC4944]</a:t>
            </a:r>
          </a:p>
          <a:p>
            <a:pPr lvl="1"/>
            <a:r>
              <a:rPr lang="en-US" dirty="0"/>
              <a:t>Adapting IPv6 over Low Rate Wireless networks (IEEE 802.15.4)</a:t>
            </a:r>
          </a:p>
          <a:p>
            <a:pPr lvl="2"/>
            <a:r>
              <a:rPr lang="en-US" dirty="0"/>
              <a:t>Bluetooth Low Energy</a:t>
            </a:r>
          </a:p>
        </p:txBody>
      </p:sp>
      <p:pic>
        <p:nvPicPr>
          <p:cNvPr id="5122" name="Picture 2" descr="http://esp32.net/images/Espressif/ESP32-DevKitC/Espressif_Core-Board-V2_Top.jpg">
            <a:extLst>
              <a:ext uri="{FF2B5EF4-FFF2-40B4-BE49-F238E27FC236}">
                <a16:creationId xmlns:a16="http://schemas.microsoft.com/office/drawing/2014/main" id="{F0FCEBC6-FC5C-4070-ACAC-289581FBC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52696" y="3652400"/>
            <a:ext cx="3549708" cy="26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7/7e/NodeMCU_DEVKIT_1.0.jpg/1200px-NodeMCU_DEVKIT_1.0.jpg">
            <a:extLst>
              <a:ext uri="{FF2B5EF4-FFF2-40B4-BE49-F238E27FC236}">
                <a16:creationId xmlns:a16="http://schemas.microsoft.com/office/drawing/2014/main" id="{8DAE719F-9083-4D36-BE5F-E41F4BAFC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55" y="3559629"/>
            <a:ext cx="4673859" cy="311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0077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E27F-9235-4FBB-80CA-7FC87527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E367-FBA3-43E9-84A2-F15F7BF6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8517"/>
          </a:xfrm>
        </p:spPr>
        <p:txBody>
          <a:bodyPr/>
          <a:lstStyle/>
          <a:p>
            <a:r>
              <a:rPr lang="en-US" dirty="0"/>
              <a:t>Constrained Application Protocol (</a:t>
            </a:r>
            <a:r>
              <a:rPr lang="en-US" dirty="0" err="1"/>
              <a:t>CoAP</a:t>
            </a:r>
            <a:r>
              <a:rPr lang="en-US" dirty="0"/>
              <a:t>) [RFC7252]</a:t>
            </a:r>
          </a:p>
        </p:txBody>
      </p:sp>
    </p:spTree>
    <p:extLst>
      <p:ext uri="{BB962C8B-B14F-4D97-AF65-F5344CB8AC3E}">
        <p14:creationId xmlns:p14="http://schemas.microsoft.com/office/powerpoint/2010/main" val="8892866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E27F-9235-4FBB-80CA-7FC87527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E367-FBA3-43E9-84A2-F15F7BF6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8517"/>
          </a:xfrm>
        </p:spPr>
        <p:txBody>
          <a:bodyPr/>
          <a:lstStyle/>
          <a:p>
            <a:r>
              <a:rPr lang="en-US" dirty="0"/>
              <a:t>Constrained Application Protocol (</a:t>
            </a:r>
            <a:r>
              <a:rPr lang="en-US" dirty="0" err="1"/>
              <a:t>CoAP</a:t>
            </a:r>
            <a:r>
              <a:rPr lang="en-US" dirty="0"/>
              <a:t>) [RFC7252]</a:t>
            </a:r>
          </a:p>
          <a:p>
            <a:pPr lvl="1"/>
            <a:r>
              <a:rPr lang="en-US" dirty="0"/>
              <a:t>RESTful protocol for constrained devices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FC913-3055-4F26-BA0D-23B3B0C6E44B}"/>
              </a:ext>
            </a:extLst>
          </p:cNvPr>
          <p:cNvSpPr txBox="1"/>
          <p:nvPr/>
        </p:nvSpPr>
        <p:spPr>
          <a:xfrm>
            <a:off x="2718618" y="3429000"/>
            <a:ext cx="7084143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REQ: GET /.well-known/core</a:t>
            </a:r>
          </a:p>
        </p:txBody>
      </p:sp>
    </p:spTree>
    <p:extLst>
      <p:ext uri="{BB962C8B-B14F-4D97-AF65-F5344CB8AC3E}">
        <p14:creationId xmlns:p14="http://schemas.microsoft.com/office/powerpoint/2010/main" val="1803893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E27F-9235-4FBB-80CA-7FC87527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E367-FBA3-43E9-84A2-F15F7BF6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8517"/>
          </a:xfrm>
        </p:spPr>
        <p:txBody>
          <a:bodyPr/>
          <a:lstStyle/>
          <a:p>
            <a:r>
              <a:rPr lang="en-US" dirty="0"/>
              <a:t>Constrained Application Protocol (</a:t>
            </a:r>
            <a:r>
              <a:rPr lang="en-US" dirty="0" err="1"/>
              <a:t>CoAP</a:t>
            </a:r>
            <a:r>
              <a:rPr lang="en-US" dirty="0"/>
              <a:t>) [RFC7252]</a:t>
            </a:r>
          </a:p>
          <a:p>
            <a:pPr lvl="1"/>
            <a:r>
              <a:rPr lang="en-US" dirty="0"/>
              <a:t>RESTful protocol for constrained devices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FC913-3055-4F26-BA0D-23B3B0C6E44B}"/>
              </a:ext>
            </a:extLst>
          </p:cNvPr>
          <p:cNvSpPr txBox="1"/>
          <p:nvPr/>
        </p:nvSpPr>
        <p:spPr>
          <a:xfrm>
            <a:off x="2718618" y="3429000"/>
            <a:ext cx="7084143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REQ: GET /.well-known/core</a:t>
            </a:r>
          </a:p>
          <a:p>
            <a:r>
              <a:rPr lang="en-US" sz="3200" dirty="0"/>
              <a:t>RES: 2.05 Content</a:t>
            </a:r>
          </a:p>
          <a:p>
            <a:r>
              <a:rPr lang="en-US" sz="3200" dirty="0"/>
              <a:t>   &lt;/sensors/temp&gt;;</a:t>
            </a:r>
            <a:r>
              <a:rPr lang="en-US" sz="3200" b="1" dirty="0"/>
              <a:t>if</a:t>
            </a:r>
            <a:r>
              <a:rPr lang="en-US" sz="3200" dirty="0"/>
              <a:t>="sensor",</a:t>
            </a:r>
          </a:p>
          <a:p>
            <a:r>
              <a:rPr lang="en-US" sz="3200" dirty="0"/>
              <a:t>   &lt;/sensors/light&gt;;</a:t>
            </a:r>
            <a:r>
              <a:rPr lang="en-US" sz="3200" b="1" dirty="0"/>
              <a:t>if</a:t>
            </a:r>
            <a:r>
              <a:rPr lang="en-US" sz="3200" dirty="0"/>
              <a:t>="sensor"</a:t>
            </a:r>
          </a:p>
        </p:txBody>
      </p:sp>
    </p:spTree>
    <p:extLst>
      <p:ext uri="{BB962C8B-B14F-4D97-AF65-F5344CB8AC3E}">
        <p14:creationId xmlns:p14="http://schemas.microsoft.com/office/powerpoint/2010/main" val="32007257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7E14-74DF-4583-A87A-9F31BD75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7F55-307C-409A-BD74-7C9D9CC2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Directory (RD) [ID-</a:t>
            </a:r>
            <a:r>
              <a:rPr lang="en-US" dirty="0" err="1"/>
              <a:t>rd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8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07B7-62EE-472D-A97D-9F96CCCE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D98C-695C-4840-AD7D-8FA52078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objects with minimum or no human intervention</a:t>
            </a:r>
          </a:p>
        </p:txBody>
      </p:sp>
      <p:grpSp>
        <p:nvGrpSpPr>
          <p:cNvPr id="29" name="Grupo 33">
            <a:extLst>
              <a:ext uri="{FF2B5EF4-FFF2-40B4-BE49-F238E27FC236}">
                <a16:creationId xmlns:a16="http://schemas.microsoft.com/office/drawing/2014/main" id="{15F93592-1D7D-45AF-86E5-FCBEFF4CD636}"/>
              </a:ext>
            </a:extLst>
          </p:cNvPr>
          <p:cNvGrpSpPr>
            <a:grpSpLocks/>
          </p:cNvGrpSpPr>
          <p:nvPr/>
        </p:nvGrpSpPr>
        <p:grpSpPr bwMode="auto">
          <a:xfrm>
            <a:off x="5443753" y="4151036"/>
            <a:ext cx="1116012" cy="930275"/>
            <a:chOff x="3632077" y="4797152"/>
            <a:chExt cx="1116124" cy="929658"/>
          </a:xfrm>
        </p:grpSpPr>
        <p:pic>
          <p:nvPicPr>
            <p:cNvPr id="30" name="Picture 4" descr="C:\Users\henrique\AppData\Local\Microsoft\Windows\Temporary Internet Files\Content.IE5\PMLO2TV3\MC900318898[1].wmf">
              <a:extLst>
                <a:ext uri="{FF2B5EF4-FFF2-40B4-BE49-F238E27FC236}">
                  <a16:creationId xmlns:a16="http://schemas.microsoft.com/office/drawing/2014/main" id="{B6054585-1BFE-4D00-AFAE-782F0960B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4797152"/>
              <a:ext cx="925471" cy="929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CaixaDeTexto 35">
              <a:extLst>
                <a:ext uri="{FF2B5EF4-FFF2-40B4-BE49-F238E27FC236}">
                  <a16:creationId xmlns:a16="http://schemas.microsoft.com/office/drawing/2014/main" id="{6E3E0BC6-B449-488D-AB0E-8D032626E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077" y="5087618"/>
              <a:ext cx="1116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/>
                <a:t>Internet</a:t>
              </a:r>
            </a:p>
          </p:txBody>
        </p:sp>
      </p:grpSp>
      <p:pic>
        <p:nvPicPr>
          <p:cNvPr id="32" name="Picture 2" descr="http://img1.wikia.nocookie.net/__cb20140913171926/americanmcgeesalice/images/e/e3/Icon_pc.png">
            <a:extLst>
              <a:ext uri="{FF2B5EF4-FFF2-40B4-BE49-F238E27FC236}">
                <a16:creationId xmlns:a16="http://schemas.microsoft.com/office/drawing/2014/main" id="{5C1B14D8-4FC7-4027-880E-8BA5568BC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90" y="2768323"/>
            <a:ext cx="8064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 descr="C:\Users\henrique\AppData\Local\Microsoft\Windows\Temporary Internet Files\Content.IE5\PMLO2TV3\MC900433826[1].png">
            <a:extLst>
              <a:ext uri="{FF2B5EF4-FFF2-40B4-BE49-F238E27FC236}">
                <a16:creationId xmlns:a16="http://schemas.microsoft.com/office/drawing/2014/main" id="{97B74B11-44D8-47CB-9192-5E20F02ED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28" y="3057248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 descr="http://res.freestockphotos.biz/pictures/14/14530-illustration-of-a-house-pv.png">
            <a:extLst>
              <a:ext uri="{FF2B5EF4-FFF2-40B4-BE49-F238E27FC236}">
                <a16:creationId xmlns:a16="http://schemas.microsoft.com/office/drawing/2014/main" id="{2C119034-6522-4524-A03A-063388EFD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065" y="4281211"/>
            <a:ext cx="8651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 descr="http://findicons.com/files/icons/2219/dot_pictograms/128/health_medicine_emergency.png">
            <a:extLst>
              <a:ext uri="{FF2B5EF4-FFF2-40B4-BE49-F238E27FC236}">
                <a16:creationId xmlns:a16="http://schemas.microsoft.com/office/drawing/2014/main" id="{F72C1339-BAC3-439D-88BF-67DE1A2BD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253" y="4281211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 descr="http://etc-mysitemyway.s3.amazonaws.com/icons/legacy-previews/icons/glossy-black-icons-transport-travel/038415-glossy-black-icon-transport-travel-transportation-car3.png">
            <a:extLst>
              <a:ext uri="{FF2B5EF4-FFF2-40B4-BE49-F238E27FC236}">
                <a16:creationId xmlns:a16="http://schemas.microsoft.com/office/drawing/2014/main" id="{74EF836E-1836-48CC-8FC9-A5AA99986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503" y="5000348"/>
            <a:ext cx="12954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0" descr="http://simpleicon.com/wp-content/uploads/light-bulb-3.png">
            <a:extLst>
              <a:ext uri="{FF2B5EF4-FFF2-40B4-BE49-F238E27FC236}">
                <a16:creationId xmlns:a16="http://schemas.microsoft.com/office/drawing/2014/main" id="{B57AED5E-9F3F-4CC5-9F80-4A88C37E6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53" y="5576611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2" descr="http://2.bp.blogspot.com/-Zs-zHJTAP4c/U3DsqQjNSNI/AAAAAAAAA6Q/Tq325ExJOSI/s1600/Industry-Factory-icon.png">
            <a:extLst>
              <a:ext uri="{FF2B5EF4-FFF2-40B4-BE49-F238E27FC236}">
                <a16:creationId xmlns:a16="http://schemas.microsoft.com/office/drawing/2014/main" id="{92538276-AA5B-4698-99B0-1BC3DEEA9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28" y="5360711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6" descr="https://cdn4.iconfinder.com/data/icons/aiga-symbol-signs/566/aiga_groundtransportion-512.png">
            <a:extLst>
              <a:ext uri="{FF2B5EF4-FFF2-40B4-BE49-F238E27FC236}">
                <a16:creationId xmlns:a16="http://schemas.microsoft.com/office/drawing/2014/main" id="{D19376AB-23A0-4079-9A59-16C5D76F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75" y="3273499"/>
            <a:ext cx="9159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0" descr="http://www2.psd100.com/ppp/2013/11/2701/Watch-1127204801.png">
            <a:extLst>
              <a:ext uri="{FF2B5EF4-FFF2-40B4-BE49-F238E27FC236}">
                <a16:creationId xmlns:a16="http://schemas.microsoft.com/office/drawing/2014/main" id="{997621CC-54B5-4064-9AA7-40903DE28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05" y="5217612"/>
            <a:ext cx="8651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2" descr="http://simpleicon.com/wp-content/uploads/camera.png">
            <a:extLst>
              <a:ext uri="{FF2B5EF4-FFF2-40B4-BE49-F238E27FC236}">
                <a16:creationId xmlns:a16="http://schemas.microsoft.com/office/drawing/2014/main" id="{FE320DC6-97E1-4B03-B8BF-FE4FFE437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703" y="5144811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Conector reto 52">
            <a:extLst>
              <a:ext uri="{FF2B5EF4-FFF2-40B4-BE49-F238E27FC236}">
                <a16:creationId xmlns:a16="http://schemas.microsoft.com/office/drawing/2014/main" id="{DAA87FFF-BDD0-4ED6-A15C-2DBCCC710588}"/>
              </a:ext>
            </a:extLst>
          </p:cNvPr>
          <p:cNvCxnSpPr/>
          <p:nvPr/>
        </p:nvCxnSpPr>
        <p:spPr>
          <a:xfrm flipV="1">
            <a:off x="6364503" y="3704948"/>
            <a:ext cx="503237" cy="5048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53">
            <a:extLst>
              <a:ext uri="{FF2B5EF4-FFF2-40B4-BE49-F238E27FC236}">
                <a16:creationId xmlns:a16="http://schemas.microsoft.com/office/drawing/2014/main" id="{2B152DAE-FD3B-4F14-A6B6-2F3F3379100F}"/>
              </a:ext>
            </a:extLst>
          </p:cNvPr>
          <p:cNvCxnSpPr/>
          <p:nvPr/>
        </p:nvCxnSpPr>
        <p:spPr>
          <a:xfrm flipV="1">
            <a:off x="6516903" y="3920848"/>
            <a:ext cx="1143000" cy="4413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54">
            <a:extLst>
              <a:ext uri="{FF2B5EF4-FFF2-40B4-BE49-F238E27FC236}">
                <a16:creationId xmlns:a16="http://schemas.microsoft.com/office/drawing/2014/main" id="{EC4C05EC-EE10-455E-93C4-45863E093D34}"/>
              </a:ext>
            </a:extLst>
          </p:cNvPr>
          <p:cNvCxnSpPr/>
          <p:nvPr/>
        </p:nvCxnSpPr>
        <p:spPr>
          <a:xfrm>
            <a:off x="6580403" y="4641573"/>
            <a:ext cx="36036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55">
            <a:extLst>
              <a:ext uri="{FF2B5EF4-FFF2-40B4-BE49-F238E27FC236}">
                <a16:creationId xmlns:a16="http://schemas.microsoft.com/office/drawing/2014/main" id="{C8C8B96B-DF42-46C2-9CC7-CEE385952BF1}"/>
              </a:ext>
            </a:extLst>
          </p:cNvPr>
          <p:cNvCxnSpPr/>
          <p:nvPr/>
        </p:nvCxnSpPr>
        <p:spPr>
          <a:xfrm>
            <a:off x="6580403" y="4857473"/>
            <a:ext cx="1295400" cy="5762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56">
            <a:extLst>
              <a:ext uri="{FF2B5EF4-FFF2-40B4-BE49-F238E27FC236}">
                <a16:creationId xmlns:a16="http://schemas.microsoft.com/office/drawing/2014/main" id="{343AE80F-4A55-40AC-A055-AE724A46A713}"/>
              </a:ext>
            </a:extLst>
          </p:cNvPr>
          <p:cNvCxnSpPr/>
          <p:nvPr/>
        </p:nvCxnSpPr>
        <p:spPr>
          <a:xfrm>
            <a:off x="6291478" y="5073373"/>
            <a:ext cx="360362" cy="3603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57">
            <a:extLst>
              <a:ext uri="{FF2B5EF4-FFF2-40B4-BE49-F238E27FC236}">
                <a16:creationId xmlns:a16="http://schemas.microsoft.com/office/drawing/2014/main" id="{61644F6F-C504-4DDC-A406-D7826314B715}"/>
              </a:ext>
            </a:extLst>
          </p:cNvPr>
          <p:cNvCxnSpPr/>
          <p:nvPr/>
        </p:nvCxnSpPr>
        <p:spPr>
          <a:xfrm>
            <a:off x="5931115" y="5144811"/>
            <a:ext cx="0" cy="2889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58">
            <a:extLst>
              <a:ext uri="{FF2B5EF4-FFF2-40B4-BE49-F238E27FC236}">
                <a16:creationId xmlns:a16="http://schemas.microsoft.com/office/drawing/2014/main" id="{6C1F0C15-3ABC-49CE-9CC3-94596DCD98ED}"/>
              </a:ext>
            </a:extLst>
          </p:cNvPr>
          <p:cNvCxnSpPr/>
          <p:nvPr/>
        </p:nvCxnSpPr>
        <p:spPr>
          <a:xfrm flipH="1">
            <a:off x="5211978" y="5000348"/>
            <a:ext cx="287337" cy="2889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59">
            <a:extLst>
              <a:ext uri="{FF2B5EF4-FFF2-40B4-BE49-F238E27FC236}">
                <a16:creationId xmlns:a16="http://schemas.microsoft.com/office/drawing/2014/main" id="{184F42B8-0A5D-41BE-818B-4B133A9600E3}"/>
              </a:ext>
            </a:extLst>
          </p:cNvPr>
          <p:cNvCxnSpPr/>
          <p:nvPr/>
        </p:nvCxnSpPr>
        <p:spPr>
          <a:xfrm flipH="1">
            <a:off x="4923053" y="4641573"/>
            <a:ext cx="43338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60">
            <a:extLst>
              <a:ext uri="{FF2B5EF4-FFF2-40B4-BE49-F238E27FC236}">
                <a16:creationId xmlns:a16="http://schemas.microsoft.com/office/drawing/2014/main" id="{6229E03B-7F89-4945-9066-B75E95E21942}"/>
              </a:ext>
            </a:extLst>
          </p:cNvPr>
          <p:cNvCxnSpPr/>
          <p:nvPr/>
        </p:nvCxnSpPr>
        <p:spPr>
          <a:xfrm flipH="1">
            <a:off x="4059453" y="4857473"/>
            <a:ext cx="1296987" cy="6477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61">
            <a:extLst>
              <a:ext uri="{FF2B5EF4-FFF2-40B4-BE49-F238E27FC236}">
                <a16:creationId xmlns:a16="http://schemas.microsoft.com/office/drawing/2014/main" id="{98F8D574-C19B-4114-86FE-39914E47E0E2}"/>
              </a:ext>
            </a:extLst>
          </p:cNvPr>
          <p:cNvCxnSpPr/>
          <p:nvPr/>
        </p:nvCxnSpPr>
        <p:spPr>
          <a:xfrm flipH="1" flipV="1">
            <a:off x="4872253" y="3704948"/>
            <a:ext cx="627062" cy="5762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62">
            <a:extLst>
              <a:ext uri="{FF2B5EF4-FFF2-40B4-BE49-F238E27FC236}">
                <a16:creationId xmlns:a16="http://schemas.microsoft.com/office/drawing/2014/main" id="{69B63BD5-B054-4758-841F-E81577D8A7DF}"/>
              </a:ext>
            </a:extLst>
          </p:cNvPr>
          <p:cNvCxnSpPr/>
          <p:nvPr/>
        </p:nvCxnSpPr>
        <p:spPr>
          <a:xfrm flipV="1">
            <a:off x="5931115" y="3704948"/>
            <a:ext cx="0" cy="3603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8EC5715F-10D6-4402-9C07-E6E47284E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90" y="3065001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 descr="Thermometer">
            <a:extLst>
              <a:ext uri="{FF2B5EF4-FFF2-40B4-BE49-F238E27FC236}">
                <a16:creationId xmlns:a16="http://schemas.microsoft.com/office/drawing/2014/main" id="{13C77989-AD12-466C-B36C-61A0F648D8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2210" y="3342013"/>
            <a:ext cx="914400" cy="914400"/>
          </a:xfrm>
          <a:prstGeom prst="rect">
            <a:avLst/>
          </a:prstGeom>
        </p:spPr>
      </p:pic>
      <p:cxnSp>
        <p:nvCxnSpPr>
          <p:cNvPr id="54" name="Conector reto 61">
            <a:extLst>
              <a:ext uri="{FF2B5EF4-FFF2-40B4-BE49-F238E27FC236}">
                <a16:creationId xmlns:a16="http://schemas.microsoft.com/office/drawing/2014/main" id="{22BB83B6-19C4-4ABA-BF04-0B113FED7892}"/>
              </a:ext>
            </a:extLst>
          </p:cNvPr>
          <p:cNvCxnSpPr>
            <a:cxnSpLocks/>
          </p:cNvCxnSpPr>
          <p:nvPr/>
        </p:nvCxnSpPr>
        <p:spPr>
          <a:xfrm flipH="1" flipV="1">
            <a:off x="4096042" y="3855576"/>
            <a:ext cx="1259604" cy="57595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914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7E14-74DF-4583-A87A-9F31BD75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7F55-307C-409A-BD74-7C9D9CC2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Directory (RD) [ID-</a:t>
            </a:r>
            <a:r>
              <a:rPr lang="en-US" dirty="0" err="1"/>
              <a:t>rd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Hosts with descriptions of other nodes locations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CoRE</a:t>
            </a:r>
            <a:r>
              <a:rPr lang="en-US" dirty="0"/>
              <a:t> link format [RFC6690]</a:t>
            </a:r>
          </a:p>
          <a:p>
            <a:pPr lvl="2"/>
            <a:r>
              <a:rPr lang="en-US" dirty="0"/>
              <a:t>“GET /.well-known/</a:t>
            </a:r>
            <a:r>
              <a:rPr lang="en-US" dirty="0" err="1"/>
              <a:t>core?</a:t>
            </a:r>
            <a:r>
              <a:rPr lang="en-US" b="1" dirty="0" err="1"/>
              <a:t>rt</a:t>
            </a:r>
            <a:r>
              <a:rPr lang="en-US" dirty="0"/>
              <a:t>=light-lux”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539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AAD5-DB48-407B-B559-E27E374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A25B2B-5F25-4109-8C48-58A20B8F4C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90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Sensor Measurement Lists (</a:t>
            </a:r>
            <a:r>
              <a:rPr lang="en-US" dirty="0" err="1"/>
              <a:t>SenML</a:t>
            </a:r>
            <a:r>
              <a:rPr lang="en-US" dirty="0"/>
              <a:t>) [ID-</a:t>
            </a:r>
            <a:r>
              <a:rPr lang="en-US" dirty="0" err="1"/>
              <a:t>senml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50232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AAD5-DB48-407B-B559-E27E374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A25B2B-5F25-4109-8C48-58A20B8F4C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90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Sensor Measurement Lists (</a:t>
            </a:r>
            <a:r>
              <a:rPr lang="en-US" dirty="0" err="1"/>
              <a:t>SenML</a:t>
            </a:r>
            <a:r>
              <a:rPr lang="en-US" dirty="0"/>
              <a:t>) [ID-</a:t>
            </a:r>
            <a:r>
              <a:rPr lang="en-US" dirty="0" err="1"/>
              <a:t>senml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Defines media types for simple sensor measurements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16954990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AAD5-DB48-407B-B559-E27E374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A25B2B-5F25-4109-8C48-58A20B8F4C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90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Sensor Measurement Lists (</a:t>
            </a:r>
            <a:r>
              <a:rPr lang="en-US" dirty="0" err="1"/>
              <a:t>SenML</a:t>
            </a:r>
            <a:r>
              <a:rPr lang="en-US" dirty="0"/>
              <a:t>) [ID-</a:t>
            </a:r>
            <a:r>
              <a:rPr lang="en-US" dirty="0" err="1"/>
              <a:t>senml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Defines media types for simple sensor measurements and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48DA0-54A0-455C-910E-CBCB65071450}"/>
              </a:ext>
            </a:extLst>
          </p:cNvPr>
          <p:cNvSpPr txBox="1"/>
          <p:nvPr/>
        </p:nvSpPr>
        <p:spPr>
          <a:xfrm>
            <a:off x="1514166" y="3249372"/>
            <a:ext cx="9163665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[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{"bn":"urn:dev:ow:10e2073a01080063:","n":"voltage","u":"V","v":120.1},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{"n":"current","u":"A","v":1.2}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]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787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AAD5-DB48-407B-B559-E27E374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04ACC6-1CBA-48E3-8929-DDC331EC7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966558"/>
              </p:ext>
            </p:extLst>
          </p:nvPr>
        </p:nvGraphicFramePr>
        <p:xfrm>
          <a:off x="1809133" y="4606146"/>
          <a:ext cx="8573729" cy="204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3432">
                  <a:extLst>
                    <a:ext uri="{9D8B030D-6E8A-4147-A177-3AD203B41FA5}">
                      <a16:colId xmlns:a16="http://schemas.microsoft.com/office/drawing/2014/main" val="695946429"/>
                    </a:ext>
                  </a:extLst>
                </a:gridCol>
                <a:gridCol w="1358338">
                  <a:extLst>
                    <a:ext uri="{9D8B030D-6E8A-4147-A177-3AD203B41FA5}">
                      <a16:colId xmlns:a16="http://schemas.microsoft.com/office/drawing/2014/main" val="2909652170"/>
                    </a:ext>
                  </a:extLst>
                </a:gridCol>
                <a:gridCol w="1669882">
                  <a:extLst>
                    <a:ext uri="{9D8B030D-6E8A-4147-A177-3AD203B41FA5}">
                      <a16:colId xmlns:a16="http://schemas.microsoft.com/office/drawing/2014/main" val="2989438976"/>
                    </a:ext>
                  </a:extLst>
                </a:gridCol>
                <a:gridCol w="1687331">
                  <a:extLst>
                    <a:ext uri="{9D8B030D-6E8A-4147-A177-3AD203B41FA5}">
                      <a16:colId xmlns:a16="http://schemas.microsoft.com/office/drawing/2014/main" val="1468950599"/>
                    </a:ext>
                  </a:extLst>
                </a:gridCol>
                <a:gridCol w="1714746">
                  <a:extLst>
                    <a:ext uri="{9D8B030D-6E8A-4147-A177-3AD203B41FA5}">
                      <a16:colId xmlns:a16="http://schemas.microsoft.com/office/drawing/2014/main" val="2982806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SenML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JSON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XML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CBOR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41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8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56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33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96550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A25B2B-5F25-4109-8C48-58A20B8F4C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90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Sensor Measurement Lists (</a:t>
            </a:r>
            <a:r>
              <a:rPr lang="en-US" dirty="0" err="1"/>
              <a:t>SenML</a:t>
            </a:r>
            <a:r>
              <a:rPr lang="en-US" dirty="0"/>
              <a:t>) [ID-</a:t>
            </a:r>
            <a:r>
              <a:rPr lang="en-US" dirty="0" err="1"/>
              <a:t>senml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Defines media types for simple sensor measurements and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48DA0-54A0-455C-910E-CBCB65071450}"/>
              </a:ext>
            </a:extLst>
          </p:cNvPr>
          <p:cNvSpPr txBox="1"/>
          <p:nvPr/>
        </p:nvSpPr>
        <p:spPr>
          <a:xfrm>
            <a:off x="1514166" y="3249372"/>
            <a:ext cx="9163665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[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{"</a:t>
            </a:r>
            <a:r>
              <a:rPr lang="pt-BR" sz="1400" b="1" dirty="0">
                <a:latin typeface="Consolas" panose="020B0609020204030204" pitchFamily="49" charset="0"/>
              </a:rPr>
              <a:t>bn</a:t>
            </a:r>
            <a:r>
              <a:rPr lang="pt-BR" sz="1400" dirty="0">
                <a:latin typeface="Consolas" panose="020B0609020204030204" pitchFamily="49" charset="0"/>
              </a:rPr>
              <a:t>":"urn:dev:ow:10e2073a01080063:","</a:t>
            </a:r>
            <a:r>
              <a:rPr lang="pt-BR" sz="1400" b="1" dirty="0">
                <a:latin typeface="Consolas" panose="020B0609020204030204" pitchFamily="49" charset="0"/>
              </a:rPr>
              <a:t>n</a:t>
            </a:r>
            <a:r>
              <a:rPr lang="pt-BR" sz="1400" dirty="0">
                <a:latin typeface="Consolas" panose="020B0609020204030204" pitchFamily="49" charset="0"/>
              </a:rPr>
              <a:t>":"voltage","u":"V","v":120.1},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{"</a:t>
            </a:r>
            <a:r>
              <a:rPr lang="pt-BR" sz="1400" b="1" dirty="0">
                <a:latin typeface="Consolas" panose="020B0609020204030204" pitchFamily="49" charset="0"/>
              </a:rPr>
              <a:t>n</a:t>
            </a:r>
            <a:r>
              <a:rPr lang="pt-BR" sz="1400" dirty="0">
                <a:latin typeface="Consolas" panose="020B0609020204030204" pitchFamily="49" charset="0"/>
              </a:rPr>
              <a:t>":"current","u":"A","v":1.2}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]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640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ACB0-6D17-4552-9A5C-BE4E1471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64C7-FED6-4F44-8B62-407B066C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 for Low-Power and Lossy Networks (RPL) [RFC6550]</a:t>
            </a:r>
          </a:p>
        </p:txBody>
      </p:sp>
    </p:spTree>
    <p:extLst>
      <p:ext uri="{BB962C8B-B14F-4D97-AF65-F5344CB8AC3E}">
        <p14:creationId xmlns:p14="http://schemas.microsoft.com/office/powerpoint/2010/main" val="28798759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ACB0-6D17-4552-9A5C-BE4E1471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64C7-FED6-4F44-8B62-407B066C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 for Low-Power and Lossy Networks (RPL) [RFC6550]</a:t>
            </a:r>
          </a:p>
          <a:p>
            <a:pPr lvl="1"/>
            <a:r>
              <a:rPr lang="en-US" dirty="0"/>
              <a:t>For more then one hop direct connections between devices and a gateway</a:t>
            </a:r>
          </a:p>
        </p:txBody>
      </p:sp>
      <p:pic>
        <p:nvPicPr>
          <p:cNvPr id="6" name="Graphic 5" descr="Wireless router">
            <a:extLst>
              <a:ext uri="{FF2B5EF4-FFF2-40B4-BE49-F238E27FC236}">
                <a16:creationId xmlns:a16="http://schemas.microsoft.com/office/drawing/2014/main" id="{7EE92AF3-67B9-4EF9-A59C-BA5DA15AB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4171" y="4001294"/>
            <a:ext cx="1611086" cy="16110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6169E54-2F29-4305-97F9-4A9F61FB75DC}"/>
              </a:ext>
            </a:extLst>
          </p:cNvPr>
          <p:cNvGrpSpPr/>
          <p:nvPr/>
        </p:nvGrpSpPr>
        <p:grpSpPr>
          <a:xfrm>
            <a:off x="7769744" y="4321587"/>
            <a:ext cx="904858" cy="970500"/>
            <a:chOff x="8160776" y="3089683"/>
            <a:chExt cx="1494501" cy="1650366"/>
          </a:xfrm>
        </p:grpSpPr>
        <p:pic>
          <p:nvPicPr>
            <p:cNvPr id="8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63F99651-B020-4701-A61A-F8DFA18A1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C47728-CC70-458B-A352-694791904359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9AEAD1-69A3-4F92-A729-D95E107962AF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ACD193-FE0E-4327-9C55-FEF3C00B1155}"/>
              </a:ext>
            </a:extLst>
          </p:cNvPr>
          <p:cNvCxnSpPr>
            <a:cxnSpLocks/>
          </p:cNvCxnSpPr>
          <p:nvPr/>
        </p:nvCxnSpPr>
        <p:spPr>
          <a:xfrm>
            <a:off x="5738327" y="4874060"/>
            <a:ext cx="17634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0914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ACB0-6D17-4552-9A5C-BE4E1471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64C7-FED6-4F44-8B62-407B066C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 for Low-Power and Lossy Networks (RPL) [RFC6550]</a:t>
            </a:r>
          </a:p>
          <a:p>
            <a:pPr lvl="1"/>
            <a:r>
              <a:rPr lang="en-US" dirty="0"/>
              <a:t>For more then one hop direct connections between devices and a gateway</a:t>
            </a:r>
          </a:p>
        </p:txBody>
      </p:sp>
      <p:pic>
        <p:nvPicPr>
          <p:cNvPr id="6" name="Graphic 5" descr="Wireless router">
            <a:extLst>
              <a:ext uri="{FF2B5EF4-FFF2-40B4-BE49-F238E27FC236}">
                <a16:creationId xmlns:a16="http://schemas.microsoft.com/office/drawing/2014/main" id="{7EE92AF3-67B9-4EF9-A59C-BA5DA15AB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234" y="3595377"/>
            <a:ext cx="1611086" cy="16110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6169E54-2F29-4305-97F9-4A9F61FB75DC}"/>
              </a:ext>
            </a:extLst>
          </p:cNvPr>
          <p:cNvGrpSpPr/>
          <p:nvPr/>
        </p:nvGrpSpPr>
        <p:grpSpPr>
          <a:xfrm>
            <a:off x="6338807" y="3915670"/>
            <a:ext cx="904858" cy="970500"/>
            <a:chOff x="8160776" y="3089683"/>
            <a:chExt cx="1494501" cy="1650366"/>
          </a:xfrm>
        </p:grpSpPr>
        <p:pic>
          <p:nvPicPr>
            <p:cNvPr id="8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63F99651-B020-4701-A61A-F8DFA18A1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C47728-CC70-458B-A352-694791904359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9AEAD1-69A3-4F92-A729-D95E107962AF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ACD193-FE0E-4327-9C55-FEF3C00B1155}"/>
              </a:ext>
            </a:extLst>
          </p:cNvPr>
          <p:cNvCxnSpPr>
            <a:cxnSpLocks/>
          </p:cNvCxnSpPr>
          <p:nvPr/>
        </p:nvCxnSpPr>
        <p:spPr>
          <a:xfrm>
            <a:off x="4307390" y="4468143"/>
            <a:ext cx="17634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DF09BA-3DDC-4B17-8D9A-2B8025CCAF2E}"/>
              </a:ext>
            </a:extLst>
          </p:cNvPr>
          <p:cNvGrpSpPr/>
          <p:nvPr/>
        </p:nvGrpSpPr>
        <p:grpSpPr>
          <a:xfrm>
            <a:off x="9339447" y="3931197"/>
            <a:ext cx="904858" cy="970500"/>
            <a:chOff x="8160776" y="3089683"/>
            <a:chExt cx="1494501" cy="1650366"/>
          </a:xfrm>
        </p:grpSpPr>
        <p:pic>
          <p:nvPicPr>
            <p:cNvPr id="14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99821E21-0831-4985-AE11-CF465F30E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D09777-1E63-49F1-A864-C35466C9FC1E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F7F67F-16E4-4EB2-BA1B-4EE81201FB3A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AA2D54-B516-475A-9DA1-79CC018A88B2}"/>
              </a:ext>
            </a:extLst>
          </p:cNvPr>
          <p:cNvCxnSpPr>
            <a:cxnSpLocks/>
          </p:cNvCxnSpPr>
          <p:nvPr/>
        </p:nvCxnSpPr>
        <p:spPr>
          <a:xfrm>
            <a:off x="7308030" y="4483670"/>
            <a:ext cx="17634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0368C3-1CDB-4D53-942A-103B5B171876}"/>
              </a:ext>
            </a:extLst>
          </p:cNvPr>
          <p:cNvGrpSpPr/>
          <p:nvPr/>
        </p:nvGrpSpPr>
        <p:grpSpPr>
          <a:xfrm>
            <a:off x="4938332" y="5206463"/>
            <a:ext cx="904858" cy="970500"/>
            <a:chOff x="8160776" y="3089683"/>
            <a:chExt cx="1494501" cy="1650366"/>
          </a:xfrm>
        </p:grpSpPr>
        <p:pic>
          <p:nvPicPr>
            <p:cNvPr id="25" name="Picture 2" descr="http://images.clipartpanda.com/sensor-clipart-jcartier_wireless_video_camera_Vector_Clipart.png">
              <a:extLst>
                <a:ext uri="{FF2B5EF4-FFF2-40B4-BE49-F238E27FC236}">
                  <a16:creationId xmlns:a16="http://schemas.microsoft.com/office/drawing/2014/main" id="{8C1F1871-437A-4D02-BA3B-A903EDC831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0776" y="3089683"/>
              <a:ext cx="1468752" cy="1468752"/>
            </a:xfrm>
            <a:prstGeom prst="rect">
              <a:avLst/>
            </a:prstGeom>
            <a:noFill/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15A634-C151-4880-8A2F-3EEEF02C3D36}"/>
                </a:ext>
              </a:extLst>
            </p:cNvPr>
            <p:cNvSpPr/>
            <p:nvPr/>
          </p:nvSpPr>
          <p:spPr>
            <a:xfrm rot="19413085">
              <a:off x="8868696" y="4222632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50F874D-94C1-4B26-BE70-5121FF8B34BD}"/>
                </a:ext>
              </a:extLst>
            </p:cNvPr>
            <p:cNvSpPr/>
            <p:nvPr/>
          </p:nvSpPr>
          <p:spPr>
            <a:xfrm rot="20144052">
              <a:off x="8778696" y="4258268"/>
              <a:ext cx="786581" cy="48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2FE603-C60C-4694-A970-C9F16B47875C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5827600" y="4842375"/>
            <a:ext cx="906370" cy="79593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298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0975-0265-4C83-8337-EB457B82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07CB-DF10-4C03-8E9B-0FB48163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Concise Binary Object Representation  (CBOR)</a:t>
            </a:r>
          </a:p>
        </p:txBody>
      </p:sp>
    </p:spTree>
    <p:extLst>
      <p:ext uri="{BB962C8B-B14F-4D97-AF65-F5344CB8AC3E}">
        <p14:creationId xmlns:p14="http://schemas.microsoft.com/office/powerpoint/2010/main" val="41510534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0975-0265-4C83-8337-EB457B82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07CB-DF10-4C03-8E9B-0FB48163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Concise Binary Object Representation  (CBOR)</a:t>
            </a:r>
          </a:p>
          <a:p>
            <a:pPr lvl="1"/>
            <a:r>
              <a:rPr lang="en-US" dirty="0"/>
              <a:t>JSON like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11941-65BE-4309-B04F-849A90C947B0}"/>
              </a:ext>
            </a:extLst>
          </p:cNvPr>
          <p:cNvSpPr txBox="1"/>
          <p:nvPr/>
        </p:nvSpPr>
        <p:spPr>
          <a:xfrm>
            <a:off x="2043103" y="4001294"/>
            <a:ext cx="9163665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[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{"bn":"urn:dev:ow:10e2073a01080063:","n":"voltage","u":"V","v":120.1},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{"n":"current","u":"A","v":1.2}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]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4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1651-982D-4324-9B5F-D087E4C0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Security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0530-BCCC-4712-9F08-4FDBA0AC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Compromised IOT systems can cause physical harm</a:t>
            </a:r>
          </a:p>
          <a:p>
            <a:pPr lvl="1"/>
            <a:r>
              <a:rPr lang="en-US" dirty="0"/>
              <a:t>User dependency on sensors and actuators</a:t>
            </a:r>
          </a:p>
        </p:txBody>
      </p:sp>
    </p:spTree>
    <p:extLst>
      <p:ext uri="{BB962C8B-B14F-4D97-AF65-F5344CB8AC3E}">
        <p14:creationId xmlns:p14="http://schemas.microsoft.com/office/powerpoint/2010/main" val="35837612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0975-0265-4C83-8337-EB457B82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07CB-DF10-4C03-8E9B-0FB48163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Concise Binary Object Representation  (CBOR)</a:t>
            </a:r>
          </a:p>
          <a:p>
            <a:pPr lvl="1"/>
            <a:r>
              <a:rPr lang="en-US" dirty="0"/>
              <a:t>JSON like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11941-65BE-4309-B04F-849A90C947B0}"/>
              </a:ext>
            </a:extLst>
          </p:cNvPr>
          <p:cNvSpPr txBox="1"/>
          <p:nvPr/>
        </p:nvSpPr>
        <p:spPr>
          <a:xfrm>
            <a:off x="2454904" y="3203357"/>
            <a:ext cx="7282191" cy="31085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0000 87 a7 21 78 1b 75 72 6e 3a 64 65 76 3a 6f 77 3a |..!</a:t>
            </a:r>
            <a:r>
              <a:rPr lang="en-US" sz="1400" dirty="0" err="1">
                <a:latin typeface="Consolas" panose="020B0609020204030204" pitchFamily="49" charset="0"/>
              </a:rPr>
              <a:t>x.urn:dev:ow</a:t>
            </a:r>
            <a:r>
              <a:rPr lang="en-US" sz="1400" dirty="0">
                <a:latin typeface="Consolas" panose="020B0609020204030204" pitchFamily="49" charset="0"/>
              </a:rPr>
              <a:t>:|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0010 31 30 65 32 30 37 33 61 30 31 30 38 30 30 36 3a |10e2073a0108006:|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0020 22 fb 41 d3 03 a1 5b 00 10 62 23 61 41 20 05 00 |".A...[..</a:t>
            </a:r>
            <a:r>
              <a:rPr lang="en-US" sz="1400" dirty="0" err="1">
                <a:latin typeface="Consolas" panose="020B0609020204030204" pitchFamily="49" charset="0"/>
              </a:rPr>
              <a:t>b#aA</a:t>
            </a:r>
            <a:r>
              <a:rPr lang="en-US" sz="1400" dirty="0">
                <a:latin typeface="Consolas" panose="020B0609020204030204" pitchFamily="49" charset="0"/>
              </a:rPr>
              <a:t> ..|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0030 67 76 6f 6c 74 61 67 65 01 61 56 02 fb 40 5e 06 |</a:t>
            </a:r>
            <a:r>
              <a:rPr lang="en-US" sz="1400" dirty="0" err="1">
                <a:latin typeface="Consolas" panose="020B0609020204030204" pitchFamily="49" charset="0"/>
              </a:rPr>
              <a:t>gvoltage.aV</a:t>
            </a:r>
            <a:r>
              <a:rPr lang="en-US" sz="1400" dirty="0">
                <a:latin typeface="Consolas" panose="020B0609020204030204" pitchFamily="49" charset="0"/>
              </a:rPr>
              <a:t>..@^.|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0040 66 66 66 66 66 a3 00 67 63 75 72 72 65 6e 74 06 |</a:t>
            </a:r>
            <a:r>
              <a:rPr lang="en-US" sz="1400" dirty="0" err="1">
                <a:latin typeface="Consolas" panose="020B0609020204030204" pitchFamily="49" charset="0"/>
              </a:rPr>
              <a:t>fffff</a:t>
            </a:r>
            <a:r>
              <a:rPr lang="en-US" sz="1400" dirty="0">
                <a:latin typeface="Consolas" panose="020B0609020204030204" pitchFamily="49" charset="0"/>
              </a:rPr>
              <a:t>..</a:t>
            </a:r>
            <a:r>
              <a:rPr lang="en-US" sz="1400" dirty="0" err="1">
                <a:latin typeface="Consolas" panose="020B0609020204030204" pitchFamily="49" charset="0"/>
              </a:rPr>
              <a:t>gcurrent</a:t>
            </a:r>
            <a:r>
              <a:rPr lang="en-US" sz="1400" dirty="0">
                <a:latin typeface="Consolas" panose="020B0609020204030204" pitchFamily="49" charset="0"/>
              </a:rPr>
              <a:t>.|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0050 24 02 fb 3f f3 33 33 33 33 33 33 a3 00 67 63 75 |$..?.333333..gcu|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0060 72 72 65 6e 74 06 23 02 fb 3f f4 cc </a:t>
            </a:r>
            <a:r>
              <a:rPr lang="en-US" sz="1400" dirty="0" err="1">
                <a:latin typeface="Consolas" panose="020B0609020204030204" pitchFamily="49" charset="0"/>
              </a:rPr>
              <a:t>cc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cc</a:t>
            </a:r>
            <a:r>
              <a:rPr lang="en-US" sz="1400" dirty="0">
                <a:latin typeface="Consolas" panose="020B0609020204030204" pitchFamily="49" charset="0"/>
              </a:rPr>
              <a:t> |</a:t>
            </a:r>
            <a:r>
              <a:rPr lang="en-US" sz="1400" dirty="0" err="1">
                <a:latin typeface="Consolas" panose="020B0609020204030204" pitchFamily="49" charset="0"/>
              </a:rPr>
              <a:t>rrent</a:t>
            </a:r>
            <a:r>
              <a:rPr lang="en-US" sz="1400" dirty="0">
                <a:latin typeface="Consolas" panose="020B0609020204030204" pitchFamily="49" charset="0"/>
              </a:rPr>
              <a:t>.#..?......|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0070 cd a3 00 67 63 75 72 72 65 6e 74 06 22 02 fb 3f |...</a:t>
            </a:r>
            <a:r>
              <a:rPr lang="en-US" sz="1400" dirty="0" err="1">
                <a:latin typeface="Consolas" panose="020B0609020204030204" pitchFamily="49" charset="0"/>
              </a:rPr>
              <a:t>gcurrent</a:t>
            </a:r>
            <a:r>
              <a:rPr lang="en-US" sz="1400" dirty="0">
                <a:latin typeface="Consolas" panose="020B0609020204030204" pitchFamily="49" charset="0"/>
              </a:rPr>
              <a:t>."..?|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0080 f6 66 66 66 66 66 66 a3 00 67 63 75 72 72 65 6e |.</a:t>
            </a:r>
            <a:r>
              <a:rPr lang="en-US" sz="1400" dirty="0" err="1">
                <a:latin typeface="Consolas" panose="020B0609020204030204" pitchFamily="49" charset="0"/>
              </a:rPr>
              <a:t>ffffff</a:t>
            </a:r>
            <a:r>
              <a:rPr lang="en-US" sz="1400" dirty="0">
                <a:latin typeface="Consolas" panose="020B0609020204030204" pitchFamily="49" charset="0"/>
              </a:rPr>
              <a:t>..</a:t>
            </a:r>
            <a:r>
              <a:rPr lang="en-US" sz="1400" dirty="0" err="1">
                <a:latin typeface="Consolas" panose="020B0609020204030204" pitchFamily="49" charset="0"/>
              </a:rPr>
              <a:t>gcurren</a:t>
            </a:r>
            <a:r>
              <a:rPr lang="en-US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0090 74 06 21 02 f9 3e 00 a3 00 67 63 75 72 72 65 6e |t.!..&gt;...</a:t>
            </a:r>
            <a:r>
              <a:rPr lang="en-US" sz="1400" dirty="0" err="1">
                <a:latin typeface="Consolas" panose="020B0609020204030204" pitchFamily="49" charset="0"/>
              </a:rPr>
              <a:t>gcurren</a:t>
            </a:r>
            <a:r>
              <a:rPr lang="en-US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00a0 74 06 20 02 fb 3f f9 99 99 99 99 99 9a a3 00 67 |t. ..?.........g|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00b0 63 75 72 72 65 6e 74 06 00 02 fb 3f fb 33 33 33 |current....?.333|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00c0 33 33 33                                        |333|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00c3</a:t>
            </a:r>
          </a:p>
        </p:txBody>
      </p:sp>
    </p:spTree>
    <p:extLst>
      <p:ext uri="{BB962C8B-B14F-4D97-AF65-F5344CB8AC3E}">
        <p14:creationId xmlns:p14="http://schemas.microsoft.com/office/powerpoint/2010/main" val="18310116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2731-6030-4BF4-9320-896F50C1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Standards for IOT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C96CE-7B2C-4EEC-A8F2-D1CEDACCC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10" y="2201967"/>
            <a:ext cx="9981179" cy="381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520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CF41-3632-45A5-8BC0-83C0B37E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Security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1C78-E7F1-46F5-90CC-28F1F67F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Objectives</a:t>
            </a:r>
          </a:p>
          <a:p>
            <a:pPr lvl="1"/>
            <a:r>
              <a:rPr lang="en-US" dirty="0"/>
              <a:t>IoT network</a:t>
            </a:r>
          </a:p>
          <a:p>
            <a:pPr lvl="1"/>
            <a:r>
              <a:rPr lang="en-US" dirty="0"/>
              <a:t>IoT applications, things and users</a:t>
            </a:r>
          </a:p>
          <a:p>
            <a:pPr lvl="1"/>
            <a:r>
              <a:rPr lang="en-US" dirty="0"/>
              <a:t>The Internet and other things from attacks of compromised things</a:t>
            </a:r>
          </a:p>
        </p:txBody>
      </p:sp>
    </p:spTree>
    <p:extLst>
      <p:ext uri="{BB962C8B-B14F-4D97-AF65-F5344CB8AC3E}">
        <p14:creationId xmlns:p14="http://schemas.microsoft.com/office/powerpoint/2010/main" val="42259776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CF41-3632-45A5-8BC0-83C0B37E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Security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1C78-E7F1-46F5-90CC-28F1F67F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with DTLS</a:t>
            </a:r>
          </a:p>
          <a:p>
            <a:pPr lvl="1"/>
            <a:r>
              <a:rPr lang="en-US" dirty="0" err="1"/>
              <a:t>NoSec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1745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CF41-3632-45A5-8BC0-83C0B37E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Security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1C78-E7F1-46F5-90CC-28F1F67F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with DTLS</a:t>
            </a:r>
          </a:p>
          <a:p>
            <a:pPr lvl="1"/>
            <a:r>
              <a:rPr lang="en-US" dirty="0" err="1"/>
              <a:t>NoSec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PreSharedKey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895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CF41-3632-45A5-8BC0-83C0B37E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Security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1C78-E7F1-46F5-90CC-28F1F67F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with DTLS</a:t>
            </a:r>
          </a:p>
          <a:p>
            <a:pPr lvl="1"/>
            <a:r>
              <a:rPr lang="en-US" dirty="0" err="1"/>
              <a:t>NoSec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PreSharedKey</a:t>
            </a:r>
            <a:endParaRPr lang="en-US" dirty="0"/>
          </a:p>
          <a:p>
            <a:pPr lvl="1"/>
            <a:r>
              <a:rPr lang="en-US" dirty="0" err="1"/>
              <a:t>RawPublicKey</a:t>
            </a:r>
            <a:endParaRPr lang="en-US" dirty="0"/>
          </a:p>
          <a:p>
            <a:pPr lvl="2"/>
            <a:r>
              <a:rPr lang="en-US" dirty="0"/>
              <a:t>DTLS is enabled and the device has an asymmetric key pair without a certificate </a:t>
            </a:r>
          </a:p>
        </p:txBody>
      </p:sp>
    </p:spTree>
    <p:extLst>
      <p:ext uri="{BB962C8B-B14F-4D97-AF65-F5344CB8AC3E}">
        <p14:creationId xmlns:p14="http://schemas.microsoft.com/office/powerpoint/2010/main" val="17455616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CF41-3632-45A5-8BC0-83C0B37E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Security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1C78-E7F1-46F5-90CC-28F1F67F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with DTLS</a:t>
            </a:r>
          </a:p>
          <a:p>
            <a:pPr lvl="1"/>
            <a:r>
              <a:rPr lang="en-US" dirty="0" err="1"/>
              <a:t>NoSec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PreSharedKey</a:t>
            </a:r>
            <a:endParaRPr lang="en-US" dirty="0"/>
          </a:p>
          <a:p>
            <a:pPr lvl="1"/>
            <a:r>
              <a:rPr lang="en-US" dirty="0" err="1"/>
              <a:t>RawPublicKey</a:t>
            </a:r>
            <a:endParaRPr lang="en-US" dirty="0"/>
          </a:p>
          <a:p>
            <a:pPr lvl="2"/>
            <a:r>
              <a:rPr lang="en-US" dirty="0"/>
              <a:t>DTLS is enabled and the device has an asymmetric key pair without a certificate </a:t>
            </a:r>
          </a:p>
          <a:p>
            <a:pPr lvl="1"/>
            <a:r>
              <a:rPr lang="en-US" dirty="0"/>
              <a:t>Certified mode</a:t>
            </a:r>
          </a:p>
          <a:p>
            <a:pPr lvl="2"/>
            <a:r>
              <a:rPr lang="en-US" dirty="0"/>
              <a:t>DTLS is enabled and the device has an asymmetric key pair with an X.509 certificate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01A27-90EB-4C28-A71F-A1DCFE50D822}"/>
              </a:ext>
            </a:extLst>
          </p:cNvPr>
          <p:cNvSpPr txBox="1"/>
          <p:nvPr/>
        </p:nvSpPr>
        <p:spPr>
          <a:xfrm>
            <a:off x="1725863" y="4953016"/>
            <a:ext cx="9163665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b="1" dirty="0">
                <a:latin typeface="Consolas" panose="020B0609020204030204" pitchFamily="49" charset="0"/>
              </a:rPr>
              <a:t>coaps</a:t>
            </a:r>
            <a:r>
              <a:rPr lang="pt-BR" sz="1400" dirty="0">
                <a:latin typeface="Consolas" panose="020B0609020204030204" pitchFamily="49" charset="0"/>
              </a:rPr>
              <a:t>:" "//" host [ ":" port ] path-abempty [ "?" query ]</a:t>
            </a:r>
          </a:p>
        </p:txBody>
      </p:sp>
    </p:spTree>
    <p:extLst>
      <p:ext uri="{BB962C8B-B14F-4D97-AF65-F5344CB8AC3E}">
        <p14:creationId xmlns:p14="http://schemas.microsoft.com/office/powerpoint/2010/main" val="14671215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CF41-3632-45A5-8BC0-83C0B37E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Security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1C78-E7F1-46F5-90CC-28F1F67F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with DTLS</a:t>
            </a:r>
          </a:p>
          <a:p>
            <a:pPr lvl="1"/>
            <a:r>
              <a:rPr lang="en-US" dirty="0" err="1"/>
              <a:t>NoSec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PreSharedKey</a:t>
            </a:r>
            <a:endParaRPr lang="en-US" dirty="0"/>
          </a:p>
          <a:p>
            <a:pPr lvl="1"/>
            <a:r>
              <a:rPr lang="en-US" dirty="0" err="1"/>
              <a:t>RawPublicKey</a:t>
            </a:r>
            <a:endParaRPr lang="en-US" dirty="0"/>
          </a:p>
          <a:p>
            <a:pPr lvl="2"/>
            <a:r>
              <a:rPr lang="en-US" dirty="0"/>
              <a:t>DTLS is enabled and the device has an asymmetric key pair without a certificate </a:t>
            </a:r>
          </a:p>
          <a:p>
            <a:pPr lvl="1"/>
            <a:r>
              <a:rPr lang="en-US" dirty="0"/>
              <a:t>Certified mode</a:t>
            </a:r>
          </a:p>
          <a:p>
            <a:pPr lvl="2"/>
            <a:r>
              <a:rPr lang="en-US" dirty="0"/>
              <a:t>DTLS is enabled and the device has an asymmetric key pair with an X.509 certificate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01A27-90EB-4C28-A71F-A1DCFE50D822}"/>
              </a:ext>
            </a:extLst>
          </p:cNvPr>
          <p:cNvSpPr txBox="1"/>
          <p:nvPr/>
        </p:nvSpPr>
        <p:spPr>
          <a:xfrm>
            <a:off x="1725863" y="4953016"/>
            <a:ext cx="9163665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b="1" dirty="0">
                <a:latin typeface="Consolas" panose="020B0609020204030204" pitchFamily="49" charset="0"/>
              </a:rPr>
              <a:t>coaps</a:t>
            </a:r>
            <a:r>
              <a:rPr lang="pt-BR" sz="1400" dirty="0">
                <a:latin typeface="Consolas" panose="020B0609020204030204" pitchFamily="49" charset="0"/>
              </a:rPr>
              <a:t>:" "//" host [ ":" port ] path-abempty [ "?" query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coaps:</a:t>
            </a:r>
            <a:r>
              <a:rPr lang="en-US" sz="1400" dirty="0">
                <a:latin typeface="Consolas" panose="020B0609020204030204" pitchFamily="49" charset="0"/>
              </a:rPr>
              <a:t>//example.net/.well-known/core </a:t>
            </a:r>
          </a:p>
        </p:txBody>
      </p:sp>
    </p:spTree>
    <p:extLst>
      <p:ext uri="{BB962C8B-B14F-4D97-AF65-F5344CB8AC3E}">
        <p14:creationId xmlns:p14="http://schemas.microsoft.com/office/powerpoint/2010/main" val="2502006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CF41-3632-45A5-8BC0-83C0B37E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Security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1C78-E7F1-46F5-90CC-28F1F67F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work on authentication schemes  </a:t>
            </a:r>
          </a:p>
          <a:p>
            <a:pPr lvl="1"/>
            <a:r>
              <a:rPr lang="en-US" dirty="0"/>
              <a:t>The Authentication and Authorization for Constrained Environments (ACE)</a:t>
            </a:r>
          </a:p>
          <a:p>
            <a:pPr lvl="2"/>
            <a:r>
              <a:rPr lang="en-US" dirty="0"/>
              <a:t>Based on OAuth 2.0 framework</a:t>
            </a:r>
          </a:p>
        </p:txBody>
      </p:sp>
    </p:spTree>
    <p:extLst>
      <p:ext uri="{BB962C8B-B14F-4D97-AF65-F5344CB8AC3E}">
        <p14:creationId xmlns:p14="http://schemas.microsoft.com/office/powerpoint/2010/main" val="26452675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7706-1137-47C3-9139-A819AD74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Security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7CF6-AFD7-4054-98C9-F18475B2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CBOR Object Signing and Encryption (COSE)</a:t>
            </a:r>
          </a:p>
          <a:p>
            <a:pPr lvl="1"/>
            <a:r>
              <a:rPr lang="en-US" dirty="0"/>
              <a:t>Specifies encodings cryptographic keys, message authentication codes, encrypted content, and signatures with CBOR</a:t>
            </a:r>
          </a:p>
        </p:txBody>
      </p:sp>
    </p:spTree>
    <p:extLst>
      <p:ext uri="{BB962C8B-B14F-4D97-AF65-F5344CB8AC3E}">
        <p14:creationId xmlns:p14="http://schemas.microsoft.com/office/powerpoint/2010/main" val="99579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1651-982D-4324-9B5F-D087E4C0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Security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0530-BCCC-4712-9F08-4FDBA0AC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Compromised IOT systems can cause physical harm</a:t>
            </a:r>
          </a:p>
          <a:p>
            <a:pPr lvl="1"/>
            <a:r>
              <a:rPr lang="en-US" dirty="0"/>
              <a:t>User dependency on sensors and actuators</a:t>
            </a:r>
          </a:p>
        </p:txBody>
      </p:sp>
      <p:pic>
        <p:nvPicPr>
          <p:cNvPr id="8" name="Graphic 7" descr="Thermometer">
            <a:extLst>
              <a:ext uri="{FF2B5EF4-FFF2-40B4-BE49-F238E27FC236}">
                <a16:creationId xmlns:a16="http://schemas.microsoft.com/office/drawing/2014/main" id="{B0B5FF7B-2FB6-4527-8B3D-5A885F3B4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1042" y="3849689"/>
            <a:ext cx="914400" cy="914400"/>
          </a:xfrm>
          <a:prstGeom prst="rect">
            <a:avLst/>
          </a:prstGeom>
        </p:spPr>
      </p:pic>
      <p:pic>
        <p:nvPicPr>
          <p:cNvPr id="10" name="Graphic 9" descr="Tools">
            <a:extLst>
              <a:ext uri="{FF2B5EF4-FFF2-40B4-BE49-F238E27FC236}">
                <a16:creationId xmlns:a16="http://schemas.microsoft.com/office/drawing/2014/main" id="{C577C780-AECA-4B1C-B717-66EFF566B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6742" y="4564064"/>
            <a:ext cx="400050" cy="400050"/>
          </a:xfrm>
          <a:prstGeom prst="rect">
            <a:avLst/>
          </a:prstGeom>
        </p:spPr>
      </p:pic>
      <p:pic>
        <p:nvPicPr>
          <p:cNvPr id="12" name="Picture 2" descr="http://images.clipartpanda.com/sensor-clipart-jcartier_wireless_video_camera_Vector_Clipart.png">
            <a:extLst>
              <a:ext uri="{FF2B5EF4-FFF2-40B4-BE49-F238E27FC236}">
                <a16:creationId xmlns:a16="http://schemas.microsoft.com/office/drawing/2014/main" id="{158DCFCA-83A9-4365-A618-788D945D6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742" y="5005390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48ECCB93-71AA-4325-BCE9-0E6C44557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6742" y="5453065"/>
            <a:ext cx="400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638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CF41-3632-45A5-8BC0-83C0B37E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Security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1C78-E7F1-46F5-90CC-28F1F67F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IoT Security Guidelines</a:t>
            </a:r>
          </a:p>
        </p:txBody>
      </p:sp>
    </p:spTree>
    <p:extLst>
      <p:ext uri="{BB962C8B-B14F-4D97-AF65-F5344CB8AC3E}">
        <p14:creationId xmlns:p14="http://schemas.microsoft.com/office/powerpoint/2010/main" val="23482110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CF41-3632-45A5-8BC0-83C0B37E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Security Standards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1C78-E7F1-46F5-90CC-28F1F67F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IoT Security Guidelines</a:t>
            </a:r>
          </a:p>
          <a:p>
            <a:pPr lvl="1"/>
            <a:r>
              <a:rPr lang="en-US" dirty="0"/>
              <a:t>GSMA IoT security guidelines</a:t>
            </a:r>
          </a:p>
          <a:p>
            <a:pPr lvl="1"/>
            <a:r>
              <a:rPr lang="en-US" dirty="0"/>
              <a:t>BITAG Internet of Things (IoT) Security and Privacy Recommendations</a:t>
            </a:r>
          </a:p>
          <a:p>
            <a:pPr lvl="1"/>
            <a:r>
              <a:rPr lang="en-US" dirty="0"/>
              <a:t>CSA New Security Guidance for Early Adopters of the IoT</a:t>
            </a:r>
          </a:p>
          <a:p>
            <a:pPr lvl="1"/>
            <a:r>
              <a:rPr lang="en-US" dirty="0"/>
              <a:t>U.S. Department of Homeland Security </a:t>
            </a:r>
          </a:p>
          <a:p>
            <a:pPr lvl="1"/>
            <a:r>
              <a:rPr lang="en-US" dirty="0"/>
              <a:t>NIST</a:t>
            </a:r>
          </a:p>
          <a:p>
            <a:pPr lvl="1"/>
            <a:r>
              <a:rPr lang="en-US" dirty="0"/>
              <a:t>Open Web Application Security Project (OWASP) </a:t>
            </a:r>
          </a:p>
          <a:p>
            <a:pPr lvl="1"/>
            <a:r>
              <a:rPr lang="en-US" dirty="0"/>
              <a:t>IoT Security foundation</a:t>
            </a:r>
          </a:p>
          <a:p>
            <a:pPr lvl="1"/>
            <a:r>
              <a:rPr lang="en-US" dirty="0"/>
              <a:t>Best Current Practices (BCP) for IoT devices</a:t>
            </a:r>
          </a:p>
          <a:p>
            <a:pPr lvl="1"/>
            <a:r>
              <a:rPr lang="en-US" dirty="0"/>
              <a:t>The European Union Agency for Network and Information Security</a:t>
            </a:r>
          </a:p>
        </p:txBody>
      </p:sp>
    </p:spTree>
    <p:extLst>
      <p:ext uri="{BB962C8B-B14F-4D97-AF65-F5344CB8AC3E}">
        <p14:creationId xmlns:p14="http://schemas.microsoft.com/office/powerpoint/2010/main" val="38841037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D573-331C-4940-BA1F-9476732FD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Challenges for a Secure IoT</a:t>
            </a:r>
          </a:p>
        </p:txBody>
      </p:sp>
    </p:spTree>
    <p:extLst>
      <p:ext uri="{BB962C8B-B14F-4D97-AF65-F5344CB8AC3E}">
        <p14:creationId xmlns:p14="http://schemas.microsoft.com/office/powerpoint/2010/main" val="23864334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constraints</a:t>
            </a:r>
          </a:p>
          <a:p>
            <a:pPr lvl="1"/>
            <a:r>
              <a:rPr lang="en-US" dirty="0"/>
              <a:t>Lossy and low-bandwidth communication channels</a:t>
            </a:r>
          </a:p>
        </p:txBody>
      </p:sp>
    </p:spTree>
    <p:extLst>
      <p:ext uri="{BB962C8B-B14F-4D97-AF65-F5344CB8AC3E}">
        <p14:creationId xmlns:p14="http://schemas.microsoft.com/office/powerpoint/2010/main" val="9189340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constraints</a:t>
            </a:r>
          </a:p>
          <a:p>
            <a:pPr lvl="1"/>
            <a:r>
              <a:rPr lang="en-US" dirty="0"/>
              <a:t>Lossy and low-bandwidth communication channels</a:t>
            </a:r>
          </a:p>
          <a:p>
            <a:pPr lvl="1"/>
            <a:r>
              <a:rPr lang="en-US" dirty="0"/>
              <a:t>IEEE 802.15.4 supports 127-byte sized may result in fragmentation of larger packets required by security protocols</a:t>
            </a:r>
          </a:p>
          <a:p>
            <a:pPr lvl="2"/>
            <a:r>
              <a:rPr lang="en-US" dirty="0"/>
              <a:t>Possible </a:t>
            </a:r>
            <a:r>
              <a:rPr lang="en-US" dirty="0" err="1"/>
              <a:t>DoS</a:t>
            </a:r>
            <a:r>
              <a:rPr lang="en-US" dirty="0"/>
              <a:t> exploit, due to losses and retransmissions 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77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constraints</a:t>
            </a:r>
          </a:p>
          <a:p>
            <a:pPr lvl="1"/>
            <a:r>
              <a:rPr lang="en-US" dirty="0"/>
              <a:t>Lossy and low-bandwidth communication channels</a:t>
            </a:r>
          </a:p>
          <a:p>
            <a:pPr lvl="1"/>
            <a:r>
              <a:rPr lang="en-US" dirty="0"/>
              <a:t>IEEE 802.15.4 supports 127-byte sized may result in fragmentation of larger packets required by security protocols</a:t>
            </a:r>
          </a:p>
          <a:p>
            <a:pPr lvl="2"/>
            <a:r>
              <a:rPr lang="en-US" dirty="0"/>
              <a:t>Possible </a:t>
            </a:r>
            <a:r>
              <a:rPr lang="en-US" dirty="0" err="1"/>
              <a:t>DoS</a:t>
            </a:r>
            <a:r>
              <a:rPr lang="en-US" dirty="0"/>
              <a:t> exploit, due to losses and retransmissions </a:t>
            </a:r>
          </a:p>
          <a:p>
            <a:pPr lvl="1"/>
            <a:r>
              <a:rPr lang="en-US" dirty="0"/>
              <a:t>Scarce processing and memory capacity limits the usage of resource expensive cryptographic primitives</a:t>
            </a:r>
          </a:p>
          <a:p>
            <a:pPr lvl="2"/>
            <a:r>
              <a:rPr lang="en-US" dirty="0"/>
              <a:t>Efforts in more efficient cryptography</a:t>
            </a:r>
          </a:p>
        </p:txBody>
      </p:sp>
    </p:spTree>
    <p:extLst>
      <p:ext uri="{BB962C8B-B14F-4D97-AF65-F5344CB8AC3E}">
        <p14:creationId xmlns:p14="http://schemas.microsoft.com/office/powerpoint/2010/main" val="14728108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constraints</a:t>
            </a:r>
          </a:p>
          <a:p>
            <a:pPr lvl="1"/>
            <a:r>
              <a:rPr lang="en-US" dirty="0"/>
              <a:t>Lossy and low-bandwidth communication channels</a:t>
            </a:r>
          </a:p>
          <a:p>
            <a:pPr lvl="1"/>
            <a:r>
              <a:rPr lang="en-US" dirty="0"/>
              <a:t>IEEE 802.15.4 supports 127-byte sized may result in fragmentation of larger packets required by security protocols</a:t>
            </a:r>
          </a:p>
          <a:p>
            <a:pPr lvl="2"/>
            <a:r>
              <a:rPr lang="en-US" dirty="0"/>
              <a:t>Possible </a:t>
            </a:r>
            <a:r>
              <a:rPr lang="en-US" dirty="0" err="1"/>
              <a:t>DoS</a:t>
            </a:r>
            <a:r>
              <a:rPr lang="en-US" dirty="0"/>
              <a:t> exploit, due to losses and retransmissions </a:t>
            </a:r>
          </a:p>
          <a:p>
            <a:pPr lvl="1"/>
            <a:r>
              <a:rPr lang="en-US" dirty="0"/>
              <a:t>Scarce processing and memory capacity limits the usage of resource expensive cryptographic primitives</a:t>
            </a:r>
          </a:p>
          <a:p>
            <a:pPr lvl="2"/>
            <a:r>
              <a:rPr lang="en-US" dirty="0"/>
              <a:t>Efforts in more efficient cryptography</a:t>
            </a:r>
          </a:p>
          <a:p>
            <a:pPr lvl="3"/>
            <a:r>
              <a:rPr lang="en-US" dirty="0"/>
              <a:t>Elliptic Curve Cryptography [RFC5246]</a:t>
            </a:r>
          </a:p>
          <a:p>
            <a:pPr lvl="3"/>
            <a:r>
              <a:rPr lang="en-US" dirty="0"/>
              <a:t>Diet HIP [ID-HIP-DEX]</a:t>
            </a:r>
          </a:p>
          <a:p>
            <a:pPr lvl="3"/>
            <a:r>
              <a:rPr lang="en-US" dirty="0"/>
              <a:t>Elliptic Curve Groups modulo a Prime [RFC5903]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07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Denial-of-Service Resistance</a:t>
            </a:r>
          </a:p>
          <a:p>
            <a:pPr lvl="1"/>
            <a:r>
              <a:rPr lang="en-US" dirty="0"/>
              <a:t>Easy exploit in resource constrained devices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835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Denial-of-Service Resistance</a:t>
            </a:r>
          </a:p>
          <a:p>
            <a:pPr lvl="1"/>
            <a:r>
              <a:rPr lang="en-US" dirty="0"/>
              <a:t>Easy exploit in resource constrained devices</a:t>
            </a:r>
          </a:p>
          <a:p>
            <a:pPr lvl="1"/>
            <a:r>
              <a:rPr lang="en-US" dirty="0"/>
              <a:t>T2T attacks is hard to detect until a service becomes unavailable</a:t>
            </a:r>
          </a:p>
        </p:txBody>
      </p:sp>
    </p:spTree>
    <p:extLst>
      <p:ext uri="{BB962C8B-B14F-4D97-AF65-F5344CB8AC3E}">
        <p14:creationId xmlns:p14="http://schemas.microsoft.com/office/powerpoint/2010/main" val="215634198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717-7DD8-4425-B918-87266C8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Challenges for a Secure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AC48-0044-4F54-B431-0B96F21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Denial-of-Service Resistance</a:t>
            </a:r>
          </a:p>
          <a:p>
            <a:pPr lvl="1"/>
            <a:r>
              <a:rPr lang="en-US" dirty="0"/>
              <a:t>Easy exploit in resource constrained devices</a:t>
            </a:r>
          </a:p>
          <a:p>
            <a:pPr lvl="1"/>
            <a:r>
              <a:rPr lang="en-US" dirty="0"/>
              <a:t>T2T attacks is hard to detect until a service becomes unavailable</a:t>
            </a:r>
          </a:p>
          <a:p>
            <a:pPr lvl="1"/>
            <a:r>
              <a:rPr lang="en-US" dirty="0"/>
              <a:t>DTLS, IKEv2, HIP have </a:t>
            </a:r>
            <a:r>
              <a:rPr lang="en-US" dirty="0" err="1"/>
              <a:t>DoS</a:t>
            </a:r>
            <a:r>
              <a:rPr lang="en-US" dirty="0"/>
              <a:t> counter measures</a:t>
            </a:r>
          </a:p>
          <a:p>
            <a:pPr lvl="2"/>
            <a:r>
              <a:rPr lang="en-US" dirty="0"/>
              <a:t>Return </a:t>
            </a:r>
            <a:r>
              <a:rPr lang="en-US" dirty="0" err="1"/>
              <a:t>routability</a:t>
            </a:r>
            <a:r>
              <a:rPr lang="en-US" dirty="0"/>
              <a:t> delay the connection establishment at the responding host until the address of the initiating host is verified</a:t>
            </a:r>
          </a:p>
        </p:txBody>
      </p:sp>
    </p:spTree>
    <p:extLst>
      <p:ext uri="{BB962C8B-B14F-4D97-AF65-F5344CB8AC3E}">
        <p14:creationId xmlns:p14="http://schemas.microsoft.com/office/powerpoint/2010/main" val="390789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4520</Words>
  <Application>Microsoft Office PowerPoint</Application>
  <PresentationFormat>Widescreen</PresentationFormat>
  <Paragraphs>851</Paragraphs>
  <Slides>129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4" baseType="lpstr">
      <vt:lpstr>Arial</vt:lpstr>
      <vt:lpstr>Calibri</vt:lpstr>
      <vt:lpstr>Calibri Light</vt:lpstr>
      <vt:lpstr>Consolas</vt:lpstr>
      <vt:lpstr>Office Theme</vt:lpstr>
      <vt:lpstr>State-of-the-Art and Challenges for the Internet of Things Security</vt:lpstr>
      <vt:lpstr>Draft origins</vt:lpstr>
      <vt:lpstr>Draft origins</vt:lpstr>
      <vt:lpstr>Draft origins</vt:lpstr>
      <vt:lpstr>Draft origins</vt:lpstr>
      <vt:lpstr>The Internet Of Things</vt:lpstr>
      <vt:lpstr>The Internet Of Things</vt:lpstr>
      <vt:lpstr>Internet of Things Security risks</vt:lpstr>
      <vt:lpstr>Internet of Things Security risks</vt:lpstr>
      <vt:lpstr>Internet of Things Security risks </vt:lpstr>
      <vt:lpstr>Internet of Things Security risks </vt:lpstr>
      <vt:lpstr>Internet of Things Security risks </vt:lpstr>
      <vt:lpstr>Internet of Things Security risks</vt:lpstr>
      <vt:lpstr>Internet of Things Security</vt:lpstr>
      <vt:lpstr>Internet of Things Security</vt:lpstr>
      <vt:lpstr>Internet of Things Security</vt:lpstr>
      <vt:lpstr>Internet of Things Security</vt:lpstr>
      <vt:lpstr>Internet of Things Security</vt:lpstr>
      <vt:lpstr>Application Scenario</vt:lpstr>
      <vt:lpstr>Application Scenario</vt:lpstr>
      <vt:lpstr>Application Scenario</vt:lpstr>
      <vt:lpstr>Application Scenario</vt:lpstr>
      <vt:lpstr>Application Scenario</vt:lpstr>
      <vt:lpstr>The Thing Lifecycle</vt:lpstr>
      <vt:lpstr>The Thing Lifecycle</vt:lpstr>
      <vt:lpstr>The Thing Lifecycle</vt:lpstr>
      <vt:lpstr>The Thing Lifecycle</vt:lpstr>
      <vt:lpstr>The Thing Lifecycle</vt:lpstr>
      <vt:lpstr>The Thing Lifecycle</vt:lpstr>
      <vt:lpstr>The Thing Lifecycle</vt:lpstr>
      <vt:lpstr>The Thing Lifecycle</vt:lpstr>
      <vt:lpstr>The Thing Lifecycle</vt:lpstr>
      <vt:lpstr>The Thing Lifecycle</vt:lpstr>
      <vt:lpstr>The Thing Lifecycle</vt:lpstr>
      <vt:lpstr>The Thing Lifecycle</vt:lpstr>
      <vt:lpstr>The Thing Lifecycle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State-of-the-Art 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Standards for IOT</vt:lpstr>
      <vt:lpstr>IP-based Security Standards for IOT</vt:lpstr>
      <vt:lpstr>IP-based Security Standards for IOT</vt:lpstr>
      <vt:lpstr>IP-based Security Standards for IOT</vt:lpstr>
      <vt:lpstr>IP-based Security Standards for IOT</vt:lpstr>
      <vt:lpstr>IP-based Security Standards for IOT</vt:lpstr>
      <vt:lpstr>IP-based Security Standards for IOT</vt:lpstr>
      <vt:lpstr>IP-based Security Standards for IOT</vt:lpstr>
      <vt:lpstr>IP-based Security Standards for IOT</vt:lpstr>
      <vt:lpstr>IP-based Security Standards for IOT</vt:lpstr>
      <vt:lpstr>IP-based Security Standards for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Challenges for a Secure IoT</vt:lpstr>
      <vt:lpstr>Conclusions</vt:lpstr>
      <vt:lpstr>References</vt:lpstr>
      <vt:lpstr>State-of-the-Art and Challenges for the Internet of Things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State-of-the-Art and Challenges for the Internet of Things Security</dc:title>
  <dc:creator>Potter</dc:creator>
  <cp:lastModifiedBy>Potter</cp:lastModifiedBy>
  <cp:revision>79</cp:revision>
  <dcterms:created xsi:type="dcterms:W3CDTF">2018-02-19T20:14:13Z</dcterms:created>
  <dcterms:modified xsi:type="dcterms:W3CDTF">2018-02-22T22:51:25Z</dcterms:modified>
</cp:coreProperties>
</file>