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02" r:id="rId1"/>
  </p:sldMasterIdLst>
  <p:notesMasterIdLst>
    <p:notesMasterId r:id="rId32"/>
  </p:notesMasterIdLst>
  <p:handoutMasterIdLst>
    <p:handoutMasterId r:id="rId33"/>
  </p:handoutMasterIdLst>
  <p:sldIdLst>
    <p:sldId id="293" r:id="rId2"/>
    <p:sldId id="312" r:id="rId3"/>
    <p:sldId id="317" r:id="rId4"/>
    <p:sldId id="461" r:id="rId5"/>
    <p:sldId id="489" r:id="rId6"/>
    <p:sldId id="479" r:id="rId7"/>
    <p:sldId id="466" r:id="rId8"/>
    <p:sldId id="486" r:id="rId9"/>
    <p:sldId id="490" r:id="rId10"/>
    <p:sldId id="473" r:id="rId11"/>
    <p:sldId id="481" r:id="rId12"/>
    <p:sldId id="482" r:id="rId13"/>
    <p:sldId id="484" r:id="rId14"/>
    <p:sldId id="483" r:id="rId15"/>
    <p:sldId id="470" r:id="rId16"/>
    <p:sldId id="329" r:id="rId17"/>
    <p:sldId id="454" r:id="rId18"/>
    <p:sldId id="475" r:id="rId19"/>
    <p:sldId id="476" r:id="rId20"/>
    <p:sldId id="477" r:id="rId21"/>
    <p:sldId id="478" r:id="rId22"/>
    <p:sldId id="474" r:id="rId23"/>
    <p:sldId id="487" r:id="rId24"/>
    <p:sldId id="469" r:id="rId25"/>
    <p:sldId id="453" r:id="rId26"/>
    <p:sldId id="488" r:id="rId27"/>
    <p:sldId id="491" r:id="rId28"/>
    <p:sldId id="463" r:id="rId29"/>
    <p:sldId id="464" r:id="rId30"/>
    <p:sldId id="462" r:id="rId31"/>
  </p:sldIdLst>
  <p:sldSz cx="9144000" cy="5143500" type="screen16x9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0" userDrawn="1">
          <p15:clr>
            <a:srgbClr val="A4A3A4"/>
          </p15:clr>
        </p15:guide>
        <p15:guide id="6" pos="5622">
          <p15:clr>
            <a:srgbClr val="A4A3A4"/>
          </p15:clr>
        </p15:guide>
        <p15:guide id="7" pos="432" userDrawn="1">
          <p15:clr>
            <a:srgbClr val="A4A3A4"/>
          </p15:clr>
        </p15:guide>
        <p15:guide id="8" pos="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0"/>
    <a:srgbClr val="009FDF"/>
    <a:srgbClr val="63666A"/>
    <a:srgbClr val="FEF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2" autoAdjust="0"/>
    <p:restoredTop sz="94783" autoAdjust="0"/>
  </p:normalViewPr>
  <p:slideViewPr>
    <p:cSldViewPr snapToGrid="0">
      <p:cViewPr varScale="1">
        <p:scale>
          <a:sx n="123" d="100"/>
          <a:sy n="123" d="100"/>
        </p:scale>
        <p:origin x="184" y="600"/>
      </p:cViewPr>
      <p:guideLst>
        <p:guide orient="horz" pos="420"/>
        <p:guide pos="5622"/>
        <p:guide pos="432"/>
        <p:guide pos="264"/>
      </p:guideLst>
    </p:cSldViewPr>
  </p:slideViewPr>
  <p:outlineViewPr>
    <p:cViewPr>
      <p:scale>
        <a:sx n="33" d="100"/>
        <a:sy n="33" d="100"/>
      </p:scale>
      <p:origin x="0" y="-4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840"/>
    </p:cViewPr>
  </p:sorterViewPr>
  <p:notesViewPr>
    <p:cSldViewPr snapToGrid="0">
      <p:cViewPr varScale="1">
        <p:scale>
          <a:sx n="114" d="100"/>
          <a:sy n="114" d="100"/>
        </p:scale>
        <p:origin x="2872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Internet Society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26180AFD-A702-634E-A4D6-9B8758ADD71D}" type="datetime1">
              <a:rPr lang="en-US"/>
              <a:pPr/>
              <a:t>6/10/18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205B7AD4-7BDA-FC46-AD49-92F0546D1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97263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760903CF-FD69-E64B-9B87-C68F98BA3B0F}" type="datetime1">
              <a:rPr lang="en-US"/>
              <a:pPr/>
              <a:t>6/10/18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504825"/>
            <a:ext cx="3835400" cy="2157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3851" y="2908698"/>
            <a:ext cx="8496300" cy="34349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BE2A193B-88A5-2744-A797-E566400CD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653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ＭＳ Ｐゴシック" charset="0"/>
      </a:defRPr>
    </a:lvl1pPr>
    <a:lvl2pPr marL="176213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342900" indent="-171450" algn="l" rtl="0" eaLnBrk="0" fontAlgn="base" hangingPunct="0">
      <a:spcBef>
        <a:spcPct val="30000"/>
      </a:spcBef>
      <a:spcAft>
        <a:spcPct val="0"/>
      </a:spcAft>
      <a:buFont typeface="Calibri" charset="0"/>
      <a:buChar char="–"/>
      <a:defRPr sz="10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509588" indent="-157163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681038" indent="-171450" algn="l" rtl="0" eaLnBrk="0" fontAlgn="base" hangingPunct="0">
      <a:spcBef>
        <a:spcPct val="30000"/>
      </a:spcBef>
      <a:spcAft>
        <a:spcPct val="0"/>
      </a:spcAft>
      <a:buFont typeface="Calibri" charset="0"/>
      <a:buChar char="–"/>
      <a:defRPr sz="10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1F3579-9914-7141-BB69-1E2FC8E35A5B}" type="datetime1">
              <a:rPr lang="en-US">
                <a:latin typeface="Calibri" charset="0"/>
              </a:rPr>
              <a:pPr/>
              <a:t>6/10/18</a:t>
            </a:fld>
            <a:endParaRPr lang="en-US">
              <a:latin typeface="Calibri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B31B19-B4F0-C34C-8583-3FB5392582E4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June 2015 kick off, consensus driven process with input from industry and policy-makers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Multi-stakeholder working group – 100 plus participants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Face-To-Face meetings / Public Call for Comments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Ongoing refinement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Working Group Focus </a:t>
            </a:r>
          </a:p>
          <a:p>
            <a:pPr marL="487363" lvl="2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Perfection the enemy of good</a:t>
            </a:r>
          </a:p>
          <a:p>
            <a:pPr marL="487363" lvl="2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 err="1">
                <a:ea typeface="ＭＳ Ｐゴシック" charset="0"/>
              </a:rPr>
              <a:t>Measureable</a:t>
            </a:r>
            <a:r>
              <a:rPr lang="en-US" sz="1600" dirty="0">
                <a:ea typeface="ＭＳ Ｐゴシック" charset="0"/>
              </a:rPr>
              <a:t> principles vs. standards development </a:t>
            </a:r>
          </a:p>
          <a:p>
            <a:pPr marL="487363" lvl="2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Consumer grade devices (home, office and wearables)</a:t>
            </a:r>
          </a:p>
          <a:p>
            <a:pPr marL="487363" lvl="2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Address known vulnerabilities and IoT threats</a:t>
            </a:r>
          </a:p>
          <a:p>
            <a:pPr marL="487363" lvl="2" indent="-28575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Actionable and vendor neutral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0903CF-FD69-E64B-9B87-C68F98BA3B0F}" type="datetime1">
              <a:rPr lang="en-US" smtClean="0"/>
              <a:pPr/>
              <a:t>6/11/18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193B-88A5-2744-A797-E566400CD5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0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65540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E136C7-1C36-4446-9E4C-6582A25C3171}" type="datetime1">
              <a:rPr lang="en-US">
                <a:latin typeface="Calibri" charset="0"/>
              </a:rPr>
              <a:pPr/>
              <a:t>6/11/18</a:t>
            </a:fld>
            <a:endParaRPr lang="en-US">
              <a:latin typeface="Calibri" charset="0"/>
            </a:endParaRPr>
          </a:p>
        </p:txBody>
      </p:sp>
      <p:sp>
        <p:nvSpPr>
          <p:cNvPr id="65541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27BE71-C154-8142-B27F-72CEAF3F0A55}" type="slidenum">
              <a:rPr lang="en-US">
                <a:latin typeface="Calibri" charset="0"/>
              </a:rPr>
              <a:pPr/>
              <a:t>23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85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Hot off the presses </a:t>
            </a:r>
          </a:p>
          <a:p>
            <a:r>
              <a:rPr lang="en-US" dirty="0"/>
              <a:t>151 pages (yikes), but the executive summary is </a:t>
            </a:r>
          </a:p>
          <a:p>
            <a:pPr eaLnBrk="1" hangingPunct="1"/>
            <a:r>
              <a:rPr lang="en-US" dirty="0"/>
              <a:t>Coming soon from the Internet Society: </a:t>
            </a:r>
          </a:p>
          <a:p>
            <a:pPr eaLnBrk="1" hangingPunct="1"/>
            <a:r>
              <a:rPr lang="en-US" dirty="0"/>
              <a:t>IoT Privacy for Policymakers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0903CF-FD69-E64B-9B87-C68F98BA3B0F}" type="datetime1">
              <a:rPr lang="en-US" smtClean="0"/>
              <a:pPr/>
              <a:t>6/11/18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193B-88A5-2744-A797-E566400CD5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6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90116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0AE5A7-0A06-0847-AEA0-3FF775A4B9CE}" type="datetime1">
              <a:rPr lang="en-US">
                <a:latin typeface="Calibri" charset="0"/>
              </a:rPr>
              <a:pPr/>
              <a:t>6/11/18</a:t>
            </a:fld>
            <a:endParaRPr lang="en-US">
              <a:latin typeface="Calibri" charset="0"/>
            </a:endParaRPr>
          </a:p>
        </p:txBody>
      </p:sp>
      <p:sp>
        <p:nvSpPr>
          <p:cNvPr id="90117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6C48D0-D575-7240-B25E-45C27F658C20}" type="slidenum">
              <a:rPr lang="en-US">
                <a:latin typeface="Calibri" charset="0"/>
              </a:rPr>
              <a:pPr/>
              <a:t>26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83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0903CF-FD69-E64B-9B87-C68F98BA3B0F}" type="datetime1">
              <a:rPr lang="en-US" smtClean="0"/>
              <a:pPr/>
              <a:t>6/11/18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193B-88A5-2744-A797-E566400CD5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9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Shape 9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200" dirty="0">
              <a:solidFill>
                <a:srgbClr val="000000"/>
              </a:solidFill>
              <a:latin typeface="Arial" charset="0"/>
              <a:ea typeface="ＭＳ Ｐゴシック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29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0D7F3-EDE1-C147-A04A-D4416A638280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493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0990" indent="-38099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133" dirty="0"/>
              <a:t>Industry is not adequately addressing fundamental security, privacy and life-safety issues.</a:t>
            </a:r>
            <a:endParaRPr lang="en-US" sz="2133" dirty="0">
              <a:ea typeface="ＭＳ Ｐゴシック" charset="0"/>
            </a:endParaRPr>
          </a:p>
          <a:p>
            <a:pPr marL="380990" indent="-38099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133" dirty="0">
                <a:ea typeface="ＭＳ Ｐゴシック" charset="0"/>
              </a:rPr>
              <a:t>Many manufacturers are new to the networking and Internet arena, and lack experience.</a:t>
            </a:r>
          </a:p>
          <a:p>
            <a:pPr marL="380990" indent="-38099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133" dirty="0">
                <a:ea typeface="ＭＳ Ｐゴシック" charset="0"/>
              </a:rPr>
              <a:t>There are STRONG competitive pressures for speed to market and cost reduction.</a:t>
            </a:r>
          </a:p>
          <a:p>
            <a:pPr marL="649801" lvl="2" indent="-38099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133" dirty="0">
                <a:ea typeface="ＭＳ Ｐゴシック" charset="0"/>
              </a:rPr>
              <a:t>Security and privacy cost money, require specialized skills, and slow down the development process.</a:t>
            </a:r>
          </a:p>
          <a:p>
            <a:pPr marL="380990" indent="-38099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133" dirty="0">
                <a:ea typeface="ＭＳ Ｐゴシック" charset="0"/>
              </a:rPr>
              <a:t>The proliferation of devices, and corresponding interactions with other devices, increase the “surface” available for cyberattack.</a:t>
            </a:r>
          </a:p>
          <a:p>
            <a:pPr marL="380990" indent="-38099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133" dirty="0">
                <a:ea typeface="ＭＳ Ｐゴシック" charset="0"/>
              </a:rPr>
              <a:t>Poorly secured devices affect the security of the Internet and other devices </a:t>
            </a:r>
            <a:r>
              <a:rPr lang="en-US" sz="2133" i="1" dirty="0">
                <a:ea typeface="ＭＳ Ｐゴシック" charset="0"/>
              </a:rPr>
              <a:t>globally</a:t>
            </a:r>
            <a:r>
              <a:rPr lang="en-US" sz="2133" dirty="0">
                <a:ea typeface="ＭＳ Ｐゴシック" charset="0"/>
              </a:rPr>
              <a:t>, not just </a:t>
            </a:r>
            <a:r>
              <a:rPr lang="en-US" sz="2133" i="1" dirty="0">
                <a:ea typeface="ＭＳ Ｐゴシック" charset="0"/>
              </a:rPr>
              <a:t>locally</a:t>
            </a:r>
            <a:r>
              <a:rPr lang="en-US" sz="2133" dirty="0">
                <a:ea typeface="ＭＳ Ｐゴシック" charset="0"/>
              </a:rPr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43012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D9F93E-A5FF-BF47-A968-F8C565835FD5}" type="datetime1">
              <a:rPr lang="en-US">
                <a:latin typeface="Calibri" charset="0"/>
              </a:rPr>
              <a:pPr/>
              <a:t>6/11/18</a:t>
            </a:fld>
            <a:endParaRPr lang="en-US">
              <a:latin typeface="Calibri" charset="0"/>
            </a:endParaRP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D74B09-73C5-EF41-9CD0-2B3BE75F3E45}" type="slidenum">
              <a:rPr lang="en-US">
                <a:latin typeface="Calibri" charset="0"/>
              </a:rPr>
              <a:pPr/>
              <a:t>4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4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of outward risk: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 home appliance may continue to function well as far as the direct user is concerned, and s/he may be unaware that it is part of a botnet participating in a DDoS attack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Toaster example: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- Someone may use it against you, and remotely decide to burn your hands our even your house (inward security related issue)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Your toaster works ok but is being used for a major DDOS attack (outward)</a:t>
            </a:r>
            <a:b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</a:b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+mn-cs"/>
              </a:rPr>
              <a:t>At ISOC,  our focus is on the impact that IoT security and privacy has on the Internet and other users.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0D7F3-EDE1-C147-A04A-D4416A638280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35918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(new technologies, better user interfaces, better development tools)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0903CF-FD69-E64B-9B87-C68F98BA3B0F}" type="datetime1">
              <a:rPr lang="en-US" smtClean="0"/>
              <a:pPr/>
              <a:t>6/11/18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193B-88A5-2744-A797-E566400CD5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take a moment to remember what makes the Internet what it is and by extension what makes IoT possible.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0903CF-FD69-E64B-9B87-C68F98BA3B0F}" type="datetime1">
              <a:rPr lang="en-US" smtClean="0"/>
              <a:pPr/>
              <a:t>6/11/18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193B-88A5-2744-A797-E566400CD5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now we have a lot of standards organizations working on a lot of standards.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Internet Society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0903CF-FD69-E64B-9B87-C68F98BA3B0F}" type="datetime1">
              <a:rPr lang="en-US" smtClean="0"/>
              <a:pPr/>
              <a:t>6/11/18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193B-88A5-2744-A797-E566400CD5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2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0990" indent="-380990"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200" dirty="0">
                <a:ea typeface="ＭＳ Ｐゴシック" charset="0"/>
              </a:rPr>
              <a:t>June 2015 kick off, consensus driven process with input from industry and policy-makers</a:t>
            </a:r>
          </a:p>
          <a:p>
            <a:pPr marL="380990" indent="-380990"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200" dirty="0">
                <a:ea typeface="ＭＳ Ｐゴシック" charset="0"/>
              </a:rPr>
              <a:t>Multi-stakeholder working group – 100 plus participants</a:t>
            </a:r>
          </a:p>
          <a:p>
            <a:pPr marL="380990" indent="-380990"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200" dirty="0">
                <a:ea typeface="ＭＳ Ｐゴシック" charset="0"/>
              </a:rPr>
              <a:t>Face-To-Face meetings / Public Call for Comments</a:t>
            </a:r>
          </a:p>
          <a:p>
            <a:pPr marL="380990" indent="-380990"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200" dirty="0">
                <a:ea typeface="ＭＳ Ｐゴシック" charset="0"/>
              </a:rPr>
              <a:t>Ongoing refinement</a:t>
            </a:r>
          </a:p>
          <a:p>
            <a:pPr marL="380990" indent="-380990"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1200" dirty="0">
                <a:ea typeface="ＭＳ Ｐゴシック" charset="0"/>
              </a:rPr>
              <a:t>Working Group Focus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0D7F3-EDE1-C147-A04A-D4416A638280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433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– Blue templa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769225" y="4684713"/>
            <a:ext cx="1139825" cy="9366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GB" sz="600" dirty="0">
                <a:solidFill>
                  <a:srgbClr val="EEF2EC"/>
                </a:solidFill>
                <a:latin typeface="Hind Light" charset="0"/>
              </a:rPr>
              <a:t>Internet Society © 1992–2018</a:t>
            </a: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63" y="2227263"/>
            <a:ext cx="12969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9" y="2516400"/>
            <a:ext cx="8332200" cy="342546"/>
          </a:xfrm>
        </p:spPr>
        <p:txBody>
          <a:bodyPr>
            <a:spAutoFit/>
          </a:bodyPr>
          <a:lstStyle>
            <a:lvl1pPr>
              <a:defRPr lang="en-GB" sz="21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00" y="2142478"/>
            <a:ext cx="8332200" cy="377411"/>
          </a:xfrm>
        </p:spPr>
        <p:txBody>
          <a:bodyPr/>
          <a:lstStyle>
            <a:lvl1pPr algn="l">
              <a:lnSpc>
                <a:spcPct val="109000"/>
              </a:lnSpc>
              <a:defRPr sz="2400">
                <a:solidFill>
                  <a:srgbClr val="EEF2E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05001" y="4204159"/>
            <a:ext cx="3073163" cy="676592"/>
          </a:xfrm>
        </p:spPr>
        <p:txBody>
          <a:bodyPr/>
          <a:lstStyle>
            <a:lvl1pPr marL="0" indent="0">
              <a:lnSpc>
                <a:spcPct val="117000"/>
              </a:lnSpc>
              <a:buFont typeface="Arial" charset="0"/>
              <a:buNone/>
              <a:defRPr sz="1100">
                <a:solidFill>
                  <a:srgbClr val="EEF2EC"/>
                </a:solidFill>
              </a:defRPr>
            </a:lvl1pPr>
            <a:lvl2pPr marL="0" indent="0">
              <a:lnSpc>
                <a:spcPct val="117000"/>
              </a:lnSpc>
              <a:buFont typeface="Arial" charset="0"/>
              <a:buNone/>
              <a:defRPr sz="1100">
                <a:solidFill>
                  <a:srgbClr val="EEF2EC"/>
                </a:solidFill>
              </a:defRPr>
            </a:lvl2pPr>
            <a:lvl3pPr marL="0" indent="0">
              <a:lnSpc>
                <a:spcPct val="117000"/>
              </a:lnSpc>
              <a:buNone/>
              <a:defRPr sz="1100">
                <a:solidFill>
                  <a:schemeClr val="tx2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05001" y="430477"/>
            <a:ext cx="3073163" cy="193258"/>
          </a:xfrm>
        </p:spPr>
        <p:txBody>
          <a:bodyPr>
            <a:spAutoFit/>
          </a:bodyPr>
          <a:lstStyle>
            <a:lvl1pPr marL="0" indent="0">
              <a:lnSpc>
                <a:spcPct val="117000"/>
              </a:lnSpc>
              <a:buFont typeface="Arial" charset="0"/>
              <a:buNone/>
              <a:defRPr sz="1100">
                <a:solidFill>
                  <a:srgbClr val="EEF2EC"/>
                </a:solidFill>
                <a:latin typeface="+mn-lt"/>
              </a:defRPr>
            </a:lvl1pPr>
            <a:lvl2pPr marL="0" indent="0">
              <a:lnSpc>
                <a:spcPct val="117000"/>
              </a:lnSpc>
              <a:buFont typeface="Arial" charset="0"/>
              <a:buNone/>
              <a:defRPr sz="1100">
                <a:solidFill>
                  <a:srgbClr val="EEF2EC"/>
                </a:solidFill>
              </a:defRPr>
            </a:lvl2pPr>
            <a:lvl3pPr marL="0" indent="0">
              <a:lnSpc>
                <a:spcPct val="117000"/>
              </a:lnSpc>
              <a:buNone/>
              <a:defRPr sz="1100">
                <a:solidFill>
                  <a:schemeClr val="tx2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6536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– Text + large image – Blu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4626642" y="1"/>
            <a:ext cx="4517359" cy="5143499"/>
          </a:xfrm>
        </p:spPr>
        <p:txBody>
          <a:bodyPr rtlCol="0"/>
          <a:lstStyle/>
          <a:p>
            <a:pPr lvl="0"/>
            <a:r>
              <a:rPr lang="en-US" noProof="0"/>
              <a:t>Drag picture to placeholder or click icon to add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33" y="425326"/>
            <a:ext cx="4112772" cy="460499"/>
          </a:xfrm>
        </p:spPr>
        <p:txBody>
          <a:bodyPr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714768" y="495796"/>
            <a:ext cx="4031936" cy="290945"/>
          </a:xfrm>
        </p:spPr>
        <p:txBody>
          <a:bodyPr/>
          <a:lstStyle>
            <a:lvl1pPr>
              <a:lnSpc>
                <a:spcPct val="100000"/>
              </a:lnSpc>
              <a:defRPr sz="800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defRPr sz="800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2"/>
          </p:nvPr>
        </p:nvSpPr>
        <p:spPr>
          <a:xfrm>
            <a:off x="405001" y="1161300"/>
            <a:ext cx="4108634" cy="2415276"/>
          </a:xfrm>
        </p:spPr>
        <p:txBody>
          <a:bodyPr/>
          <a:lstStyle>
            <a:lvl1pPr>
              <a:spcAft>
                <a:spcPts val="900"/>
              </a:spcAft>
              <a:defRPr b="0" i="0">
                <a:latin typeface="+mn-lt"/>
                <a:ea typeface="Hind Medium" charset="0"/>
                <a:cs typeface="Hind Medium" charset="0"/>
              </a:defRPr>
            </a:lvl1pPr>
            <a:lvl2pPr>
              <a:lnSpc>
                <a:spcPct val="114000"/>
              </a:lnSpc>
              <a:defRPr sz="1400">
                <a:latin typeface="+mn-lt"/>
              </a:defRPr>
            </a:lvl2pPr>
            <a:lvl3pPr>
              <a:lnSpc>
                <a:spcPct val="114000"/>
              </a:lnSpc>
              <a:spcAft>
                <a:spcPts val="0"/>
              </a:spcAft>
              <a:defRPr sz="1400">
                <a:latin typeface="+mn-lt"/>
              </a:defRPr>
            </a:lvl3pPr>
            <a:lvl4pPr>
              <a:lnSpc>
                <a:spcPct val="114000"/>
              </a:lnSpc>
              <a:defRPr sz="1400">
                <a:latin typeface="+mn-lt"/>
              </a:defRPr>
            </a:lvl4pPr>
            <a:lvl5pPr>
              <a:lnSpc>
                <a:spcPct val="114000"/>
              </a:lnSpc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D3B48C43-9E6B-C74D-92A5-A578DF04057E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8086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– Text + content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32" y="425326"/>
            <a:ext cx="8340972" cy="403349"/>
          </a:xfrm>
        </p:spPr>
        <p:txBody>
          <a:bodyPr/>
          <a:lstStyle>
            <a:lvl1pPr>
              <a:defRPr sz="2300"/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8EEAC5-824D-1644-A932-9C7ABDED7B9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95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73449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55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umn – Chart – Blu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32" y="425326"/>
            <a:ext cx="8340972" cy="460499"/>
          </a:xfrm>
        </p:spPr>
        <p:txBody>
          <a:bodyPr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99937" y="1330804"/>
            <a:ext cx="1997158" cy="2749610"/>
          </a:xfrm>
          <a:solidFill>
            <a:srgbClr val="FFFFFF"/>
          </a:solidFill>
        </p:spPr>
        <p:txBody>
          <a:bodyPr tIns="864000"/>
          <a:lstStyle>
            <a:lvl1pPr algn="ctr">
              <a:lnSpc>
                <a:spcPct val="115000"/>
              </a:lnSpc>
              <a:spcAft>
                <a:spcPts val="2400"/>
              </a:spcAft>
              <a:defRPr sz="2700" spc="0">
                <a:solidFill>
                  <a:schemeClr val="tx2"/>
                </a:solidFill>
                <a:latin typeface="+mn-lt"/>
              </a:defRPr>
            </a:lvl1pPr>
            <a:lvl2pPr algn="ctr">
              <a:lnSpc>
                <a:spcPct val="115000"/>
              </a:lnSpc>
              <a:defRPr sz="1350" spc="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516474" y="1330804"/>
            <a:ext cx="1997158" cy="2749610"/>
          </a:xfrm>
          <a:solidFill>
            <a:srgbClr val="FFFFFF"/>
          </a:solidFill>
        </p:spPr>
        <p:txBody>
          <a:bodyPr tIns="864000"/>
          <a:lstStyle>
            <a:lvl1pPr algn="ctr">
              <a:lnSpc>
                <a:spcPct val="115000"/>
              </a:lnSpc>
              <a:spcAft>
                <a:spcPts val="2400"/>
              </a:spcAft>
              <a:defRPr sz="2700" spc="0">
                <a:solidFill>
                  <a:schemeClr val="tx2"/>
                </a:solidFill>
                <a:latin typeface="+mn-lt"/>
              </a:defRPr>
            </a:lvl1pPr>
            <a:lvl2pPr algn="ctr">
              <a:lnSpc>
                <a:spcPct val="115000"/>
              </a:lnSpc>
              <a:defRPr sz="1350" spc="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33011" y="1330804"/>
            <a:ext cx="1997158" cy="2749610"/>
          </a:xfrm>
          <a:solidFill>
            <a:schemeClr val="accent2"/>
          </a:solidFill>
        </p:spPr>
        <p:txBody>
          <a:bodyPr tIns="864000"/>
          <a:lstStyle>
            <a:lvl1pPr algn="ctr">
              <a:lnSpc>
                <a:spcPct val="115000"/>
              </a:lnSpc>
              <a:spcAft>
                <a:spcPts val="2400"/>
              </a:spcAft>
              <a:defRPr sz="2700" spc="0">
                <a:solidFill>
                  <a:srgbClr val="FFFFFF"/>
                </a:solidFill>
                <a:latin typeface="+mn-lt"/>
              </a:defRPr>
            </a:lvl1pPr>
            <a:lvl2pPr algn="ctr">
              <a:lnSpc>
                <a:spcPct val="115000"/>
              </a:lnSpc>
              <a:defRPr sz="1350" spc="0">
                <a:solidFill>
                  <a:srgbClr val="FFFFFF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749547" y="1330804"/>
            <a:ext cx="1997158" cy="2749610"/>
          </a:xfrm>
          <a:solidFill>
            <a:srgbClr val="FFFFFF"/>
          </a:solidFill>
        </p:spPr>
        <p:txBody>
          <a:bodyPr tIns="864000"/>
          <a:lstStyle>
            <a:lvl1pPr algn="ctr">
              <a:lnSpc>
                <a:spcPct val="115000"/>
              </a:lnSpc>
              <a:spcAft>
                <a:spcPts val="2400"/>
              </a:spcAft>
              <a:defRPr sz="2700" spc="0">
                <a:solidFill>
                  <a:schemeClr val="tx2"/>
                </a:solidFill>
                <a:latin typeface="+mn-lt"/>
              </a:defRPr>
            </a:lvl1pPr>
            <a:lvl2pPr algn="ctr">
              <a:lnSpc>
                <a:spcPct val="115000"/>
              </a:lnSpc>
              <a:defRPr sz="1350" spc="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82834A66-9ED4-4C45-923A-E517812884FA}" type="slidenum">
              <a:rPr lang="uk-UA" altLang="en-US"/>
              <a:pPr/>
              <a:t>‹#›</a:t>
            </a:fld>
            <a:endParaRPr lang="uk-UA" altLang="en-US" dirty="0"/>
          </a:p>
        </p:txBody>
      </p:sp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ubsection divi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00" y="3209339"/>
            <a:ext cx="4286801" cy="290849"/>
          </a:xfrm>
        </p:spPr>
        <p:txBody>
          <a:bodyPr>
            <a:spAutoFit/>
          </a:bodyPr>
          <a:lstStyle>
            <a:lvl1pPr>
              <a:defRPr lang="en-GB" sz="1800" dirty="0">
                <a:solidFill>
                  <a:srgbClr val="EEF2EC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01" y="1845944"/>
            <a:ext cx="8345912" cy="576168"/>
          </a:xfrm>
        </p:spPr>
        <p:txBody>
          <a:bodyPr/>
          <a:lstStyle>
            <a:lvl1pPr algn="l">
              <a:lnSpc>
                <a:spcPct val="104000"/>
              </a:lnSpc>
              <a:defRPr sz="3600">
                <a:solidFill>
                  <a:srgbClr val="EEF2E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EEF2EC"/>
                </a:solidFill>
              </a:defRPr>
            </a:lvl1pPr>
          </a:lstStyle>
          <a:p>
            <a:fld id="{747C0314-2083-6441-BF5B-EEEE06460235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1960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subsection divi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00" y="3209339"/>
            <a:ext cx="4286801" cy="290849"/>
          </a:xfrm>
        </p:spPr>
        <p:txBody>
          <a:bodyPr>
            <a:spAutoFit/>
          </a:bodyPr>
          <a:lstStyle>
            <a:lvl1pPr>
              <a:defRPr lang="en-GB" sz="1800" dirty="0">
                <a:solidFill>
                  <a:srgbClr val="EEF2EC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01" y="1845944"/>
            <a:ext cx="8345912" cy="576168"/>
          </a:xfrm>
        </p:spPr>
        <p:txBody>
          <a:bodyPr/>
          <a:lstStyle>
            <a:lvl1pPr algn="l">
              <a:lnSpc>
                <a:spcPct val="104000"/>
              </a:lnSpc>
              <a:defRPr sz="3600">
                <a:solidFill>
                  <a:srgbClr val="EEF2E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EEF2EC"/>
                </a:solidFill>
              </a:defRPr>
            </a:lvl1pPr>
          </a:lstStyle>
          <a:p>
            <a:fld id="{D60723FC-F0B5-244D-9315-3B501639C620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66093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/statement – Blue templa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9937" y="394200"/>
            <a:ext cx="8346767" cy="4179600"/>
          </a:xfrm>
        </p:spPr>
        <p:txBody>
          <a:bodyPr anchor="ctr"/>
          <a:lstStyle>
            <a:lvl1pPr algn="ctr">
              <a:lnSpc>
                <a:spcPct val="110000"/>
              </a:lnSpc>
              <a:spcAft>
                <a:spcPts val="1500"/>
              </a:spcAft>
              <a:defRPr sz="2700" b="0" i="0" spc="38" baseline="0">
                <a:solidFill>
                  <a:srgbClr val="EEF2EC"/>
                </a:solidFill>
                <a:latin typeface="+mn-lt"/>
                <a:ea typeface="Hind Medium" charset="0"/>
                <a:cs typeface="Hind Medium" charset="0"/>
              </a:defRPr>
            </a:lvl1pPr>
            <a:lvl2pPr algn="ctr">
              <a:lnSpc>
                <a:spcPct val="110000"/>
              </a:lnSpc>
              <a:defRPr b="0" i="0">
                <a:solidFill>
                  <a:srgbClr val="EEF2EC"/>
                </a:solidFill>
                <a:latin typeface="Hind Medium" charset="0"/>
                <a:ea typeface="Hind Medium" charset="0"/>
                <a:cs typeface="Hind Medium" charset="0"/>
              </a:defRPr>
            </a:lvl2pPr>
            <a:lvl3pPr>
              <a:spcAft>
                <a:spcPts val="1125"/>
              </a:spcAft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EEF2EC"/>
                </a:solidFill>
              </a:defRPr>
            </a:lvl1pPr>
          </a:lstStyle>
          <a:p>
            <a:fld id="{28BCC4B1-23C1-8442-93EF-7B7566CBD8AB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247677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– Blue templa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65"/>
          <p:cNvSpPr txBox="1">
            <a:spLocks/>
          </p:cNvSpPr>
          <p:nvPr/>
        </p:nvSpPr>
        <p:spPr>
          <a:xfrm>
            <a:off x="4378325" y="3275013"/>
            <a:ext cx="1462088" cy="67627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1000" b="0" i="0" kern="1200" spc="20">
                <a:solidFill>
                  <a:srgbClr val="EEF2EC"/>
                </a:solidFill>
                <a:latin typeface="+mn-lt"/>
                <a:ea typeface="Hind Medium" charset="0"/>
                <a:cs typeface="Hind Medium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  <a:tabLst/>
              <a:defRPr sz="1000" b="0" i="0" kern="1200" spc="20">
                <a:solidFill>
                  <a:srgbClr val="EEF2EC"/>
                </a:solidFill>
                <a:latin typeface="Hind Medium" charset="0"/>
                <a:ea typeface="Hind Medium" charset="0"/>
                <a:cs typeface="Hind Medium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2000"/>
              <a:buFont typeface=".AppleSystemUIFont" charset="-120"/>
              <a:buNone/>
              <a:tabLst/>
              <a:defRPr sz="1000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30000" indent="-162000" algn="l" defTabSz="914400" rtl="0" eaLnBrk="1" latinLnBrk="0" hangingPunct="1">
              <a:lnSpc>
                <a:spcPct val="106000"/>
              </a:lnSpc>
              <a:spcBef>
                <a:spcPts val="0"/>
              </a:spcBef>
              <a:buSzPct val="90000"/>
              <a:buFont typeface=".AppleSystemUIFont" charset="-120"/>
              <a:buChar char="–"/>
              <a:tabLst/>
              <a:defRPr sz="1800" kern="1200" spc="2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630000" indent="-162000" algn="l" defTabSz="914400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1500"/>
              </a:spcAft>
              <a:buSzPct val="90000"/>
              <a:buFont typeface=".AppleSystemUIFont" charset="-120"/>
              <a:buChar char="–"/>
              <a:tabLst/>
              <a:defRPr sz="1800" kern="1200" spc="2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dirty="0"/>
              <a:t>Visit us at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www.internetsociety.org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Follow us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@internetsociety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018213" y="3275013"/>
            <a:ext cx="1512887" cy="67627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28650" indent="-1619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628650" indent="-1619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0858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5430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0002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4574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Galerie Jean-Malbuisson 15, </a:t>
            </a:r>
            <a:b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CH-1204 Geneva, </a:t>
            </a:r>
            <a:b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Switzerland.</a:t>
            </a:r>
            <a:b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+41 22 807 1444</a:t>
            </a:r>
          </a:p>
          <a:p>
            <a:pPr eaLnBrk="1" hangingPunct="1">
              <a:buFont typeface="Arial" charset="0"/>
              <a:buNone/>
            </a:pPr>
            <a:endParaRPr lang="en-GB" sz="1000">
              <a:solidFill>
                <a:srgbClr val="EEF2EC"/>
              </a:solidFill>
              <a:latin typeface="Hind Light" charset="0"/>
              <a:cs typeface="Hind Medium" charset="0"/>
            </a:endParaRPr>
          </a:p>
          <a:p>
            <a:pPr eaLnBrk="1" hangingPunct="1">
              <a:buFont typeface="Arial" charset="0"/>
              <a:buNone/>
            </a:pPr>
            <a:endParaRPr lang="en-GB" sz="1000">
              <a:solidFill>
                <a:srgbClr val="EEF2EC"/>
              </a:solidFill>
              <a:latin typeface="Hind Light" charset="0"/>
              <a:cs typeface="Hind Medium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7586663" y="3275013"/>
            <a:ext cx="1222375" cy="67627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28650" indent="-1619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628650" indent="-1619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0858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5430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0002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4574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1775 Wiehle Avenue, </a:t>
            </a:r>
            <a:b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Suite 201, Reston, VA </a:t>
            </a:r>
            <a:b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20190-5108 USA. </a:t>
            </a:r>
            <a:b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+1 703 439 2120</a:t>
            </a:r>
          </a:p>
          <a:p>
            <a:pPr eaLnBrk="1" hangingPunct="1">
              <a:buFont typeface="Arial" charset="0"/>
              <a:buNone/>
            </a:pPr>
            <a:endParaRPr lang="de-DE" sz="1000">
              <a:solidFill>
                <a:srgbClr val="EEF2EC"/>
              </a:solidFill>
              <a:latin typeface="Hind Light" charset="0"/>
              <a:cs typeface="Hind Medium" charset="0"/>
            </a:endParaRPr>
          </a:p>
          <a:p>
            <a:pPr eaLnBrk="1" hangingPunct="1">
              <a:buFont typeface="Arial" charset="0"/>
              <a:buNone/>
            </a:pPr>
            <a:endParaRPr lang="en-GB" sz="1000">
              <a:solidFill>
                <a:srgbClr val="EEF2EC"/>
              </a:solidFill>
              <a:latin typeface="Hind Light" charset="0"/>
              <a:cs typeface="Hind Medium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150111" y="2037002"/>
            <a:ext cx="3584727" cy="1006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9000"/>
              </a:lnSpc>
              <a:spcBef>
                <a:spcPct val="0"/>
              </a:spcBef>
              <a:buNone/>
              <a:defRPr sz="6000" kern="1200" spc="2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/>
              <a:t>Thank you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05001" y="3263836"/>
            <a:ext cx="3073163" cy="676592"/>
          </a:xfrm>
        </p:spPr>
        <p:txBody>
          <a:bodyPr/>
          <a:lstStyle>
            <a:lvl1pPr marL="0" indent="0">
              <a:lnSpc>
                <a:spcPct val="117000"/>
              </a:lnSpc>
              <a:buFont typeface="Arial" charset="0"/>
              <a:buNone/>
              <a:defRPr sz="1100">
                <a:solidFill>
                  <a:srgbClr val="EEF2EC"/>
                </a:solidFill>
              </a:defRPr>
            </a:lvl1pPr>
            <a:lvl2pPr marL="0" indent="0">
              <a:lnSpc>
                <a:spcPct val="117000"/>
              </a:lnSpc>
              <a:buFont typeface="Arial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lnSpc>
                <a:spcPct val="117000"/>
              </a:lnSpc>
              <a:buNone/>
              <a:defRPr sz="1100">
                <a:solidFill>
                  <a:schemeClr val="tx2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EEF2EC"/>
                </a:solidFill>
              </a:defRPr>
            </a:lvl1pPr>
          </a:lstStyle>
          <a:p>
            <a:fld id="{255FCBB6-0604-8648-A93E-95457C918894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1338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t involved – Blue templa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65"/>
          <p:cNvSpPr txBox="1">
            <a:spLocks/>
          </p:cNvSpPr>
          <p:nvPr/>
        </p:nvSpPr>
        <p:spPr>
          <a:xfrm>
            <a:off x="4538663" y="3275013"/>
            <a:ext cx="1450975" cy="67627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1000" b="0" i="0" kern="1200" spc="20">
                <a:solidFill>
                  <a:srgbClr val="EEF2EC"/>
                </a:solidFill>
                <a:latin typeface="+mn-lt"/>
                <a:ea typeface="Hind Medium" charset="0"/>
                <a:cs typeface="Hind Medium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charset="0"/>
              <a:buNone/>
              <a:tabLst/>
              <a:defRPr sz="1000" b="0" i="0" kern="1200" spc="20">
                <a:solidFill>
                  <a:srgbClr val="EEF2EC"/>
                </a:solidFill>
                <a:latin typeface="Hind Medium" charset="0"/>
                <a:ea typeface="Hind Medium" charset="0"/>
                <a:cs typeface="Hind Medium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72000"/>
              <a:buFont typeface=".AppleSystemUIFont" charset="-120"/>
              <a:buNone/>
              <a:tabLst/>
              <a:defRPr sz="1000" kern="1200" spc="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30000" indent="-162000" algn="l" defTabSz="914400" rtl="0" eaLnBrk="1" latinLnBrk="0" hangingPunct="1">
              <a:lnSpc>
                <a:spcPct val="106000"/>
              </a:lnSpc>
              <a:spcBef>
                <a:spcPts val="0"/>
              </a:spcBef>
              <a:buSzPct val="90000"/>
              <a:buFont typeface=".AppleSystemUIFont" charset="-120"/>
              <a:buChar char="–"/>
              <a:tabLst/>
              <a:defRPr sz="1800" kern="1200" spc="2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630000" indent="-162000" algn="l" defTabSz="914400" rtl="0" eaLnBrk="1" latinLnBrk="0" hangingPunct="1">
              <a:lnSpc>
                <a:spcPct val="106000"/>
              </a:lnSpc>
              <a:spcBef>
                <a:spcPts val="0"/>
              </a:spcBef>
              <a:spcAft>
                <a:spcPts val="1500"/>
              </a:spcAft>
              <a:buSzPct val="90000"/>
              <a:buFont typeface=".AppleSystemUIFont" charset="-120"/>
              <a:buChar char="–"/>
              <a:tabLst/>
              <a:defRPr sz="1800" kern="1200" spc="2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dirty="0"/>
              <a:t>Visit us at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dirty="0"/>
              <a:t>www.internetsociety.org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Follow us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dirty="0"/>
              <a:t>@internetsociety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6042025" y="3275013"/>
            <a:ext cx="1360488" cy="67627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28650" indent="-1619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628650" indent="-1619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0858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5430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0002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4574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Galerie Jean-Malbuisson 15, </a:t>
            </a:r>
            <a:b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CH-1204 Geneva, </a:t>
            </a:r>
            <a:b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Switzerland.</a:t>
            </a:r>
            <a:b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en-GB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+41 22 807 1444</a:t>
            </a:r>
          </a:p>
          <a:p>
            <a:pPr eaLnBrk="1" hangingPunct="1">
              <a:buFont typeface="Arial" charset="0"/>
              <a:buNone/>
            </a:pPr>
            <a:endParaRPr lang="en-GB" sz="1000">
              <a:solidFill>
                <a:srgbClr val="EEF2EC"/>
              </a:solidFill>
              <a:latin typeface="Hind Light" charset="0"/>
              <a:cs typeface="Hind Medium" charset="0"/>
            </a:endParaRPr>
          </a:p>
          <a:p>
            <a:pPr eaLnBrk="1" hangingPunct="1">
              <a:buFont typeface="Arial" charset="0"/>
              <a:buNone/>
            </a:pPr>
            <a:endParaRPr lang="en-GB" sz="1000">
              <a:solidFill>
                <a:srgbClr val="EEF2EC"/>
              </a:solidFill>
              <a:latin typeface="Hind Light" charset="0"/>
              <a:cs typeface="Hind Medium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7450138" y="3275013"/>
            <a:ext cx="1358900" cy="67627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628650" indent="-1619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628650" indent="-1619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0858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5430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0002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457450" indent="-161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1775 Wiehle Avenue, </a:t>
            </a:r>
            <a:b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Suite 201, Reston, VA </a:t>
            </a:r>
            <a:b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20190-5108 USA. </a:t>
            </a:r>
            <a:b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</a:br>
            <a:r>
              <a:rPr lang="de-DE" sz="1000">
                <a:solidFill>
                  <a:srgbClr val="EEF2EC"/>
                </a:solidFill>
                <a:latin typeface="Hind Light" charset="0"/>
                <a:cs typeface="Hind Medium" charset="0"/>
              </a:rPr>
              <a:t>+1 703 439 2120</a:t>
            </a:r>
          </a:p>
          <a:p>
            <a:pPr eaLnBrk="1" hangingPunct="1">
              <a:buFont typeface="Arial" charset="0"/>
              <a:buNone/>
            </a:pPr>
            <a:endParaRPr lang="de-DE" sz="1000">
              <a:solidFill>
                <a:srgbClr val="EEF2EC"/>
              </a:solidFill>
              <a:latin typeface="Hind Light" charset="0"/>
              <a:cs typeface="Hind Medium" charset="0"/>
            </a:endParaRPr>
          </a:p>
          <a:p>
            <a:pPr eaLnBrk="1" hangingPunct="1">
              <a:buFont typeface="Arial" charset="0"/>
              <a:buNone/>
            </a:pPr>
            <a:endParaRPr lang="en-GB" sz="1000">
              <a:solidFill>
                <a:srgbClr val="EEF2EC"/>
              </a:solidFill>
              <a:latin typeface="Hind Light" charset="0"/>
              <a:cs typeface="Hind Medium" charset="0"/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04813" y="1711325"/>
            <a:ext cx="6751637" cy="9921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9000"/>
              </a:lnSpc>
              <a:spcBef>
                <a:spcPct val="0"/>
              </a:spcBef>
              <a:buNone/>
              <a:defRPr sz="6000" kern="1200" spc="2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GB" dirty="0"/>
              <a:t>Get involved.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05001" y="3263836"/>
            <a:ext cx="3073163" cy="676592"/>
          </a:xfrm>
        </p:spPr>
        <p:txBody>
          <a:bodyPr/>
          <a:lstStyle>
            <a:lvl1pPr marL="0" indent="0">
              <a:lnSpc>
                <a:spcPct val="117000"/>
              </a:lnSpc>
              <a:buFont typeface="Arial" charset="0"/>
              <a:buNone/>
              <a:defRPr sz="1100">
                <a:solidFill>
                  <a:srgbClr val="EEF2EC"/>
                </a:solidFill>
              </a:defRPr>
            </a:lvl1pPr>
            <a:lvl2pPr marL="0" indent="0">
              <a:lnSpc>
                <a:spcPct val="117000"/>
              </a:lnSpc>
              <a:buFont typeface="Arial" charset="0"/>
              <a:buNone/>
              <a:defRPr sz="1100">
                <a:solidFill>
                  <a:schemeClr val="bg1"/>
                </a:solidFill>
              </a:defRPr>
            </a:lvl2pPr>
            <a:lvl3pPr marL="0" indent="0">
              <a:lnSpc>
                <a:spcPct val="117000"/>
              </a:lnSpc>
              <a:buNone/>
              <a:defRPr sz="1100">
                <a:solidFill>
                  <a:schemeClr val="tx2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EEF2EC"/>
                </a:solidFill>
              </a:defRPr>
            </a:lvl1pPr>
          </a:lstStyle>
          <a:p>
            <a:fld id="{40D41E2D-8A5B-C34C-8ABE-8F888C3F4F1E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277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– Text only – Blu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32" y="425326"/>
            <a:ext cx="8340972" cy="403349"/>
          </a:xfrm>
        </p:spPr>
        <p:txBody>
          <a:bodyPr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000" y="1161300"/>
            <a:ext cx="8341704" cy="2415276"/>
          </a:xfrm>
        </p:spPr>
        <p:txBody>
          <a:bodyPr/>
          <a:lstStyle>
            <a:lvl1pPr>
              <a:spcAft>
                <a:spcPts val="900"/>
              </a:spcAft>
              <a:defRPr b="0" i="0">
                <a:latin typeface="+mn-lt"/>
                <a:ea typeface="Hind Medium" charset="0"/>
                <a:cs typeface="Hind Medium" charset="0"/>
              </a:defRPr>
            </a:lvl1pPr>
            <a:lvl2pPr>
              <a:lnSpc>
                <a:spcPct val="114000"/>
              </a:lnSpc>
              <a:defRPr sz="1400">
                <a:latin typeface="+mn-lt"/>
              </a:defRPr>
            </a:lvl2pPr>
            <a:lvl3pPr>
              <a:lnSpc>
                <a:spcPct val="114000"/>
              </a:lnSpc>
              <a:spcAft>
                <a:spcPts val="0"/>
              </a:spcAft>
              <a:defRPr sz="1400">
                <a:latin typeface="+mn-lt"/>
              </a:defRPr>
            </a:lvl3pPr>
            <a:lvl4pPr>
              <a:lnSpc>
                <a:spcPct val="114000"/>
              </a:lnSpc>
              <a:defRPr sz="1400">
                <a:latin typeface="+mn-lt"/>
              </a:defRPr>
            </a:lvl4pPr>
            <a:lvl5pPr>
              <a:lnSpc>
                <a:spcPct val="114000"/>
              </a:lnSpc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FEFEC0-D30B-D044-AF44-3AE4EAB81D16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27225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– Text only – Blu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32" y="425326"/>
            <a:ext cx="8340972" cy="431924"/>
          </a:xfrm>
        </p:spPr>
        <p:txBody>
          <a:bodyPr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21"/>
          </p:nvPr>
        </p:nvSpPr>
        <p:spPr>
          <a:xfrm>
            <a:off x="405001" y="1161300"/>
            <a:ext cx="4108634" cy="2415276"/>
          </a:xfrm>
        </p:spPr>
        <p:txBody>
          <a:bodyPr/>
          <a:lstStyle>
            <a:lvl1pPr>
              <a:spcAft>
                <a:spcPts val="900"/>
              </a:spcAft>
              <a:defRPr b="0" i="0">
                <a:latin typeface="+mn-lt"/>
                <a:ea typeface="Hind Medium" charset="0"/>
                <a:cs typeface="Hind Medium" charset="0"/>
              </a:defRPr>
            </a:lvl1pPr>
            <a:lvl2pPr>
              <a:lnSpc>
                <a:spcPct val="114000"/>
              </a:lnSpc>
              <a:defRPr sz="1400">
                <a:latin typeface="+mn-lt"/>
              </a:defRPr>
            </a:lvl2pPr>
            <a:lvl3pPr>
              <a:lnSpc>
                <a:spcPct val="114000"/>
              </a:lnSpc>
              <a:spcAft>
                <a:spcPts val="0"/>
              </a:spcAft>
              <a:defRPr sz="1400">
                <a:latin typeface="+mn-lt"/>
              </a:defRPr>
            </a:lvl3pPr>
            <a:lvl4pPr>
              <a:lnSpc>
                <a:spcPct val="114000"/>
              </a:lnSpc>
              <a:defRPr sz="1400">
                <a:latin typeface="+mn-lt"/>
              </a:defRPr>
            </a:lvl4pPr>
            <a:lvl5pPr>
              <a:lnSpc>
                <a:spcPct val="114000"/>
              </a:lnSpc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34614" y="1161300"/>
            <a:ext cx="4111718" cy="2415276"/>
          </a:xfrm>
        </p:spPr>
        <p:txBody>
          <a:bodyPr/>
          <a:lstStyle>
            <a:lvl1pPr>
              <a:spcAft>
                <a:spcPts val="900"/>
              </a:spcAft>
              <a:defRPr b="0" i="0">
                <a:latin typeface="+mn-lt"/>
                <a:ea typeface="Hind Medium" charset="0"/>
                <a:cs typeface="Hind Medium" charset="0"/>
              </a:defRPr>
            </a:lvl1pPr>
            <a:lvl2pPr>
              <a:lnSpc>
                <a:spcPct val="114000"/>
              </a:lnSpc>
              <a:defRPr sz="1400">
                <a:latin typeface="+mn-lt"/>
              </a:defRPr>
            </a:lvl2pPr>
            <a:lvl3pPr>
              <a:lnSpc>
                <a:spcPct val="114000"/>
              </a:lnSpc>
              <a:spcAft>
                <a:spcPts val="0"/>
              </a:spcAft>
              <a:defRPr sz="1400">
                <a:latin typeface="+mn-lt"/>
              </a:defRPr>
            </a:lvl3pPr>
            <a:lvl4pPr>
              <a:lnSpc>
                <a:spcPct val="114000"/>
              </a:lnSpc>
              <a:defRPr sz="1400">
                <a:latin typeface="+mn-lt"/>
              </a:defRPr>
            </a:lvl4pPr>
            <a:lvl5pPr>
              <a:lnSpc>
                <a:spcPct val="114000"/>
              </a:lnSpc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A0E9D801-C7EA-684D-B6F0-E71E03072415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45909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– Text + image – Blu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0738" y="392113"/>
            <a:ext cx="4114800" cy="41862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en-GB">
              <a:solidFill>
                <a:srgbClr val="EEF2EC"/>
              </a:solidFill>
              <a:latin typeface="Hind Light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33" y="425326"/>
            <a:ext cx="4107902" cy="431924"/>
          </a:xfrm>
        </p:spPr>
        <p:txBody>
          <a:bodyPr/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714768" y="495796"/>
            <a:ext cx="4031936" cy="290945"/>
          </a:xfrm>
        </p:spPr>
        <p:txBody>
          <a:bodyPr/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1"/>
          </p:nvPr>
        </p:nvSpPr>
        <p:spPr>
          <a:xfrm>
            <a:off x="405001" y="1161300"/>
            <a:ext cx="4108634" cy="2415276"/>
          </a:xfrm>
        </p:spPr>
        <p:txBody>
          <a:bodyPr/>
          <a:lstStyle>
            <a:lvl1pPr>
              <a:spcAft>
                <a:spcPts val="900"/>
              </a:spcAft>
              <a:defRPr b="0" i="0">
                <a:latin typeface="+mn-lt"/>
                <a:ea typeface="Hind Medium" charset="0"/>
                <a:cs typeface="Hind Medium" charset="0"/>
              </a:defRPr>
            </a:lvl1pPr>
            <a:lvl2pPr>
              <a:lnSpc>
                <a:spcPct val="114000"/>
              </a:lnSpc>
              <a:defRPr sz="1400">
                <a:latin typeface="+mn-lt"/>
              </a:defRPr>
            </a:lvl2pPr>
            <a:lvl3pPr>
              <a:lnSpc>
                <a:spcPct val="114000"/>
              </a:lnSpc>
              <a:spcAft>
                <a:spcPts val="0"/>
              </a:spcAft>
              <a:defRPr sz="1400">
                <a:latin typeface="+mn-lt"/>
              </a:defRPr>
            </a:lvl3pPr>
            <a:lvl4pPr>
              <a:lnSpc>
                <a:spcPct val="114000"/>
              </a:lnSpc>
              <a:defRPr sz="1400">
                <a:latin typeface="+mn-lt"/>
              </a:defRPr>
            </a:lvl4pPr>
            <a:lvl5pPr>
              <a:lnSpc>
                <a:spcPct val="114000"/>
              </a:lnSpc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A1D7501A-7A12-B74F-92B9-E49E3453C245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20999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425450"/>
            <a:ext cx="8331200" cy="5873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813" y="1162050"/>
            <a:ext cx="8332787" cy="269875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688138" y="4756150"/>
            <a:ext cx="2057400" cy="13017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CA1259B0-9C85-4A47-8694-0D4A2061E7BA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7410614" y="4952936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Hind" charset="0"/>
                <a:ea typeface="Hind" charset="0"/>
                <a:cs typeface="Hind" charset="0"/>
              </a:rPr>
              <a:t>©2018 Internet Society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28" r:id="rId2"/>
    <p:sldLayoutId id="2147484829" r:id="rId3"/>
    <p:sldLayoutId id="2147484830" r:id="rId4"/>
    <p:sldLayoutId id="2147484831" r:id="rId5"/>
    <p:sldLayoutId id="2147484832" r:id="rId6"/>
    <p:sldLayoutId id="2147484833" r:id="rId7"/>
    <p:sldLayoutId id="2147484834" r:id="rId8"/>
    <p:sldLayoutId id="2147484835" r:id="rId9"/>
    <p:sldLayoutId id="2147484836" r:id="rId10"/>
    <p:sldLayoutId id="2147484837" r:id="rId11"/>
    <p:sldLayoutId id="2147484838" r:id="rId12"/>
    <p:sldLayoutId id="2147484839" r:id="rId13"/>
    <p:sldLayoutId id="2147484840" r:id="rId14"/>
  </p:sldLayoutIdLst>
  <p:transition/>
  <p:hf hdr="0"/>
  <p:txStyles>
    <p:titleStyle>
      <a:lvl1pPr algn="l" rtl="0" fontAlgn="base">
        <a:lnSpc>
          <a:spcPct val="106000"/>
        </a:lnSpc>
        <a:spcBef>
          <a:spcPct val="0"/>
        </a:spcBef>
        <a:spcAft>
          <a:spcPct val="0"/>
        </a:spcAft>
        <a:defRPr sz="2300" kern="1200" spc="15">
          <a:solidFill>
            <a:schemeClr val="tx2"/>
          </a:solidFill>
          <a:latin typeface="+mj-lt"/>
          <a:ea typeface="ＭＳ Ｐゴシック" charset="-128"/>
          <a:cs typeface="ＭＳ Ｐゴシック" charset="0"/>
        </a:defRPr>
      </a:lvl1pPr>
      <a:lvl2pPr algn="l" rtl="0" fontAlgn="base">
        <a:lnSpc>
          <a:spcPct val="106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Hind Light" charset="0"/>
          <a:ea typeface="ＭＳ Ｐゴシック" charset="-128"/>
          <a:cs typeface="ＭＳ Ｐゴシック" charset="0"/>
        </a:defRPr>
      </a:lvl2pPr>
      <a:lvl3pPr algn="l" rtl="0" fontAlgn="base">
        <a:lnSpc>
          <a:spcPct val="106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Hind Light" charset="0"/>
          <a:ea typeface="ＭＳ Ｐゴシック" charset="-128"/>
          <a:cs typeface="ＭＳ Ｐゴシック" charset="0"/>
        </a:defRPr>
      </a:lvl3pPr>
      <a:lvl4pPr algn="l" rtl="0" fontAlgn="base">
        <a:lnSpc>
          <a:spcPct val="106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Hind Light" charset="0"/>
          <a:ea typeface="ＭＳ Ｐゴシック" charset="-128"/>
          <a:cs typeface="ＭＳ Ｐゴシック" charset="0"/>
        </a:defRPr>
      </a:lvl4pPr>
      <a:lvl5pPr algn="l" rtl="0" fontAlgn="base">
        <a:lnSpc>
          <a:spcPct val="106000"/>
        </a:lnSpc>
        <a:spcBef>
          <a:spcPct val="0"/>
        </a:spcBef>
        <a:spcAft>
          <a:spcPct val="0"/>
        </a:spcAft>
        <a:defRPr sz="2300">
          <a:solidFill>
            <a:schemeClr val="tx2"/>
          </a:solidFill>
          <a:latin typeface="Hind Light" charset="0"/>
          <a:ea typeface="ＭＳ Ｐゴシック" charset="-128"/>
          <a:cs typeface="ＭＳ Ｐゴシック" charset="0"/>
        </a:defRPr>
      </a:lvl5pPr>
      <a:lvl6pPr marL="3429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Hind Light" charset="0"/>
          <a:ea typeface="ＭＳ Ｐゴシック" charset="-128"/>
        </a:defRPr>
      </a:lvl6pPr>
      <a:lvl7pPr marL="685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Hind Light" charset="0"/>
          <a:ea typeface="ＭＳ Ｐゴシック" charset="-128"/>
        </a:defRPr>
      </a:lvl7pPr>
      <a:lvl8pPr marL="10287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Hind Light" charset="0"/>
          <a:ea typeface="ＭＳ Ｐゴシック" charset="-128"/>
        </a:defRPr>
      </a:lvl8pPr>
      <a:lvl9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Hind Light" charset="0"/>
          <a:ea typeface="ＭＳ Ｐゴシック" charset="-128"/>
        </a:defRPr>
      </a:lvl9pPr>
    </p:titleStyle>
    <p:bodyStyle>
      <a:lvl1pPr algn="l" rtl="0" fontAlgn="base">
        <a:lnSpc>
          <a:spcPct val="106000"/>
        </a:lnSpc>
        <a:spcBef>
          <a:spcPct val="0"/>
        </a:spcBef>
        <a:spcAft>
          <a:spcPts val="900"/>
        </a:spcAft>
        <a:buFont typeface="Arial" charset="0"/>
        <a:defRPr sz="1500" kern="1200" spc="15">
          <a:solidFill>
            <a:schemeClr val="tx1"/>
          </a:solidFill>
          <a:latin typeface="+mn-lt"/>
          <a:ea typeface="ＭＳ Ｐゴシック" charset="0"/>
          <a:cs typeface="Hind Medium" charset="0"/>
        </a:defRPr>
      </a:lvl1pPr>
      <a:lvl2pPr algn="l" rtl="0" fontAlgn="base">
        <a:lnSpc>
          <a:spcPct val="113000"/>
        </a:lnSpc>
        <a:spcBef>
          <a:spcPct val="0"/>
        </a:spcBef>
        <a:spcAft>
          <a:spcPct val="0"/>
        </a:spcAft>
        <a:buFont typeface=".AppleSystemUIFont" charset="0"/>
        <a:defRPr sz="1400" kern="1200" spc="15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201613" indent="-201613" algn="l" rtl="0" fontAlgn="base">
        <a:lnSpc>
          <a:spcPct val="113000"/>
        </a:lnSpc>
        <a:spcBef>
          <a:spcPct val="0"/>
        </a:spcBef>
        <a:spcAft>
          <a:spcPct val="0"/>
        </a:spcAft>
        <a:buSzPct val="72000"/>
        <a:buFont typeface=".AppleSystemUIFont" charset="0"/>
        <a:buChar char="—"/>
        <a:defRPr sz="1400" kern="1200" spc="15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415925" indent="-174625" algn="l" rtl="0" fontAlgn="base">
        <a:lnSpc>
          <a:spcPct val="113000"/>
        </a:lnSpc>
        <a:spcBef>
          <a:spcPct val="0"/>
        </a:spcBef>
        <a:spcAft>
          <a:spcPct val="0"/>
        </a:spcAft>
        <a:buSzPct val="90000"/>
        <a:buFont typeface=".AppleSystemUIFont" charset="0"/>
        <a:buChar char="–"/>
        <a:defRPr sz="1400" kern="1200" spc="15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579438" indent="-147638" algn="l" rtl="0" fontAlgn="base">
        <a:lnSpc>
          <a:spcPct val="113000"/>
        </a:lnSpc>
        <a:spcBef>
          <a:spcPct val="0"/>
        </a:spcBef>
        <a:spcAft>
          <a:spcPts val="1125"/>
        </a:spcAft>
        <a:buSzPct val="75000"/>
        <a:buFont typeface="Arial" charset="0"/>
        <a:buChar char="•"/>
        <a:defRPr sz="1400" kern="1200" spc="15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hyperlink" Target="https://otalliance.org/iot/" TargetMode="External"/><Relationship Id="rId4" Type="http://schemas.openxmlformats.org/officeDocument/2006/relationships/hyperlink" Target="https://otalliance.org/system/files/files/initiative/documents/iot_trust_framework6-22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talliance.org/system/files/files/initiative/documents/enterprise_iot_checklist.pdf" TargetMode="Externa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otalliance.org/system/files/files/initiative/documents/iot_trust_framework2.1.pdf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otalliance.org/system/files/files/initiative/documents/iot_trust_framework2.1.pdf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iotprivacyforum.org/clearlyopaqu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society.org/resources/2018/iot-security-for-policymakers/" TargetMode="Externa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://www.dailymail.co.uk/news/article-2284287/Youre-going-wrong-way-Moment-confused-fish-tried-swim-opposite-direction-hundreds-companions-enormous-shoal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geekculture.com/joyoftech/joyarchives/2340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talliance.org/io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04813" y="3090863"/>
            <a:ext cx="8332787" cy="1090042"/>
          </a:xfrm>
        </p:spPr>
        <p:txBody>
          <a:bodyPr rtlCol="0"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Karen O’Donoghue</a:t>
            </a:r>
          </a:p>
          <a:p>
            <a:pPr>
              <a:spcAft>
                <a:spcPts val="600"/>
              </a:spcAft>
              <a:defRPr/>
            </a:pPr>
            <a:r>
              <a:rPr lang="en-US" dirty="0"/>
              <a:t>TNC18 Trondheim</a:t>
            </a:r>
            <a:br>
              <a:rPr lang="en-US" dirty="0"/>
            </a:br>
            <a:r>
              <a:rPr lang="en-US" dirty="0"/>
              <a:t>11 June 2018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813" y="2143124"/>
            <a:ext cx="8332787" cy="772353"/>
          </a:xfrm>
        </p:spPr>
        <p:txBody>
          <a:bodyPr rtlCol="0"/>
          <a:lstStyle/>
          <a:p>
            <a:pPr>
              <a:defRPr/>
            </a:pPr>
            <a:r>
              <a:rPr lang="en-US" b="1" dirty="0">
                <a:latin typeface="Hind" charset="0"/>
                <a:ea typeface="Hind" charset="0"/>
                <a:cs typeface="Hind" charset="0"/>
              </a:rPr>
              <a:t>NRENs and IoT Security: </a:t>
            </a:r>
            <a:br>
              <a:rPr lang="en-US" b="1" dirty="0">
                <a:latin typeface="Hind" charset="0"/>
                <a:ea typeface="Hind" charset="0"/>
                <a:cs typeface="Hind" charset="0"/>
              </a:rPr>
            </a:br>
            <a:r>
              <a:rPr lang="en-US" b="1" dirty="0">
                <a:latin typeface="Hind" charset="0"/>
                <a:ea typeface="Hind" charset="0"/>
                <a:cs typeface="Hind" charset="0"/>
              </a:rPr>
              <a:t>Challenges and Opportunities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1D63-FFD6-D242-906B-18899884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465" y="403023"/>
            <a:ext cx="4794116" cy="403349"/>
          </a:xfrm>
        </p:spPr>
        <p:txBody>
          <a:bodyPr/>
          <a:lstStyle/>
          <a:p>
            <a:pPr algn="ctr"/>
            <a:r>
              <a:rPr lang="en-US" dirty="0"/>
              <a:t>Online Trust Alliance</a:t>
            </a:r>
            <a:br>
              <a:rPr lang="en-US" dirty="0"/>
            </a:br>
            <a:r>
              <a:rPr lang="en-US" dirty="0"/>
              <a:t>IoT Security &amp; Privacy Trust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E3B75-F6EF-8F43-8743-347A8C580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EEAC5-824D-1644-A932-9C7ABDED7B98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9DE22-E335-7B42-A60A-5949B71C7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16675" y="405712"/>
            <a:ext cx="5055051" cy="3906175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34334A8-3723-0C45-8ED3-41C68AA86F13}"/>
              </a:ext>
            </a:extLst>
          </p:cNvPr>
          <p:cNvSpPr txBox="1">
            <a:spLocks/>
          </p:cNvSpPr>
          <p:nvPr/>
        </p:nvSpPr>
        <p:spPr>
          <a:xfrm>
            <a:off x="4377816" y="1248936"/>
            <a:ext cx="4367722" cy="350721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06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defRPr sz="1500" kern="1200" spc="15">
                <a:solidFill>
                  <a:schemeClr val="tx1"/>
                </a:solidFill>
                <a:latin typeface="+mn-lt"/>
                <a:ea typeface="ＭＳ Ｐゴシック" charset="0"/>
                <a:cs typeface="Hind Medium" charset="0"/>
              </a:defRPr>
            </a:lvl1pPr>
            <a:lvl2pPr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Font typeface=".AppleSystemUIFont" charset="0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201613" indent="-201613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72000"/>
              <a:buFont typeface=".AppleSystemUIFont" charset="0"/>
              <a:buChar char="—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415925" indent="-174625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90000"/>
              <a:buFont typeface=".AppleSystemUIFont" charset="0"/>
              <a:buChar char="–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579438" indent="-147638" algn="l" rtl="0" fontAlgn="base">
              <a:lnSpc>
                <a:spcPct val="113000"/>
              </a:lnSpc>
              <a:spcBef>
                <a:spcPct val="0"/>
              </a:spcBef>
              <a:spcAft>
                <a:spcPts val="1125"/>
              </a:spcAft>
              <a:buSzPct val="75000"/>
              <a:buFont typeface="Arial" charset="0"/>
              <a:buChar char="•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Four Key Areas: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1" dirty="0"/>
              <a:t>Security Principles </a:t>
            </a:r>
            <a:r>
              <a:rPr lang="en-US" sz="1400" dirty="0"/>
              <a:t>(1-12)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1" dirty="0"/>
              <a:t>User Access &amp; Credentials </a:t>
            </a:r>
            <a:r>
              <a:rPr lang="en-US" sz="1400" dirty="0"/>
              <a:t>(13-17)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1" dirty="0"/>
              <a:t>Privacy, Disclosures &amp; Transparency </a:t>
            </a:r>
            <a:r>
              <a:rPr lang="en-US" sz="1400" dirty="0"/>
              <a:t>(18-33)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400" b="1" dirty="0"/>
              <a:t>Notifications &amp; Related Best Practices </a:t>
            </a:r>
            <a:r>
              <a:rPr lang="en-US" sz="1400" dirty="0"/>
              <a:t>(34-40)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sz="1200" dirty="0">
              <a:hlinkClick r:id="rId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FAD375-E53D-BF4E-AF63-5480E52A40C0}"/>
              </a:ext>
            </a:extLst>
          </p:cNvPr>
          <p:cNvGrpSpPr/>
          <p:nvPr/>
        </p:nvGrpSpPr>
        <p:grpSpPr>
          <a:xfrm>
            <a:off x="5282235" y="3605132"/>
            <a:ext cx="2434603" cy="1216105"/>
            <a:chOff x="6324072" y="1880967"/>
            <a:chExt cx="2434603" cy="1216105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E7701BFE-06C6-D74F-B542-9D0A3D834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072" y="2758518"/>
              <a:ext cx="2434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Hind" charset="0"/>
                  <a:hlinkClick r:id="rId5"/>
                </a:rPr>
                <a:t>https://otalliance.org/</a:t>
              </a:r>
              <a:r>
                <a:rPr lang="en-US" sz="1600" dirty="0" err="1">
                  <a:latin typeface="+mn-lt"/>
                  <a:cs typeface="Hind" charset="0"/>
                  <a:hlinkClick r:id="rId5"/>
                </a:rPr>
                <a:t>iot</a:t>
              </a:r>
              <a:r>
                <a:rPr lang="en-US" sz="1600" dirty="0">
                  <a:latin typeface="+mn-lt"/>
                  <a:cs typeface="Hind" charset="0"/>
                  <a:hlinkClick r:id="rId5"/>
                </a:rPr>
                <a:t>/</a:t>
              </a:r>
              <a:endParaRPr lang="en-US" sz="1600" dirty="0">
                <a:latin typeface="+mn-lt"/>
                <a:cs typeface="Hind" charset="0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A788D9E-08A7-EE4B-BF2F-B30055D3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919" y="1880967"/>
              <a:ext cx="1703387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B83D1B9-A58B-024E-BF84-3E545237C6F5}"/>
              </a:ext>
            </a:extLst>
          </p:cNvPr>
          <p:cNvSpPr txBox="1"/>
          <p:nvPr/>
        </p:nvSpPr>
        <p:spPr>
          <a:xfrm>
            <a:off x="825190" y="4678576"/>
            <a:ext cx="3080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4"/>
              </a:rPr>
              <a:t>https://otalliance.org/system/files/files/initiative/documents/iot_trust_framework6-22.pdf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414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5ED660-FFD8-6D4A-B2ED-F0B1A7C86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EEAC5-824D-1644-A932-9C7ABDED7B98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4E2DA-DADA-F545-A733-8CB3CE83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5" y="-356838"/>
            <a:ext cx="7302079" cy="5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623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DD80D-5D5B-3149-AAA5-F1231E251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EEAC5-824D-1644-A932-9C7ABDED7B98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D7651-26C3-4948-B800-7430C0CF2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3" y="-211873"/>
            <a:ext cx="7132516" cy="551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39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246E0-4AB8-3644-AA02-94EDDCDFF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EEAC5-824D-1644-A932-9C7ABDED7B98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3453C-F8A0-AD43-87F1-5DE6F9C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2" y="-200722"/>
            <a:ext cx="7276826" cy="56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06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3E4F5F-F2B6-5B43-BA69-ACBB8EBD2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EEAC5-824D-1644-A932-9C7ABDED7B98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53F3D-CF93-3D45-AFDB-5CBA3539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15" y="-89209"/>
            <a:ext cx="7045931" cy="544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40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AA49-B2DD-F042-A01F-50A71BF3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Enterprise IoT Security Checklist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0ED2AA-6C28-864B-9EA5-A2FA55370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EEAC5-824D-1644-A932-9C7ABDED7B98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74554-3E23-7D42-A870-912750594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9102">
            <a:off x="5036585" y="419191"/>
            <a:ext cx="3303106" cy="4274607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8C1113E-4C19-A944-A57E-4F91C39043CA}"/>
              </a:ext>
            </a:extLst>
          </p:cNvPr>
          <p:cNvSpPr txBox="1">
            <a:spLocks/>
          </p:cNvSpPr>
          <p:nvPr/>
        </p:nvSpPr>
        <p:spPr>
          <a:xfrm>
            <a:off x="405732" y="1127185"/>
            <a:ext cx="4367722" cy="26132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06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defRPr sz="1500" kern="1200" spc="15">
                <a:solidFill>
                  <a:schemeClr val="tx1"/>
                </a:solidFill>
                <a:latin typeface="+mn-lt"/>
                <a:ea typeface="ＭＳ Ｐゴシック" charset="0"/>
                <a:cs typeface="Hind Medium" charset="0"/>
              </a:defRPr>
            </a:lvl1pPr>
            <a:lvl2pPr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Font typeface=".AppleSystemUIFont" charset="0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201613" indent="-201613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72000"/>
              <a:buFont typeface=".AppleSystemUIFont" charset="0"/>
              <a:buChar char="—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415925" indent="-174625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90000"/>
              <a:buFont typeface=".AppleSystemUIFont" charset="0"/>
              <a:buChar char="–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579438" indent="-147638" algn="l" rtl="0" fontAlgn="base">
              <a:lnSpc>
                <a:spcPct val="113000"/>
              </a:lnSpc>
              <a:spcBef>
                <a:spcPct val="0"/>
              </a:spcBef>
              <a:spcAft>
                <a:spcPts val="1125"/>
              </a:spcAft>
              <a:buSzPct val="75000"/>
              <a:buFont typeface="Arial" charset="0"/>
              <a:buChar char="•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Set of Best Practices for Enterprises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/>
              <a:t>be proactive and fully consider the possible risks introduced by these devices;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/>
              <a:t>understand that IoT devices are likely more vulnerable than traditional IT devices;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/>
              <a:t>educate users on IoT device risks; and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/>
              <a:t>strike a balance between controlling IoT devices vs creating “shadow IoT.”</a:t>
            </a:r>
          </a:p>
          <a:p>
            <a:pPr eaLnBrk="1" hangingPunct="1"/>
            <a:endParaRPr lang="en-US" u="sng" dirty="0"/>
          </a:p>
          <a:p>
            <a:pPr eaLnBrk="1" hangingPunct="1"/>
            <a:r>
              <a:rPr lang="en-US" dirty="0">
                <a:hlinkClick r:id="rId3"/>
              </a:rPr>
              <a:t>https://otalliance.org/system/files/files/initiative/documents/enterprise_iot_checklist.pdf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091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responsible?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endParaRPr lang="uk-UA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21"/>
          </p:nvPr>
        </p:nvSpPr>
        <p:spPr>
          <a:xfrm>
            <a:off x="405001" y="1161300"/>
            <a:ext cx="3200083" cy="3018373"/>
          </a:xfrm>
        </p:spPr>
        <p:txBody>
          <a:bodyPr/>
          <a:lstStyle/>
          <a:p>
            <a:pPr lvl="1"/>
            <a:r>
              <a:rPr lang="en-US" sz="1800" b="1" dirty="0">
                <a:cs typeface="Hind SemiBold" charset="0"/>
              </a:rPr>
              <a:t>Developers and users of IoT devices and systems have a collective obligation to ensure they do not expose others and the Internet itself to potential harm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To scale up we need a collective approach, addressing security challenges on all fronts.</a:t>
            </a:r>
          </a:p>
          <a:p>
            <a:pPr lvl="1"/>
            <a:endParaRPr lang="en-US" sz="1800" dirty="0">
              <a:hlinkClick r:id="rId2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1" y="102739"/>
            <a:ext cx="4858610" cy="4920110"/>
          </a:xfrm>
        </p:spPr>
      </p:pic>
    </p:spTree>
    <p:extLst>
      <p:ext uri="{BB962C8B-B14F-4D97-AF65-F5344CB8AC3E}">
        <p14:creationId xmlns:p14="http://schemas.microsoft.com/office/powerpoint/2010/main" val="25147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NREN community</a:t>
            </a:r>
            <a:br>
              <a:rPr lang="en-US" dirty="0"/>
            </a:br>
            <a:r>
              <a:rPr lang="en-US" dirty="0"/>
              <a:t>fit into this picture?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endParaRPr lang="uk-UA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21"/>
          </p:nvPr>
        </p:nvSpPr>
        <p:spPr>
          <a:xfrm>
            <a:off x="405732" y="1430863"/>
            <a:ext cx="3200083" cy="3230347"/>
          </a:xfrm>
        </p:spPr>
        <p:txBody>
          <a:bodyPr/>
          <a:lstStyle/>
          <a:p>
            <a:pPr lvl="1"/>
            <a:r>
              <a:rPr lang="en-US" sz="1800" b="1" dirty="0">
                <a:cs typeface="Hind SemiBold" charset="0"/>
              </a:rPr>
              <a:t>NRENs have historically led the  way in innovation for the Internet. </a:t>
            </a:r>
          </a:p>
          <a:p>
            <a:pPr lvl="1"/>
            <a:endParaRPr lang="en-US" sz="1800" b="1" dirty="0">
              <a:cs typeface="Hind SemiBold" charset="0"/>
            </a:endParaRPr>
          </a:p>
          <a:p>
            <a:pPr lvl="1"/>
            <a:r>
              <a:rPr lang="en-US" sz="1800" b="1" dirty="0">
                <a:cs typeface="Hind SemiBold" charset="0"/>
              </a:rPr>
              <a:t>NRENs are: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cs typeface="Hind SemiBold" charset="0"/>
              </a:rPr>
              <a:t>Consumers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cs typeface="Hind SemiBold" charset="0"/>
              </a:rPr>
              <a:t>Operators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cs typeface="Hind SemiBold" charset="0"/>
              </a:rPr>
              <a:t>Policy makers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cs typeface="Hind SemiBold" charset="0"/>
              </a:rPr>
              <a:t>Developers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cs typeface="Hind SemiBold" charset="0"/>
              </a:rPr>
              <a:t>Technical Leaders</a:t>
            </a:r>
          </a:p>
          <a:p>
            <a:pPr lvl="1"/>
            <a:endParaRPr lang="en-US" sz="1800" b="1" dirty="0">
              <a:cs typeface="Hind SemiBold" charset="0"/>
            </a:endParaRPr>
          </a:p>
          <a:p>
            <a:pPr lvl="1"/>
            <a:endParaRPr lang="en-US" sz="1800" b="1" dirty="0">
              <a:cs typeface="Hind SemiBold" charset="0"/>
            </a:endParaRPr>
          </a:p>
          <a:p>
            <a:pPr lvl="1"/>
            <a:endParaRPr lang="en-US" sz="1800" dirty="0">
              <a:hlinkClick r:id="rId2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1" y="102739"/>
            <a:ext cx="4858610" cy="492011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D1904-0D41-294D-A000-8DE47B572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23" y="102739"/>
            <a:ext cx="405438" cy="466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BDB103-04A1-5D49-B22F-C91C882AB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18" y="713152"/>
            <a:ext cx="405438" cy="466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02284-267C-F148-A4A4-93EFDECF5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84" y="4484115"/>
            <a:ext cx="405438" cy="466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C6B17C-8538-C644-B330-73B23EECA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21" y="3835836"/>
            <a:ext cx="405438" cy="466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43C0FB-9F4D-7147-877A-312A747A1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36" y="102738"/>
            <a:ext cx="405438" cy="466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22F150-175F-E943-A07E-97F59E28F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38" y="623907"/>
            <a:ext cx="405438" cy="466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F2CE7A-77FE-C44F-BB67-492301844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82" y="2473364"/>
            <a:ext cx="405438" cy="466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AA9A35-DF40-8F4D-A296-CE065CDAF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241" y="2240021"/>
            <a:ext cx="405438" cy="4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1C04B-EBED-6A43-AC3F-583FCDEF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4" y="959005"/>
            <a:ext cx="7786534" cy="3713356"/>
          </a:xfrm>
        </p:spPr>
        <p:txBody>
          <a:bodyPr/>
          <a:lstStyle/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Consumers			Exercise procurement power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5B6C3-2B4A-B04A-95FE-C7B3D3606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C0314-2083-6441-BF5B-EEEE06460235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11DD542-D7B9-7043-98DF-CD25FDB799E9}"/>
              </a:ext>
            </a:extLst>
          </p:cNvPr>
          <p:cNvSpPr/>
          <p:nvPr/>
        </p:nvSpPr>
        <p:spPr>
          <a:xfrm>
            <a:off x="3512631" y="1260088"/>
            <a:ext cx="579863" cy="2787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046BBD4-4B9E-BA4F-8F4B-1A96DB11F5D3}"/>
              </a:ext>
            </a:extLst>
          </p:cNvPr>
          <p:cNvSpPr txBox="1">
            <a:spLocks/>
          </p:cNvSpPr>
          <p:nvPr/>
        </p:nvSpPr>
        <p:spPr>
          <a:xfrm>
            <a:off x="405732" y="331807"/>
            <a:ext cx="8340972" cy="40334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2300" kern="1200" spc="15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0"/>
              </a:defRPr>
            </a:lvl1pPr>
            <a:lvl2pPr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Hind Light" charset="0"/>
                <a:ea typeface="ＭＳ Ｐゴシック" charset="-128"/>
                <a:cs typeface="ＭＳ Ｐゴシック" charset="0"/>
              </a:defRPr>
            </a:lvl2pPr>
            <a:lvl3pPr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Hind Light" charset="0"/>
                <a:ea typeface="ＭＳ Ｐゴシック" charset="-128"/>
                <a:cs typeface="ＭＳ Ｐゴシック" charset="0"/>
              </a:defRPr>
            </a:lvl3pPr>
            <a:lvl4pPr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Hind Light" charset="0"/>
                <a:ea typeface="ＭＳ Ｐゴシック" charset="-128"/>
                <a:cs typeface="ＭＳ Ｐゴシック" charset="0"/>
              </a:defRPr>
            </a:lvl4pPr>
            <a:lvl5pPr algn="l" rtl="0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2"/>
                </a:solidFill>
                <a:latin typeface="Hind Light" charset="0"/>
                <a:ea typeface="ＭＳ Ｐゴシック" charset="-128"/>
                <a:cs typeface="ＭＳ Ｐゴシック" charset="0"/>
              </a:defRPr>
            </a:lvl5pPr>
            <a:lvl6pPr marL="342900" algn="l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Hind Light" charset="0"/>
                <a:ea typeface="ＭＳ Ｐゴシック" charset="-128"/>
              </a:defRPr>
            </a:lvl6pPr>
            <a:lvl7pPr marL="685800" algn="l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Hind Light" charset="0"/>
                <a:ea typeface="ＭＳ Ｐゴシック" charset="-128"/>
              </a:defRPr>
            </a:lvl7pPr>
            <a:lvl8pPr marL="1028700" algn="l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Hind Light" charset="0"/>
                <a:ea typeface="ＭＳ Ｐゴシック" charset="-128"/>
              </a:defRPr>
            </a:lvl8pPr>
            <a:lvl9pPr marL="1371600" algn="l" rtl="0" eaLnBrk="1" fontAlgn="base" hangingPunct="1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Hind Light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dirty="0"/>
              <a:t>Possible NREN Roles and Actions</a:t>
            </a:r>
          </a:p>
        </p:txBody>
      </p:sp>
    </p:spTree>
    <p:extLst>
      <p:ext uri="{BB962C8B-B14F-4D97-AF65-F5344CB8AC3E}">
        <p14:creationId xmlns:p14="http://schemas.microsoft.com/office/powerpoint/2010/main" val="8459474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3068B1-BE82-F84F-85F0-19625CE0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32" y="331807"/>
            <a:ext cx="8340972" cy="403349"/>
          </a:xfrm>
        </p:spPr>
        <p:txBody>
          <a:bodyPr/>
          <a:lstStyle/>
          <a:p>
            <a:r>
              <a:rPr lang="en-US" sz="3200" dirty="0"/>
              <a:t>Possible NREN Roles and Actions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1C04B-EBED-6A43-AC3F-583FCDEF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4" y="959005"/>
            <a:ext cx="7786534" cy="3713356"/>
          </a:xfrm>
        </p:spPr>
        <p:txBody>
          <a:bodyPr/>
          <a:lstStyle/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Consumers			Exercise procurement power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Operators			Build smartly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5B6C3-2B4A-B04A-95FE-C7B3D3606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C0314-2083-6441-BF5B-EEEE06460235}" type="slidenum">
              <a:rPr lang="uk-UA" smtClean="0"/>
              <a:pPr/>
              <a:t>19</a:t>
            </a:fld>
            <a:endParaRPr lang="uk-U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CF768A-74B5-3D4F-80A9-CC100E2565CF}"/>
              </a:ext>
            </a:extLst>
          </p:cNvPr>
          <p:cNvGrpSpPr/>
          <p:nvPr/>
        </p:nvGrpSpPr>
        <p:grpSpPr>
          <a:xfrm>
            <a:off x="3512630" y="1260088"/>
            <a:ext cx="579864" cy="995943"/>
            <a:chOff x="3345365" y="1260088"/>
            <a:chExt cx="579864" cy="995943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511DD542-D7B9-7043-98DF-CD25FDB799E9}"/>
                </a:ext>
              </a:extLst>
            </p:cNvPr>
            <p:cNvSpPr/>
            <p:nvPr/>
          </p:nvSpPr>
          <p:spPr>
            <a:xfrm>
              <a:off x="3345366" y="1260088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080AA432-23B8-B748-AACA-A0D6ECEC82A8}"/>
                </a:ext>
              </a:extLst>
            </p:cNvPr>
            <p:cNvSpPr/>
            <p:nvPr/>
          </p:nvSpPr>
          <p:spPr>
            <a:xfrm>
              <a:off x="3345365" y="1977251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8070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EA462B-7A4D-6B41-A619-48CE868003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F548D3-6070-744B-8B6A-00A8C20D59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" y="47244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Shape 89"/>
          <p:cNvSpPr>
            <a:spLocks noGrp="1"/>
          </p:cNvSpPr>
          <p:nvPr>
            <p:ph idx="4294967295"/>
          </p:nvPr>
        </p:nvSpPr>
        <p:spPr>
          <a:xfrm>
            <a:off x="322327" y="537972"/>
            <a:ext cx="5993892" cy="2147888"/>
          </a:xfrm>
        </p:spPr>
        <p:txBody>
          <a:bodyPr/>
          <a:lstStyle/>
          <a:p>
            <a:r>
              <a:rPr lang="en-US" sz="2400" dirty="0"/>
              <a:t>The number of </a:t>
            </a:r>
            <a:r>
              <a:rPr lang="en-US" sz="2400" dirty="0" err="1"/>
              <a:t>IoT</a:t>
            </a:r>
            <a:r>
              <a:rPr lang="en-US" sz="2400" dirty="0"/>
              <a:t> devices and systems</a:t>
            </a:r>
            <a:br>
              <a:rPr lang="en-US" sz="2400" dirty="0"/>
            </a:br>
            <a:r>
              <a:rPr lang="en-US" sz="2400" dirty="0"/>
              <a:t>connected to the Internet will be more than</a:t>
            </a:r>
            <a:br>
              <a:rPr lang="en-US" dirty="0">
                <a:latin typeface="+mn-lt"/>
              </a:rPr>
            </a:br>
            <a:r>
              <a:rPr lang="en-US" sz="4050" dirty="0"/>
              <a:t>2.5x the global population</a:t>
            </a:r>
            <a:br>
              <a:rPr lang="en-US" dirty="0">
                <a:latin typeface="+mn-lt"/>
              </a:rPr>
            </a:br>
            <a:r>
              <a:rPr lang="en-US" sz="2400" dirty="0"/>
              <a:t>by 2020 </a:t>
            </a:r>
            <a:r>
              <a:rPr lang="en-US" sz="2100" dirty="0"/>
              <a:t>(Gartner). </a:t>
            </a:r>
          </a:p>
        </p:txBody>
      </p:sp>
    </p:spTree>
    <p:extLst>
      <p:ext uri="{BB962C8B-B14F-4D97-AF65-F5344CB8AC3E}">
        <p14:creationId xmlns:p14="http://schemas.microsoft.com/office/powerpoint/2010/main" val="4632837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1C04B-EBED-6A43-AC3F-583FCDEF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4" y="959005"/>
            <a:ext cx="7786534" cy="3713356"/>
          </a:xfrm>
        </p:spPr>
        <p:txBody>
          <a:bodyPr/>
          <a:lstStyle/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Consumers			Exercise procurement power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Operators			Build smartly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Policy makers			Rule wisely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5B6C3-2B4A-B04A-95FE-C7B3D3606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C0314-2083-6441-BF5B-EEEE06460235}" type="slidenum">
              <a:rPr lang="uk-UA" smtClean="0"/>
              <a:pPr/>
              <a:t>20</a:t>
            </a:fld>
            <a:endParaRPr lang="uk-U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CF768A-74B5-3D4F-80A9-CC100E2565CF}"/>
              </a:ext>
            </a:extLst>
          </p:cNvPr>
          <p:cNvGrpSpPr/>
          <p:nvPr/>
        </p:nvGrpSpPr>
        <p:grpSpPr>
          <a:xfrm>
            <a:off x="3512629" y="1260088"/>
            <a:ext cx="579865" cy="1748302"/>
            <a:chOff x="3345364" y="1260088"/>
            <a:chExt cx="579865" cy="1748302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511DD542-D7B9-7043-98DF-CD25FDB799E9}"/>
                </a:ext>
              </a:extLst>
            </p:cNvPr>
            <p:cNvSpPr/>
            <p:nvPr/>
          </p:nvSpPr>
          <p:spPr>
            <a:xfrm>
              <a:off x="3345366" y="1260088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080AA432-23B8-B748-AACA-A0D6ECEC82A8}"/>
                </a:ext>
              </a:extLst>
            </p:cNvPr>
            <p:cNvSpPr/>
            <p:nvPr/>
          </p:nvSpPr>
          <p:spPr>
            <a:xfrm>
              <a:off x="3345365" y="1977251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2A7A9389-B979-5E4B-9225-DFF9C2654ACC}"/>
                </a:ext>
              </a:extLst>
            </p:cNvPr>
            <p:cNvSpPr/>
            <p:nvPr/>
          </p:nvSpPr>
          <p:spPr>
            <a:xfrm>
              <a:off x="3345364" y="2729610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B6BF35C-4520-DD4A-A380-050B4BAE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Possible NREN Roles and 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81910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1C04B-EBED-6A43-AC3F-583FCDEF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4" y="959005"/>
            <a:ext cx="7786534" cy="3713356"/>
          </a:xfrm>
        </p:spPr>
        <p:txBody>
          <a:bodyPr/>
          <a:lstStyle/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Consumers			Exercise procurement power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Operators			Build smartly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Policy makers			Rule wisely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Developers			Implement cautiously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5B6C3-2B4A-B04A-95FE-C7B3D3606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C0314-2083-6441-BF5B-EEEE06460235}" type="slidenum">
              <a:rPr lang="uk-UA" smtClean="0"/>
              <a:pPr/>
              <a:t>21</a:t>
            </a:fld>
            <a:endParaRPr lang="uk-U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CF768A-74B5-3D4F-80A9-CC100E2565CF}"/>
              </a:ext>
            </a:extLst>
          </p:cNvPr>
          <p:cNvGrpSpPr/>
          <p:nvPr/>
        </p:nvGrpSpPr>
        <p:grpSpPr>
          <a:xfrm>
            <a:off x="3512629" y="1260088"/>
            <a:ext cx="579865" cy="2494214"/>
            <a:chOff x="3345364" y="1260088"/>
            <a:chExt cx="579865" cy="2494214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511DD542-D7B9-7043-98DF-CD25FDB799E9}"/>
                </a:ext>
              </a:extLst>
            </p:cNvPr>
            <p:cNvSpPr/>
            <p:nvPr/>
          </p:nvSpPr>
          <p:spPr>
            <a:xfrm>
              <a:off x="3345366" y="1260088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080AA432-23B8-B748-AACA-A0D6ECEC82A8}"/>
                </a:ext>
              </a:extLst>
            </p:cNvPr>
            <p:cNvSpPr/>
            <p:nvPr/>
          </p:nvSpPr>
          <p:spPr>
            <a:xfrm>
              <a:off x="3345365" y="1977251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2A7A9389-B979-5E4B-9225-DFF9C2654ACC}"/>
                </a:ext>
              </a:extLst>
            </p:cNvPr>
            <p:cNvSpPr/>
            <p:nvPr/>
          </p:nvSpPr>
          <p:spPr>
            <a:xfrm>
              <a:off x="3345364" y="2729610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CFD8C90-6DC4-9E43-9BAA-BB7D30B2F4E3}"/>
                </a:ext>
              </a:extLst>
            </p:cNvPr>
            <p:cNvSpPr/>
            <p:nvPr/>
          </p:nvSpPr>
          <p:spPr>
            <a:xfrm>
              <a:off x="3345364" y="3475522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D7321D9-C7CF-9B47-86F3-990DE356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Possible NREN Roles and 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34438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3068B1-BE82-F84F-85F0-19625CE0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Possible NREN Roles and Actions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1C04B-EBED-6A43-AC3F-583FCDEF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4" y="959005"/>
            <a:ext cx="7786534" cy="3713356"/>
          </a:xfrm>
        </p:spPr>
        <p:txBody>
          <a:bodyPr/>
          <a:lstStyle/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Consumers			Exercise procurement power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Operators			Build smartly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Policy makers			Rule wisely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Developers			Implement cautiously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sz="2400" b="1" dirty="0">
                <a:cs typeface="Hind SemiBold" charset="0"/>
              </a:rPr>
              <a:t>Technical Leaders		Participate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5B6C3-2B4A-B04A-95FE-C7B3D3606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C0314-2083-6441-BF5B-EEEE06460235}" type="slidenum">
              <a:rPr lang="uk-UA" smtClean="0"/>
              <a:pPr/>
              <a:t>22</a:t>
            </a:fld>
            <a:endParaRPr lang="uk-U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CF768A-74B5-3D4F-80A9-CC100E2565CF}"/>
              </a:ext>
            </a:extLst>
          </p:cNvPr>
          <p:cNvGrpSpPr/>
          <p:nvPr/>
        </p:nvGrpSpPr>
        <p:grpSpPr>
          <a:xfrm>
            <a:off x="3512628" y="1260088"/>
            <a:ext cx="579866" cy="3240126"/>
            <a:chOff x="3345363" y="1260088"/>
            <a:chExt cx="579866" cy="3240126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511DD542-D7B9-7043-98DF-CD25FDB799E9}"/>
                </a:ext>
              </a:extLst>
            </p:cNvPr>
            <p:cNvSpPr/>
            <p:nvPr/>
          </p:nvSpPr>
          <p:spPr>
            <a:xfrm>
              <a:off x="3345366" y="1260088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080AA432-23B8-B748-AACA-A0D6ECEC82A8}"/>
                </a:ext>
              </a:extLst>
            </p:cNvPr>
            <p:cNvSpPr/>
            <p:nvPr/>
          </p:nvSpPr>
          <p:spPr>
            <a:xfrm>
              <a:off x="3345365" y="1977251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2A7A9389-B979-5E4B-9225-DFF9C2654ACC}"/>
                </a:ext>
              </a:extLst>
            </p:cNvPr>
            <p:cNvSpPr/>
            <p:nvPr/>
          </p:nvSpPr>
          <p:spPr>
            <a:xfrm>
              <a:off x="3345364" y="2729610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CFD8C90-6DC4-9E43-9BAA-BB7D30B2F4E3}"/>
                </a:ext>
              </a:extLst>
            </p:cNvPr>
            <p:cNvSpPr/>
            <p:nvPr/>
          </p:nvSpPr>
          <p:spPr>
            <a:xfrm>
              <a:off x="3345364" y="3475522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70B0C94E-E27E-0141-AFCC-6FB67131AB29}"/>
                </a:ext>
              </a:extLst>
            </p:cNvPr>
            <p:cNvSpPr/>
            <p:nvPr/>
          </p:nvSpPr>
          <p:spPr>
            <a:xfrm>
              <a:off x="3345363" y="4221434"/>
              <a:ext cx="579863" cy="27878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43687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9056"/>
            <a:ext cx="8340725" cy="403225"/>
          </a:xfrm>
        </p:spPr>
        <p:txBody>
          <a:bodyPr rtlCol="0"/>
          <a:lstStyle/>
          <a:p>
            <a:pPr>
              <a:defRPr/>
            </a:pPr>
            <a:r>
              <a:rPr lang="en-US" sz="3200" b="1" dirty="0">
                <a:cs typeface="+mj-cs"/>
              </a:rPr>
              <a:t>Enhancing Privacy in IoT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04814" y="1236518"/>
            <a:ext cx="7928696" cy="309978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b="1" dirty="0">
                <a:ea typeface="ＭＳ Ｐゴシック" charset="0"/>
              </a:rPr>
              <a:t>Strategies need to be developed that respect individual privacy choices across a broad spectrum of expectations, while still fostering innovation in new technologies and services.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Traditional online privacy models may not fit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Challenges in adapting or adopting basic privacy principles, such as:</a:t>
            </a:r>
          </a:p>
          <a:p>
            <a:pPr marL="661988" lvl="2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Transparency/Openness</a:t>
            </a:r>
          </a:p>
          <a:p>
            <a:pPr marL="661988" lvl="2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Meaningful Choice</a:t>
            </a:r>
          </a:p>
          <a:p>
            <a:pPr marL="661988" lvl="2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Data Minimization </a:t>
            </a:r>
          </a:p>
          <a:p>
            <a:pPr marL="661988" lvl="2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Use Limitation</a:t>
            </a:r>
          </a:p>
          <a:p>
            <a:pPr marL="661988" lvl="2" indent="-285750"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Opportunities to opt out</a:t>
            </a:r>
          </a:p>
          <a:p>
            <a:pPr marL="285750" indent="-285750">
              <a:spcAft>
                <a:spcPts val="600"/>
              </a:spcAft>
            </a:pPr>
            <a:endParaRPr lang="en-US" sz="1600" dirty="0">
              <a:ea typeface="ＭＳ Ｐゴシック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8F010B-7E90-5A4A-9AB1-05085CC19502}" type="slidenum">
              <a:rPr lang="uk-UA"/>
              <a:pPr/>
              <a:t>23</a:t>
            </a:fld>
            <a:endParaRPr lang="uk-UA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D5381B50-1FED-984C-98AE-4DB6A1CE1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90" y="2081949"/>
            <a:ext cx="25019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0857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B36C-F9D7-3241-8AD2-5A9E66A3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32" y="425326"/>
            <a:ext cx="8340972" cy="1642465"/>
          </a:xfrm>
        </p:spPr>
        <p:txBody>
          <a:bodyPr/>
          <a:lstStyle/>
          <a:p>
            <a:r>
              <a:rPr lang="en-US" sz="3200" dirty="0"/>
              <a:t>Hot off the presses…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u="sng" dirty="0"/>
              <a:t>Clearly Opaque </a:t>
            </a:r>
            <a:br>
              <a:rPr lang="en-US" sz="2400" u="sng" dirty="0"/>
            </a:br>
            <a:r>
              <a:rPr lang="en-US" sz="2400" u="sng" dirty="0"/>
              <a:t>Privacy Risks of the Internet of Things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9D9B4-0E08-0B49-A024-18B8486D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EEAC5-824D-1644-A932-9C7ABDED7B98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401AB-084A-3A47-A5E6-D7F0BC39F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3898">
            <a:off x="4912130" y="918514"/>
            <a:ext cx="3960854" cy="3060659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6B9BF74-80D5-6B45-BB2A-4241A5A05D00}"/>
              </a:ext>
            </a:extLst>
          </p:cNvPr>
          <p:cNvSpPr txBox="1">
            <a:spLocks/>
          </p:cNvSpPr>
          <p:nvPr/>
        </p:nvSpPr>
        <p:spPr>
          <a:xfrm>
            <a:off x="405732" y="3304656"/>
            <a:ext cx="5413177" cy="173528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06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defRPr sz="1500" kern="1200" spc="15">
                <a:solidFill>
                  <a:schemeClr val="tx1"/>
                </a:solidFill>
                <a:latin typeface="+mn-lt"/>
                <a:ea typeface="ＭＳ Ｐゴシック" charset="0"/>
                <a:cs typeface="Hind Medium" charset="0"/>
              </a:defRPr>
            </a:lvl1pPr>
            <a:lvl2pPr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Font typeface=".AppleSystemUIFont" charset="0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201613" indent="-201613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72000"/>
              <a:buFont typeface=".AppleSystemUIFont" charset="0"/>
              <a:buChar char="—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415925" indent="-174625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90000"/>
              <a:buFont typeface=".AppleSystemUIFont" charset="0"/>
              <a:buChar char="–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579438" indent="-147638" algn="l" rtl="0" fontAlgn="base">
              <a:lnSpc>
                <a:spcPct val="113000"/>
              </a:lnSpc>
              <a:spcBef>
                <a:spcPct val="0"/>
              </a:spcBef>
              <a:spcAft>
                <a:spcPts val="1125"/>
              </a:spcAft>
              <a:buSzPct val="75000"/>
              <a:buFont typeface="Arial" charset="0"/>
              <a:buChar char="•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dirty="0"/>
              <a:t>Authors:</a:t>
            </a:r>
          </a:p>
          <a:p>
            <a:pPr eaLnBrk="1" hangingPunct="1"/>
            <a:r>
              <a:rPr lang="en-US" sz="2000" dirty="0"/>
              <a:t>Dr. Gilad Rosner and Erin Kenneally, J.D.</a:t>
            </a:r>
          </a:p>
          <a:p>
            <a:pPr eaLnBrk="1" hangingPunct="1"/>
            <a:r>
              <a:rPr lang="en-US" sz="2000" dirty="0">
                <a:hlinkClick r:id="rId4"/>
              </a:rPr>
              <a:t>https://www.iotprivacyforum.org/clearlyopaque/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721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DFFA3C-1D8F-1A47-A0AE-FC8B6422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32" y="425326"/>
            <a:ext cx="4914414" cy="403349"/>
          </a:xfrm>
        </p:spPr>
        <p:txBody>
          <a:bodyPr/>
          <a:lstStyle/>
          <a:p>
            <a:r>
              <a:rPr lang="en-US" sz="2800" dirty="0"/>
              <a:t>Privacy Rules and Regulations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C3D62-FF5E-DD4A-9983-8BD516948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9D801-C7EA-684D-B6F0-E71E03072415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DAEEB29-390B-554A-AFB2-BA04F4E250B0}"/>
              </a:ext>
            </a:extLst>
          </p:cNvPr>
          <p:cNvSpPr txBox="1">
            <a:spLocks/>
          </p:cNvSpPr>
          <p:nvPr/>
        </p:nvSpPr>
        <p:spPr>
          <a:xfrm>
            <a:off x="5205845" y="4756150"/>
            <a:ext cx="3539692" cy="647123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06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defRPr sz="1500" kern="1200" spc="15">
                <a:solidFill>
                  <a:schemeClr val="tx1"/>
                </a:solidFill>
                <a:latin typeface="+mn-lt"/>
                <a:ea typeface="ＭＳ Ｐゴシック" charset="0"/>
                <a:cs typeface="Hind Medium" charset="0"/>
              </a:defRPr>
            </a:lvl1pPr>
            <a:lvl2pPr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Font typeface=".AppleSystemUIFont" charset="0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201613" indent="-201613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72000"/>
              <a:buFont typeface=".AppleSystemUIFont" charset="0"/>
              <a:buChar char="—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415925" indent="-174625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90000"/>
              <a:buFont typeface=".AppleSystemUIFont" charset="0"/>
              <a:buChar char="–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579438" indent="-147638" algn="l" rtl="0" fontAlgn="base">
              <a:lnSpc>
                <a:spcPct val="113000"/>
              </a:lnSpc>
              <a:spcBef>
                <a:spcPct val="0"/>
              </a:spcBef>
              <a:spcAft>
                <a:spcPts val="1125"/>
              </a:spcAft>
              <a:buSzPct val="75000"/>
              <a:buFont typeface="Arial" charset="0"/>
              <a:buChar char="•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B0BF0B-158D-0546-A040-44084E10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9642" y="696214"/>
            <a:ext cx="4580440" cy="353943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724A28B-7119-484A-9DC8-E578966C11AE}"/>
              </a:ext>
            </a:extLst>
          </p:cNvPr>
          <p:cNvSpPr txBox="1">
            <a:spLocks/>
          </p:cNvSpPr>
          <p:nvPr/>
        </p:nvSpPr>
        <p:spPr>
          <a:xfrm>
            <a:off x="404814" y="1236518"/>
            <a:ext cx="4801031" cy="3099782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106000"/>
              </a:lnSpc>
              <a:spcBef>
                <a:spcPct val="0"/>
              </a:spcBef>
              <a:spcAft>
                <a:spcPts val="900"/>
              </a:spcAft>
              <a:buFont typeface="Arial" charset="0"/>
              <a:defRPr sz="1500" kern="1200" spc="15">
                <a:solidFill>
                  <a:schemeClr val="tx1"/>
                </a:solidFill>
                <a:latin typeface="+mn-lt"/>
                <a:ea typeface="ＭＳ Ｐゴシック" charset="0"/>
                <a:cs typeface="Hind Medium" charset="0"/>
              </a:defRPr>
            </a:lvl1pPr>
            <a:lvl2pPr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Font typeface=".AppleSystemUIFont" charset="0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201613" indent="-201613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72000"/>
              <a:buFont typeface=".AppleSystemUIFont" charset="0"/>
              <a:buChar char="—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415925" indent="-174625" algn="l" rtl="0" fontAlgn="base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SzPct val="90000"/>
              <a:buFont typeface=".AppleSystemUIFont" charset="0"/>
              <a:buChar char="–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579438" indent="-147638" algn="l" rtl="0" fontAlgn="base">
              <a:lnSpc>
                <a:spcPct val="113000"/>
              </a:lnSpc>
              <a:spcBef>
                <a:spcPct val="0"/>
              </a:spcBef>
              <a:spcAft>
                <a:spcPts val="1125"/>
              </a:spcAft>
              <a:buSzPct val="75000"/>
              <a:buFont typeface="Arial" charset="0"/>
              <a:buChar char="•"/>
              <a:defRPr sz="1400" kern="1200" spc="15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600" b="1" dirty="0"/>
              <a:t>Policies and Regulations may be needed. </a:t>
            </a:r>
          </a:p>
          <a:p>
            <a:pPr eaLnBrk="1" hangingPunct="1">
              <a:spcAft>
                <a:spcPts val="600"/>
              </a:spcAft>
            </a:pPr>
            <a:endParaRPr lang="en-US" sz="1600" b="1" dirty="0"/>
          </a:p>
          <a:p>
            <a:pPr eaLnBrk="1" hangingPunct="1">
              <a:spcAft>
                <a:spcPts val="600"/>
              </a:spcAft>
            </a:pPr>
            <a:r>
              <a:rPr lang="en-US" sz="1600" dirty="0"/>
              <a:t>Let’s help to ensure these rules and regulations are correct, necessary and sufficient. </a:t>
            </a:r>
          </a:p>
          <a:p>
            <a:pPr eaLnBrk="1" hangingPunct="1">
              <a:spcAft>
                <a:spcPts val="600"/>
              </a:spcAft>
            </a:pPr>
            <a:endParaRPr lang="en-US" sz="1600" dirty="0"/>
          </a:p>
          <a:p>
            <a:pPr eaLnBrk="1" hangingPunct="1">
              <a:spcAft>
                <a:spcPts val="600"/>
              </a:spcAft>
            </a:pPr>
            <a:r>
              <a:rPr lang="en-US" sz="1600" dirty="0">
                <a:hlinkClick r:id="rId3"/>
              </a:rPr>
              <a:t>https://www.internetsociety.org/resources/2018/iot-security-for-policymakers/</a:t>
            </a:r>
            <a:endParaRPr lang="en-US" sz="1600" dirty="0"/>
          </a:p>
          <a:p>
            <a:pPr eaLnBrk="1" hangingPunct="1">
              <a:spcAft>
                <a:spcPts val="600"/>
              </a:spcAft>
            </a:pPr>
            <a:endParaRPr lang="en-US" sz="1600" b="1" dirty="0"/>
          </a:p>
          <a:p>
            <a:pPr eaLnBrk="1" hangingPunct="1">
              <a:spcAft>
                <a:spcPts val="600"/>
              </a:spcAft>
            </a:pPr>
            <a:endParaRPr lang="en-US" sz="1600" b="1" dirty="0"/>
          </a:p>
          <a:p>
            <a:pPr marL="285750" indent="-285750" eaLnBrk="1" hangingPunct="1"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50590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25450"/>
            <a:ext cx="8340725" cy="403225"/>
          </a:xfrm>
        </p:spPr>
        <p:txBody>
          <a:bodyPr rtlCol="0"/>
          <a:lstStyle/>
          <a:p>
            <a:pPr>
              <a:defRPr/>
            </a:pPr>
            <a:r>
              <a:rPr lang="en-US" b="1" dirty="0">
                <a:cs typeface="+mj-cs"/>
              </a:rPr>
              <a:t>Additional Internet Society IoT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1747" y="771521"/>
            <a:ext cx="4614862" cy="458788"/>
          </a:xfrm>
        </p:spPr>
        <p:txBody>
          <a:bodyPr/>
          <a:lstStyle/>
          <a:p>
            <a:pPr lvl="1"/>
            <a:r>
              <a:rPr lang="en-US" sz="1600" b="1" dirty="0">
                <a:ea typeface="ＭＳ Ｐゴシック" charset="0"/>
                <a:cs typeface="Hind SemiBold" charset="0"/>
              </a:rPr>
              <a:t>https://www.internetsociety.org/</a:t>
            </a:r>
            <a:r>
              <a:rPr lang="en-US" sz="1600" b="1" dirty="0" err="1">
                <a:ea typeface="ＭＳ Ｐゴシック" charset="0"/>
                <a:cs typeface="Hind SemiBold" charset="0"/>
              </a:rPr>
              <a:t>iot</a:t>
            </a:r>
            <a:endParaRPr lang="en-US" sz="1600" dirty="0"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63" y="1140587"/>
            <a:ext cx="2220912" cy="3160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0587"/>
            <a:ext cx="2195513" cy="3160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909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BAC298-A7C4-104B-B2CD-DF6DA3ED315E}" type="slidenum">
              <a:rPr lang="uk-UA"/>
              <a:pPr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43318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53A-0F4B-4147-A87A-FE9FDB90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thoughts…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5B0A-D5B0-7F4C-B9D0-AA61EE97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00" y="1161300"/>
            <a:ext cx="8341704" cy="3594850"/>
          </a:xfrm>
        </p:spPr>
        <p:txBody>
          <a:bodyPr/>
          <a:lstStyle/>
          <a:p>
            <a:r>
              <a:rPr lang="en-US" sz="2000" dirty="0"/>
              <a:t>The Internet of Things is here and growing (be wary but not afraid). </a:t>
            </a:r>
          </a:p>
          <a:p>
            <a:endParaRPr lang="en-US" sz="2000" dirty="0"/>
          </a:p>
          <a:p>
            <a:r>
              <a:rPr lang="en-US" sz="2000" dirty="0"/>
              <a:t>NRENs are uniquely positioned to help lead the way forward to a healthy Internet ecosystem. </a:t>
            </a:r>
          </a:p>
          <a:p>
            <a:endParaRPr lang="en-US" sz="2000" dirty="0"/>
          </a:p>
          <a:p>
            <a:r>
              <a:rPr lang="en-US" sz="2000" dirty="0"/>
              <a:t>Use your NREN super powers wisely to: </a:t>
            </a:r>
          </a:p>
          <a:p>
            <a:r>
              <a:rPr lang="en-US" sz="2000" dirty="0"/>
              <a:t>	Buy, Build, Rule, Implement, and Participate </a:t>
            </a:r>
          </a:p>
          <a:p>
            <a:r>
              <a:rPr lang="en-US" sz="2000" dirty="0"/>
              <a:t>		in the emerging IoT Ecosystem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3E44B-9FD6-CA47-B32A-15483FFD0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EFEC0-D30B-D044-AF44-3AE4EAB81D16}" type="slidenum">
              <a:rPr lang="uk-UA" smtClean="0"/>
              <a:pPr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51294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FB544A-3E14-3144-9C5D-3E0201CB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Acknowledgements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09FDBF-C9C9-574B-BDC8-72D01718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00" y="1161299"/>
            <a:ext cx="8341704" cy="3078191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Steve </a:t>
            </a:r>
            <a:r>
              <a:rPr lang="en-US" sz="2000" dirty="0" err="1"/>
              <a:t>Olshansky</a:t>
            </a:r>
            <a:endParaRPr lang="en-US" sz="2000" dirty="0"/>
          </a:p>
          <a:p>
            <a:r>
              <a:rPr lang="en-US" sz="2000" dirty="0"/>
              <a:t>Robin Wilton</a:t>
            </a:r>
          </a:p>
          <a:p>
            <a:r>
              <a:rPr lang="en-US" sz="2000" dirty="0"/>
              <a:t>Jeff Wilbur (and the whole OTA team) </a:t>
            </a:r>
          </a:p>
          <a:p>
            <a:endParaRPr lang="en-US" sz="2000" dirty="0"/>
          </a:p>
          <a:p>
            <a:r>
              <a:rPr lang="en-US" sz="2000" dirty="0"/>
              <a:t>… and a cast of thousands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BA2C2-693D-8D43-8A9C-CF6A7A087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9D801-C7EA-684D-B6F0-E71E03072415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EFB0C7-8EED-E84B-8BA4-35DDFD0EE5ED}"/>
              </a:ext>
            </a:extLst>
          </p:cNvPr>
          <p:cNvSpPr/>
          <p:nvPr/>
        </p:nvSpPr>
        <p:spPr>
          <a:xfrm rot="2119994">
            <a:off x="4466774" y="1907273"/>
            <a:ext cx="4083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859139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7C77-BD30-0A42-8833-A7A5C0C7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32" y="2091129"/>
            <a:ext cx="2482941" cy="403349"/>
          </a:xfrm>
        </p:spPr>
        <p:txBody>
          <a:bodyPr/>
          <a:lstStyle/>
          <a:p>
            <a:r>
              <a:rPr lang="en-US" sz="3200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FD14-2EF6-BD41-98BB-75F5730E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532" y="4235978"/>
            <a:ext cx="5315576" cy="444476"/>
          </a:xfrm>
        </p:spPr>
        <p:txBody>
          <a:bodyPr/>
          <a:lstStyle/>
          <a:p>
            <a:r>
              <a:rPr lang="en-US" sz="1000" dirty="0">
                <a:hlinkClick r:id="rId2"/>
              </a:rPr>
              <a:t>http://www.dailymail.co.uk/news/article-2284287/Youre-going-wrong-way-Moment-confused-fish-tried-swim-opposite-direction-hundreds-companions-enormous-shoal.html</a:t>
            </a:r>
            <a:endParaRPr lang="en-US" sz="1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5184-E8BE-AF47-8785-63FC9466C5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EFEC0-D30B-D044-AF44-3AE4EAB81D16}" type="slidenum">
              <a:rPr lang="uk-UA" smtClean="0"/>
              <a:pPr/>
              <a:t>29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656CC-12E4-C746-B624-3F268F5E0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32" y="425326"/>
            <a:ext cx="5586006" cy="37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12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27"/>
          <a:stretch/>
        </p:blipFill>
        <p:spPr>
          <a:xfrm>
            <a:off x="3435791" y="347025"/>
            <a:ext cx="5339597" cy="4226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25001" y="4684963"/>
            <a:ext cx="28680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+mn-lt"/>
              </a:rPr>
              <a:t>Used with permission. </a:t>
            </a:r>
            <a:r>
              <a:rPr lang="en-US" sz="600" dirty="0">
                <a:latin typeface="+mn-lt"/>
                <a:hlinkClick r:id="rId4"/>
              </a:rPr>
              <a:t>http://www.geekculture.com/joyoftech/joyarchives/2340.html</a:t>
            </a:r>
            <a:endParaRPr lang="en-US" sz="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303" y="1064004"/>
            <a:ext cx="31626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2400" dirty="0">
                <a:solidFill>
                  <a:schemeClr val="tx2"/>
                </a:solidFill>
              </a:rPr>
              <a:t>As more and more devices are connected, privacy and security risks increase.</a:t>
            </a:r>
          </a:p>
        </p:txBody>
      </p:sp>
    </p:spTree>
    <p:extLst>
      <p:ext uri="{BB962C8B-B14F-4D97-AF65-F5344CB8AC3E}">
        <p14:creationId xmlns:p14="http://schemas.microsoft.com/office/powerpoint/2010/main" val="121406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262649" y="3238848"/>
            <a:ext cx="1870075" cy="619168"/>
          </a:xfrm>
        </p:spPr>
        <p:txBody>
          <a:bodyPr rtlCol="0"/>
          <a:lstStyle/>
          <a:p>
            <a:pPr>
              <a:defRPr/>
            </a:pPr>
            <a:r>
              <a:rPr lang="en-US" altLang="en-US" dirty="0">
                <a:ea typeface="Hind Medium" charset="0"/>
              </a:rPr>
              <a:t>Karen O’Donoghue	</a:t>
            </a:r>
            <a:br>
              <a:rPr lang="en-US" altLang="en-US" dirty="0">
                <a:ea typeface="Hind Medium" charset="0"/>
              </a:rPr>
            </a:br>
            <a:r>
              <a:rPr lang="en-US" altLang="en-US" dirty="0" err="1">
                <a:ea typeface="Hind Medium" charset="0"/>
              </a:rPr>
              <a:t>odonoghue@isoc.org</a:t>
            </a:r>
            <a:br>
              <a:rPr lang="en-US" altLang="en-US" dirty="0">
                <a:ea typeface="Hind Medium" charset="0"/>
              </a:rPr>
            </a:br>
            <a:r>
              <a:rPr lang="en-US" dirty="0">
                <a:ea typeface="Hind Medium" charset="0"/>
              </a:rPr>
              <a:t>www.internetsociety.org/IoT</a:t>
            </a:r>
          </a:p>
          <a:p>
            <a:pPr>
              <a:defRPr/>
            </a:pPr>
            <a:endParaRPr lang="en-US" altLang="en-US" dirty="0">
              <a:ea typeface="Hind Medium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0" y="452438"/>
            <a:ext cx="7924800" cy="782637"/>
          </a:xfrm>
        </p:spPr>
        <p:txBody>
          <a:bodyPr rtlCol="0"/>
          <a:lstStyle/>
          <a:p>
            <a:pPr>
              <a:defRPr/>
            </a:pPr>
            <a:r>
              <a:rPr lang="en-US" dirty="0">
                <a:ea typeface="Hind Medium" charset="0"/>
              </a:rPr>
              <a:t>Thank You</a:t>
            </a:r>
          </a:p>
        </p:txBody>
      </p:sp>
      <p:sp>
        <p:nvSpPr>
          <p:cNvPr id="93189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CCA972-8441-2C40-AF2D-C784AAA73F10}" type="slidenum">
              <a:rPr lang="uk-UA">
                <a:solidFill>
                  <a:srgbClr val="EEF2EC"/>
                </a:solidFill>
              </a:rPr>
              <a:pPr/>
              <a:t>30</a:t>
            </a:fld>
            <a:endParaRPr lang="uk-UA">
              <a:solidFill>
                <a:srgbClr val="EEF2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074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4" y="453053"/>
            <a:ext cx="8340725" cy="431800"/>
          </a:xfrm>
        </p:spPr>
        <p:txBody>
          <a:bodyPr rtlCol="0"/>
          <a:lstStyle/>
          <a:p>
            <a:pPr>
              <a:defRPr/>
            </a:pPr>
            <a:r>
              <a:rPr lang="en-US" sz="3200" b="1" dirty="0"/>
              <a:t>New devices, new vulnerabilities </a:t>
            </a:r>
            <a:endParaRPr lang="en-US" sz="3200" b="1" dirty="0"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21"/>
          </p:nvPr>
        </p:nvSpPr>
        <p:spPr>
          <a:xfrm>
            <a:off x="404814" y="2048731"/>
            <a:ext cx="4108450" cy="2414588"/>
          </a:xfrm>
        </p:spPr>
        <p:txBody>
          <a:bodyPr>
            <a:noAutofit/>
          </a:bodyPr>
          <a:lstStyle/>
          <a:p>
            <a:pPr marL="285743" indent="-28574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Device Cost/Size/Functionality</a:t>
            </a:r>
          </a:p>
          <a:p>
            <a:pPr marL="285743" indent="-28574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Volume of identical devices (homogeneity)</a:t>
            </a:r>
          </a:p>
          <a:p>
            <a:pPr marL="285743" indent="-28574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Long service life (often extending far beyond supported lifetime)</a:t>
            </a:r>
          </a:p>
          <a:p>
            <a:pPr marL="285743" indent="-28574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No or limited upgradability or patching</a:t>
            </a:r>
          </a:p>
          <a:p>
            <a:pPr marL="285743" indent="-28574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Physical security vulnerabilities </a:t>
            </a:r>
          </a:p>
          <a:p>
            <a:pPr marL="285743" indent="-28574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Access</a:t>
            </a:r>
          </a:p>
          <a:p>
            <a:endParaRPr lang="en-US" sz="1600" dirty="0">
              <a:ea typeface="ＭＳ Ｐゴシック" charset="0"/>
            </a:endParaRPr>
          </a:p>
          <a:p>
            <a:endParaRPr lang="en-US" sz="1600" b="1" dirty="0">
              <a:ea typeface="ＭＳ Ｐゴシック" charset="0"/>
              <a:sym typeface="Wingdings" charset="0"/>
            </a:endParaRPr>
          </a:p>
          <a:p>
            <a:endParaRPr lang="en-US" sz="1600" b="1" dirty="0">
              <a:ea typeface="ＭＳ Ｐゴシック" charset="0"/>
              <a:sym typeface="Wingdings" charset="0"/>
            </a:endParaRPr>
          </a:p>
          <a:p>
            <a:endParaRPr lang="en-US" sz="1600" b="1" dirty="0">
              <a:ea typeface="ＭＳ Ｐゴシック" charset="0"/>
              <a:sym typeface="Wingdings" charset="0"/>
            </a:endParaRPr>
          </a:p>
          <a:p>
            <a:endParaRPr lang="en-US" sz="1600" b="1" dirty="0">
              <a:ea typeface="ＭＳ Ｐゴシック" charset="0"/>
            </a:endParaRPr>
          </a:p>
          <a:p>
            <a:endParaRPr lang="en-US" sz="1600" dirty="0">
              <a:ea typeface="ＭＳ Ｐゴシック" charset="0"/>
            </a:endParaRPr>
          </a:p>
          <a:p>
            <a:endParaRPr lang="en-US" sz="1600" dirty="0">
              <a:ea typeface="ＭＳ Ｐゴシック" charset="0"/>
            </a:endParaRPr>
          </a:p>
          <a:p>
            <a:endParaRPr lang="en-US" sz="1600" dirty="0">
              <a:ea typeface="ＭＳ Ｐゴシック" charset="0"/>
            </a:endParaRPr>
          </a:p>
          <a:p>
            <a:endParaRPr lang="en-US" sz="1600" dirty="0">
              <a:ea typeface="ＭＳ Ｐゴシック" charset="0"/>
            </a:endParaRPr>
          </a:p>
          <a:p>
            <a:endParaRPr lang="en-US" sz="1600" dirty="0">
              <a:ea typeface="ＭＳ Ｐゴシック" charset="0"/>
            </a:endParaRPr>
          </a:p>
          <a:p>
            <a:pPr marL="285743" indent="-28574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endParaRPr lang="en-US" sz="1600" b="1" dirty="0">
              <a:ea typeface="ＭＳ Ｐゴシック" charset="0"/>
              <a:cs typeface="Hind SemiBold" charset="0"/>
            </a:endParaRPr>
          </a:p>
          <a:p>
            <a:pPr marL="285743" indent="-285743">
              <a:spcBef>
                <a:spcPts val="0"/>
              </a:spcBef>
              <a:spcAft>
                <a:spcPts val="600"/>
              </a:spcAft>
            </a:pPr>
            <a:endParaRPr lang="en-US" sz="1600" dirty="0">
              <a:ea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3914" y="2048731"/>
            <a:ext cx="4113212" cy="2414588"/>
          </a:xfrm>
        </p:spPr>
        <p:txBody>
          <a:bodyPr>
            <a:normAutofit/>
          </a:bodyPr>
          <a:lstStyle/>
          <a:p>
            <a:pPr marL="285743" indent="-28574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Limited user interfaces (UI)</a:t>
            </a:r>
          </a:p>
          <a:p>
            <a:pPr marL="285743" indent="-28574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Limited visibility into, or control over,  internal workings</a:t>
            </a:r>
          </a:p>
          <a:p>
            <a:pPr marL="285743" indent="-28574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Embedded devices</a:t>
            </a:r>
          </a:p>
          <a:p>
            <a:pPr marL="285743" indent="-28574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  <a:cs typeface="Hind SemiBold" charset="0"/>
              </a:rPr>
              <a:t>Unintended uses</a:t>
            </a:r>
          </a:p>
          <a:p>
            <a:pPr marL="285743" indent="-28574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b="1" dirty="0">
                <a:ea typeface="ＭＳ Ｐゴシック" charset="0"/>
              </a:rPr>
              <a:t>Bring Your Own</a:t>
            </a:r>
            <a:endParaRPr lang="en-US" sz="1600" dirty="0">
              <a:ea typeface="ＭＳ Ｐゴシック" charset="0"/>
            </a:endParaRPr>
          </a:p>
        </p:txBody>
      </p:sp>
      <p:pic>
        <p:nvPicPr>
          <p:cNvPr id="4198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61" y="2725036"/>
            <a:ext cx="2124075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8138" y="4756151"/>
            <a:ext cx="2057400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31" indent="-28574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72" indent="-2285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348" indent="-2285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566B02-9C21-9A43-8596-19A72F603E6E}" type="slidenum">
              <a:rPr lang="uk-UA"/>
              <a:pPr/>
              <a:t>4</a:t>
            </a:fld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306161" y="1229546"/>
            <a:ext cx="8531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latin typeface="+mn-lt"/>
              </a:rPr>
              <a:t>The attributes of many IoT devices present new and unique security challenges compared to traditional computing systems. </a:t>
            </a:r>
          </a:p>
        </p:txBody>
      </p:sp>
    </p:spTree>
    <p:extLst>
      <p:ext uri="{BB962C8B-B14F-4D97-AF65-F5344CB8AC3E}">
        <p14:creationId xmlns:p14="http://schemas.microsoft.com/office/powerpoint/2010/main" val="37058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two ways to view IoT Security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17250" y="1130302"/>
            <a:ext cx="3143363" cy="3626246"/>
          </a:xfrm>
        </p:spPr>
        <p:txBody>
          <a:bodyPr vert="horz" wrap="square" lIns="27000" tIns="864000" rIns="2700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Outward Security</a:t>
            </a:r>
          </a:p>
          <a:p>
            <a:pPr lvl="1"/>
            <a:r>
              <a:rPr lang="en-GB" dirty="0"/>
              <a:t>Focus on potential harms that compromised devices and systems can inflict on the Internet and other users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6"/>
          </p:nvPr>
        </p:nvSpPr>
        <p:spPr>
          <a:xfrm>
            <a:off x="940936" y="1130301"/>
            <a:ext cx="3097664" cy="3626246"/>
          </a:xfrm>
        </p:spPr>
        <p:txBody>
          <a:bodyPr vert="horz" wrap="square" lIns="81000" tIns="864000" rIns="5400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Inward Security</a:t>
            </a:r>
          </a:p>
          <a:p>
            <a:pPr lvl="1"/>
            <a:r>
              <a:rPr lang="en-US" dirty="0"/>
              <a:t>Focus on potential harms to the health, safety, and privacy of device users and their property stemming from compromised IoT devices and systems</a:t>
            </a:r>
            <a:endParaRPr lang="en-GB" dirty="0"/>
          </a:p>
        </p:txBody>
      </p:sp>
      <p:sp>
        <p:nvSpPr>
          <p:cNvPr id="48131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Hind Light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Hind Light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Hind Light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Hind Light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Hind Light" charset="0"/>
                <a:ea typeface="ＭＳ Ｐゴシック" charset="-128"/>
              </a:defRPr>
            </a:lvl5pPr>
            <a:lvl6pPr marL="1885950" indent="-171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 Light" charset="0"/>
                <a:ea typeface="ＭＳ Ｐゴシック" charset="-128"/>
              </a:defRPr>
            </a:lvl6pPr>
            <a:lvl7pPr marL="2228850" indent="-171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 Light" charset="0"/>
                <a:ea typeface="ＭＳ Ｐゴシック" charset="-128"/>
              </a:defRPr>
            </a:lvl7pPr>
            <a:lvl8pPr marL="2571750" indent="-171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 Light" charset="0"/>
                <a:ea typeface="ＭＳ Ｐゴシック" charset="-128"/>
              </a:defRPr>
            </a:lvl8pPr>
            <a:lvl9pPr marL="2914650" indent="-171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 Light" charset="0"/>
                <a:ea typeface="ＭＳ Ｐゴシック" charset="-128"/>
              </a:defRPr>
            </a:lvl9pPr>
          </a:lstStyle>
          <a:p>
            <a:fld id="{A2A82982-B658-1745-A163-154EB9EED820}" type="slidenum">
              <a:rPr lang="uk-UA" altLang="en-US" smtClean="0"/>
              <a:pPr/>
              <a:t>5</a:t>
            </a:fld>
            <a:endParaRPr lang="uk-UA" altLang="en-US" dirty="0"/>
          </a:p>
        </p:txBody>
      </p:sp>
    </p:spTree>
    <p:extLst>
      <p:ext uri="{BB962C8B-B14F-4D97-AF65-F5344CB8AC3E}">
        <p14:creationId xmlns:p14="http://schemas.microsoft.com/office/powerpoint/2010/main" val="35517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00D1-5590-DD42-9E29-AD257D8E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do we improve things?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680D-3E5C-1E43-BF36-3075C632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32" y="1462383"/>
            <a:ext cx="4758016" cy="24152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Research and Innovation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Frameworks and Best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Certifications and </a:t>
            </a:r>
            <a:r>
              <a:rPr lang="en-US" sz="2000" dirty="0" err="1"/>
              <a:t>Trustmarks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Policy and Regulation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37F3D-9381-D444-92C5-FBF827363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9D801-C7EA-684D-B6F0-E71E03072415}" type="slidenum">
              <a:rPr lang="uk-UA" smtClean="0"/>
              <a:pPr/>
              <a:t>6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EECA5-9A8C-BE4B-8D64-0DFECDEE3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65" y="1096359"/>
            <a:ext cx="4191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73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445991">
            <a:off x="4014574" y="1425208"/>
            <a:ext cx="2219906" cy="3144957"/>
          </a:xfrm>
          <a:prstGeom prst="rect">
            <a:avLst/>
          </a:prstGeom>
          <a:ln w="25400">
            <a:miter lim="400000"/>
          </a:ln>
          <a:effectLst>
            <a:outerShdw blurRad="203200" dist="189670" dir="3422602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911" y="258929"/>
            <a:ext cx="6198057" cy="668959"/>
          </a:xfrm>
        </p:spPr>
        <p:txBody>
          <a:bodyPr rtlCol="0"/>
          <a:lstStyle/>
          <a:p>
            <a:pPr>
              <a:defRPr/>
            </a:pPr>
            <a:r>
              <a:rPr lang="en-US" sz="3200" b="1" dirty="0">
                <a:cs typeface="+mj-cs"/>
              </a:rPr>
              <a:t>Internet Invariants</a:t>
            </a:r>
          </a:p>
        </p:txBody>
      </p:sp>
      <p:sp>
        <p:nvSpPr>
          <p:cNvPr id="28675" name="Slide Number Placeholder 3"/>
          <p:cNvSpPr txBox="1">
            <a:spLocks/>
          </p:cNvSpPr>
          <p:nvPr/>
        </p:nvSpPr>
        <p:spPr bwMode="auto">
          <a:xfrm>
            <a:off x="6688138" y="6342063"/>
            <a:ext cx="2057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Hind Light" charset="0"/>
                <a:ea typeface="ＭＳ Ｐゴシック" charset="0"/>
                <a:cs typeface="Hind Medium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ind Light" charset="0"/>
                <a:ea typeface="ＭＳ Ｐゴシック" charset="0"/>
                <a:cs typeface="ＭＳ Ｐゴシック" charset="0"/>
              </a:defRPr>
            </a:lvl2pPr>
            <a:lvl3pPr marL="914400">
              <a:defRPr sz="1400">
                <a:solidFill>
                  <a:schemeClr val="tx1"/>
                </a:solidFill>
                <a:latin typeface="Hind Light" charset="0"/>
                <a:ea typeface="ＭＳ Ｐゴシック" charset="0"/>
              </a:defRPr>
            </a:lvl3pPr>
            <a:lvl4pPr marL="1371600">
              <a:defRPr sz="1400">
                <a:solidFill>
                  <a:schemeClr val="tx1"/>
                </a:solidFill>
                <a:latin typeface="Hind Light" charset="0"/>
                <a:ea typeface="ＭＳ Ｐゴシック" charset="0"/>
              </a:defRPr>
            </a:lvl4pPr>
            <a:lvl5pPr marL="1828800">
              <a:defRPr sz="1400">
                <a:solidFill>
                  <a:schemeClr val="tx1"/>
                </a:solidFill>
                <a:latin typeface="Hind Light" charset="0"/>
                <a:ea typeface="ＭＳ Ｐゴシック" charset="0"/>
              </a:defRPr>
            </a:lvl5pPr>
            <a:lvl6pPr marL="2286000" indent="-147638" fontAlgn="base">
              <a:lnSpc>
                <a:spcPct val="113000"/>
              </a:lnSpc>
              <a:spcBef>
                <a:spcPct val="0"/>
              </a:spcBef>
              <a:spcAft>
                <a:spcPts val="1125"/>
              </a:spcAft>
              <a:buSzPct val="75000"/>
              <a:buFont typeface="Arial" charset="0"/>
              <a:defRPr sz="1400">
                <a:solidFill>
                  <a:schemeClr val="tx1"/>
                </a:solidFill>
                <a:latin typeface="Hind Light" charset="0"/>
                <a:ea typeface="ＭＳ Ｐゴシック" charset="0"/>
              </a:defRPr>
            </a:lvl6pPr>
            <a:lvl7pPr marL="2743200" indent="-147638" fontAlgn="base">
              <a:lnSpc>
                <a:spcPct val="113000"/>
              </a:lnSpc>
              <a:spcBef>
                <a:spcPct val="0"/>
              </a:spcBef>
              <a:spcAft>
                <a:spcPts val="1125"/>
              </a:spcAft>
              <a:buSzPct val="75000"/>
              <a:buFont typeface="Arial" charset="0"/>
              <a:defRPr sz="1400">
                <a:solidFill>
                  <a:schemeClr val="tx1"/>
                </a:solidFill>
                <a:latin typeface="Hind Light" charset="0"/>
                <a:ea typeface="ＭＳ Ｐゴシック" charset="0"/>
              </a:defRPr>
            </a:lvl7pPr>
            <a:lvl8pPr marL="3200400" indent="-147638" fontAlgn="base">
              <a:lnSpc>
                <a:spcPct val="113000"/>
              </a:lnSpc>
              <a:spcBef>
                <a:spcPct val="0"/>
              </a:spcBef>
              <a:spcAft>
                <a:spcPts val="1125"/>
              </a:spcAft>
              <a:buSzPct val="75000"/>
              <a:buFont typeface="Arial" charset="0"/>
              <a:defRPr sz="1400">
                <a:solidFill>
                  <a:schemeClr val="tx1"/>
                </a:solidFill>
                <a:latin typeface="Hind Light" charset="0"/>
                <a:ea typeface="ＭＳ Ｐゴシック" charset="0"/>
              </a:defRPr>
            </a:lvl8pPr>
            <a:lvl9pPr marL="3657600" indent="-147638" fontAlgn="base">
              <a:lnSpc>
                <a:spcPct val="113000"/>
              </a:lnSpc>
              <a:spcBef>
                <a:spcPct val="0"/>
              </a:spcBef>
              <a:spcAft>
                <a:spcPts val="1125"/>
              </a:spcAft>
              <a:buSzPct val="75000"/>
              <a:buFont typeface="Arial" charset="0"/>
              <a:defRPr sz="1400">
                <a:solidFill>
                  <a:schemeClr val="tx1"/>
                </a:solidFill>
                <a:latin typeface="Hind Light" charset="0"/>
                <a:ea typeface="ＭＳ Ｐゴシック" charset="0"/>
              </a:defRPr>
            </a:lvl9pPr>
          </a:lstStyle>
          <a:p>
            <a:fld id="{475A74E6-132E-974F-A049-39F97E5E8983}" type="slidenum">
              <a:rPr lang="uk-UA" sz="1800">
                <a:latin typeface="Arial" charset="0"/>
                <a:cs typeface="ＭＳ Ｐゴシック" charset="0"/>
              </a:rPr>
              <a:pPr/>
              <a:t>7</a:t>
            </a:fld>
            <a:endParaRPr lang="uk-UA" sz="1800">
              <a:latin typeface="Arial" charset="0"/>
              <a:cs typeface="ＭＳ Ｐゴシック" charset="0"/>
            </a:endParaRPr>
          </a:p>
        </p:txBody>
      </p:sp>
      <p:sp>
        <p:nvSpPr>
          <p:cNvPr id="5" name="Shape 699"/>
          <p:cNvSpPr/>
          <p:nvPr/>
        </p:nvSpPr>
        <p:spPr>
          <a:xfrm rot="20679399">
            <a:off x="719138" y="2038350"/>
            <a:ext cx="1538287" cy="1003300"/>
          </a:xfrm>
          <a:prstGeom prst="rect">
            <a:avLst/>
          </a:prstGeom>
          <a:solidFill>
            <a:schemeClr val="bg1"/>
          </a:solidFill>
          <a:ln w="254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/>
          <a:lstStyle/>
          <a:p>
            <a:pPr algn="ctr" defTabSz="342900">
              <a:spcBef>
                <a:spcPts val="0"/>
              </a:spcBef>
              <a:defRPr b="1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013" b="1" dirty="0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rPr>
              <a:t>Global Reach &amp;</a:t>
            </a:r>
          </a:p>
          <a:p>
            <a:pPr algn="ctr" defTabSz="342900">
              <a:spcBef>
                <a:spcPts val="0"/>
              </a:spcBef>
              <a:defRPr b="1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013" b="1" dirty="0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rPr>
              <a:t>Integrity</a:t>
            </a:r>
          </a:p>
        </p:txBody>
      </p:sp>
      <p:sp>
        <p:nvSpPr>
          <p:cNvPr id="6" name="Shape 701"/>
          <p:cNvSpPr/>
          <p:nvPr/>
        </p:nvSpPr>
        <p:spPr>
          <a:xfrm rot="20679399">
            <a:off x="1285875" y="982663"/>
            <a:ext cx="1511300" cy="985837"/>
          </a:xfrm>
          <a:prstGeom prst="rect">
            <a:avLst/>
          </a:prstGeom>
          <a:solidFill>
            <a:schemeClr val="bg1"/>
          </a:solidFill>
          <a:ln w="254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/>
          <a:lstStyle>
            <a:lvl1pPr defTabSz="457200">
              <a:lnSpc>
                <a:spcPct val="100000"/>
              </a:lnSpc>
              <a:spcBef>
                <a:spcPts val="0"/>
              </a:spcBef>
              <a:buClrTx/>
              <a:defRPr b="1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>
              <a:defRPr/>
            </a:pPr>
            <a:r>
              <a:rPr sz="1013" dirty="0"/>
              <a:t>General Purpose</a:t>
            </a:r>
          </a:p>
        </p:txBody>
      </p:sp>
      <p:sp>
        <p:nvSpPr>
          <p:cNvPr id="7" name="Shape 702"/>
          <p:cNvSpPr/>
          <p:nvPr/>
        </p:nvSpPr>
        <p:spPr>
          <a:xfrm rot="20679399">
            <a:off x="1520825" y="2947988"/>
            <a:ext cx="1558925" cy="1017587"/>
          </a:xfrm>
          <a:prstGeom prst="rect">
            <a:avLst/>
          </a:prstGeom>
          <a:solidFill>
            <a:schemeClr val="bg1"/>
          </a:solidFill>
          <a:ln w="254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/>
          <a:lstStyle>
            <a:lvl1pPr defTabSz="457200">
              <a:lnSpc>
                <a:spcPct val="100000"/>
              </a:lnSpc>
              <a:spcBef>
                <a:spcPts val="0"/>
              </a:spcBef>
              <a:buClrTx/>
              <a:defRPr b="1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>
              <a:defRPr/>
            </a:pPr>
            <a:r>
              <a:rPr sz="1013"/>
              <a:t>Permissionless Innovation</a:t>
            </a:r>
          </a:p>
        </p:txBody>
      </p:sp>
      <p:sp>
        <p:nvSpPr>
          <p:cNvPr id="8" name="Shape 703"/>
          <p:cNvSpPr/>
          <p:nvPr/>
        </p:nvSpPr>
        <p:spPr>
          <a:xfrm rot="20679399">
            <a:off x="906463" y="4032250"/>
            <a:ext cx="1435100" cy="938213"/>
          </a:xfrm>
          <a:prstGeom prst="rect">
            <a:avLst/>
          </a:prstGeom>
          <a:solidFill>
            <a:schemeClr val="bg1"/>
          </a:solidFill>
          <a:ln w="254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/>
          <a:lstStyle>
            <a:lvl1pPr defTabSz="457200">
              <a:lnSpc>
                <a:spcPct val="100000"/>
              </a:lnSpc>
              <a:spcBef>
                <a:spcPts val="0"/>
              </a:spcBef>
              <a:buClrTx/>
              <a:defRPr b="1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>
              <a:defRPr/>
            </a:pPr>
            <a:r>
              <a:rPr sz="1013"/>
              <a:t>Accessible</a:t>
            </a:r>
          </a:p>
        </p:txBody>
      </p:sp>
      <p:sp>
        <p:nvSpPr>
          <p:cNvPr id="9" name="Shape 705"/>
          <p:cNvSpPr/>
          <p:nvPr/>
        </p:nvSpPr>
        <p:spPr>
          <a:xfrm rot="402402">
            <a:off x="7065963" y="2328863"/>
            <a:ext cx="1728787" cy="1128712"/>
          </a:xfrm>
          <a:prstGeom prst="rect">
            <a:avLst/>
          </a:prstGeom>
          <a:solidFill>
            <a:schemeClr val="bg1"/>
          </a:solidFill>
          <a:ln w="254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/>
          <a:lstStyle>
            <a:lvl1pPr defTabSz="457200">
              <a:lnSpc>
                <a:spcPct val="100000"/>
              </a:lnSpc>
              <a:spcBef>
                <a:spcPts val="0"/>
              </a:spcBef>
              <a:buClrTx/>
              <a:defRPr b="1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>
              <a:defRPr/>
            </a:pPr>
            <a:r>
              <a:rPr sz="1013" dirty="0"/>
              <a:t>Interoperability</a:t>
            </a:r>
            <a:r>
              <a:rPr lang="en-US" sz="1013" dirty="0"/>
              <a:t> </a:t>
            </a:r>
            <a:r>
              <a:rPr sz="1013" dirty="0"/>
              <a:t>&amp; mutual agreement</a:t>
            </a:r>
          </a:p>
        </p:txBody>
      </p:sp>
      <p:sp>
        <p:nvSpPr>
          <p:cNvPr id="10" name="Shape 706"/>
          <p:cNvSpPr/>
          <p:nvPr/>
        </p:nvSpPr>
        <p:spPr>
          <a:xfrm rot="20824702">
            <a:off x="6183313" y="3565525"/>
            <a:ext cx="1497012" cy="977900"/>
          </a:xfrm>
          <a:prstGeom prst="rect">
            <a:avLst/>
          </a:prstGeom>
          <a:solidFill>
            <a:schemeClr val="bg1"/>
          </a:solidFill>
          <a:ln w="254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/>
          <a:lstStyle>
            <a:lvl1pPr defTabSz="457200">
              <a:lnSpc>
                <a:spcPct val="100000"/>
              </a:lnSpc>
              <a:spcBef>
                <a:spcPts val="0"/>
              </a:spcBef>
              <a:buClrTx/>
              <a:defRPr b="1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>
              <a:defRPr/>
            </a:pPr>
            <a:r>
              <a:rPr sz="1013" dirty="0"/>
              <a:t>Collaboration</a:t>
            </a:r>
          </a:p>
        </p:txBody>
      </p:sp>
      <p:sp>
        <p:nvSpPr>
          <p:cNvPr id="11" name="Shape 707"/>
          <p:cNvSpPr/>
          <p:nvPr/>
        </p:nvSpPr>
        <p:spPr>
          <a:xfrm rot="21599982">
            <a:off x="2773363" y="1212850"/>
            <a:ext cx="1466850" cy="957263"/>
          </a:xfrm>
          <a:prstGeom prst="rect">
            <a:avLst/>
          </a:prstGeom>
          <a:solidFill>
            <a:schemeClr val="bg1"/>
          </a:solidFill>
          <a:ln w="254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/>
          <a:lstStyle>
            <a:lvl1pPr defTabSz="457200">
              <a:lnSpc>
                <a:spcPct val="100000"/>
              </a:lnSpc>
              <a:spcBef>
                <a:spcPts val="0"/>
              </a:spcBef>
              <a:buClrTx/>
              <a:defRPr b="1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>
              <a:defRPr/>
            </a:pPr>
            <a:r>
              <a:rPr sz="1013" dirty="0"/>
              <a:t>Interoperable Building Blocks</a:t>
            </a:r>
          </a:p>
        </p:txBody>
      </p:sp>
      <p:sp>
        <p:nvSpPr>
          <p:cNvPr id="12" name="Shape 708"/>
          <p:cNvSpPr/>
          <p:nvPr/>
        </p:nvSpPr>
        <p:spPr>
          <a:xfrm rot="21599982">
            <a:off x="6783388" y="1281113"/>
            <a:ext cx="1376362" cy="900112"/>
          </a:xfrm>
          <a:prstGeom prst="rect">
            <a:avLst/>
          </a:prstGeom>
          <a:solidFill>
            <a:schemeClr val="bg1"/>
          </a:solidFill>
          <a:ln w="254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8575" tIns="28575" rIns="28575" bIns="28575" anchor="ctr"/>
          <a:lstStyle>
            <a:lvl1pPr defTabSz="457200">
              <a:lnSpc>
                <a:spcPct val="100000"/>
              </a:lnSpc>
              <a:spcBef>
                <a:spcPts val="0"/>
              </a:spcBef>
              <a:buClrTx/>
              <a:defRPr b="1">
                <a:solidFill>
                  <a:srgbClr val="2F2F2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algn="ctr">
              <a:defRPr/>
            </a:pPr>
            <a:r>
              <a:rPr sz="1013" dirty="0"/>
              <a:t>No Permanent Favorites</a:t>
            </a:r>
          </a:p>
        </p:txBody>
      </p:sp>
      <p:sp>
        <p:nvSpPr>
          <p:cNvPr id="2868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B9BE7E-75FB-2948-A10C-DDD815899DC4}" type="slidenum">
              <a:rPr lang="en-GB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664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66669-A17F-E240-ACB8-A2ED71314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EFEC0-D30B-D044-AF44-3AE4EAB81D16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1AA85-33D2-2E46-961C-EC4B0B0A54EC}"/>
              </a:ext>
            </a:extLst>
          </p:cNvPr>
          <p:cNvSpPr txBox="1"/>
          <p:nvPr/>
        </p:nvSpPr>
        <p:spPr>
          <a:xfrm>
            <a:off x="6594619" y="3688772"/>
            <a:ext cx="1742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https://</a:t>
            </a:r>
            <a:r>
              <a:rPr lang="en-US" sz="1200" dirty="0" err="1">
                <a:latin typeface="+mn-lt"/>
              </a:rPr>
              <a:t>xkcd.com</a:t>
            </a:r>
            <a:r>
              <a:rPr lang="en-US" sz="1200" dirty="0">
                <a:latin typeface="+mn-lt"/>
              </a:rPr>
              <a:t>/927/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06105-E19C-7A4A-A681-DA76601E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64" y="1168890"/>
            <a:ext cx="4452089" cy="25198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E3A3B11-F48D-D149-B5CD-08FFBA16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32" y="435717"/>
            <a:ext cx="8340972" cy="403349"/>
          </a:xfrm>
        </p:spPr>
        <p:txBody>
          <a:bodyPr/>
          <a:lstStyle/>
          <a:p>
            <a:r>
              <a:rPr lang="en-US" sz="3200" dirty="0"/>
              <a:t>Current standards efforts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4232AD-4332-EC4C-9859-1DFE22BC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69" y="1294133"/>
            <a:ext cx="4758016" cy="35271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IETF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IEEE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W3C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ISO/IEC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Various consortium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Etc</a:t>
            </a:r>
            <a:r>
              <a:rPr lang="en-US" sz="2000" dirty="0"/>
              <a:t>…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4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287338" y="1648062"/>
            <a:ext cx="4411302" cy="2405895"/>
          </a:xfrm>
        </p:spPr>
        <p:txBody>
          <a:bodyPr/>
          <a:lstStyle/>
          <a:p>
            <a:pPr marL="487351" lvl="2" indent="-285743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Measureable principles vs. standards development </a:t>
            </a:r>
          </a:p>
          <a:p>
            <a:pPr marL="487351" lvl="2" indent="-285743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Consumer grade devices (home, office and wearables)</a:t>
            </a:r>
          </a:p>
          <a:p>
            <a:pPr marL="487351" lvl="2" indent="-285743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Address known vulnerabilities and IoT threats</a:t>
            </a:r>
          </a:p>
          <a:p>
            <a:pPr marL="487351" lvl="2" indent="-285743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1600" dirty="0">
                <a:ea typeface="ＭＳ Ｐゴシック" charset="0"/>
              </a:rPr>
              <a:t>Actionable and vendor neutral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413190"/>
            <a:ext cx="8340725" cy="293688"/>
          </a:xfrm>
        </p:spPr>
        <p:txBody>
          <a:bodyPr rtlCol="0"/>
          <a:lstStyle/>
          <a:p>
            <a:pPr>
              <a:defRPr/>
            </a:pPr>
            <a:r>
              <a:rPr lang="en-US" b="1" dirty="0">
                <a:cs typeface="+mj-cs"/>
              </a:rPr>
              <a:t>Online Trust Alliance IoT Security &amp; Privacy Trust Framework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88138" y="4756151"/>
            <a:ext cx="2057400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31" indent="-28574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972" indent="-2285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348" indent="-228594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8915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024359-4E22-FA42-94E9-443FC01F08E5}" type="slidenum">
              <a:rPr lang="uk-UA"/>
              <a:pPr/>
              <a:t>9</a:t>
            </a:fld>
            <a:endParaRPr lang="uk-UA"/>
          </a:p>
        </p:txBody>
      </p:sp>
      <p:sp>
        <p:nvSpPr>
          <p:cNvPr id="49155" name="Rectangle 9"/>
          <p:cNvSpPr>
            <a:spLocks noChangeArrowheads="1"/>
          </p:cNvSpPr>
          <p:nvPr/>
        </p:nvSpPr>
        <p:spPr bwMode="auto">
          <a:xfrm>
            <a:off x="5282235" y="4240381"/>
            <a:ext cx="2434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n-lt"/>
                <a:cs typeface="Hind" charset="0"/>
                <a:hlinkClick r:id="rId3"/>
              </a:rPr>
              <a:t>https://</a:t>
            </a:r>
            <a:r>
              <a:rPr lang="en-US" sz="1600" dirty="0" err="1">
                <a:latin typeface="+mn-lt"/>
                <a:cs typeface="Hind" charset="0"/>
                <a:hlinkClick r:id="rId3"/>
              </a:rPr>
              <a:t>otalliance.org</a:t>
            </a:r>
            <a:r>
              <a:rPr lang="en-US" sz="1600" dirty="0">
                <a:latin typeface="+mn-lt"/>
                <a:cs typeface="Hind" charset="0"/>
                <a:hlinkClick r:id="rId3"/>
              </a:rPr>
              <a:t>/</a:t>
            </a:r>
            <a:r>
              <a:rPr lang="en-US" sz="1600" dirty="0" err="1">
                <a:latin typeface="+mn-lt"/>
                <a:cs typeface="Hind" charset="0"/>
                <a:hlinkClick r:id="rId3"/>
              </a:rPr>
              <a:t>iot</a:t>
            </a:r>
            <a:r>
              <a:rPr lang="en-US" sz="1600" dirty="0">
                <a:latin typeface="+mn-lt"/>
                <a:cs typeface="Hind" charset="0"/>
                <a:hlinkClick r:id="rId3"/>
              </a:rPr>
              <a:t>/</a:t>
            </a:r>
            <a:endParaRPr lang="en-US" sz="1600" dirty="0">
              <a:latin typeface="+mn-lt"/>
              <a:cs typeface="Hind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133" y="1648063"/>
            <a:ext cx="3547405" cy="22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SOC - Blue template">
  <a:themeElements>
    <a:clrScheme name="01-ISOC-Blue">
      <a:dk1>
        <a:srgbClr val="0C1C2C"/>
      </a:dk1>
      <a:lt1>
        <a:srgbClr val="EEF2EC"/>
      </a:lt1>
      <a:dk2>
        <a:srgbClr val="3A82E4"/>
      </a:dk2>
      <a:lt2>
        <a:srgbClr val="DEDAD0"/>
      </a:lt2>
      <a:accent1>
        <a:srgbClr val="24366E"/>
      </a:accent1>
      <a:accent2>
        <a:srgbClr val="3A82E4"/>
      </a:accent2>
      <a:accent3>
        <a:srgbClr val="40B2A4"/>
      </a:accent3>
      <a:accent4>
        <a:srgbClr val="7E245C"/>
      </a:accent4>
      <a:accent5>
        <a:srgbClr val="D25238"/>
      </a:accent5>
      <a:accent6>
        <a:srgbClr val="EECA4A"/>
      </a:accent6>
      <a:hlink>
        <a:srgbClr val="0C1C2C"/>
      </a:hlink>
      <a:folHlink>
        <a:srgbClr val="0C1C2C"/>
      </a:folHlink>
    </a:clrScheme>
    <a:fontScheme name="Office 2">
      <a:majorFont>
        <a:latin typeface="Hind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Hind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OCPPT_Lite" id="{60331877-8508-5D44-AD97-85C5DE4770B4}" vid="{2C60E793-5956-7446-A11E-600FF876F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35287</TotalTime>
  <Words>1194</Words>
  <Application>Microsoft Macintosh PowerPoint</Application>
  <PresentationFormat>On-screen Show (16:9)</PresentationFormat>
  <Paragraphs>260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.AppleSystemUIFont</vt:lpstr>
      <vt:lpstr>Arial</vt:lpstr>
      <vt:lpstr>Calibri</vt:lpstr>
      <vt:lpstr>Courier</vt:lpstr>
      <vt:lpstr>Hind</vt:lpstr>
      <vt:lpstr>Hind Light</vt:lpstr>
      <vt:lpstr>Hind Medium</vt:lpstr>
      <vt:lpstr>Hind SemiBold</vt:lpstr>
      <vt:lpstr>Wingdings</vt:lpstr>
      <vt:lpstr>ISOC - Blue template</vt:lpstr>
      <vt:lpstr>NRENs and IoT Security:  Challenges and Opportunities</vt:lpstr>
      <vt:lpstr>PowerPoint Presentation</vt:lpstr>
      <vt:lpstr>PowerPoint Presentation</vt:lpstr>
      <vt:lpstr>New devices, new vulnerabilities </vt:lpstr>
      <vt:lpstr>There are two ways to view IoT Security</vt:lpstr>
      <vt:lpstr>How do we improve things? </vt:lpstr>
      <vt:lpstr>Internet Invariants</vt:lpstr>
      <vt:lpstr>Current standards efforts </vt:lpstr>
      <vt:lpstr>Online Trust Alliance IoT Security &amp; Privacy Trust Framework</vt:lpstr>
      <vt:lpstr>Online Trust Alliance IoT Security &amp; Privacy Trust Framework </vt:lpstr>
      <vt:lpstr>PowerPoint Presentation</vt:lpstr>
      <vt:lpstr>PowerPoint Presentation</vt:lpstr>
      <vt:lpstr>PowerPoint Presentation</vt:lpstr>
      <vt:lpstr>PowerPoint Presentation</vt:lpstr>
      <vt:lpstr>Enterprise IoT Security Checklist</vt:lpstr>
      <vt:lpstr>Who is responsible?</vt:lpstr>
      <vt:lpstr>Where does the NREN community fit into this picture?</vt:lpstr>
      <vt:lpstr>PowerPoint Presentation</vt:lpstr>
      <vt:lpstr>Possible NREN Roles and Actions</vt:lpstr>
      <vt:lpstr>Possible NREN Roles and Actions</vt:lpstr>
      <vt:lpstr>Possible NREN Roles and Actions</vt:lpstr>
      <vt:lpstr>Possible NREN Roles and Actions</vt:lpstr>
      <vt:lpstr>Enhancing Privacy in IoT</vt:lpstr>
      <vt:lpstr>Hot off the presses…    Clearly Opaque  Privacy Risks of the Internet of Things</vt:lpstr>
      <vt:lpstr>Privacy Rules and Regulations</vt:lpstr>
      <vt:lpstr>Additional Internet Society IoT Resources</vt:lpstr>
      <vt:lpstr>Final thoughts… </vt:lpstr>
      <vt:lpstr>Acknowledgements</vt:lpstr>
      <vt:lpstr>Questions? </vt:lpstr>
      <vt:lpstr>PowerPoint Presentation</vt:lpstr>
    </vt:vector>
  </TitlesOfParts>
  <Manager/>
  <Company>Internet Society</Company>
  <LinksUpToDate>false</LinksUpToDate>
  <SharedDoc>false</SharedDoc>
  <HyperlinkBase>www.internetsociety.org</HyperlinkBase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NRENs and IoT Security: Challenges and Opportunities</dc:title>
  <dc:subject/>
  <dc:creator>Karen O'Donoghue</dc:creator>
  <cp:keywords/>
  <dc:description/>
  <cp:lastModifiedBy>Karen O'Donoghue</cp:lastModifiedBy>
  <cp:revision>1226</cp:revision>
  <cp:lastPrinted>2018-01-22T14:33:28Z</cp:lastPrinted>
  <dcterms:created xsi:type="dcterms:W3CDTF">2012-12-11T15:22:16Z</dcterms:created>
  <dcterms:modified xsi:type="dcterms:W3CDTF">2018-06-11T13:10:59Z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27-04-2011</vt:lpwstr>
  </property>
</Properties>
</file>