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1410" r:id="rId3"/>
    <p:sldId id="1436" r:id="rId4"/>
    <p:sldId id="1437" r:id="rId5"/>
    <p:sldId id="1392" r:id="rId6"/>
    <p:sldId id="1393" r:id="rId7"/>
    <p:sldId id="1438" r:id="rId8"/>
    <p:sldId id="1439" r:id="rId9"/>
    <p:sldId id="1440" r:id="rId10"/>
    <p:sldId id="1441" r:id="rId11"/>
    <p:sldId id="1415" r:id="rId12"/>
    <p:sldId id="1442" r:id="rId13"/>
    <p:sldId id="1443" r:id="rId14"/>
    <p:sldId id="1444" r:id="rId15"/>
    <p:sldId id="1445" r:id="rId16"/>
    <p:sldId id="261" r:id="rId17"/>
    <p:sldId id="1446" r:id="rId18"/>
    <p:sldId id="1447" r:id="rId19"/>
    <p:sldId id="1449" r:id="rId20"/>
    <p:sldId id="1448" r:id="rId21"/>
    <p:sldId id="1387" r:id="rId22"/>
    <p:sldId id="12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9" autoAdjust="0"/>
    <p:restoredTop sz="77596" autoAdjust="0"/>
  </p:normalViewPr>
  <p:slideViewPr>
    <p:cSldViewPr snapToObjects="1">
      <p:cViewPr varScale="1">
        <p:scale>
          <a:sx n="89" d="100"/>
          <a:sy n="89" d="100"/>
        </p:scale>
        <p:origin x="1080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498" tIns="48249" rIns="96498" bIns="4824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Arial"/>
                <a:cs typeface="Arial"/>
              </a:rPr>
              <a:t>Vulnerabilidades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na</a:t>
            </a:r>
            <a:r>
              <a:rPr lang="en-US" sz="3600" b="1" dirty="0">
                <a:latin typeface="Arial"/>
                <a:cs typeface="Arial"/>
              </a:rPr>
              <a:t> Web e </a:t>
            </a:r>
            <a:r>
              <a:rPr lang="en-US" sz="3600" b="1" dirty="0" err="1">
                <a:latin typeface="Arial"/>
                <a:cs typeface="Arial"/>
              </a:rPr>
              <a:t>em</a:t>
            </a:r>
            <a:r>
              <a:rPr lang="en-US" sz="3600" b="1" dirty="0">
                <a:latin typeface="Arial"/>
                <a:cs typeface="Arial"/>
              </a:rPr>
              <a:t> Bases de Dados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II: </a:t>
            </a:r>
            <a:r>
              <a:rPr lang="en-US" sz="2200" b="1" dirty="0" err="1">
                <a:latin typeface="Arial"/>
                <a:cs typeface="Arial"/>
              </a:rPr>
              <a:t>Vulnerabilidades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C13B-4EFF-BA4B-887F-4321D48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Manutenção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58C0-13B8-7D41-A008-535903C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AC99-F27A-F844-8F03-233BEBE0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05DF4-1F1C-024C-A7C0-0359ED9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ACCEC-64B3-9D4A-AB47-6D94041C11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model is stateless…</a:t>
            </a:r>
          </a:p>
          <a:p>
            <a:pPr lvl="1"/>
            <a:r>
              <a:rPr lang="en-US" dirty="0"/>
              <a:t>…but state is needed in all but basic Web applications</a:t>
            </a:r>
          </a:p>
          <a:p>
            <a:pPr lvl="1"/>
            <a:r>
              <a:rPr lang="en-US" dirty="0"/>
              <a:t>State info: is the user logged? Which is the user’s account?…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 tracking: </a:t>
            </a:r>
          </a:p>
          <a:p>
            <a:pPr lvl="1"/>
            <a:r>
              <a:rPr lang="en-US" dirty="0"/>
              <a:t>Basic idea: server gives the client ID that it has to include in every request (server stores info about the state for each ID)</a:t>
            </a:r>
          </a:p>
          <a:p>
            <a:pPr lvl="1"/>
            <a:r>
              <a:rPr lang="en-US" dirty="0"/>
              <a:t>In practice this is not so simple and has historically generated many vulnerabilities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891-952C-CA46-A889-2B87B9C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Vulnerabilidades</a:t>
            </a:r>
            <a:r>
              <a:rPr lang="en-US" dirty="0"/>
              <a:t> no top 10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936F5-1D8C-A441-AD28-0E709236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7C623-F55C-5641-B01E-54DB467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3E2DC-BCFE-5A47-9DA4-672F456A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A4FFED-84F2-4048-915D-E0D0AE857112}"/>
              </a:ext>
            </a:extLst>
          </p:cNvPr>
          <p:cNvSpPr txBox="1">
            <a:spLocks noChangeArrowheads="1"/>
          </p:cNvSpPr>
          <p:nvPr/>
        </p:nvSpPr>
        <p:spPr>
          <a:xfrm>
            <a:off x="709613" y="5168900"/>
            <a:ext cx="8358187" cy="11557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/>
              <a:t>Top 10 2013 is similar to 2010’s; </a:t>
            </a:r>
            <a:r>
              <a:rPr lang="en-US" sz="2000" u="sng"/>
              <a:t>we will follow the 2010 version</a:t>
            </a:r>
          </a:p>
          <a:p>
            <a:pPr defTabSz="914400"/>
            <a:r>
              <a:rPr lang="en-US" sz="2000"/>
              <a:t>Another classification: Web Application Security Consortium </a:t>
            </a:r>
            <a:br>
              <a:rPr lang="en-US" sz="2000"/>
            </a:br>
            <a:r>
              <a:rPr lang="en-US" sz="2000"/>
              <a:t>(WASC) but lower granularity</a:t>
            </a:r>
            <a:endParaRPr lang="en-US" sz="2000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1B19397-301C-1042-8275-441D5EF1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600200"/>
            <a:ext cx="6057900" cy="340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64C5DA8-615A-4445-8E80-B6B7C235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1676400"/>
            <a:ext cx="28168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641488-7214-7F48-AF9B-FF35722970A0}"/>
              </a:ext>
            </a:extLst>
          </p:cNvPr>
          <p:cNvSpPr/>
          <p:nvPr/>
        </p:nvSpPr>
        <p:spPr>
          <a:xfrm>
            <a:off x="3200400" y="1600200"/>
            <a:ext cx="2971800" cy="34290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E815-6B90-204A-8280-3CEF37C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 –  </a:t>
            </a:r>
            <a:r>
              <a:rPr lang="en-US" dirty="0" err="1"/>
              <a:t>Falhas</a:t>
            </a:r>
            <a:r>
              <a:rPr lang="en-US" dirty="0"/>
              <a:t> de </a:t>
            </a:r>
            <a:r>
              <a:rPr lang="en-US" dirty="0" err="1"/>
              <a:t>injecção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B0739-2BB1-604A-8337-3084E133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12BDF-C4E9-6F41-B345-C3F293B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49500-9563-F342-80EA-79BA4C3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646E-7D56-7744-9459-537B059B80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Several kinds:</a:t>
            </a:r>
          </a:p>
          <a:p>
            <a:pPr lvl="1"/>
            <a:r>
              <a:rPr lang="en-US" dirty="0"/>
              <a:t>SQL Injection </a:t>
            </a:r>
            <a:r>
              <a:rPr lang="en-US" sz="1800" dirty="0"/>
              <a:t>(most prevalent, but we leave it for next class)</a:t>
            </a:r>
          </a:p>
          <a:p>
            <a:pPr lvl="1"/>
            <a:r>
              <a:rPr lang="en-US" dirty="0"/>
              <a:t>Others: XML, LDAP, XPath, XSLT, HTML, OS command injection,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Main idea: web server accepts input that is badly interpreted by some interpreter</a:t>
            </a:r>
          </a:p>
          <a:p>
            <a:pPr lvl="1"/>
            <a:r>
              <a:rPr lang="en-US" dirty="0"/>
              <a:t>Examples of interpreters: DBMS, XML, LDAP,…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75F4-307E-854B-AB8E-D92BF32D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injecção</a:t>
            </a:r>
            <a:r>
              <a:rPr lang="en-US" dirty="0"/>
              <a:t> de XML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3A12-5B69-0443-B62A-78BF0E2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99E9-0ED9-3441-84C3-A689A80A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15D44-0564-1444-8ED5-AC74C9F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D81AF-AA2E-A34D-A2A9-214FBE15C4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57800" y="3200400"/>
            <a:ext cx="3429000" cy="2956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A password file: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&lt;users&gt;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paulo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&gt;apples&lt;/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miguel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&gt;grapes&lt;/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&lt;/users&gt;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4D988-00EC-134D-937E-832A04A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03880"/>
            <a:ext cx="3162300" cy="3149600"/>
          </a:xfrm>
          <a:prstGeom prst="rect">
            <a:avLst/>
          </a:prstGeom>
        </p:spPr>
      </p:pic>
      <p:grpSp>
        <p:nvGrpSpPr>
          <p:cNvPr id="8" name="Group 19">
            <a:extLst>
              <a:ext uri="{FF2B5EF4-FFF2-40B4-BE49-F238E27FC236}">
                <a16:creationId xmlns:a16="http://schemas.microsoft.com/office/drawing/2014/main" id="{22D54ABE-AE11-E548-9BEC-41456380AA48}"/>
              </a:ext>
            </a:extLst>
          </p:cNvPr>
          <p:cNvGrpSpPr>
            <a:grpSpLocks/>
          </p:cNvGrpSpPr>
          <p:nvPr/>
        </p:nvGrpSpPr>
        <p:grpSpPr bwMode="auto">
          <a:xfrm>
            <a:off x="574548" y="1144746"/>
            <a:ext cx="5348289" cy="1881187"/>
            <a:chOff x="581" y="911"/>
            <a:chExt cx="3369" cy="1185"/>
          </a:xfrm>
        </p:grpSpPr>
        <p:pic>
          <p:nvPicPr>
            <p:cNvPr id="9" name="Picture 6" descr="MCj04041590000[1]">
              <a:extLst>
                <a:ext uri="{FF2B5EF4-FFF2-40B4-BE49-F238E27FC236}">
                  <a16:creationId xmlns:a16="http://schemas.microsoft.com/office/drawing/2014/main" id="{527ECC54-B9C6-014A-B949-9E2F614BF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" y="911"/>
              <a:ext cx="762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B624211A-C299-A84A-B939-AB3308BC2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18"/>
              <a:ext cx="97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Servidor Web</a:t>
              </a:r>
              <a:endParaRPr lang="pt-PT" sz="1800" i="1" dirty="0">
                <a:latin typeface="Tahoma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A007435-B825-8D4E-BB98-6C19D75B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7" y="1338"/>
              <a:ext cx="17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BE0E905-492C-0B44-8478-213BF4378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1431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endParaRPr lang="pt-PT" sz="1800" dirty="0">
                <a:latin typeface="Tahoma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752C9CE2-5DE5-4848-888C-746AFEA58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692"/>
              <a:ext cx="735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Cliente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(browser)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6E03E8-EBB2-0F4D-860A-5CAAAF67D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8" y="102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5B6A966-8028-EA43-BE67-1FABC8957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637" y="1451133"/>
            <a:ext cx="869156" cy="869156"/>
          </a:xfrm>
          <a:prstGeom prst="rect">
            <a:avLst/>
          </a:prstGeom>
        </p:spPr>
      </p:pic>
      <p:sp>
        <p:nvSpPr>
          <p:cNvPr id="16" name="Line 10">
            <a:extLst>
              <a:ext uri="{FF2B5EF4-FFF2-40B4-BE49-F238E27FC236}">
                <a16:creationId xmlns:a16="http://schemas.microsoft.com/office/drawing/2014/main" id="{E1427280-568D-8C4D-B64B-DEA77E491B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5237" y="1822606"/>
            <a:ext cx="175260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FBA8F349-658C-6A4B-9E35-2DC8A3B07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4952" y="2384583"/>
            <a:ext cx="13752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Base Dados</a:t>
            </a:r>
            <a:endParaRPr lang="pt-PT" sz="1800" i="1" dirty="0">
              <a:latin typeface="Tahoma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DD1686-6CCD-0B40-B8BA-D7E717D97DE4}"/>
              </a:ext>
            </a:extLst>
          </p:cNvPr>
          <p:cNvCxnSpPr>
            <a:cxnSpLocks/>
          </p:cNvCxnSpPr>
          <p:nvPr/>
        </p:nvCxnSpPr>
        <p:spPr>
          <a:xfrm flipH="1">
            <a:off x="6629400" y="2610801"/>
            <a:ext cx="1198437" cy="41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3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6B19-0EB4-C54B-9741-61ED3176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ataque</a:t>
            </a:r>
            <a:r>
              <a:rPr lang="en-US" dirty="0"/>
              <a:t> de </a:t>
            </a:r>
            <a:r>
              <a:rPr lang="en-US" dirty="0" err="1"/>
              <a:t>injecção</a:t>
            </a:r>
            <a:r>
              <a:rPr lang="en-US" dirty="0"/>
              <a:t> de XML…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C027F-65C7-E245-9F4B-E59A883A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66EE-A0EB-034A-B75F-BE0B81E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B0D17-1EC5-6E49-8E73-EDD05744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E75C5-844D-AF4A-87C3-EFC4031755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1905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 que </a:t>
            </a:r>
            <a:r>
              <a:rPr lang="en-US" sz="2400" dirty="0" err="1"/>
              <a:t>acontece</a:t>
            </a:r>
            <a:r>
              <a:rPr lang="en-US" sz="2400" dirty="0"/>
              <a:t> se um </a:t>
            </a:r>
            <a:r>
              <a:rPr lang="en-US" sz="2400" dirty="0" err="1"/>
              <a:t>utilizador</a:t>
            </a:r>
            <a:r>
              <a:rPr lang="en-US" sz="2400" dirty="0"/>
              <a:t> </a:t>
            </a:r>
            <a:r>
              <a:rPr lang="en-US" sz="2400" dirty="0" err="1"/>
              <a:t>malicioso</a:t>
            </a:r>
            <a:r>
              <a:rPr lang="en-US" sz="2400" dirty="0"/>
              <a:t> </a:t>
            </a:r>
            <a:r>
              <a:rPr lang="en-US" sz="2400" dirty="0" err="1"/>
              <a:t>mudar</a:t>
            </a:r>
            <a:r>
              <a:rPr lang="en-US" sz="2400" dirty="0"/>
              <a:t> a password para a password </a:t>
            </a:r>
            <a:r>
              <a:rPr lang="en-US" sz="2400" dirty="0" err="1"/>
              <a:t>seguinte</a:t>
            </a:r>
            <a:r>
              <a:rPr lang="en-US" sz="2400" dirty="0"/>
              <a:t>?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CC0000"/>
                </a:solidFill>
              </a:rPr>
              <a:t>oranges&lt;/</a:t>
            </a:r>
            <a:r>
              <a:rPr lang="en-US" sz="2000" dirty="0" err="1">
                <a:solidFill>
                  <a:srgbClr val="CC0000"/>
                </a:solidFill>
              </a:rPr>
              <a:t>pwd</a:t>
            </a:r>
            <a:r>
              <a:rPr lang="en-US" sz="2000" dirty="0">
                <a:solidFill>
                  <a:srgbClr val="CC0000"/>
                </a:solidFill>
              </a:rPr>
              <a:t>&gt;&lt;/user&gt;&lt;user&gt;&lt;name&gt;pirate&lt;/name&gt;&lt;</a:t>
            </a:r>
            <a:r>
              <a:rPr lang="en-US" sz="2000" dirty="0" err="1">
                <a:solidFill>
                  <a:srgbClr val="CC0000"/>
                </a:solidFill>
              </a:rPr>
              <a:t>pwd</a:t>
            </a:r>
            <a:r>
              <a:rPr lang="en-US" sz="2000" dirty="0">
                <a:solidFill>
                  <a:srgbClr val="CC0000"/>
                </a:solidFill>
              </a:rPr>
              <a:t>&gt;potatoes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EE84D-46FE-AB46-BE5A-10A2C4AC2D85}"/>
              </a:ext>
            </a:extLst>
          </p:cNvPr>
          <p:cNvSpPr txBox="1">
            <a:spLocks noChangeArrowheads="1"/>
          </p:cNvSpPr>
          <p:nvPr/>
        </p:nvSpPr>
        <p:spPr>
          <a:xfrm>
            <a:off x="425450" y="3276600"/>
            <a:ext cx="4537075" cy="32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sz="2400" dirty="0" err="1"/>
              <a:t>Ficheiro</a:t>
            </a:r>
            <a:r>
              <a:rPr lang="en-US" sz="2400" dirty="0"/>
              <a:t> antes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&lt;users&gt;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paulo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&gt;apples&lt;/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miguel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&gt;grapes&lt;/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&lt;/users&gt;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1941C-87AC-9A4F-BBF3-C3F889C64DF7}"/>
              </a:ext>
            </a:extLst>
          </p:cNvPr>
          <p:cNvSpPr txBox="1">
            <a:spLocks noChangeArrowheads="1"/>
          </p:cNvSpPr>
          <p:nvPr/>
        </p:nvSpPr>
        <p:spPr>
          <a:xfrm>
            <a:off x="5153024" y="1295400"/>
            <a:ext cx="3762376" cy="50609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&lt;users&gt;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paulo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&gt;apples&lt;/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miguel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&gt;grapes&lt;/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alice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  <a:r>
              <a:rPr lang="en-US" sz="1600" dirty="0">
                <a:solidFill>
                  <a:srgbClr val="CC0000"/>
                </a:solidFill>
              </a:rPr>
              <a:t> oranges &lt;/</a:t>
            </a:r>
            <a:r>
              <a:rPr lang="en-US" sz="1600" dirty="0" err="1">
                <a:solidFill>
                  <a:srgbClr val="CC0000"/>
                </a:solidFill>
              </a:rPr>
              <a:t>pwd</a:t>
            </a:r>
            <a:r>
              <a:rPr lang="en-US" sz="1600" dirty="0">
                <a:solidFill>
                  <a:srgbClr val="CC0000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	&lt;name&gt;pirate&lt;/name&gt;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	&lt;</a:t>
            </a:r>
            <a:r>
              <a:rPr lang="en-US" sz="1600" dirty="0" err="1">
                <a:solidFill>
                  <a:srgbClr val="CC0000"/>
                </a:solidFill>
              </a:rPr>
              <a:t>pwd</a:t>
            </a:r>
            <a:r>
              <a:rPr lang="en-US" sz="1600" dirty="0">
                <a:solidFill>
                  <a:srgbClr val="CC0000"/>
                </a:solidFill>
              </a:rPr>
              <a:t>&gt;potatoes</a:t>
            </a:r>
            <a:r>
              <a:rPr lang="en-US" sz="1600" dirty="0">
                <a:solidFill>
                  <a:srgbClr val="339933"/>
                </a:solidFill>
              </a:rPr>
              <a:t>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&lt;/users&gt;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7944AED-85EC-BA46-A72D-365C3535B0D2}"/>
              </a:ext>
            </a:extLst>
          </p:cNvPr>
          <p:cNvSpPr/>
          <p:nvPr/>
        </p:nvSpPr>
        <p:spPr>
          <a:xfrm>
            <a:off x="4191000" y="4038600"/>
            <a:ext cx="962024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73B68C-6619-467B-A190-B321B63F2DAB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>
            <a:off x="2127250" y="2759075"/>
            <a:ext cx="3327400" cy="1708150"/>
          </a:xfrm>
          <a:custGeom>
            <a:avLst/>
            <a:gdLst>
              <a:gd name="T0" fmla="*/ 2147483647 w 2096"/>
              <a:gd name="T1" fmla="*/ 2147483647 h 1076"/>
              <a:gd name="T2" fmla="*/ 2147483647 w 2096"/>
              <a:gd name="T3" fmla="*/ 2147483647 h 1076"/>
              <a:gd name="T4" fmla="*/ 0 w 2096"/>
              <a:gd name="T5" fmla="*/ 2147483647 h 1076"/>
              <a:gd name="T6" fmla="*/ 0 60000 65536"/>
              <a:gd name="T7" fmla="*/ 0 60000 65536"/>
              <a:gd name="T8" fmla="*/ 0 60000 65536"/>
              <a:gd name="T9" fmla="*/ 0 w 2096"/>
              <a:gd name="T10" fmla="*/ 0 h 1076"/>
              <a:gd name="T11" fmla="*/ 2096 w 2096"/>
              <a:gd name="T12" fmla="*/ 1076 h 10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6" h="1076">
                <a:moveTo>
                  <a:pt x="2096" y="429"/>
                </a:moveTo>
                <a:cubicBezTo>
                  <a:pt x="1659" y="214"/>
                  <a:pt x="1222" y="0"/>
                  <a:pt x="873" y="108"/>
                </a:cubicBezTo>
                <a:cubicBezTo>
                  <a:pt x="524" y="216"/>
                  <a:pt x="262" y="646"/>
                  <a:pt x="0" y="1076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6152" name="Freeform 7"/>
          <p:cNvSpPr>
            <a:spLocks/>
          </p:cNvSpPr>
          <p:nvPr/>
        </p:nvSpPr>
        <p:spPr bwMode="auto">
          <a:xfrm>
            <a:off x="4429125" y="3633788"/>
            <a:ext cx="1133475" cy="823912"/>
          </a:xfrm>
          <a:custGeom>
            <a:avLst/>
            <a:gdLst>
              <a:gd name="T0" fmla="*/ 2147483647 w 714"/>
              <a:gd name="T1" fmla="*/ 2147483647 h 573"/>
              <a:gd name="T2" fmla="*/ 2147483647 w 714"/>
              <a:gd name="T3" fmla="*/ 2147483647 h 573"/>
              <a:gd name="T4" fmla="*/ 2147483647 w 714"/>
              <a:gd name="T5" fmla="*/ 2147483647 h 573"/>
              <a:gd name="T6" fmla="*/ 0 60000 65536"/>
              <a:gd name="T7" fmla="*/ 0 60000 65536"/>
              <a:gd name="T8" fmla="*/ 0 60000 65536"/>
              <a:gd name="T9" fmla="*/ 0 w 714"/>
              <a:gd name="T10" fmla="*/ 0 h 573"/>
              <a:gd name="T11" fmla="*/ 714 w 714"/>
              <a:gd name="T12" fmla="*/ 573 h 5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4" h="573">
                <a:moveTo>
                  <a:pt x="714" y="127"/>
                </a:moveTo>
                <a:cubicBezTo>
                  <a:pt x="406" y="63"/>
                  <a:pt x="98" y="0"/>
                  <a:pt x="49" y="74"/>
                </a:cubicBezTo>
                <a:cubicBezTo>
                  <a:pt x="0" y="148"/>
                  <a:pt x="211" y="360"/>
                  <a:pt x="423" y="573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pt-PT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84737" y="3900488"/>
            <a:ext cx="4259263" cy="2641600"/>
            <a:chOff x="3010" y="2457"/>
            <a:chExt cx="2683" cy="1664"/>
          </a:xfrm>
        </p:grpSpPr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3010" y="3005"/>
              <a:ext cx="2683" cy="11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username: </a:t>
              </a:r>
              <a:r>
                <a:rPr lang="en-US" sz="2000">
                  <a:solidFill>
                    <a:srgbClr val="CC0000"/>
                  </a:solidFill>
                </a:rPr>
                <a:t>root</a:t>
              </a:r>
              <a:br>
                <a:rPr lang="en-US" sz="2000">
                  <a:solidFill>
                    <a:srgbClr val="CC0000"/>
                  </a:solidFill>
                </a:rPr>
              </a:br>
              <a:r>
                <a:rPr lang="en-US" sz="2000"/>
                <a:t>password: </a:t>
              </a:r>
              <a:r>
                <a:rPr lang="en-US" sz="2000">
                  <a:solidFill>
                    <a:srgbClr val="CC0000"/>
                  </a:solidFill>
                </a:rPr>
                <a:t>root’ OR pass &lt;&gt; ‘root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Query:</a:t>
              </a:r>
              <a:r>
                <a:rPr lang="en-US" sz="2000">
                  <a:solidFill>
                    <a:srgbClr val="CC0000"/>
                  </a:solidFill>
                </a:rPr>
                <a:t> </a:t>
              </a:r>
              <a:r>
                <a:rPr lang="en-US" sz="2000">
                  <a:solidFill>
                    <a:srgbClr val="006600"/>
                  </a:solidFill>
                </a:rPr>
                <a:t>SELECT * FROM logintable WHERE user = ‘root’ AND pass =</a:t>
              </a:r>
              <a:r>
                <a:rPr lang="en-US" sz="2000">
                  <a:solidFill>
                    <a:srgbClr val="CC0000"/>
                  </a:solidFill>
                </a:rPr>
                <a:t> ‘</a:t>
              </a:r>
              <a:r>
                <a:rPr lang="en-US" sz="2000" u="sng">
                  <a:solidFill>
                    <a:srgbClr val="CC0000"/>
                  </a:solidFill>
                </a:rPr>
                <a:t>root’ OR pass &lt;&gt; ‘root</a:t>
              </a:r>
              <a:r>
                <a:rPr lang="en-US" sz="2000">
                  <a:solidFill>
                    <a:srgbClr val="006600"/>
                  </a:solidFill>
                </a:rPr>
                <a:t>’</a:t>
              </a:r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 flipH="1">
              <a:off x="4109" y="2714"/>
              <a:ext cx="1062" cy="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>
              <a:off x="4349" y="2708"/>
              <a:ext cx="995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4917" y="2457"/>
              <a:ext cx="747" cy="2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C0000"/>
                  </a:solidFill>
                </a:rPr>
                <a:t>metadata</a:t>
              </a:r>
            </a:p>
          </p:txBody>
        </p:sp>
      </p:grpSp>
      <p:sp>
        <p:nvSpPr>
          <p:cNvPr id="6154" name="Line 14"/>
          <p:cNvSpPr>
            <a:spLocks noChangeShapeType="1"/>
          </p:cNvSpPr>
          <p:nvPr/>
        </p:nvSpPr>
        <p:spPr bwMode="auto">
          <a:xfrm>
            <a:off x="381000" y="3317875"/>
            <a:ext cx="11112" cy="2244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824787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Causes of these vulnerabilities:</a:t>
            </a:r>
          </a:p>
          <a:p>
            <a:pPr lvl="1"/>
            <a:r>
              <a:rPr lang="en-US" dirty="0"/>
              <a:t>User input pasted into SQL commands +</a:t>
            </a:r>
          </a:p>
          <a:p>
            <a:pPr lvl="1"/>
            <a:r>
              <a:rPr lang="en-US" dirty="0"/>
              <a:t>SQL uses several </a:t>
            </a:r>
            <a:r>
              <a:rPr lang="en-US" dirty="0" err="1"/>
              <a:t>metacharacters</a:t>
            </a:r>
            <a:r>
              <a:rPr lang="en-US" dirty="0"/>
              <a:t> / metadata</a:t>
            </a:r>
          </a:p>
          <a:p>
            <a:r>
              <a:rPr lang="en-US" dirty="0"/>
              <a:t>Example </a:t>
            </a:r>
            <a:r>
              <a:rPr lang="en-US" sz="2400" dirty="0"/>
              <a:t>(PHP/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$username = $HTTP_POST_VARS[‘</a:t>
            </a:r>
            <a:r>
              <a:rPr lang="en-US" dirty="0">
                <a:solidFill>
                  <a:srgbClr val="CC0000"/>
                </a:solidFill>
              </a:rPr>
              <a:t>username</a:t>
            </a:r>
            <a:r>
              <a:rPr lang="en-US" dirty="0"/>
              <a:t>’];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$password = $HTTP_POST_VARS[‘</a:t>
            </a:r>
            <a:r>
              <a:rPr lang="en-US" dirty="0" err="1">
                <a:solidFill>
                  <a:srgbClr val="CC0000"/>
                </a:solidFill>
              </a:rPr>
              <a:t>passwd</a:t>
            </a:r>
            <a:r>
              <a:rPr lang="en-US" dirty="0"/>
              <a:t>’];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$query = “SELECT * FROM </a:t>
            </a:r>
            <a:r>
              <a:rPr lang="en-US" dirty="0" err="1">
                <a:solidFill>
                  <a:srgbClr val="CC0000"/>
                </a:solidFill>
              </a:rPr>
              <a:t>logintable</a:t>
            </a:r>
            <a:r>
              <a:rPr lang="en-US" dirty="0">
                <a:solidFill>
                  <a:srgbClr val="CC0000"/>
                </a:solidFill>
              </a:rPr>
              <a:t> WHERE user = ‘” . $username . “’ AND pass = ‘” . $password . “’”;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$result = </a:t>
            </a:r>
            <a:r>
              <a:rPr lang="en-US" dirty="0" err="1">
                <a:solidFill>
                  <a:srgbClr val="CC6600"/>
                </a:solidFill>
              </a:rPr>
              <a:t>mysql_query</a:t>
            </a:r>
            <a:r>
              <a:rPr lang="en-US" dirty="0"/>
              <a:t>($query);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if(!$result) </a:t>
            </a:r>
            <a:r>
              <a:rPr lang="en-US" dirty="0" err="1"/>
              <a:t>die_bad_login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68B-F0BF-0242-A803-4E2E9F7D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– Cross Site Scripting (XSS)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563C-83D1-184A-8CED-CEA6AC3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F8B7E-C25A-9C4A-94DA-857E84D9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C149-CBB6-F049-80F4-224FE9B0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32D88-F472-5447-BD54-AAAD1794C7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Widespread and pernicious web app security issue</a:t>
            </a:r>
          </a:p>
          <a:p>
            <a:endParaRPr lang="en-US" dirty="0"/>
          </a:p>
          <a:p>
            <a:r>
              <a:rPr lang="en-US" dirty="0"/>
              <a:t>Allows attacker to execute script in victim’s browser</a:t>
            </a:r>
          </a:p>
          <a:p>
            <a:pPr lvl="1"/>
            <a:r>
              <a:rPr lang="en-US" dirty="0"/>
              <a:t>Scripting language is typically </a:t>
            </a:r>
            <a:r>
              <a:rPr lang="en-US" b="1" dirty="0"/>
              <a:t>JavaScript (JS)</a:t>
            </a:r>
            <a:r>
              <a:rPr lang="en-US" dirty="0"/>
              <a:t>, but others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OWASP Top 10 2013: Broken Authentication and Session Management [A3] changed places with XSS [A2]. This is because the impact is higher, but there are more XSS vulnerabilities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1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1672-E016-6D4F-82D0-5E1E2CE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24B50-DDB0-EA46-9554-AFE6176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4092E-D78A-2747-A25A-550D1DD2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9E9EC-CD24-6844-B4CD-357DD89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BB9BA-7568-1742-B10A-ECAD5178B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  <a:p>
            <a:pPr lvl="1"/>
            <a:r>
              <a:rPr lang="en-US" sz="2000" dirty="0"/>
              <a:t>User </a:t>
            </a:r>
            <a:r>
              <a:rPr lang="en-US" sz="2000" u="sng" dirty="0"/>
              <a:t>does not trust</a:t>
            </a:r>
            <a:r>
              <a:rPr lang="en-US" sz="2000" dirty="0"/>
              <a:t> email scripts but </a:t>
            </a:r>
            <a:r>
              <a:rPr lang="en-US" sz="2000" u="sng" dirty="0"/>
              <a:t>trusts</a:t>
            </a:r>
            <a:r>
              <a:rPr lang="en-US" sz="2000" dirty="0"/>
              <a:t> a (vulnerable) site</a:t>
            </a:r>
          </a:p>
          <a:p>
            <a:pPr lvl="1"/>
            <a:r>
              <a:rPr lang="en-US" sz="2000" dirty="0"/>
              <a:t>The idea is to make a user trust untrustworthy data from server</a:t>
            </a:r>
          </a:p>
          <a:p>
            <a:pPr lvl="1"/>
            <a:r>
              <a:rPr lang="en-US" sz="2000" dirty="0" err="1"/>
              <a:t>Bom</a:t>
            </a:r>
            <a:r>
              <a:rPr lang="en-US" sz="2000" dirty="0"/>
              <a:t> para </a:t>
            </a:r>
            <a:r>
              <a:rPr lang="en-US" sz="2000" dirty="0" err="1"/>
              <a:t>obter</a:t>
            </a:r>
            <a:r>
              <a:rPr lang="en-US" sz="2000" dirty="0"/>
              <a:t> </a:t>
            </a:r>
            <a:r>
              <a:rPr lang="en-US" sz="2000" dirty="0" err="1"/>
              <a:t>cookiesou</a:t>
            </a:r>
            <a:r>
              <a:rPr lang="en-US" sz="2000" dirty="0"/>
              <a:t> as </a:t>
            </a:r>
            <a:r>
              <a:rPr lang="en-US" sz="2000" dirty="0" err="1"/>
              <a:t>credenciais</a:t>
            </a:r>
            <a:r>
              <a:rPr lang="en-US" sz="2000" dirty="0"/>
              <a:t> (username / password)</a:t>
            </a: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A325A6D6-16BD-F04E-B7BA-2CDE8C239CE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14600"/>
            <a:ext cx="9036051" cy="3532187"/>
            <a:chOff x="148" y="1807"/>
            <a:chExt cx="5692" cy="2225"/>
          </a:xfrm>
        </p:grpSpPr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873AB4AA-66EA-984E-BC5F-CA0DCB585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193"/>
              <a:ext cx="5426" cy="1839"/>
              <a:chOff x="526" y="1720"/>
              <a:chExt cx="5426" cy="1839"/>
            </a:xfrm>
          </p:grpSpPr>
          <p:pic>
            <p:nvPicPr>
              <p:cNvPr id="17" name="Picture 17" descr="MCj03963060000[1]">
                <a:extLst>
                  <a:ext uri="{FF2B5EF4-FFF2-40B4-BE49-F238E27FC236}">
                    <a16:creationId xmlns:a16="http://schemas.microsoft.com/office/drawing/2014/main" id="{2D53D425-A84B-C944-B8B8-833EDCFD40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5" y="2005"/>
                <a:ext cx="543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272E8AFA-0042-134A-B34F-327457D38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" y="1720"/>
                <a:ext cx="55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PT" sz="1800">
                    <a:solidFill>
                      <a:srgbClr val="3366CC"/>
                    </a:solidFill>
                    <a:latin typeface="Tahoma" pitchFamily="34" charset="0"/>
                  </a:rPr>
                  <a:t>Victim:</a:t>
                </a:r>
              </a:p>
            </p:txBody>
          </p:sp>
          <p:sp>
            <p:nvSpPr>
              <p:cNvPr id="19" name="Text Box 19">
                <a:extLst>
                  <a:ext uri="{FF2B5EF4-FFF2-40B4-BE49-F238E27FC236}">
                    <a16:creationId xmlns:a16="http://schemas.microsoft.com/office/drawing/2014/main" id="{A9C28D7D-9E80-EE4C-812F-4A4CDAFC0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2393"/>
                <a:ext cx="74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pt-PT">
                    <a:solidFill>
                      <a:srgbClr val="3366CC"/>
                    </a:solidFill>
                    <a:latin typeface="Tahoma" pitchFamily="34" charset="0"/>
                  </a:rPr>
                  <a:t>“click here”</a:t>
                </a:r>
              </a:p>
            </p:txBody>
          </p:sp>
          <p:pic>
            <p:nvPicPr>
              <p:cNvPr id="20" name="Picture 20" descr="MCj04041590000[1]">
                <a:extLst>
                  <a:ext uri="{FF2B5EF4-FFF2-40B4-BE49-F238E27FC236}">
                    <a16:creationId xmlns:a16="http://schemas.microsoft.com/office/drawing/2014/main" id="{2E89883F-1755-7943-88E0-69677930E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46" y="2070"/>
                <a:ext cx="548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B1B83847-6A15-D84D-A9E8-9947C368A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2138"/>
                <a:ext cx="2561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 err="1">
                    <a:solidFill>
                      <a:srgbClr val="3366CC"/>
                    </a:solidFill>
                    <a:latin typeface="Tahoma" pitchFamily="34" charset="0"/>
                  </a:rPr>
                  <a:t>vulnerable</a:t>
                </a:r>
                <a:r>
                  <a:rPr lang="pt-PT" dirty="0">
                    <a:solidFill>
                      <a:srgbClr val="3366CC"/>
                    </a:solidFill>
                    <a:latin typeface="Tahoma" pitchFamily="34" charset="0"/>
                  </a:rPr>
                  <a:t> web </a:t>
                </a:r>
                <a:r>
                  <a:rPr lang="pt-PT" dirty="0" err="1">
                    <a:solidFill>
                      <a:srgbClr val="3366CC"/>
                    </a:solidFill>
                    <a:latin typeface="Tahoma" pitchFamily="34" charset="0"/>
                  </a:rPr>
                  <a:t>application</a:t>
                </a:r>
                <a:endParaRPr lang="pt-PT" dirty="0">
                  <a:solidFill>
                    <a:srgbClr val="3366CC"/>
                  </a:solidFill>
                  <a:latin typeface="Tahoma" pitchFamily="34" charset="0"/>
                </a:endParaRPr>
              </a:p>
              <a:p>
                <a:r>
                  <a:rPr lang="pt-PT" i="1" dirty="0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 displays a script </a:t>
                </a:r>
                <a:r>
                  <a:rPr lang="pt-PT" i="1" dirty="0" err="1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sent</a:t>
                </a:r>
                <a:r>
                  <a:rPr lang="pt-PT" i="1" dirty="0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 </a:t>
                </a:r>
                <a:r>
                  <a:rPr lang="pt-PT" i="1" dirty="0" err="1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by</a:t>
                </a:r>
                <a:r>
                  <a:rPr lang="pt-PT" i="1" dirty="0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 </a:t>
                </a:r>
                <a:r>
                  <a:rPr lang="pt-PT" i="1" dirty="0" err="1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the</a:t>
                </a:r>
                <a:r>
                  <a:rPr lang="pt-PT" i="1" dirty="0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 </a:t>
                </a:r>
                <a:r>
                  <a:rPr lang="pt-PT" i="1" dirty="0" err="1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victim</a:t>
                </a:r>
                <a:r>
                  <a:rPr lang="pt-PT" i="1" dirty="0">
                    <a:solidFill>
                      <a:srgbClr val="3366CC"/>
                    </a:solidFill>
                    <a:latin typeface="Tahoma" pitchFamily="34" charset="0"/>
                    <a:sym typeface="Wingdings" pitchFamily="2" charset="2"/>
                  </a:rPr>
                  <a:t>!</a:t>
                </a:r>
                <a:endParaRPr lang="pt-PT" i="1" dirty="0">
                  <a:solidFill>
                    <a:srgbClr val="3366CC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16E67EC2-0AEB-8E4E-B402-63EF1E435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08"/>
                <a:ext cx="1221" cy="2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" name="Text Box 23">
                <a:extLst>
                  <a:ext uri="{FF2B5EF4-FFF2-40B4-BE49-F238E27FC236}">
                    <a16:creationId xmlns:a16="http://schemas.microsoft.com/office/drawing/2014/main" id="{947949B6-3EDD-1148-AB81-35A2AF818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6" y="2024"/>
                <a:ext cx="123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URL w/ </a:t>
                </a:r>
                <a:r>
                  <a:rPr lang="pt-PT" dirty="0" err="1">
                    <a:solidFill>
                      <a:srgbClr val="CC0000"/>
                    </a:solidFill>
                    <a:latin typeface="Tahoma" pitchFamily="34" charset="0"/>
                  </a:rPr>
                  <a:t>evil</a:t>
                </a:r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 script</a:t>
                </a: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C1D815A-A9AD-E74C-84E6-2B695E024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9" y="2551"/>
                <a:ext cx="1241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DFDC4A0E-2DA9-B840-BC57-EEACE9E8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2" y="2783"/>
                <a:ext cx="1065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 </a:t>
                </a:r>
                <a:r>
                  <a:rPr lang="pt-PT" dirty="0" err="1">
                    <a:solidFill>
                      <a:srgbClr val="CC0000"/>
                    </a:solidFill>
                    <a:latin typeface="Tahoma" pitchFamily="34" charset="0"/>
                  </a:rPr>
                  <a:t>page</a:t>
                </a:r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 w/</a:t>
                </a:r>
                <a:r>
                  <a:rPr lang="pt-PT" dirty="0" err="1">
                    <a:solidFill>
                      <a:srgbClr val="CC0000"/>
                    </a:solidFill>
                    <a:latin typeface="Tahoma" pitchFamily="34" charset="0"/>
                  </a:rPr>
                  <a:t>evil</a:t>
                </a:r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 </a:t>
                </a:r>
                <a:b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</a:br>
                <a:r>
                  <a:rPr lang="pt-PT" dirty="0">
                    <a:solidFill>
                      <a:srgbClr val="CC0000"/>
                    </a:solidFill>
                    <a:latin typeface="Tahoma" pitchFamily="34" charset="0"/>
                  </a:rPr>
                  <a:t>script </a:t>
                </a:r>
                <a:r>
                  <a:rPr lang="pt-PT" dirty="0" err="1">
                    <a:solidFill>
                      <a:srgbClr val="CC0000"/>
                    </a:solidFill>
                    <a:latin typeface="Tahoma" pitchFamily="34" charset="0"/>
                  </a:rPr>
                  <a:t>reflected</a:t>
                </a:r>
                <a:endParaRPr lang="pt-PT" dirty="0">
                  <a:solidFill>
                    <a:srgbClr val="CC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26">
                <a:extLst>
                  <a:ext uri="{FF2B5EF4-FFF2-40B4-BE49-F238E27FC236}">
                    <a16:creationId xmlns:a16="http://schemas.microsoft.com/office/drawing/2014/main" id="{D6617AA8-47E8-7D46-8EE1-6F96C0168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" y="3347"/>
                <a:ext cx="142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solidFill>
                      <a:srgbClr val="3366CC"/>
                    </a:solidFill>
                    <a:latin typeface="Tahoma" pitchFamily="34" charset="0"/>
                  </a:rPr>
                  <a:t>browser runs evil script</a:t>
                </a:r>
              </a:p>
            </p:txBody>
          </p:sp>
          <p:pic>
            <p:nvPicPr>
              <p:cNvPr id="27" name="Picture 27">
                <a:extLst>
                  <a:ext uri="{FF2B5EF4-FFF2-40B4-BE49-F238E27FC236}">
                    <a16:creationId xmlns:a16="http://schemas.microsoft.com/office/drawing/2014/main" id="{DD3078B2-25E2-074F-97E2-AC9A06DFE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57" y="2769"/>
                <a:ext cx="510" cy="5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B0AF5CBD-7928-3046-A912-EAE7F75F0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3168"/>
              <a:ext cx="3698" cy="855"/>
              <a:chOff x="2202" y="3288"/>
              <a:chExt cx="3698" cy="855"/>
            </a:xfrm>
          </p:grpSpPr>
          <p:sp>
            <p:nvSpPr>
              <p:cNvPr id="14" name="Text Box 29">
                <a:extLst>
                  <a:ext uri="{FF2B5EF4-FFF2-40B4-BE49-F238E27FC236}">
                    <a16:creationId xmlns:a16="http://schemas.microsoft.com/office/drawing/2014/main" id="{6B8B68E8-C031-4A46-8023-24013750C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" y="3288"/>
                <a:ext cx="3392" cy="5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sz="1600" dirty="0" err="1">
                    <a:latin typeface="Tahoma" pitchFamily="34" charset="0"/>
                  </a:rPr>
                  <a:t>example</a:t>
                </a:r>
                <a:r>
                  <a:rPr lang="pt-PT" sz="1600" dirty="0">
                    <a:latin typeface="Tahoma" pitchFamily="34" charset="0"/>
                  </a:rPr>
                  <a:t> link:</a:t>
                </a:r>
              </a:p>
              <a:p>
                <a:r>
                  <a:rPr lang="pt-PT" sz="1600" dirty="0">
                    <a:latin typeface="Tahoma" pitchFamily="34" charset="0"/>
                  </a:rPr>
                  <a:t>&lt;a </a:t>
                </a:r>
                <a:r>
                  <a:rPr lang="pt-PT" sz="1600" dirty="0" err="1">
                    <a:latin typeface="Tahoma" pitchFamily="34" charset="0"/>
                  </a:rPr>
                  <a:t>href=“trusted.site.com</a:t>
                </a:r>
                <a:r>
                  <a:rPr lang="pt-PT" sz="1600" dirty="0">
                    <a:latin typeface="Tahoma" pitchFamily="34" charset="0"/>
                  </a:rPr>
                  <a:t>/</a:t>
                </a:r>
                <a:r>
                  <a:rPr lang="pt-PT" sz="1600" dirty="0" err="1">
                    <a:latin typeface="Tahoma" pitchFamily="34" charset="0"/>
                  </a:rPr>
                  <a:t>cgi-bin</a:t>
                </a:r>
                <a:r>
                  <a:rPr lang="pt-PT" sz="1600" dirty="0">
                    <a:latin typeface="Tahoma" pitchFamily="34" charset="0"/>
                  </a:rPr>
                  <a:t>/</a:t>
                </a:r>
                <a:r>
                  <a:rPr lang="pt-PT" sz="1600" dirty="0" err="1">
                    <a:latin typeface="Tahoma" pitchFamily="34" charset="0"/>
                  </a:rPr>
                  <a:t>post_message.pl</a:t>
                </a:r>
                <a:r>
                  <a:rPr lang="pt-PT" sz="1600" dirty="0">
                    <a:latin typeface="Tahoma" pitchFamily="34" charset="0"/>
                  </a:rPr>
                  <a:t>?</a:t>
                </a:r>
                <a:br>
                  <a:rPr lang="pt-PT" sz="1600" u="sng" dirty="0">
                    <a:latin typeface="Tahoma" pitchFamily="34" charset="0"/>
                  </a:rPr>
                </a:br>
                <a:r>
                  <a:rPr lang="pt-PT" sz="1600" u="sng" dirty="0">
                    <a:latin typeface="Tahoma" pitchFamily="34" charset="0"/>
                  </a:rPr>
                  <a:t>&amp;</a:t>
                </a:r>
                <a:r>
                  <a:rPr lang="pt-PT" sz="1600" u="sng" dirty="0" err="1">
                    <a:latin typeface="Tahoma" pitchFamily="34" charset="0"/>
                  </a:rPr>
                  <a:t>lt;script&amp;gt;alert</a:t>
                </a:r>
                <a:r>
                  <a:rPr lang="pt-PT" sz="1600" u="sng" dirty="0">
                    <a:latin typeface="Tahoma" pitchFamily="34" charset="0"/>
                  </a:rPr>
                  <a:t>(‘</a:t>
                </a:r>
                <a:r>
                  <a:rPr lang="pt-PT" sz="1600" u="sng" dirty="0" err="1">
                    <a:latin typeface="Tahoma" pitchFamily="34" charset="0"/>
                  </a:rPr>
                  <a:t>hello</a:t>
                </a:r>
                <a:r>
                  <a:rPr lang="pt-PT" sz="1600" u="sng" dirty="0">
                    <a:latin typeface="Tahoma" pitchFamily="34" charset="0"/>
                  </a:rPr>
                  <a:t>!’)&amp;</a:t>
                </a:r>
                <a:r>
                  <a:rPr lang="pt-PT" sz="1600" u="sng" dirty="0" err="1">
                    <a:latin typeface="Tahoma" pitchFamily="34" charset="0"/>
                  </a:rPr>
                  <a:t>lt</a:t>
                </a:r>
                <a:r>
                  <a:rPr lang="pt-PT" sz="1600" u="sng" dirty="0">
                    <a:latin typeface="Tahoma" pitchFamily="34" charset="0"/>
                  </a:rPr>
                  <a:t>;/</a:t>
                </a:r>
                <a:r>
                  <a:rPr lang="pt-PT" sz="1600" u="sng" dirty="0" err="1">
                    <a:latin typeface="Tahoma" pitchFamily="34" charset="0"/>
                  </a:rPr>
                  <a:t>script&amp;gt</a:t>
                </a:r>
                <a:r>
                  <a:rPr lang="pt-PT" sz="1600" u="sng" dirty="0">
                    <a:latin typeface="Tahoma" pitchFamily="34" charset="0"/>
                  </a:rPr>
                  <a:t>;</a:t>
                </a:r>
                <a:r>
                  <a:rPr lang="pt-PT" sz="1600" dirty="0">
                    <a:latin typeface="Tahoma" pitchFamily="34" charset="0"/>
                  </a:rPr>
                  <a:t>”&gt;</a:t>
                </a:r>
                <a:r>
                  <a:rPr lang="pt-PT" sz="1600" dirty="0" err="1">
                    <a:latin typeface="Tahoma" pitchFamily="34" charset="0"/>
                  </a:rPr>
                  <a:t>click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here</a:t>
                </a:r>
                <a:r>
                  <a:rPr lang="pt-PT" sz="1600" dirty="0">
                    <a:latin typeface="Tahoma" pitchFamily="34" charset="0"/>
                  </a:rPr>
                  <a:t>&lt;/a&gt;</a:t>
                </a:r>
              </a:p>
            </p:txBody>
          </p:sp>
          <p:sp>
            <p:nvSpPr>
              <p:cNvPr id="15" name="Text Box 30">
                <a:extLst>
                  <a:ext uri="{FF2B5EF4-FFF2-40B4-BE49-F238E27FC236}">
                    <a16:creationId xmlns:a16="http://schemas.microsoft.com/office/drawing/2014/main" id="{1B108BC4-E28C-234D-9859-6EE3F9673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931"/>
                <a:ext cx="283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sz="1600" dirty="0" err="1">
                    <a:latin typeface="Tahoma" pitchFamily="34" charset="0"/>
                  </a:rPr>
                  <a:t>message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posted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is</a:t>
                </a:r>
                <a:r>
                  <a:rPr lang="pt-PT" sz="1600" dirty="0">
                    <a:latin typeface="Tahoma" pitchFamily="34" charset="0"/>
                  </a:rPr>
                  <a:t> a script </a:t>
                </a:r>
                <a:r>
                  <a:rPr lang="pt-PT" sz="1600" dirty="0" err="1">
                    <a:latin typeface="Tahoma" pitchFamily="34" charset="0"/>
                  </a:rPr>
                  <a:t>that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pops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up</a:t>
                </a:r>
                <a:r>
                  <a:rPr lang="pt-PT" sz="1600" dirty="0">
                    <a:latin typeface="Tahoma" pitchFamily="34" charset="0"/>
                  </a:rPr>
                  <a:t> </a:t>
                </a:r>
                <a:r>
                  <a:rPr lang="pt-PT" sz="1600" dirty="0" err="1">
                    <a:latin typeface="Tahoma" pitchFamily="34" charset="0"/>
                  </a:rPr>
                  <a:t>window</a:t>
                </a:r>
                <a:endParaRPr lang="pt-PT" sz="1600" dirty="0">
                  <a:latin typeface="Tahoma" pitchFamily="34" charset="0"/>
                </a:endParaRPr>
              </a:p>
            </p:txBody>
          </p:sp>
          <p:sp>
            <p:nvSpPr>
              <p:cNvPr id="16" name="Freeform 31">
                <a:extLst>
                  <a:ext uri="{FF2B5EF4-FFF2-40B4-BE49-F238E27FC236}">
                    <a16:creationId xmlns:a16="http://schemas.microsoft.com/office/drawing/2014/main" id="{2742AC70-3659-984E-8BD4-BF8F8F445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3718"/>
                <a:ext cx="360" cy="324"/>
              </a:xfrm>
              <a:custGeom>
                <a:avLst/>
                <a:gdLst>
                  <a:gd name="T0" fmla="*/ 360 w 360"/>
                  <a:gd name="T1" fmla="*/ 0 h 324"/>
                  <a:gd name="T2" fmla="*/ 12 w 360"/>
                  <a:gd name="T3" fmla="*/ 162 h 324"/>
                  <a:gd name="T4" fmla="*/ 288 w 360"/>
                  <a:gd name="T5" fmla="*/ 324 h 324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324"/>
                  <a:gd name="T11" fmla="*/ 360 w 360"/>
                  <a:gd name="T12" fmla="*/ 324 h 3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324">
                    <a:moveTo>
                      <a:pt x="360" y="0"/>
                    </a:moveTo>
                    <a:cubicBezTo>
                      <a:pt x="192" y="54"/>
                      <a:pt x="24" y="108"/>
                      <a:pt x="12" y="162"/>
                    </a:cubicBezTo>
                    <a:cubicBezTo>
                      <a:pt x="0" y="216"/>
                      <a:pt x="297" y="315"/>
                      <a:pt x="288" y="32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 sz="1600"/>
              </a:p>
            </p:txBody>
          </p:sp>
        </p:grpSp>
        <p:sp>
          <p:nvSpPr>
            <p:cNvPr id="10" name="Text Box 34">
              <a:extLst>
                <a:ext uri="{FF2B5EF4-FFF2-40B4-BE49-F238E27FC236}">
                  <a16:creationId xmlns:a16="http://schemas.microsoft.com/office/drawing/2014/main" id="{381F2909-3B14-9F40-81F2-3299381B2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1984"/>
              <a:ext cx="6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>
                  <a:solidFill>
                    <a:srgbClr val="CC0000"/>
                  </a:solidFill>
                  <a:latin typeface="Tahoma" pitchFamily="34" charset="0"/>
                </a:rPr>
                <a:t>Attacker</a:t>
              </a:r>
            </a:p>
          </p:txBody>
        </p:sp>
        <p:pic>
          <p:nvPicPr>
            <p:cNvPr id="11" name="Picture 35" descr="j0292020">
              <a:extLst>
                <a:ext uri="{FF2B5EF4-FFF2-40B4-BE49-F238E27FC236}">
                  <a16:creationId xmlns:a16="http://schemas.microsoft.com/office/drawing/2014/main" id="{A74239FB-47BE-2D49-9E6F-05215AB3D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27" y="1807"/>
              <a:ext cx="563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094138BA-4DD1-4C4D-921E-C30F21BA9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8" y="2107"/>
              <a:ext cx="891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Text Box 37">
              <a:extLst>
                <a:ext uri="{FF2B5EF4-FFF2-40B4-BE49-F238E27FC236}">
                  <a16:creationId xmlns:a16="http://schemas.microsoft.com/office/drawing/2014/main" id="{F8D4C6AA-B4CF-7A4B-A301-60B84617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032"/>
              <a:ext cx="45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>
                  <a:solidFill>
                    <a:srgbClr val="CC0000"/>
                  </a:solidFill>
                  <a:latin typeface="Tahoma" pitchFamily="34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04B2-8048-634E-940A-E13C8E00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163A1-9197-3240-A14D-9E334F6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DEAF8-8588-274A-8EA7-B41F3E00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DDFE1-D0D7-0441-907C-75288D51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158B6-872C-D84E-B2B3-40AAF81F5A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Scripts can be similar to the previous ones</a:t>
            </a:r>
          </a:p>
          <a:p>
            <a:endParaRPr lang="en-US" dirty="0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0899891-72A2-7E4F-9FB6-485C26A728E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28825"/>
            <a:ext cx="7594600" cy="3030538"/>
            <a:chOff x="571" y="1278"/>
            <a:chExt cx="4784" cy="1909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38968A7-9059-874B-B33E-D3409A968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278"/>
              <a:ext cx="6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>
                  <a:solidFill>
                    <a:srgbClr val="CC0000"/>
                  </a:solidFill>
                  <a:latin typeface="Tahoma" pitchFamily="34" charset="0"/>
                </a:rPr>
                <a:t>Attacker</a:t>
              </a:r>
            </a:p>
          </p:txBody>
        </p:sp>
        <p:pic>
          <p:nvPicPr>
            <p:cNvPr id="9" name="Picture 8" descr="MCj04041590000[1]">
              <a:extLst>
                <a:ext uri="{FF2B5EF4-FFF2-40B4-BE49-F238E27FC236}">
                  <a16:creationId xmlns:a16="http://schemas.microsoft.com/office/drawing/2014/main" id="{CB0E641D-CBA1-5B42-AECA-DDD51F25D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1" y="1698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014E212-E41E-774E-86ED-9116B67A5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766"/>
              <a:ext cx="1919" cy="5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3366CC"/>
                  </a:solidFill>
                  <a:latin typeface="Tahoma" pitchFamily="34" charset="0"/>
                </a:rPr>
                <a:t>vulnerable web application</a:t>
              </a:r>
            </a:p>
            <a:p>
              <a:pPr>
                <a:buFont typeface="Wingdings" pitchFamily="2" charset="2"/>
                <a:buChar char="à"/>
              </a:pPr>
              <a:r>
                <a:rPr lang="pt-PT" i="1">
                  <a:solidFill>
                    <a:srgbClr val="3366CC"/>
                  </a:solidFill>
                  <a:latin typeface="Tahoma" pitchFamily="34" charset="0"/>
                  <a:sym typeface="Wingdings" pitchFamily="2" charset="2"/>
                </a:rPr>
                <a:t>stores and </a:t>
              </a:r>
              <a:r>
                <a:rPr lang="pt-PT" b="1" i="1" u="sng">
                  <a:solidFill>
                    <a:srgbClr val="3366CC"/>
                  </a:solidFill>
                  <a:latin typeface="Tahoma" pitchFamily="34" charset="0"/>
                  <a:sym typeface="Wingdings" pitchFamily="2" charset="2"/>
                </a:rPr>
                <a:t>later</a:t>
              </a:r>
              <a:r>
                <a:rPr lang="pt-PT" i="1">
                  <a:solidFill>
                    <a:srgbClr val="3366CC"/>
                  </a:solidFill>
                  <a:latin typeface="Tahoma" pitchFamily="34" charset="0"/>
                  <a:sym typeface="Wingdings" pitchFamily="2" charset="2"/>
                </a:rPr>
                <a:t> sends script </a:t>
              </a:r>
            </a:p>
            <a:p>
              <a:pPr>
                <a:buFont typeface="Wingdings" pitchFamily="2" charset="2"/>
                <a:buNone/>
              </a:pPr>
              <a:r>
                <a:rPr lang="pt-PT" i="1">
                  <a:solidFill>
                    <a:srgbClr val="3366CC"/>
                  </a:solidFill>
                  <a:latin typeface="Tahoma" pitchFamily="34" charset="0"/>
                  <a:sym typeface="Wingdings" pitchFamily="2" charset="2"/>
                </a:rPr>
                <a:t>   send by the attacker</a:t>
              </a:r>
              <a:endParaRPr lang="pt-PT" i="1">
                <a:solidFill>
                  <a:srgbClr val="3366CC"/>
                </a:solidFill>
                <a:latin typeface="Tahoma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AAB50E0-21D8-084A-926F-D4DC1370B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836"/>
              <a:ext cx="1221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2E774B9-EF77-F840-850D-1BB2B5998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1652"/>
              <a:ext cx="65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CC0000"/>
                  </a:solidFill>
                  <a:latin typeface="Tahoma" pitchFamily="34" charset="0"/>
                </a:rPr>
                <a:t>evil script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7AA2D02-077E-D242-8C46-D3227CB59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2179"/>
              <a:ext cx="1241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85EC343-B5E3-0445-A74F-06AB9D45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447"/>
              <a:ext cx="137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dirty="0" err="1">
                  <a:solidFill>
                    <a:srgbClr val="CC0000"/>
                  </a:solidFill>
                  <a:latin typeface="Tahoma" pitchFamily="34" charset="0"/>
                </a:rPr>
                <a:t>evil</a:t>
              </a:r>
              <a:r>
                <a:rPr lang="pt-PT" dirty="0">
                  <a:solidFill>
                    <a:srgbClr val="CC0000"/>
                  </a:solidFill>
                  <a:latin typeface="Tahoma" pitchFamily="34" charset="0"/>
                </a:rPr>
                <a:t> script </a:t>
              </a:r>
              <a:r>
                <a:rPr lang="pt-PT" dirty="0" err="1">
                  <a:solidFill>
                    <a:srgbClr val="CC0000"/>
                  </a:solidFill>
                  <a:latin typeface="Tahoma" pitchFamily="34" charset="0"/>
                </a:rPr>
                <a:t>in</a:t>
              </a:r>
              <a:r>
                <a:rPr lang="pt-PT" dirty="0">
                  <a:solidFill>
                    <a:srgbClr val="CC0000"/>
                  </a:solidFill>
                  <a:latin typeface="Tahoma" pitchFamily="34" charset="0"/>
                </a:rPr>
                <a:t> </a:t>
              </a:r>
              <a:r>
                <a:rPr lang="pt-PT" dirty="0" err="1">
                  <a:solidFill>
                    <a:srgbClr val="CC0000"/>
                  </a:solidFill>
                  <a:latin typeface="Tahoma" pitchFamily="34" charset="0"/>
                </a:rPr>
                <a:t>web</a:t>
              </a:r>
              <a:r>
                <a:rPr lang="pt-PT" dirty="0">
                  <a:solidFill>
                    <a:srgbClr val="CC0000"/>
                  </a:solidFill>
                  <a:latin typeface="Tahoma" pitchFamily="34" charset="0"/>
                </a:rPr>
                <a:t> </a:t>
              </a:r>
              <a:r>
                <a:rPr lang="pt-PT" dirty="0" err="1">
                  <a:solidFill>
                    <a:srgbClr val="CC0000"/>
                  </a:solidFill>
                  <a:latin typeface="Tahoma" pitchFamily="34" charset="0"/>
                </a:rPr>
                <a:t>page</a:t>
              </a:r>
              <a:endParaRPr lang="pt-PT" dirty="0">
                <a:solidFill>
                  <a:srgbClr val="CC0000"/>
                </a:solidFill>
                <a:latin typeface="Tahoma" pitchFamily="34" charset="0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137455A-58B9-6C40-92CF-890086C8B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" y="2975"/>
              <a:ext cx="142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3366CC"/>
                  </a:solidFill>
                  <a:latin typeface="Tahoma" pitchFamily="34" charset="0"/>
                </a:rPr>
                <a:t>browser runs evil script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41739B-02C2-024D-BC99-B4BC9B0D7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2" y="239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7" name="Picture 20" descr="j0292020">
              <a:extLst>
                <a:ext uri="{FF2B5EF4-FFF2-40B4-BE49-F238E27FC236}">
                  <a16:creationId xmlns:a16="http://schemas.microsoft.com/office/drawing/2014/main" id="{7F1DF855-BC08-9C4A-BC34-38D6138AB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7" y="1521"/>
              <a:ext cx="563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772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5344-4164-4B4D-9FE5-50EAFAF9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4F1F-B0C5-274F-959D-65A14A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325DC-0B32-2F46-A410-C67BF44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A020-1A9F-F045-BE9D-659AEF8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EBCF-EE55-C94A-9BF4-D2D10AF731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Estudámos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classes de </a:t>
            </a:r>
            <a:r>
              <a:rPr lang="en-US" dirty="0" err="1"/>
              <a:t>vulnerabilidades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corridas</a:t>
            </a:r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de entradas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8A871-D597-234B-924E-B54F702D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6076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B580-F73E-7540-A8BF-8434A91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1030-94F8-E84A-9797-DB1C44A3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84A4-AAF6-C64A-9ABA-EF0C2BF8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28111-1EF5-CC48-90A5-83B184B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6FF98-A075-534A-A352-0826BE9764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A3 – Broken authentication and session management</a:t>
            </a:r>
          </a:p>
          <a:p>
            <a:pPr lvl="1"/>
            <a:r>
              <a:rPr lang="en-US" dirty="0"/>
              <a:t>Ex: session hijacking - Attacker discovers an open session ID and sends commands to that session</a:t>
            </a:r>
          </a:p>
          <a:p>
            <a:endParaRPr lang="en-US" dirty="0"/>
          </a:p>
          <a:p>
            <a:r>
              <a:rPr lang="en-US" dirty="0"/>
              <a:t>A4 – Direct object reference</a:t>
            </a:r>
          </a:p>
          <a:p>
            <a:pPr lvl="1"/>
            <a:r>
              <a:rPr lang="en-US" dirty="0"/>
              <a:t>Site exposes a reference to an internal implementation object and no proper access control, e.g., photos, etc.</a:t>
            </a:r>
          </a:p>
          <a:p>
            <a:endParaRPr lang="en-US" dirty="0"/>
          </a:p>
          <a:p>
            <a:r>
              <a:rPr lang="en-US" dirty="0"/>
              <a:t>A5 – Cross Site Request Forgery (CSRF)</a:t>
            </a:r>
          </a:p>
          <a:p>
            <a:pPr lvl="1"/>
            <a:r>
              <a:rPr lang="en-US" dirty="0"/>
              <a:t>Force user to execute unwanted actions in a vulnerable site in which he/she is authenticated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8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Corridas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violações</a:t>
            </a:r>
            <a:r>
              <a:rPr lang="en-US" sz="2400" dirty="0"/>
              <a:t> das </a:t>
            </a:r>
            <a:r>
              <a:rPr lang="en-US" sz="2400" dirty="0" err="1"/>
              <a:t>espectativas</a:t>
            </a:r>
            <a:r>
              <a:rPr lang="en-US" sz="2400" dirty="0"/>
              <a:t> do </a:t>
            </a:r>
            <a:r>
              <a:rPr lang="en-US" sz="2400" dirty="0" err="1"/>
              <a:t>programador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atomicidade</a:t>
            </a:r>
            <a:r>
              <a:rPr lang="en-US" sz="2400" dirty="0"/>
              <a:t> de um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de </a:t>
            </a:r>
            <a:r>
              <a:rPr lang="en-US" sz="2400" dirty="0" err="1"/>
              <a:t>vulnerabilidade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</a:t>
            </a:r>
            <a:r>
              <a:rPr lang="en-US" sz="2400" dirty="0" err="1"/>
              <a:t>objectivos</a:t>
            </a:r>
            <a:r>
              <a:rPr lang="en-US" sz="2400" dirty="0"/>
              <a:t> de </a:t>
            </a:r>
            <a:r>
              <a:rPr lang="en-US" sz="2400" dirty="0" err="1"/>
              <a:t>explorar</a:t>
            </a:r>
            <a:r>
              <a:rPr lang="en-US" sz="2400" dirty="0"/>
              <a:t> </a:t>
            </a:r>
            <a:r>
              <a:rPr lang="en-US" sz="2400" dirty="0" err="1"/>
              <a:t>essas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escalar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e as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 TOCTOU, 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temporários</a:t>
            </a:r>
            <a:r>
              <a:rPr lang="en-US" sz="2400" dirty="0"/>
              <a:t>, e </a:t>
            </a:r>
            <a:r>
              <a:rPr lang="en-US" sz="2400" dirty="0" err="1"/>
              <a:t>concorrência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 err="1"/>
              <a:t>Outra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de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deficiente</a:t>
            </a:r>
            <a:r>
              <a:rPr lang="en-US" sz="2400" dirty="0"/>
              <a:t> </a:t>
            </a:r>
            <a:r>
              <a:rPr lang="en-US" sz="2400" dirty="0" err="1"/>
              <a:t>validação</a:t>
            </a:r>
            <a:r>
              <a:rPr lang="en-US" sz="2400" dirty="0"/>
              <a:t> de entradas,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atancante</a:t>
            </a:r>
            <a:r>
              <a:rPr lang="en-US" sz="2400" dirty="0"/>
              <a:t> </a:t>
            </a:r>
            <a:r>
              <a:rPr lang="en-US" sz="2400" dirty="0" err="1"/>
              <a:t>injectar</a:t>
            </a:r>
            <a:r>
              <a:rPr lang="en-US" sz="2400" dirty="0"/>
              <a:t> dados que </a:t>
            </a:r>
            <a:r>
              <a:rPr lang="en-US" sz="2400" dirty="0" err="1"/>
              <a:t>resultem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r>
              <a:rPr lang="en-US" sz="2400" dirty="0" err="1"/>
              <a:t>desvio</a:t>
            </a:r>
            <a:r>
              <a:rPr lang="en-US" sz="2400" dirty="0"/>
              <a:t> do </a:t>
            </a:r>
            <a:r>
              <a:rPr lang="en-US" sz="2400" dirty="0" err="1"/>
              <a:t>comportamento</a:t>
            </a:r>
            <a:r>
              <a:rPr lang="en-US" sz="2400" dirty="0"/>
              <a:t> normal do </a:t>
            </a:r>
            <a:r>
              <a:rPr lang="en-US" sz="2400" dirty="0" err="1"/>
              <a:t>programa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6 e 7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e </a:t>
            </a:r>
            <a:r>
              <a:rPr lang="en-US" dirty="0" err="1"/>
              <a:t>em</a:t>
            </a:r>
            <a:r>
              <a:rPr lang="en-US" dirty="0"/>
              <a:t> bases de dados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6C5-DD44-B043-953B-920F7A49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a Web?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5D69-579A-9946-A299-12311BF2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B3C1B-8EAA-BD49-A3D4-E918C63B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21F10-639E-6F43-B77E-064B313A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6E69E-3987-1E42-B052-0550FF5CB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“Hundreds of thousands of Facebook users were hit (...) by a trick that spreads a clickjacking worm once the victim has been fooled into “liking” a page. Once that is done the action installs a Trojan and recommends the page to the victim’s friends.”</a:t>
            </a:r>
          </a:p>
          <a:p>
            <a:endParaRPr lang="en-US" dirty="0"/>
          </a:p>
          <a:p>
            <a:pPr lvl="1"/>
            <a:r>
              <a:rPr lang="en-US" dirty="0"/>
              <a:t>Ellen Messmer, ‘Likejacking’ exploit fools Facebook users and friends, </a:t>
            </a:r>
            <a:r>
              <a:rPr lang="en-US" dirty="0" err="1"/>
              <a:t>NetworkWorld.com</a:t>
            </a:r>
            <a:r>
              <a:rPr lang="en-US" dirty="0"/>
              <a:t>, June 1</a:t>
            </a:r>
            <a:r>
              <a:rPr lang="en-US" baseline="30000" dirty="0"/>
              <a:t>st</a:t>
            </a:r>
            <a:r>
              <a:rPr lang="en-US" dirty="0"/>
              <a:t> 2010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FF9A4-FEDD-DC45-833E-B67A63E9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06924"/>
            <a:ext cx="989076" cy="9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C340-5A53-4B48-9E33-10F4B35C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 web </a:t>
            </a:r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319C6-905E-3247-8354-68BEDE90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65456-D3C3-1441-8387-FC28EB04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76617-FBD8-5A45-9C19-E549B02D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8D65A-4B26-1146-B6BD-147939A624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web suffers heavily from all the 3 causes of trouble: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complexity, extensibility, connectivity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 1 technology but a “blob” of technologies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HTTP, HTTPS, HTML, XML, PHP, Java, ASP.NET, PHP, cookies, SQL, web services, Flash, Silverlight, frameworks,…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vulnerabilities reported and exploited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OWASP Project Top 10 Vulnerabilities 2010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Arquitectura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3FA9DD-FC94-B649-BE13-D142248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r>
              <a:rPr lang="en-US" dirty="0"/>
              <a:t> Web: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distribuído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834A6-788F-EC4E-89F9-DBAAB5BF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9280-9774-FC48-ABD5-133C69C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FC81-FE09-634C-A733-A29BA0AF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92308C4-1596-5A45-A5E5-5A1CCEBBED18}"/>
              </a:ext>
            </a:extLst>
          </p:cNvPr>
          <p:cNvSpPr txBox="1">
            <a:spLocks noChangeArrowheads="1"/>
          </p:cNvSpPr>
          <p:nvPr/>
        </p:nvSpPr>
        <p:spPr>
          <a:xfrm>
            <a:off x="265113" y="3568700"/>
            <a:ext cx="3835400" cy="27130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pt-PT" sz="1800">
                <a:solidFill>
                  <a:srgbClr val="3366CC"/>
                </a:solidFill>
              </a:rPr>
              <a:t>HTML(5) / pics / audio / video </a:t>
            </a:r>
          </a:p>
          <a:p>
            <a:pPr defTabSz="914400">
              <a:lnSpc>
                <a:spcPct val="90000"/>
              </a:lnSpc>
            </a:pPr>
            <a:r>
              <a:rPr lang="pt-PT" sz="1800">
                <a:solidFill>
                  <a:srgbClr val="3366CC"/>
                </a:solidFill>
              </a:rPr>
              <a:t>JavaScript, VBScript,…</a:t>
            </a:r>
          </a:p>
          <a:p>
            <a:pPr defTabSz="914400">
              <a:lnSpc>
                <a:spcPct val="90000"/>
              </a:lnSpc>
            </a:pPr>
            <a:r>
              <a:rPr lang="pt-PT" sz="1800">
                <a:solidFill>
                  <a:srgbClr val="3366CC"/>
                </a:solidFill>
              </a:rPr>
              <a:t>ActiveX / Java / Flash / …</a:t>
            </a:r>
            <a:endParaRPr lang="en-US" sz="1800" dirty="0">
              <a:solidFill>
                <a:srgbClr val="3366CC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9F10377F-9836-4149-9A42-44A87279EBB7}"/>
              </a:ext>
            </a:extLst>
          </p:cNvPr>
          <p:cNvSpPr txBox="1">
            <a:spLocks noChangeArrowheads="1"/>
          </p:cNvSpPr>
          <p:nvPr/>
        </p:nvSpPr>
        <p:spPr>
          <a:xfrm>
            <a:off x="3567113" y="3457575"/>
            <a:ext cx="4052887" cy="3095625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>
                <a:solidFill>
                  <a:srgbClr val="339933"/>
                </a:solidFill>
              </a:rPr>
              <a:t>Static</a:t>
            </a:r>
            <a:r>
              <a:rPr lang="pt-PT" sz="1600" i="1" dirty="0">
                <a:solidFill>
                  <a:srgbClr val="339933"/>
                </a:solidFill>
              </a:rPr>
              <a:t> </a:t>
            </a:r>
            <a:r>
              <a:rPr lang="pt-PT" sz="1600" i="1" dirty="0" err="1">
                <a:solidFill>
                  <a:srgbClr val="339933"/>
                </a:solidFill>
              </a:rPr>
              <a:t>content</a:t>
            </a:r>
            <a:r>
              <a:rPr lang="pt-PT" sz="1600" dirty="0">
                <a:solidFill>
                  <a:srgbClr val="339933"/>
                </a:solidFill>
              </a:rPr>
              <a:t>: HTML, </a:t>
            </a:r>
            <a:r>
              <a:rPr lang="pt-PT" sz="1600" dirty="0" err="1">
                <a:solidFill>
                  <a:srgbClr val="339933"/>
                </a:solidFill>
              </a:rPr>
              <a:t>pics</a:t>
            </a:r>
            <a:r>
              <a:rPr lang="pt-PT" sz="1600" dirty="0">
                <a:solidFill>
                  <a:srgbClr val="339933"/>
                </a:solidFill>
              </a:rPr>
              <a:t>, </a:t>
            </a:r>
            <a:r>
              <a:rPr lang="pt-PT" sz="1600" dirty="0" err="1">
                <a:solidFill>
                  <a:srgbClr val="339933"/>
                </a:solidFill>
              </a:rPr>
              <a:t>audio</a:t>
            </a:r>
            <a:r>
              <a:rPr lang="pt-PT" sz="1600" dirty="0">
                <a:solidFill>
                  <a:srgbClr val="339933"/>
                </a:solidFill>
              </a:rPr>
              <a:t>, </a:t>
            </a:r>
            <a:r>
              <a:rPr lang="pt-PT" sz="1600" dirty="0" err="1">
                <a:solidFill>
                  <a:srgbClr val="339933"/>
                </a:solidFill>
              </a:rPr>
              <a:t>vid</a:t>
            </a:r>
            <a:endParaRPr lang="pt-PT" sz="1600" dirty="0">
              <a:solidFill>
                <a:srgbClr val="339933"/>
              </a:solidFill>
            </a:endParaRP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endParaRPr lang="pt-PT" sz="1600" i="1" dirty="0">
              <a:solidFill>
                <a:srgbClr val="FF9900"/>
              </a:solidFill>
            </a:endParaRP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>
                <a:solidFill>
                  <a:srgbClr val="FF9900"/>
                </a:solidFill>
              </a:rPr>
              <a:t>Dynamic</a:t>
            </a:r>
            <a:r>
              <a:rPr lang="pt-PT" sz="1600" i="1" dirty="0">
                <a:solidFill>
                  <a:srgbClr val="FF9900"/>
                </a:solidFill>
              </a:rPr>
              <a:t> </a:t>
            </a:r>
            <a:r>
              <a:rPr lang="pt-PT" sz="1600" i="1" dirty="0" err="1">
                <a:solidFill>
                  <a:srgbClr val="FF9900"/>
                </a:solidFill>
              </a:rPr>
              <a:t>content</a:t>
            </a:r>
            <a:r>
              <a:rPr lang="pt-PT" sz="1600" i="1" dirty="0">
                <a:solidFill>
                  <a:srgbClr val="FF9900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>
                <a:solidFill>
                  <a:srgbClr val="FF9900"/>
                </a:solidFill>
              </a:rPr>
              <a:t>CGI, Server-Side </a:t>
            </a:r>
            <a:r>
              <a:rPr lang="pt-PT" sz="1600" dirty="0" err="1">
                <a:solidFill>
                  <a:srgbClr val="FF9900"/>
                </a:solidFill>
              </a:rPr>
              <a:t>Includes</a:t>
            </a:r>
            <a:r>
              <a:rPr lang="pt-PT" sz="1600" dirty="0">
                <a:solidFill>
                  <a:srgbClr val="FF9900"/>
                </a:solidFill>
              </a:rPr>
              <a:t> (SSI), </a:t>
            </a:r>
            <a:r>
              <a:rPr lang="pt-PT" sz="1600" dirty="0" err="1">
                <a:solidFill>
                  <a:srgbClr val="FF9900"/>
                </a:solidFill>
              </a:rPr>
              <a:t>Extensible</a:t>
            </a:r>
            <a:r>
              <a:rPr lang="pt-PT" sz="1600" dirty="0">
                <a:solidFill>
                  <a:srgbClr val="FF9900"/>
                </a:solidFill>
              </a:rPr>
              <a:t> </a:t>
            </a:r>
            <a:r>
              <a:rPr lang="pt-PT" sz="1600" dirty="0" err="1">
                <a:solidFill>
                  <a:srgbClr val="FF9900"/>
                </a:solidFill>
              </a:rPr>
              <a:t>Stylesheet</a:t>
            </a:r>
            <a:r>
              <a:rPr lang="pt-PT" sz="1600" dirty="0">
                <a:solidFill>
                  <a:srgbClr val="FF9900"/>
                </a:solidFill>
              </a:rPr>
              <a:t> </a:t>
            </a:r>
            <a:r>
              <a:rPr lang="pt-PT" sz="1600" dirty="0" err="1">
                <a:solidFill>
                  <a:srgbClr val="FF9900"/>
                </a:solidFill>
              </a:rPr>
              <a:t>Language</a:t>
            </a:r>
            <a:r>
              <a:rPr lang="pt-PT" sz="1600" dirty="0">
                <a:solidFill>
                  <a:srgbClr val="FF9900"/>
                </a:solidFill>
              </a:rPr>
              <a:t> </a:t>
            </a:r>
            <a:r>
              <a:rPr lang="pt-PT" sz="1600" dirty="0" err="1">
                <a:solidFill>
                  <a:srgbClr val="FF9900"/>
                </a:solidFill>
              </a:rPr>
              <a:t>Transformation</a:t>
            </a:r>
            <a:r>
              <a:rPr lang="pt-PT" sz="1600" dirty="0">
                <a:solidFill>
                  <a:srgbClr val="FF9900"/>
                </a:solidFill>
              </a:rPr>
              <a:t> (XSLT)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>
                <a:solidFill>
                  <a:srgbClr val="FF9900"/>
                </a:solidFill>
              </a:rPr>
              <a:t>Server-</a:t>
            </a:r>
            <a:r>
              <a:rPr lang="pt-PT" sz="1600" dirty="0" err="1">
                <a:solidFill>
                  <a:srgbClr val="FF9900"/>
                </a:solidFill>
              </a:rPr>
              <a:t>side</a:t>
            </a:r>
            <a:r>
              <a:rPr lang="pt-PT" sz="1600" dirty="0">
                <a:solidFill>
                  <a:srgbClr val="FF9900"/>
                </a:solidFill>
              </a:rPr>
              <a:t> </a:t>
            </a:r>
            <a:r>
              <a:rPr lang="pt-PT" sz="1600" dirty="0" err="1">
                <a:solidFill>
                  <a:srgbClr val="FF9900"/>
                </a:solidFill>
              </a:rPr>
              <a:t>scripting</a:t>
            </a:r>
            <a:r>
              <a:rPr lang="pt-PT" sz="1600" dirty="0">
                <a:solidFill>
                  <a:srgbClr val="FF9900"/>
                </a:solidFill>
              </a:rPr>
              <a:t> (PHP, ASP, CFML, JSP); </a:t>
            </a:r>
            <a:r>
              <a:rPr lang="pt-PT" sz="1600" dirty="0" err="1">
                <a:solidFill>
                  <a:srgbClr val="FF9900"/>
                </a:solidFill>
              </a:rPr>
              <a:t>compiled</a:t>
            </a:r>
            <a:r>
              <a:rPr lang="pt-PT" sz="1600" dirty="0">
                <a:solidFill>
                  <a:srgbClr val="FF9900"/>
                </a:solidFill>
              </a:rPr>
              <a:t> “scripts” (Java </a:t>
            </a:r>
            <a:r>
              <a:rPr lang="pt-PT" sz="1600" dirty="0" err="1">
                <a:solidFill>
                  <a:srgbClr val="FF9900"/>
                </a:solidFill>
              </a:rPr>
              <a:t>servlets</a:t>
            </a:r>
            <a:r>
              <a:rPr lang="pt-PT" sz="1600" dirty="0">
                <a:solidFill>
                  <a:srgbClr val="FF9900"/>
                </a:solidFill>
              </a:rPr>
              <a:t>, ASP.NET, </a:t>
            </a:r>
            <a:r>
              <a:rPr lang="pt-PT" sz="1600" dirty="0" err="1">
                <a:solidFill>
                  <a:srgbClr val="FF9900"/>
                </a:solidFill>
              </a:rPr>
              <a:t>ColdFusion</a:t>
            </a:r>
            <a:r>
              <a:rPr lang="pt-PT" sz="1600" dirty="0">
                <a:solidFill>
                  <a:srgbClr val="FF9900"/>
                </a:solidFill>
              </a:rPr>
              <a:t> MX) 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 err="1">
                <a:solidFill>
                  <a:srgbClr val="FF9900"/>
                </a:solidFill>
              </a:rPr>
              <a:t>Frameworks</a:t>
            </a:r>
            <a:r>
              <a:rPr lang="pt-PT" sz="1600" dirty="0">
                <a:solidFill>
                  <a:srgbClr val="FF9900"/>
                </a:solidFill>
              </a:rPr>
              <a:t> (</a:t>
            </a:r>
            <a:r>
              <a:rPr lang="pt-PT" sz="1600" dirty="0" err="1">
                <a:solidFill>
                  <a:srgbClr val="FF9900"/>
                </a:solidFill>
              </a:rPr>
              <a:t>Hibernate</a:t>
            </a:r>
            <a:r>
              <a:rPr lang="pt-PT" sz="1600" dirty="0">
                <a:solidFill>
                  <a:srgbClr val="FF9900"/>
                </a:solidFill>
              </a:rPr>
              <a:t>, </a:t>
            </a:r>
            <a:r>
              <a:rPr lang="pt-PT" sz="1600" dirty="0" err="1">
                <a:solidFill>
                  <a:srgbClr val="FF9900"/>
                </a:solidFill>
              </a:rPr>
              <a:t>Struts</a:t>
            </a:r>
            <a:r>
              <a:rPr lang="pt-PT" sz="1600" dirty="0">
                <a:solidFill>
                  <a:srgbClr val="FF9900"/>
                </a:solidFill>
              </a:rPr>
              <a:t>, Spring,…)</a:t>
            </a:r>
            <a:endParaRPr lang="en-US" sz="1600" dirty="0"/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id="{56BE7E31-90FC-3445-9C29-CD8E35292C37}"/>
              </a:ext>
            </a:extLst>
          </p:cNvPr>
          <p:cNvGrpSpPr>
            <a:grpSpLocks/>
          </p:cNvGrpSpPr>
          <p:nvPr/>
        </p:nvGrpSpPr>
        <p:grpSpPr bwMode="auto">
          <a:xfrm>
            <a:off x="442911" y="1446213"/>
            <a:ext cx="5348289" cy="1881187"/>
            <a:chOff x="581" y="911"/>
            <a:chExt cx="3369" cy="1185"/>
          </a:xfrm>
        </p:grpSpPr>
        <p:pic>
          <p:nvPicPr>
            <p:cNvPr id="11" name="Picture 6" descr="MCj04041590000[1]">
              <a:extLst>
                <a:ext uri="{FF2B5EF4-FFF2-40B4-BE49-F238E27FC236}">
                  <a16:creationId xmlns:a16="http://schemas.microsoft.com/office/drawing/2014/main" id="{563A635C-EEEC-7340-8463-824AD765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" y="911"/>
              <a:ext cx="762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67FB0B11-54CD-5B4A-B372-71C5E540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18"/>
              <a:ext cx="97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Servidor Web</a:t>
              </a:r>
              <a:endParaRPr lang="pt-PT" sz="1800" i="1" dirty="0">
                <a:latin typeface="Tahoma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A8BFD9E3-D99E-D541-AE7B-77969D89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7" y="1338"/>
              <a:ext cx="17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A3B199A-5A3F-194D-9EFC-56D89565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431"/>
              <a:ext cx="1521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HTTP / HTTPS / SOAP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(sobre TCP/IP)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1A6A574-9945-D24F-8687-C51EC444D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692"/>
              <a:ext cx="735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Cliente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(browser)</a:t>
              </a:r>
            </a:p>
          </p:txBody>
        </p:sp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8F48BC65-3036-594D-845D-0F021AF90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8" y="102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439E5DF-41FE-AA4B-B256-65DDC6C1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752600"/>
            <a:ext cx="869156" cy="869156"/>
          </a:xfrm>
          <a:prstGeom prst="rect">
            <a:avLst/>
          </a:prstGeom>
        </p:spPr>
      </p:pic>
      <p:sp>
        <p:nvSpPr>
          <p:cNvPr id="18" name="Line 10">
            <a:extLst>
              <a:ext uri="{FF2B5EF4-FFF2-40B4-BE49-F238E27FC236}">
                <a16:creationId xmlns:a16="http://schemas.microsoft.com/office/drawing/2014/main" id="{D67053F3-6494-5C4A-A1EF-763C0AFD73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2124073"/>
            <a:ext cx="175260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795FC924-529B-8B4E-8752-0439CC898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9323" y="2299493"/>
            <a:ext cx="168911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SQL / XML</a:t>
            </a:r>
          </a:p>
          <a:p>
            <a:pPr algn="ctr"/>
            <a:r>
              <a:rPr lang="pt-PT" sz="1800" dirty="0">
                <a:latin typeface="Tahoma" pitchFamily="34" charset="0"/>
              </a:rPr>
              <a:t>(sobre TCP/IP)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4E8AA96F-7B51-1D47-874D-70304C48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686050"/>
            <a:ext cx="13752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Base Dados</a:t>
            </a:r>
            <a:endParaRPr lang="pt-PT" sz="1800" i="1" dirty="0">
              <a:latin typeface="Tahoma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BDFCC9A-6C32-0649-A441-A37CE7775980}"/>
              </a:ext>
            </a:extLst>
          </p:cNvPr>
          <p:cNvSpPr txBox="1">
            <a:spLocks noChangeArrowheads="1"/>
          </p:cNvSpPr>
          <p:nvPr/>
        </p:nvSpPr>
        <p:spPr>
          <a:xfrm>
            <a:off x="7427785" y="3467101"/>
            <a:ext cx="1811465" cy="14097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>
                <a:solidFill>
                  <a:schemeClr val="accent5">
                    <a:lumMod val="75000"/>
                  </a:schemeClr>
                </a:solidFill>
              </a:rPr>
              <a:t>SQL </a:t>
            </a:r>
            <a:r>
              <a:rPr lang="pt-PT" sz="1600" i="1" dirty="0" err="1">
                <a:solidFill>
                  <a:schemeClr val="accent5">
                    <a:lumMod val="75000"/>
                  </a:schemeClr>
                </a:solidFill>
              </a:rPr>
              <a:t>databases</a:t>
            </a:r>
            <a:endParaRPr lang="pt-PT" sz="1600" i="1" dirty="0">
              <a:solidFill>
                <a:schemeClr val="accent5">
                  <a:lumMod val="7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>
                <a:solidFill>
                  <a:schemeClr val="accent5">
                    <a:lumMod val="75000"/>
                  </a:schemeClr>
                </a:solidFill>
              </a:rPr>
              <a:t>XML files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>
                <a:solidFill>
                  <a:schemeClr val="accent5">
                    <a:lumMod val="75000"/>
                  </a:schemeClr>
                </a:solidFill>
              </a:rPr>
              <a:t>Others</a:t>
            </a:r>
            <a:r>
              <a:rPr lang="pt-PT" sz="1600" i="1" dirty="0">
                <a:solidFill>
                  <a:schemeClr val="accent5">
                    <a:lumMod val="75000"/>
                  </a:schemeClr>
                </a:solidFill>
              </a:rPr>
              <a:t>...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2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A31C-2540-1A46-B04D-F094720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HTTP / HTTPS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5DEE-BE99-B045-8194-A0E26E2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31494-5018-F443-A939-3AC407C5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D5DD-C6F6-E54E-8481-40D947F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FEEB-FE5C-504D-8EAE-B5D030F851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two types of HTTP messages: </a:t>
            </a:r>
            <a:r>
              <a:rPr lang="en-US" sz="2400" i="1" dirty="0">
                <a:solidFill>
                  <a:srgbClr val="FF0000"/>
                </a:solidFill>
              </a:rPr>
              <a:t>request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response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HTTP request message:</a:t>
            </a:r>
            <a:endParaRPr lang="en-US" sz="2400" dirty="0"/>
          </a:p>
          <a:p>
            <a:pPr lvl="1"/>
            <a:r>
              <a:rPr lang="en-US" sz="2000" dirty="0"/>
              <a:t>ASCII (human-readable format)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3971C7-2AAB-094F-98DC-34BBA2A7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760663"/>
            <a:ext cx="16578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(GET, POST,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commands)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760FA67-C762-D14E-BECB-A5DAEB466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3092450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1F351B-0108-B344-93BF-BA7FA4A29D0F}"/>
              </a:ext>
            </a:extLst>
          </p:cNvPr>
          <p:cNvSpPr>
            <a:spLocks/>
          </p:cNvSpPr>
          <p:nvPr/>
        </p:nvSpPr>
        <p:spPr bwMode="auto">
          <a:xfrm>
            <a:off x="2776539" y="3429000"/>
            <a:ext cx="107338" cy="1274738"/>
          </a:xfrm>
          <a:custGeom>
            <a:avLst/>
            <a:gdLst>
              <a:gd name="T0" fmla="*/ 121370 w 150"/>
              <a:gd name="T1" fmla="*/ 12710 h 924"/>
              <a:gd name="T2" fmla="*/ 0 w 150"/>
              <a:gd name="T3" fmla="*/ 0 h 924"/>
              <a:gd name="T4" fmla="*/ 0 w 150"/>
              <a:gd name="T5" fmla="*/ 1957388 h 924"/>
              <a:gd name="T6" fmla="*/ 149225 w 150"/>
              <a:gd name="T7" fmla="*/ 194467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4A5B80A-8038-604A-BD43-E0266270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946525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 lines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5E9C3A5-9286-A643-934F-C76D541F7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965" y="4816277"/>
            <a:ext cx="661182" cy="2672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0996C394-32A1-304A-8B1C-E98B70BE6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845050"/>
            <a:ext cx="24622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end of header lines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1281E94-C684-BD41-A1E4-E222173E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127375"/>
            <a:ext cx="5009705" cy="1588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Accept-Language: en-</a:t>
            </a:r>
            <a:r>
              <a:rPr lang="en-US" sz="1800" b="1" dirty="0" err="1">
                <a:latin typeface="Courier New" pitchFamily="49" charset="0"/>
              </a:rPr>
              <a:t>us,en;q</a:t>
            </a:r>
            <a:r>
              <a:rPr lang="en-US" sz="1800" b="1" dirty="0">
                <a:latin typeface="Courier New" pitchFamily="49" charset="0"/>
              </a:rPr>
              <a:t>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\r\n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84BCB64C-D12A-A74B-8B5B-0909FAB8E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4125" y="2644775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D683CD5C-295C-0046-956F-5A2172FB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362200"/>
            <a:ext cx="2647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DA43381-7634-FF46-B03C-16654CC7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659063"/>
            <a:ext cx="20431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/>
              <a:t>line-feed character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40A05966-065D-0843-B094-D78C337D4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5113" y="2954338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D08B8051-603C-A34E-89C8-BF009ADF00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133975"/>
            <a:ext cx="641253" cy="24149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8A8F8394-864E-B14E-BE76-8103E990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11889"/>
            <a:ext cx="28650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optional body goes 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(no body in GET requests)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E325-9275-F044-8022-A6552E63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de input (entradas)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E1235-09F4-3040-9F71-B5903C93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51B93-79CA-A149-949D-8C100E1D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588F4-B165-DF47-BBAC-63E3BEC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EDBA-E65A-DB42-A08E-6B0A8F52B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page often includes </a:t>
            </a:r>
            <a:r>
              <a:rPr lang="en-US" sz="2400" i="1" dirty="0"/>
              <a:t>form</a:t>
            </a:r>
            <a:r>
              <a:rPr lang="en-US" sz="2400" dirty="0"/>
              <a:t> input; how is it sent to the server?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Using the POST method:</a:t>
            </a:r>
            <a:endParaRPr lang="en-US" sz="2400" dirty="0"/>
          </a:p>
          <a:p>
            <a:r>
              <a:rPr lang="en-US" sz="2400" dirty="0"/>
              <a:t>input is uploaded to server in entity body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u="sng" dirty="0">
                <a:solidFill>
                  <a:srgbClr val="FF0000"/>
                </a:solidFill>
              </a:rPr>
              <a:t>In the URL:</a:t>
            </a:r>
          </a:p>
          <a:p>
            <a:r>
              <a:rPr lang="en-US" sz="2400" dirty="0"/>
              <a:t>uses GET method</a:t>
            </a:r>
          </a:p>
          <a:p>
            <a:r>
              <a:rPr lang="en-US" sz="2400" dirty="0"/>
              <a:t>input is uploaded in URL field of request line: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www.somesite.com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animalsearch.php?animal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</a:rPr>
              <a:t>monkey&amp;food</a:t>
            </a:r>
            <a:r>
              <a:rPr lang="en-US" sz="2000" b="1" dirty="0">
                <a:latin typeface="Courier New" pitchFamily="49" charset="0"/>
              </a:rPr>
              <a:t>=banana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624860-5EA0-504F-9450-873C5B05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664" y="1889780"/>
            <a:ext cx="3822192" cy="92657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161D36-6174-2E4A-8596-F6E569251EC7}"/>
              </a:ext>
            </a:extLst>
          </p:cNvPr>
          <p:cNvCxnSpPr/>
          <p:nvPr/>
        </p:nvCxnSpPr>
        <p:spPr bwMode="auto">
          <a:xfrm>
            <a:off x="4572000" y="1828800"/>
            <a:ext cx="292608" cy="29260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230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12736</TotalTime>
  <Words>1335</Words>
  <Application>Microsoft Macintosh PowerPoint</Application>
  <PresentationFormat>On-screen Show (4:3)</PresentationFormat>
  <Paragraphs>302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Tahoma</vt:lpstr>
      <vt:lpstr>Times New Roman</vt:lpstr>
      <vt:lpstr>Tw Cen MT</vt:lpstr>
      <vt:lpstr>Wingdings</vt:lpstr>
      <vt:lpstr>Wingdings 3</vt:lpstr>
      <vt:lpstr>santos_theme</vt:lpstr>
      <vt:lpstr>Vulnerabilidades na Web e em Bases de Dados  Parte II: Vulnerabilidades</vt:lpstr>
      <vt:lpstr>Aula passada</vt:lpstr>
      <vt:lpstr>E a Web?</vt:lpstr>
      <vt:lpstr>Na web encontramos muitas vulnerabilidades</vt:lpstr>
      <vt:lpstr>Plano para esta aula</vt:lpstr>
      <vt:lpstr>Arquitectura das aplicações Web</vt:lpstr>
      <vt:lpstr>Aplicação Web: Um sistema distribuído</vt:lpstr>
      <vt:lpstr>Protocolo HTTP / HTTPS</vt:lpstr>
      <vt:lpstr>Interface de input (entradas) numa aplicação web</vt:lpstr>
      <vt:lpstr>Manutenção do estado numa aplicação web</vt:lpstr>
      <vt:lpstr>Principais vulnerabilidades em aplicações web</vt:lpstr>
      <vt:lpstr>Vulnerabilidades no top 10</vt:lpstr>
      <vt:lpstr>A1 –  Falhas de injecção</vt:lpstr>
      <vt:lpstr>Exemplo de injecção de XML</vt:lpstr>
      <vt:lpstr>Um ataque de injecção de XML…</vt:lpstr>
      <vt:lpstr>SQL injection</vt:lpstr>
      <vt:lpstr>A2 – Cross Site Scripting (XSS)</vt:lpstr>
      <vt:lpstr>Reflected XSS</vt:lpstr>
      <vt:lpstr>Stored XSS</vt:lpstr>
      <vt:lpstr>Outras vulnerabilidades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3467</cp:revision>
  <cp:lastPrinted>2019-07-09T01:35:01Z</cp:lastPrinted>
  <dcterms:created xsi:type="dcterms:W3CDTF">2012-05-28T08:58:25Z</dcterms:created>
  <dcterms:modified xsi:type="dcterms:W3CDTF">2019-07-13T09:39:16Z</dcterms:modified>
</cp:coreProperties>
</file>