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79" r:id="rId3"/>
    <p:sldId id="283" r:id="rId4"/>
    <p:sldId id="284" r:id="rId5"/>
    <p:sldId id="270" r:id="rId6"/>
    <p:sldId id="269" r:id="rId7"/>
    <p:sldId id="285" r:id="rId8"/>
    <p:sldId id="286" r:id="rId9"/>
    <p:sldId id="280" r:id="rId10"/>
    <p:sldId id="271" r:id="rId11"/>
    <p:sldId id="277" r:id="rId12"/>
    <p:sldId id="275" r:id="rId13"/>
    <p:sldId id="278" r:id="rId14"/>
    <p:sldId id="287" r:id="rId15"/>
    <p:sldId id="281" r:id="rId16"/>
    <p:sldId id="290" r:id="rId17"/>
    <p:sldId id="326" r:id="rId18"/>
    <p:sldId id="327" r:id="rId19"/>
    <p:sldId id="328" r:id="rId20"/>
    <p:sldId id="329" r:id="rId21"/>
    <p:sldId id="330" r:id="rId22"/>
    <p:sldId id="292" r:id="rId23"/>
    <p:sldId id="295" r:id="rId24"/>
    <p:sldId id="307" r:id="rId25"/>
    <p:sldId id="331" r:id="rId26"/>
    <p:sldId id="337" r:id="rId27"/>
    <p:sldId id="338" r:id="rId28"/>
    <p:sldId id="339" r:id="rId29"/>
    <p:sldId id="340" r:id="rId30"/>
    <p:sldId id="341" r:id="rId31"/>
    <p:sldId id="344" r:id="rId32"/>
    <p:sldId id="346" r:id="rId33"/>
    <p:sldId id="345" r:id="rId34"/>
    <p:sldId id="310" r:id="rId35"/>
    <p:sldId id="313" r:id="rId36"/>
    <p:sldId id="311" r:id="rId37"/>
    <p:sldId id="294" r:id="rId38"/>
    <p:sldId id="261" r:id="rId39"/>
    <p:sldId id="303" r:id="rId40"/>
    <p:sldId id="304" r:id="rId41"/>
    <p:sldId id="315" r:id="rId42"/>
    <p:sldId id="317" r:id="rId43"/>
    <p:sldId id="324" r:id="rId44"/>
    <p:sldId id="332" r:id="rId45"/>
    <p:sldId id="319" r:id="rId46"/>
    <p:sldId id="316" r:id="rId47"/>
    <p:sldId id="333" r:id="rId48"/>
    <p:sldId id="264" r:id="rId49"/>
    <p:sldId id="323" r:id="rId50"/>
    <p:sldId id="321" r:id="rId51"/>
    <p:sldId id="322" r:id="rId52"/>
    <p:sldId id="334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84" charset="0"/>
        <a:ea typeface="Osaka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D00"/>
    <a:srgbClr val="FFFEFD"/>
    <a:srgbClr val="005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83995" autoAdjust="0"/>
  </p:normalViewPr>
  <p:slideViewPr>
    <p:cSldViewPr>
      <p:cViewPr varScale="1">
        <p:scale>
          <a:sx n="59" d="100"/>
          <a:sy n="59" d="100"/>
        </p:scale>
        <p:origin x="9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82DCCC-3DBC-45B5-88BB-B51D1D75EE69}" type="datetimeFigureOut">
              <a:rPr lang="en-US" altLang="en-US"/>
              <a:pPr>
                <a:defRPr/>
              </a:pPr>
              <a:t>7/16/19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8F7C-D430-4786-95F1-96E5703DE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72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12AFFA7-0232-44F8-9F41-FFA0B9541BEB}" type="datetimeFigureOut">
              <a:rPr lang="en-US" altLang="en-US"/>
              <a:pPr>
                <a:defRPr/>
              </a:pPr>
              <a:t>7/16/19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F77041-9720-4B87-BC21-7B6BFF299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589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Many sectors including healthcare, government, finance, retail and automobile  use the cloud for file sharing, web, mobile, HPC, CRM, ERP, data storage, analytics etc.</a:t>
            </a:r>
          </a:p>
          <a:p>
            <a:endParaRPr lang="en-US" altLang="en-US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Lot of sensitive information stored, processed and transferred on the cloud</a:t>
            </a:r>
          </a:p>
          <a:p>
            <a:endParaRPr lang="en-US" altLang="en-US" dirty="0"/>
          </a:p>
          <a:p>
            <a:r>
              <a:rPr lang="en-US" altLang="en-US" dirty="0"/>
              <a:t>Educational</a:t>
            </a:r>
            <a:r>
              <a:rPr lang="en-US" altLang="en-US" baseline="0" dirty="0"/>
              <a:t> records, IRB</a:t>
            </a:r>
          </a:p>
          <a:p>
            <a:r>
              <a:rPr lang="en-US" altLang="en-US" baseline="0" dirty="0"/>
              <a:t>IP, Health</a:t>
            </a:r>
          </a:p>
          <a:p>
            <a:r>
              <a:rPr lang="en-US" altLang="en-US" baseline="0" dirty="0"/>
              <a:t>Finance</a:t>
            </a:r>
          </a:p>
          <a:p>
            <a:r>
              <a:rPr lang="en-US" altLang="en-US" baseline="0" dirty="0"/>
              <a:t>Government</a:t>
            </a:r>
          </a:p>
          <a:p>
            <a:r>
              <a:rPr lang="en-US" altLang="en-US" baseline="0" dirty="0"/>
              <a:t>Games, Entertainment etc.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F1A37B04-8073-43A1-A535-CBDC8BDC914D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45BFB4E5-BA58-4336-9978-071FD718F078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packet sniffing? Shared physical</a:t>
            </a:r>
            <a:r>
              <a:rPr lang="en-US" baseline="0" dirty="0"/>
              <a:t> machines, shared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316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CSP may decrypt your data for law enforcement</a:t>
            </a:r>
          </a:p>
          <a:p>
            <a:endParaRPr lang="en-US" altLang="en-US" dirty="0"/>
          </a:p>
          <a:p>
            <a:r>
              <a:rPr lang="en-US" altLang="en-US" dirty="0"/>
              <a:t>Why would you encrypt data? – theft. What about deletion? Securely?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CE2F1D6A-B794-48A7-A5C5-1BBC6FFB8FBD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Add reference for *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D4E28724-0388-4F2C-B92D-4D663BCDCDA4}" type="slidenum">
              <a:rPr lang="en-US" altLang="en-US" sz="1200"/>
              <a:pPr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Cant find the distribution of companies in the KPMG survey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1A618DD9-12EA-4BBC-B41B-CE6406C0131B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65707D92-96F4-4EF9-B9C2-D7DC06340EB8}" type="slidenum">
              <a:rPr lang="en-US" altLang="en-US" sz="1200"/>
              <a:pPr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13A09627-1CEE-4CEF-A81B-2160430C8E65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customers save money?</a:t>
            </a:r>
          </a:p>
          <a:p>
            <a:r>
              <a:rPr lang="en-US" dirty="0"/>
              <a:t>What is speed</a:t>
            </a:r>
            <a:r>
              <a:rPr lang="en-US" baseline="0" dirty="0"/>
              <a:t> to adoption? Low upfront investment, startup can grow as required</a:t>
            </a:r>
          </a:p>
          <a:p>
            <a:r>
              <a:rPr lang="en-US" baseline="0" dirty="0"/>
              <a:t>Why is licensing easier?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22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elasticity? Self-provisioning?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1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Why would I want to build a private cloud?</a:t>
            </a:r>
          </a:p>
          <a:p>
            <a:endParaRPr lang="en-US" altLang="en-US" dirty="0"/>
          </a:p>
          <a:p>
            <a:r>
              <a:rPr lang="en-US" altLang="en-US" dirty="0"/>
              <a:t>Notes copied in part from Chapter two, Cloud security and privacy, 2009, Mather et al.</a:t>
            </a:r>
          </a:p>
          <a:p>
            <a:endParaRPr lang="en-US" altLang="en-US" dirty="0"/>
          </a:p>
          <a:p>
            <a:r>
              <a:rPr lang="en-US" altLang="en-US" dirty="0"/>
              <a:t>Private cloud – emulate cloud computing on private network, single organization, customer or vendor with contractual obligations responsible for operation of private cloud</a:t>
            </a:r>
          </a:p>
          <a:p>
            <a:r>
              <a:rPr lang="en-US" altLang="en-US" dirty="0"/>
              <a:t>Types </a:t>
            </a:r>
          </a:p>
          <a:p>
            <a:r>
              <a:rPr lang="en-US" altLang="en-US" dirty="0"/>
              <a:t>  - dedicated (onsite, customer owned, operated by internal IT)</a:t>
            </a:r>
          </a:p>
          <a:p>
            <a:r>
              <a:rPr lang="en-US" altLang="en-US" dirty="0"/>
              <a:t>  - community (third-party premises; owned, managed and operated by vendor with strict contracts and SLAs)</a:t>
            </a:r>
          </a:p>
          <a:p>
            <a:r>
              <a:rPr lang="en-US" altLang="en-US" dirty="0"/>
              <a:t>  - managed (customer owned, vendor managed)</a:t>
            </a:r>
          </a:p>
          <a:p>
            <a:r>
              <a:rPr lang="en-US" altLang="en-US" dirty="0"/>
              <a:t>Example: NASA Nebula, DOE</a:t>
            </a:r>
          </a:p>
          <a:p>
            <a:r>
              <a:rPr lang="en-US" altLang="en-US" dirty="0"/>
              <a:t>Strict control possible</a:t>
            </a:r>
          </a:p>
          <a:p>
            <a:endParaRPr lang="en-US" altLang="en-US" dirty="0"/>
          </a:p>
          <a:p>
            <a:r>
              <a:rPr lang="en-US" altLang="en-US" dirty="0"/>
              <a:t>Public cloud – shared resources, access via public Internet, owned and managed by third-party</a:t>
            </a:r>
          </a:p>
          <a:p>
            <a:r>
              <a:rPr lang="en-US" altLang="en-US" dirty="0"/>
              <a:t>Example: Amazon AWS, </a:t>
            </a:r>
            <a:r>
              <a:rPr lang="en-US" altLang="en-US" dirty="0" err="1"/>
              <a:t>Salesforce</a:t>
            </a:r>
            <a:endParaRPr lang="en-US" altLang="en-US" dirty="0"/>
          </a:p>
          <a:p>
            <a:r>
              <a:rPr lang="en-US" altLang="en-US" dirty="0"/>
              <a:t>Low control</a:t>
            </a:r>
          </a:p>
          <a:p>
            <a:endParaRPr lang="en-US" altLang="en-US" dirty="0"/>
          </a:p>
          <a:p>
            <a:r>
              <a:rPr lang="en-US" altLang="en-US" dirty="0"/>
              <a:t>Hybrid cloud – combine public and private</a:t>
            </a:r>
          </a:p>
          <a:p>
            <a:r>
              <a:rPr lang="en-US" altLang="en-US" dirty="0"/>
              <a:t>Sensitive data on private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522DB34F-8F20-48DB-8140-BCCB2F9ACD81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everything good? Should we all</a:t>
            </a:r>
            <a:r>
              <a:rPr lang="en-US" baseline="0" dirty="0"/>
              <a:t> start using the cloud/ Are there any challenges or issues?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954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Is downtime new?</a:t>
            </a:r>
            <a:r>
              <a:rPr lang="en-US" altLang="en-US" baseline="0" dirty="0"/>
              <a:t> No, but it may manifest in new ways.</a:t>
            </a:r>
          </a:p>
          <a:p>
            <a:r>
              <a:rPr lang="en-US" altLang="en-US" baseline="0" dirty="0"/>
              <a:t>Access over the Internet. What could go wrong?</a:t>
            </a:r>
          </a:p>
          <a:p>
            <a:endParaRPr lang="en-US" altLang="en-US" dirty="0"/>
          </a:p>
          <a:p>
            <a:r>
              <a:rPr lang="en-US" altLang="en-US" dirty="0"/>
              <a:t>What security CSP provides; what customer is responsible 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1F0CD1AC-60A5-4162-9314-9F782BE3763A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Who is responsible for data</a:t>
            </a:r>
            <a:r>
              <a:rPr lang="en-US" altLang="en-US" baseline="0" dirty="0"/>
              <a:t> loss or other issues in the cloud?</a:t>
            </a:r>
          </a:p>
          <a:p>
            <a:endParaRPr lang="en-US" altLang="en-US" dirty="0"/>
          </a:p>
          <a:p>
            <a:r>
              <a:rPr lang="en-US" altLang="en-US" dirty="0"/>
              <a:t>Organizational control decreases from private to public, and </a:t>
            </a:r>
            <a:r>
              <a:rPr lang="en-US" altLang="en-US" dirty="0" err="1"/>
              <a:t>IaaS</a:t>
            </a:r>
            <a:r>
              <a:rPr lang="en-US" altLang="en-US" dirty="0"/>
              <a:t> to </a:t>
            </a:r>
            <a:r>
              <a:rPr lang="en-US" altLang="en-US" dirty="0" err="1"/>
              <a:t>SaaS</a:t>
            </a:r>
            <a:endParaRPr lang="en-US" altLang="en-US" dirty="0"/>
          </a:p>
          <a:p>
            <a:r>
              <a:rPr lang="en-US" altLang="en-US" dirty="0"/>
              <a:t>Liability depends on SLA and contract</a:t>
            </a:r>
          </a:p>
          <a:p>
            <a:r>
              <a:rPr lang="en-US" altLang="en-US" dirty="0"/>
              <a:t>Organization has accountability irrespective of control and liability</a:t>
            </a:r>
          </a:p>
          <a:p>
            <a:endParaRPr lang="en-US" altLang="en-US" dirty="0"/>
          </a:p>
          <a:p>
            <a:r>
              <a:rPr lang="en-US" altLang="en-US" dirty="0"/>
              <a:t>In a virtual machine environment, multiple operating systems can run on a single piece of hardware</a:t>
            </a:r>
          </a:p>
          <a:p>
            <a:r>
              <a:rPr lang="en-US" altLang="en-US" dirty="0"/>
              <a:t>A hypervisor, also called Virtual Machine Monitor (VMM), is computer software/hardware platform virtualization software that allows multiple operating systems to run on a host computer concurrently</a:t>
            </a:r>
          </a:p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fld id="{50655CC5-B007-4098-B60F-1BEA4909F6B3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independent failure zone? Why</a:t>
            </a:r>
            <a:r>
              <a:rPr lang="en-US" baseline="0" dirty="0"/>
              <a:t> is it important?</a:t>
            </a:r>
          </a:p>
          <a:p>
            <a:r>
              <a:rPr lang="en-US" baseline="0" dirty="0"/>
              <a:t>-</a:t>
            </a:r>
            <a:r>
              <a:rPr lang="en-US" baseline="0" dirty="0" err="1"/>
              <a:t>Geolocation</a:t>
            </a:r>
            <a:r>
              <a:rPr lang="en-US" baseline="0" dirty="0"/>
              <a:t>: storms, thunder, earth quakes</a:t>
            </a:r>
          </a:p>
          <a:p>
            <a:r>
              <a:rPr lang="en-US" baseline="0" dirty="0"/>
              <a:t>-network disruption: under sea </a:t>
            </a:r>
            <a:r>
              <a:rPr lang="en-US" baseline="0"/>
              <a:t>cable problem</a:t>
            </a:r>
          </a:p>
          <a:p>
            <a:endParaRPr lang="en-US" baseline="0" dirty="0"/>
          </a:p>
          <a:p>
            <a:r>
              <a:rPr lang="en-US" baseline="0" dirty="0"/>
              <a:t>What could be an issue though of storing data in multiple zones?</a:t>
            </a:r>
          </a:p>
          <a:p>
            <a:r>
              <a:rPr lang="en-US" baseline="0" dirty="0"/>
              <a:t>Is 99% acceptable? 1/3 day per month = 8 hours!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77041-9720-4B87-BC21-7B6BFF2997F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9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7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73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877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1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42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4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1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8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2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6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4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4663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54138"/>
            <a:ext cx="7772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4854575" y="6402388"/>
            <a:ext cx="538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 algn="ctr" eaLnBrk="1" hangingPunct="1">
              <a:defRPr/>
            </a:pPr>
            <a:fld id="{7DEBEE14-31C7-4349-BF2D-E58169EDE251}" type="slidenum">
              <a:rPr lang="en-US" altLang="en-US" sz="1200" smtClean="0">
                <a:solidFill>
                  <a:srgbClr val="95B3D7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1800">
              <a:solidFill>
                <a:srgbClr val="95B3D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481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481"/>
        </a:buClr>
        <a:buFont typeface="Times" pitchFamily="-8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Security and Privacy in the Age of Cloud Computing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62475"/>
            <a:ext cx="64008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Ashwini Rao</a:t>
            </a:r>
          </a:p>
          <a:p>
            <a:pPr eaLnBrk="1" hangingPunct="1">
              <a:defRPr/>
            </a:pPr>
            <a:r>
              <a:rPr lang="en-US" sz="1600" dirty="0"/>
              <a:t>October 31, 2013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09638" y="2200275"/>
            <a:ext cx="7551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itchFamily="18" charset="0"/>
              </a:rPr>
              <a:t>15-421/08-731/46-869, Fall 2013 – 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What is a </a:t>
            </a:r>
            <a:r>
              <a:rPr lang="ja-JP" altLang="en-US"/>
              <a:t>“</a:t>
            </a:r>
            <a:r>
              <a:rPr lang="en-US" altLang="ja-JP"/>
              <a:t>cloud</a:t>
            </a:r>
            <a:r>
              <a:rPr lang="ja-JP" altLang="en-US"/>
              <a:t>”</a:t>
            </a:r>
            <a:r>
              <a:rPr lang="en-US" altLang="ja-JP"/>
              <a:t>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Attributes</a:t>
            </a:r>
          </a:p>
          <a:p>
            <a:pPr lvl="1">
              <a:defRPr/>
            </a:pPr>
            <a:r>
              <a:rPr lang="en-US" dirty="0"/>
              <a:t>Multi-tenancy (shared-resources)</a:t>
            </a:r>
          </a:p>
          <a:p>
            <a:pPr lvl="1">
              <a:defRPr/>
            </a:pPr>
            <a:r>
              <a:rPr lang="en-US" dirty="0"/>
              <a:t>Massive scalability</a:t>
            </a:r>
          </a:p>
          <a:p>
            <a:pPr lvl="1">
              <a:defRPr/>
            </a:pPr>
            <a:r>
              <a:rPr lang="en-US" dirty="0"/>
              <a:t>Elasticity</a:t>
            </a:r>
          </a:p>
          <a:p>
            <a:pPr lvl="1">
              <a:defRPr/>
            </a:pPr>
            <a:r>
              <a:rPr lang="en-US" dirty="0"/>
              <a:t>Pay per use</a:t>
            </a:r>
          </a:p>
          <a:p>
            <a:pPr lvl="1">
              <a:defRPr/>
            </a:pPr>
            <a:r>
              <a:rPr lang="en-US" dirty="0"/>
              <a:t>Self-provisioning of resources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simple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itchFamily="-84" charset="0"/>
              <a:buNone/>
              <a:defRPr/>
            </a:pPr>
            <a:r>
              <a:rPr lang="ja-JP" altLang="en-US" sz="2400" i="1"/>
              <a:t>“</a:t>
            </a:r>
            <a:r>
              <a:rPr lang="en-US" altLang="ja-JP" sz="2400" i="1"/>
              <a:t>In simple words, the </a:t>
            </a:r>
            <a:r>
              <a:rPr lang="en-US" altLang="ja-JP" sz="2800" i="1">
                <a:solidFill>
                  <a:srgbClr val="005481"/>
                </a:solidFill>
              </a:rPr>
              <a:t>Cloud</a:t>
            </a:r>
            <a:r>
              <a:rPr lang="en-US" altLang="ja-JP" sz="2400" i="1">
                <a:solidFill>
                  <a:srgbClr val="005481"/>
                </a:solidFill>
              </a:rPr>
              <a:t> </a:t>
            </a:r>
            <a:r>
              <a:rPr lang="en-US" altLang="ja-JP" sz="2400" i="1"/>
              <a:t>refers to the process of </a:t>
            </a:r>
            <a:r>
              <a:rPr lang="en-US" altLang="ja-JP" sz="2800" i="1">
                <a:solidFill>
                  <a:srgbClr val="005481"/>
                </a:solidFill>
              </a:rPr>
              <a:t>sharing resources </a:t>
            </a:r>
            <a:r>
              <a:rPr lang="en-US" altLang="ja-JP" sz="2400" i="1"/>
              <a:t>(such as hardware, development platforms and/or software) </a:t>
            </a:r>
            <a:r>
              <a:rPr lang="en-US" altLang="ja-JP" sz="2800" i="1">
                <a:solidFill>
                  <a:srgbClr val="005481"/>
                </a:solidFill>
              </a:rPr>
              <a:t>over the internet</a:t>
            </a:r>
            <a:r>
              <a:rPr lang="en-US" altLang="ja-JP" sz="2400" i="1"/>
              <a:t>. It enables </a:t>
            </a:r>
            <a:r>
              <a:rPr lang="en-US" altLang="ja-JP" sz="2800" i="1">
                <a:solidFill>
                  <a:srgbClr val="005481"/>
                </a:solidFill>
              </a:rPr>
              <a:t>On-Demand</a:t>
            </a:r>
            <a:r>
              <a:rPr lang="en-US" altLang="ja-JP" sz="2400" i="1"/>
              <a:t> network access to a shared pool of </a:t>
            </a:r>
            <a:r>
              <a:rPr lang="en-US" altLang="ja-JP" sz="2800" i="1">
                <a:solidFill>
                  <a:srgbClr val="005481"/>
                </a:solidFill>
              </a:rPr>
              <a:t>dynamically configurable </a:t>
            </a:r>
            <a:r>
              <a:rPr lang="en-US" altLang="ja-JP" sz="2400" i="1"/>
              <a:t>computing resources. These resources are accessed mostly on a </a:t>
            </a:r>
            <a:r>
              <a:rPr lang="en-US" altLang="ja-JP" sz="2800" i="1">
                <a:solidFill>
                  <a:srgbClr val="005481"/>
                </a:solidFill>
              </a:rPr>
              <a:t>pay-per-use</a:t>
            </a:r>
            <a:r>
              <a:rPr lang="en-US" altLang="ja-JP" sz="2400" i="1"/>
              <a:t> or subscription basis.</a:t>
            </a:r>
            <a:r>
              <a:rPr lang="ja-JP" altLang="en-US" sz="2400" i="1"/>
              <a:t>”</a:t>
            </a:r>
            <a:endParaRPr lang="en-US" altLang="en-US" sz="2400" i="1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55340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600" kern="0" dirty="0"/>
              <a:t>The Cloud Changing  the Business Ecosystem, KPMG, 2011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Service and deployment models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85800" y="1354138"/>
          <a:ext cx="7772400" cy="4132264"/>
        </p:xfrm>
        <a:graphic>
          <a:graphicData uri="http://schemas.openxmlformats.org/drawingml/2006/table">
            <a:tbl>
              <a:tblPr firstRow="1" bandRow="1"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Service models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Deployment models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Software-As-A-Service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SaaS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Platform-As-A-Service (</a:t>
                      </a:r>
                      <a:r>
                        <a:rPr lang="en-US" sz="1800" dirty="0" err="1"/>
                        <a:t>PaaS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Private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0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Infrastructure-As-A-Service (</a:t>
                      </a:r>
                      <a:r>
                        <a:rPr lang="en-US" sz="1800" dirty="0" err="1"/>
                        <a:t>IaaS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Hybrid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SPI (</a:t>
            </a:r>
            <a:r>
              <a:rPr lang="en-US" dirty="0" err="1"/>
              <a:t>SaaS</a:t>
            </a:r>
            <a:r>
              <a:rPr lang="en-US" dirty="0"/>
              <a:t>, </a:t>
            </a:r>
            <a:r>
              <a:rPr lang="en-US" dirty="0" err="1"/>
              <a:t>PaaS</a:t>
            </a:r>
            <a:r>
              <a:rPr lang="en-US" dirty="0"/>
              <a:t>, </a:t>
            </a:r>
            <a:r>
              <a:rPr lang="en-US" dirty="0" err="1"/>
              <a:t>IaaS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7"/>
          <p:cNvGraphicFramePr>
            <a:graphicFrameLocks/>
          </p:cNvGraphicFramePr>
          <p:nvPr/>
        </p:nvGraphicFramePr>
        <p:xfrm>
          <a:off x="685800" y="1354138"/>
          <a:ext cx="7772400" cy="4286251"/>
        </p:xfrm>
        <a:graphic>
          <a:graphicData uri="http://schemas.openxmlformats.org/drawingml/2006/table">
            <a:tbl>
              <a:tblPr firstRow="1" bandRow="1"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1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Model</a:t>
                      </a:r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Cloud Service</a:t>
                      </a:r>
                      <a:r>
                        <a:rPr lang="en-US" sz="1800" b="1" baseline="0" dirty="0"/>
                        <a:t> Provider (CSP) will provide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E.g.</a:t>
                      </a:r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84">
                <a:tc>
                  <a:txBody>
                    <a:bodyPr/>
                    <a:lstStyle/>
                    <a:p>
                      <a:pPr algn="l"/>
                      <a:r>
                        <a:rPr lang="en-US" sz="1800" b="1" baseline="0" dirty="0" err="1"/>
                        <a:t>SaaS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Application</a:t>
                      </a:r>
                      <a:r>
                        <a:rPr lang="en-US" sz="1800" baseline="0" dirty="0"/>
                        <a:t> hosting, updates, Internet delivery/access to app, data partitioning</a:t>
                      </a:r>
                      <a:endParaRPr lang="en-US" sz="1800" dirty="0"/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Google</a:t>
                      </a:r>
                      <a:r>
                        <a:rPr lang="en-US" sz="1800" baseline="0" dirty="0"/>
                        <a:t> Docs, </a:t>
                      </a:r>
                      <a:r>
                        <a:rPr lang="en-US" sz="1800" baseline="0" dirty="0" err="1"/>
                        <a:t>Evernote</a:t>
                      </a:r>
                      <a:endParaRPr lang="en-US" sz="1800" dirty="0"/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2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PaaS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Browser-based</a:t>
                      </a:r>
                      <a:r>
                        <a:rPr lang="en-US" sz="1800" baseline="0" dirty="0"/>
                        <a:t> software </a:t>
                      </a:r>
                      <a:r>
                        <a:rPr lang="en-US" sz="1800" dirty="0"/>
                        <a:t>IDE (development, test, production), integration with external web services and </a:t>
                      </a:r>
                      <a:r>
                        <a:rPr lang="en-US" sz="1800" baseline="0" dirty="0"/>
                        <a:t>databases, deploys customer apps on provider platform    </a:t>
                      </a:r>
                      <a:endParaRPr lang="en-US" sz="1800" dirty="0"/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Force.com, Microsoft Azure</a:t>
                      </a: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08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IaaS</a:t>
                      </a:r>
                      <a:endParaRPr lang="en-US" sz="1800" b="1" dirty="0"/>
                    </a:p>
                  </a:txBody>
                  <a:tcPr marT="45728" marB="45728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Infrastructure (server/VM, storage, network etc.) that can run arbitrary software </a:t>
                      </a: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Amazon S3 and EC2, Rackspace</a:t>
                      </a: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Public, Private, Hybrid</a:t>
            </a:r>
          </a:p>
        </p:txBody>
      </p:sp>
      <p:grpSp>
        <p:nvGrpSpPr>
          <p:cNvPr id="16387" name="Group 35"/>
          <p:cNvGrpSpPr>
            <a:grpSpLocks/>
          </p:cNvGrpSpPr>
          <p:nvPr/>
        </p:nvGrpSpPr>
        <p:grpSpPr bwMode="auto">
          <a:xfrm>
            <a:off x="4038600" y="1838325"/>
            <a:ext cx="4267200" cy="3856038"/>
            <a:chOff x="4038600" y="1524000"/>
            <a:chExt cx="4267200" cy="3856636"/>
          </a:xfrm>
        </p:grpSpPr>
        <p:sp>
          <p:nvSpPr>
            <p:cNvPr id="16394" name="TextBox 14"/>
            <p:cNvSpPr txBox="1">
              <a:spLocks noChangeArrowheads="1"/>
            </p:cNvSpPr>
            <p:nvPr/>
          </p:nvSpPr>
          <p:spPr bwMode="auto">
            <a:xfrm>
              <a:off x="4953001" y="4980526"/>
              <a:ext cx="27431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" pitchFamily="-84" charset="0"/>
                </a:rPr>
                <a:t>Off premises/third-party</a:t>
              </a:r>
            </a:p>
          </p:txBody>
        </p:sp>
        <p:grpSp>
          <p:nvGrpSpPr>
            <p:cNvPr id="16395" name="Group 33"/>
            <p:cNvGrpSpPr>
              <a:grpSpLocks/>
            </p:cNvGrpSpPr>
            <p:nvPr/>
          </p:nvGrpSpPr>
          <p:grpSpPr bwMode="auto">
            <a:xfrm>
              <a:off x="4038600" y="1524000"/>
              <a:ext cx="4267200" cy="3429000"/>
              <a:chOff x="4038600" y="1524000"/>
              <a:chExt cx="4267200" cy="3429000"/>
            </a:xfrm>
          </p:grpSpPr>
          <p:sp>
            <p:nvSpPr>
              <p:cNvPr id="5" name="Cloud 4"/>
              <p:cNvSpPr>
                <a:spLocks/>
              </p:cNvSpPr>
              <p:nvPr/>
            </p:nvSpPr>
            <p:spPr bwMode="auto">
              <a:xfrm>
                <a:off x="4038600" y="1524000"/>
                <a:ext cx="4267200" cy="3429532"/>
              </a:xfrm>
              <a:custGeom>
                <a:avLst/>
                <a:gdLst>
                  <a:gd name="T0" fmla="*/ 2147483647 w 43200"/>
                  <a:gd name="T1" fmla="*/ 2147483647 h 43200"/>
                  <a:gd name="T2" fmla="*/ 2147483647 w 43200"/>
                  <a:gd name="T3" fmla="*/ 2147483647 h 43200"/>
                  <a:gd name="T4" fmla="*/ 2147483647 w 43200"/>
                  <a:gd name="T5" fmla="*/ 2147483647 h 43200"/>
                  <a:gd name="T6" fmla="*/ 2147483647 w 43200"/>
                  <a:gd name="T7" fmla="*/ 2147483647 h 43200"/>
                  <a:gd name="T8" fmla="*/ 2147483647 w 43200"/>
                  <a:gd name="T9" fmla="*/ 2147483647 h 43200"/>
                  <a:gd name="T10" fmla="*/ 2147483647 w 43200"/>
                  <a:gd name="T11" fmla="*/ 2147483647 h 43200"/>
                  <a:gd name="T12" fmla="*/ 2147483647 w 43200"/>
                  <a:gd name="T13" fmla="*/ 2147483647 h 43200"/>
                  <a:gd name="T14" fmla="*/ 2147483647 w 43200"/>
                  <a:gd name="T15" fmla="*/ 2147483647 h 43200"/>
                  <a:gd name="T16" fmla="*/ 2147483647 w 43200"/>
                  <a:gd name="T17" fmla="*/ 2147483647 h 43200"/>
                  <a:gd name="T18" fmla="*/ 2147483647 w 43200"/>
                  <a:gd name="T19" fmla="*/ 2147483647 h 43200"/>
                  <a:gd name="T20" fmla="*/ 2147483647 w 43200"/>
                  <a:gd name="T21" fmla="*/ 2147483647 h 43200"/>
                  <a:gd name="T22" fmla="*/ 2147483647 w 43200"/>
                  <a:gd name="T23" fmla="*/ 2147483647 h 43200"/>
                  <a:gd name="T24" fmla="*/ 2147483647 w 43200"/>
                  <a:gd name="T25" fmla="*/ 2147483647 h 43200"/>
                  <a:gd name="T26" fmla="*/ 2147483647 w 43200"/>
                  <a:gd name="T27" fmla="*/ 2147483647 h 43200"/>
                  <a:gd name="T28" fmla="*/ 2147483647 w 43200"/>
                  <a:gd name="T29" fmla="*/ 2147483647 h 43200"/>
                  <a:gd name="T30" fmla="*/ 2147483647 w 43200"/>
                  <a:gd name="T31" fmla="*/ 2147483647 h 43200"/>
                  <a:gd name="T32" fmla="*/ 2147483647 w 43200"/>
                  <a:gd name="T33" fmla="*/ 2147483647 h 43200"/>
                  <a:gd name="T34" fmla="*/ 2147483647 w 43200"/>
                  <a:gd name="T35" fmla="*/ 2147483647 h 43200"/>
                  <a:gd name="T36" fmla="*/ 2147483647 w 43200"/>
                  <a:gd name="T37" fmla="*/ 2147483647 h 43200"/>
                  <a:gd name="T38" fmla="*/ 2147483647 w 43200"/>
                  <a:gd name="T39" fmla="*/ 2147483647 h 43200"/>
                  <a:gd name="T40" fmla="*/ 2147483647 w 43200"/>
                  <a:gd name="T41" fmla="*/ 2147483647 h 43200"/>
                  <a:gd name="T42" fmla="*/ 2147483647 w 43200"/>
                  <a:gd name="T43" fmla="*/ 2147483647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648200" y="2563974"/>
                <a:ext cx="1066800" cy="712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Times" charset="0"/>
                    <a:ea typeface="Osaka" charset="0"/>
                  </a:rPr>
                  <a:t>Public/</a:t>
                </a:r>
              </a:p>
              <a:p>
                <a:pPr algn="ctr"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Times" charset="0"/>
                    <a:ea typeface="Osaka" charset="0"/>
                  </a:rPr>
                  <a:t>external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943600" y="2084475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600700" y="3719854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6623050" y="3429296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010400" y="2563974"/>
                <a:ext cx="685800" cy="4572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Times" charset="0"/>
                  <a:ea typeface="Osaka" charset="0"/>
                </a:endParaRPr>
              </a:p>
            </p:txBody>
          </p:sp>
          <p:cxnSp>
            <p:nvCxnSpPr>
              <p:cNvPr id="17" name="Straight Connector 16"/>
              <p:cNvCxnSpPr>
                <a:cxnSpLocks noChangeShapeType="1"/>
                <a:stCxn id="11" idx="2"/>
                <a:endCxn id="6" idx="3"/>
              </p:cNvCxnSpPr>
              <p:nvPr/>
            </p:nvCxnSpPr>
            <p:spPr bwMode="auto">
              <a:xfrm flipH="1">
                <a:off x="5715000" y="2541746"/>
                <a:ext cx="571500" cy="3794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/>
              <p:cNvCxnSpPr>
                <a:cxnSpLocks noChangeShapeType="1"/>
              </p:cNvCxnSpPr>
              <p:nvPr/>
            </p:nvCxnSpPr>
            <p:spPr bwMode="auto">
              <a:xfrm flipH="1" flipV="1">
                <a:off x="6286500" y="2563974"/>
                <a:ext cx="703263" cy="2349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/>
              <p:cNvCxnSpPr>
                <a:cxnSpLocks noChangeShapeType="1"/>
                <a:stCxn id="11" idx="2"/>
                <a:endCxn id="12" idx="0"/>
              </p:cNvCxnSpPr>
              <p:nvPr/>
            </p:nvCxnSpPr>
            <p:spPr bwMode="auto">
              <a:xfrm flipH="1">
                <a:off x="5943600" y="2541746"/>
                <a:ext cx="342900" cy="1178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>
                <a:cxnSpLocks noChangeShapeType="1"/>
                <a:stCxn id="13" idx="1"/>
                <a:endCxn id="12" idx="3"/>
              </p:cNvCxnSpPr>
              <p:nvPr/>
            </p:nvCxnSpPr>
            <p:spPr bwMode="auto">
              <a:xfrm flipH="1">
                <a:off x="6286500" y="3657931"/>
                <a:ext cx="336550" cy="2905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>
                <a:cxnSpLocks noChangeShapeType="1"/>
                <a:endCxn id="13" idx="0"/>
              </p:cNvCxnSpPr>
              <p:nvPr/>
            </p:nvCxnSpPr>
            <p:spPr bwMode="auto">
              <a:xfrm flipH="1">
                <a:off x="6965950" y="3021245"/>
                <a:ext cx="387350" cy="4080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>
                <a:cxnSpLocks noChangeShapeType="1"/>
                <a:endCxn id="6" idx="3"/>
              </p:cNvCxnSpPr>
              <p:nvPr/>
            </p:nvCxnSpPr>
            <p:spPr bwMode="auto">
              <a:xfrm flipH="1" flipV="1">
                <a:off x="5715000" y="2921217"/>
                <a:ext cx="1236663" cy="5144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/>
              <p:cNvCxnSpPr>
                <a:cxnSpLocks noChangeShapeType="1"/>
                <a:stCxn id="6" idx="2"/>
                <a:endCxn id="12" idx="0"/>
              </p:cNvCxnSpPr>
              <p:nvPr/>
            </p:nvCxnSpPr>
            <p:spPr bwMode="auto">
              <a:xfrm>
                <a:off x="5181600" y="3276872"/>
                <a:ext cx="762000" cy="4429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388" name="Group 34"/>
          <p:cNvGrpSpPr>
            <a:grpSpLocks/>
          </p:cNvGrpSpPr>
          <p:nvPr/>
        </p:nvGrpSpPr>
        <p:grpSpPr bwMode="auto">
          <a:xfrm>
            <a:off x="1371600" y="2411413"/>
            <a:ext cx="2362200" cy="1951037"/>
            <a:chOff x="1175238" y="2335822"/>
            <a:chExt cx="2362200" cy="1950488"/>
          </a:xfrm>
        </p:grpSpPr>
        <p:sp>
          <p:nvSpPr>
            <p:cNvPr id="4" name="Cloud 3"/>
            <p:cNvSpPr>
              <a:spLocks/>
            </p:cNvSpPr>
            <p:nvPr/>
          </p:nvSpPr>
          <p:spPr bwMode="auto">
            <a:xfrm>
              <a:off x="1295888" y="2335822"/>
              <a:ext cx="2133600" cy="1290274"/>
            </a:xfrm>
            <a:custGeom>
              <a:avLst/>
              <a:gdLst>
                <a:gd name="T0" fmla="*/ 11447455 w 43200"/>
                <a:gd name="T1" fmla="*/ 23351570 h 43200"/>
                <a:gd name="T2" fmla="*/ 5268807 w 43200"/>
                <a:gd name="T3" fmla="*/ 22640605 h 43200"/>
                <a:gd name="T4" fmla="*/ 16899199 w 43200"/>
                <a:gd name="T5" fmla="*/ 31132161 h 43200"/>
                <a:gd name="T6" fmla="*/ 14196490 w 43200"/>
                <a:gd name="T7" fmla="*/ 31472053 h 43200"/>
                <a:gd name="T8" fmla="*/ 40194159 w 43200"/>
                <a:gd name="T9" fmla="*/ 34870820 h 43200"/>
                <a:gd name="T10" fmla="*/ 38564721 w 43200"/>
                <a:gd name="T11" fmla="*/ 33318608 h 43200"/>
                <a:gd name="T12" fmla="*/ 70316640 w 43200"/>
                <a:gd name="T13" fmla="*/ 31000147 h 43200"/>
                <a:gd name="T14" fmla="*/ 69665349 w 43200"/>
                <a:gd name="T15" fmla="*/ 32703100 h 43200"/>
                <a:gd name="T16" fmla="*/ 83249565 w 43200"/>
                <a:gd name="T17" fmla="*/ 20476469 h 43200"/>
                <a:gd name="T18" fmla="*/ 91179643 w 43200"/>
                <a:gd name="T19" fmla="*/ 26842239 h 43200"/>
                <a:gd name="T20" fmla="*/ 101956299 w 43200"/>
                <a:gd name="T21" fmla="*/ 13696766 h 43200"/>
                <a:gd name="T22" fmla="*/ 98424252 w 43200"/>
                <a:gd name="T23" fmla="*/ 16083922 h 43200"/>
                <a:gd name="T24" fmla="*/ 93482301 w 43200"/>
                <a:gd name="T25" fmla="*/ 4840349 h 43200"/>
                <a:gd name="T26" fmla="*/ 93667658 w 43200"/>
                <a:gd name="T27" fmla="*/ 5967906 h 43200"/>
                <a:gd name="T28" fmla="*/ 70928865 w 43200"/>
                <a:gd name="T29" fmla="*/ 3525435 h 43200"/>
                <a:gd name="T30" fmla="*/ 72738820 w 43200"/>
                <a:gd name="T31" fmla="*/ 2087436 h 43200"/>
                <a:gd name="T32" fmla="*/ 54007688 w 43200"/>
                <a:gd name="T33" fmla="*/ 4210534 h 43200"/>
                <a:gd name="T34" fmla="*/ 54883403 w 43200"/>
                <a:gd name="T35" fmla="*/ 2970587 h 43200"/>
                <a:gd name="T36" fmla="*/ 34149651 w 43200"/>
                <a:gd name="T37" fmla="*/ 4631606 h 43200"/>
                <a:gd name="T38" fmla="*/ 37320714 w 43200"/>
                <a:gd name="T39" fmla="*/ 5834099 h 43200"/>
                <a:gd name="T40" fmla="*/ 10066838 w 43200"/>
                <a:gd name="T41" fmla="*/ 14084804 h 43200"/>
                <a:gd name="T42" fmla="*/ 9513140 w 43200"/>
                <a:gd name="T43" fmla="*/ 1281896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Times" charset="0"/>
                  <a:ea typeface="Osaka" charset="0"/>
                </a:rPr>
                <a:t>Private/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Times" charset="0"/>
                  <a:ea typeface="Osaka" charset="0"/>
                </a:rPr>
                <a:t>internal</a:t>
              </a:r>
            </a:p>
          </p:txBody>
        </p:sp>
        <p:sp>
          <p:nvSpPr>
            <p:cNvPr id="16393" name="TextBox 32"/>
            <p:cNvSpPr txBox="1">
              <a:spLocks noChangeArrowheads="1"/>
            </p:cNvSpPr>
            <p:nvPr/>
          </p:nvSpPr>
          <p:spPr bwMode="auto">
            <a:xfrm>
              <a:off x="1175238" y="3886200"/>
              <a:ext cx="2362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481"/>
                </a:buClr>
                <a:buFont typeface="Times" pitchFamily="-8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Osaka" pitchFamily="-8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" pitchFamily="-84" charset="0"/>
                </a:rPr>
                <a:t>On premises/internal</a:t>
              </a:r>
            </a:p>
          </p:txBody>
        </p:sp>
      </p:grpSp>
      <p:sp>
        <p:nvSpPr>
          <p:cNvPr id="16389" name="Rectangle 38"/>
          <p:cNvSpPr>
            <a:spLocks noChangeArrowheads="1"/>
          </p:cNvSpPr>
          <p:nvPr/>
        </p:nvSpPr>
        <p:spPr bwMode="auto">
          <a:xfrm>
            <a:off x="914400" y="1838325"/>
            <a:ext cx="4876800" cy="2057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16390" name="TextBox 39"/>
          <p:cNvSpPr txBox="1">
            <a:spLocks noChangeArrowheads="1"/>
          </p:cNvSpPr>
          <p:nvPr/>
        </p:nvSpPr>
        <p:spPr bwMode="auto">
          <a:xfrm>
            <a:off x="2895600" y="1905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" pitchFamily="-84" charset="0"/>
              </a:rPr>
              <a:t>Hybrid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663575" y="5818188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/>
              <a:t>Image reproduced from Cloud security and privacy, 2009, Mather et 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Customers</a:t>
            </a:r>
            <a:r>
              <a:rPr lang="ja-JP" altLang="en-US"/>
              <a:t>’</a:t>
            </a:r>
            <a:r>
              <a:rPr lang="en-US" altLang="ja-JP"/>
              <a:t> biggest concerns</a:t>
            </a:r>
            <a:endParaRPr lang="en-US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>
                <a:latin typeface="Arial" pitchFamily="34" charset="0"/>
              </a:rPr>
              <a:t>KPMG International</a:t>
            </a:r>
            <a:r>
              <a:rPr lang="ja-JP" altLang="en-US" sz="1600">
                <a:latin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</a:rPr>
              <a:t>s 2012 Global Cloud Provider Survey (n=179)</a:t>
            </a:r>
            <a:endParaRPr lang="en-US" altLang="en-US" sz="16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Customers</a:t>
            </a:r>
            <a:r>
              <a:rPr lang="ja-JP" altLang="en-US"/>
              <a:t>’</a:t>
            </a:r>
            <a:r>
              <a:rPr lang="en-US" altLang="ja-JP"/>
              <a:t> biggest concerns</a:t>
            </a:r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>
                <a:latin typeface="Arial" pitchFamily="34" charset="0"/>
              </a:rPr>
              <a:t>KPMG International</a:t>
            </a:r>
            <a:r>
              <a:rPr lang="ja-JP" altLang="en-US" sz="1600">
                <a:latin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</a:rPr>
              <a:t>s 2012 Global Cloud Provider Survey (n=179)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19461" name="Oval 3"/>
          <p:cNvSpPr>
            <a:spLocks noChangeArrowheads="1"/>
          </p:cNvSpPr>
          <p:nvPr/>
        </p:nvSpPr>
        <p:spPr bwMode="auto">
          <a:xfrm>
            <a:off x="390525" y="1322388"/>
            <a:ext cx="8610600" cy="4619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Customers</a:t>
            </a:r>
            <a:r>
              <a:rPr lang="ja-JP" altLang="en-US"/>
              <a:t>’</a:t>
            </a:r>
            <a:r>
              <a:rPr lang="en-US" altLang="ja-JP"/>
              <a:t> biggest concerns</a:t>
            </a:r>
            <a:endParaRPr lang="en-US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>
                <a:latin typeface="Arial" pitchFamily="34" charset="0"/>
              </a:rPr>
              <a:t>KPMG International</a:t>
            </a:r>
            <a:r>
              <a:rPr lang="ja-JP" altLang="en-US" sz="1600">
                <a:latin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</a:rPr>
              <a:t>s 2012 Global Cloud Provider Survey (n=179)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390525" y="2157413"/>
            <a:ext cx="8610600" cy="4619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Customers</a:t>
            </a:r>
            <a:r>
              <a:rPr lang="ja-JP" altLang="en-US"/>
              <a:t>’</a:t>
            </a:r>
            <a:r>
              <a:rPr lang="en-US" altLang="ja-JP"/>
              <a:t> biggest concerns</a:t>
            </a:r>
            <a:endParaRPr lang="en-US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>
                <a:latin typeface="Arial" pitchFamily="34" charset="0"/>
              </a:rPr>
              <a:t>KPMG International</a:t>
            </a:r>
            <a:r>
              <a:rPr lang="ja-JP" altLang="en-US" sz="1600">
                <a:latin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</a:rPr>
              <a:t>s 2012 Global Cloud Provider Survey (n=179)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21509" name="Oval 3"/>
          <p:cNvSpPr>
            <a:spLocks noChangeArrowheads="1"/>
          </p:cNvSpPr>
          <p:nvPr/>
        </p:nvSpPr>
        <p:spPr bwMode="auto">
          <a:xfrm>
            <a:off x="390525" y="3405188"/>
            <a:ext cx="8610600" cy="463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Big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Customers</a:t>
            </a:r>
            <a:r>
              <a:rPr lang="ja-JP" altLang="en-US"/>
              <a:t>’</a:t>
            </a:r>
            <a:r>
              <a:rPr lang="en-US" altLang="ja-JP"/>
              <a:t> biggest concerns</a:t>
            </a:r>
            <a:endParaRPr lang="en-US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3"/>
            <a:ext cx="84328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>
                <a:latin typeface="Arial" pitchFamily="34" charset="0"/>
              </a:rPr>
              <a:t>KPMG International</a:t>
            </a:r>
            <a:r>
              <a:rPr lang="ja-JP" altLang="en-US" sz="1600">
                <a:latin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</a:rPr>
              <a:t>s 2012 Global Cloud Provider Survey (n=179)</a:t>
            </a:r>
            <a:endParaRPr lang="en-US" altLang="en-US" sz="1600">
              <a:latin typeface="Arial" pitchFamily="34" charset="0"/>
            </a:endParaRPr>
          </a:p>
        </p:txBody>
      </p:sp>
      <p:sp>
        <p:nvSpPr>
          <p:cNvPr id="22533" name="Oval 3"/>
          <p:cNvSpPr>
            <a:spLocks noChangeArrowheads="1"/>
          </p:cNvSpPr>
          <p:nvPr/>
        </p:nvSpPr>
        <p:spPr bwMode="auto">
          <a:xfrm>
            <a:off x="390525" y="4240213"/>
            <a:ext cx="8610600" cy="463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Challenges in using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Security</a:t>
            </a:r>
          </a:p>
          <a:p>
            <a:pPr>
              <a:defRPr/>
            </a:pPr>
            <a:r>
              <a:rPr lang="en-US" dirty="0"/>
              <a:t>Privacy</a:t>
            </a:r>
          </a:p>
          <a:p>
            <a:pPr>
              <a:defRPr/>
            </a:pPr>
            <a:r>
              <a:rPr lang="en-US" dirty="0"/>
              <a:t>Compliance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security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What</a:t>
            </a:r>
            <a:r>
              <a:rPr lang="ja-JP" altLang="en-US" dirty="0"/>
              <a:t>’</a:t>
            </a:r>
            <a:r>
              <a:rPr lang="en-US" altLang="ja-JP" dirty="0"/>
              <a:t>s not new?</a:t>
            </a:r>
          </a:p>
          <a:p>
            <a:pPr lvl="1">
              <a:defRPr/>
            </a:pPr>
            <a:r>
              <a:rPr lang="en-US" altLang="en-US" sz="2400" dirty="0"/>
              <a:t>Phishing, password, malware, downtime etc.</a:t>
            </a:r>
          </a:p>
          <a:p>
            <a:pPr>
              <a:defRPr/>
            </a:pPr>
            <a:r>
              <a:rPr lang="en-US" altLang="en-US" dirty="0"/>
              <a:t>What</a:t>
            </a:r>
            <a:r>
              <a:rPr lang="ja-JP" altLang="en-US" dirty="0"/>
              <a:t>’</a:t>
            </a:r>
            <a:r>
              <a:rPr lang="en-US" altLang="ja-JP" dirty="0"/>
              <a:t>s new? Understand…</a:t>
            </a:r>
          </a:p>
          <a:p>
            <a:pPr lvl="1">
              <a:defRPr/>
            </a:pPr>
            <a:r>
              <a:rPr lang="en-US" altLang="en-US" sz="2400" dirty="0"/>
              <a:t>Change in trust boundaries</a:t>
            </a:r>
          </a:p>
          <a:p>
            <a:pPr lvl="1">
              <a:defRPr/>
            </a:pPr>
            <a:r>
              <a:rPr lang="en-US" altLang="en-US" sz="2400" dirty="0"/>
              <a:t>Impact of using</a:t>
            </a:r>
          </a:p>
          <a:p>
            <a:pPr lvl="2">
              <a:defRPr/>
            </a:pPr>
            <a:r>
              <a:rPr lang="en-US" altLang="en-US" dirty="0"/>
              <a:t>Public vs. private cloud</a:t>
            </a:r>
          </a:p>
          <a:p>
            <a:pPr lvl="2">
              <a:defRPr/>
            </a:pPr>
            <a:r>
              <a:rPr lang="en-US" altLang="en-US" dirty="0" err="1"/>
              <a:t>IaaS</a:t>
            </a:r>
            <a:r>
              <a:rPr lang="en-US" altLang="en-US" dirty="0"/>
              <a:t> vs. </a:t>
            </a:r>
            <a:r>
              <a:rPr lang="en-US" altLang="en-US" dirty="0" err="1"/>
              <a:t>PaaS</a:t>
            </a:r>
            <a:r>
              <a:rPr lang="en-US" altLang="en-US" dirty="0"/>
              <a:t> vs. </a:t>
            </a:r>
            <a:r>
              <a:rPr lang="en-US" altLang="en-US" dirty="0" err="1"/>
              <a:t>SaaS</a:t>
            </a:r>
            <a:endParaRPr lang="en-US" altLang="en-US" dirty="0"/>
          </a:p>
          <a:p>
            <a:pPr lvl="1">
              <a:defRPr/>
            </a:pPr>
            <a:r>
              <a:rPr lang="en-US" altLang="en-US" sz="2400" dirty="0"/>
              <a:t>Division of responsibilities between customer and Cloud Service Provider (CSP)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Control, liability and accountability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06677"/>
              </p:ext>
            </p:extLst>
          </p:nvPr>
        </p:nvGraphicFramePr>
        <p:xfrm>
          <a:off x="566738" y="1404938"/>
          <a:ext cx="1447800" cy="35052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premise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</a:t>
                      </a:r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73129"/>
              </p:ext>
            </p:extLst>
          </p:nvPr>
        </p:nvGraphicFramePr>
        <p:xfrm>
          <a:off x="2209800" y="1408113"/>
          <a:ext cx="1447800" cy="3502024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On premise </a:t>
                      </a:r>
                      <a:r>
                        <a:rPr lang="en-US" sz="1600" dirty="0"/>
                        <a:t>(hosted)</a:t>
                      </a:r>
                    </a:p>
                  </a:txBody>
                  <a:tcPr marT="45735" marB="457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</a:t>
                      </a:r>
                    </a:p>
                  </a:txBody>
                  <a:tcPr marT="45735" marB="45735" anchor="ctr">
                    <a:solidFill>
                      <a:srgbClr val="FFFF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VM</a:t>
                      </a:r>
                    </a:p>
                  </a:txBody>
                  <a:tcPr marT="45735" marB="45735" anchor="ctr">
                    <a:solidFill>
                      <a:srgbClr val="FFFF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Server</a:t>
                      </a:r>
                    </a:p>
                  </a:txBody>
                  <a:tcPr marT="45735" marB="45735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Storage</a:t>
                      </a:r>
                    </a:p>
                  </a:txBody>
                  <a:tcPr marT="45735" marB="45735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Network</a:t>
                      </a:r>
                    </a:p>
                  </a:txBody>
                  <a:tcPr marT="45735" marB="45735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074099"/>
              </p:ext>
            </p:extLst>
          </p:nvPr>
        </p:nvGraphicFramePr>
        <p:xfrm>
          <a:off x="3875088" y="1404938"/>
          <a:ext cx="1447800" cy="34798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IaaS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 anchor="ctr">
                    <a:solidFill>
                      <a:srgbClr val="FFFF0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7"/>
          <p:cNvGraphicFramePr>
            <a:graphicFrameLocks/>
          </p:cNvGraphicFramePr>
          <p:nvPr/>
        </p:nvGraphicFramePr>
        <p:xfrm>
          <a:off x="5508625" y="1404938"/>
          <a:ext cx="1447800" cy="34798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Services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7"/>
          <p:cNvGraphicFramePr>
            <a:graphicFrameLocks/>
          </p:cNvGraphicFramePr>
          <p:nvPr/>
        </p:nvGraphicFramePr>
        <p:xfrm>
          <a:off x="7140575" y="1404938"/>
          <a:ext cx="1447800" cy="35052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Services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 anchor="ctr">
                    <a:solidFill>
                      <a:schemeClr val="tx1"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762000" y="5116513"/>
            <a:ext cx="7696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26708" name="Rectangle 22"/>
          <p:cNvSpPr>
            <a:spLocks noChangeArrowheads="1"/>
          </p:cNvSpPr>
          <p:nvPr/>
        </p:nvSpPr>
        <p:spPr bwMode="auto">
          <a:xfrm>
            <a:off x="838200" y="5311775"/>
            <a:ext cx="1447800" cy="6096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" pitchFamily="-84" charset="0"/>
              </a:rPr>
              <a:t>Organization has control</a:t>
            </a:r>
          </a:p>
        </p:txBody>
      </p:sp>
      <p:sp>
        <p:nvSpPr>
          <p:cNvPr id="26709" name="Rectangle 23"/>
          <p:cNvSpPr>
            <a:spLocks noChangeArrowheads="1"/>
          </p:cNvSpPr>
          <p:nvPr/>
        </p:nvSpPr>
        <p:spPr bwMode="auto">
          <a:xfrm>
            <a:off x="3538538" y="5311775"/>
            <a:ext cx="2057400" cy="609600"/>
          </a:xfrm>
          <a:prstGeom prst="rect">
            <a:avLst/>
          </a:prstGeom>
          <a:solidFill>
            <a:srgbClr val="005481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" pitchFamily="-84" charset="0"/>
              </a:rPr>
              <a:t>Organization shares control with vendor</a:t>
            </a:r>
          </a:p>
        </p:txBody>
      </p:sp>
      <p:sp>
        <p:nvSpPr>
          <p:cNvPr id="26710" name="Rectangle 27"/>
          <p:cNvSpPr>
            <a:spLocks noChangeArrowheads="1"/>
          </p:cNvSpPr>
          <p:nvPr/>
        </p:nvSpPr>
        <p:spPr bwMode="auto">
          <a:xfrm>
            <a:off x="7119938" y="5311775"/>
            <a:ext cx="1447800" cy="609600"/>
          </a:xfrm>
          <a:prstGeom prst="rect">
            <a:avLst/>
          </a:prstGeom>
          <a:solidFill>
            <a:schemeClr val="tx2">
              <a:alpha val="38823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" pitchFamily="-84" charset="0"/>
              </a:rPr>
              <a:t>Vendor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" pitchFamily="-84" charset="0"/>
              </a:rPr>
              <a:t>has control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63575" y="59928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/>
              <a:t>Image reproduced from Cloud security and privacy, 2009, Mather et 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Security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ctr" hangingPunct="1">
              <a:defRPr/>
            </a:pPr>
            <a:r>
              <a:rPr lang="en-US" dirty="0"/>
              <a:t>Availability</a:t>
            </a:r>
          </a:p>
          <a:p>
            <a:pPr eaLnBrk="1" fontAlgn="ctr" hangingPunct="1">
              <a:defRPr/>
            </a:pPr>
            <a:r>
              <a:rPr lang="en-US" dirty="0"/>
              <a:t>Access control</a:t>
            </a:r>
          </a:p>
          <a:p>
            <a:pPr eaLnBrk="1" fontAlgn="ctr" hangingPunct="1">
              <a:defRPr/>
            </a:pPr>
            <a:r>
              <a:rPr lang="en-US" dirty="0"/>
              <a:t>Monitoring</a:t>
            </a:r>
          </a:p>
          <a:p>
            <a:pPr eaLnBrk="1" fontAlgn="ctr" hangingPunct="1">
              <a:defRPr/>
            </a:pPr>
            <a:r>
              <a:rPr lang="en-US" dirty="0"/>
              <a:t>Vulnerability, patching, configuration</a:t>
            </a:r>
          </a:p>
          <a:p>
            <a:pPr eaLnBrk="1" fontAlgn="ctr" hangingPunct="1">
              <a:defRPr/>
            </a:pPr>
            <a:r>
              <a:rPr lang="en-US" dirty="0"/>
              <a:t>Incident response</a:t>
            </a:r>
          </a:p>
          <a:p>
            <a:pPr marL="0" indent="0">
              <a:buFont typeface="Times" pitchFamily="-8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Amazon Web Services (AWS)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828800"/>
            <a:ext cx="4572000" cy="4267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Elastic Cloud Compute (EC2)</a:t>
            </a:r>
          </a:p>
          <a:p>
            <a:pPr marL="400050" lvl="1" indent="0">
              <a:buFont typeface="Times" pitchFamily="-84" charset="0"/>
              <a:buNone/>
              <a:defRPr/>
            </a:pPr>
            <a:r>
              <a:rPr lang="en-US" sz="2000" dirty="0"/>
              <a:t>“Virtual Servers in the Cloud”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Simple Storage Service (S3)</a:t>
            </a:r>
          </a:p>
          <a:p>
            <a:pPr marL="400050" lvl="1" indent="0">
              <a:buFont typeface="Times" pitchFamily="-84" charset="0"/>
              <a:buNone/>
              <a:defRPr/>
            </a:pPr>
            <a:r>
              <a:rPr lang="en-US" sz="2000" dirty="0"/>
              <a:t>“Scalable Storage in the Cloud”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/>
              <a:t>DynamoDB</a:t>
            </a:r>
            <a:r>
              <a:rPr lang="en-US" sz="2400" dirty="0"/>
              <a:t> </a:t>
            </a:r>
          </a:p>
          <a:p>
            <a:pPr marL="400050" lvl="1" indent="0">
              <a:buFont typeface="Times" pitchFamily="-84" charset="0"/>
              <a:buNone/>
              <a:defRPr/>
            </a:pPr>
            <a:r>
              <a:rPr lang="en-US" sz="2000" dirty="0"/>
              <a:t>“Fast, Predictable, Highly-scalable </a:t>
            </a:r>
            <a:r>
              <a:rPr lang="en-US" sz="2000" dirty="0" err="1"/>
              <a:t>NoSQL</a:t>
            </a:r>
            <a:r>
              <a:rPr lang="en-US" sz="2000" dirty="0"/>
              <a:t> data store”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Other services …</a:t>
            </a:r>
          </a:p>
          <a:p>
            <a:pPr marL="400050" lvl="1" indent="0">
              <a:buFont typeface="Times" pitchFamily="-84" charset="0"/>
              <a:buNone/>
              <a:defRPr/>
            </a:pP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8663" y="1766888"/>
            <a:ext cx="2809875" cy="3922712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34200" y="5562600"/>
            <a:ext cx="17335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60817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>
                <a:latin typeface="Arial" pitchFamily="34" charset="0"/>
              </a:rPr>
              <a:t>https://aws.amazon.com/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is this important?</a:t>
            </a:r>
          </a:p>
          <a:p>
            <a:pPr lvl="1">
              <a:defRPr/>
            </a:pPr>
            <a:r>
              <a:rPr lang="en-US" sz="2400" dirty="0"/>
              <a:t>“Amazon Web Services suffers outage, takes down Vine, </a:t>
            </a:r>
            <a:r>
              <a:rPr lang="en-US" sz="2400" dirty="0" err="1"/>
              <a:t>Instagram</a:t>
            </a:r>
            <a:r>
              <a:rPr lang="en-US" sz="2400" dirty="0"/>
              <a:t>, others,” Aug 26, 2013*</a:t>
            </a:r>
          </a:p>
          <a:p>
            <a:pPr>
              <a:defRPr/>
            </a:pPr>
            <a:r>
              <a:rPr lang="en-US" dirty="0"/>
              <a:t>E.g. AWS features</a:t>
            </a:r>
          </a:p>
          <a:p>
            <a:pPr lvl="1">
              <a:defRPr/>
            </a:pPr>
            <a:r>
              <a:rPr lang="en-US" sz="2400" dirty="0"/>
              <a:t>Distributed denial of service (</a:t>
            </a:r>
            <a:r>
              <a:rPr lang="en-US" sz="2400" dirty="0" err="1"/>
              <a:t>DDoS</a:t>
            </a:r>
            <a:r>
              <a:rPr lang="en-US" sz="2400" dirty="0"/>
              <a:t>) protection</a:t>
            </a:r>
          </a:p>
          <a:p>
            <a:pPr lvl="1">
              <a:defRPr/>
            </a:pPr>
            <a:r>
              <a:rPr lang="en-US" sz="2400" dirty="0"/>
              <a:t>Fault-tolerant, independent failure zones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60817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100" dirty="0">
                <a:latin typeface="Arial" pitchFamily="34" charset="0"/>
              </a:rPr>
              <a:t>*http://www.zdnet.com/amazon-web-services-suffers-outage-takes-down-vine-instagram-flipboard-with-it-7000019842/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8213" y="4289425"/>
            <a:ext cx="7135812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Who should have access?</a:t>
            </a:r>
          </a:p>
          <a:p>
            <a:pPr lvl="1">
              <a:defRPr/>
            </a:pPr>
            <a:r>
              <a:rPr lang="en-US" sz="2400" dirty="0"/>
              <a:t>To VM, app, services etc.</a:t>
            </a:r>
          </a:p>
          <a:p>
            <a:pPr lvl="1">
              <a:defRPr/>
            </a:pPr>
            <a:r>
              <a:rPr lang="en-US" sz="2400" dirty="0"/>
              <a:t>Users, admin, business admin, others?</a:t>
            </a:r>
          </a:p>
          <a:p>
            <a:pPr>
              <a:defRPr/>
            </a:pPr>
            <a:r>
              <a:rPr lang="en-US" dirty="0"/>
              <a:t>E.g. AWS features</a:t>
            </a:r>
          </a:p>
          <a:p>
            <a:pPr lvl="1">
              <a:defRPr/>
            </a:pPr>
            <a:r>
              <a:rPr lang="en-US" sz="2400" dirty="0"/>
              <a:t>Built-in firewalls control access to instances</a:t>
            </a:r>
          </a:p>
          <a:p>
            <a:pPr lvl="1">
              <a:defRPr/>
            </a:pPr>
            <a:r>
              <a:rPr lang="en-US" sz="2400" dirty="0"/>
              <a:t>Multi-factor authentication: password + authentication code from MFA device </a:t>
            </a:r>
          </a:p>
          <a:p>
            <a:pPr lvl="1">
              <a:defRPr/>
            </a:pPr>
            <a:r>
              <a:rPr lang="en-US" sz="2400" dirty="0"/>
              <a:t>Monitor AWS employee accesses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Monitor</a:t>
            </a:r>
          </a:p>
          <a:p>
            <a:pPr lvl="1">
              <a:defRPr/>
            </a:pPr>
            <a:r>
              <a:rPr lang="en-US" sz="2400" dirty="0"/>
              <a:t>Availability, unauthorized activities etc.</a:t>
            </a:r>
          </a:p>
          <a:p>
            <a:pPr>
              <a:defRPr/>
            </a:pPr>
            <a:r>
              <a:rPr lang="en-US" dirty="0"/>
              <a:t>E.g. AWS features</a:t>
            </a:r>
          </a:p>
          <a:p>
            <a:pPr lvl="1">
              <a:defRPr/>
            </a:pPr>
            <a:r>
              <a:rPr lang="en-US" sz="2400" dirty="0" err="1"/>
              <a:t>DoS</a:t>
            </a:r>
            <a:r>
              <a:rPr lang="en-US" sz="2400" dirty="0"/>
              <a:t>, MITM, port scan, packet sniffing </a:t>
            </a:r>
          </a:p>
          <a:p>
            <a:pPr lvl="1">
              <a:defRPr/>
            </a:pPr>
            <a:r>
              <a:rPr lang="en-US" sz="2400" dirty="0"/>
              <a:t>Password brute-force detection</a:t>
            </a:r>
          </a:p>
          <a:p>
            <a:pPr lvl="1">
              <a:defRPr/>
            </a:pPr>
            <a:r>
              <a:rPr lang="en-US" sz="2400" dirty="0"/>
              <a:t>Access logs (request type, resource, IP, time etc.)</a:t>
            </a:r>
          </a:p>
          <a:p>
            <a:pPr lvl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Computing Landscape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06525"/>
          <a:ext cx="7772400" cy="4284664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1166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1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166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166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37" name="Group 13"/>
          <p:cNvGrpSpPr>
            <a:grpSpLocks/>
          </p:cNvGrpSpPr>
          <p:nvPr/>
        </p:nvGrpSpPr>
        <p:grpSpPr bwMode="auto">
          <a:xfrm>
            <a:off x="2549525" y="1503363"/>
            <a:ext cx="5807075" cy="3924300"/>
            <a:chOff x="2602520" y="1450733"/>
            <a:chExt cx="5807621" cy="3924377"/>
          </a:xfrm>
        </p:grpSpPr>
        <p:pic>
          <p:nvPicPr>
            <p:cNvPr id="5139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520" y="1450733"/>
              <a:ext cx="1828800" cy="89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581841"/>
              <a:ext cx="1371792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1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896" y="1658052"/>
              <a:ext cx="1886245" cy="42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685" y="2626585"/>
              <a:ext cx="876422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3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435" y="2498336"/>
              <a:ext cx="1638529" cy="91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932" y="3686211"/>
              <a:ext cx="1733792" cy="74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947" y="3743369"/>
              <a:ext cx="1771897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472" y="4822583"/>
              <a:ext cx="2476846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965" y="4841636"/>
              <a:ext cx="2038635" cy="514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Vulnerability, patching,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E.g. AWS features</a:t>
            </a:r>
          </a:p>
          <a:p>
            <a:pPr lvl="1">
              <a:defRPr/>
            </a:pPr>
            <a:r>
              <a:rPr lang="en-US" dirty="0"/>
              <a:t>Patching</a:t>
            </a:r>
          </a:p>
          <a:p>
            <a:pPr lvl="2">
              <a:defRPr/>
            </a:pPr>
            <a:r>
              <a:rPr lang="en-US" sz="2000" dirty="0"/>
              <a:t>Automatic Software Patching for Amazon supplied Windows image  </a:t>
            </a:r>
          </a:p>
          <a:p>
            <a:pPr lvl="1">
              <a:defRPr/>
            </a:pPr>
            <a:r>
              <a:rPr lang="en-US" dirty="0"/>
              <a:t>Configuration</a:t>
            </a:r>
          </a:p>
          <a:p>
            <a:pPr lvl="2">
              <a:defRPr/>
            </a:pPr>
            <a:r>
              <a:rPr lang="en-US" sz="2000" dirty="0"/>
              <a:t>Password expiration for AWS employees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2">
              <a:defRPr/>
            </a:pPr>
            <a:r>
              <a:rPr lang="en-US" sz="2000" dirty="0"/>
              <a:t>Vulnerability scans on the host operating system, web application and DB in the AWS environment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" y="2286000"/>
            <a:ext cx="8852067" cy="1828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a shared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173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" y="2286000"/>
            <a:ext cx="8852067" cy="1828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a shared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41760" y="3450770"/>
            <a:ext cx="7873836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795" y="4343400"/>
            <a:ext cx="8138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“AWS manages the underlying infrastructure but you must secure anything you put on the infrastructure.”</a:t>
            </a:r>
          </a:p>
        </p:txBody>
      </p:sp>
    </p:spTree>
    <p:extLst>
      <p:ext uri="{BB962C8B-B14F-4D97-AF65-F5344CB8AC3E}">
        <p14:creationId xmlns:p14="http://schemas.microsoft.com/office/powerpoint/2010/main" val="2447790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requires customers to </a:t>
            </a:r>
          </a:p>
          <a:p>
            <a:pPr lvl="1"/>
            <a:r>
              <a:rPr lang="en-US" sz="2400" dirty="0"/>
              <a:t>Patch VM guest operating system</a:t>
            </a:r>
          </a:p>
          <a:p>
            <a:pPr lvl="1"/>
            <a:r>
              <a:rPr lang="en-US" sz="2400" dirty="0"/>
              <a:t>Prevent port scans</a:t>
            </a:r>
          </a:p>
          <a:p>
            <a:pPr lvl="1"/>
            <a:r>
              <a:rPr lang="en-US" sz="2400" dirty="0"/>
              <a:t>Change keys periodically</a:t>
            </a:r>
          </a:p>
          <a:p>
            <a:pPr lvl="1"/>
            <a:r>
              <a:rPr lang="en-US" sz="2400" dirty="0"/>
              <a:t>Vulnerability testing of apps</a:t>
            </a:r>
          </a:p>
          <a:p>
            <a:pPr lvl="1"/>
            <a:r>
              <a:rPr lang="en-US" sz="2400" dirty="0"/>
              <a:t>Others…</a:t>
            </a:r>
          </a:p>
        </p:txBody>
      </p:sp>
    </p:spTree>
    <p:extLst>
      <p:ext uri="{BB962C8B-B14F-4D97-AF65-F5344CB8AC3E}">
        <p14:creationId xmlns:p14="http://schemas.microsoft.com/office/powerpoint/2010/main" val="1852852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issue: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Transit between cloud and intranet</a:t>
            </a:r>
          </a:p>
          <a:p>
            <a:pPr lvl="1">
              <a:defRPr/>
            </a:pPr>
            <a:r>
              <a:rPr lang="en-US" sz="2400" dirty="0"/>
              <a:t>E.g. use HTTPS </a:t>
            </a:r>
          </a:p>
          <a:p>
            <a:pPr>
              <a:defRPr/>
            </a:pPr>
            <a:r>
              <a:rPr lang="en-US" dirty="0"/>
              <a:t>Possible for simple storage </a:t>
            </a:r>
          </a:p>
          <a:p>
            <a:pPr lvl="1">
              <a:defRPr/>
            </a:pPr>
            <a:r>
              <a:rPr lang="en-US" sz="2400" dirty="0"/>
              <a:t>E.g. data in Amazon S3 encrypted with AES-256</a:t>
            </a:r>
          </a:p>
          <a:p>
            <a:pPr>
              <a:defRPr/>
            </a:pPr>
            <a:r>
              <a:rPr lang="en-US" dirty="0"/>
              <a:t>Difficult for data processed by cloud</a:t>
            </a:r>
          </a:p>
          <a:p>
            <a:pPr lvl="1">
              <a:defRPr/>
            </a:pPr>
            <a:r>
              <a:rPr lang="en-US" sz="2400" dirty="0"/>
              <a:t>Overhead of searching, indexing etc. </a:t>
            </a:r>
          </a:p>
          <a:p>
            <a:pPr lvl="2">
              <a:defRPr/>
            </a:pPr>
            <a:r>
              <a:rPr lang="en-US" sz="2000" dirty="0"/>
              <a:t>E.g., </a:t>
            </a:r>
            <a:r>
              <a:rPr lang="en-US" sz="2000" dirty="0" err="1"/>
              <a:t>iCloud</a:t>
            </a:r>
            <a:r>
              <a:rPr lang="en-US" sz="2000" dirty="0"/>
              <a:t> does not encrypt data on mail server</a:t>
            </a:r>
            <a:r>
              <a:rPr lang="en-US" sz="2000" baseline="30000" dirty="0"/>
              <a:t>*</a:t>
            </a:r>
          </a:p>
          <a:p>
            <a:pPr lvl="1">
              <a:defRPr/>
            </a:pPr>
            <a:r>
              <a:rPr lang="en-US" sz="2400" dirty="0"/>
              <a:t>If encrypted, data decrypted before processing</a:t>
            </a:r>
          </a:p>
          <a:p>
            <a:pPr lvl="2">
              <a:defRPr/>
            </a:pPr>
            <a:r>
              <a:rPr lang="en-US" sz="2000" dirty="0"/>
              <a:t>Is it possible to perform computations on encrypted data?</a:t>
            </a:r>
            <a:r>
              <a:rPr lang="en-US" sz="2000" baseline="30000" dirty="0"/>
              <a:t>^ </a:t>
            </a:r>
          </a:p>
          <a:p>
            <a:pPr marL="0" indent="0">
              <a:buFont typeface="Times" pitchFamily="-84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63575" y="5845800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/>
              <a:t>*</a:t>
            </a:r>
            <a:r>
              <a:rPr lang="en-US" sz="1200" kern="0" dirty="0" err="1"/>
              <a:t>iCloud</a:t>
            </a:r>
            <a:r>
              <a:rPr lang="en-US" sz="1200" kern="0" dirty="0"/>
              <a:t>: </a:t>
            </a:r>
            <a:r>
              <a:rPr lang="en-US" sz="1200" kern="0" dirty="0" err="1"/>
              <a:t>iCloud</a:t>
            </a:r>
            <a:r>
              <a:rPr lang="en-US" sz="1200" kern="0" dirty="0"/>
              <a:t> security and privacy overview, Retrieved Oct 30, 2013, https://support.apple.com/kb/HT4865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3575" y="6053424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kern="0" dirty="0"/>
              <a:t>^See Fully </a:t>
            </a:r>
            <a:r>
              <a:rPr lang="en-US" sz="1200" kern="0" dirty="0" err="1"/>
              <a:t>Homomorphic</a:t>
            </a:r>
            <a:r>
              <a:rPr lang="en-US" sz="1200" kern="0" dirty="0"/>
              <a:t> Encryption Scheme, Wikipedia, http://</a:t>
            </a:r>
            <a:r>
              <a:rPr lang="en-US" sz="1200" kern="0" dirty="0" err="1"/>
              <a:t>en.wikipedia.org</a:t>
            </a:r>
            <a:r>
              <a:rPr lang="en-US" sz="1200" kern="0" dirty="0"/>
              <a:t>/wiki/</a:t>
            </a:r>
            <a:r>
              <a:rPr lang="en-US" sz="1200" kern="0" dirty="0" err="1"/>
              <a:t>Homomorphic_encryption</a:t>
            </a:r>
            <a:endParaRPr lang="en-US" sz="1200" kern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Encryption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Algorithms</a:t>
            </a:r>
          </a:p>
          <a:p>
            <a:pPr lvl="1">
              <a:defRPr/>
            </a:pPr>
            <a:r>
              <a:rPr lang="en-US" altLang="en-US" sz="2400"/>
              <a:t>Proprietary vs. standards</a:t>
            </a:r>
          </a:p>
          <a:p>
            <a:pPr>
              <a:defRPr/>
            </a:pPr>
            <a:r>
              <a:rPr lang="en-US" altLang="en-US"/>
              <a:t>Key size</a:t>
            </a:r>
          </a:p>
          <a:p>
            <a:pPr>
              <a:defRPr/>
            </a:pPr>
            <a:r>
              <a:rPr lang="en-US" altLang="en-US"/>
              <a:t>Key management</a:t>
            </a:r>
          </a:p>
          <a:p>
            <a:pPr lvl="1">
              <a:defRPr/>
            </a:pPr>
            <a:r>
              <a:rPr lang="en-US" altLang="en-US" sz="2400"/>
              <a:t>Ideally by customer</a:t>
            </a:r>
          </a:p>
          <a:p>
            <a:pPr lvl="1">
              <a:defRPr/>
            </a:pPr>
            <a:r>
              <a:rPr lang="en-US" altLang="en-US" sz="2400"/>
              <a:t>Does CSP have decryption keys?</a:t>
            </a:r>
          </a:p>
          <a:p>
            <a:pPr lvl="1">
              <a:defRPr/>
            </a:pPr>
            <a:r>
              <a:rPr lang="en-US" altLang="en-US" sz="2400"/>
              <a:t>E.g. Apple uses master key to decrypt iCloud data to screen </a:t>
            </a:r>
            <a:r>
              <a:rPr lang="ja-JP" altLang="en-US" sz="2400"/>
              <a:t>“</a:t>
            </a:r>
            <a:r>
              <a:rPr lang="en-US" altLang="ja-JP" sz="2400"/>
              <a:t>objectionable</a:t>
            </a:r>
            <a:r>
              <a:rPr lang="ja-JP" altLang="en-US" sz="2400"/>
              <a:t>”</a:t>
            </a:r>
            <a:r>
              <a:rPr lang="en-US" altLang="ja-JP" sz="2400"/>
              <a:t> content*</a:t>
            </a:r>
            <a:endParaRPr lang="en-US" altLang="en-US" sz="24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3575" y="5818188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kern="0" dirty="0"/>
              <a:t>*Apple holds the master decryption key when it comes to </a:t>
            </a:r>
            <a:r>
              <a:rPr lang="en-US" sz="1200" kern="0" dirty="0" err="1"/>
              <a:t>iCloud</a:t>
            </a:r>
            <a:r>
              <a:rPr lang="en-US" sz="1200" kern="0" dirty="0"/>
              <a:t> security, privacy, </a:t>
            </a:r>
            <a:r>
              <a:rPr lang="en-US" sz="1200" kern="0" dirty="0" err="1"/>
              <a:t>ArsTechnica</a:t>
            </a:r>
            <a:r>
              <a:rPr lang="en-US" sz="1200" kern="0" dirty="0"/>
              <a:t>, Apr 3, 2012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issue: comingled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Cloud uses multi-tenancy</a:t>
            </a:r>
          </a:p>
          <a:p>
            <a:pPr lvl="1">
              <a:defRPr/>
            </a:pPr>
            <a:r>
              <a:rPr lang="en-US" altLang="en-US" sz="2400" dirty="0"/>
              <a:t>Data comingled with other users</a:t>
            </a:r>
            <a:r>
              <a:rPr lang="ja-JP" altLang="en-US" sz="2400" dirty="0"/>
              <a:t>’</a:t>
            </a:r>
            <a:r>
              <a:rPr lang="en-US" altLang="ja-JP" sz="2400" dirty="0"/>
              <a:t> data</a:t>
            </a:r>
          </a:p>
          <a:p>
            <a:pPr>
              <a:defRPr/>
            </a:pPr>
            <a:r>
              <a:rPr lang="en-US" altLang="en-US" dirty="0"/>
              <a:t>Application vulnerabilities may allow unauthorized access</a:t>
            </a:r>
          </a:p>
          <a:p>
            <a:pPr lvl="1">
              <a:defRPr/>
            </a:pPr>
            <a:r>
              <a:rPr lang="en-US" altLang="en-US" sz="2400" dirty="0"/>
              <a:t>E.g. Google docs unauthorized sharing, Mar 2009</a:t>
            </a:r>
          </a:p>
          <a:p>
            <a:pPr lvl="1">
              <a:defRPr/>
            </a:pPr>
            <a:r>
              <a:rPr lang="en-US" altLang="en-US" sz="2400" dirty="0"/>
              <a:t>“</a:t>
            </a:r>
            <a:r>
              <a:rPr lang="en-US" altLang="ja-JP" sz="2400" i="1" dirty="0"/>
              <a:t>identified and fixed a bug which may have caused you to share some of your documents without your knowledge</a:t>
            </a:r>
            <a:r>
              <a:rPr lang="en-US" altLang="ja-JP" sz="2400" dirty="0"/>
              <a:t>.</a:t>
            </a:r>
            <a:r>
              <a:rPr lang="en-US" altLang="en-US" sz="2400" dirty="0"/>
              <a:t>”</a:t>
            </a:r>
          </a:p>
          <a:p>
            <a:pPr marL="457200" lvl="1" indent="0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Privacy and compliance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Privacy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Protect PII</a:t>
            </a:r>
          </a:p>
          <a:p>
            <a:pPr>
              <a:defRPr/>
            </a:pPr>
            <a:r>
              <a:rPr lang="en-US" dirty="0"/>
              <a:t>Ensure conformance to FIPs principles</a:t>
            </a:r>
          </a:p>
          <a:p>
            <a:pPr>
              <a:defRPr/>
            </a:pPr>
            <a:r>
              <a:rPr lang="en-US" dirty="0"/>
              <a:t>Compliance with laws and regulations</a:t>
            </a:r>
          </a:p>
          <a:p>
            <a:pPr lvl="1">
              <a:defRPr/>
            </a:pPr>
            <a:r>
              <a:rPr lang="en-US" dirty="0"/>
              <a:t>GLBA, HIPAA, PCI-DSS, Patriot Act etc.</a:t>
            </a:r>
          </a:p>
          <a:p>
            <a:pPr>
              <a:defRPr/>
            </a:pPr>
            <a:r>
              <a:rPr lang="en-US" dirty="0"/>
              <a:t>Multi-jurisdictional requirements</a:t>
            </a:r>
          </a:p>
          <a:p>
            <a:pPr lvl="1">
              <a:defRPr/>
            </a:pPr>
            <a:r>
              <a:rPr lang="en-US" dirty="0"/>
              <a:t>EU Directive, EU-US Safe Harbor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FIPs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354138"/>
          <a:ext cx="7772400" cy="4735512"/>
        </p:xfrm>
        <a:graphic>
          <a:graphicData uri="http://schemas.openxmlformats.org/drawingml/2006/table">
            <a:tbl>
              <a:tblPr firstRow="1" band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84">
                <a:tc>
                  <a:txBody>
                    <a:bodyPr/>
                    <a:lstStyle/>
                    <a:p>
                      <a:r>
                        <a:rPr lang="en-US" sz="1800" b="1" dirty="0"/>
                        <a:t>Use limitation</a:t>
                      </a:r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easier</a:t>
                      </a:r>
                      <a:r>
                        <a:rPr lang="en-US" sz="1800" baseline="0" dirty="0"/>
                        <a:t> to combine data from multiple sources in the cloud. How do we ensure data is used for originally specified purposes? </a:t>
                      </a:r>
                      <a:endParaRPr lang="en-US" sz="1800" dirty="0"/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/>
                        <a:t>Retention</a:t>
                      </a:r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 CSP retention period consistent with company needs</a:t>
                      </a:r>
                      <a:r>
                        <a:rPr lang="en-US" sz="1800" baseline="0" dirty="0"/>
                        <a:t>? Does CSP have proper backup and archival? </a:t>
                      </a:r>
                      <a:endParaRPr lang="en-US" sz="1800" dirty="0"/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/>
                        <a:t>Deletion</a:t>
                      </a:r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Does CSP delete data securely</a:t>
                      </a:r>
                      <a:r>
                        <a:rPr lang="en-US" sz="1800" baseline="0" dirty="0"/>
                        <a:t> and from all storage sources?</a:t>
                      </a:r>
                      <a:endParaRPr lang="en-US" sz="1800" dirty="0"/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/>
                        <a:t>Security</a:t>
                      </a:r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Does CSP provide reasonable security</a:t>
                      </a:r>
                      <a:r>
                        <a:rPr lang="en-US" sz="1800" baseline="0" dirty="0"/>
                        <a:t> for data, e.g., encryption of PII, access control and integrity?</a:t>
                      </a:r>
                      <a:endParaRPr lang="en-US" sz="1800" dirty="0"/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84">
                <a:tc>
                  <a:txBody>
                    <a:bodyPr/>
                    <a:lstStyle/>
                    <a:p>
                      <a:r>
                        <a:rPr lang="en-US" sz="1800" b="1" dirty="0"/>
                        <a:t>Accountability</a:t>
                      </a:r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Company can transfer liability to CSP, but not accountability.</a:t>
                      </a:r>
                      <a:r>
                        <a:rPr lang="en-US" sz="1800" baseline="0" dirty="0"/>
                        <a:t>  How does company identify privacy breaches and notify its users?</a:t>
                      </a:r>
                      <a:endParaRPr lang="en-US" sz="1800" dirty="0"/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686">
                <a:tc>
                  <a:txBody>
                    <a:bodyPr/>
                    <a:lstStyle/>
                    <a:p>
                      <a:r>
                        <a:rPr lang="en-US" sz="1800" b="1" dirty="0"/>
                        <a:t>Access</a:t>
                      </a:r>
                    </a:p>
                  </a:txBody>
                  <a:tcPr marT="45712" marB="45712"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 company provide access to data on the cloud?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Computing Landscape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06525"/>
          <a:ext cx="7772400" cy="4284664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1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Applications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1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Storage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Computing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Development platform</a:t>
                      </a:r>
                    </a:p>
                  </a:txBody>
                  <a:tcPr anchor="ctr">
                    <a:solidFill>
                      <a:srgbClr val="005481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164" name="Group 13"/>
          <p:cNvGrpSpPr>
            <a:grpSpLocks/>
          </p:cNvGrpSpPr>
          <p:nvPr/>
        </p:nvGrpSpPr>
        <p:grpSpPr bwMode="auto">
          <a:xfrm>
            <a:off x="2549525" y="1503363"/>
            <a:ext cx="5807075" cy="3924300"/>
            <a:chOff x="2602520" y="1450733"/>
            <a:chExt cx="5807621" cy="3924377"/>
          </a:xfrm>
        </p:grpSpPr>
        <p:pic>
          <p:nvPicPr>
            <p:cNvPr id="616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520" y="1450733"/>
              <a:ext cx="1828800" cy="890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7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581841"/>
              <a:ext cx="1371792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8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896" y="1658052"/>
              <a:ext cx="1886245" cy="42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9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685" y="2626585"/>
              <a:ext cx="876422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0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435" y="2498336"/>
              <a:ext cx="1638529" cy="91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932" y="3686211"/>
              <a:ext cx="1733792" cy="74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2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947" y="3743369"/>
              <a:ext cx="1771897" cy="6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3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472" y="4822583"/>
              <a:ext cx="2476846" cy="55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4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965" y="4841636"/>
              <a:ext cx="2038635" cy="514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5683250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600" kern="0" dirty="0"/>
              <a:t>Gartner predicts revenue of USD 131billion in 2013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Laws and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 compliance with different FIPs</a:t>
            </a:r>
          </a:p>
          <a:p>
            <a:pPr marL="342900" lvl="1" indent="-342900">
              <a:defRPr/>
            </a:pPr>
            <a:r>
              <a:rPr lang="en-US" sz="3200" dirty="0"/>
              <a:t>Laws in different countries provide different privacy protections</a:t>
            </a:r>
          </a:p>
          <a:p>
            <a:pPr marL="742950" lvl="2" indent="-342900">
              <a:defRPr/>
            </a:pPr>
            <a:r>
              <a:rPr lang="en-US" dirty="0"/>
              <a:t>EU Directive more strict than US</a:t>
            </a:r>
          </a:p>
          <a:p>
            <a:pPr marL="742950" lvl="2" indent="-342900">
              <a:defRPr/>
            </a:pPr>
            <a:r>
              <a:rPr lang="en-US" dirty="0"/>
              <a:t>In US, data stored on public cloud has less protection than personal servers</a:t>
            </a:r>
          </a:p>
          <a:p>
            <a:pPr marL="1200150" lvl="3" indent="-342900">
              <a:defRPr/>
            </a:pPr>
            <a:r>
              <a:rPr lang="en-US" dirty="0"/>
              <a:t>May be subpoenaed without notice*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Mitigation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Service level agreements</a:t>
            </a:r>
          </a:p>
        </p:txBody>
      </p:sp>
      <p:sp>
        <p:nvSpPr>
          <p:cNvPr id="43011" name="TextBox 10"/>
          <p:cNvSpPr txBox="1">
            <a:spLocks noChangeArrowheads="1"/>
          </p:cNvSpPr>
          <p:nvPr/>
        </p:nvSpPr>
        <p:spPr bwMode="auto">
          <a:xfrm>
            <a:off x="8077200" y="30734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" pitchFamily="-8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6081713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>
                <a:latin typeface="Arial" pitchFamily="34" charset="0"/>
              </a:rPr>
              <a:t>KPMG International</a:t>
            </a:r>
            <a:r>
              <a:rPr lang="ja-JP" altLang="en-US" sz="1200" dirty="0">
                <a:latin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</a:rPr>
              <a:t>s 2012 Global Cloud Provider Survey (n=179)</a:t>
            </a:r>
            <a:endParaRPr lang="en-US" altLang="en-US" sz="1200" dirty="0">
              <a:latin typeface="Arial" pitchFamily="34" charset="0"/>
            </a:endParaRPr>
          </a:p>
        </p:txBody>
      </p:sp>
      <p:pic>
        <p:nvPicPr>
          <p:cNvPr id="43013" name="Picture 14" descr="y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108325"/>
            <a:ext cx="1270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5" descr="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41725"/>
            <a:ext cx="13890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06488" y="5267325"/>
            <a:ext cx="3443287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imes" pitchFamily="-84" charset="0"/>
              <a:buNone/>
              <a:defRPr/>
            </a:pPr>
            <a:r>
              <a:rPr lang="en-US" sz="2000" kern="0" dirty="0"/>
              <a:t>Do you [CSP] have SLAs in your cloud offerings today?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54138"/>
            <a:ext cx="7772400" cy="11604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Increasing to deal with loss of control</a:t>
            </a:r>
          </a:p>
          <a:p>
            <a:pPr lvl="1">
              <a:defRPr/>
            </a:pPr>
            <a:r>
              <a:rPr lang="en-US" altLang="en-US" sz="2000"/>
              <a:t>SLA permits CMU IRB data on Box.com; can</a:t>
            </a:r>
            <a:r>
              <a:rPr lang="ja-JP" altLang="en-US" sz="2000"/>
              <a:t>’</a:t>
            </a:r>
            <a:r>
              <a:rPr lang="en-US" altLang="ja-JP" sz="2000"/>
              <a:t>t use Dropbox</a:t>
            </a:r>
          </a:p>
          <a:p>
            <a:pPr marL="914400" lvl="2" indent="0">
              <a:buFont typeface="Times" pitchFamily="-84" charset="0"/>
              <a:buNone/>
              <a:defRPr/>
            </a:pPr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0" y="5267325"/>
            <a:ext cx="389096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imes" pitchFamily="-84" charset="0"/>
              <a:buNone/>
              <a:defRPr/>
            </a:pPr>
            <a:r>
              <a:rPr lang="en-US" sz="2000" kern="0" dirty="0"/>
              <a:t>Do you expect to have SLAs in cloud offerings within 3 years?</a:t>
            </a:r>
          </a:p>
        </p:txBody>
      </p:sp>
      <p:pic>
        <p:nvPicPr>
          <p:cNvPr id="43018" name="Picture 13" descr="S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70125"/>
            <a:ext cx="6234113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Top SLA parameters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573213" y="1611313"/>
            <a:ext cx="1295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System availability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40438" y="1611313"/>
            <a:ext cx="13716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Regulatory compliance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573213" y="2957513"/>
            <a:ext cx="1295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Data security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573213" y="4503738"/>
            <a:ext cx="13716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Functional capabilities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40438" y="2957513"/>
            <a:ext cx="1295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Response time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40438" y="4227513"/>
            <a:ext cx="152400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Other performance levels</a:t>
            </a:r>
          </a:p>
        </p:txBody>
      </p:sp>
      <p:pic>
        <p:nvPicPr>
          <p:cNvPr id="4404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6988"/>
            <a:ext cx="13890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1296988"/>
            <a:ext cx="1350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190625" y="5386388"/>
            <a:ext cx="6858000" cy="625475"/>
          </a:xfrm>
        </p:spPr>
        <p:txBody>
          <a:bodyPr/>
          <a:lstStyle/>
          <a:p>
            <a:pPr marL="0" indent="0" algn="ctr">
              <a:buFont typeface="Times" pitchFamily="-84" charset="0"/>
              <a:buNone/>
              <a:defRPr/>
            </a:pPr>
            <a:r>
              <a:rPr lang="en-US" sz="2000" dirty="0"/>
              <a:t>What do you [CSP] believe are the most important SLA parameters today?*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85800" y="603567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>
                <a:latin typeface="Arial" pitchFamily="34" charset="0"/>
              </a:rPr>
              <a:t>*KPMG International</a:t>
            </a:r>
            <a:r>
              <a:rPr lang="ja-JP" altLang="en-US" sz="1200" dirty="0">
                <a:latin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</a:rPr>
              <a:t>s 2012 Global Cloud Provider Survey (n=179</a:t>
            </a:r>
            <a:r>
              <a:rPr lang="en-US" altLang="ja-JP" sz="1600" dirty="0">
                <a:latin typeface="Arial" pitchFamily="34" charset="0"/>
              </a:rPr>
              <a:t>)</a:t>
            </a:r>
            <a:endParaRPr lang="en-US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19675"/>
            <a:ext cx="7772400" cy="760413"/>
          </a:xfrm>
        </p:spPr>
        <p:txBody>
          <a:bodyPr/>
          <a:lstStyle/>
          <a:p>
            <a:pPr marL="0" indent="0" algn="ctr">
              <a:buFont typeface="Times" pitchFamily="-84" charset="0"/>
              <a:buNone/>
              <a:defRPr/>
            </a:pPr>
            <a:r>
              <a:rPr lang="en-US" sz="2000" dirty="0"/>
              <a:t>What steps are you [CSP] taking to improve data security and privacy in your cloud offerings? (top 3)*</a:t>
            </a:r>
          </a:p>
          <a:p>
            <a:pPr marL="0" indent="0">
              <a:buFont typeface="Times" pitchFamily="-84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CSPs improving security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200" dirty="0">
                <a:latin typeface="Arial" pitchFamily="34" charset="0"/>
              </a:rPr>
              <a:t>*KPMG International</a:t>
            </a:r>
            <a:r>
              <a:rPr lang="ja-JP" altLang="en-US" sz="1200" dirty="0">
                <a:latin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</a:rPr>
              <a:t>s 2012 Global Cloud Provider Survey (n=179)</a:t>
            </a:r>
            <a:endParaRPr lang="en-US" altLang="en-US" sz="1200" dirty="0">
              <a:latin typeface="Arial" pitchFamily="34" charset="0"/>
            </a:endParaRPr>
          </a:p>
        </p:txBody>
      </p:sp>
      <p:pic>
        <p:nvPicPr>
          <p:cNvPr id="4506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151563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5486400" y="4164013"/>
            <a:ext cx="2209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Improving real-time threat detection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316288" y="4164013"/>
            <a:ext cx="22193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Greater use of data encryption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84288" y="4164013"/>
            <a:ext cx="20574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+mn-lt"/>
                <a:ea typeface="Osaka" charset="0"/>
              </a:rPr>
              <a:t>Tighter restrictions on user access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Private and hybrid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3289300"/>
          </a:xfrm>
        </p:spPr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 sz="2400" dirty="0"/>
              <a:t>Rise in hybrid and private cloud for sensitive data </a:t>
            </a:r>
          </a:p>
          <a:p>
            <a:pPr>
              <a:buFont typeface="Times" charset="0"/>
              <a:buChar char="•"/>
              <a:defRPr/>
            </a:pPr>
            <a:r>
              <a:rPr lang="en-US" sz="2400" dirty="0"/>
              <a:t>Private cloud cost can be prohibitive  </a:t>
            </a:r>
          </a:p>
          <a:p>
            <a:pPr>
              <a:buFont typeface="Times" charset="0"/>
              <a:buChar char="•"/>
              <a:defRPr/>
            </a:pPr>
            <a:r>
              <a:rPr lang="en-US" sz="2400" dirty="0"/>
              <a:t>Hybrid cloud ranks 4 on Gartner top 10 strategic technology trends, 2014</a:t>
            </a:r>
          </a:p>
          <a:p>
            <a:pPr>
              <a:buFont typeface="Times" charset="0"/>
              <a:buChar char="•"/>
              <a:defRPr/>
            </a:pPr>
            <a:endParaRPr lang="en-US" dirty="0"/>
          </a:p>
          <a:p>
            <a:pPr marL="0" indent="0">
              <a:buFont typeface="Times" charset="0"/>
              <a:buNone/>
              <a:defRPr/>
            </a:pPr>
            <a:endParaRPr lang="en-US" dirty="0"/>
          </a:p>
        </p:txBody>
      </p:sp>
      <p:pic>
        <p:nvPicPr>
          <p:cNvPr id="8" name="Content Placeholder 7" descr="privatehybri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2059" b="-12059"/>
          <a:stretch>
            <a:fillRect/>
          </a:stretch>
        </p:blipFill>
        <p:spPr>
          <a:xfrm>
            <a:off x="4648200" y="1295400"/>
            <a:ext cx="3810000" cy="4038600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5762625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charset="0"/>
              <a:buNone/>
              <a:defRPr/>
            </a:pPr>
            <a:r>
              <a:rPr lang="en-US" sz="1600" dirty="0"/>
              <a:t>KPMG's The Cloud: Changing the Business Ecosystem, 2011 </a:t>
            </a:r>
          </a:p>
          <a:p>
            <a:pPr>
              <a:spcBef>
                <a:spcPct val="20000"/>
              </a:spcBef>
              <a:buClr>
                <a:srgbClr val="005481"/>
              </a:buClr>
              <a:buFont typeface="Times" charset="0"/>
              <a:buNone/>
              <a:defRPr/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4978400"/>
            <a:ext cx="4495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  <a:ea typeface="Osaka" charset="0"/>
              </a:rPr>
              <a:t>Models companies use/intend to use*</a:t>
            </a:r>
          </a:p>
          <a:p>
            <a:pPr algn="ctr">
              <a:defRPr/>
            </a:pPr>
            <a:r>
              <a:rPr lang="en-US" sz="2000" dirty="0">
                <a:latin typeface="+mn-lt"/>
                <a:ea typeface="Osaka" charset="0"/>
              </a:rPr>
              <a:t>(Larger companies prefer private)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Move cloud to countries with better privacy protections</a:t>
            </a:r>
          </a:p>
          <a:p>
            <a:pPr lvl="1">
              <a:defRPr/>
            </a:pPr>
            <a:r>
              <a:rPr lang="en-US" sz="2400" dirty="0"/>
              <a:t>Many customers moving away from the US </a:t>
            </a:r>
          </a:p>
          <a:p>
            <a:pPr lvl="1">
              <a:defRPr/>
            </a:pPr>
            <a:r>
              <a:rPr lang="en-US" sz="2400" dirty="0"/>
              <a:t>US industry may lose $22 to $35 billion in next three years due to NSA surveillance*</a:t>
            </a:r>
          </a:p>
          <a:p>
            <a:pPr>
              <a:defRPr/>
            </a:pPr>
            <a:r>
              <a:rPr lang="en-US" dirty="0"/>
              <a:t>Depend on third-party certifications </a:t>
            </a:r>
          </a:p>
          <a:p>
            <a:pPr lvl="1">
              <a:defRPr/>
            </a:pPr>
            <a:r>
              <a:rPr lang="en-US" sz="2400" dirty="0"/>
              <a:t>E.g. AWS has ISO 27001, PCI-DSS Level 1 etc.</a:t>
            </a:r>
          </a:p>
          <a:p>
            <a:pPr>
              <a:defRPr/>
            </a:pPr>
            <a:r>
              <a:rPr lang="en-US" dirty="0"/>
              <a:t>Learn about CSP security under NDA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63575" y="5818188"/>
            <a:ext cx="77724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-84" charset="0"/>
              <a:buNone/>
              <a:defRPr/>
            </a:pPr>
            <a:r>
              <a:rPr lang="en-US" sz="1200" dirty="0"/>
              <a:t> *How Much Will PRISM Cost the U.S. Cloud Computing Industry? ITIF Report, Aug. 2013</a:t>
            </a:r>
            <a:endParaRPr lang="en-US" sz="1200" kern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is a tradeoff between cost, security and privacy</a:t>
            </a:r>
          </a:p>
          <a:p>
            <a:pPr>
              <a:defRPr/>
            </a:pPr>
            <a:r>
              <a:rPr lang="en-US" dirty="0"/>
              <a:t>Change in trust boundaries leads to security and privacy challenges</a:t>
            </a:r>
          </a:p>
          <a:p>
            <a:pPr>
              <a:defRPr/>
            </a:pPr>
            <a:r>
              <a:rPr lang="en-US" dirty="0"/>
              <a:t>Mostly no new security or privacy issues per 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Cloud security and privacy, 2009, Mather et al.</a:t>
            </a:r>
          </a:p>
          <a:p>
            <a:pPr>
              <a:defRPr/>
            </a:pPr>
            <a:r>
              <a:rPr lang="en-US" sz="1800" dirty="0"/>
              <a:t>CIO Agenda Report, Gartner, 2013</a:t>
            </a:r>
          </a:p>
          <a:p>
            <a:pPr>
              <a:defRPr/>
            </a:pPr>
            <a:r>
              <a:rPr lang="en-US" altLang="en-US" sz="1800" dirty="0"/>
              <a:t>KPMG International’</a:t>
            </a:r>
            <a:r>
              <a:rPr lang="en-US" altLang="ja-JP" sz="1800" dirty="0"/>
              <a:t>s Global Cloud Provider Survey, 2012</a:t>
            </a:r>
          </a:p>
          <a:p>
            <a:pPr>
              <a:defRPr/>
            </a:pPr>
            <a:r>
              <a:rPr lang="en-US" sz="1800" dirty="0"/>
              <a:t>KPMG's The Cloud: Changing the Business Ecosystem, 2011</a:t>
            </a:r>
          </a:p>
          <a:p>
            <a:pPr>
              <a:defRPr/>
            </a:pPr>
            <a:r>
              <a:rPr lang="en-US" sz="1800" dirty="0"/>
              <a:t>How Much Will PRISM Cost the U.S. Cloud Computing Industry? ITIF Report, Aug. 2013</a:t>
            </a:r>
          </a:p>
          <a:p>
            <a:pPr>
              <a:defRPr/>
            </a:pPr>
            <a:r>
              <a:rPr lang="en-US" sz="1800" dirty="0"/>
              <a:t>Apple holds the master decryption key when it comes to </a:t>
            </a:r>
            <a:r>
              <a:rPr lang="en-US" sz="1800" dirty="0" err="1"/>
              <a:t>iCloud</a:t>
            </a:r>
            <a:r>
              <a:rPr lang="en-US" sz="1800" dirty="0"/>
              <a:t> security, privacy, </a:t>
            </a:r>
            <a:r>
              <a:rPr lang="en-US" sz="1800" dirty="0" err="1"/>
              <a:t>ArsTechnica</a:t>
            </a:r>
            <a:r>
              <a:rPr lang="en-US" sz="1800" dirty="0"/>
              <a:t>, Apr 3, 2012</a:t>
            </a:r>
          </a:p>
          <a:p>
            <a:pPr>
              <a:defRPr/>
            </a:pPr>
            <a:r>
              <a:rPr lang="en-US" sz="1800" dirty="0"/>
              <a:t>AWS Whitepaper: Overview of Security Processes, Oct 30, 2013 http://media.amazonwebservices.com/pdf/AWS_Security_Whitepaper.pdf</a:t>
            </a:r>
          </a:p>
          <a:p>
            <a:pPr>
              <a:defRPr/>
            </a:pPr>
            <a:r>
              <a:rPr lang="en-US" sz="1800" dirty="0" err="1"/>
              <a:t>iCloud</a:t>
            </a:r>
            <a:r>
              <a:rPr lang="en-US" sz="1800" dirty="0"/>
              <a:t>: </a:t>
            </a:r>
            <a:r>
              <a:rPr lang="en-US" sz="1800" dirty="0" err="1"/>
              <a:t>iCloud</a:t>
            </a:r>
            <a:r>
              <a:rPr lang="en-US" sz="1800" dirty="0"/>
              <a:t> security and privacy overview, Oct 30, 2013, https://support.apple.com/kb/HT4865 </a:t>
            </a:r>
          </a:p>
          <a:p>
            <a:pPr>
              <a:defRPr/>
            </a:pPr>
            <a:r>
              <a:rPr lang="en-US" sz="1800" dirty="0" err="1"/>
              <a:t>Homomorphic</a:t>
            </a:r>
            <a:r>
              <a:rPr lang="en-US" sz="1800" dirty="0"/>
              <a:t> Encryption Scheme, Wikipedia, http://</a:t>
            </a:r>
            <a:r>
              <a:rPr lang="en-US" sz="1800" dirty="0" err="1"/>
              <a:t>en.wikipedia.org</a:t>
            </a:r>
            <a:r>
              <a:rPr lang="en-US" sz="1800" dirty="0"/>
              <a:t>/wiki/</a:t>
            </a:r>
            <a:r>
              <a:rPr lang="en-US" sz="1800" dirty="0" err="1"/>
              <a:t>Homomorphic_encryption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Additional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Who uses cloud computing?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354138"/>
            <a:ext cx="7772400" cy="4454525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1321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14478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524000"/>
            <a:ext cx="1863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46588"/>
            <a:ext cx="15525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2681288"/>
            <a:ext cx="128587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989513"/>
            <a:ext cx="206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41600"/>
            <a:ext cx="100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881438"/>
            <a:ext cx="14319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590925"/>
            <a:ext cx="1828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4741863"/>
            <a:ext cx="1450975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8315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632075"/>
            <a:ext cx="876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Shared infrastructure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Reputation-fate sharing</a:t>
            </a:r>
          </a:p>
          <a:p>
            <a:pPr lvl="1">
              <a:defRPr/>
            </a:pPr>
            <a:r>
              <a:rPr lang="en-US" sz="2400" dirty="0"/>
              <a:t>Blacklisting of shared IP addresses</a:t>
            </a:r>
          </a:p>
          <a:p>
            <a:pPr lvl="2">
              <a:defRPr/>
            </a:pPr>
            <a:r>
              <a:rPr lang="en-US" sz="2000" dirty="0"/>
              <a:t>E.g. </a:t>
            </a:r>
            <a:r>
              <a:rPr lang="en-US" sz="2000" dirty="0" err="1"/>
              <a:t>Spamhaus</a:t>
            </a:r>
            <a:r>
              <a:rPr lang="en-US" sz="2000" dirty="0"/>
              <a:t> blacklisted AWS IP range sending spam</a:t>
            </a:r>
            <a:r>
              <a:rPr lang="en-US" sz="2000" baseline="30000" dirty="0"/>
              <a:t>1</a:t>
            </a:r>
          </a:p>
          <a:p>
            <a:pPr lvl="1">
              <a:defRPr/>
            </a:pPr>
            <a:r>
              <a:rPr lang="en-US" sz="2400" dirty="0"/>
              <a:t>An FBI takedown of data center servers may affect other companies co-hosted on the servers</a:t>
            </a:r>
            <a:r>
              <a:rPr lang="en-US" sz="2400" baseline="30000" dirty="0"/>
              <a:t>2</a:t>
            </a:r>
          </a:p>
          <a:p>
            <a:pPr>
              <a:defRPr/>
            </a:pPr>
            <a:r>
              <a:rPr lang="en-US" dirty="0"/>
              <a:t>Cross virtual-machine attacks</a:t>
            </a:r>
          </a:p>
          <a:p>
            <a:pPr lvl="1">
              <a:defRPr/>
            </a:pPr>
            <a:r>
              <a:rPr lang="en-US" sz="2400" dirty="0"/>
              <a:t>Malicious VM can attack other VMs hosted on the same physical server</a:t>
            </a:r>
            <a:r>
              <a:rPr lang="en-US" sz="2400" baseline="30000" dirty="0"/>
              <a:t>3</a:t>
            </a:r>
          </a:p>
          <a:p>
            <a:pPr lvl="2">
              <a:defRPr/>
            </a:pPr>
            <a:r>
              <a:rPr lang="en-US" sz="2000" dirty="0"/>
              <a:t>E.g. stealing SSH keys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5818188"/>
            <a:ext cx="853440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baseline="30000" dirty="0"/>
              <a:t>1 </a:t>
            </a:r>
            <a:r>
              <a:rPr lang="en-US" sz="1200" dirty="0"/>
              <a:t>https://</a:t>
            </a:r>
            <a:r>
              <a:rPr lang="en-US" sz="1200" dirty="0" err="1"/>
              <a:t>blog.commtouch.com</a:t>
            </a:r>
            <a:r>
              <a:rPr lang="en-US" sz="1200" dirty="0"/>
              <a:t>/cafe/</a:t>
            </a:r>
            <a:r>
              <a:rPr lang="en-US" sz="1200" dirty="0" err="1"/>
              <a:t>ip</a:t>
            </a:r>
            <a:r>
              <a:rPr lang="en-US" sz="1200" dirty="0"/>
              <a:t>-reputation/spamhaus-unblocks-mail-from-amazon-ec2-%E2%80%93-sort-of/</a:t>
            </a:r>
          </a:p>
          <a:p>
            <a:pPr marL="0" indent="0">
              <a:buNone/>
              <a:defRPr/>
            </a:pPr>
            <a:r>
              <a:rPr lang="en-US" sz="1200" baseline="30000" dirty="0"/>
              <a:t>2</a:t>
            </a:r>
            <a:r>
              <a:rPr lang="en-US" sz="1200" dirty="0"/>
              <a:t> http://</a:t>
            </a:r>
            <a:r>
              <a:rPr lang="en-US" sz="1200" dirty="0" err="1"/>
              <a:t>www.informationweek.com</a:t>
            </a:r>
            <a:r>
              <a:rPr lang="en-US" sz="1200" dirty="0"/>
              <a:t>/security/management/are-you-ready-for-an-</a:t>
            </a:r>
            <a:r>
              <a:rPr lang="en-US" sz="1200" dirty="0" err="1"/>
              <a:t>fbi</a:t>
            </a:r>
            <a:r>
              <a:rPr lang="en-US" sz="1200" dirty="0"/>
              <a:t>-server-takedown/231000897</a:t>
            </a:r>
          </a:p>
          <a:p>
            <a:pPr marL="0" indent="0">
              <a:buNone/>
              <a:defRPr/>
            </a:pPr>
            <a:r>
              <a:rPr lang="en-US" sz="1200" baseline="30000" dirty="0"/>
              <a:t>3 </a:t>
            </a:r>
            <a:r>
              <a:rPr lang="en-US" sz="1200" dirty="0"/>
              <a:t>Hey, you, get off of my cloud: exploring information leakage in third-party compute clouds, </a:t>
            </a:r>
            <a:r>
              <a:rPr lang="en-US" sz="1200" dirty="0" err="1"/>
              <a:t>Ristenpart</a:t>
            </a:r>
            <a:r>
              <a:rPr lang="en-US" sz="1200" dirty="0"/>
              <a:t> et al., ACM CCS 09</a:t>
            </a:r>
          </a:p>
          <a:p>
            <a:pPr marL="0" indent="0">
              <a:buNone/>
              <a:defRPr/>
            </a:pPr>
            <a:endParaRPr lang="en-US" sz="1200" kern="0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Lineage, provenance, </a:t>
            </a:r>
            <a:r>
              <a:rPr lang="en-US" dirty="0" err="1"/>
              <a:t>remanence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Identifying lineage for audit is difficult</a:t>
            </a:r>
          </a:p>
          <a:p>
            <a:pPr lvl="1">
              <a:defRPr/>
            </a:pPr>
            <a:r>
              <a:rPr lang="en-US" dirty="0"/>
              <a:t>i.e. tracing data as it flows in the cloud</a:t>
            </a:r>
          </a:p>
          <a:p>
            <a:pPr>
              <a:defRPr/>
            </a:pPr>
            <a:r>
              <a:rPr lang="en-US" dirty="0"/>
              <a:t>Ensuring provenance is difficult</a:t>
            </a:r>
          </a:p>
          <a:p>
            <a:pPr lvl="1">
              <a:defRPr/>
            </a:pPr>
            <a:r>
              <a:rPr lang="en-US" dirty="0"/>
              <a:t>i.e. computational accuracy of data processed by CSP</a:t>
            </a:r>
          </a:p>
          <a:p>
            <a:pPr>
              <a:defRPr/>
            </a:pPr>
            <a:r>
              <a:rPr lang="en-US" dirty="0"/>
              <a:t>Residual data may be accessible by other  users</a:t>
            </a:r>
          </a:p>
          <a:p>
            <a:pPr lvl="1">
              <a:defRPr/>
            </a:pPr>
            <a:r>
              <a:rPr lang="en-US" dirty="0"/>
              <a:t>CSP should securely erase data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Protocol interoperability between CSPs</a:t>
            </a:r>
          </a:p>
          <a:p>
            <a:pPr>
              <a:defRPr/>
            </a:pPr>
            <a:r>
              <a:rPr lang="en-US" dirty="0"/>
              <a:t>Support for access from multiple devices and locations</a:t>
            </a:r>
          </a:p>
          <a:p>
            <a:pPr lvl="1">
              <a:defRPr/>
            </a:pPr>
            <a:r>
              <a:rPr lang="en-US" sz="2400" dirty="0"/>
              <a:t>E.g. SSO, augmented authentication etc. </a:t>
            </a:r>
          </a:p>
          <a:p>
            <a:pPr>
              <a:defRPr/>
            </a:pPr>
            <a:r>
              <a:rPr lang="en-US" dirty="0"/>
              <a:t>Finer grained access control </a:t>
            </a:r>
          </a:p>
          <a:p>
            <a:pPr lvl="1">
              <a:defRPr/>
            </a:pPr>
            <a:r>
              <a:rPr lang="en-US" sz="2400" dirty="0"/>
              <a:t>E.g. Support multiple roles such as user, admin, and business admin via RBAC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Adoption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772400" cy="284163"/>
          </a:xfrm>
        </p:spPr>
        <p:txBody>
          <a:bodyPr/>
          <a:lstStyle/>
          <a:p>
            <a:pPr marL="0" indent="0">
              <a:buFont typeface="Times" pitchFamily="-84" charset="0"/>
              <a:buNone/>
              <a:defRPr/>
            </a:pPr>
            <a:r>
              <a:rPr lang="en-US" sz="1600" dirty="0"/>
              <a:t>CIO Agenda Report, Gartner, 2013 (2053 CIOs, 36 industries, 41 countries)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458913"/>
            <a:ext cx="8729662" cy="40274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Adoption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772400" cy="284163"/>
          </a:xfrm>
        </p:spPr>
        <p:txBody>
          <a:bodyPr/>
          <a:lstStyle/>
          <a:p>
            <a:pPr marL="0" indent="0">
              <a:buFont typeface="Times" pitchFamily="-84" charset="0"/>
              <a:buNone/>
              <a:defRPr/>
            </a:pPr>
            <a:r>
              <a:rPr lang="en-US" sz="1600" dirty="0"/>
              <a:t>CIO Agenda Report, Gartner, 2013 (2053 CIOs, 36 industries, 41 countries)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913" y="1458913"/>
            <a:ext cx="8729662" cy="40274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Oval 3"/>
          <p:cNvSpPr>
            <a:spLocks noChangeArrowheads="1"/>
          </p:cNvSpPr>
          <p:nvPr/>
        </p:nvSpPr>
        <p:spPr bwMode="auto">
          <a:xfrm>
            <a:off x="188913" y="2895600"/>
            <a:ext cx="86106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1pPr>
            <a:lvl2pPr marL="742950" indent="-28575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2pPr>
            <a:lvl3pPr marL="11430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3pPr>
            <a:lvl4pPr marL="16002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4pPr>
            <a:lvl5pPr marL="2057400" indent="-228600">
              <a:spcBef>
                <a:spcPct val="20000"/>
              </a:spcBef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Osaka" pitchFamily="-8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" pitchFamily="-8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do customers use the cloud?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33550"/>
            <a:ext cx="79057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638800"/>
            <a:ext cx="7772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84" charset="0"/>
                <a:ea typeface="Osaka" pitchFamily="-8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5481"/>
              </a:buClr>
              <a:buFont typeface="Times" pitchFamily="-84" charset="0"/>
              <a:buNone/>
              <a:defRPr/>
            </a:pPr>
            <a:r>
              <a:rPr lang="en-US" altLang="en-US" sz="1600">
                <a:latin typeface="Arial" pitchFamily="34" charset="0"/>
              </a:rPr>
              <a:t>KPMG International</a:t>
            </a:r>
            <a:r>
              <a:rPr lang="ja-JP" altLang="en-US" sz="1600">
                <a:latin typeface="Arial" pitchFamily="34" charset="0"/>
              </a:rPr>
              <a:t>’</a:t>
            </a:r>
            <a:r>
              <a:rPr lang="en-US" altLang="ja-JP" sz="1600">
                <a:latin typeface="Arial" pitchFamily="34" charset="0"/>
              </a:rPr>
              <a:t>s 2012 Global Cloud Provider Survey (n=179)</a:t>
            </a:r>
            <a:endParaRPr lang="en-US" altLang="en-US" sz="16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Cloud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HD:Applications:Office 2004:Templates:Presentations:Designs:Blank Presentation</Template>
  <TotalTime>5023</TotalTime>
  <Words>2505</Words>
  <Application>Microsoft Macintosh PowerPoint</Application>
  <PresentationFormat>On-screen Show (4:3)</PresentationFormat>
  <Paragraphs>390</Paragraphs>
  <Slides>52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Calibri</vt:lpstr>
      <vt:lpstr>Osaka</vt:lpstr>
      <vt:lpstr>Times</vt:lpstr>
      <vt:lpstr>Times New Roman</vt:lpstr>
      <vt:lpstr>Blank Presentation</vt:lpstr>
      <vt:lpstr>Security and Privacy in the Age of Cloud Computing</vt:lpstr>
      <vt:lpstr>The Big picture</vt:lpstr>
      <vt:lpstr>Cloud Computing Landscape </vt:lpstr>
      <vt:lpstr>Cloud Computing Landscape </vt:lpstr>
      <vt:lpstr>Who uses cloud computing? </vt:lpstr>
      <vt:lpstr>Adoption trends</vt:lpstr>
      <vt:lpstr>Adoption trends</vt:lpstr>
      <vt:lpstr>Why do customers use the cloud?</vt:lpstr>
      <vt:lpstr>Cloud Anatomy</vt:lpstr>
      <vt:lpstr>What is a “cloud”?</vt:lpstr>
      <vt:lpstr>A simple definition</vt:lpstr>
      <vt:lpstr>Service and deployment models</vt:lpstr>
      <vt:lpstr>SPI (SaaS, PaaS, IaaS)</vt:lpstr>
      <vt:lpstr>Public, Private, Hybrid</vt:lpstr>
      <vt:lpstr>challenges</vt:lpstr>
      <vt:lpstr>Customers’ biggest concerns</vt:lpstr>
      <vt:lpstr>Customers’ biggest concerns</vt:lpstr>
      <vt:lpstr>Customers’ biggest concerns</vt:lpstr>
      <vt:lpstr>Customers’ biggest concerns</vt:lpstr>
      <vt:lpstr>Customers’ biggest concerns</vt:lpstr>
      <vt:lpstr>Challenges in using the cloud</vt:lpstr>
      <vt:lpstr>Security</vt:lpstr>
      <vt:lpstr>Cloud security</vt:lpstr>
      <vt:lpstr>Control, liability and accountability</vt:lpstr>
      <vt:lpstr>Security management</vt:lpstr>
      <vt:lpstr>Amazon Web Services (AWS)</vt:lpstr>
      <vt:lpstr>Availability</vt:lpstr>
      <vt:lpstr>Access control</vt:lpstr>
      <vt:lpstr>Monitoring</vt:lpstr>
      <vt:lpstr>Vulnerability, patching, configuration</vt:lpstr>
      <vt:lpstr>Customer responsibilities</vt:lpstr>
      <vt:lpstr>Customer responsibilities</vt:lpstr>
      <vt:lpstr>Customer responsibilities</vt:lpstr>
      <vt:lpstr>Data issue: confidentiality</vt:lpstr>
      <vt:lpstr>Encryption management</vt:lpstr>
      <vt:lpstr>Data issue: comingled data </vt:lpstr>
      <vt:lpstr>Privacy and compliance</vt:lpstr>
      <vt:lpstr>Privacy challenges</vt:lpstr>
      <vt:lpstr>Key FIPs requirements</vt:lpstr>
      <vt:lpstr>Laws and regulations</vt:lpstr>
      <vt:lpstr>Mitigation</vt:lpstr>
      <vt:lpstr>Service level agreements</vt:lpstr>
      <vt:lpstr>Top SLA parameters</vt:lpstr>
      <vt:lpstr>CSPs improving security</vt:lpstr>
      <vt:lpstr>Private and hybrid clouds</vt:lpstr>
      <vt:lpstr>Other approaches</vt:lpstr>
      <vt:lpstr>Summary</vt:lpstr>
      <vt:lpstr>References</vt:lpstr>
      <vt:lpstr>Additional slides</vt:lpstr>
      <vt:lpstr>Shared infrastructure issues</vt:lpstr>
      <vt:lpstr>Lineage, provenance, remanence</vt:lpstr>
      <vt:lpstr>Access and authentication</vt:lpstr>
    </vt:vector>
  </TitlesOfParts>
  <Company>Nick Frollini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Frollini</dc:creator>
  <cp:lastModifiedBy>Microsoft Office User</cp:lastModifiedBy>
  <cp:revision>378</cp:revision>
  <cp:lastPrinted>1904-01-01T00:00:00Z</cp:lastPrinted>
  <dcterms:created xsi:type="dcterms:W3CDTF">2007-11-26T14:08:43Z</dcterms:created>
  <dcterms:modified xsi:type="dcterms:W3CDTF">2019-07-16T06:46:26Z</dcterms:modified>
</cp:coreProperties>
</file>