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88" r:id="rId3"/>
    <p:sldId id="285" r:id="rId4"/>
    <p:sldId id="262" r:id="rId5"/>
    <p:sldId id="279" r:id="rId6"/>
    <p:sldId id="286" r:id="rId7"/>
    <p:sldId id="304" r:id="rId8"/>
    <p:sldId id="309" r:id="rId9"/>
    <p:sldId id="310" r:id="rId10"/>
    <p:sldId id="281" r:id="rId11"/>
    <p:sldId id="314" r:id="rId12"/>
    <p:sldId id="294" r:id="rId13"/>
    <p:sldId id="311" r:id="rId14"/>
    <p:sldId id="316" r:id="rId15"/>
    <p:sldId id="274" r:id="rId16"/>
    <p:sldId id="320" r:id="rId17"/>
    <p:sldId id="315" r:id="rId18"/>
    <p:sldId id="295" r:id="rId19"/>
    <p:sldId id="317" r:id="rId20"/>
    <p:sldId id="318" r:id="rId21"/>
    <p:sldId id="321" r:id="rId22"/>
    <p:sldId id="322" r:id="rId23"/>
    <p:sldId id="323" r:id="rId24"/>
    <p:sldId id="329" r:id="rId25"/>
    <p:sldId id="333" r:id="rId26"/>
    <p:sldId id="331" r:id="rId27"/>
    <p:sldId id="330" r:id="rId28"/>
    <p:sldId id="337" r:id="rId29"/>
    <p:sldId id="367" r:id="rId30"/>
    <p:sldId id="297" r:id="rId31"/>
    <p:sldId id="334" r:id="rId32"/>
    <p:sldId id="336" r:id="rId33"/>
    <p:sldId id="305" r:id="rId34"/>
    <p:sldId id="312" r:id="rId35"/>
    <p:sldId id="302" r:id="rId36"/>
    <p:sldId id="349" r:id="rId37"/>
    <p:sldId id="347" r:id="rId38"/>
    <p:sldId id="338" r:id="rId39"/>
    <p:sldId id="339" r:id="rId40"/>
    <p:sldId id="343" r:id="rId41"/>
    <p:sldId id="341" r:id="rId42"/>
    <p:sldId id="340" r:id="rId43"/>
    <p:sldId id="344" r:id="rId44"/>
    <p:sldId id="342" r:id="rId45"/>
    <p:sldId id="348" r:id="rId46"/>
    <p:sldId id="345" r:id="rId47"/>
    <p:sldId id="350" r:id="rId48"/>
    <p:sldId id="275" r:id="rId49"/>
    <p:sldId id="346" r:id="rId50"/>
    <p:sldId id="351" r:id="rId51"/>
    <p:sldId id="352" r:id="rId52"/>
    <p:sldId id="353" r:id="rId53"/>
    <p:sldId id="276" r:id="rId54"/>
    <p:sldId id="356" r:id="rId55"/>
    <p:sldId id="358" r:id="rId56"/>
    <p:sldId id="359" r:id="rId57"/>
    <p:sldId id="360" r:id="rId58"/>
    <p:sldId id="355" r:id="rId59"/>
    <p:sldId id="265" r:id="rId60"/>
    <p:sldId id="361" r:id="rId61"/>
    <p:sldId id="362" r:id="rId62"/>
    <p:sldId id="306" r:id="rId63"/>
    <p:sldId id="313" r:id="rId64"/>
    <p:sldId id="307" r:id="rId65"/>
    <p:sldId id="273" r:id="rId66"/>
    <p:sldId id="363" r:id="rId67"/>
    <p:sldId id="366"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8"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a:pPr>
            <a:r>
              <a:rPr lang="en-US" altLang="zh-CN" sz="2000" b="1" baseline="0" dirty="0" smtClean="0"/>
              <a:t>TCB Size of Xen System</a:t>
            </a:r>
            <a:endParaRPr lang="zh-CN" altLang="en-US" sz="2000" b="1" dirty="0"/>
          </a:p>
        </c:rich>
      </c:tx>
      <c:layout>
        <c:manualLayout>
          <c:xMode val="edge"/>
          <c:yMode val="edge"/>
          <c:x val="0.31397689443236498"/>
          <c:y val="2.5934618375736201E-4"/>
        </c:manualLayout>
      </c:layout>
      <c:overlay val="0"/>
    </c:title>
    <c:autoTitleDeleted val="0"/>
    <c:plotArea>
      <c:layout>
        <c:manualLayout>
          <c:layoutTarget val="inner"/>
          <c:xMode val="edge"/>
          <c:yMode val="edge"/>
          <c:x val="0.12410887065661015"/>
          <c:y val="0.14555329206853265"/>
          <c:w val="0.79213559340469963"/>
          <c:h val="0.55903773540230628"/>
        </c:manualLayout>
      </c:layout>
      <c:barChart>
        <c:barDir val="col"/>
        <c:grouping val="clustered"/>
        <c:varyColors val="0"/>
        <c:ser>
          <c:idx val="0"/>
          <c:order val="0"/>
          <c:tx>
            <c:strRef>
              <c:f>Sheet1!$A$3</c:f>
              <c:strCache>
                <c:ptCount val="1"/>
                <c:pt idx="0">
                  <c:v>Xen 2.0</c:v>
                </c:pt>
              </c:strCache>
            </c:strRef>
          </c:tx>
          <c:invertIfNegative val="0"/>
          <c:cat>
            <c:strRef>
              <c:f>Sheet1!$B$2:$E$2</c:f>
              <c:strCache>
                <c:ptCount val="4"/>
                <c:pt idx="0">
                  <c:v>VMM</c:v>
                </c:pt>
                <c:pt idx="1">
                  <c:v>Dom0 Kernel</c:v>
                </c:pt>
                <c:pt idx="2">
                  <c:v>Tools</c:v>
                </c:pt>
                <c:pt idx="3">
                  <c:v>TCB</c:v>
                </c:pt>
              </c:strCache>
            </c:strRef>
          </c:cat>
          <c:val>
            <c:numRef>
              <c:f>Sheet1!$B$3:$E$3</c:f>
              <c:numCache>
                <c:formatCode>General</c:formatCode>
                <c:ptCount val="4"/>
                <c:pt idx="0">
                  <c:v>45</c:v>
                </c:pt>
                <c:pt idx="1">
                  <c:v>4136</c:v>
                </c:pt>
                <c:pt idx="2">
                  <c:v>26</c:v>
                </c:pt>
                <c:pt idx="3">
                  <c:v>4207</c:v>
                </c:pt>
              </c:numCache>
            </c:numRef>
          </c:val>
          <c:extLst>
            <c:ext xmlns:c16="http://schemas.microsoft.com/office/drawing/2014/chart" uri="{C3380CC4-5D6E-409C-BE32-E72D297353CC}">
              <c16:uniqueId val="{00000000-C767-495B-81F9-C30A4A99BAC3}"/>
            </c:ext>
          </c:extLst>
        </c:ser>
        <c:ser>
          <c:idx val="1"/>
          <c:order val="1"/>
          <c:tx>
            <c:strRef>
              <c:f>Sheet1!$A$4</c:f>
              <c:strCache>
                <c:ptCount val="1"/>
                <c:pt idx="0">
                  <c:v>Xen 3.0</c:v>
                </c:pt>
              </c:strCache>
            </c:strRef>
          </c:tx>
          <c:invertIfNegative val="0"/>
          <c:cat>
            <c:strRef>
              <c:f>Sheet1!$B$2:$E$2</c:f>
              <c:strCache>
                <c:ptCount val="4"/>
                <c:pt idx="0">
                  <c:v>VMM</c:v>
                </c:pt>
                <c:pt idx="1">
                  <c:v>Dom0 Kernel</c:v>
                </c:pt>
                <c:pt idx="2">
                  <c:v>Tools</c:v>
                </c:pt>
                <c:pt idx="3">
                  <c:v>TCB</c:v>
                </c:pt>
              </c:strCache>
            </c:strRef>
          </c:cat>
          <c:val>
            <c:numRef>
              <c:f>Sheet1!$B$4:$E$4</c:f>
              <c:numCache>
                <c:formatCode>General</c:formatCode>
                <c:ptCount val="4"/>
                <c:pt idx="0">
                  <c:v>121</c:v>
                </c:pt>
                <c:pt idx="1">
                  <c:v>4807</c:v>
                </c:pt>
                <c:pt idx="2">
                  <c:v>143</c:v>
                </c:pt>
                <c:pt idx="3">
                  <c:v>5071</c:v>
                </c:pt>
              </c:numCache>
            </c:numRef>
          </c:val>
          <c:extLst>
            <c:ext xmlns:c16="http://schemas.microsoft.com/office/drawing/2014/chart" uri="{C3380CC4-5D6E-409C-BE32-E72D297353CC}">
              <c16:uniqueId val="{00000001-C767-495B-81F9-C30A4A99BAC3}"/>
            </c:ext>
          </c:extLst>
        </c:ser>
        <c:ser>
          <c:idx val="2"/>
          <c:order val="2"/>
          <c:tx>
            <c:strRef>
              <c:f>Sheet1!$A$5</c:f>
              <c:strCache>
                <c:ptCount val="1"/>
                <c:pt idx="0">
                  <c:v>Xen 4.0</c:v>
                </c:pt>
              </c:strCache>
            </c:strRef>
          </c:tx>
          <c:invertIfNegative val="0"/>
          <c:cat>
            <c:strRef>
              <c:f>Sheet1!$B$2:$E$2</c:f>
              <c:strCache>
                <c:ptCount val="4"/>
                <c:pt idx="0">
                  <c:v>VMM</c:v>
                </c:pt>
                <c:pt idx="1">
                  <c:v>Dom0 Kernel</c:v>
                </c:pt>
                <c:pt idx="2">
                  <c:v>Tools</c:v>
                </c:pt>
                <c:pt idx="3">
                  <c:v>TCB</c:v>
                </c:pt>
              </c:strCache>
            </c:strRef>
          </c:cat>
          <c:val>
            <c:numRef>
              <c:f>Sheet1!$B$5:$E$5</c:f>
              <c:numCache>
                <c:formatCode>General</c:formatCode>
                <c:ptCount val="4"/>
                <c:pt idx="0">
                  <c:v>270</c:v>
                </c:pt>
                <c:pt idx="1">
                  <c:v>7560</c:v>
                </c:pt>
                <c:pt idx="2">
                  <c:v>647</c:v>
                </c:pt>
                <c:pt idx="3">
                  <c:v>8477</c:v>
                </c:pt>
              </c:numCache>
            </c:numRef>
          </c:val>
          <c:extLst>
            <c:ext xmlns:c16="http://schemas.microsoft.com/office/drawing/2014/chart" uri="{C3380CC4-5D6E-409C-BE32-E72D297353CC}">
              <c16:uniqueId val="{00000002-C767-495B-81F9-C30A4A99BAC3}"/>
            </c:ext>
          </c:extLst>
        </c:ser>
        <c:dLbls>
          <c:showLegendKey val="0"/>
          <c:showVal val="0"/>
          <c:showCatName val="0"/>
          <c:showSerName val="0"/>
          <c:showPercent val="0"/>
          <c:showBubbleSize val="0"/>
        </c:dLbls>
        <c:gapWidth val="150"/>
        <c:axId val="-1290662528"/>
        <c:axId val="-1290647904"/>
      </c:barChart>
      <c:catAx>
        <c:axId val="-1290662528"/>
        <c:scaling>
          <c:orientation val="minMax"/>
        </c:scaling>
        <c:delete val="0"/>
        <c:axPos val="b"/>
        <c:numFmt formatCode="General" sourceLinked="0"/>
        <c:majorTickMark val="none"/>
        <c:minorTickMark val="none"/>
        <c:tickLblPos val="nextTo"/>
        <c:txPr>
          <a:bodyPr/>
          <a:lstStyle/>
          <a:p>
            <a:pPr>
              <a:defRPr sz="1800"/>
            </a:pPr>
            <a:endParaRPr lang="zh-CN"/>
          </a:p>
        </c:txPr>
        <c:crossAx val="-1290647904"/>
        <c:crosses val="autoZero"/>
        <c:auto val="1"/>
        <c:lblAlgn val="ctr"/>
        <c:lblOffset val="100"/>
        <c:noMultiLvlLbl val="0"/>
      </c:catAx>
      <c:valAx>
        <c:axId val="-1290647904"/>
        <c:scaling>
          <c:orientation val="minMax"/>
        </c:scaling>
        <c:delete val="0"/>
        <c:axPos val="l"/>
        <c:title>
          <c:tx>
            <c:rich>
              <a:bodyPr/>
              <a:lstStyle/>
              <a:p>
                <a:pPr>
                  <a:defRPr sz="1800"/>
                </a:pPr>
                <a:r>
                  <a:rPr lang="en-US" altLang="zh-CN" sz="1800"/>
                  <a:t>KLOCs</a:t>
                </a:r>
                <a:endParaRPr lang="zh-CN" altLang="en-US" sz="1800"/>
              </a:p>
            </c:rich>
          </c:tx>
          <c:layout>
            <c:manualLayout>
              <c:xMode val="edge"/>
              <c:yMode val="edge"/>
              <c:x val="3.1006015473605101E-2"/>
              <c:y val="0.69152962576587151"/>
            </c:manualLayout>
          </c:layout>
          <c:overlay val="0"/>
        </c:title>
        <c:numFmt formatCode="General" sourceLinked="1"/>
        <c:majorTickMark val="none"/>
        <c:minorTickMark val="none"/>
        <c:tickLblPos val="nextTo"/>
        <c:txPr>
          <a:bodyPr/>
          <a:lstStyle/>
          <a:p>
            <a:pPr>
              <a:defRPr sz="1600"/>
            </a:pPr>
            <a:endParaRPr lang="zh-CN"/>
          </a:p>
        </c:txPr>
        <c:crossAx val="-1290662528"/>
        <c:crosses val="autoZero"/>
        <c:crossBetween val="between"/>
        <c:majorUnit val="5000"/>
      </c:valAx>
    </c:plotArea>
    <c:legend>
      <c:legendPos val="r"/>
      <c:layout>
        <c:manualLayout>
          <c:xMode val="edge"/>
          <c:yMode val="edge"/>
          <c:x val="0.13122889765944801"/>
          <c:y val="3.2261891535861099E-2"/>
          <c:w val="0.16979275049942"/>
          <c:h val="0.36150983224086197"/>
        </c:manualLayout>
      </c:layout>
      <c:overlay val="0"/>
      <c:txPr>
        <a:bodyPr/>
        <a:lstStyle/>
        <a:p>
          <a:pPr>
            <a:defRPr sz="1600"/>
          </a:pPr>
          <a:endParaRPr lang="zh-CN"/>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71B87-FC13-47E8-8E60-44B7ACBCFA37}" type="datetimeFigureOut">
              <a:rPr lang="zh-CN" altLang="en-US" smtClean="0"/>
              <a:t>2017/5/24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051B5-3195-4FF0-BCB3-6F81F8FB9011}" type="slidenum">
              <a:rPr lang="zh-CN" altLang="en-US" smtClean="0"/>
              <a:t>‹#›</a:t>
            </a:fld>
            <a:endParaRPr lang="zh-CN" altLang="en-US"/>
          </a:p>
        </p:txBody>
      </p:sp>
    </p:spTree>
    <p:extLst>
      <p:ext uri="{BB962C8B-B14F-4D97-AF65-F5344CB8AC3E}">
        <p14:creationId xmlns:p14="http://schemas.microsoft.com/office/powerpoint/2010/main" val="346093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大家好，我们是</a:t>
            </a:r>
            <a:r>
              <a:rPr lang="en-US" altLang="zh-CN" dirty="0" smtClean="0"/>
              <a:t>V for Vendetta</a:t>
            </a:r>
            <a:r>
              <a:rPr lang="zh-CN" altLang="en-US" dirty="0" smtClean="0"/>
              <a:t>组，我今天讲的</a:t>
            </a:r>
            <a:r>
              <a:rPr lang="en-US" altLang="zh-CN" dirty="0" smtClean="0"/>
              <a:t>topic</a:t>
            </a:r>
            <a:r>
              <a:rPr lang="zh-CN" altLang="en-US" dirty="0" smtClean="0"/>
              <a:t>是</a:t>
            </a:r>
            <a:r>
              <a:rPr lang="en-US" altLang="zh-CN" dirty="0" smtClean="0"/>
              <a:t>cloud security</a:t>
            </a:r>
            <a:r>
              <a:rPr lang="zh-CN" altLang="en-US" dirty="0" smtClean="0"/>
              <a:t>，云计算安全，我们组三个人，分别是黄晓龙，宋晗，还有我，毛维</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1</a:t>
            </a:fld>
            <a:endParaRPr lang="zh-CN" altLang="en-US"/>
          </a:p>
        </p:txBody>
      </p:sp>
    </p:spTree>
    <p:extLst>
      <p:ext uri="{BB962C8B-B14F-4D97-AF65-F5344CB8AC3E}">
        <p14:creationId xmlns:p14="http://schemas.microsoft.com/office/powerpoint/2010/main" val="216249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10</a:t>
            </a:fld>
            <a:endParaRPr lang="zh-CN" altLang="en-US"/>
          </a:p>
        </p:txBody>
      </p:sp>
    </p:spTree>
    <p:extLst>
      <p:ext uri="{BB962C8B-B14F-4D97-AF65-F5344CB8AC3E}">
        <p14:creationId xmlns:p14="http://schemas.microsoft.com/office/powerpoint/2010/main" val="386352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11</a:t>
            </a:fld>
            <a:endParaRPr lang="zh-CN" altLang="en-US"/>
          </a:p>
        </p:txBody>
      </p:sp>
    </p:spTree>
    <p:extLst>
      <p:ext uri="{BB962C8B-B14F-4D97-AF65-F5344CB8AC3E}">
        <p14:creationId xmlns:p14="http://schemas.microsoft.com/office/powerpoint/2010/main" val="300271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大家好，我是黄晓龙，下面我来讲一下在云环境中，应用程序不可信时，如何保护用户数据；</a:t>
            </a:r>
            <a:endParaRPr lang="en-US" altLang="zh-CN" dirty="0" smtClean="0"/>
          </a:p>
          <a:p>
            <a:r>
              <a:rPr lang="zh-CN" altLang="en-US" dirty="0" smtClean="0"/>
              <a:t>我主要讲</a:t>
            </a:r>
            <a:r>
              <a:rPr lang="en-US" altLang="zh-CN" dirty="0" err="1" smtClean="0"/>
              <a:t>Ryoan</a:t>
            </a:r>
            <a:r>
              <a:rPr lang="zh-CN" altLang="en-US" dirty="0" smtClean="0"/>
              <a:t>这篇</a:t>
            </a:r>
            <a:r>
              <a:rPr lang="en-US" altLang="zh-CN" dirty="0" smtClean="0"/>
              <a:t>OSDI</a:t>
            </a:r>
            <a:r>
              <a:rPr lang="en-US" altLang="zh-CN" baseline="0" dirty="0" smtClean="0"/>
              <a:t> 2016</a:t>
            </a:r>
            <a:r>
              <a:rPr lang="zh-CN" altLang="en-US" baseline="0" dirty="0" smtClean="0"/>
              <a:t>的文章，它利用了</a:t>
            </a:r>
            <a:r>
              <a:rPr lang="en-US" altLang="zh-CN" baseline="0" dirty="0" smtClean="0"/>
              <a:t>intel</a:t>
            </a:r>
            <a:r>
              <a:rPr lang="zh-CN" altLang="en-US" baseline="0" dirty="0" smtClean="0"/>
              <a:t>的</a:t>
            </a:r>
            <a:r>
              <a:rPr lang="en-US" altLang="zh-CN" baseline="0" dirty="0" smtClean="0"/>
              <a:t>SGX</a:t>
            </a:r>
            <a:r>
              <a:rPr lang="zh-CN" altLang="en-US" baseline="0" dirty="0" smtClean="0"/>
              <a:t>技术，也利用了</a:t>
            </a:r>
            <a:r>
              <a:rPr lang="en-US" altLang="zh-CN" baseline="0" dirty="0" err="1" smtClean="0"/>
              <a:t>NaCl</a:t>
            </a:r>
            <a:r>
              <a:rPr lang="zh-CN" altLang="en-US" baseline="0" dirty="0" smtClean="0"/>
              <a:t>沙盒技术，和</a:t>
            </a:r>
            <a:r>
              <a:rPr lang="en-US" altLang="zh-CN" baseline="0" dirty="0" smtClean="0"/>
              <a:t>tainting</a:t>
            </a:r>
            <a:r>
              <a:rPr lang="zh-CN" altLang="en-US" baseline="0" dirty="0" smtClean="0"/>
              <a:t>数据染色技术；</a:t>
            </a:r>
            <a:endParaRPr lang="en-US" altLang="zh-CN" baseline="0" dirty="0" smtClean="0"/>
          </a:p>
          <a:p>
            <a:r>
              <a:rPr lang="zh-CN" altLang="en-US" baseline="0" dirty="0" smtClean="0"/>
              <a:t>将这三种技术结合起来，在云环境下构建可信的分布式沙盒来保护用户数据不被泄露。</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33</a:t>
            </a:fld>
            <a:endParaRPr lang="zh-CN" altLang="en-US"/>
          </a:p>
        </p:txBody>
      </p:sp>
    </p:spTree>
    <p:extLst>
      <p:ext uri="{BB962C8B-B14F-4D97-AF65-F5344CB8AC3E}">
        <p14:creationId xmlns:p14="http://schemas.microsoft.com/office/powerpoint/2010/main" val="33312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Ryoan</a:t>
            </a:r>
            <a:r>
              <a:rPr lang="zh-CN" altLang="en-US" dirty="0" smtClean="0"/>
              <a:t>还得了</a:t>
            </a:r>
            <a:r>
              <a:rPr lang="en-US" altLang="zh-CN" dirty="0" smtClean="0"/>
              <a:t>OSDI 2016 </a:t>
            </a:r>
            <a:r>
              <a:rPr lang="zh-CN" altLang="en-US" dirty="0" smtClean="0"/>
              <a:t>的</a:t>
            </a:r>
            <a:r>
              <a:rPr lang="en-US" altLang="zh-CN" dirty="0" smtClean="0"/>
              <a:t>best paper</a:t>
            </a:r>
            <a:r>
              <a:rPr lang="zh-CN" altLang="en-US" dirty="0" smtClean="0"/>
              <a:t>，一共</a:t>
            </a:r>
            <a:r>
              <a:rPr lang="en-US" altLang="zh-CN" dirty="0" smtClean="0"/>
              <a:t>3</a:t>
            </a:r>
            <a:r>
              <a:rPr lang="zh-CN" altLang="en-US" dirty="0" smtClean="0"/>
              <a:t>篇</a:t>
            </a:r>
            <a:r>
              <a:rPr lang="en-US" altLang="zh-CN" dirty="0" smtClean="0"/>
              <a:t>best paper.</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34</a:t>
            </a:fld>
            <a:endParaRPr lang="zh-CN" altLang="en-US"/>
          </a:p>
        </p:txBody>
      </p:sp>
    </p:spTree>
    <p:extLst>
      <p:ext uri="{BB962C8B-B14F-4D97-AF65-F5344CB8AC3E}">
        <p14:creationId xmlns:p14="http://schemas.microsoft.com/office/powerpoint/2010/main" val="191302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首先说一下，在云环境中为什么我们连应用程序都不信任。</a:t>
            </a:r>
            <a:endParaRPr lang="en-US" altLang="zh-CN" dirty="0" smtClean="0"/>
          </a:p>
          <a:p>
            <a:r>
              <a:rPr lang="zh-CN" altLang="en-US" dirty="0" smtClean="0"/>
              <a:t>当前云服务已经渗透到我们生活中的方方面面，以针对数据处理的云服务为例，他可能是在线的图片处理程序，可能是在线的税收准备程序，也可能是提供个人健康数据分析的云服务；</a:t>
            </a:r>
            <a:endParaRPr lang="en-US" altLang="zh-CN" dirty="0" smtClean="0"/>
          </a:p>
          <a:p>
            <a:r>
              <a:rPr lang="zh-CN" altLang="en-US" dirty="0" smtClean="0"/>
              <a:t>而云计算所具有的灵活、廉价、快速部署等优点，让这些软件服务提供者喜欢把自己的服务部署到第三方云计算平台中；</a:t>
            </a:r>
            <a:endParaRPr lang="en-US" altLang="zh-CN" dirty="0" smtClean="0"/>
          </a:p>
          <a:p>
            <a:r>
              <a:rPr lang="zh-CN" altLang="en-US" dirty="0" smtClean="0"/>
              <a:t>这时，情况就会变得复杂，云服务的提供者可能会有意无意地、恶意地使用用户数据；</a:t>
            </a:r>
            <a:endParaRPr lang="en-US" altLang="zh-CN" dirty="0" smtClean="0"/>
          </a:p>
          <a:p>
            <a:r>
              <a:rPr lang="zh-CN" altLang="en-US" dirty="0" smtClean="0"/>
              <a:t>云服务本身也可能受到云平台中高权限的软件攻击，正如前面毛维所讲的，云平台对应用程序的保护不够多。</a:t>
            </a:r>
            <a:endParaRPr lang="en-US" altLang="zh-CN" dirty="0" smtClean="0"/>
          </a:p>
          <a:p>
            <a:r>
              <a:rPr lang="zh-CN" altLang="en-US" dirty="0" smtClean="0"/>
              <a:t>所以我们不能信任云平台中的应用程序。</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35</a:t>
            </a:fld>
            <a:endParaRPr lang="zh-CN" altLang="en-US"/>
          </a:p>
        </p:txBody>
      </p:sp>
    </p:spTree>
    <p:extLst>
      <p:ext uri="{BB962C8B-B14F-4D97-AF65-F5344CB8AC3E}">
        <p14:creationId xmlns:p14="http://schemas.microsoft.com/office/powerpoint/2010/main" val="18604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举个例子，比如之前说的</a:t>
            </a:r>
            <a:r>
              <a:rPr lang="en-US" altLang="zh-CN" dirty="0" smtClean="0"/>
              <a:t>23andMe</a:t>
            </a:r>
            <a:r>
              <a:rPr lang="zh-CN" altLang="en-US" dirty="0" smtClean="0"/>
              <a:t>这个云服务，他为用户提供个人健康数据分析，运行在亚马逊的</a:t>
            </a:r>
            <a:r>
              <a:rPr lang="en-US" altLang="zh-CN" dirty="0" smtClean="0"/>
              <a:t>EC2</a:t>
            </a:r>
            <a:r>
              <a:rPr lang="zh-CN" altLang="en-US" dirty="0" smtClean="0"/>
              <a:t>云平台上。</a:t>
            </a:r>
            <a:endParaRPr lang="en-US" altLang="zh-CN" dirty="0" smtClean="0"/>
          </a:p>
          <a:p>
            <a:r>
              <a:rPr lang="zh-CN" altLang="en-US" dirty="0" smtClean="0"/>
              <a:t>从图中可以看出用户的敏感信息，比如说疾病状况数据，收到很多威胁，有来自应用程序本身的</a:t>
            </a:r>
            <a:r>
              <a:rPr lang="en-US" altLang="zh-CN" dirty="0" smtClean="0"/>
              <a:t>bug</a:t>
            </a:r>
            <a:r>
              <a:rPr lang="zh-CN" altLang="en-US" dirty="0" smtClean="0"/>
              <a:t>、恶意攻击，来自云平台的泄露，来自国家安全局的调查泄露。</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36</a:t>
            </a:fld>
            <a:endParaRPr lang="zh-CN" altLang="en-US"/>
          </a:p>
        </p:txBody>
      </p:sp>
    </p:spTree>
    <p:extLst>
      <p:ext uri="{BB962C8B-B14F-4D97-AF65-F5344CB8AC3E}">
        <p14:creationId xmlns:p14="http://schemas.microsoft.com/office/powerpoint/2010/main" val="1500081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Ryoan</a:t>
            </a:r>
            <a:r>
              <a:rPr lang="zh-CN" altLang="en-US" dirty="0" smtClean="0"/>
              <a:t>的目标就是为用户提供数据安全，主要是数据的私密性；</a:t>
            </a:r>
            <a:endParaRPr lang="en-US" altLang="zh-CN" dirty="0" smtClean="0"/>
          </a:p>
          <a:p>
            <a:r>
              <a:rPr lang="zh-CN" altLang="en-US" dirty="0" smtClean="0"/>
              <a:t>这个过程中，用户不需要信任云计算中的应用程序和操作系统；</a:t>
            </a:r>
            <a:endParaRPr lang="en-US" altLang="zh-CN" dirty="0" smtClean="0"/>
          </a:p>
          <a:p>
            <a:r>
              <a:rPr lang="zh-CN" altLang="en-US" dirty="0" smtClean="0"/>
              <a:t>同时，提供一种，不同服务提供商互相合作的方式</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37</a:t>
            </a:fld>
            <a:endParaRPr lang="zh-CN" altLang="en-US"/>
          </a:p>
        </p:txBody>
      </p:sp>
    </p:spTree>
    <p:extLst>
      <p:ext uri="{BB962C8B-B14F-4D97-AF65-F5344CB8AC3E}">
        <p14:creationId xmlns:p14="http://schemas.microsoft.com/office/powerpoint/2010/main" val="3171531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在讲</a:t>
            </a:r>
            <a:r>
              <a:rPr lang="en-US" altLang="zh-CN" dirty="0" err="1" smtClean="0"/>
              <a:t>Ryoan</a:t>
            </a:r>
            <a:r>
              <a:rPr lang="zh-CN" altLang="en-US" dirty="0" smtClean="0"/>
              <a:t>这篇文章前，我先讲一下他用到的、已有的关键技术。</a:t>
            </a:r>
            <a:endParaRPr lang="en-US" altLang="zh-CN" dirty="0" smtClean="0"/>
          </a:p>
          <a:p>
            <a:r>
              <a:rPr lang="zh-CN" altLang="en-US" dirty="0" smtClean="0"/>
              <a:t>一是</a:t>
            </a:r>
            <a:r>
              <a:rPr lang="en-US" altLang="zh-CN" dirty="0" smtClean="0"/>
              <a:t>intel</a:t>
            </a:r>
            <a:r>
              <a:rPr lang="zh-CN" altLang="en-US" dirty="0" smtClean="0"/>
              <a:t>的</a:t>
            </a:r>
            <a:r>
              <a:rPr lang="en-US" altLang="zh-CN" dirty="0" smtClean="0"/>
              <a:t>SGX</a:t>
            </a:r>
            <a:r>
              <a:rPr lang="zh-CN" altLang="en-US" dirty="0" smtClean="0"/>
              <a:t>，这个之前已经讲过，我就不赘述了；</a:t>
            </a:r>
            <a:endParaRPr lang="en-US" altLang="zh-CN" dirty="0" smtClean="0"/>
          </a:p>
          <a:p>
            <a:r>
              <a:rPr lang="zh-CN" altLang="en-US" dirty="0" smtClean="0"/>
              <a:t>二是</a:t>
            </a:r>
            <a:r>
              <a:rPr lang="en-US" altLang="zh-CN" dirty="0" smtClean="0"/>
              <a:t>Native</a:t>
            </a:r>
            <a:r>
              <a:rPr lang="en-US" altLang="zh-CN" baseline="0" dirty="0" smtClean="0"/>
              <a:t> Client</a:t>
            </a:r>
            <a:r>
              <a:rPr lang="zh-CN" altLang="en-US" baseline="0" dirty="0" smtClean="0"/>
              <a:t>， 这是</a:t>
            </a:r>
            <a:r>
              <a:rPr lang="en-US" altLang="zh-CN" baseline="0" dirty="0" smtClean="0"/>
              <a:t>google</a:t>
            </a:r>
            <a:r>
              <a:rPr lang="zh-CN" altLang="en-US" baseline="0" dirty="0" smtClean="0"/>
              <a:t>在</a:t>
            </a:r>
            <a:r>
              <a:rPr lang="en-US" altLang="zh-CN" baseline="0" dirty="0" smtClean="0"/>
              <a:t>2009</a:t>
            </a:r>
            <a:r>
              <a:rPr lang="zh-CN" altLang="en-US" baseline="0" dirty="0" smtClean="0"/>
              <a:t>年发在</a:t>
            </a:r>
            <a:r>
              <a:rPr lang="en-US" altLang="zh-CN" baseline="0" dirty="0" smtClean="0"/>
              <a:t>S&amp;P</a:t>
            </a:r>
            <a:r>
              <a:rPr lang="zh-CN" altLang="en-US" baseline="0" dirty="0" smtClean="0"/>
              <a:t>上的文章，通过软件技术创建可靠的沙盒，限制沙盒内的程序</a:t>
            </a:r>
            <a:r>
              <a:rPr lang="zh-CN" altLang="en-US" baseline="0" dirty="0" smtClean="0"/>
              <a:t>的运行，</a:t>
            </a:r>
            <a:r>
              <a:rPr lang="zh-CN" altLang="en-US" baseline="0" dirty="0" smtClean="0"/>
              <a:t>这个我稍后会细讲；</a:t>
            </a:r>
            <a:endParaRPr lang="en-US" altLang="zh-CN" baseline="0" dirty="0" smtClean="0"/>
          </a:p>
          <a:p>
            <a:r>
              <a:rPr lang="zh-CN" altLang="en-US" baseline="0" dirty="0" smtClean="0"/>
              <a:t>三是</a:t>
            </a:r>
            <a:r>
              <a:rPr lang="en-US" altLang="zh-CN" baseline="0" dirty="0" smtClean="0"/>
              <a:t>tainting data</a:t>
            </a:r>
            <a:r>
              <a:rPr lang="zh-CN" altLang="en-US" baseline="0" dirty="0" smtClean="0"/>
              <a:t>，就是数据染色技术用来追踪数据流向，这个方面有很多文章研究，我会以</a:t>
            </a:r>
            <a:r>
              <a:rPr lang="en-US" altLang="zh-CN" baseline="0" dirty="0" err="1" smtClean="0"/>
              <a:t>TaintDroid</a:t>
            </a:r>
            <a:r>
              <a:rPr lang="zh-CN" altLang="en-US" baseline="0" dirty="0" smtClean="0"/>
              <a:t>为例简要说一下</a:t>
            </a:r>
            <a:r>
              <a:rPr lang="en-US" altLang="zh-CN" baseline="0" dirty="0" smtClean="0"/>
              <a:t>tainting</a:t>
            </a:r>
            <a:r>
              <a:rPr lang="zh-CN" altLang="en-US" baseline="0" dirty="0" smtClean="0"/>
              <a:t>的主要思路。</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38</a:t>
            </a:fld>
            <a:endParaRPr lang="zh-CN" altLang="en-US"/>
          </a:p>
        </p:txBody>
      </p:sp>
    </p:spTree>
    <p:extLst>
      <p:ext uri="{BB962C8B-B14F-4D97-AF65-F5344CB8AC3E}">
        <p14:creationId xmlns:p14="http://schemas.microsoft.com/office/powerpoint/2010/main" val="332188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Native Client</a:t>
            </a:r>
            <a:r>
              <a:rPr lang="zh-CN" altLang="en-US" dirty="0" smtClean="0"/>
              <a:t>，文章题目是</a:t>
            </a:r>
            <a:r>
              <a:rPr lang="en-US" altLang="zh-CN" dirty="0" smtClean="0">
                <a:latin typeface="Comic Sans MS" panose="030F0702030302020204" pitchFamily="66" charset="0"/>
              </a:rPr>
              <a:t>A sandbox for portable, untrusted x86 native code</a:t>
            </a:r>
            <a:r>
              <a:rPr lang="zh-CN" altLang="en-US" dirty="0" smtClean="0">
                <a:latin typeface="Comic Sans MS" panose="030F0702030302020204" pitchFamily="66" charset="0"/>
              </a:rPr>
              <a:t>，是</a:t>
            </a:r>
            <a:r>
              <a:rPr lang="en-US" altLang="zh-CN" dirty="0" smtClean="0">
                <a:latin typeface="Comic Sans MS" panose="030F0702030302020204" pitchFamily="66" charset="0"/>
              </a:rPr>
              <a:t>google</a:t>
            </a:r>
            <a:r>
              <a:rPr lang="zh-CN" altLang="en-US" dirty="0" smtClean="0">
                <a:latin typeface="Comic Sans MS" panose="030F0702030302020204" pitchFamily="66" charset="0"/>
              </a:rPr>
              <a:t>发在</a:t>
            </a:r>
            <a:r>
              <a:rPr lang="en-US" altLang="zh-CN" dirty="0" smtClean="0">
                <a:latin typeface="Comic Sans MS" panose="030F0702030302020204" pitchFamily="66" charset="0"/>
              </a:rPr>
              <a:t>09</a:t>
            </a:r>
            <a:r>
              <a:rPr lang="zh-CN" altLang="en-US" dirty="0" smtClean="0">
                <a:latin typeface="Comic Sans MS" panose="030F0702030302020204" pitchFamily="66" charset="0"/>
              </a:rPr>
              <a:t>年</a:t>
            </a:r>
            <a:r>
              <a:rPr lang="en-US" altLang="zh-CN" dirty="0" smtClean="0">
                <a:latin typeface="Comic Sans MS" panose="030F0702030302020204" pitchFamily="66" charset="0"/>
              </a:rPr>
              <a:t>S&amp;P</a:t>
            </a:r>
            <a:r>
              <a:rPr lang="zh-CN" altLang="en-US" dirty="0" smtClean="0">
                <a:latin typeface="Comic Sans MS" panose="030F0702030302020204" pitchFamily="66" charset="0"/>
              </a:rPr>
              <a:t>上的，</a:t>
            </a:r>
            <a:endParaRPr lang="en-US" altLang="zh-CN" dirty="0" smtClean="0">
              <a:latin typeface="Comic Sans MS" panose="030F0702030302020204" pitchFamily="66"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Comic Sans MS" panose="030F0702030302020204" pitchFamily="66" charset="0"/>
              </a:rPr>
              <a:t>主要是讲如何在浏览器中创建沙盒，在这个沙盒中安全地运行</a:t>
            </a:r>
            <a:r>
              <a:rPr lang="en-US" altLang="zh-CN" dirty="0" smtClean="0">
                <a:latin typeface="Comic Sans MS" panose="030F0702030302020204" pitchFamily="66" charset="0"/>
              </a:rPr>
              <a:t>C/C++</a:t>
            </a:r>
            <a:r>
              <a:rPr lang="zh-CN" altLang="en-US" dirty="0" smtClean="0">
                <a:latin typeface="Comic Sans MS" panose="030F0702030302020204" pitchFamily="66" charset="0"/>
              </a:rPr>
              <a:t>代码，也就是</a:t>
            </a:r>
            <a:r>
              <a:rPr lang="en-US" altLang="zh-CN" dirty="0" smtClean="0">
                <a:latin typeface="Comic Sans MS" panose="030F0702030302020204" pitchFamily="66" charset="0"/>
              </a:rPr>
              <a:t>native code</a:t>
            </a:r>
            <a:r>
              <a:rPr lang="zh-CN" altLang="en-US" dirty="0" smtClean="0">
                <a:latin typeface="Comic Sans MS" panose="030F0702030302020204" pitchFamily="66" charset="0"/>
              </a:rPr>
              <a:t>。</a:t>
            </a:r>
            <a:endParaRPr lang="en-US" altLang="zh-CN" dirty="0" smtClean="0">
              <a:latin typeface="Comic Sans MS" panose="030F0702030302020204" pitchFamily="66" charset="0"/>
            </a:endParaRPr>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39</a:t>
            </a:fld>
            <a:endParaRPr lang="zh-CN" altLang="en-US"/>
          </a:p>
        </p:txBody>
      </p:sp>
    </p:spTree>
    <p:extLst>
      <p:ext uri="{BB962C8B-B14F-4D97-AF65-F5344CB8AC3E}">
        <p14:creationId xmlns:p14="http://schemas.microsoft.com/office/powerpoint/2010/main" val="2797506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Native Client</a:t>
            </a:r>
            <a:r>
              <a:rPr lang="zh-CN" altLang="en-US" dirty="0" smtClean="0"/>
              <a:t>，他所针对的问题</a:t>
            </a:r>
            <a:r>
              <a:rPr lang="zh-CN" altLang="en-US" dirty="0" smtClean="0"/>
              <a:t>是：</a:t>
            </a:r>
            <a:endParaRPr lang="en-US" altLang="zh-CN" dirty="0" smtClean="0"/>
          </a:p>
          <a:p>
            <a:r>
              <a:rPr lang="zh-CN" altLang="en-US" dirty="0" smtClean="0"/>
              <a:t>如何在浏览器中运行原生代码，也就是</a:t>
            </a:r>
            <a:r>
              <a:rPr lang="en-US" altLang="zh-CN" dirty="0" smtClean="0"/>
              <a:t>C/C++</a:t>
            </a:r>
            <a:r>
              <a:rPr lang="zh-CN" altLang="en-US" dirty="0" smtClean="0"/>
              <a:t>这种编译过的原生代码；</a:t>
            </a:r>
            <a:endParaRPr lang="en-US" altLang="zh-CN" dirty="0" smtClean="0"/>
          </a:p>
          <a:p>
            <a:r>
              <a:rPr lang="zh-CN" altLang="en-US" dirty="0" smtClean="0"/>
              <a:t>这样可以让浏览器中的程序具备高性能，也拓展了</a:t>
            </a:r>
            <a:r>
              <a:rPr lang="en-US" altLang="zh-CN" dirty="0" smtClean="0"/>
              <a:t>web</a:t>
            </a:r>
            <a:r>
              <a:rPr lang="zh-CN" altLang="en-US" dirty="0" smtClean="0"/>
              <a:t>编程语言；</a:t>
            </a:r>
            <a:endParaRPr lang="en-US" altLang="zh-CN" dirty="0" smtClean="0"/>
          </a:p>
          <a:p>
            <a:r>
              <a:rPr lang="zh-CN" altLang="en-US" dirty="0" smtClean="0"/>
              <a:t>但是这得保证这些原生代码安全的、良好的运行，保证它们不干坏事，比如以浏览器的名义调用各种敏感的系统调用。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40</a:t>
            </a:fld>
            <a:endParaRPr lang="zh-CN" altLang="en-US"/>
          </a:p>
        </p:txBody>
      </p:sp>
    </p:spTree>
    <p:extLst>
      <p:ext uri="{BB962C8B-B14F-4D97-AF65-F5344CB8AC3E}">
        <p14:creationId xmlns:p14="http://schemas.microsoft.com/office/powerpoint/2010/main" val="12413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我们的内容分成四部分，首先介绍云环境下主要的安全问题，然后，主要通过讲</a:t>
            </a:r>
            <a:r>
              <a:rPr lang="en-US" altLang="zh-CN" dirty="0" smtClean="0"/>
              <a:t>3</a:t>
            </a:r>
            <a:r>
              <a:rPr lang="zh-CN" altLang="en-US" dirty="0" smtClean="0"/>
              <a:t>篇顶会文章来讲云计算安全的三个研究热点；</a:t>
            </a:r>
            <a:endParaRPr lang="en-US" altLang="zh-CN" dirty="0" smtClean="0"/>
          </a:p>
          <a:p>
            <a:r>
              <a:rPr lang="zh-CN" altLang="en-US" dirty="0" smtClean="0"/>
              <a:t>一是在云环境下，对于云平台用户，</a:t>
            </a:r>
            <a:r>
              <a:rPr lang="en-US" altLang="zh-CN" dirty="0" smtClean="0"/>
              <a:t>Hypervisor</a:t>
            </a:r>
            <a:r>
              <a:rPr lang="zh-CN" altLang="en-US" dirty="0" smtClean="0"/>
              <a:t>和</a:t>
            </a:r>
            <a:r>
              <a:rPr lang="en-US" altLang="zh-CN" dirty="0" smtClean="0"/>
              <a:t>OS</a:t>
            </a:r>
            <a:r>
              <a:rPr lang="zh-CN" altLang="en-US" dirty="0" smtClean="0"/>
              <a:t>是不可信的，这里的用户指那些把程序部署到云平台上的公司或个人，如何保护他们的应用程序不被高权限软件攻击，我会讲</a:t>
            </a:r>
            <a:r>
              <a:rPr lang="en-US" altLang="zh-CN" dirty="0" smtClean="0"/>
              <a:t>SCONE</a:t>
            </a:r>
            <a:r>
              <a:rPr lang="zh-CN" altLang="en-US" dirty="0" smtClean="0"/>
              <a:t>，这是一篇</a:t>
            </a:r>
            <a:r>
              <a:rPr lang="en-US" altLang="zh-CN" dirty="0" smtClean="0"/>
              <a:t>OSDI 2016</a:t>
            </a:r>
            <a:r>
              <a:rPr lang="zh-CN" altLang="en-US" dirty="0" smtClean="0"/>
              <a:t>的文章；</a:t>
            </a:r>
            <a:endParaRPr lang="en-US" altLang="zh-CN" dirty="0" smtClean="0"/>
          </a:p>
          <a:p>
            <a:r>
              <a:rPr lang="zh-CN" altLang="en-US" dirty="0" smtClean="0"/>
              <a:t>二是在云环境下，对于终端用户，应用程序也是不可信的，如何保护用户的数据不被泄露，黄晓龙同学会讲</a:t>
            </a:r>
            <a:r>
              <a:rPr lang="en-US" altLang="zh-CN" dirty="0" err="1" smtClean="0"/>
              <a:t>Ryoan</a:t>
            </a:r>
            <a:r>
              <a:rPr lang="zh-CN" altLang="en-US" dirty="0" smtClean="0"/>
              <a:t>，也是一篇</a:t>
            </a:r>
            <a:r>
              <a:rPr lang="en-US" altLang="zh-CN" dirty="0" smtClean="0"/>
              <a:t>OSDI 2016</a:t>
            </a:r>
            <a:r>
              <a:rPr lang="zh-CN" altLang="en-US" dirty="0" smtClean="0"/>
              <a:t>的文章，得了</a:t>
            </a:r>
            <a:r>
              <a:rPr lang="en-US" altLang="zh-CN" dirty="0" smtClean="0"/>
              <a:t>best paper</a:t>
            </a:r>
            <a:r>
              <a:rPr lang="zh-CN" altLang="en-US" dirty="0" smtClean="0"/>
              <a:t>；</a:t>
            </a:r>
            <a:endParaRPr lang="en-US" altLang="zh-CN" dirty="0" smtClean="0"/>
          </a:p>
          <a:p>
            <a:r>
              <a:rPr lang="zh-CN" altLang="en-US" dirty="0" smtClean="0"/>
              <a:t>这两篇文章都利用了最新的硬件技术</a:t>
            </a:r>
            <a:r>
              <a:rPr lang="en-US" altLang="zh-CN" dirty="0" smtClean="0"/>
              <a:t>Intel</a:t>
            </a:r>
            <a:r>
              <a:rPr lang="zh-CN" altLang="en-US" dirty="0" smtClean="0"/>
              <a:t>的</a:t>
            </a:r>
            <a:r>
              <a:rPr lang="en-US" altLang="zh-CN" dirty="0" smtClean="0"/>
              <a:t>SGX</a:t>
            </a:r>
            <a:r>
              <a:rPr lang="zh-CN" altLang="en-US" dirty="0" smtClean="0"/>
              <a:t>，所以我会先介绍一下</a:t>
            </a:r>
            <a:r>
              <a:rPr lang="en-US" altLang="zh-CN" dirty="0" smtClean="0"/>
              <a:t>SGX</a:t>
            </a:r>
            <a:r>
              <a:rPr lang="zh-CN" altLang="en-US" dirty="0" smtClean="0"/>
              <a:t>；</a:t>
            </a:r>
            <a:endParaRPr lang="en-US" altLang="zh-CN" dirty="0" smtClean="0"/>
          </a:p>
          <a:p>
            <a:r>
              <a:rPr lang="zh-CN" altLang="en-US" dirty="0" smtClean="0"/>
              <a:t>三是在云环境下如何验证网络的安全性，宋晗同学会讲</a:t>
            </a:r>
            <a:r>
              <a:rPr lang="en-US" altLang="zh-CN" dirty="0" err="1" smtClean="0"/>
              <a:t>TenantGuard</a:t>
            </a:r>
            <a:r>
              <a:rPr lang="zh-CN" altLang="en-US" dirty="0" smtClean="0"/>
              <a:t>，</a:t>
            </a:r>
            <a:r>
              <a:rPr lang="en-US" altLang="zh-CN" dirty="0" smtClean="0"/>
              <a:t>NDSS</a:t>
            </a:r>
            <a:r>
              <a:rPr lang="en-US" altLang="zh-CN" baseline="0" dirty="0" smtClean="0"/>
              <a:t> 2017</a:t>
            </a:r>
            <a:r>
              <a:rPr lang="zh-CN" altLang="en-US" baseline="0" dirty="0" smtClean="0"/>
              <a:t>的文章，主要讲如何在云环境下判断虚拟网络的隔离性。</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2</a:t>
            </a:fld>
            <a:endParaRPr lang="zh-CN" altLang="en-US"/>
          </a:p>
        </p:txBody>
      </p:sp>
    </p:spTree>
    <p:extLst>
      <p:ext uri="{BB962C8B-B14F-4D97-AF65-F5344CB8AC3E}">
        <p14:creationId xmlns:p14="http://schemas.microsoft.com/office/powerpoint/2010/main" val="376364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NaCl</a:t>
            </a:r>
            <a:r>
              <a:rPr lang="zh-CN" altLang="en-US" dirty="0" smtClean="0"/>
              <a:t>的方法是创建沙盒，通过软件把原生代码隔离，让它们运行在沙盒中，不让它们跑出沙盒，限制它们所能执行的操作；</a:t>
            </a:r>
            <a:endParaRPr lang="en-US" altLang="zh-CN" dirty="0" smtClean="0"/>
          </a:p>
          <a:p>
            <a:r>
              <a:rPr lang="zh-CN" altLang="en-US" dirty="0" smtClean="0"/>
              <a:t>它最核心的技术就是代码插装技术，</a:t>
            </a:r>
            <a:r>
              <a:rPr lang="en-US" altLang="zh-CN" dirty="0" smtClean="0"/>
              <a:t>code instrument</a:t>
            </a:r>
            <a:r>
              <a:rPr lang="zh-CN" altLang="en-US" dirty="0" smtClean="0"/>
              <a:t>，也就是代码重写；</a:t>
            </a:r>
            <a:endParaRPr lang="en-US" altLang="zh-CN" dirty="0" smtClean="0"/>
          </a:p>
          <a:p>
            <a:r>
              <a:rPr lang="en-US" altLang="zh-CN" dirty="0" err="1" smtClean="0"/>
              <a:t>NaCl</a:t>
            </a:r>
            <a:r>
              <a:rPr lang="zh-CN" altLang="en-US" dirty="0" smtClean="0"/>
              <a:t>得到用户原生代码后先进行检查，就是进行二进制机器码分析，把潜在的危险的、敏感的指令，比如系统调用之类的指令，替换成一些跳转指令；</a:t>
            </a:r>
            <a:endParaRPr lang="en-US" altLang="zh-CN" dirty="0" smtClean="0"/>
          </a:p>
          <a:p>
            <a:r>
              <a:rPr lang="zh-CN" altLang="en-US" dirty="0" smtClean="0"/>
              <a:t>这些跳转指令跳转到</a:t>
            </a:r>
            <a:r>
              <a:rPr lang="en-US" altLang="zh-CN" dirty="0" err="1" smtClean="0"/>
              <a:t>NaCl</a:t>
            </a:r>
            <a:r>
              <a:rPr lang="zh-CN" altLang="en-US" dirty="0" smtClean="0"/>
              <a:t>自己的安全代码中，这些安全代码其实就是一种代理，代替原生代码执行危险的、敏感的指令；</a:t>
            </a:r>
            <a:endParaRPr lang="en-US" altLang="zh-CN" dirty="0" smtClean="0"/>
          </a:p>
          <a:p>
            <a:r>
              <a:rPr lang="zh-CN" altLang="en-US" dirty="0" smtClean="0"/>
              <a:t>而且这些安全代码可以说是原生代码的唯一出口和入口，原生代码只能跳转到这些安全代码中，也只有这些安全代码可以返回到原生代码中；</a:t>
            </a:r>
            <a:endParaRPr lang="en-US" altLang="zh-CN" dirty="0" smtClean="0"/>
          </a:p>
          <a:p>
            <a:r>
              <a:rPr lang="zh-CN" altLang="en-US" dirty="0" smtClean="0"/>
              <a:t>这样，就限制原生代码只能运行在</a:t>
            </a:r>
            <a:r>
              <a:rPr lang="en-US" altLang="zh-CN" dirty="0" err="1" smtClean="0"/>
              <a:t>NaCl</a:t>
            </a:r>
            <a:r>
              <a:rPr lang="zh-CN" altLang="en-US" dirty="0" smtClean="0"/>
              <a:t>的沙盒中，但又不会缺失太多功能。</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41</a:t>
            </a:fld>
            <a:endParaRPr lang="zh-CN" altLang="en-US"/>
          </a:p>
        </p:txBody>
      </p:sp>
    </p:spTree>
    <p:extLst>
      <p:ext uri="{BB962C8B-B14F-4D97-AF65-F5344CB8AC3E}">
        <p14:creationId xmlns:p14="http://schemas.microsoft.com/office/powerpoint/2010/main" val="172489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a:t>
            </a:r>
            <a:r>
              <a:rPr lang="en-US" altLang="zh-CN" dirty="0" err="1" smtClean="0"/>
              <a:t>Ryoan</a:t>
            </a:r>
            <a:r>
              <a:rPr lang="zh-CN" altLang="en-US" dirty="0" smtClean="0"/>
              <a:t>用到的数据染色技术，以</a:t>
            </a:r>
            <a:r>
              <a:rPr lang="en-US" altLang="zh-CN" dirty="0" err="1" smtClean="0"/>
              <a:t>TaintDroid</a:t>
            </a:r>
            <a:r>
              <a:rPr lang="zh-CN" altLang="en-US" dirty="0" smtClean="0"/>
              <a:t>为例，这是一篇</a:t>
            </a:r>
            <a:r>
              <a:rPr lang="en-US" altLang="zh-CN" dirty="0" smtClean="0"/>
              <a:t>OSDI 2010</a:t>
            </a:r>
            <a:r>
              <a:rPr lang="zh-CN" altLang="en-US" dirty="0" smtClean="0"/>
              <a:t>年的文章</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42</a:t>
            </a:fld>
            <a:endParaRPr lang="zh-CN" altLang="en-US"/>
          </a:p>
        </p:txBody>
      </p:sp>
    </p:spTree>
    <p:extLst>
      <p:ext uri="{BB962C8B-B14F-4D97-AF65-F5344CB8AC3E}">
        <p14:creationId xmlns:p14="http://schemas.microsoft.com/office/powerpoint/2010/main" val="2744145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TaintDroid</a:t>
            </a:r>
            <a:r>
              <a:rPr lang="zh-CN" altLang="en-US" dirty="0" smtClean="0"/>
              <a:t>，他所针对的</a:t>
            </a:r>
            <a:r>
              <a:rPr lang="zh-CN" altLang="en-US" dirty="0" smtClean="0"/>
              <a:t>问题是：</a:t>
            </a:r>
            <a:endParaRPr lang="en-US" altLang="zh-CN" dirty="0" smtClean="0"/>
          </a:p>
          <a:p>
            <a:r>
              <a:rPr lang="zh-CN" altLang="en-US" dirty="0" smtClean="0"/>
              <a:t>现在智能手机非常普遍，各种各样的应用五花八门，但是这里涉及到隐私泄露的问题；</a:t>
            </a:r>
            <a:endParaRPr lang="en-US" altLang="zh-CN" dirty="0" smtClean="0"/>
          </a:p>
          <a:p>
            <a:r>
              <a:rPr lang="zh-CN" altLang="en-US" dirty="0" smtClean="0"/>
              <a:t>我们安装</a:t>
            </a:r>
            <a:r>
              <a:rPr lang="en-US" altLang="zh-CN" dirty="0" smtClean="0"/>
              <a:t>app</a:t>
            </a:r>
            <a:r>
              <a:rPr lang="zh-CN" altLang="en-US" dirty="0" smtClean="0"/>
              <a:t>时会发现，</a:t>
            </a:r>
            <a:r>
              <a:rPr lang="en-US" altLang="zh-CN" dirty="0" smtClean="0"/>
              <a:t>app</a:t>
            </a:r>
            <a:r>
              <a:rPr lang="zh-CN" altLang="en-US" dirty="0" smtClean="0"/>
              <a:t>需要各种各样的权限，包括读取用户的隐私数据，比如定位、照片、通讯录；</a:t>
            </a:r>
            <a:endParaRPr lang="en-US" altLang="zh-CN" dirty="0" smtClean="0"/>
          </a:p>
          <a:p>
            <a:r>
              <a:rPr lang="en-US" altLang="zh-CN" dirty="0" err="1" smtClean="0"/>
              <a:t>TaintDroid</a:t>
            </a:r>
            <a:r>
              <a:rPr lang="zh-CN" altLang="en-US" dirty="0" smtClean="0"/>
              <a:t>想做的是追踪</a:t>
            </a:r>
            <a:r>
              <a:rPr lang="en-US" altLang="zh-CN" dirty="0" smtClean="0"/>
              <a:t>app</a:t>
            </a:r>
            <a:r>
              <a:rPr lang="zh-CN" altLang="en-US" dirty="0" smtClean="0"/>
              <a:t>到底是怎么使用用户隐私数据的，通过追踪，监管</a:t>
            </a:r>
            <a:r>
              <a:rPr lang="en-US" altLang="zh-CN" dirty="0" smtClean="0"/>
              <a:t>app</a:t>
            </a:r>
            <a:r>
              <a:rPr lang="zh-CN" altLang="en-US" dirty="0" smtClean="0"/>
              <a:t>对用户隐私数据的使用。</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43</a:t>
            </a:fld>
            <a:endParaRPr lang="zh-CN" altLang="en-US"/>
          </a:p>
        </p:txBody>
      </p:sp>
    </p:spTree>
    <p:extLst>
      <p:ext uri="{BB962C8B-B14F-4D97-AF65-F5344CB8AC3E}">
        <p14:creationId xmlns:p14="http://schemas.microsoft.com/office/powerpoint/2010/main" val="211804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TaintDroid</a:t>
            </a:r>
            <a:r>
              <a:rPr lang="zh-CN" altLang="en-US" dirty="0" smtClean="0"/>
              <a:t>的方法就是数据染色，</a:t>
            </a:r>
            <a:r>
              <a:rPr lang="en-US" altLang="zh-CN" dirty="0" smtClean="0"/>
              <a:t>tainting</a:t>
            </a:r>
            <a:r>
              <a:rPr lang="zh-CN" altLang="en-US" dirty="0" smtClean="0"/>
              <a:t>；</a:t>
            </a:r>
            <a:endParaRPr lang="en-US" altLang="zh-CN" dirty="0" smtClean="0"/>
          </a:p>
          <a:p>
            <a:r>
              <a:rPr lang="zh-CN" altLang="en-US" dirty="0" smtClean="0"/>
              <a:t>他进行动态地数据染色，从</a:t>
            </a:r>
            <a:r>
              <a:rPr lang="en-US" altLang="zh-CN" dirty="0" smtClean="0"/>
              <a:t>app</a:t>
            </a:r>
            <a:r>
              <a:rPr lang="zh-CN" altLang="en-US" dirty="0" smtClean="0"/>
              <a:t>拿到用户敏感数据开始，就对敏感数据染色，</a:t>
            </a:r>
            <a:r>
              <a:rPr lang="en-US" altLang="zh-CN" dirty="0" smtClean="0"/>
              <a:t>app</a:t>
            </a:r>
            <a:r>
              <a:rPr lang="zh-CN" altLang="en-US" dirty="0" smtClean="0"/>
              <a:t>是不知道数据被染色的；</a:t>
            </a:r>
            <a:endParaRPr lang="en-US" altLang="zh-CN" dirty="0" smtClean="0"/>
          </a:p>
          <a:p>
            <a:r>
              <a:rPr lang="zh-CN" altLang="en-US" dirty="0" smtClean="0"/>
              <a:t>在</a:t>
            </a:r>
            <a:r>
              <a:rPr lang="en-US" altLang="zh-CN" dirty="0" smtClean="0"/>
              <a:t>app</a:t>
            </a:r>
            <a:r>
              <a:rPr lang="zh-CN" altLang="en-US" dirty="0" smtClean="0"/>
              <a:t>之后的运行中，</a:t>
            </a:r>
            <a:r>
              <a:rPr lang="en-US" altLang="zh-CN" dirty="0" err="1" smtClean="0"/>
              <a:t>TaintDroid</a:t>
            </a:r>
            <a:r>
              <a:rPr lang="zh-CN" altLang="en-US" dirty="0" smtClean="0"/>
              <a:t>会把数据的颜色进行传递，比如通过各种各样的操作运算，得到了一个新的数据，</a:t>
            </a:r>
            <a:r>
              <a:rPr lang="en-US" altLang="zh-CN" dirty="0" err="1" smtClean="0"/>
              <a:t>TaintDroid</a:t>
            </a:r>
            <a:r>
              <a:rPr lang="zh-CN" altLang="en-US" dirty="0" smtClean="0"/>
              <a:t>会分析这个过程中有没有包含被染色的数据，如果有，会把结果数据也染色，就是染色的传递；</a:t>
            </a:r>
            <a:endParaRPr lang="en-US" altLang="zh-CN" dirty="0" smtClean="0"/>
          </a:p>
          <a:p>
            <a:r>
              <a:rPr lang="zh-CN" altLang="en-US" dirty="0" smtClean="0"/>
              <a:t>最后</a:t>
            </a:r>
            <a:r>
              <a:rPr lang="en-US" altLang="zh-CN" dirty="0" smtClean="0"/>
              <a:t>app</a:t>
            </a:r>
            <a:r>
              <a:rPr lang="zh-CN" altLang="en-US" dirty="0" smtClean="0"/>
              <a:t>可能会通过网络把数据发送出去，这个过程也是被</a:t>
            </a:r>
            <a:r>
              <a:rPr lang="en-US" altLang="zh-CN" dirty="0" err="1" smtClean="0"/>
              <a:t>TaintDroid</a:t>
            </a:r>
            <a:r>
              <a:rPr lang="zh-CN" altLang="en-US" dirty="0" smtClean="0"/>
              <a:t>监管的，必要时可以阻止</a:t>
            </a:r>
            <a:r>
              <a:rPr lang="en-US" altLang="zh-CN" dirty="0" smtClean="0"/>
              <a:t>app</a:t>
            </a:r>
            <a:r>
              <a:rPr lang="zh-CN" altLang="en-US" dirty="0" smtClean="0"/>
              <a:t>向外发送敏感数据。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44</a:t>
            </a:fld>
            <a:endParaRPr lang="zh-CN" altLang="en-US"/>
          </a:p>
        </p:txBody>
      </p:sp>
    </p:spTree>
    <p:extLst>
      <p:ext uri="{BB962C8B-B14F-4D97-AF65-F5344CB8AC3E}">
        <p14:creationId xmlns:p14="http://schemas.microsoft.com/office/powerpoint/2010/main" val="1062753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举个例子，</a:t>
            </a:r>
            <a:r>
              <a:rPr lang="en-US" altLang="zh-CN" dirty="0" smtClean="0"/>
              <a:t>C</a:t>
            </a:r>
            <a:r>
              <a:rPr lang="zh-CN" altLang="en-US" dirty="0" smtClean="0"/>
              <a:t>是敏感数据，。。。</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45</a:t>
            </a:fld>
            <a:endParaRPr lang="zh-CN" altLang="en-US"/>
          </a:p>
        </p:txBody>
      </p:sp>
    </p:spTree>
    <p:extLst>
      <p:ext uri="{BB962C8B-B14F-4D97-AF65-F5344CB8AC3E}">
        <p14:creationId xmlns:p14="http://schemas.microsoft.com/office/powerpoint/2010/main" val="2107269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还有一个问题是</a:t>
            </a:r>
            <a:r>
              <a:rPr lang="en-US" altLang="zh-CN" dirty="0" err="1" smtClean="0"/>
              <a:t>TaintDroid</a:t>
            </a:r>
            <a:r>
              <a:rPr lang="zh-CN" altLang="en-US" dirty="0" smtClean="0"/>
              <a:t>，需要实现实时的、数据染色和追踪，因为智能手机计算资源有限，需要高效的方法；</a:t>
            </a:r>
            <a:endParaRPr lang="en-US" altLang="zh-CN" dirty="0" smtClean="0"/>
          </a:p>
          <a:p>
            <a:r>
              <a:rPr lang="en-US" altLang="zh-CN" dirty="0" err="1" smtClean="0"/>
              <a:t>TaintDroid</a:t>
            </a:r>
            <a:r>
              <a:rPr lang="zh-CN" altLang="en-US" dirty="0" smtClean="0"/>
              <a:t>的实现方法是进行层次化的染色传递和追踪，进行不同粒度的染色，分别进行、方法、文件、</a:t>
            </a:r>
            <a:r>
              <a:rPr lang="en-US" altLang="zh-CN" dirty="0" smtClean="0"/>
              <a:t>message</a:t>
            </a:r>
            <a:r>
              <a:rPr lang="zh-CN" altLang="en-US" dirty="0" smtClean="0"/>
              <a:t>等粒度的染色传递和追踪；</a:t>
            </a:r>
            <a:endParaRPr lang="en-US" altLang="zh-CN" dirty="0" smtClean="0"/>
          </a:p>
          <a:p>
            <a:r>
              <a:rPr lang="zh-CN" altLang="en-US" dirty="0" smtClean="0"/>
              <a:t>具体地就先不细说了。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46</a:t>
            </a:fld>
            <a:endParaRPr lang="zh-CN" altLang="en-US"/>
          </a:p>
        </p:txBody>
      </p:sp>
    </p:spTree>
    <p:extLst>
      <p:ext uri="{BB962C8B-B14F-4D97-AF65-F5344CB8AC3E}">
        <p14:creationId xmlns:p14="http://schemas.microsoft.com/office/powerpoint/2010/main" val="266950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现在，我们已经了解了</a:t>
            </a:r>
            <a:r>
              <a:rPr lang="en-US" altLang="zh-CN" dirty="0" err="1" smtClean="0"/>
              <a:t>Ryoan</a:t>
            </a:r>
            <a:r>
              <a:rPr lang="zh-CN" altLang="en-US" dirty="0" smtClean="0"/>
              <a:t>所用的三种关键技术，下面开始讲</a:t>
            </a:r>
            <a:r>
              <a:rPr lang="en-US" altLang="zh-CN" dirty="0" err="1" smtClean="0"/>
              <a:t>Ryoan</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47</a:t>
            </a:fld>
            <a:endParaRPr lang="zh-CN" altLang="en-US"/>
          </a:p>
        </p:txBody>
      </p:sp>
    </p:spTree>
    <p:extLst>
      <p:ext uri="{BB962C8B-B14F-4D97-AF65-F5344CB8AC3E}">
        <p14:creationId xmlns:p14="http://schemas.microsoft.com/office/powerpoint/2010/main" val="1428760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再回顾一下</a:t>
            </a:r>
            <a:r>
              <a:rPr lang="en-US" altLang="zh-CN" dirty="0" err="1" smtClean="0"/>
              <a:t>Ryoan</a:t>
            </a:r>
            <a:r>
              <a:rPr lang="zh-CN" altLang="en-US" dirty="0" smtClean="0"/>
              <a:t>的目标：</a:t>
            </a:r>
            <a:endParaRPr lang="en-US" altLang="zh-CN" dirty="0" smtClean="0"/>
          </a:p>
          <a:p>
            <a:r>
              <a:rPr lang="zh-CN" altLang="en-US" dirty="0" smtClean="0"/>
              <a:t>为用户提供数据安全，主要是数据的私密性；这个过程中，用户不需要信任云计算中的应用程序和操作系统；</a:t>
            </a:r>
            <a:endParaRPr lang="en-US" altLang="zh-CN" dirty="0" smtClean="0"/>
          </a:p>
          <a:p>
            <a:r>
              <a:rPr lang="zh-CN" altLang="en-US" dirty="0" smtClean="0"/>
              <a:t>同时，提供一种，不同服务提供商互相合作的方式</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48</a:t>
            </a:fld>
            <a:endParaRPr lang="zh-CN" altLang="en-US"/>
          </a:p>
        </p:txBody>
      </p:sp>
    </p:spTree>
    <p:extLst>
      <p:ext uri="{BB962C8B-B14F-4D97-AF65-F5344CB8AC3E}">
        <p14:creationId xmlns:p14="http://schemas.microsoft.com/office/powerpoint/2010/main" val="4246724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我们从</a:t>
            </a:r>
            <a:r>
              <a:rPr lang="en-US" altLang="zh-CN" dirty="0" err="1" smtClean="0"/>
              <a:t>Ryoan</a:t>
            </a:r>
            <a:r>
              <a:rPr lang="zh-CN" altLang="en-US" dirty="0" smtClean="0"/>
              <a:t>和核心思想讲起，</a:t>
            </a:r>
            <a:endParaRPr lang="en-US" altLang="zh-CN" dirty="0" smtClean="0"/>
          </a:p>
          <a:p>
            <a:r>
              <a:rPr lang="en-US" altLang="zh-CN" dirty="0" err="1" smtClean="0"/>
              <a:t>Ryoan</a:t>
            </a:r>
            <a:r>
              <a:rPr lang="zh-CN" altLang="en-US" dirty="0" smtClean="0"/>
              <a:t>利用数据染色技术追踪用户数据，追踪用户数据在应用程序中的流动；</a:t>
            </a:r>
            <a:endParaRPr lang="en-US" altLang="zh-CN" dirty="0" smtClean="0"/>
          </a:p>
          <a:p>
            <a:r>
              <a:rPr lang="zh-CN" altLang="en-US" dirty="0" smtClean="0"/>
              <a:t>利用</a:t>
            </a:r>
            <a:r>
              <a:rPr lang="en-US" altLang="zh-CN" dirty="0" err="1" smtClean="0"/>
              <a:t>NaCl</a:t>
            </a:r>
            <a:r>
              <a:rPr lang="zh-CN" altLang="en-US" dirty="0" smtClean="0"/>
              <a:t>的沙盒技术限制应用程序，阻止应用程序泄露用户的数据；</a:t>
            </a:r>
            <a:endParaRPr lang="en-US" altLang="zh-CN" dirty="0" smtClean="0"/>
          </a:p>
          <a:p>
            <a:r>
              <a:rPr lang="zh-CN" altLang="en-US" dirty="0" smtClean="0"/>
              <a:t>最后利用</a:t>
            </a:r>
            <a:r>
              <a:rPr lang="en-US" altLang="zh-CN" dirty="0" smtClean="0"/>
              <a:t>intel</a:t>
            </a:r>
            <a:r>
              <a:rPr lang="zh-CN" altLang="en-US" dirty="0" smtClean="0"/>
              <a:t>的</a:t>
            </a:r>
            <a:r>
              <a:rPr lang="en-US" altLang="zh-CN" dirty="0" smtClean="0"/>
              <a:t>SGX</a:t>
            </a:r>
            <a:r>
              <a:rPr lang="zh-CN" altLang="en-US" dirty="0" smtClean="0"/>
              <a:t>技术保护</a:t>
            </a:r>
            <a:r>
              <a:rPr lang="en-US" altLang="zh-CN" dirty="0" err="1" smtClean="0"/>
              <a:t>Ryoan</a:t>
            </a:r>
            <a:r>
              <a:rPr lang="zh-CN" altLang="en-US" dirty="0" smtClean="0"/>
              <a:t>本身，因为运行在云平台中，</a:t>
            </a:r>
            <a:r>
              <a:rPr lang="en-US" altLang="zh-CN" dirty="0" err="1" smtClean="0"/>
              <a:t>Ryoan</a:t>
            </a:r>
            <a:r>
              <a:rPr lang="zh-CN" altLang="en-US" dirty="0" smtClean="0"/>
              <a:t>可能受到特权软件，比如操作系统，的攻击，</a:t>
            </a:r>
            <a:r>
              <a:rPr lang="en-US" altLang="zh-CN" dirty="0" err="1" smtClean="0"/>
              <a:t>Ryoan</a:t>
            </a:r>
            <a:r>
              <a:rPr lang="zh-CN" altLang="en-US" dirty="0" smtClean="0"/>
              <a:t>利用</a:t>
            </a:r>
            <a:r>
              <a:rPr lang="en-US" altLang="zh-CN" dirty="0" smtClean="0"/>
              <a:t>SGX</a:t>
            </a:r>
            <a:r>
              <a:rPr lang="zh-CN" altLang="en-US" dirty="0" smtClean="0"/>
              <a:t>提供的硬件保护，来与操作系统抗衡。</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49</a:t>
            </a:fld>
            <a:endParaRPr lang="zh-CN" altLang="en-US"/>
          </a:p>
        </p:txBody>
      </p:sp>
    </p:spTree>
    <p:extLst>
      <p:ext uri="{BB962C8B-B14F-4D97-AF65-F5344CB8AC3E}">
        <p14:creationId xmlns:p14="http://schemas.microsoft.com/office/powerpoint/2010/main" val="4148261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下面说一下</a:t>
            </a:r>
            <a:r>
              <a:rPr lang="en-US" altLang="zh-CN" dirty="0" err="1" smtClean="0"/>
              <a:t>Ryoan</a:t>
            </a:r>
            <a:r>
              <a:rPr lang="zh-CN" altLang="en-US" dirty="0" smtClean="0"/>
              <a:t>的攻击模型：</a:t>
            </a:r>
            <a:endParaRPr lang="en-US" altLang="zh-CN" dirty="0" smtClean="0"/>
          </a:p>
          <a:p>
            <a:r>
              <a:rPr lang="zh-CN" altLang="en-US" dirty="0" smtClean="0"/>
              <a:t>对于用户来说，他不需要信任服务提供商，不需要信任云平台对他数据的保护；</a:t>
            </a:r>
            <a:endParaRPr lang="en-US" altLang="zh-CN" dirty="0" smtClean="0"/>
          </a:p>
          <a:p>
            <a:r>
              <a:rPr lang="zh-CN" altLang="en-US" dirty="0" smtClean="0"/>
              <a:t>对于服务提供商来说，他控制着平台资源，可能需要其他服务通过商所提供的服务，比如数据分析，但他并不信任其他的服务提供商；</a:t>
            </a:r>
            <a:endParaRPr lang="en-US" altLang="zh-CN" dirty="0" smtClean="0"/>
          </a:p>
          <a:p>
            <a:r>
              <a:rPr lang="zh-CN" altLang="en-US" dirty="0" smtClean="0"/>
              <a:t>这里可以假设服务供应商、和云平台管理者是同一人，因为</a:t>
            </a:r>
            <a:r>
              <a:rPr lang="en-US" altLang="zh-CN" dirty="0" err="1" smtClean="0"/>
              <a:t>Ryoan</a:t>
            </a:r>
            <a:r>
              <a:rPr lang="zh-CN" altLang="en-US" dirty="0" smtClean="0"/>
              <a:t>站在用户的角度，用户对它们两个都不信任；</a:t>
            </a:r>
            <a:endParaRPr lang="en-US" altLang="zh-CN" dirty="0" smtClean="0"/>
          </a:p>
          <a:p>
            <a:r>
              <a:rPr lang="zh-CN" altLang="en-US" dirty="0" smtClean="0"/>
              <a:t>最后，所有人都信任</a:t>
            </a:r>
            <a:r>
              <a:rPr lang="en-US" altLang="zh-CN" dirty="0" err="1" smtClean="0"/>
              <a:t>Ryoan</a:t>
            </a:r>
            <a:r>
              <a:rPr lang="zh-CN" altLang="en-US" dirty="0" smtClean="0"/>
              <a:t>，信任</a:t>
            </a:r>
            <a:r>
              <a:rPr lang="en-US" altLang="zh-CN" dirty="0" smtClean="0"/>
              <a:t>SGX</a:t>
            </a:r>
            <a:r>
              <a:rPr lang="zh-CN" altLang="en-US" dirty="0" smtClean="0"/>
              <a:t>，原因很简单，因为它们想要得到自己想要的东西就要互相合作，就需要信任</a:t>
            </a:r>
            <a:r>
              <a:rPr lang="en-US" altLang="zh-CN" dirty="0" err="1" smtClean="0"/>
              <a:t>Ryoan</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50</a:t>
            </a:fld>
            <a:endParaRPr lang="zh-CN" altLang="en-US"/>
          </a:p>
        </p:txBody>
      </p:sp>
    </p:spTree>
    <p:extLst>
      <p:ext uri="{BB962C8B-B14F-4D97-AF65-F5344CB8AC3E}">
        <p14:creationId xmlns:p14="http://schemas.microsoft.com/office/powerpoint/2010/main" val="4535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首先，让我们看一下云计算的工作模式，图中有三种角色，云平台的管理者，云服务的提供者，云服务的终端用户。这三种角色一般都通过网络与云平台交互，不同的是他们的交互对象不同。</a:t>
            </a:r>
            <a:endParaRPr lang="en-US" altLang="zh-CN" dirty="0" smtClean="0"/>
          </a:p>
          <a:p>
            <a:r>
              <a:rPr lang="zh-CN" altLang="en-US" dirty="0" smtClean="0"/>
              <a:t>一是云平台管理者，与</a:t>
            </a:r>
            <a:r>
              <a:rPr lang="en-US" altLang="zh-CN" dirty="0" smtClean="0"/>
              <a:t>Hypervisor</a:t>
            </a:r>
            <a:r>
              <a:rPr lang="zh-CN" altLang="en-US" dirty="0" smtClean="0"/>
              <a:t>交互，维护整个云计算平台的设备资源，拥有最高权限，他通过</a:t>
            </a:r>
            <a:r>
              <a:rPr lang="en-US" altLang="zh-CN" dirty="0" smtClean="0"/>
              <a:t>Hypervisor</a:t>
            </a:r>
            <a:r>
              <a:rPr lang="zh-CN" altLang="en-US" dirty="0" smtClean="0"/>
              <a:t>将云平台中的计算资源虚拟化，出租给他人，并对它们进行管理；</a:t>
            </a:r>
            <a:endParaRPr lang="en-US" altLang="zh-CN" dirty="0" smtClean="0"/>
          </a:p>
          <a:p>
            <a:r>
              <a:rPr lang="zh-CN" altLang="en-US" dirty="0" smtClean="0"/>
              <a:t>二是云服务提供者，他租用云平台的计算资源，然后将自己的云服务，也就是之后云平台中的应用程序，部署到云中，一般是运行在云平台提供给他的虚拟机中，也就是与</a:t>
            </a:r>
            <a:r>
              <a:rPr lang="en-US" altLang="zh-CN" dirty="0" smtClean="0"/>
              <a:t>VM</a:t>
            </a:r>
            <a:r>
              <a:rPr lang="zh-CN" altLang="en-US" dirty="0" smtClean="0"/>
              <a:t>交互；</a:t>
            </a:r>
            <a:endParaRPr lang="en-US" altLang="zh-CN" dirty="0" smtClean="0"/>
          </a:p>
          <a:p>
            <a:r>
              <a:rPr lang="zh-CN" altLang="en-US" dirty="0" smtClean="0"/>
              <a:t>三是云服务的终端用户，通过网络与应用程序交互，享受云服务，这里用户可能需要把自己的数据提交到云中，具体要看云服务的类型，比如国外一种名为</a:t>
            </a:r>
            <a:r>
              <a:rPr lang="en-US" altLang="zh-CN" dirty="0" smtClean="0"/>
              <a:t>23andme</a:t>
            </a:r>
            <a:r>
              <a:rPr lang="zh-CN" altLang="en-US" dirty="0" smtClean="0"/>
              <a:t>的云服务，为用户提供个人健康分析，就是运行在亚马逊的</a:t>
            </a:r>
            <a:r>
              <a:rPr lang="en-US" altLang="zh-CN" dirty="0" smtClean="0"/>
              <a:t>EC2</a:t>
            </a:r>
            <a:r>
              <a:rPr lang="zh-CN" altLang="en-US" dirty="0" smtClean="0"/>
              <a:t>上的。</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3</a:t>
            </a:fld>
            <a:endParaRPr lang="zh-CN" altLang="en-US"/>
          </a:p>
        </p:txBody>
      </p:sp>
    </p:spTree>
    <p:extLst>
      <p:ext uri="{BB962C8B-B14F-4D97-AF65-F5344CB8AC3E}">
        <p14:creationId xmlns:p14="http://schemas.microsoft.com/office/powerpoint/2010/main" val="299596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Ryoan</a:t>
            </a:r>
            <a:r>
              <a:rPr lang="zh-CN" altLang="en-US" dirty="0" smtClean="0"/>
              <a:t>的世界中有三个概念：</a:t>
            </a:r>
            <a:endParaRPr lang="en-US" altLang="zh-CN" dirty="0" smtClean="0"/>
          </a:p>
          <a:p>
            <a:r>
              <a:rPr lang="zh-CN" altLang="en-US" dirty="0" smtClean="0"/>
              <a:t>一是</a:t>
            </a:r>
            <a:r>
              <a:rPr lang="en-US" altLang="zh-CN" dirty="0" smtClean="0"/>
              <a:t>Modules,</a:t>
            </a:r>
            <a:r>
              <a:rPr lang="zh-CN" altLang="en-US" dirty="0" smtClean="0"/>
              <a:t>就是应用程序的逻辑单元，可以理解为应用程序本身，只不过是结果</a:t>
            </a:r>
            <a:r>
              <a:rPr lang="en-US" altLang="zh-CN" dirty="0" err="1" smtClean="0"/>
              <a:t>NaCl</a:t>
            </a:r>
            <a:r>
              <a:rPr lang="zh-CN" altLang="en-US" dirty="0" smtClean="0"/>
              <a:t>代码处理过的，也就是敏感指令都被替换了；</a:t>
            </a:r>
            <a:endParaRPr lang="en-US" altLang="zh-CN" dirty="0" smtClean="0"/>
          </a:p>
          <a:p>
            <a:r>
              <a:rPr lang="zh-CN" altLang="en-US" dirty="0" smtClean="0"/>
              <a:t>二是云平台，云平台在远端，上面部署了云服务，进行真正的计算；</a:t>
            </a:r>
            <a:endParaRPr lang="en-US" altLang="zh-CN" dirty="0" smtClean="0"/>
          </a:p>
          <a:p>
            <a:r>
              <a:rPr lang="zh-CN" altLang="en-US" dirty="0" smtClean="0"/>
              <a:t>三是沙盒，</a:t>
            </a:r>
            <a:r>
              <a:rPr lang="en-US" altLang="zh-CN" dirty="0" err="1" smtClean="0"/>
              <a:t>Ryoan</a:t>
            </a:r>
            <a:r>
              <a:rPr lang="zh-CN" altLang="en-US" dirty="0" smtClean="0"/>
              <a:t>的沙盒是基于</a:t>
            </a:r>
            <a:r>
              <a:rPr lang="en-US" altLang="zh-CN" dirty="0" err="1" smtClean="0"/>
              <a:t>NaCl</a:t>
            </a:r>
            <a:r>
              <a:rPr lang="zh-CN" altLang="en-US" dirty="0" smtClean="0"/>
              <a:t>实现的，是被信任的代码，用来限制</a:t>
            </a:r>
            <a:r>
              <a:rPr lang="en-US" altLang="zh-CN" dirty="0" smtClean="0"/>
              <a:t>modules</a:t>
            </a:r>
            <a:r>
              <a:rPr lang="zh-CN" altLang="en-US" dirty="0" smtClean="0"/>
              <a:t>的运行，防止泄露用户敏感数据。</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51</a:t>
            </a:fld>
            <a:endParaRPr lang="zh-CN" altLang="en-US"/>
          </a:p>
        </p:txBody>
      </p:sp>
    </p:spTree>
    <p:extLst>
      <p:ext uri="{BB962C8B-B14F-4D97-AF65-F5344CB8AC3E}">
        <p14:creationId xmlns:p14="http://schemas.microsoft.com/office/powerpoint/2010/main" val="601260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整体来看一下</a:t>
            </a:r>
            <a:r>
              <a:rPr lang="en-US" altLang="zh-CN" dirty="0" err="1" smtClean="0"/>
              <a:t>Ryoan</a:t>
            </a:r>
            <a:r>
              <a:rPr lang="zh-CN" altLang="en-US" dirty="0" smtClean="0"/>
              <a:t>的系统架构：</a:t>
            </a:r>
            <a:endParaRPr lang="en-US" altLang="zh-CN" dirty="0" smtClean="0"/>
          </a:p>
          <a:p>
            <a:r>
              <a:rPr lang="zh-CN" altLang="en-US" dirty="0" smtClean="0"/>
              <a:t>图中白色部分是用户可信的，深色部分是不可用性的，可以看到</a:t>
            </a:r>
            <a:r>
              <a:rPr lang="en-US" altLang="zh-CN" dirty="0" smtClean="0"/>
              <a:t>SGX</a:t>
            </a:r>
            <a:r>
              <a:rPr lang="zh-CN" altLang="en-US" dirty="0" smtClean="0"/>
              <a:t>中可信的</a:t>
            </a:r>
            <a:r>
              <a:rPr lang="en-US" altLang="zh-CN" dirty="0" smtClean="0"/>
              <a:t>Enclave</a:t>
            </a:r>
            <a:r>
              <a:rPr lang="zh-CN" altLang="en-US" dirty="0" smtClean="0"/>
              <a:t>包裹着不可信的应用程序模块；</a:t>
            </a:r>
            <a:endParaRPr lang="en-US" altLang="zh-CN" dirty="0" smtClean="0"/>
          </a:p>
          <a:p>
            <a:r>
              <a:rPr lang="zh-CN" altLang="en-US" dirty="0" smtClean="0"/>
              <a:t>不可信的应用程序处理用户的数据，运行在可信的</a:t>
            </a:r>
            <a:r>
              <a:rPr lang="en-US" altLang="zh-CN" dirty="0" err="1" smtClean="0"/>
              <a:t>Ryoan</a:t>
            </a:r>
            <a:r>
              <a:rPr lang="zh-CN" altLang="en-US" dirty="0" smtClean="0"/>
              <a:t>沙盒内，</a:t>
            </a:r>
            <a:r>
              <a:rPr lang="en-US" altLang="zh-CN" dirty="0" err="1" smtClean="0"/>
              <a:t>Ryoan</a:t>
            </a:r>
            <a:r>
              <a:rPr lang="zh-CN" altLang="en-US" dirty="0" smtClean="0"/>
              <a:t>沙盒限制应用程序对用户数据的操作，组织应用程序把用户数据发送到沙盒外；</a:t>
            </a:r>
            <a:endParaRPr lang="en-US" altLang="zh-CN" dirty="0" smtClean="0"/>
          </a:p>
          <a:p>
            <a:r>
              <a:rPr lang="en-US" altLang="zh-CN" dirty="0" err="1" smtClean="0"/>
              <a:t>Ryoan</a:t>
            </a:r>
            <a:r>
              <a:rPr lang="zh-CN" altLang="en-US" dirty="0" smtClean="0"/>
              <a:t>沙盒运行在</a:t>
            </a:r>
            <a:r>
              <a:rPr lang="en-US" altLang="zh-CN" dirty="0" smtClean="0"/>
              <a:t>SGX</a:t>
            </a:r>
            <a:r>
              <a:rPr lang="zh-CN" altLang="en-US" dirty="0" smtClean="0"/>
              <a:t>硬件提供保护的</a:t>
            </a:r>
            <a:r>
              <a:rPr lang="en-US" altLang="zh-CN" dirty="0" smtClean="0"/>
              <a:t>Enclave</a:t>
            </a:r>
            <a:r>
              <a:rPr lang="zh-CN" altLang="en-US" dirty="0" smtClean="0"/>
              <a:t>中，可以避免受到高权限软件的攻击</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52</a:t>
            </a:fld>
            <a:endParaRPr lang="zh-CN" altLang="en-US"/>
          </a:p>
        </p:txBody>
      </p:sp>
    </p:spTree>
    <p:extLst>
      <p:ext uri="{BB962C8B-B14F-4D97-AF65-F5344CB8AC3E}">
        <p14:creationId xmlns:p14="http://schemas.microsoft.com/office/powerpoint/2010/main" val="4199024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再说一下</a:t>
            </a:r>
            <a:r>
              <a:rPr lang="en-US" altLang="zh-CN" dirty="0" err="1" smtClean="0"/>
              <a:t>Ryona</a:t>
            </a:r>
            <a:r>
              <a:rPr lang="zh-CN" altLang="en-US" dirty="0" smtClean="0"/>
              <a:t>的信任传递链：</a:t>
            </a:r>
            <a:endParaRPr lang="en-US" altLang="zh-CN" dirty="0" smtClean="0"/>
          </a:p>
          <a:p>
            <a:r>
              <a:rPr lang="zh-CN" altLang="en-US" dirty="0" smtClean="0"/>
              <a:t>首先，</a:t>
            </a:r>
            <a:r>
              <a:rPr lang="en-US" altLang="zh-CN" dirty="0" smtClean="0"/>
              <a:t>intel</a:t>
            </a:r>
            <a:r>
              <a:rPr lang="en-US" altLang="zh-CN" baseline="0" dirty="0" smtClean="0"/>
              <a:t> SGX</a:t>
            </a:r>
            <a:r>
              <a:rPr lang="zh-CN" altLang="en-US" baseline="0" dirty="0" smtClean="0"/>
              <a:t>是可信的，也是可以远程认证的，这个认证过程前面毛维已经讲过了；</a:t>
            </a:r>
            <a:endParaRPr lang="en-US" altLang="zh-CN" baseline="0" dirty="0" smtClean="0"/>
          </a:p>
          <a:p>
            <a:r>
              <a:rPr lang="zh-CN" altLang="en-US" dirty="0" smtClean="0"/>
              <a:t>用类似的方式，用户可以认证她所访问的云服务有没有运行在</a:t>
            </a:r>
            <a:r>
              <a:rPr lang="en-US" altLang="zh-CN" dirty="0" err="1" smtClean="0"/>
              <a:t>Ryoan</a:t>
            </a:r>
            <a:r>
              <a:rPr lang="zh-CN" altLang="en-US" dirty="0" smtClean="0"/>
              <a:t>平台中，这个过程其实就是把用户对</a:t>
            </a:r>
            <a:r>
              <a:rPr lang="en-US" altLang="zh-CN" dirty="0" smtClean="0"/>
              <a:t>SGX</a:t>
            </a:r>
            <a:r>
              <a:rPr lang="zh-CN" altLang="en-US" dirty="0" smtClean="0"/>
              <a:t>的信任传递给</a:t>
            </a:r>
            <a:r>
              <a:rPr lang="en-US" altLang="zh-CN" dirty="0" err="1" smtClean="0"/>
              <a:t>Ryoan</a:t>
            </a:r>
            <a:r>
              <a:rPr lang="zh-CN" altLang="en-US" dirty="0" smtClean="0"/>
              <a:t>；</a:t>
            </a:r>
            <a:endParaRPr lang="en-US" altLang="zh-CN" dirty="0" smtClean="0"/>
          </a:p>
          <a:p>
            <a:r>
              <a:rPr lang="zh-CN" altLang="en-US" dirty="0" smtClean="0"/>
              <a:t>之后，</a:t>
            </a:r>
            <a:r>
              <a:rPr lang="en-US" altLang="zh-CN" dirty="0" err="1" smtClean="0"/>
              <a:t>Ryoan</a:t>
            </a:r>
            <a:r>
              <a:rPr lang="zh-CN" altLang="en-US" dirty="0" smtClean="0"/>
              <a:t>会代替用户去认证云平台中应用程序，对用户数据是否安全，因为</a:t>
            </a:r>
            <a:r>
              <a:rPr lang="en-US" altLang="zh-CN" dirty="0" err="1" smtClean="0"/>
              <a:t>Ryoan</a:t>
            </a:r>
            <a:r>
              <a:rPr lang="zh-CN" altLang="en-US" dirty="0" smtClean="0"/>
              <a:t>认为运行在</a:t>
            </a:r>
            <a:r>
              <a:rPr lang="en-US" altLang="zh-CN" dirty="0" err="1" smtClean="0"/>
              <a:t>Ryoan</a:t>
            </a:r>
            <a:r>
              <a:rPr lang="zh-CN" altLang="en-US" dirty="0" smtClean="0"/>
              <a:t>沙盒中的应用程序是被限制的，也就是对用户数据是安全的；</a:t>
            </a:r>
            <a:endParaRPr lang="en-US" altLang="zh-CN" dirty="0" smtClean="0"/>
          </a:p>
          <a:p>
            <a:r>
              <a:rPr lang="zh-CN" altLang="en-US" dirty="0" smtClean="0"/>
              <a:t>从而，用户可以信任他所访问的云服务。</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53</a:t>
            </a:fld>
            <a:endParaRPr lang="zh-CN" altLang="en-US"/>
          </a:p>
        </p:txBody>
      </p:sp>
    </p:spTree>
    <p:extLst>
      <p:ext uri="{BB962C8B-B14F-4D97-AF65-F5344CB8AC3E}">
        <p14:creationId xmlns:p14="http://schemas.microsoft.com/office/powerpoint/2010/main" val="1211839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下面我们一步一步地看一下</a:t>
            </a:r>
            <a:r>
              <a:rPr lang="en-US" altLang="zh-CN" dirty="0" err="1" smtClean="0"/>
              <a:t>Ryoan</a:t>
            </a:r>
            <a:r>
              <a:rPr lang="zh-CN" altLang="en-US" dirty="0" smtClean="0"/>
              <a:t>的设计和实现：</a:t>
            </a:r>
            <a:endParaRPr lang="en-US" altLang="zh-CN" dirty="0" smtClean="0"/>
          </a:p>
          <a:p>
            <a:r>
              <a:rPr lang="zh-CN" altLang="en-US" dirty="0" smtClean="0"/>
              <a:t>首先，</a:t>
            </a:r>
            <a:r>
              <a:rPr lang="en-US" altLang="zh-CN" dirty="0" err="1" smtClean="0"/>
              <a:t>Ryoan</a:t>
            </a:r>
            <a:r>
              <a:rPr lang="zh-CN" altLang="en-US" dirty="0" smtClean="0"/>
              <a:t>运行在云平台中，</a:t>
            </a:r>
            <a:r>
              <a:rPr lang="en-US" altLang="zh-CN" dirty="0" err="1" smtClean="0"/>
              <a:t>Ryoan</a:t>
            </a:r>
            <a:r>
              <a:rPr lang="zh-CN" altLang="en-US" dirty="0" smtClean="0"/>
              <a:t>本身没有特权和一般的应用程序处在同一特权级别，这时它就需要防备云平台中特权软件的攻击；</a:t>
            </a:r>
            <a:endParaRPr lang="en-US" altLang="zh-CN" dirty="0" smtClean="0"/>
          </a:p>
          <a:p>
            <a:r>
              <a:rPr lang="zh-CN" altLang="en-US" dirty="0" smtClean="0"/>
              <a:t>和前面讲的</a:t>
            </a:r>
            <a:r>
              <a:rPr lang="en-US" altLang="zh-CN" dirty="0" smtClean="0"/>
              <a:t>SCONE</a:t>
            </a:r>
            <a:r>
              <a:rPr lang="zh-CN" altLang="en-US" dirty="0" smtClean="0"/>
              <a:t>一样，</a:t>
            </a:r>
            <a:r>
              <a:rPr lang="en-US" altLang="zh-CN" dirty="0" err="1" smtClean="0"/>
              <a:t>Ryoan</a:t>
            </a:r>
            <a:r>
              <a:rPr lang="zh-CN" altLang="en-US" dirty="0" smtClean="0"/>
              <a:t>引入了</a:t>
            </a:r>
            <a:r>
              <a:rPr lang="en-US" altLang="zh-CN" dirty="0" smtClean="0"/>
              <a:t>SGX</a:t>
            </a:r>
            <a:r>
              <a:rPr lang="zh-CN" altLang="en-US" dirty="0" smtClean="0"/>
              <a:t>，把</a:t>
            </a:r>
            <a:r>
              <a:rPr lang="en-US" altLang="zh-CN" dirty="0" err="1" smtClean="0"/>
              <a:t>Ryoan</a:t>
            </a:r>
            <a:r>
              <a:rPr lang="zh-CN" altLang="en-US" dirty="0" smtClean="0"/>
              <a:t>运行在</a:t>
            </a:r>
            <a:r>
              <a:rPr lang="en-US" altLang="zh-CN" dirty="0" smtClean="0"/>
              <a:t>SGX</a:t>
            </a:r>
            <a:r>
              <a:rPr lang="zh-CN" altLang="en-US" dirty="0" smtClean="0"/>
              <a:t>的</a:t>
            </a:r>
            <a:r>
              <a:rPr lang="en-US" altLang="zh-CN" dirty="0" smtClean="0"/>
              <a:t>Enclave</a:t>
            </a:r>
            <a:r>
              <a:rPr lang="zh-CN" altLang="en-US" dirty="0" smtClean="0"/>
              <a:t>中，</a:t>
            </a:r>
            <a:r>
              <a:rPr lang="en-US" altLang="zh-CN" dirty="0" smtClean="0"/>
              <a:t>Enclave</a:t>
            </a:r>
            <a:r>
              <a:rPr lang="zh-CN" altLang="en-US" dirty="0" smtClean="0"/>
              <a:t>对特权软件是不可见的，这样就保护了</a:t>
            </a:r>
            <a:r>
              <a:rPr lang="en-US" altLang="zh-CN" dirty="0" err="1" smtClean="0"/>
              <a:t>Ryoan</a:t>
            </a:r>
            <a:r>
              <a:rPr lang="zh-CN" altLang="en-US" dirty="0" smtClean="0"/>
              <a:t>自身。</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54</a:t>
            </a:fld>
            <a:endParaRPr lang="zh-CN" altLang="en-US"/>
          </a:p>
        </p:txBody>
      </p:sp>
    </p:spTree>
    <p:extLst>
      <p:ext uri="{BB962C8B-B14F-4D97-AF65-F5344CB8AC3E}">
        <p14:creationId xmlns:p14="http://schemas.microsoft.com/office/powerpoint/2010/main" val="2009847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下一步就是如何限制应用程序，应用程序有各种各样的原因，有意的或者无意的，有各种各样的方法，把用户的数据泄露出去。</a:t>
            </a:r>
            <a:endParaRPr lang="en-US" altLang="zh-CN" dirty="0" smtClean="0"/>
          </a:p>
          <a:p>
            <a:r>
              <a:rPr lang="zh-CN" altLang="en-US" dirty="0" smtClean="0"/>
              <a:t>比如：他可能以系统调用的参数的形式把用户数据传递给操作系统；</a:t>
            </a:r>
            <a:endParaRPr lang="en-US" altLang="zh-CN" dirty="0" smtClean="0"/>
          </a:p>
          <a:p>
            <a:r>
              <a:rPr lang="zh-CN" altLang="en-US" dirty="0" smtClean="0"/>
              <a:t>这种情况下，单靠</a:t>
            </a:r>
            <a:r>
              <a:rPr lang="en-US" altLang="zh-CN" dirty="0" smtClean="0"/>
              <a:t>SGX</a:t>
            </a:r>
            <a:r>
              <a:rPr lang="zh-CN" altLang="en-US" dirty="0" smtClean="0"/>
              <a:t>是无法限制应用程序的；</a:t>
            </a:r>
            <a:r>
              <a:rPr lang="en-US" altLang="zh-CN" dirty="0" err="1" smtClean="0"/>
              <a:t>Ryoan</a:t>
            </a:r>
            <a:r>
              <a:rPr lang="zh-CN" altLang="en-US" dirty="0" smtClean="0"/>
              <a:t>利用了沙盒技术，把应用程序隔离开，限制应用程序只能运行在沙盒中，让应用程序只能提供</a:t>
            </a:r>
            <a:r>
              <a:rPr lang="en-US" altLang="zh-CN" dirty="0" err="1" smtClean="0"/>
              <a:t>Ryoan</a:t>
            </a:r>
            <a:r>
              <a:rPr lang="zh-CN" altLang="en-US" dirty="0" smtClean="0"/>
              <a:t>提供的接口与外界交互，</a:t>
            </a:r>
            <a:r>
              <a:rPr lang="en-US" altLang="zh-CN" dirty="0" err="1" smtClean="0"/>
              <a:t>Ryoan</a:t>
            </a:r>
            <a:r>
              <a:rPr lang="zh-CN" altLang="en-US" dirty="0" smtClean="0"/>
              <a:t>提供的接口其实也就是一种代理，和</a:t>
            </a:r>
            <a:r>
              <a:rPr lang="en-US" altLang="zh-CN" dirty="0" err="1" smtClean="0"/>
              <a:t>NaCl</a:t>
            </a:r>
            <a:r>
              <a:rPr lang="zh-CN" altLang="en-US" dirty="0" smtClean="0"/>
              <a:t>中的原理是一样的。</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55</a:t>
            </a:fld>
            <a:endParaRPr lang="zh-CN" altLang="en-US"/>
          </a:p>
        </p:txBody>
      </p:sp>
    </p:spTree>
    <p:extLst>
      <p:ext uri="{BB962C8B-B14F-4D97-AF65-F5344CB8AC3E}">
        <p14:creationId xmlns:p14="http://schemas.microsoft.com/office/powerpoint/2010/main" val="330483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还有，就是应用程序肯定难免与外界进行数据交互，这个时候他可能把用户数据、数据信息传递出</a:t>
            </a:r>
            <a:r>
              <a:rPr lang="en-US" altLang="zh-CN" dirty="0" smtClean="0"/>
              <a:t>Enclave;</a:t>
            </a:r>
          </a:p>
          <a:p>
            <a:r>
              <a:rPr lang="zh-CN" altLang="en-US" dirty="0" smtClean="0"/>
              <a:t>比如一次一次地向</a:t>
            </a:r>
            <a:r>
              <a:rPr lang="en-US" altLang="zh-CN" dirty="0" err="1" smtClean="0"/>
              <a:t>tmp</a:t>
            </a:r>
            <a:r>
              <a:rPr lang="zh-CN" altLang="en-US" dirty="0" smtClean="0"/>
              <a:t>文件系统把用户的数据按一个</a:t>
            </a:r>
            <a:r>
              <a:rPr lang="en-US" altLang="zh-CN" dirty="0" smtClean="0"/>
              <a:t>bit</a:t>
            </a:r>
            <a:r>
              <a:rPr lang="zh-CN" altLang="en-US" dirty="0" smtClean="0"/>
              <a:t>的方式发出去；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56</a:t>
            </a:fld>
            <a:endParaRPr lang="zh-CN" altLang="en-US"/>
          </a:p>
        </p:txBody>
      </p:sp>
    </p:spTree>
    <p:extLst>
      <p:ext uri="{BB962C8B-B14F-4D97-AF65-F5344CB8AC3E}">
        <p14:creationId xmlns:p14="http://schemas.microsoft.com/office/powerpoint/2010/main" val="263140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Ryoan</a:t>
            </a:r>
            <a:r>
              <a:rPr lang="zh-CN" altLang="en-US" dirty="0" smtClean="0"/>
              <a:t>应该满足应用程序的这种需求，都是又不能让用户数据泄露出去；</a:t>
            </a:r>
            <a:endParaRPr lang="en-US" altLang="zh-CN" dirty="0" smtClean="0"/>
          </a:p>
          <a:p>
            <a:r>
              <a:rPr lang="en-US" altLang="zh-CN" dirty="0" err="1" smtClean="0"/>
              <a:t>Ryoan</a:t>
            </a:r>
            <a:r>
              <a:rPr lang="zh-CN" altLang="en-US" dirty="0" smtClean="0"/>
              <a:t>采用的方法是将应用程序发送出</a:t>
            </a:r>
            <a:r>
              <a:rPr lang="en-US" altLang="zh-CN" dirty="0" smtClean="0"/>
              <a:t>enclave</a:t>
            </a:r>
            <a:r>
              <a:rPr lang="zh-CN" altLang="en-US" dirty="0" smtClean="0"/>
              <a:t>的用户数据加密，之后应用程序使用的时候再解密；</a:t>
            </a:r>
            <a:endParaRPr lang="en-US" altLang="zh-CN" dirty="0" smtClean="0"/>
          </a:p>
          <a:p>
            <a:r>
              <a:rPr lang="zh-CN" altLang="en-US" dirty="0" smtClean="0"/>
              <a:t>这个过程对应用程序是透明的，实现在之前说的</a:t>
            </a:r>
            <a:r>
              <a:rPr lang="en-US" altLang="zh-CN" dirty="0" err="1" smtClean="0"/>
              <a:t>Ryoan</a:t>
            </a:r>
            <a:r>
              <a:rPr lang="zh-CN" altLang="en-US" dirty="0" smtClean="0"/>
              <a:t>沙盒中。</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57</a:t>
            </a:fld>
            <a:endParaRPr lang="zh-CN" altLang="en-US"/>
          </a:p>
        </p:txBody>
      </p:sp>
    </p:spTree>
    <p:extLst>
      <p:ext uri="{BB962C8B-B14F-4D97-AF65-F5344CB8AC3E}">
        <p14:creationId xmlns:p14="http://schemas.microsoft.com/office/powerpoint/2010/main" val="1160280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在说一下</a:t>
            </a:r>
            <a:r>
              <a:rPr lang="en-US" altLang="zh-CN" dirty="0" err="1" smtClean="0"/>
              <a:t>Ryoan</a:t>
            </a:r>
            <a:r>
              <a:rPr lang="zh-CN" altLang="en-US" dirty="0" smtClean="0"/>
              <a:t>对数据染色的实现：</a:t>
            </a:r>
            <a:endParaRPr lang="en-US" altLang="zh-CN" dirty="0" smtClean="0"/>
          </a:p>
          <a:p>
            <a:r>
              <a:rPr lang="en-US" altLang="zh-CN" dirty="0" err="1" smtClean="0"/>
              <a:t>Ryoan</a:t>
            </a:r>
            <a:r>
              <a:rPr lang="zh-CN" altLang="en-US" dirty="0" smtClean="0"/>
              <a:t>用与</a:t>
            </a:r>
            <a:r>
              <a:rPr lang="en-US" altLang="zh-CN" dirty="0" err="1" smtClean="0"/>
              <a:t>TraindDroid</a:t>
            </a:r>
            <a:r>
              <a:rPr lang="zh-CN" altLang="en-US" dirty="0" smtClean="0"/>
              <a:t>类似的染色方式，为用户数据加一个</a:t>
            </a:r>
            <a:r>
              <a:rPr lang="en-US" altLang="zh-CN" dirty="0" smtClean="0"/>
              <a:t>label</a:t>
            </a:r>
            <a:r>
              <a:rPr lang="zh-CN" altLang="en-US" dirty="0" smtClean="0"/>
              <a:t>，标记用户的数据，并且在之后的过程中进行追踪和传递；</a:t>
            </a:r>
            <a:endParaRPr lang="en-US" altLang="zh-CN" dirty="0" smtClean="0"/>
          </a:p>
          <a:p>
            <a:r>
              <a:rPr lang="zh-CN" altLang="en-US" dirty="0" smtClean="0"/>
              <a:t>应用程序同样能够对数据加</a:t>
            </a:r>
            <a:r>
              <a:rPr lang="en-US" altLang="zh-CN" dirty="0" smtClean="0"/>
              <a:t>label</a:t>
            </a:r>
            <a:r>
              <a:rPr lang="zh-CN" altLang="en-US" dirty="0" smtClean="0"/>
              <a:t>，</a:t>
            </a:r>
            <a:r>
              <a:rPr lang="en-US" altLang="zh-CN" dirty="0" smtClean="0"/>
              <a:t>label</a:t>
            </a:r>
            <a:r>
              <a:rPr lang="zh-CN" altLang="en-US" dirty="0" smtClean="0"/>
              <a:t>之间是</a:t>
            </a:r>
            <a:r>
              <a:rPr lang="en-US" altLang="zh-CN" dirty="0" smtClean="0"/>
              <a:t>merge</a:t>
            </a:r>
            <a:r>
              <a:rPr lang="zh-CN" altLang="en-US" dirty="0" smtClean="0"/>
              <a:t>的关系，并不是覆盖的关系，应用程序对数据染色，保证自己的数据不被其他应用滥用；</a:t>
            </a:r>
            <a:endParaRPr lang="en-US" altLang="zh-CN" dirty="0" smtClean="0"/>
          </a:p>
          <a:p>
            <a:r>
              <a:rPr lang="zh-CN" altLang="en-US" dirty="0" smtClean="0"/>
              <a:t>应用程序只能去除自己加的</a:t>
            </a:r>
            <a:r>
              <a:rPr lang="en-US" altLang="zh-CN" dirty="0" smtClean="0"/>
              <a:t>label</a:t>
            </a:r>
            <a:r>
              <a:rPr lang="zh-CN" altLang="en-US" dirty="0" smtClean="0"/>
              <a:t>，不能去除其他应用的</a:t>
            </a:r>
            <a:r>
              <a:rPr lang="en-US" altLang="zh-CN" dirty="0" smtClean="0"/>
              <a:t>label</a:t>
            </a:r>
            <a:r>
              <a:rPr lang="zh-CN" altLang="en-US" dirty="0" smtClean="0"/>
              <a:t>；</a:t>
            </a:r>
            <a:endParaRPr lang="en-US" altLang="zh-CN" dirty="0" smtClean="0"/>
          </a:p>
          <a:p>
            <a:r>
              <a:rPr lang="zh-CN" altLang="en-US" dirty="0" smtClean="0"/>
              <a:t>在</a:t>
            </a:r>
            <a:r>
              <a:rPr lang="en-US" altLang="zh-CN" dirty="0" err="1" smtClean="0"/>
              <a:t>Ryoan</a:t>
            </a:r>
            <a:r>
              <a:rPr lang="zh-CN" altLang="en-US" dirty="0" smtClean="0"/>
              <a:t>的实现中，把用户、应用程序的公钥作为</a:t>
            </a:r>
            <a:r>
              <a:rPr lang="en-US" altLang="zh-CN" dirty="0" smtClean="0"/>
              <a:t>label</a:t>
            </a:r>
            <a:r>
              <a:rPr lang="zh-CN" altLang="en-US" dirty="0" smtClean="0"/>
              <a:t>，</a:t>
            </a:r>
            <a:r>
              <a:rPr lang="en-US" altLang="zh-CN" dirty="0" err="1" smtClean="0"/>
              <a:t>Ryoan</a:t>
            </a:r>
            <a:r>
              <a:rPr lang="zh-CN" altLang="en-US" dirty="0" smtClean="0"/>
              <a:t>对</a:t>
            </a:r>
            <a:r>
              <a:rPr lang="en-US" altLang="zh-CN" dirty="0" smtClean="0"/>
              <a:t>label</a:t>
            </a:r>
            <a:r>
              <a:rPr lang="zh-CN" altLang="en-US" dirty="0" smtClean="0"/>
              <a:t>进行管理、验证，</a:t>
            </a:r>
            <a:r>
              <a:rPr lang="zh-CN" altLang="en-US" dirty="0" smtClean="0"/>
              <a:t>这样只有拥有私钥的人可以通过验证</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58</a:t>
            </a:fld>
            <a:endParaRPr lang="zh-CN" altLang="en-US"/>
          </a:p>
        </p:txBody>
      </p:sp>
    </p:spTree>
    <p:extLst>
      <p:ext uri="{BB962C8B-B14F-4D97-AF65-F5344CB8AC3E}">
        <p14:creationId xmlns:p14="http://schemas.microsoft.com/office/powerpoint/2010/main" val="1290161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62</a:t>
            </a:fld>
            <a:endParaRPr lang="zh-CN" altLang="en-US"/>
          </a:p>
        </p:txBody>
      </p:sp>
    </p:spTree>
    <p:extLst>
      <p:ext uri="{BB962C8B-B14F-4D97-AF65-F5344CB8AC3E}">
        <p14:creationId xmlns:p14="http://schemas.microsoft.com/office/powerpoint/2010/main" val="217997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从云计算的工作模式可以看出云计算存在一些安全问题，主要是因为云平台被他人拥有、管理，在云端，不论是对云服务提供者还是云服务终端用户都无法确定云平台绝对的安全。</a:t>
            </a:r>
            <a:endParaRPr lang="en-US" altLang="zh-CN" dirty="0" smtClean="0"/>
          </a:p>
          <a:p>
            <a:r>
              <a:rPr lang="zh-CN" altLang="en-US" dirty="0" smtClean="0"/>
              <a:t>云平台通过虚拟化技术既简化了资源控制管理，也保护了云平台本身不受应用程序的攻击；</a:t>
            </a:r>
            <a:endParaRPr lang="en-US" altLang="zh-CN" dirty="0" smtClean="0"/>
          </a:p>
          <a:p>
            <a:r>
              <a:rPr lang="zh-CN" altLang="en-US" dirty="0" smtClean="0"/>
              <a:t>但是云中的虚拟机、应用程序和用户数据的安全如何保证成了问题。</a:t>
            </a:r>
            <a:endParaRPr lang="en-US" altLang="zh-CN" dirty="0" smtClean="0"/>
          </a:p>
          <a:p>
            <a:r>
              <a:rPr lang="zh-CN" altLang="en-US" dirty="0" smtClean="0"/>
              <a:t>因为用户只是租用云平台的计算资源，对这些资源并没有绝对的控制权，用户无法抵挡</a:t>
            </a:r>
            <a:r>
              <a:rPr lang="en-US" altLang="zh-CN" dirty="0" smtClean="0"/>
              <a:t>Hypervisor</a:t>
            </a:r>
            <a:r>
              <a:rPr lang="zh-CN" altLang="en-US" dirty="0" smtClean="0"/>
              <a:t>和</a:t>
            </a:r>
            <a:r>
              <a:rPr lang="en-US" altLang="zh-CN" dirty="0" smtClean="0"/>
              <a:t>OS</a:t>
            </a:r>
            <a:r>
              <a:rPr lang="zh-CN" altLang="en-US" dirty="0" smtClean="0"/>
              <a:t>这些高权限软件的攻击，这里的</a:t>
            </a:r>
            <a:r>
              <a:rPr lang="en-US" altLang="zh-CN" dirty="0" smtClean="0"/>
              <a:t>OS</a:t>
            </a:r>
            <a:r>
              <a:rPr lang="zh-CN" altLang="en-US" dirty="0" smtClean="0"/>
              <a:t>是云平台中虚拟机的</a:t>
            </a:r>
            <a:r>
              <a:rPr lang="en-US" altLang="zh-CN" dirty="0" smtClean="0"/>
              <a:t>OS</a:t>
            </a:r>
          </a:p>
          <a:p>
            <a:r>
              <a:rPr lang="zh-CN" altLang="en-US" dirty="0" smtClean="0"/>
              <a:t>而且云平台中的</a:t>
            </a:r>
            <a:r>
              <a:rPr lang="en-US" altLang="zh-CN" dirty="0" smtClean="0"/>
              <a:t>Hypervisor/OS</a:t>
            </a:r>
            <a:r>
              <a:rPr lang="zh-CN" altLang="en-US" dirty="0" smtClean="0"/>
              <a:t>可能是不可靠的。</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4</a:t>
            </a:fld>
            <a:endParaRPr lang="zh-CN" altLang="en-US"/>
          </a:p>
        </p:txBody>
      </p:sp>
    </p:spTree>
    <p:extLst>
      <p:ext uri="{BB962C8B-B14F-4D97-AF65-F5344CB8AC3E}">
        <p14:creationId xmlns:p14="http://schemas.microsoft.com/office/powerpoint/2010/main" val="404565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云平台中的</a:t>
            </a:r>
            <a:r>
              <a:rPr lang="en-US" altLang="zh-CN" dirty="0" smtClean="0"/>
              <a:t>Hypervisor/OS</a:t>
            </a:r>
            <a:r>
              <a:rPr lang="zh-CN" altLang="en-US" dirty="0" smtClean="0"/>
              <a:t>不可靠主要有两点原因：</a:t>
            </a:r>
            <a:endParaRPr lang="en-US" altLang="zh-CN" dirty="0" smtClean="0"/>
          </a:p>
          <a:p>
            <a:r>
              <a:rPr lang="zh-CN" altLang="en-US" dirty="0" smtClean="0"/>
              <a:t>一是云平台中被信任的代码量太大，也就是云平台所使用的虚拟化之类的技术、代码都被认为是可信的，代码越多出</a:t>
            </a:r>
            <a:r>
              <a:rPr lang="en-US" altLang="zh-CN" dirty="0" smtClean="0"/>
              <a:t>BUG</a:t>
            </a:r>
            <a:r>
              <a:rPr lang="zh-CN" altLang="en-US" dirty="0" smtClean="0"/>
              <a:t>的可能性越大，代码也就越不可靠，越容易被人攻克；</a:t>
            </a:r>
            <a:endParaRPr lang="en-US" altLang="zh-CN" dirty="0" smtClean="0"/>
          </a:p>
          <a:p>
            <a:r>
              <a:rPr lang="zh-CN" altLang="en-US" dirty="0" smtClean="0"/>
              <a:t>二是云平台的管理者也有可能对</a:t>
            </a:r>
            <a:r>
              <a:rPr lang="en-US" altLang="zh-CN" dirty="0" smtClean="0"/>
              <a:t>VM</a:t>
            </a:r>
            <a:r>
              <a:rPr lang="zh-CN" altLang="en-US" dirty="0" smtClean="0"/>
              <a:t>和</a:t>
            </a:r>
            <a:r>
              <a:rPr lang="en-US" altLang="zh-CN" dirty="0" smtClean="0"/>
              <a:t>app</a:t>
            </a:r>
            <a:r>
              <a:rPr lang="zh-CN" altLang="en-US" dirty="0" smtClean="0"/>
              <a:t>进行恶意攻击，因为他们有最高权限，几乎可以为所欲为。</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5</a:t>
            </a:fld>
            <a:endParaRPr lang="zh-CN" altLang="en-US"/>
          </a:p>
        </p:txBody>
      </p:sp>
    </p:spTree>
    <p:extLst>
      <p:ext uri="{BB962C8B-B14F-4D97-AF65-F5344CB8AC3E}">
        <p14:creationId xmlns:p14="http://schemas.microsoft.com/office/powerpoint/2010/main" val="3069993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a:t>
            </a:r>
            <a:r>
              <a:rPr lang="en-US" altLang="zh-CN" dirty="0" err="1" smtClean="0"/>
              <a:t>Xen</a:t>
            </a:r>
            <a:r>
              <a:rPr lang="zh-CN" altLang="en-US" dirty="0" smtClean="0"/>
              <a:t>为例，</a:t>
            </a:r>
            <a:r>
              <a:rPr lang="en-US" altLang="zh-CN" dirty="0" err="1" smtClean="0"/>
              <a:t>Xen</a:t>
            </a:r>
            <a:r>
              <a:rPr lang="zh-CN" altLang="en-US" dirty="0" smtClean="0"/>
              <a:t>是一种广泛使用的虚拟化平台，算是虚拟化技术的先锋，在云计算平台中用的很多；</a:t>
            </a:r>
            <a:endParaRPr lang="en-US" altLang="zh-CN" dirty="0" smtClean="0"/>
          </a:p>
          <a:p>
            <a:r>
              <a:rPr lang="zh-CN" altLang="en-US" dirty="0" smtClean="0"/>
              <a:t>这个虚拟化技术栈都在</a:t>
            </a:r>
            <a:r>
              <a:rPr lang="en-US" altLang="zh-CN" dirty="0" err="1" smtClean="0"/>
              <a:t>xen</a:t>
            </a:r>
            <a:r>
              <a:rPr lang="zh-CN" altLang="en-US" dirty="0" smtClean="0"/>
              <a:t>的</a:t>
            </a:r>
            <a:r>
              <a:rPr lang="en-US" altLang="zh-CN" dirty="0" smtClean="0"/>
              <a:t>TCB</a:t>
            </a:r>
            <a:r>
              <a:rPr lang="zh-CN" altLang="en-US" dirty="0" smtClean="0"/>
              <a:t>里面，包括虚拟机管理器</a:t>
            </a:r>
            <a:r>
              <a:rPr lang="en-US" altLang="zh-CN" dirty="0" smtClean="0"/>
              <a:t>VMM</a:t>
            </a:r>
            <a:r>
              <a:rPr lang="zh-CN" altLang="en-US" dirty="0" smtClean="0"/>
              <a:t>，也就是</a:t>
            </a:r>
            <a:r>
              <a:rPr lang="en-US" altLang="zh-CN" dirty="0" smtClean="0"/>
              <a:t>hypervisor</a:t>
            </a:r>
            <a:r>
              <a:rPr lang="zh-CN" altLang="en-US" dirty="0" smtClean="0"/>
              <a:t>，还有</a:t>
            </a:r>
            <a:r>
              <a:rPr lang="en-US" altLang="zh-CN" dirty="0" smtClean="0"/>
              <a:t>Dom0</a:t>
            </a:r>
            <a:r>
              <a:rPr lang="zh-CN" altLang="en-US" dirty="0" smtClean="0"/>
              <a:t>，也就是</a:t>
            </a:r>
            <a:r>
              <a:rPr lang="en-US" altLang="zh-CN" dirty="0" err="1" smtClean="0"/>
              <a:t>xen</a:t>
            </a:r>
            <a:r>
              <a:rPr lang="zh-CN" altLang="en-US" dirty="0" smtClean="0"/>
              <a:t>用来管理系统资源的代理，</a:t>
            </a:r>
            <a:r>
              <a:rPr lang="en-US" altLang="zh-CN" dirty="0" err="1" smtClean="0"/>
              <a:t>xen</a:t>
            </a:r>
            <a:r>
              <a:rPr lang="zh-CN" altLang="en-US" dirty="0" smtClean="0"/>
              <a:t>的工作模式比较独特，它通过一个高权限的</a:t>
            </a:r>
            <a:r>
              <a:rPr lang="en-US" altLang="zh-CN" dirty="0" smtClean="0"/>
              <a:t>kernel</a:t>
            </a:r>
            <a:r>
              <a:rPr lang="zh-CN" altLang="en-US" dirty="0" smtClean="0"/>
              <a:t>，就是</a:t>
            </a:r>
            <a:r>
              <a:rPr lang="en-US" altLang="zh-CN" dirty="0" smtClean="0"/>
              <a:t>dom0</a:t>
            </a:r>
            <a:r>
              <a:rPr lang="zh-CN" altLang="en-US" dirty="0" smtClean="0"/>
              <a:t>来管理计算资源，还有一些工具软件，最终</a:t>
            </a:r>
            <a:r>
              <a:rPr lang="en-US" altLang="zh-CN" dirty="0" err="1" smtClean="0"/>
              <a:t>xen</a:t>
            </a:r>
            <a:r>
              <a:rPr lang="zh-CN" altLang="en-US" dirty="0" smtClean="0"/>
              <a:t>的</a:t>
            </a:r>
            <a:r>
              <a:rPr lang="en-US" altLang="zh-CN" dirty="0" smtClean="0"/>
              <a:t>TCB</a:t>
            </a:r>
            <a:r>
              <a:rPr lang="zh-CN" altLang="en-US" dirty="0" smtClean="0"/>
              <a:t>有几百万，而且随着版本提升代码量也越来越大。</a:t>
            </a:r>
            <a:endParaRPr lang="en-US" altLang="zh-CN" dirty="0" smtClean="0"/>
          </a:p>
          <a:p>
            <a:r>
              <a:rPr lang="zh-CN" altLang="en-US" dirty="0" smtClean="0"/>
              <a:t>显然这么多的代码都运行在高权限中，很容易出现漏洞。</a:t>
            </a:r>
            <a:endParaRPr lang="en-US" altLang="zh-CN" dirty="0" smtClean="0"/>
          </a:p>
          <a:p>
            <a:r>
              <a:rPr lang="zh-CN" altLang="en-US" dirty="0" smtClean="0"/>
              <a:t>所以云平台中的</a:t>
            </a:r>
            <a:r>
              <a:rPr lang="en-US" altLang="zh-CN" dirty="0" smtClean="0"/>
              <a:t>Hypervisor/OS</a:t>
            </a:r>
            <a:r>
              <a:rPr lang="zh-CN" altLang="en-US" dirty="0" smtClean="0"/>
              <a:t>是不可信的。</a:t>
            </a:r>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6</a:t>
            </a:fld>
            <a:endParaRPr lang="zh-CN" altLang="en-US"/>
          </a:p>
        </p:txBody>
      </p:sp>
    </p:spTree>
    <p:extLst>
      <p:ext uri="{BB962C8B-B14F-4D97-AF65-F5344CB8AC3E}">
        <p14:creationId xmlns:p14="http://schemas.microsoft.com/office/powerpoint/2010/main" val="86116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下面我来讲一下如何在云环境下保护应用程序。主要有两点，一是介绍</a:t>
            </a:r>
            <a:r>
              <a:rPr lang="en-US" altLang="zh-CN" dirty="0" smtClean="0"/>
              <a:t>intel</a:t>
            </a:r>
            <a:r>
              <a:rPr lang="zh-CN" altLang="en-US" dirty="0" smtClean="0"/>
              <a:t>的</a:t>
            </a:r>
            <a:r>
              <a:rPr lang="en-US" altLang="zh-CN" dirty="0" smtClean="0"/>
              <a:t>SGX</a:t>
            </a:r>
            <a:r>
              <a:rPr lang="zh-CN" altLang="en-US" dirty="0" smtClean="0"/>
              <a:t>技术，二是介绍</a:t>
            </a:r>
            <a:r>
              <a:rPr lang="en-US" altLang="zh-CN" dirty="0" smtClean="0"/>
              <a:t>SCONE</a:t>
            </a:r>
            <a:r>
              <a:rPr lang="zh-CN" altLang="en-US" dirty="0" smtClean="0"/>
              <a:t>这篇文章。</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7</a:t>
            </a:fld>
            <a:endParaRPr lang="zh-CN" altLang="en-US"/>
          </a:p>
        </p:txBody>
      </p:sp>
    </p:spTree>
    <p:extLst>
      <p:ext uri="{BB962C8B-B14F-4D97-AF65-F5344CB8AC3E}">
        <p14:creationId xmlns:p14="http://schemas.microsoft.com/office/powerpoint/2010/main" val="11874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这里其实有一个困境，就是在云环境下</a:t>
            </a:r>
            <a:r>
              <a:rPr lang="en-US" altLang="zh-CN" dirty="0" smtClean="0"/>
              <a:t>Hypervisor/OS</a:t>
            </a:r>
            <a:r>
              <a:rPr lang="zh-CN" altLang="en-US" dirty="0" smtClean="0"/>
              <a:t>这样的高权限软件拥有最高权限，应用程序需要</a:t>
            </a:r>
            <a:r>
              <a:rPr lang="en-US" altLang="zh-CN" dirty="0" smtClean="0"/>
              <a:t>OS</a:t>
            </a:r>
            <a:r>
              <a:rPr lang="zh-CN" altLang="en-US" dirty="0" smtClean="0"/>
              <a:t>提供计算资源和服务；</a:t>
            </a:r>
            <a:endParaRPr lang="en-US" altLang="zh-CN" dirty="0" smtClean="0"/>
          </a:p>
          <a:p>
            <a:r>
              <a:rPr lang="zh-CN" altLang="en-US" dirty="0" smtClean="0"/>
              <a:t>但是用户又不信任</a:t>
            </a:r>
            <a:r>
              <a:rPr lang="en-US" altLang="zh-CN" dirty="0" smtClean="0"/>
              <a:t>OS</a:t>
            </a:r>
            <a:r>
              <a:rPr lang="zh-CN" altLang="en-US" dirty="0" smtClean="0"/>
              <a:t>，想要保护应用程序，这就需要超越</a:t>
            </a:r>
            <a:r>
              <a:rPr lang="en-US" altLang="zh-CN" dirty="0" smtClean="0"/>
              <a:t>OS</a:t>
            </a:r>
            <a:r>
              <a:rPr lang="zh-CN" altLang="en-US" dirty="0" smtClean="0"/>
              <a:t>的特权；</a:t>
            </a:r>
            <a:endParaRPr lang="en-US" altLang="zh-CN" dirty="0" smtClean="0"/>
          </a:p>
          <a:p>
            <a:r>
              <a:rPr lang="zh-CN" altLang="en-US" dirty="0" smtClean="0"/>
              <a:t>而</a:t>
            </a:r>
            <a:r>
              <a:rPr lang="en-US" altLang="zh-CN" dirty="0" smtClean="0"/>
              <a:t>OS</a:t>
            </a:r>
            <a:r>
              <a:rPr lang="zh-CN" altLang="en-US" dirty="0" smtClean="0"/>
              <a:t>拥有软件最高的特权，在这种情况下，</a:t>
            </a:r>
            <a:r>
              <a:rPr lang="en-US" altLang="zh-CN" dirty="0" smtClean="0"/>
              <a:t>Intel</a:t>
            </a:r>
            <a:r>
              <a:rPr lang="zh-CN" altLang="en-US" dirty="0" smtClean="0"/>
              <a:t>提出了</a:t>
            </a:r>
            <a:r>
              <a:rPr lang="en-US" altLang="zh-CN" dirty="0" smtClean="0"/>
              <a:t>SGX</a:t>
            </a:r>
            <a:r>
              <a:rPr lang="zh-CN" altLang="en-US" dirty="0" smtClean="0"/>
              <a:t>技术，通过硬件来与</a:t>
            </a:r>
            <a:r>
              <a:rPr lang="en-US" altLang="zh-CN" dirty="0" smtClean="0"/>
              <a:t>OS</a:t>
            </a:r>
            <a:r>
              <a:rPr lang="zh-CN" altLang="en-US" dirty="0" smtClean="0"/>
              <a:t>抗衡，保护应用程序。</a:t>
            </a:r>
            <a:endParaRPr lang="en-US" altLang="zh-CN" dirty="0" smtClean="0"/>
          </a:p>
        </p:txBody>
      </p:sp>
      <p:sp>
        <p:nvSpPr>
          <p:cNvPr id="4" name="灯片编号占位符 3"/>
          <p:cNvSpPr>
            <a:spLocks noGrp="1"/>
          </p:cNvSpPr>
          <p:nvPr>
            <p:ph type="sldNum" sz="quarter" idx="10"/>
          </p:nvPr>
        </p:nvSpPr>
        <p:spPr/>
        <p:txBody>
          <a:bodyPr/>
          <a:lstStyle/>
          <a:p>
            <a:fld id="{1C2051B5-3195-4FF0-BCB3-6F81F8FB9011}" type="slidenum">
              <a:rPr lang="zh-CN" altLang="en-US" smtClean="0"/>
              <a:t>8</a:t>
            </a:fld>
            <a:endParaRPr lang="zh-CN" altLang="en-US"/>
          </a:p>
        </p:txBody>
      </p:sp>
    </p:spTree>
    <p:extLst>
      <p:ext uri="{BB962C8B-B14F-4D97-AF65-F5344CB8AC3E}">
        <p14:creationId xmlns:p14="http://schemas.microsoft.com/office/powerpoint/2010/main" val="313364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2051B5-3195-4FF0-BCB3-6F81F8FB9011}" type="slidenum">
              <a:rPr lang="zh-CN" altLang="en-US" smtClean="0"/>
              <a:t>9</a:t>
            </a:fld>
            <a:endParaRPr lang="zh-CN" altLang="en-US"/>
          </a:p>
        </p:txBody>
      </p:sp>
    </p:spTree>
    <p:extLst>
      <p:ext uri="{BB962C8B-B14F-4D97-AF65-F5344CB8AC3E}">
        <p14:creationId xmlns:p14="http://schemas.microsoft.com/office/powerpoint/2010/main" val="3019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73761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95430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09256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anose="030F0702030302020204" pitchFamily="66"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93600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299570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95520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4439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33506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311356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154776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39D7BA7-C272-4727-AED9-CFC3BB542EB5}" type="datetimeFigureOut">
              <a:rPr lang="zh-CN" altLang="en-US" smtClean="0"/>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198860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D7BA7-C272-4727-AED9-CFC3BB542EB5}" type="datetimeFigureOut">
              <a:rPr lang="zh-CN" altLang="en-US" smtClean="0"/>
              <a:t>2017/5/24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DDE5D-4422-41CD-8428-881584AFC8C9}" type="slidenum">
              <a:rPr lang="zh-CN" altLang="en-US" smtClean="0"/>
              <a:t>‹#›</a:t>
            </a:fld>
            <a:endParaRPr lang="zh-CN" altLang="en-US"/>
          </a:p>
        </p:txBody>
      </p:sp>
    </p:spTree>
    <p:extLst>
      <p:ext uri="{BB962C8B-B14F-4D97-AF65-F5344CB8AC3E}">
        <p14:creationId xmlns:p14="http://schemas.microsoft.com/office/powerpoint/2010/main" val="126835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54.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Comic Sans MS" panose="030F0702030302020204" pitchFamily="66" charset="0"/>
              </a:rPr>
              <a:t>Cloud Security</a:t>
            </a:r>
            <a:endParaRPr lang="zh-CN" altLang="en-US" dirty="0">
              <a:latin typeface="Comic Sans MS" panose="030F0702030302020204" pitchFamily="66" charset="0"/>
            </a:endParaRPr>
          </a:p>
        </p:txBody>
      </p:sp>
      <p:sp>
        <p:nvSpPr>
          <p:cNvPr id="3" name="副标题 2"/>
          <p:cNvSpPr>
            <a:spLocks noGrp="1"/>
          </p:cNvSpPr>
          <p:nvPr>
            <p:ph type="subTitle" idx="1"/>
          </p:nvPr>
        </p:nvSpPr>
        <p:spPr/>
        <p:txBody>
          <a:bodyPr>
            <a:normAutofit/>
          </a:bodyPr>
          <a:lstStyle/>
          <a:p>
            <a:endParaRPr lang="en-US" altLang="zh-CN" dirty="0" smtClean="0"/>
          </a:p>
          <a:p>
            <a:r>
              <a:rPr lang="en-US" altLang="zh-CN" sz="2000" dirty="0" smtClean="0">
                <a:latin typeface="Comic Sans MS" panose="030F0702030302020204" pitchFamily="66" charset="0"/>
              </a:rPr>
              <a:t>Group: V for Vendetta</a:t>
            </a:r>
          </a:p>
          <a:p>
            <a:r>
              <a:rPr lang="en-US" altLang="zh-CN" sz="2000" dirty="0" smtClean="0">
                <a:latin typeface="Comic Sans MS" panose="030F0702030302020204" pitchFamily="66" charset="0"/>
              </a:rPr>
              <a:t>Wei Mao, </a:t>
            </a:r>
            <a:r>
              <a:rPr lang="en-US" altLang="zh-CN" sz="2000" dirty="0" err="1" smtClean="0">
                <a:latin typeface="Comic Sans MS" panose="030F0702030302020204" pitchFamily="66" charset="0"/>
              </a:rPr>
              <a:t>Xiaolong</a:t>
            </a:r>
            <a:r>
              <a:rPr lang="en-US" altLang="zh-CN" sz="2000" dirty="0" smtClean="0">
                <a:latin typeface="Comic Sans MS" panose="030F0702030302020204" pitchFamily="66" charset="0"/>
              </a:rPr>
              <a:t> Huang, Han Song</a:t>
            </a:r>
          </a:p>
          <a:p>
            <a:r>
              <a:rPr lang="en-US" altLang="zh-CN" sz="2000" dirty="0" smtClean="0">
                <a:latin typeface="Comic Sans MS" panose="030F0702030302020204" pitchFamily="66" charset="0"/>
              </a:rPr>
              <a:t>2017.5.24</a:t>
            </a: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819306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 </a:t>
            </a:r>
            <a:r>
              <a:rPr lang="en-US" altLang="zh-CN" dirty="0" smtClean="0"/>
              <a:t>SGX, runtime example</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latin typeface="Comic Sans MS" panose="030F0702030302020204" pitchFamily="66" charset="0"/>
              </a:rPr>
              <a:t> </a:t>
            </a:r>
            <a:endParaRPr lang="zh-CN" altLang="en-US" dirty="0">
              <a:latin typeface="Comic Sans MS" panose="030F0702030302020204" pitchFamily="66" charset="0"/>
            </a:endParaRPr>
          </a:p>
        </p:txBody>
      </p:sp>
      <p:pic>
        <p:nvPicPr>
          <p:cNvPr id="1026" name="Picture 2" descr="运行时执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12" y="1651843"/>
            <a:ext cx="4146090" cy="469890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233012" y="1905210"/>
            <a:ext cx="6037243" cy="4247317"/>
          </a:xfrm>
          <a:prstGeom prst="rect">
            <a:avLst/>
          </a:prstGeom>
          <a:noFill/>
        </p:spPr>
        <p:txBody>
          <a:bodyPr wrap="square" rtlCol="0">
            <a:spAutoFit/>
          </a:bodyPr>
          <a:lstStyle/>
          <a:p>
            <a:pPr marL="342900" indent="-342900">
              <a:buAutoNum type="arabicPeriod"/>
            </a:pPr>
            <a:r>
              <a:rPr lang="en-US" altLang="zh-CN" dirty="0" smtClean="0">
                <a:latin typeface="Comic Sans MS" panose="030F0702030302020204" pitchFamily="66" charset="0"/>
              </a:rPr>
              <a:t>App is built with trusted and untrusted parts</a:t>
            </a:r>
          </a:p>
          <a:p>
            <a:pPr marL="342900" indent="-342900">
              <a:buAutoNum type="arabicPeriod"/>
            </a:pPr>
            <a:endParaRPr lang="en-US" altLang="zh-CN" dirty="0" smtClean="0">
              <a:latin typeface="Comic Sans MS" panose="030F0702030302020204" pitchFamily="66" charset="0"/>
            </a:endParaRPr>
          </a:p>
          <a:p>
            <a:pPr marL="342900" indent="-342900">
              <a:buAutoNum type="arabicPeriod"/>
            </a:pPr>
            <a:r>
              <a:rPr lang="en-US" altLang="zh-CN" dirty="0" smtClean="0">
                <a:latin typeface="Comic Sans MS" panose="030F0702030302020204" pitchFamily="66" charset="0"/>
              </a:rPr>
              <a:t>App create </a:t>
            </a:r>
            <a:r>
              <a:rPr lang="en-US" altLang="zh-CN" dirty="0" smtClean="0">
                <a:solidFill>
                  <a:schemeClr val="accent2">
                    <a:lumMod val="75000"/>
                  </a:schemeClr>
                </a:solidFill>
                <a:latin typeface="Comic Sans MS" panose="030F0702030302020204" pitchFamily="66" charset="0"/>
              </a:rPr>
              <a:t>enclave</a:t>
            </a:r>
            <a:r>
              <a:rPr lang="en-US" altLang="zh-CN" dirty="0" smtClean="0">
                <a:latin typeface="Comic Sans MS" panose="030F0702030302020204" pitchFamily="66" charset="0"/>
              </a:rPr>
              <a:t>, enclave is a memory area protected by CPU, and OS is blind for it, privileged software cannot access it.</a:t>
            </a:r>
          </a:p>
          <a:p>
            <a:pPr marL="342900" indent="-342900">
              <a:buAutoNum type="arabicPeriod"/>
            </a:pPr>
            <a:endParaRPr lang="en-US" altLang="zh-CN" dirty="0" smtClean="0">
              <a:latin typeface="Comic Sans MS" panose="030F0702030302020204" pitchFamily="66" charset="0"/>
            </a:endParaRPr>
          </a:p>
          <a:p>
            <a:pPr marL="342900" indent="-342900">
              <a:buAutoNum type="arabicPeriod"/>
            </a:pPr>
            <a:r>
              <a:rPr lang="en-US" altLang="zh-CN" dirty="0" smtClean="0">
                <a:latin typeface="Comic Sans MS" panose="030F0702030302020204" pitchFamily="66" charset="0"/>
              </a:rPr>
              <a:t>App call trusted part, and run in protected security environment</a:t>
            </a:r>
          </a:p>
          <a:p>
            <a:pPr marL="342900" indent="-342900">
              <a:buAutoNum type="arabicPeriod"/>
            </a:pPr>
            <a:endParaRPr lang="en-US" altLang="zh-CN" dirty="0" smtClean="0">
              <a:latin typeface="Comic Sans MS" panose="030F0702030302020204" pitchFamily="66" charset="0"/>
            </a:endParaRPr>
          </a:p>
          <a:p>
            <a:pPr marL="342900" indent="-342900">
              <a:buAutoNum type="arabicPeriod"/>
            </a:pPr>
            <a:r>
              <a:rPr lang="en-US" altLang="zh-CN" dirty="0" smtClean="0">
                <a:latin typeface="Comic Sans MS" panose="030F0702030302020204" pitchFamily="66" charset="0"/>
              </a:rPr>
              <a:t>Data in enclave is plaintext, cannot be accessed from outside, and will be encrypted once move out enclave</a:t>
            </a:r>
          </a:p>
          <a:p>
            <a:pPr marL="342900" indent="-342900">
              <a:buAutoNum type="arabicPeriod"/>
            </a:pPr>
            <a:endParaRPr lang="en-US" altLang="zh-CN" dirty="0" smtClean="0">
              <a:latin typeface="Comic Sans MS" panose="030F0702030302020204" pitchFamily="66" charset="0"/>
            </a:endParaRPr>
          </a:p>
          <a:p>
            <a:pPr marL="342900" indent="-342900">
              <a:buAutoNum type="arabicPeriod"/>
            </a:pPr>
            <a:r>
              <a:rPr lang="en-US" altLang="zh-CN" dirty="0" smtClean="0">
                <a:latin typeface="Comic Sans MS" panose="030F0702030302020204" pitchFamily="66" charset="0"/>
              </a:rPr>
              <a:t>App finished task in enclave and return</a:t>
            </a:r>
          </a:p>
          <a:p>
            <a:pPr marL="342900" indent="-342900">
              <a:buAutoNum type="arabicPeriod"/>
            </a:pPr>
            <a:r>
              <a:rPr lang="en-US" altLang="zh-CN" dirty="0" smtClean="0">
                <a:latin typeface="Comic Sans MS" panose="030F0702030302020204" pitchFamily="66" charset="0"/>
              </a:rPr>
              <a:t>App runs in common environment</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27563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 SGX, isolated execution</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ko-KR" sz="2333" dirty="0" smtClean="0">
                <a:latin typeface="Comic Sans MS" panose="030F0702030302020204" pitchFamily="66" charset="0"/>
              </a:rPr>
              <a:t>Application </a:t>
            </a:r>
            <a:r>
              <a:rPr lang="en-US" altLang="ko-KR" sz="2333" dirty="0">
                <a:latin typeface="Comic Sans MS" panose="030F0702030302020204" pitchFamily="66" charset="0"/>
              </a:rPr>
              <a:t>keeps its data/code inside the “</a:t>
            </a:r>
            <a:r>
              <a:rPr lang="en-US" altLang="ko-KR" sz="2333" dirty="0">
                <a:solidFill>
                  <a:srgbClr val="FF0000"/>
                </a:solidFill>
                <a:latin typeface="Comic Sans MS" panose="030F0702030302020204" pitchFamily="66" charset="0"/>
              </a:rPr>
              <a:t>enclave</a:t>
            </a:r>
            <a:r>
              <a:rPr lang="en-US" altLang="ko-KR" sz="2333" dirty="0">
                <a:latin typeface="Comic Sans MS" panose="030F0702030302020204" pitchFamily="66" charset="0"/>
              </a:rPr>
              <a:t>”</a:t>
            </a:r>
          </a:p>
          <a:p>
            <a:pPr lvl="1"/>
            <a:r>
              <a:rPr lang="en-US" altLang="ko-KR" sz="2000" dirty="0">
                <a:latin typeface="Comic Sans MS" panose="030F0702030302020204" pitchFamily="66" charset="0"/>
              </a:rPr>
              <a:t>Smallest attack surface by reducing TCB (App + processor)</a:t>
            </a:r>
          </a:p>
          <a:p>
            <a:pPr lvl="1"/>
            <a:r>
              <a:rPr lang="en-US" altLang="ko-KR" sz="2000" dirty="0">
                <a:latin typeface="Comic Sans MS" panose="030F0702030302020204" pitchFamily="66" charset="0"/>
              </a:rPr>
              <a:t>Protect app’s secret from untrusted privilege software (e.g., OS, VMM)</a:t>
            </a:r>
          </a:p>
          <a:p>
            <a:endParaRPr lang="zh-CN" altLang="en-US" dirty="0">
              <a:latin typeface="Comic Sans MS" panose="030F0702030302020204" pitchFamily="66" charset="0"/>
            </a:endParaRPr>
          </a:p>
          <a:p>
            <a:endParaRPr lang="zh-CN" altLang="en-US" dirty="0"/>
          </a:p>
        </p:txBody>
      </p:sp>
      <p:sp>
        <p:nvSpPr>
          <p:cNvPr id="4" name="TextBox 4"/>
          <p:cNvSpPr txBox="1"/>
          <p:nvPr/>
        </p:nvSpPr>
        <p:spPr>
          <a:xfrm>
            <a:off x="3605429" y="2263746"/>
            <a:ext cx="1749197" cy="400110"/>
          </a:xfrm>
          <a:prstGeom prst="rect">
            <a:avLst/>
          </a:prstGeom>
          <a:noFill/>
        </p:spPr>
        <p:txBody>
          <a:bodyPr wrap="none" rtlCol="0">
            <a:spAutoFit/>
          </a:bodyPr>
          <a:lstStyle/>
          <a:p>
            <a:r>
              <a:rPr lang="en-US" altLang="ko-KR" sz="2000" b="1" dirty="0">
                <a:latin typeface="Comic Sans MS" panose="030F0702030302020204" pitchFamily="66" charset="0"/>
              </a:rPr>
              <a:t>CPU Package</a:t>
            </a:r>
            <a:endParaRPr lang="ko-KR" altLang="en-US" sz="2000" b="1" dirty="0">
              <a:latin typeface="Comic Sans MS" panose="030F0702030302020204" pitchFamily="66" charset="0"/>
            </a:endParaRPr>
          </a:p>
        </p:txBody>
      </p:sp>
      <p:sp>
        <p:nvSpPr>
          <p:cNvPr id="5" name="TextBox 83"/>
          <p:cNvSpPr txBox="1"/>
          <p:nvPr/>
        </p:nvSpPr>
        <p:spPr>
          <a:xfrm>
            <a:off x="6430050" y="1820977"/>
            <a:ext cx="2167581" cy="400110"/>
          </a:xfrm>
          <a:prstGeom prst="rect">
            <a:avLst/>
          </a:prstGeom>
          <a:noFill/>
        </p:spPr>
        <p:txBody>
          <a:bodyPr wrap="none" rtlCol="0">
            <a:spAutoFit/>
          </a:bodyPr>
          <a:lstStyle/>
          <a:p>
            <a:r>
              <a:rPr lang="en-US" altLang="ko-KR" sz="2000" b="1" dirty="0">
                <a:latin typeface="Comic Sans MS" panose="030F0702030302020204" pitchFamily="66" charset="0"/>
              </a:rPr>
              <a:t>System Memory</a:t>
            </a:r>
            <a:endParaRPr lang="ko-KR" altLang="en-US" sz="2000" b="1" dirty="0">
              <a:latin typeface="Comic Sans MS" panose="030F0702030302020204" pitchFamily="66" charset="0"/>
            </a:endParaRPr>
          </a:p>
        </p:txBody>
      </p:sp>
      <p:sp>
        <p:nvSpPr>
          <p:cNvPr id="6" name="직사각형 10"/>
          <p:cNvSpPr/>
          <p:nvPr/>
        </p:nvSpPr>
        <p:spPr>
          <a:xfrm>
            <a:off x="6690734" y="2269563"/>
            <a:ext cx="1309688" cy="2314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pic>
        <p:nvPicPr>
          <p:cNvPr id="7" name="Picture 2" descr="https://encrypted-tbn1.gstatic.com/images?q=tbn:ANd9GcS5Jhe31P4apttL3XnCuTtr3hhw6V8jIu4IPVZ2RJi0Cg2PPD0b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429" y="2672280"/>
            <a:ext cx="1397688" cy="13976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직사각형 11"/>
          <p:cNvSpPr/>
          <p:nvPr/>
        </p:nvSpPr>
        <p:spPr>
          <a:xfrm>
            <a:off x="6690734" y="2664342"/>
            <a:ext cx="1309688" cy="1396747"/>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a:latin typeface="Comic Sans MS" panose="030F0702030302020204" pitchFamily="66" charset="0"/>
              </a:rPr>
              <a:t>Enclave</a:t>
            </a:r>
          </a:p>
          <a:p>
            <a:pPr algn="ctr"/>
            <a:endParaRPr lang="en-US" altLang="ko-KR" sz="2000" b="1" dirty="0"/>
          </a:p>
          <a:p>
            <a:pPr algn="ctr"/>
            <a:endParaRPr lang="en-US" altLang="ko-KR" sz="2000" b="1" dirty="0"/>
          </a:p>
          <a:p>
            <a:pPr algn="ctr"/>
            <a:endParaRPr lang="en-US" altLang="ko-KR" sz="2000" b="1" dirty="0"/>
          </a:p>
        </p:txBody>
      </p:sp>
      <p:sp>
        <p:nvSpPr>
          <p:cNvPr id="9" name="직사각형 12"/>
          <p:cNvSpPr/>
          <p:nvPr/>
        </p:nvSpPr>
        <p:spPr>
          <a:xfrm>
            <a:off x="4100889" y="3198312"/>
            <a:ext cx="375504" cy="352341"/>
          </a:xfrm>
          <a:prstGeom prst="rect">
            <a:avLst/>
          </a:prstGeom>
          <a:solidFill>
            <a:schemeClr val="accent3">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nvGrpSpPr>
          <p:cNvPr id="10" name="그룹 15"/>
          <p:cNvGrpSpPr/>
          <p:nvPr/>
        </p:nvGrpSpPr>
        <p:grpSpPr>
          <a:xfrm>
            <a:off x="2300450" y="3277013"/>
            <a:ext cx="1863939" cy="1015663"/>
            <a:chOff x="8526" y="2662480"/>
            <a:chExt cx="2236727" cy="1218795"/>
          </a:xfrm>
        </p:grpSpPr>
        <p:sp>
          <p:nvSpPr>
            <p:cNvPr id="11" name="TextBox 93"/>
            <p:cNvSpPr txBox="1"/>
            <p:nvPr/>
          </p:nvSpPr>
          <p:spPr>
            <a:xfrm>
              <a:off x="8526" y="2662480"/>
              <a:ext cx="2131738" cy="1218795"/>
            </a:xfrm>
            <a:prstGeom prst="rect">
              <a:avLst/>
            </a:prstGeom>
            <a:noFill/>
          </p:spPr>
          <p:txBody>
            <a:bodyPr wrap="none" rtlCol="0">
              <a:spAutoFit/>
            </a:bodyPr>
            <a:lstStyle/>
            <a:p>
              <a:pPr algn="just"/>
              <a:r>
                <a:rPr lang="en-US" altLang="ko-KR" sz="2000" dirty="0">
                  <a:latin typeface="Comic Sans MS" panose="030F0702030302020204" pitchFamily="66" charset="0"/>
                </a:rPr>
                <a:t>Memory</a:t>
              </a:r>
            </a:p>
            <a:p>
              <a:pPr algn="just"/>
              <a:r>
                <a:rPr lang="en-US" altLang="ko-KR" sz="2000" dirty="0">
                  <a:latin typeface="Comic Sans MS" panose="030F0702030302020204" pitchFamily="66" charset="0"/>
                </a:rPr>
                <a:t>Encryption</a:t>
              </a:r>
            </a:p>
            <a:p>
              <a:pPr algn="just"/>
              <a:r>
                <a:rPr lang="en-US" altLang="ko-KR" sz="2000" dirty="0">
                  <a:latin typeface="Comic Sans MS" panose="030F0702030302020204" pitchFamily="66" charset="0"/>
                </a:rPr>
                <a:t>Engine (MEE)</a:t>
              </a:r>
            </a:p>
          </p:txBody>
        </p:sp>
        <p:sp>
          <p:nvSpPr>
            <p:cNvPr id="12" name="오른쪽 화살표 14"/>
            <p:cNvSpPr/>
            <p:nvPr/>
          </p:nvSpPr>
          <p:spPr>
            <a:xfrm>
              <a:off x="1434177" y="2773769"/>
              <a:ext cx="811076" cy="263070"/>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sp>
        <p:nvSpPr>
          <p:cNvPr id="13" name="직사각형 16"/>
          <p:cNvSpPr/>
          <p:nvPr/>
        </p:nvSpPr>
        <p:spPr>
          <a:xfrm>
            <a:off x="4666658" y="3300824"/>
            <a:ext cx="2016139" cy="164248"/>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500"/>
          </a:p>
        </p:txBody>
      </p:sp>
      <p:grpSp>
        <p:nvGrpSpPr>
          <p:cNvPr id="14" name="그룹 25"/>
          <p:cNvGrpSpPr/>
          <p:nvPr/>
        </p:nvGrpSpPr>
        <p:grpSpPr>
          <a:xfrm>
            <a:off x="5149158" y="3529342"/>
            <a:ext cx="1525889" cy="622241"/>
            <a:chOff x="3426976" y="3296574"/>
            <a:chExt cx="1831066" cy="746689"/>
          </a:xfrm>
        </p:grpSpPr>
        <p:sp>
          <p:nvSpPr>
            <p:cNvPr id="15" name="TextBox 13"/>
            <p:cNvSpPr txBox="1"/>
            <p:nvPr/>
          </p:nvSpPr>
          <p:spPr>
            <a:xfrm>
              <a:off x="3761094" y="3296574"/>
              <a:ext cx="1496948" cy="480132"/>
            </a:xfrm>
            <a:prstGeom prst="rect">
              <a:avLst/>
            </a:prstGeom>
            <a:noFill/>
          </p:spPr>
          <p:txBody>
            <a:bodyPr wrap="none" rtlCol="0">
              <a:spAutoFit/>
            </a:bodyPr>
            <a:lstStyle/>
            <a:p>
              <a:r>
                <a:rPr lang="en-US" altLang="ko-KR" sz="2000" dirty="0">
                  <a:latin typeface="Comic Sans MS" panose="030F0702030302020204" pitchFamily="66" charset="0"/>
                </a:rPr>
                <a:t>Snooping</a:t>
              </a:r>
            </a:p>
          </p:txBody>
        </p:sp>
        <p:sp>
          <p:nvSpPr>
            <p:cNvPr id="16" name="굽은 화살표 17"/>
            <p:cNvSpPr/>
            <p:nvPr/>
          </p:nvSpPr>
          <p:spPr>
            <a:xfrm rot="16200000">
              <a:off x="3614281" y="3111231"/>
              <a:ext cx="665642" cy="1040252"/>
            </a:xfrm>
            <a:prstGeom prst="bentArrow">
              <a:avLst>
                <a:gd name="adj1" fmla="val 25000"/>
                <a:gd name="adj2" fmla="val 25000"/>
                <a:gd name="adj3" fmla="val 27862"/>
                <a:gd name="adj4" fmla="val 43750"/>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solidFill>
                  <a:schemeClr val="tx1"/>
                </a:solidFill>
              </a:endParaRPr>
            </a:p>
          </p:txBody>
        </p:sp>
        <p:grpSp>
          <p:nvGrpSpPr>
            <p:cNvPr id="17" name="그룹 96"/>
            <p:cNvGrpSpPr/>
            <p:nvPr/>
          </p:nvGrpSpPr>
          <p:grpSpPr>
            <a:xfrm>
              <a:off x="3762375" y="3737224"/>
              <a:ext cx="306039" cy="306039"/>
              <a:chOff x="7259058" y="1737874"/>
              <a:chExt cx="457200" cy="457200"/>
            </a:xfrm>
          </p:grpSpPr>
          <p:cxnSp>
            <p:nvCxnSpPr>
              <p:cNvPr id="18" name="직선 연결선 97"/>
              <p:cNvCxnSpPr>
                <a:stCxn id="19" idx="1"/>
                <a:endCxn id="19" idx="5"/>
              </p:cNvCxnSpPr>
              <p:nvPr/>
            </p:nvCxnSpPr>
            <p:spPr>
              <a:xfrm>
                <a:off x="7326013" y="1804829"/>
                <a:ext cx="323290" cy="32329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타원 98"/>
              <p:cNvSpPr/>
              <p:nvPr/>
            </p:nvSpPr>
            <p:spPr>
              <a:xfrm>
                <a:off x="7259058" y="1737874"/>
                <a:ext cx="457200" cy="4572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grpSp>
      <p:grpSp>
        <p:nvGrpSpPr>
          <p:cNvPr id="20" name="그룹 26"/>
          <p:cNvGrpSpPr/>
          <p:nvPr/>
        </p:nvGrpSpPr>
        <p:grpSpPr>
          <a:xfrm>
            <a:off x="7767349" y="2960672"/>
            <a:ext cx="2368175" cy="707886"/>
            <a:chOff x="6568807" y="2614169"/>
            <a:chExt cx="2841810" cy="849463"/>
          </a:xfrm>
        </p:grpSpPr>
        <p:sp>
          <p:nvSpPr>
            <p:cNvPr id="21" name="TextBox 91"/>
            <p:cNvSpPr txBox="1"/>
            <p:nvPr/>
          </p:nvSpPr>
          <p:spPr>
            <a:xfrm>
              <a:off x="7290421" y="2614169"/>
              <a:ext cx="2120196" cy="849463"/>
            </a:xfrm>
            <a:prstGeom prst="rect">
              <a:avLst/>
            </a:prstGeom>
            <a:noFill/>
          </p:spPr>
          <p:txBody>
            <a:bodyPr wrap="none" rtlCol="0">
              <a:spAutoFit/>
            </a:bodyPr>
            <a:lstStyle/>
            <a:p>
              <a:r>
                <a:rPr lang="en-US" altLang="ko-KR" sz="2000" dirty="0">
                  <a:latin typeface="Comic Sans MS" panose="030F0702030302020204" pitchFamily="66" charset="0"/>
                </a:rPr>
                <a:t>Access from </a:t>
              </a:r>
            </a:p>
            <a:p>
              <a:r>
                <a:rPr lang="en-US" altLang="ko-KR" sz="2000" dirty="0">
                  <a:latin typeface="Comic Sans MS" panose="030F0702030302020204" pitchFamily="66" charset="0"/>
                </a:rPr>
                <a:t>OS/VMM</a:t>
              </a:r>
            </a:p>
          </p:txBody>
        </p:sp>
        <p:sp>
          <p:nvSpPr>
            <p:cNvPr id="22" name="오른쪽 화살표 95"/>
            <p:cNvSpPr/>
            <p:nvPr/>
          </p:nvSpPr>
          <p:spPr>
            <a:xfrm rot="10800000">
              <a:off x="6568807" y="2818151"/>
              <a:ext cx="657646" cy="387723"/>
            </a:xfrm>
            <a:prstGeom prst="right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nvGrpSpPr>
            <p:cNvPr id="23" name="그룹 21"/>
            <p:cNvGrpSpPr/>
            <p:nvPr/>
          </p:nvGrpSpPr>
          <p:grpSpPr>
            <a:xfrm>
              <a:off x="6843984" y="2867668"/>
              <a:ext cx="306039" cy="306039"/>
              <a:chOff x="7259058" y="1737874"/>
              <a:chExt cx="457200" cy="457200"/>
            </a:xfrm>
          </p:grpSpPr>
          <p:cxnSp>
            <p:nvCxnSpPr>
              <p:cNvPr id="24" name="직선 연결선 20"/>
              <p:cNvCxnSpPr>
                <a:stCxn id="25" idx="1"/>
                <a:endCxn id="25" idx="5"/>
              </p:cNvCxnSpPr>
              <p:nvPr/>
            </p:nvCxnSpPr>
            <p:spPr>
              <a:xfrm>
                <a:off x="7326013" y="1804829"/>
                <a:ext cx="323290" cy="32329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타원 18"/>
              <p:cNvSpPr/>
              <p:nvPr/>
            </p:nvSpPr>
            <p:spPr>
              <a:xfrm>
                <a:off x="7259058" y="1737874"/>
                <a:ext cx="457200" cy="4572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grpSp>
      <p:sp>
        <p:nvSpPr>
          <p:cNvPr id="26" name="직사각형 24"/>
          <p:cNvSpPr/>
          <p:nvPr/>
        </p:nvSpPr>
        <p:spPr>
          <a:xfrm>
            <a:off x="6690226" y="3250206"/>
            <a:ext cx="341807" cy="166273"/>
          </a:xfrm>
          <a:prstGeom prst="rect">
            <a:avLst/>
          </a:prstGeom>
          <a:pattFill prst="wdUpDiag">
            <a:fgClr>
              <a:schemeClr val="tx1"/>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sp>
        <p:nvSpPr>
          <p:cNvPr id="27" name="직사각형 102"/>
          <p:cNvSpPr/>
          <p:nvPr/>
        </p:nvSpPr>
        <p:spPr>
          <a:xfrm>
            <a:off x="4117737" y="3254866"/>
            <a:ext cx="341807" cy="16627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pic>
        <p:nvPicPr>
          <p:cNvPr id="28" name="Picture 4" descr="http://icons.iconarchive.com/icons/aha-soft/security/256/key-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0244" y="2975914"/>
            <a:ext cx="365213" cy="365213"/>
          </a:xfrm>
          <a:prstGeom prst="rect">
            <a:avLst/>
          </a:prstGeom>
          <a:noFill/>
          <a:extLst>
            <a:ext uri="{909E8E84-426E-40dd-AFC4-6F175D3DCCD1}">
              <a14:hiddenFill xmlns:a14="http://schemas.microsoft.com/office/drawing/2010/main" xmlns="">
                <a:solidFill>
                  <a:srgbClr val="FFFFFF"/>
                </a:solidFill>
              </a14:hiddenFill>
            </a:ext>
          </a:extLst>
        </p:spPr>
      </p:pic>
      <p:sp>
        <p:nvSpPr>
          <p:cNvPr id="29" name="직사각형 27"/>
          <p:cNvSpPr/>
          <p:nvPr/>
        </p:nvSpPr>
        <p:spPr>
          <a:xfrm>
            <a:off x="6641241" y="3376691"/>
            <a:ext cx="1355421" cy="656462"/>
          </a:xfrm>
          <a:prstGeom prst="rect">
            <a:avLst/>
          </a:prstGeom>
        </p:spPr>
        <p:txBody>
          <a:bodyPr wrap="square">
            <a:spAutoFit/>
          </a:bodyPr>
          <a:lstStyle/>
          <a:p>
            <a:pPr algn="ctr"/>
            <a:r>
              <a:rPr lang="en-US" altLang="ko-KR" sz="1833" dirty="0">
                <a:latin typeface="Comic Sans MS" panose="030F0702030302020204" pitchFamily="66" charset="0"/>
              </a:rPr>
              <a:t>Encrypted</a:t>
            </a:r>
          </a:p>
          <a:p>
            <a:pPr algn="ctr"/>
            <a:r>
              <a:rPr lang="en-US" altLang="ko-KR" sz="1833" dirty="0">
                <a:latin typeface="Comic Sans MS" panose="030F0702030302020204" pitchFamily="66" charset="0"/>
              </a:rPr>
              <a:t>code/data</a:t>
            </a:r>
          </a:p>
        </p:txBody>
      </p:sp>
    </p:spTree>
    <p:extLst>
      <p:ext uri="{BB962C8B-B14F-4D97-AF65-F5344CB8AC3E}">
        <p14:creationId xmlns:p14="http://schemas.microsoft.com/office/powerpoint/2010/main" val="7573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grpId="1" nodeType="clickEffect">
                                  <p:stCondLst>
                                    <p:cond delay="0"/>
                                  </p:stCondLst>
                                  <p:childTnLst>
                                    <p:animMotion origin="layout" path="M 8.33333E-7 3.7037E-6 L -0.33802 3.7037E-6 " pathEditMode="relative" rAng="0" ptsTypes="AA">
                                      <p:cBhvr>
                                        <p:cTn id="16" dur="2000" fill="hold"/>
                                        <p:tgtEl>
                                          <p:spTgt spid="26"/>
                                        </p:tgtEl>
                                        <p:attrNameLst>
                                          <p:attrName>ppt_x</p:attrName>
                                          <p:attrName>ppt_y</p:attrName>
                                        </p:attrNameLst>
                                      </p:cBhvr>
                                      <p:rCtr x="-16910" y="0"/>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 SGX, remote attestation</a:t>
            </a:r>
            <a:endParaRPr lang="zh-CN" altLang="en-US" dirty="0"/>
          </a:p>
        </p:txBody>
      </p:sp>
      <p:sp>
        <p:nvSpPr>
          <p:cNvPr id="6" name="내용 개체 틀 3"/>
          <p:cNvSpPr txBox="1">
            <a:spLocks/>
          </p:cNvSpPr>
          <p:nvPr/>
        </p:nvSpPr>
        <p:spPr>
          <a:xfrm>
            <a:off x="1911097" y="4960942"/>
            <a:ext cx="8709163" cy="2011299"/>
          </a:xfrm>
          <a:prstGeom prst="rect">
            <a:avLst/>
          </a:prstGeom>
        </p:spPr>
        <p:txBody>
          <a:bodyPr vert="horz" lIns="76200" tIns="38100" rIns="76200" bIns="3810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2333" dirty="0">
                <a:latin typeface="Comic Sans MS" panose="030F0702030302020204" pitchFamily="66" charset="0"/>
              </a:rPr>
              <a:t>Attest an application on remote platform</a:t>
            </a:r>
          </a:p>
          <a:p>
            <a:r>
              <a:rPr lang="en-US" altLang="ko-KR" sz="2333" dirty="0">
                <a:latin typeface="Comic Sans MS" panose="030F0702030302020204" pitchFamily="66" charset="0"/>
              </a:rPr>
              <a:t>Check the identity of enclave (</a:t>
            </a:r>
            <a:r>
              <a:rPr lang="en-US" altLang="ko-KR" sz="2333" b="1" dirty="0">
                <a:latin typeface="Comic Sans MS" panose="030F0702030302020204" pitchFamily="66" charset="0"/>
              </a:rPr>
              <a:t>hash of code/data pages</a:t>
            </a:r>
            <a:r>
              <a:rPr lang="en-US" altLang="ko-KR" sz="2333" dirty="0">
                <a:latin typeface="Comic Sans MS" panose="030F0702030302020204" pitchFamily="66" charset="0"/>
              </a:rPr>
              <a:t>)</a:t>
            </a:r>
          </a:p>
          <a:p>
            <a:r>
              <a:rPr lang="en-US" altLang="ko-KR" sz="2333" dirty="0">
                <a:latin typeface="Comic Sans MS" panose="030F0702030302020204" pitchFamily="66" charset="0"/>
              </a:rPr>
              <a:t>Can establish a </a:t>
            </a:r>
            <a:r>
              <a:rPr lang="en-US" altLang="ko-KR" sz="2333" b="1" dirty="0">
                <a:latin typeface="Comic Sans MS" panose="030F0702030302020204" pitchFamily="66" charset="0"/>
              </a:rPr>
              <a:t>“</a:t>
            </a:r>
            <a:r>
              <a:rPr lang="en-US" altLang="ko-KR" sz="2333" b="1" dirty="0">
                <a:solidFill>
                  <a:srgbClr val="FF0000"/>
                </a:solidFill>
                <a:latin typeface="Comic Sans MS" panose="030F0702030302020204" pitchFamily="66" charset="0"/>
              </a:rPr>
              <a:t>secure channel</a:t>
            </a:r>
            <a:r>
              <a:rPr lang="en-US" altLang="ko-KR" sz="2333" b="1" dirty="0">
                <a:latin typeface="Comic Sans MS" panose="030F0702030302020204" pitchFamily="66" charset="0"/>
              </a:rPr>
              <a:t>”</a:t>
            </a:r>
            <a:r>
              <a:rPr lang="en-US" altLang="ko-KR" sz="2333" dirty="0">
                <a:latin typeface="Comic Sans MS" panose="030F0702030302020204" pitchFamily="66" charset="0"/>
              </a:rPr>
              <a:t> between enclaves </a:t>
            </a:r>
            <a:endParaRPr lang="en-US" altLang="ko-KR" sz="2667" dirty="0">
              <a:latin typeface="Comic Sans MS" panose="030F0702030302020204" pitchFamily="66" charset="0"/>
            </a:endParaRPr>
          </a:p>
        </p:txBody>
      </p:sp>
      <p:pic>
        <p:nvPicPr>
          <p:cNvPr id="8" name="Picture 2" descr="https://encrypted-tbn1.gstatic.com/images?q=tbn:ANd9GcS5Jhe31P4apttL3XnCuTtr3hhw6V8jIu4IPVZ2RJi0Cg2PPD0bq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8369" y="2935241"/>
            <a:ext cx="541395" cy="54139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모서리가 둥근 직사각형 5"/>
          <p:cNvSpPr/>
          <p:nvPr/>
        </p:nvSpPr>
        <p:spPr>
          <a:xfrm>
            <a:off x="3516012" y="2334169"/>
            <a:ext cx="1468438" cy="571500"/>
          </a:xfrm>
          <a:prstGeom prst="round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33" b="1" dirty="0">
                <a:latin typeface="Comic Sans MS" panose="030F0702030302020204" pitchFamily="66" charset="0"/>
              </a:rPr>
              <a:t>Target Enclave</a:t>
            </a:r>
            <a:endParaRPr lang="ko-KR" altLang="en-US" sz="1833" b="1" dirty="0">
              <a:latin typeface="Comic Sans MS" panose="030F0702030302020204" pitchFamily="66" charset="0"/>
            </a:endParaRPr>
          </a:p>
        </p:txBody>
      </p:sp>
      <p:sp>
        <p:nvSpPr>
          <p:cNvPr id="10" name="모서리가 둥근 직사각형 46"/>
          <p:cNvSpPr/>
          <p:nvPr/>
        </p:nvSpPr>
        <p:spPr>
          <a:xfrm>
            <a:off x="3516012" y="3399989"/>
            <a:ext cx="1468438" cy="571500"/>
          </a:xfrm>
          <a:prstGeom prst="round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67" b="1" dirty="0">
                <a:latin typeface="Comic Sans MS" panose="030F0702030302020204" pitchFamily="66" charset="0"/>
              </a:rPr>
              <a:t>Quoting Enclave</a:t>
            </a:r>
            <a:endParaRPr lang="ko-KR" altLang="en-US" sz="1667" b="1" dirty="0">
              <a:latin typeface="Comic Sans MS" panose="030F0702030302020204" pitchFamily="66" charset="0"/>
            </a:endParaRPr>
          </a:p>
        </p:txBody>
      </p:sp>
      <p:sp>
        <p:nvSpPr>
          <p:cNvPr id="11" name="모서리가 둥근 직사각형 48"/>
          <p:cNvSpPr/>
          <p:nvPr/>
        </p:nvSpPr>
        <p:spPr>
          <a:xfrm>
            <a:off x="8272235" y="2329673"/>
            <a:ext cx="1468438" cy="571500"/>
          </a:xfrm>
          <a:prstGeom prst="round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67" b="1" dirty="0">
                <a:latin typeface="Comic Sans MS" panose="030F0702030302020204" pitchFamily="66" charset="0"/>
              </a:rPr>
              <a:t>Challenger Enclave</a:t>
            </a:r>
            <a:endParaRPr lang="ko-KR" altLang="en-US" sz="1667" b="1" dirty="0">
              <a:latin typeface="Comic Sans MS" panose="030F0702030302020204" pitchFamily="66" charset="0"/>
            </a:endParaRPr>
          </a:p>
        </p:txBody>
      </p:sp>
      <p:sp>
        <p:nvSpPr>
          <p:cNvPr id="12" name="TextBox 55"/>
          <p:cNvSpPr txBox="1"/>
          <p:nvPr/>
        </p:nvSpPr>
        <p:spPr>
          <a:xfrm>
            <a:off x="1739356" y="3477466"/>
            <a:ext cx="1093569" cy="348878"/>
          </a:xfrm>
          <a:prstGeom prst="rect">
            <a:avLst/>
          </a:prstGeom>
          <a:noFill/>
        </p:spPr>
        <p:txBody>
          <a:bodyPr wrap="none" rtlCol="0">
            <a:spAutoFit/>
          </a:bodyPr>
          <a:lstStyle/>
          <a:p>
            <a:pPr algn="ctr"/>
            <a:r>
              <a:rPr lang="en-US" altLang="ko-KR" sz="1667" dirty="0">
                <a:latin typeface="Comic Sans MS" panose="030F0702030302020204" pitchFamily="66" charset="0"/>
              </a:rPr>
              <a:t>SGX CPU</a:t>
            </a:r>
            <a:endParaRPr lang="ko-KR" altLang="en-US" sz="1667" dirty="0">
              <a:latin typeface="Comic Sans MS" panose="030F0702030302020204" pitchFamily="66" charset="0"/>
            </a:endParaRPr>
          </a:p>
        </p:txBody>
      </p:sp>
      <p:sp>
        <p:nvSpPr>
          <p:cNvPr id="13" name="직사각형 7"/>
          <p:cNvSpPr/>
          <p:nvPr/>
        </p:nvSpPr>
        <p:spPr>
          <a:xfrm>
            <a:off x="1735263" y="2126481"/>
            <a:ext cx="3429000" cy="195169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latin typeface="Comic Sans MS" panose="030F0702030302020204" pitchFamily="66" charset="0"/>
            </a:endParaRPr>
          </a:p>
        </p:txBody>
      </p:sp>
      <p:pic>
        <p:nvPicPr>
          <p:cNvPr id="14" name="Picture 4" descr="http://tssgreensboro.com/wp-content/uploads/2015/08/desktop_clipart-150x1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7456" y="3735858"/>
            <a:ext cx="538108" cy="538108"/>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직사각형 67"/>
          <p:cNvSpPr/>
          <p:nvPr/>
        </p:nvSpPr>
        <p:spPr>
          <a:xfrm>
            <a:off x="8088726" y="2126481"/>
            <a:ext cx="1835455" cy="195169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latin typeface="Comic Sans MS" panose="030F0702030302020204" pitchFamily="66" charset="0"/>
            </a:endParaRPr>
          </a:p>
        </p:txBody>
      </p:sp>
      <p:pic>
        <p:nvPicPr>
          <p:cNvPr id="16" name="Picture 4" descr="http://tssgreensboro.com/wp-content/uploads/2015/08/desktop_clipart-150x1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537707" y="3735858"/>
            <a:ext cx="538108" cy="538108"/>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68"/>
          <p:cNvSpPr txBox="1"/>
          <p:nvPr/>
        </p:nvSpPr>
        <p:spPr>
          <a:xfrm>
            <a:off x="8234064" y="1730999"/>
            <a:ext cx="1885453" cy="400110"/>
          </a:xfrm>
          <a:prstGeom prst="rect">
            <a:avLst/>
          </a:prstGeom>
          <a:noFill/>
        </p:spPr>
        <p:txBody>
          <a:bodyPr wrap="none" rtlCol="0">
            <a:spAutoFit/>
          </a:bodyPr>
          <a:lstStyle/>
          <a:p>
            <a:r>
              <a:rPr lang="en-US" altLang="ko-KR" sz="2000" dirty="0">
                <a:latin typeface="Comic Sans MS" panose="030F0702030302020204" pitchFamily="66" charset="0"/>
              </a:rPr>
              <a:t>Host platform</a:t>
            </a:r>
          </a:p>
        </p:txBody>
      </p:sp>
      <p:sp>
        <p:nvSpPr>
          <p:cNvPr id="18" name="TextBox 69"/>
          <p:cNvSpPr txBox="1"/>
          <p:nvPr/>
        </p:nvSpPr>
        <p:spPr>
          <a:xfrm>
            <a:off x="2431595" y="1730999"/>
            <a:ext cx="2206053" cy="400110"/>
          </a:xfrm>
          <a:prstGeom prst="rect">
            <a:avLst/>
          </a:prstGeom>
          <a:noFill/>
        </p:spPr>
        <p:txBody>
          <a:bodyPr wrap="none" rtlCol="0">
            <a:spAutoFit/>
          </a:bodyPr>
          <a:lstStyle/>
          <a:p>
            <a:r>
              <a:rPr lang="en-US" altLang="ko-KR" sz="2000" dirty="0">
                <a:latin typeface="Comic Sans MS" panose="030F0702030302020204" pitchFamily="66" charset="0"/>
              </a:rPr>
              <a:t>Remote platform</a:t>
            </a:r>
          </a:p>
        </p:txBody>
      </p:sp>
      <p:pic>
        <p:nvPicPr>
          <p:cNvPr id="19" name="Picture 2" descr="https://encrypted-tbn1.gstatic.com/images?q=tbn:ANd9GcS5Jhe31P4apttL3XnCuTtr3hhw6V8jIu4IPVZ2RJi0Cg2PPD0bq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6526" y="3378265"/>
            <a:ext cx="541395" cy="54139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71"/>
          <p:cNvSpPr txBox="1"/>
          <p:nvPr/>
        </p:nvSpPr>
        <p:spPr>
          <a:xfrm>
            <a:off x="8478377" y="3094252"/>
            <a:ext cx="1093569" cy="348878"/>
          </a:xfrm>
          <a:prstGeom prst="rect">
            <a:avLst/>
          </a:prstGeom>
          <a:noFill/>
        </p:spPr>
        <p:txBody>
          <a:bodyPr wrap="none" rtlCol="0">
            <a:spAutoFit/>
          </a:bodyPr>
          <a:lstStyle/>
          <a:p>
            <a:pPr algn="ctr"/>
            <a:r>
              <a:rPr lang="en-US" altLang="ko-KR" sz="1667" dirty="0">
                <a:latin typeface="Comic Sans MS" panose="030F0702030302020204" pitchFamily="66" charset="0"/>
              </a:rPr>
              <a:t>SGX CPU</a:t>
            </a:r>
            <a:endParaRPr lang="ko-KR" altLang="en-US" sz="1667" dirty="0">
              <a:latin typeface="Comic Sans MS" panose="030F0702030302020204" pitchFamily="66" charset="0"/>
            </a:endParaRPr>
          </a:p>
        </p:txBody>
      </p:sp>
      <p:pic>
        <p:nvPicPr>
          <p:cNvPr id="21" name="Picture 4" descr="http://icons.iconarchive.com/icons/aha-soft/security/256/key-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1788" y="3053309"/>
            <a:ext cx="310440" cy="31044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4" descr="http://icons.iconarchive.com/icons/aha-soft/security/256/key-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7224" y="3465536"/>
            <a:ext cx="310440" cy="31044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3" name="그룹 27"/>
          <p:cNvGrpSpPr/>
          <p:nvPr/>
        </p:nvGrpSpPr>
        <p:grpSpPr>
          <a:xfrm>
            <a:off x="4984450" y="2130378"/>
            <a:ext cx="3249614" cy="348878"/>
            <a:chOff x="4260504" y="1766800"/>
            <a:chExt cx="2504342" cy="418653"/>
          </a:xfrm>
        </p:grpSpPr>
        <p:cxnSp>
          <p:nvCxnSpPr>
            <p:cNvPr id="24" name="직선 화살표 연결선 11"/>
            <p:cNvCxnSpPr/>
            <p:nvPr/>
          </p:nvCxnSpPr>
          <p:spPr>
            <a:xfrm flipH="1">
              <a:off x="4260504" y="2156604"/>
              <a:ext cx="2504342"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TextBox 30"/>
            <p:cNvSpPr txBox="1"/>
            <p:nvPr/>
          </p:nvSpPr>
          <p:spPr>
            <a:xfrm>
              <a:off x="4911468" y="1766800"/>
              <a:ext cx="919361" cy="418653"/>
            </a:xfrm>
            <a:prstGeom prst="rect">
              <a:avLst/>
            </a:prstGeom>
            <a:noFill/>
          </p:spPr>
          <p:txBody>
            <a:bodyPr wrap="none" rtlCol="0">
              <a:spAutoFit/>
            </a:bodyPr>
            <a:lstStyle/>
            <a:p>
              <a:r>
                <a:rPr lang="en-US" altLang="ko-KR" sz="1667" dirty="0">
                  <a:solidFill>
                    <a:srgbClr val="0070C0"/>
                  </a:solidFill>
                  <a:latin typeface="Comic Sans MS" panose="030F0702030302020204" pitchFamily="66" charset="0"/>
                </a:rPr>
                <a:t>1. Request</a:t>
              </a:r>
            </a:p>
          </p:txBody>
        </p:sp>
      </p:grpSp>
      <p:grpSp>
        <p:nvGrpSpPr>
          <p:cNvPr id="26" name="그룹 28"/>
          <p:cNvGrpSpPr/>
          <p:nvPr/>
        </p:nvGrpSpPr>
        <p:grpSpPr>
          <a:xfrm>
            <a:off x="2067174" y="2375734"/>
            <a:ext cx="1403758" cy="614456"/>
            <a:chOff x="759773" y="2061221"/>
            <a:chExt cx="1684510" cy="737344"/>
          </a:xfrm>
        </p:grpSpPr>
        <p:cxnSp>
          <p:nvCxnSpPr>
            <p:cNvPr id="27" name="직선 화살표 연결선 13"/>
            <p:cNvCxnSpPr/>
            <p:nvPr/>
          </p:nvCxnSpPr>
          <p:spPr>
            <a:xfrm flipH="1">
              <a:off x="1308779" y="2229362"/>
              <a:ext cx="1135504" cy="56920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8" name="TextBox 33"/>
            <p:cNvSpPr txBox="1"/>
            <p:nvPr/>
          </p:nvSpPr>
          <p:spPr>
            <a:xfrm>
              <a:off x="759773" y="2061221"/>
              <a:ext cx="1679691" cy="726503"/>
            </a:xfrm>
            <a:prstGeom prst="rect">
              <a:avLst/>
            </a:prstGeom>
            <a:noFill/>
          </p:spPr>
          <p:txBody>
            <a:bodyPr wrap="none" rtlCol="0">
              <a:spAutoFit/>
            </a:bodyPr>
            <a:lstStyle/>
            <a:p>
              <a:r>
                <a:rPr lang="en-US" altLang="ko-KR" sz="1667" dirty="0">
                  <a:solidFill>
                    <a:srgbClr val="0070C0"/>
                  </a:solidFill>
                  <a:latin typeface="Comic Sans MS" panose="030F0702030302020204" pitchFamily="66" charset="0"/>
                </a:rPr>
                <a:t>2. Calculate </a:t>
              </a:r>
            </a:p>
            <a:p>
              <a:r>
                <a:rPr lang="en-US" altLang="ko-KR" sz="1667" dirty="0">
                  <a:solidFill>
                    <a:srgbClr val="0070C0"/>
                  </a:solidFill>
                  <a:latin typeface="Comic Sans MS" panose="030F0702030302020204" pitchFamily="66" charset="0"/>
                </a:rPr>
                <a:t>    MAC</a:t>
              </a:r>
            </a:p>
          </p:txBody>
        </p:sp>
      </p:grpSp>
      <p:grpSp>
        <p:nvGrpSpPr>
          <p:cNvPr id="29" name="그룹 29"/>
          <p:cNvGrpSpPr/>
          <p:nvPr/>
        </p:nvGrpSpPr>
        <p:grpSpPr>
          <a:xfrm>
            <a:off x="3927816" y="2905669"/>
            <a:ext cx="1471878" cy="494320"/>
            <a:chOff x="3397981" y="2697151"/>
            <a:chExt cx="1766254" cy="593184"/>
          </a:xfrm>
        </p:grpSpPr>
        <p:sp>
          <p:nvSpPr>
            <p:cNvPr id="30" name="TextBox 35"/>
            <p:cNvSpPr txBox="1"/>
            <p:nvPr/>
          </p:nvSpPr>
          <p:spPr>
            <a:xfrm>
              <a:off x="3397981" y="2813755"/>
              <a:ext cx="1766254" cy="418654"/>
            </a:xfrm>
            <a:prstGeom prst="rect">
              <a:avLst/>
            </a:prstGeom>
            <a:noFill/>
          </p:spPr>
          <p:txBody>
            <a:bodyPr wrap="none" rtlCol="0">
              <a:spAutoFit/>
            </a:bodyPr>
            <a:lstStyle/>
            <a:p>
              <a:r>
                <a:rPr lang="en-US" altLang="ko-KR" sz="1667" dirty="0">
                  <a:solidFill>
                    <a:srgbClr val="0070C0"/>
                  </a:solidFill>
                  <a:latin typeface="Comic Sans MS" panose="030F0702030302020204" pitchFamily="66" charset="0"/>
                </a:rPr>
                <a:t>3. Send MAC</a:t>
              </a:r>
            </a:p>
          </p:txBody>
        </p:sp>
        <p:cxnSp>
          <p:nvCxnSpPr>
            <p:cNvPr id="31" name="직선 화살표 연결선 36"/>
            <p:cNvCxnSpPr/>
            <p:nvPr/>
          </p:nvCxnSpPr>
          <p:spPr>
            <a:xfrm>
              <a:off x="3413944" y="2697151"/>
              <a:ext cx="0" cy="593184"/>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32" name="그룹 31"/>
          <p:cNvGrpSpPr/>
          <p:nvPr/>
        </p:nvGrpSpPr>
        <p:grpSpPr>
          <a:xfrm>
            <a:off x="4984449" y="2615423"/>
            <a:ext cx="3287785" cy="1390427"/>
            <a:chOff x="3374760" y="2348871"/>
            <a:chExt cx="3945338" cy="1668514"/>
          </a:xfrm>
        </p:grpSpPr>
        <p:cxnSp>
          <p:nvCxnSpPr>
            <p:cNvPr id="33" name="꺾인 연결선 17"/>
            <p:cNvCxnSpPr>
              <a:stCxn id="10" idx="3"/>
              <a:endCxn id="11" idx="1"/>
            </p:cNvCxnSpPr>
            <p:nvPr/>
          </p:nvCxnSpPr>
          <p:spPr>
            <a:xfrm flipV="1">
              <a:off x="3374760" y="2348871"/>
              <a:ext cx="3945338" cy="1284381"/>
            </a:xfrm>
            <a:prstGeom prst="bentConnector3">
              <a:avLst>
                <a:gd name="adj1" fmla="val 5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 name="TextBox 42"/>
            <p:cNvSpPr txBox="1"/>
            <p:nvPr/>
          </p:nvSpPr>
          <p:spPr>
            <a:xfrm>
              <a:off x="4467686" y="3598731"/>
              <a:ext cx="2312555" cy="418654"/>
            </a:xfrm>
            <a:prstGeom prst="rect">
              <a:avLst/>
            </a:prstGeom>
            <a:noFill/>
          </p:spPr>
          <p:txBody>
            <a:bodyPr wrap="none" rtlCol="0">
              <a:spAutoFit/>
            </a:bodyPr>
            <a:lstStyle/>
            <a:p>
              <a:r>
                <a:rPr lang="en-US" altLang="ko-KR" sz="1667" dirty="0">
                  <a:solidFill>
                    <a:srgbClr val="0070C0"/>
                  </a:solidFill>
                  <a:latin typeface="Comic Sans MS" panose="030F0702030302020204" pitchFamily="66" charset="0"/>
                </a:rPr>
                <a:t>6. Send signature</a:t>
              </a:r>
            </a:p>
          </p:txBody>
        </p:sp>
      </p:grpSp>
      <p:grpSp>
        <p:nvGrpSpPr>
          <p:cNvPr id="35" name="그룹 53"/>
          <p:cNvGrpSpPr/>
          <p:nvPr/>
        </p:nvGrpSpPr>
        <p:grpSpPr>
          <a:xfrm>
            <a:off x="3166467" y="2709804"/>
            <a:ext cx="845103" cy="374398"/>
            <a:chOff x="-1923602" y="1943320"/>
            <a:chExt cx="1014123" cy="449277"/>
          </a:xfrm>
        </p:grpSpPr>
        <p:sp>
          <p:nvSpPr>
            <p:cNvPr id="36" name="직사각형 54"/>
            <p:cNvSpPr/>
            <p:nvPr/>
          </p:nvSpPr>
          <p:spPr>
            <a:xfrm>
              <a:off x="-1885470" y="1995172"/>
              <a:ext cx="678243" cy="353683"/>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solidFill>
                  <a:schemeClr val="tx1"/>
                </a:solidFill>
                <a:latin typeface="Comic Sans MS" panose="030F0702030302020204" pitchFamily="66" charset="0"/>
              </a:endParaRPr>
            </a:p>
          </p:txBody>
        </p:sp>
        <p:sp>
          <p:nvSpPr>
            <p:cNvPr id="37" name="TextBox 56"/>
            <p:cNvSpPr txBox="1"/>
            <p:nvPr/>
          </p:nvSpPr>
          <p:spPr>
            <a:xfrm>
              <a:off x="-1923602" y="1943320"/>
              <a:ext cx="1014123" cy="449277"/>
            </a:xfrm>
            <a:prstGeom prst="rect">
              <a:avLst/>
            </a:prstGeom>
            <a:solidFill>
              <a:srgbClr val="92D05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sz="1833" dirty="0">
                  <a:latin typeface="Comic Sans MS" panose="030F0702030302020204" pitchFamily="66" charset="0"/>
                </a:rPr>
                <a:t>CMAC</a:t>
              </a:r>
              <a:endParaRPr lang="ko-KR" altLang="en-US" sz="1833" dirty="0">
                <a:latin typeface="Comic Sans MS" panose="030F0702030302020204" pitchFamily="66" charset="0"/>
              </a:endParaRPr>
            </a:p>
          </p:txBody>
        </p:sp>
      </p:grpSp>
      <p:grpSp>
        <p:nvGrpSpPr>
          <p:cNvPr id="38" name="그룹 9"/>
          <p:cNvGrpSpPr/>
          <p:nvPr/>
        </p:nvGrpSpPr>
        <p:grpSpPr>
          <a:xfrm>
            <a:off x="2937454" y="2148864"/>
            <a:ext cx="897322" cy="480498"/>
            <a:chOff x="1950752" y="1788984"/>
            <a:chExt cx="1076786" cy="576597"/>
          </a:xfrm>
        </p:grpSpPr>
        <p:sp>
          <p:nvSpPr>
            <p:cNvPr id="39" name="세로로 말린 두루마리 모양 50"/>
            <p:cNvSpPr/>
            <p:nvPr/>
          </p:nvSpPr>
          <p:spPr>
            <a:xfrm>
              <a:off x="2565380" y="1868869"/>
              <a:ext cx="462158" cy="496712"/>
            </a:xfrm>
            <a:prstGeom prst="verticalScroll">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500" dirty="0">
                <a:latin typeface="Comic Sans MS" panose="030F0702030302020204" pitchFamily="66" charset="0"/>
              </a:endParaRPr>
            </a:p>
          </p:txBody>
        </p:sp>
        <p:sp>
          <p:nvSpPr>
            <p:cNvPr id="40" name="TextBox 19"/>
            <p:cNvSpPr txBox="1"/>
            <p:nvPr/>
          </p:nvSpPr>
          <p:spPr>
            <a:xfrm>
              <a:off x="1950752" y="1788984"/>
              <a:ext cx="883318" cy="449277"/>
            </a:xfrm>
            <a:prstGeom prst="rect">
              <a:avLst/>
            </a:prstGeom>
            <a:noFill/>
          </p:spPr>
          <p:txBody>
            <a:bodyPr wrap="none" rtlCol="0">
              <a:spAutoFit/>
            </a:bodyPr>
            <a:lstStyle/>
            <a:p>
              <a:r>
                <a:rPr lang="en-US" altLang="ko-KR" sz="1833" dirty="0">
                  <a:latin typeface="Comic Sans MS" panose="030F0702030302020204" pitchFamily="66" charset="0"/>
                </a:rPr>
                <a:t>Hash</a:t>
              </a:r>
            </a:p>
          </p:txBody>
        </p:sp>
      </p:grpSp>
      <p:grpSp>
        <p:nvGrpSpPr>
          <p:cNvPr id="41" name="그룹 57"/>
          <p:cNvGrpSpPr/>
          <p:nvPr/>
        </p:nvGrpSpPr>
        <p:grpSpPr>
          <a:xfrm>
            <a:off x="2078866" y="3378119"/>
            <a:ext cx="1329812" cy="650396"/>
            <a:chOff x="2587099" y="2676216"/>
            <a:chExt cx="946857" cy="780475"/>
          </a:xfrm>
        </p:grpSpPr>
        <p:sp>
          <p:nvSpPr>
            <p:cNvPr id="42" name="TextBox 58"/>
            <p:cNvSpPr txBox="1"/>
            <p:nvPr/>
          </p:nvSpPr>
          <p:spPr>
            <a:xfrm>
              <a:off x="2587099" y="3038038"/>
              <a:ext cx="761526" cy="418653"/>
            </a:xfrm>
            <a:prstGeom prst="rect">
              <a:avLst/>
            </a:prstGeom>
            <a:noFill/>
          </p:spPr>
          <p:txBody>
            <a:bodyPr wrap="none" rtlCol="0">
              <a:spAutoFit/>
            </a:bodyPr>
            <a:lstStyle/>
            <a:p>
              <a:r>
                <a:rPr lang="en-US" altLang="ko-KR" sz="1667" dirty="0">
                  <a:solidFill>
                    <a:srgbClr val="0070C0"/>
                  </a:solidFill>
                  <a:latin typeface="Comic Sans MS" panose="030F0702030302020204" pitchFamily="66" charset="0"/>
                </a:rPr>
                <a:t>4. Verify</a:t>
              </a:r>
            </a:p>
          </p:txBody>
        </p:sp>
        <p:cxnSp>
          <p:nvCxnSpPr>
            <p:cNvPr id="43" name="직선 화살표 연결선 59"/>
            <p:cNvCxnSpPr/>
            <p:nvPr/>
          </p:nvCxnSpPr>
          <p:spPr>
            <a:xfrm>
              <a:off x="2863901" y="2676216"/>
              <a:ext cx="670055" cy="429288"/>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pic>
        <p:nvPicPr>
          <p:cNvPr id="44" name="Picture 2" descr="http://agreementexpress.com/wp-content/uploads/2013/08/Digital-Signature-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1114" y="3536026"/>
            <a:ext cx="508950" cy="508950"/>
          </a:xfrm>
          <a:prstGeom prst="rect">
            <a:avLst/>
          </a:prstGeom>
          <a:noFill/>
          <a:extLst>
            <a:ext uri="{909E8E84-426E-40dd-AFC4-6F175D3DCCD1}">
              <a14:hiddenFill xmlns:a14="http://schemas.microsoft.com/office/drawing/2010/main" xmlns="">
                <a:solidFill>
                  <a:srgbClr val="FFFFFF"/>
                </a:solidFill>
              </a14:hiddenFill>
            </a:ext>
          </a:extLst>
        </p:spPr>
      </p:pic>
      <p:sp>
        <p:nvSpPr>
          <p:cNvPr id="45" name="TextBox 45"/>
          <p:cNvSpPr txBox="1"/>
          <p:nvPr/>
        </p:nvSpPr>
        <p:spPr>
          <a:xfrm>
            <a:off x="3159894" y="4208020"/>
            <a:ext cx="3121367" cy="348878"/>
          </a:xfrm>
          <a:prstGeom prst="rect">
            <a:avLst/>
          </a:prstGeom>
          <a:noFill/>
        </p:spPr>
        <p:txBody>
          <a:bodyPr wrap="none" rtlCol="0">
            <a:spAutoFit/>
          </a:bodyPr>
          <a:lstStyle/>
          <a:p>
            <a:pPr algn="ctr"/>
            <a:r>
              <a:rPr lang="en-US" altLang="ko-KR" sz="1667" dirty="0">
                <a:solidFill>
                  <a:srgbClr val="0070C0"/>
                </a:solidFill>
                <a:latin typeface="Comic Sans MS" panose="030F0702030302020204" pitchFamily="66" charset="0"/>
              </a:rPr>
              <a:t>5. Sign with group key [EPID]</a:t>
            </a:r>
            <a:endParaRPr lang="ko-KR" altLang="en-US" sz="1667" dirty="0">
              <a:solidFill>
                <a:srgbClr val="0070C0"/>
              </a:solidFill>
              <a:latin typeface="Comic Sans MS" panose="030F0702030302020204" pitchFamily="66" charset="0"/>
            </a:endParaRPr>
          </a:p>
        </p:txBody>
      </p:sp>
      <p:pic>
        <p:nvPicPr>
          <p:cNvPr id="46" name="Picture 2" descr="http://agreementexpress.com/wp-content/uploads/2013/08/Digital-Signature-blu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185" y="3530320"/>
            <a:ext cx="508950" cy="508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7181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1.04167E-6 -3.7037E-6 L -1.04167E-6 0.17084 " pathEditMode="relative" rAng="0" ptsTypes="AA">
                                      <p:cBhvr>
                                        <p:cTn id="16" dur="1000" fill="hold"/>
                                        <p:tgtEl>
                                          <p:spTgt spid="35"/>
                                        </p:tgtEl>
                                        <p:attrNameLst>
                                          <p:attrName>ppt_x</p:attrName>
                                          <p:attrName>ppt_y</p:attrName>
                                        </p:attrNameLst>
                                      </p:cBhvr>
                                      <p:rCtr x="0" y="8542"/>
                                    </p:animMotion>
                                  </p:childTnLst>
                                </p:cTn>
                              </p:par>
                              <p:par>
                                <p:cTn id="17" presetID="42" presetClass="path" presetSubtype="0" accel="50000" decel="50000" fill="hold" nodeType="withEffect">
                                  <p:stCondLst>
                                    <p:cond delay="0"/>
                                  </p:stCondLst>
                                  <p:childTnLst>
                                    <p:animMotion origin="layout" path="M -1.25E-6 3.7037E-7 L -1.25E-6 0.1706 " pathEditMode="relative" rAng="0" ptsTypes="AA">
                                      <p:cBhvr>
                                        <p:cTn id="18" dur="1000" fill="hold"/>
                                        <p:tgtEl>
                                          <p:spTgt spid="38"/>
                                        </p:tgtEl>
                                        <p:attrNameLst>
                                          <p:attrName>ppt_x</p:attrName>
                                          <p:attrName>ppt_y</p:attrName>
                                        </p:attrNameLst>
                                      </p:cBhvr>
                                      <p:rCtr x="0" y="8519"/>
                                    </p:animMotion>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3.125E-6 3.7037E-6 L 0.30091 -0.1713 " pathEditMode="relative" rAng="0" ptsTypes="AA">
                                      <p:cBhvr>
                                        <p:cTn id="34" dur="2000" fill="hold"/>
                                        <p:tgtEl>
                                          <p:spTgt spid="44"/>
                                        </p:tgtEl>
                                        <p:attrNameLst>
                                          <p:attrName>ppt_x</p:attrName>
                                          <p:attrName>ppt_y</p:attrName>
                                        </p:attrNameLst>
                                      </p:cBhvr>
                                      <p:rCtr x="15039" y="-8565"/>
                                    </p:animMotion>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854334"/>
          </a:xfrm>
        </p:spPr>
        <p:txBody>
          <a:bodyPr/>
          <a:lstStyle/>
          <a:p>
            <a:pPr algn="ctr"/>
            <a:r>
              <a:rPr lang="en-US" altLang="zh-CN" dirty="0" smtClean="0"/>
              <a:t/>
            </a:r>
            <a:br>
              <a:rPr lang="en-US" altLang="zh-CN" dirty="0" smtClean="0"/>
            </a:br>
            <a:r>
              <a:rPr lang="en-US" altLang="zh-CN" dirty="0"/>
              <a:t/>
            </a:r>
            <a:br>
              <a:rPr lang="en-US" altLang="zh-CN" dirty="0"/>
            </a:br>
            <a:r>
              <a:rPr lang="en-US" altLang="zh-CN" dirty="0" smtClean="0"/>
              <a:t>SCONE: Secure Linux Containers with Intel SGX</a:t>
            </a:r>
            <a:endParaRPr lang="zh-CN" altLang="en-US" sz="3200" dirty="0"/>
          </a:p>
        </p:txBody>
      </p:sp>
      <p:sp>
        <p:nvSpPr>
          <p:cNvPr id="3" name="内容占位符 2"/>
          <p:cNvSpPr>
            <a:spLocks noGrp="1"/>
          </p:cNvSpPr>
          <p:nvPr>
            <p:ph idx="1"/>
          </p:nvPr>
        </p:nvSpPr>
        <p:spPr>
          <a:xfrm>
            <a:off x="838200" y="4219459"/>
            <a:ext cx="10515600" cy="1957503"/>
          </a:xfrm>
        </p:spPr>
        <p:txBody>
          <a:bodyPr/>
          <a:lstStyle/>
          <a:p>
            <a:pPr marL="0" indent="0" algn="ctr">
              <a:buNone/>
            </a:pPr>
            <a:r>
              <a:rPr lang="en-US" altLang="zh-CN" dirty="0">
                <a:latin typeface="Comic Sans MS" panose="030F0702030302020204" pitchFamily="66" charset="0"/>
              </a:rPr>
              <a:t>OSDI’16</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93476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problems</a:t>
            </a:r>
            <a:endParaRPr lang="zh-CN" altLang="en-US" dirty="0"/>
          </a:p>
        </p:txBody>
      </p:sp>
      <p:sp>
        <p:nvSpPr>
          <p:cNvPr id="3" name="内容占位符 2"/>
          <p:cNvSpPr>
            <a:spLocks noGrp="1"/>
          </p:cNvSpPr>
          <p:nvPr>
            <p:ph idx="1"/>
          </p:nvPr>
        </p:nvSpPr>
        <p:spPr/>
        <p:txBody>
          <a:bodyPr>
            <a:normAutofit/>
          </a:bodyPr>
          <a:lstStyle/>
          <a:p>
            <a:r>
              <a:rPr lang="en-US" altLang="zh-CN" dirty="0" smtClean="0">
                <a:latin typeface="Comic Sans MS" panose="030F0702030302020204" pitchFamily="66" charset="0"/>
              </a:rPr>
              <a:t>Container has better performance over VM, but offers weaker security properties.</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Trust issues: </a:t>
            </a:r>
          </a:p>
          <a:p>
            <a:pPr lvl="1"/>
            <a:r>
              <a:rPr lang="en-US" altLang="zh-CN" dirty="0">
                <a:latin typeface="Comic Sans MS" panose="030F0702030302020204" pitchFamily="66" charset="0"/>
              </a:rPr>
              <a:t>The Provider’s Perspective</a:t>
            </a:r>
            <a:endParaRPr lang="en-US" altLang="zh-CN" dirty="0" smtClean="0">
              <a:latin typeface="Comic Sans MS" panose="030F0702030302020204" pitchFamily="66" charset="0"/>
            </a:endParaRPr>
          </a:p>
          <a:p>
            <a:pPr lvl="2"/>
            <a:r>
              <a:rPr lang="en-US" altLang="zh-CN" dirty="0" smtClean="0">
                <a:latin typeface="Comic Sans MS" panose="030F0702030302020204" pitchFamily="66" charset="0"/>
              </a:rPr>
              <a:t>Cloud </a:t>
            </a:r>
            <a:r>
              <a:rPr lang="en-US" altLang="zh-CN" dirty="0">
                <a:latin typeface="Comic Sans MS" panose="030F0702030302020204" pitchFamily="66" charset="0"/>
              </a:rPr>
              <a:t>provider does not trust </a:t>
            </a:r>
            <a:r>
              <a:rPr lang="en-US" altLang="zh-CN" dirty="0" smtClean="0">
                <a:latin typeface="Comic Sans MS" panose="030F0702030302020204" pitchFamily="66" charset="0"/>
              </a:rPr>
              <a:t>users, using VMs </a:t>
            </a:r>
            <a:r>
              <a:rPr lang="en-US" altLang="zh-CN" dirty="0">
                <a:latin typeface="Comic Sans MS" panose="030F0702030302020204" pitchFamily="66" charset="0"/>
              </a:rPr>
              <a:t>to isolate users from each other and the host </a:t>
            </a:r>
            <a:endParaRPr lang="en-US" altLang="zh-CN" dirty="0" smtClean="0">
              <a:latin typeface="Comic Sans MS" panose="030F0702030302020204" pitchFamily="66" charset="0"/>
            </a:endParaRPr>
          </a:p>
          <a:p>
            <a:pPr lvl="2"/>
            <a:r>
              <a:rPr lang="en-US" altLang="zh-CN" dirty="0" smtClean="0">
                <a:latin typeface="Comic Sans MS" panose="030F0702030302020204" pitchFamily="66" charset="0"/>
              </a:rPr>
              <a:t>VMs </a:t>
            </a:r>
            <a:r>
              <a:rPr lang="en-US" altLang="zh-CN" dirty="0">
                <a:latin typeface="Comic Sans MS" panose="030F0702030302020204" pitchFamily="66" charset="0"/>
              </a:rPr>
              <a:t>only provide one way </a:t>
            </a:r>
            <a:r>
              <a:rPr lang="en-US" altLang="zh-CN" dirty="0" smtClean="0">
                <a:latin typeface="Comic Sans MS" panose="030F0702030302020204" pitchFamily="66" charset="0"/>
              </a:rPr>
              <a:t>protection</a:t>
            </a:r>
          </a:p>
          <a:p>
            <a:pPr lvl="1"/>
            <a:r>
              <a:rPr lang="en-US" altLang="zh-CN" dirty="0">
                <a:latin typeface="Comic Sans MS" panose="030F0702030302020204" pitchFamily="66" charset="0"/>
              </a:rPr>
              <a:t>The User’s </a:t>
            </a:r>
            <a:r>
              <a:rPr lang="en-US" altLang="zh-CN" dirty="0" smtClean="0">
                <a:latin typeface="Comic Sans MS" panose="030F0702030302020204" pitchFamily="66" charset="0"/>
              </a:rPr>
              <a:t>Perspective</a:t>
            </a:r>
          </a:p>
          <a:p>
            <a:pPr lvl="2"/>
            <a:r>
              <a:rPr lang="en-US" altLang="zh-CN" dirty="0" smtClean="0">
                <a:latin typeface="Comic Sans MS" panose="030F0702030302020204" pitchFamily="66" charset="0"/>
              </a:rPr>
              <a:t>Users </a:t>
            </a:r>
            <a:r>
              <a:rPr lang="en-US" altLang="zh-CN" dirty="0">
                <a:latin typeface="Comic Sans MS" panose="030F0702030302020204" pitchFamily="66" charset="0"/>
              </a:rPr>
              <a:t>trust their </a:t>
            </a:r>
            <a:r>
              <a:rPr lang="en-US" altLang="zh-CN" dirty="0" smtClean="0">
                <a:latin typeface="Comic Sans MS" panose="030F0702030302020204" pitchFamily="66" charset="0"/>
              </a:rPr>
              <a:t>application, must </a:t>
            </a:r>
            <a:r>
              <a:rPr lang="en-US" altLang="zh-CN" dirty="0">
                <a:latin typeface="Comic Sans MS" panose="030F0702030302020204" pitchFamily="66" charset="0"/>
              </a:rPr>
              <a:t>implicitly trust the cloud provider </a:t>
            </a:r>
          </a:p>
          <a:p>
            <a:pPr lvl="2"/>
            <a:r>
              <a:rPr lang="en-US" altLang="zh-CN" dirty="0" smtClean="0">
                <a:latin typeface="Comic Sans MS" panose="030F0702030302020204" pitchFamily="66" charset="0"/>
              </a:rPr>
              <a:t>Existing </a:t>
            </a:r>
            <a:r>
              <a:rPr lang="en-US" altLang="zh-CN" dirty="0">
                <a:latin typeface="Comic Sans MS" panose="030F0702030302020204" pitchFamily="66" charset="0"/>
              </a:rPr>
              <a:t>applications implicitly assume trusted operating system</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057520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goals</a:t>
            </a:r>
            <a:endParaRPr lang="zh-CN" altLang="en-US" dirty="0"/>
          </a:p>
        </p:txBody>
      </p:sp>
      <p:sp>
        <p:nvSpPr>
          <p:cNvPr id="3" name="内容占位符 2"/>
          <p:cNvSpPr>
            <a:spLocks noGrp="1"/>
          </p:cNvSpPr>
          <p:nvPr>
            <p:ph idx="1"/>
          </p:nvPr>
        </p:nvSpPr>
        <p:spPr>
          <a:xfrm>
            <a:off x="5188463" y="1582088"/>
            <a:ext cx="6341125" cy="4663310"/>
          </a:xfrm>
        </p:spPr>
        <p:txBody>
          <a:bodyPr>
            <a:normAutofit/>
          </a:bodyPr>
          <a:lstStyle/>
          <a:p>
            <a:r>
              <a:rPr lang="en-US" altLang="zh-CN" dirty="0">
                <a:latin typeface="Comic Sans MS" panose="030F0702030302020204" pitchFamily="66" charset="0"/>
              </a:rPr>
              <a:t>run unmodified Linux applications …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in </a:t>
            </a:r>
            <a:r>
              <a:rPr lang="en-US" altLang="zh-CN" dirty="0">
                <a:latin typeface="Comic Sans MS" panose="030F0702030302020204" pitchFamily="66" charset="0"/>
              </a:rPr>
              <a:t>containers …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in </a:t>
            </a:r>
            <a:r>
              <a:rPr lang="en-US" altLang="zh-CN" dirty="0">
                <a:latin typeface="Comic Sans MS" panose="030F0702030302020204" pitchFamily="66" charset="0"/>
              </a:rPr>
              <a:t>an untrusted cloud … </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securely </a:t>
            </a:r>
            <a:r>
              <a:rPr lang="en-US" altLang="zh-CN" dirty="0">
                <a:latin typeface="Comic Sans MS" panose="030F0702030302020204" pitchFamily="66" charset="0"/>
              </a:rPr>
              <a:t>and …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with </a:t>
            </a:r>
            <a:r>
              <a:rPr lang="en-US" altLang="zh-CN" dirty="0">
                <a:latin typeface="Comic Sans MS" panose="030F0702030302020204" pitchFamily="66" charset="0"/>
              </a:rPr>
              <a:t>acceptable </a:t>
            </a:r>
            <a:r>
              <a:rPr lang="en-US" altLang="zh-CN" dirty="0" smtClean="0">
                <a:latin typeface="Comic Sans MS" panose="030F0702030302020204" pitchFamily="66" charset="0"/>
              </a:rPr>
              <a:t>performance</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88" y="1508345"/>
            <a:ext cx="3620005" cy="4810796"/>
          </a:xfrm>
          <a:prstGeom prst="rect">
            <a:avLst/>
          </a:prstGeom>
        </p:spPr>
      </p:pic>
    </p:spTree>
    <p:extLst>
      <p:ext uri="{BB962C8B-B14F-4D97-AF65-F5344CB8AC3E}">
        <p14:creationId xmlns:p14="http://schemas.microsoft.com/office/powerpoint/2010/main" val="2824068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threat model</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Assume a powerful and active adversary who has </a:t>
            </a:r>
            <a:r>
              <a:rPr lang="en-US" altLang="zh-CN" dirty="0" err="1" smtClean="0">
                <a:solidFill>
                  <a:schemeClr val="accent2">
                    <a:lumMod val="75000"/>
                  </a:schemeClr>
                </a:solidFill>
                <a:latin typeface="Comic Sans MS" panose="030F0702030302020204" pitchFamily="66" charset="0"/>
              </a:rPr>
              <a:t>superuser</a:t>
            </a:r>
            <a:r>
              <a:rPr lang="en-US" altLang="zh-CN" dirty="0" smtClean="0">
                <a:latin typeface="Comic Sans MS" panose="030F0702030302020204" pitchFamily="66" charset="0"/>
              </a:rPr>
              <a:t> access and also access to the physical hardware.</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Attackers can control entire software stack.</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Assume that container service were not designed with the above privileged attacker model in mind.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801935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solutions</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Use Intel SGX to protect containers</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Improve performance by …</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37407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system support should be placed inside a enclave ?</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Trade-offs between security and performance:</a:t>
            </a:r>
          </a:p>
          <a:p>
            <a:pPr lvl="1"/>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More system support inside enclave (better performance), but bigger TCB (less security)</a:t>
            </a:r>
          </a:p>
          <a:p>
            <a:pPr lvl="1"/>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Less system support in side enclave (worse performance), but smaller TCB (better security) </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732953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a:t>
            </a:r>
            <a:r>
              <a:rPr lang="en-US" altLang="zh-CN" dirty="0"/>
              <a:t>design </a:t>
            </a:r>
            <a:r>
              <a:rPr lang="en-US" altLang="zh-CN" dirty="0" smtClean="0"/>
              <a:t>trade-offs</a:t>
            </a:r>
            <a:endParaRPr lang="zh-CN" altLang="en-US" dirty="0"/>
          </a:p>
        </p:txBody>
      </p:sp>
      <p:sp>
        <p:nvSpPr>
          <p:cNvPr id="3" name="内容占位符 2"/>
          <p:cNvSpPr>
            <a:spLocks noGrp="1"/>
          </p:cNvSpPr>
          <p:nvPr>
            <p:ph idx="1"/>
          </p:nvPr>
        </p:nvSpPr>
        <p:spPr/>
        <p:txBody>
          <a:bodyPr/>
          <a:lstStyle/>
          <a:p>
            <a:r>
              <a:rPr lang="en-US" altLang="zh-CN" dirty="0">
                <a:latin typeface="Comic Sans MS" panose="030F0702030302020204" pitchFamily="66" charset="0"/>
              </a:rPr>
              <a:t>What system support should be placed inside a enclave </a:t>
            </a:r>
            <a:r>
              <a:rPr lang="en-US" altLang="zh-CN" dirty="0" smtClean="0">
                <a:latin typeface="Comic Sans MS" panose="030F0702030302020204" pitchFamily="66" charset="0"/>
              </a:rPr>
              <a:t>?</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Trade-offs </a:t>
            </a:r>
            <a:r>
              <a:rPr lang="en-US" altLang="zh-CN" dirty="0">
                <a:latin typeface="Comic Sans MS" panose="030F0702030302020204" pitchFamily="66" charset="0"/>
              </a:rPr>
              <a:t>between security and performance</a:t>
            </a:r>
            <a:r>
              <a:rPr lang="en-US" altLang="zh-CN" dirty="0" smtClean="0">
                <a:latin typeface="Comic Sans MS" panose="030F0702030302020204" pitchFamily="66" charset="0"/>
              </a:rPr>
              <a:t>:</a:t>
            </a:r>
          </a:p>
          <a:p>
            <a:pPr lvl="1"/>
            <a:r>
              <a:rPr lang="en-US" altLang="zh-CN" dirty="0">
                <a:latin typeface="Comic Sans MS" panose="030F0702030302020204" pitchFamily="66" charset="0"/>
              </a:rPr>
              <a:t>More system support inside enclave (better performance), but bigger TCB (less security)</a:t>
            </a:r>
          </a:p>
          <a:p>
            <a:pPr lvl="1"/>
            <a:endParaRPr lang="en-US" altLang="zh-CN" dirty="0">
              <a:latin typeface="Comic Sans MS" panose="030F0702030302020204" pitchFamily="66" charset="0"/>
            </a:endParaRPr>
          </a:p>
          <a:p>
            <a:pPr lvl="1"/>
            <a:r>
              <a:rPr lang="en-US" altLang="zh-CN" dirty="0">
                <a:latin typeface="Comic Sans MS" panose="030F0702030302020204" pitchFamily="66" charset="0"/>
              </a:rPr>
              <a:t>Less system support in side enclave (worse performance), but smaller TCB (better security) </a:t>
            </a:r>
            <a:endParaRPr lang="zh-CN" altLang="en-US" dirty="0">
              <a:latin typeface="Comic Sans MS" panose="030F0702030302020204" pitchFamily="66" charset="0"/>
            </a:endParaRPr>
          </a:p>
          <a:p>
            <a:endParaRPr lang="en-US" altLang="zh-CN" dirty="0">
              <a:latin typeface="Comic Sans MS" panose="030F0702030302020204" pitchFamily="66" charset="0"/>
            </a:endParaRP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650572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normAutofit fontScale="92500" lnSpcReduction="10000"/>
          </a:bodyPr>
          <a:lstStyle/>
          <a:p>
            <a:r>
              <a:rPr lang="en-US" altLang="zh-CN" dirty="0" smtClean="0">
                <a:latin typeface="Comic Sans MS" panose="030F0702030302020204" pitchFamily="66" charset="0"/>
              </a:rPr>
              <a:t>Cloud environment &amp; Security problems in cloud</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protect applications against Hypervisor/OS in cloud</a:t>
            </a:r>
          </a:p>
          <a:p>
            <a:pPr lvl="1"/>
            <a:r>
              <a:rPr lang="en-US" altLang="zh-CN" dirty="0">
                <a:latin typeface="Comic Sans MS" panose="030F0702030302020204" pitchFamily="66" charset="0"/>
              </a:rPr>
              <a:t>Intel SGX, </a:t>
            </a:r>
            <a:r>
              <a:rPr lang="en-US" altLang="zh-CN" dirty="0" smtClean="0">
                <a:latin typeface="Comic Sans MS" panose="030F0702030302020204" pitchFamily="66" charset="0"/>
              </a:rPr>
              <a:t>protecting applications </a:t>
            </a:r>
            <a:r>
              <a:rPr lang="en-US" altLang="zh-CN" dirty="0">
                <a:latin typeface="Comic Sans MS" panose="030F0702030302020204" pitchFamily="66" charset="0"/>
              </a:rPr>
              <a:t>against OS</a:t>
            </a:r>
          </a:p>
          <a:p>
            <a:pPr lvl="1"/>
            <a:r>
              <a:rPr lang="en-US" altLang="zh-CN" dirty="0">
                <a:latin typeface="Comic Sans MS" panose="030F0702030302020204" pitchFamily="66" charset="0"/>
              </a:rPr>
              <a:t>SCONE (OSDI’16), </a:t>
            </a:r>
            <a:r>
              <a:rPr lang="en-US" altLang="zh-CN" dirty="0" smtClean="0">
                <a:latin typeface="Comic Sans MS" panose="030F0702030302020204" pitchFamily="66" charset="0"/>
              </a:rPr>
              <a:t>using Intel SGX</a:t>
            </a:r>
          </a:p>
          <a:p>
            <a:pPr lvl="1"/>
            <a:endParaRPr lang="en-US" altLang="zh-CN" dirty="0">
              <a:latin typeface="Comic Sans MS" panose="030F0702030302020204" pitchFamily="66" charset="0"/>
            </a:endParaRPr>
          </a:p>
          <a:p>
            <a:r>
              <a:rPr lang="en-US" altLang="zh-CN" dirty="0" smtClean="0">
                <a:latin typeface="Comic Sans MS" panose="030F0702030302020204" pitchFamily="66" charset="0"/>
              </a:rPr>
              <a:t>How to protect user data against applications in cloud</a:t>
            </a:r>
          </a:p>
          <a:p>
            <a:pPr lvl="1"/>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(OSDI’16), using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(S&amp;P’09) and Intel SGX</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verify network security in cloud</a:t>
            </a:r>
          </a:p>
          <a:p>
            <a:pPr lvl="1"/>
            <a:r>
              <a:rPr lang="en-US" altLang="zh-CN" dirty="0" err="1" smtClean="0">
                <a:latin typeface="Comic Sans MS" panose="030F0702030302020204" pitchFamily="66" charset="0"/>
              </a:rPr>
              <a:t>TenantGuard</a:t>
            </a:r>
            <a:r>
              <a:rPr lang="en-US" altLang="zh-CN" dirty="0" smtClean="0">
                <a:latin typeface="Comic Sans MS" panose="030F0702030302020204" pitchFamily="66" charset="0"/>
              </a:rPr>
              <a:t> (NDSS’17)</a:t>
            </a:r>
            <a:r>
              <a:rPr lang="zh-CN" altLang="en-US" dirty="0" smtClean="0">
                <a:latin typeface="Comic Sans MS" panose="030F0702030302020204" pitchFamily="66" charset="0"/>
              </a:rPr>
              <a:t>， </a:t>
            </a:r>
            <a:r>
              <a:rPr lang="en-US" altLang="zh-CN" dirty="0" smtClean="0">
                <a:latin typeface="Comic Sans MS" panose="030F0702030302020204" pitchFamily="66" charset="0"/>
              </a:rPr>
              <a:t>verifying network isolation in cloud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6717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challenge 1: interface</a:t>
            </a:r>
            <a:endParaRPr lang="zh-CN" altLang="en-US" dirty="0"/>
          </a:p>
        </p:txBody>
      </p:sp>
      <p:sp>
        <p:nvSpPr>
          <p:cNvPr id="3" name="内容占位符 2"/>
          <p:cNvSpPr>
            <a:spLocks noGrp="1"/>
          </p:cNvSpPr>
          <p:nvPr>
            <p:ph idx="1"/>
          </p:nvPr>
        </p:nvSpPr>
        <p:spPr>
          <a:xfrm>
            <a:off x="838200" y="1825625"/>
            <a:ext cx="6234629" cy="4351338"/>
          </a:xfrm>
        </p:spPr>
        <p:txBody>
          <a:bodyPr/>
          <a:lstStyle/>
          <a:p>
            <a:r>
              <a:rPr lang="en-US" altLang="zh-CN" dirty="0">
                <a:latin typeface="Comic Sans MS" panose="030F0702030302020204" pitchFamily="66" charset="0"/>
              </a:rPr>
              <a:t>Haven (OSDI’14): library operating system in enclave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Large TCB → more vulnerable </a:t>
            </a:r>
          </a:p>
          <a:p>
            <a:endParaRPr lang="en-US" altLang="zh-CN" dirty="0" smtClean="0">
              <a:latin typeface="Comic Sans MS" panose="030F0702030302020204" pitchFamily="66" charset="0"/>
            </a:endParaRPr>
          </a:p>
          <a:p>
            <a:r>
              <a:rPr lang="en-US" altLang="zh-CN" dirty="0">
                <a:latin typeface="Comic Sans MS" panose="030F0702030302020204" pitchFamily="66" charset="0"/>
              </a:rPr>
              <a:t>Small interface (22 system calls)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Shields protect the interface</a:t>
            </a:r>
            <a:endParaRPr lang="zh-CN" altLang="en-US" dirty="0">
              <a:latin typeface="Comic Sans MS" panose="030F0702030302020204" pitchFamily="66"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612" y="1825625"/>
            <a:ext cx="3734321" cy="3801005"/>
          </a:xfrm>
          <a:prstGeom prst="rect">
            <a:avLst/>
          </a:prstGeom>
        </p:spPr>
      </p:pic>
    </p:spTree>
    <p:extLst>
      <p:ext uri="{BB962C8B-B14F-4D97-AF65-F5344CB8AC3E}">
        <p14:creationId xmlns:p14="http://schemas.microsoft.com/office/powerpoint/2010/main" val="787002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challenge 1: interface</a:t>
            </a:r>
            <a:endParaRPr lang="zh-CN" altLang="en-US" dirty="0"/>
          </a:p>
        </p:txBody>
      </p:sp>
      <p:sp>
        <p:nvSpPr>
          <p:cNvPr id="3" name="内容占位符 2"/>
          <p:cNvSpPr>
            <a:spLocks noGrp="1"/>
          </p:cNvSpPr>
          <p:nvPr>
            <p:ph idx="1"/>
          </p:nvPr>
        </p:nvSpPr>
        <p:spPr>
          <a:xfrm>
            <a:off x="838200" y="1825625"/>
            <a:ext cx="6234629" cy="4351338"/>
          </a:xfrm>
        </p:spPr>
        <p:txBody>
          <a:bodyPr/>
          <a:lstStyle/>
          <a:p>
            <a:r>
              <a:rPr lang="en-US" altLang="zh-CN" dirty="0">
                <a:latin typeface="Comic Sans MS" panose="030F0702030302020204" pitchFamily="66" charset="0"/>
              </a:rPr>
              <a:t>Small </a:t>
            </a:r>
            <a:r>
              <a:rPr lang="en-US" altLang="zh-CN" dirty="0" smtClean="0">
                <a:latin typeface="Comic Sans MS" panose="030F0702030302020204" pitchFamily="66" charset="0"/>
              </a:rPr>
              <a:t>TCB</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C </a:t>
            </a:r>
            <a:r>
              <a:rPr lang="en-US" altLang="zh-CN" dirty="0">
                <a:latin typeface="Comic Sans MS" panose="030F0702030302020204" pitchFamily="66" charset="0"/>
              </a:rPr>
              <a:t>library interface is </a:t>
            </a:r>
            <a:r>
              <a:rPr lang="en-US" altLang="zh-CN" dirty="0" smtClean="0">
                <a:latin typeface="Comic Sans MS" panose="030F0702030302020204" pitchFamily="66" charset="0"/>
              </a:rPr>
              <a:t>complex</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Harder </a:t>
            </a:r>
            <a:r>
              <a:rPr lang="en-US" altLang="zh-CN" dirty="0">
                <a:latin typeface="Comic Sans MS" panose="030F0702030302020204" pitchFamily="66" charset="0"/>
              </a:rPr>
              <a:t>to protect</a:t>
            </a:r>
            <a:endParaRPr lang="zh-CN" altLang="en-US" dirty="0">
              <a:latin typeface="Comic Sans MS" panose="030F0702030302020204" pitchFamily="66" charset="0"/>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298" y="1846246"/>
            <a:ext cx="3172268" cy="3915321"/>
          </a:xfrm>
          <a:prstGeom prst="rect">
            <a:avLst/>
          </a:prstGeom>
        </p:spPr>
      </p:pic>
    </p:spTree>
    <p:extLst>
      <p:ext uri="{BB962C8B-B14F-4D97-AF65-F5344CB8AC3E}">
        <p14:creationId xmlns:p14="http://schemas.microsoft.com/office/powerpoint/2010/main" val="3938864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challenge 1: interface</a:t>
            </a:r>
            <a:endParaRPr lang="zh-CN" altLang="en-US" dirty="0"/>
          </a:p>
        </p:txBody>
      </p:sp>
      <p:sp>
        <p:nvSpPr>
          <p:cNvPr id="3" name="内容占位符 2"/>
          <p:cNvSpPr>
            <a:spLocks noGrp="1"/>
          </p:cNvSpPr>
          <p:nvPr>
            <p:ph idx="1"/>
          </p:nvPr>
        </p:nvSpPr>
        <p:spPr>
          <a:xfrm>
            <a:off x="838200" y="1825625"/>
            <a:ext cx="6234629" cy="4351338"/>
          </a:xfrm>
        </p:spPr>
        <p:txBody>
          <a:bodyPr/>
          <a:lstStyle/>
          <a:p>
            <a:r>
              <a:rPr lang="en-US" altLang="zh-CN" dirty="0">
                <a:latin typeface="Comic Sans MS" panose="030F0702030302020204" pitchFamily="66" charset="0"/>
              </a:rPr>
              <a:t>Haven (OSDI’14): library operating system in enclave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Large TCB → more vulnerable </a:t>
            </a:r>
          </a:p>
          <a:p>
            <a:endParaRPr lang="en-US" altLang="zh-CN" dirty="0" smtClean="0">
              <a:latin typeface="Comic Sans MS" panose="030F0702030302020204" pitchFamily="66" charset="0"/>
            </a:endParaRPr>
          </a:p>
          <a:p>
            <a:r>
              <a:rPr lang="en-US" altLang="zh-CN" dirty="0">
                <a:latin typeface="Comic Sans MS" panose="030F0702030302020204" pitchFamily="66" charset="0"/>
              </a:rPr>
              <a:t>Small interface (22 system calls)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Shields protect the interface</a:t>
            </a:r>
            <a:endParaRPr lang="zh-CN" altLang="en-US" dirty="0">
              <a:latin typeface="Comic Sans MS" panose="030F0702030302020204" pitchFamily="66" charset="0"/>
            </a:endParaRPr>
          </a:p>
        </p:txBody>
      </p:sp>
      <p:pic>
        <p:nvPicPr>
          <p:cNvPr id="6" name="图片 5" descr="屏幕剪辑"/>
          <p:cNvPicPr>
            <a:picLocks noChangeAspect="1"/>
          </p:cNvPicPr>
          <p:nvPr/>
        </p:nvPicPr>
        <p:blipFill rotWithShape="1">
          <a:blip r:embed="rId2">
            <a:extLst>
              <a:ext uri="{28A0092B-C50C-407E-A947-70E740481C1C}">
                <a14:useLocalDpi xmlns:a14="http://schemas.microsoft.com/office/drawing/2010/main" val="0"/>
              </a:ext>
            </a:extLst>
          </a:blip>
          <a:srcRect l="69298"/>
          <a:stretch/>
        </p:blipFill>
        <p:spPr>
          <a:xfrm>
            <a:off x="8073818" y="1690688"/>
            <a:ext cx="3279982" cy="4340486"/>
          </a:xfrm>
          <a:prstGeom prst="rect">
            <a:avLst/>
          </a:prstGeom>
        </p:spPr>
      </p:pic>
    </p:spTree>
    <p:extLst>
      <p:ext uri="{BB962C8B-B14F-4D97-AF65-F5344CB8AC3E}">
        <p14:creationId xmlns:p14="http://schemas.microsoft.com/office/powerpoint/2010/main" val="2787106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system support should be placed inside a enclave ? </a:t>
            </a:r>
            <a:r>
              <a:rPr lang="en-US" altLang="zh-CN" dirty="0"/>
              <a:t>Three choices</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dirty="0">
              <a:latin typeface="Comic Sans MS" panose="030F0702030302020204" pitchFamily="66"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90" y="2284448"/>
            <a:ext cx="10683317" cy="4340486"/>
          </a:xfrm>
          <a:prstGeom prst="rect">
            <a:avLst/>
          </a:prstGeom>
        </p:spPr>
      </p:pic>
    </p:spTree>
    <p:extLst>
      <p:ext uri="{BB962C8B-B14F-4D97-AF65-F5344CB8AC3E}">
        <p14:creationId xmlns:p14="http://schemas.microsoft.com/office/powerpoint/2010/main" val="7835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architecture</a:t>
            </a:r>
            <a:endParaRPr lang="zh-CN" altLang="en-US" dirty="0"/>
          </a:p>
        </p:txBody>
      </p:sp>
      <p:sp>
        <p:nvSpPr>
          <p:cNvPr id="3" name="内容占位符 2"/>
          <p:cNvSpPr>
            <a:spLocks noGrp="1"/>
          </p:cNvSpPr>
          <p:nvPr>
            <p:ph idx="1"/>
          </p:nvPr>
        </p:nvSpPr>
        <p:spPr>
          <a:xfrm>
            <a:off x="838200" y="1825625"/>
            <a:ext cx="6257331" cy="4351338"/>
          </a:xfrm>
        </p:spPr>
        <p:txBody>
          <a:bodyPr/>
          <a:lstStyle/>
          <a:p>
            <a:endParaRPr lang="en-US" altLang="zh-CN" dirty="0" smtClean="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531" y="1825625"/>
            <a:ext cx="4296375" cy="4496427"/>
          </a:xfrm>
          <a:prstGeom prst="rect">
            <a:avLst/>
          </a:prstGeom>
        </p:spPr>
      </p:pic>
    </p:spTree>
    <p:extLst>
      <p:ext uri="{BB962C8B-B14F-4D97-AF65-F5344CB8AC3E}">
        <p14:creationId xmlns:p14="http://schemas.microsoft.com/office/powerpoint/2010/main" val="302051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architecture</a:t>
            </a:r>
            <a:endParaRPr lang="zh-CN" altLang="en-US" dirty="0"/>
          </a:p>
        </p:txBody>
      </p:sp>
      <p:sp>
        <p:nvSpPr>
          <p:cNvPr id="3" name="内容占位符 2"/>
          <p:cNvSpPr>
            <a:spLocks noGrp="1"/>
          </p:cNvSpPr>
          <p:nvPr>
            <p:ph idx="1"/>
          </p:nvPr>
        </p:nvSpPr>
        <p:spPr>
          <a:xfrm>
            <a:off x="838200" y="1825625"/>
            <a:ext cx="6257331" cy="4351338"/>
          </a:xfrm>
        </p:spPr>
        <p:txBody>
          <a:bodyPr/>
          <a:lstStyle/>
          <a:p>
            <a:r>
              <a:rPr lang="en-US" altLang="zh-CN" dirty="0">
                <a:latin typeface="Comic Sans MS" panose="030F0702030302020204" pitchFamily="66" charset="0"/>
              </a:rPr>
              <a:t>Enhanced C library → small </a:t>
            </a:r>
            <a:r>
              <a:rPr lang="en-US" altLang="zh-CN" dirty="0" smtClean="0">
                <a:latin typeface="Comic Sans MS" panose="030F0702030302020204" pitchFamily="66" charset="0"/>
              </a:rPr>
              <a:t>TCB</a:t>
            </a:r>
          </a:p>
        </p:txBody>
      </p:sp>
      <p:pic>
        <p:nvPicPr>
          <p:cNvPr id="6" name="内容占位符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354" y="1690688"/>
            <a:ext cx="4209446" cy="4351338"/>
          </a:xfrm>
          <a:prstGeom prst="rect">
            <a:avLst/>
          </a:prstGeom>
        </p:spPr>
      </p:pic>
    </p:spTree>
    <p:extLst>
      <p:ext uri="{BB962C8B-B14F-4D97-AF65-F5344CB8AC3E}">
        <p14:creationId xmlns:p14="http://schemas.microsoft.com/office/powerpoint/2010/main" val="2707869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architecture</a:t>
            </a:r>
            <a:endParaRPr lang="zh-CN" altLang="en-US" dirty="0"/>
          </a:p>
        </p:txBody>
      </p:sp>
      <p:sp>
        <p:nvSpPr>
          <p:cNvPr id="3" name="内容占位符 2"/>
          <p:cNvSpPr>
            <a:spLocks noGrp="1"/>
          </p:cNvSpPr>
          <p:nvPr>
            <p:ph idx="1"/>
          </p:nvPr>
        </p:nvSpPr>
        <p:spPr>
          <a:xfrm>
            <a:off x="838200" y="1825625"/>
            <a:ext cx="6257331" cy="4351338"/>
          </a:xfrm>
        </p:spPr>
        <p:txBody>
          <a:bodyPr/>
          <a:lstStyle/>
          <a:p>
            <a:r>
              <a:rPr lang="en-US" altLang="zh-CN" dirty="0">
                <a:latin typeface="Comic Sans MS" panose="030F0702030302020204" pitchFamily="66" charset="0"/>
              </a:rPr>
              <a:t>Enhanced C library → small TCB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Asynchronous </a:t>
            </a:r>
            <a:r>
              <a:rPr lang="en-US" altLang="zh-CN" dirty="0">
                <a:latin typeface="Comic Sans MS" panose="030F0702030302020204" pitchFamily="66" charset="0"/>
              </a:rPr>
              <a:t>system calls and user space threading </a:t>
            </a:r>
            <a:r>
              <a:rPr lang="en-US" altLang="zh-CN" dirty="0">
                <a:solidFill>
                  <a:srgbClr val="FF0000"/>
                </a:solidFill>
                <a:latin typeface="Comic Sans MS" panose="030F0702030302020204" pitchFamily="66" charset="0"/>
              </a:rPr>
              <a:t>reduce</a:t>
            </a:r>
            <a:r>
              <a:rPr lang="en-US" altLang="zh-CN" dirty="0">
                <a:latin typeface="Comic Sans MS" panose="030F0702030302020204" pitchFamily="66" charset="0"/>
              </a:rPr>
              <a:t> number of </a:t>
            </a:r>
            <a:r>
              <a:rPr lang="en-US" altLang="zh-CN" dirty="0">
                <a:solidFill>
                  <a:srgbClr val="FF0000"/>
                </a:solidFill>
                <a:latin typeface="Comic Sans MS" panose="030F0702030302020204" pitchFamily="66" charset="0"/>
              </a:rPr>
              <a:t>enclave </a:t>
            </a:r>
            <a:r>
              <a:rPr lang="en-US" altLang="zh-CN" dirty="0" smtClean="0">
                <a:solidFill>
                  <a:srgbClr val="FF0000"/>
                </a:solidFill>
                <a:latin typeface="Comic Sans MS" panose="030F0702030302020204" pitchFamily="66" charset="0"/>
              </a:rPr>
              <a:t>exits</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611" y="1690688"/>
            <a:ext cx="4223970" cy="4213357"/>
          </a:xfrm>
          <a:prstGeom prst="rect">
            <a:avLst/>
          </a:prstGeom>
        </p:spPr>
      </p:pic>
    </p:spTree>
    <p:extLst>
      <p:ext uri="{BB962C8B-B14F-4D97-AF65-F5344CB8AC3E}">
        <p14:creationId xmlns:p14="http://schemas.microsoft.com/office/powerpoint/2010/main" val="4187337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architecture</a:t>
            </a:r>
            <a:endParaRPr lang="zh-CN" altLang="en-US" dirty="0"/>
          </a:p>
        </p:txBody>
      </p:sp>
      <p:sp>
        <p:nvSpPr>
          <p:cNvPr id="3" name="内容占位符 2"/>
          <p:cNvSpPr>
            <a:spLocks noGrp="1"/>
          </p:cNvSpPr>
          <p:nvPr>
            <p:ph idx="1"/>
          </p:nvPr>
        </p:nvSpPr>
        <p:spPr>
          <a:xfrm>
            <a:off x="838200" y="1825625"/>
            <a:ext cx="6257331" cy="4351338"/>
          </a:xfrm>
        </p:spPr>
        <p:txBody>
          <a:bodyPr/>
          <a:lstStyle/>
          <a:p>
            <a:r>
              <a:rPr lang="en-US" altLang="zh-CN" dirty="0">
                <a:latin typeface="Comic Sans MS" panose="030F0702030302020204" pitchFamily="66" charset="0"/>
              </a:rPr>
              <a:t>Enhanced C library → small TCB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Asynchronous </a:t>
            </a:r>
            <a:r>
              <a:rPr lang="en-US" altLang="zh-CN" dirty="0">
                <a:latin typeface="Comic Sans MS" panose="030F0702030302020204" pitchFamily="66" charset="0"/>
              </a:rPr>
              <a:t>system calls and user space threading </a:t>
            </a:r>
            <a:r>
              <a:rPr lang="en-US" altLang="zh-CN" dirty="0">
                <a:solidFill>
                  <a:srgbClr val="FF0000"/>
                </a:solidFill>
                <a:latin typeface="Comic Sans MS" panose="030F0702030302020204" pitchFamily="66" charset="0"/>
              </a:rPr>
              <a:t>reduce </a:t>
            </a:r>
            <a:r>
              <a:rPr lang="en-US" altLang="zh-CN" dirty="0">
                <a:latin typeface="Comic Sans MS" panose="030F0702030302020204" pitchFamily="66" charset="0"/>
              </a:rPr>
              <a:t>number of </a:t>
            </a:r>
            <a:r>
              <a:rPr lang="en-US" altLang="zh-CN" dirty="0">
                <a:solidFill>
                  <a:srgbClr val="FF0000"/>
                </a:solidFill>
                <a:latin typeface="Comic Sans MS" panose="030F0702030302020204" pitchFamily="66" charset="0"/>
              </a:rPr>
              <a:t>enclave exits </a:t>
            </a:r>
            <a:endParaRPr lang="en-US" altLang="zh-CN" dirty="0" smtClean="0">
              <a:solidFill>
                <a:srgbClr val="FF0000"/>
              </a:solidFill>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Network </a:t>
            </a:r>
            <a:r>
              <a:rPr lang="en-US" altLang="zh-CN" dirty="0">
                <a:latin typeface="Comic Sans MS" panose="030F0702030302020204" pitchFamily="66" charset="0"/>
              </a:rPr>
              <a:t>and file system shields </a:t>
            </a:r>
            <a:r>
              <a:rPr lang="en-US" altLang="zh-CN" dirty="0">
                <a:solidFill>
                  <a:srgbClr val="FF0000"/>
                </a:solidFill>
                <a:latin typeface="Comic Sans MS" panose="030F0702030302020204" pitchFamily="66" charset="0"/>
              </a:rPr>
              <a:t>actively</a:t>
            </a:r>
            <a:r>
              <a:rPr lang="en-US" altLang="zh-CN" dirty="0">
                <a:latin typeface="Comic Sans MS" panose="030F0702030302020204" pitchFamily="66" charset="0"/>
              </a:rPr>
              <a:t> protect user data</a:t>
            </a:r>
            <a:endParaRPr lang="zh-CN" altLang="en-US" dirty="0">
              <a:latin typeface="Comic Sans MS" panose="030F0702030302020204" pitchFamily="66" charset="0"/>
            </a:endParaRPr>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531" y="1825625"/>
            <a:ext cx="4258269" cy="4267796"/>
          </a:xfrm>
          <a:prstGeom prst="rect">
            <a:avLst/>
          </a:prstGeom>
        </p:spPr>
      </p:pic>
    </p:spTree>
    <p:extLst>
      <p:ext uri="{BB962C8B-B14F-4D97-AF65-F5344CB8AC3E}">
        <p14:creationId xmlns:p14="http://schemas.microsoft.com/office/powerpoint/2010/main" val="2520874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M:N thread model</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646" y="1690688"/>
            <a:ext cx="7042708" cy="4956407"/>
          </a:xfrm>
        </p:spPr>
      </p:pic>
    </p:spTree>
    <p:extLst>
      <p:ext uri="{BB962C8B-B14F-4D97-AF65-F5344CB8AC3E}">
        <p14:creationId xmlns:p14="http://schemas.microsoft.com/office/powerpoint/2010/main" val="2114708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whole architecture</a:t>
            </a:r>
            <a:endParaRPr lang="zh-CN" alt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922" y="1425872"/>
            <a:ext cx="5767264" cy="5272384"/>
          </a:xfrm>
        </p:spPr>
      </p:pic>
    </p:spTree>
    <p:extLst>
      <p:ext uri="{BB962C8B-B14F-4D97-AF65-F5344CB8AC3E}">
        <p14:creationId xmlns:p14="http://schemas.microsoft.com/office/powerpoint/2010/main" val="3128092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云形 11"/>
          <p:cNvSpPr/>
          <p:nvPr/>
        </p:nvSpPr>
        <p:spPr>
          <a:xfrm>
            <a:off x="2787265" y="1679671"/>
            <a:ext cx="5365214" cy="4247673"/>
          </a:xfrm>
          <a:prstGeom prst="cloud">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anose="030F0702030302020204" pitchFamily="66" charset="0"/>
            </a:endParaRPr>
          </a:p>
        </p:txBody>
      </p:sp>
      <p:sp>
        <p:nvSpPr>
          <p:cNvPr id="2" name="标题 1"/>
          <p:cNvSpPr>
            <a:spLocks noGrp="1"/>
          </p:cNvSpPr>
          <p:nvPr>
            <p:ph type="title"/>
          </p:nvPr>
        </p:nvSpPr>
        <p:spPr/>
        <p:txBody>
          <a:bodyPr/>
          <a:lstStyle/>
          <a:p>
            <a:r>
              <a:rPr lang="en-US" altLang="zh-CN" dirty="0"/>
              <a:t>C</a:t>
            </a:r>
            <a:r>
              <a:rPr lang="en-US" altLang="zh-CN" dirty="0" smtClean="0"/>
              <a:t>loud Environment</a:t>
            </a:r>
            <a:endParaRPr lang="zh-CN" altLang="en-US" dirty="0"/>
          </a:p>
        </p:txBody>
      </p:sp>
      <p:pic>
        <p:nvPicPr>
          <p:cNvPr id="7" name="Picture 8"/>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37261" y="1228400"/>
            <a:ext cx="1136496" cy="1168139"/>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3470309" y="4516915"/>
            <a:ext cx="3755258" cy="596479"/>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latin typeface="Comic Sans MS" panose="030F0702030302020204" pitchFamily="66" charset="0"/>
              </a:rPr>
              <a:t>Hypervisor</a:t>
            </a:r>
            <a:endParaRPr lang="zh-CN" altLang="en-US" dirty="0">
              <a:solidFill>
                <a:schemeClr val="tx1"/>
              </a:solidFill>
              <a:latin typeface="Comic Sans MS" panose="030F0702030302020204" pitchFamily="66" charset="0"/>
            </a:endParaRPr>
          </a:p>
        </p:txBody>
      </p:sp>
      <p:sp>
        <p:nvSpPr>
          <p:cNvPr id="14" name="矩形 13"/>
          <p:cNvSpPr/>
          <p:nvPr/>
        </p:nvSpPr>
        <p:spPr>
          <a:xfrm>
            <a:off x="3470309" y="2434728"/>
            <a:ext cx="1178805" cy="1978694"/>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pPr algn="ctr"/>
            <a:r>
              <a:rPr lang="en-US" altLang="zh-CN" sz="2000" b="1" dirty="0" smtClean="0">
                <a:solidFill>
                  <a:schemeClr val="tx1"/>
                </a:solidFill>
                <a:latin typeface="Comic Sans MS" panose="030F0702030302020204" pitchFamily="66" charset="0"/>
              </a:rPr>
              <a:t>VM</a:t>
            </a: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zh-CN" altLang="en-US" sz="2800" dirty="0">
              <a:solidFill>
                <a:schemeClr val="tx1"/>
              </a:solidFill>
              <a:latin typeface="Comic Sans MS" panose="030F0702030302020204" pitchFamily="66" charset="0"/>
            </a:endParaRPr>
          </a:p>
        </p:txBody>
      </p:sp>
      <p:sp>
        <p:nvSpPr>
          <p:cNvPr id="17" name="矩形 16"/>
          <p:cNvSpPr/>
          <p:nvPr/>
        </p:nvSpPr>
        <p:spPr>
          <a:xfrm>
            <a:off x="3578982" y="2584846"/>
            <a:ext cx="958469" cy="1268238"/>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Comic Sans MS" panose="030F0702030302020204" pitchFamily="66" charset="0"/>
              </a:rPr>
              <a:t>App</a:t>
            </a:r>
            <a:endParaRPr lang="zh-CN" altLang="en-US" b="1" dirty="0">
              <a:solidFill>
                <a:schemeClr val="tx1"/>
              </a:solidFill>
              <a:latin typeface="Comic Sans MS" panose="030F0702030302020204" pitchFamily="66" charset="0"/>
            </a:endParaRPr>
          </a:p>
        </p:txBody>
      </p:sp>
      <p:sp>
        <p:nvSpPr>
          <p:cNvPr id="22" name="矩形 21"/>
          <p:cNvSpPr/>
          <p:nvPr/>
        </p:nvSpPr>
        <p:spPr>
          <a:xfrm>
            <a:off x="4757787" y="2434728"/>
            <a:ext cx="1178805" cy="1978694"/>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pPr algn="ctr"/>
            <a:r>
              <a:rPr lang="en-US" altLang="zh-CN" sz="2000" b="1" dirty="0" smtClean="0">
                <a:solidFill>
                  <a:schemeClr val="tx1"/>
                </a:solidFill>
                <a:latin typeface="Comic Sans MS" panose="030F0702030302020204" pitchFamily="66" charset="0"/>
              </a:rPr>
              <a:t>VM</a:t>
            </a: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zh-CN" altLang="en-US" sz="2800" dirty="0">
              <a:solidFill>
                <a:schemeClr val="tx1"/>
              </a:solidFill>
              <a:latin typeface="Comic Sans MS" panose="030F0702030302020204" pitchFamily="66" charset="0"/>
            </a:endParaRPr>
          </a:p>
        </p:txBody>
      </p:sp>
      <p:sp>
        <p:nvSpPr>
          <p:cNvPr id="23" name="矩形 22"/>
          <p:cNvSpPr/>
          <p:nvPr/>
        </p:nvSpPr>
        <p:spPr>
          <a:xfrm>
            <a:off x="4866460" y="2584846"/>
            <a:ext cx="958469" cy="1268238"/>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Comic Sans MS" panose="030F0702030302020204" pitchFamily="66" charset="0"/>
              </a:rPr>
              <a:t>App</a:t>
            </a:r>
            <a:endParaRPr lang="zh-CN" altLang="en-US" b="1" dirty="0">
              <a:solidFill>
                <a:schemeClr val="tx1"/>
              </a:solidFill>
              <a:latin typeface="Comic Sans MS" panose="030F0702030302020204" pitchFamily="66" charset="0"/>
            </a:endParaRPr>
          </a:p>
        </p:txBody>
      </p:sp>
      <p:sp>
        <p:nvSpPr>
          <p:cNvPr id="24" name="矩形 23"/>
          <p:cNvSpPr/>
          <p:nvPr/>
        </p:nvSpPr>
        <p:spPr>
          <a:xfrm>
            <a:off x="6046762" y="2434728"/>
            <a:ext cx="1178805" cy="1978694"/>
          </a:xfrm>
          <a:prstGeom prst="rect">
            <a:avLst/>
          </a:prstGeom>
          <a:solidFill>
            <a:schemeClr val="accent6">
              <a:lumMod val="40000"/>
              <a:lumOff val="6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pPr algn="ctr"/>
            <a:r>
              <a:rPr lang="en-US" altLang="zh-CN" sz="2000" b="1" dirty="0" smtClean="0">
                <a:solidFill>
                  <a:schemeClr val="tx1"/>
                </a:solidFill>
                <a:latin typeface="Comic Sans MS" panose="030F0702030302020204" pitchFamily="66" charset="0"/>
              </a:rPr>
              <a:t>VM</a:t>
            </a:r>
          </a:p>
          <a:p>
            <a:endParaRPr lang="en-US" altLang="zh-CN" sz="2800" dirty="0">
              <a:solidFill>
                <a:schemeClr val="tx1"/>
              </a:solidFill>
              <a:latin typeface="Comic Sans MS" panose="030F0702030302020204" pitchFamily="66" charset="0"/>
            </a:endParaRPr>
          </a:p>
          <a:p>
            <a:endParaRPr lang="en-US" altLang="zh-CN" sz="2800" dirty="0" smtClean="0">
              <a:solidFill>
                <a:schemeClr val="tx1"/>
              </a:solidFill>
              <a:latin typeface="Comic Sans MS" panose="030F0702030302020204" pitchFamily="66" charset="0"/>
            </a:endParaRPr>
          </a:p>
          <a:p>
            <a:endParaRPr lang="en-US" altLang="zh-CN" sz="2800" dirty="0">
              <a:solidFill>
                <a:schemeClr val="tx1"/>
              </a:solidFill>
              <a:latin typeface="Comic Sans MS" panose="030F0702030302020204" pitchFamily="66" charset="0"/>
            </a:endParaRPr>
          </a:p>
          <a:p>
            <a:endParaRPr lang="zh-CN" altLang="en-US" sz="2800" dirty="0">
              <a:solidFill>
                <a:schemeClr val="tx1"/>
              </a:solidFill>
              <a:latin typeface="Comic Sans MS" panose="030F0702030302020204" pitchFamily="66" charset="0"/>
            </a:endParaRPr>
          </a:p>
        </p:txBody>
      </p:sp>
      <p:sp>
        <p:nvSpPr>
          <p:cNvPr id="25" name="矩形 24"/>
          <p:cNvSpPr/>
          <p:nvPr/>
        </p:nvSpPr>
        <p:spPr>
          <a:xfrm>
            <a:off x="6155435" y="2584846"/>
            <a:ext cx="958469" cy="1268238"/>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Comic Sans MS" panose="030F0702030302020204" pitchFamily="66" charset="0"/>
              </a:rPr>
              <a:t>App</a:t>
            </a:r>
            <a:endParaRPr lang="zh-CN" altLang="en-US" b="1" dirty="0">
              <a:solidFill>
                <a:schemeClr val="tx1"/>
              </a:solidFill>
              <a:latin typeface="Comic Sans MS" panose="030F0702030302020204" pitchFamily="66" charset="0"/>
            </a:endParaRPr>
          </a:p>
        </p:txBody>
      </p:sp>
      <p:pic>
        <p:nvPicPr>
          <p:cNvPr id="26" name="Picture 8"/>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84918" y="5179495"/>
            <a:ext cx="1136496" cy="1168139"/>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371" y="4909323"/>
            <a:ext cx="1136496" cy="1168139"/>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 name="文本框 27"/>
          <p:cNvSpPr txBox="1"/>
          <p:nvPr/>
        </p:nvSpPr>
        <p:spPr>
          <a:xfrm>
            <a:off x="9496618" y="6268598"/>
            <a:ext cx="1994053" cy="369332"/>
          </a:xfrm>
          <a:prstGeom prst="rect">
            <a:avLst/>
          </a:prstGeom>
          <a:noFill/>
        </p:spPr>
        <p:txBody>
          <a:bodyPr wrap="square" rtlCol="0">
            <a:spAutoFit/>
          </a:bodyPr>
          <a:lstStyle/>
          <a:p>
            <a:r>
              <a:rPr lang="en-US" altLang="zh-CN" b="1" dirty="0" smtClean="0">
                <a:latin typeface="Comic Sans MS" panose="030F0702030302020204" pitchFamily="66" charset="0"/>
              </a:rPr>
              <a:t>Cloud Operator</a:t>
            </a:r>
            <a:endParaRPr lang="zh-CN" altLang="en-US" b="1" dirty="0">
              <a:latin typeface="Comic Sans MS" panose="030F0702030302020204" pitchFamily="66" charset="0"/>
            </a:endParaRPr>
          </a:p>
        </p:txBody>
      </p:sp>
      <p:sp>
        <p:nvSpPr>
          <p:cNvPr id="29" name="文本框 28"/>
          <p:cNvSpPr txBox="1"/>
          <p:nvPr/>
        </p:nvSpPr>
        <p:spPr>
          <a:xfrm>
            <a:off x="9511006" y="811743"/>
            <a:ext cx="1994053" cy="369332"/>
          </a:xfrm>
          <a:prstGeom prst="rect">
            <a:avLst/>
          </a:prstGeom>
          <a:noFill/>
        </p:spPr>
        <p:txBody>
          <a:bodyPr wrap="square" rtlCol="0">
            <a:spAutoFit/>
          </a:bodyPr>
          <a:lstStyle/>
          <a:p>
            <a:r>
              <a:rPr lang="en-US" altLang="zh-CN" b="1" dirty="0" smtClean="0">
                <a:latin typeface="Comic Sans MS" panose="030F0702030302020204" pitchFamily="66" charset="0"/>
              </a:rPr>
              <a:t>Terminal User</a:t>
            </a:r>
            <a:endParaRPr lang="zh-CN" altLang="en-US" b="1" dirty="0">
              <a:latin typeface="Comic Sans MS" panose="030F0702030302020204" pitchFamily="66" charset="0"/>
            </a:endParaRPr>
          </a:p>
        </p:txBody>
      </p:sp>
      <p:sp>
        <p:nvSpPr>
          <p:cNvPr id="30" name="文本框 29"/>
          <p:cNvSpPr txBox="1"/>
          <p:nvPr/>
        </p:nvSpPr>
        <p:spPr>
          <a:xfrm>
            <a:off x="253266" y="6077462"/>
            <a:ext cx="2193051" cy="369332"/>
          </a:xfrm>
          <a:prstGeom prst="rect">
            <a:avLst/>
          </a:prstGeom>
          <a:noFill/>
        </p:spPr>
        <p:txBody>
          <a:bodyPr wrap="square" rtlCol="0">
            <a:spAutoFit/>
          </a:bodyPr>
          <a:lstStyle/>
          <a:p>
            <a:r>
              <a:rPr lang="en-US" altLang="zh-CN" b="1" dirty="0" smtClean="0">
                <a:latin typeface="Comic Sans MS" panose="030F0702030302020204" pitchFamily="66" charset="0"/>
              </a:rPr>
              <a:t>Service Provider</a:t>
            </a:r>
            <a:endParaRPr lang="zh-CN" altLang="en-US" b="1" dirty="0">
              <a:latin typeface="Comic Sans MS" panose="030F0702030302020204" pitchFamily="66" charset="0"/>
            </a:endParaRPr>
          </a:p>
        </p:txBody>
      </p:sp>
      <p:cxnSp>
        <p:nvCxnSpPr>
          <p:cNvPr id="35" name="直接箭头连接符 34"/>
          <p:cNvCxnSpPr/>
          <p:nvPr/>
        </p:nvCxnSpPr>
        <p:spPr>
          <a:xfrm>
            <a:off x="6786392" y="4891489"/>
            <a:ext cx="2962733" cy="1035855"/>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7" idx="3"/>
          </p:cNvCxnSpPr>
          <p:nvPr/>
        </p:nvCxnSpPr>
        <p:spPr>
          <a:xfrm flipV="1">
            <a:off x="1758867" y="4133252"/>
            <a:ext cx="2005652" cy="1360141"/>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7" idx="1"/>
          </p:cNvCxnSpPr>
          <p:nvPr/>
        </p:nvCxnSpPr>
        <p:spPr>
          <a:xfrm flipV="1">
            <a:off x="6786392" y="1812470"/>
            <a:ext cx="3050869" cy="1102466"/>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56509" y="4245158"/>
            <a:ext cx="2629635" cy="646331"/>
          </a:xfrm>
          <a:prstGeom prst="rect">
            <a:avLst/>
          </a:prstGeom>
          <a:noFill/>
        </p:spPr>
        <p:txBody>
          <a:bodyPr wrap="square" rtlCol="0">
            <a:spAutoFit/>
          </a:bodyPr>
          <a:lstStyle/>
          <a:p>
            <a:r>
              <a:rPr lang="en-US" altLang="zh-CN" dirty="0" smtClean="0">
                <a:latin typeface="Comic Sans MS" panose="030F0702030302020204" pitchFamily="66" charset="0"/>
              </a:rPr>
              <a:t>Deploy service in VM, through network</a:t>
            </a:r>
            <a:endParaRPr lang="zh-CN" altLang="en-US" dirty="0">
              <a:latin typeface="Comic Sans MS" panose="030F0702030302020204" pitchFamily="66" charset="0"/>
            </a:endParaRPr>
          </a:p>
        </p:txBody>
      </p:sp>
      <p:sp>
        <p:nvSpPr>
          <p:cNvPr id="51" name="文本框 50"/>
          <p:cNvSpPr txBox="1"/>
          <p:nvPr/>
        </p:nvSpPr>
        <p:spPr>
          <a:xfrm>
            <a:off x="6837936" y="5598136"/>
            <a:ext cx="2373251" cy="646331"/>
          </a:xfrm>
          <a:prstGeom prst="rect">
            <a:avLst/>
          </a:prstGeom>
          <a:noFill/>
        </p:spPr>
        <p:txBody>
          <a:bodyPr wrap="square" rtlCol="0">
            <a:spAutoFit/>
          </a:bodyPr>
          <a:lstStyle/>
          <a:p>
            <a:r>
              <a:rPr lang="en-US" altLang="zh-CN" dirty="0" smtClean="0">
                <a:latin typeface="Comic Sans MS" panose="030F0702030302020204" pitchFamily="66" charset="0"/>
              </a:rPr>
              <a:t>Manage platform,</a:t>
            </a:r>
          </a:p>
          <a:p>
            <a:r>
              <a:rPr lang="en-US" altLang="zh-CN" dirty="0" smtClean="0">
                <a:latin typeface="Comic Sans MS" panose="030F0702030302020204" pitchFamily="66" charset="0"/>
              </a:rPr>
              <a:t>through network</a:t>
            </a:r>
            <a:endParaRPr lang="zh-CN" altLang="en-US" dirty="0">
              <a:latin typeface="Comic Sans MS" panose="030F0702030302020204" pitchFamily="66" charset="0"/>
            </a:endParaRPr>
          </a:p>
        </p:txBody>
      </p:sp>
      <p:sp>
        <p:nvSpPr>
          <p:cNvPr id="52" name="文本框 51"/>
          <p:cNvSpPr txBox="1"/>
          <p:nvPr/>
        </p:nvSpPr>
        <p:spPr>
          <a:xfrm>
            <a:off x="7868075" y="1302018"/>
            <a:ext cx="2373251" cy="646331"/>
          </a:xfrm>
          <a:prstGeom prst="rect">
            <a:avLst/>
          </a:prstGeom>
          <a:noFill/>
        </p:spPr>
        <p:txBody>
          <a:bodyPr wrap="square" rtlCol="0">
            <a:spAutoFit/>
          </a:bodyPr>
          <a:lstStyle/>
          <a:p>
            <a:r>
              <a:rPr lang="en-US" altLang="zh-CN" dirty="0" smtClean="0">
                <a:latin typeface="Comic Sans MS" panose="030F0702030302020204" pitchFamily="66" charset="0"/>
              </a:rPr>
              <a:t>Access service,</a:t>
            </a:r>
          </a:p>
          <a:p>
            <a:r>
              <a:rPr lang="en-US" altLang="zh-CN" dirty="0" smtClean="0">
                <a:latin typeface="Comic Sans MS" panose="030F0702030302020204" pitchFamily="66" charset="0"/>
              </a:rPr>
              <a:t>through network</a:t>
            </a:r>
            <a:endParaRPr lang="zh-CN" altLang="en-US" dirty="0">
              <a:latin typeface="Comic Sans MS" panose="030F0702030302020204" pitchFamily="66" charset="0"/>
            </a:endParaRPr>
          </a:p>
        </p:txBody>
      </p:sp>
      <p:sp>
        <p:nvSpPr>
          <p:cNvPr id="31" name="文本框 30"/>
          <p:cNvSpPr txBox="1"/>
          <p:nvPr/>
        </p:nvSpPr>
        <p:spPr>
          <a:xfrm>
            <a:off x="1695149" y="5578898"/>
            <a:ext cx="1245718" cy="369332"/>
          </a:xfrm>
          <a:prstGeom prst="rect">
            <a:avLst/>
          </a:prstGeom>
          <a:noFill/>
        </p:spPr>
        <p:txBody>
          <a:bodyPr wrap="square" rtlCol="0">
            <a:spAutoFit/>
          </a:bodyPr>
          <a:lstStyle/>
          <a:p>
            <a:r>
              <a:rPr lang="en-US" altLang="zh-CN" dirty="0" smtClean="0">
                <a:latin typeface="Comic Sans MS" panose="030F0702030302020204" pitchFamily="66" charset="0"/>
              </a:rPr>
              <a:t>23andMe</a:t>
            </a:r>
            <a:endParaRPr lang="zh-CN" altLang="en-US" dirty="0">
              <a:latin typeface="Comic Sans MS" panose="030F0702030302020204" pitchFamily="66" charset="0"/>
            </a:endParaRPr>
          </a:p>
        </p:txBody>
      </p:sp>
      <p:sp>
        <p:nvSpPr>
          <p:cNvPr id="32" name="文本框 31"/>
          <p:cNvSpPr txBox="1"/>
          <p:nvPr/>
        </p:nvSpPr>
        <p:spPr>
          <a:xfrm>
            <a:off x="9837260" y="4781245"/>
            <a:ext cx="1516539" cy="369332"/>
          </a:xfrm>
          <a:prstGeom prst="rect">
            <a:avLst/>
          </a:prstGeom>
          <a:noFill/>
        </p:spPr>
        <p:txBody>
          <a:bodyPr wrap="square" rtlCol="0">
            <a:spAutoFit/>
          </a:bodyPr>
          <a:lstStyle/>
          <a:p>
            <a:r>
              <a:rPr lang="en-US" altLang="zh-CN" dirty="0" smtClean="0">
                <a:latin typeface="Comic Sans MS" panose="030F0702030302020204" pitchFamily="66" charset="0"/>
              </a:rPr>
              <a:t>Amazon EC2</a:t>
            </a:r>
            <a:endParaRPr lang="zh-CN" altLang="en-US" dirty="0">
              <a:latin typeface="Comic Sans MS" panose="030F0702030302020204" pitchFamily="66" charset="0"/>
            </a:endParaRPr>
          </a:p>
        </p:txBody>
      </p:sp>
      <p:sp>
        <p:nvSpPr>
          <p:cNvPr id="33" name="文本框 32"/>
          <p:cNvSpPr txBox="1"/>
          <p:nvPr/>
        </p:nvSpPr>
        <p:spPr>
          <a:xfrm>
            <a:off x="8463429" y="2336542"/>
            <a:ext cx="2510328" cy="369332"/>
          </a:xfrm>
          <a:prstGeom prst="rect">
            <a:avLst/>
          </a:prstGeom>
          <a:noFill/>
        </p:spPr>
        <p:txBody>
          <a:bodyPr wrap="square" rtlCol="0">
            <a:spAutoFit/>
          </a:bodyPr>
          <a:lstStyle/>
          <a:p>
            <a:r>
              <a:rPr lang="en-US" altLang="zh-CN" dirty="0" smtClean="0">
                <a:latin typeface="Comic Sans MS" panose="030F0702030302020204" pitchFamily="66" charset="0"/>
              </a:rPr>
              <a:t>Personal health data</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5498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49" grpId="0"/>
      <p:bldP spid="51" grpId="0"/>
      <p:bldP spid="52" grpId="0"/>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i</a:t>
            </a:r>
            <a:r>
              <a:rPr lang="en-US" altLang="zh-CN" dirty="0" smtClean="0"/>
              <a:t>ntegration with Docker</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441" y="1690688"/>
            <a:ext cx="8907118" cy="4353533"/>
          </a:xfrm>
          <a:prstGeom prst="rect">
            <a:avLst/>
          </a:prstGeom>
        </p:spPr>
      </p:pic>
    </p:spTree>
    <p:extLst>
      <p:ext uri="{BB962C8B-B14F-4D97-AF65-F5344CB8AC3E}">
        <p14:creationId xmlns:p14="http://schemas.microsoft.com/office/powerpoint/2010/main" val="2930432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performance overview</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116" y="1476932"/>
            <a:ext cx="7687748" cy="5096586"/>
          </a:xfrm>
          <a:prstGeom prst="rect">
            <a:avLst/>
          </a:prstGeom>
        </p:spPr>
      </p:pic>
    </p:spTree>
    <p:extLst>
      <p:ext uri="{BB962C8B-B14F-4D97-AF65-F5344CB8AC3E}">
        <p14:creationId xmlns:p14="http://schemas.microsoft.com/office/powerpoint/2010/main" val="2370726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SCONE, summary</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Small </a:t>
            </a:r>
            <a:r>
              <a:rPr lang="en-US" altLang="zh-CN" dirty="0">
                <a:latin typeface="Comic Sans MS" panose="030F0702030302020204" pitchFamily="66" charset="0"/>
              </a:rPr>
              <a:t>trusted computing base (0.6× – 2.0× of native binary size) </a:t>
            </a:r>
            <a:endParaRPr lang="en-US" altLang="zh-CN" dirty="0" smtClean="0">
              <a:latin typeface="Comic Sans MS" panose="030F0702030302020204" pitchFamily="66" charset="0"/>
            </a:endParaRPr>
          </a:p>
          <a:p>
            <a:endParaRPr lang="en-US" altLang="zh-CN" dirty="0">
              <a:latin typeface="Comic Sans MS" panose="030F0702030302020204" pitchFamily="66" charset="0"/>
            </a:endParaRPr>
          </a:p>
          <a:p>
            <a:r>
              <a:rPr lang="en-US" altLang="zh-CN" dirty="0" smtClean="0">
                <a:latin typeface="Comic Sans MS" panose="030F0702030302020204" pitchFamily="66" charset="0"/>
              </a:rPr>
              <a:t>Low </a:t>
            </a:r>
            <a:r>
              <a:rPr lang="en-US" altLang="zh-CN" dirty="0">
                <a:latin typeface="Comic Sans MS" panose="030F0702030302020204" pitchFamily="66" charset="0"/>
              </a:rPr>
              <a:t>runtime overhead (0.6× – 1.2× of native throughput) </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Transparent </a:t>
            </a:r>
            <a:r>
              <a:rPr lang="en-US" altLang="zh-CN" dirty="0">
                <a:latin typeface="Comic Sans MS" panose="030F0702030302020204" pitchFamily="66" charset="0"/>
              </a:rPr>
              <a:t>to the container engine (e.g. Docker)</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804516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a:xfrm>
            <a:off x="838200" y="1825625"/>
            <a:ext cx="10835244" cy="4351338"/>
          </a:xfrm>
        </p:spPr>
        <p:txBody>
          <a:bodyPr>
            <a:normAutofit fontScale="92500" lnSpcReduction="10000"/>
          </a:bodyPr>
          <a:lstStyle/>
          <a:p>
            <a:r>
              <a:rPr lang="en-US" altLang="zh-CN" dirty="0" smtClean="0">
                <a:latin typeface="Comic Sans MS" panose="030F0702030302020204" pitchFamily="66" charset="0"/>
              </a:rPr>
              <a:t>Cloud environment &amp; Security problems in cloud</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protect applications against Hypervisor/OS in cloud</a:t>
            </a:r>
          </a:p>
          <a:p>
            <a:pPr lvl="1"/>
            <a:r>
              <a:rPr lang="en-US" altLang="zh-CN" dirty="0">
                <a:latin typeface="Comic Sans MS" panose="030F0702030302020204" pitchFamily="66" charset="0"/>
              </a:rPr>
              <a:t>Intel SGX, </a:t>
            </a:r>
            <a:r>
              <a:rPr lang="en-US" altLang="zh-CN" dirty="0" smtClean="0">
                <a:latin typeface="Comic Sans MS" panose="030F0702030302020204" pitchFamily="66" charset="0"/>
              </a:rPr>
              <a:t>protecting applications </a:t>
            </a:r>
            <a:r>
              <a:rPr lang="en-US" altLang="zh-CN" dirty="0">
                <a:latin typeface="Comic Sans MS" panose="030F0702030302020204" pitchFamily="66" charset="0"/>
              </a:rPr>
              <a:t>against OS</a:t>
            </a:r>
          </a:p>
          <a:p>
            <a:pPr lvl="1"/>
            <a:r>
              <a:rPr lang="en-US" altLang="zh-CN" dirty="0">
                <a:latin typeface="Comic Sans MS" panose="030F0702030302020204" pitchFamily="66" charset="0"/>
              </a:rPr>
              <a:t>SCONE (OSDI’16), </a:t>
            </a:r>
            <a:r>
              <a:rPr lang="en-US" altLang="zh-CN" dirty="0" smtClean="0">
                <a:latin typeface="Comic Sans MS" panose="030F0702030302020204" pitchFamily="66" charset="0"/>
              </a:rPr>
              <a:t>using Intel SGX</a:t>
            </a:r>
          </a:p>
          <a:p>
            <a:pPr lvl="1"/>
            <a:endParaRPr lang="en-US" altLang="zh-CN" dirty="0">
              <a:latin typeface="Comic Sans MS" panose="030F0702030302020204" pitchFamily="66" charset="0"/>
            </a:endParaRPr>
          </a:p>
          <a:p>
            <a:r>
              <a:rPr lang="en-US" altLang="zh-CN" dirty="0" smtClean="0">
                <a:solidFill>
                  <a:schemeClr val="accent2">
                    <a:lumMod val="75000"/>
                  </a:schemeClr>
                </a:solidFill>
                <a:latin typeface="Comic Sans MS" panose="030F0702030302020204" pitchFamily="66" charset="0"/>
              </a:rPr>
              <a:t>How to protect user data against applications in cloud</a:t>
            </a:r>
          </a:p>
          <a:p>
            <a:pPr lvl="1"/>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(OSDI’16), using Intel SGX</a:t>
            </a:r>
            <a:r>
              <a:rPr lang="en-US" altLang="zh-CN" dirty="0">
                <a:latin typeface="Comic Sans MS" panose="030F0702030302020204" pitchFamily="66" charset="0"/>
              </a:rPr>
              <a:t>,</a:t>
            </a:r>
            <a:r>
              <a:rPr lang="zh-CN" altLang="en-US" dirty="0" smtClean="0">
                <a:latin typeface="Comic Sans MS" panose="030F0702030302020204" pitchFamily="66" charset="0"/>
              </a:rPr>
              <a:t> </a:t>
            </a:r>
            <a:r>
              <a:rPr lang="en-US" altLang="zh-CN" dirty="0" err="1">
                <a:latin typeface="Comic Sans MS" panose="030F0702030302020204" pitchFamily="66" charset="0"/>
              </a:rPr>
              <a:t>NaCl</a:t>
            </a:r>
            <a:r>
              <a:rPr lang="en-US" altLang="zh-CN" dirty="0">
                <a:latin typeface="Comic Sans MS" panose="030F0702030302020204" pitchFamily="66" charset="0"/>
              </a:rPr>
              <a:t> </a:t>
            </a:r>
            <a:r>
              <a:rPr lang="en-US" altLang="zh-CN" dirty="0" smtClean="0">
                <a:latin typeface="Comic Sans MS" panose="030F0702030302020204" pitchFamily="66" charset="0"/>
              </a:rPr>
              <a:t>sandbox (S&amp;P’09</a:t>
            </a:r>
            <a:r>
              <a:rPr lang="en-US" altLang="zh-CN" dirty="0">
                <a:latin typeface="Comic Sans MS" panose="030F0702030302020204" pitchFamily="66" charset="0"/>
              </a:rPr>
              <a:t>) and </a:t>
            </a:r>
            <a:r>
              <a:rPr lang="en-US" altLang="zh-CN" dirty="0" smtClean="0">
                <a:latin typeface="Comic Sans MS" panose="030F0702030302020204" pitchFamily="66" charset="0"/>
              </a:rPr>
              <a:t>tainting data</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verify network security in cloud</a:t>
            </a:r>
          </a:p>
          <a:p>
            <a:pPr lvl="1"/>
            <a:r>
              <a:rPr lang="en-US" altLang="zh-CN" dirty="0" err="1" smtClean="0">
                <a:latin typeface="Comic Sans MS" panose="030F0702030302020204" pitchFamily="66" charset="0"/>
              </a:rPr>
              <a:t>TenantGuard</a:t>
            </a:r>
            <a:r>
              <a:rPr lang="en-US" altLang="zh-CN" dirty="0" smtClean="0">
                <a:latin typeface="Comic Sans MS" panose="030F0702030302020204" pitchFamily="66" charset="0"/>
              </a:rPr>
              <a:t> (NDSS’17)</a:t>
            </a:r>
            <a:r>
              <a:rPr lang="zh-CN" altLang="en-US" dirty="0" smtClean="0">
                <a:latin typeface="Comic Sans MS" panose="030F0702030302020204" pitchFamily="66" charset="0"/>
              </a:rPr>
              <a:t>， </a:t>
            </a:r>
            <a:r>
              <a:rPr lang="en-US" altLang="zh-CN" dirty="0" smtClean="0">
                <a:latin typeface="Comic Sans MS" panose="030F0702030302020204" pitchFamily="66" charset="0"/>
              </a:rPr>
              <a:t>verifying network isolation in cloud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104319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854334"/>
          </a:xfrm>
        </p:spPr>
        <p:txBody>
          <a:bodyPr/>
          <a:lstStyle/>
          <a:p>
            <a:pPr algn="ctr"/>
            <a:r>
              <a:rPr lang="en-US" altLang="zh-CN" dirty="0" smtClean="0"/>
              <a:t/>
            </a:r>
            <a:br>
              <a:rPr lang="en-US" altLang="zh-CN" dirty="0" smtClean="0"/>
            </a:br>
            <a:r>
              <a:rPr lang="en-US" altLang="zh-CN" dirty="0"/>
              <a:t/>
            </a:r>
            <a:br>
              <a:rPr lang="en-US" altLang="zh-CN" dirty="0"/>
            </a:br>
            <a:r>
              <a:rPr lang="en-US" altLang="zh-CN" dirty="0" err="1" smtClean="0"/>
              <a:t>Ryoan</a:t>
            </a:r>
            <a:r>
              <a:rPr lang="en-US" altLang="zh-CN" dirty="0" smtClean="0"/>
              <a:t>: a distributed sandbox for untrusted computation on secret data</a:t>
            </a:r>
            <a:endParaRPr lang="zh-CN" altLang="en-US" sz="3200" dirty="0"/>
          </a:p>
        </p:txBody>
      </p:sp>
      <p:sp>
        <p:nvSpPr>
          <p:cNvPr id="3" name="内容占位符 2"/>
          <p:cNvSpPr>
            <a:spLocks noGrp="1"/>
          </p:cNvSpPr>
          <p:nvPr>
            <p:ph idx="1"/>
          </p:nvPr>
        </p:nvSpPr>
        <p:spPr>
          <a:xfrm>
            <a:off x="838200" y="4219459"/>
            <a:ext cx="10515600" cy="1957503"/>
          </a:xfrm>
        </p:spPr>
        <p:txBody>
          <a:bodyPr/>
          <a:lstStyle/>
          <a:p>
            <a:pPr marL="0" indent="0" algn="ctr">
              <a:buNone/>
            </a:pPr>
            <a:r>
              <a:rPr lang="en-US" altLang="zh-CN" dirty="0" smtClean="0">
                <a:latin typeface="Comic Sans MS" panose="030F0702030302020204" pitchFamily="66" charset="0"/>
              </a:rPr>
              <a:t>OSDI’16, best paper</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087658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
            </a:r>
            <a:r>
              <a:rPr lang="en-US" altLang="zh-CN" dirty="0" smtClean="0"/>
              <a:t>don’t we even trust application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Comic Sans MS" panose="030F0702030302020204" pitchFamily="66" charset="0"/>
              </a:rPr>
              <a:t>Data-processing services are widely available on the Internet, including images editing, tax preparation, personal health analysis.</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Companies providing data-processing services often wish to outsource part of the computation to third-party cloud services, Software-as-a-Service.</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Service provider may use users’ data in a malicious way, intentionally or unintentionally.</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Apps in cloud may be attacked by privileged Hypervisor/OS.</a:t>
            </a:r>
            <a:endParaRPr lang="en-US" altLang="zh-CN" dirty="0">
              <a:latin typeface="Comic Sans MS" panose="030F0702030302020204" pitchFamily="66" charset="0"/>
            </a:endParaRPr>
          </a:p>
          <a:p>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562661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
            </a:r>
            <a:r>
              <a:rPr lang="en-US" altLang="zh-CN" dirty="0" smtClean="0"/>
              <a:t>don’t we even trust application ?</a:t>
            </a:r>
            <a:endParaRPr lang="zh-CN" altLang="en-US" dirty="0"/>
          </a:p>
        </p:txBody>
      </p:sp>
      <p:pic>
        <p:nvPicPr>
          <p:cNvPr id="5" name="内容占位符 4"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4727" y="1690688"/>
            <a:ext cx="6849619" cy="4965746"/>
          </a:xfrm>
        </p:spPr>
      </p:pic>
    </p:spTree>
    <p:extLst>
      <p:ext uri="{BB962C8B-B14F-4D97-AF65-F5344CB8AC3E}">
        <p14:creationId xmlns:p14="http://schemas.microsoft.com/office/powerpoint/2010/main" val="679180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a:t>,</a:t>
            </a:r>
            <a:r>
              <a:rPr lang="en-US" altLang="zh-CN" dirty="0" smtClean="0"/>
              <a:t> goals </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Provide </a:t>
            </a:r>
            <a:r>
              <a:rPr lang="en-US" altLang="zh-CN" dirty="0">
                <a:latin typeface="Comic Sans MS" panose="030F0702030302020204" pitchFamily="66" charset="0"/>
              </a:rPr>
              <a:t>user data </a:t>
            </a:r>
            <a:r>
              <a:rPr lang="en-US" altLang="zh-CN" dirty="0" smtClean="0">
                <a:latin typeface="Comic Sans MS" panose="030F0702030302020204" pitchFamily="66" charset="0"/>
              </a:rPr>
              <a:t>secrecy in cloud</a:t>
            </a:r>
          </a:p>
          <a:p>
            <a:pPr lvl="1"/>
            <a:r>
              <a:rPr lang="en-US" altLang="zh-CN" dirty="0" smtClean="0">
                <a:latin typeface="Comic Sans MS" panose="030F0702030302020204" pitchFamily="66" charset="0"/>
              </a:rPr>
              <a:t>Without </a:t>
            </a:r>
            <a:r>
              <a:rPr lang="en-US" altLang="zh-CN" dirty="0">
                <a:latin typeface="Comic Sans MS" panose="030F0702030302020204" pitchFamily="66" charset="0"/>
              </a:rPr>
              <a:t>trusting the application </a:t>
            </a:r>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Without </a:t>
            </a:r>
            <a:r>
              <a:rPr lang="en-US" altLang="zh-CN" dirty="0">
                <a:latin typeface="Comic Sans MS" panose="030F0702030302020204" pitchFamily="66" charset="0"/>
              </a:rPr>
              <a:t>trusting the platform (OS, Hypervisor) </a:t>
            </a:r>
            <a:endParaRPr lang="en-US" altLang="zh-CN" dirty="0" smtClean="0">
              <a:latin typeface="Comic Sans MS" panose="030F0702030302020204" pitchFamily="66" charset="0"/>
            </a:endParaRPr>
          </a:p>
          <a:p>
            <a:r>
              <a:rPr lang="en-US" altLang="zh-CN" dirty="0">
                <a:latin typeface="Comic Sans MS" panose="030F0702030302020204" pitchFamily="66" charset="0"/>
              </a:rPr>
              <a:t>Support cooperation between service providers </a:t>
            </a:r>
            <a:endParaRPr lang="zh-CN" altLang="en-US" dirty="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022" y="3570509"/>
            <a:ext cx="5953956" cy="3210373"/>
          </a:xfrm>
          <a:prstGeom prst="rect">
            <a:avLst/>
          </a:prstGeom>
        </p:spPr>
      </p:pic>
    </p:spTree>
    <p:extLst>
      <p:ext uri="{BB962C8B-B14F-4D97-AF65-F5344CB8AC3E}">
        <p14:creationId xmlns:p14="http://schemas.microsoft.com/office/powerpoint/2010/main" val="3204313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shoulders they tread</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Intel SGX</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Native Client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S&amp;P’09)</a:t>
            </a:r>
          </a:p>
          <a:p>
            <a:pPr lvl="1"/>
            <a:r>
              <a:rPr lang="en-US" altLang="zh-CN" dirty="0" smtClean="0">
                <a:latin typeface="Comic Sans MS" panose="030F0702030302020204" pitchFamily="66" charset="0"/>
              </a:rPr>
              <a:t>Software fault isolation sandboxing</a:t>
            </a:r>
          </a:p>
          <a:p>
            <a:pPr lvl="1"/>
            <a:r>
              <a:rPr lang="en-US" altLang="zh-CN" dirty="0" smtClean="0">
                <a:latin typeface="Comic Sans MS" panose="030F0702030302020204" pitchFamily="66" charset="0"/>
              </a:rPr>
              <a:t>Rewriting code to confine code in sandbox</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Tainting data (example: </a:t>
            </a:r>
            <a:r>
              <a:rPr lang="en-US" altLang="zh-CN" dirty="0" err="1" smtClean="0">
                <a:latin typeface="Comic Sans MS" panose="030F0702030302020204" pitchFamily="66" charset="0"/>
              </a:rPr>
              <a:t>TaintDroid</a:t>
            </a:r>
            <a:r>
              <a:rPr lang="en-US" altLang="zh-CN" dirty="0" smtClean="0">
                <a:latin typeface="Comic Sans MS" panose="030F0702030302020204" pitchFamily="66" charset="0"/>
              </a:rPr>
              <a:t>, OSDI’10)</a:t>
            </a:r>
          </a:p>
          <a:p>
            <a:pPr lvl="1"/>
            <a:r>
              <a:rPr lang="en-US" altLang="zh-CN" dirty="0" smtClean="0">
                <a:latin typeface="Comic Sans MS" panose="030F0702030302020204" pitchFamily="66" charset="0"/>
              </a:rPr>
              <a:t>Tracking data flow by adding data labels</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783804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Native Client, </a:t>
            </a:r>
            <a:r>
              <a:rPr lang="en-US" altLang="zh-CN" dirty="0" err="1" smtClean="0"/>
              <a:t>NaCl</a:t>
            </a:r>
            <a:endParaRPr lang="zh-CN" altLang="en-US" sz="3100"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Native Client: A </a:t>
            </a:r>
            <a:r>
              <a:rPr lang="en-US" altLang="zh-CN" dirty="0">
                <a:latin typeface="Comic Sans MS" panose="030F0702030302020204" pitchFamily="66" charset="0"/>
              </a:rPr>
              <a:t>sandbox for portable, untrusted x86 native code</a:t>
            </a:r>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S&amp;P 2009, best paper</a:t>
            </a:r>
          </a:p>
        </p:txBody>
      </p:sp>
    </p:spTree>
    <p:extLst>
      <p:ext uri="{BB962C8B-B14F-4D97-AF65-F5344CB8AC3E}">
        <p14:creationId xmlns:p14="http://schemas.microsoft.com/office/powerpoint/2010/main" val="514917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Problems in cloud security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Comic Sans MS" panose="030F0702030302020204" pitchFamily="66" charset="0"/>
              </a:rPr>
              <a:t>Hypervisor protect the cloud platform by virtualization, but who protects </a:t>
            </a:r>
            <a:r>
              <a:rPr lang="en-US" altLang="zh-CN" dirty="0" smtClean="0">
                <a:solidFill>
                  <a:schemeClr val="accent2">
                    <a:lumMod val="75000"/>
                  </a:schemeClr>
                </a:solidFill>
                <a:latin typeface="Comic Sans MS" panose="030F0702030302020204" pitchFamily="66" charset="0"/>
              </a:rPr>
              <a:t>VM, </a:t>
            </a:r>
            <a:r>
              <a:rPr lang="en-US" altLang="zh-CN" dirty="0">
                <a:solidFill>
                  <a:schemeClr val="accent2">
                    <a:lumMod val="75000"/>
                  </a:schemeClr>
                </a:solidFill>
                <a:latin typeface="Comic Sans MS" panose="030F0702030302020204" pitchFamily="66" charset="0"/>
              </a:rPr>
              <a:t>A</a:t>
            </a:r>
            <a:r>
              <a:rPr lang="en-US" altLang="zh-CN" dirty="0" smtClean="0">
                <a:solidFill>
                  <a:schemeClr val="accent2">
                    <a:lumMod val="75000"/>
                  </a:schemeClr>
                </a:solidFill>
                <a:latin typeface="Comic Sans MS" panose="030F0702030302020204" pitchFamily="66" charset="0"/>
              </a:rPr>
              <a:t>pp, user’s data</a:t>
            </a:r>
            <a:r>
              <a:rPr lang="en-US" altLang="zh-CN" dirty="0" smtClean="0">
                <a:latin typeface="Comic Sans MS" panose="030F0702030302020204" pitchFamily="66" charset="0"/>
              </a:rPr>
              <a:t> ?</a:t>
            </a:r>
          </a:p>
          <a:p>
            <a:endParaRPr lang="en-US" altLang="zh-CN" dirty="0" smtClean="0">
              <a:latin typeface="Comic Sans MS" panose="030F0702030302020204" pitchFamily="66" charset="0"/>
            </a:endParaRPr>
          </a:p>
          <a:p>
            <a:r>
              <a:rPr lang="en-US" altLang="zh-CN" dirty="0">
                <a:latin typeface="Comic Sans MS" panose="030F0702030302020204" pitchFamily="66" charset="0"/>
              </a:rPr>
              <a:t>Computing resources are leased from cloud </a:t>
            </a:r>
            <a:r>
              <a:rPr lang="en-US" altLang="zh-CN" dirty="0" smtClean="0">
                <a:latin typeface="Comic Sans MS" panose="030F0702030302020204" pitchFamily="66" charset="0"/>
              </a:rPr>
              <a:t>platform, not owned by user.</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Hypervisor/OS has absolute privileges of VM, app, data. App itself cannot resist OS’s attack</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Hypervisor/OS </a:t>
            </a:r>
            <a:r>
              <a:rPr lang="en-US" altLang="zh-CN" dirty="0" smtClean="0">
                <a:solidFill>
                  <a:schemeClr val="accent2">
                    <a:lumMod val="75000"/>
                  </a:schemeClr>
                </a:solidFill>
                <a:latin typeface="Comic Sans MS" panose="030F0702030302020204" pitchFamily="66" charset="0"/>
              </a:rPr>
              <a:t>may not be trustable</a:t>
            </a:r>
            <a:r>
              <a:rPr lang="en-US" altLang="zh-CN" dirty="0" smtClean="0">
                <a:latin typeface="Comic Sans MS" panose="030F0702030302020204" pitchFamily="66" charset="0"/>
              </a:rPr>
              <a:t>.</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934605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NaCl</a:t>
            </a:r>
            <a:r>
              <a:rPr lang="en-US" altLang="zh-CN" dirty="0" smtClean="0"/>
              <a:t>, problem &amp; goals</a:t>
            </a:r>
            <a:endParaRPr lang="zh-CN" altLang="en-US" sz="3100"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how to run native compiled code in the browser, close to native speed</a:t>
            </a:r>
            <a:endParaRPr lang="en-US" altLang="zh-CN" dirty="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expands web programming beyond </a:t>
            </a:r>
            <a:r>
              <a:rPr lang="en-US" altLang="zh-CN" dirty="0" smtClean="0">
                <a:latin typeface="Comic Sans MS" panose="030F0702030302020204" pitchFamily="66" charset="0"/>
              </a:rPr>
              <a:t>JavaScript</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but also maintain the OS portability and safety</a:t>
            </a:r>
          </a:p>
        </p:txBody>
      </p:sp>
    </p:spTree>
    <p:extLst>
      <p:ext uri="{BB962C8B-B14F-4D97-AF65-F5344CB8AC3E}">
        <p14:creationId xmlns:p14="http://schemas.microsoft.com/office/powerpoint/2010/main" val="3477867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NaCl</a:t>
            </a:r>
            <a:r>
              <a:rPr lang="en-US" altLang="zh-CN" dirty="0" smtClean="0"/>
              <a:t>, solution </a:t>
            </a:r>
            <a:endParaRPr lang="zh-CN" altLang="en-US" sz="3100"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Use software fault isolation sandboxing</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Code instrument (</a:t>
            </a:r>
            <a:r>
              <a:rPr lang="zh-CN" altLang="en-US" dirty="0" smtClean="0">
                <a:latin typeface="Comic Sans MS" panose="030F0702030302020204" pitchFamily="66" charset="0"/>
              </a:rPr>
              <a:t>代码插装</a:t>
            </a:r>
            <a:r>
              <a:rPr lang="en-US" altLang="zh-CN" dirty="0" smtClean="0">
                <a:latin typeface="Comic Sans MS" panose="030F0702030302020204" pitchFamily="66" charset="0"/>
              </a:rPr>
              <a:t>), i.e. rewriting code</a:t>
            </a:r>
          </a:p>
          <a:p>
            <a:pPr lvl="1"/>
            <a:r>
              <a:rPr lang="en-US" altLang="zh-CN" dirty="0" smtClean="0">
                <a:latin typeface="Comic Sans MS" panose="030F0702030302020204" pitchFamily="66" charset="0"/>
              </a:rPr>
              <a:t>Check user’s code</a:t>
            </a:r>
          </a:p>
          <a:p>
            <a:pPr lvl="1"/>
            <a:r>
              <a:rPr lang="en-US" altLang="zh-CN" dirty="0" smtClean="0">
                <a:latin typeface="Comic Sans MS" panose="030F0702030302020204" pitchFamily="66" charset="0"/>
              </a:rPr>
              <a:t>Replace dangerous instructions by jumping to secure code</a:t>
            </a:r>
          </a:p>
          <a:p>
            <a:pPr lvl="1"/>
            <a:r>
              <a:rPr lang="en-US" altLang="zh-CN" dirty="0" smtClean="0">
                <a:latin typeface="Comic Sans MS" panose="030F0702030302020204" pitchFamily="66" charset="0"/>
              </a:rPr>
              <a:t>The secure code is a proxy to perform dangerous instruction</a:t>
            </a:r>
          </a:p>
          <a:p>
            <a:pPr lvl="1"/>
            <a:r>
              <a:rPr lang="en-US" altLang="zh-CN" dirty="0" smtClean="0">
                <a:latin typeface="Comic Sans MS" panose="030F0702030302020204" pitchFamily="66" charset="0"/>
              </a:rPr>
              <a:t>So that confine user’s code to run in sandbox</a:t>
            </a:r>
          </a:p>
          <a:p>
            <a:pPr lvl="1"/>
            <a:endParaRPr lang="en-US" altLang="zh-CN" dirty="0" smtClean="0">
              <a:latin typeface="Comic Sans MS" panose="030F0702030302020204" pitchFamily="66" charset="0"/>
            </a:endParaRPr>
          </a:p>
          <a:p>
            <a:pPr lvl="1"/>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304472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TaintDroid</a:t>
            </a:r>
            <a:endParaRPr lang="zh-CN" altLang="en-US" dirty="0"/>
          </a:p>
        </p:txBody>
      </p:sp>
      <p:sp>
        <p:nvSpPr>
          <p:cNvPr id="3" name="内容占位符 2"/>
          <p:cNvSpPr>
            <a:spLocks noGrp="1"/>
          </p:cNvSpPr>
          <p:nvPr>
            <p:ph idx="1"/>
          </p:nvPr>
        </p:nvSpPr>
        <p:spPr/>
        <p:txBody>
          <a:bodyPr/>
          <a:lstStyle/>
          <a:p>
            <a:pPr fontAlgn="base"/>
            <a:r>
              <a:rPr lang="en-US" altLang="zh-CN" dirty="0" err="1" smtClean="0">
                <a:latin typeface="Comic Sans MS" panose="030F0702030302020204" pitchFamily="66" charset="0"/>
              </a:rPr>
              <a:t>TaintDroid</a:t>
            </a:r>
            <a:r>
              <a:rPr lang="en-US" altLang="zh-CN" dirty="0" smtClean="0">
                <a:latin typeface="Comic Sans MS" panose="030F0702030302020204" pitchFamily="66" charset="0"/>
              </a:rPr>
              <a:t>: An </a:t>
            </a:r>
            <a:r>
              <a:rPr lang="en-US" altLang="zh-CN" dirty="0">
                <a:latin typeface="Comic Sans MS" panose="030F0702030302020204" pitchFamily="66" charset="0"/>
              </a:rPr>
              <a:t>Information-Flow Tracking System for </a:t>
            </a:r>
            <a:r>
              <a:rPr lang="en-US" altLang="zh-CN" dirty="0" err="1">
                <a:latin typeface="Comic Sans MS" panose="030F0702030302020204" pitchFamily="66" charset="0"/>
              </a:rPr>
              <a:t>Realtime</a:t>
            </a:r>
            <a:r>
              <a:rPr lang="en-US" altLang="zh-CN" dirty="0">
                <a:latin typeface="Comic Sans MS" panose="030F0702030302020204" pitchFamily="66" charset="0"/>
              </a:rPr>
              <a:t> Privacy Monitoring on </a:t>
            </a:r>
            <a:r>
              <a:rPr lang="en-US" altLang="zh-CN" dirty="0" smtClean="0">
                <a:latin typeface="Comic Sans MS" panose="030F0702030302020204" pitchFamily="66" charset="0"/>
              </a:rPr>
              <a:t>Smartphones</a:t>
            </a:r>
          </a:p>
          <a:p>
            <a:pPr fontAlgn="base"/>
            <a:r>
              <a:rPr lang="en-US" altLang="zh-CN" dirty="0" smtClean="0">
                <a:latin typeface="Comic Sans MS" panose="030F0702030302020204" pitchFamily="66" charset="0"/>
              </a:rPr>
              <a:t>OSDI’10</a:t>
            </a:r>
            <a:endParaRPr lang="en-US" altLang="zh-CN" dirty="0">
              <a:latin typeface="Comic Sans MS" panose="030F0702030302020204" pitchFamily="66" charset="0"/>
            </a:endParaRPr>
          </a:p>
        </p:txBody>
      </p:sp>
    </p:spTree>
    <p:extLst>
      <p:ext uri="{BB962C8B-B14F-4D97-AF65-F5344CB8AC3E}">
        <p14:creationId xmlns:p14="http://schemas.microsoft.com/office/powerpoint/2010/main" val="3294701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TaintDroid</a:t>
            </a:r>
            <a:r>
              <a:rPr lang="en-US" altLang="zh-CN" dirty="0" smtClean="0"/>
              <a:t>, problem &amp; goals</a:t>
            </a:r>
            <a:endParaRPr lang="zh-CN" altLang="en-US" dirty="0"/>
          </a:p>
        </p:txBody>
      </p:sp>
      <p:sp>
        <p:nvSpPr>
          <p:cNvPr id="3" name="内容占位符 2"/>
          <p:cNvSpPr>
            <a:spLocks noGrp="1"/>
          </p:cNvSpPr>
          <p:nvPr>
            <p:ph idx="1"/>
          </p:nvPr>
        </p:nvSpPr>
        <p:spPr/>
        <p:txBody>
          <a:bodyPr/>
          <a:lstStyle/>
          <a:p>
            <a:r>
              <a:rPr lang="en-US" altLang="zh-CN" dirty="0">
                <a:latin typeface="Comic Sans MS" panose="030F0702030302020204" pitchFamily="66" charset="0"/>
              </a:rPr>
              <a:t>There are tens of thousands of smartphone apps that provide both fun and valuable utility</a:t>
            </a:r>
            <a:r>
              <a:rPr lang="en-US" altLang="zh-CN" dirty="0" smtClean="0">
                <a:latin typeface="Comic Sans MS" panose="030F0702030302020204" pitchFamily="66" charset="0"/>
              </a:rPr>
              <a:t>.</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General </a:t>
            </a:r>
            <a:r>
              <a:rPr lang="en-US" altLang="zh-CN" dirty="0">
                <a:latin typeface="Comic Sans MS" panose="030F0702030302020204" pitchFamily="66" charset="0"/>
              </a:rPr>
              <a:t>challenge: balance fun and utility with </a:t>
            </a:r>
            <a:r>
              <a:rPr lang="en-US" altLang="zh-CN" dirty="0" smtClean="0">
                <a:latin typeface="Comic Sans MS" panose="030F0702030302020204" pitchFamily="66" charset="0"/>
              </a:rPr>
              <a:t>privacy</a:t>
            </a:r>
          </a:p>
          <a:p>
            <a:pPr lvl="1"/>
            <a:r>
              <a:rPr lang="en-US" altLang="zh-CN" dirty="0">
                <a:latin typeface="Comic Sans MS" panose="030F0702030302020204" pitchFamily="66" charset="0"/>
              </a:rPr>
              <a:t>“look inside” of applications to watch how they use privacy sensitive </a:t>
            </a:r>
            <a:r>
              <a:rPr lang="en-US" altLang="zh-CN" dirty="0" smtClean="0">
                <a:latin typeface="Comic Sans MS" panose="030F0702030302020204" pitchFamily="66" charset="0"/>
              </a:rPr>
              <a:t>data</a:t>
            </a:r>
          </a:p>
          <a:p>
            <a:pPr lvl="1"/>
            <a:r>
              <a:rPr lang="en-US" altLang="zh-CN" dirty="0">
                <a:latin typeface="Comic Sans MS" panose="030F0702030302020204" pitchFamily="66" charset="0"/>
              </a:rPr>
              <a:t>Monitor app behavior to determine when privacy sensitive information leaves the phone</a:t>
            </a:r>
            <a:r>
              <a:rPr lang="en-US" altLang="zh-CN" dirty="0" smtClean="0">
                <a:latin typeface="Comic Sans MS" panose="030F0702030302020204" pitchFamily="66" charset="0"/>
              </a:rPr>
              <a:t> </a:t>
            </a:r>
          </a:p>
          <a:p>
            <a:pPr lvl="1"/>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38339212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TaintDroid</a:t>
            </a:r>
            <a:r>
              <a:rPr lang="en-US" altLang="zh-CN" dirty="0" smtClean="0"/>
              <a:t>, solution</a:t>
            </a:r>
            <a:endParaRPr lang="zh-CN" altLang="en-US" dirty="0"/>
          </a:p>
        </p:txBody>
      </p:sp>
      <p:sp>
        <p:nvSpPr>
          <p:cNvPr id="3" name="内容占位符 2"/>
          <p:cNvSpPr>
            <a:spLocks noGrp="1"/>
          </p:cNvSpPr>
          <p:nvPr>
            <p:ph idx="1"/>
          </p:nvPr>
        </p:nvSpPr>
        <p:spPr/>
        <p:txBody>
          <a:bodyPr>
            <a:normAutofit lnSpcReduction="10000"/>
          </a:bodyPr>
          <a:lstStyle/>
          <a:p>
            <a:pPr fontAlgn="base"/>
            <a:r>
              <a:rPr lang="en-US" altLang="zh-CN" dirty="0">
                <a:latin typeface="Comic Sans MS" panose="030F0702030302020204" pitchFamily="66" charset="0"/>
              </a:rPr>
              <a:t>Dynamic taint </a:t>
            </a:r>
            <a:r>
              <a:rPr lang="en-US" altLang="zh-CN" dirty="0" smtClean="0">
                <a:latin typeface="Comic Sans MS" panose="030F0702030302020204" pitchFamily="66" charset="0"/>
              </a:rPr>
              <a:t>analysis </a:t>
            </a:r>
          </a:p>
          <a:p>
            <a:pPr lvl="1" fontAlgn="base"/>
            <a:r>
              <a:rPr lang="en-US" altLang="zh-CN" dirty="0" smtClean="0">
                <a:latin typeface="Comic Sans MS" panose="030F0702030302020204" pitchFamily="66" charset="0"/>
              </a:rPr>
              <a:t>a </a:t>
            </a:r>
            <a:r>
              <a:rPr lang="en-US" altLang="zh-CN" dirty="0">
                <a:latin typeface="Comic Sans MS" panose="030F0702030302020204" pitchFamily="66" charset="0"/>
              </a:rPr>
              <a:t>technique that tracks information dependencies </a:t>
            </a:r>
            <a:r>
              <a:rPr lang="en-US" altLang="zh-CN" dirty="0" smtClean="0">
                <a:latin typeface="Comic Sans MS" panose="030F0702030302020204" pitchFamily="66" charset="0"/>
              </a:rPr>
              <a:t>from </a:t>
            </a:r>
            <a:r>
              <a:rPr lang="en-US" altLang="zh-CN" dirty="0">
                <a:latin typeface="Comic Sans MS" panose="030F0702030302020204" pitchFamily="66" charset="0"/>
              </a:rPr>
              <a:t>an </a:t>
            </a:r>
            <a:r>
              <a:rPr lang="en-US" altLang="zh-CN" dirty="0" smtClean="0">
                <a:latin typeface="Comic Sans MS" panose="030F0702030302020204" pitchFamily="66" charset="0"/>
              </a:rPr>
              <a:t>origin</a:t>
            </a:r>
          </a:p>
          <a:p>
            <a:pPr marL="0" indent="0" fontAlgn="base">
              <a:buNone/>
            </a:pPr>
            <a:endParaRPr lang="fr-FR" altLang="zh-CN" dirty="0" smtClean="0">
              <a:latin typeface="Comic Sans MS" panose="030F0702030302020204" pitchFamily="66" charset="0"/>
            </a:endParaRPr>
          </a:p>
          <a:p>
            <a:pPr fontAlgn="base"/>
            <a:r>
              <a:rPr lang="fr-FR" altLang="zh-CN" dirty="0" smtClean="0">
                <a:latin typeface="Comic Sans MS" panose="030F0702030302020204" pitchFamily="66" charset="0"/>
              </a:rPr>
              <a:t>Conceptual </a:t>
            </a:r>
            <a:r>
              <a:rPr lang="fr-FR" altLang="zh-CN" dirty="0">
                <a:latin typeface="Comic Sans MS" panose="030F0702030302020204" pitchFamily="66" charset="0"/>
              </a:rPr>
              <a:t>idea: </a:t>
            </a:r>
          </a:p>
          <a:p>
            <a:pPr lvl="1" fontAlgn="base"/>
            <a:r>
              <a:rPr lang="fr-FR" altLang="zh-CN" dirty="0" smtClean="0">
                <a:latin typeface="Comic Sans MS" panose="030F0702030302020204" pitchFamily="66" charset="0"/>
              </a:rPr>
              <a:t>Taint source </a:t>
            </a:r>
          </a:p>
          <a:p>
            <a:pPr lvl="2" fontAlgn="base"/>
            <a:r>
              <a:rPr lang="fr-FR" altLang="zh-CN" dirty="0" smtClean="0">
                <a:latin typeface="Comic Sans MS" panose="030F0702030302020204" pitchFamily="66" charset="0"/>
              </a:rPr>
              <a:t>add label to sensitive data as soon as app gets it. </a:t>
            </a:r>
            <a:endParaRPr lang="fr-FR" altLang="zh-CN" dirty="0">
              <a:latin typeface="Comic Sans MS" panose="030F0702030302020204" pitchFamily="66" charset="0"/>
            </a:endParaRPr>
          </a:p>
          <a:p>
            <a:pPr lvl="1" fontAlgn="base"/>
            <a:r>
              <a:rPr lang="fr-FR" altLang="zh-CN" dirty="0" smtClean="0">
                <a:latin typeface="Comic Sans MS" panose="030F0702030302020204" pitchFamily="66" charset="0"/>
              </a:rPr>
              <a:t>Taint propagation</a:t>
            </a:r>
          </a:p>
          <a:p>
            <a:pPr lvl="2" fontAlgn="base"/>
            <a:r>
              <a:rPr lang="fr-FR" altLang="zh-CN" dirty="0" smtClean="0">
                <a:latin typeface="Comic Sans MS" panose="030F0702030302020204" pitchFamily="66" charset="0"/>
              </a:rPr>
              <a:t>propagate the label to newly created data that may contain information of the tainted data </a:t>
            </a:r>
            <a:endParaRPr lang="fr-FR" altLang="zh-CN" dirty="0">
              <a:latin typeface="Comic Sans MS" panose="030F0702030302020204" pitchFamily="66" charset="0"/>
            </a:endParaRPr>
          </a:p>
          <a:p>
            <a:pPr lvl="1" fontAlgn="base"/>
            <a:r>
              <a:rPr lang="fr-FR" altLang="zh-CN" dirty="0" smtClean="0">
                <a:latin typeface="Comic Sans MS" panose="030F0702030302020204" pitchFamily="66" charset="0"/>
              </a:rPr>
              <a:t>Taint sink</a:t>
            </a:r>
          </a:p>
          <a:p>
            <a:pPr lvl="2" fontAlgn="base"/>
            <a:r>
              <a:rPr lang="fr-FR" altLang="zh-CN" dirty="0">
                <a:latin typeface="Comic Sans MS" panose="030F0702030302020204" pitchFamily="66" charset="0"/>
              </a:rPr>
              <a:t>c</a:t>
            </a:r>
            <a:r>
              <a:rPr lang="fr-FR" altLang="zh-CN" dirty="0" smtClean="0">
                <a:latin typeface="Comic Sans MS" panose="030F0702030302020204" pitchFamily="66" charset="0"/>
              </a:rPr>
              <a:t>heck data’s label if it’s going out the phone, prevent it if necessary.</a:t>
            </a:r>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59839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TaintDroid</a:t>
            </a:r>
            <a:r>
              <a:rPr lang="en-US" altLang="zh-CN" dirty="0" smtClean="0"/>
              <a:t>, example</a:t>
            </a:r>
            <a:endParaRPr lang="zh-CN" altLang="en-US" dirty="0"/>
          </a:p>
        </p:txBody>
      </p:sp>
      <p:sp>
        <p:nvSpPr>
          <p:cNvPr id="3" name="内容占位符 2"/>
          <p:cNvSpPr>
            <a:spLocks noGrp="1"/>
          </p:cNvSpPr>
          <p:nvPr>
            <p:ph idx="1"/>
          </p:nvPr>
        </p:nvSpPr>
        <p:spPr>
          <a:xfrm>
            <a:off x="838200" y="1825625"/>
            <a:ext cx="5441414" cy="4351338"/>
          </a:xfrm>
        </p:spPr>
        <p:txBody>
          <a:bodyPr/>
          <a:lstStyle/>
          <a:p>
            <a:pPr fontAlgn="base"/>
            <a:r>
              <a:rPr lang="fr-FR" altLang="zh-CN" dirty="0" smtClean="0">
                <a:solidFill>
                  <a:srgbClr val="FF0000"/>
                </a:solidFill>
                <a:latin typeface="Comic Sans MS" panose="030F0702030302020204" pitchFamily="66" charset="0"/>
              </a:rPr>
              <a:t>c</a:t>
            </a:r>
            <a:r>
              <a:rPr lang="fr-FR" altLang="zh-CN" dirty="0" smtClean="0">
                <a:latin typeface="Comic Sans MS" panose="030F0702030302020204" pitchFamily="66" charset="0"/>
              </a:rPr>
              <a:t> is tainted, as it’s sensitive data</a:t>
            </a:r>
          </a:p>
          <a:p>
            <a:pPr fontAlgn="base"/>
            <a:endParaRPr lang="en-US" altLang="zh-CN" dirty="0" smtClean="0">
              <a:solidFill>
                <a:srgbClr val="FF0000"/>
              </a:solidFill>
              <a:latin typeface="Comic Sans MS" panose="030F0702030302020204" pitchFamily="66" charset="0"/>
            </a:endParaRPr>
          </a:p>
          <a:p>
            <a:pPr fontAlgn="base"/>
            <a:r>
              <a:rPr lang="en-US" altLang="zh-CN" dirty="0" smtClean="0">
                <a:solidFill>
                  <a:srgbClr val="FF0000"/>
                </a:solidFill>
                <a:latin typeface="Comic Sans MS" panose="030F0702030302020204" pitchFamily="66" charset="0"/>
              </a:rPr>
              <a:t>a</a:t>
            </a:r>
            <a:r>
              <a:rPr lang="en-US" altLang="zh-CN" dirty="0" smtClean="0">
                <a:latin typeface="Comic Sans MS" panose="030F0702030302020204" pitchFamily="66" charset="0"/>
              </a:rPr>
              <a:t> is also tainted, as a contains information of </a:t>
            </a:r>
            <a:r>
              <a:rPr lang="en-US" altLang="zh-CN" dirty="0" smtClean="0">
                <a:solidFill>
                  <a:srgbClr val="FF0000"/>
                </a:solidFill>
                <a:latin typeface="Comic Sans MS" panose="030F0702030302020204" pitchFamily="66" charset="0"/>
              </a:rPr>
              <a:t>c</a:t>
            </a:r>
          </a:p>
          <a:p>
            <a:pPr fontAlgn="base"/>
            <a:endParaRPr lang="en-US" altLang="zh-CN" dirty="0" smtClean="0">
              <a:solidFill>
                <a:srgbClr val="FF0000"/>
              </a:solidFill>
              <a:latin typeface="Comic Sans MS" panose="030F0702030302020204" pitchFamily="66" charset="0"/>
            </a:endParaRPr>
          </a:p>
          <a:p>
            <a:pPr fontAlgn="base"/>
            <a:r>
              <a:rPr lang="en-US" altLang="zh-CN" dirty="0">
                <a:latin typeface="Comic Sans MS" panose="030F0702030302020204" pitchFamily="66" charset="0"/>
              </a:rPr>
              <a:t>n</a:t>
            </a:r>
            <a:r>
              <a:rPr lang="en-US" altLang="zh-CN" dirty="0" smtClean="0">
                <a:latin typeface="Comic Sans MS" panose="030F0702030302020204" pitchFamily="66" charset="0"/>
              </a:rPr>
              <a:t>etwork send of </a:t>
            </a:r>
            <a:r>
              <a:rPr lang="en-US" altLang="zh-CN" dirty="0" smtClean="0">
                <a:solidFill>
                  <a:srgbClr val="FF0000"/>
                </a:solidFill>
                <a:latin typeface="Comic Sans MS" panose="030F0702030302020204" pitchFamily="66" charset="0"/>
              </a:rPr>
              <a:t>a</a:t>
            </a:r>
            <a:r>
              <a:rPr lang="en-US" altLang="zh-CN" dirty="0" smtClean="0">
                <a:latin typeface="Comic Sans MS" panose="030F0702030302020204" pitchFamily="66" charset="0"/>
              </a:rPr>
              <a:t> maybe prevented, as it’s leaking sensitive information</a:t>
            </a:r>
            <a:endParaRPr lang="fr-FR" altLang="zh-CN" dirty="0" smtClean="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614" y="1825625"/>
            <a:ext cx="5735197" cy="3661624"/>
          </a:xfrm>
          <a:prstGeom prst="rect">
            <a:avLst/>
          </a:prstGeom>
        </p:spPr>
      </p:pic>
    </p:spTree>
    <p:extLst>
      <p:ext uri="{BB962C8B-B14F-4D97-AF65-F5344CB8AC3E}">
        <p14:creationId xmlns:p14="http://schemas.microsoft.com/office/powerpoint/2010/main" val="1092685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TaintDroid</a:t>
            </a:r>
            <a:r>
              <a:rPr lang="en-US" altLang="zh-CN" dirty="0" smtClean="0"/>
              <a:t>, method</a:t>
            </a:r>
            <a:endParaRPr lang="zh-CN" altLang="en-US" dirty="0"/>
          </a:p>
        </p:txBody>
      </p:sp>
      <p:sp>
        <p:nvSpPr>
          <p:cNvPr id="3" name="内容占位符 2"/>
          <p:cNvSpPr>
            <a:spLocks noGrp="1"/>
          </p:cNvSpPr>
          <p:nvPr>
            <p:ph idx="1"/>
          </p:nvPr>
        </p:nvSpPr>
        <p:spPr>
          <a:xfrm>
            <a:off x="838199" y="1825625"/>
            <a:ext cx="11538857" cy="4351338"/>
          </a:xfrm>
        </p:spPr>
        <p:txBody>
          <a:bodyPr/>
          <a:lstStyle/>
          <a:p>
            <a:pPr fontAlgn="base"/>
            <a:r>
              <a:rPr lang="en-US" altLang="zh-CN" dirty="0" smtClean="0">
                <a:latin typeface="Comic Sans MS" panose="030F0702030302020204" pitchFamily="66" charset="0"/>
              </a:rPr>
              <a:t>Challenge: need real-time tainting &amp; tracking</a:t>
            </a:r>
          </a:p>
          <a:p>
            <a:pPr fontAlgn="base"/>
            <a:r>
              <a:rPr lang="en-US" altLang="zh-CN" dirty="0" smtClean="0">
                <a:latin typeface="Comic Sans MS" panose="030F0702030302020204" pitchFamily="66" charset="0"/>
              </a:rPr>
              <a:t>Solution: hierarchical </a:t>
            </a:r>
            <a:r>
              <a:rPr lang="en-US" altLang="zh-CN" dirty="0" smtClean="0">
                <a:latin typeface="Comic Sans MS" panose="030F0702030302020204" pitchFamily="66" charset="0"/>
              </a:rPr>
              <a:t>taint propagation &amp; tracking across Android</a:t>
            </a:r>
          </a:p>
          <a:p>
            <a:pPr lvl="1" fontAlgn="base"/>
            <a:r>
              <a:rPr lang="en-US" altLang="zh-CN" dirty="0" smtClean="0">
                <a:latin typeface="Comic Sans MS" panose="030F0702030302020204" pitchFamily="66" charset="0"/>
              </a:rPr>
              <a:t>Variable-level, Method-level, File-level</a:t>
            </a:r>
            <a:endParaRPr lang="en-US" altLang="zh-CN" dirty="0">
              <a:latin typeface="Comic Sans MS" panose="030F0702030302020204" pitchFamily="66" charset="0"/>
            </a:endParaRPr>
          </a:p>
          <a:p>
            <a:pPr lvl="1" fontAlgn="base"/>
            <a:r>
              <a:rPr lang="en-US" altLang="zh-CN" dirty="0" smtClean="0">
                <a:latin typeface="Comic Sans MS" panose="030F0702030302020204" pitchFamily="66" charset="0"/>
              </a:rPr>
              <a:t> Message-level</a:t>
            </a:r>
            <a:r>
              <a:rPr lang="en-US" altLang="zh-CN" dirty="0" smtClean="0">
                <a:latin typeface="Comic Sans MS" panose="030F0702030302020204" pitchFamily="66" charset="0"/>
              </a:rPr>
              <a:t>, extends </a:t>
            </a:r>
            <a:r>
              <a:rPr lang="en-US" altLang="zh-CN" dirty="0">
                <a:latin typeface="Comic Sans MS" panose="030F0702030302020204" pitchFamily="66" charset="0"/>
              </a:rPr>
              <a:t>tracking between applications</a:t>
            </a:r>
            <a:endParaRPr lang="en-US" altLang="zh-CN" dirty="0" smtClean="0">
              <a:latin typeface="Comic Sans MS" panose="030F0702030302020204" pitchFamily="66"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594" y="3825024"/>
            <a:ext cx="6677957" cy="2953162"/>
          </a:xfrm>
          <a:prstGeom prst="rect">
            <a:avLst/>
          </a:prstGeom>
        </p:spPr>
      </p:pic>
    </p:spTree>
    <p:extLst>
      <p:ext uri="{BB962C8B-B14F-4D97-AF65-F5344CB8AC3E}">
        <p14:creationId xmlns:p14="http://schemas.microsoft.com/office/powerpoint/2010/main" val="3536949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854334"/>
          </a:xfrm>
        </p:spPr>
        <p:txBody>
          <a:bodyPr/>
          <a:lstStyle/>
          <a:p>
            <a:pPr algn="ctr"/>
            <a:r>
              <a:rPr lang="en-US" altLang="zh-CN" dirty="0" smtClean="0"/>
              <a:t/>
            </a:r>
            <a:br>
              <a:rPr lang="en-US" altLang="zh-CN" dirty="0" smtClean="0"/>
            </a:br>
            <a:r>
              <a:rPr lang="en-US" altLang="zh-CN" dirty="0"/>
              <a:t/>
            </a:r>
            <a:br>
              <a:rPr lang="en-US" altLang="zh-CN" dirty="0"/>
            </a:br>
            <a:r>
              <a:rPr lang="en-US" altLang="zh-CN" dirty="0" err="1" smtClean="0"/>
              <a:t>Ryoan</a:t>
            </a:r>
            <a:r>
              <a:rPr lang="en-US" altLang="zh-CN" dirty="0" smtClean="0"/>
              <a:t>: a distributed sandbox for untrusted computation on secret data</a:t>
            </a:r>
            <a:endParaRPr lang="zh-CN" altLang="en-US" sz="3200" dirty="0"/>
          </a:p>
        </p:txBody>
      </p:sp>
      <p:sp>
        <p:nvSpPr>
          <p:cNvPr id="3" name="内容占位符 2"/>
          <p:cNvSpPr>
            <a:spLocks noGrp="1"/>
          </p:cNvSpPr>
          <p:nvPr>
            <p:ph idx="1"/>
          </p:nvPr>
        </p:nvSpPr>
        <p:spPr>
          <a:xfrm>
            <a:off x="838200" y="4219459"/>
            <a:ext cx="10515600" cy="1957503"/>
          </a:xfrm>
        </p:spPr>
        <p:txBody>
          <a:bodyPr/>
          <a:lstStyle/>
          <a:p>
            <a:pPr marL="0" indent="0" algn="ctr">
              <a:buNone/>
            </a:pPr>
            <a:r>
              <a:rPr lang="en-US" altLang="zh-CN" dirty="0" smtClean="0">
                <a:latin typeface="Comic Sans MS" panose="030F0702030302020204" pitchFamily="66" charset="0"/>
              </a:rPr>
              <a:t>OSDI’16, best paper</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203098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a:t>,</a:t>
            </a:r>
            <a:r>
              <a:rPr lang="en-US" altLang="zh-CN" dirty="0" smtClean="0"/>
              <a:t> goals </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Provide </a:t>
            </a:r>
            <a:r>
              <a:rPr lang="en-US" altLang="zh-CN" dirty="0">
                <a:latin typeface="Comic Sans MS" panose="030F0702030302020204" pitchFamily="66" charset="0"/>
              </a:rPr>
              <a:t>user data </a:t>
            </a:r>
            <a:r>
              <a:rPr lang="en-US" altLang="zh-CN" dirty="0" smtClean="0">
                <a:latin typeface="Comic Sans MS" panose="030F0702030302020204" pitchFamily="66" charset="0"/>
              </a:rPr>
              <a:t>secrecy</a:t>
            </a:r>
          </a:p>
          <a:p>
            <a:pPr lvl="1"/>
            <a:r>
              <a:rPr lang="en-US" altLang="zh-CN" dirty="0" smtClean="0">
                <a:latin typeface="Comic Sans MS" panose="030F0702030302020204" pitchFamily="66" charset="0"/>
              </a:rPr>
              <a:t>Without </a:t>
            </a:r>
            <a:r>
              <a:rPr lang="en-US" altLang="zh-CN" dirty="0">
                <a:latin typeface="Comic Sans MS" panose="030F0702030302020204" pitchFamily="66" charset="0"/>
              </a:rPr>
              <a:t>trusting the application </a:t>
            </a:r>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Without </a:t>
            </a:r>
            <a:r>
              <a:rPr lang="en-US" altLang="zh-CN" dirty="0">
                <a:latin typeface="Comic Sans MS" panose="030F0702030302020204" pitchFamily="66" charset="0"/>
              </a:rPr>
              <a:t>trusting the platform (OS, Hypervisor) </a:t>
            </a:r>
            <a:endParaRPr lang="en-US" altLang="zh-CN" dirty="0" smtClean="0">
              <a:latin typeface="Comic Sans MS" panose="030F0702030302020204" pitchFamily="66" charset="0"/>
            </a:endParaRPr>
          </a:p>
          <a:p>
            <a:r>
              <a:rPr lang="en-US" altLang="zh-CN" dirty="0">
                <a:latin typeface="Comic Sans MS" panose="030F0702030302020204" pitchFamily="66" charset="0"/>
              </a:rPr>
              <a:t>Support cooperation between service providers </a:t>
            </a:r>
            <a:endParaRPr lang="zh-CN" altLang="en-US" dirty="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498" y="3647627"/>
            <a:ext cx="5953956" cy="3210373"/>
          </a:xfrm>
          <a:prstGeom prst="rect">
            <a:avLst/>
          </a:prstGeom>
        </p:spPr>
      </p:pic>
    </p:spTree>
    <p:extLst>
      <p:ext uri="{BB962C8B-B14F-4D97-AF65-F5344CB8AC3E}">
        <p14:creationId xmlns:p14="http://schemas.microsoft.com/office/powerpoint/2010/main" val="30306596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key ideas</a:t>
            </a:r>
            <a:endParaRPr lang="zh-CN" altLang="en-US" dirty="0"/>
          </a:p>
        </p:txBody>
      </p:sp>
      <p:sp>
        <p:nvSpPr>
          <p:cNvPr id="3" name="内容占位符 2"/>
          <p:cNvSpPr>
            <a:spLocks noGrp="1"/>
          </p:cNvSpPr>
          <p:nvPr>
            <p:ph idx="1"/>
          </p:nvPr>
        </p:nvSpPr>
        <p:spPr>
          <a:xfrm>
            <a:off x="838199" y="1825625"/>
            <a:ext cx="10828663" cy="4351338"/>
          </a:xfrm>
        </p:spPr>
        <p:txBody>
          <a:bodyPr>
            <a:normAutofit/>
          </a:bodyPr>
          <a:lstStyle/>
          <a:p>
            <a:r>
              <a:rPr lang="en-US" altLang="zh-CN" dirty="0" smtClean="0">
                <a:latin typeface="Comic Sans MS" panose="030F0702030302020204" pitchFamily="66" charset="0"/>
              </a:rPr>
              <a:t>Using </a:t>
            </a:r>
            <a:r>
              <a:rPr lang="en-US" altLang="zh-CN" dirty="0" smtClean="0">
                <a:solidFill>
                  <a:srgbClr val="FF0000"/>
                </a:solidFill>
                <a:latin typeface="Comic Sans MS" panose="030F0702030302020204" pitchFamily="66" charset="0"/>
              </a:rPr>
              <a:t>tainting</a:t>
            </a:r>
            <a:r>
              <a:rPr lang="en-US" altLang="zh-CN" dirty="0" smtClean="0">
                <a:latin typeface="Comic Sans MS" panose="030F0702030302020204" pitchFamily="66" charset="0"/>
              </a:rPr>
              <a:t> to track users’ data flow in app</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Using </a:t>
            </a:r>
            <a:r>
              <a:rPr lang="en-US" altLang="zh-CN" dirty="0" err="1" smtClean="0">
                <a:solidFill>
                  <a:srgbClr val="FF0000"/>
                </a:solidFill>
                <a:latin typeface="Comic Sans MS" panose="030F0702030302020204" pitchFamily="66" charset="0"/>
              </a:rPr>
              <a:t>NaCl</a:t>
            </a:r>
            <a:r>
              <a:rPr lang="en-US" altLang="zh-CN" dirty="0" smtClean="0">
                <a:latin typeface="Comic Sans MS" panose="030F0702030302020204" pitchFamily="66" charset="0"/>
              </a:rPr>
              <a:t> sandboxing to prevent app from leaking users’ data</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Using Intel </a:t>
            </a:r>
            <a:r>
              <a:rPr lang="en-US" altLang="zh-CN" dirty="0" smtClean="0">
                <a:solidFill>
                  <a:srgbClr val="FF0000"/>
                </a:solidFill>
                <a:latin typeface="Comic Sans MS" panose="030F0702030302020204" pitchFamily="66" charset="0"/>
              </a:rPr>
              <a:t>SGX</a:t>
            </a:r>
            <a:r>
              <a:rPr lang="en-US" altLang="zh-CN" dirty="0" smtClean="0">
                <a:latin typeface="Comic Sans MS" panose="030F0702030302020204" pitchFamily="66" charset="0"/>
              </a:rPr>
              <a:t> to protect </a:t>
            </a:r>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itself from attacks of privileged software</a:t>
            </a:r>
          </a:p>
          <a:p>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92433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
            </a:r>
            <a:r>
              <a:rPr lang="en-US" altLang="zh-CN" dirty="0" smtClean="0"/>
              <a:t>is hypervisor/OS not trustable</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Too big TCB (</a:t>
            </a:r>
            <a:r>
              <a:rPr kumimoji="1" lang="en-US" altLang="zh-CN" dirty="0">
                <a:latin typeface="Comic Sans MS" panose="030F0702030302020204" pitchFamily="66" charset="0"/>
              </a:rPr>
              <a:t>Trusted Computing Base</a:t>
            </a:r>
            <a:r>
              <a:rPr lang="en-US" altLang="zh-CN" dirty="0" smtClean="0">
                <a:latin typeface="Comic Sans MS" panose="030F0702030302020204" pitchFamily="66" charset="0"/>
              </a:rPr>
              <a:t>) to be bug-free</a:t>
            </a:r>
          </a:p>
          <a:p>
            <a:r>
              <a:rPr kumimoji="1" lang="en-US" altLang="zh-CN" dirty="0" smtClean="0">
                <a:latin typeface="Comic Sans MS" panose="030F0702030302020204" pitchFamily="66" charset="0"/>
              </a:rPr>
              <a:t>TCB:</a:t>
            </a:r>
            <a:r>
              <a:rPr kumimoji="1" lang="en-US" altLang="zh-CN" dirty="0" smtClean="0"/>
              <a:t> </a:t>
            </a:r>
            <a:r>
              <a:rPr kumimoji="1" lang="en-US" altLang="zh-CN" dirty="0">
                <a:latin typeface="Comic Sans MS" panose="030F0702030302020204" pitchFamily="66" charset="0"/>
              </a:rPr>
              <a:t>the</a:t>
            </a:r>
            <a:r>
              <a:rPr kumimoji="1" lang="zh-CN" altLang="en-US" dirty="0">
                <a:latin typeface="Comic Sans MS" panose="030F0702030302020204" pitchFamily="66" charset="0"/>
              </a:rPr>
              <a:t> </a:t>
            </a:r>
            <a:r>
              <a:rPr kumimoji="1" lang="en-US" altLang="zh-CN" dirty="0">
                <a:latin typeface="Comic Sans MS" panose="030F0702030302020204" pitchFamily="66" charset="0"/>
              </a:rPr>
              <a:t>parts</a:t>
            </a:r>
            <a:r>
              <a:rPr kumimoji="1" lang="zh-CN" altLang="en-US" dirty="0">
                <a:latin typeface="Comic Sans MS" panose="030F0702030302020204" pitchFamily="66" charset="0"/>
              </a:rPr>
              <a:t> </a:t>
            </a:r>
            <a:r>
              <a:rPr kumimoji="1" lang="en-US" altLang="zh-CN" dirty="0">
                <a:latin typeface="Comic Sans MS" panose="030F0702030302020204" pitchFamily="66" charset="0"/>
              </a:rPr>
              <a:t>that</a:t>
            </a:r>
            <a:r>
              <a:rPr kumimoji="1" lang="zh-CN" altLang="en-US" dirty="0">
                <a:latin typeface="Comic Sans MS" panose="030F0702030302020204" pitchFamily="66" charset="0"/>
              </a:rPr>
              <a:t> </a:t>
            </a:r>
            <a:r>
              <a:rPr kumimoji="1" lang="en-US" altLang="zh-CN" dirty="0">
                <a:latin typeface="Comic Sans MS" panose="030F0702030302020204" pitchFamily="66" charset="0"/>
              </a:rPr>
              <a:t>are</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trusted</a:t>
            </a:r>
          </a:p>
          <a:p>
            <a:pPr lvl="1"/>
            <a:r>
              <a:rPr kumimoji="1" lang="en-US" altLang="zh-CN" dirty="0">
                <a:latin typeface="Comic Sans MS" panose="030F0702030302020204" pitchFamily="66" charset="0"/>
              </a:rPr>
              <a:t>Process</a:t>
            </a:r>
            <a:r>
              <a:rPr kumimoji="1" lang="zh-CN" altLang="en-US" dirty="0">
                <a:latin typeface="Comic Sans MS" panose="030F0702030302020204" pitchFamily="66" charset="0"/>
              </a:rPr>
              <a:t> </a:t>
            </a:r>
            <a:r>
              <a:rPr kumimoji="1" lang="en-US" altLang="zh-CN" dirty="0">
                <a:latin typeface="Comic Sans MS" panose="030F0702030302020204" pitchFamily="66" charset="0"/>
              </a:rPr>
              <a:t>never</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a:t>
            </a:r>
            <a:r>
              <a:rPr kumimoji="1" lang="zh-CN" altLang="en-US" dirty="0">
                <a:latin typeface="Comic Sans MS" panose="030F0702030302020204" pitchFamily="66" charset="0"/>
              </a:rPr>
              <a:t> </a:t>
            </a:r>
            <a:r>
              <a:rPr kumimoji="1" lang="en-US" altLang="zh-CN" dirty="0">
                <a:latin typeface="Comic Sans MS" panose="030F0702030302020204" pitchFamily="66" charset="0"/>
              </a:rPr>
              <a:t>another</a:t>
            </a:r>
            <a:r>
              <a:rPr kumimoji="1" lang="zh-CN" altLang="en-US" dirty="0">
                <a:latin typeface="Comic Sans MS" panose="030F0702030302020204" pitchFamily="66" charset="0"/>
              </a:rPr>
              <a:t> </a:t>
            </a:r>
            <a:r>
              <a:rPr kumimoji="1" lang="en-US" altLang="zh-CN" dirty="0">
                <a:latin typeface="Comic Sans MS" panose="030F0702030302020204" pitchFamily="66" charset="0"/>
              </a:rPr>
              <a:t>process,</a:t>
            </a:r>
            <a:r>
              <a:rPr kumimoji="1" lang="zh-CN" altLang="en-US" dirty="0">
                <a:latin typeface="Comic Sans MS" panose="030F0702030302020204" pitchFamily="66" charset="0"/>
              </a:rPr>
              <a:t> </a:t>
            </a:r>
            <a:r>
              <a:rPr kumimoji="1" lang="en-US" altLang="zh-CN" dirty="0">
                <a:latin typeface="Comic Sans MS" panose="030F0702030302020204" pitchFamily="66" charset="0"/>
              </a:rPr>
              <a:t>but</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trusts</a:t>
            </a:r>
            <a:r>
              <a:rPr kumimoji="1" lang="zh-CN" altLang="en-US" dirty="0">
                <a:latin typeface="Comic Sans MS" panose="030F0702030302020204" pitchFamily="66" charset="0"/>
              </a:rPr>
              <a:t> </a:t>
            </a:r>
            <a:r>
              <a:rPr kumimoji="1" lang="en-US" altLang="zh-CN" dirty="0">
                <a:latin typeface="Comic Sans MS" panose="030F0702030302020204" pitchFamily="66" charset="0"/>
              </a:rPr>
              <a:t>all</a:t>
            </a:r>
            <a:r>
              <a:rPr kumimoji="1" lang="zh-CN" altLang="en-US" dirty="0">
                <a:latin typeface="Comic Sans MS" panose="030F0702030302020204" pitchFamily="66" charset="0"/>
              </a:rPr>
              <a:t> </a:t>
            </a:r>
            <a:r>
              <a:rPr kumimoji="1" lang="en-US" altLang="zh-CN" dirty="0">
                <a:latin typeface="Comic Sans MS" panose="030F0702030302020204" pitchFamily="66" charset="0"/>
              </a:rPr>
              <a:t>its</a:t>
            </a:r>
            <a:r>
              <a:rPr kumimoji="1" lang="zh-CN" altLang="en-US" dirty="0">
                <a:latin typeface="Comic Sans MS" panose="030F0702030302020204" pitchFamily="66" charset="0"/>
              </a:rPr>
              <a:t> </a:t>
            </a:r>
            <a:r>
              <a:rPr kumimoji="1" lang="en-US" altLang="zh-CN" dirty="0">
                <a:latin typeface="Comic Sans MS" panose="030F0702030302020204" pitchFamily="66" charset="0"/>
              </a:rPr>
              <a:t>threads</a:t>
            </a:r>
          </a:p>
          <a:p>
            <a:pPr lvl="1"/>
            <a:r>
              <a:rPr kumimoji="1" lang="en-US" altLang="zh-CN" dirty="0">
                <a:latin typeface="Comic Sans MS" panose="030F0702030302020204" pitchFamily="66" charset="0"/>
              </a:rPr>
              <a:t>OS</a:t>
            </a:r>
            <a:r>
              <a:rPr kumimoji="1" lang="zh-CN" altLang="en-US" dirty="0">
                <a:latin typeface="Comic Sans MS" panose="030F0702030302020204" pitchFamily="66" charset="0"/>
              </a:rPr>
              <a:t> </a:t>
            </a:r>
            <a:r>
              <a:rPr kumimoji="1" lang="en-US" altLang="zh-CN" dirty="0">
                <a:latin typeface="Comic Sans MS" panose="030F0702030302020204" pitchFamily="66" charset="0"/>
              </a:rPr>
              <a:t>never</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a:t>
            </a:r>
            <a:r>
              <a:rPr kumimoji="1" lang="zh-CN" altLang="en-US" dirty="0">
                <a:latin typeface="Comic Sans MS" panose="030F0702030302020204" pitchFamily="66" charset="0"/>
              </a:rPr>
              <a:t> </a:t>
            </a:r>
            <a:r>
              <a:rPr kumimoji="1" lang="en-US" altLang="zh-CN" dirty="0">
                <a:latin typeface="Comic Sans MS" panose="030F0702030302020204" pitchFamily="66" charset="0"/>
              </a:rPr>
              <a:t>a</a:t>
            </a:r>
            <a:r>
              <a:rPr kumimoji="1" lang="zh-CN" altLang="en-US" dirty="0">
                <a:latin typeface="Comic Sans MS" panose="030F0702030302020204" pitchFamily="66" charset="0"/>
              </a:rPr>
              <a:t> </a:t>
            </a:r>
            <a:r>
              <a:rPr kumimoji="1" lang="en-US" altLang="zh-CN" dirty="0">
                <a:latin typeface="Comic Sans MS" panose="030F0702030302020204" pitchFamily="66" charset="0"/>
              </a:rPr>
              <a:t>process,</a:t>
            </a:r>
            <a:r>
              <a:rPr kumimoji="1" lang="zh-CN" altLang="en-US" dirty="0">
                <a:latin typeface="Comic Sans MS" panose="030F0702030302020204" pitchFamily="66" charset="0"/>
              </a:rPr>
              <a:t> </a:t>
            </a:r>
            <a:r>
              <a:rPr kumimoji="1" lang="en-US" altLang="zh-CN" dirty="0">
                <a:latin typeface="Comic Sans MS" panose="030F0702030302020204" pitchFamily="66" charset="0"/>
              </a:rPr>
              <a:t>but</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trusts</a:t>
            </a:r>
            <a:r>
              <a:rPr kumimoji="1" lang="zh-CN" altLang="en-US" dirty="0">
                <a:latin typeface="Comic Sans MS" panose="030F0702030302020204" pitchFamily="66" charset="0"/>
              </a:rPr>
              <a:t> </a:t>
            </a:r>
            <a:r>
              <a:rPr kumimoji="1" lang="en-US" altLang="zh-CN" dirty="0">
                <a:latin typeface="Comic Sans MS" panose="030F0702030302020204" pitchFamily="66" charset="0"/>
              </a:rPr>
              <a:t>hardware</a:t>
            </a:r>
          </a:p>
          <a:p>
            <a:pPr lvl="1"/>
            <a:r>
              <a:rPr kumimoji="1" lang="en-US" altLang="zh-CN" dirty="0" smtClean="0">
                <a:latin typeface="Comic Sans MS" panose="030F0702030302020204" pitchFamily="66" charset="0"/>
              </a:rPr>
              <a:t>Hypervisor</a:t>
            </a:r>
            <a:r>
              <a:rPr kumimoji="1" lang="zh-CN" altLang="en-US" dirty="0" smtClean="0">
                <a:latin typeface="Comic Sans MS" panose="030F0702030302020204" pitchFamily="66" charset="0"/>
              </a:rPr>
              <a:t> </a:t>
            </a:r>
            <a:r>
              <a:rPr kumimoji="1" lang="en-US" altLang="zh-CN" dirty="0">
                <a:latin typeface="Comic Sans MS" panose="030F0702030302020204" pitchFamily="66" charset="0"/>
              </a:rPr>
              <a:t>never</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a:t>
            </a:r>
            <a:r>
              <a:rPr kumimoji="1" lang="zh-CN" altLang="en-US" dirty="0">
                <a:latin typeface="Comic Sans MS" panose="030F0702030302020204" pitchFamily="66" charset="0"/>
              </a:rPr>
              <a:t> </a:t>
            </a:r>
            <a:r>
              <a:rPr kumimoji="1" lang="en-US" altLang="zh-CN" dirty="0">
                <a:latin typeface="Comic Sans MS" panose="030F0702030302020204" pitchFamily="66" charset="0"/>
              </a:rPr>
              <a:t>a</a:t>
            </a:r>
            <a:r>
              <a:rPr kumimoji="1" lang="zh-CN" altLang="en-US" dirty="0">
                <a:latin typeface="Comic Sans MS" panose="030F0702030302020204" pitchFamily="66" charset="0"/>
              </a:rPr>
              <a:t> </a:t>
            </a:r>
            <a:r>
              <a:rPr kumimoji="1" lang="en-US" altLang="zh-CN" dirty="0">
                <a:latin typeface="Comic Sans MS" panose="030F0702030302020204" pitchFamily="66" charset="0"/>
              </a:rPr>
              <a:t>VM,</a:t>
            </a:r>
            <a:r>
              <a:rPr kumimoji="1" lang="zh-CN" altLang="en-US" dirty="0">
                <a:latin typeface="Comic Sans MS" panose="030F0702030302020204" pitchFamily="66" charset="0"/>
              </a:rPr>
              <a:t> </a:t>
            </a:r>
            <a:r>
              <a:rPr kumimoji="1" lang="en-US" altLang="zh-CN" dirty="0">
                <a:latin typeface="Comic Sans MS" panose="030F0702030302020204" pitchFamily="66" charset="0"/>
              </a:rPr>
              <a:t>but</a:t>
            </a:r>
            <a:r>
              <a:rPr kumimoji="1" lang="zh-CN" altLang="en-US" dirty="0">
                <a:latin typeface="Comic Sans MS" panose="030F0702030302020204" pitchFamily="66" charset="0"/>
              </a:rPr>
              <a:t> </a:t>
            </a:r>
            <a:r>
              <a:rPr kumimoji="1" lang="en-US" altLang="zh-CN" dirty="0">
                <a:latin typeface="Comic Sans MS" panose="030F0702030302020204" pitchFamily="66" charset="0"/>
              </a:rPr>
              <a:t>trust</a:t>
            </a:r>
            <a:r>
              <a:rPr kumimoji="1" lang="zh-CN" altLang="en-US" dirty="0">
                <a:latin typeface="Comic Sans MS" panose="030F0702030302020204" pitchFamily="66" charset="0"/>
              </a:rPr>
              <a:t> </a:t>
            </a:r>
            <a:r>
              <a:rPr kumimoji="1" lang="en-US" altLang="zh-CN" dirty="0">
                <a:latin typeface="Comic Sans MS" panose="030F0702030302020204" pitchFamily="66" charset="0"/>
              </a:rPr>
              <a:t>hardware</a:t>
            </a:r>
          </a:p>
          <a:p>
            <a:pPr lvl="1"/>
            <a:r>
              <a:rPr lang="en-US" altLang="zh-CN" dirty="0" smtClean="0">
                <a:latin typeface="Comic Sans MS" panose="030F0702030302020204" pitchFamily="66" charset="0"/>
              </a:rPr>
              <a:t>The TCB in cloud is very big, explained later</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Cloud operators themselves may be potential adversaries</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54767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threat model</a:t>
            </a:r>
            <a:endParaRPr lang="zh-CN" altLang="en-US" dirty="0"/>
          </a:p>
        </p:txBody>
      </p:sp>
      <p:sp>
        <p:nvSpPr>
          <p:cNvPr id="3" name="内容占位符 2"/>
          <p:cNvSpPr>
            <a:spLocks noGrp="1"/>
          </p:cNvSpPr>
          <p:nvPr>
            <p:ph idx="1"/>
          </p:nvPr>
        </p:nvSpPr>
        <p:spPr>
          <a:xfrm>
            <a:off x="838199" y="1825625"/>
            <a:ext cx="10828663" cy="4351338"/>
          </a:xfrm>
        </p:spPr>
        <p:txBody>
          <a:bodyPr>
            <a:normAutofit fontScale="92500" lnSpcReduction="20000"/>
          </a:bodyPr>
          <a:lstStyle/>
          <a:p>
            <a:r>
              <a:rPr lang="en-US" altLang="zh-CN" dirty="0" smtClean="0">
                <a:latin typeface="Comic Sans MS" panose="030F0702030302020204" pitchFamily="66" charset="0"/>
              </a:rPr>
              <a:t>Users</a:t>
            </a:r>
          </a:p>
          <a:p>
            <a:pPr lvl="1"/>
            <a:r>
              <a:rPr lang="en-US" altLang="zh-CN" dirty="0">
                <a:latin typeface="Comic Sans MS" panose="030F0702030302020204" pitchFamily="66" charset="0"/>
              </a:rPr>
              <a:t>Don’t trust service providers for secrecy </a:t>
            </a:r>
          </a:p>
          <a:p>
            <a:pPr lvl="1"/>
            <a:r>
              <a:rPr lang="en-US" altLang="zh-CN" dirty="0" smtClean="0">
                <a:latin typeface="Comic Sans MS" panose="030F0702030302020204" pitchFamily="66" charset="0"/>
              </a:rPr>
              <a:t>Don’t </a:t>
            </a:r>
            <a:r>
              <a:rPr lang="en-US" altLang="zh-CN" dirty="0">
                <a:latin typeface="Comic Sans MS" panose="030F0702030302020204" pitchFamily="66" charset="0"/>
              </a:rPr>
              <a:t>trust platforms for </a:t>
            </a:r>
            <a:r>
              <a:rPr lang="en-US" altLang="zh-CN" dirty="0" smtClean="0">
                <a:latin typeface="Comic Sans MS" panose="030F0702030302020204" pitchFamily="66" charset="0"/>
              </a:rPr>
              <a:t>secrecy</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Service </a:t>
            </a:r>
            <a:r>
              <a:rPr lang="en-US" altLang="zh-CN" dirty="0">
                <a:latin typeface="Comic Sans MS" panose="030F0702030302020204" pitchFamily="66" charset="0"/>
              </a:rPr>
              <a:t>Providers </a:t>
            </a:r>
            <a:endParaRPr lang="en-US" altLang="zh-CN" dirty="0" smtClean="0">
              <a:latin typeface="Comic Sans MS" panose="030F0702030302020204" pitchFamily="66" charset="0"/>
            </a:endParaRPr>
          </a:p>
          <a:p>
            <a:pPr lvl="1"/>
            <a:r>
              <a:rPr lang="en-US" altLang="zh-CN" dirty="0">
                <a:latin typeface="Comic Sans MS" panose="030F0702030302020204" pitchFamily="66" charset="0"/>
              </a:rPr>
              <a:t>Control platforms </a:t>
            </a:r>
          </a:p>
          <a:p>
            <a:pPr lvl="1"/>
            <a:r>
              <a:rPr lang="en-US" altLang="zh-CN" dirty="0" smtClean="0">
                <a:latin typeface="Comic Sans MS" panose="030F0702030302020204" pitchFamily="66" charset="0"/>
              </a:rPr>
              <a:t>Don’t </a:t>
            </a:r>
            <a:r>
              <a:rPr lang="en-US" altLang="zh-CN" dirty="0">
                <a:latin typeface="Comic Sans MS" panose="030F0702030302020204" pitchFamily="66" charset="0"/>
              </a:rPr>
              <a:t>trust other service provides for </a:t>
            </a:r>
            <a:r>
              <a:rPr lang="en-US" altLang="zh-CN" dirty="0" smtClean="0">
                <a:latin typeface="Comic Sans MS" panose="030F0702030302020204" pitchFamily="66" charset="0"/>
              </a:rPr>
              <a:t>secrecy</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Everyone</a:t>
            </a:r>
          </a:p>
          <a:p>
            <a:pPr lvl="1"/>
            <a:r>
              <a:rPr lang="en-US" altLang="zh-CN" dirty="0">
                <a:latin typeface="Comic Sans MS" panose="030F0702030302020204" pitchFamily="66" charset="0"/>
              </a:rPr>
              <a:t>Trusts </a:t>
            </a:r>
            <a:r>
              <a:rPr lang="en-US" altLang="zh-CN" dirty="0" err="1">
                <a:latin typeface="Comic Sans MS" panose="030F0702030302020204" pitchFamily="66" charset="0"/>
              </a:rPr>
              <a:t>Ryoan</a:t>
            </a:r>
            <a:r>
              <a:rPr lang="en-US" altLang="zh-CN" dirty="0">
                <a:latin typeface="Comic Sans MS" panose="030F0702030302020204" pitchFamily="66" charset="0"/>
              </a:rPr>
              <a:t> </a:t>
            </a:r>
          </a:p>
          <a:p>
            <a:pPr lvl="1"/>
            <a:r>
              <a:rPr lang="en-US" altLang="zh-CN" dirty="0" smtClean="0">
                <a:latin typeface="Comic Sans MS" panose="030F0702030302020204" pitchFamily="66" charset="0"/>
              </a:rPr>
              <a:t>Trusts </a:t>
            </a:r>
            <a:r>
              <a:rPr lang="en-US" altLang="zh-CN" dirty="0">
                <a:latin typeface="Comic Sans MS" panose="030F0702030302020204" pitchFamily="66" charset="0"/>
              </a:rPr>
              <a:t>Intel SGX </a:t>
            </a:r>
            <a:endParaRPr lang="en-US" altLang="zh-CN" dirty="0" smtClean="0">
              <a:latin typeface="Comic Sans MS" panose="030F0702030302020204" pitchFamily="66" charset="0"/>
            </a:endParaRPr>
          </a:p>
          <a:p>
            <a:pPr lvl="1"/>
            <a:r>
              <a:rPr lang="en-US" altLang="zh-CN" dirty="0" smtClean="0">
                <a:latin typeface="Comic Sans MS" panose="030F0702030302020204" pitchFamily="66" charset="0"/>
              </a:rPr>
              <a:t>Because they need to cooperate to get what they want</a:t>
            </a:r>
          </a:p>
          <a:p>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9319164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the world</a:t>
            </a:r>
            <a:endParaRPr lang="zh-CN" altLang="en-US" dirty="0"/>
          </a:p>
        </p:txBody>
      </p:sp>
      <p:sp>
        <p:nvSpPr>
          <p:cNvPr id="3" name="内容占位符 2"/>
          <p:cNvSpPr>
            <a:spLocks noGrp="1"/>
          </p:cNvSpPr>
          <p:nvPr>
            <p:ph idx="1"/>
          </p:nvPr>
        </p:nvSpPr>
        <p:spPr>
          <a:xfrm>
            <a:off x="838199" y="1825625"/>
            <a:ext cx="10828663" cy="4351338"/>
          </a:xfrm>
        </p:spPr>
        <p:txBody>
          <a:bodyPr>
            <a:normAutofit/>
          </a:bodyPr>
          <a:lstStyle/>
          <a:p>
            <a:r>
              <a:rPr lang="en-US" altLang="zh-CN" dirty="0" smtClean="0">
                <a:latin typeface="Comic Sans MS" panose="030F0702030302020204" pitchFamily="66" charset="0"/>
              </a:rPr>
              <a:t>Modules</a:t>
            </a:r>
          </a:p>
          <a:p>
            <a:pPr lvl="1"/>
            <a:r>
              <a:rPr lang="en-US" altLang="zh-CN" dirty="0">
                <a:latin typeface="Comic Sans MS" panose="030F0702030302020204" pitchFamily="66" charset="0"/>
              </a:rPr>
              <a:t>Application logic</a:t>
            </a:r>
          </a:p>
          <a:p>
            <a:pPr lvl="1"/>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a:t>
            </a:r>
            <a:r>
              <a:rPr lang="en-US" altLang="zh-CN" dirty="0">
                <a:latin typeface="Comic Sans MS" panose="030F0702030302020204" pitchFamily="66" charset="0"/>
              </a:rPr>
              <a:t>x86 binaries from service providers </a:t>
            </a:r>
          </a:p>
          <a:p>
            <a:r>
              <a:rPr lang="en-US" altLang="zh-CN" dirty="0" smtClean="0">
                <a:latin typeface="Comic Sans MS" panose="030F0702030302020204" pitchFamily="66" charset="0"/>
              </a:rPr>
              <a:t>Platforms </a:t>
            </a:r>
            <a:endParaRPr lang="en-US" altLang="zh-CN" dirty="0" smtClean="0">
              <a:latin typeface="Comic Sans MS" panose="030F0702030302020204" pitchFamily="66" charset="0"/>
            </a:endParaRPr>
          </a:p>
          <a:p>
            <a:pPr lvl="1"/>
            <a:r>
              <a:rPr lang="en-US" altLang="zh-CN" dirty="0">
                <a:latin typeface="Comic Sans MS" panose="030F0702030302020204" pitchFamily="66" charset="0"/>
              </a:rPr>
              <a:t>Host computation </a:t>
            </a:r>
          </a:p>
          <a:p>
            <a:pPr lvl="1"/>
            <a:r>
              <a:rPr lang="en-US" altLang="zh-CN" dirty="0" smtClean="0">
                <a:latin typeface="Comic Sans MS" panose="030F0702030302020204" pitchFamily="66" charset="0"/>
              </a:rPr>
              <a:t>More </a:t>
            </a:r>
            <a:r>
              <a:rPr lang="en-US" altLang="zh-CN" dirty="0">
                <a:latin typeface="Comic Sans MS" panose="030F0702030302020204" pitchFamily="66" charset="0"/>
              </a:rPr>
              <a:t>service providers’ code </a:t>
            </a:r>
          </a:p>
          <a:p>
            <a:r>
              <a:rPr lang="en-US" altLang="zh-CN" dirty="0" smtClean="0">
                <a:latin typeface="Comic Sans MS" panose="030F0702030302020204" pitchFamily="66" charset="0"/>
              </a:rPr>
              <a:t>Sandboxes</a:t>
            </a:r>
            <a:endParaRPr lang="en-US" altLang="zh-CN" dirty="0" smtClean="0">
              <a:latin typeface="Comic Sans MS" panose="030F0702030302020204" pitchFamily="66" charset="0"/>
            </a:endParaRPr>
          </a:p>
          <a:p>
            <a:pPr lvl="1"/>
            <a:r>
              <a:rPr lang="en-US" altLang="zh-CN" dirty="0">
                <a:latin typeface="Comic Sans MS" panose="030F0702030302020204" pitchFamily="66" charset="0"/>
              </a:rPr>
              <a:t>Trusted code </a:t>
            </a:r>
          </a:p>
          <a:p>
            <a:pPr lvl="1"/>
            <a:r>
              <a:rPr lang="en-US" altLang="zh-CN" dirty="0" smtClean="0">
                <a:latin typeface="Comic Sans MS" panose="030F0702030302020204" pitchFamily="66" charset="0"/>
              </a:rPr>
              <a:t>Confine </a:t>
            </a:r>
            <a:r>
              <a:rPr lang="en-US" altLang="zh-CN" dirty="0">
                <a:latin typeface="Comic Sans MS" panose="030F0702030302020204" pitchFamily="66" charset="0"/>
              </a:rPr>
              <a:t>modules </a:t>
            </a:r>
          </a:p>
          <a:p>
            <a:pPr lvl="1"/>
            <a:r>
              <a:rPr lang="en-US" altLang="zh-CN" dirty="0" smtClean="0">
                <a:latin typeface="Comic Sans MS" panose="030F0702030302020204" pitchFamily="66" charset="0"/>
              </a:rPr>
              <a:t>Based </a:t>
            </a:r>
            <a:r>
              <a:rPr lang="en-US" altLang="zh-CN" dirty="0">
                <a:latin typeface="Comic Sans MS" panose="030F0702030302020204" pitchFamily="66" charset="0"/>
              </a:rPr>
              <a:t>on Google’s Native Client (</a:t>
            </a:r>
            <a:r>
              <a:rPr lang="en-US" altLang="zh-CN" dirty="0" err="1">
                <a:latin typeface="Comic Sans MS" panose="030F0702030302020204" pitchFamily="66" charset="0"/>
              </a:rPr>
              <a:t>NaCl</a:t>
            </a:r>
            <a:r>
              <a:rPr lang="en-US" altLang="zh-CN" dirty="0">
                <a:latin typeface="Comic Sans MS" panose="030F0702030302020204" pitchFamily="66" charset="0"/>
              </a:rPr>
              <a:t>)</a:t>
            </a:r>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20221814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architecture</a:t>
            </a:r>
            <a:endParaRPr lang="zh-CN" altLang="en-US" dirty="0"/>
          </a:p>
        </p:txBody>
      </p:sp>
      <p:sp>
        <p:nvSpPr>
          <p:cNvPr id="3" name="内容占位符 2"/>
          <p:cNvSpPr>
            <a:spLocks noGrp="1"/>
          </p:cNvSpPr>
          <p:nvPr>
            <p:ph idx="1"/>
          </p:nvPr>
        </p:nvSpPr>
        <p:spPr>
          <a:xfrm>
            <a:off x="838199" y="1825625"/>
            <a:ext cx="10828663" cy="4351338"/>
          </a:xfrm>
        </p:spPr>
        <p:txBody>
          <a:bodyPr>
            <a:normAutofit/>
          </a:bodyPr>
          <a:lstStyle/>
          <a:p>
            <a:r>
              <a:rPr lang="en-US" altLang="zh-CN" dirty="0" smtClean="0">
                <a:latin typeface="Comic Sans MS" panose="030F0702030302020204" pitchFamily="66" charset="0"/>
              </a:rPr>
              <a:t>App’s module, process user’s data</a:t>
            </a:r>
          </a:p>
          <a:p>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sandbox, confining app from leak user data</a:t>
            </a:r>
          </a:p>
          <a:p>
            <a:r>
              <a:rPr lang="en-US" altLang="zh-CN" dirty="0" smtClean="0">
                <a:latin typeface="Comic Sans MS" panose="030F0702030302020204" pitchFamily="66" charset="0"/>
              </a:rPr>
              <a:t>SGX enclave, protect </a:t>
            </a:r>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sandbox from privileged attacks</a:t>
            </a:r>
          </a:p>
        </p:txBody>
      </p:sp>
      <p:pic>
        <p:nvPicPr>
          <p:cNvPr id="4" name="Picture 2" descr="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180" y="3375293"/>
            <a:ext cx="6602193" cy="335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1059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chain of trust </a:t>
            </a:r>
            <a:endParaRPr lang="zh-CN" altLang="en-US" dirty="0"/>
          </a:p>
        </p:txBody>
      </p:sp>
      <p:sp>
        <p:nvSpPr>
          <p:cNvPr id="3" name="内容占位符 2"/>
          <p:cNvSpPr>
            <a:spLocks noGrp="1"/>
          </p:cNvSpPr>
          <p:nvPr>
            <p:ph idx="1"/>
          </p:nvPr>
        </p:nvSpPr>
        <p:spPr/>
        <p:txBody>
          <a:bodyPr/>
          <a:lstStyle/>
          <a:p>
            <a:r>
              <a:rPr lang="en-US" altLang="zh-CN" dirty="0">
                <a:latin typeface="Comic Sans MS" panose="030F0702030302020204" pitchFamily="66" charset="0"/>
              </a:rPr>
              <a:t>SGX provides unforgeable attestation of the sandbox </a:t>
            </a:r>
            <a:endParaRPr lang="en-US" altLang="zh-CN" dirty="0" smtClean="0">
              <a:latin typeface="Comic Sans MS" panose="030F0702030302020204" pitchFamily="66" charset="0"/>
            </a:endParaRPr>
          </a:p>
          <a:p>
            <a:endParaRPr lang="en-US" altLang="zh-CN" dirty="0">
              <a:latin typeface="Comic Sans MS" panose="030F0702030302020204" pitchFamily="66" charset="0"/>
            </a:endParaRPr>
          </a:p>
          <a:p>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a:p>
            <a:r>
              <a:rPr lang="en-US" altLang="zh-CN" dirty="0">
                <a:latin typeface="Comic Sans MS" panose="030F0702030302020204" pitchFamily="66" charset="0"/>
              </a:rPr>
              <a:t>Statements </a:t>
            </a:r>
            <a:r>
              <a:rPr lang="en-US" altLang="zh-CN" dirty="0" err="1">
                <a:latin typeface="Comic Sans MS" panose="030F0702030302020204" pitchFamily="66" charset="0"/>
              </a:rPr>
              <a:t>Ryoan</a:t>
            </a:r>
            <a:r>
              <a:rPr lang="en-US" altLang="zh-CN" dirty="0">
                <a:latin typeface="Comic Sans MS" panose="030F0702030302020204" pitchFamily="66" charset="0"/>
              </a:rPr>
              <a:t> makes about the module can now be trusted</a:t>
            </a:r>
            <a:endParaRPr lang="zh-CN" altLang="en-US" dirty="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077" y="2538838"/>
            <a:ext cx="4486901" cy="1295581"/>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365" y="4986172"/>
            <a:ext cx="5172797" cy="1190791"/>
          </a:xfrm>
          <a:prstGeom prst="rect">
            <a:avLst/>
          </a:prstGeom>
        </p:spPr>
      </p:pic>
    </p:spTree>
    <p:extLst>
      <p:ext uri="{BB962C8B-B14F-4D97-AF65-F5344CB8AC3E}">
        <p14:creationId xmlns:p14="http://schemas.microsoft.com/office/powerpoint/2010/main" val="91403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protect sandbox</a:t>
            </a:r>
            <a:endParaRPr lang="zh-CN" altLang="en-US" dirty="0"/>
          </a:p>
        </p:txBody>
      </p:sp>
      <p:sp>
        <p:nvSpPr>
          <p:cNvPr id="3" name="内容占位符 2"/>
          <p:cNvSpPr>
            <a:spLocks noGrp="1"/>
          </p:cNvSpPr>
          <p:nvPr>
            <p:ph idx="1"/>
          </p:nvPr>
        </p:nvSpPr>
        <p:spPr>
          <a:xfrm>
            <a:off x="838200" y="1825625"/>
            <a:ext cx="6741405" cy="4351338"/>
          </a:xfrm>
        </p:spPr>
        <p:txBody>
          <a:bodyPr/>
          <a:lstStyle/>
          <a:p>
            <a:r>
              <a:rPr lang="en-US" altLang="zh-CN" dirty="0" smtClean="0">
                <a:latin typeface="Comic Sans MS" panose="030F0702030302020204" pitchFamily="66" charset="0"/>
              </a:rPr>
              <a:t>Problem:</a:t>
            </a:r>
          </a:p>
          <a:p>
            <a:pPr lvl="1"/>
            <a:r>
              <a:rPr lang="en-US" altLang="zh-CN" dirty="0" smtClean="0">
                <a:latin typeface="Comic Sans MS" panose="030F0702030302020204" pitchFamily="66" charset="0"/>
              </a:rPr>
              <a:t>Privileges software can attack sandbox</a:t>
            </a:r>
          </a:p>
          <a:p>
            <a:pPr lvl="1"/>
            <a:r>
              <a:rPr lang="en-US" altLang="zh-CN" dirty="0" smtClean="0">
                <a:latin typeface="Comic Sans MS" panose="030F0702030302020204" pitchFamily="66" charset="0"/>
              </a:rPr>
              <a:t>OS </a:t>
            </a:r>
            <a:r>
              <a:rPr lang="en-US" altLang="zh-CN" dirty="0">
                <a:latin typeface="Comic Sans MS" panose="030F0702030302020204" pitchFamily="66" charset="0"/>
              </a:rPr>
              <a:t>can read secrets out of </a:t>
            </a:r>
            <a:r>
              <a:rPr lang="en-US" altLang="zh-CN" dirty="0" smtClean="0">
                <a:latin typeface="Comic Sans MS" panose="030F0702030302020204" pitchFamily="66" charset="0"/>
              </a:rPr>
              <a:t>memory</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Solution:</a:t>
            </a:r>
          </a:p>
          <a:p>
            <a:pPr lvl="1"/>
            <a:r>
              <a:rPr lang="en-US" altLang="zh-CN" dirty="0" smtClean="0">
                <a:latin typeface="Comic Sans MS" panose="030F0702030302020204" pitchFamily="66" charset="0"/>
              </a:rPr>
              <a:t>Execute </a:t>
            </a:r>
            <a:r>
              <a:rPr lang="en-US" altLang="zh-CN" dirty="0">
                <a:latin typeface="Comic Sans MS" panose="030F0702030302020204" pitchFamily="66" charset="0"/>
              </a:rPr>
              <a:t>module inside of an enclave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49" y="1825625"/>
            <a:ext cx="2572109" cy="4039164"/>
          </a:xfrm>
          <a:prstGeom prst="rect">
            <a:avLst/>
          </a:prstGeom>
        </p:spPr>
      </p:pic>
    </p:spTree>
    <p:extLst>
      <p:ext uri="{BB962C8B-B14F-4D97-AF65-F5344CB8AC3E}">
        <p14:creationId xmlns:p14="http://schemas.microsoft.com/office/powerpoint/2010/main" val="14815474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confining app</a:t>
            </a:r>
            <a:endParaRPr lang="zh-CN" altLang="en-US" dirty="0"/>
          </a:p>
        </p:txBody>
      </p:sp>
      <p:sp>
        <p:nvSpPr>
          <p:cNvPr id="3" name="内容占位符 2"/>
          <p:cNvSpPr>
            <a:spLocks noGrp="1"/>
          </p:cNvSpPr>
          <p:nvPr>
            <p:ph idx="1"/>
          </p:nvPr>
        </p:nvSpPr>
        <p:spPr>
          <a:xfrm>
            <a:off x="838200" y="1825625"/>
            <a:ext cx="6741405" cy="4351338"/>
          </a:xfrm>
        </p:spPr>
        <p:txBody>
          <a:bodyPr>
            <a:normAutofit/>
          </a:bodyPr>
          <a:lstStyle/>
          <a:p>
            <a:r>
              <a:rPr lang="en-US" altLang="zh-CN" dirty="0" smtClean="0">
                <a:latin typeface="Comic Sans MS" panose="030F0702030302020204" pitchFamily="66" charset="0"/>
              </a:rPr>
              <a:t>Problem:</a:t>
            </a:r>
          </a:p>
          <a:p>
            <a:pPr lvl="1"/>
            <a:r>
              <a:rPr lang="en-US" altLang="zh-CN" dirty="0">
                <a:latin typeface="Comic Sans MS" panose="030F0702030302020204" pitchFamily="66" charset="0"/>
              </a:rPr>
              <a:t>Module can copy secrets to non-enclave memory </a:t>
            </a:r>
            <a:endParaRPr lang="en-US" altLang="zh-CN" dirty="0" smtClean="0">
              <a:latin typeface="Comic Sans MS" panose="030F0702030302020204" pitchFamily="66" charset="0"/>
            </a:endParaRPr>
          </a:p>
          <a:p>
            <a:pPr lvl="1"/>
            <a:endParaRPr lang="en-US" altLang="zh-CN" dirty="0" smtClean="0">
              <a:latin typeface="Comic Sans MS" panose="030F0702030302020204" pitchFamily="66" charset="0"/>
            </a:endParaRP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Solution:</a:t>
            </a:r>
          </a:p>
          <a:p>
            <a:pPr lvl="1"/>
            <a:r>
              <a:rPr lang="en-US" altLang="zh-CN" dirty="0" smtClean="0">
                <a:latin typeface="Comic Sans MS" panose="030F0702030302020204" pitchFamily="66" charset="0"/>
              </a:rPr>
              <a:t>Using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restrict </a:t>
            </a:r>
            <a:r>
              <a:rPr lang="en-US" altLang="zh-CN" dirty="0">
                <a:latin typeface="Comic Sans MS" panose="030F0702030302020204" pitchFamily="66" charset="0"/>
              </a:rPr>
              <a:t>accessible memory with a </a:t>
            </a:r>
            <a:r>
              <a:rPr lang="en-US" altLang="zh-CN" dirty="0" smtClean="0">
                <a:latin typeface="Comic Sans MS" panose="030F0702030302020204" pitchFamily="66" charset="0"/>
              </a:rPr>
              <a:t>sandbox</a:t>
            </a:r>
          </a:p>
          <a:p>
            <a:pPr lvl="1"/>
            <a:r>
              <a:rPr lang="en-US" altLang="zh-CN" dirty="0" smtClean="0">
                <a:latin typeface="Comic Sans MS" panose="030F0702030302020204" pitchFamily="66" charset="0"/>
              </a:rPr>
              <a:t>Restrict module’s operation</a:t>
            </a:r>
          </a:p>
          <a:p>
            <a:pPr lvl="1"/>
            <a:r>
              <a:rPr lang="en-US" altLang="zh-CN" dirty="0" smtClean="0">
                <a:latin typeface="Comic Sans MS" panose="030F0702030302020204" pitchFamily="66" charset="0"/>
              </a:rPr>
              <a:t>Restrict module’s interaction with OS</a:t>
            </a:r>
            <a:endParaRPr lang="en-US" altLang="zh-CN" dirty="0" smtClean="0">
              <a:latin typeface="Comic Sans MS" panose="030F0702030302020204" pitchFamily="66"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671" y="1690688"/>
            <a:ext cx="2410161" cy="4239217"/>
          </a:xfrm>
          <a:prstGeom prst="rect">
            <a:avLst/>
          </a:prstGeom>
        </p:spPr>
      </p:pic>
    </p:spTree>
    <p:extLst>
      <p:ext uri="{BB962C8B-B14F-4D97-AF65-F5344CB8AC3E}">
        <p14:creationId xmlns:p14="http://schemas.microsoft.com/office/powerpoint/2010/main" val="2050402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confining app</a:t>
            </a:r>
            <a:endParaRPr lang="zh-CN" altLang="en-US" dirty="0"/>
          </a:p>
        </p:txBody>
      </p:sp>
      <p:sp>
        <p:nvSpPr>
          <p:cNvPr id="3" name="内容占位符 2"/>
          <p:cNvSpPr>
            <a:spLocks noGrp="1"/>
          </p:cNvSpPr>
          <p:nvPr>
            <p:ph idx="1"/>
          </p:nvPr>
        </p:nvSpPr>
        <p:spPr>
          <a:xfrm>
            <a:off x="838200" y="1825625"/>
            <a:ext cx="6741405" cy="4351338"/>
          </a:xfrm>
        </p:spPr>
        <p:txBody>
          <a:bodyPr/>
          <a:lstStyle/>
          <a:p>
            <a:r>
              <a:rPr lang="en-US" altLang="zh-CN" dirty="0" smtClean="0">
                <a:latin typeface="Comic Sans MS" panose="030F0702030302020204" pitchFamily="66" charset="0"/>
              </a:rPr>
              <a:t>Problem:</a:t>
            </a:r>
          </a:p>
          <a:p>
            <a:pPr lvl="1"/>
            <a:r>
              <a:rPr lang="en-US" altLang="zh-CN" dirty="0">
                <a:latin typeface="Comic Sans MS" panose="030F0702030302020204" pitchFamily="66" charset="0"/>
              </a:rPr>
              <a:t>Modules can use system calls to write out user </a:t>
            </a:r>
            <a:r>
              <a:rPr lang="en-US" altLang="zh-CN" dirty="0" smtClean="0">
                <a:latin typeface="Comic Sans MS" panose="030F0702030302020204" pitchFamily="66" charset="0"/>
              </a:rPr>
              <a:t>data</a:t>
            </a:r>
          </a:p>
          <a:p>
            <a:pPr lvl="1"/>
            <a:endParaRPr lang="en-US" altLang="zh-CN" dirty="0" smtClean="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7061" y="1294226"/>
            <a:ext cx="3181794" cy="4467849"/>
          </a:xfrm>
          <a:prstGeom prst="rect">
            <a:avLst/>
          </a:prstGeom>
        </p:spPr>
      </p:pic>
    </p:spTree>
    <p:extLst>
      <p:ext uri="{BB962C8B-B14F-4D97-AF65-F5344CB8AC3E}">
        <p14:creationId xmlns:p14="http://schemas.microsoft.com/office/powerpoint/2010/main" val="3405293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confining app</a:t>
            </a:r>
            <a:endParaRPr lang="zh-CN" altLang="en-US" dirty="0"/>
          </a:p>
        </p:txBody>
      </p:sp>
      <p:sp>
        <p:nvSpPr>
          <p:cNvPr id="3" name="内容占位符 2"/>
          <p:cNvSpPr>
            <a:spLocks noGrp="1"/>
          </p:cNvSpPr>
          <p:nvPr>
            <p:ph idx="1"/>
          </p:nvPr>
        </p:nvSpPr>
        <p:spPr>
          <a:xfrm>
            <a:off x="838200" y="1825625"/>
            <a:ext cx="6741405" cy="4351338"/>
          </a:xfrm>
        </p:spPr>
        <p:txBody>
          <a:bodyPr/>
          <a:lstStyle/>
          <a:p>
            <a:r>
              <a:rPr lang="en-US" altLang="zh-CN" dirty="0" smtClean="0">
                <a:latin typeface="Comic Sans MS" panose="030F0702030302020204" pitchFamily="66" charset="0"/>
              </a:rPr>
              <a:t>Problem:</a:t>
            </a:r>
          </a:p>
          <a:p>
            <a:pPr lvl="1"/>
            <a:r>
              <a:rPr lang="en-US" altLang="zh-CN" dirty="0">
                <a:latin typeface="Comic Sans MS" panose="030F0702030302020204" pitchFamily="66" charset="0"/>
              </a:rPr>
              <a:t>Modules can use system calls to write out user </a:t>
            </a:r>
            <a:r>
              <a:rPr lang="en-US" altLang="zh-CN" dirty="0" smtClean="0">
                <a:latin typeface="Comic Sans MS" panose="030F0702030302020204" pitchFamily="66" charset="0"/>
              </a:rPr>
              <a:t>data</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Solution:</a:t>
            </a:r>
          </a:p>
          <a:p>
            <a:pPr lvl="1"/>
            <a:r>
              <a:rPr lang="en-US" altLang="zh-CN" dirty="0" smtClean="0">
                <a:latin typeface="Comic Sans MS" panose="030F0702030302020204" pitchFamily="66" charset="0"/>
              </a:rPr>
              <a:t>Using proxy: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a:t>
            </a:r>
            <a:r>
              <a:rPr lang="en-US" altLang="zh-CN" dirty="0">
                <a:latin typeface="Comic Sans MS" panose="030F0702030302020204" pitchFamily="66" charset="0"/>
              </a:rPr>
              <a:t>modules call sandbox to access system </a:t>
            </a:r>
            <a:r>
              <a:rPr lang="en-US" altLang="zh-CN" dirty="0" smtClean="0">
                <a:latin typeface="Comic Sans MS" panose="030F0702030302020204" pitchFamily="66" charset="0"/>
              </a:rPr>
              <a:t>calls</a:t>
            </a:r>
          </a:p>
          <a:p>
            <a:pPr lvl="1"/>
            <a:r>
              <a:rPr lang="en-US" altLang="zh-CN" dirty="0" smtClean="0">
                <a:latin typeface="Comic Sans MS" panose="030F0702030302020204" pitchFamily="66" charset="0"/>
              </a:rPr>
              <a:t>Enforce </a:t>
            </a:r>
            <a:r>
              <a:rPr lang="en-US" altLang="zh-CN" dirty="0">
                <a:latin typeface="Comic Sans MS" panose="030F0702030302020204" pitchFamily="66" charset="0"/>
              </a:rPr>
              <a:t>encryption </a:t>
            </a:r>
            <a:endParaRPr lang="en-US" altLang="zh-CN" dirty="0" smtClean="0">
              <a:latin typeface="Comic Sans MS" panose="030F0702030302020204" pitchFamily="66"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8408" y="1286192"/>
            <a:ext cx="3029373" cy="4505954"/>
          </a:xfrm>
          <a:prstGeom prst="rect">
            <a:avLst/>
          </a:prstGeom>
        </p:spPr>
      </p:pic>
    </p:spTree>
    <p:extLst>
      <p:ext uri="{BB962C8B-B14F-4D97-AF65-F5344CB8AC3E}">
        <p14:creationId xmlns:p14="http://schemas.microsoft.com/office/powerpoint/2010/main" val="29703249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tainting data</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Taint user’s data by adding label to it, and propagate the label similarly to </a:t>
            </a:r>
            <a:r>
              <a:rPr lang="en-US" altLang="zh-CN" dirty="0" err="1" smtClean="0">
                <a:latin typeface="Comic Sans MS" panose="030F0702030302020204" pitchFamily="66" charset="0"/>
              </a:rPr>
              <a:t>TaintDroid</a:t>
            </a:r>
            <a:endParaRPr lang="en-US" altLang="zh-CN" dirty="0" smtClean="0">
              <a:latin typeface="Comic Sans MS" panose="030F0702030302020204" pitchFamily="66" charset="0"/>
            </a:endParaRPr>
          </a:p>
          <a:p>
            <a:endParaRPr lang="en-US" altLang="zh-CN" dirty="0">
              <a:latin typeface="Comic Sans MS" panose="030F0702030302020204" pitchFamily="66" charset="0"/>
            </a:endParaRPr>
          </a:p>
          <a:p>
            <a:r>
              <a:rPr lang="en-US" altLang="zh-CN" dirty="0" smtClean="0">
                <a:latin typeface="Comic Sans MS" panose="030F0702030302020204" pitchFamily="66" charset="0"/>
              </a:rPr>
              <a:t>App can also taint their data to assure their data secrecy</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App cannot remove other’s label</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In implementation: use public key as </a:t>
            </a:r>
            <a:r>
              <a:rPr lang="en-US" altLang="zh-CN" dirty="0" err="1" smtClean="0">
                <a:latin typeface="Comic Sans MS" panose="030F0702030302020204" pitchFamily="66" charset="0"/>
              </a:rPr>
              <a:t>lable</a:t>
            </a:r>
            <a:r>
              <a:rPr lang="en-US" altLang="zh-CN" dirty="0" smtClean="0">
                <a:latin typeface="Comic Sans MS" panose="030F0702030302020204" pitchFamily="66" charset="0"/>
              </a:rPr>
              <a:t>. </a:t>
            </a:r>
            <a:endParaRPr lang="en-US" altLang="zh-CN" dirty="0">
              <a:latin typeface="Comic Sans MS" panose="030F0702030302020204" pitchFamily="66" charset="0"/>
            </a:endParaRPr>
          </a:p>
          <a:p>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p:txBody>
      </p:sp>
    </p:spTree>
    <p:extLst>
      <p:ext uri="{BB962C8B-B14F-4D97-AF65-F5344CB8AC3E}">
        <p14:creationId xmlns:p14="http://schemas.microsoft.com/office/powerpoint/2010/main" val="22741266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propagation of tainting</a:t>
            </a:r>
            <a:endParaRPr lang="zh-CN" altLang="en-US" dirty="0"/>
          </a:p>
        </p:txBody>
      </p:sp>
      <p:sp>
        <p:nvSpPr>
          <p:cNvPr id="3" name="内容占位符 2"/>
          <p:cNvSpPr>
            <a:spLocks noGrp="1"/>
          </p:cNvSpPr>
          <p:nvPr>
            <p:ph idx="1"/>
          </p:nvPr>
        </p:nvSpPr>
        <p:spPr/>
        <p:txBody>
          <a:bodyPr/>
          <a:lstStyle/>
          <a:p>
            <a:r>
              <a:rPr lang="en-US" altLang="zh-CN" dirty="0" smtClean="0">
                <a:latin typeface="Comic Sans MS" panose="030F0702030302020204" pitchFamily="66" charset="0"/>
              </a:rPr>
              <a:t>Protect sensitive data by tainting.</a:t>
            </a:r>
            <a:endParaRPr lang="zh-CN" altLang="en-US" dirty="0">
              <a:latin typeface="Comic Sans MS" panose="030F0702030302020204" pitchFamily="66" charset="0"/>
            </a:endParaRPr>
          </a:p>
        </p:txBody>
      </p:sp>
      <p:pic>
        <p:nvPicPr>
          <p:cNvPr id="4" name="图片 3" descr="屏幕剪辑"/>
          <p:cNvPicPr>
            <a:picLocks noChangeAspect="1"/>
          </p:cNvPicPr>
          <p:nvPr/>
        </p:nvPicPr>
        <p:blipFill rotWithShape="1">
          <a:blip r:embed="rId2">
            <a:extLst>
              <a:ext uri="{28A0092B-C50C-407E-A947-70E740481C1C}">
                <a14:useLocalDpi xmlns:a14="http://schemas.microsoft.com/office/drawing/2010/main" val="0"/>
              </a:ext>
            </a:extLst>
          </a:blip>
          <a:srcRect l="3325" t="309" r="2159" b="29340"/>
          <a:stretch/>
        </p:blipFill>
        <p:spPr>
          <a:xfrm>
            <a:off x="146891" y="3109092"/>
            <a:ext cx="11898217" cy="2509511"/>
          </a:xfrm>
          <a:prstGeom prst="rect">
            <a:avLst/>
          </a:prstGeom>
        </p:spPr>
      </p:pic>
    </p:spTree>
    <p:extLst>
      <p:ext uri="{BB962C8B-B14F-4D97-AF65-F5344CB8AC3E}">
        <p14:creationId xmlns:p14="http://schemas.microsoft.com/office/powerpoint/2010/main" val="3144182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is hypervisor/OS not trustable</a:t>
            </a:r>
            <a:endParaRPr lang="zh-CN" altLang="en-US" dirty="0"/>
          </a:p>
        </p:txBody>
      </p:sp>
      <p:sp>
        <p:nvSpPr>
          <p:cNvPr id="3" name="内容占位符 2"/>
          <p:cNvSpPr>
            <a:spLocks noGrp="1"/>
          </p:cNvSpPr>
          <p:nvPr>
            <p:ph idx="1"/>
          </p:nvPr>
        </p:nvSpPr>
        <p:spPr/>
        <p:txBody>
          <a:bodyPr/>
          <a:lstStyle/>
          <a:p>
            <a:pPr marL="342900" indent="-342900">
              <a:spcBef>
                <a:spcPts val="1200"/>
              </a:spcBef>
            </a:pPr>
            <a:r>
              <a:rPr lang="en-US" altLang="zh-CN" sz="2400" dirty="0" smtClean="0">
                <a:latin typeface="Comic Sans MS" panose="030F0702030302020204" pitchFamily="66" charset="0"/>
              </a:rPr>
              <a:t>The TCB of hypervisor </a:t>
            </a:r>
          </a:p>
          <a:p>
            <a:pPr marL="800100" lvl="1" indent="-342900">
              <a:spcBef>
                <a:spcPts val="1200"/>
              </a:spcBef>
            </a:pPr>
            <a:r>
              <a:rPr lang="en-US" altLang="zh-CN" sz="2000" dirty="0" smtClean="0">
                <a:latin typeface="Comic Sans MS" panose="030F0702030302020204" pitchFamily="66" charset="0"/>
              </a:rPr>
              <a:t>contains </a:t>
            </a:r>
            <a:r>
              <a:rPr lang="en-US" altLang="zh-CN" sz="2000" dirty="0">
                <a:latin typeface="Comic Sans MS" panose="030F0702030302020204" pitchFamily="66" charset="0"/>
              </a:rPr>
              <a:t>virtualization </a:t>
            </a:r>
            <a:r>
              <a:rPr lang="en-US" altLang="zh-CN" sz="2000" dirty="0" smtClean="0">
                <a:latin typeface="Comic Sans MS" panose="030F0702030302020204" pitchFamily="66" charset="0"/>
              </a:rPr>
              <a:t>stack</a:t>
            </a:r>
          </a:p>
          <a:p>
            <a:pPr marL="800100" lvl="1" indent="-342900">
              <a:spcBef>
                <a:spcPts val="1200"/>
              </a:spcBef>
            </a:pPr>
            <a:r>
              <a:rPr lang="en-US" altLang="zh-CN" sz="2000" dirty="0" smtClean="0">
                <a:latin typeface="Comic Sans MS" panose="030F0702030302020204" pitchFamily="66" charset="0"/>
              </a:rPr>
              <a:t>larger </a:t>
            </a:r>
            <a:r>
              <a:rPr lang="en-US" altLang="zh-CN" sz="2000" dirty="0">
                <a:latin typeface="Comic Sans MS" panose="030F0702030302020204" pitchFamily="66" charset="0"/>
              </a:rPr>
              <a:t>than 9 Million </a:t>
            </a:r>
            <a:r>
              <a:rPr lang="en-US" altLang="zh-CN" sz="2000" dirty="0" smtClean="0">
                <a:latin typeface="Comic Sans MS" panose="030F0702030302020204" pitchFamily="66" charset="0"/>
              </a:rPr>
              <a:t>LOCs</a:t>
            </a:r>
          </a:p>
          <a:p>
            <a:pPr marL="800100" lvl="1" indent="-342900">
              <a:spcBef>
                <a:spcPts val="1200"/>
              </a:spcBef>
            </a:pPr>
            <a:r>
              <a:rPr lang="en-US" altLang="zh-CN" sz="2000" dirty="0" smtClean="0">
                <a:latin typeface="Comic Sans MS" panose="030F0702030302020204" pitchFamily="66" charset="0"/>
              </a:rPr>
              <a:t>growing …</a:t>
            </a:r>
          </a:p>
          <a:p>
            <a:pPr marL="342900" indent="-342900">
              <a:spcBef>
                <a:spcPts val="1200"/>
              </a:spcBef>
            </a:pPr>
            <a:endParaRPr lang="en-US" altLang="zh-CN" sz="2400" dirty="0" smtClean="0"/>
          </a:p>
          <a:p>
            <a:pPr lvl="1"/>
            <a:endParaRPr kumimoji="1" lang="en-US" altLang="zh-CN" b="1" dirty="0"/>
          </a:p>
          <a:p>
            <a:pPr lvl="1"/>
            <a:endParaRPr lang="zh-CN" altLang="en-US" dirty="0">
              <a:latin typeface="Comic Sans MS" panose="030F0702030302020204" pitchFamily="66" charset="0"/>
            </a:endParaRPr>
          </a:p>
        </p:txBody>
      </p:sp>
      <p:graphicFrame>
        <p:nvGraphicFramePr>
          <p:cNvPr id="4" name="图表 9"/>
          <p:cNvGraphicFramePr>
            <a:graphicFrameLocks/>
          </p:cNvGraphicFramePr>
          <p:nvPr>
            <p:extLst>
              <p:ext uri="{D42A27DB-BD31-4B8C-83A1-F6EECF244321}">
                <p14:modId xmlns:p14="http://schemas.microsoft.com/office/powerpoint/2010/main" val="1366876705"/>
              </p:ext>
            </p:extLst>
          </p:nvPr>
        </p:nvGraphicFramePr>
        <p:xfrm>
          <a:off x="5732357" y="2991556"/>
          <a:ext cx="5883826" cy="358986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12"/>
          <p:cNvSpPr/>
          <p:nvPr/>
        </p:nvSpPr>
        <p:spPr>
          <a:xfrm>
            <a:off x="1963417" y="5125547"/>
            <a:ext cx="1784759" cy="39841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Narrow" pitchFamily="34" charset="0"/>
              </a:rPr>
              <a:t>VMM</a:t>
            </a:r>
            <a:endParaRPr lang="en-US" sz="1600" b="1" dirty="0">
              <a:latin typeface="Arial Narrow" pitchFamily="34" charset="0"/>
            </a:endParaRPr>
          </a:p>
        </p:txBody>
      </p:sp>
      <p:sp>
        <p:nvSpPr>
          <p:cNvPr id="6" name="Rectangle 17"/>
          <p:cNvSpPr/>
          <p:nvPr/>
        </p:nvSpPr>
        <p:spPr>
          <a:xfrm>
            <a:off x="1692410" y="5652530"/>
            <a:ext cx="2346069" cy="338554"/>
          </a:xfrm>
          <a:prstGeom prst="rect">
            <a:avLst/>
          </a:prstGeom>
        </p:spPr>
        <p:txBody>
          <a:bodyPr wrap="square">
            <a:spAutoFit/>
          </a:bodyPr>
          <a:lstStyle/>
          <a:p>
            <a:pPr algn="ctr"/>
            <a:r>
              <a:rPr lang="en-US" sz="1600" b="1" i="1" dirty="0" err="1" smtClean="0"/>
              <a:t>X</a:t>
            </a:r>
            <a:r>
              <a:rPr lang="en-US" altLang="zh-CN" sz="1600" b="1" i="1" dirty="0" err="1" smtClean="0"/>
              <a:t>en’s</a:t>
            </a:r>
            <a:r>
              <a:rPr lang="en-US" altLang="zh-CN" sz="1600" b="1" i="1" dirty="0" smtClean="0"/>
              <a:t> TCB</a:t>
            </a:r>
            <a:endParaRPr lang="en-US" sz="1600" b="1" i="1" dirty="0">
              <a:solidFill>
                <a:schemeClr val="tx1"/>
              </a:solidFill>
            </a:endParaRPr>
          </a:p>
        </p:txBody>
      </p:sp>
      <p:sp>
        <p:nvSpPr>
          <p:cNvPr id="7" name="矩形 6"/>
          <p:cNvSpPr/>
          <p:nvPr/>
        </p:nvSpPr>
        <p:spPr>
          <a:xfrm>
            <a:off x="1685581" y="3750955"/>
            <a:ext cx="1537824" cy="338554"/>
          </a:xfrm>
          <a:prstGeom prst="rect">
            <a:avLst/>
          </a:prstGeom>
        </p:spPr>
        <p:txBody>
          <a:bodyPr wrap="square">
            <a:spAutoFit/>
          </a:bodyPr>
          <a:lstStyle/>
          <a:p>
            <a:pPr algn="ctr"/>
            <a:r>
              <a:rPr lang="en-US" altLang="zh-CN" sz="1600" b="1" dirty="0" smtClean="0"/>
              <a:t>Control VM</a:t>
            </a:r>
            <a:endParaRPr lang="en-US" altLang="zh-CN" sz="1600" b="1" dirty="0"/>
          </a:p>
        </p:txBody>
      </p:sp>
      <p:sp>
        <p:nvSpPr>
          <p:cNvPr id="8" name="矩形 7"/>
          <p:cNvSpPr/>
          <p:nvPr/>
        </p:nvSpPr>
        <p:spPr>
          <a:xfrm>
            <a:off x="1977105" y="4052273"/>
            <a:ext cx="964356" cy="481014"/>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Narrow" pitchFamily="34" charset="0"/>
              </a:rPr>
              <a:t>Tools</a:t>
            </a:r>
            <a:endParaRPr lang="zh-CN" altLang="en-US" sz="1600" b="1" dirty="0">
              <a:latin typeface="Arial Narrow" pitchFamily="34" charset="0"/>
            </a:endParaRPr>
          </a:p>
        </p:txBody>
      </p:sp>
      <p:sp>
        <p:nvSpPr>
          <p:cNvPr id="9" name="矩形 8"/>
          <p:cNvSpPr/>
          <p:nvPr/>
        </p:nvSpPr>
        <p:spPr>
          <a:xfrm>
            <a:off x="1977105" y="4570722"/>
            <a:ext cx="964356" cy="499478"/>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Narrow" pitchFamily="34" charset="0"/>
              </a:rPr>
              <a:t>Kernel</a:t>
            </a:r>
            <a:endParaRPr lang="zh-CN" altLang="en-US" sz="1600" b="1" dirty="0">
              <a:latin typeface="Arial Narrow" pitchFamily="34" charset="0"/>
            </a:endParaRPr>
          </a:p>
        </p:txBody>
      </p:sp>
      <p:sp>
        <p:nvSpPr>
          <p:cNvPr id="10" name="Rectangle 15"/>
          <p:cNvSpPr/>
          <p:nvPr/>
        </p:nvSpPr>
        <p:spPr>
          <a:xfrm>
            <a:off x="3020849" y="4071087"/>
            <a:ext cx="727322" cy="962029"/>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latin typeface="Arial Narrow" pitchFamily="34" charset="0"/>
                <a:cs typeface="Arial Narrow"/>
              </a:rPr>
              <a:t>Guest</a:t>
            </a:r>
          </a:p>
          <a:p>
            <a:pPr algn="ctr"/>
            <a:r>
              <a:rPr lang="en-US" sz="1600" b="1" dirty="0" smtClean="0">
                <a:solidFill>
                  <a:schemeClr val="tx1"/>
                </a:solidFill>
                <a:latin typeface="Arial Narrow" pitchFamily="34" charset="0"/>
                <a:cs typeface="Arial Narrow"/>
              </a:rPr>
              <a:t>VM</a:t>
            </a:r>
            <a:endParaRPr lang="en-US" sz="1600" b="1" dirty="0">
              <a:solidFill>
                <a:schemeClr val="tx1"/>
              </a:solidFill>
              <a:latin typeface="Arial Narrow" pitchFamily="34" charset="0"/>
              <a:cs typeface="Arial Narrow"/>
            </a:endParaRPr>
          </a:p>
        </p:txBody>
      </p:sp>
    </p:spTree>
    <p:extLst>
      <p:ext uri="{BB962C8B-B14F-4D97-AF65-F5344CB8AC3E}">
        <p14:creationId xmlns:p14="http://schemas.microsoft.com/office/powerpoint/2010/main" val="3934373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a:t>
            </a:r>
            <a:r>
              <a:rPr lang="en-US" altLang="zh-CN" dirty="0"/>
              <a:t>Don’t let modules keep state</a:t>
            </a:r>
            <a:endParaRPr lang="zh-CN" altLang="en-US" dirty="0"/>
          </a:p>
        </p:txBody>
      </p:sp>
      <p:sp>
        <p:nvSpPr>
          <p:cNvPr id="3" name="内容占位符 2"/>
          <p:cNvSpPr>
            <a:spLocks noGrp="1"/>
          </p:cNvSpPr>
          <p:nvPr>
            <p:ph idx="1"/>
          </p:nvPr>
        </p:nvSpPr>
        <p:spPr>
          <a:xfrm>
            <a:off x="838200" y="1825625"/>
            <a:ext cx="10515600" cy="4351338"/>
          </a:xfrm>
        </p:spPr>
        <p:txBody>
          <a:bodyPr/>
          <a:lstStyle/>
          <a:p>
            <a:r>
              <a:rPr lang="en-US" altLang="zh-CN" dirty="0">
                <a:latin typeface="Comic Sans MS" panose="030F0702030302020204" pitchFamily="66" charset="0"/>
              </a:rPr>
              <a:t>Module life cycle imposed by </a:t>
            </a:r>
            <a:r>
              <a:rPr lang="en-US" altLang="zh-CN" dirty="0" err="1">
                <a:latin typeface="Comic Sans MS" panose="030F0702030302020204" pitchFamily="66" charset="0"/>
              </a:rPr>
              <a:t>Ryoan</a:t>
            </a:r>
            <a:r>
              <a:rPr lang="en-US" altLang="zh-CN" dirty="0">
                <a:latin typeface="Comic Sans MS" panose="030F0702030302020204" pitchFamily="66" charset="0"/>
              </a:rPr>
              <a:t> </a:t>
            </a:r>
          </a:p>
          <a:p>
            <a:pPr lvl="1"/>
            <a:r>
              <a:rPr lang="en-US" altLang="zh-CN" dirty="0">
                <a:latin typeface="Comic Sans MS" panose="030F0702030302020204" pitchFamily="66" charset="0"/>
              </a:rPr>
              <a:t>r</a:t>
            </a:r>
            <a:r>
              <a:rPr lang="en-US" altLang="zh-CN" dirty="0" smtClean="0">
                <a:latin typeface="Comic Sans MS" panose="030F0702030302020204" pitchFamily="66" charset="0"/>
              </a:rPr>
              <a:t>ead</a:t>
            </a:r>
            <a:r>
              <a:rPr lang="en-US" altLang="zh-CN" dirty="0">
                <a:latin typeface="Comic Sans MS" panose="030F0702030302020204" pitchFamily="66" charset="0"/>
              </a:rPr>
              <a:t>, process, write, destroy </a:t>
            </a:r>
            <a:endParaRPr lang="en-US" altLang="zh-CN" dirty="0" smtClean="0">
              <a:latin typeface="Comic Sans MS" panose="030F0702030302020204" pitchFamily="66" charset="0"/>
            </a:endParaRPr>
          </a:p>
          <a:p>
            <a:pPr lvl="1"/>
            <a:endParaRPr lang="en-US" altLang="zh-CN" dirty="0" smtClean="0">
              <a:latin typeface="Comic Sans MS" panose="030F0702030302020204" pitchFamily="66" charset="0"/>
            </a:endParaRPr>
          </a:p>
          <a:p>
            <a:r>
              <a:rPr lang="en-US" altLang="zh-CN" dirty="0">
                <a:latin typeface="Comic Sans MS" panose="030F0702030302020204" pitchFamily="66" charset="0"/>
              </a:rPr>
              <a:t>Sandbox enforces one request per module </a:t>
            </a:r>
            <a:r>
              <a:rPr lang="en-US" altLang="zh-CN" dirty="0" smtClean="0">
                <a:latin typeface="Comic Sans MS" panose="030F0702030302020204" pitchFamily="66" charset="0"/>
              </a:rPr>
              <a:t>execution</a:t>
            </a:r>
          </a:p>
          <a:p>
            <a:pPr lvl="1"/>
            <a:r>
              <a:rPr lang="en-US" altLang="zh-CN" dirty="0" smtClean="0">
                <a:latin typeface="Comic Sans MS" panose="030F0702030302020204" pitchFamily="66" charset="0"/>
              </a:rPr>
              <a:t>Represent </a:t>
            </a:r>
            <a:r>
              <a:rPr lang="en-US" altLang="zh-CN" dirty="0">
                <a:latin typeface="Comic Sans MS" panose="030F0702030302020204" pitchFamily="66" charset="0"/>
              </a:rPr>
              <a:t>a complete unit of </a:t>
            </a:r>
            <a:r>
              <a:rPr lang="en-US" altLang="zh-CN" dirty="0" smtClean="0">
                <a:latin typeface="Comic Sans MS" panose="030F0702030302020204" pitchFamily="66" charset="0"/>
              </a:rPr>
              <a:t>work</a:t>
            </a:r>
          </a:p>
          <a:p>
            <a:pPr lvl="1"/>
            <a:r>
              <a:rPr lang="en-US" altLang="zh-CN" dirty="0" smtClean="0">
                <a:latin typeface="Comic Sans MS" panose="030F0702030302020204" pitchFamily="66" charset="0"/>
              </a:rPr>
              <a:t>Only </a:t>
            </a:r>
            <a:r>
              <a:rPr lang="en-US" altLang="zh-CN" dirty="0">
                <a:latin typeface="Comic Sans MS" panose="030F0702030302020204" pitchFamily="66" charset="0"/>
              </a:rPr>
              <a:t>contain content from one user</a:t>
            </a:r>
            <a:endParaRPr lang="en-US" altLang="zh-CN" dirty="0" smtClean="0">
              <a:latin typeface="Comic Sans MS" panose="030F0702030302020204" pitchFamily="66" charset="0"/>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04" y="4519230"/>
            <a:ext cx="8535591" cy="1762371"/>
          </a:xfrm>
          <a:prstGeom prst="rect">
            <a:avLst/>
          </a:prstGeom>
        </p:spPr>
      </p:pic>
    </p:spTree>
    <p:extLst>
      <p:ext uri="{BB962C8B-B14F-4D97-AF65-F5344CB8AC3E}">
        <p14:creationId xmlns:p14="http://schemas.microsoft.com/office/powerpoint/2010/main" val="4250266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Ryoan</a:t>
            </a:r>
            <a:r>
              <a:rPr lang="en-US" altLang="zh-CN" dirty="0" smtClean="0"/>
              <a:t>, summary</a:t>
            </a:r>
            <a:endParaRPr lang="zh-CN" altLang="en-US" dirty="0"/>
          </a:p>
        </p:txBody>
      </p:sp>
      <p:sp>
        <p:nvSpPr>
          <p:cNvPr id="3" name="内容占位符 2"/>
          <p:cNvSpPr>
            <a:spLocks noGrp="1"/>
          </p:cNvSpPr>
          <p:nvPr>
            <p:ph idx="1"/>
          </p:nvPr>
        </p:nvSpPr>
        <p:spPr/>
        <p:txBody>
          <a:bodyPr/>
          <a:lstStyle/>
          <a:p>
            <a:r>
              <a:rPr lang="en-US" altLang="zh-CN" dirty="0">
                <a:latin typeface="Comic Sans MS" panose="030F0702030302020204" pitchFamily="66" charset="0"/>
              </a:rPr>
              <a:t>Allows untrusted code to operate on secret data on untrusted platforms </a:t>
            </a:r>
          </a:p>
          <a:p>
            <a:r>
              <a:rPr lang="en-US" altLang="zh-CN" dirty="0" smtClean="0">
                <a:latin typeface="Comic Sans MS" panose="030F0702030302020204" pitchFamily="66" charset="0"/>
              </a:rPr>
              <a:t>Sandbox </a:t>
            </a:r>
            <a:r>
              <a:rPr lang="en-US" altLang="zh-CN" dirty="0">
                <a:latin typeface="Comic Sans MS" panose="030F0702030302020204" pitchFamily="66" charset="0"/>
              </a:rPr>
              <a:t>with SGX </a:t>
            </a:r>
          </a:p>
          <a:p>
            <a:pPr lvl="1"/>
            <a:r>
              <a:rPr lang="en-US" altLang="zh-CN" dirty="0" smtClean="0">
                <a:latin typeface="Comic Sans MS" panose="030F0702030302020204" pitchFamily="66" charset="0"/>
              </a:rPr>
              <a:t>Eliminates </a:t>
            </a:r>
            <a:r>
              <a:rPr lang="en-US" altLang="zh-CN" dirty="0">
                <a:latin typeface="Comic Sans MS" panose="030F0702030302020204" pitchFamily="66" charset="0"/>
              </a:rPr>
              <a:t>explicit channels </a:t>
            </a:r>
          </a:p>
          <a:p>
            <a:r>
              <a:rPr lang="en-US" altLang="zh-CN" dirty="0" smtClean="0">
                <a:latin typeface="Comic Sans MS" panose="030F0702030302020204" pitchFamily="66" charset="0"/>
              </a:rPr>
              <a:t>Module </a:t>
            </a:r>
            <a:r>
              <a:rPr lang="en-US" altLang="zh-CN" dirty="0">
                <a:latin typeface="Comic Sans MS" panose="030F0702030302020204" pitchFamily="66" charset="0"/>
              </a:rPr>
              <a:t>can’t call platform </a:t>
            </a:r>
          </a:p>
          <a:p>
            <a:pPr lvl="1"/>
            <a:r>
              <a:rPr lang="en-US" altLang="zh-CN" dirty="0" smtClean="0">
                <a:latin typeface="Comic Sans MS" panose="030F0702030302020204" pitchFamily="66" charset="0"/>
              </a:rPr>
              <a:t>Eliminates </a:t>
            </a:r>
            <a:r>
              <a:rPr lang="en-US" altLang="zh-CN" dirty="0">
                <a:latin typeface="Comic Sans MS" panose="030F0702030302020204" pitchFamily="66" charset="0"/>
              </a:rPr>
              <a:t>covert channels </a:t>
            </a:r>
          </a:p>
          <a:p>
            <a:r>
              <a:rPr lang="en-US" altLang="zh-CN" dirty="0" smtClean="0">
                <a:latin typeface="Comic Sans MS" panose="030F0702030302020204" pitchFamily="66" charset="0"/>
              </a:rPr>
              <a:t>Mostly </a:t>
            </a:r>
            <a:r>
              <a:rPr lang="en-US" altLang="zh-CN" dirty="0">
                <a:latin typeface="Comic Sans MS" panose="030F0702030302020204" pitchFamily="66" charset="0"/>
              </a:rPr>
              <a:t>backwards compatible </a:t>
            </a:r>
          </a:p>
          <a:p>
            <a:pPr lvl="1"/>
            <a:r>
              <a:rPr lang="en-US" altLang="zh-CN" dirty="0" smtClean="0">
                <a:latin typeface="Comic Sans MS" panose="030F0702030302020204" pitchFamily="66" charset="0"/>
              </a:rPr>
              <a:t>Sandbox </a:t>
            </a:r>
            <a:r>
              <a:rPr lang="en-US" altLang="zh-CN" dirty="0">
                <a:latin typeface="Comic Sans MS" panose="030F0702030302020204" pitchFamily="66" charset="0"/>
              </a:rPr>
              <a:t>code implements system calls </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3352361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normAutofit fontScale="92500" lnSpcReduction="10000"/>
          </a:bodyPr>
          <a:lstStyle/>
          <a:p>
            <a:r>
              <a:rPr lang="en-US" altLang="zh-CN" dirty="0" smtClean="0">
                <a:latin typeface="Comic Sans MS" panose="030F0702030302020204" pitchFamily="66" charset="0"/>
              </a:rPr>
              <a:t>Cloud environment &amp; Security problems in cloud</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protect applications against Hypervisor/OS in cloud</a:t>
            </a:r>
          </a:p>
          <a:p>
            <a:pPr lvl="1"/>
            <a:r>
              <a:rPr lang="en-US" altLang="zh-CN" dirty="0">
                <a:latin typeface="Comic Sans MS" panose="030F0702030302020204" pitchFamily="66" charset="0"/>
              </a:rPr>
              <a:t>Intel SGX, </a:t>
            </a:r>
            <a:r>
              <a:rPr lang="en-US" altLang="zh-CN" dirty="0" smtClean="0">
                <a:latin typeface="Comic Sans MS" panose="030F0702030302020204" pitchFamily="66" charset="0"/>
              </a:rPr>
              <a:t>protecting applications </a:t>
            </a:r>
            <a:r>
              <a:rPr lang="en-US" altLang="zh-CN" dirty="0">
                <a:latin typeface="Comic Sans MS" panose="030F0702030302020204" pitchFamily="66" charset="0"/>
              </a:rPr>
              <a:t>against OS</a:t>
            </a:r>
          </a:p>
          <a:p>
            <a:pPr lvl="1"/>
            <a:r>
              <a:rPr lang="en-US" altLang="zh-CN" dirty="0">
                <a:latin typeface="Comic Sans MS" panose="030F0702030302020204" pitchFamily="66" charset="0"/>
              </a:rPr>
              <a:t>SCONE (OSDI’16), </a:t>
            </a:r>
            <a:r>
              <a:rPr lang="en-US" altLang="zh-CN" dirty="0" smtClean="0">
                <a:latin typeface="Comic Sans MS" panose="030F0702030302020204" pitchFamily="66" charset="0"/>
              </a:rPr>
              <a:t>using Intel SGX</a:t>
            </a:r>
          </a:p>
          <a:p>
            <a:pPr lvl="1"/>
            <a:endParaRPr lang="en-US" altLang="zh-CN" dirty="0">
              <a:latin typeface="Comic Sans MS" panose="030F0702030302020204" pitchFamily="66" charset="0"/>
            </a:endParaRPr>
          </a:p>
          <a:p>
            <a:r>
              <a:rPr lang="en-US" altLang="zh-CN" dirty="0" smtClean="0">
                <a:latin typeface="Comic Sans MS" panose="030F0702030302020204" pitchFamily="66" charset="0"/>
              </a:rPr>
              <a:t>How to protect user data against applications in cloud</a:t>
            </a:r>
          </a:p>
          <a:p>
            <a:pPr lvl="1"/>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(OSDI’16), using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(S&amp;P’09) and Intel SGX</a:t>
            </a:r>
          </a:p>
          <a:p>
            <a:pPr lvl="1"/>
            <a:endParaRPr lang="en-US" altLang="zh-CN" dirty="0" smtClean="0">
              <a:latin typeface="Comic Sans MS" panose="030F0702030302020204" pitchFamily="66" charset="0"/>
            </a:endParaRPr>
          </a:p>
          <a:p>
            <a:r>
              <a:rPr lang="en-US" altLang="zh-CN" dirty="0" smtClean="0">
                <a:solidFill>
                  <a:schemeClr val="accent2">
                    <a:lumMod val="75000"/>
                  </a:schemeClr>
                </a:solidFill>
                <a:latin typeface="Comic Sans MS" panose="030F0702030302020204" pitchFamily="66" charset="0"/>
              </a:rPr>
              <a:t>How to verify network security in cloud</a:t>
            </a:r>
          </a:p>
          <a:p>
            <a:pPr lvl="1"/>
            <a:r>
              <a:rPr lang="en-US" altLang="zh-CN" dirty="0" err="1" smtClean="0">
                <a:latin typeface="Comic Sans MS" panose="030F0702030302020204" pitchFamily="66" charset="0"/>
              </a:rPr>
              <a:t>TenantGuard</a:t>
            </a:r>
            <a:r>
              <a:rPr lang="en-US" altLang="zh-CN" dirty="0" smtClean="0">
                <a:latin typeface="Comic Sans MS" panose="030F0702030302020204" pitchFamily="66" charset="0"/>
              </a:rPr>
              <a:t> (NDSS’17)</a:t>
            </a:r>
            <a:r>
              <a:rPr lang="zh-CN" altLang="en-US" dirty="0" smtClean="0">
                <a:latin typeface="Comic Sans MS" panose="030F0702030302020204" pitchFamily="66" charset="0"/>
              </a:rPr>
              <a:t>， </a:t>
            </a:r>
            <a:r>
              <a:rPr lang="en-US" altLang="zh-CN" dirty="0" smtClean="0">
                <a:latin typeface="Comic Sans MS" panose="030F0702030302020204" pitchFamily="66" charset="0"/>
              </a:rPr>
              <a:t>verifying network isolation in cloud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1872579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3854334"/>
          </a:xfrm>
        </p:spPr>
        <p:txBody>
          <a:bodyPr/>
          <a:lstStyle/>
          <a:p>
            <a:pPr algn="ctr"/>
            <a:r>
              <a:rPr lang="en-US" altLang="zh-CN" dirty="0" smtClean="0"/>
              <a:t/>
            </a:r>
            <a:br>
              <a:rPr lang="en-US" altLang="zh-CN" dirty="0" smtClean="0"/>
            </a:br>
            <a:r>
              <a:rPr lang="en-US" altLang="zh-CN" dirty="0"/>
              <a:t/>
            </a:r>
            <a:br>
              <a:rPr lang="en-US" altLang="zh-CN" dirty="0"/>
            </a:br>
            <a:r>
              <a:rPr lang="en-US" altLang="zh-CN" dirty="0" err="1" smtClean="0"/>
              <a:t>TenantGuard</a:t>
            </a:r>
            <a:r>
              <a:rPr lang="en-US" altLang="zh-CN" dirty="0" smtClean="0"/>
              <a:t>:</a:t>
            </a:r>
            <a:endParaRPr lang="zh-CN" altLang="en-US" sz="3200" dirty="0"/>
          </a:p>
        </p:txBody>
      </p:sp>
      <p:sp>
        <p:nvSpPr>
          <p:cNvPr id="3" name="内容占位符 2"/>
          <p:cNvSpPr>
            <a:spLocks noGrp="1"/>
          </p:cNvSpPr>
          <p:nvPr>
            <p:ph idx="1"/>
          </p:nvPr>
        </p:nvSpPr>
        <p:spPr>
          <a:xfrm>
            <a:off x="838200" y="4219459"/>
            <a:ext cx="10515600" cy="1957503"/>
          </a:xfrm>
        </p:spPr>
        <p:txBody>
          <a:bodyPr/>
          <a:lstStyle/>
          <a:p>
            <a:pPr marL="0" indent="0" algn="ctr">
              <a:buNone/>
            </a:pPr>
            <a:r>
              <a:rPr lang="en-US" altLang="zh-CN" dirty="0" smtClean="0">
                <a:latin typeface="Comic Sans MS" panose="030F0702030302020204" pitchFamily="66" charset="0"/>
              </a:rPr>
              <a:t>NDSS’17</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7339550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730989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301" y="2598374"/>
            <a:ext cx="10515600" cy="1325563"/>
          </a:xfrm>
        </p:spPr>
        <p:txBody>
          <a:bodyPr/>
          <a:lstStyle/>
          <a:p>
            <a:pPr algn="ctr"/>
            <a:r>
              <a:rPr lang="en-US" altLang="zh-CN" dirty="0" smtClean="0"/>
              <a:t>Q&amp;A</a:t>
            </a:r>
            <a:endParaRPr lang="zh-CN" altLang="en-US" dirty="0"/>
          </a:p>
        </p:txBody>
      </p:sp>
    </p:spTree>
    <p:extLst>
      <p:ext uri="{BB962C8B-B14F-4D97-AF65-F5344CB8AC3E}">
        <p14:creationId xmlns:p14="http://schemas.microsoft.com/office/powerpoint/2010/main" val="2479747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 up, evaluation of </a:t>
            </a:r>
            <a:r>
              <a:rPr lang="en-US" altLang="zh-CN" dirty="0" err="1" smtClean="0"/>
              <a:t>Ryoan</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356" y="1506136"/>
            <a:ext cx="6983891" cy="5232352"/>
          </a:xfrm>
        </p:spPr>
      </p:pic>
    </p:spTree>
    <p:extLst>
      <p:ext uri="{BB962C8B-B14F-4D97-AF65-F5344CB8AC3E}">
        <p14:creationId xmlns:p14="http://schemas.microsoft.com/office/powerpoint/2010/main" val="22650911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 up</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65902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normAutofit fontScale="92500" lnSpcReduction="10000"/>
          </a:bodyPr>
          <a:lstStyle/>
          <a:p>
            <a:r>
              <a:rPr lang="en-US" altLang="zh-CN" dirty="0" smtClean="0">
                <a:latin typeface="Comic Sans MS" panose="030F0702030302020204" pitchFamily="66" charset="0"/>
              </a:rPr>
              <a:t>Cloud environment &amp; Security problems in cloud</a:t>
            </a:r>
          </a:p>
          <a:p>
            <a:endParaRPr lang="en-US" altLang="zh-CN" dirty="0" smtClean="0">
              <a:latin typeface="Comic Sans MS" panose="030F0702030302020204" pitchFamily="66" charset="0"/>
            </a:endParaRPr>
          </a:p>
          <a:p>
            <a:r>
              <a:rPr lang="en-US" altLang="zh-CN" dirty="0" smtClean="0">
                <a:solidFill>
                  <a:schemeClr val="accent2">
                    <a:lumMod val="75000"/>
                  </a:schemeClr>
                </a:solidFill>
                <a:latin typeface="Comic Sans MS" panose="030F0702030302020204" pitchFamily="66" charset="0"/>
              </a:rPr>
              <a:t>How to protect applications against Hypervisor/OS in cloud</a:t>
            </a:r>
          </a:p>
          <a:p>
            <a:pPr lvl="1"/>
            <a:r>
              <a:rPr lang="en-US" altLang="zh-CN" dirty="0">
                <a:latin typeface="Comic Sans MS" panose="030F0702030302020204" pitchFamily="66" charset="0"/>
              </a:rPr>
              <a:t>Intel SGX, </a:t>
            </a:r>
            <a:r>
              <a:rPr lang="en-US" altLang="zh-CN" dirty="0" smtClean="0">
                <a:latin typeface="Comic Sans MS" panose="030F0702030302020204" pitchFamily="66" charset="0"/>
              </a:rPr>
              <a:t>protecting applications </a:t>
            </a:r>
            <a:r>
              <a:rPr lang="en-US" altLang="zh-CN" dirty="0">
                <a:latin typeface="Comic Sans MS" panose="030F0702030302020204" pitchFamily="66" charset="0"/>
              </a:rPr>
              <a:t>against OS</a:t>
            </a:r>
          </a:p>
          <a:p>
            <a:pPr lvl="1"/>
            <a:r>
              <a:rPr lang="en-US" altLang="zh-CN" dirty="0">
                <a:latin typeface="Comic Sans MS" panose="030F0702030302020204" pitchFamily="66" charset="0"/>
              </a:rPr>
              <a:t>SCONE (OSDI’16), </a:t>
            </a:r>
            <a:r>
              <a:rPr lang="en-US" altLang="zh-CN" dirty="0" smtClean="0">
                <a:latin typeface="Comic Sans MS" panose="030F0702030302020204" pitchFamily="66" charset="0"/>
              </a:rPr>
              <a:t>using Intel SGX</a:t>
            </a:r>
          </a:p>
          <a:p>
            <a:pPr lvl="1"/>
            <a:endParaRPr lang="en-US" altLang="zh-CN" dirty="0">
              <a:latin typeface="Comic Sans MS" panose="030F0702030302020204" pitchFamily="66" charset="0"/>
            </a:endParaRPr>
          </a:p>
          <a:p>
            <a:r>
              <a:rPr lang="en-US" altLang="zh-CN" dirty="0" smtClean="0">
                <a:latin typeface="Comic Sans MS" panose="030F0702030302020204" pitchFamily="66" charset="0"/>
              </a:rPr>
              <a:t>How to protect user data against applications in cloud</a:t>
            </a:r>
          </a:p>
          <a:p>
            <a:pPr lvl="1"/>
            <a:r>
              <a:rPr lang="en-US" altLang="zh-CN" dirty="0" err="1" smtClean="0">
                <a:latin typeface="Comic Sans MS" panose="030F0702030302020204" pitchFamily="66" charset="0"/>
              </a:rPr>
              <a:t>Ryoan</a:t>
            </a:r>
            <a:r>
              <a:rPr lang="en-US" altLang="zh-CN" dirty="0" smtClean="0">
                <a:latin typeface="Comic Sans MS" panose="030F0702030302020204" pitchFamily="66" charset="0"/>
              </a:rPr>
              <a:t> (OSDI’16), using </a:t>
            </a:r>
            <a:r>
              <a:rPr lang="en-US" altLang="zh-CN" dirty="0" err="1" smtClean="0">
                <a:latin typeface="Comic Sans MS" panose="030F0702030302020204" pitchFamily="66" charset="0"/>
              </a:rPr>
              <a:t>NaCl</a:t>
            </a:r>
            <a:r>
              <a:rPr lang="en-US" altLang="zh-CN" dirty="0" smtClean="0">
                <a:latin typeface="Comic Sans MS" panose="030F0702030302020204" pitchFamily="66" charset="0"/>
              </a:rPr>
              <a:t> (S&amp;P’09) and Intel SGX</a:t>
            </a:r>
          </a:p>
          <a:p>
            <a:pPr lvl="1"/>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How to verify network security in cloud</a:t>
            </a:r>
          </a:p>
          <a:p>
            <a:pPr lvl="1"/>
            <a:r>
              <a:rPr lang="en-US" altLang="zh-CN" dirty="0" err="1" smtClean="0">
                <a:latin typeface="Comic Sans MS" panose="030F0702030302020204" pitchFamily="66" charset="0"/>
              </a:rPr>
              <a:t>TenantGuard</a:t>
            </a:r>
            <a:r>
              <a:rPr lang="en-US" altLang="zh-CN" dirty="0" smtClean="0">
                <a:latin typeface="Comic Sans MS" panose="030F0702030302020204" pitchFamily="66" charset="0"/>
              </a:rPr>
              <a:t> (NDSS’17)</a:t>
            </a:r>
            <a:r>
              <a:rPr lang="zh-CN" altLang="en-US" dirty="0" smtClean="0">
                <a:latin typeface="Comic Sans MS" panose="030F0702030302020204" pitchFamily="66" charset="0"/>
              </a:rPr>
              <a:t>， </a:t>
            </a:r>
            <a:r>
              <a:rPr lang="en-US" altLang="zh-CN" dirty="0" smtClean="0">
                <a:latin typeface="Comic Sans MS" panose="030F0702030302020204" pitchFamily="66" charset="0"/>
              </a:rPr>
              <a:t>verifying network isolation in cloud</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280024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How </a:t>
            </a:r>
            <a:r>
              <a:rPr lang="en-US" altLang="zh-CN" dirty="0"/>
              <a:t>to protect applications against Hypervisor/OS in </a:t>
            </a:r>
            <a:r>
              <a:rPr lang="en-US" altLang="zh-CN" dirty="0" smtClean="0"/>
              <a:t>cloud</a:t>
            </a:r>
            <a:endParaRPr lang="zh-CN" altLang="en-US" dirty="0"/>
          </a:p>
        </p:txBody>
      </p:sp>
      <p:sp>
        <p:nvSpPr>
          <p:cNvPr id="3" name="内容占位符 2"/>
          <p:cNvSpPr>
            <a:spLocks noGrp="1"/>
          </p:cNvSpPr>
          <p:nvPr>
            <p:ph idx="1"/>
          </p:nvPr>
        </p:nvSpPr>
        <p:spPr/>
        <p:txBody>
          <a:bodyPr>
            <a:normAutofit/>
          </a:bodyPr>
          <a:lstStyle/>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Dilemma: Hypervisor/OS has privileges and absolute control over computing resources.</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Solution: using hardware to fight against OS.</a:t>
            </a:r>
          </a:p>
          <a:p>
            <a:endParaRPr lang="en-US" altLang="zh-CN" dirty="0">
              <a:latin typeface="Comic Sans MS" panose="030F0702030302020204" pitchFamily="66" charset="0"/>
            </a:endParaRPr>
          </a:p>
          <a:p>
            <a:r>
              <a:rPr lang="en-US" altLang="zh-CN" dirty="0" smtClean="0">
                <a:latin typeface="Comic Sans MS" panose="030F0702030302020204" pitchFamily="66" charset="0"/>
              </a:rPr>
              <a:t>Intel Software Guard </a:t>
            </a:r>
            <a:r>
              <a:rPr lang="en-US" altLang="zh-CN" dirty="0" err="1" smtClean="0">
                <a:latin typeface="Comic Sans MS" panose="030F0702030302020204" pitchFamily="66" charset="0"/>
              </a:rPr>
              <a:t>eXtensions</a:t>
            </a:r>
            <a:r>
              <a:rPr lang="en-US" altLang="zh-CN" dirty="0" smtClean="0">
                <a:latin typeface="Comic Sans MS" panose="030F0702030302020204" pitchFamily="66" charset="0"/>
              </a:rPr>
              <a:t>, SGX</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1511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Intel SGX, key idea</a:t>
            </a:r>
            <a:endParaRPr lang="zh-CN" altLang="en-US" dirty="0"/>
          </a:p>
        </p:txBody>
      </p:sp>
      <p:sp>
        <p:nvSpPr>
          <p:cNvPr id="3" name="内容占位符 2"/>
          <p:cNvSpPr>
            <a:spLocks noGrp="1"/>
          </p:cNvSpPr>
          <p:nvPr>
            <p:ph idx="1"/>
          </p:nvPr>
        </p:nvSpPr>
        <p:spPr>
          <a:xfrm>
            <a:off x="672948" y="1803591"/>
            <a:ext cx="7005810" cy="4351338"/>
          </a:xfrm>
        </p:spPr>
        <p:txBody>
          <a:bodyPr/>
          <a:lstStyle/>
          <a:p>
            <a:r>
              <a:rPr lang="en-US" altLang="zh-CN" dirty="0">
                <a:latin typeface="Comic Sans MS" panose="030F0702030302020204" pitchFamily="66" charset="0"/>
              </a:rPr>
              <a:t>New </a:t>
            </a:r>
            <a:r>
              <a:rPr lang="en-US" altLang="zh-CN" dirty="0" smtClean="0">
                <a:latin typeface="Comic Sans MS" panose="030F0702030302020204" pitchFamily="66" charset="0"/>
              </a:rPr>
              <a:t>processor mode: </a:t>
            </a:r>
            <a:r>
              <a:rPr lang="en-US" altLang="zh-CN" dirty="0" smtClean="0">
                <a:solidFill>
                  <a:schemeClr val="accent2">
                    <a:lumMod val="75000"/>
                  </a:schemeClr>
                </a:solidFill>
                <a:latin typeface="Comic Sans MS" panose="030F0702030302020204" pitchFamily="66" charset="0"/>
              </a:rPr>
              <a:t>enclave</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App </a:t>
            </a:r>
            <a:r>
              <a:rPr lang="en-US" altLang="zh-CN" dirty="0">
                <a:latin typeface="Comic Sans MS" panose="030F0702030302020204" pitchFamily="66" charset="0"/>
              </a:rPr>
              <a:t>can create a </a:t>
            </a:r>
            <a:r>
              <a:rPr lang="en-US" altLang="zh-CN" dirty="0" smtClean="0">
                <a:latin typeface="Comic Sans MS" panose="030F0702030302020204" pitchFamily="66" charset="0"/>
              </a:rPr>
              <a:t>HW enforced </a:t>
            </a:r>
            <a:r>
              <a:rPr lang="en-US" altLang="zh-CN" dirty="0">
                <a:latin typeface="Comic Sans MS" panose="030F0702030302020204" pitchFamily="66" charset="0"/>
              </a:rPr>
              <a:t>trusted </a:t>
            </a:r>
            <a:r>
              <a:rPr lang="en-US" altLang="zh-CN" dirty="0" smtClean="0">
                <a:latin typeface="Comic Sans MS" panose="030F0702030302020204" pitchFamily="66" charset="0"/>
              </a:rPr>
              <a:t>environment,</a:t>
            </a:r>
            <a:r>
              <a:rPr lang="zh-CN" altLang="en-US" dirty="0" smtClean="0">
                <a:latin typeface="Comic Sans MS" panose="030F0702030302020204" pitchFamily="66" charset="0"/>
              </a:rPr>
              <a:t> </a:t>
            </a:r>
            <a:r>
              <a:rPr lang="en-US" altLang="zh-CN" dirty="0" smtClean="0">
                <a:latin typeface="Comic Sans MS" panose="030F0702030302020204" pitchFamily="66" charset="0"/>
              </a:rPr>
              <a:t>enclave, not accessible for OS </a:t>
            </a:r>
          </a:p>
          <a:p>
            <a:endParaRPr lang="en-US" altLang="zh-CN" dirty="0" smtClean="0">
              <a:latin typeface="Comic Sans MS" panose="030F0702030302020204" pitchFamily="66" charset="0"/>
            </a:endParaRPr>
          </a:p>
          <a:p>
            <a:r>
              <a:rPr lang="en-US" altLang="zh-CN" dirty="0" smtClean="0">
                <a:latin typeface="Comic Sans MS" panose="030F0702030302020204" pitchFamily="66" charset="0"/>
              </a:rPr>
              <a:t>App only </a:t>
            </a:r>
            <a:r>
              <a:rPr lang="en-US" altLang="zh-CN" dirty="0">
                <a:latin typeface="Comic Sans MS" panose="030F0702030302020204" pitchFamily="66" charset="0"/>
              </a:rPr>
              <a:t>trust Intel and </a:t>
            </a:r>
            <a:r>
              <a:rPr lang="en-US" altLang="zh-CN" dirty="0" smtClean="0">
                <a:latin typeface="Comic Sans MS" panose="030F0702030302020204" pitchFamily="66" charset="0"/>
              </a:rPr>
              <a:t>SGX implementation</a:t>
            </a:r>
          </a:p>
          <a:p>
            <a:endParaRPr lang="en-US" altLang="zh-CN" dirty="0">
              <a:latin typeface="Comic Sans MS" panose="030F0702030302020204" pitchFamily="66"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070" y="1690688"/>
            <a:ext cx="4010585" cy="3524742"/>
          </a:xfrm>
          <a:prstGeom prst="rect">
            <a:avLst/>
          </a:prstGeom>
        </p:spPr>
      </p:pic>
    </p:spTree>
    <p:extLst>
      <p:ext uri="{BB962C8B-B14F-4D97-AF65-F5344CB8AC3E}">
        <p14:creationId xmlns:p14="http://schemas.microsoft.com/office/powerpoint/2010/main" val="744316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5302</Words>
  <Application>Microsoft Office PowerPoint</Application>
  <PresentationFormat>宽屏</PresentationFormat>
  <Paragraphs>616</Paragraphs>
  <Slides>67</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67</vt:i4>
      </vt:variant>
    </vt:vector>
  </HeadingPairs>
  <TitlesOfParts>
    <vt:vector size="74" baseType="lpstr">
      <vt:lpstr>맑은 고딕</vt:lpstr>
      <vt:lpstr>等线</vt:lpstr>
      <vt:lpstr>等线 Light</vt:lpstr>
      <vt:lpstr>Arial</vt:lpstr>
      <vt:lpstr>Arial Narrow</vt:lpstr>
      <vt:lpstr>Comic Sans MS</vt:lpstr>
      <vt:lpstr>Office 主题​​</vt:lpstr>
      <vt:lpstr>Cloud Security</vt:lpstr>
      <vt:lpstr>Outline</vt:lpstr>
      <vt:lpstr>Cloud Environment</vt:lpstr>
      <vt:lpstr>Problems in cloud security </vt:lpstr>
      <vt:lpstr>Why is hypervisor/OS not trustable</vt:lpstr>
      <vt:lpstr>Why is hypervisor/OS not trustable</vt:lpstr>
      <vt:lpstr>Outline</vt:lpstr>
      <vt:lpstr>How to protect applications against Hypervisor/OS in cloud</vt:lpstr>
      <vt:lpstr>Intel SGX, key idea</vt:lpstr>
      <vt:lpstr>Intel SGX, runtime example</vt:lpstr>
      <vt:lpstr>Intel SGX, isolated execution</vt:lpstr>
      <vt:lpstr>Intel SGX, remote attestation</vt:lpstr>
      <vt:lpstr>  SCONE: Secure Linux Containers with Intel SGX</vt:lpstr>
      <vt:lpstr>SCONE, problems</vt:lpstr>
      <vt:lpstr>SCONE, goals</vt:lpstr>
      <vt:lpstr>SCONE, threat model</vt:lpstr>
      <vt:lpstr>SCONE, solutions</vt:lpstr>
      <vt:lpstr>What system support should be placed inside a enclave ?</vt:lpstr>
      <vt:lpstr>SCONE, design trade-offs</vt:lpstr>
      <vt:lpstr>SCONE, challenge 1: interface</vt:lpstr>
      <vt:lpstr>SCONE, challenge 1: interface</vt:lpstr>
      <vt:lpstr>SCONE, challenge 1: interface</vt:lpstr>
      <vt:lpstr>What system support should be placed inside a enclave ? Three choices:</vt:lpstr>
      <vt:lpstr>SCONE, architecture</vt:lpstr>
      <vt:lpstr>SCONE, architecture</vt:lpstr>
      <vt:lpstr>SCONE, architecture</vt:lpstr>
      <vt:lpstr>SCONE, architecture</vt:lpstr>
      <vt:lpstr>SCONE, M:N thread model</vt:lpstr>
      <vt:lpstr>SCONE, whole architecture</vt:lpstr>
      <vt:lpstr>SCONE, integration with Docker</vt:lpstr>
      <vt:lpstr>SCONE, performance overview</vt:lpstr>
      <vt:lpstr>SCONE, summary</vt:lpstr>
      <vt:lpstr>Outline</vt:lpstr>
      <vt:lpstr>  Ryoan: a distributed sandbox for untrusted computation on secret data</vt:lpstr>
      <vt:lpstr>Why don’t we even trust application ?</vt:lpstr>
      <vt:lpstr>Why don’t we even trust application ?</vt:lpstr>
      <vt:lpstr>Ryoan, goals </vt:lpstr>
      <vt:lpstr>Ryoan, shoulders they tread</vt:lpstr>
      <vt:lpstr>Native Client, NaCl</vt:lpstr>
      <vt:lpstr>NaCl, problem &amp; goals</vt:lpstr>
      <vt:lpstr>NaCl, solution </vt:lpstr>
      <vt:lpstr>TaintDroid</vt:lpstr>
      <vt:lpstr>TaintDroid, problem &amp; goals</vt:lpstr>
      <vt:lpstr>TaintDroid, solution</vt:lpstr>
      <vt:lpstr>TaintDroid, example</vt:lpstr>
      <vt:lpstr>TaintDroid, method</vt:lpstr>
      <vt:lpstr>  Ryoan: a distributed sandbox for untrusted computation on secret data</vt:lpstr>
      <vt:lpstr>Ryoan, goals </vt:lpstr>
      <vt:lpstr>Ryoan, key ideas</vt:lpstr>
      <vt:lpstr>Ryoan, threat model</vt:lpstr>
      <vt:lpstr>Ryoan, the world</vt:lpstr>
      <vt:lpstr>Ryoan, architecture</vt:lpstr>
      <vt:lpstr>Ryoan, chain of trust </vt:lpstr>
      <vt:lpstr>Ryoan, protect sandbox</vt:lpstr>
      <vt:lpstr>Ryoan, confining app</vt:lpstr>
      <vt:lpstr>Ryoan, confining app</vt:lpstr>
      <vt:lpstr>Ryoan, confining app</vt:lpstr>
      <vt:lpstr>Ryoan, tainting data</vt:lpstr>
      <vt:lpstr>Ryoan, propagation of tainting</vt:lpstr>
      <vt:lpstr>Ryoan, Don’t let modules keep state</vt:lpstr>
      <vt:lpstr>Ryoan, summary</vt:lpstr>
      <vt:lpstr>Outline</vt:lpstr>
      <vt:lpstr>  TenantGuard:</vt:lpstr>
      <vt:lpstr>PowerPoint 演示文稿</vt:lpstr>
      <vt:lpstr>Q&amp;A</vt:lpstr>
      <vt:lpstr>Back up, evaluation of Ryoan</vt:lpstr>
      <vt:lpstr>Back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Security</dc:title>
  <dc:creator>mao wei</dc:creator>
  <cp:lastModifiedBy>mao wei</cp:lastModifiedBy>
  <cp:revision>281</cp:revision>
  <dcterms:created xsi:type="dcterms:W3CDTF">2017-05-22T00:55:14Z</dcterms:created>
  <dcterms:modified xsi:type="dcterms:W3CDTF">2017-05-24T05:34:53Z</dcterms:modified>
</cp:coreProperties>
</file>