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  <p:sldMasterId id="2147484200" r:id="rId2"/>
    <p:sldMasterId id="2147484229" r:id="rId3"/>
    <p:sldMasterId id="2147484243" r:id="rId4"/>
    <p:sldMasterId id="2147484256" r:id="rId5"/>
  </p:sldMasterIdLst>
  <p:notesMasterIdLst>
    <p:notesMasterId r:id="rId76"/>
  </p:notesMasterIdLst>
  <p:handoutMasterIdLst>
    <p:handoutMasterId r:id="rId77"/>
  </p:handoutMasterIdLst>
  <p:sldIdLst>
    <p:sldId id="372" r:id="rId6"/>
    <p:sldId id="419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9" r:id="rId24"/>
    <p:sldId id="410" r:id="rId25"/>
    <p:sldId id="411" r:id="rId26"/>
    <p:sldId id="412" r:id="rId27"/>
    <p:sldId id="414" r:id="rId28"/>
    <p:sldId id="415" r:id="rId29"/>
    <p:sldId id="413" r:id="rId30"/>
    <p:sldId id="416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7" r:id="rId39"/>
    <p:sldId id="428" r:id="rId40"/>
    <p:sldId id="429" r:id="rId41"/>
    <p:sldId id="430" r:id="rId42"/>
    <p:sldId id="431" r:id="rId43"/>
    <p:sldId id="432" r:id="rId44"/>
    <p:sldId id="433" r:id="rId45"/>
    <p:sldId id="434" r:id="rId46"/>
    <p:sldId id="435" r:id="rId47"/>
    <p:sldId id="436" r:id="rId48"/>
    <p:sldId id="437" r:id="rId49"/>
    <p:sldId id="438" r:id="rId50"/>
    <p:sldId id="439" r:id="rId51"/>
    <p:sldId id="440" r:id="rId52"/>
    <p:sldId id="441" r:id="rId53"/>
    <p:sldId id="442" r:id="rId54"/>
    <p:sldId id="443" r:id="rId55"/>
    <p:sldId id="444" r:id="rId56"/>
    <p:sldId id="445" r:id="rId57"/>
    <p:sldId id="446" r:id="rId58"/>
    <p:sldId id="447" r:id="rId59"/>
    <p:sldId id="448" r:id="rId60"/>
    <p:sldId id="449" r:id="rId61"/>
    <p:sldId id="450" r:id="rId62"/>
    <p:sldId id="451" r:id="rId63"/>
    <p:sldId id="452" r:id="rId64"/>
    <p:sldId id="453" r:id="rId65"/>
    <p:sldId id="454" r:id="rId66"/>
    <p:sldId id="455" r:id="rId67"/>
    <p:sldId id="456" r:id="rId68"/>
    <p:sldId id="457" r:id="rId69"/>
    <p:sldId id="458" r:id="rId70"/>
    <p:sldId id="459" r:id="rId71"/>
    <p:sldId id="460" r:id="rId72"/>
    <p:sldId id="461" r:id="rId73"/>
    <p:sldId id="462" r:id="rId74"/>
    <p:sldId id="463" r:id="rId7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A42700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A42700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A42700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A42700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A42700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rgbClr val="A42700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rgbClr val="A42700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rgbClr val="A42700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rgbClr val="A42700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an" initials="ET" lastIdx="1" clrIdx="0">
    <p:extLst>
      <p:ext uri="{19B8F6BF-5375-455C-9EA6-DF929625EA0E}">
        <p15:presenceInfo xmlns:p15="http://schemas.microsoft.com/office/powerpoint/2012/main" userId="Er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FFFFFF"/>
    <a:srgbClr val="EAEAEA"/>
    <a:srgbClr val="FFFFCC"/>
    <a:srgbClr val="CC3300"/>
    <a:srgbClr val="FF0066"/>
    <a:srgbClr val="967720"/>
    <a:srgbClr val="9900CC"/>
    <a:srgbClr val="FFFF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2" autoAdjust="0"/>
    <p:restoredTop sz="88475" autoAdjust="0"/>
  </p:normalViewPr>
  <p:slideViewPr>
    <p:cSldViewPr>
      <p:cViewPr varScale="1">
        <p:scale>
          <a:sx n="166" d="100"/>
          <a:sy n="166" d="100"/>
        </p:scale>
        <p:origin x="1494" y="12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-22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21936"/>
    </p:cViewPr>
  </p:sorterViewPr>
  <p:notesViewPr>
    <p:cSldViewPr>
      <p:cViewPr varScale="1">
        <p:scale>
          <a:sx n="73" d="100"/>
          <a:sy n="73" d="100"/>
        </p:scale>
        <p:origin x="-229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9" tIns="45615" rIns="91229" bIns="45615" numCol="1" anchor="t" anchorCtr="0" compatLnSpc="1">
            <a:prstTxWarp prst="textNoShape">
              <a:avLst/>
            </a:prstTxWarp>
          </a:bodyPr>
          <a:lstStyle>
            <a:lvl1pPr algn="l" defTabSz="912813" eaLnBrk="0" hangingPunct="0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9" tIns="45615" rIns="91229" bIns="45615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9" tIns="45615" rIns="91229" bIns="45615" numCol="1" anchor="b" anchorCtr="0" compatLnSpc="1">
            <a:prstTxWarp prst="textNoShape">
              <a:avLst/>
            </a:prstTxWarp>
          </a:bodyPr>
          <a:lstStyle>
            <a:lvl1pPr algn="l" defTabSz="912813" eaLnBrk="0" hangingPunct="0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3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9" tIns="45615" rIns="91229" bIns="45615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11C0A08-D9C2-4A36-A848-3CD29EA8732F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438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349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229" tIns="45615" rIns="91229" bIns="45615" numCol="1" anchor="t" anchorCtr="0" compatLnSpc="1">
            <a:prstTxWarp prst="textNoShape">
              <a:avLst/>
            </a:prstTxWarp>
          </a:bodyPr>
          <a:lstStyle>
            <a:lvl1pPr algn="l" defTabSz="912813" eaLnBrk="0" hangingPunct="0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349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229" tIns="45615" rIns="91229" bIns="45615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4538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55688" y="4410075"/>
            <a:ext cx="5029200" cy="4097338"/>
          </a:xfrm>
          <a:prstGeom prst="rect">
            <a:avLst/>
          </a:prstGeom>
          <a:noFill/>
          <a:ln w="349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229" tIns="45615" rIns="91229" bIns="456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1875"/>
            <a:ext cx="2971800" cy="455613"/>
          </a:xfrm>
          <a:prstGeom prst="rect">
            <a:avLst/>
          </a:prstGeom>
          <a:noFill/>
          <a:ln w="349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229" tIns="45615" rIns="91229" bIns="45615" numCol="1" anchor="b" anchorCtr="0" compatLnSpc="1">
            <a:prstTxWarp prst="textNoShape">
              <a:avLst/>
            </a:prstTxWarp>
          </a:bodyPr>
          <a:lstStyle>
            <a:lvl1pPr algn="l" defTabSz="912813" eaLnBrk="0" hangingPunct="0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1875"/>
            <a:ext cx="2971800" cy="455613"/>
          </a:xfrm>
          <a:prstGeom prst="rect">
            <a:avLst/>
          </a:prstGeom>
          <a:noFill/>
          <a:ln w="349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229" tIns="45615" rIns="91229" bIns="45615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910215-9EA9-4BC3-9F1E-6DE7EF84ED0C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562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301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46037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68897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968375" indent="-4921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29C883-C5AB-42CB-BEEF-C698B880924D}" type="slidenum">
              <a:rPr lang="he-IL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0413" cy="3427412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7613" cy="39925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80846" tIns="40424" rIns="80846" bIns="40424" anchor="ctr"/>
          <a:lstStyle/>
          <a:p>
            <a:pPr defTabSz="45720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3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AA3AE6C-2D7E-4710-84BD-AEFCE860A94F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/>
                <a:cs typeface="ＭＳ Ｐゴシック"/>
              </a:rPr>
              <a:pPr/>
              <a:t>15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ＭＳ Ｐゴシック"/>
                <a:cs typeface="ＭＳ Ｐゴシック"/>
              </a:rPr>
              <a:t>TPM_Seal:   allows to specify arbitrary PCR values for unseal.</a:t>
            </a:r>
          </a:p>
        </p:txBody>
      </p:sp>
    </p:spTree>
    <p:extLst>
      <p:ext uri="{BB962C8B-B14F-4D97-AF65-F5344CB8AC3E}">
        <p14:creationId xmlns:p14="http://schemas.microsoft.com/office/powerpoint/2010/main" val="3406935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4B5E8F33-08F7-49AE-8926-13FA3CADBA45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/>
                <a:cs typeface="ＭＳ Ｐゴシック"/>
              </a:rPr>
              <a:pPr/>
              <a:t>16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19204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5A68B2F1-D52B-4231-92A1-D18E7608D867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/>
                <a:cs typeface="ＭＳ Ｐゴシック"/>
              </a:rPr>
              <a:pPr/>
              <a:t>17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40012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03CC2A1-0480-4F9B-BF1C-CAFAFFB4D5C7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/>
                <a:cs typeface="ＭＳ Ｐゴシック"/>
              </a:rPr>
              <a:pPr/>
              <a:t>18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ＭＳ Ｐゴシック"/>
                <a:cs typeface="ＭＳ Ｐゴシック"/>
              </a:rPr>
              <a:t>K</a:t>
            </a:r>
            <a:r>
              <a:rPr lang="ja-JP" altLang="en-US" smtClean="0">
                <a:latin typeface="Times New Roman" pitchFamily="18" charset="0"/>
                <a:cs typeface="ＭＳ Ｐゴシック"/>
              </a:rPr>
              <a:t>’</a:t>
            </a:r>
            <a:r>
              <a:rPr lang="en-US" altLang="ja-JP" smtClean="0">
                <a:latin typeface="Times New Roman" pitchFamily="18" charset="0"/>
                <a:cs typeface="ＭＳ Ｐゴシック"/>
              </a:rPr>
              <a:t>07:   Kauer, Usenix Security 2007.</a:t>
            </a:r>
          </a:p>
          <a:p>
            <a:r>
              <a:rPr lang="en-US" smtClean="0">
                <a:latin typeface="Times New Roman" pitchFamily="18" charset="0"/>
                <a:ea typeface="ＭＳ Ｐゴシック"/>
                <a:cs typeface="ＭＳ Ｐゴシック"/>
              </a:rPr>
              <a:t>Need owner password to write to DIR.   Anyone can read DIR.   Stored in NV RAM.</a:t>
            </a:r>
          </a:p>
          <a:p>
            <a:endParaRPr lang="en-US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65008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EE06C70F-588C-49E2-8700-39EE7D47107C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/>
                <a:cs typeface="ＭＳ Ｐゴシック"/>
              </a:rPr>
              <a:pPr/>
              <a:t>20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ＭＳ Ｐゴシック"/>
                <a:cs typeface="ＭＳ Ｐゴシック"/>
              </a:rPr>
              <a:t>TPM can store multiple AIKs (for multiple identities)</a:t>
            </a:r>
          </a:p>
        </p:txBody>
      </p:sp>
    </p:spTree>
    <p:extLst>
      <p:ext uri="{BB962C8B-B14F-4D97-AF65-F5344CB8AC3E}">
        <p14:creationId xmlns:p14="http://schemas.microsoft.com/office/powerpoint/2010/main" val="1538152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0CE01C8-00F9-4D4E-AB3F-55D850FA7AA8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/>
                <a:cs typeface="ＭＳ Ｐゴシック"/>
              </a:rPr>
              <a:pPr/>
              <a:t>21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ＭＳ Ｐゴシック"/>
                <a:cs typeface="ＭＳ Ｐゴシック"/>
              </a:rPr>
              <a:t>TPM_Quote actually doesn</a:t>
            </a:r>
            <a:r>
              <a:rPr lang="ja-JP" altLang="en-US" smtClean="0">
                <a:latin typeface="Times New Roman" pitchFamily="18" charset="0"/>
                <a:cs typeface="ＭＳ Ｐゴシック"/>
              </a:rPr>
              <a:t>’</a:t>
            </a:r>
            <a:r>
              <a:rPr lang="en-US" altLang="ja-JP" smtClean="0">
                <a:latin typeface="Times New Roman" pitchFamily="18" charset="0"/>
                <a:cs typeface="ＭＳ Ｐゴシック"/>
              </a:rPr>
              <a:t>t take usedata argument.  Instead one could do  chal = Hash(chal,user-data)</a:t>
            </a:r>
            <a:endParaRPr lang="en-US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89482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AD70B3B2-76A4-409F-B83E-3AB55FF96269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/>
                <a:cs typeface="ＭＳ Ｐゴシック"/>
              </a:rPr>
              <a:pPr/>
              <a:t>22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ＭＳ Ｐゴシック"/>
                <a:cs typeface="ＭＳ Ｐゴシック"/>
              </a:rPr>
              <a:t>Focus on interactive applications such as Quake and network access control.</a:t>
            </a:r>
          </a:p>
          <a:p>
            <a:r>
              <a:rPr lang="en-US" smtClean="0">
                <a:latin typeface="Times New Roman" pitchFamily="18" charset="0"/>
                <a:ea typeface="ＭＳ Ｐゴシック"/>
                <a:cs typeface="ＭＳ Ｐゴシック"/>
              </a:rPr>
              <a:t>For non interactive applications (e.g. music distribution) there is no need for an SSL key exchange since pub-key is quoted.</a:t>
            </a:r>
          </a:p>
        </p:txBody>
      </p:sp>
    </p:spTree>
    <p:extLst>
      <p:ext uri="{BB962C8B-B14F-4D97-AF65-F5344CB8AC3E}">
        <p14:creationId xmlns:p14="http://schemas.microsoft.com/office/powerpoint/2010/main" val="3030306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Today ME infrastructure runs: PTT (ME-implemented TPM), EPID (ME-rooted</a:t>
            </a:r>
          </a:p>
          <a:p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chain of trust for remote attestation), Boot Guard, Protected Audio and Video</a:t>
            </a:r>
          </a:p>
          <a:p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Path (PAVP), and SGX.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34C3D-8ADB-42FA-9EE5-4445BAFFAEF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662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03CC2A1-0480-4F9B-BF1C-CAFAFFB4D5C7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/>
                <a:cs typeface="ＭＳ Ｐゴシック"/>
              </a:rPr>
              <a:pPr/>
              <a:t>25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ea typeface="ＭＳ Ｐゴシック"/>
                <a:cs typeface="ＭＳ Ｐゴシック"/>
              </a:rPr>
              <a:t>K</a:t>
            </a:r>
            <a:r>
              <a:rPr lang="en-US" dirty="0" err="1" smtClean="0">
                <a:latin typeface="Times New Roman" pitchFamily="18" charset="0"/>
                <a:ea typeface="+mn-ea"/>
                <a:cs typeface="ＭＳ Ｐゴシック"/>
              </a:rPr>
              <a:t>lauser</a:t>
            </a:r>
            <a:r>
              <a:rPr lang="en-US" baseline="0" dirty="0" smtClean="0">
                <a:latin typeface="Times New Roman" pitchFamily="18" charset="0"/>
                <a:ea typeface="+mn-ea"/>
                <a:cs typeface="ＭＳ Ｐゴシック"/>
              </a:rPr>
              <a:t> </a:t>
            </a:r>
            <a:r>
              <a:rPr lang="en-US" altLang="ja-JP" dirty="0" smtClean="0">
                <a:latin typeface="Times New Roman" pitchFamily="18" charset="0"/>
                <a:cs typeface="ＭＳ Ｐゴシック"/>
              </a:rPr>
              <a:t>07:   </a:t>
            </a:r>
            <a:r>
              <a:rPr lang="en-US" altLang="ja-JP" dirty="0" err="1" smtClean="0">
                <a:latin typeface="Times New Roman" pitchFamily="18" charset="0"/>
                <a:cs typeface="ＭＳ Ｐゴシック"/>
              </a:rPr>
              <a:t>Kauer</a:t>
            </a:r>
            <a:r>
              <a:rPr lang="en-US" altLang="ja-JP" dirty="0" smtClean="0">
                <a:latin typeface="Times New Roman" pitchFamily="18" charset="0"/>
                <a:cs typeface="ＭＳ Ｐゴシック"/>
              </a:rPr>
              <a:t>, </a:t>
            </a:r>
            <a:r>
              <a:rPr lang="en-US" altLang="ja-JP" dirty="0" err="1" smtClean="0">
                <a:latin typeface="Times New Roman" pitchFamily="18" charset="0"/>
                <a:cs typeface="ＭＳ Ｐゴシック"/>
              </a:rPr>
              <a:t>Usenix</a:t>
            </a:r>
            <a:r>
              <a:rPr lang="en-US" altLang="ja-JP" dirty="0" smtClean="0">
                <a:latin typeface="Times New Roman" pitchFamily="18" charset="0"/>
                <a:cs typeface="ＭＳ Ｐゴシック"/>
              </a:rPr>
              <a:t> Security 2007.</a:t>
            </a:r>
          </a:p>
          <a:p>
            <a:r>
              <a:rPr lang="en-US" dirty="0" smtClean="0">
                <a:latin typeface="Times New Roman" pitchFamily="18" charset="0"/>
                <a:ea typeface="ＭＳ Ｐゴシック"/>
                <a:cs typeface="ＭＳ Ｐゴシック"/>
              </a:rPr>
              <a:t>Need owner password to write to DIR.   Anyone can read DIR.   Stored in NV RAM.</a:t>
            </a:r>
          </a:p>
          <a:p>
            <a:endParaRPr lang="en-US" dirty="0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48201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34C3D-8ADB-42FA-9EE5-4445BAFFAEF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627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ＭＳ Ｐゴシック"/>
                <a:cs typeface="ＭＳ Ｐゴシック"/>
              </a:rPr>
              <a:t>SMM:   runs privileged code with no interrupts, not even from OS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2D912251-FCCB-4912-8445-3FC934C7BDA9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/>
                <a:cs typeface="ＭＳ Ｐゴシック"/>
              </a:rPr>
              <a:pPr/>
              <a:t>4</a:t>
            </a:fld>
            <a:endParaRPr lang="en-US" sz="1200" dirty="0">
              <a:solidFill>
                <a:srgbClr val="000000"/>
              </a:solidFill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544389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A usability wise, TPM shortcoming:</a:t>
            </a:r>
          </a:p>
          <a:p>
            <a:pPr algn="l"/>
            <a:r>
              <a:rPr lang="en-US" dirty="0" smtClean="0"/>
              <a:t>Attesting server, must always know the right PCR values for the platform - according to OS patch updates (for example).</a:t>
            </a:r>
          </a:p>
          <a:p>
            <a:pPr algn="l"/>
            <a:r>
              <a:rPr lang="en-US" dirty="0" smtClean="0"/>
              <a:t>answer was TXT.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C5EF-8779-4E0F-BCED-0CDDE51126C7}" type="slidenum">
              <a:rPr lang="he-IL" smtClean="0">
                <a:solidFill>
                  <a:prstClr val="black"/>
                </a:solidFill>
              </a:rPr>
              <a:pPr/>
              <a:t>29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49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algn="l" rtl="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Developers may focus on securing the smaller TCB</a:t>
            </a:r>
          </a:p>
          <a:p>
            <a:pPr marL="171450" lvl="0" indent="-171450" algn="l" rtl="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 run within OS environment</a:t>
            </a:r>
          </a:p>
          <a:p>
            <a:pPr marL="627212" lvl="1" indent="-171450" algn="l" rtl="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&amp; 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ebugged with familiar tools</a:t>
            </a:r>
          </a:p>
          <a:p>
            <a:pPr marL="627212" lvl="1" indent="-171450" algn="l" rtl="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buFont typeface="Arial" panose="020B0604020202020204" pitchFamily="34" charset="0"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SMM -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Management Mode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buFont typeface="Arial" panose="020B0604020202020204" pitchFamily="34" charset="0"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VMM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Machine Manager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C5EF-8779-4E0F-BCED-0CDDE51126C7}" type="slidenum">
              <a:rPr lang="he-IL" smtClean="0">
                <a:solidFill>
                  <a:prstClr val="black"/>
                </a:solidFill>
              </a:rPr>
              <a:pPr/>
              <a:t>30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429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1519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External memory reads and bus snoops see only encrypted data.</a:t>
            </a:r>
            <a:endParaRPr lang="he-IL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C5EF-8779-4E0F-BCED-0CDDE51126C7}" type="slidenum">
              <a:rPr lang="he-IL" smtClean="0">
                <a:solidFill>
                  <a:prstClr val="black"/>
                </a:solidFill>
              </a:rPr>
              <a:pPr/>
              <a:t>33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11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aseline="0" dirty="0" smtClean="0"/>
              <a:t>OS usage -  Win10 will enclave LSSAS (no more Mimikatz)</a:t>
            </a:r>
          </a:p>
          <a:p>
            <a:pPr algn="l"/>
            <a:r>
              <a:rPr lang="en-US" baseline="0" dirty="0" smtClean="0"/>
              <a:t>Win10 is the first to support SGX.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9F784-BEB2-4E3D-B5D0-B4E2BAB25C9B}" type="slidenum">
              <a:rPr lang="he-IL" smtClean="0">
                <a:solidFill>
                  <a:prstClr val="black"/>
                </a:solidFill>
              </a:rPr>
              <a:pPr/>
              <a:t>35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481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Metadata</a:t>
            </a:r>
            <a:r>
              <a:rPr lang="en-US" baseline="0" dirty="0" smtClean="0"/>
              <a:t> page = SECS page</a:t>
            </a:r>
            <a:endParaRPr lang="he-IL" baseline="0" dirty="0" smtClean="0"/>
          </a:p>
          <a:p>
            <a:pPr algn="l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C5EF-8779-4E0F-BCED-0CDDE51126C7}" type="slidenum">
              <a:rPr lang="he-IL" smtClean="0">
                <a:solidFill>
                  <a:prstClr val="black"/>
                </a:solidFill>
              </a:rPr>
              <a:pPr/>
              <a:t>38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84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1519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entire ENCLAVE should appear as a ‘giant instruction’ to the debugger</a:t>
            </a:r>
            <a:endParaRPr lang="he-I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1519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(if the enclave 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in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 mode)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C5EF-8779-4E0F-BCED-0CDDE51126C7}" type="slidenum">
              <a:rPr lang="he-IL" smtClean="0">
                <a:solidFill>
                  <a:prstClr val="black"/>
                </a:solidFill>
              </a:rPr>
              <a:pPr/>
              <a:t>46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30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CPU cache</a:t>
            </a:r>
            <a:r>
              <a:rPr lang="en-US" baseline="0" dirty="0" smtClean="0">
                <a:solidFill>
                  <a:schemeClr val="tx1"/>
                </a:solidFill>
              </a:rPr>
              <a:t> – includes: TLB, different SRAM caches, CPU registers, etc..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C5EF-8779-4E0F-BCED-0CDDE51126C7}" type="slidenum">
              <a:rPr lang="he-IL" smtClean="0">
                <a:solidFill>
                  <a:prstClr val="black"/>
                </a:solidFill>
              </a:rPr>
              <a:pPr/>
              <a:t>47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83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9F784-BEB2-4E3D-B5D0-B4E2BAB25C9B}" type="slidenum">
              <a:rPr lang="he-IL" smtClean="0">
                <a:solidFill>
                  <a:prstClr val="black"/>
                </a:solidFill>
              </a:rPr>
              <a:pPr/>
              <a:t>50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56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9F784-BEB2-4E3D-B5D0-B4E2BAB25C9B}" type="slidenum">
              <a:rPr lang="he-IL" smtClean="0">
                <a:solidFill>
                  <a:prstClr val="black"/>
                </a:solidFill>
              </a:rPr>
              <a:pPr/>
              <a:t>51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190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9F784-BEB2-4E3D-B5D0-B4E2BAB25C9B}" type="slidenum">
              <a:rPr lang="he-IL" smtClean="0">
                <a:solidFill>
                  <a:prstClr val="black"/>
                </a:solidFill>
              </a:rPr>
              <a:pPr/>
              <a:t>52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30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34B1A2F2-7D57-4CE0-A197-1B95860C6D75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/>
                <a:cs typeface="ＭＳ Ｐゴシック"/>
              </a:rPr>
              <a:pPr/>
              <a:t>5</a:t>
            </a:fld>
            <a:endParaRPr lang="en-US" sz="1200" dirty="0">
              <a:solidFill>
                <a:srgbClr val="000000"/>
              </a:solidFill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ＭＳ Ｐゴシック"/>
                <a:cs typeface="ＭＳ Ｐゴシック"/>
              </a:rPr>
              <a:t>7$ for TPM from National Semiconductors (per 1000 units)</a:t>
            </a:r>
          </a:p>
          <a:p>
            <a:r>
              <a:rPr lang="en-US" dirty="0" smtClean="0">
                <a:latin typeface="Times New Roman" pitchFamily="18" charset="0"/>
                <a:ea typeface="ＭＳ Ｐゴシック"/>
                <a:cs typeface="ＭＳ Ｐゴシック"/>
              </a:rPr>
              <a:t>Broadcom Ethernet controller with integrated TPM: https://www.broadcom.com/press/release.php?id=700509</a:t>
            </a:r>
          </a:p>
        </p:txBody>
      </p:sp>
    </p:spTree>
    <p:extLst>
      <p:ext uri="{BB962C8B-B14F-4D97-AF65-F5344CB8AC3E}">
        <p14:creationId xmlns:p14="http://schemas.microsoft.com/office/powerpoint/2010/main" val="26966668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9F784-BEB2-4E3D-B5D0-B4E2BAB25C9B}" type="slidenum">
              <a:rPr lang="he-IL" smtClean="0">
                <a:solidFill>
                  <a:prstClr val="black"/>
                </a:solidFill>
              </a:rPr>
              <a:pPr/>
              <a:t>53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2458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Resembles TPM digest, where </a:t>
            </a:r>
            <a:r>
              <a:rPr lang="en-US" dirty="0" err="1" smtClean="0"/>
              <a:t>MRENCLAVE^n</a:t>
            </a:r>
            <a:r>
              <a:rPr lang="en-US" dirty="0" smtClean="0"/>
              <a:t> = </a:t>
            </a:r>
            <a:r>
              <a:rPr lang="en-US" dirty="0" err="1" smtClean="0"/>
              <a:t>PCR_value</a:t>
            </a:r>
            <a:r>
              <a:rPr lang="en-US" dirty="0" smtClean="0"/>
              <a:t> after extending it with data input.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C5EF-8779-4E0F-BCED-0CDDE51126C7}" type="slidenum">
              <a:rPr lang="he-IL" smtClean="0">
                <a:solidFill>
                  <a:prstClr val="black"/>
                </a:solidFill>
              </a:rPr>
              <a:pPr/>
              <a:t>54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20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C5EF-8779-4E0F-BCED-0CDDE51126C7}" type="slidenum">
              <a:rPr lang="he-IL" smtClean="0">
                <a:solidFill>
                  <a:prstClr val="black"/>
                </a:solidFill>
              </a:rPr>
              <a:pPr/>
              <a:t>58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6311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1519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 smtClean="0"/>
              <a:t>:</a:t>
            </a:r>
            <a:r>
              <a:rPr lang="en-US" sz="1200" dirty="0" smtClean="0"/>
              <a:t>Key Recovery Transformation</a:t>
            </a:r>
            <a:endParaRPr lang="he-IL" dirty="0" smtClean="0"/>
          </a:p>
          <a:p>
            <a:pPr marL="171450" marR="0" indent="-171450" algn="l" defTabSz="911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Initial</a:t>
            </a:r>
            <a:r>
              <a:rPr lang="en-US" baseline="0" dirty="0" smtClean="0"/>
              <a:t> key = </a:t>
            </a:r>
            <a:r>
              <a:rPr lang="en-US" sz="800" dirty="0" smtClean="0"/>
              <a:t>Choose “key” </a:t>
            </a:r>
            <a:r>
              <a:rPr lang="en-US" sz="800" dirty="0" err="1" smtClean="0"/>
              <a:t>func</a:t>
            </a:r>
            <a:r>
              <a:rPr lang="en-US" sz="800" dirty="0" smtClean="0"/>
              <a:t> form PRF family &gt; F</a:t>
            </a:r>
            <a:endParaRPr lang="he-IL" sz="800" dirty="0" smtClean="0"/>
          </a:p>
          <a:p>
            <a:pPr marL="171450" marR="0" indent="-171450" algn="l" defTabSz="911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700" dirty="0" smtClean="0"/>
              <a:t>Derivation</a:t>
            </a:r>
            <a:r>
              <a:rPr lang="en-US" sz="700" baseline="0" dirty="0" smtClean="0"/>
              <a:t> String = </a:t>
            </a:r>
            <a:r>
              <a:rPr lang="en-US" sz="700" dirty="0" smtClean="0"/>
              <a:t>Output F(“</a:t>
            </a:r>
            <a:r>
              <a:rPr lang="en-US" sz="700" dirty="0" err="1" smtClean="0"/>
              <a:t>const</a:t>
            </a:r>
            <a:r>
              <a:rPr lang="en-US" sz="700" dirty="0" smtClean="0"/>
              <a:t>”)</a:t>
            </a:r>
            <a:endParaRPr lang="he-IL" sz="700" dirty="0" smtClean="0"/>
          </a:p>
          <a:p>
            <a:pPr marL="171450" marR="0" indent="-171450" algn="l" defTabSz="911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700" dirty="0" smtClean="0"/>
              <a:t>Derived</a:t>
            </a:r>
            <a:r>
              <a:rPr lang="en-US" sz="700" baseline="0" dirty="0" smtClean="0"/>
              <a:t> Key = </a:t>
            </a:r>
            <a:r>
              <a:rPr lang="en-US" sz="700" dirty="0" smtClean="0"/>
              <a:t>F(“</a:t>
            </a:r>
            <a:r>
              <a:rPr lang="en-US" sz="700" dirty="0" err="1" smtClean="0"/>
              <a:t>const</a:t>
            </a:r>
            <a:r>
              <a:rPr lang="en-US" sz="700" dirty="0" smtClean="0"/>
              <a:t>”) output, which given no clue about what F was chosen.</a:t>
            </a:r>
          </a:p>
          <a:p>
            <a:pPr marL="0" marR="0" indent="0" algn="l" defTabSz="911519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700" dirty="0" smtClean="0"/>
          </a:p>
          <a:p>
            <a:pPr algn="l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C5EF-8779-4E0F-BCED-0CDDE51126C7}" type="slidenum">
              <a:rPr lang="he-IL" smtClean="0">
                <a:solidFill>
                  <a:prstClr val="black"/>
                </a:solidFill>
              </a:rPr>
              <a:pPr/>
              <a:t>59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698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Enclave binary is shipped with an accompanying SIGSTRUCT.</a:t>
            </a:r>
            <a:endParaRPr lang="he-IL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SIGSTRUCT</a:t>
            </a:r>
            <a:r>
              <a:rPr lang="en-US" baseline="0" dirty="0" smtClean="0"/>
              <a:t> is verified on ENCLAVE creation </a:t>
            </a:r>
          </a:p>
          <a:p>
            <a:pPr algn="l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MRSIGNER is built on ENCLAVE initialization (into MRSIGNER register).</a:t>
            </a:r>
            <a:endParaRPr lang="he-I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1519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MRSIGNER reflects Sealing Authority identity that signed the enclave’s certificate.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Pub_Key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Hash)</a:t>
            </a:r>
            <a:endParaRPr lang="he-IL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1519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1519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Same</a:t>
            </a:r>
            <a:r>
              <a:rPr lang="en-US" sz="1200" baseline="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MRSIGNER</a:t>
            </a:r>
            <a:r>
              <a:rPr lang="en-US" sz="1200" baseline="0" dirty="0" smtClean="0">
                <a:solidFill>
                  <a:schemeClr val="tx1"/>
                </a:solidFill>
              </a:rPr>
              <a:t> can be produced by different MRENCLAVES</a:t>
            </a:r>
            <a:endParaRPr lang="he-IL" dirty="0" smtClean="0"/>
          </a:p>
          <a:p>
            <a:pPr algn="l"/>
            <a:endParaRPr lang="he-IL" dirty="0" smtClean="0"/>
          </a:p>
          <a:p>
            <a:pPr algn="l"/>
            <a:r>
              <a:rPr lang="en-US" dirty="0" smtClean="0"/>
              <a:t>TCB = CPU HW &amp; FW.</a:t>
            </a:r>
            <a:endParaRPr lang="he-IL" dirty="0" smtClean="0"/>
          </a:p>
          <a:p>
            <a:pPr algn="l"/>
            <a:endParaRPr lang="he-IL" dirty="0" smtClean="0"/>
          </a:p>
          <a:p>
            <a:pPr algn="l"/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C5EF-8779-4E0F-BCED-0CDDE51126C7}" type="slidenum">
              <a:rPr lang="he-IL" smtClean="0">
                <a:solidFill>
                  <a:prstClr val="black"/>
                </a:solidFill>
              </a:rPr>
              <a:pPr/>
              <a:t>60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1889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C5EF-8779-4E0F-BCED-0CDDE51126C7}" type="slidenum">
              <a:rPr lang="he-IL" smtClean="0">
                <a:solidFill>
                  <a:prstClr val="black"/>
                </a:solidFill>
              </a:rPr>
              <a:pPr/>
              <a:t>61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199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MRSIGNER is required as input</a:t>
            </a:r>
            <a:r>
              <a:rPr lang="en-US" baseline="0" dirty="0" smtClean="0"/>
              <a:t> for EGETKEY (as key name) to output the sealing key.</a:t>
            </a:r>
            <a:endParaRPr lang="he-IL" baseline="0" dirty="0" smtClean="0"/>
          </a:p>
          <a:p>
            <a:pPr algn="l" rtl="0"/>
            <a:endParaRPr lang="he-IL" baseline="0" dirty="0" smtClean="0"/>
          </a:p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Enclave’s Identity Policy  &gt; a key for any instance of this exact enclave. Not future software. (e.g. after a vulnerability is found)</a:t>
            </a:r>
          </a:p>
          <a:p>
            <a:pPr algn="l"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Sealing Identity Policy &gt; a key that is available to enclaves signed by the same Sealing Authority (e.g. new SVN’s).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C5EF-8779-4E0F-BCED-0CDDE51126C7}" type="slidenum">
              <a:rPr lang="he-IL" smtClean="0">
                <a:solidFill>
                  <a:prstClr val="black"/>
                </a:solidFill>
              </a:rPr>
              <a:pPr/>
              <a:t>62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019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1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EGETKEY</a:t>
            </a:r>
            <a:r>
              <a:rPr lang="en-US" baseline="0" dirty="0" smtClean="0"/>
              <a:t> return the key that is used to </a:t>
            </a:r>
            <a:r>
              <a:rPr lang="en-US" dirty="0" smtClean="0"/>
              <a:t>cryptographically verify the REPORT</a:t>
            </a:r>
            <a:r>
              <a:rPr lang="en-US" baseline="0" dirty="0" smtClean="0"/>
              <a:t> (the key is derived from SECS.MRENCALVE).</a:t>
            </a:r>
          </a:p>
          <a:p>
            <a:pPr marL="0" marR="0" indent="0" algn="l" defTabSz="911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indent="0" algn="l" defTabSz="911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u="sng" dirty="0" smtClean="0"/>
              <a:t>Same symmetric key:</a:t>
            </a:r>
            <a:endParaRPr lang="he-IL" dirty="0" smtClean="0"/>
          </a:p>
          <a:p>
            <a:pPr marL="0" marR="0" indent="0" algn="l" defTabSz="911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EGEYKEY returns report key associated with invoking enclave.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/>
              <a:t>EREPORT uses the key to sign the report but doesn't reveal it to invoker.</a:t>
            </a:r>
            <a:endParaRPr lang="he-IL" dirty="0" smtClean="0"/>
          </a:p>
          <a:p>
            <a:pPr marL="0" marR="0" indent="0" algn="l" defTabSz="911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C5EF-8779-4E0F-BCED-0CDDE51126C7}" type="slidenum">
              <a:rPr lang="he-IL" smtClean="0">
                <a:solidFill>
                  <a:prstClr val="black"/>
                </a:solidFill>
              </a:rPr>
              <a:pPr/>
              <a:t>64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9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1519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Enclave B **can** then reciprocate by creating a REPORT for enclave A.</a:t>
            </a:r>
            <a:endParaRPr lang="he-IL" dirty="0" smtClean="0"/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C5EF-8779-4E0F-BCED-0CDDE51126C7}" type="slidenum">
              <a:rPr lang="he-IL" smtClean="0">
                <a:solidFill>
                  <a:prstClr val="black"/>
                </a:solidFill>
              </a:rPr>
              <a:pPr/>
              <a:t>65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017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Problem – not</a:t>
            </a:r>
            <a:r>
              <a:rPr lang="en-US" baseline="0" dirty="0" smtClean="0"/>
              <a:t> same CPU - </a:t>
            </a:r>
            <a:r>
              <a:rPr lang="en-US" dirty="0" smtClean="0"/>
              <a:t>Remote</a:t>
            </a:r>
            <a:r>
              <a:rPr lang="en-US" baseline="0" dirty="0" smtClean="0"/>
              <a:t> party can not access it, how can it verify the TCB?</a:t>
            </a:r>
            <a:endParaRPr lang="he-IL" baseline="0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QE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replaces the MAC over these REPORTs with a signature created with a device specific (private) asymmetric key.</a:t>
            </a:r>
            <a:endParaRPr lang="he-IL" dirty="0" smtClean="0"/>
          </a:p>
          <a:p>
            <a:pPr algn="l"/>
            <a:endParaRPr lang="he-IL" dirty="0" smtClean="0"/>
          </a:p>
          <a:p>
            <a:pPr algn="l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C5EF-8779-4E0F-BCED-0CDDE51126C7}" type="slidenum">
              <a:rPr lang="he-IL" smtClean="0">
                <a:solidFill>
                  <a:prstClr val="black"/>
                </a:solidFill>
              </a:rPr>
              <a:pPr/>
              <a:t>66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40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9564892-B2F3-4221-B6F0-72B92E71D1E4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/>
                <a:cs typeface="ＭＳ Ｐゴシック"/>
              </a:rPr>
              <a:pPr/>
              <a:t>6</a:t>
            </a:fld>
            <a:endParaRPr lang="en-US" sz="1200" dirty="0">
              <a:solidFill>
                <a:srgbClr val="000000"/>
              </a:solidFill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745985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aseline="0" dirty="0" smtClean="0"/>
              <a:t>Verification service - </a:t>
            </a:r>
            <a:r>
              <a:rPr lang="en-US" dirty="0" smtClean="0"/>
              <a:t>Public keys and revocation are issued to EPID</a:t>
            </a:r>
          </a:p>
          <a:p>
            <a:pPr algn="l"/>
            <a:r>
              <a:rPr lang="en-US" dirty="0" smtClean="0"/>
              <a:t>verifiers.</a:t>
            </a:r>
            <a:endParaRPr lang="he-IL" dirty="0" smtClean="0"/>
          </a:p>
          <a:p>
            <a:pPr algn="l"/>
            <a:endParaRPr lang="en-US" dirty="0" smtClean="0"/>
          </a:p>
          <a:p>
            <a:pPr marL="0" marR="0" indent="0" algn="l" defTabSz="911519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</a:t>
            </a:r>
            <a:r>
              <a:rPr lang="en-US" baseline="0" dirty="0" smtClean="0"/>
              <a:t> I fake QOUTEs? &gt;&gt;&gt; </a:t>
            </a:r>
            <a:r>
              <a:rPr lang="en-US" dirty="0" smtClean="0"/>
              <a:t>EPID</a:t>
            </a:r>
            <a:r>
              <a:rPr lang="en-US" baseline="0" dirty="0" smtClean="0"/>
              <a:t> keys provide HW based platform identity.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9F784-BEB2-4E3D-B5D0-B4E2BAB25C9B}" type="slidenum">
              <a:rPr lang="he-IL" smtClean="0">
                <a:solidFill>
                  <a:prstClr val="black"/>
                </a:solidFill>
              </a:rPr>
              <a:pPr/>
              <a:t>67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5869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/>
              <a:t>Provisioned info isn't secret.</a:t>
            </a:r>
            <a:endParaRPr lang="he-IL" dirty="0" smtClean="0"/>
          </a:p>
          <a:p>
            <a:pPr marL="0" marR="0" indent="0" algn="l" defTabSz="911519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Many manufacturers preform provisioning</a:t>
            </a:r>
            <a:r>
              <a:rPr lang="en-US" sz="1200" baseline="0" dirty="0" smtClean="0"/>
              <a:t> </a:t>
            </a:r>
            <a:r>
              <a:rPr lang="en-US" sz="1200" dirty="0" smtClean="0"/>
              <a:t>on manufacturing.</a:t>
            </a:r>
          </a:p>
          <a:p>
            <a:pPr algn="l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C5EF-8779-4E0F-BCED-0CDDE51126C7}" type="slidenum">
              <a:rPr lang="he-IL" smtClean="0">
                <a:solidFill>
                  <a:prstClr val="black"/>
                </a:solidFill>
              </a:rPr>
              <a:pPr/>
              <a:t>68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0632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9F784-BEB2-4E3D-B5D0-B4E2BAB25C9B}" type="slidenum">
              <a:rPr lang="he-IL" smtClean="0">
                <a:solidFill>
                  <a:prstClr val="black"/>
                </a:solidFill>
              </a:rPr>
              <a:pPr/>
              <a:t>69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35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dirty="0" smtClean="0"/>
          </a:p>
          <a:p>
            <a:pPr algn="l"/>
            <a:endParaRPr lang="en-US" sz="1200" spc="135" dirty="0" smtClean="0">
              <a:cs typeface="Calibri"/>
            </a:endParaRPr>
          </a:p>
          <a:p>
            <a:pPr algn="l"/>
            <a:endParaRPr lang="en-US" sz="1200" spc="135" dirty="0" smtClean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9F784-BEB2-4E3D-B5D0-B4E2BAB25C9B}" type="slidenum">
              <a:rPr lang="he-IL" smtClean="0">
                <a:solidFill>
                  <a:prstClr val="black"/>
                </a:solidFill>
              </a:rPr>
              <a:pPr/>
              <a:t>70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9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4ED51D8-58FE-4F84-862C-815DAB6D984C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/>
                <a:cs typeface="ＭＳ Ｐゴシック"/>
              </a:rPr>
              <a:pPr/>
              <a:t>9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ＭＳ Ｐゴシック"/>
                <a:cs typeface="ＭＳ Ｐゴシック"/>
              </a:rPr>
              <a:t>TPM_ForceClear requires </a:t>
            </a:r>
            <a:r>
              <a:rPr lang="ja-JP" altLang="en-US" smtClean="0">
                <a:latin typeface="Times New Roman" pitchFamily="18" charset="0"/>
                <a:cs typeface="ＭＳ Ｐゴシック"/>
              </a:rPr>
              <a:t>“</a:t>
            </a:r>
            <a:r>
              <a:rPr lang="en-US" altLang="ja-JP" smtClean="0">
                <a:latin typeface="Times New Roman" pitchFamily="18" charset="0"/>
                <a:cs typeface="ＭＳ Ｐゴシック"/>
              </a:rPr>
              <a:t>proof of presence,</a:t>
            </a:r>
            <a:r>
              <a:rPr lang="ja-JP" altLang="en-US" smtClean="0">
                <a:latin typeface="Times New Roman" pitchFamily="18" charset="0"/>
                <a:cs typeface="ＭＳ Ｐゴシック"/>
              </a:rPr>
              <a:t>”</a:t>
            </a:r>
            <a:r>
              <a:rPr lang="en-US" altLang="ja-JP" smtClean="0">
                <a:latin typeface="Times New Roman" pitchFamily="18" charset="0"/>
                <a:cs typeface="ＭＳ Ｐゴシック"/>
              </a:rPr>
              <a:t>  namely holding down the Fn key</a:t>
            </a:r>
            <a:endParaRPr lang="en-US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5361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20FE013E-7F28-4954-93D9-3A9DD3514330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/>
                <a:cs typeface="ＭＳ Ｐゴシック"/>
              </a:rPr>
              <a:pPr/>
              <a:t>10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ea typeface="ＭＳ Ｐゴシック"/>
                <a:cs typeface="ＭＳ Ｐゴシック"/>
              </a:rPr>
              <a:t>TPM_SaveState</a:t>
            </a:r>
            <a:r>
              <a:rPr lang="en-US" dirty="0" smtClean="0">
                <a:latin typeface="Times New Roman" pitchFamily="18" charset="0"/>
                <a:ea typeface="ＭＳ Ｐゴシック"/>
                <a:cs typeface="ＭＳ Ｐゴシック"/>
              </a:rPr>
              <a:t> stores PCR values in NV-RAM</a:t>
            </a:r>
          </a:p>
        </p:txBody>
      </p:sp>
    </p:spTree>
    <p:extLst>
      <p:ext uri="{BB962C8B-B14F-4D97-AF65-F5344CB8AC3E}">
        <p14:creationId xmlns:p14="http://schemas.microsoft.com/office/powerpoint/2010/main" val="246448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D475D32C-EDBC-4337-AEF1-C1A9CEDF2CFB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/>
                <a:cs typeface="ＭＳ Ｐゴシック"/>
              </a:rPr>
              <a:pPr/>
              <a:t>11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ＭＳ Ｐゴシック"/>
                <a:cs typeface="ＭＳ Ｐゴシック"/>
              </a:rPr>
              <a:t>0.  During boot TPM receives a TPM_Init signal from LPC bus</a:t>
            </a:r>
          </a:p>
          <a:p>
            <a:r>
              <a:rPr lang="en-US" smtClean="0">
                <a:latin typeface="Times New Roman" pitchFamily="18" charset="0"/>
                <a:ea typeface="ＭＳ Ｐゴシック"/>
                <a:cs typeface="ＭＳ Ｐゴシック"/>
              </a:rPr>
              <a:t>1. TMP_Startup:   does one of three things: (1) deactivates TPM, (2) resets PCRs, or </a:t>
            </a:r>
            <a:br>
              <a:rPr lang="en-US" smtClean="0">
                <a:latin typeface="Times New Roman" pitchFamily="18" charset="0"/>
                <a:ea typeface="ＭＳ Ｐゴシック"/>
                <a:cs typeface="ＭＳ Ｐゴシック"/>
              </a:rPr>
            </a:br>
            <a:r>
              <a:rPr lang="en-US" smtClean="0">
                <a:latin typeface="Times New Roman" pitchFamily="18" charset="0"/>
                <a:ea typeface="ＭＳ Ｐゴシック"/>
                <a:cs typeface="ＭＳ Ｐゴシック"/>
              </a:rPr>
              <a:t>(3) restores PCR values from data created with TPM_SaveState --- used for resume</a:t>
            </a:r>
          </a:p>
          <a:p>
            <a:r>
              <a:rPr lang="en-US" smtClean="0">
                <a:latin typeface="Times New Roman" pitchFamily="18" charset="0"/>
                <a:ea typeface="ＭＳ Ｐゴシック"/>
                <a:cs typeface="ＭＳ Ｐゴシック"/>
              </a:rPr>
              <a:t>2. TPM_Startup can only be called once after power-up  (sets postInitialise flag to True)</a:t>
            </a:r>
          </a:p>
          <a:p>
            <a:r>
              <a:rPr lang="en-US" smtClean="0">
                <a:latin typeface="Times New Roman" pitchFamily="18" charset="0"/>
                <a:ea typeface="ＭＳ Ｐゴシック"/>
                <a:cs typeface="ＭＳ Ｐゴシック"/>
              </a:rPr>
              <a:t>3. Note:   MBR is GRUB Stage 1</a:t>
            </a:r>
          </a:p>
        </p:txBody>
      </p:sp>
    </p:spTree>
    <p:extLst>
      <p:ext uri="{BB962C8B-B14F-4D97-AF65-F5344CB8AC3E}">
        <p14:creationId xmlns:p14="http://schemas.microsoft.com/office/powerpoint/2010/main" val="1348350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7A6EB363-6150-4E64-A7CB-2F0DB4560F8A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/>
                <a:cs typeface="ＭＳ Ｐゴシック"/>
              </a:rPr>
              <a:pPr/>
              <a:t>12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ＭＳ Ｐゴシック"/>
                <a:cs typeface="ＭＳ Ｐゴシック"/>
              </a:rPr>
              <a:t>Single PCR can identify entire platform</a:t>
            </a:r>
          </a:p>
        </p:txBody>
      </p:sp>
    </p:spTree>
    <p:extLst>
      <p:ext uri="{BB962C8B-B14F-4D97-AF65-F5344CB8AC3E}">
        <p14:creationId xmlns:p14="http://schemas.microsoft.com/office/powerpoint/2010/main" val="4191576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3BC7063E-8396-4969-87C2-E2A5DFBA0E27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/>
                <a:cs typeface="ＭＳ Ｐゴシック"/>
              </a:rPr>
              <a:pPr/>
              <a:t>14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ea typeface="ＭＳ Ｐゴシック"/>
                <a:cs typeface="ＭＳ Ｐゴシック"/>
              </a:rPr>
              <a:t>OwnerPassword</a:t>
            </a:r>
            <a:r>
              <a:rPr lang="en-US" dirty="0" smtClean="0">
                <a:latin typeface="Times New Roman" pitchFamily="18" charset="0"/>
                <a:ea typeface="ＭＳ Ｐゴシック"/>
                <a:cs typeface="ＭＳ Ｐゴシック"/>
              </a:rPr>
              <a:t> can later be used to change owner and remove SRK</a:t>
            </a:r>
          </a:p>
          <a:p>
            <a:r>
              <a:rPr lang="en-US" dirty="0" smtClean="0">
                <a:latin typeface="Times New Roman" pitchFamily="18" charset="0"/>
                <a:ea typeface="ＭＳ Ｐゴシック"/>
                <a:cs typeface="ＭＳ Ｐゴシック"/>
                <a:sym typeface="Symbol" pitchFamily="18" charset="2"/>
              </a:rPr>
              <a:t>SRK key handle ID is   0x40000000 </a:t>
            </a:r>
          </a:p>
          <a:p>
            <a:endParaRPr lang="en-US" dirty="0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7004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white">
          <a:xfrm>
            <a:off x="0" y="6553200"/>
            <a:ext cx="865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1F620D2-A7EC-4462-9F84-3B7CDC5DFC3B}" type="slidenum">
              <a:rPr lang="he-IL" altLang="en-US" sz="1400" smtClean="0">
                <a:solidFill>
                  <a:schemeClr val="tx1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white">
          <a:xfrm>
            <a:off x="0" y="6497638"/>
            <a:ext cx="9144000" cy="36671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B2B2B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chemeClr val="accent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white">
          <a:xfrm rot="10800000">
            <a:off x="0" y="0"/>
            <a:ext cx="9144000" cy="36671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B2B2B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lIns="90000" tIns="46800" rIns="90000" bIns="46800" anchor="ctr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chemeClr val="accent1"/>
              </a:solidFill>
            </a:endParaRPr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09447539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9391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275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275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9550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white">
          <a:xfrm rot="10800000">
            <a:off x="0" y="4581525"/>
            <a:ext cx="9144000" cy="22764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defRPr/>
            </a:pPr>
            <a:endParaRPr lang="en-US" altLang="en-US" smtClean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white">
          <a:xfrm>
            <a:off x="0" y="6553200"/>
            <a:ext cx="865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BAB9AA8C-5E57-4098-A319-C03AAAB59DF1}" type="slidenum">
              <a:rPr lang="he-IL" altLang="en-US" sz="1400" smtClean="0">
                <a:solidFill>
                  <a:srgbClr val="4D4D4D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en-US" sz="1400" smtClean="0">
              <a:solidFill>
                <a:srgbClr val="4D4D4D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white">
          <a:xfrm>
            <a:off x="0" y="0"/>
            <a:ext cx="9144000" cy="21336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defRPr/>
            </a:pPr>
            <a:endParaRPr lang="en-US" altLang="en-US" smtClean="0"/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5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056251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651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061105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9668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0171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13224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37481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39967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72176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91438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63469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275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275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7242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8382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219200"/>
            <a:ext cx="43053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219200"/>
            <a:ext cx="43053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810000"/>
            <a:ext cx="4305300" cy="2438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81504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8382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43053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219200"/>
            <a:ext cx="43053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228600" y="3810000"/>
            <a:ext cx="87630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77371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white">
          <a:xfrm rot="10800000">
            <a:off x="0" y="4581525"/>
            <a:ext cx="9144000" cy="22764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lnSpc>
                <a:spcPct val="85000"/>
              </a:lnSpc>
            </a:pPr>
            <a:endParaRPr lang="en-US" smtClean="0">
              <a:cs typeface="Arial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white">
          <a:xfrm>
            <a:off x="0" y="6553200"/>
            <a:ext cx="865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BBD68613-8817-4F27-91A2-C286AEF87DBD}" type="slidenum">
              <a:rPr lang="he-IL" sz="1400" smtClean="0">
                <a:solidFill>
                  <a:srgbClr val="4D4D4D"/>
                </a:solidFill>
                <a:latin typeface="Arial" pitchFamily="34" charset="0"/>
                <a:cs typeface="Arial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400" smtClean="0">
              <a:solidFill>
                <a:srgbClr val="4D4D4D"/>
              </a:solidFill>
              <a:latin typeface="Arial" pitchFamily="34" charset="0"/>
              <a:cs typeface="Arial"/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white">
          <a:xfrm>
            <a:off x="0" y="0"/>
            <a:ext cx="9144000" cy="21336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lnSpc>
                <a:spcPct val="85000"/>
              </a:lnSpc>
            </a:pPr>
            <a:endParaRPr lang="en-US" smtClean="0">
              <a:cs typeface="Arial"/>
            </a:endParaRP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5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82882510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70506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09730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70035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5475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225928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8312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22760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2430392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766299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75652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275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275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0627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8382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219200"/>
            <a:ext cx="43053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219200"/>
            <a:ext cx="43053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810000"/>
            <a:ext cx="4305300" cy="2438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21754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8382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43053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219200"/>
            <a:ext cx="43053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228600" y="3810000"/>
            <a:ext cx="87630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6200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40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 eaLnBrk="1" hangingPunct="1">
              <a:defRPr/>
            </a:pPr>
            <a:endParaRPr lang="en-GB"/>
          </a:p>
        </p:txBody>
      </p:sp>
      <p:sp>
        <p:nvSpPr>
          <p:cNvPr id="5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 eaLnBrk="1" hangingPunct="1">
              <a:defRPr/>
            </a:pPr>
            <a:endParaRPr lang="en-GB"/>
          </a:p>
        </p:txBody>
      </p:sp>
      <p:sp>
        <p:nvSpPr>
          <p:cNvPr id="6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>
                <a:solidFill>
                  <a:srgbClr val="40458C"/>
                </a:solidFill>
                <a:latin typeface="Tahoma" charset="0"/>
              </a:defRPr>
            </a:lvl1pPr>
          </a:lstStyle>
          <a:p>
            <a:pPr eaLnBrk="1" hangingPunct="1">
              <a:defRPr/>
            </a:pPr>
            <a:fld id="{30ECEF79-4892-4791-AE90-2184E40F3B20}" type="slidenum">
              <a:rPr lang="en-GB"/>
              <a:pPr eaLnBrk="1" hangingPunct="1"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8239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39476"/>
      </p:ext>
    </p:extLst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19392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583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501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02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7217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11201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6277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022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0025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84835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519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7772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267200"/>
            <a:ext cx="7772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1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58580"/>
      </p:ext>
    </p:extLst>
  </p:cSld>
  <p:clrMapOvr>
    <a:masterClrMapping/>
  </p:clrMapOvr>
  <p:transition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5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3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4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0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6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83B4-AE7E-4702-B347-7F62A982C01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188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9567-9E8F-4A03-A574-6B375A3A60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3940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57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15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72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30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787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45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03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460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29AC-AB54-4933-A128-5781C69743B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1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2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2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37FE-9CD9-4191-9C48-03C43A28852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7328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62" indent="0">
              <a:buNone/>
              <a:defRPr sz="2000" b="1"/>
            </a:lvl2pPr>
            <a:lvl3pPr marL="911519" indent="0">
              <a:buNone/>
              <a:defRPr sz="1800" b="1"/>
            </a:lvl3pPr>
            <a:lvl4pPr marL="1367277" indent="0">
              <a:buNone/>
              <a:defRPr sz="1600" b="1"/>
            </a:lvl4pPr>
            <a:lvl5pPr marL="1823035" indent="0">
              <a:buNone/>
              <a:defRPr sz="1600" b="1"/>
            </a:lvl5pPr>
            <a:lvl6pPr marL="2278794" indent="0">
              <a:buNone/>
              <a:defRPr sz="1600" b="1"/>
            </a:lvl6pPr>
            <a:lvl7pPr marL="2734551" indent="0">
              <a:buNone/>
              <a:defRPr sz="1600" b="1"/>
            </a:lvl7pPr>
            <a:lvl8pPr marL="3190313" indent="0">
              <a:buNone/>
              <a:defRPr sz="1600" b="1"/>
            </a:lvl8pPr>
            <a:lvl9pPr marL="364606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62" indent="0">
              <a:buNone/>
              <a:defRPr sz="2000" b="1"/>
            </a:lvl2pPr>
            <a:lvl3pPr marL="911519" indent="0">
              <a:buNone/>
              <a:defRPr sz="1800" b="1"/>
            </a:lvl3pPr>
            <a:lvl4pPr marL="1367277" indent="0">
              <a:buNone/>
              <a:defRPr sz="1600" b="1"/>
            </a:lvl4pPr>
            <a:lvl5pPr marL="1823035" indent="0">
              <a:buNone/>
              <a:defRPr sz="1600" b="1"/>
            </a:lvl5pPr>
            <a:lvl6pPr marL="2278794" indent="0">
              <a:buNone/>
              <a:defRPr sz="1600" b="1"/>
            </a:lvl6pPr>
            <a:lvl7pPr marL="2734551" indent="0">
              <a:buNone/>
              <a:defRPr sz="1600" b="1"/>
            </a:lvl7pPr>
            <a:lvl8pPr marL="3190313" indent="0">
              <a:buNone/>
              <a:defRPr sz="1600" b="1"/>
            </a:lvl8pPr>
            <a:lvl9pPr marL="364606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5FB9-6241-4B4D-BFB6-EDA4F6C0C1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927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A005-AD8D-48AF-9B67-0B2956EC4F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247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0BF8-AF7F-44D9-A5BB-4AA404AC65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915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5762" indent="0">
              <a:buNone/>
              <a:defRPr sz="1200"/>
            </a:lvl2pPr>
            <a:lvl3pPr marL="911519" indent="0">
              <a:buNone/>
              <a:defRPr sz="1000"/>
            </a:lvl3pPr>
            <a:lvl4pPr marL="1367277" indent="0">
              <a:buNone/>
              <a:defRPr sz="900"/>
            </a:lvl4pPr>
            <a:lvl5pPr marL="1823035" indent="0">
              <a:buNone/>
              <a:defRPr sz="900"/>
            </a:lvl5pPr>
            <a:lvl6pPr marL="2278794" indent="0">
              <a:buNone/>
              <a:defRPr sz="900"/>
            </a:lvl6pPr>
            <a:lvl7pPr marL="2734551" indent="0">
              <a:buNone/>
              <a:defRPr sz="900"/>
            </a:lvl7pPr>
            <a:lvl8pPr marL="3190313" indent="0">
              <a:buNone/>
              <a:defRPr sz="900"/>
            </a:lvl8pPr>
            <a:lvl9pPr marL="364606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1903-85E8-4CF3-BB92-53654779D4B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2944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62" indent="0">
              <a:buNone/>
              <a:defRPr sz="2800"/>
            </a:lvl2pPr>
            <a:lvl3pPr marL="911519" indent="0">
              <a:buNone/>
              <a:defRPr sz="2400"/>
            </a:lvl3pPr>
            <a:lvl4pPr marL="1367277" indent="0">
              <a:buNone/>
              <a:defRPr sz="2000"/>
            </a:lvl4pPr>
            <a:lvl5pPr marL="1823035" indent="0">
              <a:buNone/>
              <a:defRPr sz="2000"/>
            </a:lvl5pPr>
            <a:lvl6pPr marL="2278794" indent="0">
              <a:buNone/>
              <a:defRPr sz="2000"/>
            </a:lvl6pPr>
            <a:lvl7pPr marL="2734551" indent="0">
              <a:buNone/>
              <a:defRPr sz="2000"/>
            </a:lvl7pPr>
            <a:lvl8pPr marL="3190313" indent="0">
              <a:buNone/>
              <a:defRPr sz="2000"/>
            </a:lvl8pPr>
            <a:lvl9pPr marL="364606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5762" indent="0">
              <a:buNone/>
              <a:defRPr sz="1200"/>
            </a:lvl2pPr>
            <a:lvl3pPr marL="911519" indent="0">
              <a:buNone/>
              <a:defRPr sz="1000"/>
            </a:lvl3pPr>
            <a:lvl4pPr marL="1367277" indent="0">
              <a:buNone/>
              <a:defRPr sz="900"/>
            </a:lvl4pPr>
            <a:lvl5pPr marL="1823035" indent="0">
              <a:buNone/>
              <a:defRPr sz="900"/>
            </a:lvl5pPr>
            <a:lvl6pPr marL="2278794" indent="0">
              <a:buNone/>
              <a:defRPr sz="900"/>
            </a:lvl6pPr>
            <a:lvl7pPr marL="2734551" indent="0">
              <a:buNone/>
              <a:defRPr sz="900"/>
            </a:lvl7pPr>
            <a:lvl8pPr marL="3190313" indent="0">
              <a:buNone/>
              <a:defRPr sz="900"/>
            </a:lvl8pPr>
            <a:lvl9pPr marL="364606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59B0-D39E-4057-B0A1-2C70BD3D996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980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FFB-A7CD-4B3A-8A53-E32138DA8E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3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06781"/>
      </p:ext>
    </p:extLst>
  </p:cSld>
  <p:clrMapOvr>
    <a:masterClrMapping/>
  </p:clrMapOvr>
  <p:transition spd="slow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DAD-64A2-4F91-93D3-1BEA38C8F5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83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73007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63867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315410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 userDrawn="1"/>
        </p:nvSpPr>
        <p:spPr bwMode="white">
          <a:xfrm>
            <a:off x="0" y="6497638"/>
            <a:ext cx="9144000" cy="36671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B2B2B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chemeClr val="accent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white">
          <a:xfrm>
            <a:off x="0" y="-26988"/>
            <a:ext cx="9144000" cy="838201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763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3" name="Text Box 5"/>
          <p:cNvSpPr txBox="1">
            <a:spLocks noChangeArrowheads="1"/>
          </p:cNvSpPr>
          <p:nvPr userDrawn="1"/>
        </p:nvSpPr>
        <p:spPr bwMode="white">
          <a:xfrm>
            <a:off x="0" y="6610350"/>
            <a:ext cx="865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F2DF7D36-788D-4F81-A6E6-4D79D088DA70}" type="slidenum">
              <a:rPr lang="he-IL" altLang="en-US" sz="1200" smtClean="0">
                <a:solidFill>
                  <a:schemeClr val="tx1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pic>
        <p:nvPicPr>
          <p:cNvPr id="2054" name="Picture 6" descr="mit-redgrey-display3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6599238"/>
            <a:ext cx="4683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csail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7" t="7521" r="23166" b="21240"/>
          <a:stretch>
            <a:fillRect/>
          </a:stretch>
        </p:blipFill>
        <p:spPr bwMode="auto">
          <a:xfrm>
            <a:off x="8196263" y="6570663"/>
            <a:ext cx="4095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csail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8" t="78760" r="11137" b="-1239"/>
          <a:stretch>
            <a:fillRect/>
          </a:stretch>
        </p:blipFill>
        <p:spPr bwMode="auto">
          <a:xfrm>
            <a:off x="7092950" y="6581775"/>
            <a:ext cx="11287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9"/>
          <p:cNvSpPr>
            <a:spLocks noChangeArrowheads="1"/>
          </p:cNvSpPr>
          <p:nvPr userDrawn="1"/>
        </p:nvSpPr>
        <p:spPr bwMode="white">
          <a:xfrm rot="10800000">
            <a:off x="0" y="765175"/>
            <a:ext cx="9150350" cy="36671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EAEAE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lIns="90000" tIns="46800" rIns="90000" bIns="46800" anchor="ctr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  <a:cs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  <a:cs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  <a:cs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  <a:cs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7"/>
          <p:cNvSpPr>
            <a:spLocks noChangeArrowheads="1"/>
          </p:cNvSpPr>
          <p:nvPr userDrawn="1"/>
        </p:nvSpPr>
        <p:spPr bwMode="white">
          <a:xfrm>
            <a:off x="0" y="6497638"/>
            <a:ext cx="9144000" cy="36671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B2B2B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2D5DAD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0" y="-26988"/>
            <a:ext cx="9144000" cy="838201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763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Text Box 55"/>
          <p:cNvSpPr txBox="1">
            <a:spLocks noChangeArrowheads="1"/>
          </p:cNvSpPr>
          <p:nvPr userDrawn="1"/>
        </p:nvSpPr>
        <p:spPr bwMode="white">
          <a:xfrm>
            <a:off x="0" y="6610350"/>
            <a:ext cx="865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BFDD5F28-A4F4-45DC-BB77-1A70F5C3855C}" type="slidenum">
              <a:rPr lang="he-IL" altLang="en-US" sz="1200" smtClean="0">
                <a:solidFill>
                  <a:srgbClr val="4D4D4D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en-US" sz="1200" smtClean="0">
              <a:solidFill>
                <a:srgbClr val="4D4D4D"/>
              </a:solidFill>
            </a:endParaRPr>
          </a:p>
        </p:txBody>
      </p:sp>
      <p:sp>
        <p:nvSpPr>
          <p:cNvPr id="1030" name="Rectangle 68"/>
          <p:cNvSpPr>
            <a:spLocks noChangeArrowheads="1"/>
          </p:cNvSpPr>
          <p:nvPr userDrawn="1"/>
        </p:nvSpPr>
        <p:spPr bwMode="white">
          <a:xfrm rot="10800000">
            <a:off x="0" y="765175"/>
            <a:ext cx="9150350" cy="36671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EAEAE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lIns="90000" tIns="46800" rIns="90000" bIns="46800" anchor="ctr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2D5DAD"/>
              </a:solidFill>
            </a:endParaRPr>
          </a:p>
        </p:txBody>
      </p:sp>
      <p:pic>
        <p:nvPicPr>
          <p:cNvPr id="1031" name="Picture 8" descr="logo_tau.gif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8" r="31374" b="20425"/>
          <a:stretch>
            <a:fillRect/>
          </a:stretch>
        </p:blipFill>
        <p:spPr bwMode="auto">
          <a:xfrm>
            <a:off x="8715375" y="6376988"/>
            <a:ext cx="42862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85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  <p:sldLayoutId id="2147484212" r:id="rId12"/>
    <p:sldLayoutId id="2147484213" r:id="rId13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7"/>
          <p:cNvSpPr>
            <a:spLocks noChangeArrowheads="1"/>
          </p:cNvSpPr>
          <p:nvPr userDrawn="1"/>
        </p:nvSpPr>
        <p:spPr bwMode="white">
          <a:xfrm>
            <a:off x="0" y="6497638"/>
            <a:ext cx="9144000" cy="36671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B2B2B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smtClean="0">
              <a:solidFill>
                <a:srgbClr val="2D5DAD"/>
              </a:solidFill>
              <a:cs typeface="Arial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0" y="-26988"/>
            <a:ext cx="9144000" cy="838201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763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Text Box 55"/>
          <p:cNvSpPr txBox="1">
            <a:spLocks noChangeArrowheads="1"/>
          </p:cNvSpPr>
          <p:nvPr userDrawn="1"/>
        </p:nvSpPr>
        <p:spPr bwMode="white">
          <a:xfrm>
            <a:off x="0" y="6610350"/>
            <a:ext cx="865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09B4091C-2DC5-49FC-BEE7-8E99FCCAF92D}" type="slidenum">
              <a:rPr lang="he-IL" sz="1200" smtClean="0">
                <a:solidFill>
                  <a:srgbClr val="4D4D4D"/>
                </a:solidFill>
                <a:latin typeface="Arial" pitchFamily="34" charset="0"/>
                <a:cs typeface="Arial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 smtClean="0">
              <a:solidFill>
                <a:srgbClr val="4D4D4D"/>
              </a:solidFill>
              <a:latin typeface="Arial" pitchFamily="34" charset="0"/>
              <a:cs typeface="Arial"/>
            </a:endParaRPr>
          </a:p>
        </p:txBody>
      </p:sp>
      <p:sp>
        <p:nvSpPr>
          <p:cNvPr id="2054" name="Rectangle 68"/>
          <p:cNvSpPr>
            <a:spLocks noChangeArrowheads="1"/>
          </p:cNvSpPr>
          <p:nvPr userDrawn="1"/>
        </p:nvSpPr>
        <p:spPr bwMode="white">
          <a:xfrm rot="10800000">
            <a:off x="0" y="765175"/>
            <a:ext cx="9150350" cy="36671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EAEAE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lIns="90000" tIns="46800" rIns="90000" bIns="46800" anchor="ctr">
            <a:spAutoFit/>
          </a:bodyPr>
          <a:lstStyle/>
          <a:p>
            <a:pPr algn="ctr"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smtClean="0">
              <a:solidFill>
                <a:srgbClr val="2D5DAD"/>
              </a:solidFill>
              <a:cs typeface="Arial"/>
            </a:endParaRPr>
          </a:p>
        </p:txBody>
      </p:sp>
      <p:pic>
        <p:nvPicPr>
          <p:cNvPr id="2055" name="Picture 8" descr="logo_tau.gif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8" r="31374" b="20425"/>
          <a:stretch>
            <a:fillRect/>
          </a:stretch>
        </p:blipFill>
        <p:spPr bwMode="auto">
          <a:xfrm>
            <a:off x="8715375" y="6376988"/>
            <a:ext cx="42862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49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  <p:sldLayoutId id="2147484241" r:id="rId12"/>
    <p:sldLayoutId id="2147484242" r:id="rId13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075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" name="Text Box 55"/>
          <p:cNvSpPr txBox="1">
            <a:spLocks noChangeArrowheads="1"/>
          </p:cNvSpPr>
          <p:nvPr userDrawn="1"/>
        </p:nvSpPr>
        <p:spPr bwMode="white">
          <a:xfrm>
            <a:off x="0" y="6610350"/>
            <a:ext cx="865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charset="0"/>
                <a:cs typeface="Arial" charset="0"/>
              </a:defRPr>
            </a:lvl5pPr>
            <a:lvl6pPr marL="25146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charset="0"/>
                <a:cs typeface="Arial" charset="0"/>
              </a:defRPr>
            </a:lvl6pPr>
            <a:lvl7pPr marL="29718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charset="0"/>
                <a:cs typeface="Arial" charset="0"/>
              </a:defRPr>
            </a:lvl7pPr>
            <a:lvl8pPr marL="34290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charset="0"/>
                <a:cs typeface="Arial" charset="0"/>
              </a:defRPr>
            </a:lvl8pPr>
            <a:lvl9pPr marL="3886200" indent="-228600" algn="ctr" defTabSz="4572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A427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29ADAD2A-665B-4507-B33F-8496563AC854}" type="slidenum">
              <a:rPr lang="he-IL" sz="1200" smtClean="0">
                <a:solidFill>
                  <a:srgbClr val="4D4D4D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 dirty="0" smtClean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9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  <p:sldLayoutId id="214748425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152" tIns="45578" rIns="91152" bIns="4557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27"/>
            <a:ext cx="8229600" cy="4525963"/>
          </a:xfrm>
          <a:prstGeom prst="rect">
            <a:avLst/>
          </a:prstGeom>
        </p:spPr>
        <p:txBody>
          <a:bodyPr vert="horz" lIns="91152" tIns="45578" rIns="91152" bIns="4557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152" tIns="45578" rIns="91152" bIns="4557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fld id="{0E10D01D-7C72-4950-96D8-5C42B3FA3F6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defTabSz="911519" eaLnBrk="1" fontAlgn="auto" hangingPunct="1">
                <a:spcBef>
                  <a:spcPts val="0"/>
                </a:spcBef>
                <a:spcAft>
                  <a:spcPts val="0"/>
                </a:spcAft>
              </a:pPr>
              <a:t>12/29/2015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152" tIns="45578" rIns="91152" bIns="4557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152" tIns="45578" rIns="91152" bIns="4557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defTabSz="911519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35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</p:sldLayoutIdLst>
  <p:hf hdr="0" ftr="0" dt="0"/>
  <p:txStyles>
    <p:titleStyle>
      <a:lvl1pPr algn="ctr" defTabSz="91151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819" indent="-341819" algn="l" defTabSz="91151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05" indent="-284846" algn="l" defTabSz="91151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9397" indent="-227888" algn="l" defTabSz="91151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5157" indent="-227888" algn="l" defTabSz="91151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0913" indent="-227888" algn="l" defTabSz="91151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6676" indent="-227888" algn="l" defTabSz="9115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2433" indent="-227888" algn="l" defTabSz="9115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8191" indent="-227888" algn="l" defTabSz="9115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3948" indent="-227888" algn="l" defTabSz="9115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5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62" algn="l" defTabSz="9115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519" algn="l" defTabSz="9115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77" algn="l" defTabSz="9115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035" algn="l" defTabSz="9115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794" algn="l" defTabSz="9115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551" algn="l" defTabSz="9115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313" algn="l" defTabSz="9115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069" algn="l" defTabSz="9115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0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21.jpg"/><Relationship Id="rId11" Type="http://schemas.openxmlformats.org/officeDocument/2006/relationships/image" Target="../media/image26.jpg"/><Relationship Id="rId5" Type="http://schemas.openxmlformats.org/officeDocument/2006/relationships/image" Target="../media/image20.jpg"/><Relationship Id="rId10" Type="http://schemas.openxmlformats.org/officeDocument/2006/relationships/image" Target="../media/image25.jpg"/><Relationship Id="rId4" Type="http://schemas.openxmlformats.org/officeDocument/2006/relationships/image" Target="../media/image19.jpg"/><Relationship Id="rId9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3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4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76872"/>
            <a:ext cx="8610600" cy="2762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en-US" sz="3600" dirty="0" smtClean="0"/>
              <a:t>Information Security – Theory vs. Reality</a:t>
            </a:r>
            <a:br>
              <a:rPr lang="en-US" altLang="en-US" sz="3600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800" dirty="0" smtClean="0"/>
              <a:t> 0368-4474, Winter 2015-2016</a:t>
            </a:r>
            <a:br>
              <a:rPr lang="en-US" altLang="en-US" sz="2800" dirty="0" smtClean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b="1" dirty="0" smtClean="0"/>
              <a:t>Lecture 10:</a:t>
            </a:r>
            <a:br>
              <a:rPr lang="en-US" altLang="en-US" sz="3200" b="1" dirty="0" smtClean="0"/>
            </a:br>
            <a:r>
              <a:rPr lang="en-US" altLang="en-US" sz="3200" b="1" dirty="0" smtClean="0"/>
              <a:t>Trusted Platform Architecture and SGX</a:t>
            </a:r>
            <a:endParaRPr lang="he-IL" altLang="en-US" sz="3600" b="1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044557"/>
            <a:ext cx="9144000" cy="1768819"/>
          </a:xfrm>
        </p:spPr>
        <p:txBody>
          <a:bodyPr lIns="90000" tIns="46800" rIns="90000" bIns="46800">
            <a:spAutoFit/>
          </a:bodyPr>
          <a:lstStyle/>
          <a:p>
            <a:pPr lvl="0" defTabSz="457200" eaLnBrk="1" hangingPunct="1">
              <a:tabLst>
                <a:tab pos="0" algn="l"/>
                <a:tab pos="2225675" algn="ctr"/>
                <a:tab pos="6170613" algn="ctr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2400" dirty="0" smtClean="0">
                <a:latin typeface="cmr12" pitchFamily="34" charset="0"/>
              </a:rPr>
              <a:t>Lecturer:</a:t>
            </a:r>
            <a:br>
              <a:rPr lang="en-GB" altLang="en-US" sz="2400" dirty="0" smtClean="0">
                <a:latin typeface="cmr12" pitchFamily="34" charset="0"/>
              </a:rPr>
            </a:br>
            <a:r>
              <a:rPr lang="en-GB" altLang="en-US" sz="2800" dirty="0" smtClean="0">
                <a:latin typeface="cmr12" pitchFamily="34" charset="0"/>
              </a:rPr>
              <a:t>Eran Tromer</a:t>
            </a:r>
          </a:p>
          <a:p>
            <a:pPr defTabSz="457200" eaLnBrk="1" hangingPunct="1">
              <a:tabLst>
                <a:tab pos="0" algn="l"/>
                <a:tab pos="2225675" algn="ctr"/>
                <a:tab pos="6170613" algn="ctr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2400" dirty="0" smtClean="0">
                <a:latin typeface="cmr12" pitchFamily="34" charset="0"/>
              </a:rPr>
              <a:t>Guest lecturer</a:t>
            </a:r>
            <a:r>
              <a:rPr lang="en-GB" altLang="en-US" sz="2400" dirty="0">
                <a:latin typeface="cmr12" pitchFamily="34" charset="0"/>
              </a:rPr>
              <a:t>:</a:t>
            </a:r>
            <a:br>
              <a:rPr lang="en-GB" altLang="en-US" sz="2400" dirty="0">
                <a:latin typeface="cmr12" pitchFamily="34" charset="0"/>
              </a:rPr>
            </a:br>
            <a:r>
              <a:rPr lang="en-GB" altLang="en-US" sz="2800" dirty="0" err="1" smtClean="0">
                <a:latin typeface="cmr12" pitchFamily="34" charset="0"/>
              </a:rPr>
              <a:t>Alon</a:t>
            </a:r>
            <a:r>
              <a:rPr lang="en-GB" altLang="en-US" sz="2800" dirty="0" smtClean="0">
                <a:latin typeface="cmr12" pitchFamily="34" charset="0"/>
              </a:rPr>
              <a:t> Jackson</a:t>
            </a:r>
            <a:endParaRPr lang="en-GB" altLang="en-US" sz="1800" b="1" dirty="0" smtClean="0">
              <a:latin typeface="cmr12" pitchFamily="34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4925" y="6586538"/>
            <a:ext cx="9109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4572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102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1800">
              <a:solidFill>
                <a:srgbClr val="FFFFFF"/>
              </a:solidFill>
              <a:latin typeface="Myriad Web" charset="0"/>
            </a:endParaRPr>
          </a:p>
        </p:txBody>
      </p:sp>
      <p:pic>
        <p:nvPicPr>
          <p:cNvPr id="24582" name="Picture 8" descr="logo_tau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285750"/>
            <a:ext cx="257175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931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1210378" name="Rectangle 10"/>
          <p:cNvSpPr>
            <a:spLocks noChangeArrowheads="1"/>
          </p:cNvSpPr>
          <p:nvPr/>
        </p:nvSpPr>
        <p:spPr bwMode="auto">
          <a:xfrm>
            <a:off x="4343400" y="3857625"/>
            <a:ext cx="4267200" cy="4572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sz="2000" smtClean="0">
              <a:solidFill>
                <a:srgbClr val="40458C"/>
              </a:solidFill>
              <a:latin typeface="Tahoma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PCR:  the heart of the matter</a:t>
            </a:r>
          </a:p>
        </p:txBody>
      </p:sp>
      <p:sp>
        <p:nvSpPr>
          <p:cNvPr id="1210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153400" cy="4876800"/>
          </a:xfrm>
        </p:spPr>
        <p:txBody>
          <a:bodyPr/>
          <a:lstStyle/>
          <a:p>
            <a:pPr eaLnBrk="1" hangingPunct="1"/>
            <a:r>
              <a:rPr lang="en-US" i="1" dirty="0" smtClean="0">
                <a:ea typeface="ＭＳ Ｐゴシック"/>
                <a:cs typeface="ＭＳ Ｐゴシック"/>
              </a:rPr>
              <a:t>PCR:   Platform Configuration Registers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Lots of PCR registers on chip  (at least 16)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Register contents:   20-byte SHA-1 digest   </a:t>
            </a:r>
            <a:r>
              <a:rPr lang="en-US" sz="1600" dirty="0" smtClean="0">
                <a:ea typeface="ＭＳ Ｐゴシック"/>
              </a:rPr>
              <a:t>(+junk)</a:t>
            </a:r>
          </a:p>
          <a:p>
            <a:pPr eaLnBrk="1" hangingPunct="1"/>
            <a:endParaRPr lang="en-US" sz="1400" i="1" dirty="0" smtClean="0">
              <a:ea typeface="ＭＳ Ｐゴシック"/>
              <a:cs typeface="ＭＳ Ｐゴシック"/>
            </a:endParaRPr>
          </a:p>
          <a:p>
            <a:pPr eaLnBrk="1" hangingPunct="1"/>
            <a:r>
              <a:rPr lang="en-US" u="sng" dirty="0" smtClean="0">
                <a:ea typeface="ＭＳ Ｐゴシック"/>
                <a:cs typeface="ＭＳ Ｐゴシック"/>
              </a:rPr>
              <a:t>Updating PCR #n</a:t>
            </a:r>
            <a:r>
              <a:rPr lang="en-US" dirty="0" smtClean="0">
                <a:ea typeface="ＭＳ Ｐゴシック"/>
                <a:cs typeface="ＭＳ Ｐゴシック"/>
              </a:rPr>
              <a:t> :   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err="1" smtClean="0">
                <a:ea typeface="ＭＳ Ｐゴシック"/>
              </a:rPr>
              <a:t>TPM_Extend</a:t>
            </a:r>
            <a:r>
              <a:rPr lang="en-US" dirty="0" smtClean="0">
                <a:ea typeface="ＭＳ Ｐゴシック"/>
              </a:rPr>
              <a:t>(</a:t>
            </a:r>
            <a:r>
              <a:rPr lang="en-US" dirty="0" err="1" smtClean="0">
                <a:ea typeface="ＭＳ Ｐゴシック"/>
              </a:rPr>
              <a:t>n,D</a:t>
            </a:r>
            <a:r>
              <a:rPr lang="en-US" dirty="0" smtClean="0">
                <a:ea typeface="ＭＳ Ｐゴシック"/>
              </a:rPr>
              <a:t>):    </a:t>
            </a:r>
            <a:r>
              <a:rPr lang="en-US" sz="2000" dirty="0" smtClean="0">
                <a:ea typeface="ＭＳ Ｐゴシック"/>
              </a:rPr>
              <a:t>PCR[n]  </a:t>
            </a:r>
            <a:r>
              <a:rPr lang="en-US" sz="2000" dirty="0" smtClean="0">
                <a:ea typeface="ＭＳ Ｐゴシック"/>
                <a:sym typeface="Symbol" pitchFamily="18" charset="2"/>
              </a:rPr>
              <a:t></a:t>
            </a:r>
            <a:r>
              <a:rPr lang="en-US" sz="2000" dirty="0" smtClean="0">
                <a:ea typeface="ＭＳ Ｐゴシック"/>
              </a:rPr>
              <a:t>  SHA-1 ( PCR[n]  ||  D  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err="1" smtClean="0">
                <a:ea typeface="ＭＳ Ｐゴシック"/>
              </a:rPr>
              <a:t>TPM_PcrRead</a:t>
            </a:r>
            <a:r>
              <a:rPr lang="en-US" dirty="0" smtClean="0">
                <a:ea typeface="ＭＳ Ｐゴシック"/>
              </a:rPr>
              <a:t>(n):   returns  value</a:t>
            </a:r>
            <a:r>
              <a:rPr lang="en-US" sz="2000" dirty="0" smtClean="0">
                <a:ea typeface="ＭＳ Ｐゴシック"/>
              </a:rPr>
              <a:t>(PCR(n))</a:t>
            </a:r>
          </a:p>
          <a:p>
            <a:pPr eaLnBrk="1" hangingPunct="1"/>
            <a:endParaRPr lang="en-US" sz="2000" dirty="0" smtClean="0">
              <a:ea typeface="ＭＳ Ｐゴシック"/>
              <a:cs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PCRs initialized to default value (e.g. 0) at boot time </a:t>
            </a:r>
          </a:p>
          <a:p>
            <a:pPr lvl="1" eaLnBrk="1" hangingPunct="1"/>
            <a:r>
              <a:rPr lang="en-US" sz="2000" dirty="0" smtClean="0">
                <a:ea typeface="ＭＳ Ｐゴシック"/>
              </a:rPr>
              <a:t>TPM can be told to restore PCR values in NVRAM via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 smtClean="0">
                <a:ea typeface="ＭＳ Ｐゴシック"/>
              </a:rPr>
              <a:t>		   </a:t>
            </a:r>
            <a:r>
              <a:rPr lang="en-US" sz="2000" dirty="0" err="1" smtClean="0">
                <a:ea typeface="ＭＳ Ｐゴシック"/>
              </a:rPr>
              <a:t>TPM_SaveState</a:t>
            </a:r>
            <a:r>
              <a:rPr lang="en-US" sz="2000" dirty="0" smtClean="0">
                <a:ea typeface="ＭＳ Ｐゴシック"/>
              </a:rPr>
              <a:t>  and  </a:t>
            </a:r>
            <a:r>
              <a:rPr lang="en-US" sz="2000" dirty="0" err="1" smtClean="0">
                <a:ea typeface="ＭＳ Ｐゴシック"/>
              </a:rPr>
              <a:t>TPM_Startup</a:t>
            </a:r>
            <a:r>
              <a:rPr lang="en-US" sz="2000" dirty="0" smtClean="0">
                <a:ea typeface="ＭＳ Ｐゴシック"/>
              </a:rPr>
              <a:t>(ST_STATE)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 smtClean="0">
                <a:ea typeface="ＭＳ Ｐゴシック"/>
              </a:rPr>
              <a:t>	for system suspend/resume</a:t>
            </a:r>
          </a:p>
        </p:txBody>
      </p:sp>
    </p:spTree>
    <p:extLst>
      <p:ext uri="{BB962C8B-B14F-4D97-AF65-F5344CB8AC3E}">
        <p14:creationId xmlns:p14="http://schemas.microsoft.com/office/powerpoint/2010/main" val="149633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ea typeface="ＭＳ Ｐゴシック"/>
                <a:cs typeface="ＭＳ Ｐゴシック"/>
              </a:rPr>
              <a:t>Using PCRs:   the TCG boot process</a:t>
            </a:r>
          </a:p>
        </p:txBody>
      </p:sp>
      <p:sp>
        <p:nvSpPr>
          <p:cNvPr id="1225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305800" cy="54864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BIOS </a:t>
            </a:r>
            <a:r>
              <a:rPr lang="en-US" b="1" dirty="0" smtClean="0">
                <a:ea typeface="ＭＳ Ｐゴシック"/>
                <a:cs typeface="ＭＳ Ｐゴシック"/>
              </a:rPr>
              <a:t>boot block</a:t>
            </a:r>
            <a:r>
              <a:rPr lang="en-US" dirty="0" smtClean="0">
                <a:ea typeface="ＭＳ Ｐゴシック"/>
                <a:cs typeface="ＭＳ Ｐゴシック"/>
              </a:rPr>
              <a:t> executes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Calls  </a:t>
            </a:r>
            <a:r>
              <a:rPr lang="en-US" dirty="0" err="1" smtClean="0">
                <a:solidFill>
                  <a:srgbClr val="009900"/>
                </a:solidFill>
                <a:ea typeface="ＭＳ Ｐゴシック"/>
              </a:rPr>
              <a:t>TPM_Startup</a:t>
            </a:r>
            <a:r>
              <a:rPr lang="en-US" dirty="0" smtClean="0">
                <a:solidFill>
                  <a:srgbClr val="009900"/>
                </a:solidFill>
                <a:ea typeface="ＭＳ Ｐゴシック"/>
              </a:rPr>
              <a:t> </a:t>
            </a:r>
            <a:r>
              <a:rPr lang="en-US" sz="2000" dirty="0" smtClean="0">
                <a:solidFill>
                  <a:srgbClr val="009900"/>
                </a:solidFill>
                <a:ea typeface="ＭＳ Ｐゴシック"/>
              </a:rPr>
              <a:t>(ST_CLEAR)</a:t>
            </a:r>
            <a:r>
              <a:rPr lang="en-US" dirty="0" smtClean="0">
                <a:ea typeface="ＭＳ Ｐゴシック"/>
              </a:rPr>
              <a:t> to initialize PCRs to 0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Calls  </a:t>
            </a:r>
            <a:r>
              <a:rPr lang="en-US" dirty="0" err="1" smtClean="0">
                <a:solidFill>
                  <a:srgbClr val="009900"/>
                </a:solidFill>
                <a:ea typeface="ＭＳ Ｐゴシック"/>
              </a:rPr>
              <a:t>PCR_Extend</a:t>
            </a:r>
            <a:r>
              <a:rPr lang="en-US" dirty="0" smtClean="0">
                <a:solidFill>
                  <a:srgbClr val="009900"/>
                </a:solidFill>
                <a:ea typeface="ＭＳ Ｐゴシック"/>
              </a:rPr>
              <a:t>( n,  &lt;BIOS code&gt; )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Then loads and runs BIOS post boot code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BIOS executes: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Calls  </a:t>
            </a:r>
            <a:r>
              <a:rPr lang="en-US" dirty="0" err="1" smtClean="0">
                <a:solidFill>
                  <a:srgbClr val="009900"/>
                </a:solidFill>
                <a:ea typeface="ＭＳ Ｐゴシック"/>
              </a:rPr>
              <a:t>PCR_Extend</a:t>
            </a:r>
            <a:r>
              <a:rPr lang="en-US" dirty="0" smtClean="0">
                <a:solidFill>
                  <a:srgbClr val="009900"/>
                </a:solidFill>
                <a:ea typeface="ＭＳ Ｐゴシック"/>
              </a:rPr>
              <a:t>( n,  &lt;MBR code&gt; )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Then runs MBR (master boot record),  e.g. GRUB.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MBR executes: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Calls  </a:t>
            </a:r>
            <a:r>
              <a:rPr lang="en-US" dirty="0" err="1" smtClean="0">
                <a:solidFill>
                  <a:srgbClr val="009900"/>
                </a:solidFill>
                <a:ea typeface="ＭＳ Ｐゴシック"/>
              </a:rPr>
              <a:t>PCR_Extend</a:t>
            </a:r>
            <a:r>
              <a:rPr lang="en-US" dirty="0" smtClean="0">
                <a:solidFill>
                  <a:srgbClr val="009900"/>
                </a:solidFill>
                <a:ea typeface="ＭＳ Ｐゴシック"/>
              </a:rPr>
              <a:t>( n,  &lt;OS loader code, </a:t>
            </a:r>
            <a:r>
              <a:rPr lang="en-US" dirty="0" err="1" smtClean="0">
                <a:solidFill>
                  <a:srgbClr val="009900"/>
                </a:solidFill>
                <a:ea typeface="ＭＳ Ｐゴシック"/>
              </a:rPr>
              <a:t>config</a:t>
            </a:r>
            <a:r>
              <a:rPr lang="en-US" dirty="0" smtClean="0">
                <a:solidFill>
                  <a:srgbClr val="009900"/>
                </a:solidFill>
                <a:ea typeface="ＭＳ Ｐゴシック"/>
              </a:rPr>
              <a:t>&gt; )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Then runs OS loader</a:t>
            </a:r>
          </a:p>
          <a:p>
            <a:pPr lvl="1" eaLnBrk="1" hangingPunct="1">
              <a:lnSpc>
                <a:spcPct val="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dirty="0" smtClean="0">
                <a:ea typeface="ＭＳ Ｐゴシック"/>
              </a:rPr>
              <a:t>						…  and so on</a:t>
            </a:r>
          </a:p>
        </p:txBody>
      </p:sp>
    </p:spTree>
    <p:extLst>
      <p:ext uri="{BB962C8B-B14F-4D97-AF65-F5344CB8AC3E}">
        <p14:creationId xmlns:p14="http://schemas.microsoft.com/office/powerpoint/2010/main" val="203625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In a diagram</a:t>
            </a: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990600" y="2819400"/>
            <a:ext cx="1066800" cy="990600"/>
          </a:xfrm>
          <a:prstGeom prst="ellipse">
            <a:avLst/>
          </a:prstGeom>
          <a:solidFill>
            <a:schemeClr val="accent2">
              <a:alpha val="10196"/>
            </a:schemeClr>
          </a:solidFill>
          <a:ln w="158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smtClean="0">
                <a:solidFill>
                  <a:srgbClr val="40458C"/>
                </a:solidFill>
                <a:latin typeface="Verdana" pitchFamily="34" charset="0"/>
              </a:rPr>
              <a:t>BIOS </a:t>
            </a:r>
          </a:p>
          <a:p>
            <a:pPr algn="ctr"/>
            <a:r>
              <a:rPr lang="en-US" sz="1800" smtClean="0">
                <a:solidFill>
                  <a:srgbClr val="40458C"/>
                </a:solidFill>
                <a:latin typeface="Verdana" pitchFamily="34" charset="0"/>
              </a:rPr>
              <a:t>boot </a:t>
            </a:r>
          </a:p>
          <a:p>
            <a:pPr algn="ctr"/>
            <a:r>
              <a:rPr lang="en-US" sz="1800" smtClean="0">
                <a:solidFill>
                  <a:srgbClr val="40458C"/>
                </a:solidFill>
                <a:latin typeface="Verdana" pitchFamily="34" charset="0"/>
              </a:rPr>
              <a:t>block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2743200" y="2971800"/>
            <a:ext cx="762000" cy="609600"/>
          </a:xfrm>
          <a:prstGeom prst="ellips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smtClean="0">
                <a:solidFill>
                  <a:srgbClr val="40458C"/>
                </a:solidFill>
                <a:latin typeface="Verdana" pitchFamily="34" charset="0"/>
              </a:rPr>
              <a:t>BIOS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4191000" y="3009900"/>
            <a:ext cx="609600" cy="533400"/>
          </a:xfrm>
          <a:prstGeom prst="ellips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40458C"/>
                </a:solidFill>
                <a:latin typeface="Verdana" pitchFamily="34" charset="0"/>
              </a:rPr>
              <a:t>MBR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3276600" y="4495800"/>
            <a:ext cx="990600" cy="457200"/>
          </a:xfrm>
          <a:prstGeom prst="rect">
            <a:avLst/>
          </a:prstGeom>
          <a:solidFill>
            <a:schemeClr val="accent2">
              <a:alpha val="10196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smtClean="0">
                <a:solidFill>
                  <a:srgbClr val="40458C"/>
                </a:solidFill>
                <a:latin typeface="Verdana" pitchFamily="34" charset="0"/>
              </a:rPr>
              <a:t>TPM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981200" y="1828800"/>
            <a:ext cx="1219200" cy="457200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smtClean="0">
                <a:solidFill>
                  <a:srgbClr val="40458C"/>
                </a:solidFill>
                <a:latin typeface="Verdana" pitchFamily="34" charset="0"/>
              </a:rPr>
              <a:t>Hardware</a:t>
            </a:r>
          </a:p>
        </p:txBody>
      </p:sp>
      <p:sp>
        <p:nvSpPr>
          <p:cNvPr id="32778" name="Line 11"/>
          <p:cNvSpPr>
            <a:spLocks noChangeShapeType="1"/>
          </p:cNvSpPr>
          <p:nvPr/>
        </p:nvSpPr>
        <p:spPr bwMode="auto">
          <a:xfrm>
            <a:off x="2057400" y="3276600"/>
            <a:ext cx="6858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lnSpc>
                <a:spcPct val="85000"/>
              </a:lnSpc>
            </a:pPr>
            <a:endParaRPr lang="en-US" smtClean="0"/>
          </a:p>
        </p:txBody>
      </p:sp>
      <p:sp>
        <p:nvSpPr>
          <p:cNvPr id="32779" name="Line 12"/>
          <p:cNvSpPr>
            <a:spLocks noChangeShapeType="1"/>
          </p:cNvSpPr>
          <p:nvPr/>
        </p:nvSpPr>
        <p:spPr bwMode="auto">
          <a:xfrm>
            <a:off x="3505200" y="3276600"/>
            <a:ext cx="6858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lnSpc>
                <a:spcPct val="85000"/>
              </a:lnSpc>
            </a:pPr>
            <a:endParaRPr lang="en-US" smtClean="0"/>
          </a:p>
        </p:txBody>
      </p:sp>
      <p:sp>
        <p:nvSpPr>
          <p:cNvPr id="32780" name="Line 13"/>
          <p:cNvSpPr>
            <a:spLocks noChangeShapeType="1"/>
          </p:cNvSpPr>
          <p:nvPr/>
        </p:nvSpPr>
        <p:spPr bwMode="auto">
          <a:xfrm>
            <a:off x="4800600" y="3276600"/>
            <a:ext cx="5334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lnSpc>
                <a:spcPct val="85000"/>
              </a:lnSpc>
            </a:pPr>
            <a:endParaRPr lang="en-US" smtClean="0"/>
          </a:p>
        </p:txBody>
      </p:sp>
      <p:sp>
        <p:nvSpPr>
          <p:cNvPr id="32781" name="Line 14"/>
          <p:cNvSpPr>
            <a:spLocks noChangeShapeType="1"/>
          </p:cNvSpPr>
          <p:nvPr/>
        </p:nvSpPr>
        <p:spPr bwMode="auto">
          <a:xfrm>
            <a:off x="6248400" y="3276600"/>
            <a:ext cx="5334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lnSpc>
                <a:spcPct val="85000"/>
              </a:lnSpc>
            </a:pPr>
            <a:endParaRPr lang="en-US" smtClean="0"/>
          </a:p>
        </p:txBody>
      </p:sp>
      <p:sp>
        <p:nvSpPr>
          <p:cNvPr id="32782" name="Text Box 15"/>
          <p:cNvSpPr txBox="1">
            <a:spLocks noChangeArrowheads="1"/>
          </p:cNvSpPr>
          <p:nvPr/>
        </p:nvSpPr>
        <p:spPr bwMode="auto">
          <a:xfrm>
            <a:off x="838200" y="3886200"/>
            <a:ext cx="1600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smtClean="0">
                <a:solidFill>
                  <a:srgbClr val="40458C"/>
                </a:solidFill>
                <a:latin typeface="Verdana" pitchFamily="34" charset="0"/>
                <a:ea typeface="ＭＳ Ｐゴシック"/>
                <a:cs typeface="ＭＳ Ｐゴシック"/>
              </a:rPr>
              <a:t>Root of trust in integrity measurement</a:t>
            </a:r>
          </a:p>
        </p:txBody>
      </p:sp>
      <p:sp>
        <p:nvSpPr>
          <p:cNvPr id="32783" name="Text Box 16"/>
          <p:cNvSpPr txBox="1">
            <a:spLocks noChangeArrowheads="1"/>
          </p:cNvSpPr>
          <p:nvPr/>
        </p:nvSpPr>
        <p:spPr bwMode="auto">
          <a:xfrm>
            <a:off x="2971800" y="5029200"/>
            <a:ext cx="1828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smtClean="0">
                <a:solidFill>
                  <a:srgbClr val="40458C"/>
                </a:solidFill>
                <a:latin typeface="Verdana" pitchFamily="34" charset="0"/>
                <a:ea typeface="ＭＳ Ｐゴシック"/>
                <a:cs typeface="ＭＳ Ｐゴシック"/>
              </a:rPr>
              <a:t>Root of trust in integrity reporting</a:t>
            </a:r>
          </a:p>
        </p:txBody>
      </p:sp>
      <p:sp>
        <p:nvSpPr>
          <p:cNvPr id="32784" name="Line 17"/>
          <p:cNvSpPr>
            <a:spLocks noChangeShapeType="1"/>
          </p:cNvSpPr>
          <p:nvPr/>
        </p:nvSpPr>
        <p:spPr bwMode="auto">
          <a:xfrm flipH="1" flipV="1">
            <a:off x="2590800" y="2286000"/>
            <a:ext cx="457200" cy="6858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lnSpc>
                <a:spcPct val="85000"/>
              </a:lnSpc>
            </a:pPr>
            <a:endParaRPr lang="en-US" smtClean="0"/>
          </a:p>
        </p:txBody>
      </p:sp>
      <p:sp>
        <p:nvSpPr>
          <p:cNvPr id="32785" name="Line 18"/>
          <p:cNvSpPr>
            <a:spLocks noChangeShapeType="1"/>
          </p:cNvSpPr>
          <p:nvPr/>
        </p:nvSpPr>
        <p:spPr bwMode="auto">
          <a:xfrm>
            <a:off x="6096000" y="4527550"/>
            <a:ext cx="6858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lnSpc>
                <a:spcPct val="85000"/>
              </a:lnSpc>
            </a:pPr>
            <a:endParaRPr lang="en-US" smtClean="0"/>
          </a:p>
        </p:txBody>
      </p:sp>
      <p:sp>
        <p:nvSpPr>
          <p:cNvPr id="32786" name="Text Box 19"/>
          <p:cNvSpPr txBox="1">
            <a:spLocks noChangeArrowheads="1"/>
          </p:cNvSpPr>
          <p:nvPr/>
        </p:nvSpPr>
        <p:spPr bwMode="auto">
          <a:xfrm>
            <a:off x="7010400" y="43434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smtClean="0">
                <a:solidFill>
                  <a:srgbClr val="40458C"/>
                </a:solidFill>
                <a:latin typeface="Verdana" pitchFamily="34" charset="0"/>
                <a:ea typeface="ＭＳ Ｐゴシック"/>
                <a:cs typeface="ＭＳ Ｐゴシック"/>
              </a:rPr>
              <a:t>measuring</a:t>
            </a:r>
          </a:p>
        </p:txBody>
      </p:sp>
      <p:sp>
        <p:nvSpPr>
          <p:cNvPr id="32787" name="Line 24"/>
          <p:cNvSpPr>
            <a:spLocks noChangeShapeType="1"/>
          </p:cNvSpPr>
          <p:nvPr/>
        </p:nvSpPr>
        <p:spPr bwMode="auto">
          <a:xfrm>
            <a:off x="1905000" y="3657600"/>
            <a:ext cx="1447800" cy="8382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lnSpc>
                <a:spcPct val="85000"/>
              </a:lnSpc>
            </a:pPr>
            <a:endParaRPr lang="en-US" smtClean="0"/>
          </a:p>
        </p:txBody>
      </p:sp>
      <p:sp>
        <p:nvSpPr>
          <p:cNvPr id="32788" name="Line 25"/>
          <p:cNvSpPr>
            <a:spLocks noChangeShapeType="1"/>
          </p:cNvSpPr>
          <p:nvPr/>
        </p:nvSpPr>
        <p:spPr bwMode="auto">
          <a:xfrm>
            <a:off x="3200400" y="3581400"/>
            <a:ext cx="304800" cy="9144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lnSpc>
                <a:spcPct val="85000"/>
              </a:lnSpc>
            </a:pPr>
            <a:endParaRPr lang="en-US" smtClean="0"/>
          </a:p>
        </p:txBody>
      </p:sp>
      <p:sp>
        <p:nvSpPr>
          <p:cNvPr id="32789" name="Line 26"/>
          <p:cNvSpPr>
            <a:spLocks noChangeShapeType="1"/>
          </p:cNvSpPr>
          <p:nvPr/>
        </p:nvSpPr>
        <p:spPr bwMode="auto">
          <a:xfrm flipH="1">
            <a:off x="3733800" y="3505200"/>
            <a:ext cx="533400" cy="9906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lnSpc>
                <a:spcPct val="85000"/>
              </a:lnSpc>
            </a:pPr>
            <a:endParaRPr lang="en-US" smtClean="0"/>
          </a:p>
        </p:txBody>
      </p:sp>
      <p:sp>
        <p:nvSpPr>
          <p:cNvPr id="32790" name="Line 27"/>
          <p:cNvSpPr>
            <a:spLocks noChangeShapeType="1"/>
          </p:cNvSpPr>
          <p:nvPr/>
        </p:nvSpPr>
        <p:spPr bwMode="auto">
          <a:xfrm flipH="1">
            <a:off x="3962400" y="3581400"/>
            <a:ext cx="1600200" cy="9144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lnSpc>
                <a:spcPct val="85000"/>
              </a:lnSpc>
            </a:pPr>
            <a:endParaRPr lang="en-US" smtClean="0"/>
          </a:p>
        </p:txBody>
      </p:sp>
      <p:sp>
        <p:nvSpPr>
          <p:cNvPr id="32791" name="Line 28"/>
          <p:cNvSpPr>
            <a:spLocks noChangeShapeType="1"/>
          </p:cNvSpPr>
          <p:nvPr/>
        </p:nvSpPr>
        <p:spPr bwMode="auto">
          <a:xfrm>
            <a:off x="6096000" y="4908550"/>
            <a:ext cx="685800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lnSpc>
                <a:spcPct val="85000"/>
              </a:lnSpc>
            </a:pPr>
            <a:endParaRPr lang="en-US" smtClean="0"/>
          </a:p>
        </p:txBody>
      </p:sp>
      <p:sp>
        <p:nvSpPr>
          <p:cNvPr id="32792" name="Text Box 29"/>
          <p:cNvSpPr txBox="1">
            <a:spLocks noChangeArrowheads="1"/>
          </p:cNvSpPr>
          <p:nvPr/>
        </p:nvSpPr>
        <p:spPr bwMode="auto">
          <a:xfrm>
            <a:off x="7010400" y="47244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smtClean="0">
                <a:solidFill>
                  <a:srgbClr val="40458C"/>
                </a:solidFill>
                <a:latin typeface="Verdana" pitchFamily="34" charset="0"/>
                <a:ea typeface="ＭＳ Ｐゴシック"/>
                <a:cs typeface="ＭＳ Ｐゴシック"/>
              </a:rPr>
              <a:t>Extend PCR</a:t>
            </a:r>
          </a:p>
        </p:txBody>
      </p:sp>
      <p:sp>
        <p:nvSpPr>
          <p:cNvPr id="32793" name="Text Box 36"/>
          <p:cNvSpPr txBox="1">
            <a:spLocks noChangeArrowheads="1"/>
          </p:cNvSpPr>
          <p:nvPr/>
        </p:nvSpPr>
        <p:spPr bwMode="auto">
          <a:xfrm>
            <a:off x="622300" y="5715000"/>
            <a:ext cx="8040021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400" dirty="0" smtClean="0">
                <a:solidFill>
                  <a:srgbClr val="40458C"/>
                </a:solidFill>
                <a:latin typeface="Tahoma" pitchFamily="34" charset="0"/>
                <a:ea typeface="ＭＳ Ｐゴシック"/>
                <a:cs typeface="ＭＳ Ｐゴシック"/>
              </a:rPr>
              <a:t>  After boot, PCRs contain hash chain of booted software</a:t>
            </a:r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US" sz="2400" dirty="0" smtClean="0">
                <a:solidFill>
                  <a:srgbClr val="40458C"/>
                </a:solidFill>
                <a:latin typeface="Tahoma" pitchFamily="34" charset="0"/>
                <a:ea typeface="ＭＳ Ｐゴシック"/>
                <a:cs typeface="ＭＳ Ｐゴシック"/>
              </a:rPr>
              <a:t>  Collision resistance of SHA-1 ensures commitment</a:t>
            </a: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7467600" y="2971800"/>
            <a:ext cx="1371600" cy="609600"/>
          </a:xfrm>
          <a:prstGeom prst="ellips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40458C"/>
                </a:solidFill>
                <a:latin typeface="Verdana" pitchFamily="34" charset="0"/>
              </a:rPr>
              <a:t>Application</a:t>
            </a:r>
          </a:p>
        </p:txBody>
      </p:sp>
      <p:sp>
        <p:nvSpPr>
          <p:cNvPr id="27" name="Oval 6"/>
          <p:cNvSpPr>
            <a:spLocks noChangeArrowheads="1"/>
          </p:cNvSpPr>
          <p:nvPr/>
        </p:nvSpPr>
        <p:spPr bwMode="auto">
          <a:xfrm>
            <a:off x="6705600" y="3048000"/>
            <a:ext cx="609600" cy="533400"/>
          </a:xfrm>
          <a:prstGeom prst="ellips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40458C"/>
                </a:solidFill>
                <a:latin typeface="Verdana" pitchFamily="34" charset="0"/>
              </a:rPr>
              <a:t>OS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5334000" y="2819400"/>
            <a:ext cx="914400" cy="838200"/>
          </a:xfrm>
          <a:prstGeom prst="ellips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40458C"/>
                </a:solidFill>
                <a:latin typeface="Verdana" pitchFamily="34" charset="0"/>
              </a:rPr>
              <a:t>OS </a:t>
            </a:r>
          </a:p>
          <a:p>
            <a:pPr algn="ctr"/>
            <a:r>
              <a:rPr lang="en-US" sz="1800" dirty="0" smtClean="0">
                <a:solidFill>
                  <a:srgbClr val="40458C"/>
                </a:solidFill>
                <a:latin typeface="Verdana" pitchFamily="34" charset="0"/>
              </a:rPr>
              <a:t>loader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H="1">
            <a:off x="4267200" y="3554412"/>
            <a:ext cx="2628900" cy="941388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lnSpc>
                <a:spcPct val="85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83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" t="29358" b="15596"/>
          <a:stretch>
            <a:fillRect/>
          </a:stretch>
        </p:blipFill>
        <p:spPr bwMode="auto">
          <a:xfrm>
            <a:off x="228600" y="1828800"/>
            <a:ext cx="84582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3379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Example:  Trusted GRUB    </a:t>
            </a:r>
            <a:r>
              <a:rPr lang="en-US" sz="2000" smtClean="0">
                <a:ea typeface="ＭＳ Ｐゴシック"/>
                <a:cs typeface="ＭＳ Ｐゴシック"/>
              </a:rPr>
              <a:t>(IBM</a:t>
            </a:r>
            <a:r>
              <a:rPr lang="ja-JP" altLang="en-US" sz="2000" smtClean="0">
                <a:ea typeface="ＭＳ Ｐゴシック"/>
                <a:cs typeface="ＭＳ Ｐゴシック"/>
              </a:rPr>
              <a:t>’</a:t>
            </a:r>
            <a:r>
              <a:rPr lang="en-US" altLang="ja-JP" sz="2000" smtClean="0">
                <a:ea typeface="ＭＳ Ｐゴシック"/>
                <a:cs typeface="ＭＳ Ｐゴシック"/>
              </a:rPr>
              <a:t>05)</a:t>
            </a:r>
            <a:endParaRPr lang="en-US" sz="2000" smtClean="0">
              <a:ea typeface="ＭＳ Ｐゴシック"/>
              <a:cs typeface="ＭＳ Ｐゴシック"/>
            </a:endParaRPr>
          </a:p>
        </p:txBody>
      </p:sp>
      <p:sp>
        <p:nvSpPr>
          <p:cNvPr id="33796" name="Text Box 7"/>
          <p:cNvSpPr txBox="1">
            <a:spLocks noChangeArrowheads="1"/>
          </p:cNvSpPr>
          <p:nvPr/>
        </p:nvSpPr>
        <p:spPr bwMode="auto">
          <a:xfrm>
            <a:off x="762000" y="5741988"/>
            <a:ext cx="7086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smtClean="0">
                <a:solidFill>
                  <a:srgbClr val="40458C"/>
                </a:solidFill>
                <a:latin typeface="Tahoma" pitchFamily="34" charset="0"/>
                <a:ea typeface="ＭＳ Ｐゴシック"/>
                <a:cs typeface="ＭＳ Ｐゴシック"/>
              </a:rPr>
              <a:t>What PCR # to use and what to measure specified </a:t>
            </a:r>
            <a:br>
              <a:rPr lang="en-US" sz="2400" smtClean="0">
                <a:solidFill>
                  <a:srgbClr val="40458C"/>
                </a:solidFill>
                <a:latin typeface="Tahoma" pitchFamily="34" charset="0"/>
                <a:ea typeface="ＭＳ Ｐゴシック"/>
                <a:cs typeface="ＭＳ Ｐゴシック"/>
              </a:rPr>
            </a:br>
            <a:r>
              <a:rPr lang="en-US" sz="2400" smtClean="0">
                <a:solidFill>
                  <a:srgbClr val="40458C"/>
                </a:solidFill>
                <a:latin typeface="Tahoma" pitchFamily="34" charset="0"/>
                <a:ea typeface="ＭＳ Ｐゴシック"/>
                <a:cs typeface="ＭＳ Ｐゴシック"/>
              </a:rPr>
              <a:t>in GRUB config file</a:t>
            </a:r>
          </a:p>
        </p:txBody>
      </p:sp>
    </p:spTree>
    <p:extLst>
      <p:ext uri="{BB962C8B-B14F-4D97-AF65-F5344CB8AC3E}">
        <p14:creationId xmlns:p14="http://schemas.microsoft.com/office/powerpoint/2010/main" val="39563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Using PCR values after boot</a:t>
            </a:r>
          </a:p>
        </p:txBody>
      </p:sp>
      <p:sp>
        <p:nvSpPr>
          <p:cNvPr id="1234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610600" cy="4876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Application 1:   encrypted (</a:t>
            </a:r>
            <a:r>
              <a:rPr lang="en-US" dirty="0" err="1" smtClean="0">
                <a:ea typeface="ＭＳ Ｐゴシック"/>
                <a:cs typeface="ＭＳ Ｐゴシック"/>
              </a:rPr>
              <a:t>a.k.a</a:t>
            </a:r>
            <a:r>
              <a:rPr lang="en-US" dirty="0" smtClean="0">
                <a:ea typeface="ＭＳ Ｐゴシック"/>
                <a:cs typeface="ＭＳ Ｐゴシック"/>
              </a:rPr>
              <a:t>  sealed)  storage.</a:t>
            </a:r>
          </a:p>
          <a:p>
            <a:pPr eaLnBrk="1" hangingPunct="1"/>
            <a:endParaRPr lang="en-US" dirty="0" smtClean="0">
              <a:ea typeface="ＭＳ Ｐゴシック"/>
              <a:cs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Step 1: </a:t>
            </a:r>
            <a:r>
              <a:rPr lang="en-US" dirty="0" smtClean="0">
                <a:solidFill>
                  <a:srgbClr val="009900"/>
                </a:solidFill>
                <a:ea typeface="ＭＳ Ｐゴシック"/>
                <a:cs typeface="ＭＳ Ｐゴシック"/>
              </a:rPr>
              <a:t>TPM_TakeOwnership( </a:t>
            </a:r>
            <a:r>
              <a:rPr lang="en-US" dirty="0" err="1" smtClean="0">
                <a:solidFill>
                  <a:srgbClr val="009900"/>
                </a:solidFill>
                <a:ea typeface="ＭＳ Ｐゴシック"/>
                <a:cs typeface="ＭＳ Ｐゴシック"/>
              </a:rPr>
              <a:t>OwnerPassword</a:t>
            </a:r>
            <a:r>
              <a:rPr lang="en-US" dirty="0" smtClean="0">
                <a:solidFill>
                  <a:srgbClr val="009900"/>
                </a:solidFill>
                <a:ea typeface="ＭＳ Ｐゴシック"/>
                <a:cs typeface="ＭＳ Ｐゴシック"/>
              </a:rPr>
              <a:t>,  … )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Creates </a:t>
            </a:r>
            <a:r>
              <a:rPr lang="en-US" sz="1800" dirty="0" smtClean="0">
                <a:ea typeface="ＭＳ Ｐゴシック"/>
              </a:rPr>
              <a:t>2048-bit</a:t>
            </a:r>
            <a:r>
              <a:rPr lang="en-US" dirty="0" smtClean="0">
                <a:ea typeface="ＭＳ Ｐゴシック"/>
              </a:rPr>
              <a:t> RSA </a:t>
            </a:r>
            <a:r>
              <a:rPr lang="en-US" u="sng" dirty="0" smtClean="0">
                <a:ea typeface="ＭＳ Ｐゴシック"/>
              </a:rPr>
              <a:t>Storage Root Key</a:t>
            </a:r>
            <a:r>
              <a:rPr lang="en-US" dirty="0" smtClean="0">
                <a:ea typeface="ＭＳ Ｐゴシック"/>
              </a:rPr>
              <a:t> (SRK) on TPM</a:t>
            </a:r>
          </a:p>
          <a:p>
            <a:pPr lvl="1" eaLnBrk="1" hangingPunct="1"/>
            <a:r>
              <a:rPr lang="en-US" dirty="0" smtClean="0">
                <a:ea typeface="ＭＳ Ｐゴシック"/>
                <a:sym typeface="Symbol" pitchFamily="18" charset="2"/>
              </a:rPr>
              <a:t>Cannot run </a:t>
            </a:r>
            <a:r>
              <a:rPr lang="en-US" sz="2000" dirty="0" smtClean="0">
                <a:solidFill>
                  <a:srgbClr val="009900"/>
                </a:solidFill>
                <a:ea typeface="ＭＳ Ｐゴシック"/>
              </a:rPr>
              <a:t>TPM_TakeOwnership</a:t>
            </a:r>
            <a:r>
              <a:rPr lang="en-US" dirty="0" smtClean="0">
                <a:ea typeface="ＭＳ Ｐゴシック"/>
              </a:rPr>
              <a:t> again without </a:t>
            </a:r>
            <a:r>
              <a:rPr lang="en-US" sz="2000" dirty="0" err="1" smtClean="0">
                <a:solidFill>
                  <a:srgbClr val="009900"/>
                </a:solidFill>
                <a:ea typeface="ＭＳ Ｐゴシック"/>
              </a:rPr>
              <a:t>OwnerPwd</a:t>
            </a:r>
            <a:r>
              <a:rPr lang="en-US" dirty="0" smtClean="0">
                <a:ea typeface="ＭＳ Ｐゴシック"/>
                <a:sym typeface="Symbol" pitchFamily="18" charset="2"/>
              </a:rPr>
              <a:t>:</a:t>
            </a:r>
          </a:p>
          <a:p>
            <a:pPr lvl="2" eaLnBrk="1" hangingPunct="1"/>
            <a:r>
              <a:rPr lang="en-US" dirty="0" smtClean="0">
                <a:ea typeface="ＭＳ Ｐゴシック"/>
              </a:rPr>
              <a:t>Ownership Enabled Flag  </a:t>
            </a:r>
            <a:r>
              <a:rPr lang="en-US" dirty="0" smtClean="0">
                <a:ea typeface="ＭＳ Ｐゴシック"/>
                <a:sym typeface="Symbol" pitchFamily="18" charset="2"/>
              </a:rPr>
              <a:t>   False</a:t>
            </a:r>
          </a:p>
          <a:p>
            <a:pPr lvl="1" eaLnBrk="1" hangingPunct="1"/>
            <a:r>
              <a:rPr lang="en-US" dirty="0" smtClean="0">
                <a:ea typeface="ＭＳ Ｐゴシック"/>
                <a:sym typeface="Symbol" pitchFamily="18" charset="2"/>
              </a:rPr>
              <a:t>Done once by IT department or laptop owner.</a:t>
            </a:r>
          </a:p>
          <a:p>
            <a:pPr lvl="1" eaLnBrk="1" hangingPunct="1"/>
            <a:endParaRPr lang="en-US" dirty="0" smtClean="0">
              <a:ea typeface="ＭＳ Ｐゴシック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ea typeface="ＭＳ Ｐゴシック"/>
                <a:cs typeface="ＭＳ Ｐゴシック"/>
                <a:sym typeface="Symbol" pitchFamily="18" charset="2"/>
              </a:rPr>
              <a:t>(optional) Step 2:    </a:t>
            </a:r>
            <a:r>
              <a:rPr lang="en-US" dirty="0" err="1" smtClean="0">
                <a:solidFill>
                  <a:srgbClr val="009900"/>
                </a:solidFill>
                <a:ea typeface="ＭＳ Ｐゴシック"/>
                <a:cs typeface="ＭＳ Ｐゴシック"/>
                <a:sym typeface="Symbol" pitchFamily="18" charset="2"/>
              </a:rPr>
              <a:t>TPM_CreateWrapKey</a:t>
            </a:r>
            <a:r>
              <a:rPr lang="en-US" dirty="0" smtClean="0">
                <a:solidFill>
                  <a:srgbClr val="009900"/>
                </a:solidFill>
                <a:ea typeface="ＭＳ Ｐゴシック"/>
                <a:cs typeface="ＭＳ Ｐゴシック"/>
                <a:sym typeface="Symbol" pitchFamily="18" charset="2"/>
              </a:rPr>
              <a:t> / </a:t>
            </a:r>
            <a:r>
              <a:rPr lang="en-US" dirty="0" err="1" smtClean="0">
                <a:solidFill>
                  <a:srgbClr val="009900"/>
                </a:solidFill>
                <a:ea typeface="ＭＳ Ｐゴシック"/>
                <a:cs typeface="ＭＳ Ｐゴシック"/>
                <a:sym typeface="Symbol" pitchFamily="18" charset="2"/>
              </a:rPr>
              <a:t>TPM_LoadKey</a:t>
            </a:r>
            <a:endParaRPr lang="en-US" dirty="0" smtClean="0">
              <a:solidFill>
                <a:srgbClr val="009900"/>
              </a:solidFill>
              <a:ea typeface="ＭＳ Ｐゴシック"/>
              <a:cs typeface="ＭＳ Ｐゴシック"/>
              <a:sym typeface="Symbol" pitchFamily="18" charset="2"/>
            </a:endParaRPr>
          </a:p>
          <a:p>
            <a:pPr lvl="1" eaLnBrk="1" hangingPunct="1"/>
            <a:r>
              <a:rPr lang="en-US" dirty="0" smtClean="0">
                <a:ea typeface="ＭＳ Ｐゴシック"/>
                <a:sym typeface="Symbol" pitchFamily="18" charset="2"/>
              </a:rPr>
              <a:t>Create more RSA keys on TPM protected by SRK</a:t>
            </a:r>
          </a:p>
          <a:p>
            <a:pPr lvl="1" eaLnBrk="1" hangingPunct="1"/>
            <a:r>
              <a:rPr lang="en-US" dirty="0" smtClean="0">
                <a:ea typeface="ＭＳ Ｐゴシック"/>
                <a:sym typeface="Symbol" pitchFamily="18" charset="2"/>
              </a:rPr>
              <a:t>Each key identified by 32-bit </a:t>
            </a:r>
            <a:r>
              <a:rPr lang="en-US" dirty="0" err="1" smtClean="0">
                <a:ea typeface="ＭＳ Ｐゴシック"/>
                <a:sym typeface="Symbol" pitchFamily="18" charset="2"/>
              </a:rPr>
              <a:t>keyhandle</a:t>
            </a:r>
            <a:endParaRPr lang="en-US" dirty="0" smtClean="0">
              <a:ea typeface="ＭＳ Ｐゴシック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967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1238020" name="Rectangle 4"/>
          <p:cNvSpPr>
            <a:spLocks noChangeArrowheads="1"/>
          </p:cNvSpPr>
          <p:nvPr/>
        </p:nvSpPr>
        <p:spPr bwMode="auto">
          <a:xfrm>
            <a:off x="609600" y="5486400"/>
            <a:ext cx="7772400" cy="1371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sz="2000" smtClean="0">
              <a:solidFill>
                <a:srgbClr val="40458C"/>
              </a:solidFill>
              <a:latin typeface="Tahoma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/>
                <a:cs typeface="ＭＳ Ｐゴシック"/>
              </a:rPr>
              <a:t>Protected Storage</a:t>
            </a:r>
          </a:p>
        </p:txBody>
      </p:sp>
      <p:sp>
        <p:nvSpPr>
          <p:cNvPr id="1238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305800" cy="5410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Main Step:   Encrypt data using RSA key on TPM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err="1" smtClean="0">
                <a:solidFill>
                  <a:srgbClr val="009900"/>
                </a:solidFill>
                <a:ea typeface="ＭＳ Ｐゴシック"/>
                <a:sym typeface="Symbol" pitchFamily="18" charset="2"/>
              </a:rPr>
              <a:t>TPM_Seal</a:t>
            </a:r>
            <a:r>
              <a:rPr lang="en-US" dirty="0" smtClean="0">
                <a:solidFill>
                  <a:srgbClr val="009900"/>
                </a:solidFill>
                <a:ea typeface="ＭＳ Ｐゴシック"/>
                <a:sym typeface="Symbol" pitchFamily="18" charset="2"/>
              </a:rPr>
              <a:t>     </a:t>
            </a:r>
            <a:r>
              <a:rPr lang="en-US" sz="1800" dirty="0" smtClean="0">
                <a:ea typeface="ＭＳ Ｐゴシック"/>
                <a:sym typeface="Symbol" pitchFamily="18" charset="2"/>
              </a:rPr>
              <a:t>(some)</a:t>
            </a:r>
            <a:r>
              <a:rPr lang="en-US" dirty="0" smtClean="0">
                <a:solidFill>
                  <a:srgbClr val="009900"/>
                </a:solidFill>
                <a:ea typeface="ＭＳ Ｐゴシック"/>
                <a:sym typeface="Symbol" pitchFamily="18" charset="2"/>
              </a:rPr>
              <a:t> </a:t>
            </a:r>
            <a:r>
              <a:rPr lang="en-US" dirty="0" smtClean="0">
                <a:ea typeface="ＭＳ Ｐゴシック"/>
                <a:sym typeface="Symbol" pitchFamily="18" charset="2"/>
              </a:rPr>
              <a:t>Arguments:</a:t>
            </a:r>
            <a:endParaRPr lang="en-US" dirty="0" smtClean="0">
              <a:solidFill>
                <a:srgbClr val="009900"/>
              </a:solidFill>
              <a:ea typeface="ＭＳ Ｐゴシック"/>
              <a:sym typeface="Symbol" pitchFamily="18" charset="2"/>
            </a:endParaRPr>
          </a:p>
          <a:p>
            <a:pPr lvl="2" eaLnBrk="1" hangingPunct="1">
              <a:spcBef>
                <a:spcPct val="40000"/>
              </a:spcBef>
            </a:pPr>
            <a:r>
              <a:rPr lang="en-US" dirty="0" err="1" smtClean="0">
                <a:ea typeface="ＭＳ Ｐゴシック"/>
                <a:sym typeface="Symbol" pitchFamily="18" charset="2"/>
              </a:rPr>
              <a:t>keyhandle</a:t>
            </a:r>
            <a:r>
              <a:rPr lang="en-US" dirty="0" smtClean="0">
                <a:ea typeface="ＭＳ Ｐゴシック"/>
                <a:sym typeface="Symbol" pitchFamily="18" charset="2"/>
              </a:rPr>
              <a:t>:   which TPM key to encrypt with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dirty="0" err="1" smtClean="0">
                <a:ea typeface="ＭＳ Ｐゴシック"/>
                <a:sym typeface="Symbol" pitchFamily="18" charset="2"/>
              </a:rPr>
              <a:t>KeyAuth</a:t>
            </a:r>
            <a:r>
              <a:rPr lang="en-US" dirty="0" smtClean="0">
                <a:ea typeface="ＭＳ Ｐゴシック"/>
                <a:sym typeface="Symbol" pitchFamily="18" charset="2"/>
              </a:rPr>
              <a:t>:   Password for using key `</a:t>
            </a:r>
            <a:r>
              <a:rPr lang="en-US" dirty="0" err="1" smtClean="0">
                <a:ea typeface="ＭＳ Ｐゴシック"/>
                <a:sym typeface="Symbol" pitchFamily="18" charset="2"/>
              </a:rPr>
              <a:t>keyhandle</a:t>
            </a:r>
            <a:r>
              <a:rPr lang="ja-JP" altLang="en-US" dirty="0" smtClean="0">
                <a:ea typeface="ＭＳ Ｐゴシック"/>
                <a:sym typeface="Symbol" pitchFamily="18" charset="2"/>
              </a:rPr>
              <a:t>’</a:t>
            </a:r>
            <a:endParaRPr lang="en-US" altLang="ja-JP" dirty="0" smtClean="0">
              <a:ea typeface="ＭＳ Ｐゴシック"/>
              <a:sym typeface="Symbol" pitchFamily="18" charset="2"/>
            </a:endParaRPr>
          </a:p>
          <a:p>
            <a:pPr lvl="2" eaLnBrk="1" hangingPunct="1">
              <a:spcBef>
                <a:spcPct val="40000"/>
              </a:spcBef>
            </a:pPr>
            <a:r>
              <a:rPr lang="en-US" dirty="0" err="1" smtClean="0">
                <a:ea typeface="ＭＳ Ｐゴシック"/>
                <a:sym typeface="Symbol" pitchFamily="18" charset="2"/>
              </a:rPr>
              <a:t>PcrValues</a:t>
            </a:r>
            <a:r>
              <a:rPr lang="en-US" dirty="0" smtClean="0">
                <a:ea typeface="ＭＳ Ｐゴシック"/>
                <a:sym typeface="Symbol" pitchFamily="18" charset="2"/>
              </a:rPr>
              <a:t>:   PCRs to embed in encrypted blob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dirty="0" smtClean="0">
                <a:ea typeface="ＭＳ Ｐゴシック"/>
                <a:sym typeface="Symbol" pitchFamily="18" charset="2"/>
              </a:rPr>
              <a:t>data block:   at most 256 bytes  (2048 bits)</a:t>
            </a:r>
          </a:p>
          <a:p>
            <a:pPr lvl="3" eaLnBrk="1" hangingPunct="1"/>
            <a:r>
              <a:rPr lang="en-US" dirty="0" smtClean="0">
                <a:ea typeface="ＭＳ Ｐゴシック"/>
                <a:sym typeface="Symbol" pitchFamily="18" charset="2"/>
              </a:rPr>
              <a:t>Used to encrypt symmetric key (e.g. AES)</a:t>
            </a:r>
          </a:p>
          <a:p>
            <a:pPr lvl="1" eaLnBrk="1" hangingPunct="1"/>
            <a:r>
              <a:rPr lang="en-US" dirty="0" smtClean="0">
                <a:ea typeface="ＭＳ Ｐゴシック"/>
                <a:sym typeface="Symbol" pitchFamily="18" charset="2"/>
              </a:rPr>
              <a:t>Returns encrypted blob.</a:t>
            </a:r>
          </a:p>
          <a:p>
            <a:pPr eaLnBrk="1" hangingPunct="1">
              <a:spcBef>
                <a:spcPct val="80000"/>
              </a:spcBef>
            </a:pPr>
            <a:r>
              <a:rPr lang="en-US" b="1" dirty="0" smtClean="0">
                <a:ea typeface="ＭＳ Ｐゴシック"/>
                <a:cs typeface="ＭＳ Ｐゴシック"/>
                <a:sym typeface="Symbol" pitchFamily="18" charset="2"/>
              </a:rPr>
              <a:t>Main point</a:t>
            </a:r>
            <a:r>
              <a:rPr lang="en-US" dirty="0" smtClean="0">
                <a:ea typeface="ＭＳ Ｐゴシック"/>
                <a:cs typeface="ＭＳ Ｐゴシック"/>
                <a:sym typeface="Symbol" pitchFamily="18" charset="2"/>
              </a:rPr>
              <a:t>:   blob can only be decrypted with </a:t>
            </a:r>
            <a:r>
              <a:rPr lang="en-US" dirty="0" err="1" smtClean="0">
                <a:solidFill>
                  <a:srgbClr val="009900"/>
                </a:solidFill>
                <a:ea typeface="ＭＳ Ｐゴシック"/>
                <a:cs typeface="ＭＳ Ｐゴシック"/>
                <a:sym typeface="Symbol" pitchFamily="18" charset="2"/>
              </a:rPr>
              <a:t>TPM_Unseal</a:t>
            </a:r>
            <a:r>
              <a:rPr lang="en-US" dirty="0" smtClean="0">
                <a:ea typeface="ＭＳ Ｐゴシック"/>
                <a:cs typeface="ＭＳ Ｐゴシック"/>
                <a:sym typeface="Symbol" pitchFamily="18" charset="2"/>
              </a:rPr>
              <a:t> when  PCR-</a:t>
            </a:r>
            <a:r>
              <a:rPr lang="en-US" dirty="0" err="1" smtClean="0">
                <a:ea typeface="ＭＳ Ｐゴシック"/>
                <a:cs typeface="ＭＳ Ｐゴシック"/>
                <a:sym typeface="Symbol" pitchFamily="18" charset="2"/>
              </a:rPr>
              <a:t>reg</a:t>
            </a:r>
            <a:r>
              <a:rPr lang="en-US" dirty="0" smtClean="0">
                <a:ea typeface="ＭＳ Ｐゴシック"/>
                <a:cs typeface="ＭＳ Ｐゴシック"/>
                <a:sym typeface="Symbol" pitchFamily="18" charset="2"/>
              </a:rPr>
              <a:t>-</a:t>
            </a:r>
            <a:r>
              <a:rPr lang="en-US" dirty="0" err="1" smtClean="0">
                <a:ea typeface="ＭＳ Ｐゴシック"/>
                <a:cs typeface="ＭＳ Ｐゴシック"/>
                <a:sym typeface="Symbol" pitchFamily="18" charset="2"/>
              </a:rPr>
              <a:t>vals</a:t>
            </a:r>
            <a:r>
              <a:rPr lang="en-US" dirty="0" smtClean="0">
                <a:ea typeface="ＭＳ Ｐゴシック"/>
                <a:cs typeface="ＭＳ Ｐゴシック"/>
                <a:sym typeface="Symbol" pitchFamily="18" charset="2"/>
              </a:rPr>
              <a:t> =  PCR-</a:t>
            </a:r>
            <a:r>
              <a:rPr lang="en-US" dirty="0" err="1" smtClean="0">
                <a:ea typeface="ＭＳ Ｐゴシック"/>
                <a:cs typeface="ＭＳ Ｐゴシック"/>
                <a:sym typeface="Symbol" pitchFamily="18" charset="2"/>
              </a:rPr>
              <a:t>vals</a:t>
            </a:r>
            <a:r>
              <a:rPr lang="en-US" dirty="0" smtClean="0">
                <a:ea typeface="ＭＳ Ｐゴシック"/>
                <a:cs typeface="ＭＳ Ｐゴシック"/>
                <a:sym typeface="Symbol" pitchFamily="18" charset="2"/>
              </a:rPr>
              <a:t>  in blob.</a:t>
            </a:r>
          </a:p>
          <a:p>
            <a:pPr lvl="1" eaLnBrk="1" hangingPunct="1"/>
            <a:r>
              <a:rPr lang="en-US" dirty="0" err="1" smtClean="0">
                <a:ea typeface="ＭＳ Ｐゴシック"/>
                <a:sym typeface="Symbol" pitchFamily="18" charset="2"/>
              </a:rPr>
              <a:t>TPM_Unseal</a:t>
            </a:r>
            <a:r>
              <a:rPr lang="en-US" dirty="0" smtClean="0">
                <a:ea typeface="ＭＳ Ｐゴシック"/>
                <a:sym typeface="Symbol" pitchFamily="18" charset="2"/>
              </a:rPr>
              <a:t> will fail </a:t>
            </a:r>
            <a:r>
              <a:rPr lang="en-US" dirty="0" err="1" smtClean="0">
                <a:ea typeface="ＭＳ Ｐゴシック"/>
                <a:sym typeface="Symbol" pitchFamily="18" charset="2"/>
              </a:rPr>
              <a:t>othrewise</a:t>
            </a:r>
            <a:endParaRPr lang="en-US" dirty="0" smtClean="0">
              <a:ea typeface="ＭＳ Ｐゴシック"/>
              <a:sym typeface="Symbol" pitchFamily="18" charset="2"/>
            </a:endParaRPr>
          </a:p>
        </p:txBody>
      </p:sp>
      <p:sp>
        <p:nvSpPr>
          <p:cNvPr id="35845" name="AutoShape 5"/>
          <p:cNvSpPr>
            <a:spLocks/>
          </p:cNvSpPr>
          <p:nvPr/>
        </p:nvSpPr>
        <p:spPr bwMode="auto">
          <a:xfrm>
            <a:off x="1371600" y="2514600"/>
            <a:ext cx="228600" cy="2286000"/>
          </a:xfrm>
          <a:prstGeom prst="leftBrace">
            <a:avLst>
              <a:gd name="adj1" fmla="val 8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sz="2000" smtClean="0">
              <a:solidFill>
                <a:srgbClr val="40458C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66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80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Protected Storage</a:t>
            </a: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305800" cy="5257800"/>
          </a:xfrm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  <a:cs typeface="ＭＳ Ｐゴシック"/>
            </a:endParaRPr>
          </a:p>
          <a:p>
            <a:pPr eaLnBrk="1" hangingPunct="1"/>
            <a:endParaRPr lang="en-US" dirty="0" smtClean="0">
              <a:ea typeface="ＭＳ Ｐゴシック"/>
              <a:cs typeface="ＭＳ Ｐゴシック"/>
            </a:endParaRPr>
          </a:p>
          <a:p>
            <a:pPr eaLnBrk="1" hangingPunct="1"/>
            <a:endParaRPr lang="en-US" dirty="0" smtClean="0">
              <a:ea typeface="ＭＳ Ｐゴシック"/>
              <a:cs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Embedding PCR values in blob ensures that only </a:t>
            </a:r>
            <a:br>
              <a:rPr lang="en-US" dirty="0" smtClean="0">
                <a:ea typeface="ＭＳ Ｐゴシック"/>
                <a:cs typeface="ＭＳ Ｐゴシック"/>
              </a:rPr>
            </a:br>
            <a:r>
              <a:rPr lang="en-US" dirty="0" smtClean="0">
                <a:ea typeface="ＭＳ Ｐゴシック"/>
                <a:cs typeface="ＭＳ Ｐゴシック"/>
              </a:rPr>
              <a:t>certain apps on certain platform configuration can decrypt data.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e.g.:    Messing with MBR or OS kernel will </a:t>
            </a:r>
            <a:br>
              <a:rPr lang="en-US" dirty="0" smtClean="0">
                <a:ea typeface="ＭＳ Ｐゴシック"/>
              </a:rPr>
            </a:br>
            <a:r>
              <a:rPr lang="en-US" dirty="0" smtClean="0">
                <a:ea typeface="ＭＳ Ｐゴシック"/>
              </a:rPr>
              <a:t>change PCR values.</a:t>
            </a:r>
          </a:p>
          <a:p>
            <a:pPr eaLnBrk="1" hangingPunct="1"/>
            <a:endParaRPr lang="en-US" dirty="0" smtClean="0">
              <a:ea typeface="ＭＳ Ｐゴシック"/>
              <a:cs typeface="ＭＳ Ｐゴシック"/>
            </a:endParaRPr>
          </a:p>
          <a:p>
            <a:pPr eaLnBrk="1" hangingPunct="1"/>
            <a:endParaRPr lang="en-US" dirty="0" smtClean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176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Sealed storage:  applications</a:t>
            </a:r>
          </a:p>
        </p:txBody>
      </p:sp>
      <p:sp>
        <p:nvSpPr>
          <p:cNvPr id="12410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305800" cy="5562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Lock software on machine: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OS and apps sealed with MBR</a:t>
            </a:r>
            <a:r>
              <a:rPr lang="ja-JP" altLang="en-US" dirty="0" smtClean="0">
                <a:ea typeface="ＭＳ Ｐゴシック"/>
              </a:rPr>
              <a:t>’</a:t>
            </a:r>
            <a:r>
              <a:rPr lang="en-US" altLang="ja-JP" dirty="0" smtClean="0">
                <a:ea typeface="ＭＳ Ｐゴシック"/>
              </a:rPr>
              <a:t>s PCR.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Any changes to MBR (to load other OS) will prevent locked software from loading.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Prevents tampering and reverse engineering</a:t>
            </a:r>
          </a:p>
          <a:p>
            <a:pPr lvl="1" eaLnBrk="1" hangingPunct="1"/>
            <a:endParaRPr lang="en-US" dirty="0" smtClean="0">
              <a:ea typeface="ＭＳ Ｐゴシック"/>
              <a:cs typeface="ＭＳ Ｐゴシック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Web server:  seal server</a:t>
            </a:r>
            <a:r>
              <a:rPr lang="ja-JP" altLang="en-US" dirty="0" smtClean="0">
                <a:ea typeface="ＭＳ Ｐゴシック"/>
                <a:cs typeface="ＭＳ Ｐゴシック"/>
              </a:rPr>
              <a:t>’</a:t>
            </a:r>
            <a:r>
              <a:rPr lang="en-US" altLang="ja-JP" dirty="0" smtClean="0">
                <a:ea typeface="ＭＳ Ｐゴシック"/>
                <a:cs typeface="ＭＳ Ｐゴシック"/>
              </a:rPr>
              <a:t>s SSL private key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Goal:   only unmodified Apache can access SSL key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Problem:   updates to Apache or Apache </a:t>
            </a:r>
            <a:r>
              <a:rPr lang="en-US" dirty="0" err="1" smtClean="0">
                <a:ea typeface="ＭＳ Ｐゴシック"/>
              </a:rPr>
              <a:t>config</a:t>
            </a:r>
            <a:endParaRPr lang="en-US" dirty="0" smtClean="0">
              <a:ea typeface="ＭＳ Ｐゴシック"/>
            </a:endParaRPr>
          </a:p>
          <a:p>
            <a:pPr eaLnBrk="1" hangingPunct="1">
              <a:spcBef>
                <a:spcPct val="80000"/>
              </a:spcBef>
            </a:pPr>
            <a:r>
              <a:rPr lang="en-US" dirty="0" smtClean="0">
                <a:solidFill>
                  <a:srgbClr val="FF0000"/>
                </a:solidFill>
                <a:ea typeface="ＭＳ Ｐゴシック"/>
                <a:cs typeface="ＭＳ Ｐゴシック"/>
              </a:rPr>
              <a:t>General problem with software upgrades/patches:</a:t>
            </a:r>
            <a:br>
              <a:rPr lang="en-US" dirty="0" smtClean="0">
                <a:solidFill>
                  <a:srgbClr val="FF0000"/>
                </a:solidFill>
                <a:ea typeface="ＭＳ Ｐゴシック"/>
                <a:cs typeface="ＭＳ Ｐゴシック"/>
              </a:rPr>
            </a:br>
            <a:r>
              <a:rPr lang="en-US" dirty="0" smtClean="0">
                <a:solidFill>
                  <a:srgbClr val="FF0000"/>
                </a:solidFill>
                <a:ea typeface="ＭＳ Ｐゴシック"/>
              </a:rPr>
              <a:t>Upgrade process must re-seal all blobs with new PCRs</a:t>
            </a:r>
          </a:p>
        </p:txBody>
      </p:sp>
    </p:spTree>
    <p:extLst>
      <p:ext uri="{BB962C8B-B14F-4D97-AF65-F5344CB8AC3E}">
        <p14:creationId xmlns:p14="http://schemas.microsoft.com/office/powerpoint/2010/main" val="428062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Security?</a:t>
            </a:r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0292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Resetting TPM after boot</a:t>
            </a:r>
          </a:p>
          <a:p>
            <a:pPr lvl="1" eaLnBrk="1" hangingPunct="1">
              <a:spcBef>
                <a:spcPts val="600"/>
              </a:spcBef>
              <a:tabLst>
                <a:tab pos="7881938" algn="r"/>
              </a:tabLst>
            </a:pPr>
            <a:r>
              <a:rPr lang="en-US" dirty="0">
                <a:ea typeface="ＭＳ Ｐゴシック"/>
              </a:rPr>
              <a:t>Attacker can disable TPM until after boot,  then extend </a:t>
            </a:r>
            <a:r>
              <a:rPr lang="en-US" dirty="0" smtClean="0">
                <a:ea typeface="ＭＳ Ｐゴシック"/>
              </a:rPr>
              <a:t>PCRs arbitrarily</a:t>
            </a:r>
            <a:br>
              <a:rPr lang="en-US" dirty="0" smtClean="0">
                <a:ea typeface="ＭＳ Ｐゴシック"/>
              </a:rPr>
            </a:br>
            <a:r>
              <a:rPr lang="en-US" dirty="0" smtClean="0">
                <a:ea typeface="ＭＳ Ｐゴシック"/>
              </a:rPr>
              <a:t>(one-byte </a:t>
            </a:r>
            <a:r>
              <a:rPr lang="en-US" dirty="0">
                <a:ea typeface="ＭＳ Ｐゴシック"/>
              </a:rPr>
              <a:t>change to boot </a:t>
            </a:r>
            <a:r>
              <a:rPr lang="en-US" dirty="0" smtClean="0">
                <a:ea typeface="ＭＳ Ｐゴシック"/>
              </a:rPr>
              <a:t>block</a:t>
            </a:r>
            <a:r>
              <a:rPr lang="en-US" altLang="ja-JP" sz="2000" dirty="0" smtClean="0">
                <a:ea typeface="ＭＳ Ｐゴシック"/>
              </a:rPr>
              <a:t>)	</a:t>
            </a:r>
            <a:r>
              <a:rPr lang="en-US" sz="1600" dirty="0" smtClean="0">
                <a:ea typeface="ＭＳ Ｐゴシック"/>
              </a:rPr>
              <a:t>[</a:t>
            </a:r>
            <a:r>
              <a:rPr lang="en-US" sz="1600" dirty="0" err="1" smtClean="0">
                <a:ea typeface="ＭＳ Ｐゴシック"/>
              </a:rPr>
              <a:t>Kauer</a:t>
            </a:r>
            <a:r>
              <a:rPr lang="en-US" sz="1600" dirty="0" smtClean="0">
                <a:ea typeface="ＭＳ Ｐゴシック"/>
              </a:rPr>
              <a:t> </a:t>
            </a:r>
            <a:r>
              <a:rPr lang="en-US" altLang="ja-JP" sz="1600" dirty="0" smtClean="0">
                <a:ea typeface="ＭＳ Ｐゴシック"/>
              </a:rPr>
              <a:t>07]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Software attack: send </a:t>
            </a:r>
            <a:r>
              <a:rPr lang="en-US" dirty="0" err="1" smtClean="0">
                <a:solidFill>
                  <a:srgbClr val="009900"/>
                </a:solidFill>
                <a:ea typeface="ＭＳ Ｐゴシック"/>
              </a:rPr>
              <a:t>TPM_Init</a:t>
            </a:r>
            <a:r>
              <a:rPr lang="en-US" dirty="0" smtClean="0">
                <a:ea typeface="ＭＳ Ｐゴシック"/>
              </a:rPr>
              <a:t> on </a:t>
            </a:r>
            <a:r>
              <a:rPr lang="en-US" dirty="0" smtClean="0">
                <a:ea typeface="ＭＳ Ｐゴシック"/>
                <a:cs typeface="ＭＳ Ｐゴシック"/>
              </a:rPr>
              <a:t>LPC bus allows calling </a:t>
            </a:r>
            <a:r>
              <a:rPr lang="en-US" dirty="0" err="1" smtClean="0">
                <a:solidFill>
                  <a:srgbClr val="009900"/>
                </a:solidFill>
                <a:ea typeface="ＭＳ Ｐゴシック"/>
              </a:rPr>
              <a:t>TPM_Startup</a:t>
            </a:r>
            <a:r>
              <a:rPr lang="en-US" dirty="0" smtClean="0">
                <a:ea typeface="ＭＳ Ｐゴシック"/>
              </a:rPr>
              <a:t> again (to reset PCRs)</a:t>
            </a:r>
            <a:endParaRPr lang="en-US" dirty="0" smtClean="0">
              <a:ea typeface="ＭＳ Ｐゴシック"/>
              <a:cs typeface="ＭＳ Ｐゴシック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Simple hardware attack: use a wire to connect TPM reset pin to ground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>
                <a:solidFill>
                  <a:srgbClr val="009900"/>
                </a:solidFill>
                <a:ea typeface="ＭＳ Ｐゴシック"/>
              </a:rPr>
              <a:t>Once PCRs are reset, they can be extended to reflect a fake </a:t>
            </a:r>
            <a:r>
              <a:rPr lang="en-US" dirty="0" smtClean="0">
                <a:solidFill>
                  <a:srgbClr val="009900"/>
                </a:solidFill>
                <a:ea typeface="ＭＳ Ｐゴシック"/>
              </a:rPr>
              <a:t>configuration.</a:t>
            </a:r>
            <a:endParaRPr lang="en-US" dirty="0">
              <a:solidFill>
                <a:srgbClr val="009900"/>
              </a:solidFill>
              <a:ea typeface="ＭＳ Ｐゴシック"/>
            </a:endParaRPr>
          </a:p>
          <a:p>
            <a:pPr eaLnBrk="1" hangingPunct="1">
              <a:spcBef>
                <a:spcPts val="600"/>
              </a:spcBef>
            </a:pPr>
            <a:r>
              <a:rPr lang="en-US" b="1" dirty="0" smtClean="0">
                <a:ea typeface="ＭＳ Ｐゴシック"/>
                <a:cs typeface="ＭＳ Ｐゴシック"/>
              </a:rPr>
              <a:t>Rollback attack</a:t>
            </a:r>
            <a:r>
              <a:rPr lang="en-US" dirty="0" smtClean="0">
                <a:ea typeface="ＭＳ Ｐゴシック"/>
                <a:cs typeface="ＭＳ Ｐゴシック"/>
              </a:rPr>
              <a:t> on encrypted blobs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>
                <a:ea typeface="ＭＳ Ｐゴシック"/>
              </a:rPr>
              <a:t>e.g.  undo security patches without being noticed.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>
                <a:ea typeface="ＭＳ Ｐゴシック"/>
              </a:rPr>
              <a:t>Can be mitigated using Data Integrity </a:t>
            </a:r>
            <a:r>
              <a:rPr lang="en-US" dirty="0" err="1" smtClean="0">
                <a:ea typeface="ＭＳ Ｐゴシック"/>
              </a:rPr>
              <a:t>Regs</a:t>
            </a:r>
            <a:r>
              <a:rPr lang="en-US" dirty="0" smtClean="0">
                <a:ea typeface="ＭＳ Ｐゴシック"/>
              </a:rPr>
              <a:t> (DIR)</a:t>
            </a:r>
          </a:p>
          <a:p>
            <a:pPr lvl="2" eaLnBrk="1" hangingPunct="1">
              <a:spcBef>
                <a:spcPts val="600"/>
              </a:spcBef>
            </a:pPr>
            <a:r>
              <a:rPr lang="en-US" dirty="0" smtClean="0">
                <a:ea typeface="ＭＳ Ｐゴシック"/>
              </a:rPr>
              <a:t>Need </a:t>
            </a:r>
            <a:r>
              <a:rPr lang="en-US" dirty="0" err="1" smtClean="0">
                <a:ea typeface="ＭＳ Ｐゴシック"/>
              </a:rPr>
              <a:t>OwnerPassword</a:t>
            </a:r>
            <a:r>
              <a:rPr lang="en-US" dirty="0" smtClean="0">
                <a:ea typeface="ＭＳ Ｐゴシック"/>
              </a:rPr>
              <a:t> to write DIR</a:t>
            </a:r>
          </a:p>
        </p:txBody>
      </p:sp>
    </p:spTree>
    <p:extLst>
      <p:ext uri="{BB962C8B-B14F-4D97-AF65-F5344CB8AC3E}">
        <p14:creationId xmlns:p14="http://schemas.microsoft.com/office/powerpoint/2010/main" val="15345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Attestation</a:t>
            </a:r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305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ea typeface="ＭＳ Ｐゴシック"/>
                <a:cs typeface="ＭＳ Ｐゴシック"/>
              </a:rPr>
              <a:t>Goal</a:t>
            </a:r>
            <a:r>
              <a:rPr lang="en-US" smtClean="0">
                <a:ea typeface="ＭＳ Ｐゴシック"/>
                <a:cs typeface="ＭＳ Ｐゴシック"/>
              </a:rPr>
              <a:t>:   prove to remote party what software is </a:t>
            </a:r>
            <a:br>
              <a:rPr lang="en-US" smtClean="0">
                <a:ea typeface="ＭＳ Ｐゴシック"/>
                <a:cs typeface="ＭＳ Ｐゴシック"/>
              </a:rPr>
            </a:br>
            <a:r>
              <a:rPr lang="en-US" smtClean="0">
                <a:ea typeface="ＭＳ Ｐゴシック"/>
                <a:cs typeface="ＭＳ Ｐゴシック"/>
              </a:rPr>
              <a:t>running on my machine.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ea typeface="ＭＳ Ｐゴシック"/>
              <a:cs typeface="ＭＳ Ｐゴシック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/>
                <a:cs typeface="ＭＳ Ｐゴシック"/>
              </a:rPr>
              <a:t>Good 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/>
              </a:rPr>
              <a:t>Bank allows money transfer only if customer</a:t>
            </a:r>
            <a:r>
              <a:rPr lang="ja-JP" altLang="en-US" smtClean="0">
                <a:ea typeface="ＭＳ Ｐゴシック"/>
              </a:rPr>
              <a:t>’</a:t>
            </a:r>
            <a:r>
              <a:rPr lang="en-US" altLang="ja-JP" smtClean="0">
                <a:ea typeface="ＭＳ Ｐゴシック"/>
              </a:rPr>
              <a:t>s machine runs </a:t>
            </a:r>
            <a:r>
              <a:rPr lang="ja-JP" altLang="en-US" smtClean="0">
                <a:ea typeface="ＭＳ Ｐゴシック"/>
              </a:rPr>
              <a:t>“</a:t>
            </a:r>
            <a:r>
              <a:rPr lang="en-US" altLang="ja-JP" smtClean="0">
                <a:ea typeface="ＭＳ Ｐゴシック"/>
              </a:rPr>
              <a:t>up-to-date</a:t>
            </a:r>
            <a:r>
              <a:rPr lang="ja-JP" altLang="en-US" smtClean="0">
                <a:ea typeface="ＭＳ Ｐゴシック"/>
              </a:rPr>
              <a:t>”</a:t>
            </a:r>
            <a:r>
              <a:rPr lang="en-US" altLang="ja-JP" smtClean="0">
                <a:ea typeface="ＭＳ Ｐゴシック"/>
              </a:rPr>
              <a:t> OS patches.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/>
              </a:rPr>
              <a:t>Enterprise allows laptop to connect to its network only if laptop runs </a:t>
            </a:r>
            <a:r>
              <a:rPr lang="ja-JP" altLang="en-US" smtClean="0">
                <a:ea typeface="ＭＳ Ｐゴシック"/>
              </a:rPr>
              <a:t>“</a:t>
            </a:r>
            <a:r>
              <a:rPr lang="en-US" altLang="ja-JP" smtClean="0">
                <a:ea typeface="ＭＳ Ｐゴシック"/>
              </a:rPr>
              <a:t>authorized</a:t>
            </a:r>
            <a:r>
              <a:rPr lang="ja-JP" altLang="en-US" smtClean="0">
                <a:ea typeface="ＭＳ Ｐゴシック"/>
              </a:rPr>
              <a:t>”</a:t>
            </a:r>
            <a:r>
              <a:rPr lang="en-US" altLang="ja-JP" smtClean="0">
                <a:ea typeface="ＭＳ Ｐゴシック"/>
              </a:rPr>
              <a:t>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/>
              </a:rPr>
              <a:t>Quake players can join a Quake network only if their Quake client is unmodified.</a:t>
            </a:r>
          </a:p>
          <a:p>
            <a:pPr lvl="1" eaLnBrk="1" hangingPunct="1">
              <a:lnSpc>
                <a:spcPct val="90000"/>
              </a:lnSpc>
            </a:pPr>
            <a:endParaRPr lang="en-US" smtClean="0">
              <a:ea typeface="ＭＳ Ｐゴシック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/>
                <a:cs typeface="ＭＳ Ｐゴシック"/>
              </a:rPr>
              <a:t>DRM: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/>
              </a:rPr>
              <a:t>MusicStore sells content for authorized players only.</a:t>
            </a:r>
          </a:p>
        </p:txBody>
      </p:sp>
    </p:spTree>
    <p:extLst>
      <p:ext uri="{BB962C8B-B14F-4D97-AF65-F5344CB8AC3E}">
        <p14:creationId xmlns:p14="http://schemas.microsoft.com/office/powerpoint/2010/main" val="5882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rgbClr val="FFFFFF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Trusted Computing Architecture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 smtClean="0"/>
              <a:t>Using presentation material from Dan </a:t>
            </a:r>
            <a:r>
              <a:rPr lang="en-US" sz="1800" dirty="0" err="1" smtClean="0"/>
              <a:t>Boneh</a:t>
            </a:r>
            <a:r>
              <a:rPr lang="en-US" sz="1800" dirty="0" smtClean="0"/>
              <a:t>, Stanfor</a:t>
            </a:r>
            <a:r>
              <a:rPr lang="en-US" sz="1800" dirty="0" smtClean="0"/>
              <a:t>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00081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Attestation:  how it works</a:t>
            </a:r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Recall:   EK private key on TPM.  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Cert for EK public-key issued by TPM vendor.</a:t>
            </a:r>
          </a:p>
          <a:p>
            <a:pPr eaLnBrk="1" hangingPunct="1"/>
            <a:endParaRPr lang="en-US" dirty="0" smtClean="0">
              <a:ea typeface="ＭＳ Ｐゴシック"/>
              <a:cs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Step 1:   Create </a:t>
            </a:r>
            <a:r>
              <a:rPr lang="en-US" u="sng" dirty="0" smtClean="0">
                <a:ea typeface="ＭＳ Ｐゴシック"/>
                <a:cs typeface="ＭＳ Ｐゴシック"/>
              </a:rPr>
              <a:t>Attestation Identity Key </a:t>
            </a:r>
            <a:r>
              <a:rPr lang="en-US" dirty="0" smtClean="0">
                <a:ea typeface="ＭＳ Ｐゴシック"/>
                <a:cs typeface="ＭＳ Ｐゴシック"/>
              </a:rPr>
              <a:t> (AIK)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Involves interaction with a trusted remote issuer to verify EK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Generated: </a:t>
            </a:r>
            <a:br>
              <a:rPr lang="en-US" dirty="0" smtClean="0">
                <a:ea typeface="ＭＳ Ｐゴシック"/>
              </a:rPr>
            </a:br>
            <a:r>
              <a:rPr lang="en-US" dirty="0" smtClean="0">
                <a:ea typeface="ＭＳ Ｐゴシック"/>
              </a:rPr>
              <a:t>AIK </a:t>
            </a:r>
            <a:r>
              <a:rPr lang="en-US" dirty="0" err="1" smtClean="0">
                <a:ea typeface="ＭＳ Ｐゴシック"/>
              </a:rPr>
              <a:t>private+public</a:t>
            </a:r>
            <a:r>
              <a:rPr lang="en-US" dirty="0" smtClean="0">
                <a:ea typeface="ＭＳ Ｐゴシック"/>
              </a:rPr>
              <a:t> keys, and a certificate signed by issuer</a:t>
            </a:r>
            <a:endParaRPr lang="en-US" dirty="0" smtClean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662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/>
                <a:cs typeface="ＭＳ Ｐゴシック"/>
              </a:rPr>
              <a:t>Attestation:  how it works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305800" cy="4876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Step 2:    sign PCR values    (after boot)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>
                <a:ea typeface="ＭＳ Ｐゴシック"/>
              </a:rPr>
              <a:t>Call   </a:t>
            </a:r>
            <a:r>
              <a:rPr lang="en-US" dirty="0" err="1" smtClean="0">
                <a:solidFill>
                  <a:srgbClr val="009900"/>
                </a:solidFill>
                <a:ea typeface="ＭＳ Ｐゴシック"/>
              </a:rPr>
              <a:t>TPM_Quote</a:t>
            </a:r>
            <a:r>
              <a:rPr lang="en-US" dirty="0" smtClean="0">
                <a:solidFill>
                  <a:srgbClr val="009900"/>
                </a:solidFill>
                <a:ea typeface="ＭＳ Ｐゴシック"/>
              </a:rPr>
              <a:t>      </a:t>
            </a:r>
            <a:r>
              <a:rPr lang="en-US" sz="1800" dirty="0" smtClean="0">
                <a:ea typeface="ＭＳ Ｐゴシック"/>
                <a:sym typeface="Symbol" pitchFamily="18" charset="2"/>
              </a:rPr>
              <a:t>(some)</a:t>
            </a:r>
            <a:r>
              <a:rPr lang="en-US" dirty="0" smtClean="0">
                <a:solidFill>
                  <a:srgbClr val="009900"/>
                </a:solidFill>
                <a:ea typeface="ＭＳ Ｐゴシック"/>
                <a:sym typeface="Symbol" pitchFamily="18" charset="2"/>
              </a:rPr>
              <a:t> </a:t>
            </a:r>
            <a:r>
              <a:rPr lang="en-US" dirty="0" smtClean="0">
                <a:ea typeface="ＭＳ Ｐゴシック"/>
                <a:sym typeface="Symbol" pitchFamily="18" charset="2"/>
              </a:rPr>
              <a:t>Arguments:</a:t>
            </a:r>
            <a:endParaRPr lang="en-US" dirty="0" smtClean="0">
              <a:solidFill>
                <a:srgbClr val="009900"/>
              </a:solidFill>
              <a:ea typeface="ＭＳ Ｐゴシック"/>
            </a:endParaRPr>
          </a:p>
          <a:p>
            <a:pPr lvl="2" eaLnBrk="1" hangingPunct="1">
              <a:spcBef>
                <a:spcPct val="40000"/>
              </a:spcBef>
            </a:pPr>
            <a:r>
              <a:rPr lang="en-US" dirty="0" err="1" smtClean="0">
                <a:ea typeface="ＭＳ Ｐゴシック"/>
                <a:sym typeface="Symbol" pitchFamily="18" charset="2"/>
              </a:rPr>
              <a:t>keyhandle</a:t>
            </a:r>
            <a:r>
              <a:rPr lang="en-US" dirty="0" smtClean="0">
                <a:ea typeface="ＭＳ Ｐゴシック"/>
                <a:sym typeface="Symbol" pitchFamily="18" charset="2"/>
              </a:rPr>
              <a:t>:   which AIK key to sign with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dirty="0" err="1" smtClean="0">
                <a:ea typeface="ＭＳ Ｐゴシック"/>
                <a:sym typeface="Symbol" pitchFamily="18" charset="2"/>
              </a:rPr>
              <a:t>KeyAuth</a:t>
            </a:r>
            <a:r>
              <a:rPr lang="en-US" dirty="0" smtClean="0">
                <a:ea typeface="ＭＳ Ｐゴシック"/>
                <a:sym typeface="Symbol" pitchFamily="18" charset="2"/>
              </a:rPr>
              <a:t>:   Password for using key `</a:t>
            </a:r>
            <a:r>
              <a:rPr lang="en-US" dirty="0" err="1" smtClean="0">
                <a:ea typeface="ＭＳ Ｐゴシック"/>
                <a:sym typeface="Symbol" pitchFamily="18" charset="2"/>
              </a:rPr>
              <a:t>keyhandle</a:t>
            </a:r>
            <a:r>
              <a:rPr lang="ja-JP" altLang="en-US" dirty="0" smtClean="0">
                <a:ea typeface="ＭＳ Ｐゴシック"/>
                <a:sym typeface="Symbol" pitchFamily="18" charset="2"/>
              </a:rPr>
              <a:t>’</a:t>
            </a:r>
            <a:endParaRPr lang="en-US" altLang="ja-JP" dirty="0" smtClean="0">
              <a:ea typeface="ＭＳ Ｐゴシック"/>
              <a:sym typeface="Symbol" pitchFamily="18" charset="2"/>
            </a:endParaRPr>
          </a:p>
          <a:p>
            <a:pPr lvl="2" eaLnBrk="1" hangingPunct="1">
              <a:spcBef>
                <a:spcPct val="40000"/>
              </a:spcBef>
            </a:pPr>
            <a:r>
              <a:rPr lang="en-US" dirty="0" smtClean="0">
                <a:ea typeface="ＭＳ Ｐゴシック"/>
                <a:sym typeface="Symbol" pitchFamily="18" charset="2"/>
              </a:rPr>
              <a:t>PCR List:  Which PCRs to sign.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dirty="0" smtClean="0">
                <a:ea typeface="ＭＳ Ｐゴシック"/>
                <a:sym typeface="Symbol" pitchFamily="18" charset="2"/>
              </a:rPr>
              <a:t>Challenge:   20-byte challenge from remote server</a:t>
            </a:r>
          </a:p>
          <a:p>
            <a:pPr lvl="3" eaLnBrk="1" hangingPunct="1"/>
            <a:r>
              <a:rPr lang="en-US" dirty="0" smtClean="0">
                <a:ea typeface="ＭＳ Ｐゴシック"/>
                <a:sym typeface="Symbol" pitchFamily="18" charset="2"/>
              </a:rPr>
              <a:t>Prevents replay of old signatures.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dirty="0" err="1" smtClean="0">
                <a:ea typeface="ＭＳ Ｐゴシック"/>
                <a:sym typeface="Symbol" pitchFamily="18" charset="2"/>
              </a:rPr>
              <a:t>Userdata</a:t>
            </a:r>
            <a:r>
              <a:rPr lang="en-US" dirty="0" smtClean="0">
                <a:ea typeface="ＭＳ Ｐゴシック"/>
                <a:sym typeface="Symbol" pitchFamily="18" charset="2"/>
              </a:rPr>
              <a:t>:  additional data to include in sig.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>
                <a:ea typeface="ＭＳ Ｐゴシック"/>
                <a:sym typeface="Symbol" pitchFamily="18" charset="2"/>
              </a:rPr>
              <a:t>Returns signed data and signature.</a:t>
            </a:r>
            <a:endParaRPr lang="en-US" dirty="0" smtClean="0">
              <a:solidFill>
                <a:srgbClr val="009900"/>
              </a:solidFill>
              <a:ea typeface="ＭＳ Ｐゴシック"/>
            </a:endParaRPr>
          </a:p>
        </p:txBody>
      </p:sp>
      <p:sp>
        <p:nvSpPr>
          <p:cNvPr id="48132" name="AutoShape 4"/>
          <p:cNvSpPr>
            <a:spLocks/>
          </p:cNvSpPr>
          <p:nvPr/>
        </p:nvSpPr>
        <p:spPr bwMode="auto">
          <a:xfrm>
            <a:off x="1524000" y="2895600"/>
            <a:ext cx="228600" cy="2667000"/>
          </a:xfrm>
          <a:prstGeom prst="leftBrace">
            <a:avLst>
              <a:gd name="adj1" fmla="val 97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85000"/>
              </a:lnSpc>
            </a:pPr>
            <a:endParaRPr lang="en-US" smtClean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7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ea typeface="ＭＳ Ｐゴシック"/>
                <a:cs typeface="ＭＳ Ｐゴシック"/>
              </a:rPr>
              <a:t>Using attestation</a:t>
            </a:r>
            <a:br>
              <a:rPr lang="en-US" sz="4000" dirty="0" smtClean="0">
                <a:ea typeface="ＭＳ Ｐゴシック"/>
                <a:cs typeface="ＭＳ Ｐゴシック"/>
              </a:rPr>
            </a:br>
            <a:r>
              <a:rPr lang="en-US" sz="4000" dirty="0">
                <a:ea typeface="ＭＳ Ｐゴシック"/>
                <a:cs typeface="ＭＳ Ｐゴシック"/>
              </a:rPr>
              <a:t>(</a:t>
            </a:r>
            <a:r>
              <a:rPr lang="en-US" sz="4000" dirty="0" smtClean="0">
                <a:ea typeface="ＭＳ Ｐゴシック"/>
                <a:cs typeface="ＭＳ Ｐゴシック"/>
              </a:rPr>
              <a:t>to establish an SSL tunnel)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609600" y="1905000"/>
            <a:ext cx="1524000" cy="3505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 eaLnBrk="1" hangingPunct="1">
              <a:lnSpc>
                <a:spcPct val="85000"/>
              </a:lnSpc>
            </a:pPr>
            <a:endParaRPr lang="en-US" smtClean="0">
              <a:solidFill>
                <a:srgbClr val="40458C"/>
              </a:solidFill>
            </a:endParaRP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7086600" y="1905000"/>
            <a:ext cx="1752600" cy="3505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 eaLnBrk="1" hangingPunct="1">
              <a:lnSpc>
                <a:spcPct val="85000"/>
              </a:lnSpc>
            </a:pPr>
            <a:endParaRPr lang="en-US" smtClean="0">
              <a:solidFill>
                <a:srgbClr val="40458C"/>
              </a:solidFill>
            </a:endParaRP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7489825" y="5410200"/>
            <a:ext cx="1044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sz="2000" smtClean="0">
                <a:solidFill>
                  <a:srgbClr val="40458C"/>
                </a:solidFill>
                <a:latin typeface="Tahoma" pitchFamily="34" charset="0"/>
                <a:ea typeface="ＭＳ Ｐゴシック"/>
                <a:cs typeface="ＭＳ Ｐゴシック"/>
              </a:rPr>
              <a:t>Remote</a:t>
            </a:r>
            <a:br>
              <a:rPr lang="en-US" sz="2000" smtClean="0">
                <a:solidFill>
                  <a:srgbClr val="40458C"/>
                </a:solidFill>
                <a:latin typeface="Tahoma" pitchFamily="34" charset="0"/>
                <a:ea typeface="ＭＳ Ｐゴシック"/>
                <a:cs typeface="ＭＳ Ｐゴシック"/>
              </a:rPr>
            </a:br>
            <a:r>
              <a:rPr lang="en-US" sz="2000" smtClean="0">
                <a:solidFill>
                  <a:srgbClr val="40458C"/>
                </a:solidFill>
                <a:latin typeface="Tahoma" pitchFamily="34" charset="0"/>
                <a:ea typeface="ＭＳ Ｐゴシック"/>
                <a:cs typeface="ＭＳ Ｐゴシック"/>
              </a:rPr>
              <a:t>Server</a:t>
            </a:r>
          </a:p>
        </p:txBody>
      </p:sp>
      <p:sp>
        <p:nvSpPr>
          <p:cNvPr id="49158" name="Text Box 7"/>
          <p:cNvSpPr txBox="1">
            <a:spLocks noChangeArrowheads="1"/>
          </p:cNvSpPr>
          <p:nvPr/>
        </p:nvSpPr>
        <p:spPr bwMode="auto">
          <a:xfrm>
            <a:off x="1122363" y="5486400"/>
            <a:ext cx="47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sz="2000" smtClean="0">
                <a:solidFill>
                  <a:srgbClr val="40458C"/>
                </a:solidFill>
                <a:latin typeface="Tahoma" pitchFamily="34" charset="0"/>
                <a:ea typeface="ＭＳ Ｐゴシック"/>
                <a:cs typeface="ＭＳ Ｐゴシック"/>
              </a:rPr>
              <a:t>PC</a:t>
            </a:r>
          </a:p>
        </p:txBody>
      </p:sp>
      <p:sp>
        <p:nvSpPr>
          <p:cNvPr id="49159" name="Rectangle 8"/>
          <p:cNvSpPr>
            <a:spLocks noChangeArrowheads="1"/>
          </p:cNvSpPr>
          <p:nvPr/>
        </p:nvSpPr>
        <p:spPr bwMode="auto">
          <a:xfrm>
            <a:off x="992188" y="5029200"/>
            <a:ext cx="684212" cy="304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 eaLnBrk="1" hangingPunct="1">
              <a:lnSpc>
                <a:spcPct val="85000"/>
              </a:lnSpc>
            </a:pPr>
            <a:r>
              <a:rPr lang="en-US" smtClean="0">
                <a:solidFill>
                  <a:srgbClr val="40458C"/>
                </a:solidFill>
              </a:rPr>
              <a:t>TPM</a:t>
            </a:r>
          </a:p>
        </p:txBody>
      </p:sp>
      <p:sp>
        <p:nvSpPr>
          <p:cNvPr id="49160" name="Line 9"/>
          <p:cNvSpPr>
            <a:spLocks noChangeShapeType="1"/>
          </p:cNvSpPr>
          <p:nvPr/>
        </p:nvSpPr>
        <p:spPr bwMode="auto">
          <a:xfrm>
            <a:off x="609600" y="48006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 eaLnBrk="1" hangingPunct="1">
              <a:lnSpc>
                <a:spcPct val="85000"/>
              </a:lnSpc>
            </a:pPr>
            <a:endParaRPr lang="en-US" smtClean="0"/>
          </a:p>
        </p:txBody>
      </p:sp>
      <p:sp>
        <p:nvSpPr>
          <p:cNvPr id="49161" name="Line 10"/>
          <p:cNvSpPr>
            <a:spLocks noChangeShapeType="1"/>
          </p:cNvSpPr>
          <p:nvPr/>
        </p:nvSpPr>
        <p:spPr bwMode="auto">
          <a:xfrm>
            <a:off x="609600" y="41910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 eaLnBrk="1" hangingPunct="1">
              <a:lnSpc>
                <a:spcPct val="85000"/>
              </a:lnSpc>
            </a:pPr>
            <a:endParaRPr lang="en-US" smtClean="0"/>
          </a:p>
        </p:txBody>
      </p:sp>
      <p:sp>
        <p:nvSpPr>
          <p:cNvPr id="49162" name="Text Box 12"/>
          <p:cNvSpPr txBox="1">
            <a:spLocks noChangeArrowheads="1"/>
          </p:cNvSpPr>
          <p:nvPr/>
        </p:nvSpPr>
        <p:spPr bwMode="auto">
          <a:xfrm>
            <a:off x="1122363" y="432752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sz="2000" smtClean="0">
                <a:solidFill>
                  <a:srgbClr val="40458C"/>
                </a:solidFill>
                <a:latin typeface="Tahoma" pitchFamily="34" charset="0"/>
                <a:ea typeface="ＭＳ Ｐゴシック"/>
                <a:cs typeface="ＭＳ Ｐゴシック"/>
              </a:rPr>
              <a:t>OS</a:t>
            </a:r>
          </a:p>
        </p:txBody>
      </p:sp>
      <p:sp>
        <p:nvSpPr>
          <p:cNvPr id="49163" name="Text Box 13"/>
          <p:cNvSpPr txBox="1">
            <a:spLocks noChangeArrowheads="1"/>
          </p:cNvSpPr>
          <p:nvPr/>
        </p:nvSpPr>
        <p:spPr bwMode="auto">
          <a:xfrm>
            <a:off x="1122363" y="2590800"/>
            <a:ext cx="615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sz="2000" smtClean="0">
                <a:solidFill>
                  <a:srgbClr val="40458C"/>
                </a:solidFill>
                <a:latin typeface="Tahoma" pitchFamily="34" charset="0"/>
                <a:ea typeface="ＭＳ Ｐゴシック"/>
                <a:cs typeface="ＭＳ Ｐゴシック"/>
              </a:rPr>
              <a:t>App</a:t>
            </a:r>
          </a:p>
        </p:txBody>
      </p:sp>
      <p:sp>
        <p:nvSpPr>
          <p:cNvPr id="1246222" name="Text Box 14"/>
          <p:cNvSpPr txBox="1">
            <a:spLocks noChangeArrowheads="1"/>
          </p:cNvSpPr>
          <p:nvPr/>
        </p:nvSpPr>
        <p:spPr bwMode="auto">
          <a:xfrm>
            <a:off x="2133600" y="2228671"/>
            <a:ext cx="48583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111125" indent="-11112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58C"/>
                </a:solidFill>
                <a:latin typeface="Tahoma" pitchFamily="34" charset="0"/>
                <a:ea typeface="ＭＳ Ｐゴシック"/>
                <a:cs typeface="ＭＳ Ｐゴシック"/>
              </a:rPr>
              <a:t> Generate pub/</a:t>
            </a:r>
            <a:r>
              <a:rPr lang="en-US" sz="2000" dirty="0" err="1" smtClean="0">
                <a:solidFill>
                  <a:srgbClr val="40458C"/>
                </a:solidFill>
                <a:latin typeface="Tahoma" pitchFamily="34" charset="0"/>
                <a:ea typeface="ＭＳ Ｐゴシック"/>
                <a:cs typeface="ＭＳ Ｐゴシック"/>
              </a:rPr>
              <a:t>priv</a:t>
            </a:r>
            <a:r>
              <a:rPr lang="en-US" sz="2000" dirty="0" smtClean="0">
                <a:solidFill>
                  <a:srgbClr val="40458C"/>
                </a:solidFill>
                <a:latin typeface="Tahoma" pitchFamily="34" charset="0"/>
                <a:ea typeface="ＭＳ Ｐゴシック"/>
                <a:cs typeface="ＭＳ Ｐゴシック"/>
              </a:rPr>
              <a:t> key pair</a:t>
            </a:r>
          </a:p>
          <a:p>
            <a:pPr marL="111125" indent="-11112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58C"/>
                </a:solidFill>
                <a:latin typeface="Tahoma" pitchFamily="34" charset="0"/>
                <a:ea typeface="ＭＳ Ｐゴシック"/>
                <a:cs typeface="ＭＳ Ｐゴシック"/>
              </a:rPr>
              <a:t> </a:t>
            </a:r>
            <a:r>
              <a:rPr lang="en-US" sz="2000" dirty="0" err="1" smtClean="0">
                <a:solidFill>
                  <a:srgbClr val="009900"/>
                </a:solidFill>
                <a:latin typeface="Tahoma" pitchFamily="34" charset="0"/>
                <a:ea typeface="ＭＳ Ｐゴシック"/>
                <a:cs typeface="ＭＳ Ｐゴシック"/>
              </a:rPr>
              <a:t>TPM_Quote</a:t>
            </a:r>
            <a:r>
              <a:rPr lang="en-US" sz="2000" dirty="0" smtClean="0">
                <a:solidFill>
                  <a:srgbClr val="009900"/>
                </a:solidFill>
                <a:latin typeface="Tahoma" pitchFamily="34" charset="0"/>
                <a:ea typeface="ＭＳ Ｐゴシック"/>
                <a:cs typeface="ＭＳ Ｐゴシック"/>
              </a:rPr>
              <a:t>(AIK, </a:t>
            </a:r>
            <a:r>
              <a:rPr lang="en-US" sz="2000" dirty="0" err="1" smtClean="0">
                <a:solidFill>
                  <a:srgbClr val="009900"/>
                </a:solidFill>
                <a:latin typeface="Tahoma" pitchFamily="34" charset="0"/>
                <a:ea typeface="ＭＳ Ｐゴシック"/>
                <a:cs typeface="ＭＳ Ｐゴシック"/>
              </a:rPr>
              <a:t>PcrList</a:t>
            </a:r>
            <a:r>
              <a:rPr lang="en-US" sz="2000" dirty="0" smtClean="0">
                <a:solidFill>
                  <a:srgbClr val="009900"/>
                </a:solidFill>
                <a:latin typeface="Tahoma" pitchFamily="34" charset="0"/>
                <a:ea typeface="ＭＳ Ｐゴシック"/>
                <a:cs typeface="ＭＳ Ｐゴシック"/>
              </a:rPr>
              <a:t>, </a:t>
            </a:r>
            <a:r>
              <a:rPr lang="en-US" sz="2000" dirty="0" err="1" smtClean="0">
                <a:solidFill>
                  <a:srgbClr val="009900"/>
                </a:solidFill>
                <a:latin typeface="Tahoma" pitchFamily="34" charset="0"/>
                <a:ea typeface="ＭＳ Ｐゴシック"/>
                <a:cs typeface="ＭＳ Ｐゴシック"/>
              </a:rPr>
              <a:t>chal</a:t>
            </a:r>
            <a:r>
              <a:rPr lang="en-US" sz="2000" dirty="0" smtClean="0">
                <a:solidFill>
                  <a:srgbClr val="009900"/>
                </a:solidFill>
                <a:latin typeface="Tahoma" pitchFamily="34" charset="0"/>
                <a:ea typeface="ＭＳ Ｐゴシック"/>
                <a:cs typeface="ＭＳ Ｐゴシック"/>
              </a:rPr>
              <a:t>, pub-key)</a:t>
            </a:r>
          </a:p>
          <a:p>
            <a:pPr marL="111125" indent="-11112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58C"/>
                </a:solidFill>
                <a:latin typeface="Tahoma" pitchFamily="34" charset="0"/>
                <a:ea typeface="ＭＳ Ｐゴシック"/>
                <a:cs typeface="ＭＳ Ｐゴシック"/>
              </a:rPr>
              <a:t> Send pub-key and certs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133600" y="1600200"/>
            <a:ext cx="4953000" cy="457200"/>
            <a:chOff x="1344" y="1056"/>
            <a:chExt cx="3120" cy="288"/>
          </a:xfrm>
        </p:grpSpPr>
        <p:sp>
          <p:nvSpPr>
            <p:cNvPr id="49174" name="Line 15"/>
            <p:cNvSpPr>
              <a:spLocks noChangeShapeType="1"/>
            </p:cNvSpPr>
            <p:nvPr/>
          </p:nvSpPr>
          <p:spPr bwMode="auto">
            <a:xfrm flipH="1">
              <a:off x="1344" y="1344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eaLnBrk="1" hangingPunct="1">
                <a:lnSpc>
                  <a:spcPct val="85000"/>
                </a:lnSpc>
              </a:pPr>
              <a:endParaRPr lang="en-US" smtClean="0"/>
            </a:p>
          </p:txBody>
        </p:sp>
        <p:sp>
          <p:nvSpPr>
            <p:cNvPr id="49175" name="Text Box 16"/>
            <p:cNvSpPr txBox="1">
              <a:spLocks noChangeArrowheads="1"/>
            </p:cNvSpPr>
            <p:nvPr/>
          </p:nvSpPr>
          <p:spPr bwMode="auto">
            <a:xfrm>
              <a:off x="1440" y="1056"/>
              <a:ext cx="29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sz="2000" dirty="0" smtClean="0">
                  <a:solidFill>
                    <a:srgbClr val="40458C"/>
                  </a:solidFill>
                  <a:latin typeface="Tahoma" pitchFamily="34" charset="0"/>
                  <a:ea typeface="ＭＳ Ｐゴシック"/>
                  <a:cs typeface="ＭＳ Ｐゴシック"/>
                </a:rPr>
                <a:t>Attestation Request  (20-byte challenge)</a:t>
              </a:r>
            </a:p>
          </p:txBody>
        </p:sp>
      </p:grpSp>
      <p:sp>
        <p:nvSpPr>
          <p:cNvPr id="1246225" name="Line 17"/>
          <p:cNvSpPr>
            <a:spLocks noChangeShapeType="1"/>
          </p:cNvSpPr>
          <p:nvPr/>
        </p:nvSpPr>
        <p:spPr bwMode="auto">
          <a:xfrm>
            <a:off x="2133600" y="4038600"/>
            <a:ext cx="495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 eaLnBrk="1" hangingPunct="1">
              <a:lnSpc>
                <a:spcPct val="85000"/>
              </a:lnSpc>
            </a:pPr>
            <a:endParaRPr lang="en-US" smtClean="0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95600" y="3276599"/>
            <a:ext cx="6016626" cy="1724025"/>
            <a:chOff x="1824" y="2064"/>
            <a:chExt cx="3790" cy="1086"/>
          </a:xfrm>
        </p:grpSpPr>
        <p:sp>
          <p:nvSpPr>
            <p:cNvPr id="49172" name="Text Box 18"/>
            <p:cNvSpPr txBox="1">
              <a:spLocks noChangeArrowheads="1"/>
            </p:cNvSpPr>
            <p:nvPr/>
          </p:nvSpPr>
          <p:spPr bwMode="auto">
            <a:xfrm>
              <a:off x="1824" y="2294"/>
              <a:ext cx="22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sz="2000" smtClean="0">
                  <a:solidFill>
                    <a:srgbClr val="40458C"/>
                  </a:solidFill>
                  <a:latin typeface="Tahoma" pitchFamily="34" charset="0"/>
                  <a:ea typeface="ＭＳ Ｐゴシック"/>
                  <a:cs typeface="ＭＳ Ｐゴシック"/>
                </a:rPr>
                <a:t>(SSL) Key Exchange using Cert</a:t>
              </a:r>
            </a:p>
          </p:txBody>
        </p:sp>
        <p:sp>
          <p:nvSpPr>
            <p:cNvPr id="49173" name="Text Box 20"/>
            <p:cNvSpPr txBox="1">
              <a:spLocks noChangeArrowheads="1"/>
            </p:cNvSpPr>
            <p:nvPr/>
          </p:nvSpPr>
          <p:spPr bwMode="auto">
            <a:xfrm>
              <a:off x="4512" y="2064"/>
              <a:ext cx="1102" cy="1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sz="2400" dirty="0" smtClean="0">
                  <a:solidFill>
                    <a:srgbClr val="40458C"/>
                  </a:solidFill>
                  <a:latin typeface="Tahoma" pitchFamily="34" charset="0"/>
                  <a:ea typeface="ＭＳ Ｐゴシック"/>
                  <a:cs typeface="ＭＳ Ｐゴシック"/>
                </a:rPr>
                <a:t>Validate</a:t>
              </a:r>
              <a:r>
                <a:rPr lang="en-US" sz="2000" dirty="0" smtClean="0">
                  <a:solidFill>
                    <a:srgbClr val="40458C"/>
                  </a:solidFill>
                  <a:latin typeface="Tahoma" pitchFamily="34" charset="0"/>
                  <a:ea typeface="ＭＳ Ｐゴシック"/>
                  <a:cs typeface="ＭＳ Ｐゴシック"/>
                </a:rPr>
                <a:t>: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30000"/>
                </a:spcBef>
                <a:buFontTx/>
                <a:buAutoNum type="arabicPeriod"/>
              </a:pPr>
              <a:r>
                <a:rPr lang="en-US" sz="2000" dirty="0" smtClean="0">
                  <a:solidFill>
                    <a:srgbClr val="40458C"/>
                  </a:solidFill>
                  <a:latin typeface="Tahoma" pitchFamily="34" charset="0"/>
                  <a:ea typeface="ＭＳ Ｐゴシック"/>
                  <a:cs typeface="ＭＳ Ｐゴシック"/>
                </a:rPr>
                <a:t>Certs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40000"/>
                </a:spcBef>
                <a:buFontTx/>
                <a:buAutoNum type="arabicPeriod"/>
              </a:pPr>
              <a:r>
                <a:rPr lang="en-US" sz="2000" dirty="0" smtClean="0">
                  <a:solidFill>
                    <a:srgbClr val="40458C"/>
                  </a:solidFill>
                  <a:latin typeface="Tahoma" pitchFamily="34" charset="0"/>
                  <a:ea typeface="ＭＳ Ｐゴシック"/>
                  <a:cs typeface="ＭＳ Ｐゴシック"/>
                </a:rPr>
                <a:t>PCR </a:t>
              </a:r>
              <a:r>
                <a:rPr lang="en-US" sz="2000" dirty="0" err="1" smtClean="0">
                  <a:solidFill>
                    <a:srgbClr val="40458C"/>
                  </a:solidFill>
                  <a:latin typeface="Tahoma" pitchFamily="34" charset="0"/>
                  <a:ea typeface="ＭＳ Ｐゴシック"/>
                  <a:cs typeface="ＭＳ Ｐゴシック"/>
                </a:rPr>
                <a:t>vals</a:t>
              </a:r>
              <a:endParaRPr lang="en-US" sz="2000" dirty="0" smtClean="0">
                <a:solidFill>
                  <a:srgbClr val="40458C"/>
                </a:solidFill>
                <a:latin typeface="Tahoma" pitchFamily="34" charset="0"/>
                <a:ea typeface="ＭＳ Ｐゴシック"/>
                <a:cs typeface="ＭＳ Ｐゴシック"/>
              </a:endParaRPr>
            </a:p>
            <a:p>
              <a:pPr algn="ctr" eaLnBrk="1" hangingPunct="1">
                <a:lnSpc>
                  <a:spcPct val="85000"/>
                </a:lnSpc>
                <a:spcBef>
                  <a:spcPct val="40000"/>
                </a:spcBef>
                <a:buFontTx/>
                <a:buAutoNum type="arabicPeriod"/>
              </a:pPr>
              <a:r>
                <a:rPr lang="en-US" sz="2000" dirty="0" smtClean="0">
                  <a:solidFill>
                    <a:srgbClr val="40458C"/>
                  </a:solidFill>
                  <a:latin typeface="Tahoma" pitchFamily="34" charset="0"/>
                  <a:ea typeface="ＭＳ Ｐゴシック"/>
                  <a:cs typeface="ＭＳ Ｐゴシック"/>
                </a:rPr>
                <a:t>Challenge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189163" y="4356100"/>
            <a:ext cx="4897437" cy="368300"/>
            <a:chOff x="2400" y="2744"/>
            <a:chExt cx="2064" cy="232"/>
          </a:xfrm>
        </p:grpSpPr>
        <p:sp>
          <p:nvSpPr>
            <p:cNvPr id="49170" name="Line 21"/>
            <p:cNvSpPr>
              <a:spLocks noChangeShapeType="1"/>
            </p:cNvSpPr>
            <p:nvPr/>
          </p:nvSpPr>
          <p:spPr bwMode="auto">
            <a:xfrm flipH="1">
              <a:off x="2400" y="2976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eaLnBrk="1" hangingPunct="1">
                <a:lnSpc>
                  <a:spcPct val="85000"/>
                </a:lnSpc>
              </a:pPr>
              <a:endParaRPr lang="en-US" smtClean="0"/>
            </a:p>
          </p:txBody>
        </p:sp>
        <p:sp>
          <p:nvSpPr>
            <p:cNvPr id="49171" name="Text Box 22"/>
            <p:cNvSpPr txBox="1">
              <a:spLocks noChangeArrowheads="1"/>
            </p:cNvSpPr>
            <p:nvPr/>
          </p:nvSpPr>
          <p:spPr bwMode="auto">
            <a:xfrm>
              <a:off x="2403" y="2744"/>
              <a:ext cx="199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A42700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sz="2000" dirty="0" smtClean="0">
                  <a:solidFill>
                    <a:srgbClr val="40458C"/>
                  </a:solidFill>
                  <a:latin typeface="Tahoma" pitchFamily="34" charset="0"/>
                  <a:ea typeface="ＭＳ Ｐゴシック"/>
                  <a:cs typeface="ＭＳ Ｐゴシック"/>
                </a:rPr>
                <a:t>Communicate with app using SSL tunnel</a:t>
              </a:r>
            </a:p>
          </p:txBody>
        </p:sp>
      </p:grpSp>
      <p:sp>
        <p:nvSpPr>
          <p:cNvPr id="1246231" name="Text Box 23"/>
          <p:cNvSpPr txBox="1">
            <a:spLocks noChangeArrowheads="1"/>
          </p:cNvSpPr>
          <p:nvPr/>
        </p:nvSpPr>
        <p:spPr bwMode="auto">
          <a:xfrm>
            <a:off x="1347788" y="5867400"/>
            <a:ext cx="5967412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buFontTx/>
              <a:buChar char="•"/>
            </a:pPr>
            <a:r>
              <a:rPr lang="en-US" sz="2400" dirty="0" smtClean="0">
                <a:solidFill>
                  <a:srgbClr val="40458C"/>
                </a:solidFill>
                <a:latin typeface="Tahoma" pitchFamily="34" charset="0"/>
                <a:ea typeface="ＭＳ Ｐゴシック"/>
                <a:cs typeface="ＭＳ Ｐゴシック"/>
              </a:rPr>
              <a:t> Attestation must include key-exchange</a:t>
            </a:r>
          </a:p>
          <a:p>
            <a:pPr algn="ctr" eaLnBrk="1" hangingPunct="1">
              <a:lnSpc>
                <a:spcPct val="85000"/>
              </a:lnSpc>
              <a:spcBef>
                <a:spcPct val="30000"/>
              </a:spcBef>
              <a:buFontTx/>
              <a:buChar char="•"/>
            </a:pPr>
            <a:r>
              <a:rPr lang="en-US" sz="2400" dirty="0" smtClean="0">
                <a:solidFill>
                  <a:srgbClr val="40458C"/>
                </a:solidFill>
                <a:latin typeface="Tahoma" pitchFamily="34" charset="0"/>
                <a:ea typeface="ＭＳ Ｐゴシック"/>
                <a:cs typeface="ＭＳ Ｐゴシック"/>
              </a:rPr>
              <a:t> App must be isolated from rest of system</a:t>
            </a:r>
          </a:p>
        </p:txBody>
      </p:sp>
    </p:spTree>
    <p:extLst>
      <p:ext uri="{BB962C8B-B14F-4D97-AF65-F5344CB8AC3E}">
        <p14:creationId xmlns:p14="http://schemas.microsoft.com/office/powerpoint/2010/main" val="415927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222" grpId="0"/>
      <p:bldP spid="1246225" grpId="0" animBg="1"/>
      <p:bldP spid="12462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04800"/>
            <a:ext cx="8305800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ea typeface="ＭＳ Ｐゴシック"/>
                <a:cs typeface="ＭＳ Ｐゴシック"/>
              </a:rPr>
              <a:t>Better root of trust: “late launch”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77200" cy="4876800"/>
          </a:xfrm>
        </p:spPr>
        <p:txBody>
          <a:bodyPr/>
          <a:lstStyle/>
          <a:p>
            <a:pPr eaLnBrk="1" hangingPunct="1"/>
            <a:r>
              <a:rPr lang="en-US" b="1" dirty="0">
                <a:ea typeface="ＭＳ Ｐゴシック"/>
                <a:cs typeface="ＭＳ Ｐゴシック"/>
              </a:rPr>
              <a:t>Late </a:t>
            </a:r>
            <a:r>
              <a:rPr lang="en-US" b="1" dirty="0" smtClean="0">
                <a:ea typeface="ＭＳ Ｐゴシック"/>
                <a:cs typeface="ＭＳ Ｐゴシック"/>
              </a:rPr>
              <a:t>launch</a:t>
            </a:r>
            <a:r>
              <a:rPr lang="en-US" dirty="0" smtClean="0">
                <a:ea typeface="ＭＳ Ｐゴシック"/>
                <a:cs typeface="ＭＳ Ｐゴシック"/>
              </a:rPr>
              <a:t>: securely load OS/VMM,</a:t>
            </a:r>
            <a:br>
              <a:rPr lang="en-US" dirty="0" smtClean="0">
                <a:ea typeface="ＭＳ Ｐゴシック"/>
                <a:cs typeface="ＭＳ Ｐゴシック"/>
              </a:rPr>
            </a:br>
            <a:r>
              <a:rPr lang="en-US" dirty="0" smtClean="0">
                <a:ea typeface="ＭＳ Ｐゴシック"/>
                <a:cs typeface="ＭＳ Ｐゴシック"/>
              </a:rPr>
              <a:t>even on a potentially-compromised machine</a:t>
            </a:r>
            <a:endParaRPr lang="en-US" dirty="0">
              <a:ea typeface="ＭＳ Ｐゴシック"/>
              <a:cs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DRTM – Dynamic Root of Trust Measurement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New CPU instruction:</a:t>
            </a:r>
            <a:br>
              <a:rPr lang="en-US" dirty="0" smtClean="0">
                <a:ea typeface="ＭＳ Ｐゴシック"/>
              </a:rPr>
            </a:br>
            <a:r>
              <a:rPr lang="en-US" dirty="0" smtClean="0">
                <a:ea typeface="ＭＳ Ｐゴシック"/>
              </a:rPr>
              <a:t>Intel TXT:   </a:t>
            </a:r>
            <a:r>
              <a:rPr lang="en-US" b="1" dirty="0" smtClean="0">
                <a:solidFill>
                  <a:srgbClr val="009900"/>
                </a:solidFill>
                <a:ea typeface="ＭＳ Ｐゴシック"/>
              </a:rPr>
              <a:t>SENTER        </a:t>
            </a:r>
            <a:r>
              <a:rPr lang="en-US" dirty="0" smtClean="0">
                <a:ea typeface="ＭＳ Ｐゴシック"/>
              </a:rPr>
              <a:t>AMD</a:t>
            </a:r>
            <a:r>
              <a:rPr lang="en-US" dirty="0">
                <a:ea typeface="ＭＳ Ｐゴシック"/>
              </a:rPr>
              <a:t>:   </a:t>
            </a:r>
            <a:r>
              <a:rPr lang="en-US" b="1" dirty="0" smtClean="0">
                <a:solidFill>
                  <a:srgbClr val="009900"/>
                </a:solidFill>
                <a:ea typeface="ＭＳ Ｐゴシック"/>
              </a:rPr>
              <a:t>SKINIT</a:t>
            </a:r>
            <a:r>
              <a:rPr lang="en-US" dirty="0" smtClean="0">
                <a:ea typeface="ＭＳ Ｐゴシック"/>
              </a:rPr>
              <a:t> </a:t>
            </a:r>
            <a:endParaRPr lang="en-US" b="1" dirty="0" smtClean="0">
              <a:solidFill>
                <a:srgbClr val="009900"/>
              </a:solidFill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Atomically does: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Reset CPU.   Reset PCR 17 to 0.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Load given Secure Loader (SL) code into I-cache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Extend PCR 17 with SL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Jump to SL</a:t>
            </a:r>
          </a:p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BIOS boot loader is no longer root of trust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Avoids </a:t>
            </a:r>
            <a:r>
              <a:rPr lang="en-US" dirty="0" err="1" smtClean="0">
                <a:solidFill>
                  <a:srgbClr val="009900"/>
                </a:solidFill>
                <a:ea typeface="ＭＳ Ｐゴシック"/>
              </a:rPr>
              <a:t>TPM_Init</a:t>
            </a:r>
            <a:r>
              <a:rPr lang="en-US" dirty="0" smtClean="0">
                <a:ea typeface="ＭＳ Ｐゴシック"/>
              </a:rPr>
              <a:t> attack:    </a:t>
            </a:r>
            <a:r>
              <a:rPr lang="en-US" dirty="0" err="1" smtClean="0">
                <a:ea typeface="ＭＳ Ｐゴシック"/>
              </a:rPr>
              <a:t>TPM_Init</a:t>
            </a:r>
            <a:r>
              <a:rPr lang="en-US" dirty="0" smtClean="0">
                <a:ea typeface="ＭＳ Ｐゴシック"/>
              </a:rPr>
              <a:t> sets PCR 17 to  -1</a:t>
            </a:r>
          </a:p>
        </p:txBody>
      </p:sp>
      <p:sp>
        <p:nvSpPr>
          <p:cNvPr id="40964" name="AutoShape 4"/>
          <p:cNvSpPr>
            <a:spLocks/>
          </p:cNvSpPr>
          <p:nvPr/>
        </p:nvSpPr>
        <p:spPr bwMode="auto">
          <a:xfrm>
            <a:off x="1066800" y="3429000"/>
            <a:ext cx="228600" cy="1676400"/>
          </a:xfrm>
          <a:prstGeom prst="leftBracket">
            <a:avLst>
              <a:gd name="adj" fmla="val 58333"/>
            </a:avLst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85000"/>
              </a:lnSpc>
            </a:pPr>
            <a:endParaRPr lang="en-US" smtClean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392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077200" cy="877186"/>
          </a:xfrm>
        </p:spPr>
        <p:txBody>
          <a:bodyPr/>
          <a:lstStyle/>
          <a:p>
            <a:r>
              <a:rPr lang="en-US" dirty="0" smtClean="0"/>
              <a:t>Trusting the CPU?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763000" cy="48768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ea typeface="ＭＳ Ｐゴシック"/>
              </a:rPr>
              <a:t>Trust the vendor?</a:t>
            </a:r>
          </a:p>
          <a:p>
            <a:pPr eaLnBrk="1" hangingPunct="1"/>
            <a:r>
              <a:rPr lang="en-US" sz="2000" dirty="0" smtClean="0">
                <a:ea typeface="ＭＳ Ｐゴシック"/>
              </a:rPr>
              <a:t>System Management Mode (SMM)</a:t>
            </a:r>
          </a:p>
          <a:p>
            <a:pPr lvl="1" eaLnBrk="1" hangingPunct="1"/>
            <a:r>
              <a:rPr lang="en-US" sz="2000" dirty="0" smtClean="0">
                <a:ea typeface="ＭＳ Ｐゴシック"/>
              </a:rPr>
              <a:t>Special execution mode with protected memory, “below” OS and hypervisor</a:t>
            </a:r>
          </a:p>
          <a:p>
            <a:pPr lvl="1" eaLnBrk="1" hangingPunct="1"/>
            <a:r>
              <a:rPr lang="en-US" sz="2000" dirty="0" smtClean="0">
                <a:ea typeface="ＭＳ Ｐゴシック"/>
              </a:rPr>
              <a:t>Survives </a:t>
            </a:r>
            <a:r>
              <a:rPr lang="en-US" sz="2000" dirty="0">
                <a:ea typeface="ＭＳ Ｐゴシック"/>
              </a:rPr>
              <a:t>TXT launch, so compromised BIOS could load a malicious SMM that circumvents TXT</a:t>
            </a:r>
            <a:r>
              <a:rPr lang="en-US" sz="2000" dirty="0" smtClean="0">
                <a:ea typeface="ＭＳ Ｐゴシック"/>
              </a:rPr>
              <a:t>.</a:t>
            </a:r>
          </a:p>
          <a:p>
            <a:r>
              <a:rPr lang="en-US" dirty="0" smtClean="0"/>
              <a:t>Intel </a:t>
            </a:r>
            <a:r>
              <a:rPr lang="en-US" dirty="0"/>
              <a:t>Management Engine (ME</a:t>
            </a:r>
            <a:r>
              <a:rPr lang="en-US" dirty="0" smtClean="0"/>
              <a:t>)</a:t>
            </a:r>
          </a:p>
          <a:p>
            <a:pPr lvl="1"/>
            <a:r>
              <a:rPr lang="en-US" sz="2000" dirty="0" smtClean="0"/>
              <a:t>A microcontroller </a:t>
            </a:r>
            <a:r>
              <a:rPr lang="en-US" sz="2000" dirty="0"/>
              <a:t>embedded </a:t>
            </a:r>
            <a:r>
              <a:rPr lang="en-US" sz="2000" dirty="0" smtClean="0"/>
              <a:t>in the processor, “next to” the OS and hypervisor</a:t>
            </a:r>
          </a:p>
          <a:p>
            <a:pPr lvl="1"/>
            <a:r>
              <a:rPr lang="en-US" sz="2000" dirty="0" smtClean="0"/>
              <a:t>Independent of OS security policy.</a:t>
            </a:r>
          </a:p>
          <a:p>
            <a:pPr lvl="1"/>
            <a:r>
              <a:rPr lang="en-US" sz="2000" dirty="0" smtClean="0"/>
              <a:t>Applications: originally</a:t>
            </a:r>
            <a:r>
              <a:rPr lang="en-US" sz="2000" dirty="0"/>
              <a:t>, remote administration</a:t>
            </a:r>
            <a:r>
              <a:rPr lang="en-US" sz="2000" dirty="0" smtClean="0"/>
              <a:t>. Nowadays: EPID (chip-specific keys), Boot Guard (checks signature on boot code), Protected Audio and Video Path, SGX (secure enclaves)</a:t>
            </a:r>
          </a:p>
          <a:p>
            <a:pPr lvl="1"/>
            <a:r>
              <a:rPr lang="en-US" sz="2000" dirty="0" smtClean="0"/>
              <a:t>Trustworthy?</a:t>
            </a:r>
          </a:p>
          <a:p>
            <a:pPr lvl="2"/>
            <a:r>
              <a:rPr lang="en-US" sz="2000" dirty="0" smtClean="0"/>
              <a:t>ME </a:t>
            </a:r>
            <a:r>
              <a:rPr lang="en-US" sz="2000" dirty="0"/>
              <a:t>includes its </a:t>
            </a:r>
            <a:r>
              <a:rPr lang="en-US" sz="2000" dirty="0" smtClean="0"/>
              <a:t>own, potentially vulnerable, custom OS and apps. </a:t>
            </a:r>
          </a:p>
          <a:p>
            <a:pPr lvl="2"/>
            <a:r>
              <a:rPr lang="en-US" sz="2000" dirty="0" smtClean="0"/>
              <a:t>No public documentation of implementation and logic. </a:t>
            </a:r>
            <a:endParaRPr lang="en-US" sz="4400" dirty="0" smtClean="0"/>
          </a:p>
          <a:p>
            <a:pPr lvl="2"/>
            <a:r>
              <a:rPr lang="en-US" sz="2000" dirty="0" smtClean="0"/>
              <a:t>Could be used as an ideal rootkit / </a:t>
            </a:r>
            <a:r>
              <a:rPr lang="en-US" sz="2000" dirty="0" err="1" smtClean="0"/>
              <a:t>trojan</a:t>
            </a:r>
            <a:r>
              <a:rPr lang="en-US" sz="2000" dirty="0" smtClean="0"/>
              <a:t> horse.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903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Security?</a:t>
            </a:r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8458200" cy="50292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b="1" dirty="0" smtClean="0">
                <a:ea typeface="ＭＳ Ｐゴシック"/>
                <a:cs typeface="ＭＳ Ｐゴシック"/>
              </a:rPr>
              <a:t>Resetting TPM after boot</a:t>
            </a:r>
          </a:p>
          <a:p>
            <a:pPr lvl="1" eaLnBrk="1" hangingPunct="1">
              <a:spcBef>
                <a:spcPts val="600"/>
              </a:spcBef>
              <a:tabLst>
                <a:tab pos="7881938" algn="r"/>
              </a:tabLst>
            </a:pPr>
            <a:r>
              <a:rPr lang="en-US" dirty="0">
                <a:ea typeface="ＭＳ Ｐゴシック"/>
              </a:rPr>
              <a:t>Attacker can disable TPM until after boot,  then extend </a:t>
            </a:r>
            <a:r>
              <a:rPr lang="en-US" dirty="0" smtClean="0">
                <a:ea typeface="ＭＳ Ｐゴシック"/>
              </a:rPr>
              <a:t>PCRs arbitrarily</a:t>
            </a:r>
            <a:br>
              <a:rPr lang="en-US" dirty="0" smtClean="0">
                <a:ea typeface="ＭＳ Ｐゴシック"/>
              </a:rPr>
            </a:br>
            <a:r>
              <a:rPr lang="en-US" dirty="0" smtClean="0">
                <a:ea typeface="ＭＳ Ｐゴシック"/>
              </a:rPr>
              <a:t>(one-byte </a:t>
            </a:r>
            <a:r>
              <a:rPr lang="en-US" dirty="0">
                <a:ea typeface="ＭＳ Ｐゴシック"/>
              </a:rPr>
              <a:t>change to boot </a:t>
            </a:r>
            <a:r>
              <a:rPr lang="en-US" dirty="0" smtClean="0">
                <a:ea typeface="ＭＳ Ｐゴシック"/>
              </a:rPr>
              <a:t>block</a:t>
            </a:r>
            <a:r>
              <a:rPr lang="en-US" altLang="ja-JP" sz="2000" dirty="0" smtClean="0">
                <a:ea typeface="ＭＳ Ｐゴシック"/>
              </a:rPr>
              <a:t>)	</a:t>
            </a:r>
            <a:r>
              <a:rPr lang="en-US" sz="1600" dirty="0" smtClean="0">
                <a:ea typeface="ＭＳ Ｐゴシック"/>
              </a:rPr>
              <a:t>[</a:t>
            </a:r>
            <a:r>
              <a:rPr lang="en-US" sz="1600" dirty="0" err="1" smtClean="0">
                <a:ea typeface="ＭＳ Ｐゴシック"/>
              </a:rPr>
              <a:t>Kauer</a:t>
            </a:r>
            <a:r>
              <a:rPr lang="en-US" sz="1600" dirty="0" smtClean="0">
                <a:ea typeface="ＭＳ Ｐゴシック"/>
              </a:rPr>
              <a:t> </a:t>
            </a:r>
            <a:r>
              <a:rPr lang="en-US" altLang="ja-JP" sz="1600" dirty="0" smtClean="0">
                <a:ea typeface="ＭＳ Ｐゴシック"/>
              </a:rPr>
              <a:t>07]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Software attack: send </a:t>
            </a:r>
            <a:r>
              <a:rPr lang="en-US" dirty="0" err="1" smtClean="0">
                <a:solidFill>
                  <a:srgbClr val="009900"/>
                </a:solidFill>
                <a:ea typeface="ＭＳ Ｐゴシック"/>
              </a:rPr>
              <a:t>TPM_Init</a:t>
            </a:r>
            <a:r>
              <a:rPr lang="en-US" dirty="0" smtClean="0">
                <a:ea typeface="ＭＳ Ｐゴシック"/>
              </a:rPr>
              <a:t> on </a:t>
            </a:r>
            <a:r>
              <a:rPr lang="en-US" dirty="0" smtClean="0">
                <a:ea typeface="ＭＳ Ｐゴシック"/>
                <a:cs typeface="ＭＳ Ｐゴシック"/>
              </a:rPr>
              <a:t>LPC bus allows calling </a:t>
            </a:r>
            <a:r>
              <a:rPr lang="en-US" dirty="0" err="1" smtClean="0">
                <a:solidFill>
                  <a:srgbClr val="009900"/>
                </a:solidFill>
                <a:ea typeface="ＭＳ Ｐゴシック"/>
              </a:rPr>
              <a:t>TPM_Startup</a:t>
            </a:r>
            <a:r>
              <a:rPr lang="en-US" dirty="0" smtClean="0">
                <a:ea typeface="ＭＳ Ｐゴシック"/>
              </a:rPr>
              <a:t> again (to reset PCRs)</a:t>
            </a:r>
            <a:endParaRPr lang="en-US" dirty="0" smtClean="0">
              <a:ea typeface="ＭＳ Ｐゴシック"/>
              <a:cs typeface="ＭＳ Ｐゴシック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Simple hardware attack: use a wire to connect TPM reset pin to ground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>
                <a:solidFill>
                  <a:srgbClr val="009900"/>
                </a:solidFill>
                <a:ea typeface="ＭＳ Ｐゴシック"/>
              </a:rPr>
              <a:t>Once PCRs are reset, they can be extended to reflect a fake </a:t>
            </a:r>
            <a:r>
              <a:rPr lang="en-US" dirty="0" smtClean="0">
                <a:solidFill>
                  <a:srgbClr val="009900"/>
                </a:solidFill>
                <a:ea typeface="ＭＳ Ｐゴシック"/>
              </a:rPr>
              <a:t>configuration.</a:t>
            </a:r>
            <a:endParaRPr lang="en-US" dirty="0">
              <a:solidFill>
                <a:srgbClr val="009900"/>
              </a:solidFill>
              <a:ea typeface="ＭＳ Ｐゴシック"/>
            </a:endParaRPr>
          </a:p>
          <a:p>
            <a:pPr eaLnBrk="1" hangingPunct="1">
              <a:spcBef>
                <a:spcPts val="600"/>
              </a:spcBef>
            </a:pPr>
            <a:r>
              <a:rPr lang="en-US" b="1" dirty="0" smtClean="0">
                <a:ea typeface="ＭＳ Ｐゴシック"/>
                <a:cs typeface="ＭＳ Ｐゴシック"/>
              </a:rPr>
              <a:t>Rollback attack</a:t>
            </a:r>
            <a:r>
              <a:rPr lang="en-US" dirty="0" smtClean="0">
                <a:ea typeface="ＭＳ Ｐゴシック"/>
                <a:cs typeface="ＭＳ Ｐゴシック"/>
              </a:rPr>
              <a:t> on encrypted blobs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>
                <a:ea typeface="ＭＳ Ｐゴシック"/>
              </a:rPr>
              <a:t>undo security patches</a:t>
            </a:r>
          </a:p>
          <a:p>
            <a:pPr eaLnBrk="1" hangingPunct="1">
              <a:spcBef>
                <a:spcPts val="600"/>
              </a:spcBef>
            </a:pPr>
            <a:r>
              <a:rPr lang="en-US" b="1" dirty="0" smtClean="0">
                <a:ea typeface="ＭＳ Ｐゴシック"/>
              </a:rPr>
              <a:t>Large trusted base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/>
              <a:t>Long, complex and potentially vulnerable chain of trust:</a:t>
            </a:r>
            <a:br>
              <a:rPr lang="en-US" dirty="0"/>
            </a:br>
            <a:r>
              <a:rPr lang="en-US" dirty="0" smtClean="0"/>
              <a:t>OEM’s drivers, vendor’s peripherals, OS’s vendors.</a:t>
            </a:r>
            <a:endParaRPr lang="en-US" dirty="0"/>
          </a:p>
          <a:p>
            <a:pPr lvl="1" eaLnBrk="1" hangingPunct="1">
              <a:spcBef>
                <a:spcPts val="600"/>
              </a:spcBef>
            </a:pPr>
            <a:endParaRPr lang="en-US" dirty="0" smtClean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9495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code on an untrusted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305800" cy="4876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Can we run sensitive code on a potentially-compromised platform, without rebooting/replacing it?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Many ways to read and corrupt code!</a:t>
            </a:r>
          </a:p>
          <a:p>
            <a:pPr eaLnBrk="1" hangingPunct="1"/>
            <a:r>
              <a:rPr lang="en-US" b="1" dirty="0" smtClean="0">
                <a:ea typeface="ＭＳ Ｐゴシック"/>
                <a:cs typeface="ＭＳ Ｐゴシック"/>
              </a:rPr>
              <a:t>Secure “enclave”</a:t>
            </a:r>
            <a:r>
              <a:rPr lang="en-US" dirty="0" smtClean="0">
                <a:ea typeface="ＭＳ Ｐゴシック"/>
                <a:cs typeface="ＭＳ Ｐゴシック"/>
              </a:rPr>
              <a:t> using CPU hardware</a:t>
            </a:r>
            <a:endParaRPr lang="en-US" b="1" dirty="0">
              <a:ea typeface="ＭＳ Ｐゴシック"/>
              <a:cs typeface="ＭＳ Ｐゴシック"/>
            </a:endParaRPr>
          </a:p>
          <a:p>
            <a:pPr lvl="1" eaLnBrk="1" hangingPunct="1"/>
            <a:r>
              <a:rPr lang="en-US" dirty="0">
                <a:ea typeface="ＭＳ Ｐゴシック"/>
              </a:rPr>
              <a:t>Possible with SENTER/SKINIT but cumbersome (</a:t>
            </a:r>
            <a:r>
              <a:rPr lang="en-US" i="1" dirty="0">
                <a:ea typeface="ＭＳ Ｐゴシック"/>
              </a:rPr>
              <a:t>Flicker</a:t>
            </a:r>
            <a:r>
              <a:rPr lang="en-US" dirty="0">
                <a:ea typeface="ＭＳ Ｐゴシック"/>
              </a:rPr>
              <a:t> project)</a:t>
            </a:r>
          </a:p>
          <a:p>
            <a:pPr lvl="1" eaLnBrk="1" hangingPunct="1"/>
            <a:r>
              <a:rPr lang="en-US" dirty="0">
                <a:ea typeface="ＭＳ Ｐゴシック"/>
              </a:rPr>
              <a:t>Intel Software Guard Extensions (SGX</a:t>
            </a:r>
            <a:r>
              <a:rPr lang="en-US" dirty="0" smtClean="0">
                <a:ea typeface="ＭＳ Ｐゴシック"/>
              </a:rPr>
              <a:t>)</a:t>
            </a:r>
            <a:br>
              <a:rPr lang="en-US" dirty="0" smtClean="0">
                <a:ea typeface="ＭＳ Ｐゴシック"/>
              </a:rPr>
            </a:br>
            <a:r>
              <a:rPr lang="en-US" sz="1600" dirty="0" smtClean="0">
                <a:ea typeface="ＭＳ Ｐゴシック"/>
              </a:rPr>
              <a:t>	(discussed later)</a:t>
            </a:r>
            <a:endParaRPr lang="en-US" sz="1800" dirty="0" smtClean="0"/>
          </a:p>
          <a:p>
            <a:pPr lvl="1" eaLnBrk="1" hangingPunct="1"/>
            <a:r>
              <a:rPr lang="en-US" dirty="0" smtClean="0">
                <a:ea typeface="ＭＳ Ｐゴシック"/>
              </a:rPr>
              <a:t>ARM </a:t>
            </a:r>
            <a:r>
              <a:rPr lang="en-US" dirty="0" err="1" smtClean="0">
                <a:ea typeface="ＭＳ Ｐゴシック"/>
              </a:rPr>
              <a:t>TrustZone</a:t>
            </a:r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b="1" dirty="0" smtClean="0">
                <a:ea typeface="ＭＳ Ｐゴシック"/>
              </a:rPr>
              <a:t>Cryptography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Fully-homomorphic encryption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Succinct zero-knowledge proofs (SNARKs) and Proof-Carrying Data</a:t>
            </a:r>
            <a:endParaRPr lang="en-US" dirty="0">
              <a:ea typeface="ＭＳ Ｐゴシック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231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SGX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sz="1800" dirty="0"/>
              <a:t>Using presentation material from </a:t>
            </a:r>
            <a:r>
              <a:rPr lang="en-US" sz="1800" dirty="0" smtClean="0"/>
              <a:t>Intel.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30673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76200"/>
            <a:ext cx="922020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597" y="2819402"/>
            <a:ext cx="1587207" cy="1605521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6397827"/>
            <a:ext cx="5638800" cy="307777"/>
          </a:xfrm>
          <a:prstGeom prst="rect">
            <a:avLst/>
          </a:prstGeom>
        </p:spPr>
        <p:txBody>
          <a:bodyPr wrap="squar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white"/>
                </a:solidFill>
                <a:latin typeface="Calibri"/>
                <a:cs typeface="+mn-cs"/>
              </a:rPr>
              <a:t>Some slides are courtesy of intel</a:t>
            </a:r>
            <a:r>
              <a:rPr lang="en-US" sz="1200" dirty="0" smtClean="0">
                <a:solidFill>
                  <a:prstClr val="white"/>
                </a:solidFill>
                <a:latin typeface="Calibri"/>
                <a:cs typeface="+mn-cs"/>
              </a:rPr>
              <a:t>©</a:t>
            </a:r>
            <a:endParaRPr lang="he-IL" sz="14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260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328" y="3719995"/>
            <a:ext cx="2836472" cy="237600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" y="0"/>
            <a:ext cx="8968530" cy="7786460"/>
          </a:xfrm>
          <a:prstGeom prst="rect">
            <a:avLst/>
          </a:prstGeom>
        </p:spPr>
        <p:txBody>
          <a:bodyPr wrap="squar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Why SGX?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prstClr val="black"/>
                </a:solidFill>
                <a:latin typeface="Calibri"/>
                <a:cs typeface="+mn-cs"/>
              </a:rPr>
              <a:t>Software security on commercial CPUs is pursued for many </a:t>
            </a:r>
            <a:r>
              <a:rPr lang="en-US" sz="2200" b="1" dirty="0" smtClean="0">
                <a:solidFill>
                  <a:prstClr val="black"/>
                </a:solidFill>
                <a:latin typeface="Calibri"/>
                <a:cs typeface="+mn-cs"/>
              </a:rPr>
              <a:t>years</a:t>
            </a:r>
            <a:endParaRPr lang="en-US" sz="2200" b="1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284846" indent="-284846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Calibri"/>
                <a:cs typeface="+mn-cs"/>
              </a:rPr>
              <a:t>SW </a:t>
            </a: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solutions </a:t>
            </a:r>
            <a:r>
              <a:rPr lang="en-US" sz="2200" dirty="0">
                <a:solidFill>
                  <a:prstClr val="black"/>
                </a:solidFill>
                <a:latin typeface="Calibri"/>
                <a:cs typeface="+mn-cs"/>
              </a:rPr>
              <a:t>have limited </a:t>
            </a: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potential.</a:t>
            </a:r>
            <a:endParaRPr lang="en-US" sz="22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284846" indent="-284846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Calibri"/>
                <a:cs typeface="+mn-cs"/>
              </a:rPr>
              <a:t>Closed HW systems have limited </a:t>
            </a: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functionality.</a:t>
            </a:r>
            <a:endParaRPr lang="en-US" sz="22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284846" indent="-284846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Calibri"/>
                <a:cs typeface="+mn-cs"/>
              </a:rPr>
              <a:t>Traditional TPMs have large TCB – commonly measure all </a:t>
            </a: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platform.</a:t>
            </a:r>
            <a:endParaRPr lang="en-US" sz="2200" dirty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prstClr val="black"/>
                </a:solidFill>
                <a:latin typeface="Calibri"/>
                <a:cs typeface="+mn-cs"/>
              </a:rPr>
              <a:t>TXT overcame some of these by introducing a Dynamic Root of Trust:</a:t>
            </a:r>
          </a:p>
          <a:p>
            <a:pPr marL="284846" indent="-284846" defTabSz="911519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prstClr val="black"/>
                </a:solidFill>
                <a:latin typeface="Calibri"/>
                <a:cs typeface="+mn-cs"/>
              </a:rPr>
              <a:t>Dedicated TCB “mini OS</a:t>
            </a: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”.</a:t>
            </a:r>
            <a:endParaRPr lang="en-US" sz="22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284846" indent="-284846" defTabSz="911519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prstClr val="black"/>
                </a:solidFill>
                <a:latin typeface="Calibri"/>
                <a:cs typeface="+mn-cs"/>
              </a:rPr>
              <a:t>Run only sensitive logic in trusted </a:t>
            </a: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OS.</a:t>
            </a:r>
            <a:endParaRPr lang="en-US" sz="22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284846" indent="-284846" defTabSz="911519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prstClr val="black"/>
                </a:solidFill>
                <a:latin typeface="Calibri"/>
                <a:cs typeface="+mn-cs"/>
              </a:rPr>
              <a:t>Thus, needs to measure </a:t>
            </a: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only mini </a:t>
            </a:r>
            <a:r>
              <a:rPr lang="en-US" sz="2200" dirty="0">
                <a:solidFill>
                  <a:prstClr val="black"/>
                </a:solidFill>
                <a:latin typeface="Calibri"/>
                <a:cs typeface="+mn-cs"/>
              </a:rPr>
              <a:t>OS and sensitive logic </a:t>
            </a: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app.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 b="1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b="1" dirty="0" smtClean="0">
                <a:solidFill>
                  <a:prstClr val="black"/>
                </a:solidFill>
                <a:latin typeface="Calibri"/>
                <a:cs typeface="+mn-cs"/>
              </a:rPr>
              <a:t>But </a:t>
            </a:r>
            <a:r>
              <a:rPr lang="en-US" sz="2200" b="1" dirty="0">
                <a:solidFill>
                  <a:prstClr val="black"/>
                </a:solidFill>
                <a:latin typeface="Calibri"/>
                <a:cs typeface="+mn-cs"/>
              </a:rPr>
              <a:t>TXT still:</a:t>
            </a:r>
          </a:p>
          <a:p>
            <a:pPr marL="341819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Calibri"/>
                <a:cs typeface="+mn-cs"/>
              </a:rPr>
              <a:t>Halts main OS, restarts mini-OS and clears CPU.</a:t>
            </a:r>
          </a:p>
          <a:p>
            <a:pPr marL="341819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Calibri"/>
                <a:cs typeface="+mn-cs"/>
              </a:rPr>
              <a:t>Doesn’t support continuous run of trusted and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prstClr val="black"/>
                </a:solidFill>
                <a:latin typeface="Calibri"/>
                <a:cs typeface="+mn-cs"/>
              </a:rPr>
              <a:t>      untrusted apps.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Calibri"/>
                <a:cs typeface="+mn-cs"/>
              </a:rPr>
              <a:t>Cumbersome to develop for.</a:t>
            </a:r>
          </a:p>
          <a:p>
            <a:pPr marL="341819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Calibri"/>
                <a:cs typeface="+mn-cs"/>
              </a:rPr>
              <a:t>Large TCB - lots of potentially vulnerable SW.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prstClr val="black"/>
                </a:solidFill>
                <a:latin typeface="Calibri"/>
                <a:cs typeface="+mn-cs"/>
              </a:rPr>
              <a:t>      Numerous vulnerabilities - Most Hazardous: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prstClr val="black"/>
                </a:solidFill>
                <a:latin typeface="Calibri"/>
                <a:cs typeface="+mn-cs"/>
              </a:rPr>
              <a:t>      Compromised BIOS can load a malicious SMM that survives TXT launch.</a:t>
            </a:r>
          </a:p>
          <a:p>
            <a:pPr marL="284846" indent="-284846" defTabSz="911519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284846" indent="-284846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95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Background</a:t>
            </a:r>
          </a:p>
        </p:txBody>
      </p:sp>
      <p:sp>
        <p:nvSpPr>
          <p:cNvPr id="1209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001000" cy="51054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TCG consortium.     Founded in 1999 as TCPA.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ea typeface="ＭＳ Ｐゴシック"/>
              </a:rPr>
              <a:t>Main players (promoters):         (&gt;200 members)  </a:t>
            </a:r>
            <a:br>
              <a:rPr lang="en-US" dirty="0" smtClean="0">
                <a:ea typeface="ＭＳ Ｐゴシック"/>
              </a:rPr>
            </a:br>
            <a:r>
              <a:rPr lang="en-US" dirty="0" smtClean="0">
                <a:ea typeface="ＭＳ Ｐゴシック"/>
              </a:rPr>
              <a:t>		</a:t>
            </a:r>
            <a:r>
              <a:rPr lang="en-US" dirty="0" smtClean="0">
                <a:solidFill>
                  <a:schemeClr val="hlink"/>
                </a:solidFill>
                <a:ea typeface="ＭＳ Ｐゴシック"/>
              </a:rPr>
              <a:t>AMD,  HP, IBM, Infineon, Intel, </a:t>
            </a:r>
            <a:br>
              <a:rPr lang="en-US" dirty="0" smtClean="0">
                <a:solidFill>
                  <a:schemeClr val="hlink"/>
                </a:solidFill>
                <a:ea typeface="ＭＳ Ｐゴシック"/>
              </a:rPr>
            </a:br>
            <a:r>
              <a:rPr lang="en-US" dirty="0" smtClean="0">
                <a:solidFill>
                  <a:schemeClr val="hlink"/>
                </a:solidFill>
                <a:ea typeface="ＭＳ Ｐゴシック"/>
              </a:rPr>
              <a:t>		Lenovo,  Microsoft,  Sun</a:t>
            </a:r>
          </a:p>
          <a:p>
            <a:pPr eaLnBrk="1" hangingPunct="1"/>
            <a:r>
              <a:rPr lang="en-US" u="sng" dirty="0" smtClean="0">
                <a:ea typeface="ＭＳ Ｐゴシック"/>
                <a:cs typeface="ＭＳ Ｐゴシック"/>
              </a:rPr>
              <a:t>Goals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</a:p>
          <a:p>
            <a:pPr lvl="1" eaLnBrk="1" hangingPunct="1"/>
            <a:r>
              <a:rPr lang="en-US" b="1" dirty="0" smtClean="0">
                <a:ea typeface="ＭＳ Ｐゴシック"/>
              </a:rPr>
              <a:t>Hardware protected (encrypted) storage</a:t>
            </a:r>
            <a:r>
              <a:rPr lang="en-US" dirty="0" smtClean="0">
                <a:ea typeface="ＭＳ Ｐゴシック"/>
              </a:rPr>
              <a:t>:</a:t>
            </a:r>
          </a:p>
          <a:p>
            <a:pPr lvl="2" eaLnBrk="1" hangingPunct="1"/>
            <a:r>
              <a:rPr lang="en-US" dirty="0" smtClean="0">
                <a:ea typeface="ＭＳ Ｐゴシック"/>
              </a:rPr>
              <a:t>Only </a:t>
            </a:r>
            <a:r>
              <a:rPr lang="ja-JP" altLang="en-US" dirty="0" smtClean="0">
                <a:ea typeface="ＭＳ Ｐゴシック"/>
              </a:rPr>
              <a:t>“</a:t>
            </a:r>
            <a:r>
              <a:rPr lang="en-US" altLang="ja-JP" dirty="0" smtClean="0">
                <a:ea typeface="ＭＳ Ｐゴシック"/>
              </a:rPr>
              <a:t>authorized</a:t>
            </a:r>
            <a:r>
              <a:rPr lang="ja-JP" altLang="en-US" dirty="0" smtClean="0">
                <a:ea typeface="ＭＳ Ｐゴシック"/>
              </a:rPr>
              <a:t>”</a:t>
            </a:r>
            <a:r>
              <a:rPr lang="en-US" altLang="ja-JP" dirty="0" smtClean="0">
                <a:ea typeface="ＭＳ Ｐゴシック"/>
              </a:rPr>
              <a:t> software can decrypt data</a:t>
            </a:r>
          </a:p>
          <a:p>
            <a:pPr lvl="2" eaLnBrk="1" hangingPunct="1"/>
            <a:r>
              <a:rPr lang="en-US" dirty="0" smtClean="0">
                <a:ea typeface="ＭＳ Ｐゴシック"/>
              </a:rPr>
              <a:t>e.g.:  protecting key for decrypting file system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b="1" dirty="0" smtClean="0">
                <a:ea typeface="ＭＳ Ｐゴシック"/>
              </a:rPr>
              <a:t>Secure boot</a:t>
            </a:r>
            <a:r>
              <a:rPr lang="en-US" dirty="0" smtClean="0">
                <a:ea typeface="ＭＳ Ｐゴシック"/>
              </a:rPr>
              <a:t>:    method to </a:t>
            </a:r>
            <a:r>
              <a:rPr lang="ja-JP" altLang="en-US" dirty="0" smtClean="0">
                <a:ea typeface="ＭＳ Ｐゴシック"/>
              </a:rPr>
              <a:t>“</a:t>
            </a:r>
            <a:r>
              <a:rPr lang="en-US" altLang="ja-JP" dirty="0" smtClean="0">
                <a:ea typeface="ＭＳ Ｐゴシック"/>
              </a:rPr>
              <a:t>authorize</a:t>
            </a:r>
            <a:r>
              <a:rPr lang="ja-JP" altLang="en-US" dirty="0" smtClean="0">
                <a:ea typeface="ＭＳ Ｐゴシック"/>
              </a:rPr>
              <a:t>”</a:t>
            </a:r>
            <a:r>
              <a:rPr lang="en-US" altLang="ja-JP" dirty="0" smtClean="0">
                <a:ea typeface="ＭＳ Ｐゴシック"/>
              </a:rPr>
              <a:t> software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b="1" dirty="0" smtClean="0">
                <a:ea typeface="ＭＳ Ｐゴシック"/>
              </a:rPr>
              <a:t>Attestation</a:t>
            </a:r>
            <a:r>
              <a:rPr lang="en-US" dirty="0" smtClean="0">
                <a:ea typeface="ＭＳ Ｐゴシック"/>
              </a:rPr>
              <a:t>:   Prove to remote server what software is running on my machine.</a:t>
            </a:r>
          </a:p>
        </p:txBody>
      </p:sp>
    </p:spTree>
    <p:extLst>
      <p:ext uri="{BB962C8B-B14F-4D97-AF65-F5344CB8AC3E}">
        <p14:creationId xmlns:p14="http://schemas.microsoft.com/office/powerpoint/2010/main" val="13355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200" y="3048000"/>
            <a:ext cx="4166544" cy="299768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132576"/>
            <a:ext cx="8763000" cy="5431970"/>
          </a:xfrm>
          <a:prstGeom prst="rect">
            <a:avLst/>
          </a:prstGeom>
        </p:spPr>
        <p:txBody>
          <a:bodyPr wrap="squar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Why SGX? 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b="1" dirty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b="1" dirty="0" smtClean="0">
                <a:solidFill>
                  <a:prstClr val="black"/>
                </a:solidFill>
                <a:latin typeface="Calibri"/>
                <a:cs typeface="+mn-cs"/>
              </a:rPr>
              <a:t>SGX </a:t>
            </a:r>
            <a:r>
              <a:rPr lang="en-US" sz="2200" b="1" dirty="0">
                <a:solidFill>
                  <a:prstClr val="black"/>
                </a:solidFill>
                <a:latin typeface="Calibri"/>
                <a:cs typeface="+mn-cs"/>
              </a:rPr>
              <a:t>introduces the </a:t>
            </a:r>
            <a:r>
              <a:rPr lang="en-US" sz="2200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ENCALVE</a:t>
            </a:r>
            <a:r>
              <a:rPr lang="en-US" sz="2200" b="1" dirty="0">
                <a:solidFill>
                  <a:prstClr val="black"/>
                </a:solidFill>
                <a:latin typeface="Calibri"/>
                <a:cs typeface="+mn-cs"/>
              </a:rPr>
              <a:t>: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A protected </a:t>
            </a:r>
            <a:r>
              <a:rPr lang="en-US" sz="2200" dirty="0">
                <a:solidFill>
                  <a:prstClr val="black"/>
                </a:solidFill>
                <a:latin typeface="Calibri"/>
                <a:cs typeface="+mn-cs"/>
              </a:rPr>
              <a:t>TEE (Trusted Execution Environment) container</a:t>
            </a: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.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Shrinks TCB (Trusted Computing Base) to HW and sensitive app logic.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Extends HW </a:t>
            </a:r>
            <a:r>
              <a:rPr lang="en-US" sz="2200" dirty="0">
                <a:solidFill>
                  <a:prstClr val="black"/>
                </a:solidFill>
                <a:latin typeface="Calibri"/>
                <a:cs typeface="+mn-cs"/>
              </a:rPr>
              <a:t>TCB on to enclaves </a:t>
            </a: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in ring-3</a:t>
            </a:r>
            <a:r>
              <a:rPr lang="en-US" sz="2200" dirty="0">
                <a:solidFill>
                  <a:prstClr val="black"/>
                </a:solidFill>
                <a:latin typeface="Calibri"/>
                <a:cs typeface="+mn-cs"/>
              </a:rPr>
              <a:t>.</a:t>
            </a:r>
            <a:endParaRPr lang="en-US" sz="22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Runs TEE under untrusted OS or VMM.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Calibri"/>
                <a:cs typeface="+mn-cs"/>
              </a:rPr>
              <a:t>Supports </a:t>
            </a: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continuous run of:</a:t>
            </a:r>
          </a:p>
          <a:p>
            <a:pPr marL="798662" lvl="1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Trusted </a:t>
            </a:r>
            <a:r>
              <a:rPr lang="en-US" sz="2200" dirty="0">
                <a:solidFill>
                  <a:prstClr val="black"/>
                </a:solidFill>
                <a:latin typeface="Calibri"/>
                <a:cs typeface="+mn-cs"/>
              </a:rPr>
              <a:t>and untrusted </a:t>
            </a: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apps.</a:t>
            </a:r>
            <a:endParaRPr lang="en-US" sz="22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798662" lvl="1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Multiple enclaves.</a:t>
            </a:r>
          </a:p>
          <a:p>
            <a:pPr marL="798662" lvl="1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Multi-threaded enclave.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6400800"/>
            <a:ext cx="800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F81BD">
                    <a:lumMod val="75000"/>
                  </a:srgbClr>
                </a:solidFill>
              </a:rPr>
              <a:t> While maintaining application Integrity and confidentiality.</a:t>
            </a:r>
            <a:endParaRPr lang="he-IL" sz="1800" dirty="0">
              <a:solidFill>
                <a:prstClr val="white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58448"/>
            <a:ext cx="2133600" cy="178723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560826" y="4867105"/>
            <a:ext cx="952500" cy="68774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he-IL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4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90352"/>
            <a:ext cx="8763000" cy="5570756"/>
          </a:xfrm>
          <a:prstGeom prst="rect">
            <a:avLst/>
          </a:prstGeom>
        </p:spPr>
        <p:txBody>
          <a:bodyPr wrap="squar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How? 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797579" lvl="1" indent="-341819" defTabSz="911519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cs typeface="+mn-cs"/>
              </a:rPr>
              <a:t>Dedicated HW</a:t>
            </a:r>
          </a:p>
          <a:p>
            <a:pPr marL="797579" lvl="1" indent="-341819" defTabSz="911519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cs typeface="+mn-cs"/>
              </a:rPr>
              <a:t>18 new </a:t>
            </a:r>
            <a:r>
              <a:rPr lang="en-US" sz="3200" dirty="0" smtClean="0">
                <a:solidFill>
                  <a:prstClr val="black"/>
                </a:solidFill>
                <a:latin typeface="Calibri"/>
                <a:cs typeface="+mn-cs"/>
              </a:rPr>
              <a:t>ISA instructions</a:t>
            </a:r>
            <a:endParaRPr lang="en-US" sz="32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797579" lvl="1" indent="-341819" defTabSz="911519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cs typeface="+mn-cs"/>
              </a:rPr>
              <a:t>Internal FW data structures</a:t>
            </a:r>
          </a:p>
          <a:p>
            <a:pPr marL="797579" lvl="1" indent="-341819" defTabSz="911519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cs typeface="+mn-cs"/>
              </a:rPr>
              <a:t>Tailored cryptographic functions </a:t>
            </a:r>
          </a:p>
          <a:p>
            <a:pPr marL="797579" lvl="1" indent="-341819" defTabSz="911519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cs typeface="+mn-cs"/>
              </a:rPr>
              <a:t>Suitable protocols</a:t>
            </a:r>
            <a:endParaRPr lang="en-US" sz="3200" b="1" dirty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0" y="1035855"/>
            <a:ext cx="7086600" cy="4108530"/>
          </a:xfrm>
          <a:prstGeom prst="rect">
            <a:avLst/>
          </a:prstGeom>
          <a:noFill/>
        </p:spPr>
        <p:txBody>
          <a:bodyPr wrap="square" lIns="91152" tIns="45578" rIns="91152" bIns="45578" rtlCol="1">
            <a:spAutoFit/>
          </a:bodyPr>
          <a:lstStyle/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Is part of the application &amp; has full access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     to  its memory.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Measured and verified by HW on load.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Operation visible only within CPU borders.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16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Manageable by the OS,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  <a:cs typeface="+mn-cs"/>
              </a:rPr>
              <a:t>e.g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:</a:t>
            </a:r>
          </a:p>
          <a:p>
            <a:pPr marL="798662" lvl="1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C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PU time slots</a:t>
            </a:r>
          </a:p>
          <a:p>
            <a:pPr marL="798662" lvl="1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Paging and memory policy </a:t>
            </a:r>
          </a:p>
          <a:p>
            <a:pPr marL="455762" lvl="1"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Secrets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are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provisioned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or acquired only </a:t>
            </a:r>
            <a:endParaRPr lang="en-US" sz="24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     after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enclave initialization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.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26" y="224136"/>
            <a:ext cx="8488602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The Enclave</a:t>
            </a:r>
            <a:r>
              <a:rPr lang="en-US" sz="3200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–</a:t>
            </a:r>
            <a:r>
              <a:rPr lang="en-US" sz="320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A trusted execution environment embedded in a process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32194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2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26" y="224136"/>
            <a:ext cx="3345206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Security Perimeter</a:t>
            </a:r>
            <a:endParaRPr lang="he-IL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" t="17551" r="42661"/>
          <a:stretch/>
        </p:blipFill>
        <p:spPr bwMode="auto">
          <a:xfrm>
            <a:off x="64008" y="990600"/>
            <a:ext cx="4279392" cy="481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818837" y="2883877"/>
            <a:ext cx="838200" cy="46502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52" tIns="45578" rIns="91152" bIns="45578" rtlCol="1" anchor="ctr"/>
          <a:lstStyle/>
          <a:p>
            <a:pPr algn="ctr" defTabSz="911519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MEE</a:t>
            </a:r>
            <a:endParaRPr lang="he-IL" sz="18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4606" y="6248400"/>
            <a:ext cx="571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black"/>
                </a:solidFill>
                <a:latin typeface="Calibri"/>
                <a:cs typeface="+mn-cs"/>
              </a:rPr>
              <a:t>* MME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 – Memory Management Engine, elaborated shortly.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762000"/>
            <a:ext cx="4724400" cy="5262692"/>
          </a:xfrm>
          <a:prstGeom prst="rect">
            <a:avLst/>
          </a:prstGeom>
          <a:noFill/>
        </p:spPr>
        <p:txBody>
          <a:bodyPr wrap="square" lIns="91152" tIns="45578" rIns="91152" bIns="45578" rtlCol="1">
            <a:spAutoFit/>
          </a:bodyPr>
          <a:lstStyle/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Security perimeter is the CPU package boundary.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Data and code unencrypted inside CPU package.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Data and code outside CPU is encrypted and integrity checked.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Single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chip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TCB avoids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inter-chip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HW attacks that threaten TPMs. 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If the single TCB is the CPU, then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we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gain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the opportunity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for richer semantics by understanding platform state &amp; app code.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6324600" y="3105756"/>
            <a:ext cx="582328" cy="56325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he-IL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18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26" y="329911"/>
            <a:ext cx="2755879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Execution Flow</a:t>
            </a:r>
            <a:endParaRPr lang="he-IL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" t="14408" r="52231"/>
          <a:stretch/>
        </p:blipFill>
        <p:spPr bwMode="auto">
          <a:xfrm>
            <a:off x="0" y="1219200"/>
            <a:ext cx="4038600" cy="46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38600" y="1701035"/>
            <a:ext cx="7086600" cy="3785365"/>
          </a:xfrm>
          <a:prstGeom prst="rect">
            <a:avLst/>
          </a:prstGeom>
          <a:noFill/>
        </p:spPr>
        <p:txBody>
          <a:bodyPr wrap="square" lIns="91152" tIns="45578" rIns="91152" bIns="45578" rtlCol="1">
            <a:spAutoFit/>
          </a:bodyPr>
          <a:lstStyle/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E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nclavize sensitive App parts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define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s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    a partition to trusted and untrusted.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2. App runs &amp; creates enclave in 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     trusted memory.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3. Trusted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function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transitions flow to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    the enclave.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4.  Enclave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  <a:cs typeface="+mn-cs"/>
              </a:rPr>
              <a:t>sees all process data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, but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   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  <a:cs typeface="+mn-cs"/>
              </a:rPr>
              <a:t>external access to enclave is denied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.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5.  Trusted function returns.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6.  App continues normal execution.</a:t>
            </a:r>
          </a:p>
        </p:txBody>
      </p:sp>
    </p:spTree>
    <p:extLst>
      <p:ext uri="{BB962C8B-B14F-4D97-AF65-F5344CB8AC3E}">
        <p14:creationId xmlns:p14="http://schemas.microsoft.com/office/powerpoint/2010/main" val="126299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95675" y="706170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316" y="76200"/>
            <a:ext cx="7905622" cy="70759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40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Motivation – Some Usage Examples:</a:t>
            </a:r>
            <a:endParaRPr lang="he-IL" sz="40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2400" y="719534"/>
            <a:ext cx="8534400" cy="6337346"/>
          </a:xfrm>
          <a:prstGeom prst="rect">
            <a:avLst/>
          </a:prstGeom>
          <a:noFill/>
        </p:spPr>
        <p:txBody>
          <a:bodyPr wrap="square" lIns="91152" tIns="45578" rIns="91152" bIns="45578" rtlCol="1">
            <a:spAutoFit/>
          </a:bodyPr>
          <a:lstStyle/>
          <a:p>
            <a:pPr marL="468563" marR="352192" indent="-457200" defTabSz="911519" eaLnBrk="1" fontAlgn="auto" hangingPunct="1">
              <a:spcBef>
                <a:spcPts val="1077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b="1" spc="135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Calibri"/>
              </a:rPr>
              <a:t>Cloud</a:t>
            </a:r>
            <a:r>
              <a:rPr lang="en-US" spc="135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Calibri"/>
              </a:rPr>
              <a:t> </a:t>
            </a:r>
            <a:r>
              <a:rPr lang="en-US" spc="135" dirty="0" smtClean="0">
                <a:solidFill>
                  <a:prstClr val="black"/>
                </a:solidFill>
                <a:latin typeface="Calibri"/>
                <a:cs typeface="Calibri"/>
              </a:rPr>
              <a:t>- Assure </a:t>
            </a:r>
            <a:r>
              <a:rPr lang="en-US" spc="108" dirty="0" smtClean="0">
                <a:solidFill>
                  <a:prstClr val="black"/>
                </a:solidFill>
                <a:latin typeface="Calibri"/>
                <a:cs typeface="Calibri"/>
              </a:rPr>
              <a:t>customers</a:t>
            </a:r>
            <a:r>
              <a:rPr lang="en-US" spc="18" dirty="0" smtClean="0">
                <a:solidFill>
                  <a:prstClr val="black"/>
                </a:solidFill>
                <a:latin typeface="Calibri"/>
                <a:cs typeface="Calibri"/>
              </a:rPr>
              <a:t> about the security standard of the “cloud enclave”. Confidential, also from vendors with physical access.</a:t>
            </a:r>
          </a:p>
          <a:p>
            <a:pPr marL="468563" marR="352192" indent="-457200" defTabSz="911519" eaLnBrk="1" fontAlgn="auto" hangingPunct="1">
              <a:spcBef>
                <a:spcPts val="1077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HSM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- Implement </a:t>
            </a: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HSM’s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functionality </a:t>
            </a: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and security such that existing software that supports HSMs can be adapted to using SGX instead.</a:t>
            </a:r>
          </a:p>
          <a:p>
            <a:pPr marL="468563" marR="352192" indent="-457200" defTabSz="911519" eaLnBrk="1" fontAlgn="auto" hangingPunct="1">
              <a:spcBef>
                <a:spcPts val="1077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b="1" spc="99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Calibri"/>
              </a:rPr>
              <a:t>DRM</a:t>
            </a:r>
            <a:r>
              <a:rPr lang="en-US" spc="99" dirty="0" smtClean="0">
                <a:solidFill>
                  <a:prstClr val="black"/>
                </a:solidFill>
                <a:latin typeface="Calibri"/>
                <a:cs typeface="Calibri"/>
              </a:rPr>
              <a:t> – </a:t>
            </a: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On-line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content provider that provides </a:t>
            </a: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content only to authorized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players hosting a   trusted player enclave. </a:t>
            </a:r>
            <a:endParaRPr lang="en-US" spc="99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marL="468563" marR="352192" indent="-457200" defTabSz="911519" eaLnBrk="1" fontAlgn="auto" hangingPunct="1">
              <a:spcBef>
                <a:spcPts val="1077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TOR</a:t>
            </a:r>
            <a:r>
              <a:rPr lang="en-US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- A node that could prove to users that it is not backdoored by its own admin and does not keep a log of how connections were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routed. 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468563" marR="352192" indent="-457200" defTabSz="911519" eaLnBrk="1" fontAlgn="auto" hangingPunct="1">
              <a:spcBef>
                <a:spcPts val="1077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2400" spc="99" dirty="0" smtClean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152" tIns="45578" rIns="91152" bIns="45578" rtlCol="0" anchor="ctr"/>
          <a:lstStyle>
            <a:defPPr>
              <a:defRPr lang="en-US"/>
            </a:defPPr>
            <a:lvl1pPr marL="0" algn="r" defTabSz="911519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5762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1519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7277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3035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8794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4551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0313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6069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http://4.bp.blogspot.com/-7qeer3EzAFE/U5gGI8qedfI/AAAAAAAAAA4/xKGgBxd8qYs/s1600/Cloud-Secur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14" y="1138294"/>
            <a:ext cx="1400175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safenet-inc.com/uploadedImages/images/Icons/Hardware-Security-Modul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48600" y="2538470"/>
            <a:ext cx="1274940" cy="127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www.torproject.org/images/on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029200"/>
            <a:ext cx="796468" cy="120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971925"/>
            <a:ext cx="11715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16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26" y="224136"/>
            <a:ext cx="3145216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Enclave Life Cycle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4641300" y="1210235"/>
            <a:ext cx="1385455" cy="4773706"/>
          </a:xfrm>
          <a:custGeom>
            <a:avLst/>
            <a:gdLst/>
            <a:ahLst/>
            <a:cxnLst/>
            <a:rect l="l" t="t" r="r" b="b"/>
            <a:pathLst>
              <a:path w="1524000" h="5410200">
                <a:moveTo>
                  <a:pt x="0" y="0"/>
                </a:moveTo>
                <a:lnTo>
                  <a:pt x="0" y="5410200"/>
                </a:lnTo>
                <a:lnTo>
                  <a:pt x="1524000" y="54102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" name="object 3"/>
          <p:cNvSpPr/>
          <p:nvPr/>
        </p:nvSpPr>
        <p:spPr>
          <a:xfrm>
            <a:off x="4628809" y="1198160"/>
            <a:ext cx="1411432" cy="4798919"/>
          </a:xfrm>
          <a:custGeom>
            <a:avLst/>
            <a:gdLst/>
            <a:ahLst/>
            <a:cxnLst/>
            <a:rect l="l" t="t" r="r" b="b"/>
            <a:pathLst>
              <a:path w="1552575" h="5438775">
                <a:moveTo>
                  <a:pt x="1552194" y="5432298"/>
                </a:moveTo>
                <a:lnTo>
                  <a:pt x="1552194" y="6095"/>
                </a:lnTo>
                <a:lnTo>
                  <a:pt x="15460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432298"/>
                </a:lnTo>
                <a:lnTo>
                  <a:pt x="6096" y="5438394"/>
                </a:lnTo>
                <a:lnTo>
                  <a:pt x="13716" y="54383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524000" y="28193"/>
                </a:lnTo>
                <a:lnTo>
                  <a:pt x="1524000" y="13715"/>
                </a:lnTo>
                <a:lnTo>
                  <a:pt x="1537716" y="28193"/>
                </a:lnTo>
                <a:lnTo>
                  <a:pt x="1537716" y="5438394"/>
                </a:lnTo>
                <a:lnTo>
                  <a:pt x="1546098" y="5438394"/>
                </a:lnTo>
                <a:lnTo>
                  <a:pt x="1552194" y="5432298"/>
                </a:lnTo>
                <a:close/>
              </a:path>
              <a:path w="1552575" h="54387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552575" h="5438775">
                <a:moveTo>
                  <a:pt x="28194" y="54102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10200"/>
                </a:lnTo>
                <a:lnTo>
                  <a:pt x="28194" y="5410200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3716" y="5410200"/>
                </a:lnTo>
                <a:lnTo>
                  <a:pt x="28194" y="5423916"/>
                </a:lnTo>
                <a:lnTo>
                  <a:pt x="28194" y="5438394"/>
                </a:lnTo>
                <a:lnTo>
                  <a:pt x="1524000" y="5438394"/>
                </a:lnTo>
                <a:lnTo>
                  <a:pt x="1524000" y="5423916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28194" y="5438394"/>
                </a:moveTo>
                <a:lnTo>
                  <a:pt x="28194" y="5423916"/>
                </a:lnTo>
                <a:lnTo>
                  <a:pt x="13716" y="5410200"/>
                </a:lnTo>
                <a:lnTo>
                  <a:pt x="13716" y="5438394"/>
                </a:lnTo>
                <a:lnTo>
                  <a:pt x="28194" y="5438394"/>
                </a:lnTo>
                <a:close/>
              </a:path>
              <a:path w="1552575" h="5438775">
                <a:moveTo>
                  <a:pt x="1537716" y="28193"/>
                </a:moveTo>
                <a:lnTo>
                  <a:pt x="1524000" y="13715"/>
                </a:lnTo>
                <a:lnTo>
                  <a:pt x="1524000" y="28193"/>
                </a:lnTo>
                <a:lnTo>
                  <a:pt x="1537716" y="28193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537716" y="28193"/>
                </a:lnTo>
                <a:lnTo>
                  <a:pt x="1524000" y="28193"/>
                </a:lnTo>
                <a:lnTo>
                  <a:pt x="1524000" y="5410200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1537716" y="5438394"/>
                </a:moveTo>
                <a:lnTo>
                  <a:pt x="1537716" y="5410200"/>
                </a:lnTo>
                <a:lnTo>
                  <a:pt x="1524000" y="5423916"/>
                </a:lnTo>
                <a:lnTo>
                  <a:pt x="1524000" y="5438394"/>
                </a:lnTo>
                <a:lnTo>
                  <a:pt x="1537716" y="5438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4283924" y="878767"/>
            <a:ext cx="273502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90" dirty="0">
                <a:solidFill>
                  <a:prstClr val="black"/>
                </a:solidFill>
                <a:latin typeface="Calibri"/>
                <a:cs typeface="Calibri"/>
              </a:rPr>
              <a:t>Physical </a:t>
            </a:r>
            <a:r>
              <a:rPr sz="1800" spc="99" dirty="0">
                <a:solidFill>
                  <a:prstClr val="black"/>
                </a:solidFill>
                <a:latin typeface="Calibri"/>
                <a:cs typeface="Calibri"/>
              </a:rPr>
              <a:t>Address</a:t>
            </a:r>
            <a:r>
              <a:rPr sz="1800" spc="-7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800" spc="112" dirty="0">
                <a:solidFill>
                  <a:prstClr val="black"/>
                </a:solidFill>
                <a:latin typeface="Calibri"/>
                <a:cs typeface="Calibri"/>
              </a:rPr>
              <a:t>Space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" name="object 2"/>
          <p:cNvSpPr/>
          <p:nvPr/>
        </p:nvSpPr>
        <p:spPr>
          <a:xfrm>
            <a:off x="1385455" y="1210235"/>
            <a:ext cx="1177636" cy="4840941"/>
          </a:xfrm>
          <a:custGeom>
            <a:avLst/>
            <a:gdLst/>
            <a:ahLst/>
            <a:cxnLst/>
            <a:rect l="l" t="t" r="r" b="b"/>
            <a:pathLst>
              <a:path w="1295400" h="5486400">
                <a:moveTo>
                  <a:pt x="0" y="0"/>
                </a:moveTo>
                <a:lnTo>
                  <a:pt x="0" y="5486400"/>
                </a:lnTo>
                <a:lnTo>
                  <a:pt x="1295400" y="5486400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7176" y="832600"/>
            <a:ext cx="2434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spc="63" dirty="0">
                <a:solidFill>
                  <a:srgbClr val="000000"/>
                </a:solidFill>
                <a:latin typeface="Calibri"/>
                <a:cs typeface="+mn-cs"/>
              </a:rPr>
              <a:t>Virtual </a:t>
            </a:r>
            <a:r>
              <a:rPr lang="en-US" sz="1800" spc="99" dirty="0">
                <a:solidFill>
                  <a:srgbClr val="000000"/>
                </a:solidFill>
                <a:latin typeface="Calibri"/>
                <a:cs typeface="+mn-cs"/>
              </a:rPr>
              <a:t>Address</a:t>
            </a:r>
            <a:r>
              <a:rPr lang="en-US" sz="1800" spc="-67" dirty="0">
                <a:solidFill>
                  <a:srgbClr val="000000"/>
                </a:solidFill>
                <a:latin typeface="Calibri"/>
                <a:cs typeface="+mn-cs"/>
              </a:rPr>
              <a:t> </a:t>
            </a:r>
            <a:r>
              <a:rPr lang="en-US" sz="1800" spc="112" dirty="0">
                <a:solidFill>
                  <a:srgbClr val="000000"/>
                </a:solidFill>
                <a:latin typeface="Calibri"/>
                <a:cs typeface="+mn-cs"/>
              </a:rPr>
              <a:t>Space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3"/>
          <p:cNvSpPr/>
          <p:nvPr/>
        </p:nvSpPr>
        <p:spPr>
          <a:xfrm>
            <a:off x="1372988" y="1198134"/>
            <a:ext cx="1203614" cy="4866154"/>
          </a:xfrm>
          <a:custGeom>
            <a:avLst/>
            <a:gdLst/>
            <a:ahLst/>
            <a:cxnLst/>
            <a:rect l="l" t="t" r="r" b="b"/>
            <a:pathLst>
              <a:path w="1323975" h="5514975">
                <a:moveTo>
                  <a:pt x="1323594" y="5508498"/>
                </a:moveTo>
                <a:lnTo>
                  <a:pt x="1323594" y="6095"/>
                </a:lnTo>
                <a:lnTo>
                  <a:pt x="13174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508498"/>
                </a:lnTo>
                <a:lnTo>
                  <a:pt x="6096" y="5514594"/>
                </a:lnTo>
                <a:lnTo>
                  <a:pt x="13716" y="55145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295400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5514594"/>
                </a:lnTo>
                <a:lnTo>
                  <a:pt x="1317498" y="5514594"/>
                </a:lnTo>
                <a:lnTo>
                  <a:pt x="1323594" y="5508498"/>
                </a:lnTo>
                <a:close/>
              </a:path>
              <a:path w="1323975" h="55149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323975" h="5514975">
                <a:moveTo>
                  <a:pt x="28194" y="54864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86400"/>
                </a:lnTo>
                <a:lnTo>
                  <a:pt x="28194" y="5486400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716" y="5486400"/>
                </a:lnTo>
                <a:lnTo>
                  <a:pt x="28194" y="5500116"/>
                </a:lnTo>
                <a:lnTo>
                  <a:pt x="28194" y="5514594"/>
                </a:lnTo>
                <a:lnTo>
                  <a:pt x="1295400" y="5514594"/>
                </a:lnTo>
                <a:lnTo>
                  <a:pt x="1295400" y="5500116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28194" y="5514594"/>
                </a:moveTo>
                <a:lnTo>
                  <a:pt x="28194" y="5500116"/>
                </a:lnTo>
                <a:lnTo>
                  <a:pt x="13716" y="5486400"/>
                </a:lnTo>
                <a:lnTo>
                  <a:pt x="13716" y="5514594"/>
                </a:lnTo>
                <a:lnTo>
                  <a:pt x="28194" y="5514594"/>
                </a:lnTo>
                <a:close/>
              </a:path>
              <a:path w="1323975" h="5514975">
                <a:moveTo>
                  <a:pt x="1309116" y="28193"/>
                </a:moveTo>
                <a:lnTo>
                  <a:pt x="1295400" y="13715"/>
                </a:lnTo>
                <a:lnTo>
                  <a:pt x="1295400" y="28193"/>
                </a:lnTo>
                <a:lnTo>
                  <a:pt x="1309116" y="28193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09116" y="28193"/>
                </a:lnTo>
                <a:lnTo>
                  <a:pt x="1295400" y="28193"/>
                </a:lnTo>
                <a:lnTo>
                  <a:pt x="1295400" y="5486400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1309116" y="5514594"/>
                </a:moveTo>
                <a:lnTo>
                  <a:pt x="1309116" y="5486400"/>
                </a:lnTo>
                <a:lnTo>
                  <a:pt x="1295400" y="5500116"/>
                </a:lnTo>
                <a:lnTo>
                  <a:pt x="1295400" y="5514594"/>
                </a:lnTo>
                <a:lnTo>
                  <a:pt x="1309116" y="5514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99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bject 2"/>
          <p:cNvSpPr/>
          <p:nvPr/>
        </p:nvSpPr>
        <p:spPr>
          <a:xfrm>
            <a:off x="4641300" y="1210236"/>
            <a:ext cx="1385455" cy="336176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4641300" y="3429000"/>
            <a:ext cx="1385455" cy="268941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" name="object 4"/>
          <p:cNvSpPr/>
          <p:nvPr/>
        </p:nvSpPr>
        <p:spPr>
          <a:xfrm>
            <a:off x="4641300" y="5849470"/>
            <a:ext cx="1385455" cy="134471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0" y="0"/>
                </a:moveTo>
                <a:lnTo>
                  <a:pt x="0" y="152400"/>
                </a:lnTo>
                <a:lnTo>
                  <a:pt x="1524000" y="1524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" name="object 5"/>
          <p:cNvSpPr/>
          <p:nvPr/>
        </p:nvSpPr>
        <p:spPr>
          <a:xfrm>
            <a:off x="4628809" y="1198160"/>
            <a:ext cx="1411432" cy="4798919"/>
          </a:xfrm>
          <a:custGeom>
            <a:avLst/>
            <a:gdLst/>
            <a:ahLst/>
            <a:cxnLst/>
            <a:rect l="l" t="t" r="r" b="b"/>
            <a:pathLst>
              <a:path w="1552575" h="5438775">
                <a:moveTo>
                  <a:pt x="1552194" y="5432298"/>
                </a:moveTo>
                <a:lnTo>
                  <a:pt x="1552194" y="6095"/>
                </a:lnTo>
                <a:lnTo>
                  <a:pt x="15460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432298"/>
                </a:lnTo>
                <a:lnTo>
                  <a:pt x="6096" y="5438394"/>
                </a:lnTo>
                <a:lnTo>
                  <a:pt x="13716" y="54383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524000" y="28193"/>
                </a:lnTo>
                <a:lnTo>
                  <a:pt x="1524000" y="13715"/>
                </a:lnTo>
                <a:lnTo>
                  <a:pt x="1537716" y="28193"/>
                </a:lnTo>
                <a:lnTo>
                  <a:pt x="1537716" y="5438394"/>
                </a:lnTo>
                <a:lnTo>
                  <a:pt x="1546098" y="5438394"/>
                </a:lnTo>
                <a:lnTo>
                  <a:pt x="1552194" y="5432298"/>
                </a:lnTo>
                <a:close/>
              </a:path>
              <a:path w="1552575" h="54387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552575" h="5438775">
                <a:moveTo>
                  <a:pt x="28194" y="54102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10200"/>
                </a:lnTo>
                <a:lnTo>
                  <a:pt x="28194" y="5410200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3716" y="5410200"/>
                </a:lnTo>
                <a:lnTo>
                  <a:pt x="28194" y="5423916"/>
                </a:lnTo>
                <a:lnTo>
                  <a:pt x="28194" y="5438394"/>
                </a:lnTo>
                <a:lnTo>
                  <a:pt x="1524000" y="5438394"/>
                </a:lnTo>
                <a:lnTo>
                  <a:pt x="1524000" y="5423916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28194" y="5438394"/>
                </a:moveTo>
                <a:lnTo>
                  <a:pt x="28194" y="5423916"/>
                </a:lnTo>
                <a:lnTo>
                  <a:pt x="13716" y="5410200"/>
                </a:lnTo>
                <a:lnTo>
                  <a:pt x="13716" y="5438394"/>
                </a:lnTo>
                <a:lnTo>
                  <a:pt x="28194" y="5438394"/>
                </a:lnTo>
                <a:close/>
              </a:path>
              <a:path w="1552575" h="5438775">
                <a:moveTo>
                  <a:pt x="1537716" y="28193"/>
                </a:moveTo>
                <a:lnTo>
                  <a:pt x="1524000" y="13715"/>
                </a:lnTo>
                <a:lnTo>
                  <a:pt x="1524000" y="28193"/>
                </a:lnTo>
                <a:lnTo>
                  <a:pt x="1537716" y="28193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537716" y="28193"/>
                </a:lnTo>
                <a:lnTo>
                  <a:pt x="1524000" y="28193"/>
                </a:lnTo>
                <a:lnTo>
                  <a:pt x="1524000" y="5410200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1537716" y="5438394"/>
                </a:moveTo>
                <a:lnTo>
                  <a:pt x="1537716" y="5410200"/>
                </a:lnTo>
                <a:lnTo>
                  <a:pt x="1524000" y="5423916"/>
                </a:lnTo>
                <a:lnTo>
                  <a:pt x="1524000" y="5438394"/>
                </a:lnTo>
                <a:lnTo>
                  <a:pt x="1537716" y="5438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" name="object 6"/>
          <p:cNvSpPr/>
          <p:nvPr/>
        </p:nvSpPr>
        <p:spPr>
          <a:xfrm>
            <a:off x="4641300" y="1546412"/>
            <a:ext cx="1385455" cy="1882588"/>
          </a:xfrm>
          <a:custGeom>
            <a:avLst/>
            <a:gdLst/>
            <a:ahLst/>
            <a:cxnLst/>
            <a:rect l="l" t="t" r="r" b="b"/>
            <a:pathLst>
              <a:path w="1524000" h="2133600">
                <a:moveTo>
                  <a:pt x="0" y="0"/>
                </a:moveTo>
                <a:lnTo>
                  <a:pt x="0" y="2133600"/>
                </a:lnTo>
                <a:lnTo>
                  <a:pt x="1524000" y="213359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660A9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" name="object 7"/>
          <p:cNvSpPr/>
          <p:nvPr/>
        </p:nvSpPr>
        <p:spPr>
          <a:xfrm>
            <a:off x="4628809" y="1534309"/>
            <a:ext cx="1411432" cy="1907801"/>
          </a:xfrm>
          <a:custGeom>
            <a:avLst/>
            <a:gdLst/>
            <a:ahLst/>
            <a:cxnLst/>
            <a:rect l="l" t="t" r="r" b="b"/>
            <a:pathLst>
              <a:path w="1552575" h="2162175">
                <a:moveTo>
                  <a:pt x="1552193" y="2161793"/>
                </a:moveTo>
                <a:lnTo>
                  <a:pt x="1552193" y="0"/>
                </a:lnTo>
                <a:lnTo>
                  <a:pt x="0" y="0"/>
                </a:lnTo>
                <a:lnTo>
                  <a:pt x="0" y="2161794"/>
                </a:lnTo>
                <a:lnTo>
                  <a:pt x="13715" y="2161794"/>
                </a:lnTo>
                <a:lnTo>
                  <a:pt x="13715" y="28193"/>
                </a:lnTo>
                <a:lnTo>
                  <a:pt x="28193" y="13716"/>
                </a:lnTo>
                <a:lnTo>
                  <a:pt x="28193" y="28193"/>
                </a:lnTo>
                <a:lnTo>
                  <a:pt x="1523999" y="28193"/>
                </a:lnTo>
                <a:lnTo>
                  <a:pt x="1523999" y="13716"/>
                </a:lnTo>
                <a:lnTo>
                  <a:pt x="1537715" y="28193"/>
                </a:lnTo>
                <a:lnTo>
                  <a:pt x="1537715" y="2161793"/>
                </a:lnTo>
                <a:lnTo>
                  <a:pt x="1552193" y="2161793"/>
                </a:lnTo>
                <a:close/>
              </a:path>
              <a:path w="1552575" h="2162175">
                <a:moveTo>
                  <a:pt x="28193" y="28193"/>
                </a:moveTo>
                <a:lnTo>
                  <a:pt x="28193" y="13716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552575" h="2162175">
                <a:moveTo>
                  <a:pt x="28193" y="2133600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33600"/>
                </a:lnTo>
                <a:lnTo>
                  <a:pt x="28193" y="2133600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3715" y="2133600"/>
                </a:lnTo>
                <a:lnTo>
                  <a:pt x="28193" y="2147316"/>
                </a:lnTo>
                <a:lnTo>
                  <a:pt x="28193" y="2161794"/>
                </a:lnTo>
                <a:lnTo>
                  <a:pt x="1523999" y="2161793"/>
                </a:lnTo>
                <a:lnTo>
                  <a:pt x="1523999" y="2147316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28193" y="2161794"/>
                </a:moveTo>
                <a:lnTo>
                  <a:pt x="28193" y="2147316"/>
                </a:lnTo>
                <a:lnTo>
                  <a:pt x="13715" y="2133600"/>
                </a:lnTo>
                <a:lnTo>
                  <a:pt x="13715" y="2161794"/>
                </a:lnTo>
                <a:lnTo>
                  <a:pt x="28193" y="2161794"/>
                </a:lnTo>
                <a:close/>
              </a:path>
              <a:path w="1552575" h="2162175">
                <a:moveTo>
                  <a:pt x="1537715" y="28193"/>
                </a:moveTo>
                <a:lnTo>
                  <a:pt x="1523999" y="13716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2133600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1537715" y="2161793"/>
                </a:moveTo>
                <a:lnTo>
                  <a:pt x="1537715" y="2133600"/>
                </a:lnTo>
                <a:lnTo>
                  <a:pt x="1523999" y="2147316"/>
                </a:lnTo>
                <a:lnTo>
                  <a:pt x="1523999" y="2161793"/>
                </a:lnTo>
                <a:lnTo>
                  <a:pt x="1537715" y="2161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4857520" y="2133600"/>
            <a:ext cx="9336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8" dirty="0">
                <a:solidFill>
                  <a:srgbClr val="FFFFFF"/>
                </a:solidFill>
                <a:latin typeface="Calibri"/>
                <a:cs typeface="Calibri"/>
              </a:rPr>
              <a:t>System  </a:t>
            </a:r>
            <a:r>
              <a:rPr sz="1800" spc="63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" name="object 9"/>
          <p:cNvSpPr/>
          <p:nvPr/>
        </p:nvSpPr>
        <p:spPr>
          <a:xfrm>
            <a:off x="4641300" y="3697941"/>
            <a:ext cx="1385455" cy="2151529"/>
          </a:xfrm>
          <a:custGeom>
            <a:avLst/>
            <a:gdLst/>
            <a:ahLst/>
            <a:cxnLst/>
            <a:rect l="l" t="t" r="r" b="b"/>
            <a:pathLst>
              <a:path w="1524000" h="2438400">
                <a:moveTo>
                  <a:pt x="0" y="0"/>
                </a:moveTo>
                <a:lnTo>
                  <a:pt x="0" y="2438400"/>
                </a:lnTo>
                <a:lnTo>
                  <a:pt x="1524000" y="24384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8" name="object 10"/>
          <p:cNvSpPr/>
          <p:nvPr/>
        </p:nvSpPr>
        <p:spPr>
          <a:xfrm>
            <a:off x="4628809" y="3685866"/>
            <a:ext cx="1411432" cy="2176743"/>
          </a:xfrm>
          <a:custGeom>
            <a:avLst/>
            <a:gdLst/>
            <a:ahLst/>
            <a:cxnLst/>
            <a:rect l="l" t="t" r="r" b="b"/>
            <a:pathLst>
              <a:path w="1552575" h="2466975">
                <a:moveTo>
                  <a:pt x="1552193" y="2466594"/>
                </a:moveTo>
                <a:lnTo>
                  <a:pt x="1552193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4"/>
                </a:lnTo>
                <a:lnTo>
                  <a:pt x="1523999" y="13716"/>
                </a:lnTo>
                <a:lnTo>
                  <a:pt x="1537715" y="28194"/>
                </a:lnTo>
                <a:lnTo>
                  <a:pt x="1537715" y="2466594"/>
                </a:lnTo>
                <a:lnTo>
                  <a:pt x="1552193" y="2466594"/>
                </a:lnTo>
                <a:close/>
              </a:path>
              <a:path w="1552575" h="24669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2466975">
                <a:moveTo>
                  <a:pt x="28194" y="24384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523999" y="2466594"/>
                </a:lnTo>
                <a:lnTo>
                  <a:pt x="1523999" y="2452116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552575" h="2466975">
                <a:moveTo>
                  <a:pt x="1537715" y="28194"/>
                </a:moveTo>
                <a:lnTo>
                  <a:pt x="1523999" y="13716"/>
                </a:lnTo>
                <a:lnTo>
                  <a:pt x="1523999" y="28194"/>
                </a:lnTo>
                <a:lnTo>
                  <a:pt x="1537715" y="28194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537715" y="28194"/>
                </a:lnTo>
                <a:lnTo>
                  <a:pt x="1523999" y="28194"/>
                </a:lnTo>
                <a:lnTo>
                  <a:pt x="1523999" y="2438400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1537715" y="2466594"/>
                </a:moveTo>
                <a:lnTo>
                  <a:pt x="1537715" y="2438400"/>
                </a:lnTo>
                <a:lnTo>
                  <a:pt x="1523999" y="2452116"/>
                </a:lnTo>
                <a:lnTo>
                  <a:pt x="1523999" y="2466594"/>
                </a:lnTo>
                <a:lnTo>
                  <a:pt x="1537715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9" name="object 11"/>
          <p:cNvSpPr txBox="1"/>
          <p:nvPr/>
        </p:nvSpPr>
        <p:spPr>
          <a:xfrm>
            <a:off x="4831684" y="4055865"/>
            <a:ext cx="855517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200" spc="18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85" dirty="0">
                <a:solidFill>
                  <a:srgbClr val="FFFFFF"/>
                </a:solidFill>
                <a:latin typeface="Calibri"/>
                <a:cs typeface="Calibri"/>
              </a:rPr>
              <a:t>nclave 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12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121" dirty="0">
                <a:solidFill>
                  <a:srgbClr val="FFFFFF"/>
                </a:solidFill>
                <a:latin typeface="Calibri"/>
                <a:cs typeface="Calibri"/>
              </a:rPr>
              <a:t>age  </a:t>
            </a:r>
            <a:r>
              <a:rPr sz="2200" spc="112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112" dirty="0">
                <a:solidFill>
                  <a:srgbClr val="FFFFFF"/>
                </a:solidFill>
                <a:latin typeface="Calibri"/>
                <a:cs typeface="Calibri"/>
              </a:rPr>
              <a:t>ache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0" name="object 15"/>
          <p:cNvSpPr/>
          <p:nvPr/>
        </p:nvSpPr>
        <p:spPr>
          <a:xfrm>
            <a:off x="6650187" y="3697941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1" name="object 16"/>
          <p:cNvSpPr/>
          <p:nvPr/>
        </p:nvSpPr>
        <p:spPr>
          <a:xfrm>
            <a:off x="6650187" y="4235825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2" name="object 17"/>
          <p:cNvSpPr/>
          <p:nvPr/>
        </p:nvSpPr>
        <p:spPr>
          <a:xfrm>
            <a:off x="6650187" y="4572000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3" name="object 18"/>
          <p:cNvSpPr/>
          <p:nvPr/>
        </p:nvSpPr>
        <p:spPr>
          <a:xfrm>
            <a:off x="6650187" y="4908178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4" name="object 19"/>
          <p:cNvSpPr/>
          <p:nvPr/>
        </p:nvSpPr>
        <p:spPr>
          <a:xfrm>
            <a:off x="6650187" y="5244353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5" name="object 20"/>
          <p:cNvSpPr/>
          <p:nvPr/>
        </p:nvSpPr>
        <p:spPr>
          <a:xfrm>
            <a:off x="6650187" y="5580530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6" name="object 21"/>
          <p:cNvSpPr/>
          <p:nvPr/>
        </p:nvSpPr>
        <p:spPr>
          <a:xfrm>
            <a:off x="6637718" y="3685866"/>
            <a:ext cx="1480705" cy="2176743"/>
          </a:xfrm>
          <a:custGeom>
            <a:avLst/>
            <a:gdLst/>
            <a:ahLst/>
            <a:cxnLst/>
            <a:rect l="l" t="t" r="r" b="b"/>
            <a:pathLst>
              <a:path w="1628775" h="2466975">
                <a:moveTo>
                  <a:pt x="1628394" y="2466594"/>
                </a:moveTo>
                <a:lnTo>
                  <a:pt x="1628394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4" y="28194"/>
                </a:lnTo>
                <a:lnTo>
                  <a:pt x="1600200" y="28194"/>
                </a:lnTo>
                <a:lnTo>
                  <a:pt x="1600200" y="13716"/>
                </a:lnTo>
                <a:lnTo>
                  <a:pt x="1613916" y="28194"/>
                </a:lnTo>
                <a:lnTo>
                  <a:pt x="1613916" y="2466594"/>
                </a:lnTo>
                <a:lnTo>
                  <a:pt x="1628394" y="2466594"/>
                </a:lnTo>
                <a:close/>
              </a:path>
              <a:path w="1628775" h="2466975">
                <a:moveTo>
                  <a:pt x="28194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4" y="28194"/>
                </a:lnTo>
                <a:close/>
              </a:path>
              <a:path w="1628775" h="2466975">
                <a:moveTo>
                  <a:pt x="28194" y="2438400"/>
                </a:moveTo>
                <a:lnTo>
                  <a:pt x="28194" y="28194"/>
                </a:lnTo>
                <a:lnTo>
                  <a:pt x="13716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600200" y="2466594"/>
                </a:lnTo>
                <a:lnTo>
                  <a:pt x="1600200" y="2452116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628775" h="2466975">
                <a:moveTo>
                  <a:pt x="1613916" y="28194"/>
                </a:moveTo>
                <a:lnTo>
                  <a:pt x="1600200" y="13716"/>
                </a:lnTo>
                <a:lnTo>
                  <a:pt x="1600200" y="28194"/>
                </a:lnTo>
                <a:lnTo>
                  <a:pt x="1613916" y="28194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613916" y="28194"/>
                </a:lnTo>
                <a:lnTo>
                  <a:pt x="1600200" y="28194"/>
                </a:lnTo>
                <a:lnTo>
                  <a:pt x="1600200" y="2438400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1613916" y="2466594"/>
                </a:moveTo>
                <a:lnTo>
                  <a:pt x="1613916" y="2438400"/>
                </a:lnTo>
                <a:lnTo>
                  <a:pt x="1600200" y="2452116"/>
                </a:lnTo>
                <a:lnTo>
                  <a:pt x="1600200" y="2466594"/>
                </a:lnTo>
                <a:lnTo>
                  <a:pt x="1613916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7" name="object 22"/>
          <p:cNvSpPr txBox="1"/>
          <p:nvPr/>
        </p:nvSpPr>
        <p:spPr>
          <a:xfrm>
            <a:off x="6639328" y="3683151"/>
            <a:ext cx="57611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2" dirty="0">
                <a:solidFill>
                  <a:srgbClr val="FFFFFF"/>
                </a:solidFill>
                <a:latin typeface="Calibri"/>
                <a:cs typeface="Calibri"/>
              </a:rPr>
              <a:t>EPCM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8" name="object 23"/>
          <p:cNvSpPr/>
          <p:nvPr/>
        </p:nvSpPr>
        <p:spPr>
          <a:xfrm>
            <a:off x="6650187" y="4639235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9" name="object 24"/>
          <p:cNvSpPr/>
          <p:nvPr/>
        </p:nvSpPr>
        <p:spPr>
          <a:xfrm>
            <a:off x="6639097" y="4628479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0" name="object 25"/>
          <p:cNvSpPr/>
          <p:nvPr/>
        </p:nvSpPr>
        <p:spPr>
          <a:xfrm>
            <a:off x="6650187" y="4303062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1" name="object 26"/>
          <p:cNvSpPr/>
          <p:nvPr/>
        </p:nvSpPr>
        <p:spPr>
          <a:xfrm>
            <a:off x="6639097" y="4292301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2" name="object 27"/>
          <p:cNvSpPr txBox="1"/>
          <p:nvPr/>
        </p:nvSpPr>
        <p:spPr>
          <a:xfrm>
            <a:off x="7018947" y="4286698"/>
            <a:ext cx="7181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3" name="object 28"/>
          <p:cNvSpPr/>
          <p:nvPr/>
        </p:nvSpPr>
        <p:spPr>
          <a:xfrm>
            <a:off x="6650187" y="4975415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4" name="object 29"/>
          <p:cNvSpPr/>
          <p:nvPr/>
        </p:nvSpPr>
        <p:spPr>
          <a:xfrm>
            <a:off x="6639097" y="4964654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5" name="object 30"/>
          <p:cNvSpPr/>
          <p:nvPr/>
        </p:nvSpPr>
        <p:spPr>
          <a:xfrm>
            <a:off x="6650187" y="3966882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6" name="object 31"/>
          <p:cNvSpPr/>
          <p:nvPr/>
        </p:nvSpPr>
        <p:spPr>
          <a:xfrm>
            <a:off x="6639097" y="3956126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7" name="object 32"/>
          <p:cNvSpPr txBox="1"/>
          <p:nvPr/>
        </p:nvSpPr>
        <p:spPr>
          <a:xfrm>
            <a:off x="7018947" y="3950523"/>
            <a:ext cx="7181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8" name="object 33"/>
          <p:cNvSpPr/>
          <p:nvPr/>
        </p:nvSpPr>
        <p:spPr>
          <a:xfrm>
            <a:off x="6650187" y="5311588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9" name="object 34"/>
          <p:cNvSpPr/>
          <p:nvPr/>
        </p:nvSpPr>
        <p:spPr>
          <a:xfrm>
            <a:off x="6639097" y="5300831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0" name="object 35"/>
          <p:cNvSpPr txBox="1"/>
          <p:nvPr/>
        </p:nvSpPr>
        <p:spPr>
          <a:xfrm>
            <a:off x="7018947" y="4622874"/>
            <a:ext cx="718127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  <a:p>
            <a:pPr marL="11363" marR="4559" defTabSz="817992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sz="1800" spc="76" dirty="0">
                <a:solidFill>
                  <a:srgbClr val="FFFFFF"/>
                </a:solidFill>
                <a:latin typeface="Calibri"/>
                <a:cs typeface="Calibri"/>
              </a:rPr>
              <a:t>Invalid  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1" name="object 36"/>
          <p:cNvSpPr txBox="1"/>
          <p:nvPr/>
        </p:nvSpPr>
        <p:spPr>
          <a:xfrm>
            <a:off x="7213852" y="933237"/>
            <a:ext cx="13843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1346"/>
              </a:spcBef>
              <a:spcAft>
                <a:spcPts val="0"/>
              </a:spcAft>
            </a:pPr>
            <a:r>
              <a:rPr sz="1800" spc="-265" dirty="0" smtClean="0">
                <a:solidFill>
                  <a:prstClr val="black"/>
                </a:solidFill>
                <a:latin typeface="Verdana"/>
                <a:cs typeface="Verdana"/>
              </a:rPr>
              <a:t>BIOS</a:t>
            </a:r>
            <a:r>
              <a:rPr sz="1800" spc="-251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800" spc="-148" dirty="0">
                <a:solidFill>
                  <a:prstClr val="black"/>
                </a:solidFill>
                <a:latin typeface="Verdana"/>
                <a:cs typeface="Verdana"/>
              </a:rPr>
              <a:t>setup</a:t>
            </a:r>
            <a:endParaRPr sz="18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2" name="object 12"/>
          <p:cNvSpPr txBox="1"/>
          <p:nvPr/>
        </p:nvSpPr>
        <p:spPr>
          <a:xfrm>
            <a:off x="4283924" y="878767"/>
            <a:ext cx="273502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90" dirty="0">
                <a:solidFill>
                  <a:prstClr val="black"/>
                </a:solidFill>
                <a:latin typeface="Calibri"/>
                <a:cs typeface="Calibri"/>
              </a:rPr>
              <a:t>Physical </a:t>
            </a:r>
            <a:r>
              <a:rPr sz="1800" spc="99" dirty="0">
                <a:solidFill>
                  <a:prstClr val="black"/>
                </a:solidFill>
                <a:latin typeface="Calibri"/>
                <a:cs typeface="Calibri"/>
              </a:rPr>
              <a:t>Address</a:t>
            </a:r>
            <a:r>
              <a:rPr sz="1800" spc="-7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800" spc="112" dirty="0">
                <a:solidFill>
                  <a:prstClr val="black"/>
                </a:solidFill>
                <a:latin typeface="Calibri"/>
                <a:cs typeface="Calibri"/>
              </a:rPr>
              <a:t>Space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3" name="object 2"/>
          <p:cNvSpPr/>
          <p:nvPr/>
        </p:nvSpPr>
        <p:spPr>
          <a:xfrm>
            <a:off x="1385455" y="1210235"/>
            <a:ext cx="1177636" cy="4840941"/>
          </a:xfrm>
          <a:custGeom>
            <a:avLst/>
            <a:gdLst/>
            <a:ahLst/>
            <a:cxnLst/>
            <a:rect l="l" t="t" r="r" b="b"/>
            <a:pathLst>
              <a:path w="1295400" h="5486400">
                <a:moveTo>
                  <a:pt x="0" y="0"/>
                </a:moveTo>
                <a:lnTo>
                  <a:pt x="0" y="5486400"/>
                </a:lnTo>
                <a:lnTo>
                  <a:pt x="1295400" y="5486400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4" name="object 3"/>
          <p:cNvSpPr/>
          <p:nvPr/>
        </p:nvSpPr>
        <p:spPr>
          <a:xfrm>
            <a:off x="1372988" y="1198134"/>
            <a:ext cx="1203614" cy="4866154"/>
          </a:xfrm>
          <a:custGeom>
            <a:avLst/>
            <a:gdLst/>
            <a:ahLst/>
            <a:cxnLst/>
            <a:rect l="l" t="t" r="r" b="b"/>
            <a:pathLst>
              <a:path w="1323975" h="5514975">
                <a:moveTo>
                  <a:pt x="1323594" y="5508498"/>
                </a:moveTo>
                <a:lnTo>
                  <a:pt x="1323594" y="6095"/>
                </a:lnTo>
                <a:lnTo>
                  <a:pt x="13174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508498"/>
                </a:lnTo>
                <a:lnTo>
                  <a:pt x="6096" y="5514594"/>
                </a:lnTo>
                <a:lnTo>
                  <a:pt x="13716" y="55145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295400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5514594"/>
                </a:lnTo>
                <a:lnTo>
                  <a:pt x="1317498" y="5514594"/>
                </a:lnTo>
                <a:lnTo>
                  <a:pt x="1323594" y="5508498"/>
                </a:lnTo>
                <a:close/>
              </a:path>
              <a:path w="1323975" h="55149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323975" h="5514975">
                <a:moveTo>
                  <a:pt x="28194" y="54864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86400"/>
                </a:lnTo>
                <a:lnTo>
                  <a:pt x="28194" y="5486400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716" y="5486400"/>
                </a:lnTo>
                <a:lnTo>
                  <a:pt x="28194" y="5500116"/>
                </a:lnTo>
                <a:lnTo>
                  <a:pt x="28194" y="5514594"/>
                </a:lnTo>
                <a:lnTo>
                  <a:pt x="1295400" y="5514594"/>
                </a:lnTo>
                <a:lnTo>
                  <a:pt x="1295400" y="5500116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28194" y="5514594"/>
                </a:moveTo>
                <a:lnTo>
                  <a:pt x="28194" y="5500116"/>
                </a:lnTo>
                <a:lnTo>
                  <a:pt x="13716" y="5486400"/>
                </a:lnTo>
                <a:lnTo>
                  <a:pt x="13716" y="5514594"/>
                </a:lnTo>
                <a:lnTo>
                  <a:pt x="28194" y="5514594"/>
                </a:lnTo>
                <a:close/>
              </a:path>
              <a:path w="1323975" h="5514975">
                <a:moveTo>
                  <a:pt x="1309116" y="28193"/>
                </a:moveTo>
                <a:lnTo>
                  <a:pt x="1295400" y="13715"/>
                </a:lnTo>
                <a:lnTo>
                  <a:pt x="1295400" y="28193"/>
                </a:lnTo>
                <a:lnTo>
                  <a:pt x="1309116" y="28193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09116" y="28193"/>
                </a:lnTo>
                <a:lnTo>
                  <a:pt x="1295400" y="28193"/>
                </a:lnTo>
                <a:lnTo>
                  <a:pt x="1295400" y="5486400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1309116" y="5514594"/>
                </a:moveTo>
                <a:lnTo>
                  <a:pt x="1309116" y="5486400"/>
                </a:lnTo>
                <a:lnTo>
                  <a:pt x="1295400" y="5500116"/>
                </a:lnTo>
                <a:lnTo>
                  <a:pt x="1295400" y="5514594"/>
                </a:lnTo>
                <a:lnTo>
                  <a:pt x="1309116" y="5514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57176" y="838200"/>
            <a:ext cx="2434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spc="63" dirty="0">
                <a:solidFill>
                  <a:srgbClr val="000000"/>
                </a:solidFill>
                <a:latin typeface="Calibri"/>
                <a:cs typeface="+mn-cs"/>
              </a:rPr>
              <a:t>Virtual </a:t>
            </a:r>
            <a:r>
              <a:rPr lang="en-US" sz="1800" spc="99" dirty="0">
                <a:solidFill>
                  <a:srgbClr val="000000"/>
                </a:solidFill>
                <a:latin typeface="Calibri"/>
                <a:cs typeface="+mn-cs"/>
              </a:rPr>
              <a:t>Address</a:t>
            </a:r>
            <a:r>
              <a:rPr lang="en-US" sz="1800" spc="-67" dirty="0">
                <a:solidFill>
                  <a:srgbClr val="000000"/>
                </a:solidFill>
                <a:latin typeface="Calibri"/>
                <a:cs typeface="+mn-cs"/>
              </a:rPr>
              <a:t> </a:t>
            </a:r>
            <a:r>
              <a:rPr lang="en-US" sz="1800" spc="112" dirty="0">
                <a:solidFill>
                  <a:srgbClr val="000000"/>
                </a:solidFill>
                <a:latin typeface="Calibri"/>
                <a:cs typeface="+mn-cs"/>
              </a:rPr>
              <a:t>Space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226" y="224136"/>
            <a:ext cx="3145216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Enclave Life Cycle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1000" y="6248400"/>
            <a:ext cx="800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</a:rPr>
              <a:t>BIOS reserves memory address range for SGX use.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35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" name="object 2"/>
          <p:cNvSpPr txBox="1"/>
          <p:nvPr/>
        </p:nvSpPr>
        <p:spPr>
          <a:xfrm>
            <a:off x="2690810" y="4171053"/>
            <a:ext cx="129135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108" dirty="0">
                <a:solidFill>
                  <a:prstClr val="black"/>
                </a:solidFill>
                <a:latin typeface="Calibri"/>
                <a:cs typeface="Calibri"/>
              </a:rPr>
              <a:t>ECREATE</a:t>
            </a:r>
            <a:r>
              <a:rPr sz="1300" spc="-4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300" spc="45" dirty="0">
                <a:solidFill>
                  <a:prstClr val="black"/>
                </a:solidFill>
                <a:latin typeface="Calibri"/>
                <a:cs typeface="Calibri"/>
              </a:rPr>
              <a:t>(</a:t>
            </a:r>
            <a:r>
              <a:rPr sz="1300" spc="45" dirty="0" smtClean="0">
                <a:solidFill>
                  <a:prstClr val="black"/>
                </a:solidFill>
                <a:latin typeface="Calibri"/>
                <a:cs typeface="Calibri"/>
              </a:rPr>
              <a:t>Range</a:t>
            </a:r>
            <a:r>
              <a:rPr lang="he-IL" sz="1300" spc="45" dirty="0" smtClean="0">
                <a:solidFill>
                  <a:prstClr val="black"/>
                </a:solidFill>
                <a:latin typeface="Calibri"/>
                <a:cs typeface="Calibri"/>
              </a:rPr>
              <a:t>(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4" name="object 3"/>
          <p:cNvSpPr/>
          <p:nvPr/>
        </p:nvSpPr>
        <p:spPr>
          <a:xfrm>
            <a:off x="1385455" y="1210263"/>
            <a:ext cx="1177636" cy="744631"/>
          </a:xfrm>
          <a:custGeom>
            <a:avLst/>
            <a:gdLst/>
            <a:ahLst/>
            <a:cxnLst/>
            <a:rect l="l" t="t" r="r" b="b"/>
            <a:pathLst>
              <a:path w="1295400" h="843914">
                <a:moveTo>
                  <a:pt x="0" y="0"/>
                </a:moveTo>
                <a:lnTo>
                  <a:pt x="0" y="843533"/>
                </a:lnTo>
                <a:lnTo>
                  <a:pt x="1295400" y="843533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5" name="object 4"/>
          <p:cNvSpPr/>
          <p:nvPr/>
        </p:nvSpPr>
        <p:spPr>
          <a:xfrm>
            <a:off x="1385455" y="4235824"/>
            <a:ext cx="1177636" cy="1815353"/>
          </a:xfrm>
          <a:custGeom>
            <a:avLst/>
            <a:gdLst/>
            <a:ahLst/>
            <a:cxnLst/>
            <a:rect l="l" t="t" r="r" b="b"/>
            <a:pathLst>
              <a:path w="1295400" h="2057400">
                <a:moveTo>
                  <a:pt x="0" y="0"/>
                </a:moveTo>
                <a:lnTo>
                  <a:pt x="0" y="2057400"/>
                </a:lnTo>
                <a:lnTo>
                  <a:pt x="1295400" y="2057400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6" name="object 5"/>
          <p:cNvSpPr/>
          <p:nvPr/>
        </p:nvSpPr>
        <p:spPr>
          <a:xfrm>
            <a:off x="1372988" y="1198134"/>
            <a:ext cx="1203614" cy="4866154"/>
          </a:xfrm>
          <a:custGeom>
            <a:avLst/>
            <a:gdLst/>
            <a:ahLst/>
            <a:cxnLst/>
            <a:rect l="l" t="t" r="r" b="b"/>
            <a:pathLst>
              <a:path w="1323975" h="5514975">
                <a:moveTo>
                  <a:pt x="1323594" y="5508498"/>
                </a:moveTo>
                <a:lnTo>
                  <a:pt x="1323594" y="6095"/>
                </a:lnTo>
                <a:lnTo>
                  <a:pt x="13174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508498"/>
                </a:lnTo>
                <a:lnTo>
                  <a:pt x="6096" y="5514594"/>
                </a:lnTo>
                <a:lnTo>
                  <a:pt x="13716" y="55145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295400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5514594"/>
                </a:lnTo>
                <a:lnTo>
                  <a:pt x="1317498" y="5514594"/>
                </a:lnTo>
                <a:lnTo>
                  <a:pt x="1323594" y="5508498"/>
                </a:lnTo>
                <a:close/>
              </a:path>
              <a:path w="1323975" h="55149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323975" h="5514975">
                <a:moveTo>
                  <a:pt x="28194" y="54864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86400"/>
                </a:lnTo>
                <a:lnTo>
                  <a:pt x="28194" y="5486400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716" y="5486400"/>
                </a:lnTo>
                <a:lnTo>
                  <a:pt x="28194" y="5500116"/>
                </a:lnTo>
                <a:lnTo>
                  <a:pt x="28194" y="5514594"/>
                </a:lnTo>
                <a:lnTo>
                  <a:pt x="1295400" y="5514594"/>
                </a:lnTo>
                <a:lnTo>
                  <a:pt x="1295400" y="5500116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28194" y="5514594"/>
                </a:moveTo>
                <a:lnTo>
                  <a:pt x="28194" y="5500116"/>
                </a:lnTo>
                <a:lnTo>
                  <a:pt x="13716" y="5486400"/>
                </a:lnTo>
                <a:lnTo>
                  <a:pt x="13716" y="5514594"/>
                </a:lnTo>
                <a:lnTo>
                  <a:pt x="28194" y="5514594"/>
                </a:lnTo>
                <a:close/>
              </a:path>
              <a:path w="1323975" h="5514975">
                <a:moveTo>
                  <a:pt x="1309116" y="28193"/>
                </a:moveTo>
                <a:lnTo>
                  <a:pt x="1295400" y="13715"/>
                </a:lnTo>
                <a:lnTo>
                  <a:pt x="1295400" y="28193"/>
                </a:lnTo>
                <a:lnTo>
                  <a:pt x="1309116" y="28193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09116" y="28193"/>
                </a:lnTo>
                <a:lnTo>
                  <a:pt x="1295400" y="28193"/>
                </a:lnTo>
                <a:lnTo>
                  <a:pt x="1295400" y="5486400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1309116" y="5514594"/>
                </a:moveTo>
                <a:lnTo>
                  <a:pt x="1309116" y="5486400"/>
                </a:lnTo>
                <a:lnTo>
                  <a:pt x="1295400" y="5500116"/>
                </a:lnTo>
                <a:lnTo>
                  <a:pt x="1295400" y="5514594"/>
                </a:lnTo>
                <a:lnTo>
                  <a:pt x="1309116" y="5514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7" name="object 6"/>
          <p:cNvSpPr/>
          <p:nvPr/>
        </p:nvSpPr>
        <p:spPr>
          <a:xfrm>
            <a:off x="4641300" y="1210236"/>
            <a:ext cx="1385455" cy="336176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8" name="object 7"/>
          <p:cNvSpPr/>
          <p:nvPr/>
        </p:nvSpPr>
        <p:spPr>
          <a:xfrm>
            <a:off x="4641300" y="3429000"/>
            <a:ext cx="1385455" cy="268941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9" name="object 8"/>
          <p:cNvSpPr/>
          <p:nvPr/>
        </p:nvSpPr>
        <p:spPr>
          <a:xfrm>
            <a:off x="4641300" y="5849470"/>
            <a:ext cx="1385455" cy="134471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0" y="0"/>
                </a:moveTo>
                <a:lnTo>
                  <a:pt x="0" y="152400"/>
                </a:lnTo>
                <a:lnTo>
                  <a:pt x="1524000" y="1524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0" name="object 9"/>
          <p:cNvSpPr/>
          <p:nvPr/>
        </p:nvSpPr>
        <p:spPr>
          <a:xfrm>
            <a:off x="4628809" y="1198160"/>
            <a:ext cx="1411432" cy="4798919"/>
          </a:xfrm>
          <a:custGeom>
            <a:avLst/>
            <a:gdLst/>
            <a:ahLst/>
            <a:cxnLst/>
            <a:rect l="l" t="t" r="r" b="b"/>
            <a:pathLst>
              <a:path w="1552575" h="5438775">
                <a:moveTo>
                  <a:pt x="1552194" y="5432298"/>
                </a:moveTo>
                <a:lnTo>
                  <a:pt x="1552194" y="6095"/>
                </a:lnTo>
                <a:lnTo>
                  <a:pt x="15460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432298"/>
                </a:lnTo>
                <a:lnTo>
                  <a:pt x="6096" y="5438394"/>
                </a:lnTo>
                <a:lnTo>
                  <a:pt x="13716" y="54383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524000" y="28193"/>
                </a:lnTo>
                <a:lnTo>
                  <a:pt x="1524000" y="13715"/>
                </a:lnTo>
                <a:lnTo>
                  <a:pt x="1537716" y="28193"/>
                </a:lnTo>
                <a:lnTo>
                  <a:pt x="1537716" y="5438394"/>
                </a:lnTo>
                <a:lnTo>
                  <a:pt x="1546098" y="5438394"/>
                </a:lnTo>
                <a:lnTo>
                  <a:pt x="1552194" y="5432298"/>
                </a:lnTo>
                <a:close/>
              </a:path>
              <a:path w="1552575" h="54387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552575" h="5438775">
                <a:moveTo>
                  <a:pt x="28194" y="54102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10200"/>
                </a:lnTo>
                <a:lnTo>
                  <a:pt x="28194" y="5410200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3716" y="5410200"/>
                </a:lnTo>
                <a:lnTo>
                  <a:pt x="28194" y="5423916"/>
                </a:lnTo>
                <a:lnTo>
                  <a:pt x="28194" y="5438394"/>
                </a:lnTo>
                <a:lnTo>
                  <a:pt x="1524000" y="5438394"/>
                </a:lnTo>
                <a:lnTo>
                  <a:pt x="1524000" y="5423916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28194" y="5438394"/>
                </a:moveTo>
                <a:lnTo>
                  <a:pt x="28194" y="5423916"/>
                </a:lnTo>
                <a:lnTo>
                  <a:pt x="13716" y="5410200"/>
                </a:lnTo>
                <a:lnTo>
                  <a:pt x="13716" y="5438394"/>
                </a:lnTo>
                <a:lnTo>
                  <a:pt x="28194" y="5438394"/>
                </a:lnTo>
                <a:close/>
              </a:path>
              <a:path w="1552575" h="5438775">
                <a:moveTo>
                  <a:pt x="1537716" y="28193"/>
                </a:moveTo>
                <a:lnTo>
                  <a:pt x="1524000" y="13715"/>
                </a:lnTo>
                <a:lnTo>
                  <a:pt x="1524000" y="28193"/>
                </a:lnTo>
                <a:lnTo>
                  <a:pt x="1537716" y="28193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537716" y="28193"/>
                </a:lnTo>
                <a:lnTo>
                  <a:pt x="1524000" y="28193"/>
                </a:lnTo>
                <a:lnTo>
                  <a:pt x="1524000" y="5410200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1537716" y="5438394"/>
                </a:moveTo>
                <a:lnTo>
                  <a:pt x="1537716" y="5410200"/>
                </a:lnTo>
                <a:lnTo>
                  <a:pt x="1524000" y="5423916"/>
                </a:lnTo>
                <a:lnTo>
                  <a:pt x="1524000" y="5438394"/>
                </a:lnTo>
                <a:lnTo>
                  <a:pt x="1537716" y="5438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1" name="object 10"/>
          <p:cNvSpPr/>
          <p:nvPr/>
        </p:nvSpPr>
        <p:spPr>
          <a:xfrm>
            <a:off x="1385455" y="1954529"/>
            <a:ext cx="1177636" cy="2281518"/>
          </a:xfrm>
          <a:custGeom>
            <a:avLst/>
            <a:gdLst/>
            <a:ahLst/>
            <a:cxnLst/>
            <a:rect l="l" t="t" r="r" b="b"/>
            <a:pathLst>
              <a:path w="1295400" h="2585720">
                <a:moveTo>
                  <a:pt x="0" y="0"/>
                </a:moveTo>
                <a:lnTo>
                  <a:pt x="0" y="2585466"/>
                </a:lnTo>
                <a:lnTo>
                  <a:pt x="1295400" y="2585466"/>
                </a:lnTo>
                <a:lnTo>
                  <a:pt x="1295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4C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2" name="object 11"/>
          <p:cNvSpPr/>
          <p:nvPr/>
        </p:nvSpPr>
        <p:spPr>
          <a:xfrm>
            <a:off x="1372988" y="1941755"/>
            <a:ext cx="1203614" cy="2307291"/>
          </a:xfrm>
          <a:custGeom>
            <a:avLst/>
            <a:gdLst/>
            <a:ahLst/>
            <a:cxnLst/>
            <a:rect l="l" t="t" r="r" b="b"/>
            <a:pathLst>
              <a:path w="1323975" h="2614929">
                <a:moveTo>
                  <a:pt x="1323594" y="2614422"/>
                </a:moveTo>
                <a:lnTo>
                  <a:pt x="1323593" y="0"/>
                </a:lnTo>
                <a:lnTo>
                  <a:pt x="0" y="0"/>
                </a:lnTo>
                <a:lnTo>
                  <a:pt x="0" y="2614422"/>
                </a:lnTo>
                <a:lnTo>
                  <a:pt x="13715" y="2614422"/>
                </a:lnTo>
                <a:lnTo>
                  <a:pt x="13715" y="28194"/>
                </a:lnTo>
                <a:lnTo>
                  <a:pt x="28193" y="14478"/>
                </a:lnTo>
                <a:lnTo>
                  <a:pt x="28193" y="28194"/>
                </a:lnTo>
                <a:lnTo>
                  <a:pt x="1295399" y="28194"/>
                </a:lnTo>
                <a:lnTo>
                  <a:pt x="1295399" y="14478"/>
                </a:lnTo>
                <a:lnTo>
                  <a:pt x="1309115" y="28194"/>
                </a:lnTo>
                <a:lnTo>
                  <a:pt x="1309116" y="2614422"/>
                </a:lnTo>
                <a:lnTo>
                  <a:pt x="1323594" y="2614422"/>
                </a:lnTo>
                <a:close/>
              </a:path>
              <a:path w="1323975" h="2614929">
                <a:moveTo>
                  <a:pt x="28193" y="28194"/>
                </a:moveTo>
                <a:lnTo>
                  <a:pt x="28193" y="14478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323975" h="2614929">
                <a:moveTo>
                  <a:pt x="28193" y="258622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2586228"/>
                </a:lnTo>
                <a:lnTo>
                  <a:pt x="28193" y="2586228"/>
                </a:lnTo>
                <a:close/>
              </a:path>
              <a:path w="1323975" h="2614929">
                <a:moveTo>
                  <a:pt x="1309116" y="2586228"/>
                </a:moveTo>
                <a:lnTo>
                  <a:pt x="13716" y="2586228"/>
                </a:lnTo>
                <a:lnTo>
                  <a:pt x="28194" y="2599944"/>
                </a:lnTo>
                <a:lnTo>
                  <a:pt x="28193" y="2614422"/>
                </a:lnTo>
                <a:lnTo>
                  <a:pt x="1295400" y="2614422"/>
                </a:lnTo>
                <a:lnTo>
                  <a:pt x="1295400" y="2599944"/>
                </a:lnTo>
                <a:lnTo>
                  <a:pt x="1309116" y="2586228"/>
                </a:lnTo>
                <a:close/>
              </a:path>
              <a:path w="1323975" h="2614929">
                <a:moveTo>
                  <a:pt x="28193" y="2614422"/>
                </a:moveTo>
                <a:lnTo>
                  <a:pt x="28194" y="2599944"/>
                </a:lnTo>
                <a:lnTo>
                  <a:pt x="13716" y="2586228"/>
                </a:lnTo>
                <a:lnTo>
                  <a:pt x="13715" y="2614422"/>
                </a:lnTo>
                <a:lnTo>
                  <a:pt x="28193" y="2614422"/>
                </a:lnTo>
                <a:close/>
              </a:path>
              <a:path w="1323975" h="2614929">
                <a:moveTo>
                  <a:pt x="1309115" y="28194"/>
                </a:moveTo>
                <a:lnTo>
                  <a:pt x="1295399" y="14478"/>
                </a:lnTo>
                <a:lnTo>
                  <a:pt x="1295399" y="28194"/>
                </a:lnTo>
                <a:lnTo>
                  <a:pt x="1309115" y="28194"/>
                </a:lnTo>
                <a:close/>
              </a:path>
              <a:path w="1323975" h="2614929">
                <a:moveTo>
                  <a:pt x="1309116" y="2586228"/>
                </a:moveTo>
                <a:lnTo>
                  <a:pt x="1309115" y="28194"/>
                </a:lnTo>
                <a:lnTo>
                  <a:pt x="1295399" y="28194"/>
                </a:lnTo>
                <a:lnTo>
                  <a:pt x="1295400" y="2586228"/>
                </a:lnTo>
                <a:lnTo>
                  <a:pt x="1309116" y="2586228"/>
                </a:lnTo>
                <a:close/>
              </a:path>
              <a:path w="1323975" h="2614929">
                <a:moveTo>
                  <a:pt x="1309116" y="2614422"/>
                </a:moveTo>
                <a:lnTo>
                  <a:pt x="1309116" y="2586228"/>
                </a:lnTo>
                <a:lnTo>
                  <a:pt x="1295400" y="2599944"/>
                </a:lnTo>
                <a:lnTo>
                  <a:pt x="1295400" y="2614422"/>
                </a:lnTo>
                <a:lnTo>
                  <a:pt x="1309116" y="2614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3" name="object 12"/>
          <p:cNvSpPr txBox="1"/>
          <p:nvPr/>
        </p:nvSpPr>
        <p:spPr>
          <a:xfrm>
            <a:off x="4122977" y="838200"/>
            <a:ext cx="273502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90" dirty="0">
                <a:solidFill>
                  <a:prstClr val="black"/>
                </a:solidFill>
                <a:latin typeface="Calibri"/>
                <a:cs typeface="Calibri"/>
              </a:rPr>
              <a:t>Physical </a:t>
            </a:r>
            <a:r>
              <a:rPr sz="1800" spc="99" dirty="0">
                <a:solidFill>
                  <a:prstClr val="black"/>
                </a:solidFill>
                <a:latin typeface="Calibri"/>
                <a:cs typeface="Calibri"/>
              </a:rPr>
              <a:t>Address</a:t>
            </a:r>
            <a:r>
              <a:rPr sz="1800" spc="-7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800" spc="112" dirty="0">
                <a:solidFill>
                  <a:prstClr val="black"/>
                </a:solidFill>
                <a:latin typeface="Calibri"/>
                <a:cs typeface="Calibri"/>
              </a:rPr>
              <a:t>Space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4" name="object 13"/>
          <p:cNvSpPr/>
          <p:nvPr/>
        </p:nvSpPr>
        <p:spPr>
          <a:xfrm>
            <a:off x="4641300" y="1546412"/>
            <a:ext cx="1385455" cy="1882588"/>
          </a:xfrm>
          <a:custGeom>
            <a:avLst/>
            <a:gdLst/>
            <a:ahLst/>
            <a:cxnLst/>
            <a:rect l="l" t="t" r="r" b="b"/>
            <a:pathLst>
              <a:path w="1524000" h="2133600">
                <a:moveTo>
                  <a:pt x="0" y="0"/>
                </a:moveTo>
                <a:lnTo>
                  <a:pt x="0" y="2133600"/>
                </a:lnTo>
                <a:lnTo>
                  <a:pt x="1524000" y="213359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660A9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5" name="object 14"/>
          <p:cNvSpPr/>
          <p:nvPr/>
        </p:nvSpPr>
        <p:spPr>
          <a:xfrm>
            <a:off x="4628809" y="1534309"/>
            <a:ext cx="1411432" cy="1907801"/>
          </a:xfrm>
          <a:custGeom>
            <a:avLst/>
            <a:gdLst/>
            <a:ahLst/>
            <a:cxnLst/>
            <a:rect l="l" t="t" r="r" b="b"/>
            <a:pathLst>
              <a:path w="1552575" h="2162175">
                <a:moveTo>
                  <a:pt x="1552193" y="2161793"/>
                </a:moveTo>
                <a:lnTo>
                  <a:pt x="1552193" y="0"/>
                </a:lnTo>
                <a:lnTo>
                  <a:pt x="0" y="0"/>
                </a:lnTo>
                <a:lnTo>
                  <a:pt x="0" y="2161794"/>
                </a:lnTo>
                <a:lnTo>
                  <a:pt x="13715" y="2161794"/>
                </a:lnTo>
                <a:lnTo>
                  <a:pt x="13715" y="28193"/>
                </a:lnTo>
                <a:lnTo>
                  <a:pt x="28193" y="13716"/>
                </a:lnTo>
                <a:lnTo>
                  <a:pt x="28193" y="28193"/>
                </a:lnTo>
                <a:lnTo>
                  <a:pt x="1523999" y="28193"/>
                </a:lnTo>
                <a:lnTo>
                  <a:pt x="1523999" y="13716"/>
                </a:lnTo>
                <a:lnTo>
                  <a:pt x="1537715" y="28193"/>
                </a:lnTo>
                <a:lnTo>
                  <a:pt x="1537715" y="2161793"/>
                </a:lnTo>
                <a:lnTo>
                  <a:pt x="1552193" y="2161793"/>
                </a:lnTo>
                <a:close/>
              </a:path>
              <a:path w="1552575" h="2162175">
                <a:moveTo>
                  <a:pt x="28193" y="28193"/>
                </a:moveTo>
                <a:lnTo>
                  <a:pt x="28193" y="13716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552575" h="2162175">
                <a:moveTo>
                  <a:pt x="28193" y="2133600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33600"/>
                </a:lnTo>
                <a:lnTo>
                  <a:pt x="28193" y="2133600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3715" y="2133600"/>
                </a:lnTo>
                <a:lnTo>
                  <a:pt x="28193" y="2147316"/>
                </a:lnTo>
                <a:lnTo>
                  <a:pt x="28193" y="2161794"/>
                </a:lnTo>
                <a:lnTo>
                  <a:pt x="1523999" y="2161793"/>
                </a:lnTo>
                <a:lnTo>
                  <a:pt x="1523999" y="2147316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28193" y="2161794"/>
                </a:moveTo>
                <a:lnTo>
                  <a:pt x="28193" y="2147316"/>
                </a:lnTo>
                <a:lnTo>
                  <a:pt x="13715" y="2133600"/>
                </a:lnTo>
                <a:lnTo>
                  <a:pt x="13715" y="2161794"/>
                </a:lnTo>
                <a:lnTo>
                  <a:pt x="28193" y="2161794"/>
                </a:lnTo>
                <a:close/>
              </a:path>
              <a:path w="1552575" h="2162175">
                <a:moveTo>
                  <a:pt x="1537715" y="28193"/>
                </a:moveTo>
                <a:lnTo>
                  <a:pt x="1523999" y="13716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2133600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1537715" y="2161793"/>
                </a:moveTo>
                <a:lnTo>
                  <a:pt x="1537715" y="2133600"/>
                </a:lnTo>
                <a:lnTo>
                  <a:pt x="1523999" y="2147316"/>
                </a:lnTo>
                <a:lnTo>
                  <a:pt x="1523999" y="2161793"/>
                </a:lnTo>
                <a:lnTo>
                  <a:pt x="1537715" y="2161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7" name="object 16"/>
          <p:cNvSpPr/>
          <p:nvPr/>
        </p:nvSpPr>
        <p:spPr>
          <a:xfrm>
            <a:off x="4641300" y="3697941"/>
            <a:ext cx="1385455" cy="336176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8" name="object 17"/>
          <p:cNvSpPr/>
          <p:nvPr/>
        </p:nvSpPr>
        <p:spPr>
          <a:xfrm>
            <a:off x="4641300" y="4224421"/>
            <a:ext cx="1385455" cy="1625413"/>
          </a:xfrm>
          <a:custGeom>
            <a:avLst/>
            <a:gdLst/>
            <a:ahLst/>
            <a:cxnLst/>
            <a:rect l="l" t="t" r="r" b="b"/>
            <a:pathLst>
              <a:path w="1524000" h="1842134">
                <a:moveTo>
                  <a:pt x="0" y="0"/>
                </a:moveTo>
                <a:lnTo>
                  <a:pt x="0" y="1841754"/>
                </a:lnTo>
                <a:lnTo>
                  <a:pt x="1524000" y="1841754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9" name="object 18"/>
          <p:cNvSpPr/>
          <p:nvPr/>
        </p:nvSpPr>
        <p:spPr>
          <a:xfrm>
            <a:off x="4628809" y="3685866"/>
            <a:ext cx="1411432" cy="2176743"/>
          </a:xfrm>
          <a:custGeom>
            <a:avLst/>
            <a:gdLst/>
            <a:ahLst/>
            <a:cxnLst/>
            <a:rect l="l" t="t" r="r" b="b"/>
            <a:pathLst>
              <a:path w="1552575" h="2466975">
                <a:moveTo>
                  <a:pt x="1552193" y="2466594"/>
                </a:moveTo>
                <a:lnTo>
                  <a:pt x="1552193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4"/>
                </a:lnTo>
                <a:lnTo>
                  <a:pt x="1523999" y="13716"/>
                </a:lnTo>
                <a:lnTo>
                  <a:pt x="1537715" y="28194"/>
                </a:lnTo>
                <a:lnTo>
                  <a:pt x="1537715" y="2466594"/>
                </a:lnTo>
                <a:lnTo>
                  <a:pt x="1552193" y="2466594"/>
                </a:lnTo>
                <a:close/>
              </a:path>
              <a:path w="1552575" h="24669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2466975">
                <a:moveTo>
                  <a:pt x="28194" y="24384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523999" y="2466594"/>
                </a:lnTo>
                <a:lnTo>
                  <a:pt x="1523999" y="2452116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552575" h="2466975">
                <a:moveTo>
                  <a:pt x="1537715" y="28194"/>
                </a:moveTo>
                <a:lnTo>
                  <a:pt x="1523999" y="13716"/>
                </a:lnTo>
                <a:lnTo>
                  <a:pt x="1523999" y="28194"/>
                </a:lnTo>
                <a:lnTo>
                  <a:pt x="1537715" y="28194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537715" y="28194"/>
                </a:lnTo>
                <a:lnTo>
                  <a:pt x="1523999" y="28194"/>
                </a:lnTo>
                <a:lnTo>
                  <a:pt x="1523999" y="2438400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1537715" y="2466594"/>
                </a:moveTo>
                <a:lnTo>
                  <a:pt x="1537715" y="2438400"/>
                </a:lnTo>
                <a:lnTo>
                  <a:pt x="1523999" y="2452116"/>
                </a:lnTo>
                <a:lnTo>
                  <a:pt x="1523999" y="2466594"/>
                </a:lnTo>
                <a:lnTo>
                  <a:pt x="1537715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0" name="object 19"/>
          <p:cNvSpPr txBox="1"/>
          <p:nvPr/>
        </p:nvSpPr>
        <p:spPr>
          <a:xfrm>
            <a:off x="4928292" y="4419600"/>
            <a:ext cx="85551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200" spc="18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90" dirty="0">
                <a:solidFill>
                  <a:srgbClr val="FFFFFF"/>
                </a:solidFill>
                <a:latin typeface="Calibri"/>
                <a:cs typeface="Calibri"/>
              </a:rPr>
              <a:t>nclave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61" name="object 20"/>
          <p:cNvSpPr txBox="1"/>
          <p:nvPr/>
        </p:nvSpPr>
        <p:spPr>
          <a:xfrm>
            <a:off x="4939145" y="4789530"/>
            <a:ext cx="1385455" cy="2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" defTabSz="817992" eaLnBrk="1" fontAlgn="auto" hangingPunct="1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sz="2200" spc="12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121" dirty="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62" name="object 21"/>
          <p:cNvSpPr txBox="1"/>
          <p:nvPr/>
        </p:nvSpPr>
        <p:spPr>
          <a:xfrm>
            <a:off x="4928292" y="5065058"/>
            <a:ext cx="6909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200" spc="21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90" dirty="0">
                <a:solidFill>
                  <a:srgbClr val="FFFFFF"/>
                </a:solidFill>
                <a:latin typeface="Calibri"/>
                <a:cs typeface="Calibri"/>
              </a:rPr>
              <a:t>ache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63" name="object 22"/>
          <p:cNvSpPr txBox="1"/>
          <p:nvPr/>
        </p:nvSpPr>
        <p:spPr>
          <a:xfrm>
            <a:off x="436648" y="2967317"/>
            <a:ext cx="667327" cy="217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400" spc="76" dirty="0">
                <a:solidFill>
                  <a:prstClr val="black"/>
                </a:solidFill>
                <a:latin typeface="Calibri"/>
                <a:cs typeface="Calibri"/>
              </a:rPr>
              <a:t>Enclave</a:t>
            </a:r>
            <a:endParaRPr sz="1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64" name="object 26"/>
          <p:cNvSpPr/>
          <p:nvPr/>
        </p:nvSpPr>
        <p:spPr>
          <a:xfrm>
            <a:off x="6650187" y="3697941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5" name="object 27"/>
          <p:cNvSpPr/>
          <p:nvPr/>
        </p:nvSpPr>
        <p:spPr>
          <a:xfrm>
            <a:off x="6650187" y="4235825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6" name="object 28"/>
          <p:cNvSpPr/>
          <p:nvPr/>
        </p:nvSpPr>
        <p:spPr>
          <a:xfrm>
            <a:off x="6650187" y="4572000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7" name="object 29"/>
          <p:cNvSpPr/>
          <p:nvPr/>
        </p:nvSpPr>
        <p:spPr>
          <a:xfrm>
            <a:off x="6650187" y="4908178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8" name="object 30"/>
          <p:cNvSpPr/>
          <p:nvPr/>
        </p:nvSpPr>
        <p:spPr>
          <a:xfrm>
            <a:off x="6650187" y="5244353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9" name="object 31"/>
          <p:cNvSpPr/>
          <p:nvPr/>
        </p:nvSpPr>
        <p:spPr>
          <a:xfrm>
            <a:off x="6650187" y="5580530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0" name="object 32"/>
          <p:cNvSpPr/>
          <p:nvPr/>
        </p:nvSpPr>
        <p:spPr>
          <a:xfrm>
            <a:off x="6637718" y="3685866"/>
            <a:ext cx="1480705" cy="2176743"/>
          </a:xfrm>
          <a:custGeom>
            <a:avLst/>
            <a:gdLst/>
            <a:ahLst/>
            <a:cxnLst/>
            <a:rect l="l" t="t" r="r" b="b"/>
            <a:pathLst>
              <a:path w="1628775" h="2466975">
                <a:moveTo>
                  <a:pt x="1628394" y="2466594"/>
                </a:moveTo>
                <a:lnTo>
                  <a:pt x="1628394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4" y="28194"/>
                </a:lnTo>
                <a:lnTo>
                  <a:pt x="1600200" y="28194"/>
                </a:lnTo>
                <a:lnTo>
                  <a:pt x="1600200" y="13716"/>
                </a:lnTo>
                <a:lnTo>
                  <a:pt x="1613916" y="28194"/>
                </a:lnTo>
                <a:lnTo>
                  <a:pt x="1613916" y="2466594"/>
                </a:lnTo>
                <a:lnTo>
                  <a:pt x="1628394" y="2466594"/>
                </a:lnTo>
                <a:close/>
              </a:path>
              <a:path w="1628775" h="2466975">
                <a:moveTo>
                  <a:pt x="28194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4" y="28194"/>
                </a:lnTo>
                <a:close/>
              </a:path>
              <a:path w="1628775" h="2466975">
                <a:moveTo>
                  <a:pt x="28194" y="2438400"/>
                </a:moveTo>
                <a:lnTo>
                  <a:pt x="28194" y="28194"/>
                </a:lnTo>
                <a:lnTo>
                  <a:pt x="13716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600200" y="2466594"/>
                </a:lnTo>
                <a:lnTo>
                  <a:pt x="1600200" y="2452116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628775" h="2466975">
                <a:moveTo>
                  <a:pt x="1613916" y="28194"/>
                </a:moveTo>
                <a:lnTo>
                  <a:pt x="1600200" y="13716"/>
                </a:lnTo>
                <a:lnTo>
                  <a:pt x="1600200" y="28194"/>
                </a:lnTo>
                <a:lnTo>
                  <a:pt x="1613916" y="28194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613916" y="28194"/>
                </a:lnTo>
                <a:lnTo>
                  <a:pt x="1600200" y="28194"/>
                </a:lnTo>
                <a:lnTo>
                  <a:pt x="1600200" y="2438400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1613916" y="2466594"/>
                </a:moveTo>
                <a:lnTo>
                  <a:pt x="1613916" y="2438400"/>
                </a:lnTo>
                <a:lnTo>
                  <a:pt x="1600200" y="2452116"/>
                </a:lnTo>
                <a:lnTo>
                  <a:pt x="1600200" y="2466594"/>
                </a:lnTo>
                <a:lnTo>
                  <a:pt x="1613916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1" name="object 33"/>
          <p:cNvSpPr txBox="1"/>
          <p:nvPr/>
        </p:nvSpPr>
        <p:spPr>
          <a:xfrm>
            <a:off x="6639328" y="3683151"/>
            <a:ext cx="57611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2" dirty="0">
                <a:solidFill>
                  <a:srgbClr val="FFFFFF"/>
                </a:solidFill>
                <a:latin typeface="Calibri"/>
                <a:cs typeface="Calibri"/>
              </a:rPr>
              <a:t>EPCM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2" name="object 34"/>
          <p:cNvSpPr/>
          <p:nvPr/>
        </p:nvSpPr>
        <p:spPr>
          <a:xfrm>
            <a:off x="6650187" y="4639235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3" name="object 35"/>
          <p:cNvSpPr/>
          <p:nvPr/>
        </p:nvSpPr>
        <p:spPr>
          <a:xfrm>
            <a:off x="6639097" y="4628479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4" name="object 36"/>
          <p:cNvSpPr txBox="1"/>
          <p:nvPr/>
        </p:nvSpPr>
        <p:spPr>
          <a:xfrm>
            <a:off x="7018947" y="4622876"/>
            <a:ext cx="7181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5" name="object 37"/>
          <p:cNvSpPr/>
          <p:nvPr/>
        </p:nvSpPr>
        <p:spPr>
          <a:xfrm>
            <a:off x="6650187" y="4303062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6" name="object 38"/>
          <p:cNvSpPr/>
          <p:nvPr/>
        </p:nvSpPr>
        <p:spPr>
          <a:xfrm>
            <a:off x="6639097" y="4292301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7" name="object 39"/>
          <p:cNvSpPr txBox="1"/>
          <p:nvPr/>
        </p:nvSpPr>
        <p:spPr>
          <a:xfrm>
            <a:off x="7018947" y="4286698"/>
            <a:ext cx="7181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8" name="object 40"/>
          <p:cNvSpPr/>
          <p:nvPr/>
        </p:nvSpPr>
        <p:spPr>
          <a:xfrm>
            <a:off x="6650187" y="4975415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9" name="object 41"/>
          <p:cNvSpPr/>
          <p:nvPr/>
        </p:nvSpPr>
        <p:spPr>
          <a:xfrm>
            <a:off x="6639097" y="4964654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0" name="object 42"/>
          <p:cNvSpPr txBox="1"/>
          <p:nvPr/>
        </p:nvSpPr>
        <p:spPr>
          <a:xfrm>
            <a:off x="7018947" y="4959051"/>
            <a:ext cx="7181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3" name="object 45"/>
          <p:cNvSpPr txBox="1"/>
          <p:nvPr/>
        </p:nvSpPr>
        <p:spPr>
          <a:xfrm>
            <a:off x="5129184" y="4023137"/>
            <a:ext cx="4104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139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4" name="object 46"/>
          <p:cNvSpPr/>
          <p:nvPr/>
        </p:nvSpPr>
        <p:spPr>
          <a:xfrm>
            <a:off x="6639097" y="3956126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869904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5" name="object 47"/>
          <p:cNvSpPr txBox="1"/>
          <p:nvPr/>
        </p:nvSpPr>
        <p:spPr>
          <a:xfrm>
            <a:off x="6650187" y="3966909"/>
            <a:ext cx="1454727" cy="260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781" defTabSz="817992" eaLnBrk="1" fontAlgn="auto" hangingPunct="1">
              <a:lnSpc>
                <a:spcPts val="2024"/>
              </a:lnSpc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6" name="object 48"/>
          <p:cNvSpPr/>
          <p:nvPr/>
        </p:nvSpPr>
        <p:spPr>
          <a:xfrm>
            <a:off x="6650187" y="3966882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7" name="object 49"/>
          <p:cNvSpPr/>
          <p:nvPr/>
        </p:nvSpPr>
        <p:spPr>
          <a:xfrm>
            <a:off x="6639097" y="3956126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8" name="object 50"/>
          <p:cNvSpPr txBox="1"/>
          <p:nvPr/>
        </p:nvSpPr>
        <p:spPr>
          <a:xfrm>
            <a:off x="6832608" y="4018430"/>
            <a:ext cx="1091623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000" spc="36" dirty="0">
                <a:solidFill>
                  <a:srgbClr val="FFFFFF"/>
                </a:solidFill>
                <a:latin typeface="Calibri"/>
                <a:cs typeface="Calibri"/>
              </a:rPr>
              <a:t>Valid, </a:t>
            </a:r>
            <a:r>
              <a:rPr sz="1000" spc="81" dirty="0">
                <a:solidFill>
                  <a:srgbClr val="FFFFFF"/>
                </a:solidFill>
                <a:latin typeface="Calibri"/>
                <a:cs typeface="Calibri"/>
              </a:rPr>
              <a:t>SECS,</a:t>
            </a:r>
            <a:r>
              <a:rPr sz="10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54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endParaRPr sz="10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9" name="object 51"/>
          <p:cNvSpPr/>
          <p:nvPr/>
        </p:nvSpPr>
        <p:spPr>
          <a:xfrm>
            <a:off x="6650187" y="5311588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0" name="object 52"/>
          <p:cNvSpPr/>
          <p:nvPr/>
        </p:nvSpPr>
        <p:spPr>
          <a:xfrm>
            <a:off x="6639097" y="5300831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1" name="object 53"/>
          <p:cNvSpPr txBox="1"/>
          <p:nvPr/>
        </p:nvSpPr>
        <p:spPr>
          <a:xfrm>
            <a:off x="7018947" y="5295228"/>
            <a:ext cx="7181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2" name="object 54"/>
          <p:cNvSpPr/>
          <p:nvPr/>
        </p:nvSpPr>
        <p:spPr>
          <a:xfrm>
            <a:off x="1163809" y="1943102"/>
            <a:ext cx="219941" cy="2292724"/>
          </a:xfrm>
          <a:custGeom>
            <a:avLst/>
            <a:gdLst/>
            <a:ahLst/>
            <a:cxnLst/>
            <a:rect l="l" t="t" r="r" b="b"/>
            <a:pathLst>
              <a:path w="241934" h="2598420">
                <a:moveTo>
                  <a:pt x="76355" y="1299186"/>
                </a:moveTo>
                <a:lnTo>
                  <a:pt x="71082" y="1296442"/>
                </a:lnTo>
                <a:lnTo>
                  <a:pt x="37338" y="1288542"/>
                </a:lnTo>
                <a:lnTo>
                  <a:pt x="25146" y="1287018"/>
                </a:lnTo>
                <a:lnTo>
                  <a:pt x="12953" y="1286256"/>
                </a:lnTo>
                <a:lnTo>
                  <a:pt x="12192" y="1286256"/>
                </a:lnTo>
                <a:lnTo>
                  <a:pt x="5334" y="1287018"/>
                </a:lnTo>
                <a:lnTo>
                  <a:pt x="0" y="1292352"/>
                </a:lnTo>
                <a:lnTo>
                  <a:pt x="0" y="1306068"/>
                </a:lnTo>
                <a:lnTo>
                  <a:pt x="5334" y="1311402"/>
                </a:lnTo>
                <a:lnTo>
                  <a:pt x="12192" y="1312164"/>
                </a:lnTo>
                <a:lnTo>
                  <a:pt x="12953" y="1312164"/>
                </a:lnTo>
                <a:lnTo>
                  <a:pt x="25146" y="1311354"/>
                </a:lnTo>
                <a:lnTo>
                  <a:pt x="36576" y="1310640"/>
                </a:lnTo>
                <a:lnTo>
                  <a:pt x="71628" y="1301662"/>
                </a:lnTo>
                <a:lnTo>
                  <a:pt x="76355" y="1299186"/>
                </a:lnTo>
                <a:close/>
              </a:path>
              <a:path w="241934" h="2598420">
                <a:moveTo>
                  <a:pt x="241553" y="25146"/>
                </a:moveTo>
                <a:lnTo>
                  <a:pt x="240791" y="0"/>
                </a:lnTo>
                <a:lnTo>
                  <a:pt x="227837" y="762"/>
                </a:lnTo>
                <a:lnTo>
                  <a:pt x="215645" y="1524"/>
                </a:lnTo>
                <a:lnTo>
                  <a:pt x="180661" y="10590"/>
                </a:lnTo>
                <a:lnTo>
                  <a:pt x="148151" y="28165"/>
                </a:lnTo>
                <a:lnTo>
                  <a:pt x="124052" y="54327"/>
                </a:lnTo>
                <a:lnTo>
                  <a:pt x="114299" y="89154"/>
                </a:lnTo>
                <a:lnTo>
                  <a:pt x="114300" y="1225296"/>
                </a:lnTo>
                <a:lnTo>
                  <a:pt x="113538" y="1227582"/>
                </a:lnTo>
                <a:lnTo>
                  <a:pt x="92964" y="1261110"/>
                </a:lnTo>
                <a:lnTo>
                  <a:pt x="55410" y="1280549"/>
                </a:lnTo>
                <a:lnTo>
                  <a:pt x="12953" y="1286256"/>
                </a:lnTo>
                <a:lnTo>
                  <a:pt x="25146" y="1287018"/>
                </a:lnTo>
                <a:lnTo>
                  <a:pt x="37338" y="1288542"/>
                </a:lnTo>
                <a:lnTo>
                  <a:pt x="71082" y="1296442"/>
                </a:lnTo>
                <a:lnTo>
                  <a:pt x="76355" y="1299186"/>
                </a:lnTo>
                <a:lnTo>
                  <a:pt x="104560" y="1284412"/>
                </a:lnTo>
                <a:lnTo>
                  <a:pt x="129217" y="1258560"/>
                </a:lnTo>
                <a:lnTo>
                  <a:pt x="139446" y="1223772"/>
                </a:lnTo>
                <a:lnTo>
                  <a:pt x="139445" y="85344"/>
                </a:lnTo>
                <a:lnTo>
                  <a:pt x="149907" y="61363"/>
                </a:lnTo>
                <a:lnTo>
                  <a:pt x="169892" y="43834"/>
                </a:lnTo>
                <a:lnTo>
                  <a:pt x="194847" y="32390"/>
                </a:lnTo>
                <a:lnTo>
                  <a:pt x="220217" y="26670"/>
                </a:lnTo>
                <a:lnTo>
                  <a:pt x="241553" y="25146"/>
                </a:lnTo>
                <a:close/>
              </a:path>
              <a:path w="241934" h="2598420">
                <a:moveTo>
                  <a:pt x="241554" y="2573274"/>
                </a:moveTo>
                <a:lnTo>
                  <a:pt x="193322" y="2565176"/>
                </a:lnTo>
                <a:lnTo>
                  <a:pt x="147998" y="2534670"/>
                </a:lnTo>
                <a:lnTo>
                  <a:pt x="139446" y="1370838"/>
                </a:lnTo>
                <a:lnTo>
                  <a:pt x="127897" y="1338119"/>
                </a:lnTo>
                <a:lnTo>
                  <a:pt x="103189" y="1313145"/>
                </a:lnTo>
                <a:lnTo>
                  <a:pt x="76355" y="1299186"/>
                </a:lnTo>
                <a:lnTo>
                  <a:pt x="71628" y="1301662"/>
                </a:lnTo>
                <a:lnTo>
                  <a:pt x="36576" y="1310640"/>
                </a:lnTo>
                <a:lnTo>
                  <a:pt x="22860" y="1311503"/>
                </a:lnTo>
                <a:lnTo>
                  <a:pt x="12953" y="1312164"/>
                </a:lnTo>
                <a:lnTo>
                  <a:pt x="24384" y="1312272"/>
                </a:lnTo>
                <a:lnTo>
                  <a:pt x="33528" y="1312926"/>
                </a:lnTo>
                <a:lnTo>
                  <a:pt x="85472" y="1331437"/>
                </a:lnTo>
                <a:lnTo>
                  <a:pt x="114300" y="1375410"/>
                </a:lnTo>
                <a:lnTo>
                  <a:pt x="114300" y="2514600"/>
                </a:lnTo>
                <a:lnTo>
                  <a:pt x="125964" y="2547330"/>
                </a:lnTo>
                <a:lnTo>
                  <a:pt x="150609" y="2572021"/>
                </a:lnTo>
                <a:lnTo>
                  <a:pt x="182626" y="2588575"/>
                </a:lnTo>
                <a:lnTo>
                  <a:pt x="216408" y="2596896"/>
                </a:lnTo>
                <a:lnTo>
                  <a:pt x="240792" y="2598420"/>
                </a:lnTo>
                <a:lnTo>
                  <a:pt x="241554" y="257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3" name="object 55"/>
          <p:cNvSpPr/>
          <p:nvPr/>
        </p:nvSpPr>
        <p:spPr>
          <a:xfrm>
            <a:off x="1163809" y="1943102"/>
            <a:ext cx="219941" cy="2292724"/>
          </a:xfrm>
          <a:custGeom>
            <a:avLst/>
            <a:gdLst/>
            <a:ahLst/>
            <a:cxnLst/>
            <a:rect l="l" t="t" r="r" b="b"/>
            <a:pathLst>
              <a:path w="241934" h="2598420">
                <a:moveTo>
                  <a:pt x="76355" y="1299186"/>
                </a:moveTo>
                <a:lnTo>
                  <a:pt x="71082" y="1296442"/>
                </a:lnTo>
                <a:lnTo>
                  <a:pt x="37338" y="1288542"/>
                </a:lnTo>
                <a:lnTo>
                  <a:pt x="25146" y="1287018"/>
                </a:lnTo>
                <a:lnTo>
                  <a:pt x="12953" y="1286256"/>
                </a:lnTo>
                <a:lnTo>
                  <a:pt x="12192" y="1286256"/>
                </a:lnTo>
                <a:lnTo>
                  <a:pt x="5334" y="1287018"/>
                </a:lnTo>
                <a:lnTo>
                  <a:pt x="0" y="1292352"/>
                </a:lnTo>
                <a:lnTo>
                  <a:pt x="0" y="1306068"/>
                </a:lnTo>
                <a:lnTo>
                  <a:pt x="5334" y="1311402"/>
                </a:lnTo>
                <a:lnTo>
                  <a:pt x="12192" y="1312164"/>
                </a:lnTo>
                <a:lnTo>
                  <a:pt x="12953" y="1312164"/>
                </a:lnTo>
                <a:lnTo>
                  <a:pt x="25146" y="1311354"/>
                </a:lnTo>
                <a:lnTo>
                  <a:pt x="36576" y="1310640"/>
                </a:lnTo>
                <a:lnTo>
                  <a:pt x="71628" y="1301662"/>
                </a:lnTo>
                <a:lnTo>
                  <a:pt x="76355" y="1299186"/>
                </a:lnTo>
                <a:close/>
              </a:path>
              <a:path w="241934" h="2598420">
                <a:moveTo>
                  <a:pt x="241553" y="25146"/>
                </a:moveTo>
                <a:lnTo>
                  <a:pt x="240791" y="0"/>
                </a:lnTo>
                <a:lnTo>
                  <a:pt x="227837" y="762"/>
                </a:lnTo>
                <a:lnTo>
                  <a:pt x="215645" y="1524"/>
                </a:lnTo>
                <a:lnTo>
                  <a:pt x="180661" y="10590"/>
                </a:lnTo>
                <a:lnTo>
                  <a:pt x="148151" y="28165"/>
                </a:lnTo>
                <a:lnTo>
                  <a:pt x="124052" y="54327"/>
                </a:lnTo>
                <a:lnTo>
                  <a:pt x="114299" y="89154"/>
                </a:lnTo>
                <a:lnTo>
                  <a:pt x="114300" y="1225296"/>
                </a:lnTo>
                <a:lnTo>
                  <a:pt x="113538" y="1227582"/>
                </a:lnTo>
                <a:lnTo>
                  <a:pt x="92964" y="1261110"/>
                </a:lnTo>
                <a:lnTo>
                  <a:pt x="55410" y="1280549"/>
                </a:lnTo>
                <a:lnTo>
                  <a:pt x="12953" y="1286256"/>
                </a:lnTo>
                <a:lnTo>
                  <a:pt x="25146" y="1287018"/>
                </a:lnTo>
                <a:lnTo>
                  <a:pt x="37338" y="1288542"/>
                </a:lnTo>
                <a:lnTo>
                  <a:pt x="71082" y="1296442"/>
                </a:lnTo>
                <a:lnTo>
                  <a:pt x="76355" y="1299186"/>
                </a:lnTo>
                <a:lnTo>
                  <a:pt x="104560" y="1284412"/>
                </a:lnTo>
                <a:lnTo>
                  <a:pt x="129217" y="1258560"/>
                </a:lnTo>
                <a:lnTo>
                  <a:pt x="139446" y="1223772"/>
                </a:lnTo>
                <a:lnTo>
                  <a:pt x="139445" y="85344"/>
                </a:lnTo>
                <a:lnTo>
                  <a:pt x="149907" y="61363"/>
                </a:lnTo>
                <a:lnTo>
                  <a:pt x="169892" y="43834"/>
                </a:lnTo>
                <a:lnTo>
                  <a:pt x="194847" y="32390"/>
                </a:lnTo>
                <a:lnTo>
                  <a:pt x="220217" y="26670"/>
                </a:lnTo>
                <a:lnTo>
                  <a:pt x="241553" y="25146"/>
                </a:lnTo>
                <a:close/>
              </a:path>
              <a:path w="241934" h="2598420">
                <a:moveTo>
                  <a:pt x="241554" y="2573274"/>
                </a:moveTo>
                <a:lnTo>
                  <a:pt x="193322" y="2565176"/>
                </a:lnTo>
                <a:lnTo>
                  <a:pt x="147998" y="2534670"/>
                </a:lnTo>
                <a:lnTo>
                  <a:pt x="139446" y="1370838"/>
                </a:lnTo>
                <a:lnTo>
                  <a:pt x="127897" y="1338119"/>
                </a:lnTo>
                <a:lnTo>
                  <a:pt x="103189" y="1313145"/>
                </a:lnTo>
                <a:lnTo>
                  <a:pt x="76355" y="1299186"/>
                </a:lnTo>
                <a:lnTo>
                  <a:pt x="71628" y="1301662"/>
                </a:lnTo>
                <a:lnTo>
                  <a:pt x="36576" y="1310640"/>
                </a:lnTo>
                <a:lnTo>
                  <a:pt x="22860" y="1311503"/>
                </a:lnTo>
                <a:lnTo>
                  <a:pt x="12953" y="1312164"/>
                </a:lnTo>
                <a:lnTo>
                  <a:pt x="24384" y="1312272"/>
                </a:lnTo>
                <a:lnTo>
                  <a:pt x="33528" y="1312926"/>
                </a:lnTo>
                <a:lnTo>
                  <a:pt x="85472" y="1331437"/>
                </a:lnTo>
                <a:lnTo>
                  <a:pt x="114300" y="1375410"/>
                </a:lnTo>
                <a:lnTo>
                  <a:pt x="114300" y="2514600"/>
                </a:lnTo>
                <a:lnTo>
                  <a:pt x="125964" y="2547330"/>
                </a:lnTo>
                <a:lnTo>
                  <a:pt x="150609" y="2572021"/>
                </a:lnTo>
                <a:lnTo>
                  <a:pt x="182626" y="2588575"/>
                </a:lnTo>
                <a:lnTo>
                  <a:pt x="216408" y="2596896"/>
                </a:lnTo>
                <a:lnTo>
                  <a:pt x="240792" y="2598420"/>
                </a:lnTo>
                <a:lnTo>
                  <a:pt x="241554" y="257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4" name="object 56"/>
          <p:cNvSpPr txBox="1"/>
          <p:nvPr/>
        </p:nvSpPr>
        <p:spPr>
          <a:xfrm>
            <a:off x="6765405" y="845589"/>
            <a:ext cx="16105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1409"/>
              </a:spcBef>
              <a:spcAft>
                <a:spcPts val="0"/>
              </a:spcAft>
            </a:pPr>
            <a:r>
              <a:rPr sz="1800" spc="-171" dirty="0" smtClean="0">
                <a:solidFill>
                  <a:prstClr val="black"/>
                </a:solidFill>
                <a:latin typeface="Verdana"/>
                <a:cs typeface="Verdana"/>
              </a:rPr>
              <a:t>Enclave</a:t>
            </a:r>
            <a:r>
              <a:rPr sz="1800" spc="-238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800" spc="-144" dirty="0">
                <a:solidFill>
                  <a:prstClr val="black"/>
                </a:solidFill>
                <a:latin typeface="Verdana"/>
                <a:cs typeface="Verdana"/>
              </a:rPr>
              <a:t>creation</a:t>
            </a:r>
            <a:endParaRPr sz="18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95" name="object 8"/>
          <p:cNvSpPr txBox="1"/>
          <p:nvPr/>
        </p:nvSpPr>
        <p:spPr>
          <a:xfrm>
            <a:off x="4867685" y="2596107"/>
            <a:ext cx="9336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8" dirty="0">
                <a:solidFill>
                  <a:srgbClr val="FFFFFF"/>
                </a:solidFill>
                <a:latin typeface="Calibri"/>
                <a:cs typeface="Calibri"/>
              </a:rPr>
              <a:t>System  </a:t>
            </a:r>
            <a:r>
              <a:rPr sz="1800" spc="63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176" y="832600"/>
            <a:ext cx="2434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spc="63" dirty="0">
                <a:solidFill>
                  <a:srgbClr val="000000"/>
                </a:solidFill>
                <a:latin typeface="Calibri"/>
                <a:cs typeface="+mn-cs"/>
              </a:rPr>
              <a:t>Virtual </a:t>
            </a:r>
            <a:r>
              <a:rPr lang="en-US" sz="1800" spc="99" dirty="0">
                <a:solidFill>
                  <a:srgbClr val="000000"/>
                </a:solidFill>
                <a:latin typeface="Calibri"/>
                <a:cs typeface="+mn-cs"/>
              </a:rPr>
              <a:t>Address</a:t>
            </a:r>
            <a:r>
              <a:rPr lang="en-US" sz="1800" spc="-67" dirty="0">
                <a:solidFill>
                  <a:srgbClr val="000000"/>
                </a:solidFill>
                <a:latin typeface="Calibri"/>
                <a:cs typeface="+mn-cs"/>
              </a:rPr>
              <a:t> </a:t>
            </a:r>
            <a:r>
              <a:rPr lang="en-US" sz="1800" spc="112" dirty="0">
                <a:solidFill>
                  <a:srgbClr val="000000"/>
                </a:solidFill>
                <a:latin typeface="Calibri"/>
                <a:cs typeface="+mn-cs"/>
              </a:rPr>
              <a:t>Space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25"/>
          <p:cNvSpPr/>
          <p:nvPr/>
        </p:nvSpPr>
        <p:spPr>
          <a:xfrm>
            <a:off x="1385455" y="2684033"/>
            <a:ext cx="1177636" cy="190500"/>
          </a:xfrm>
          <a:custGeom>
            <a:avLst/>
            <a:gdLst/>
            <a:ahLst/>
            <a:cxnLst/>
            <a:rect l="l" t="t" r="r" b="b"/>
            <a:pathLst>
              <a:path w="1295400" h="215900">
                <a:moveTo>
                  <a:pt x="0" y="0"/>
                </a:moveTo>
                <a:lnTo>
                  <a:pt x="0" y="215646"/>
                </a:lnTo>
                <a:lnTo>
                  <a:pt x="1295400" y="215646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3" name="object 26"/>
          <p:cNvSpPr/>
          <p:nvPr/>
        </p:nvSpPr>
        <p:spPr>
          <a:xfrm>
            <a:off x="1372988" y="2671262"/>
            <a:ext cx="1203614" cy="216274"/>
          </a:xfrm>
          <a:custGeom>
            <a:avLst/>
            <a:gdLst/>
            <a:ahLst/>
            <a:cxnLst/>
            <a:rect l="l" t="t" r="r" b="b"/>
            <a:pathLst>
              <a:path w="1323975" h="245110">
                <a:moveTo>
                  <a:pt x="1323594" y="244601"/>
                </a:moveTo>
                <a:lnTo>
                  <a:pt x="1323594" y="0"/>
                </a:lnTo>
                <a:lnTo>
                  <a:pt x="0" y="0"/>
                </a:lnTo>
                <a:lnTo>
                  <a:pt x="0" y="244601"/>
                </a:lnTo>
                <a:lnTo>
                  <a:pt x="13715" y="244601"/>
                </a:lnTo>
                <a:lnTo>
                  <a:pt x="13715" y="28956"/>
                </a:lnTo>
                <a:lnTo>
                  <a:pt x="28193" y="14478"/>
                </a:lnTo>
                <a:lnTo>
                  <a:pt x="28193" y="28956"/>
                </a:lnTo>
                <a:lnTo>
                  <a:pt x="1295400" y="28956"/>
                </a:lnTo>
                <a:lnTo>
                  <a:pt x="1295400" y="14478"/>
                </a:lnTo>
                <a:lnTo>
                  <a:pt x="1309116" y="28956"/>
                </a:lnTo>
                <a:lnTo>
                  <a:pt x="1309116" y="244601"/>
                </a:lnTo>
                <a:lnTo>
                  <a:pt x="1323594" y="244601"/>
                </a:lnTo>
                <a:close/>
              </a:path>
              <a:path w="1323975" h="245110">
                <a:moveTo>
                  <a:pt x="28193" y="28956"/>
                </a:moveTo>
                <a:lnTo>
                  <a:pt x="28193" y="14478"/>
                </a:lnTo>
                <a:lnTo>
                  <a:pt x="13715" y="28956"/>
                </a:lnTo>
                <a:lnTo>
                  <a:pt x="28193" y="28956"/>
                </a:lnTo>
                <a:close/>
              </a:path>
              <a:path w="1323975" h="245110">
                <a:moveTo>
                  <a:pt x="28193" y="216407"/>
                </a:moveTo>
                <a:lnTo>
                  <a:pt x="28193" y="28956"/>
                </a:lnTo>
                <a:lnTo>
                  <a:pt x="13715" y="28956"/>
                </a:lnTo>
                <a:lnTo>
                  <a:pt x="13715" y="216407"/>
                </a:lnTo>
                <a:lnTo>
                  <a:pt x="28193" y="216407"/>
                </a:lnTo>
                <a:close/>
              </a:path>
              <a:path w="1323975" h="245110">
                <a:moveTo>
                  <a:pt x="1309116" y="216407"/>
                </a:moveTo>
                <a:lnTo>
                  <a:pt x="13715" y="216407"/>
                </a:lnTo>
                <a:lnTo>
                  <a:pt x="28193" y="230124"/>
                </a:lnTo>
                <a:lnTo>
                  <a:pt x="28193" y="244601"/>
                </a:lnTo>
                <a:lnTo>
                  <a:pt x="1295400" y="244601"/>
                </a:lnTo>
                <a:lnTo>
                  <a:pt x="1295400" y="230124"/>
                </a:lnTo>
                <a:lnTo>
                  <a:pt x="1309116" y="216407"/>
                </a:lnTo>
                <a:close/>
              </a:path>
              <a:path w="1323975" h="245110">
                <a:moveTo>
                  <a:pt x="28193" y="244601"/>
                </a:moveTo>
                <a:lnTo>
                  <a:pt x="28193" y="230124"/>
                </a:lnTo>
                <a:lnTo>
                  <a:pt x="13715" y="216407"/>
                </a:lnTo>
                <a:lnTo>
                  <a:pt x="13715" y="244601"/>
                </a:lnTo>
                <a:lnTo>
                  <a:pt x="28193" y="244601"/>
                </a:lnTo>
                <a:close/>
              </a:path>
              <a:path w="1323975" h="245110">
                <a:moveTo>
                  <a:pt x="1309116" y="28956"/>
                </a:moveTo>
                <a:lnTo>
                  <a:pt x="1295400" y="14478"/>
                </a:lnTo>
                <a:lnTo>
                  <a:pt x="1295400" y="28956"/>
                </a:lnTo>
                <a:lnTo>
                  <a:pt x="1309116" y="28956"/>
                </a:lnTo>
                <a:close/>
              </a:path>
              <a:path w="1323975" h="245110">
                <a:moveTo>
                  <a:pt x="1309116" y="216407"/>
                </a:moveTo>
                <a:lnTo>
                  <a:pt x="1309116" y="28956"/>
                </a:lnTo>
                <a:lnTo>
                  <a:pt x="1295400" y="28956"/>
                </a:lnTo>
                <a:lnTo>
                  <a:pt x="1295400" y="216407"/>
                </a:lnTo>
                <a:lnTo>
                  <a:pt x="1309116" y="216407"/>
                </a:lnTo>
                <a:close/>
              </a:path>
              <a:path w="1323975" h="245110">
                <a:moveTo>
                  <a:pt x="1309116" y="244601"/>
                </a:moveTo>
                <a:lnTo>
                  <a:pt x="1309116" y="216407"/>
                </a:lnTo>
                <a:lnTo>
                  <a:pt x="1295400" y="230124"/>
                </a:lnTo>
                <a:lnTo>
                  <a:pt x="1295400" y="244601"/>
                </a:lnTo>
                <a:lnTo>
                  <a:pt x="1309116" y="24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4" name="object 27"/>
          <p:cNvSpPr txBox="1"/>
          <p:nvPr/>
        </p:nvSpPr>
        <p:spPr>
          <a:xfrm>
            <a:off x="1573416" y="2673051"/>
            <a:ext cx="80240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5" name="object 31"/>
          <p:cNvSpPr/>
          <p:nvPr/>
        </p:nvSpPr>
        <p:spPr>
          <a:xfrm>
            <a:off x="4641300" y="1958591"/>
            <a:ext cx="1385455" cy="462243"/>
          </a:xfrm>
          <a:custGeom>
            <a:avLst/>
            <a:gdLst/>
            <a:ahLst/>
            <a:cxnLst/>
            <a:rect l="l" t="t" r="r" b="b"/>
            <a:pathLst>
              <a:path w="1524000" h="523875">
                <a:moveTo>
                  <a:pt x="0" y="0"/>
                </a:moveTo>
                <a:lnTo>
                  <a:pt x="0" y="523494"/>
                </a:lnTo>
                <a:lnTo>
                  <a:pt x="1524000" y="523494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6" name="object 32"/>
          <p:cNvSpPr/>
          <p:nvPr/>
        </p:nvSpPr>
        <p:spPr>
          <a:xfrm>
            <a:off x="4628809" y="1945788"/>
            <a:ext cx="1411432" cy="487456"/>
          </a:xfrm>
          <a:custGeom>
            <a:avLst/>
            <a:gdLst/>
            <a:ahLst/>
            <a:cxnLst/>
            <a:rect l="l" t="t" r="r" b="b"/>
            <a:pathLst>
              <a:path w="1552575" h="552450">
                <a:moveTo>
                  <a:pt x="1552194" y="546353"/>
                </a:moveTo>
                <a:lnTo>
                  <a:pt x="1552194" y="6857"/>
                </a:lnTo>
                <a:lnTo>
                  <a:pt x="1546098" y="0"/>
                </a:lnTo>
                <a:lnTo>
                  <a:pt x="6095" y="0"/>
                </a:lnTo>
                <a:lnTo>
                  <a:pt x="0" y="6857"/>
                </a:lnTo>
                <a:lnTo>
                  <a:pt x="0" y="546353"/>
                </a:lnTo>
                <a:lnTo>
                  <a:pt x="6096" y="552449"/>
                </a:lnTo>
                <a:lnTo>
                  <a:pt x="13715" y="552449"/>
                </a:lnTo>
                <a:lnTo>
                  <a:pt x="13716" y="28955"/>
                </a:lnTo>
                <a:lnTo>
                  <a:pt x="28194" y="14477"/>
                </a:lnTo>
                <a:lnTo>
                  <a:pt x="28193" y="28955"/>
                </a:lnTo>
                <a:lnTo>
                  <a:pt x="1524000" y="28955"/>
                </a:lnTo>
                <a:lnTo>
                  <a:pt x="1524000" y="14477"/>
                </a:lnTo>
                <a:lnTo>
                  <a:pt x="1537716" y="28955"/>
                </a:lnTo>
                <a:lnTo>
                  <a:pt x="1537716" y="552449"/>
                </a:lnTo>
                <a:lnTo>
                  <a:pt x="1546098" y="552449"/>
                </a:lnTo>
                <a:lnTo>
                  <a:pt x="1552194" y="546353"/>
                </a:lnTo>
                <a:close/>
              </a:path>
              <a:path w="1552575" h="552450">
                <a:moveTo>
                  <a:pt x="28193" y="28955"/>
                </a:moveTo>
                <a:lnTo>
                  <a:pt x="28194" y="14477"/>
                </a:lnTo>
                <a:lnTo>
                  <a:pt x="13716" y="28955"/>
                </a:lnTo>
                <a:lnTo>
                  <a:pt x="28193" y="28955"/>
                </a:lnTo>
                <a:close/>
              </a:path>
              <a:path w="1552575" h="552450">
                <a:moveTo>
                  <a:pt x="28194" y="524255"/>
                </a:moveTo>
                <a:lnTo>
                  <a:pt x="28193" y="28955"/>
                </a:lnTo>
                <a:lnTo>
                  <a:pt x="13716" y="28955"/>
                </a:lnTo>
                <a:lnTo>
                  <a:pt x="13716" y="524255"/>
                </a:lnTo>
                <a:lnTo>
                  <a:pt x="28194" y="524255"/>
                </a:lnTo>
                <a:close/>
              </a:path>
              <a:path w="1552575" h="552450">
                <a:moveTo>
                  <a:pt x="1537716" y="524255"/>
                </a:moveTo>
                <a:lnTo>
                  <a:pt x="13716" y="524255"/>
                </a:lnTo>
                <a:lnTo>
                  <a:pt x="28194" y="537971"/>
                </a:lnTo>
                <a:lnTo>
                  <a:pt x="28194" y="552449"/>
                </a:lnTo>
                <a:lnTo>
                  <a:pt x="1524000" y="552449"/>
                </a:lnTo>
                <a:lnTo>
                  <a:pt x="1524000" y="537971"/>
                </a:lnTo>
                <a:lnTo>
                  <a:pt x="1537716" y="524255"/>
                </a:lnTo>
                <a:close/>
              </a:path>
              <a:path w="1552575" h="552450">
                <a:moveTo>
                  <a:pt x="28194" y="552449"/>
                </a:moveTo>
                <a:lnTo>
                  <a:pt x="28194" y="537971"/>
                </a:lnTo>
                <a:lnTo>
                  <a:pt x="13716" y="524255"/>
                </a:lnTo>
                <a:lnTo>
                  <a:pt x="13715" y="552449"/>
                </a:lnTo>
                <a:lnTo>
                  <a:pt x="28194" y="552449"/>
                </a:lnTo>
                <a:close/>
              </a:path>
              <a:path w="1552575" h="552450">
                <a:moveTo>
                  <a:pt x="1537716" y="28955"/>
                </a:moveTo>
                <a:lnTo>
                  <a:pt x="1524000" y="14477"/>
                </a:lnTo>
                <a:lnTo>
                  <a:pt x="1524000" y="28955"/>
                </a:lnTo>
                <a:lnTo>
                  <a:pt x="1537716" y="28955"/>
                </a:lnTo>
                <a:close/>
              </a:path>
              <a:path w="1552575" h="552450">
                <a:moveTo>
                  <a:pt x="1537716" y="524255"/>
                </a:moveTo>
                <a:lnTo>
                  <a:pt x="1537716" y="28955"/>
                </a:lnTo>
                <a:lnTo>
                  <a:pt x="1524000" y="28955"/>
                </a:lnTo>
                <a:lnTo>
                  <a:pt x="1524000" y="524255"/>
                </a:lnTo>
                <a:lnTo>
                  <a:pt x="1537716" y="524255"/>
                </a:lnTo>
                <a:close/>
              </a:path>
              <a:path w="1552575" h="552450">
                <a:moveTo>
                  <a:pt x="1537716" y="552449"/>
                </a:moveTo>
                <a:lnTo>
                  <a:pt x="1537716" y="524255"/>
                </a:lnTo>
                <a:lnTo>
                  <a:pt x="1524000" y="537971"/>
                </a:lnTo>
                <a:lnTo>
                  <a:pt x="1524000" y="552449"/>
                </a:lnTo>
                <a:lnTo>
                  <a:pt x="1537716" y="552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7" name="object 33"/>
          <p:cNvSpPr txBox="1"/>
          <p:nvPr/>
        </p:nvSpPr>
        <p:spPr>
          <a:xfrm>
            <a:off x="4933146" y="1989272"/>
            <a:ext cx="802409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indent="68735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Plaintext  </a:t>
            </a: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8" name="object 51"/>
          <p:cNvSpPr/>
          <p:nvPr/>
        </p:nvSpPr>
        <p:spPr>
          <a:xfrm>
            <a:off x="4660691" y="4050703"/>
            <a:ext cx="1385455" cy="190500"/>
          </a:xfrm>
          <a:custGeom>
            <a:avLst/>
            <a:gdLst/>
            <a:ahLst/>
            <a:cxnLst/>
            <a:rect l="l" t="t" r="r" b="b"/>
            <a:pathLst>
              <a:path w="1524000" h="215900">
                <a:moveTo>
                  <a:pt x="0" y="0"/>
                </a:moveTo>
                <a:lnTo>
                  <a:pt x="0" y="215646"/>
                </a:lnTo>
                <a:lnTo>
                  <a:pt x="1524000" y="215646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9" name="object 52"/>
          <p:cNvSpPr/>
          <p:nvPr/>
        </p:nvSpPr>
        <p:spPr>
          <a:xfrm>
            <a:off x="4648200" y="4038600"/>
            <a:ext cx="1411432" cy="215153"/>
          </a:xfrm>
          <a:custGeom>
            <a:avLst/>
            <a:gdLst/>
            <a:ahLst/>
            <a:cxnLst/>
            <a:rect l="l" t="t" r="r" b="b"/>
            <a:pathLst>
              <a:path w="1552575" h="243839">
                <a:moveTo>
                  <a:pt x="1552193" y="243839"/>
                </a:moveTo>
                <a:lnTo>
                  <a:pt x="1552193" y="0"/>
                </a:lnTo>
                <a:lnTo>
                  <a:pt x="0" y="0"/>
                </a:lnTo>
                <a:lnTo>
                  <a:pt x="0" y="243840"/>
                </a:lnTo>
                <a:lnTo>
                  <a:pt x="13715" y="243840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243839"/>
                </a:lnTo>
                <a:lnTo>
                  <a:pt x="1552193" y="243839"/>
                </a:lnTo>
                <a:close/>
              </a:path>
              <a:path w="1552575" h="243839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243839">
                <a:moveTo>
                  <a:pt x="28193" y="214884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214884"/>
                </a:lnTo>
                <a:lnTo>
                  <a:pt x="28193" y="214884"/>
                </a:lnTo>
                <a:close/>
              </a:path>
              <a:path w="1552575" h="243839">
                <a:moveTo>
                  <a:pt x="1537715" y="214883"/>
                </a:moveTo>
                <a:lnTo>
                  <a:pt x="13715" y="214884"/>
                </a:lnTo>
                <a:lnTo>
                  <a:pt x="28193" y="229362"/>
                </a:lnTo>
                <a:lnTo>
                  <a:pt x="28193" y="243840"/>
                </a:lnTo>
                <a:lnTo>
                  <a:pt x="1523999" y="243839"/>
                </a:lnTo>
                <a:lnTo>
                  <a:pt x="1523999" y="229362"/>
                </a:lnTo>
                <a:lnTo>
                  <a:pt x="1537715" y="214883"/>
                </a:lnTo>
                <a:close/>
              </a:path>
              <a:path w="1552575" h="243839">
                <a:moveTo>
                  <a:pt x="28193" y="243840"/>
                </a:moveTo>
                <a:lnTo>
                  <a:pt x="28193" y="229362"/>
                </a:lnTo>
                <a:lnTo>
                  <a:pt x="13715" y="214884"/>
                </a:lnTo>
                <a:lnTo>
                  <a:pt x="13715" y="243840"/>
                </a:lnTo>
                <a:lnTo>
                  <a:pt x="28193" y="243840"/>
                </a:lnTo>
                <a:close/>
              </a:path>
              <a:path w="1552575" h="243839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243839">
                <a:moveTo>
                  <a:pt x="1537715" y="214883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214883"/>
                </a:lnTo>
                <a:lnTo>
                  <a:pt x="1537715" y="214883"/>
                </a:lnTo>
                <a:close/>
              </a:path>
              <a:path w="1552575" h="243839">
                <a:moveTo>
                  <a:pt x="1537715" y="243839"/>
                </a:moveTo>
                <a:lnTo>
                  <a:pt x="1537715" y="214883"/>
                </a:lnTo>
                <a:lnTo>
                  <a:pt x="1523999" y="229362"/>
                </a:lnTo>
                <a:lnTo>
                  <a:pt x="1523999" y="243839"/>
                </a:lnTo>
                <a:lnTo>
                  <a:pt x="1537715" y="243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0" name="object 53"/>
          <p:cNvSpPr txBox="1"/>
          <p:nvPr/>
        </p:nvSpPr>
        <p:spPr>
          <a:xfrm>
            <a:off x="4989220" y="4039722"/>
            <a:ext cx="87818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spc="139" dirty="0" smtClean="0">
                <a:solidFill>
                  <a:srgbClr val="FFFFFF"/>
                </a:solidFill>
                <a:latin typeface="Calibri"/>
                <a:cs typeface="Calibri"/>
              </a:rPr>
              <a:t>Metadata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6226" y="224136"/>
            <a:ext cx="3145216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Enclave Life Cycle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81000" y="6248400"/>
            <a:ext cx="800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</a:rPr>
              <a:t>ECREATE</a:t>
            </a:r>
            <a:r>
              <a:rPr lang="en-US" sz="1800" dirty="0">
                <a:solidFill>
                  <a:prstClr val="black"/>
                </a:solidFill>
              </a:rPr>
              <a:t> - Stores enclave </a:t>
            </a:r>
            <a:r>
              <a:rPr lang="en-US" sz="1800" dirty="0" smtClean="0">
                <a:solidFill>
                  <a:prstClr val="black"/>
                </a:solidFill>
              </a:rPr>
              <a:t>attributes </a:t>
            </a:r>
            <a:r>
              <a:rPr lang="en-US" sz="1800" dirty="0">
                <a:solidFill>
                  <a:prstClr val="black"/>
                </a:solidFill>
              </a:rPr>
              <a:t>(mode of operation, debug, etc</a:t>
            </a:r>
            <a:r>
              <a:rPr lang="en-US" sz="1800" dirty="0" smtClean="0">
                <a:solidFill>
                  <a:prstClr val="black"/>
                </a:solidFill>
              </a:rPr>
              <a:t>.)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in metadata.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18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4" name="object 3"/>
          <p:cNvSpPr/>
          <p:nvPr/>
        </p:nvSpPr>
        <p:spPr>
          <a:xfrm>
            <a:off x="1385455" y="1210263"/>
            <a:ext cx="1177636" cy="744631"/>
          </a:xfrm>
          <a:custGeom>
            <a:avLst/>
            <a:gdLst/>
            <a:ahLst/>
            <a:cxnLst/>
            <a:rect l="l" t="t" r="r" b="b"/>
            <a:pathLst>
              <a:path w="1295400" h="843914">
                <a:moveTo>
                  <a:pt x="0" y="0"/>
                </a:moveTo>
                <a:lnTo>
                  <a:pt x="0" y="843533"/>
                </a:lnTo>
                <a:lnTo>
                  <a:pt x="1295400" y="843533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5" name="object 4"/>
          <p:cNvSpPr/>
          <p:nvPr/>
        </p:nvSpPr>
        <p:spPr>
          <a:xfrm>
            <a:off x="1385455" y="4235824"/>
            <a:ext cx="1177636" cy="1815353"/>
          </a:xfrm>
          <a:custGeom>
            <a:avLst/>
            <a:gdLst/>
            <a:ahLst/>
            <a:cxnLst/>
            <a:rect l="l" t="t" r="r" b="b"/>
            <a:pathLst>
              <a:path w="1295400" h="2057400">
                <a:moveTo>
                  <a:pt x="0" y="0"/>
                </a:moveTo>
                <a:lnTo>
                  <a:pt x="0" y="2057400"/>
                </a:lnTo>
                <a:lnTo>
                  <a:pt x="1295400" y="2057400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6" name="object 5"/>
          <p:cNvSpPr/>
          <p:nvPr/>
        </p:nvSpPr>
        <p:spPr>
          <a:xfrm>
            <a:off x="1372988" y="1198134"/>
            <a:ext cx="1203614" cy="4866154"/>
          </a:xfrm>
          <a:custGeom>
            <a:avLst/>
            <a:gdLst/>
            <a:ahLst/>
            <a:cxnLst/>
            <a:rect l="l" t="t" r="r" b="b"/>
            <a:pathLst>
              <a:path w="1323975" h="5514975">
                <a:moveTo>
                  <a:pt x="1323594" y="5508498"/>
                </a:moveTo>
                <a:lnTo>
                  <a:pt x="1323594" y="6095"/>
                </a:lnTo>
                <a:lnTo>
                  <a:pt x="13174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508498"/>
                </a:lnTo>
                <a:lnTo>
                  <a:pt x="6096" y="5514594"/>
                </a:lnTo>
                <a:lnTo>
                  <a:pt x="13716" y="55145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295400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5514594"/>
                </a:lnTo>
                <a:lnTo>
                  <a:pt x="1317498" y="5514594"/>
                </a:lnTo>
                <a:lnTo>
                  <a:pt x="1323594" y="5508498"/>
                </a:lnTo>
                <a:close/>
              </a:path>
              <a:path w="1323975" h="55149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323975" h="5514975">
                <a:moveTo>
                  <a:pt x="28194" y="54864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86400"/>
                </a:lnTo>
                <a:lnTo>
                  <a:pt x="28194" y="5486400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716" y="5486400"/>
                </a:lnTo>
                <a:lnTo>
                  <a:pt x="28194" y="5500116"/>
                </a:lnTo>
                <a:lnTo>
                  <a:pt x="28194" y="5514594"/>
                </a:lnTo>
                <a:lnTo>
                  <a:pt x="1295400" y="5514594"/>
                </a:lnTo>
                <a:lnTo>
                  <a:pt x="1295400" y="5500116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28194" y="5514594"/>
                </a:moveTo>
                <a:lnTo>
                  <a:pt x="28194" y="5500116"/>
                </a:lnTo>
                <a:lnTo>
                  <a:pt x="13716" y="5486400"/>
                </a:lnTo>
                <a:lnTo>
                  <a:pt x="13716" y="5514594"/>
                </a:lnTo>
                <a:lnTo>
                  <a:pt x="28194" y="5514594"/>
                </a:lnTo>
                <a:close/>
              </a:path>
              <a:path w="1323975" h="5514975">
                <a:moveTo>
                  <a:pt x="1309116" y="28193"/>
                </a:moveTo>
                <a:lnTo>
                  <a:pt x="1295400" y="13715"/>
                </a:lnTo>
                <a:lnTo>
                  <a:pt x="1295400" y="28193"/>
                </a:lnTo>
                <a:lnTo>
                  <a:pt x="1309116" y="28193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09116" y="28193"/>
                </a:lnTo>
                <a:lnTo>
                  <a:pt x="1295400" y="28193"/>
                </a:lnTo>
                <a:lnTo>
                  <a:pt x="1295400" y="5486400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1309116" y="5514594"/>
                </a:moveTo>
                <a:lnTo>
                  <a:pt x="1309116" y="5486400"/>
                </a:lnTo>
                <a:lnTo>
                  <a:pt x="1295400" y="5500116"/>
                </a:lnTo>
                <a:lnTo>
                  <a:pt x="1295400" y="5514594"/>
                </a:lnTo>
                <a:lnTo>
                  <a:pt x="1309116" y="5514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7" name="object 6"/>
          <p:cNvSpPr/>
          <p:nvPr/>
        </p:nvSpPr>
        <p:spPr>
          <a:xfrm>
            <a:off x="4641300" y="1210236"/>
            <a:ext cx="1385455" cy="336176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8" name="object 7"/>
          <p:cNvSpPr/>
          <p:nvPr/>
        </p:nvSpPr>
        <p:spPr>
          <a:xfrm>
            <a:off x="4641300" y="3429000"/>
            <a:ext cx="1385455" cy="268941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9" name="object 8"/>
          <p:cNvSpPr/>
          <p:nvPr/>
        </p:nvSpPr>
        <p:spPr>
          <a:xfrm>
            <a:off x="4641300" y="5849470"/>
            <a:ext cx="1385455" cy="134471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0" y="0"/>
                </a:moveTo>
                <a:lnTo>
                  <a:pt x="0" y="152400"/>
                </a:lnTo>
                <a:lnTo>
                  <a:pt x="1524000" y="1524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0" name="object 9"/>
          <p:cNvSpPr/>
          <p:nvPr/>
        </p:nvSpPr>
        <p:spPr>
          <a:xfrm>
            <a:off x="4628809" y="1198160"/>
            <a:ext cx="1411432" cy="4798919"/>
          </a:xfrm>
          <a:custGeom>
            <a:avLst/>
            <a:gdLst/>
            <a:ahLst/>
            <a:cxnLst/>
            <a:rect l="l" t="t" r="r" b="b"/>
            <a:pathLst>
              <a:path w="1552575" h="5438775">
                <a:moveTo>
                  <a:pt x="1552194" y="5432298"/>
                </a:moveTo>
                <a:lnTo>
                  <a:pt x="1552194" y="6095"/>
                </a:lnTo>
                <a:lnTo>
                  <a:pt x="15460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432298"/>
                </a:lnTo>
                <a:lnTo>
                  <a:pt x="6096" y="5438394"/>
                </a:lnTo>
                <a:lnTo>
                  <a:pt x="13716" y="54383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524000" y="28193"/>
                </a:lnTo>
                <a:lnTo>
                  <a:pt x="1524000" y="13715"/>
                </a:lnTo>
                <a:lnTo>
                  <a:pt x="1537716" y="28193"/>
                </a:lnTo>
                <a:lnTo>
                  <a:pt x="1537716" y="5438394"/>
                </a:lnTo>
                <a:lnTo>
                  <a:pt x="1546098" y="5438394"/>
                </a:lnTo>
                <a:lnTo>
                  <a:pt x="1552194" y="5432298"/>
                </a:lnTo>
                <a:close/>
              </a:path>
              <a:path w="1552575" h="54387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552575" h="5438775">
                <a:moveTo>
                  <a:pt x="28194" y="54102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10200"/>
                </a:lnTo>
                <a:lnTo>
                  <a:pt x="28194" y="5410200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3716" y="5410200"/>
                </a:lnTo>
                <a:lnTo>
                  <a:pt x="28194" y="5423916"/>
                </a:lnTo>
                <a:lnTo>
                  <a:pt x="28194" y="5438394"/>
                </a:lnTo>
                <a:lnTo>
                  <a:pt x="1524000" y="5438394"/>
                </a:lnTo>
                <a:lnTo>
                  <a:pt x="1524000" y="5423916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28194" y="5438394"/>
                </a:moveTo>
                <a:lnTo>
                  <a:pt x="28194" y="5423916"/>
                </a:lnTo>
                <a:lnTo>
                  <a:pt x="13716" y="5410200"/>
                </a:lnTo>
                <a:lnTo>
                  <a:pt x="13716" y="5438394"/>
                </a:lnTo>
                <a:lnTo>
                  <a:pt x="28194" y="5438394"/>
                </a:lnTo>
                <a:close/>
              </a:path>
              <a:path w="1552575" h="5438775">
                <a:moveTo>
                  <a:pt x="1537716" y="28193"/>
                </a:moveTo>
                <a:lnTo>
                  <a:pt x="1524000" y="13715"/>
                </a:lnTo>
                <a:lnTo>
                  <a:pt x="1524000" y="28193"/>
                </a:lnTo>
                <a:lnTo>
                  <a:pt x="1537716" y="28193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537716" y="28193"/>
                </a:lnTo>
                <a:lnTo>
                  <a:pt x="1524000" y="28193"/>
                </a:lnTo>
                <a:lnTo>
                  <a:pt x="1524000" y="5410200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1537716" y="5438394"/>
                </a:moveTo>
                <a:lnTo>
                  <a:pt x="1537716" y="5410200"/>
                </a:lnTo>
                <a:lnTo>
                  <a:pt x="1524000" y="5423916"/>
                </a:lnTo>
                <a:lnTo>
                  <a:pt x="1524000" y="5438394"/>
                </a:lnTo>
                <a:lnTo>
                  <a:pt x="1537716" y="5438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1" name="object 10"/>
          <p:cNvSpPr/>
          <p:nvPr/>
        </p:nvSpPr>
        <p:spPr>
          <a:xfrm>
            <a:off x="1385455" y="1954529"/>
            <a:ext cx="1177636" cy="2281518"/>
          </a:xfrm>
          <a:custGeom>
            <a:avLst/>
            <a:gdLst/>
            <a:ahLst/>
            <a:cxnLst/>
            <a:rect l="l" t="t" r="r" b="b"/>
            <a:pathLst>
              <a:path w="1295400" h="2585720">
                <a:moveTo>
                  <a:pt x="0" y="0"/>
                </a:moveTo>
                <a:lnTo>
                  <a:pt x="0" y="2585466"/>
                </a:lnTo>
                <a:lnTo>
                  <a:pt x="1295400" y="2585466"/>
                </a:lnTo>
                <a:lnTo>
                  <a:pt x="1295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4C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2" name="object 11"/>
          <p:cNvSpPr/>
          <p:nvPr/>
        </p:nvSpPr>
        <p:spPr>
          <a:xfrm>
            <a:off x="1372988" y="1941755"/>
            <a:ext cx="1203614" cy="2307291"/>
          </a:xfrm>
          <a:custGeom>
            <a:avLst/>
            <a:gdLst/>
            <a:ahLst/>
            <a:cxnLst/>
            <a:rect l="l" t="t" r="r" b="b"/>
            <a:pathLst>
              <a:path w="1323975" h="2614929">
                <a:moveTo>
                  <a:pt x="1323594" y="2614422"/>
                </a:moveTo>
                <a:lnTo>
                  <a:pt x="1323593" y="0"/>
                </a:lnTo>
                <a:lnTo>
                  <a:pt x="0" y="0"/>
                </a:lnTo>
                <a:lnTo>
                  <a:pt x="0" y="2614422"/>
                </a:lnTo>
                <a:lnTo>
                  <a:pt x="13715" y="2614422"/>
                </a:lnTo>
                <a:lnTo>
                  <a:pt x="13715" y="28194"/>
                </a:lnTo>
                <a:lnTo>
                  <a:pt x="28193" y="14478"/>
                </a:lnTo>
                <a:lnTo>
                  <a:pt x="28193" y="28194"/>
                </a:lnTo>
                <a:lnTo>
                  <a:pt x="1295399" y="28194"/>
                </a:lnTo>
                <a:lnTo>
                  <a:pt x="1295399" y="14478"/>
                </a:lnTo>
                <a:lnTo>
                  <a:pt x="1309115" y="28194"/>
                </a:lnTo>
                <a:lnTo>
                  <a:pt x="1309116" y="2614422"/>
                </a:lnTo>
                <a:lnTo>
                  <a:pt x="1323594" y="2614422"/>
                </a:lnTo>
                <a:close/>
              </a:path>
              <a:path w="1323975" h="2614929">
                <a:moveTo>
                  <a:pt x="28193" y="28194"/>
                </a:moveTo>
                <a:lnTo>
                  <a:pt x="28193" y="14478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323975" h="2614929">
                <a:moveTo>
                  <a:pt x="28193" y="258622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2586228"/>
                </a:lnTo>
                <a:lnTo>
                  <a:pt x="28193" y="2586228"/>
                </a:lnTo>
                <a:close/>
              </a:path>
              <a:path w="1323975" h="2614929">
                <a:moveTo>
                  <a:pt x="1309116" y="2586228"/>
                </a:moveTo>
                <a:lnTo>
                  <a:pt x="13716" y="2586228"/>
                </a:lnTo>
                <a:lnTo>
                  <a:pt x="28194" y="2599944"/>
                </a:lnTo>
                <a:lnTo>
                  <a:pt x="28193" y="2614422"/>
                </a:lnTo>
                <a:lnTo>
                  <a:pt x="1295400" y="2614422"/>
                </a:lnTo>
                <a:lnTo>
                  <a:pt x="1295400" y="2599944"/>
                </a:lnTo>
                <a:lnTo>
                  <a:pt x="1309116" y="2586228"/>
                </a:lnTo>
                <a:close/>
              </a:path>
              <a:path w="1323975" h="2614929">
                <a:moveTo>
                  <a:pt x="28193" y="2614422"/>
                </a:moveTo>
                <a:lnTo>
                  <a:pt x="28194" y="2599944"/>
                </a:lnTo>
                <a:lnTo>
                  <a:pt x="13716" y="2586228"/>
                </a:lnTo>
                <a:lnTo>
                  <a:pt x="13715" y="2614422"/>
                </a:lnTo>
                <a:lnTo>
                  <a:pt x="28193" y="2614422"/>
                </a:lnTo>
                <a:close/>
              </a:path>
              <a:path w="1323975" h="2614929">
                <a:moveTo>
                  <a:pt x="1309115" y="28194"/>
                </a:moveTo>
                <a:lnTo>
                  <a:pt x="1295399" y="14478"/>
                </a:lnTo>
                <a:lnTo>
                  <a:pt x="1295399" y="28194"/>
                </a:lnTo>
                <a:lnTo>
                  <a:pt x="1309115" y="28194"/>
                </a:lnTo>
                <a:close/>
              </a:path>
              <a:path w="1323975" h="2614929">
                <a:moveTo>
                  <a:pt x="1309116" y="2586228"/>
                </a:moveTo>
                <a:lnTo>
                  <a:pt x="1309115" y="28194"/>
                </a:lnTo>
                <a:lnTo>
                  <a:pt x="1295399" y="28194"/>
                </a:lnTo>
                <a:lnTo>
                  <a:pt x="1295400" y="2586228"/>
                </a:lnTo>
                <a:lnTo>
                  <a:pt x="1309116" y="2586228"/>
                </a:lnTo>
                <a:close/>
              </a:path>
              <a:path w="1323975" h="2614929">
                <a:moveTo>
                  <a:pt x="1309116" y="2614422"/>
                </a:moveTo>
                <a:lnTo>
                  <a:pt x="1309116" y="2586228"/>
                </a:lnTo>
                <a:lnTo>
                  <a:pt x="1295400" y="2599944"/>
                </a:lnTo>
                <a:lnTo>
                  <a:pt x="1295400" y="2614422"/>
                </a:lnTo>
                <a:lnTo>
                  <a:pt x="1309116" y="2614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3" name="object 12"/>
          <p:cNvSpPr txBox="1"/>
          <p:nvPr/>
        </p:nvSpPr>
        <p:spPr>
          <a:xfrm>
            <a:off x="4122977" y="838200"/>
            <a:ext cx="273502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90" dirty="0">
                <a:solidFill>
                  <a:prstClr val="black"/>
                </a:solidFill>
                <a:latin typeface="Calibri"/>
                <a:cs typeface="Calibri"/>
              </a:rPr>
              <a:t>Physical </a:t>
            </a:r>
            <a:r>
              <a:rPr sz="1800" spc="99" dirty="0">
                <a:solidFill>
                  <a:prstClr val="black"/>
                </a:solidFill>
                <a:latin typeface="Calibri"/>
                <a:cs typeface="Calibri"/>
              </a:rPr>
              <a:t>Address</a:t>
            </a:r>
            <a:r>
              <a:rPr sz="1800" spc="-7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800" spc="112" dirty="0">
                <a:solidFill>
                  <a:prstClr val="black"/>
                </a:solidFill>
                <a:latin typeface="Calibri"/>
                <a:cs typeface="Calibri"/>
              </a:rPr>
              <a:t>Space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4" name="object 13"/>
          <p:cNvSpPr/>
          <p:nvPr/>
        </p:nvSpPr>
        <p:spPr>
          <a:xfrm>
            <a:off x="4641300" y="1546412"/>
            <a:ext cx="1385455" cy="1882588"/>
          </a:xfrm>
          <a:custGeom>
            <a:avLst/>
            <a:gdLst/>
            <a:ahLst/>
            <a:cxnLst/>
            <a:rect l="l" t="t" r="r" b="b"/>
            <a:pathLst>
              <a:path w="1524000" h="2133600">
                <a:moveTo>
                  <a:pt x="0" y="0"/>
                </a:moveTo>
                <a:lnTo>
                  <a:pt x="0" y="2133600"/>
                </a:lnTo>
                <a:lnTo>
                  <a:pt x="1524000" y="213359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660A9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5" name="object 14"/>
          <p:cNvSpPr/>
          <p:nvPr/>
        </p:nvSpPr>
        <p:spPr>
          <a:xfrm>
            <a:off x="4628809" y="1534309"/>
            <a:ext cx="1411432" cy="1907801"/>
          </a:xfrm>
          <a:custGeom>
            <a:avLst/>
            <a:gdLst/>
            <a:ahLst/>
            <a:cxnLst/>
            <a:rect l="l" t="t" r="r" b="b"/>
            <a:pathLst>
              <a:path w="1552575" h="2162175">
                <a:moveTo>
                  <a:pt x="1552193" y="2161793"/>
                </a:moveTo>
                <a:lnTo>
                  <a:pt x="1552193" y="0"/>
                </a:lnTo>
                <a:lnTo>
                  <a:pt x="0" y="0"/>
                </a:lnTo>
                <a:lnTo>
                  <a:pt x="0" y="2161794"/>
                </a:lnTo>
                <a:lnTo>
                  <a:pt x="13715" y="2161794"/>
                </a:lnTo>
                <a:lnTo>
                  <a:pt x="13715" y="28193"/>
                </a:lnTo>
                <a:lnTo>
                  <a:pt x="28193" y="13716"/>
                </a:lnTo>
                <a:lnTo>
                  <a:pt x="28193" y="28193"/>
                </a:lnTo>
                <a:lnTo>
                  <a:pt x="1523999" y="28193"/>
                </a:lnTo>
                <a:lnTo>
                  <a:pt x="1523999" y="13716"/>
                </a:lnTo>
                <a:lnTo>
                  <a:pt x="1537715" y="28193"/>
                </a:lnTo>
                <a:lnTo>
                  <a:pt x="1537715" y="2161793"/>
                </a:lnTo>
                <a:lnTo>
                  <a:pt x="1552193" y="2161793"/>
                </a:lnTo>
                <a:close/>
              </a:path>
              <a:path w="1552575" h="2162175">
                <a:moveTo>
                  <a:pt x="28193" y="28193"/>
                </a:moveTo>
                <a:lnTo>
                  <a:pt x="28193" y="13716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552575" h="2162175">
                <a:moveTo>
                  <a:pt x="28193" y="2133600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33600"/>
                </a:lnTo>
                <a:lnTo>
                  <a:pt x="28193" y="2133600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3715" y="2133600"/>
                </a:lnTo>
                <a:lnTo>
                  <a:pt x="28193" y="2147316"/>
                </a:lnTo>
                <a:lnTo>
                  <a:pt x="28193" y="2161794"/>
                </a:lnTo>
                <a:lnTo>
                  <a:pt x="1523999" y="2161793"/>
                </a:lnTo>
                <a:lnTo>
                  <a:pt x="1523999" y="2147316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28193" y="2161794"/>
                </a:moveTo>
                <a:lnTo>
                  <a:pt x="28193" y="2147316"/>
                </a:lnTo>
                <a:lnTo>
                  <a:pt x="13715" y="2133600"/>
                </a:lnTo>
                <a:lnTo>
                  <a:pt x="13715" y="2161794"/>
                </a:lnTo>
                <a:lnTo>
                  <a:pt x="28193" y="2161794"/>
                </a:lnTo>
                <a:close/>
              </a:path>
              <a:path w="1552575" h="2162175">
                <a:moveTo>
                  <a:pt x="1537715" y="28193"/>
                </a:moveTo>
                <a:lnTo>
                  <a:pt x="1523999" y="13716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2133600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1537715" y="2161793"/>
                </a:moveTo>
                <a:lnTo>
                  <a:pt x="1537715" y="2133600"/>
                </a:lnTo>
                <a:lnTo>
                  <a:pt x="1523999" y="2147316"/>
                </a:lnTo>
                <a:lnTo>
                  <a:pt x="1523999" y="2161793"/>
                </a:lnTo>
                <a:lnTo>
                  <a:pt x="1537715" y="2161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7" name="object 16"/>
          <p:cNvSpPr/>
          <p:nvPr/>
        </p:nvSpPr>
        <p:spPr>
          <a:xfrm>
            <a:off x="4641300" y="3697941"/>
            <a:ext cx="1385455" cy="336176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8" name="object 17"/>
          <p:cNvSpPr/>
          <p:nvPr/>
        </p:nvSpPr>
        <p:spPr>
          <a:xfrm>
            <a:off x="4641300" y="4224421"/>
            <a:ext cx="1385455" cy="1625413"/>
          </a:xfrm>
          <a:custGeom>
            <a:avLst/>
            <a:gdLst/>
            <a:ahLst/>
            <a:cxnLst/>
            <a:rect l="l" t="t" r="r" b="b"/>
            <a:pathLst>
              <a:path w="1524000" h="1842134">
                <a:moveTo>
                  <a:pt x="0" y="0"/>
                </a:moveTo>
                <a:lnTo>
                  <a:pt x="0" y="1841754"/>
                </a:lnTo>
                <a:lnTo>
                  <a:pt x="1524000" y="1841754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9" name="object 18"/>
          <p:cNvSpPr/>
          <p:nvPr/>
        </p:nvSpPr>
        <p:spPr>
          <a:xfrm>
            <a:off x="4628809" y="3685866"/>
            <a:ext cx="1411432" cy="2176743"/>
          </a:xfrm>
          <a:custGeom>
            <a:avLst/>
            <a:gdLst/>
            <a:ahLst/>
            <a:cxnLst/>
            <a:rect l="l" t="t" r="r" b="b"/>
            <a:pathLst>
              <a:path w="1552575" h="2466975">
                <a:moveTo>
                  <a:pt x="1552193" y="2466594"/>
                </a:moveTo>
                <a:lnTo>
                  <a:pt x="1552193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4"/>
                </a:lnTo>
                <a:lnTo>
                  <a:pt x="1523999" y="13716"/>
                </a:lnTo>
                <a:lnTo>
                  <a:pt x="1537715" y="28194"/>
                </a:lnTo>
                <a:lnTo>
                  <a:pt x="1537715" y="2466594"/>
                </a:lnTo>
                <a:lnTo>
                  <a:pt x="1552193" y="2466594"/>
                </a:lnTo>
                <a:close/>
              </a:path>
              <a:path w="1552575" h="24669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2466975">
                <a:moveTo>
                  <a:pt x="28194" y="24384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523999" y="2466594"/>
                </a:lnTo>
                <a:lnTo>
                  <a:pt x="1523999" y="2452116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552575" h="2466975">
                <a:moveTo>
                  <a:pt x="1537715" y="28194"/>
                </a:moveTo>
                <a:lnTo>
                  <a:pt x="1523999" y="13716"/>
                </a:lnTo>
                <a:lnTo>
                  <a:pt x="1523999" y="28194"/>
                </a:lnTo>
                <a:lnTo>
                  <a:pt x="1537715" y="28194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537715" y="28194"/>
                </a:lnTo>
                <a:lnTo>
                  <a:pt x="1523999" y="28194"/>
                </a:lnTo>
                <a:lnTo>
                  <a:pt x="1523999" y="2438400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1537715" y="2466594"/>
                </a:moveTo>
                <a:lnTo>
                  <a:pt x="1537715" y="2438400"/>
                </a:lnTo>
                <a:lnTo>
                  <a:pt x="1523999" y="2452116"/>
                </a:lnTo>
                <a:lnTo>
                  <a:pt x="1523999" y="2466594"/>
                </a:lnTo>
                <a:lnTo>
                  <a:pt x="1537715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3" name="object 22"/>
          <p:cNvSpPr txBox="1"/>
          <p:nvPr/>
        </p:nvSpPr>
        <p:spPr>
          <a:xfrm>
            <a:off x="436648" y="2967317"/>
            <a:ext cx="667327" cy="217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400" spc="76" dirty="0">
                <a:solidFill>
                  <a:prstClr val="black"/>
                </a:solidFill>
                <a:latin typeface="Calibri"/>
                <a:cs typeface="Calibri"/>
              </a:rPr>
              <a:t>Enclave</a:t>
            </a:r>
            <a:endParaRPr sz="1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3" name="object 45"/>
          <p:cNvSpPr txBox="1"/>
          <p:nvPr/>
        </p:nvSpPr>
        <p:spPr>
          <a:xfrm>
            <a:off x="5129184" y="4023137"/>
            <a:ext cx="4104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139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2" name="object 54"/>
          <p:cNvSpPr/>
          <p:nvPr/>
        </p:nvSpPr>
        <p:spPr>
          <a:xfrm>
            <a:off x="1163809" y="1943102"/>
            <a:ext cx="219941" cy="2292724"/>
          </a:xfrm>
          <a:custGeom>
            <a:avLst/>
            <a:gdLst/>
            <a:ahLst/>
            <a:cxnLst/>
            <a:rect l="l" t="t" r="r" b="b"/>
            <a:pathLst>
              <a:path w="241934" h="2598420">
                <a:moveTo>
                  <a:pt x="76355" y="1299186"/>
                </a:moveTo>
                <a:lnTo>
                  <a:pt x="71082" y="1296442"/>
                </a:lnTo>
                <a:lnTo>
                  <a:pt x="37338" y="1288542"/>
                </a:lnTo>
                <a:lnTo>
                  <a:pt x="25146" y="1287018"/>
                </a:lnTo>
                <a:lnTo>
                  <a:pt x="12953" y="1286256"/>
                </a:lnTo>
                <a:lnTo>
                  <a:pt x="12192" y="1286256"/>
                </a:lnTo>
                <a:lnTo>
                  <a:pt x="5334" y="1287018"/>
                </a:lnTo>
                <a:lnTo>
                  <a:pt x="0" y="1292352"/>
                </a:lnTo>
                <a:lnTo>
                  <a:pt x="0" y="1306068"/>
                </a:lnTo>
                <a:lnTo>
                  <a:pt x="5334" y="1311402"/>
                </a:lnTo>
                <a:lnTo>
                  <a:pt x="12192" y="1312164"/>
                </a:lnTo>
                <a:lnTo>
                  <a:pt x="12953" y="1312164"/>
                </a:lnTo>
                <a:lnTo>
                  <a:pt x="25146" y="1311354"/>
                </a:lnTo>
                <a:lnTo>
                  <a:pt x="36576" y="1310640"/>
                </a:lnTo>
                <a:lnTo>
                  <a:pt x="71628" y="1301662"/>
                </a:lnTo>
                <a:lnTo>
                  <a:pt x="76355" y="1299186"/>
                </a:lnTo>
                <a:close/>
              </a:path>
              <a:path w="241934" h="2598420">
                <a:moveTo>
                  <a:pt x="241553" y="25146"/>
                </a:moveTo>
                <a:lnTo>
                  <a:pt x="240791" y="0"/>
                </a:lnTo>
                <a:lnTo>
                  <a:pt x="227837" y="762"/>
                </a:lnTo>
                <a:lnTo>
                  <a:pt x="215645" y="1524"/>
                </a:lnTo>
                <a:lnTo>
                  <a:pt x="180661" y="10590"/>
                </a:lnTo>
                <a:lnTo>
                  <a:pt x="148151" y="28165"/>
                </a:lnTo>
                <a:lnTo>
                  <a:pt x="124052" y="54327"/>
                </a:lnTo>
                <a:lnTo>
                  <a:pt x="114299" y="89154"/>
                </a:lnTo>
                <a:lnTo>
                  <a:pt x="114300" y="1225296"/>
                </a:lnTo>
                <a:lnTo>
                  <a:pt x="113538" y="1227582"/>
                </a:lnTo>
                <a:lnTo>
                  <a:pt x="92964" y="1261110"/>
                </a:lnTo>
                <a:lnTo>
                  <a:pt x="55410" y="1280549"/>
                </a:lnTo>
                <a:lnTo>
                  <a:pt x="12953" y="1286256"/>
                </a:lnTo>
                <a:lnTo>
                  <a:pt x="25146" y="1287018"/>
                </a:lnTo>
                <a:lnTo>
                  <a:pt x="37338" y="1288542"/>
                </a:lnTo>
                <a:lnTo>
                  <a:pt x="71082" y="1296442"/>
                </a:lnTo>
                <a:lnTo>
                  <a:pt x="76355" y="1299186"/>
                </a:lnTo>
                <a:lnTo>
                  <a:pt x="104560" y="1284412"/>
                </a:lnTo>
                <a:lnTo>
                  <a:pt x="129217" y="1258560"/>
                </a:lnTo>
                <a:lnTo>
                  <a:pt x="139446" y="1223772"/>
                </a:lnTo>
                <a:lnTo>
                  <a:pt x="139445" y="85344"/>
                </a:lnTo>
                <a:lnTo>
                  <a:pt x="149907" y="61363"/>
                </a:lnTo>
                <a:lnTo>
                  <a:pt x="169892" y="43834"/>
                </a:lnTo>
                <a:lnTo>
                  <a:pt x="194847" y="32390"/>
                </a:lnTo>
                <a:lnTo>
                  <a:pt x="220217" y="26670"/>
                </a:lnTo>
                <a:lnTo>
                  <a:pt x="241553" y="25146"/>
                </a:lnTo>
                <a:close/>
              </a:path>
              <a:path w="241934" h="2598420">
                <a:moveTo>
                  <a:pt x="241554" y="2573274"/>
                </a:moveTo>
                <a:lnTo>
                  <a:pt x="193322" y="2565176"/>
                </a:lnTo>
                <a:lnTo>
                  <a:pt x="147998" y="2534670"/>
                </a:lnTo>
                <a:lnTo>
                  <a:pt x="139446" y="1370838"/>
                </a:lnTo>
                <a:lnTo>
                  <a:pt x="127897" y="1338119"/>
                </a:lnTo>
                <a:lnTo>
                  <a:pt x="103189" y="1313145"/>
                </a:lnTo>
                <a:lnTo>
                  <a:pt x="76355" y="1299186"/>
                </a:lnTo>
                <a:lnTo>
                  <a:pt x="71628" y="1301662"/>
                </a:lnTo>
                <a:lnTo>
                  <a:pt x="36576" y="1310640"/>
                </a:lnTo>
                <a:lnTo>
                  <a:pt x="22860" y="1311503"/>
                </a:lnTo>
                <a:lnTo>
                  <a:pt x="12953" y="1312164"/>
                </a:lnTo>
                <a:lnTo>
                  <a:pt x="24384" y="1312272"/>
                </a:lnTo>
                <a:lnTo>
                  <a:pt x="33528" y="1312926"/>
                </a:lnTo>
                <a:lnTo>
                  <a:pt x="85472" y="1331437"/>
                </a:lnTo>
                <a:lnTo>
                  <a:pt x="114300" y="1375410"/>
                </a:lnTo>
                <a:lnTo>
                  <a:pt x="114300" y="2514600"/>
                </a:lnTo>
                <a:lnTo>
                  <a:pt x="125964" y="2547330"/>
                </a:lnTo>
                <a:lnTo>
                  <a:pt x="150609" y="2572021"/>
                </a:lnTo>
                <a:lnTo>
                  <a:pt x="182626" y="2588575"/>
                </a:lnTo>
                <a:lnTo>
                  <a:pt x="216408" y="2596896"/>
                </a:lnTo>
                <a:lnTo>
                  <a:pt x="240792" y="2598420"/>
                </a:lnTo>
                <a:lnTo>
                  <a:pt x="241554" y="257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3" name="object 55"/>
          <p:cNvSpPr/>
          <p:nvPr/>
        </p:nvSpPr>
        <p:spPr>
          <a:xfrm>
            <a:off x="1163809" y="1943102"/>
            <a:ext cx="219941" cy="2292724"/>
          </a:xfrm>
          <a:custGeom>
            <a:avLst/>
            <a:gdLst/>
            <a:ahLst/>
            <a:cxnLst/>
            <a:rect l="l" t="t" r="r" b="b"/>
            <a:pathLst>
              <a:path w="241934" h="2598420">
                <a:moveTo>
                  <a:pt x="76355" y="1299186"/>
                </a:moveTo>
                <a:lnTo>
                  <a:pt x="71082" y="1296442"/>
                </a:lnTo>
                <a:lnTo>
                  <a:pt x="37338" y="1288542"/>
                </a:lnTo>
                <a:lnTo>
                  <a:pt x="25146" y="1287018"/>
                </a:lnTo>
                <a:lnTo>
                  <a:pt x="12953" y="1286256"/>
                </a:lnTo>
                <a:lnTo>
                  <a:pt x="12192" y="1286256"/>
                </a:lnTo>
                <a:lnTo>
                  <a:pt x="5334" y="1287018"/>
                </a:lnTo>
                <a:lnTo>
                  <a:pt x="0" y="1292352"/>
                </a:lnTo>
                <a:lnTo>
                  <a:pt x="0" y="1306068"/>
                </a:lnTo>
                <a:lnTo>
                  <a:pt x="5334" y="1311402"/>
                </a:lnTo>
                <a:lnTo>
                  <a:pt x="12192" y="1312164"/>
                </a:lnTo>
                <a:lnTo>
                  <a:pt x="12953" y="1312164"/>
                </a:lnTo>
                <a:lnTo>
                  <a:pt x="25146" y="1311354"/>
                </a:lnTo>
                <a:lnTo>
                  <a:pt x="36576" y="1310640"/>
                </a:lnTo>
                <a:lnTo>
                  <a:pt x="71628" y="1301662"/>
                </a:lnTo>
                <a:lnTo>
                  <a:pt x="76355" y="1299186"/>
                </a:lnTo>
                <a:close/>
              </a:path>
              <a:path w="241934" h="2598420">
                <a:moveTo>
                  <a:pt x="241553" y="25146"/>
                </a:moveTo>
                <a:lnTo>
                  <a:pt x="240791" y="0"/>
                </a:lnTo>
                <a:lnTo>
                  <a:pt x="227837" y="762"/>
                </a:lnTo>
                <a:lnTo>
                  <a:pt x="215645" y="1524"/>
                </a:lnTo>
                <a:lnTo>
                  <a:pt x="180661" y="10590"/>
                </a:lnTo>
                <a:lnTo>
                  <a:pt x="148151" y="28165"/>
                </a:lnTo>
                <a:lnTo>
                  <a:pt x="124052" y="54327"/>
                </a:lnTo>
                <a:lnTo>
                  <a:pt x="114299" y="89154"/>
                </a:lnTo>
                <a:lnTo>
                  <a:pt x="114300" y="1225296"/>
                </a:lnTo>
                <a:lnTo>
                  <a:pt x="113538" y="1227582"/>
                </a:lnTo>
                <a:lnTo>
                  <a:pt x="92964" y="1261110"/>
                </a:lnTo>
                <a:lnTo>
                  <a:pt x="55410" y="1280549"/>
                </a:lnTo>
                <a:lnTo>
                  <a:pt x="12953" y="1286256"/>
                </a:lnTo>
                <a:lnTo>
                  <a:pt x="25146" y="1287018"/>
                </a:lnTo>
                <a:lnTo>
                  <a:pt x="37338" y="1288542"/>
                </a:lnTo>
                <a:lnTo>
                  <a:pt x="71082" y="1296442"/>
                </a:lnTo>
                <a:lnTo>
                  <a:pt x="76355" y="1299186"/>
                </a:lnTo>
                <a:lnTo>
                  <a:pt x="104560" y="1284412"/>
                </a:lnTo>
                <a:lnTo>
                  <a:pt x="129217" y="1258560"/>
                </a:lnTo>
                <a:lnTo>
                  <a:pt x="139446" y="1223772"/>
                </a:lnTo>
                <a:lnTo>
                  <a:pt x="139445" y="85344"/>
                </a:lnTo>
                <a:lnTo>
                  <a:pt x="149907" y="61363"/>
                </a:lnTo>
                <a:lnTo>
                  <a:pt x="169892" y="43834"/>
                </a:lnTo>
                <a:lnTo>
                  <a:pt x="194847" y="32390"/>
                </a:lnTo>
                <a:lnTo>
                  <a:pt x="220217" y="26670"/>
                </a:lnTo>
                <a:lnTo>
                  <a:pt x="241553" y="25146"/>
                </a:lnTo>
                <a:close/>
              </a:path>
              <a:path w="241934" h="2598420">
                <a:moveTo>
                  <a:pt x="241554" y="2573274"/>
                </a:moveTo>
                <a:lnTo>
                  <a:pt x="193322" y="2565176"/>
                </a:lnTo>
                <a:lnTo>
                  <a:pt x="147998" y="2534670"/>
                </a:lnTo>
                <a:lnTo>
                  <a:pt x="139446" y="1370838"/>
                </a:lnTo>
                <a:lnTo>
                  <a:pt x="127897" y="1338119"/>
                </a:lnTo>
                <a:lnTo>
                  <a:pt x="103189" y="1313145"/>
                </a:lnTo>
                <a:lnTo>
                  <a:pt x="76355" y="1299186"/>
                </a:lnTo>
                <a:lnTo>
                  <a:pt x="71628" y="1301662"/>
                </a:lnTo>
                <a:lnTo>
                  <a:pt x="36576" y="1310640"/>
                </a:lnTo>
                <a:lnTo>
                  <a:pt x="22860" y="1311503"/>
                </a:lnTo>
                <a:lnTo>
                  <a:pt x="12953" y="1312164"/>
                </a:lnTo>
                <a:lnTo>
                  <a:pt x="24384" y="1312272"/>
                </a:lnTo>
                <a:lnTo>
                  <a:pt x="33528" y="1312926"/>
                </a:lnTo>
                <a:lnTo>
                  <a:pt x="85472" y="1331437"/>
                </a:lnTo>
                <a:lnTo>
                  <a:pt x="114300" y="1375410"/>
                </a:lnTo>
                <a:lnTo>
                  <a:pt x="114300" y="2514600"/>
                </a:lnTo>
                <a:lnTo>
                  <a:pt x="125964" y="2547330"/>
                </a:lnTo>
                <a:lnTo>
                  <a:pt x="150609" y="2572021"/>
                </a:lnTo>
                <a:lnTo>
                  <a:pt x="182626" y="2588575"/>
                </a:lnTo>
                <a:lnTo>
                  <a:pt x="216408" y="2596896"/>
                </a:lnTo>
                <a:lnTo>
                  <a:pt x="240792" y="2598420"/>
                </a:lnTo>
                <a:lnTo>
                  <a:pt x="241554" y="257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4" name="object 56"/>
          <p:cNvSpPr txBox="1"/>
          <p:nvPr/>
        </p:nvSpPr>
        <p:spPr>
          <a:xfrm>
            <a:off x="6765405" y="845589"/>
            <a:ext cx="16105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1409"/>
              </a:spcBef>
              <a:spcAft>
                <a:spcPts val="0"/>
              </a:spcAft>
            </a:pPr>
            <a:r>
              <a:rPr sz="1800" spc="-171" dirty="0" smtClean="0">
                <a:solidFill>
                  <a:prstClr val="black"/>
                </a:solidFill>
                <a:latin typeface="Verdana"/>
                <a:cs typeface="Verdana"/>
              </a:rPr>
              <a:t>Enclave</a:t>
            </a:r>
            <a:r>
              <a:rPr sz="1800" spc="-238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800" spc="-144" dirty="0">
                <a:solidFill>
                  <a:prstClr val="black"/>
                </a:solidFill>
                <a:latin typeface="Verdana"/>
                <a:cs typeface="Verdana"/>
              </a:rPr>
              <a:t>creation</a:t>
            </a:r>
            <a:endParaRPr sz="18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95" name="object 8"/>
          <p:cNvSpPr txBox="1"/>
          <p:nvPr/>
        </p:nvSpPr>
        <p:spPr>
          <a:xfrm>
            <a:off x="4867685" y="2596107"/>
            <a:ext cx="9336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8" dirty="0">
                <a:solidFill>
                  <a:srgbClr val="FFFFFF"/>
                </a:solidFill>
                <a:latin typeface="Calibri"/>
                <a:cs typeface="Calibri"/>
              </a:rPr>
              <a:t>System  </a:t>
            </a:r>
            <a:r>
              <a:rPr sz="1800" spc="63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176" y="832600"/>
            <a:ext cx="2434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spc="63" dirty="0">
                <a:solidFill>
                  <a:srgbClr val="000000"/>
                </a:solidFill>
                <a:latin typeface="Calibri"/>
                <a:cs typeface="+mn-cs"/>
              </a:rPr>
              <a:t>Virtual </a:t>
            </a:r>
            <a:r>
              <a:rPr lang="en-US" sz="1800" spc="99" dirty="0">
                <a:solidFill>
                  <a:srgbClr val="000000"/>
                </a:solidFill>
                <a:latin typeface="Calibri"/>
                <a:cs typeface="+mn-cs"/>
              </a:rPr>
              <a:t>Address</a:t>
            </a:r>
            <a:r>
              <a:rPr lang="en-US" sz="1800" spc="-67" dirty="0">
                <a:solidFill>
                  <a:srgbClr val="000000"/>
                </a:solidFill>
                <a:latin typeface="Calibri"/>
                <a:cs typeface="+mn-cs"/>
              </a:rPr>
              <a:t> </a:t>
            </a:r>
            <a:r>
              <a:rPr lang="en-US" sz="1800" spc="112" dirty="0">
                <a:solidFill>
                  <a:srgbClr val="000000"/>
                </a:solidFill>
                <a:latin typeface="Calibri"/>
                <a:cs typeface="+mn-cs"/>
              </a:rPr>
              <a:t>Space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25"/>
          <p:cNvSpPr/>
          <p:nvPr/>
        </p:nvSpPr>
        <p:spPr>
          <a:xfrm>
            <a:off x="1385455" y="2684033"/>
            <a:ext cx="1177636" cy="190500"/>
          </a:xfrm>
          <a:custGeom>
            <a:avLst/>
            <a:gdLst/>
            <a:ahLst/>
            <a:cxnLst/>
            <a:rect l="l" t="t" r="r" b="b"/>
            <a:pathLst>
              <a:path w="1295400" h="215900">
                <a:moveTo>
                  <a:pt x="0" y="0"/>
                </a:moveTo>
                <a:lnTo>
                  <a:pt x="0" y="215646"/>
                </a:lnTo>
                <a:lnTo>
                  <a:pt x="1295400" y="215646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3" name="object 26"/>
          <p:cNvSpPr/>
          <p:nvPr/>
        </p:nvSpPr>
        <p:spPr>
          <a:xfrm>
            <a:off x="1372988" y="2671262"/>
            <a:ext cx="1203614" cy="216274"/>
          </a:xfrm>
          <a:custGeom>
            <a:avLst/>
            <a:gdLst/>
            <a:ahLst/>
            <a:cxnLst/>
            <a:rect l="l" t="t" r="r" b="b"/>
            <a:pathLst>
              <a:path w="1323975" h="245110">
                <a:moveTo>
                  <a:pt x="1323594" y="244601"/>
                </a:moveTo>
                <a:lnTo>
                  <a:pt x="1323594" y="0"/>
                </a:lnTo>
                <a:lnTo>
                  <a:pt x="0" y="0"/>
                </a:lnTo>
                <a:lnTo>
                  <a:pt x="0" y="244601"/>
                </a:lnTo>
                <a:lnTo>
                  <a:pt x="13715" y="244601"/>
                </a:lnTo>
                <a:lnTo>
                  <a:pt x="13715" y="28956"/>
                </a:lnTo>
                <a:lnTo>
                  <a:pt x="28193" y="14478"/>
                </a:lnTo>
                <a:lnTo>
                  <a:pt x="28193" y="28956"/>
                </a:lnTo>
                <a:lnTo>
                  <a:pt x="1295400" y="28956"/>
                </a:lnTo>
                <a:lnTo>
                  <a:pt x="1295400" y="14478"/>
                </a:lnTo>
                <a:lnTo>
                  <a:pt x="1309116" y="28956"/>
                </a:lnTo>
                <a:lnTo>
                  <a:pt x="1309116" y="244601"/>
                </a:lnTo>
                <a:lnTo>
                  <a:pt x="1323594" y="244601"/>
                </a:lnTo>
                <a:close/>
              </a:path>
              <a:path w="1323975" h="245110">
                <a:moveTo>
                  <a:pt x="28193" y="28956"/>
                </a:moveTo>
                <a:lnTo>
                  <a:pt x="28193" y="14478"/>
                </a:lnTo>
                <a:lnTo>
                  <a:pt x="13715" y="28956"/>
                </a:lnTo>
                <a:lnTo>
                  <a:pt x="28193" y="28956"/>
                </a:lnTo>
                <a:close/>
              </a:path>
              <a:path w="1323975" h="245110">
                <a:moveTo>
                  <a:pt x="28193" y="216407"/>
                </a:moveTo>
                <a:lnTo>
                  <a:pt x="28193" y="28956"/>
                </a:lnTo>
                <a:lnTo>
                  <a:pt x="13715" y="28956"/>
                </a:lnTo>
                <a:lnTo>
                  <a:pt x="13715" y="216407"/>
                </a:lnTo>
                <a:lnTo>
                  <a:pt x="28193" y="216407"/>
                </a:lnTo>
                <a:close/>
              </a:path>
              <a:path w="1323975" h="245110">
                <a:moveTo>
                  <a:pt x="1309116" y="216407"/>
                </a:moveTo>
                <a:lnTo>
                  <a:pt x="13715" y="216407"/>
                </a:lnTo>
                <a:lnTo>
                  <a:pt x="28193" y="230124"/>
                </a:lnTo>
                <a:lnTo>
                  <a:pt x="28193" y="244601"/>
                </a:lnTo>
                <a:lnTo>
                  <a:pt x="1295400" y="244601"/>
                </a:lnTo>
                <a:lnTo>
                  <a:pt x="1295400" y="230124"/>
                </a:lnTo>
                <a:lnTo>
                  <a:pt x="1309116" y="216407"/>
                </a:lnTo>
                <a:close/>
              </a:path>
              <a:path w="1323975" h="245110">
                <a:moveTo>
                  <a:pt x="28193" y="244601"/>
                </a:moveTo>
                <a:lnTo>
                  <a:pt x="28193" y="230124"/>
                </a:lnTo>
                <a:lnTo>
                  <a:pt x="13715" y="216407"/>
                </a:lnTo>
                <a:lnTo>
                  <a:pt x="13715" y="244601"/>
                </a:lnTo>
                <a:lnTo>
                  <a:pt x="28193" y="244601"/>
                </a:lnTo>
                <a:close/>
              </a:path>
              <a:path w="1323975" h="245110">
                <a:moveTo>
                  <a:pt x="1309116" y="28956"/>
                </a:moveTo>
                <a:lnTo>
                  <a:pt x="1295400" y="14478"/>
                </a:lnTo>
                <a:lnTo>
                  <a:pt x="1295400" y="28956"/>
                </a:lnTo>
                <a:lnTo>
                  <a:pt x="1309116" y="28956"/>
                </a:lnTo>
                <a:close/>
              </a:path>
              <a:path w="1323975" h="245110">
                <a:moveTo>
                  <a:pt x="1309116" y="216407"/>
                </a:moveTo>
                <a:lnTo>
                  <a:pt x="1309116" y="28956"/>
                </a:lnTo>
                <a:lnTo>
                  <a:pt x="1295400" y="28956"/>
                </a:lnTo>
                <a:lnTo>
                  <a:pt x="1295400" y="216407"/>
                </a:lnTo>
                <a:lnTo>
                  <a:pt x="1309116" y="216407"/>
                </a:lnTo>
                <a:close/>
              </a:path>
              <a:path w="1323975" h="245110">
                <a:moveTo>
                  <a:pt x="1309116" y="244601"/>
                </a:moveTo>
                <a:lnTo>
                  <a:pt x="1309116" y="216407"/>
                </a:lnTo>
                <a:lnTo>
                  <a:pt x="1295400" y="230124"/>
                </a:lnTo>
                <a:lnTo>
                  <a:pt x="1295400" y="244601"/>
                </a:lnTo>
                <a:lnTo>
                  <a:pt x="1309116" y="24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4" name="object 27"/>
          <p:cNvSpPr txBox="1"/>
          <p:nvPr/>
        </p:nvSpPr>
        <p:spPr>
          <a:xfrm>
            <a:off x="1573416" y="2673051"/>
            <a:ext cx="80240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5" name="object 31"/>
          <p:cNvSpPr/>
          <p:nvPr/>
        </p:nvSpPr>
        <p:spPr>
          <a:xfrm>
            <a:off x="4641300" y="1958591"/>
            <a:ext cx="1385455" cy="462243"/>
          </a:xfrm>
          <a:custGeom>
            <a:avLst/>
            <a:gdLst/>
            <a:ahLst/>
            <a:cxnLst/>
            <a:rect l="l" t="t" r="r" b="b"/>
            <a:pathLst>
              <a:path w="1524000" h="523875">
                <a:moveTo>
                  <a:pt x="0" y="0"/>
                </a:moveTo>
                <a:lnTo>
                  <a:pt x="0" y="523494"/>
                </a:lnTo>
                <a:lnTo>
                  <a:pt x="1524000" y="523494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6" name="object 32"/>
          <p:cNvSpPr/>
          <p:nvPr/>
        </p:nvSpPr>
        <p:spPr>
          <a:xfrm>
            <a:off x="4628809" y="1945788"/>
            <a:ext cx="1411432" cy="487456"/>
          </a:xfrm>
          <a:custGeom>
            <a:avLst/>
            <a:gdLst/>
            <a:ahLst/>
            <a:cxnLst/>
            <a:rect l="l" t="t" r="r" b="b"/>
            <a:pathLst>
              <a:path w="1552575" h="552450">
                <a:moveTo>
                  <a:pt x="1552194" y="546353"/>
                </a:moveTo>
                <a:lnTo>
                  <a:pt x="1552194" y="6857"/>
                </a:lnTo>
                <a:lnTo>
                  <a:pt x="1546098" y="0"/>
                </a:lnTo>
                <a:lnTo>
                  <a:pt x="6095" y="0"/>
                </a:lnTo>
                <a:lnTo>
                  <a:pt x="0" y="6857"/>
                </a:lnTo>
                <a:lnTo>
                  <a:pt x="0" y="546353"/>
                </a:lnTo>
                <a:lnTo>
                  <a:pt x="6096" y="552449"/>
                </a:lnTo>
                <a:lnTo>
                  <a:pt x="13715" y="552449"/>
                </a:lnTo>
                <a:lnTo>
                  <a:pt x="13716" y="28955"/>
                </a:lnTo>
                <a:lnTo>
                  <a:pt x="28194" y="14477"/>
                </a:lnTo>
                <a:lnTo>
                  <a:pt x="28193" y="28955"/>
                </a:lnTo>
                <a:lnTo>
                  <a:pt x="1524000" y="28955"/>
                </a:lnTo>
                <a:lnTo>
                  <a:pt x="1524000" y="14477"/>
                </a:lnTo>
                <a:lnTo>
                  <a:pt x="1537716" y="28955"/>
                </a:lnTo>
                <a:lnTo>
                  <a:pt x="1537716" y="552449"/>
                </a:lnTo>
                <a:lnTo>
                  <a:pt x="1546098" y="552449"/>
                </a:lnTo>
                <a:lnTo>
                  <a:pt x="1552194" y="546353"/>
                </a:lnTo>
                <a:close/>
              </a:path>
              <a:path w="1552575" h="552450">
                <a:moveTo>
                  <a:pt x="28193" y="28955"/>
                </a:moveTo>
                <a:lnTo>
                  <a:pt x="28194" y="14477"/>
                </a:lnTo>
                <a:lnTo>
                  <a:pt x="13716" y="28955"/>
                </a:lnTo>
                <a:lnTo>
                  <a:pt x="28193" y="28955"/>
                </a:lnTo>
                <a:close/>
              </a:path>
              <a:path w="1552575" h="552450">
                <a:moveTo>
                  <a:pt x="28194" y="524255"/>
                </a:moveTo>
                <a:lnTo>
                  <a:pt x="28193" y="28955"/>
                </a:lnTo>
                <a:lnTo>
                  <a:pt x="13716" y="28955"/>
                </a:lnTo>
                <a:lnTo>
                  <a:pt x="13716" y="524255"/>
                </a:lnTo>
                <a:lnTo>
                  <a:pt x="28194" y="524255"/>
                </a:lnTo>
                <a:close/>
              </a:path>
              <a:path w="1552575" h="552450">
                <a:moveTo>
                  <a:pt x="1537716" y="524255"/>
                </a:moveTo>
                <a:lnTo>
                  <a:pt x="13716" y="524255"/>
                </a:lnTo>
                <a:lnTo>
                  <a:pt x="28194" y="537971"/>
                </a:lnTo>
                <a:lnTo>
                  <a:pt x="28194" y="552449"/>
                </a:lnTo>
                <a:lnTo>
                  <a:pt x="1524000" y="552449"/>
                </a:lnTo>
                <a:lnTo>
                  <a:pt x="1524000" y="537971"/>
                </a:lnTo>
                <a:lnTo>
                  <a:pt x="1537716" y="524255"/>
                </a:lnTo>
                <a:close/>
              </a:path>
              <a:path w="1552575" h="552450">
                <a:moveTo>
                  <a:pt x="28194" y="552449"/>
                </a:moveTo>
                <a:lnTo>
                  <a:pt x="28194" y="537971"/>
                </a:lnTo>
                <a:lnTo>
                  <a:pt x="13716" y="524255"/>
                </a:lnTo>
                <a:lnTo>
                  <a:pt x="13715" y="552449"/>
                </a:lnTo>
                <a:lnTo>
                  <a:pt x="28194" y="552449"/>
                </a:lnTo>
                <a:close/>
              </a:path>
              <a:path w="1552575" h="552450">
                <a:moveTo>
                  <a:pt x="1537716" y="28955"/>
                </a:moveTo>
                <a:lnTo>
                  <a:pt x="1524000" y="14477"/>
                </a:lnTo>
                <a:lnTo>
                  <a:pt x="1524000" y="28955"/>
                </a:lnTo>
                <a:lnTo>
                  <a:pt x="1537716" y="28955"/>
                </a:lnTo>
                <a:close/>
              </a:path>
              <a:path w="1552575" h="552450">
                <a:moveTo>
                  <a:pt x="1537716" y="524255"/>
                </a:moveTo>
                <a:lnTo>
                  <a:pt x="1537716" y="28955"/>
                </a:lnTo>
                <a:lnTo>
                  <a:pt x="1524000" y="28955"/>
                </a:lnTo>
                <a:lnTo>
                  <a:pt x="1524000" y="524255"/>
                </a:lnTo>
                <a:lnTo>
                  <a:pt x="1537716" y="524255"/>
                </a:lnTo>
                <a:close/>
              </a:path>
              <a:path w="1552575" h="552450">
                <a:moveTo>
                  <a:pt x="1537716" y="552449"/>
                </a:moveTo>
                <a:lnTo>
                  <a:pt x="1537716" y="524255"/>
                </a:lnTo>
                <a:lnTo>
                  <a:pt x="1524000" y="537971"/>
                </a:lnTo>
                <a:lnTo>
                  <a:pt x="1524000" y="552449"/>
                </a:lnTo>
                <a:lnTo>
                  <a:pt x="1537716" y="552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7" name="object 33"/>
          <p:cNvSpPr txBox="1"/>
          <p:nvPr/>
        </p:nvSpPr>
        <p:spPr>
          <a:xfrm>
            <a:off x="4933146" y="1989272"/>
            <a:ext cx="802409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indent="68735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Plaintext  </a:t>
            </a: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8" name="object 51"/>
          <p:cNvSpPr/>
          <p:nvPr/>
        </p:nvSpPr>
        <p:spPr>
          <a:xfrm>
            <a:off x="4660691" y="4050703"/>
            <a:ext cx="1385455" cy="190500"/>
          </a:xfrm>
          <a:custGeom>
            <a:avLst/>
            <a:gdLst/>
            <a:ahLst/>
            <a:cxnLst/>
            <a:rect l="l" t="t" r="r" b="b"/>
            <a:pathLst>
              <a:path w="1524000" h="215900">
                <a:moveTo>
                  <a:pt x="0" y="0"/>
                </a:moveTo>
                <a:lnTo>
                  <a:pt x="0" y="215646"/>
                </a:lnTo>
                <a:lnTo>
                  <a:pt x="1524000" y="215646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9" name="object 52"/>
          <p:cNvSpPr/>
          <p:nvPr/>
        </p:nvSpPr>
        <p:spPr>
          <a:xfrm>
            <a:off x="4648200" y="4038600"/>
            <a:ext cx="1411432" cy="215153"/>
          </a:xfrm>
          <a:custGeom>
            <a:avLst/>
            <a:gdLst/>
            <a:ahLst/>
            <a:cxnLst/>
            <a:rect l="l" t="t" r="r" b="b"/>
            <a:pathLst>
              <a:path w="1552575" h="243839">
                <a:moveTo>
                  <a:pt x="1552193" y="243839"/>
                </a:moveTo>
                <a:lnTo>
                  <a:pt x="1552193" y="0"/>
                </a:lnTo>
                <a:lnTo>
                  <a:pt x="0" y="0"/>
                </a:lnTo>
                <a:lnTo>
                  <a:pt x="0" y="243840"/>
                </a:lnTo>
                <a:lnTo>
                  <a:pt x="13715" y="243840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243839"/>
                </a:lnTo>
                <a:lnTo>
                  <a:pt x="1552193" y="243839"/>
                </a:lnTo>
                <a:close/>
              </a:path>
              <a:path w="1552575" h="243839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243839">
                <a:moveTo>
                  <a:pt x="28193" y="214884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214884"/>
                </a:lnTo>
                <a:lnTo>
                  <a:pt x="28193" y="214884"/>
                </a:lnTo>
                <a:close/>
              </a:path>
              <a:path w="1552575" h="243839">
                <a:moveTo>
                  <a:pt x="1537715" y="214883"/>
                </a:moveTo>
                <a:lnTo>
                  <a:pt x="13715" y="214884"/>
                </a:lnTo>
                <a:lnTo>
                  <a:pt x="28193" y="229362"/>
                </a:lnTo>
                <a:lnTo>
                  <a:pt x="28193" y="243840"/>
                </a:lnTo>
                <a:lnTo>
                  <a:pt x="1523999" y="243839"/>
                </a:lnTo>
                <a:lnTo>
                  <a:pt x="1523999" y="229362"/>
                </a:lnTo>
                <a:lnTo>
                  <a:pt x="1537715" y="214883"/>
                </a:lnTo>
                <a:close/>
              </a:path>
              <a:path w="1552575" h="243839">
                <a:moveTo>
                  <a:pt x="28193" y="243840"/>
                </a:moveTo>
                <a:lnTo>
                  <a:pt x="28193" y="229362"/>
                </a:lnTo>
                <a:lnTo>
                  <a:pt x="13715" y="214884"/>
                </a:lnTo>
                <a:lnTo>
                  <a:pt x="13715" y="243840"/>
                </a:lnTo>
                <a:lnTo>
                  <a:pt x="28193" y="243840"/>
                </a:lnTo>
                <a:close/>
              </a:path>
              <a:path w="1552575" h="243839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243839">
                <a:moveTo>
                  <a:pt x="1537715" y="214883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214883"/>
                </a:lnTo>
                <a:lnTo>
                  <a:pt x="1537715" y="214883"/>
                </a:lnTo>
                <a:close/>
              </a:path>
              <a:path w="1552575" h="243839">
                <a:moveTo>
                  <a:pt x="1537715" y="243839"/>
                </a:moveTo>
                <a:lnTo>
                  <a:pt x="1537715" y="214883"/>
                </a:lnTo>
                <a:lnTo>
                  <a:pt x="1523999" y="229362"/>
                </a:lnTo>
                <a:lnTo>
                  <a:pt x="1523999" y="243839"/>
                </a:lnTo>
                <a:lnTo>
                  <a:pt x="1537715" y="243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1" name="object 2"/>
          <p:cNvSpPr txBox="1"/>
          <p:nvPr/>
        </p:nvSpPr>
        <p:spPr>
          <a:xfrm>
            <a:off x="2770427" y="4073619"/>
            <a:ext cx="1352550" cy="391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08" dirty="0" smtClean="0">
                <a:solidFill>
                  <a:srgbClr val="B2B2B2"/>
                </a:solidFill>
                <a:latin typeface="Calibri"/>
                <a:cs typeface="Calibri"/>
              </a:rPr>
              <a:t>E</a:t>
            </a:r>
            <a:r>
              <a:rPr sz="1300" spc="108" dirty="0" smtClean="0">
                <a:solidFill>
                  <a:srgbClr val="B2B2B2"/>
                </a:solidFill>
                <a:latin typeface="Calibri"/>
                <a:cs typeface="Calibri"/>
              </a:rPr>
              <a:t>CREATE</a:t>
            </a:r>
            <a:r>
              <a:rPr sz="1300" spc="-49" dirty="0" smtClean="0">
                <a:solidFill>
                  <a:srgbClr val="B2B2B2"/>
                </a:solidFill>
                <a:latin typeface="Calibri"/>
                <a:cs typeface="Calibri"/>
              </a:rPr>
              <a:t> </a:t>
            </a:r>
            <a:r>
              <a:rPr sz="1300" spc="45" dirty="0">
                <a:solidFill>
                  <a:srgbClr val="B2B2B2"/>
                </a:solidFill>
                <a:latin typeface="Calibri"/>
                <a:cs typeface="Calibri"/>
              </a:rPr>
              <a:t>(</a:t>
            </a:r>
            <a:r>
              <a:rPr sz="1300" spc="45" dirty="0" smtClean="0">
                <a:solidFill>
                  <a:srgbClr val="B2B2B2"/>
                </a:solidFill>
                <a:latin typeface="Calibri"/>
                <a:cs typeface="Calibri"/>
              </a:rPr>
              <a:t>Range</a:t>
            </a:r>
            <a:r>
              <a:rPr lang="en-US" sz="1300" spc="45" dirty="0" smtClean="0">
                <a:solidFill>
                  <a:srgbClr val="B2B2B2"/>
                </a:solidFill>
                <a:latin typeface="Calibri"/>
                <a:cs typeface="Calibri"/>
              </a:rPr>
              <a:t>)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1363" algn="r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sz="1300" spc="90" dirty="0">
                <a:solidFill>
                  <a:prstClr val="black"/>
                </a:solidFill>
                <a:latin typeface="Calibri"/>
                <a:cs typeface="Calibri"/>
              </a:rPr>
              <a:t>EADD </a:t>
            </a:r>
            <a:r>
              <a:rPr sz="1300" spc="63" dirty="0">
                <a:solidFill>
                  <a:prstClr val="black"/>
                </a:solidFill>
                <a:latin typeface="Calibri"/>
                <a:cs typeface="Calibri"/>
              </a:rPr>
              <a:t>(Copy</a:t>
            </a:r>
            <a:r>
              <a:rPr sz="1300" spc="-8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300" spc="54" dirty="0" smtClean="0">
                <a:solidFill>
                  <a:prstClr val="black"/>
                </a:solidFill>
                <a:latin typeface="Calibri"/>
                <a:cs typeface="Calibri"/>
              </a:rPr>
              <a:t>Page</a:t>
            </a:r>
            <a:r>
              <a:rPr lang="en-US" sz="1300" spc="54" dirty="0" smtClean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2" name="object 29"/>
          <p:cNvSpPr/>
          <p:nvPr/>
        </p:nvSpPr>
        <p:spPr>
          <a:xfrm>
            <a:off x="6096000" y="2113877"/>
            <a:ext cx="346364" cy="76200"/>
          </a:xfrm>
          <a:custGeom>
            <a:avLst/>
            <a:gdLst/>
            <a:ahLst/>
            <a:cxnLst/>
            <a:rect l="l" t="t" r="r" b="b"/>
            <a:pathLst>
              <a:path w="381000" h="86360">
                <a:moveTo>
                  <a:pt x="310133" y="57149"/>
                </a:moveTo>
                <a:lnTo>
                  <a:pt x="310133" y="28955"/>
                </a:lnTo>
                <a:lnTo>
                  <a:pt x="0" y="28955"/>
                </a:lnTo>
                <a:lnTo>
                  <a:pt x="0" y="57149"/>
                </a:lnTo>
                <a:lnTo>
                  <a:pt x="310133" y="57149"/>
                </a:lnTo>
                <a:close/>
              </a:path>
              <a:path w="381000" h="86360">
                <a:moveTo>
                  <a:pt x="381000" y="42671"/>
                </a:moveTo>
                <a:lnTo>
                  <a:pt x="295655" y="0"/>
                </a:lnTo>
                <a:lnTo>
                  <a:pt x="295655" y="28955"/>
                </a:lnTo>
                <a:lnTo>
                  <a:pt x="310133" y="28955"/>
                </a:lnTo>
                <a:lnTo>
                  <a:pt x="310133" y="78737"/>
                </a:lnTo>
                <a:lnTo>
                  <a:pt x="381000" y="42671"/>
                </a:lnTo>
                <a:close/>
              </a:path>
              <a:path w="381000" h="86360">
                <a:moveTo>
                  <a:pt x="310133" y="78737"/>
                </a:moveTo>
                <a:lnTo>
                  <a:pt x="310133" y="57149"/>
                </a:lnTo>
                <a:lnTo>
                  <a:pt x="295655" y="57149"/>
                </a:lnTo>
                <a:lnTo>
                  <a:pt x="295655" y="86105"/>
                </a:lnTo>
                <a:lnTo>
                  <a:pt x="310133" y="78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6" name="object 30"/>
          <p:cNvSpPr/>
          <p:nvPr/>
        </p:nvSpPr>
        <p:spPr>
          <a:xfrm>
            <a:off x="6400806" y="2150185"/>
            <a:ext cx="78509" cy="2891118"/>
          </a:xfrm>
          <a:custGeom>
            <a:avLst/>
            <a:gdLst/>
            <a:ahLst/>
            <a:cxnLst/>
            <a:rect l="l" t="t" r="r" b="b"/>
            <a:pathLst>
              <a:path w="86359" h="3276600">
                <a:moveTo>
                  <a:pt x="86105" y="3191255"/>
                </a:moveTo>
                <a:lnTo>
                  <a:pt x="0" y="3191255"/>
                </a:lnTo>
                <a:lnTo>
                  <a:pt x="28955" y="3249167"/>
                </a:lnTo>
                <a:lnTo>
                  <a:pt x="28955" y="3205733"/>
                </a:lnTo>
                <a:lnTo>
                  <a:pt x="57150" y="3205733"/>
                </a:lnTo>
                <a:lnTo>
                  <a:pt x="57150" y="3248151"/>
                </a:lnTo>
                <a:lnTo>
                  <a:pt x="86105" y="3191255"/>
                </a:lnTo>
                <a:close/>
              </a:path>
              <a:path w="86359" h="3276600">
                <a:moveTo>
                  <a:pt x="57150" y="3191255"/>
                </a:moveTo>
                <a:lnTo>
                  <a:pt x="57150" y="0"/>
                </a:lnTo>
                <a:lnTo>
                  <a:pt x="28955" y="0"/>
                </a:lnTo>
                <a:lnTo>
                  <a:pt x="28955" y="3191255"/>
                </a:lnTo>
                <a:lnTo>
                  <a:pt x="57150" y="3191255"/>
                </a:lnTo>
                <a:close/>
              </a:path>
              <a:path w="86359" h="3276600">
                <a:moveTo>
                  <a:pt x="57150" y="3248151"/>
                </a:moveTo>
                <a:lnTo>
                  <a:pt x="57150" y="3205733"/>
                </a:lnTo>
                <a:lnTo>
                  <a:pt x="28955" y="3205733"/>
                </a:lnTo>
                <a:lnTo>
                  <a:pt x="28955" y="3249167"/>
                </a:lnTo>
                <a:lnTo>
                  <a:pt x="42672" y="3276599"/>
                </a:lnTo>
                <a:lnTo>
                  <a:pt x="57150" y="3248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7" name="object 31"/>
          <p:cNvSpPr/>
          <p:nvPr/>
        </p:nvSpPr>
        <p:spPr>
          <a:xfrm>
            <a:off x="4641300" y="4922296"/>
            <a:ext cx="1385455" cy="379879"/>
          </a:xfrm>
          <a:custGeom>
            <a:avLst/>
            <a:gdLst/>
            <a:ahLst/>
            <a:cxnLst/>
            <a:rect l="l" t="t" r="r" b="b"/>
            <a:pathLst>
              <a:path w="1524000" h="430529">
                <a:moveTo>
                  <a:pt x="0" y="0"/>
                </a:moveTo>
                <a:lnTo>
                  <a:pt x="0" y="430530"/>
                </a:lnTo>
                <a:lnTo>
                  <a:pt x="1524000" y="43052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8" name="object 32"/>
          <p:cNvSpPr/>
          <p:nvPr/>
        </p:nvSpPr>
        <p:spPr>
          <a:xfrm>
            <a:off x="4628809" y="4910220"/>
            <a:ext cx="1411432" cy="405093"/>
          </a:xfrm>
          <a:custGeom>
            <a:avLst/>
            <a:gdLst/>
            <a:ahLst/>
            <a:cxnLst/>
            <a:rect l="l" t="t" r="r" b="b"/>
            <a:pathLst>
              <a:path w="1552575" h="459104">
                <a:moveTo>
                  <a:pt x="1552193" y="458724"/>
                </a:moveTo>
                <a:lnTo>
                  <a:pt x="1552193" y="0"/>
                </a:lnTo>
                <a:lnTo>
                  <a:pt x="0" y="0"/>
                </a:lnTo>
                <a:lnTo>
                  <a:pt x="0" y="458724"/>
                </a:lnTo>
                <a:lnTo>
                  <a:pt x="13716" y="45872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458724"/>
                </a:lnTo>
                <a:lnTo>
                  <a:pt x="1552193" y="458724"/>
                </a:lnTo>
                <a:close/>
              </a:path>
              <a:path w="1552575" h="459104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459104">
                <a:moveTo>
                  <a:pt x="28194" y="42976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429768"/>
                </a:lnTo>
                <a:lnTo>
                  <a:pt x="28194" y="429768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3716" y="429768"/>
                </a:lnTo>
                <a:lnTo>
                  <a:pt x="28194" y="444246"/>
                </a:lnTo>
                <a:lnTo>
                  <a:pt x="28194" y="458724"/>
                </a:lnTo>
                <a:lnTo>
                  <a:pt x="1523999" y="458724"/>
                </a:lnTo>
                <a:lnTo>
                  <a:pt x="1523999" y="444246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28194" y="458724"/>
                </a:moveTo>
                <a:lnTo>
                  <a:pt x="28194" y="444246"/>
                </a:lnTo>
                <a:lnTo>
                  <a:pt x="13716" y="429768"/>
                </a:lnTo>
                <a:lnTo>
                  <a:pt x="13716" y="458724"/>
                </a:lnTo>
                <a:lnTo>
                  <a:pt x="28194" y="458724"/>
                </a:lnTo>
                <a:close/>
              </a:path>
              <a:path w="1552575" h="459104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429767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1537715" y="458724"/>
                </a:moveTo>
                <a:lnTo>
                  <a:pt x="1537715" y="429767"/>
                </a:lnTo>
                <a:lnTo>
                  <a:pt x="1523999" y="444246"/>
                </a:lnTo>
                <a:lnTo>
                  <a:pt x="1523999" y="458724"/>
                </a:lnTo>
                <a:lnTo>
                  <a:pt x="1537715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9" name="object 33"/>
          <p:cNvSpPr txBox="1"/>
          <p:nvPr/>
        </p:nvSpPr>
        <p:spPr>
          <a:xfrm>
            <a:off x="4933146" y="4911986"/>
            <a:ext cx="802409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indent="68735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49" dirty="0">
                <a:solidFill>
                  <a:srgbClr val="FFFFFF"/>
                </a:solidFill>
                <a:latin typeface="Calibri"/>
                <a:cs typeface="Calibri"/>
              </a:rPr>
              <a:t>Plaintext  </a:t>
            </a:r>
            <a:r>
              <a:rPr sz="1300" spc="54" dirty="0" smtClean="0">
                <a:solidFill>
                  <a:srgbClr val="FFFFFF"/>
                </a:solidFill>
                <a:latin typeface="Calibri"/>
                <a:cs typeface="Calibri"/>
              </a:rPr>
              <a:t>Coe/Data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0" name="object 34"/>
          <p:cNvSpPr/>
          <p:nvPr/>
        </p:nvSpPr>
        <p:spPr>
          <a:xfrm>
            <a:off x="6096000" y="5004995"/>
            <a:ext cx="346364" cy="76200"/>
          </a:xfrm>
          <a:custGeom>
            <a:avLst/>
            <a:gdLst/>
            <a:ahLst/>
            <a:cxnLst/>
            <a:rect l="l" t="t" r="r" b="b"/>
            <a:pathLst>
              <a:path w="381000" h="86360">
                <a:moveTo>
                  <a:pt x="86105" y="28955"/>
                </a:moveTo>
                <a:lnTo>
                  <a:pt x="86105" y="0"/>
                </a:lnTo>
                <a:lnTo>
                  <a:pt x="0" y="42672"/>
                </a:lnTo>
                <a:lnTo>
                  <a:pt x="71627" y="78802"/>
                </a:lnTo>
                <a:lnTo>
                  <a:pt x="71627" y="28955"/>
                </a:lnTo>
                <a:lnTo>
                  <a:pt x="86105" y="28955"/>
                </a:lnTo>
                <a:close/>
              </a:path>
              <a:path w="381000" h="86360">
                <a:moveTo>
                  <a:pt x="381000" y="57150"/>
                </a:moveTo>
                <a:lnTo>
                  <a:pt x="381000" y="28955"/>
                </a:lnTo>
                <a:lnTo>
                  <a:pt x="71627" y="28955"/>
                </a:lnTo>
                <a:lnTo>
                  <a:pt x="71627" y="57150"/>
                </a:lnTo>
                <a:lnTo>
                  <a:pt x="381000" y="57150"/>
                </a:lnTo>
                <a:close/>
              </a:path>
              <a:path w="381000" h="86360">
                <a:moveTo>
                  <a:pt x="86105" y="86106"/>
                </a:moveTo>
                <a:lnTo>
                  <a:pt x="86105" y="57150"/>
                </a:lnTo>
                <a:lnTo>
                  <a:pt x="71627" y="57150"/>
                </a:lnTo>
                <a:lnTo>
                  <a:pt x="71627" y="78802"/>
                </a:lnTo>
                <a:lnTo>
                  <a:pt x="86105" y="86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0" name="object 37"/>
          <p:cNvSpPr/>
          <p:nvPr/>
        </p:nvSpPr>
        <p:spPr>
          <a:xfrm>
            <a:off x="6794269" y="3626532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1" name="object 38"/>
          <p:cNvSpPr/>
          <p:nvPr/>
        </p:nvSpPr>
        <p:spPr>
          <a:xfrm>
            <a:off x="6794269" y="4164416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2" name="object 39"/>
          <p:cNvSpPr/>
          <p:nvPr/>
        </p:nvSpPr>
        <p:spPr>
          <a:xfrm>
            <a:off x="6794269" y="4500591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3" name="object 40"/>
          <p:cNvSpPr/>
          <p:nvPr/>
        </p:nvSpPr>
        <p:spPr>
          <a:xfrm>
            <a:off x="6794269" y="4836769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4" name="object 41"/>
          <p:cNvSpPr/>
          <p:nvPr/>
        </p:nvSpPr>
        <p:spPr>
          <a:xfrm>
            <a:off x="6794269" y="5172944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5" name="object 42"/>
          <p:cNvSpPr/>
          <p:nvPr/>
        </p:nvSpPr>
        <p:spPr>
          <a:xfrm>
            <a:off x="6794269" y="5509121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6" name="object 43"/>
          <p:cNvSpPr/>
          <p:nvPr/>
        </p:nvSpPr>
        <p:spPr>
          <a:xfrm>
            <a:off x="6781800" y="3614457"/>
            <a:ext cx="1480705" cy="2176743"/>
          </a:xfrm>
          <a:custGeom>
            <a:avLst/>
            <a:gdLst/>
            <a:ahLst/>
            <a:cxnLst/>
            <a:rect l="l" t="t" r="r" b="b"/>
            <a:pathLst>
              <a:path w="1628775" h="2466975">
                <a:moveTo>
                  <a:pt x="1628394" y="2466594"/>
                </a:moveTo>
                <a:lnTo>
                  <a:pt x="1628394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4" y="28194"/>
                </a:lnTo>
                <a:lnTo>
                  <a:pt x="1600200" y="28194"/>
                </a:lnTo>
                <a:lnTo>
                  <a:pt x="1600200" y="13716"/>
                </a:lnTo>
                <a:lnTo>
                  <a:pt x="1613916" y="28194"/>
                </a:lnTo>
                <a:lnTo>
                  <a:pt x="1613916" y="2466594"/>
                </a:lnTo>
                <a:lnTo>
                  <a:pt x="1628394" y="2466594"/>
                </a:lnTo>
                <a:close/>
              </a:path>
              <a:path w="1628775" h="2466975">
                <a:moveTo>
                  <a:pt x="28194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4" y="28194"/>
                </a:lnTo>
                <a:close/>
              </a:path>
              <a:path w="1628775" h="2466975">
                <a:moveTo>
                  <a:pt x="28194" y="2438400"/>
                </a:moveTo>
                <a:lnTo>
                  <a:pt x="28194" y="28194"/>
                </a:lnTo>
                <a:lnTo>
                  <a:pt x="13716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600200" y="2466594"/>
                </a:lnTo>
                <a:lnTo>
                  <a:pt x="1600200" y="2452116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628775" h="2466975">
                <a:moveTo>
                  <a:pt x="1613916" y="28194"/>
                </a:moveTo>
                <a:lnTo>
                  <a:pt x="1600200" y="13716"/>
                </a:lnTo>
                <a:lnTo>
                  <a:pt x="1600200" y="28194"/>
                </a:lnTo>
                <a:lnTo>
                  <a:pt x="1613916" y="28194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613916" y="28194"/>
                </a:lnTo>
                <a:lnTo>
                  <a:pt x="1600200" y="28194"/>
                </a:lnTo>
                <a:lnTo>
                  <a:pt x="1600200" y="2438400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1613916" y="2466594"/>
                </a:moveTo>
                <a:lnTo>
                  <a:pt x="1613916" y="2438400"/>
                </a:lnTo>
                <a:lnTo>
                  <a:pt x="1600200" y="2452116"/>
                </a:lnTo>
                <a:lnTo>
                  <a:pt x="1600200" y="2466594"/>
                </a:lnTo>
                <a:lnTo>
                  <a:pt x="1613916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7" name="object 44"/>
          <p:cNvSpPr txBox="1"/>
          <p:nvPr/>
        </p:nvSpPr>
        <p:spPr>
          <a:xfrm>
            <a:off x="6783410" y="3611740"/>
            <a:ext cx="57611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2" dirty="0">
                <a:solidFill>
                  <a:srgbClr val="FFFFFF"/>
                </a:solidFill>
                <a:latin typeface="Calibri"/>
                <a:cs typeface="Calibri"/>
              </a:rPr>
              <a:t>EPCM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8" name="object 45"/>
          <p:cNvSpPr/>
          <p:nvPr/>
        </p:nvSpPr>
        <p:spPr>
          <a:xfrm>
            <a:off x="6794269" y="4904006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9" name="object 46"/>
          <p:cNvSpPr/>
          <p:nvPr/>
        </p:nvSpPr>
        <p:spPr>
          <a:xfrm>
            <a:off x="6783179" y="4893245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0" name="object 47"/>
          <p:cNvSpPr txBox="1"/>
          <p:nvPr/>
        </p:nvSpPr>
        <p:spPr>
          <a:xfrm>
            <a:off x="7174830" y="4867051"/>
            <a:ext cx="69445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100" spc="36" dirty="0">
                <a:solidFill>
                  <a:srgbClr val="FFFFFF"/>
                </a:solidFill>
                <a:latin typeface="Calibri"/>
                <a:cs typeface="Calibri"/>
              </a:rPr>
              <a:t>Valid,</a:t>
            </a:r>
            <a:r>
              <a:rPr sz="1100" spc="-4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REG,</a:t>
            </a:r>
            <a:endParaRPr sz="11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1" name="object 48"/>
          <p:cNvSpPr txBox="1"/>
          <p:nvPr/>
        </p:nvSpPr>
        <p:spPr>
          <a:xfrm>
            <a:off x="7180344" y="5029760"/>
            <a:ext cx="68406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100" spc="76" dirty="0">
                <a:solidFill>
                  <a:srgbClr val="FFFFFF"/>
                </a:solidFill>
                <a:latin typeface="Calibri"/>
                <a:cs typeface="Calibri"/>
              </a:rPr>
              <a:t>LA,</a:t>
            </a:r>
            <a:r>
              <a:rPr sz="1100" spc="76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100" spc="76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1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2" name="object 49"/>
          <p:cNvSpPr/>
          <p:nvPr/>
        </p:nvSpPr>
        <p:spPr>
          <a:xfrm>
            <a:off x="6794269" y="4567826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3" name="object 50"/>
          <p:cNvSpPr/>
          <p:nvPr/>
        </p:nvSpPr>
        <p:spPr>
          <a:xfrm>
            <a:off x="6783179" y="4557070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4" name="object 51"/>
          <p:cNvSpPr txBox="1"/>
          <p:nvPr/>
        </p:nvSpPr>
        <p:spPr>
          <a:xfrm>
            <a:off x="7163029" y="4551467"/>
            <a:ext cx="7181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5" name="object 52"/>
          <p:cNvSpPr/>
          <p:nvPr/>
        </p:nvSpPr>
        <p:spPr>
          <a:xfrm>
            <a:off x="6794269" y="4231653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6" name="object 53"/>
          <p:cNvSpPr/>
          <p:nvPr/>
        </p:nvSpPr>
        <p:spPr>
          <a:xfrm>
            <a:off x="6783179" y="4220892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7" name="object 54"/>
          <p:cNvSpPr txBox="1"/>
          <p:nvPr/>
        </p:nvSpPr>
        <p:spPr>
          <a:xfrm>
            <a:off x="7163029" y="4215289"/>
            <a:ext cx="7181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8" name="object 58"/>
          <p:cNvSpPr/>
          <p:nvPr/>
        </p:nvSpPr>
        <p:spPr>
          <a:xfrm>
            <a:off x="6783179" y="3884717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869904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9" name="object 59"/>
          <p:cNvSpPr txBox="1"/>
          <p:nvPr/>
        </p:nvSpPr>
        <p:spPr>
          <a:xfrm>
            <a:off x="6794269" y="3895500"/>
            <a:ext cx="1454727" cy="260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781" algn="r" defTabSz="817992" rtl="1" eaLnBrk="1" fontAlgn="auto" hangingPunct="1">
              <a:lnSpc>
                <a:spcPts val="2024"/>
              </a:lnSpc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0" name="object 60"/>
          <p:cNvSpPr/>
          <p:nvPr/>
        </p:nvSpPr>
        <p:spPr>
          <a:xfrm>
            <a:off x="6794269" y="3895473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1" name="object 61"/>
          <p:cNvSpPr/>
          <p:nvPr/>
        </p:nvSpPr>
        <p:spPr>
          <a:xfrm>
            <a:off x="6783179" y="3884717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2" name="object 62"/>
          <p:cNvSpPr txBox="1"/>
          <p:nvPr/>
        </p:nvSpPr>
        <p:spPr>
          <a:xfrm>
            <a:off x="6976690" y="3947021"/>
            <a:ext cx="1091623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000" spc="36" dirty="0">
                <a:solidFill>
                  <a:srgbClr val="FFFFFF"/>
                </a:solidFill>
                <a:latin typeface="Calibri"/>
                <a:cs typeface="Calibri"/>
              </a:rPr>
              <a:t>Valid, </a:t>
            </a:r>
            <a:r>
              <a:rPr sz="1000" spc="81" dirty="0">
                <a:solidFill>
                  <a:srgbClr val="FFFFFF"/>
                </a:solidFill>
                <a:latin typeface="Calibri"/>
                <a:cs typeface="Calibri"/>
              </a:rPr>
              <a:t>SECS,</a:t>
            </a:r>
            <a:r>
              <a:rPr sz="10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54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endParaRPr sz="10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3" name="object 63"/>
          <p:cNvSpPr/>
          <p:nvPr/>
        </p:nvSpPr>
        <p:spPr>
          <a:xfrm>
            <a:off x="6794269" y="5240179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" name="object 64"/>
          <p:cNvSpPr/>
          <p:nvPr/>
        </p:nvSpPr>
        <p:spPr>
          <a:xfrm>
            <a:off x="6783179" y="5229422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5" name="object 65"/>
          <p:cNvSpPr txBox="1"/>
          <p:nvPr/>
        </p:nvSpPr>
        <p:spPr>
          <a:xfrm>
            <a:off x="7163029" y="5223819"/>
            <a:ext cx="7181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76226" y="152400"/>
            <a:ext cx="3145216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Enclave Life Cycle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53"/>
          <p:cNvSpPr txBox="1"/>
          <p:nvPr/>
        </p:nvSpPr>
        <p:spPr>
          <a:xfrm>
            <a:off x="4989220" y="4039722"/>
            <a:ext cx="87818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spc="139" dirty="0" smtClean="0">
                <a:solidFill>
                  <a:srgbClr val="FFFFFF"/>
                </a:solidFill>
                <a:latin typeface="Calibri"/>
                <a:cs typeface="Calibri"/>
              </a:rPr>
              <a:t>Metadata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81174" y="2594617"/>
            <a:ext cx="11626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u="sng" dirty="0" smtClean="0">
                <a:solidFill>
                  <a:prstClr val="black"/>
                </a:solidFill>
                <a:latin typeface="Calibri"/>
                <a:cs typeface="+mn-cs"/>
              </a:rPr>
              <a:t>Copy page</a:t>
            </a:r>
            <a:endParaRPr lang="he-IL" sz="1800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81000" y="6248400"/>
            <a:ext cx="800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black"/>
                </a:solidFill>
              </a:rPr>
              <a:t>EADD</a:t>
            </a:r>
            <a:r>
              <a:rPr lang="en-US" sz="1800" dirty="0" smtClean="0">
                <a:solidFill>
                  <a:prstClr val="black"/>
                </a:solidFill>
              </a:rPr>
              <a:t> – Commits new pages to enclave &amp; updates security metadata.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Secure boot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752600"/>
            <a:ext cx="8534400" cy="4876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History of BIOS/EFI malware:</a:t>
            </a:r>
          </a:p>
          <a:p>
            <a:pPr lvl="1">
              <a:spcBef>
                <a:spcPts val="1175"/>
              </a:spcBef>
            </a:pPr>
            <a:r>
              <a:rPr lang="en-US" dirty="0" smtClean="0">
                <a:ea typeface="ＭＳ Ｐゴシック"/>
              </a:rPr>
              <a:t>CIH </a:t>
            </a:r>
            <a:r>
              <a:rPr lang="en-US" sz="2000" dirty="0" smtClean="0">
                <a:ea typeface="ＭＳ Ｐゴシック"/>
              </a:rPr>
              <a:t>(1998)</a:t>
            </a:r>
            <a:r>
              <a:rPr lang="en-US" dirty="0" smtClean="0">
                <a:ea typeface="ＭＳ Ｐゴシック"/>
              </a:rPr>
              <a:t>:   CIH virus corrupts system BIOS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a typeface="ＭＳ Ｐゴシック"/>
              </a:rPr>
              <a:t>Heasman </a:t>
            </a:r>
            <a:r>
              <a:rPr lang="en-US" sz="2000" dirty="0" smtClean="0">
                <a:ea typeface="ＭＳ Ｐゴシック"/>
              </a:rPr>
              <a:t>(2007)</a:t>
            </a:r>
            <a:r>
              <a:rPr lang="en-US" dirty="0" smtClean="0">
                <a:ea typeface="ＭＳ Ｐゴシック"/>
              </a:rPr>
              <a:t>:   </a:t>
            </a:r>
          </a:p>
          <a:p>
            <a:pPr lvl="2"/>
            <a:r>
              <a:rPr lang="en-US" dirty="0" smtClean="0">
                <a:ea typeface="ＭＳ Ｐゴシック"/>
              </a:rPr>
              <a:t>System Management Mode (SMM) “rootkit” via EFI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a typeface="ＭＳ Ｐゴシック"/>
              </a:rPr>
              <a:t>Sacco, Ortega </a:t>
            </a:r>
            <a:r>
              <a:rPr lang="en-US" sz="2000" dirty="0" smtClean="0">
                <a:ea typeface="ＭＳ Ｐゴシック"/>
              </a:rPr>
              <a:t>(2009)</a:t>
            </a:r>
            <a:r>
              <a:rPr lang="en-US" dirty="0" smtClean="0">
                <a:ea typeface="ＭＳ Ｐゴシック"/>
              </a:rPr>
              <a:t>:  infect BIOS LZH decompressor</a:t>
            </a:r>
          </a:p>
          <a:p>
            <a:pPr lvl="2"/>
            <a:r>
              <a:rPr lang="en-US" dirty="0" smtClean="0">
                <a:ea typeface="ＭＳ Ｐゴシック"/>
              </a:rPr>
              <a:t>CoreBOOT:   generic BIOS flashing tool</a:t>
            </a:r>
          </a:p>
          <a:p>
            <a:pPr marL="0" indent="0">
              <a:spcBef>
                <a:spcPts val="2375"/>
              </a:spcBef>
              <a:buFont typeface="Wingdings" pitchFamily="2" charset="2"/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Main point:  BIOS runs </a:t>
            </a:r>
            <a:r>
              <a:rPr lang="en-US" b="1" dirty="0" smtClean="0">
                <a:ea typeface="ＭＳ Ｐゴシック"/>
                <a:cs typeface="ＭＳ Ｐゴシック"/>
              </a:rPr>
              <a:t>before</a:t>
            </a:r>
            <a:r>
              <a:rPr lang="en-US" dirty="0" smtClean="0">
                <a:ea typeface="ＭＳ Ｐゴシック"/>
                <a:cs typeface="ＭＳ Ｐゴシック"/>
              </a:rPr>
              <a:t> any defenses (e.g. antivirus)</a:t>
            </a:r>
          </a:p>
          <a:p>
            <a:pPr marL="0" indent="0">
              <a:spcBef>
                <a:spcPts val="2375"/>
              </a:spcBef>
              <a:buFont typeface="Wingdings" pitchFamily="2" charset="2"/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Proposed defense:  lock system configuration  (BIOS + OS)</a:t>
            </a:r>
          </a:p>
          <a:p>
            <a:pPr marL="0" indent="0">
              <a:spcBef>
                <a:spcPts val="1800"/>
              </a:spcBef>
              <a:buFont typeface="Wingdings" pitchFamily="2" charset="2"/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	Today:   TCG approach</a:t>
            </a:r>
          </a:p>
        </p:txBody>
      </p:sp>
    </p:spTree>
    <p:extLst>
      <p:ext uri="{BB962C8B-B14F-4D97-AF65-F5344CB8AC3E}">
        <p14:creationId xmlns:p14="http://schemas.microsoft.com/office/powerpoint/2010/main" val="244947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4" name="object 3"/>
          <p:cNvSpPr/>
          <p:nvPr/>
        </p:nvSpPr>
        <p:spPr>
          <a:xfrm>
            <a:off x="1385455" y="1210263"/>
            <a:ext cx="1177636" cy="744631"/>
          </a:xfrm>
          <a:custGeom>
            <a:avLst/>
            <a:gdLst/>
            <a:ahLst/>
            <a:cxnLst/>
            <a:rect l="l" t="t" r="r" b="b"/>
            <a:pathLst>
              <a:path w="1295400" h="843914">
                <a:moveTo>
                  <a:pt x="0" y="0"/>
                </a:moveTo>
                <a:lnTo>
                  <a:pt x="0" y="843533"/>
                </a:lnTo>
                <a:lnTo>
                  <a:pt x="1295400" y="843533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5" name="object 4"/>
          <p:cNvSpPr/>
          <p:nvPr/>
        </p:nvSpPr>
        <p:spPr>
          <a:xfrm>
            <a:off x="1385455" y="4235824"/>
            <a:ext cx="1177636" cy="1815353"/>
          </a:xfrm>
          <a:custGeom>
            <a:avLst/>
            <a:gdLst/>
            <a:ahLst/>
            <a:cxnLst/>
            <a:rect l="l" t="t" r="r" b="b"/>
            <a:pathLst>
              <a:path w="1295400" h="2057400">
                <a:moveTo>
                  <a:pt x="0" y="0"/>
                </a:moveTo>
                <a:lnTo>
                  <a:pt x="0" y="2057400"/>
                </a:lnTo>
                <a:lnTo>
                  <a:pt x="1295400" y="2057400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6" name="object 5"/>
          <p:cNvSpPr/>
          <p:nvPr/>
        </p:nvSpPr>
        <p:spPr>
          <a:xfrm>
            <a:off x="1372988" y="1198134"/>
            <a:ext cx="1203614" cy="4866154"/>
          </a:xfrm>
          <a:custGeom>
            <a:avLst/>
            <a:gdLst/>
            <a:ahLst/>
            <a:cxnLst/>
            <a:rect l="l" t="t" r="r" b="b"/>
            <a:pathLst>
              <a:path w="1323975" h="5514975">
                <a:moveTo>
                  <a:pt x="1323594" y="5508498"/>
                </a:moveTo>
                <a:lnTo>
                  <a:pt x="1323594" y="6095"/>
                </a:lnTo>
                <a:lnTo>
                  <a:pt x="13174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508498"/>
                </a:lnTo>
                <a:lnTo>
                  <a:pt x="6096" y="5514594"/>
                </a:lnTo>
                <a:lnTo>
                  <a:pt x="13716" y="55145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295400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5514594"/>
                </a:lnTo>
                <a:lnTo>
                  <a:pt x="1317498" y="5514594"/>
                </a:lnTo>
                <a:lnTo>
                  <a:pt x="1323594" y="5508498"/>
                </a:lnTo>
                <a:close/>
              </a:path>
              <a:path w="1323975" h="55149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323975" h="5514975">
                <a:moveTo>
                  <a:pt x="28194" y="54864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86400"/>
                </a:lnTo>
                <a:lnTo>
                  <a:pt x="28194" y="5486400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716" y="5486400"/>
                </a:lnTo>
                <a:lnTo>
                  <a:pt x="28194" y="5500116"/>
                </a:lnTo>
                <a:lnTo>
                  <a:pt x="28194" y="5514594"/>
                </a:lnTo>
                <a:lnTo>
                  <a:pt x="1295400" y="5514594"/>
                </a:lnTo>
                <a:lnTo>
                  <a:pt x="1295400" y="5500116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28194" y="5514594"/>
                </a:moveTo>
                <a:lnTo>
                  <a:pt x="28194" y="5500116"/>
                </a:lnTo>
                <a:lnTo>
                  <a:pt x="13716" y="5486400"/>
                </a:lnTo>
                <a:lnTo>
                  <a:pt x="13716" y="5514594"/>
                </a:lnTo>
                <a:lnTo>
                  <a:pt x="28194" y="5514594"/>
                </a:lnTo>
                <a:close/>
              </a:path>
              <a:path w="1323975" h="5514975">
                <a:moveTo>
                  <a:pt x="1309116" y="28193"/>
                </a:moveTo>
                <a:lnTo>
                  <a:pt x="1295400" y="13715"/>
                </a:lnTo>
                <a:lnTo>
                  <a:pt x="1295400" y="28193"/>
                </a:lnTo>
                <a:lnTo>
                  <a:pt x="1309116" y="28193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09116" y="28193"/>
                </a:lnTo>
                <a:lnTo>
                  <a:pt x="1295400" y="28193"/>
                </a:lnTo>
                <a:lnTo>
                  <a:pt x="1295400" y="5486400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1309116" y="5514594"/>
                </a:moveTo>
                <a:lnTo>
                  <a:pt x="1309116" y="5486400"/>
                </a:lnTo>
                <a:lnTo>
                  <a:pt x="1295400" y="5500116"/>
                </a:lnTo>
                <a:lnTo>
                  <a:pt x="1295400" y="5514594"/>
                </a:lnTo>
                <a:lnTo>
                  <a:pt x="1309116" y="5514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7" name="object 6"/>
          <p:cNvSpPr/>
          <p:nvPr/>
        </p:nvSpPr>
        <p:spPr>
          <a:xfrm>
            <a:off x="4641300" y="1210236"/>
            <a:ext cx="1385455" cy="336176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8" name="object 7"/>
          <p:cNvSpPr/>
          <p:nvPr/>
        </p:nvSpPr>
        <p:spPr>
          <a:xfrm>
            <a:off x="4641300" y="3429000"/>
            <a:ext cx="1385455" cy="268941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9" name="object 8"/>
          <p:cNvSpPr/>
          <p:nvPr/>
        </p:nvSpPr>
        <p:spPr>
          <a:xfrm>
            <a:off x="4641300" y="5849470"/>
            <a:ext cx="1385455" cy="134471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0" y="0"/>
                </a:moveTo>
                <a:lnTo>
                  <a:pt x="0" y="152400"/>
                </a:lnTo>
                <a:lnTo>
                  <a:pt x="1524000" y="1524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0" name="object 9"/>
          <p:cNvSpPr/>
          <p:nvPr/>
        </p:nvSpPr>
        <p:spPr>
          <a:xfrm>
            <a:off x="4628809" y="1198160"/>
            <a:ext cx="1411432" cy="4798919"/>
          </a:xfrm>
          <a:custGeom>
            <a:avLst/>
            <a:gdLst/>
            <a:ahLst/>
            <a:cxnLst/>
            <a:rect l="l" t="t" r="r" b="b"/>
            <a:pathLst>
              <a:path w="1552575" h="5438775">
                <a:moveTo>
                  <a:pt x="1552194" y="5432298"/>
                </a:moveTo>
                <a:lnTo>
                  <a:pt x="1552194" y="6095"/>
                </a:lnTo>
                <a:lnTo>
                  <a:pt x="15460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432298"/>
                </a:lnTo>
                <a:lnTo>
                  <a:pt x="6096" y="5438394"/>
                </a:lnTo>
                <a:lnTo>
                  <a:pt x="13716" y="54383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524000" y="28193"/>
                </a:lnTo>
                <a:lnTo>
                  <a:pt x="1524000" y="13715"/>
                </a:lnTo>
                <a:lnTo>
                  <a:pt x="1537716" y="28193"/>
                </a:lnTo>
                <a:lnTo>
                  <a:pt x="1537716" y="5438394"/>
                </a:lnTo>
                <a:lnTo>
                  <a:pt x="1546098" y="5438394"/>
                </a:lnTo>
                <a:lnTo>
                  <a:pt x="1552194" y="5432298"/>
                </a:lnTo>
                <a:close/>
              </a:path>
              <a:path w="1552575" h="54387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552575" h="5438775">
                <a:moveTo>
                  <a:pt x="28194" y="54102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10200"/>
                </a:lnTo>
                <a:lnTo>
                  <a:pt x="28194" y="5410200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3716" y="5410200"/>
                </a:lnTo>
                <a:lnTo>
                  <a:pt x="28194" y="5423916"/>
                </a:lnTo>
                <a:lnTo>
                  <a:pt x="28194" y="5438394"/>
                </a:lnTo>
                <a:lnTo>
                  <a:pt x="1524000" y="5438394"/>
                </a:lnTo>
                <a:lnTo>
                  <a:pt x="1524000" y="5423916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28194" y="5438394"/>
                </a:moveTo>
                <a:lnTo>
                  <a:pt x="28194" y="5423916"/>
                </a:lnTo>
                <a:lnTo>
                  <a:pt x="13716" y="5410200"/>
                </a:lnTo>
                <a:lnTo>
                  <a:pt x="13716" y="5438394"/>
                </a:lnTo>
                <a:lnTo>
                  <a:pt x="28194" y="5438394"/>
                </a:lnTo>
                <a:close/>
              </a:path>
              <a:path w="1552575" h="5438775">
                <a:moveTo>
                  <a:pt x="1537716" y="28193"/>
                </a:moveTo>
                <a:lnTo>
                  <a:pt x="1524000" y="13715"/>
                </a:lnTo>
                <a:lnTo>
                  <a:pt x="1524000" y="28193"/>
                </a:lnTo>
                <a:lnTo>
                  <a:pt x="1537716" y="28193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537716" y="28193"/>
                </a:lnTo>
                <a:lnTo>
                  <a:pt x="1524000" y="28193"/>
                </a:lnTo>
                <a:lnTo>
                  <a:pt x="1524000" y="5410200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1537716" y="5438394"/>
                </a:moveTo>
                <a:lnTo>
                  <a:pt x="1537716" y="5410200"/>
                </a:lnTo>
                <a:lnTo>
                  <a:pt x="1524000" y="5423916"/>
                </a:lnTo>
                <a:lnTo>
                  <a:pt x="1524000" y="5438394"/>
                </a:lnTo>
                <a:lnTo>
                  <a:pt x="1537716" y="5438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1" name="object 10"/>
          <p:cNvSpPr/>
          <p:nvPr/>
        </p:nvSpPr>
        <p:spPr>
          <a:xfrm>
            <a:off x="1385455" y="1954529"/>
            <a:ext cx="1177636" cy="2281518"/>
          </a:xfrm>
          <a:custGeom>
            <a:avLst/>
            <a:gdLst/>
            <a:ahLst/>
            <a:cxnLst/>
            <a:rect l="l" t="t" r="r" b="b"/>
            <a:pathLst>
              <a:path w="1295400" h="2585720">
                <a:moveTo>
                  <a:pt x="0" y="0"/>
                </a:moveTo>
                <a:lnTo>
                  <a:pt x="0" y="2585466"/>
                </a:lnTo>
                <a:lnTo>
                  <a:pt x="1295400" y="2585466"/>
                </a:lnTo>
                <a:lnTo>
                  <a:pt x="1295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4C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2" name="object 11"/>
          <p:cNvSpPr/>
          <p:nvPr/>
        </p:nvSpPr>
        <p:spPr>
          <a:xfrm>
            <a:off x="1372988" y="1941755"/>
            <a:ext cx="1203614" cy="2307291"/>
          </a:xfrm>
          <a:custGeom>
            <a:avLst/>
            <a:gdLst/>
            <a:ahLst/>
            <a:cxnLst/>
            <a:rect l="l" t="t" r="r" b="b"/>
            <a:pathLst>
              <a:path w="1323975" h="2614929">
                <a:moveTo>
                  <a:pt x="1323594" y="2614422"/>
                </a:moveTo>
                <a:lnTo>
                  <a:pt x="1323593" y="0"/>
                </a:lnTo>
                <a:lnTo>
                  <a:pt x="0" y="0"/>
                </a:lnTo>
                <a:lnTo>
                  <a:pt x="0" y="2614422"/>
                </a:lnTo>
                <a:lnTo>
                  <a:pt x="13715" y="2614422"/>
                </a:lnTo>
                <a:lnTo>
                  <a:pt x="13715" y="28194"/>
                </a:lnTo>
                <a:lnTo>
                  <a:pt x="28193" y="14478"/>
                </a:lnTo>
                <a:lnTo>
                  <a:pt x="28193" y="28194"/>
                </a:lnTo>
                <a:lnTo>
                  <a:pt x="1295399" y="28194"/>
                </a:lnTo>
                <a:lnTo>
                  <a:pt x="1295399" y="14478"/>
                </a:lnTo>
                <a:lnTo>
                  <a:pt x="1309115" y="28194"/>
                </a:lnTo>
                <a:lnTo>
                  <a:pt x="1309116" y="2614422"/>
                </a:lnTo>
                <a:lnTo>
                  <a:pt x="1323594" y="2614422"/>
                </a:lnTo>
                <a:close/>
              </a:path>
              <a:path w="1323975" h="2614929">
                <a:moveTo>
                  <a:pt x="28193" y="28194"/>
                </a:moveTo>
                <a:lnTo>
                  <a:pt x="28193" y="14478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323975" h="2614929">
                <a:moveTo>
                  <a:pt x="28193" y="258622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2586228"/>
                </a:lnTo>
                <a:lnTo>
                  <a:pt x="28193" y="2586228"/>
                </a:lnTo>
                <a:close/>
              </a:path>
              <a:path w="1323975" h="2614929">
                <a:moveTo>
                  <a:pt x="1309116" y="2586228"/>
                </a:moveTo>
                <a:lnTo>
                  <a:pt x="13716" y="2586228"/>
                </a:lnTo>
                <a:lnTo>
                  <a:pt x="28194" y="2599944"/>
                </a:lnTo>
                <a:lnTo>
                  <a:pt x="28193" y="2614422"/>
                </a:lnTo>
                <a:lnTo>
                  <a:pt x="1295400" y="2614422"/>
                </a:lnTo>
                <a:lnTo>
                  <a:pt x="1295400" y="2599944"/>
                </a:lnTo>
                <a:lnTo>
                  <a:pt x="1309116" y="2586228"/>
                </a:lnTo>
                <a:close/>
              </a:path>
              <a:path w="1323975" h="2614929">
                <a:moveTo>
                  <a:pt x="28193" y="2614422"/>
                </a:moveTo>
                <a:lnTo>
                  <a:pt x="28194" y="2599944"/>
                </a:lnTo>
                <a:lnTo>
                  <a:pt x="13716" y="2586228"/>
                </a:lnTo>
                <a:lnTo>
                  <a:pt x="13715" y="2614422"/>
                </a:lnTo>
                <a:lnTo>
                  <a:pt x="28193" y="2614422"/>
                </a:lnTo>
                <a:close/>
              </a:path>
              <a:path w="1323975" h="2614929">
                <a:moveTo>
                  <a:pt x="1309115" y="28194"/>
                </a:moveTo>
                <a:lnTo>
                  <a:pt x="1295399" y="14478"/>
                </a:lnTo>
                <a:lnTo>
                  <a:pt x="1295399" y="28194"/>
                </a:lnTo>
                <a:lnTo>
                  <a:pt x="1309115" y="28194"/>
                </a:lnTo>
                <a:close/>
              </a:path>
              <a:path w="1323975" h="2614929">
                <a:moveTo>
                  <a:pt x="1309116" y="2586228"/>
                </a:moveTo>
                <a:lnTo>
                  <a:pt x="1309115" y="28194"/>
                </a:lnTo>
                <a:lnTo>
                  <a:pt x="1295399" y="28194"/>
                </a:lnTo>
                <a:lnTo>
                  <a:pt x="1295400" y="2586228"/>
                </a:lnTo>
                <a:lnTo>
                  <a:pt x="1309116" y="2586228"/>
                </a:lnTo>
                <a:close/>
              </a:path>
              <a:path w="1323975" h="2614929">
                <a:moveTo>
                  <a:pt x="1309116" y="2614422"/>
                </a:moveTo>
                <a:lnTo>
                  <a:pt x="1309116" y="2586228"/>
                </a:lnTo>
                <a:lnTo>
                  <a:pt x="1295400" y="2599944"/>
                </a:lnTo>
                <a:lnTo>
                  <a:pt x="1295400" y="2614422"/>
                </a:lnTo>
                <a:lnTo>
                  <a:pt x="1309116" y="2614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3" name="object 12"/>
          <p:cNvSpPr txBox="1"/>
          <p:nvPr/>
        </p:nvSpPr>
        <p:spPr>
          <a:xfrm>
            <a:off x="4122977" y="838200"/>
            <a:ext cx="273502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90" dirty="0">
                <a:solidFill>
                  <a:prstClr val="black"/>
                </a:solidFill>
                <a:latin typeface="Calibri"/>
                <a:cs typeface="Calibri"/>
              </a:rPr>
              <a:t>Physical </a:t>
            </a:r>
            <a:r>
              <a:rPr sz="1800" spc="99" dirty="0">
                <a:solidFill>
                  <a:prstClr val="black"/>
                </a:solidFill>
                <a:latin typeface="Calibri"/>
                <a:cs typeface="Calibri"/>
              </a:rPr>
              <a:t>Address</a:t>
            </a:r>
            <a:r>
              <a:rPr sz="1800" spc="-7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800" spc="112" dirty="0">
                <a:solidFill>
                  <a:prstClr val="black"/>
                </a:solidFill>
                <a:latin typeface="Calibri"/>
                <a:cs typeface="Calibri"/>
              </a:rPr>
              <a:t>Space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4" name="object 13"/>
          <p:cNvSpPr/>
          <p:nvPr/>
        </p:nvSpPr>
        <p:spPr>
          <a:xfrm>
            <a:off x="4641300" y="1546412"/>
            <a:ext cx="1385455" cy="1882588"/>
          </a:xfrm>
          <a:custGeom>
            <a:avLst/>
            <a:gdLst/>
            <a:ahLst/>
            <a:cxnLst/>
            <a:rect l="l" t="t" r="r" b="b"/>
            <a:pathLst>
              <a:path w="1524000" h="2133600">
                <a:moveTo>
                  <a:pt x="0" y="0"/>
                </a:moveTo>
                <a:lnTo>
                  <a:pt x="0" y="2133600"/>
                </a:lnTo>
                <a:lnTo>
                  <a:pt x="1524000" y="213359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660A9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5" name="object 14"/>
          <p:cNvSpPr/>
          <p:nvPr/>
        </p:nvSpPr>
        <p:spPr>
          <a:xfrm>
            <a:off x="4628809" y="1534309"/>
            <a:ext cx="1411432" cy="1907801"/>
          </a:xfrm>
          <a:custGeom>
            <a:avLst/>
            <a:gdLst/>
            <a:ahLst/>
            <a:cxnLst/>
            <a:rect l="l" t="t" r="r" b="b"/>
            <a:pathLst>
              <a:path w="1552575" h="2162175">
                <a:moveTo>
                  <a:pt x="1552193" y="2161793"/>
                </a:moveTo>
                <a:lnTo>
                  <a:pt x="1552193" y="0"/>
                </a:lnTo>
                <a:lnTo>
                  <a:pt x="0" y="0"/>
                </a:lnTo>
                <a:lnTo>
                  <a:pt x="0" y="2161794"/>
                </a:lnTo>
                <a:lnTo>
                  <a:pt x="13715" y="2161794"/>
                </a:lnTo>
                <a:lnTo>
                  <a:pt x="13715" y="28193"/>
                </a:lnTo>
                <a:lnTo>
                  <a:pt x="28193" y="13716"/>
                </a:lnTo>
                <a:lnTo>
                  <a:pt x="28193" y="28193"/>
                </a:lnTo>
                <a:lnTo>
                  <a:pt x="1523999" y="28193"/>
                </a:lnTo>
                <a:lnTo>
                  <a:pt x="1523999" y="13716"/>
                </a:lnTo>
                <a:lnTo>
                  <a:pt x="1537715" y="28193"/>
                </a:lnTo>
                <a:lnTo>
                  <a:pt x="1537715" y="2161793"/>
                </a:lnTo>
                <a:lnTo>
                  <a:pt x="1552193" y="2161793"/>
                </a:lnTo>
                <a:close/>
              </a:path>
              <a:path w="1552575" h="2162175">
                <a:moveTo>
                  <a:pt x="28193" y="28193"/>
                </a:moveTo>
                <a:lnTo>
                  <a:pt x="28193" y="13716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552575" h="2162175">
                <a:moveTo>
                  <a:pt x="28193" y="2133600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33600"/>
                </a:lnTo>
                <a:lnTo>
                  <a:pt x="28193" y="2133600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3715" y="2133600"/>
                </a:lnTo>
                <a:lnTo>
                  <a:pt x="28193" y="2147316"/>
                </a:lnTo>
                <a:lnTo>
                  <a:pt x="28193" y="2161794"/>
                </a:lnTo>
                <a:lnTo>
                  <a:pt x="1523999" y="2161793"/>
                </a:lnTo>
                <a:lnTo>
                  <a:pt x="1523999" y="2147316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28193" y="2161794"/>
                </a:moveTo>
                <a:lnTo>
                  <a:pt x="28193" y="2147316"/>
                </a:lnTo>
                <a:lnTo>
                  <a:pt x="13715" y="2133600"/>
                </a:lnTo>
                <a:lnTo>
                  <a:pt x="13715" y="2161794"/>
                </a:lnTo>
                <a:lnTo>
                  <a:pt x="28193" y="2161794"/>
                </a:lnTo>
                <a:close/>
              </a:path>
              <a:path w="1552575" h="2162175">
                <a:moveTo>
                  <a:pt x="1537715" y="28193"/>
                </a:moveTo>
                <a:lnTo>
                  <a:pt x="1523999" y="13716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2133600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1537715" y="2161793"/>
                </a:moveTo>
                <a:lnTo>
                  <a:pt x="1537715" y="2133600"/>
                </a:lnTo>
                <a:lnTo>
                  <a:pt x="1523999" y="2147316"/>
                </a:lnTo>
                <a:lnTo>
                  <a:pt x="1523999" y="2161793"/>
                </a:lnTo>
                <a:lnTo>
                  <a:pt x="1537715" y="2161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7" name="object 16"/>
          <p:cNvSpPr/>
          <p:nvPr/>
        </p:nvSpPr>
        <p:spPr>
          <a:xfrm>
            <a:off x="4641300" y="3697941"/>
            <a:ext cx="1385455" cy="336176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8" name="object 17"/>
          <p:cNvSpPr/>
          <p:nvPr/>
        </p:nvSpPr>
        <p:spPr>
          <a:xfrm>
            <a:off x="4641300" y="4224421"/>
            <a:ext cx="1385455" cy="1625413"/>
          </a:xfrm>
          <a:custGeom>
            <a:avLst/>
            <a:gdLst/>
            <a:ahLst/>
            <a:cxnLst/>
            <a:rect l="l" t="t" r="r" b="b"/>
            <a:pathLst>
              <a:path w="1524000" h="1842134">
                <a:moveTo>
                  <a:pt x="0" y="0"/>
                </a:moveTo>
                <a:lnTo>
                  <a:pt x="0" y="1841754"/>
                </a:lnTo>
                <a:lnTo>
                  <a:pt x="1524000" y="1841754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9" name="object 18"/>
          <p:cNvSpPr/>
          <p:nvPr/>
        </p:nvSpPr>
        <p:spPr>
          <a:xfrm>
            <a:off x="4628809" y="3685866"/>
            <a:ext cx="1411432" cy="2176743"/>
          </a:xfrm>
          <a:custGeom>
            <a:avLst/>
            <a:gdLst/>
            <a:ahLst/>
            <a:cxnLst/>
            <a:rect l="l" t="t" r="r" b="b"/>
            <a:pathLst>
              <a:path w="1552575" h="2466975">
                <a:moveTo>
                  <a:pt x="1552193" y="2466594"/>
                </a:moveTo>
                <a:lnTo>
                  <a:pt x="1552193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4"/>
                </a:lnTo>
                <a:lnTo>
                  <a:pt x="1523999" y="13716"/>
                </a:lnTo>
                <a:lnTo>
                  <a:pt x="1537715" y="28194"/>
                </a:lnTo>
                <a:lnTo>
                  <a:pt x="1537715" y="2466594"/>
                </a:lnTo>
                <a:lnTo>
                  <a:pt x="1552193" y="2466594"/>
                </a:lnTo>
                <a:close/>
              </a:path>
              <a:path w="1552575" h="24669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2466975">
                <a:moveTo>
                  <a:pt x="28194" y="24384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523999" y="2466594"/>
                </a:lnTo>
                <a:lnTo>
                  <a:pt x="1523999" y="2452116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552575" h="2466975">
                <a:moveTo>
                  <a:pt x="1537715" y="28194"/>
                </a:moveTo>
                <a:lnTo>
                  <a:pt x="1523999" y="13716"/>
                </a:lnTo>
                <a:lnTo>
                  <a:pt x="1523999" y="28194"/>
                </a:lnTo>
                <a:lnTo>
                  <a:pt x="1537715" y="28194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537715" y="28194"/>
                </a:lnTo>
                <a:lnTo>
                  <a:pt x="1523999" y="28194"/>
                </a:lnTo>
                <a:lnTo>
                  <a:pt x="1523999" y="2438400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1537715" y="2466594"/>
                </a:moveTo>
                <a:lnTo>
                  <a:pt x="1537715" y="2438400"/>
                </a:lnTo>
                <a:lnTo>
                  <a:pt x="1523999" y="2452116"/>
                </a:lnTo>
                <a:lnTo>
                  <a:pt x="1523999" y="2466594"/>
                </a:lnTo>
                <a:lnTo>
                  <a:pt x="1537715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3" name="object 22"/>
          <p:cNvSpPr txBox="1"/>
          <p:nvPr/>
        </p:nvSpPr>
        <p:spPr>
          <a:xfrm>
            <a:off x="436648" y="2967317"/>
            <a:ext cx="667327" cy="217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400" spc="76" dirty="0">
                <a:solidFill>
                  <a:prstClr val="black"/>
                </a:solidFill>
                <a:latin typeface="Calibri"/>
                <a:cs typeface="Calibri"/>
              </a:rPr>
              <a:t>Enclave</a:t>
            </a:r>
            <a:endParaRPr sz="1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3" name="object 45"/>
          <p:cNvSpPr txBox="1"/>
          <p:nvPr/>
        </p:nvSpPr>
        <p:spPr>
          <a:xfrm>
            <a:off x="5129184" y="4023137"/>
            <a:ext cx="4104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139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2" name="object 54"/>
          <p:cNvSpPr/>
          <p:nvPr/>
        </p:nvSpPr>
        <p:spPr>
          <a:xfrm>
            <a:off x="1163809" y="1943102"/>
            <a:ext cx="219941" cy="2292724"/>
          </a:xfrm>
          <a:custGeom>
            <a:avLst/>
            <a:gdLst/>
            <a:ahLst/>
            <a:cxnLst/>
            <a:rect l="l" t="t" r="r" b="b"/>
            <a:pathLst>
              <a:path w="241934" h="2598420">
                <a:moveTo>
                  <a:pt x="76355" y="1299186"/>
                </a:moveTo>
                <a:lnTo>
                  <a:pt x="71082" y="1296442"/>
                </a:lnTo>
                <a:lnTo>
                  <a:pt x="37338" y="1288542"/>
                </a:lnTo>
                <a:lnTo>
                  <a:pt x="25146" y="1287018"/>
                </a:lnTo>
                <a:lnTo>
                  <a:pt x="12953" y="1286256"/>
                </a:lnTo>
                <a:lnTo>
                  <a:pt x="12192" y="1286256"/>
                </a:lnTo>
                <a:lnTo>
                  <a:pt x="5334" y="1287018"/>
                </a:lnTo>
                <a:lnTo>
                  <a:pt x="0" y="1292352"/>
                </a:lnTo>
                <a:lnTo>
                  <a:pt x="0" y="1306068"/>
                </a:lnTo>
                <a:lnTo>
                  <a:pt x="5334" y="1311402"/>
                </a:lnTo>
                <a:lnTo>
                  <a:pt x="12192" y="1312164"/>
                </a:lnTo>
                <a:lnTo>
                  <a:pt x="12953" y="1312164"/>
                </a:lnTo>
                <a:lnTo>
                  <a:pt x="25146" y="1311354"/>
                </a:lnTo>
                <a:lnTo>
                  <a:pt x="36576" y="1310640"/>
                </a:lnTo>
                <a:lnTo>
                  <a:pt x="71628" y="1301662"/>
                </a:lnTo>
                <a:lnTo>
                  <a:pt x="76355" y="1299186"/>
                </a:lnTo>
                <a:close/>
              </a:path>
              <a:path w="241934" h="2598420">
                <a:moveTo>
                  <a:pt x="241553" y="25146"/>
                </a:moveTo>
                <a:lnTo>
                  <a:pt x="240791" y="0"/>
                </a:lnTo>
                <a:lnTo>
                  <a:pt x="227837" y="762"/>
                </a:lnTo>
                <a:lnTo>
                  <a:pt x="215645" y="1524"/>
                </a:lnTo>
                <a:lnTo>
                  <a:pt x="180661" y="10590"/>
                </a:lnTo>
                <a:lnTo>
                  <a:pt x="148151" y="28165"/>
                </a:lnTo>
                <a:lnTo>
                  <a:pt x="124052" y="54327"/>
                </a:lnTo>
                <a:lnTo>
                  <a:pt x="114299" y="89154"/>
                </a:lnTo>
                <a:lnTo>
                  <a:pt x="114300" y="1225296"/>
                </a:lnTo>
                <a:lnTo>
                  <a:pt x="113538" y="1227582"/>
                </a:lnTo>
                <a:lnTo>
                  <a:pt x="92964" y="1261110"/>
                </a:lnTo>
                <a:lnTo>
                  <a:pt x="55410" y="1280549"/>
                </a:lnTo>
                <a:lnTo>
                  <a:pt x="12953" y="1286256"/>
                </a:lnTo>
                <a:lnTo>
                  <a:pt x="25146" y="1287018"/>
                </a:lnTo>
                <a:lnTo>
                  <a:pt x="37338" y="1288542"/>
                </a:lnTo>
                <a:lnTo>
                  <a:pt x="71082" y="1296442"/>
                </a:lnTo>
                <a:lnTo>
                  <a:pt x="76355" y="1299186"/>
                </a:lnTo>
                <a:lnTo>
                  <a:pt x="104560" y="1284412"/>
                </a:lnTo>
                <a:lnTo>
                  <a:pt x="129217" y="1258560"/>
                </a:lnTo>
                <a:lnTo>
                  <a:pt x="139446" y="1223772"/>
                </a:lnTo>
                <a:lnTo>
                  <a:pt x="139445" y="85344"/>
                </a:lnTo>
                <a:lnTo>
                  <a:pt x="149907" y="61363"/>
                </a:lnTo>
                <a:lnTo>
                  <a:pt x="169892" y="43834"/>
                </a:lnTo>
                <a:lnTo>
                  <a:pt x="194847" y="32390"/>
                </a:lnTo>
                <a:lnTo>
                  <a:pt x="220217" y="26670"/>
                </a:lnTo>
                <a:lnTo>
                  <a:pt x="241553" y="25146"/>
                </a:lnTo>
                <a:close/>
              </a:path>
              <a:path w="241934" h="2598420">
                <a:moveTo>
                  <a:pt x="241554" y="2573274"/>
                </a:moveTo>
                <a:lnTo>
                  <a:pt x="193322" y="2565176"/>
                </a:lnTo>
                <a:lnTo>
                  <a:pt x="147998" y="2534670"/>
                </a:lnTo>
                <a:lnTo>
                  <a:pt x="139446" y="1370838"/>
                </a:lnTo>
                <a:lnTo>
                  <a:pt x="127897" y="1338119"/>
                </a:lnTo>
                <a:lnTo>
                  <a:pt x="103189" y="1313145"/>
                </a:lnTo>
                <a:lnTo>
                  <a:pt x="76355" y="1299186"/>
                </a:lnTo>
                <a:lnTo>
                  <a:pt x="71628" y="1301662"/>
                </a:lnTo>
                <a:lnTo>
                  <a:pt x="36576" y="1310640"/>
                </a:lnTo>
                <a:lnTo>
                  <a:pt x="22860" y="1311503"/>
                </a:lnTo>
                <a:lnTo>
                  <a:pt x="12953" y="1312164"/>
                </a:lnTo>
                <a:lnTo>
                  <a:pt x="24384" y="1312272"/>
                </a:lnTo>
                <a:lnTo>
                  <a:pt x="33528" y="1312926"/>
                </a:lnTo>
                <a:lnTo>
                  <a:pt x="85472" y="1331437"/>
                </a:lnTo>
                <a:lnTo>
                  <a:pt x="114300" y="1375410"/>
                </a:lnTo>
                <a:lnTo>
                  <a:pt x="114300" y="2514600"/>
                </a:lnTo>
                <a:lnTo>
                  <a:pt x="125964" y="2547330"/>
                </a:lnTo>
                <a:lnTo>
                  <a:pt x="150609" y="2572021"/>
                </a:lnTo>
                <a:lnTo>
                  <a:pt x="182626" y="2588575"/>
                </a:lnTo>
                <a:lnTo>
                  <a:pt x="216408" y="2596896"/>
                </a:lnTo>
                <a:lnTo>
                  <a:pt x="240792" y="2598420"/>
                </a:lnTo>
                <a:lnTo>
                  <a:pt x="241554" y="257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3" name="object 55"/>
          <p:cNvSpPr/>
          <p:nvPr/>
        </p:nvSpPr>
        <p:spPr>
          <a:xfrm>
            <a:off x="1163809" y="1943102"/>
            <a:ext cx="219941" cy="2292724"/>
          </a:xfrm>
          <a:custGeom>
            <a:avLst/>
            <a:gdLst/>
            <a:ahLst/>
            <a:cxnLst/>
            <a:rect l="l" t="t" r="r" b="b"/>
            <a:pathLst>
              <a:path w="241934" h="2598420">
                <a:moveTo>
                  <a:pt x="76355" y="1299186"/>
                </a:moveTo>
                <a:lnTo>
                  <a:pt x="71082" y="1296442"/>
                </a:lnTo>
                <a:lnTo>
                  <a:pt x="37338" y="1288542"/>
                </a:lnTo>
                <a:lnTo>
                  <a:pt x="25146" y="1287018"/>
                </a:lnTo>
                <a:lnTo>
                  <a:pt x="12953" y="1286256"/>
                </a:lnTo>
                <a:lnTo>
                  <a:pt x="12192" y="1286256"/>
                </a:lnTo>
                <a:lnTo>
                  <a:pt x="5334" y="1287018"/>
                </a:lnTo>
                <a:lnTo>
                  <a:pt x="0" y="1292352"/>
                </a:lnTo>
                <a:lnTo>
                  <a:pt x="0" y="1306068"/>
                </a:lnTo>
                <a:lnTo>
                  <a:pt x="5334" y="1311402"/>
                </a:lnTo>
                <a:lnTo>
                  <a:pt x="12192" y="1312164"/>
                </a:lnTo>
                <a:lnTo>
                  <a:pt x="12953" y="1312164"/>
                </a:lnTo>
                <a:lnTo>
                  <a:pt x="25146" y="1311354"/>
                </a:lnTo>
                <a:lnTo>
                  <a:pt x="36576" y="1310640"/>
                </a:lnTo>
                <a:lnTo>
                  <a:pt x="71628" y="1301662"/>
                </a:lnTo>
                <a:lnTo>
                  <a:pt x="76355" y="1299186"/>
                </a:lnTo>
                <a:close/>
              </a:path>
              <a:path w="241934" h="2598420">
                <a:moveTo>
                  <a:pt x="241553" y="25146"/>
                </a:moveTo>
                <a:lnTo>
                  <a:pt x="240791" y="0"/>
                </a:lnTo>
                <a:lnTo>
                  <a:pt x="227837" y="762"/>
                </a:lnTo>
                <a:lnTo>
                  <a:pt x="215645" y="1524"/>
                </a:lnTo>
                <a:lnTo>
                  <a:pt x="180661" y="10590"/>
                </a:lnTo>
                <a:lnTo>
                  <a:pt x="148151" y="28165"/>
                </a:lnTo>
                <a:lnTo>
                  <a:pt x="124052" y="54327"/>
                </a:lnTo>
                <a:lnTo>
                  <a:pt x="114299" y="89154"/>
                </a:lnTo>
                <a:lnTo>
                  <a:pt x="114300" y="1225296"/>
                </a:lnTo>
                <a:lnTo>
                  <a:pt x="113538" y="1227582"/>
                </a:lnTo>
                <a:lnTo>
                  <a:pt x="92964" y="1261110"/>
                </a:lnTo>
                <a:lnTo>
                  <a:pt x="55410" y="1280549"/>
                </a:lnTo>
                <a:lnTo>
                  <a:pt x="12953" y="1286256"/>
                </a:lnTo>
                <a:lnTo>
                  <a:pt x="25146" y="1287018"/>
                </a:lnTo>
                <a:lnTo>
                  <a:pt x="37338" y="1288542"/>
                </a:lnTo>
                <a:lnTo>
                  <a:pt x="71082" y="1296442"/>
                </a:lnTo>
                <a:lnTo>
                  <a:pt x="76355" y="1299186"/>
                </a:lnTo>
                <a:lnTo>
                  <a:pt x="104560" y="1284412"/>
                </a:lnTo>
                <a:lnTo>
                  <a:pt x="129217" y="1258560"/>
                </a:lnTo>
                <a:lnTo>
                  <a:pt x="139446" y="1223772"/>
                </a:lnTo>
                <a:lnTo>
                  <a:pt x="139445" y="85344"/>
                </a:lnTo>
                <a:lnTo>
                  <a:pt x="149907" y="61363"/>
                </a:lnTo>
                <a:lnTo>
                  <a:pt x="169892" y="43834"/>
                </a:lnTo>
                <a:lnTo>
                  <a:pt x="194847" y="32390"/>
                </a:lnTo>
                <a:lnTo>
                  <a:pt x="220217" y="26670"/>
                </a:lnTo>
                <a:lnTo>
                  <a:pt x="241553" y="25146"/>
                </a:lnTo>
                <a:close/>
              </a:path>
              <a:path w="241934" h="2598420">
                <a:moveTo>
                  <a:pt x="241554" y="2573274"/>
                </a:moveTo>
                <a:lnTo>
                  <a:pt x="193322" y="2565176"/>
                </a:lnTo>
                <a:lnTo>
                  <a:pt x="147998" y="2534670"/>
                </a:lnTo>
                <a:lnTo>
                  <a:pt x="139446" y="1370838"/>
                </a:lnTo>
                <a:lnTo>
                  <a:pt x="127897" y="1338119"/>
                </a:lnTo>
                <a:lnTo>
                  <a:pt x="103189" y="1313145"/>
                </a:lnTo>
                <a:lnTo>
                  <a:pt x="76355" y="1299186"/>
                </a:lnTo>
                <a:lnTo>
                  <a:pt x="71628" y="1301662"/>
                </a:lnTo>
                <a:lnTo>
                  <a:pt x="36576" y="1310640"/>
                </a:lnTo>
                <a:lnTo>
                  <a:pt x="22860" y="1311503"/>
                </a:lnTo>
                <a:lnTo>
                  <a:pt x="12953" y="1312164"/>
                </a:lnTo>
                <a:lnTo>
                  <a:pt x="24384" y="1312272"/>
                </a:lnTo>
                <a:lnTo>
                  <a:pt x="33528" y="1312926"/>
                </a:lnTo>
                <a:lnTo>
                  <a:pt x="85472" y="1331437"/>
                </a:lnTo>
                <a:lnTo>
                  <a:pt x="114300" y="1375410"/>
                </a:lnTo>
                <a:lnTo>
                  <a:pt x="114300" y="2514600"/>
                </a:lnTo>
                <a:lnTo>
                  <a:pt x="125964" y="2547330"/>
                </a:lnTo>
                <a:lnTo>
                  <a:pt x="150609" y="2572021"/>
                </a:lnTo>
                <a:lnTo>
                  <a:pt x="182626" y="2588575"/>
                </a:lnTo>
                <a:lnTo>
                  <a:pt x="216408" y="2596896"/>
                </a:lnTo>
                <a:lnTo>
                  <a:pt x="240792" y="2598420"/>
                </a:lnTo>
                <a:lnTo>
                  <a:pt x="241554" y="257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4" name="object 56"/>
          <p:cNvSpPr txBox="1"/>
          <p:nvPr/>
        </p:nvSpPr>
        <p:spPr>
          <a:xfrm>
            <a:off x="6765405" y="845589"/>
            <a:ext cx="16105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1409"/>
              </a:spcBef>
              <a:spcAft>
                <a:spcPts val="0"/>
              </a:spcAft>
            </a:pPr>
            <a:r>
              <a:rPr sz="1800" spc="-171" dirty="0" smtClean="0">
                <a:solidFill>
                  <a:prstClr val="black"/>
                </a:solidFill>
                <a:latin typeface="Verdana"/>
                <a:cs typeface="Verdana"/>
              </a:rPr>
              <a:t>Enclave</a:t>
            </a:r>
            <a:r>
              <a:rPr sz="1800" spc="-238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800" spc="-144" dirty="0">
                <a:solidFill>
                  <a:prstClr val="black"/>
                </a:solidFill>
                <a:latin typeface="Verdana"/>
                <a:cs typeface="Verdana"/>
              </a:rPr>
              <a:t>creation</a:t>
            </a:r>
            <a:endParaRPr sz="18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95" name="object 8"/>
          <p:cNvSpPr txBox="1"/>
          <p:nvPr/>
        </p:nvSpPr>
        <p:spPr>
          <a:xfrm>
            <a:off x="4867685" y="2596107"/>
            <a:ext cx="9336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8" dirty="0">
                <a:solidFill>
                  <a:srgbClr val="FFFFFF"/>
                </a:solidFill>
                <a:latin typeface="Calibri"/>
                <a:cs typeface="Calibri"/>
              </a:rPr>
              <a:t>System  </a:t>
            </a:r>
            <a:r>
              <a:rPr sz="1800" spc="63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176" y="832600"/>
            <a:ext cx="2434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spc="63" dirty="0">
                <a:solidFill>
                  <a:srgbClr val="000000"/>
                </a:solidFill>
                <a:latin typeface="Calibri"/>
                <a:cs typeface="+mn-cs"/>
              </a:rPr>
              <a:t>Virtual </a:t>
            </a:r>
            <a:r>
              <a:rPr lang="en-US" sz="1800" spc="99" dirty="0">
                <a:solidFill>
                  <a:srgbClr val="000000"/>
                </a:solidFill>
                <a:latin typeface="Calibri"/>
                <a:cs typeface="+mn-cs"/>
              </a:rPr>
              <a:t>Address</a:t>
            </a:r>
            <a:r>
              <a:rPr lang="en-US" sz="1800" spc="-67" dirty="0">
                <a:solidFill>
                  <a:srgbClr val="000000"/>
                </a:solidFill>
                <a:latin typeface="Calibri"/>
                <a:cs typeface="+mn-cs"/>
              </a:rPr>
              <a:t> </a:t>
            </a:r>
            <a:r>
              <a:rPr lang="en-US" sz="1800" spc="112" dirty="0">
                <a:solidFill>
                  <a:srgbClr val="000000"/>
                </a:solidFill>
                <a:latin typeface="Calibri"/>
                <a:cs typeface="+mn-cs"/>
              </a:rPr>
              <a:t>Space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25"/>
          <p:cNvSpPr/>
          <p:nvPr/>
        </p:nvSpPr>
        <p:spPr>
          <a:xfrm>
            <a:off x="1385455" y="2684033"/>
            <a:ext cx="1177636" cy="190500"/>
          </a:xfrm>
          <a:custGeom>
            <a:avLst/>
            <a:gdLst/>
            <a:ahLst/>
            <a:cxnLst/>
            <a:rect l="l" t="t" r="r" b="b"/>
            <a:pathLst>
              <a:path w="1295400" h="215900">
                <a:moveTo>
                  <a:pt x="0" y="0"/>
                </a:moveTo>
                <a:lnTo>
                  <a:pt x="0" y="215646"/>
                </a:lnTo>
                <a:lnTo>
                  <a:pt x="1295400" y="215646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3" name="object 26"/>
          <p:cNvSpPr/>
          <p:nvPr/>
        </p:nvSpPr>
        <p:spPr>
          <a:xfrm>
            <a:off x="1372988" y="2671262"/>
            <a:ext cx="1203614" cy="216274"/>
          </a:xfrm>
          <a:custGeom>
            <a:avLst/>
            <a:gdLst/>
            <a:ahLst/>
            <a:cxnLst/>
            <a:rect l="l" t="t" r="r" b="b"/>
            <a:pathLst>
              <a:path w="1323975" h="245110">
                <a:moveTo>
                  <a:pt x="1323594" y="244601"/>
                </a:moveTo>
                <a:lnTo>
                  <a:pt x="1323594" y="0"/>
                </a:lnTo>
                <a:lnTo>
                  <a:pt x="0" y="0"/>
                </a:lnTo>
                <a:lnTo>
                  <a:pt x="0" y="244601"/>
                </a:lnTo>
                <a:lnTo>
                  <a:pt x="13715" y="244601"/>
                </a:lnTo>
                <a:lnTo>
                  <a:pt x="13715" y="28956"/>
                </a:lnTo>
                <a:lnTo>
                  <a:pt x="28193" y="14478"/>
                </a:lnTo>
                <a:lnTo>
                  <a:pt x="28193" y="28956"/>
                </a:lnTo>
                <a:lnTo>
                  <a:pt x="1295400" y="28956"/>
                </a:lnTo>
                <a:lnTo>
                  <a:pt x="1295400" y="14478"/>
                </a:lnTo>
                <a:lnTo>
                  <a:pt x="1309116" y="28956"/>
                </a:lnTo>
                <a:lnTo>
                  <a:pt x="1309116" y="244601"/>
                </a:lnTo>
                <a:lnTo>
                  <a:pt x="1323594" y="244601"/>
                </a:lnTo>
                <a:close/>
              </a:path>
              <a:path w="1323975" h="245110">
                <a:moveTo>
                  <a:pt x="28193" y="28956"/>
                </a:moveTo>
                <a:lnTo>
                  <a:pt x="28193" y="14478"/>
                </a:lnTo>
                <a:lnTo>
                  <a:pt x="13715" y="28956"/>
                </a:lnTo>
                <a:lnTo>
                  <a:pt x="28193" y="28956"/>
                </a:lnTo>
                <a:close/>
              </a:path>
              <a:path w="1323975" h="245110">
                <a:moveTo>
                  <a:pt x="28193" y="216407"/>
                </a:moveTo>
                <a:lnTo>
                  <a:pt x="28193" y="28956"/>
                </a:lnTo>
                <a:lnTo>
                  <a:pt x="13715" y="28956"/>
                </a:lnTo>
                <a:lnTo>
                  <a:pt x="13715" y="216407"/>
                </a:lnTo>
                <a:lnTo>
                  <a:pt x="28193" y="216407"/>
                </a:lnTo>
                <a:close/>
              </a:path>
              <a:path w="1323975" h="245110">
                <a:moveTo>
                  <a:pt x="1309116" y="216407"/>
                </a:moveTo>
                <a:lnTo>
                  <a:pt x="13715" y="216407"/>
                </a:lnTo>
                <a:lnTo>
                  <a:pt x="28193" y="230124"/>
                </a:lnTo>
                <a:lnTo>
                  <a:pt x="28193" y="244601"/>
                </a:lnTo>
                <a:lnTo>
                  <a:pt x="1295400" y="244601"/>
                </a:lnTo>
                <a:lnTo>
                  <a:pt x="1295400" y="230124"/>
                </a:lnTo>
                <a:lnTo>
                  <a:pt x="1309116" y="216407"/>
                </a:lnTo>
                <a:close/>
              </a:path>
              <a:path w="1323975" h="245110">
                <a:moveTo>
                  <a:pt x="28193" y="244601"/>
                </a:moveTo>
                <a:lnTo>
                  <a:pt x="28193" y="230124"/>
                </a:lnTo>
                <a:lnTo>
                  <a:pt x="13715" y="216407"/>
                </a:lnTo>
                <a:lnTo>
                  <a:pt x="13715" y="244601"/>
                </a:lnTo>
                <a:lnTo>
                  <a:pt x="28193" y="244601"/>
                </a:lnTo>
                <a:close/>
              </a:path>
              <a:path w="1323975" h="245110">
                <a:moveTo>
                  <a:pt x="1309116" y="28956"/>
                </a:moveTo>
                <a:lnTo>
                  <a:pt x="1295400" y="14478"/>
                </a:lnTo>
                <a:lnTo>
                  <a:pt x="1295400" y="28956"/>
                </a:lnTo>
                <a:lnTo>
                  <a:pt x="1309116" y="28956"/>
                </a:lnTo>
                <a:close/>
              </a:path>
              <a:path w="1323975" h="245110">
                <a:moveTo>
                  <a:pt x="1309116" y="216407"/>
                </a:moveTo>
                <a:lnTo>
                  <a:pt x="1309116" y="28956"/>
                </a:lnTo>
                <a:lnTo>
                  <a:pt x="1295400" y="28956"/>
                </a:lnTo>
                <a:lnTo>
                  <a:pt x="1295400" y="216407"/>
                </a:lnTo>
                <a:lnTo>
                  <a:pt x="1309116" y="216407"/>
                </a:lnTo>
                <a:close/>
              </a:path>
              <a:path w="1323975" h="245110">
                <a:moveTo>
                  <a:pt x="1309116" y="244601"/>
                </a:moveTo>
                <a:lnTo>
                  <a:pt x="1309116" y="216407"/>
                </a:lnTo>
                <a:lnTo>
                  <a:pt x="1295400" y="230124"/>
                </a:lnTo>
                <a:lnTo>
                  <a:pt x="1295400" y="244601"/>
                </a:lnTo>
                <a:lnTo>
                  <a:pt x="1309116" y="24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4" name="object 27"/>
          <p:cNvSpPr txBox="1"/>
          <p:nvPr/>
        </p:nvSpPr>
        <p:spPr>
          <a:xfrm>
            <a:off x="1573416" y="2673051"/>
            <a:ext cx="80240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5" name="object 31"/>
          <p:cNvSpPr/>
          <p:nvPr/>
        </p:nvSpPr>
        <p:spPr>
          <a:xfrm>
            <a:off x="4641300" y="1958591"/>
            <a:ext cx="1385455" cy="462243"/>
          </a:xfrm>
          <a:custGeom>
            <a:avLst/>
            <a:gdLst/>
            <a:ahLst/>
            <a:cxnLst/>
            <a:rect l="l" t="t" r="r" b="b"/>
            <a:pathLst>
              <a:path w="1524000" h="523875">
                <a:moveTo>
                  <a:pt x="0" y="0"/>
                </a:moveTo>
                <a:lnTo>
                  <a:pt x="0" y="523494"/>
                </a:lnTo>
                <a:lnTo>
                  <a:pt x="1524000" y="523494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6" name="object 32"/>
          <p:cNvSpPr/>
          <p:nvPr/>
        </p:nvSpPr>
        <p:spPr>
          <a:xfrm>
            <a:off x="4628809" y="1945788"/>
            <a:ext cx="1411432" cy="487456"/>
          </a:xfrm>
          <a:custGeom>
            <a:avLst/>
            <a:gdLst/>
            <a:ahLst/>
            <a:cxnLst/>
            <a:rect l="l" t="t" r="r" b="b"/>
            <a:pathLst>
              <a:path w="1552575" h="552450">
                <a:moveTo>
                  <a:pt x="1552194" y="546353"/>
                </a:moveTo>
                <a:lnTo>
                  <a:pt x="1552194" y="6857"/>
                </a:lnTo>
                <a:lnTo>
                  <a:pt x="1546098" y="0"/>
                </a:lnTo>
                <a:lnTo>
                  <a:pt x="6095" y="0"/>
                </a:lnTo>
                <a:lnTo>
                  <a:pt x="0" y="6857"/>
                </a:lnTo>
                <a:lnTo>
                  <a:pt x="0" y="546353"/>
                </a:lnTo>
                <a:lnTo>
                  <a:pt x="6096" y="552449"/>
                </a:lnTo>
                <a:lnTo>
                  <a:pt x="13715" y="552449"/>
                </a:lnTo>
                <a:lnTo>
                  <a:pt x="13716" y="28955"/>
                </a:lnTo>
                <a:lnTo>
                  <a:pt x="28194" y="14477"/>
                </a:lnTo>
                <a:lnTo>
                  <a:pt x="28193" y="28955"/>
                </a:lnTo>
                <a:lnTo>
                  <a:pt x="1524000" y="28955"/>
                </a:lnTo>
                <a:lnTo>
                  <a:pt x="1524000" y="14477"/>
                </a:lnTo>
                <a:lnTo>
                  <a:pt x="1537716" y="28955"/>
                </a:lnTo>
                <a:lnTo>
                  <a:pt x="1537716" y="552449"/>
                </a:lnTo>
                <a:lnTo>
                  <a:pt x="1546098" y="552449"/>
                </a:lnTo>
                <a:lnTo>
                  <a:pt x="1552194" y="546353"/>
                </a:lnTo>
                <a:close/>
              </a:path>
              <a:path w="1552575" h="552450">
                <a:moveTo>
                  <a:pt x="28193" y="28955"/>
                </a:moveTo>
                <a:lnTo>
                  <a:pt x="28194" y="14477"/>
                </a:lnTo>
                <a:lnTo>
                  <a:pt x="13716" y="28955"/>
                </a:lnTo>
                <a:lnTo>
                  <a:pt x="28193" y="28955"/>
                </a:lnTo>
                <a:close/>
              </a:path>
              <a:path w="1552575" h="552450">
                <a:moveTo>
                  <a:pt x="28194" y="524255"/>
                </a:moveTo>
                <a:lnTo>
                  <a:pt x="28193" y="28955"/>
                </a:lnTo>
                <a:lnTo>
                  <a:pt x="13716" y="28955"/>
                </a:lnTo>
                <a:lnTo>
                  <a:pt x="13716" y="524255"/>
                </a:lnTo>
                <a:lnTo>
                  <a:pt x="28194" y="524255"/>
                </a:lnTo>
                <a:close/>
              </a:path>
              <a:path w="1552575" h="552450">
                <a:moveTo>
                  <a:pt x="1537716" y="524255"/>
                </a:moveTo>
                <a:lnTo>
                  <a:pt x="13716" y="524255"/>
                </a:lnTo>
                <a:lnTo>
                  <a:pt x="28194" y="537971"/>
                </a:lnTo>
                <a:lnTo>
                  <a:pt x="28194" y="552449"/>
                </a:lnTo>
                <a:lnTo>
                  <a:pt x="1524000" y="552449"/>
                </a:lnTo>
                <a:lnTo>
                  <a:pt x="1524000" y="537971"/>
                </a:lnTo>
                <a:lnTo>
                  <a:pt x="1537716" y="524255"/>
                </a:lnTo>
                <a:close/>
              </a:path>
              <a:path w="1552575" h="552450">
                <a:moveTo>
                  <a:pt x="28194" y="552449"/>
                </a:moveTo>
                <a:lnTo>
                  <a:pt x="28194" y="537971"/>
                </a:lnTo>
                <a:lnTo>
                  <a:pt x="13716" y="524255"/>
                </a:lnTo>
                <a:lnTo>
                  <a:pt x="13715" y="552449"/>
                </a:lnTo>
                <a:lnTo>
                  <a:pt x="28194" y="552449"/>
                </a:lnTo>
                <a:close/>
              </a:path>
              <a:path w="1552575" h="552450">
                <a:moveTo>
                  <a:pt x="1537716" y="28955"/>
                </a:moveTo>
                <a:lnTo>
                  <a:pt x="1524000" y="14477"/>
                </a:lnTo>
                <a:lnTo>
                  <a:pt x="1524000" y="28955"/>
                </a:lnTo>
                <a:lnTo>
                  <a:pt x="1537716" y="28955"/>
                </a:lnTo>
                <a:close/>
              </a:path>
              <a:path w="1552575" h="552450">
                <a:moveTo>
                  <a:pt x="1537716" y="524255"/>
                </a:moveTo>
                <a:lnTo>
                  <a:pt x="1537716" y="28955"/>
                </a:lnTo>
                <a:lnTo>
                  <a:pt x="1524000" y="28955"/>
                </a:lnTo>
                <a:lnTo>
                  <a:pt x="1524000" y="524255"/>
                </a:lnTo>
                <a:lnTo>
                  <a:pt x="1537716" y="524255"/>
                </a:lnTo>
                <a:close/>
              </a:path>
              <a:path w="1552575" h="552450">
                <a:moveTo>
                  <a:pt x="1537716" y="552449"/>
                </a:moveTo>
                <a:lnTo>
                  <a:pt x="1537716" y="524255"/>
                </a:lnTo>
                <a:lnTo>
                  <a:pt x="1524000" y="537971"/>
                </a:lnTo>
                <a:lnTo>
                  <a:pt x="1524000" y="552449"/>
                </a:lnTo>
                <a:lnTo>
                  <a:pt x="1537716" y="552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7" name="object 33"/>
          <p:cNvSpPr txBox="1"/>
          <p:nvPr/>
        </p:nvSpPr>
        <p:spPr>
          <a:xfrm>
            <a:off x="4933146" y="1989272"/>
            <a:ext cx="802409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indent="68735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Plaintext  </a:t>
            </a: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8" name="object 51"/>
          <p:cNvSpPr/>
          <p:nvPr/>
        </p:nvSpPr>
        <p:spPr>
          <a:xfrm>
            <a:off x="4660691" y="4050703"/>
            <a:ext cx="1385455" cy="190500"/>
          </a:xfrm>
          <a:custGeom>
            <a:avLst/>
            <a:gdLst/>
            <a:ahLst/>
            <a:cxnLst/>
            <a:rect l="l" t="t" r="r" b="b"/>
            <a:pathLst>
              <a:path w="1524000" h="215900">
                <a:moveTo>
                  <a:pt x="0" y="0"/>
                </a:moveTo>
                <a:lnTo>
                  <a:pt x="0" y="215646"/>
                </a:lnTo>
                <a:lnTo>
                  <a:pt x="1524000" y="215646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9" name="object 52"/>
          <p:cNvSpPr/>
          <p:nvPr/>
        </p:nvSpPr>
        <p:spPr>
          <a:xfrm>
            <a:off x="4648200" y="4038600"/>
            <a:ext cx="1411432" cy="215153"/>
          </a:xfrm>
          <a:custGeom>
            <a:avLst/>
            <a:gdLst/>
            <a:ahLst/>
            <a:cxnLst/>
            <a:rect l="l" t="t" r="r" b="b"/>
            <a:pathLst>
              <a:path w="1552575" h="243839">
                <a:moveTo>
                  <a:pt x="1552193" y="243839"/>
                </a:moveTo>
                <a:lnTo>
                  <a:pt x="1552193" y="0"/>
                </a:lnTo>
                <a:lnTo>
                  <a:pt x="0" y="0"/>
                </a:lnTo>
                <a:lnTo>
                  <a:pt x="0" y="243840"/>
                </a:lnTo>
                <a:lnTo>
                  <a:pt x="13715" y="243840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243839"/>
                </a:lnTo>
                <a:lnTo>
                  <a:pt x="1552193" y="243839"/>
                </a:lnTo>
                <a:close/>
              </a:path>
              <a:path w="1552575" h="243839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243839">
                <a:moveTo>
                  <a:pt x="28193" y="214884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214884"/>
                </a:lnTo>
                <a:lnTo>
                  <a:pt x="28193" y="214884"/>
                </a:lnTo>
                <a:close/>
              </a:path>
              <a:path w="1552575" h="243839">
                <a:moveTo>
                  <a:pt x="1537715" y="214883"/>
                </a:moveTo>
                <a:lnTo>
                  <a:pt x="13715" y="214884"/>
                </a:lnTo>
                <a:lnTo>
                  <a:pt x="28193" y="229362"/>
                </a:lnTo>
                <a:lnTo>
                  <a:pt x="28193" y="243840"/>
                </a:lnTo>
                <a:lnTo>
                  <a:pt x="1523999" y="243839"/>
                </a:lnTo>
                <a:lnTo>
                  <a:pt x="1523999" y="229362"/>
                </a:lnTo>
                <a:lnTo>
                  <a:pt x="1537715" y="214883"/>
                </a:lnTo>
                <a:close/>
              </a:path>
              <a:path w="1552575" h="243839">
                <a:moveTo>
                  <a:pt x="28193" y="243840"/>
                </a:moveTo>
                <a:lnTo>
                  <a:pt x="28193" y="229362"/>
                </a:lnTo>
                <a:lnTo>
                  <a:pt x="13715" y="214884"/>
                </a:lnTo>
                <a:lnTo>
                  <a:pt x="13715" y="243840"/>
                </a:lnTo>
                <a:lnTo>
                  <a:pt x="28193" y="243840"/>
                </a:lnTo>
                <a:close/>
              </a:path>
              <a:path w="1552575" h="243839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243839">
                <a:moveTo>
                  <a:pt x="1537715" y="214883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214883"/>
                </a:lnTo>
                <a:lnTo>
                  <a:pt x="1537715" y="214883"/>
                </a:lnTo>
                <a:close/>
              </a:path>
              <a:path w="1552575" h="243839">
                <a:moveTo>
                  <a:pt x="1537715" y="243839"/>
                </a:moveTo>
                <a:lnTo>
                  <a:pt x="1537715" y="214883"/>
                </a:lnTo>
                <a:lnTo>
                  <a:pt x="1523999" y="229362"/>
                </a:lnTo>
                <a:lnTo>
                  <a:pt x="1523999" y="243839"/>
                </a:lnTo>
                <a:lnTo>
                  <a:pt x="1537715" y="243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1" name="object 2"/>
          <p:cNvSpPr txBox="1"/>
          <p:nvPr/>
        </p:nvSpPr>
        <p:spPr>
          <a:xfrm>
            <a:off x="2770427" y="4073619"/>
            <a:ext cx="1352550" cy="391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08" dirty="0" smtClean="0">
                <a:solidFill>
                  <a:srgbClr val="B2B2B2"/>
                </a:solidFill>
                <a:latin typeface="Calibri"/>
                <a:cs typeface="Calibri"/>
              </a:rPr>
              <a:t>E</a:t>
            </a:r>
            <a:r>
              <a:rPr sz="1300" spc="108" dirty="0" smtClean="0">
                <a:solidFill>
                  <a:srgbClr val="B2B2B2"/>
                </a:solidFill>
                <a:latin typeface="Calibri"/>
                <a:cs typeface="Calibri"/>
              </a:rPr>
              <a:t>CREATE</a:t>
            </a:r>
            <a:r>
              <a:rPr sz="1300" spc="-49" dirty="0" smtClean="0">
                <a:solidFill>
                  <a:srgbClr val="B2B2B2"/>
                </a:solidFill>
                <a:latin typeface="Calibri"/>
                <a:cs typeface="Calibri"/>
              </a:rPr>
              <a:t> </a:t>
            </a:r>
            <a:r>
              <a:rPr sz="1300" spc="45" dirty="0">
                <a:solidFill>
                  <a:srgbClr val="B2B2B2"/>
                </a:solidFill>
                <a:latin typeface="Calibri"/>
                <a:cs typeface="Calibri"/>
              </a:rPr>
              <a:t>(</a:t>
            </a:r>
            <a:r>
              <a:rPr sz="1300" spc="45" dirty="0" smtClean="0">
                <a:solidFill>
                  <a:srgbClr val="B2B2B2"/>
                </a:solidFill>
                <a:latin typeface="Calibri"/>
                <a:cs typeface="Calibri"/>
              </a:rPr>
              <a:t>Range</a:t>
            </a:r>
            <a:r>
              <a:rPr lang="en-US" sz="1300" spc="45" dirty="0" smtClean="0">
                <a:solidFill>
                  <a:srgbClr val="B2B2B2"/>
                </a:solidFill>
                <a:latin typeface="Calibri"/>
                <a:cs typeface="Calibri"/>
              </a:rPr>
              <a:t>)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1363" algn="r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sz="1300" spc="90" dirty="0">
                <a:solidFill>
                  <a:prstClr val="black"/>
                </a:solidFill>
                <a:latin typeface="Calibri"/>
                <a:cs typeface="Calibri"/>
              </a:rPr>
              <a:t>EADD </a:t>
            </a:r>
            <a:r>
              <a:rPr sz="1300" spc="63" dirty="0">
                <a:solidFill>
                  <a:prstClr val="black"/>
                </a:solidFill>
                <a:latin typeface="Calibri"/>
                <a:cs typeface="Calibri"/>
              </a:rPr>
              <a:t>(Copy</a:t>
            </a:r>
            <a:r>
              <a:rPr sz="1300" spc="-8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300" spc="54" dirty="0" smtClean="0">
                <a:solidFill>
                  <a:prstClr val="black"/>
                </a:solidFill>
                <a:latin typeface="Calibri"/>
                <a:cs typeface="Calibri"/>
              </a:rPr>
              <a:t>Page</a:t>
            </a:r>
            <a:r>
              <a:rPr lang="en-US" sz="1300" spc="54" dirty="0" smtClean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2" name="object 29"/>
          <p:cNvSpPr/>
          <p:nvPr/>
        </p:nvSpPr>
        <p:spPr>
          <a:xfrm>
            <a:off x="6096000" y="2113877"/>
            <a:ext cx="346364" cy="76200"/>
          </a:xfrm>
          <a:custGeom>
            <a:avLst/>
            <a:gdLst/>
            <a:ahLst/>
            <a:cxnLst/>
            <a:rect l="l" t="t" r="r" b="b"/>
            <a:pathLst>
              <a:path w="381000" h="86360">
                <a:moveTo>
                  <a:pt x="310133" y="57149"/>
                </a:moveTo>
                <a:lnTo>
                  <a:pt x="310133" y="28955"/>
                </a:lnTo>
                <a:lnTo>
                  <a:pt x="0" y="28955"/>
                </a:lnTo>
                <a:lnTo>
                  <a:pt x="0" y="57149"/>
                </a:lnTo>
                <a:lnTo>
                  <a:pt x="310133" y="57149"/>
                </a:lnTo>
                <a:close/>
              </a:path>
              <a:path w="381000" h="86360">
                <a:moveTo>
                  <a:pt x="381000" y="42671"/>
                </a:moveTo>
                <a:lnTo>
                  <a:pt x="295655" y="0"/>
                </a:lnTo>
                <a:lnTo>
                  <a:pt x="295655" y="28955"/>
                </a:lnTo>
                <a:lnTo>
                  <a:pt x="310133" y="28955"/>
                </a:lnTo>
                <a:lnTo>
                  <a:pt x="310133" y="78737"/>
                </a:lnTo>
                <a:lnTo>
                  <a:pt x="381000" y="42671"/>
                </a:lnTo>
                <a:close/>
              </a:path>
              <a:path w="381000" h="86360">
                <a:moveTo>
                  <a:pt x="310133" y="78737"/>
                </a:moveTo>
                <a:lnTo>
                  <a:pt x="310133" y="57149"/>
                </a:lnTo>
                <a:lnTo>
                  <a:pt x="295655" y="57149"/>
                </a:lnTo>
                <a:lnTo>
                  <a:pt x="295655" y="86105"/>
                </a:lnTo>
                <a:lnTo>
                  <a:pt x="310133" y="78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6" name="object 30"/>
          <p:cNvSpPr/>
          <p:nvPr/>
        </p:nvSpPr>
        <p:spPr>
          <a:xfrm>
            <a:off x="6400806" y="2150185"/>
            <a:ext cx="78509" cy="2891118"/>
          </a:xfrm>
          <a:custGeom>
            <a:avLst/>
            <a:gdLst/>
            <a:ahLst/>
            <a:cxnLst/>
            <a:rect l="l" t="t" r="r" b="b"/>
            <a:pathLst>
              <a:path w="86359" h="3276600">
                <a:moveTo>
                  <a:pt x="86105" y="3191255"/>
                </a:moveTo>
                <a:lnTo>
                  <a:pt x="0" y="3191255"/>
                </a:lnTo>
                <a:lnTo>
                  <a:pt x="28955" y="3249167"/>
                </a:lnTo>
                <a:lnTo>
                  <a:pt x="28955" y="3205733"/>
                </a:lnTo>
                <a:lnTo>
                  <a:pt x="57150" y="3205733"/>
                </a:lnTo>
                <a:lnTo>
                  <a:pt x="57150" y="3248151"/>
                </a:lnTo>
                <a:lnTo>
                  <a:pt x="86105" y="3191255"/>
                </a:lnTo>
                <a:close/>
              </a:path>
              <a:path w="86359" h="3276600">
                <a:moveTo>
                  <a:pt x="57150" y="3191255"/>
                </a:moveTo>
                <a:lnTo>
                  <a:pt x="57150" y="0"/>
                </a:lnTo>
                <a:lnTo>
                  <a:pt x="28955" y="0"/>
                </a:lnTo>
                <a:lnTo>
                  <a:pt x="28955" y="3191255"/>
                </a:lnTo>
                <a:lnTo>
                  <a:pt x="57150" y="3191255"/>
                </a:lnTo>
                <a:close/>
              </a:path>
              <a:path w="86359" h="3276600">
                <a:moveTo>
                  <a:pt x="57150" y="3248151"/>
                </a:moveTo>
                <a:lnTo>
                  <a:pt x="57150" y="3205733"/>
                </a:lnTo>
                <a:lnTo>
                  <a:pt x="28955" y="3205733"/>
                </a:lnTo>
                <a:lnTo>
                  <a:pt x="28955" y="3249167"/>
                </a:lnTo>
                <a:lnTo>
                  <a:pt x="42672" y="3276599"/>
                </a:lnTo>
                <a:lnTo>
                  <a:pt x="57150" y="3248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7" name="object 31"/>
          <p:cNvSpPr/>
          <p:nvPr/>
        </p:nvSpPr>
        <p:spPr>
          <a:xfrm>
            <a:off x="4641300" y="4922296"/>
            <a:ext cx="1385455" cy="379879"/>
          </a:xfrm>
          <a:custGeom>
            <a:avLst/>
            <a:gdLst/>
            <a:ahLst/>
            <a:cxnLst/>
            <a:rect l="l" t="t" r="r" b="b"/>
            <a:pathLst>
              <a:path w="1524000" h="430529">
                <a:moveTo>
                  <a:pt x="0" y="0"/>
                </a:moveTo>
                <a:lnTo>
                  <a:pt x="0" y="430530"/>
                </a:lnTo>
                <a:lnTo>
                  <a:pt x="1524000" y="43052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8" name="object 32"/>
          <p:cNvSpPr/>
          <p:nvPr/>
        </p:nvSpPr>
        <p:spPr>
          <a:xfrm>
            <a:off x="4628809" y="4910220"/>
            <a:ext cx="1411432" cy="405093"/>
          </a:xfrm>
          <a:custGeom>
            <a:avLst/>
            <a:gdLst/>
            <a:ahLst/>
            <a:cxnLst/>
            <a:rect l="l" t="t" r="r" b="b"/>
            <a:pathLst>
              <a:path w="1552575" h="459104">
                <a:moveTo>
                  <a:pt x="1552193" y="458724"/>
                </a:moveTo>
                <a:lnTo>
                  <a:pt x="1552193" y="0"/>
                </a:lnTo>
                <a:lnTo>
                  <a:pt x="0" y="0"/>
                </a:lnTo>
                <a:lnTo>
                  <a:pt x="0" y="458724"/>
                </a:lnTo>
                <a:lnTo>
                  <a:pt x="13716" y="45872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458724"/>
                </a:lnTo>
                <a:lnTo>
                  <a:pt x="1552193" y="458724"/>
                </a:lnTo>
                <a:close/>
              </a:path>
              <a:path w="1552575" h="459104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459104">
                <a:moveTo>
                  <a:pt x="28194" y="42976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429768"/>
                </a:lnTo>
                <a:lnTo>
                  <a:pt x="28194" y="429768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3716" y="429768"/>
                </a:lnTo>
                <a:lnTo>
                  <a:pt x="28194" y="444246"/>
                </a:lnTo>
                <a:lnTo>
                  <a:pt x="28194" y="458724"/>
                </a:lnTo>
                <a:lnTo>
                  <a:pt x="1523999" y="458724"/>
                </a:lnTo>
                <a:lnTo>
                  <a:pt x="1523999" y="444246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28194" y="458724"/>
                </a:moveTo>
                <a:lnTo>
                  <a:pt x="28194" y="444246"/>
                </a:lnTo>
                <a:lnTo>
                  <a:pt x="13716" y="429768"/>
                </a:lnTo>
                <a:lnTo>
                  <a:pt x="13716" y="458724"/>
                </a:lnTo>
                <a:lnTo>
                  <a:pt x="28194" y="458724"/>
                </a:lnTo>
                <a:close/>
              </a:path>
              <a:path w="1552575" h="459104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429767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1537715" y="458724"/>
                </a:moveTo>
                <a:lnTo>
                  <a:pt x="1537715" y="429767"/>
                </a:lnTo>
                <a:lnTo>
                  <a:pt x="1523999" y="444246"/>
                </a:lnTo>
                <a:lnTo>
                  <a:pt x="1523999" y="458724"/>
                </a:lnTo>
                <a:lnTo>
                  <a:pt x="1537715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9" name="object 33"/>
          <p:cNvSpPr txBox="1"/>
          <p:nvPr/>
        </p:nvSpPr>
        <p:spPr>
          <a:xfrm>
            <a:off x="4933146" y="4911986"/>
            <a:ext cx="802409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indent="68735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49" dirty="0">
                <a:solidFill>
                  <a:srgbClr val="FFFFFF"/>
                </a:solidFill>
                <a:latin typeface="Calibri"/>
                <a:cs typeface="Calibri"/>
              </a:rPr>
              <a:t>Plaintext  </a:t>
            </a:r>
            <a:r>
              <a:rPr sz="1300" spc="54" dirty="0" smtClean="0">
                <a:solidFill>
                  <a:srgbClr val="FFFFFF"/>
                </a:solidFill>
                <a:latin typeface="Calibri"/>
                <a:cs typeface="Calibri"/>
              </a:rPr>
              <a:t>Coe/Data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0" name="object 34"/>
          <p:cNvSpPr/>
          <p:nvPr/>
        </p:nvSpPr>
        <p:spPr>
          <a:xfrm>
            <a:off x="6096000" y="5004995"/>
            <a:ext cx="346364" cy="76200"/>
          </a:xfrm>
          <a:custGeom>
            <a:avLst/>
            <a:gdLst/>
            <a:ahLst/>
            <a:cxnLst/>
            <a:rect l="l" t="t" r="r" b="b"/>
            <a:pathLst>
              <a:path w="381000" h="86360">
                <a:moveTo>
                  <a:pt x="86105" y="28955"/>
                </a:moveTo>
                <a:lnTo>
                  <a:pt x="86105" y="0"/>
                </a:lnTo>
                <a:lnTo>
                  <a:pt x="0" y="42672"/>
                </a:lnTo>
                <a:lnTo>
                  <a:pt x="71627" y="78802"/>
                </a:lnTo>
                <a:lnTo>
                  <a:pt x="71627" y="28955"/>
                </a:lnTo>
                <a:lnTo>
                  <a:pt x="86105" y="28955"/>
                </a:lnTo>
                <a:close/>
              </a:path>
              <a:path w="381000" h="86360">
                <a:moveTo>
                  <a:pt x="381000" y="57150"/>
                </a:moveTo>
                <a:lnTo>
                  <a:pt x="381000" y="28955"/>
                </a:lnTo>
                <a:lnTo>
                  <a:pt x="71627" y="28955"/>
                </a:lnTo>
                <a:lnTo>
                  <a:pt x="71627" y="57150"/>
                </a:lnTo>
                <a:lnTo>
                  <a:pt x="381000" y="57150"/>
                </a:lnTo>
                <a:close/>
              </a:path>
              <a:path w="381000" h="86360">
                <a:moveTo>
                  <a:pt x="86105" y="86106"/>
                </a:moveTo>
                <a:lnTo>
                  <a:pt x="86105" y="57150"/>
                </a:lnTo>
                <a:lnTo>
                  <a:pt x="71627" y="57150"/>
                </a:lnTo>
                <a:lnTo>
                  <a:pt x="71627" y="78802"/>
                </a:lnTo>
                <a:lnTo>
                  <a:pt x="86105" y="86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0" name="object 37"/>
          <p:cNvSpPr/>
          <p:nvPr/>
        </p:nvSpPr>
        <p:spPr>
          <a:xfrm>
            <a:off x="6794269" y="3626532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1" name="object 38"/>
          <p:cNvSpPr/>
          <p:nvPr/>
        </p:nvSpPr>
        <p:spPr>
          <a:xfrm>
            <a:off x="6794269" y="4164416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2" name="object 39"/>
          <p:cNvSpPr/>
          <p:nvPr/>
        </p:nvSpPr>
        <p:spPr>
          <a:xfrm>
            <a:off x="6794269" y="4500591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3" name="object 40"/>
          <p:cNvSpPr/>
          <p:nvPr/>
        </p:nvSpPr>
        <p:spPr>
          <a:xfrm>
            <a:off x="6794269" y="4836769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4" name="object 41"/>
          <p:cNvSpPr/>
          <p:nvPr/>
        </p:nvSpPr>
        <p:spPr>
          <a:xfrm>
            <a:off x="6794269" y="5172944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5" name="object 42"/>
          <p:cNvSpPr/>
          <p:nvPr/>
        </p:nvSpPr>
        <p:spPr>
          <a:xfrm>
            <a:off x="6794269" y="5509121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6" name="object 43"/>
          <p:cNvSpPr/>
          <p:nvPr/>
        </p:nvSpPr>
        <p:spPr>
          <a:xfrm>
            <a:off x="6781800" y="3614457"/>
            <a:ext cx="1480705" cy="2176743"/>
          </a:xfrm>
          <a:custGeom>
            <a:avLst/>
            <a:gdLst/>
            <a:ahLst/>
            <a:cxnLst/>
            <a:rect l="l" t="t" r="r" b="b"/>
            <a:pathLst>
              <a:path w="1628775" h="2466975">
                <a:moveTo>
                  <a:pt x="1628394" y="2466594"/>
                </a:moveTo>
                <a:lnTo>
                  <a:pt x="1628394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4" y="28194"/>
                </a:lnTo>
                <a:lnTo>
                  <a:pt x="1600200" y="28194"/>
                </a:lnTo>
                <a:lnTo>
                  <a:pt x="1600200" y="13716"/>
                </a:lnTo>
                <a:lnTo>
                  <a:pt x="1613916" y="28194"/>
                </a:lnTo>
                <a:lnTo>
                  <a:pt x="1613916" y="2466594"/>
                </a:lnTo>
                <a:lnTo>
                  <a:pt x="1628394" y="2466594"/>
                </a:lnTo>
                <a:close/>
              </a:path>
              <a:path w="1628775" h="2466975">
                <a:moveTo>
                  <a:pt x="28194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4" y="28194"/>
                </a:lnTo>
                <a:close/>
              </a:path>
              <a:path w="1628775" h="2466975">
                <a:moveTo>
                  <a:pt x="28194" y="2438400"/>
                </a:moveTo>
                <a:lnTo>
                  <a:pt x="28194" y="28194"/>
                </a:lnTo>
                <a:lnTo>
                  <a:pt x="13716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600200" y="2466594"/>
                </a:lnTo>
                <a:lnTo>
                  <a:pt x="1600200" y="2452116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628775" h="2466975">
                <a:moveTo>
                  <a:pt x="1613916" y="28194"/>
                </a:moveTo>
                <a:lnTo>
                  <a:pt x="1600200" y="13716"/>
                </a:lnTo>
                <a:lnTo>
                  <a:pt x="1600200" y="28194"/>
                </a:lnTo>
                <a:lnTo>
                  <a:pt x="1613916" y="28194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613916" y="28194"/>
                </a:lnTo>
                <a:lnTo>
                  <a:pt x="1600200" y="28194"/>
                </a:lnTo>
                <a:lnTo>
                  <a:pt x="1600200" y="2438400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1613916" y="2466594"/>
                </a:moveTo>
                <a:lnTo>
                  <a:pt x="1613916" y="2438400"/>
                </a:lnTo>
                <a:lnTo>
                  <a:pt x="1600200" y="2452116"/>
                </a:lnTo>
                <a:lnTo>
                  <a:pt x="1600200" y="2466594"/>
                </a:lnTo>
                <a:lnTo>
                  <a:pt x="1613916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7" name="object 44"/>
          <p:cNvSpPr txBox="1"/>
          <p:nvPr/>
        </p:nvSpPr>
        <p:spPr>
          <a:xfrm>
            <a:off x="6783410" y="3611740"/>
            <a:ext cx="57611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2" dirty="0">
                <a:solidFill>
                  <a:srgbClr val="FFFFFF"/>
                </a:solidFill>
                <a:latin typeface="Calibri"/>
                <a:cs typeface="Calibri"/>
              </a:rPr>
              <a:t>EPCM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8" name="object 45"/>
          <p:cNvSpPr/>
          <p:nvPr/>
        </p:nvSpPr>
        <p:spPr>
          <a:xfrm>
            <a:off x="6794269" y="4904006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9" name="object 46"/>
          <p:cNvSpPr/>
          <p:nvPr/>
        </p:nvSpPr>
        <p:spPr>
          <a:xfrm>
            <a:off x="6783179" y="4893245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0" name="object 47"/>
          <p:cNvSpPr txBox="1"/>
          <p:nvPr/>
        </p:nvSpPr>
        <p:spPr>
          <a:xfrm>
            <a:off x="7174830" y="4867051"/>
            <a:ext cx="69445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100" spc="36" dirty="0">
                <a:solidFill>
                  <a:srgbClr val="FFFFFF"/>
                </a:solidFill>
                <a:latin typeface="Calibri"/>
                <a:cs typeface="Calibri"/>
              </a:rPr>
              <a:t>Valid,</a:t>
            </a:r>
            <a:r>
              <a:rPr sz="1100" spc="-4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REG,</a:t>
            </a:r>
            <a:endParaRPr sz="11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1" name="object 48"/>
          <p:cNvSpPr txBox="1"/>
          <p:nvPr/>
        </p:nvSpPr>
        <p:spPr>
          <a:xfrm>
            <a:off x="7180344" y="5029760"/>
            <a:ext cx="68406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100" spc="76" dirty="0">
                <a:solidFill>
                  <a:srgbClr val="FFFFFF"/>
                </a:solidFill>
                <a:latin typeface="Calibri"/>
                <a:cs typeface="Calibri"/>
              </a:rPr>
              <a:t>LA,</a:t>
            </a:r>
            <a:r>
              <a:rPr sz="1100" spc="76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100" spc="76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1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2" name="object 49"/>
          <p:cNvSpPr/>
          <p:nvPr/>
        </p:nvSpPr>
        <p:spPr>
          <a:xfrm>
            <a:off x="6794269" y="4567826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3" name="object 50"/>
          <p:cNvSpPr/>
          <p:nvPr/>
        </p:nvSpPr>
        <p:spPr>
          <a:xfrm>
            <a:off x="6783179" y="4557070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4" name="object 51"/>
          <p:cNvSpPr txBox="1"/>
          <p:nvPr/>
        </p:nvSpPr>
        <p:spPr>
          <a:xfrm>
            <a:off x="7163029" y="4551467"/>
            <a:ext cx="7181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5" name="object 52"/>
          <p:cNvSpPr/>
          <p:nvPr/>
        </p:nvSpPr>
        <p:spPr>
          <a:xfrm>
            <a:off x="6794269" y="4231653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6" name="object 53"/>
          <p:cNvSpPr/>
          <p:nvPr/>
        </p:nvSpPr>
        <p:spPr>
          <a:xfrm>
            <a:off x="6783179" y="4220892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7" name="object 54"/>
          <p:cNvSpPr txBox="1"/>
          <p:nvPr/>
        </p:nvSpPr>
        <p:spPr>
          <a:xfrm>
            <a:off x="7163029" y="4215289"/>
            <a:ext cx="7181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8" name="object 58"/>
          <p:cNvSpPr/>
          <p:nvPr/>
        </p:nvSpPr>
        <p:spPr>
          <a:xfrm>
            <a:off x="6783179" y="3884717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869904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9" name="object 59"/>
          <p:cNvSpPr txBox="1"/>
          <p:nvPr/>
        </p:nvSpPr>
        <p:spPr>
          <a:xfrm>
            <a:off x="6794269" y="3895500"/>
            <a:ext cx="1454727" cy="260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781" algn="r" defTabSz="817992" rtl="1" eaLnBrk="1" fontAlgn="auto" hangingPunct="1">
              <a:lnSpc>
                <a:spcPts val="2024"/>
              </a:lnSpc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0" name="object 60"/>
          <p:cNvSpPr/>
          <p:nvPr/>
        </p:nvSpPr>
        <p:spPr>
          <a:xfrm>
            <a:off x="6794269" y="3895473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1" name="object 61"/>
          <p:cNvSpPr/>
          <p:nvPr/>
        </p:nvSpPr>
        <p:spPr>
          <a:xfrm>
            <a:off x="6783179" y="3884717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2" name="object 62"/>
          <p:cNvSpPr txBox="1"/>
          <p:nvPr/>
        </p:nvSpPr>
        <p:spPr>
          <a:xfrm>
            <a:off x="6976690" y="3947021"/>
            <a:ext cx="1091623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000" spc="36" dirty="0">
                <a:solidFill>
                  <a:srgbClr val="FFFFFF"/>
                </a:solidFill>
                <a:latin typeface="Calibri"/>
                <a:cs typeface="Calibri"/>
              </a:rPr>
              <a:t>Valid, </a:t>
            </a:r>
            <a:r>
              <a:rPr sz="1000" spc="81" dirty="0">
                <a:solidFill>
                  <a:srgbClr val="FFFFFF"/>
                </a:solidFill>
                <a:latin typeface="Calibri"/>
                <a:cs typeface="Calibri"/>
              </a:rPr>
              <a:t>SECS,</a:t>
            </a:r>
            <a:r>
              <a:rPr sz="10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54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endParaRPr sz="10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3" name="object 63"/>
          <p:cNvSpPr/>
          <p:nvPr/>
        </p:nvSpPr>
        <p:spPr>
          <a:xfrm>
            <a:off x="6794269" y="5240179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" name="object 64"/>
          <p:cNvSpPr/>
          <p:nvPr/>
        </p:nvSpPr>
        <p:spPr>
          <a:xfrm>
            <a:off x="6783179" y="5229422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5" name="object 65"/>
          <p:cNvSpPr txBox="1"/>
          <p:nvPr/>
        </p:nvSpPr>
        <p:spPr>
          <a:xfrm>
            <a:off x="7163029" y="5223819"/>
            <a:ext cx="7181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6226" y="224136"/>
            <a:ext cx="3145216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Enclave Life Cycle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53"/>
          <p:cNvSpPr txBox="1"/>
          <p:nvPr/>
        </p:nvSpPr>
        <p:spPr>
          <a:xfrm>
            <a:off x="4989220" y="4039722"/>
            <a:ext cx="87818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spc="139" dirty="0" smtClean="0">
                <a:solidFill>
                  <a:srgbClr val="FFFFFF"/>
                </a:solidFill>
                <a:latin typeface="Calibri"/>
                <a:cs typeface="Calibri"/>
              </a:rPr>
              <a:t>Metadata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81000" y="6248400"/>
            <a:ext cx="800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black"/>
                </a:solidFill>
              </a:rPr>
              <a:t>EADD</a:t>
            </a:r>
            <a:r>
              <a:rPr lang="en-US" sz="1800" dirty="0" smtClean="0">
                <a:solidFill>
                  <a:prstClr val="black"/>
                </a:solidFill>
              </a:rPr>
              <a:t> – Commits code, data or SGX control structure page types.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4" name="object 3"/>
          <p:cNvSpPr/>
          <p:nvPr/>
        </p:nvSpPr>
        <p:spPr>
          <a:xfrm>
            <a:off x="1385455" y="1210263"/>
            <a:ext cx="1177636" cy="744631"/>
          </a:xfrm>
          <a:custGeom>
            <a:avLst/>
            <a:gdLst/>
            <a:ahLst/>
            <a:cxnLst/>
            <a:rect l="l" t="t" r="r" b="b"/>
            <a:pathLst>
              <a:path w="1295400" h="843914">
                <a:moveTo>
                  <a:pt x="0" y="0"/>
                </a:moveTo>
                <a:lnTo>
                  <a:pt x="0" y="843533"/>
                </a:lnTo>
                <a:lnTo>
                  <a:pt x="1295400" y="843533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5" name="object 4"/>
          <p:cNvSpPr/>
          <p:nvPr/>
        </p:nvSpPr>
        <p:spPr>
          <a:xfrm>
            <a:off x="1385455" y="4235824"/>
            <a:ext cx="1177636" cy="1815353"/>
          </a:xfrm>
          <a:custGeom>
            <a:avLst/>
            <a:gdLst/>
            <a:ahLst/>
            <a:cxnLst/>
            <a:rect l="l" t="t" r="r" b="b"/>
            <a:pathLst>
              <a:path w="1295400" h="2057400">
                <a:moveTo>
                  <a:pt x="0" y="0"/>
                </a:moveTo>
                <a:lnTo>
                  <a:pt x="0" y="2057400"/>
                </a:lnTo>
                <a:lnTo>
                  <a:pt x="1295400" y="2057400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6" name="object 5"/>
          <p:cNvSpPr/>
          <p:nvPr/>
        </p:nvSpPr>
        <p:spPr>
          <a:xfrm>
            <a:off x="1372988" y="1198134"/>
            <a:ext cx="1203614" cy="4866154"/>
          </a:xfrm>
          <a:custGeom>
            <a:avLst/>
            <a:gdLst/>
            <a:ahLst/>
            <a:cxnLst/>
            <a:rect l="l" t="t" r="r" b="b"/>
            <a:pathLst>
              <a:path w="1323975" h="5514975">
                <a:moveTo>
                  <a:pt x="1323594" y="5508498"/>
                </a:moveTo>
                <a:lnTo>
                  <a:pt x="1323594" y="6095"/>
                </a:lnTo>
                <a:lnTo>
                  <a:pt x="13174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508498"/>
                </a:lnTo>
                <a:lnTo>
                  <a:pt x="6096" y="5514594"/>
                </a:lnTo>
                <a:lnTo>
                  <a:pt x="13716" y="55145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295400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5514594"/>
                </a:lnTo>
                <a:lnTo>
                  <a:pt x="1317498" y="5514594"/>
                </a:lnTo>
                <a:lnTo>
                  <a:pt x="1323594" y="5508498"/>
                </a:lnTo>
                <a:close/>
              </a:path>
              <a:path w="1323975" h="55149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323975" h="5514975">
                <a:moveTo>
                  <a:pt x="28194" y="54864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86400"/>
                </a:lnTo>
                <a:lnTo>
                  <a:pt x="28194" y="5486400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716" y="5486400"/>
                </a:lnTo>
                <a:lnTo>
                  <a:pt x="28194" y="5500116"/>
                </a:lnTo>
                <a:lnTo>
                  <a:pt x="28194" y="5514594"/>
                </a:lnTo>
                <a:lnTo>
                  <a:pt x="1295400" y="5514594"/>
                </a:lnTo>
                <a:lnTo>
                  <a:pt x="1295400" y="5500116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28194" y="5514594"/>
                </a:moveTo>
                <a:lnTo>
                  <a:pt x="28194" y="5500116"/>
                </a:lnTo>
                <a:lnTo>
                  <a:pt x="13716" y="5486400"/>
                </a:lnTo>
                <a:lnTo>
                  <a:pt x="13716" y="5514594"/>
                </a:lnTo>
                <a:lnTo>
                  <a:pt x="28194" y="5514594"/>
                </a:lnTo>
                <a:close/>
              </a:path>
              <a:path w="1323975" h="5514975">
                <a:moveTo>
                  <a:pt x="1309116" y="28193"/>
                </a:moveTo>
                <a:lnTo>
                  <a:pt x="1295400" y="13715"/>
                </a:lnTo>
                <a:lnTo>
                  <a:pt x="1295400" y="28193"/>
                </a:lnTo>
                <a:lnTo>
                  <a:pt x="1309116" y="28193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09116" y="28193"/>
                </a:lnTo>
                <a:lnTo>
                  <a:pt x="1295400" y="28193"/>
                </a:lnTo>
                <a:lnTo>
                  <a:pt x="1295400" y="5486400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1309116" y="5514594"/>
                </a:moveTo>
                <a:lnTo>
                  <a:pt x="1309116" y="5486400"/>
                </a:lnTo>
                <a:lnTo>
                  <a:pt x="1295400" y="5500116"/>
                </a:lnTo>
                <a:lnTo>
                  <a:pt x="1295400" y="5514594"/>
                </a:lnTo>
                <a:lnTo>
                  <a:pt x="1309116" y="5514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7" name="object 6"/>
          <p:cNvSpPr/>
          <p:nvPr/>
        </p:nvSpPr>
        <p:spPr>
          <a:xfrm>
            <a:off x="4641300" y="1210236"/>
            <a:ext cx="1385455" cy="336176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8" name="object 7"/>
          <p:cNvSpPr/>
          <p:nvPr/>
        </p:nvSpPr>
        <p:spPr>
          <a:xfrm>
            <a:off x="4641300" y="3429000"/>
            <a:ext cx="1385455" cy="268941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9" name="object 8"/>
          <p:cNvSpPr/>
          <p:nvPr/>
        </p:nvSpPr>
        <p:spPr>
          <a:xfrm>
            <a:off x="4641300" y="5849470"/>
            <a:ext cx="1385455" cy="134471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0" y="0"/>
                </a:moveTo>
                <a:lnTo>
                  <a:pt x="0" y="152400"/>
                </a:lnTo>
                <a:lnTo>
                  <a:pt x="1524000" y="1524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0" name="object 9"/>
          <p:cNvSpPr/>
          <p:nvPr/>
        </p:nvSpPr>
        <p:spPr>
          <a:xfrm>
            <a:off x="4628809" y="1198160"/>
            <a:ext cx="1411432" cy="4798919"/>
          </a:xfrm>
          <a:custGeom>
            <a:avLst/>
            <a:gdLst/>
            <a:ahLst/>
            <a:cxnLst/>
            <a:rect l="l" t="t" r="r" b="b"/>
            <a:pathLst>
              <a:path w="1552575" h="5438775">
                <a:moveTo>
                  <a:pt x="1552194" y="5432298"/>
                </a:moveTo>
                <a:lnTo>
                  <a:pt x="1552194" y="6095"/>
                </a:lnTo>
                <a:lnTo>
                  <a:pt x="15460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432298"/>
                </a:lnTo>
                <a:lnTo>
                  <a:pt x="6096" y="5438394"/>
                </a:lnTo>
                <a:lnTo>
                  <a:pt x="13716" y="54383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524000" y="28193"/>
                </a:lnTo>
                <a:lnTo>
                  <a:pt x="1524000" y="13715"/>
                </a:lnTo>
                <a:lnTo>
                  <a:pt x="1537716" y="28193"/>
                </a:lnTo>
                <a:lnTo>
                  <a:pt x="1537716" y="5438394"/>
                </a:lnTo>
                <a:lnTo>
                  <a:pt x="1546098" y="5438394"/>
                </a:lnTo>
                <a:lnTo>
                  <a:pt x="1552194" y="5432298"/>
                </a:lnTo>
                <a:close/>
              </a:path>
              <a:path w="1552575" h="54387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552575" h="5438775">
                <a:moveTo>
                  <a:pt x="28194" y="54102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10200"/>
                </a:lnTo>
                <a:lnTo>
                  <a:pt x="28194" y="5410200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3716" y="5410200"/>
                </a:lnTo>
                <a:lnTo>
                  <a:pt x="28194" y="5423916"/>
                </a:lnTo>
                <a:lnTo>
                  <a:pt x="28194" y="5438394"/>
                </a:lnTo>
                <a:lnTo>
                  <a:pt x="1524000" y="5438394"/>
                </a:lnTo>
                <a:lnTo>
                  <a:pt x="1524000" y="5423916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28194" y="5438394"/>
                </a:moveTo>
                <a:lnTo>
                  <a:pt x="28194" y="5423916"/>
                </a:lnTo>
                <a:lnTo>
                  <a:pt x="13716" y="5410200"/>
                </a:lnTo>
                <a:lnTo>
                  <a:pt x="13716" y="5438394"/>
                </a:lnTo>
                <a:lnTo>
                  <a:pt x="28194" y="5438394"/>
                </a:lnTo>
                <a:close/>
              </a:path>
              <a:path w="1552575" h="5438775">
                <a:moveTo>
                  <a:pt x="1537716" y="28193"/>
                </a:moveTo>
                <a:lnTo>
                  <a:pt x="1524000" y="13715"/>
                </a:lnTo>
                <a:lnTo>
                  <a:pt x="1524000" y="28193"/>
                </a:lnTo>
                <a:lnTo>
                  <a:pt x="1537716" y="28193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537716" y="28193"/>
                </a:lnTo>
                <a:lnTo>
                  <a:pt x="1524000" y="28193"/>
                </a:lnTo>
                <a:lnTo>
                  <a:pt x="1524000" y="5410200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1537716" y="5438394"/>
                </a:moveTo>
                <a:lnTo>
                  <a:pt x="1537716" y="5410200"/>
                </a:lnTo>
                <a:lnTo>
                  <a:pt x="1524000" y="5423916"/>
                </a:lnTo>
                <a:lnTo>
                  <a:pt x="1524000" y="5438394"/>
                </a:lnTo>
                <a:lnTo>
                  <a:pt x="1537716" y="5438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1" name="object 10"/>
          <p:cNvSpPr/>
          <p:nvPr/>
        </p:nvSpPr>
        <p:spPr>
          <a:xfrm>
            <a:off x="1385455" y="1954529"/>
            <a:ext cx="1177636" cy="2281518"/>
          </a:xfrm>
          <a:custGeom>
            <a:avLst/>
            <a:gdLst/>
            <a:ahLst/>
            <a:cxnLst/>
            <a:rect l="l" t="t" r="r" b="b"/>
            <a:pathLst>
              <a:path w="1295400" h="2585720">
                <a:moveTo>
                  <a:pt x="0" y="0"/>
                </a:moveTo>
                <a:lnTo>
                  <a:pt x="0" y="2585466"/>
                </a:lnTo>
                <a:lnTo>
                  <a:pt x="1295400" y="2585466"/>
                </a:lnTo>
                <a:lnTo>
                  <a:pt x="1295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4C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2" name="object 11"/>
          <p:cNvSpPr/>
          <p:nvPr/>
        </p:nvSpPr>
        <p:spPr>
          <a:xfrm>
            <a:off x="1372988" y="1941755"/>
            <a:ext cx="1203614" cy="2307291"/>
          </a:xfrm>
          <a:custGeom>
            <a:avLst/>
            <a:gdLst/>
            <a:ahLst/>
            <a:cxnLst/>
            <a:rect l="l" t="t" r="r" b="b"/>
            <a:pathLst>
              <a:path w="1323975" h="2614929">
                <a:moveTo>
                  <a:pt x="1323594" y="2614422"/>
                </a:moveTo>
                <a:lnTo>
                  <a:pt x="1323593" y="0"/>
                </a:lnTo>
                <a:lnTo>
                  <a:pt x="0" y="0"/>
                </a:lnTo>
                <a:lnTo>
                  <a:pt x="0" y="2614422"/>
                </a:lnTo>
                <a:lnTo>
                  <a:pt x="13715" y="2614422"/>
                </a:lnTo>
                <a:lnTo>
                  <a:pt x="13715" y="28194"/>
                </a:lnTo>
                <a:lnTo>
                  <a:pt x="28193" y="14478"/>
                </a:lnTo>
                <a:lnTo>
                  <a:pt x="28193" y="28194"/>
                </a:lnTo>
                <a:lnTo>
                  <a:pt x="1295399" y="28194"/>
                </a:lnTo>
                <a:lnTo>
                  <a:pt x="1295399" y="14478"/>
                </a:lnTo>
                <a:lnTo>
                  <a:pt x="1309115" y="28194"/>
                </a:lnTo>
                <a:lnTo>
                  <a:pt x="1309116" y="2614422"/>
                </a:lnTo>
                <a:lnTo>
                  <a:pt x="1323594" y="2614422"/>
                </a:lnTo>
                <a:close/>
              </a:path>
              <a:path w="1323975" h="2614929">
                <a:moveTo>
                  <a:pt x="28193" y="28194"/>
                </a:moveTo>
                <a:lnTo>
                  <a:pt x="28193" y="14478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323975" h="2614929">
                <a:moveTo>
                  <a:pt x="28193" y="258622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2586228"/>
                </a:lnTo>
                <a:lnTo>
                  <a:pt x="28193" y="2586228"/>
                </a:lnTo>
                <a:close/>
              </a:path>
              <a:path w="1323975" h="2614929">
                <a:moveTo>
                  <a:pt x="1309116" y="2586228"/>
                </a:moveTo>
                <a:lnTo>
                  <a:pt x="13716" y="2586228"/>
                </a:lnTo>
                <a:lnTo>
                  <a:pt x="28194" y="2599944"/>
                </a:lnTo>
                <a:lnTo>
                  <a:pt x="28193" y="2614422"/>
                </a:lnTo>
                <a:lnTo>
                  <a:pt x="1295400" y="2614422"/>
                </a:lnTo>
                <a:lnTo>
                  <a:pt x="1295400" y="2599944"/>
                </a:lnTo>
                <a:lnTo>
                  <a:pt x="1309116" y="2586228"/>
                </a:lnTo>
                <a:close/>
              </a:path>
              <a:path w="1323975" h="2614929">
                <a:moveTo>
                  <a:pt x="28193" y="2614422"/>
                </a:moveTo>
                <a:lnTo>
                  <a:pt x="28194" y="2599944"/>
                </a:lnTo>
                <a:lnTo>
                  <a:pt x="13716" y="2586228"/>
                </a:lnTo>
                <a:lnTo>
                  <a:pt x="13715" y="2614422"/>
                </a:lnTo>
                <a:lnTo>
                  <a:pt x="28193" y="2614422"/>
                </a:lnTo>
                <a:close/>
              </a:path>
              <a:path w="1323975" h="2614929">
                <a:moveTo>
                  <a:pt x="1309115" y="28194"/>
                </a:moveTo>
                <a:lnTo>
                  <a:pt x="1295399" y="14478"/>
                </a:lnTo>
                <a:lnTo>
                  <a:pt x="1295399" y="28194"/>
                </a:lnTo>
                <a:lnTo>
                  <a:pt x="1309115" y="28194"/>
                </a:lnTo>
                <a:close/>
              </a:path>
              <a:path w="1323975" h="2614929">
                <a:moveTo>
                  <a:pt x="1309116" y="2586228"/>
                </a:moveTo>
                <a:lnTo>
                  <a:pt x="1309115" y="28194"/>
                </a:lnTo>
                <a:lnTo>
                  <a:pt x="1295399" y="28194"/>
                </a:lnTo>
                <a:lnTo>
                  <a:pt x="1295400" y="2586228"/>
                </a:lnTo>
                <a:lnTo>
                  <a:pt x="1309116" y="2586228"/>
                </a:lnTo>
                <a:close/>
              </a:path>
              <a:path w="1323975" h="2614929">
                <a:moveTo>
                  <a:pt x="1309116" y="2614422"/>
                </a:moveTo>
                <a:lnTo>
                  <a:pt x="1309116" y="2586228"/>
                </a:lnTo>
                <a:lnTo>
                  <a:pt x="1295400" y="2599944"/>
                </a:lnTo>
                <a:lnTo>
                  <a:pt x="1295400" y="2614422"/>
                </a:lnTo>
                <a:lnTo>
                  <a:pt x="1309116" y="2614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3" name="object 12"/>
          <p:cNvSpPr txBox="1"/>
          <p:nvPr/>
        </p:nvSpPr>
        <p:spPr>
          <a:xfrm>
            <a:off x="4122977" y="838200"/>
            <a:ext cx="273502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90" dirty="0">
                <a:solidFill>
                  <a:prstClr val="black"/>
                </a:solidFill>
                <a:latin typeface="Calibri"/>
                <a:cs typeface="Calibri"/>
              </a:rPr>
              <a:t>Physical </a:t>
            </a:r>
            <a:r>
              <a:rPr sz="1800" spc="99" dirty="0">
                <a:solidFill>
                  <a:prstClr val="black"/>
                </a:solidFill>
                <a:latin typeface="Calibri"/>
                <a:cs typeface="Calibri"/>
              </a:rPr>
              <a:t>Address</a:t>
            </a:r>
            <a:r>
              <a:rPr sz="1800" spc="-7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800" spc="112" dirty="0">
                <a:solidFill>
                  <a:prstClr val="black"/>
                </a:solidFill>
                <a:latin typeface="Calibri"/>
                <a:cs typeface="Calibri"/>
              </a:rPr>
              <a:t>Space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4" name="object 13"/>
          <p:cNvSpPr/>
          <p:nvPr/>
        </p:nvSpPr>
        <p:spPr>
          <a:xfrm>
            <a:off x="4641300" y="1546412"/>
            <a:ext cx="1385455" cy="1882588"/>
          </a:xfrm>
          <a:custGeom>
            <a:avLst/>
            <a:gdLst/>
            <a:ahLst/>
            <a:cxnLst/>
            <a:rect l="l" t="t" r="r" b="b"/>
            <a:pathLst>
              <a:path w="1524000" h="2133600">
                <a:moveTo>
                  <a:pt x="0" y="0"/>
                </a:moveTo>
                <a:lnTo>
                  <a:pt x="0" y="2133600"/>
                </a:lnTo>
                <a:lnTo>
                  <a:pt x="1524000" y="213359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660A9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5" name="object 14"/>
          <p:cNvSpPr/>
          <p:nvPr/>
        </p:nvSpPr>
        <p:spPr>
          <a:xfrm>
            <a:off x="4628809" y="1534309"/>
            <a:ext cx="1411432" cy="1907801"/>
          </a:xfrm>
          <a:custGeom>
            <a:avLst/>
            <a:gdLst/>
            <a:ahLst/>
            <a:cxnLst/>
            <a:rect l="l" t="t" r="r" b="b"/>
            <a:pathLst>
              <a:path w="1552575" h="2162175">
                <a:moveTo>
                  <a:pt x="1552193" y="2161793"/>
                </a:moveTo>
                <a:lnTo>
                  <a:pt x="1552193" y="0"/>
                </a:lnTo>
                <a:lnTo>
                  <a:pt x="0" y="0"/>
                </a:lnTo>
                <a:lnTo>
                  <a:pt x="0" y="2161794"/>
                </a:lnTo>
                <a:lnTo>
                  <a:pt x="13715" y="2161794"/>
                </a:lnTo>
                <a:lnTo>
                  <a:pt x="13715" y="28193"/>
                </a:lnTo>
                <a:lnTo>
                  <a:pt x="28193" y="13716"/>
                </a:lnTo>
                <a:lnTo>
                  <a:pt x="28193" y="28193"/>
                </a:lnTo>
                <a:lnTo>
                  <a:pt x="1523999" y="28193"/>
                </a:lnTo>
                <a:lnTo>
                  <a:pt x="1523999" y="13716"/>
                </a:lnTo>
                <a:lnTo>
                  <a:pt x="1537715" y="28193"/>
                </a:lnTo>
                <a:lnTo>
                  <a:pt x="1537715" y="2161793"/>
                </a:lnTo>
                <a:lnTo>
                  <a:pt x="1552193" y="2161793"/>
                </a:lnTo>
                <a:close/>
              </a:path>
              <a:path w="1552575" h="2162175">
                <a:moveTo>
                  <a:pt x="28193" y="28193"/>
                </a:moveTo>
                <a:lnTo>
                  <a:pt x="28193" y="13716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552575" h="2162175">
                <a:moveTo>
                  <a:pt x="28193" y="2133600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33600"/>
                </a:lnTo>
                <a:lnTo>
                  <a:pt x="28193" y="2133600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3715" y="2133600"/>
                </a:lnTo>
                <a:lnTo>
                  <a:pt x="28193" y="2147316"/>
                </a:lnTo>
                <a:lnTo>
                  <a:pt x="28193" y="2161794"/>
                </a:lnTo>
                <a:lnTo>
                  <a:pt x="1523999" y="2161793"/>
                </a:lnTo>
                <a:lnTo>
                  <a:pt x="1523999" y="2147316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28193" y="2161794"/>
                </a:moveTo>
                <a:lnTo>
                  <a:pt x="28193" y="2147316"/>
                </a:lnTo>
                <a:lnTo>
                  <a:pt x="13715" y="2133600"/>
                </a:lnTo>
                <a:lnTo>
                  <a:pt x="13715" y="2161794"/>
                </a:lnTo>
                <a:lnTo>
                  <a:pt x="28193" y="2161794"/>
                </a:lnTo>
                <a:close/>
              </a:path>
              <a:path w="1552575" h="2162175">
                <a:moveTo>
                  <a:pt x="1537715" y="28193"/>
                </a:moveTo>
                <a:lnTo>
                  <a:pt x="1523999" y="13716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2133600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1537715" y="2161793"/>
                </a:moveTo>
                <a:lnTo>
                  <a:pt x="1537715" y="2133600"/>
                </a:lnTo>
                <a:lnTo>
                  <a:pt x="1523999" y="2147316"/>
                </a:lnTo>
                <a:lnTo>
                  <a:pt x="1523999" y="2161793"/>
                </a:lnTo>
                <a:lnTo>
                  <a:pt x="1537715" y="2161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7" name="object 16"/>
          <p:cNvSpPr/>
          <p:nvPr/>
        </p:nvSpPr>
        <p:spPr>
          <a:xfrm>
            <a:off x="4641300" y="3697941"/>
            <a:ext cx="1385455" cy="336176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8" name="object 17"/>
          <p:cNvSpPr/>
          <p:nvPr/>
        </p:nvSpPr>
        <p:spPr>
          <a:xfrm>
            <a:off x="4641300" y="4224421"/>
            <a:ext cx="1385455" cy="1625413"/>
          </a:xfrm>
          <a:custGeom>
            <a:avLst/>
            <a:gdLst/>
            <a:ahLst/>
            <a:cxnLst/>
            <a:rect l="l" t="t" r="r" b="b"/>
            <a:pathLst>
              <a:path w="1524000" h="1842134">
                <a:moveTo>
                  <a:pt x="0" y="0"/>
                </a:moveTo>
                <a:lnTo>
                  <a:pt x="0" y="1841754"/>
                </a:lnTo>
                <a:lnTo>
                  <a:pt x="1524000" y="1841754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9" name="object 18"/>
          <p:cNvSpPr/>
          <p:nvPr/>
        </p:nvSpPr>
        <p:spPr>
          <a:xfrm>
            <a:off x="4628809" y="3685866"/>
            <a:ext cx="1411432" cy="2176743"/>
          </a:xfrm>
          <a:custGeom>
            <a:avLst/>
            <a:gdLst/>
            <a:ahLst/>
            <a:cxnLst/>
            <a:rect l="l" t="t" r="r" b="b"/>
            <a:pathLst>
              <a:path w="1552575" h="2466975">
                <a:moveTo>
                  <a:pt x="1552193" y="2466594"/>
                </a:moveTo>
                <a:lnTo>
                  <a:pt x="1552193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4"/>
                </a:lnTo>
                <a:lnTo>
                  <a:pt x="1523999" y="13716"/>
                </a:lnTo>
                <a:lnTo>
                  <a:pt x="1537715" y="28194"/>
                </a:lnTo>
                <a:lnTo>
                  <a:pt x="1537715" y="2466594"/>
                </a:lnTo>
                <a:lnTo>
                  <a:pt x="1552193" y="2466594"/>
                </a:lnTo>
                <a:close/>
              </a:path>
              <a:path w="1552575" h="24669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2466975">
                <a:moveTo>
                  <a:pt x="28194" y="24384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523999" y="2466594"/>
                </a:lnTo>
                <a:lnTo>
                  <a:pt x="1523999" y="2452116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552575" h="2466975">
                <a:moveTo>
                  <a:pt x="1537715" y="28194"/>
                </a:moveTo>
                <a:lnTo>
                  <a:pt x="1523999" y="13716"/>
                </a:lnTo>
                <a:lnTo>
                  <a:pt x="1523999" y="28194"/>
                </a:lnTo>
                <a:lnTo>
                  <a:pt x="1537715" y="28194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537715" y="28194"/>
                </a:lnTo>
                <a:lnTo>
                  <a:pt x="1523999" y="28194"/>
                </a:lnTo>
                <a:lnTo>
                  <a:pt x="1523999" y="2438400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1537715" y="2466594"/>
                </a:moveTo>
                <a:lnTo>
                  <a:pt x="1537715" y="2438400"/>
                </a:lnTo>
                <a:lnTo>
                  <a:pt x="1523999" y="2452116"/>
                </a:lnTo>
                <a:lnTo>
                  <a:pt x="1523999" y="2466594"/>
                </a:lnTo>
                <a:lnTo>
                  <a:pt x="1537715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3" name="object 22"/>
          <p:cNvSpPr txBox="1"/>
          <p:nvPr/>
        </p:nvSpPr>
        <p:spPr>
          <a:xfrm>
            <a:off x="436648" y="2967317"/>
            <a:ext cx="667327" cy="217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400" spc="76" dirty="0">
                <a:solidFill>
                  <a:prstClr val="black"/>
                </a:solidFill>
                <a:latin typeface="Calibri"/>
                <a:cs typeface="Calibri"/>
              </a:rPr>
              <a:t>Enclave</a:t>
            </a:r>
            <a:endParaRPr sz="1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3" name="object 45"/>
          <p:cNvSpPr txBox="1"/>
          <p:nvPr/>
        </p:nvSpPr>
        <p:spPr>
          <a:xfrm>
            <a:off x="5129184" y="4023137"/>
            <a:ext cx="4104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139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2" name="object 54"/>
          <p:cNvSpPr/>
          <p:nvPr/>
        </p:nvSpPr>
        <p:spPr>
          <a:xfrm>
            <a:off x="1163809" y="1943102"/>
            <a:ext cx="219941" cy="2292724"/>
          </a:xfrm>
          <a:custGeom>
            <a:avLst/>
            <a:gdLst/>
            <a:ahLst/>
            <a:cxnLst/>
            <a:rect l="l" t="t" r="r" b="b"/>
            <a:pathLst>
              <a:path w="241934" h="2598420">
                <a:moveTo>
                  <a:pt x="76355" y="1299186"/>
                </a:moveTo>
                <a:lnTo>
                  <a:pt x="71082" y="1296442"/>
                </a:lnTo>
                <a:lnTo>
                  <a:pt x="37338" y="1288542"/>
                </a:lnTo>
                <a:lnTo>
                  <a:pt x="25146" y="1287018"/>
                </a:lnTo>
                <a:lnTo>
                  <a:pt x="12953" y="1286256"/>
                </a:lnTo>
                <a:lnTo>
                  <a:pt x="12192" y="1286256"/>
                </a:lnTo>
                <a:lnTo>
                  <a:pt x="5334" y="1287018"/>
                </a:lnTo>
                <a:lnTo>
                  <a:pt x="0" y="1292352"/>
                </a:lnTo>
                <a:lnTo>
                  <a:pt x="0" y="1306068"/>
                </a:lnTo>
                <a:lnTo>
                  <a:pt x="5334" y="1311402"/>
                </a:lnTo>
                <a:lnTo>
                  <a:pt x="12192" y="1312164"/>
                </a:lnTo>
                <a:lnTo>
                  <a:pt x="12953" y="1312164"/>
                </a:lnTo>
                <a:lnTo>
                  <a:pt x="25146" y="1311354"/>
                </a:lnTo>
                <a:lnTo>
                  <a:pt x="36576" y="1310640"/>
                </a:lnTo>
                <a:lnTo>
                  <a:pt x="71628" y="1301662"/>
                </a:lnTo>
                <a:lnTo>
                  <a:pt x="76355" y="1299186"/>
                </a:lnTo>
                <a:close/>
              </a:path>
              <a:path w="241934" h="2598420">
                <a:moveTo>
                  <a:pt x="241553" y="25146"/>
                </a:moveTo>
                <a:lnTo>
                  <a:pt x="240791" y="0"/>
                </a:lnTo>
                <a:lnTo>
                  <a:pt x="227837" y="762"/>
                </a:lnTo>
                <a:lnTo>
                  <a:pt x="215645" y="1524"/>
                </a:lnTo>
                <a:lnTo>
                  <a:pt x="180661" y="10590"/>
                </a:lnTo>
                <a:lnTo>
                  <a:pt x="148151" y="28165"/>
                </a:lnTo>
                <a:lnTo>
                  <a:pt x="124052" y="54327"/>
                </a:lnTo>
                <a:lnTo>
                  <a:pt x="114299" y="89154"/>
                </a:lnTo>
                <a:lnTo>
                  <a:pt x="114300" y="1225296"/>
                </a:lnTo>
                <a:lnTo>
                  <a:pt x="113538" y="1227582"/>
                </a:lnTo>
                <a:lnTo>
                  <a:pt x="92964" y="1261110"/>
                </a:lnTo>
                <a:lnTo>
                  <a:pt x="55410" y="1280549"/>
                </a:lnTo>
                <a:lnTo>
                  <a:pt x="12953" y="1286256"/>
                </a:lnTo>
                <a:lnTo>
                  <a:pt x="25146" y="1287018"/>
                </a:lnTo>
                <a:lnTo>
                  <a:pt x="37338" y="1288542"/>
                </a:lnTo>
                <a:lnTo>
                  <a:pt x="71082" y="1296442"/>
                </a:lnTo>
                <a:lnTo>
                  <a:pt x="76355" y="1299186"/>
                </a:lnTo>
                <a:lnTo>
                  <a:pt x="104560" y="1284412"/>
                </a:lnTo>
                <a:lnTo>
                  <a:pt x="129217" y="1258560"/>
                </a:lnTo>
                <a:lnTo>
                  <a:pt x="139446" y="1223772"/>
                </a:lnTo>
                <a:lnTo>
                  <a:pt x="139445" y="85344"/>
                </a:lnTo>
                <a:lnTo>
                  <a:pt x="149907" y="61363"/>
                </a:lnTo>
                <a:lnTo>
                  <a:pt x="169892" y="43834"/>
                </a:lnTo>
                <a:lnTo>
                  <a:pt x="194847" y="32390"/>
                </a:lnTo>
                <a:lnTo>
                  <a:pt x="220217" y="26670"/>
                </a:lnTo>
                <a:lnTo>
                  <a:pt x="241553" y="25146"/>
                </a:lnTo>
                <a:close/>
              </a:path>
              <a:path w="241934" h="2598420">
                <a:moveTo>
                  <a:pt x="241554" y="2573274"/>
                </a:moveTo>
                <a:lnTo>
                  <a:pt x="193322" y="2565176"/>
                </a:lnTo>
                <a:lnTo>
                  <a:pt x="147998" y="2534670"/>
                </a:lnTo>
                <a:lnTo>
                  <a:pt x="139446" y="1370838"/>
                </a:lnTo>
                <a:lnTo>
                  <a:pt x="127897" y="1338119"/>
                </a:lnTo>
                <a:lnTo>
                  <a:pt x="103189" y="1313145"/>
                </a:lnTo>
                <a:lnTo>
                  <a:pt x="76355" y="1299186"/>
                </a:lnTo>
                <a:lnTo>
                  <a:pt x="71628" y="1301662"/>
                </a:lnTo>
                <a:lnTo>
                  <a:pt x="36576" y="1310640"/>
                </a:lnTo>
                <a:lnTo>
                  <a:pt x="22860" y="1311503"/>
                </a:lnTo>
                <a:lnTo>
                  <a:pt x="12953" y="1312164"/>
                </a:lnTo>
                <a:lnTo>
                  <a:pt x="24384" y="1312272"/>
                </a:lnTo>
                <a:lnTo>
                  <a:pt x="33528" y="1312926"/>
                </a:lnTo>
                <a:lnTo>
                  <a:pt x="85472" y="1331437"/>
                </a:lnTo>
                <a:lnTo>
                  <a:pt x="114300" y="1375410"/>
                </a:lnTo>
                <a:lnTo>
                  <a:pt x="114300" y="2514600"/>
                </a:lnTo>
                <a:lnTo>
                  <a:pt x="125964" y="2547330"/>
                </a:lnTo>
                <a:lnTo>
                  <a:pt x="150609" y="2572021"/>
                </a:lnTo>
                <a:lnTo>
                  <a:pt x="182626" y="2588575"/>
                </a:lnTo>
                <a:lnTo>
                  <a:pt x="216408" y="2596896"/>
                </a:lnTo>
                <a:lnTo>
                  <a:pt x="240792" y="2598420"/>
                </a:lnTo>
                <a:lnTo>
                  <a:pt x="241554" y="257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3" name="object 55"/>
          <p:cNvSpPr/>
          <p:nvPr/>
        </p:nvSpPr>
        <p:spPr>
          <a:xfrm>
            <a:off x="1163809" y="1943102"/>
            <a:ext cx="219941" cy="2292724"/>
          </a:xfrm>
          <a:custGeom>
            <a:avLst/>
            <a:gdLst/>
            <a:ahLst/>
            <a:cxnLst/>
            <a:rect l="l" t="t" r="r" b="b"/>
            <a:pathLst>
              <a:path w="241934" h="2598420">
                <a:moveTo>
                  <a:pt x="76355" y="1299186"/>
                </a:moveTo>
                <a:lnTo>
                  <a:pt x="71082" y="1296442"/>
                </a:lnTo>
                <a:lnTo>
                  <a:pt x="37338" y="1288542"/>
                </a:lnTo>
                <a:lnTo>
                  <a:pt x="25146" y="1287018"/>
                </a:lnTo>
                <a:lnTo>
                  <a:pt x="12953" y="1286256"/>
                </a:lnTo>
                <a:lnTo>
                  <a:pt x="12192" y="1286256"/>
                </a:lnTo>
                <a:lnTo>
                  <a:pt x="5334" y="1287018"/>
                </a:lnTo>
                <a:lnTo>
                  <a:pt x="0" y="1292352"/>
                </a:lnTo>
                <a:lnTo>
                  <a:pt x="0" y="1306068"/>
                </a:lnTo>
                <a:lnTo>
                  <a:pt x="5334" y="1311402"/>
                </a:lnTo>
                <a:lnTo>
                  <a:pt x="12192" y="1312164"/>
                </a:lnTo>
                <a:lnTo>
                  <a:pt x="12953" y="1312164"/>
                </a:lnTo>
                <a:lnTo>
                  <a:pt x="25146" y="1311354"/>
                </a:lnTo>
                <a:lnTo>
                  <a:pt x="36576" y="1310640"/>
                </a:lnTo>
                <a:lnTo>
                  <a:pt x="71628" y="1301662"/>
                </a:lnTo>
                <a:lnTo>
                  <a:pt x="76355" y="1299186"/>
                </a:lnTo>
                <a:close/>
              </a:path>
              <a:path w="241934" h="2598420">
                <a:moveTo>
                  <a:pt x="241553" y="25146"/>
                </a:moveTo>
                <a:lnTo>
                  <a:pt x="240791" y="0"/>
                </a:lnTo>
                <a:lnTo>
                  <a:pt x="227837" y="762"/>
                </a:lnTo>
                <a:lnTo>
                  <a:pt x="215645" y="1524"/>
                </a:lnTo>
                <a:lnTo>
                  <a:pt x="180661" y="10590"/>
                </a:lnTo>
                <a:lnTo>
                  <a:pt x="148151" y="28165"/>
                </a:lnTo>
                <a:lnTo>
                  <a:pt x="124052" y="54327"/>
                </a:lnTo>
                <a:lnTo>
                  <a:pt x="114299" y="89154"/>
                </a:lnTo>
                <a:lnTo>
                  <a:pt x="114300" y="1225296"/>
                </a:lnTo>
                <a:lnTo>
                  <a:pt x="113538" y="1227582"/>
                </a:lnTo>
                <a:lnTo>
                  <a:pt x="92964" y="1261110"/>
                </a:lnTo>
                <a:lnTo>
                  <a:pt x="55410" y="1280549"/>
                </a:lnTo>
                <a:lnTo>
                  <a:pt x="12953" y="1286256"/>
                </a:lnTo>
                <a:lnTo>
                  <a:pt x="25146" y="1287018"/>
                </a:lnTo>
                <a:lnTo>
                  <a:pt x="37338" y="1288542"/>
                </a:lnTo>
                <a:lnTo>
                  <a:pt x="71082" y="1296442"/>
                </a:lnTo>
                <a:lnTo>
                  <a:pt x="76355" y="1299186"/>
                </a:lnTo>
                <a:lnTo>
                  <a:pt x="104560" y="1284412"/>
                </a:lnTo>
                <a:lnTo>
                  <a:pt x="129217" y="1258560"/>
                </a:lnTo>
                <a:lnTo>
                  <a:pt x="139446" y="1223772"/>
                </a:lnTo>
                <a:lnTo>
                  <a:pt x="139445" y="85344"/>
                </a:lnTo>
                <a:lnTo>
                  <a:pt x="149907" y="61363"/>
                </a:lnTo>
                <a:lnTo>
                  <a:pt x="169892" y="43834"/>
                </a:lnTo>
                <a:lnTo>
                  <a:pt x="194847" y="32390"/>
                </a:lnTo>
                <a:lnTo>
                  <a:pt x="220217" y="26670"/>
                </a:lnTo>
                <a:lnTo>
                  <a:pt x="241553" y="25146"/>
                </a:lnTo>
                <a:close/>
              </a:path>
              <a:path w="241934" h="2598420">
                <a:moveTo>
                  <a:pt x="241554" y="2573274"/>
                </a:moveTo>
                <a:lnTo>
                  <a:pt x="193322" y="2565176"/>
                </a:lnTo>
                <a:lnTo>
                  <a:pt x="147998" y="2534670"/>
                </a:lnTo>
                <a:lnTo>
                  <a:pt x="139446" y="1370838"/>
                </a:lnTo>
                <a:lnTo>
                  <a:pt x="127897" y="1338119"/>
                </a:lnTo>
                <a:lnTo>
                  <a:pt x="103189" y="1313145"/>
                </a:lnTo>
                <a:lnTo>
                  <a:pt x="76355" y="1299186"/>
                </a:lnTo>
                <a:lnTo>
                  <a:pt x="71628" y="1301662"/>
                </a:lnTo>
                <a:lnTo>
                  <a:pt x="36576" y="1310640"/>
                </a:lnTo>
                <a:lnTo>
                  <a:pt x="22860" y="1311503"/>
                </a:lnTo>
                <a:lnTo>
                  <a:pt x="12953" y="1312164"/>
                </a:lnTo>
                <a:lnTo>
                  <a:pt x="24384" y="1312272"/>
                </a:lnTo>
                <a:lnTo>
                  <a:pt x="33528" y="1312926"/>
                </a:lnTo>
                <a:lnTo>
                  <a:pt x="85472" y="1331437"/>
                </a:lnTo>
                <a:lnTo>
                  <a:pt x="114300" y="1375410"/>
                </a:lnTo>
                <a:lnTo>
                  <a:pt x="114300" y="2514600"/>
                </a:lnTo>
                <a:lnTo>
                  <a:pt x="125964" y="2547330"/>
                </a:lnTo>
                <a:lnTo>
                  <a:pt x="150609" y="2572021"/>
                </a:lnTo>
                <a:lnTo>
                  <a:pt x="182626" y="2588575"/>
                </a:lnTo>
                <a:lnTo>
                  <a:pt x="216408" y="2596896"/>
                </a:lnTo>
                <a:lnTo>
                  <a:pt x="240792" y="2598420"/>
                </a:lnTo>
                <a:lnTo>
                  <a:pt x="241554" y="257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4" name="object 56"/>
          <p:cNvSpPr txBox="1"/>
          <p:nvPr/>
        </p:nvSpPr>
        <p:spPr>
          <a:xfrm>
            <a:off x="6765405" y="845589"/>
            <a:ext cx="16105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1409"/>
              </a:spcBef>
              <a:spcAft>
                <a:spcPts val="0"/>
              </a:spcAft>
            </a:pPr>
            <a:r>
              <a:rPr sz="1800" spc="-171" dirty="0" smtClean="0">
                <a:solidFill>
                  <a:prstClr val="black"/>
                </a:solidFill>
                <a:latin typeface="Verdana"/>
                <a:cs typeface="Verdana"/>
              </a:rPr>
              <a:t>Enclave</a:t>
            </a:r>
            <a:r>
              <a:rPr sz="1800" spc="-238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800" spc="-144" dirty="0">
                <a:solidFill>
                  <a:prstClr val="black"/>
                </a:solidFill>
                <a:latin typeface="Verdana"/>
                <a:cs typeface="Verdana"/>
              </a:rPr>
              <a:t>creation</a:t>
            </a:r>
            <a:endParaRPr sz="18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95" name="object 8"/>
          <p:cNvSpPr txBox="1"/>
          <p:nvPr/>
        </p:nvSpPr>
        <p:spPr>
          <a:xfrm>
            <a:off x="4867685" y="2596107"/>
            <a:ext cx="9336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8" dirty="0">
                <a:solidFill>
                  <a:srgbClr val="FFFFFF"/>
                </a:solidFill>
                <a:latin typeface="Calibri"/>
                <a:cs typeface="Calibri"/>
              </a:rPr>
              <a:t>System  </a:t>
            </a:r>
            <a:r>
              <a:rPr sz="1800" spc="63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176" y="832600"/>
            <a:ext cx="2434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spc="63" dirty="0">
                <a:solidFill>
                  <a:srgbClr val="000000"/>
                </a:solidFill>
                <a:latin typeface="Calibri"/>
                <a:cs typeface="+mn-cs"/>
              </a:rPr>
              <a:t>Virtual </a:t>
            </a:r>
            <a:r>
              <a:rPr lang="en-US" sz="1800" spc="99" dirty="0">
                <a:solidFill>
                  <a:srgbClr val="000000"/>
                </a:solidFill>
                <a:latin typeface="Calibri"/>
                <a:cs typeface="+mn-cs"/>
              </a:rPr>
              <a:t>Address</a:t>
            </a:r>
            <a:r>
              <a:rPr lang="en-US" sz="1800" spc="-67" dirty="0">
                <a:solidFill>
                  <a:srgbClr val="000000"/>
                </a:solidFill>
                <a:latin typeface="Calibri"/>
                <a:cs typeface="+mn-cs"/>
              </a:rPr>
              <a:t> </a:t>
            </a:r>
            <a:r>
              <a:rPr lang="en-US" sz="1800" spc="112" dirty="0">
                <a:solidFill>
                  <a:srgbClr val="000000"/>
                </a:solidFill>
                <a:latin typeface="Calibri"/>
                <a:cs typeface="+mn-cs"/>
              </a:rPr>
              <a:t>Space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25"/>
          <p:cNvSpPr/>
          <p:nvPr/>
        </p:nvSpPr>
        <p:spPr>
          <a:xfrm>
            <a:off x="1385455" y="2684033"/>
            <a:ext cx="1177636" cy="190500"/>
          </a:xfrm>
          <a:custGeom>
            <a:avLst/>
            <a:gdLst/>
            <a:ahLst/>
            <a:cxnLst/>
            <a:rect l="l" t="t" r="r" b="b"/>
            <a:pathLst>
              <a:path w="1295400" h="215900">
                <a:moveTo>
                  <a:pt x="0" y="0"/>
                </a:moveTo>
                <a:lnTo>
                  <a:pt x="0" y="215646"/>
                </a:lnTo>
                <a:lnTo>
                  <a:pt x="1295400" y="215646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3" name="object 26"/>
          <p:cNvSpPr/>
          <p:nvPr/>
        </p:nvSpPr>
        <p:spPr>
          <a:xfrm>
            <a:off x="1372988" y="2671262"/>
            <a:ext cx="1203614" cy="216274"/>
          </a:xfrm>
          <a:custGeom>
            <a:avLst/>
            <a:gdLst/>
            <a:ahLst/>
            <a:cxnLst/>
            <a:rect l="l" t="t" r="r" b="b"/>
            <a:pathLst>
              <a:path w="1323975" h="245110">
                <a:moveTo>
                  <a:pt x="1323594" y="244601"/>
                </a:moveTo>
                <a:lnTo>
                  <a:pt x="1323594" y="0"/>
                </a:lnTo>
                <a:lnTo>
                  <a:pt x="0" y="0"/>
                </a:lnTo>
                <a:lnTo>
                  <a:pt x="0" y="244601"/>
                </a:lnTo>
                <a:lnTo>
                  <a:pt x="13715" y="244601"/>
                </a:lnTo>
                <a:lnTo>
                  <a:pt x="13715" y="28956"/>
                </a:lnTo>
                <a:lnTo>
                  <a:pt x="28193" y="14478"/>
                </a:lnTo>
                <a:lnTo>
                  <a:pt x="28193" y="28956"/>
                </a:lnTo>
                <a:lnTo>
                  <a:pt x="1295400" y="28956"/>
                </a:lnTo>
                <a:lnTo>
                  <a:pt x="1295400" y="14478"/>
                </a:lnTo>
                <a:lnTo>
                  <a:pt x="1309116" y="28956"/>
                </a:lnTo>
                <a:lnTo>
                  <a:pt x="1309116" y="244601"/>
                </a:lnTo>
                <a:lnTo>
                  <a:pt x="1323594" y="244601"/>
                </a:lnTo>
                <a:close/>
              </a:path>
              <a:path w="1323975" h="245110">
                <a:moveTo>
                  <a:pt x="28193" y="28956"/>
                </a:moveTo>
                <a:lnTo>
                  <a:pt x="28193" y="14478"/>
                </a:lnTo>
                <a:lnTo>
                  <a:pt x="13715" y="28956"/>
                </a:lnTo>
                <a:lnTo>
                  <a:pt x="28193" y="28956"/>
                </a:lnTo>
                <a:close/>
              </a:path>
              <a:path w="1323975" h="245110">
                <a:moveTo>
                  <a:pt x="28193" y="216407"/>
                </a:moveTo>
                <a:lnTo>
                  <a:pt x="28193" y="28956"/>
                </a:lnTo>
                <a:lnTo>
                  <a:pt x="13715" y="28956"/>
                </a:lnTo>
                <a:lnTo>
                  <a:pt x="13715" y="216407"/>
                </a:lnTo>
                <a:lnTo>
                  <a:pt x="28193" y="216407"/>
                </a:lnTo>
                <a:close/>
              </a:path>
              <a:path w="1323975" h="245110">
                <a:moveTo>
                  <a:pt x="1309116" y="216407"/>
                </a:moveTo>
                <a:lnTo>
                  <a:pt x="13715" y="216407"/>
                </a:lnTo>
                <a:lnTo>
                  <a:pt x="28193" y="230124"/>
                </a:lnTo>
                <a:lnTo>
                  <a:pt x="28193" y="244601"/>
                </a:lnTo>
                <a:lnTo>
                  <a:pt x="1295400" y="244601"/>
                </a:lnTo>
                <a:lnTo>
                  <a:pt x="1295400" y="230124"/>
                </a:lnTo>
                <a:lnTo>
                  <a:pt x="1309116" y="216407"/>
                </a:lnTo>
                <a:close/>
              </a:path>
              <a:path w="1323975" h="245110">
                <a:moveTo>
                  <a:pt x="28193" y="244601"/>
                </a:moveTo>
                <a:lnTo>
                  <a:pt x="28193" y="230124"/>
                </a:lnTo>
                <a:lnTo>
                  <a:pt x="13715" y="216407"/>
                </a:lnTo>
                <a:lnTo>
                  <a:pt x="13715" y="244601"/>
                </a:lnTo>
                <a:lnTo>
                  <a:pt x="28193" y="244601"/>
                </a:lnTo>
                <a:close/>
              </a:path>
              <a:path w="1323975" h="245110">
                <a:moveTo>
                  <a:pt x="1309116" y="28956"/>
                </a:moveTo>
                <a:lnTo>
                  <a:pt x="1295400" y="14478"/>
                </a:lnTo>
                <a:lnTo>
                  <a:pt x="1295400" y="28956"/>
                </a:lnTo>
                <a:lnTo>
                  <a:pt x="1309116" y="28956"/>
                </a:lnTo>
                <a:close/>
              </a:path>
              <a:path w="1323975" h="245110">
                <a:moveTo>
                  <a:pt x="1309116" y="216407"/>
                </a:moveTo>
                <a:lnTo>
                  <a:pt x="1309116" y="28956"/>
                </a:lnTo>
                <a:lnTo>
                  <a:pt x="1295400" y="28956"/>
                </a:lnTo>
                <a:lnTo>
                  <a:pt x="1295400" y="216407"/>
                </a:lnTo>
                <a:lnTo>
                  <a:pt x="1309116" y="216407"/>
                </a:lnTo>
                <a:close/>
              </a:path>
              <a:path w="1323975" h="245110">
                <a:moveTo>
                  <a:pt x="1309116" y="244601"/>
                </a:moveTo>
                <a:lnTo>
                  <a:pt x="1309116" y="216407"/>
                </a:lnTo>
                <a:lnTo>
                  <a:pt x="1295400" y="230124"/>
                </a:lnTo>
                <a:lnTo>
                  <a:pt x="1295400" y="244601"/>
                </a:lnTo>
                <a:lnTo>
                  <a:pt x="1309116" y="24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4" name="object 27"/>
          <p:cNvSpPr txBox="1"/>
          <p:nvPr/>
        </p:nvSpPr>
        <p:spPr>
          <a:xfrm>
            <a:off x="1573416" y="2673051"/>
            <a:ext cx="80240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5" name="object 31"/>
          <p:cNvSpPr/>
          <p:nvPr/>
        </p:nvSpPr>
        <p:spPr>
          <a:xfrm>
            <a:off x="4641300" y="1958591"/>
            <a:ext cx="1385455" cy="462243"/>
          </a:xfrm>
          <a:custGeom>
            <a:avLst/>
            <a:gdLst/>
            <a:ahLst/>
            <a:cxnLst/>
            <a:rect l="l" t="t" r="r" b="b"/>
            <a:pathLst>
              <a:path w="1524000" h="523875">
                <a:moveTo>
                  <a:pt x="0" y="0"/>
                </a:moveTo>
                <a:lnTo>
                  <a:pt x="0" y="523494"/>
                </a:lnTo>
                <a:lnTo>
                  <a:pt x="1524000" y="523494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6" name="object 32"/>
          <p:cNvSpPr/>
          <p:nvPr/>
        </p:nvSpPr>
        <p:spPr>
          <a:xfrm>
            <a:off x="4628809" y="1945788"/>
            <a:ext cx="1411432" cy="487456"/>
          </a:xfrm>
          <a:custGeom>
            <a:avLst/>
            <a:gdLst/>
            <a:ahLst/>
            <a:cxnLst/>
            <a:rect l="l" t="t" r="r" b="b"/>
            <a:pathLst>
              <a:path w="1552575" h="552450">
                <a:moveTo>
                  <a:pt x="1552194" y="546353"/>
                </a:moveTo>
                <a:lnTo>
                  <a:pt x="1552194" y="6857"/>
                </a:lnTo>
                <a:lnTo>
                  <a:pt x="1546098" y="0"/>
                </a:lnTo>
                <a:lnTo>
                  <a:pt x="6095" y="0"/>
                </a:lnTo>
                <a:lnTo>
                  <a:pt x="0" y="6857"/>
                </a:lnTo>
                <a:lnTo>
                  <a:pt x="0" y="546353"/>
                </a:lnTo>
                <a:lnTo>
                  <a:pt x="6096" y="552449"/>
                </a:lnTo>
                <a:lnTo>
                  <a:pt x="13715" y="552449"/>
                </a:lnTo>
                <a:lnTo>
                  <a:pt x="13716" y="28955"/>
                </a:lnTo>
                <a:lnTo>
                  <a:pt x="28194" y="14477"/>
                </a:lnTo>
                <a:lnTo>
                  <a:pt x="28193" y="28955"/>
                </a:lnTo>
                <a:lnTo>
                  <a:pt x="1524000" y="28955"/>
                </a:lnTo>
                <a:lnTo>
                  <a:pt x="1524000" y="14477"/>
                </a:lnTo>
                <a:lnTo>
                  <a:pt x="1537716" y="28955"/>
                </a:lnTo>
                <a:lnTo>
                  <a:pt x="1537716" y="552449"/>
                </a:lnTo>
                <a:lnTo>
                  <a:pt x="1546098" y="552449"/>
                </a:lnTo>
                <a:lnTo>
                  <a:pt x="1552194" y="546353"/>
                </a:lnTo>
                <a:close/>
              </a:path>
              <a:path w="1552575" h="552450">
                <a:moveTo>
                  <a:pt x="28193" y="28955"/>
                </a:moveTo>
                <a:lnTo>
                  <a:pt x="28194" y="14477"/>
                </a:lnTo>
                <a:lnTo>
                  <a:pt x="13716" y="28955"/>
                </a:lnTo>
                <a:lnTo>
                  <a:pt x="28193" y="28955"/>
                </a:lnTo>
                <a:close/>
              </a:path>
              <a:path w="1552575" h="552450">
                <a:moveTo>
                  <a:pt x="28194" y="524255"/>
                </a:moveTo>
                <a:lnTo>
                  <a:pt x="28193" y="28955"/>
                </a:lnTo>
                <a:lnTo>
                  <a:pt x="13716" y="28955"/>
                </a:lnTo>
                <a:lnTo>
                  <a:pt x="13716" y="524255"/>
                </a:lnTo>
                <a:lnTo>
                  <a:pt x="28194" y="524255"/>
                </a:lnTo>
                <a:close/>
              </a:path>
              <a:path w="1552575" h="552450">
                <a:moveTo>
                  <a:pt x="1537716" y="524255"/>
                </a:moveTo>
                <a:lnTo>
                  <a:pt x="13716" y="524255"/>
                </a:lnTo>
                <a:lnTo>
                  <a:pt x="28194" y="537971"/>
                </a:lnTo>
                <a:lnTo>
                  <a:pt x="28194" y="552449"/>
                </a:lnTo>
                <a:lnTo>
                  <a:pt x="1524000" y="552449"/>
                </a:lnTo>
                <a:lnTo>
                  <a:pt x="1524000" y="537971"/>
                </a:lnTo>
                <a:lnTo>
                  <a:pt x="1537716" y="524255"/>
                </a:lnTo>
                <a:close/>
              </a:path>
              <a:path w="1552575" h="552450">
                <a:moveTo>
                  <a:pt x="28194" y="552449"/>
                </a:moveTo>
                <a:lnTo>
                  <a:pt x="28194" y="537971"/>
                </a:lnTo>
                <a:lnTo>
                  <a:pt x="13716" y="524255"/>
                </a:lnTo>
                <a:lnTo>
                  <a:pt x="13715" y="552449"/>
                </a:lnTo>
                <a:lnTo>
                  <a:pt x="28194" y="552449"/>
                </a:lnTo>
                <a:close/>
              </a:path>
              <a:path w="1552575" h="552450">
                <a:moveTo>
                  <a:pt x="1537716" y="28955"/>
                </a:moveTo>
                <a:lnTo>
                  <a:pt x="1524000" y="14477"/>
                </a:lnTo>
                <a:lnTo>
                  <a:pt x="1524000" y="28955"/>
                </a:lnTo>
                <a:lnTo>
                  <a:pt x="1537716" y="28955"/>
                </a:lnTo>
                <a:close/>
              </a:path>
              <a:path w="1552575" h="552450">
                <a:moveTo>
                  <a:pt x="1537716" y="524255"/>
                </a:moveTo>
                <a:lnTo>
                  <a:pt x="1537716" y="28955"/>
                </a:lnTo>
                <a:lnTo>
                  <a:pt x="1524000" y="28955"/>
                </a:lnTo>
                <a:lnTo>
                  <a:pt x="1524000" y="524255"/>
                </a:lnTo>
                <a:lnTo>
                  <a:pt x="1537716" y="524255"/>
                </a:lnTo>
                <a:close/>
              </a:path>
              <a:path w="1552575" h="552450">
                <a:moveTo>
                  <a:pt x="1537716" y="552449"/>
                </a:moveTo>
                <a:lnTo>
                  <a:pt x="1537716" y="524255"/>
                </a:lnTo>
                <a:lnTo>
                  <a:pt x="1524000" y="537971"/>
                </a:lnTo>
                <a:lnTo>
                  <a:pt x="1524000" y="552449"/>
                </a:lnTo>
                <a:lnTo>
                  <a:pt x="1537716" y="552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7" name="object 33"/>
          <p:cNvSpPr txBox="1"/>
          <p:nvPr/>
        </p:nvSpPr>
        <p:spPr>
          <a:xfrm>
            <a:off x="4933146" y="1989272"/>
            <a:ext cx="802409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indent="68735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Plaintext  </a:t>
            </a: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8" name="object 51"/>
          <p:cNvSpPr/>
          <p:nvPr/>
        </p:nvSpPr>
        <p:spPr>
          <a:xfrm>
            <a:off x="4660691" y="4050703"/>
            <a:ext cx="1385455" cy="190500"/>
          </a:xfrm>
          <a:custGeom>
            <a:avLst/>
            <a:gdLst/>
            <a:ahLst/>
            <a:cxnLst/>
            <a:rect l="l" t="t" r="r" b="b"/>
            <a:pathLst>
              <a:path w="1524000" h="215900">
                <a:moveTo>
                  <a:pt x="0" y="0"/>
                </a:moveTo>
                <a:lnTo>
                  <a:pt x="0" y="215646"/>
                </a:lnTo>
                <a:lnTo>
                  <a:pt x="1524000" y="215646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9" name="object 52"/>
          <p:cNvSpPr/>
          <p:nvPr/>
        </p:nvSpPr>
        <p:spPr>
          <a:xfrm>
            <a:off x="4648200" y="4038600"/>
            <a:ext cx="1411432" cy="215153"/>
          </a:xfrm>
          <a:custGeom>
            <a:avLst/>
            <a:gdLst/>
            <a:ahLst/>
            <a:cxnLst/>
            <a:rect l="l" t="t" r="r" b="b"/>
            <a:pathLst>
              <a:path w="1552575" h="243839">
                <a:moveTo>
                  <a:pt x="1552193" y="243839"/>
                </a:moveTo>
                <a:lnTo>
                  <a:pt x="1552193" y="0"/>
                </a:lnTo>
                <a:lnTo>
                  <a:pt x="0" y="0"/>
                </a:lnTo>
                <a:lnTo>
                  <a:pt x="0" y="243840"/>
                </a:lnTo>
                <a:lnTo>
                  <a:pt x="13715" y="243840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243839"/>
                </a:lnTo>
                <a:lnTo>
                  <a:pt x="1552193" y="243839"/>
                </a:lnTo>
                <a:close/>
              </a:path>
              <a:path w="1552575" h="243839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243839">
                <a:moveTo>
                  <a:pt x="28193" y="214884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214884"/>
                </a:lnTo>
                <a:lnTo>
                  <a:pt x="28193" y="214884"/>
                </a:lnTo>
                <a:close/>
              </a:path>
              <a:path w="1552575" h="243839">
                <a:moveTo>
                  <a:pt x="1537715" y="214883"/>
                </a:moveTo>
                <a:lnTo>
                  <a:pt x="13715" y="214884"/>
                </a:lnTo>
                <a:lnTo>
                  <a:pt x="28193" y="229362"/>
                </a:lnTo>
                <a:lnTo>
                  <a:pt x="28193" y="243840"/>
                </a:lnTo>
                <a:lnTo>
                  <a:pt x="1523999" y="243839"/>
                </a:lnTo>
                <a:lnTo>
                  <a:pt x="1523999" y="229362"/>
                </a:lnTo>
                <a:lnTo>
                  <a:pt x="1537715" y="214883"/>
                </a:lnTo>
                <a:close/>
              </a:path>
              <a:path w="1552575" h="243839">
                <a:moveTo>
                  <a:pt x="28193" y="243840"/>
                </a:moveTo>
                <a:lnTo>
                  <a:pt x="28193" y="229362"/>
                </a:lnTo>
                <a:lnTo>
                  <a:pt x="13715" y="214884"/>
                </a:lnTo>
                <a:lnTo>
                  <a:pt x="13715" y="243840"/>
                </a:lnTo>
                <a:lnTo>
                  <a:pt x="28193" y="243840"/>
                </a:lnTo>
                <a:close/>
              </a:path>
              <a:path w="1552575" h="243839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243839">
                <a:moveTo>
                  <a:pt x="1537715" y="214883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214883"/>
                </a:lnTo>
                <a:lnTo>
                  <a:pt x="1537715" y="214883"/>
                </a:lnTo>
                <a:close/>
              </a:path>
              <a:path w="1552575" h="243839">
                <a:moveTo>
                  <a:pt x="1537715" y="243839"/>
                </a:moveTo>
                <a:lnTo>
                  <a:pt x="1537715" y="214883"/>
                </a:lnTo>
                <a:lnTo>
                  <a:pt x="1523999" y="229362"/>
                </a:lnTo>
                <a:lnTo>
                  <a:pt x="1523999" y="243839"/>
                </a:lnTo>
                <a:lnTo>
                  <a:pt x="1537715" y="243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1" name="object 2"/>
          <p:cNvSpPr txBox="1"/>
          <p:nvPr/>
        </p:nvSpPr>
        <p:spPr>
          <a:xfrm>
            <a:off x="2609850" y="4408954"/>
            <a:ext cx="1352550" cy="391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08" dirty="0" smtClean="0">
                <a:solidFill>
                  <a:srgbClr val="B2B2B2"/>
                </a:solidFill>
                <a:latin typeface="Calibri"/>
                <a:cs typeface="Calibri"/>
              </a:rPr>
              <a:t>E</a:t>
            </a:r>
            <a:r>
              <a:rPr sz="1300" spc="108" dirty="0" smtClean="0">
                <a:solidFill>
                  <a:srgbClr val="B2B2B2"/>
                </a:solidFill>
                <a:latin typeface="Calibri"/>
                <a:cs typeface="Calibri"/>
              </a:rPr>
              <a:t>CREATE</a:t>
            </a:r>
            <a:r>
              <a:rPr sz="1300" spc="-49" dirty="0" smtClean="0">
                <a:solidFill>
                  <a:srgbClr val="B2B2B2"/>
                </a:solidFill>
                <a:latin typeface="Calibri"/>
                <a:cs typeface="Calibri"/>
              </a:rPr>
              <a:t> </a:t>
            </a:r>
            <a:r>
              <a:rPr sz="1300" spc="45" dirty="0">
                <a:solidFill>
                  <a:srgbClr val="B2B2B2"/>
                </a:solidFill>
                <a:latin typeface="Calibri"/>
                <a:cs typeface="Calibri"/>
              </a:rPr>
              <a:t>(</a:t>
            </a:r>
            <a:r>
              <a:rPr sz="1300" spc="45" dirty="0" smtClean="0">
                <a:solidFill>
                  <a:srgbClr val="B2B2B2"/>
                </a:solidFill>
                <a:latin typeface="Calibri"/>
                <a:cs typeface="Calibri"/>
              </a:rPr>
              <a:t>Range</a:t>
            </a:r>
            <a:r>
              <a:rPr lang="en-US" sz="1300" spc="45" dirty="0" smtClean="0">
                <a:solidFill>
                  <a:srgbClr val="B2B2B2"/>
                </a:solidFill>
                <a:latin typeface="Calibri"/>
                <a:cs typeface="Calibri"/>
              </a:rPr>
              <a:t>)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1363" algn="r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sz="1300" spc="90" dirty="0">
                <a:solidFill>
                  <a:prstClr val="black"/>
                </a:solidFill>
                <a:latin typeface="Calibri"/>
                <a:cs typeface="Calibri"/>
              </a:rPr>
              <a:t>EADD </a:t>
            </a:r>
            <a:r>
              <a:rPr sz="1300" spc="63" dirty="0">
                <a:solidFill>
                  <a:prstClr val="black"/>
                </a:solidFill>
                <a:latin typeface="Calibri"/>
                <a:cs typeface="Calibri"/>
              </a:rPr>
              <a:t>(Copy</a:t>
            </a:r>
            <a:r>
              <a:rPr sz="1300" spc="-8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300" spc="54" dirty="0" smtClean="0">
                <a:solidFill>
                  <a:prstClr val="black"/>
                </a:solidFill>
                <a:latin typeface="Calibri"/>
                <a:cs typeface="Calibri"/>
              </a:rPr>
              <a:t>Page</a:t>
            </a:r>
            <a:r>
              <a:rPr lang="en-US" sz="1300" spc="54" dirty="0" smtClean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2" name="object 29"/>
          <p:cNvSpPr/>
          <p:nvPr/>
        </p:nvSpPr>
        <p:spPr>
          <a:xfrm>
            <a:off x="6096000" y="2113877"/>
            <a:ext cx="346364" cy="76200"/>
          </a:xfrm>
          <a:custGeom>
            <a:avLst/>
            <a:gdLst/>
            <a:ahLst/>
            <a:cxnLst/>
            <a:rect l="l" t="t" r="r" b="b"/>
            <a:pathLst>
              <a:path w="381000" h="86360">
                <a:moveTo>
                  <a:pt x="310133" y="57149"/>
                </a:moveTo>
                <a:lnTo>
                  <a:pt x="310133" y="28955"/>
                </a:lnTo>
                <a:lnTo>
                  <a:pt x="0" y="28955"/>
                </a:lnTo>
                <a:lnTo>
                  <a:pt x="0" y="57149"/>
                </a:lnTo>
                <a:lnTo>
                  <a:pt x="310133" y="57149"/>
                </a:lnTo>
                <a:close/>
              </a:path>
              <a:path w="381000" h="86360">
                <a:moveTo>
                  <a:pt x="381000" y="42671"/>
                </a:moveTo>
                <a:lnTo>
                  <a:pt x="295655" y="0"/>
                </a:lnTo>
                <a:lnTo>
                  <a:pt x="295655" y="28955"/>
                </a:lnTo>
                <a:lnTo>
                  <a:pt x="310133" y="28955"/>
                </a:lnTo>
                <a:lnTo>
                  <a:pt x="310133" y="78737"/>
                </a:lnTo>
                <a:lnTo>
                  <a:pt x="381000" y="42671"/>
                </a:lnTo>
                <a:close/>
              </a:path>
              <a:path w="381000" h="86360">
                <a:moveTo>
                  <a:pt x="310133" y="78737"/>
                </a:moveTo>
                <a:lnTo>
                  <a:pt x="310133" y="57149"/>
                </a:lnTo>
                <a:lnTo>
                  <a:pt x="295655" y="57149"/>
                </a:lnTo>
                <a:lnTo>
                  <a:pt x="295655" y="86105"/>
                </a:lnTo>
                <a:lnTo>
                  <a:pt x="310133" y="78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6" name="object 30"/>
          <p:cNvSpPr/>
          <p:nvPr/>
        </p:nvSpPr>
        <p:spPr>
          <a:xfrm>
            <a:off x="6400806" y="2150185"/>
            <a:ext cx="78509" cy="2891118"/>
          </a:xfrm>
          <a:custGeom>
            <a:avLst/>
            <a:gdLst/>
            <a:ahLst/>
            <a:cxnLst/>
            <a:rect l="l" t="t" r="r" b="b"/>
            <a:pathLst>
              <a:path w="86359" h="3276600">
                <a:moveTo>
                  <a:pt x="86105" y="3191255"/>
                </a:moveTo>
                <a:lnTo>
                  <a:pt x="0" y="3191255"/>
                </a:lnTo>
                <a:lnTo>
                  <a:pt x="28955" y="3249167"/>
                </a:lnTo>
                <a:lnTo>
                  <a:pt x="28955" y="3205733"/>
                </a:lnTo>
                <a:lnTo>
                  <a:pt x="57150" y="3205733"/>
                </a:lnTo>
                <a:lnTo>
                  <a:pt x="57150" y="3248151"/>
                </a:lnTo>
                <a:lnTo>
                  <a:pt x="86105" y="3191255"/>
                </a:lnTo>
                <a:close/>
              </a:path>
              <a:path w="86359" h="3276600">
                <a:moveTo>
                  <a:pt x="57150" y="3191255"/>
                </a:moveTo>
                <a:lnTo>
                  <a:pt x="57150" y="0"/>
                </a:lnTo>
                <a:lnTo>
                  <a:pt x="28955" y="0"/>
                </a:lnTo>
                <a:lnTo>
                  <a:pt x="28955" y="3191255"/>
                </a:lnTo>
                <a:lnTo>
                  <a:pt x="57150" y="3191255"/>
                </a:lnTo>
                <a:close/>
              </a:path>
              <a:path w="86359" h="3276600">
                <a:moveTo>
                  <a:pt x="57150" y="3248151"/>
                </a:moveTo>
                <a:lnTo>
                  <a:pt x="57150" y="3205733"/>
                </a:lnTo>
                <a:lnTo>
                  <a:pt x="28955" y="3205733"/>
                </a:lnTo>
                <a:lnTo>
                  <a:pt x="28955" y="3249167"/>
                </a:lnTo>
                <a:lnTo>
                  <a:pt x="42672" y="3276599"/>
                </a:lnTo>
                <a:lnTo>
                  <a:pt x="57150" y="3248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7" name="object 31"/>
          <p:cNvSpPr/>
          <p:nvPr/>
        </p:nvSpPr>
        <p:spPr>
          <a:xfrm>
            <a:off x="4641300" y="4922296"/>
            <a:ext cx="1385455" cy="379879"/>
          </a:xfrm>
          <a:custGeom>
            <a:avLst/>
            <a:gdLst/>
            <a:ahLst/>
            <a:cxnLst/>
            <a:rect l="l" t="t" r="r" b="b"/>
            <a:pathLst>
              <a:path w="1524000" h="430529">
                <a:moveTo>
                  <a:pt x="0" y="0"/>
                </a:moveTo>
                <a:lnTo>
                  <a:pt x="0" y="430530"/>
                </a:lnTo>
                <a:lnTo>
                  <a:pt x="1524000" y="43052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8" name="object 32"/>
          <p:cNvSpPr/>
          <p:nvPr/>
        </p:nvSpPr>
        <p:spPr>
          <a:xfrm>
            <a:off x="4628809" y="4910220"/>
            <a:ext cx="1411432" cy="405093"/>
          </a:xfrm>
          <a:custGeom>
            <a:avLst/>
            <a:gdLst/>
            <a:ahLst/>
            <a:cxnLst/>
            <a:rect l="l" t="t" r="r" b="b"/>
            <a:pathLst>
              <a:path w="1552575" h="459104">
                <a:moveTo>
                  <a:pt x="1552193" y="458724"/>
                </a:moveTo>
                <a:lnTo>
                  <a:pt x="1552193" y="0"/>
                </a:lnTo>
                <a:lnTo>
                  <a:pt x="0" y="0"/>
                </a:lnTo>
                <a:lnTo>
                  <a:pt x="0" y="458724"/>
                </a:lnTo>
                <a:lnTo>
                  <a:pt x="13716" y="45872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458724"/>
                </a:lnTo>
                <a:lnTo>
                  <a:pt x="1552193" y="458724"/>
                </a:lnTo>
                <a:close/>
              </a:path>
              <a:path w="1552575" h="459104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459104">
                <a:moveTo>
                  <a:pt x="28194" y="42976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429768"/>
                </a:lnTo>
                <a:lnTo>
                  <a:pt x="28194" y="429768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3716" y="429768"/>
                </a:lnTo>
                <a:lnTo>
                  <a:pt x="28194" y="444246"/>
                </a:lnTo>
                <a:lnTo>
                  <a:pt x="28194" y="458724"/>
                </a:lnTo>
                <a:lnTo>
                  <a:pt x="1523999" y="458724"/>
                </a:lnTo>
                <a:lnTo>
                  <a:pt x="1523999" y="444246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28194" y="458724"/>
                </a:moveTo>
                <a:lnTo>
                  <a:pt x="28194" y="444246"/>
                </a:lnTo>
                <a:lnTo>
                  <a:pt x="13716" y="429768"/>
                </a:lnTo>
                <a:lnTo>
                  <a:pt x="13716" y="458724"/>
                </a:lnTo>
                <a:lnTo>
                  <a:pt x="28194" y="458724"/>
                </a:lnTo>
                <a:close/>
              </a:path>
              <a:path w="1552575" h="459104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429767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1537715" y="458724"/>
                </a:moveTo>
                <a:lnTo>
                  <a:pt x="1537715" y="429767"/>
                </a:lnTo>
                <a:lnTo>
                  <a:pt x="1523999" y="444246"/>
                </a:lnTo>
                <a:lnTo>
                  <a:pt x="1523999" y="458724"/>
                </a:lnTo>
                <a:lnTo>
                  <a:pt x="1537715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9" name="object 33"/>
          <p:cNvSpPr txBox="1"/>
          <p:nvPr/>
        </p:nvSpPr>
        <p:spPr>
          <a:xfrm>
            <a:off x="4933146" y="4911986"/>
            <a:ext cx="802409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indent="68735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49" dirty="0">
                <a:solidFill>
                  <a:srgbClr val="FFFFFF"/>
                </a:solidFill>
                <a:latin typeface="Calibri"/>
                <a:cs typeface="Calibri"/>
              </a:rPr>
              <a:t>Plaintext  </a:t>
            </a:r>
            <a:r>
              <a:rPr sz="1300" spc="54" dirty="0" smtClean="0">
                <a:solidFill>
                  <a:srgbClr val="FFFFFF"/>
                </a:solidFill>
                <a:latin typeface="Calibri"/>
                <a:cs typeface="Calibri"/>
              </a:rPr>
              <a:t>Coe/Data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0" name="object 34"/>
          <p:cNvSpPr/>
          <p:nvPr/>
        </p:nvSpPr>
        <p:spPr>
          <a:xfrm>
            <a:off x="6096000" y="5004995"/>
            <a:ext cx="346364" cy="76200"/>
          </a:xfrm>
          <a:custGeom>
            <a:avLst/>
            <a:gdLst/>
            <a:ahLst/>
            <a:cxnLst/>
            <a:rect l="l" t="t" r="r" b="b"/>
            <a:pathLst>
              <a:path w="381000" h="86360">
                <a:moveTo>
                  <a:pt x="86105" y="28955"/>
                </a:moveTo>
                <a:lnTo>
                  <a:pt x="86105" y="0"/>
                </a:lnTo>
                <a:lnTo>
                  <a:pt x="0" y="42672"/>
                </a:lnTo>
                <a:lnTo>
                  <a:pt x="71627" y="78802"/>
                </a:lnTo>
                <a:lnTo>
                  <a:pt x="71627" y="28955"/>
                </a:lnTo>
                <a:lnTo>
                  <a:pt x="86105" y="28955"/>
                </a:lnTo>
                <a:close/>
              </a:path>
              <a:path w="381000" h="86360">
                <a:moveTo>
                  <a:pt x="381000" y="57150"/>
                </a:moveTo>
                <a:lnTo>
                  <a:pt x="381000" y="28955"/>
                </a:lnTo>
                <a:lnTo>
                  <a:pt x="71627" y="28955"/>
                </a:lnTo>
                <a:lnTo>
                  <a:pt x="71627" y="57150"/>
                </a:lnTo>
                <a:lnTo>
                  <a:pt x="381000" y="57150"/>
                </a:lnTo>
                <a:close/>
              </a:path>
              <a:path w="381000" h="86360">
                <a:moveTo>
                  <a:pt x="86105" y="86106"/>
                </a:moveTo>
                <a:lnTo>
                  <a:pt x="86105" y="57150"/>
                </a:lnTo>
                <a:lnTo>
                  <a:pt x="71627" y="57150"/>
                </a:lnTo>
                <a:lnTo>
                  <a:pt x="71627" y="78802"/>
                </a:lnTo>
                <a:lnTo>
                  <a:pt x="86105" y="86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0" name="object 37"/>
          <p:cNvSpPr/>
          <p:nvPr/>
        </p:nvSpPr>
        <p:spPr>
          <a:xfrm>
            <a:off x="6794269" y="3626532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1" name="object 38"/>
          <p:cNvSpPr/>
          <p:nvPr/>
        </p:nvSpPr>
        <p:spPr>
          <a:xfrm>
            <a:off x="6794269" y="4164416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2" name="object 39"/>
          <p:cNvSpPr/>
          <p:nvPr/>
        </p:nvSpPr>
        <p:spPr>
          <a:xfrm>
            <a:off x="6794269" y="4500591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3" name="object 40"/>
          <p:cNvSpPr/>
          <p:nvPr/>
        </p:nvSpPr>
        <p:spPr>
          <a:xfrm>
            <a:off x="6794269" y="4836769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4" name="object 41"/>
          <p:cNvSpPr/>
          <p:nvPr/>
        </p:nvSpPr>
        <p:spPr>
          <a:xfrm>
            <a:off x="6794269" y="5172944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5" name="object 42"/>
          <p:cNvSpPr/>
          <p:nvPr/>
        </p:nvSpPr>
        <p:spPr>
          <a:xfrm>
            <a:off x="6794269" y="5509121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6" name="object 43"/>
          <p:cNvSpPr/>
          <p:nvPr/>
        </p:nvSpPr>
        <p:spPr>
          <a:xfrm>
            <a:off x="6781800" y="3614457"/>
            <a:ext cx="1480705" cy="2176743"/>
          </a:xfrm>
          <a:custGeom>
            <a:avLst/>
            <a:gdLst/>
            <a:ahLst/>
            <a:cxnLst/>
            <a:rect l="l" t="t" r="r" b="b"/>
            <a:pathLst>
              <a:path w="1628775" h="2466975">
                <a:moveTo>
                  <a:pt x="1628394" y="2466594"/>
                </a:moveTo>
                <a:lnTo>
                  <a:pt x="1628394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4" y="28194"/>
                </a:lnTo>
                <a:lnTo>
                  <a:pt x="1600200" y="28194"/>
                </a:lnTo>
                <a:lnTo>
                  <a:pt x="1600200" y="13716"/>
                </a:lnTo>
                <a:lnTo>
                  <a:pt x="1613916" y="28194"/>
                </a:lnTo>
                <a:lnTo>
                  <a:pt x="1613916" y="2466594"/>
                </a:lnTo>
                <a:lnTo>
                  <a:pt x="1628394" y="2466594"/>
                </a:lnTo>
                <a:close/>
              </a:path>
              <a:path w="1628775" h="2466975">
                <a:moveTo>
                  <a:pt x="28194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4" y="28194"/>
                </a:lnTo>
                <a:close/>
              </a:path>
              <a:path w="1628775" h="2466975">
                <a:moveTo>
                  <a:pt x="28194" y="2438400"/>
                </a:moveTo>
                <a:lnTo>
                  <a:pt x="28194" y="28194"/>
                </a:lnTo>
                <a:lnTo>
                  <a:pt x="13716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600200" y="2466594"/>
                </a:lnTo>
                <a:lnTo>
                  <a:pt x="1600200" y="2452116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628775" h="2466975">
                <a:moveTo>
                  <a:pt x="1613916" y="28194"/>
                </a:moveTo>
                <a:lnTo>
                  <a:pt x="1600200" y="13716"/>
                </a:lnTo>
                <a:lnTo>
                  <a:pt x="1600200" y="28194"/>
                </a:lnTo>
                <a:lnTo>
                  <a:pt x="1613916" y="28194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613916" y="28194"/>
                </a:lnTo>
                <a:lnTo>
                  <a:pt x="1600200" y="28194"/>
                </a:lnTo>
                <a:lnTo>
                  <a:pt x="1600200" y="2438400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1613916" y="2466594"/>
                </a:moveTo>
                <a:lnTo>
                  <a:pt x="1613916" y="2438400"/>
                </a:lnTo>
                <a:lnTo>
                  <a:pt x="1600200" y="2452116"/>
                </a:lnTo>
                <a:lnTo>
                  <a:pt x="1600200" y="2466594"/>
                </a:lnTo>
                <a:lnTo>
                  <a:pt x="1613916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7" name="object 44"/>
          <p:cNvSpPr txBox="1"/>
          <p:nvPr/>
        </p:nvSpPr>
        <p:spPr>
          <a:xfrm>
            <a:off x="6783410" y="3611740"/>
            <a:ext cx="57611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2" dirty="0">
                <a:solidFill>
                  <a:srgbClr val="FFFFFF"/>
                </a:solidFill>
                <a:latin typeface="Calibri"/>
                <a:cs typeface="Calibri"/>
              </a:rPr>
              <a:t>EPCM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8" name="object 45"/>
          <p:cNvSpPr/>
          <p:nvPr/>
        </p:nvSpPr>
        <p:spPr>
          <a:xfrm>
            <a:off x="6794269" y="4904006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9" name="object 46"/>
          <p:cNvSpPr/>
          <p:nvPr/>
        </p:nvSpPr>
        <p:spPr>
          <a:xfrm>
            <a:off x="6783179" y="4893245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0" name="object 47"/>
          <p:cNvSpPr txBox="1"/>
          <p:nvPr/>
        </p:nvSpPr>
        <p:spPr>
          <a:xfrm>
            <a:off x="7174830" y="4867051"/>
            <a:ext cx="69445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100" spc="36" dirty="0">
                <a:solidFill>
                  <a:srgbClr val="FFFFFF"/>
                </a:solidFill>
                <a:latin typeface="Calibri"/>
                <a:cs typeface="Calibri"/>
              </a:rPr>
              <a:t>Valid,</a:t>
            </a:r>
            <a:r>
              <a:rPr sz="1100" spc="-4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REG,</a:t>
            </a:r>
            <a:endParaRPr sz="11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1" name="object 48"/>
          <p:cNvSpPr txBox="1"/>
          <p:nvPr/>
        </p:nvSpPr>
        <p:spPr>
          <a:xfrm>
            <a:off x="7180344" y="5029760"/>
            <a:ext cx="68406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100" spc="76" dirty="0">
                <a:solidFill>
                  <a:srgbClr val="FFFFFF"/>
                </a:solidFill>
                <a:latin typeface="Calibri"/>
                <a:cs typeface="Calibri"/>
              </a:rPr>
              <a:t>LA,</a:t>
            </a:r>
            <a:r>
              <a:rPr sz="1100" spc="76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100" spc="76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1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2" name="object 49"/>
          <p:cNvSpPr/>
          <p:nvPr/>
        </p:nvSpPr>
        <p:spPr>
          <a:xfrm>
            <a:off x="6794269" y="4567826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3" name="object 50"/>
          <p:cNvSpPr/>
          <p:nvPr/>
        </p:nvSpPr>
        <p:spPr>
          <a:xfrm>
            <a:off x="6783179" y="4557070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4" name="object 51"/>
          <p:cNvSpPr txBox="1"/>
          <p:nvPr/>
        </p:nvSpPr>
        <p:spPr>
          <a:xfrm>
            <a:off x="7163029" y="4551467"/>
            <a:ext cx="7181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5" name="object 52"/>
          <p:cNvSpPr/>
          <p:nvPr/>
        </p:nvSpPr>
        <p:spPr>
          <a:xfrm>
            <a:off x="6794269" y="4231653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6" name="object 53"/>
          <p:cNvSpPr/>
          <p:nvPr/>
        </p:nvSpPr>
        <p:spPr>
          <a:xfrm>
            <a:off x="6783179" y="4220892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7" name="object 54"/>
          <p:cNvSpPr txBox="1"/>
          <p:nvPr/>
        </p:nvSpPr>
        <p:spPr>
          <a:xfrm>
            <a:off x="7163029" y="4215289"/>
            <a:ext cx="7181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8" name="object 58"/>
          <p:cNvSpPr/>
          <p:nvPr/>
        </p:nvSpPr>
        <p:spPr>
          <a:xfrm>
            <a:off x="6783179" y="3884717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869904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9" name="object 59"/>
          <p:cNvSpPr txBox="1"/>
          <p:nvPr/>
        </p:nvSpPr>
        <p:spPr>
          <a:xfrm>
            <a:off x="6794269" y="3895500"/>
            <a:ext cx="1454727" cy="260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781" algn="r" defTabSz="817992" rtl="1" eaLnBrk="1" fontAlgn="auto" hangingPunct="1">
              <a:lnSpc>
                <a:spcPts val="2024"/>
              </a:lnSpc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0" name="object 60"/>
          <p:cNvSpPr/>
          <p:nvPr/>
        </p:nvSpPr>
        <p:spPr>
          <a:xfrm>
            <a:off x="6794269" y="3895473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1" name="object 61"/>
          <p:cNvSpPr/>
          <p:nvPr/>
        </p:nvSpPr>
        <p:spPr>
          <a:xfrm>
            <a:off x="6783179" y="3884717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2" name="object 62"/>
          <p:cNvSpPr txBox="1"/>
          <p:nvPr/>
        </p:nvSpPr>
        <p:spPr>
          <a:xfrm>
            <a:off x="6976690" y="3947021"/>
            <a:ext cx="1091623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000" spc="36" dirty="0">
                <a:solidFill>
                  <a:srgbClr val="FFFFFF"/>
                </a:solidFill>
                <a:latin typeface="Calibri"/>
                <a:cs typeface="Calibri"/>
              </a:rPr>
              <a:t>Valid, </a:t>
            </a:r>
            <a:r>
              <a:rPr sz="1000" spc="81" dirty="0">
                <a:solidFill>
                  <a:srgbClr val="FFFFFF"/>
                </a:solidFill>
                <a:latin typeface="Calibri"/>
                <a:cs typeface="Calibri"/>
              </a:rPr>
              <a:t>SECS,</a:t>
            </a:r>
            <a:r>
              <a:rPr sz="10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54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endParaRPr sz="10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3" name="object 63"/>
          <p:cNvSpPr/>
          <p:nvPr/>
        </p:nvSpPr>
        <p:spPr>
          <a:xfrm>
            <a:off x="6794269" y="5240179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4" name="object 64"/>
          <p:cNvSpPr/>
          <p:nvPr/>
        </p:nvSpPr>
        <p:spPr>
          <a:xfrm>
            <a:off x="6783179" y="5229422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5" name="object 65"/>
          <p:cNvSpPr txBox="1"/>
          <p:nvPr/>
        </p:nvSpPr>
        <p:spPr>
          <a:xfrm>
            <a:off x="7163029" y="5223819"/>
            <a:ext cx="7181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68" name="object 32"/>
          <p:cNvSpPr/>
          <p:nvPr/>
        </p:nvSpPr>
        <p:spPr>
          <a:xfrm>
            <a:off x="2553420" y="2815817"/>
            <a:ext cx="2087995" cy="2294404"/>
          </a:xfrm>
          <a:custGeom>
            <a:avLst/>
            <a:gdLst/>
            <a:ahLst/>
            <a:cxnLst/>
            <a:rect l="l" t="t" r="r" b="b"/>
            <a:pathLst>
              <a:path w="2296795" h="2600325">
                <a:moveTo>
                  <a:pt x="2251099" y="2526404"/>
                </a:moveTo>
                <a:lnTo>
                  <a:pt x="22098" y="0"/>
                </a:lnTo>
                <a:lnTo>
                  <a:pt x="0" y="19050"/>
                </a:lnTo>
                <a:lnTo>
                  <a:pt x="2229208" y="2545689"/>
                </a:lnTo>
                <a:lnTo>
                  <a:pt x="2251099" y="2526404"/>
                </a:lnTo>
                <a:close/>
              </a:path>
              <a:path w="2296795" h="2600325">
                <a:moveTo>
                  <a:pt x="2260854" y="2585433"/>
                </a:moveTo>
                <a:lnTo>
                  <a:pt x="2260854" y="2537460"/>
                </a:lnTo>
                <a:lnTo>
                  <a:pt x="2238756" y="2556510"/>
                </a:lnTo>
                <a:lnTo>
                  <a:pt x="2229208" y="2545689"/>
                </a:lnTo>
                <a:lnTo>
                  <a:pt x="2208276" y="2564130"/>
                </a:lnTo>
                <a:lnTo>
                  <a:pt x="2260854" y="2585433"/>
                </a:lnTo>
                <a:close/>
              </a:path>
              <a:path w="2296795" h="2600325">
                <a:moveTo>
                  <a:pt x="2260854" y="2537460"/>
                </a:moveTo>
                <a:lnTo>
                  <a:pt x="2251099" y="2526404"/>
                </a:lnTo>
                <a:lnTo>
                  <a:pt x="2229208" y="2545689"/>
                </a:lnTo>
                <a:lnTo>
                  <a:pt x="2238756" y="2556510"/>
                </a:lnTo>
                <a:lnTo>
                  <a:pt x="2260854" y="2537460"/>
                </a:lnTo>
                <a:close/>
              </a:path>
              <a:path w="2296795" h="2600325">
                <a:moveTo>
                  <a:pt x="2296668" y="2599944"/>
                </a:moveTo>
                <a:lnTo>
                  <a:pt x="2272284" y="2507742"/>
                </a:lnTo>
                <a:lnTo>
                  <a:pt x="2251099" y="2526404"/>
                </a:lnTo>
                <a:lnTo>
                  <a:pt x="2260854" y="2537460"/>
                </a:lnTo>
                <a:lnTo>
                  <a:pt x="2260854" y="2585433"/>
                </a:lnTo>
                <a:lnTo>
                  <a:pt x="2296668" y="259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9" name="object 33"/>
          <p:cNvSpPr txBox="1"/>
          <p:nvPr/>
        </p:nvSpPr>
        <p:spPr>
          <a:xfrm>
            <a:off x="3429000" y="3581400"/>
            <a:ext cx="888423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8" dirty="0">
                <a:solidFill>
                  <a:prstClr val="black"/>
                </a:solidFill>
                <a:latin typeface="Calibri"/>
                <a:cs typeface="Calibri"/>
              </a:rPr>
              <a:t>Update</a:t>
            </a:r>
            <a:r>
              <a:rPr sz="1300" spc="-4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300" spc="121" dirty="0">
                <a:solidFill>
                  <a:prstClr val="black"/>
                </a:solidFill>
                <a:latin typeface="Calibri"/>
                <a:cs typeface="Calibri"/>
              </a:rPr>
              <a:t>PTE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6226" y="224136"/>
            <a:ext cx="3145216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Enclave Life Cycle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53"/>
          <p:cNvSpPr txBox="1"/>
          <p:nvPr/>
        </p:nvSpPr>
        <p:spPr>
          <a:xfrm>
            <a:off x="4989220" y="4039722"/>
            <a:ext cx="87818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spc="139" dirty="0" smtClean="0">
                <a:solidFill>
                  <a:srgbClr val="FFFFFF"/>
                </a:solidFill>
                <a:latin typeface="Calibri"/>
                <a:cs typeface="Calibri"/>
              </a:rPr>
              <a:t>Metadata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31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4" name="object 3"/>
          <p:cNvSpPr/>
          <p:nvPr/>
        </p:nvSpPr>
        <p:spPr>
          <a:xfrm>
            <a:off x="1385455" y="1210263"/>
            <a:ext cx="1177636" cy="744631"/>
          </a:xfrm>
          <a:custGeom>
            <a:avLst/>
            <a:gdLst/>
            <a:ahLst/>
            <a:cxnLst/>
            <a:rect l="l" t="t" r="r" b="b"/>
            <a:pathLst>
              <a:path w="1295400" h="843914">
                <a:moveTo>
                  <a:pt x="0" y="0"/>
                </a:moveTo>
                <a:lnTo>
                  <a:pt x="0" y="843533"/>
                </a:lnTo>
                <a:lnTo>
                  <a:pt x="1295400" y="843533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5" name="object 4"/>
          <p:cNvSpPr/>
          <p:nvPr/>
        </p:nvSpPr>
        <p:spPr>
          <a:xfrm>
            <a:off x="1385455" y="4235824"/>
            <a:ext cx="1177636" cy="1815353"/>
          </a:xfrm>
          <a:custGeom>
            <a:avLst/>
            <a:gdLst/>
            <a:ahLst/>
            <a:cxnLst/>
            <a:rect l="l" t="t" r="r" b="b"/>
            <a:pathLst>
              <a:path w="1295400" h="2057400">
                <a:moveTo>
                  <a:pt x="0" y="0"/>
                </a:moveTo>
                <a:lnTo>
                  <a:pt x="0" y="2057400"/>
                </a:lnTo>
                <a:lnTo>
                  <a:pt x="1295400" y="2057400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6" name="object 5"/>
          <p:cNvSpPr/>
          <p:nvPr/>
        </p:nvSpPr>
        <p:spPr>
          <a:xfrm>
            <a:off x="1372988" y="1198134"/>
            <a:ext cx="1203614" cy="4866154"/>
          </a:xfrm>
          <a:custGeom>
            <a:avLst/>
            <a:gdLst/>
            <a:ahLst/>
            <a:cxnLst/>
            <a:rect l="l" t="t" r="r" b="b"/>
            <a:pathLst>
              <a:path w="1323975" h="5514975">
                <a:moveTo>
                  <a:pt x="1323594" y="5508498"/>
                </a:moveTo>
                <a:lnTo>
                  <a:pt x="1323594" y="6095"/>
                </a:lnTo>
                <a:lnTo>
                  <a:pt x="13174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508498"/>
                </a:lnTo>
                <a:lnTo>
                  <a:pt x="6096" y="5514594"/>
                </a:lnTo>
                <a:lnTo>
                  <a:pt x="13716" y="55145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295400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5514594"/>
                </a:lnTo>
                <a:lnTo>
                  <a:pt x="1317498" y="5514594"/>
                </a:lnTo>
                <a:lnTo>
                  <a:pt x="1323594" y="5508498"/>
                </a:lnTo>
                <a:close/>
              </a:path>
              <a:path w="1323975" h="55149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323975" h="5514975">
                <a:moveTo>
                  <a:pt x="28194" y="54864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86400"/>
                </a:lnTo>
                <a:lnTo>
                  <a:pt x="28194" y="5486400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716" y="5486400"/>
                </a:lnTo>
                <a:lnTo>
                  <a:pt x="28194" y="5500116"/>
                </a:lnTo>
                <a:lnTo>
                  <a:pt x="28194" y="5514594"/>
                </a:lnTo>
                <a:lnTo>
                  <a:pt x="1295400" y="5514594"/>
                </a:lnTo>
                <a:lnTo>
                  <a:pt x="1295400" y="5500116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28194" y="5514594"/>
                </a:moveTo>
                <a:lnTo>
                  <a:pt x="28194" y="5500116"/>
                </a:lnTo>
                <a:lnTo>
                  <a:pt x="13716" y="5486400"/>
                </a:lnTo>
                <a:lnTo>
                  <a:pt x="13716" y="5514594"/>
                </a:lnTo>
                <a:lnTo>
                  <a:pt x="28194" y="5514594"/>
                </a:lnTo>
                <a:close/>
              </a:path>
              <a:path w="1323975" h="5514975">
                <a:moveTo>
                  <a:pt x="1309116" y="28193"/>
                </a:moveTo>
                <a:lnTo>
                  <a:pt x="1295400" y="13715"/>
                </a:lnTo>
                <a:lnTo>
                  <a:pt x="1295400" y="28193"/>
                </a:lnTo>
                <a:lnTo>
                  <a:pt x="1309116" y="28193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09116" y="28193"/>
                </a:lnTo>
                <a:lnTo>
                  <a:pt x="1295400" y="28193"/>
                </a:lnTo>
                <a:lnTo>
                  <a:pt x="1295400" y="5486400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1309116" y="5514594"/>
                </a:moveTo>
                <a:lnTo>
                  <a:pt x="1309116" y="5486400"/>
                </a:lnTo>
                <a:lnTo>
                  <a:pt x="1295400" y="5500116"/>
                </a:lnTo>
                <a:lnTo>
                  <a:pt x="1295400" y="5514594"/>
                </a:lnTo>
                <a:lnTo>
                  <a:pt x="1309116" y="5514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7" name="object 6"/>
          <p:cNvSpPr/>
          <p:nvPr/>
        </p:nvSpPr>
        <p:spPr>
          <a:xfrm>
            <a:off x="4641300" y="1210236"/>
            <a:ext cx="1385455" cy="336176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8" name="object 7"/>
          <p:cNvSpPr/>
          <p:nvPr/>
        </p:nvSpPr>
        <p:spPr>
          <a:xfrm>
            <a:off x="4641300" y="3429000"/>
            <a:ext cx="1385455" cy="268941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9" name="object 8"/>
          <p:cNvSpPr/>
          <p:nvPr/>
        </p:nvSpPr>
        <p:spPr>
          <a:xfrm>
            <a:off x="4641300" y="5849470"/>
            <a:ext cx="1385455" cy="134471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0" y="0"/>
                </a:moveTo>
                <a:lnTo>
                  <a:pt x="0" y="152400"/>
                </a:lnTo>
                <a:lnTo>
                  <a:pt x="1524000" y="1524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0" name="object 9"/>
          <p:cNvSpPr/>
          <p:nvPr/>
        </p:nvSpPr>
        <p:spPr>
          <a:xfrm>
            <a:off x="4628809" y="1198160"/>
            <a:ext cx="1411432" cy="4798919"/>
          </a:xfrm>
          <a:custGeom>
            <a:avLst/>
            <a:gdLst/>
            <a:ahLst/>
            <a:cxnLst/>
            <a:rect l="l" t="t" r="r" b="b"/>
            <a:pathLst>
              <a:path w="1552575" h="5438775">
                <a:moveTo>
                  <a:pt x="1552194" y="5432298"/>
                </a:moveTo>
                <a:lnTo>
                  <a:pt x="1552194" y="6095"/>
                </a:lnTo>
                <a:lnTo>
                  <a:pt x="15460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432298"/>
                </a:lnTo>
                <a:lnTo>
                  <a:pt x="6096" y="5438394"/>
                </a:lnTo>
                <a:lnTo>
                  <a:pt x="13716" y="54383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524000" y="28193"/>
                </a:lnTo>
                <a:lnTo>
                  <a:pt x="1524000" y="13715"/>
                </a:lnTo>
                <a:lnTo>
                  <a:pt x="1537716" y="28193"/>
                </a:lnTo>
                <a:lnTo>
                  <a:pt x="1537716" y="5438394"/>
                </a:lnTo>
                <a:lnTo>
                  <a:pt x="1546098" y="5438394"/>
                </a:lnTo>
                <a:lnTo>
                  <a:pt x="1552194" y="5432298"/>
                </a:lnTo>
                <a:close/>
              </a:path>
              <a:path w="1552575" h="54387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552575" h="5438775">
                <a:moveTo>
                  <a:pt x="28194" y="54102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10200"/>
                </a:lnTo>
                <a:lnTo>
                  <a:pt x="28194" y="5410200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3716" y="5410200"/>
                </a:lnTo>
                <a:lnTo>
                  <a:pt x="28194" y="5423916"/>
                </a:lnTo>
                <a:lnTo>
                  <a:pt x="28194" y="5438394"/>
                </a:lnTo>
                <a:lnTo>
                  <a:pt x="1524000" y="5438394"/>
                </a:lnTo>
                <a:lnTo>
                  <a:pt x="1524000" y="5423916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28194" y="5438394"/>
                </a:moveTo>
                <a:lnTo>
                  <a:pt x="28194" y="5423916"/>
                </a:lnTo>
                <a:lnTo>
                  <a:pt x="13716" y="5410200"/>
                </a:lnTo>
                <a:lnTo>
                  <a:pt x="13716" y="5438394"/>
                </a:lnTo>
                <a:lnTo>
                  <a:pt x="28194" y="5438394"/>
                </a:lnTo>
                <a:close/>
              </a:path>
              <a:path w="1552575" h="5438775">
                <a:moveTo>
                  <a:pt x="1537716" y="28193"/>
                </a:moveTo>
                <a:lnTo>
                  <a:pt x="1524000" y="13715"/>
                </a:lnTo>
                <a:lnTo>
                  <a:pt x="1524000" y="28193"/>
                </a:lnTo>
                <a:lnTo>
                  <a:pt x="1537716" y="28193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537716" y="28193"/>
                </a:lnTo>
                <a:lnTo>
                  <a:pt x="1524000" y="28193"/>
                </a:lnTo>
                <a:lnTo>
                  <a:pt x="1524000" y="5410200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1537716" y="5438394"/>
                </a:moveTo>
                <a:lnTo>
                  <a:pt x="1537716" y="5410200"/>
                </a:lnTo>
                <a:lnTo>
                  <a:pt x="1524000" y="5423916"/>
                </a:lnTo>
                <a:lnTo>
                  <a:pt x="1524000" y="5438394"/>
                </a:lnTo>
                <a:lnTo>
                  <a:pt x="1537716" y="5438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1" name="object 10"/>
          <p:cNvSpPr/>
          <p:nvPr/>
        </p:nvSpPr>
        <p:spPr>
          <a:xfrm>
            <a:off x="1385455" y="1954529"/>
            <a:ext cx="1177636" cy="2281518"/>
          </a:xfrm>
          <a:custGeom>
            <a:avLst/>
            <a:gdLst/>
            <a:ahLst/>
            <a:cxnLst/>
            <a:rect l="l" t="t" r="r" b="b"/>
            <a:pathLst>
              <a:path w="1295400" h="2585720">
                <a:moveTo>
                  <a:pt x="0" y="0"/>
                </a:moveTo>
                <a:lnTo>
                  <a:pt x="0" y="2585466"/>
                </a:lnTo>
                <a:lnTo>
                  <a:pt x="1295400" y="2585466"/>
                </a:lnTo>
                <a:lnTo>
                  <a:pt x="1295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4C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2" name="object 11"/>
          <p:cNvSpPr/>
          <p:nvPr/>
        </p:nvSpPr>
        <p:spPr>
          <a:xfrm>
            <a:off x="1372988" y="1941755"/>
            <a:ext cx="1203614" cy="2307291"/>
          </a:xfrm>
          <a:custGeom>
            <a:avLst/>
            <a:gdLst/>
            <a:ahLst/>
            <a:cxnLst/>
            <a:rect l="l" t="t" r="r" b="b"/>
            <a:pathLst>
              <a:path w="1323975" h="2614929">
                <a:moveTo>
                  <a:pt x="1323594" y="2614422"/>
                </a:moveTo>
                <a:lnTo>
                  <a:pt x="1323593" y="0"/>
                </a:lnTo>
                <a:lnTo>
                  <a:pt x="0" y="0"/>
                </a:lnTo>
                <a:lnTo>
                  <a:pt x="0" y="2614422"/>
                </a:lnTo>
                <a:lnTo>
                  <a:pt x="13715" y="2614422"/>
                </a:lnTo>
                <a:lnTo>
                  <a:pt x="13715" y="28194"/>
                </a:lnTo>
                <a:lnTo>
                  <a:pt x="28193" y="14478"/>
                </a:lnTo>
                <a:lnTo>
                  <a:pt x="28193" y="28194"/>
                </a:lnTo>
                <a:lnTo>
                  <a:pt x="1295399" y="28194"/>
                </a:lnTo>
                <a:lnTo>
                  <a:pt x="1295399" y="14478"/>
                </a:lnTo>
                <a:lnTo>
                  <a:pt x="1309115" y="28194"/>
                </a:lnTo>
                <a:lnTo>
                  <a:pt x="1309116" y="2614422"/>
                </a:lnTo>
                <a:lnTo>
                  <a:pt x="1323594" y="2614422"/>
                </a:lnTo>
                <a:close/>
              </a:path>
              <a:path w="1323975" h="2614929">
                <a:moveTo>
                  <a:pt x="28193" y="28194"/>
                </a:moveTo>
                <a:lnTo>
                  <a:pt x="28193" y="14478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323975" h="2614929">
                <a:moveTo>
                  <a:pt x="28193" y="258622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2586228"/>
                </a:lnTo>
                <a:lnTo>
                  <a:pt x="28193" y="2586228"/>
                </a:lnTo>
                <a:close/>
              </a:path>
              <a:path w="1323975" h="2614929">
                <a:moveTo>
                  <a:pt x="1309116" y="2586228"/>
                </a:moveTo>
                <a:lnTo>
                  <a:pt x="13716" y="2586228"/>
                </a:lnTo>
                <a:lnTo>
                  <a:pt x="28194" y="2599944"/>
                </a:lnTo>
                <a:lnTo>
                  <a:pt x="28193" y="2614422"/>
                </a:lnTo>
                <a:lnTo>
                  <a:pt x="1295400" y="2614422"/>
                </a:lnTo>
                <a:lnTo>
                  <a:pt x="1295400" y="2599944"/>
                </a:lnTo>
                <a:lnTo>
                  <a:pt x="1309116" y="2586228"/>
                </a:lnTo>
                <a:close/>
              </a:path>
              <a:path w="1323975" h="2614929">
                <a:moveTo>
                  <a:pt x="28193" y="2614422"/>
                </a:moveTo>
                <a:lnTo>
                  <a:pt x="28194" y="2599944"/>
                </a:lnTo>
                <a:lnTo>
                  <a:pt x="13716" y="2586228"/>
                </a:lnTo>
                <a:lnTo>
                  <a:pt x="13715" y="2614422"/>
                </a:lnTo>
                <a:lnTo>
                  <a:pt x="28193" y="2614422"/>
                </a:lnTo>
                <a:close/>
              </a:path>
              <a:path w="1323975" h="2614929">
                <a:moveTo>
                  <a:pt x="1309115" y="28194"/>
                </a:moveTo>
                <a:lnTo>
                  <a:pt x="1295399" y="14478"/>
                </a:lnTo>
                <a:lnTo>
                  <a:pt x="1295399" y="28194"/>
                </a:lnTo>
                <a:lnTo>
                  <a:pt x="1309115" y="28194"/>
                </a:lnTo>
                <a:close/>
              </a:path>
              <a:path w="1323975" h="2614929">
                <a:moveTo>
                  <a:pt x="1309116" y="2586228"/>
                </a:moveTo>
                <a:lnTo>
                  <a:pt x="1309115" y="28194"/>
                </a:lnTo>
                <a:lnTo>
                  <a:pt x="1295399" y="28194"/>
                </a:lnTo>
                <a:lnTo>
                  <a:pt x="1295400" y="2586228"/>
                </a:lnTo>
                <a:lnTo>
                  <a:pt x="1309116" y="2586228"/>
                </a:lnTo>
                <a:close/>
              </a:path>
              <a:path w="1323975" h="2614929">
                <a:moveTo>
                  <a:pt x="1309116" y="2614422"/>
                </a:moveTo>
                <a:lnTo>
                  <a:pt x="1309116" y="2586228"/>
                </a:lnTo>
                <a:lnTo>
                  <a:pt x="1295400" y="2599944"/>
                </a:lnTo>
                <a:lnTo>
                  <a:pt x="1295400" y="2614422"/>
                </a:lnTo>
                <a:lnTo>
                  <a:pt x="1309116" y="2614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3" name="object 12"/>
          <p:cNvSpPr txBox="1"/>
          <p:nvPr/>
        </p:nvSpPr>
        <p:spPr>
          <a:xfrm>
            <a:off x="4122977" y="838200"/>
            <a:ext cx="273502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90" dirty="0">
                <a:solidFill>
                  <a:prstClr val="black"/>
                </a:solidFill>
                <a:latin typeface="Calibri"/>
                <a:cs typeface="Calibri"/>
              </a:rPr>
              <a:t>Physical </a:t>
            </a:r>
            <a:r>
              <a:rPr sz="1800" spc="99" dirty="0">
                <a:solidFill>
                  <a:prstClr val="black"/>
                </a:solidFill>
                <a:latin typeface="Calibri"/>
                <a:cs typeface="Calibri"/>
              </a:rPr>
              <a:t>Address</a:t>
            </a:r>
            <a:r>
              <a:rPr sz="1800" spc="-7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800" spc="112" dirty="0">
                <a:solidFill>
                  <a:prstClr val="black"/>
                </a:solidFill>
                <a:latin typeface="Calibri"/>
                <a:cs typeface="Calibri"/>
              </a:rPr>
              <a:t>Space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4" name="object 13"/>
          <p:cNvSpPr/>
          <p:nvPr/>
        </p:nvSpPr>
        <p:spPr>
          <a:xfrm>
            <a:off x="4641300" y="1546412"/>
            <a:ext cx="1385455" cy="1882588"/>
          </a:xfrm>
          <a:custGeom>
            <a:avLst/>
            <a:gdLst/>
            <a:ahLst/>
            <a:cxnLst/>
            <a:rect l="l" t="t" r="r" b="b"/>
            <a:pathLst>
              <a:path w="1524000" h="2133600">
                <a:moveTo>
                  <a:pt x="0" y="0"/>
                </a:moveTo>
                <a:lnTo>
                  <a:pt x="0" y="2133600"/>
                </a:lnTo>
                <a:lnTo>
                  <a:pt x="1524000" y="213359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660A9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5" name="object 14"/>
          <p:cNvSpPr/>
          <p:nvPr/>
        </p:nvSpPr>
        <p:spPr>
          <a:xfrm>
            <a:off x="4628809" y="1534309"/>
            <a:ext cx="1411432" cy="1907801"/>
          </a:xfrm>
          <a:custGeom>
            <a:avLst/>
            <a:gdLst/>
            <a:ahLst/>
            <a:cxnLst/>
            <a:rect l="l" t="t" r="r" b="b"/>
            <a:pathLst>
              <a:path w="1552575" h="2162175">
                <a:moveTo>
                  <a:pt x="1552193" y="2161793"/>
                </a:moveTo>
                <a:lnTo>
                  <a:pt x="1552193" y="0"/>
                </a:lnTo>
                <a:lnTo>
                  <a:pt x="0" y="0"/>
                </a:lnTo>
                <a:lnTo>
                  <a:pt x="0" y="2161794"/>
                </a:lnTo>
                <a:lnTo>
                  <a:pt x="13715" y="2161794"/>
                </a:lnTo>
                <a:lnTo>
                  <a:pt x="13715" y="28193"/>
                </a:lnTo>
                <a:lnTo>
                  <a:pt x="28193" y="13716"/>
                </a:lnTo>
                <a:lnTo>
                  <a:pt x="28193" y="28193"/>
                </a:lnTo>
                <a:lnTo>
                  <a:pt x="1523999" y="28193"/>
                </a:lnTo>
                <a:lnTo>
                  <a:pt x="1523999" y="13716"/>
                </a:lnTo>
                <a:lnTo>
                  <a:pt x="1537715" y="28193"/>
                </a:lnTo>
                <a:lnTo>
                  <a:pt x="1537715" y="2161793"/>
                </a:lnTo>
                <a:lnTo>
                  <a:pt x="1552193" y="2161793"/>
                </a:lnTo>
                <a:close/>
              </a:path>
              <a:path w="1552575" h="2162175">
                <a:moveTo>
                  <a:pt x="28193" y="28193"/>
                </a:moveTo>
                <a:lnTo>
                  <a:pt x="28193" y="13716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552575" h="2162175">
                <a:moveTo>
                  <a:pt x="28193" y="2133600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33600"/>
                </a:lnTo>
                <a:lnTo>
                  <a:pt x="28193" y="2133600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3715" y="2133600"/>
                </a:lnTo>
                <a:lnTo>
                  <a:pt x="28193" y="2147316"/>
                </a:lnTo>
                <a:lnTo>
                  <a:pt x="28193" y="2161794"/>
                </a:lnTo>
                <a:lnTo>
                  <a:pt x="1523999" y="2161793"/>
                </a:lnTo>
                <a:lnTo>
                  <a:pt x="1523999" y="2147316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28193" y="2161794"/>
                </a:moveTo>
                <a:lnTo>
                  <a:pt x="28193" y="2147316"/>
                </a:lnTo>
                <a:lnTo>
                  <a:pt x="13715" y="2133600"/>
                </a:lnTo>
                <a:lnTo>
                  <a:pt x="13715" y="2161794"/>
                </a:lnTo>
                <a:lnTo>
                  <a:pt x="28193" y="2161794"/>
                </a:lnTo>
                <a:close/>
              </a:path>
              <a:path w="1552575" h="2162175">
                <a:moveTo>
                  <a:pt x="1537715" y="28193"/>
                </a:moveTo>
                <a:lnTo>
                  <a:pt x="1523999" y="13716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2133600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1537715" y="2161793"/>
                </a:moveTo>
                <a:lnTo>
                  <a:pt x="1537715" y="2133600"/>
                </a:lnTo>
                <a:lnTo>
                  <a:pt x="1523999" y="2147316"/>
                </a:lnTo>
                <a:lnTo>
                  <a:pt x="1523999" y="2161793"/>
                </a:lnTo>
                <a:lnTo>
                  <a:pt x="1537715" y="2161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7" name="object 16"/>
          <p:cNvSpPr/>
          <p:nvPr/>
        </p:nvSpPr>
        <p:spPr>
          <a:xfrm>
            <a:off x="4641300" y="3697941"/>
            <a:ext cx="1385455" cy="336176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8" name="object 17"/>
          <p:cNvSpPr/>
          <p:nvPr/>
        </p:nvSpPr>
        <p:spPr>
          <a:xfrm>
            <a:off x="4641300" y="4224421"/>
            <a:ext cx="1385455" cy="1625413"/>
          </a:xfrm>
          <a:custGeom>
            <a:avLst/>
            <a:gdLst/>
            <a:ahLst/>
            <a:cxnLst/>
            <a:rect l="l" t="t" r="r" b="b"/>
            <a:pathLst>
              <a:path w="1524000" h="1842134">
                <a:moveTo>
                  <a:pt x="0" y="0"/>
                </a:moveTo>
                <a:lnTo>
                  <a:pt x="0" y="1841754"/>
                </a:lnTo>
                <a:lnTo>
                  <a:pt x="1524000" y="1841754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9" name="object 18"/>
          <p:cNvSpPr/>
          <p:nvPr/>
        </p:nvSpPr>
        <p:spPr>
          <a:xfrm>
            <a:off x="4628809" y="3685866"/>
            <a:ext cx="1411432" cy="2176743"/>
          </a:xfrm>
          <a:custGeom>
            <a:avLst/>
            <a:gdLst/>
            <a:ahLst/>
            <a:cxnLst/>
            <a:rect l="l" t="t" r="r" b="b"/>
            <a:pathLst>
              <a:path w="1552575" h="2466975">
                <a:moveTo>
                  <a:pt x="1552193" y="2466594"/>
                </a:moveTo>
                <a:lnTo>
                  <a:pt x="1552193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4"/>
                </a:lnTo>
                <a:lnTo>
                  <a:pt x="1523999" y="13716"/>
                </a:lnTo>
                <a:lnTo>
                  <a:pt x="1537715" y="28194"/>
                </a:lnTo>
                <a:lnTo>
                  <a:pt x="1537715" y="2466594"/>
                </a:lnTo>
                <a:lnTo>
                  <a:pt x="1552193" y="2466594"/>
                </a:lnTo>
                <a:close/>
              </a:path>
              <a:path w="1552575" h="24669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2466975">
                <a:moveTo>
                  <a:pt x="28194" y="24384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523999" y="2466594"/>
                </a:lnTo>
                <a:lnTo>
                  <a:pt x="1523999" y="2452116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552575" h="2466975">
                <a:moveTo>
                  <a:pt x="1537715" y="28194"/>
                </a:moveTo>
                <a:lnTo>
                  <a:pt x="1523999" y="13716"/>
                </a:lnTo>
                <a:lnTo>
                  <a:pt x="1523999" y="28194"/>
                </a:lnTo>
                <a:lnTo>
                  <a:pt x="1537715" y="28194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537715" y="28194"/>
                </a:lnTo>
                <a:lnTo>
                  <a:pt x="1523999" y="28194"/>
                </a:lnTo>
                <a:lnTo>
                  <a:pt x="1523999" y="2438400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1537715" y="2466594"/>
                </a:moveTo>
                <a:lnTo>
                  <a:pt x="1537715" y="2438400"/>
                </a:lnTo>
                <a:lnTo>
                  <a:pt x="1523999" y="2452116"/>
                </a:lnTo>
                <a:lnTo>
                  <a:pt x="1523999" y="2466594"/>
                </a:lnTo>
                <a:lnTo>
                  <a:pt x="1537715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3" name="object 22"/>
          <p:cNvSpPr txBox="1"/>
          <p:nvPr/>
        </p:nvSpPr>
        <p:spPr>
          <a:xfrm>
            <a:off x="436648" y="2967317"/>
            <a:ext cx="667327" cy="217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400" spc="76" dirty="0">
                <a:solidFill>
                  <a:prstClr val="black"/>
                </a:solidFill>
                <a:latin typeface="Calibri"/>
                <a:cs typeface="Calibri"/>
              </a:rPr>
              <a:t>Enclave</a:t>
            </a:r>
            <a:endParaRPr sz="1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2" name="object 54"/>
          <p:cNvSpPr/>
          <p:nvPr/>
        </p:nvSpPr>
        <p:spPr>
          <a:xfrm>
            <a:off x="1163809" y="1943102"/>
            <a:ext cx="219941" cy="2292724"/>
          </a:xfrm>
          <a:custGeom>
            <a:avLst/>
            <a:gdLst/>
            <a:ahLst/>
            <a:cxnLst/>
            <a:rect l="l" t="t" r="r" b="b"/>
            <a:pathLst>
              <a:path w="241934" h="2598420">
                <a:moveTo>
                  <a:pt x="76355" y="1299186"/>
                </a:moveTo>
                <a:lnTo>
                  <a:pt x="71082" y="1296442"/>
                </a:lnTo>
                <a:lnTo>
                  <a:pt x="37338" y="1288542"/>
                </a:lnTo>
                <a:lnTo>
                  <a:pt x="25146" y="1287018"/>
                </a:lnTo>
                <a:lnTo>
                  <a:pt x="12953" y="1286256"/>
                </a:lnTo>
                <a:lnTo>
                  <a:pt x="12192" y="1286256"/>
                </a:lnTo>
                <a:lnTo>
                  <a:pt x="5334" y="1287018"/>
                </a:lnTo>
                <a:lnTo>
                  <a:pt x="0" y="1292352"/>
                </a:lnTo>
                <a:lnTo>
                  <a:pt x="0" y="1306068"/>
                </a:lnTo>
                <a:lnTo>
                  <a:pt x="5334" y="1311402"/>
                </a:lnTo>
                <a:lnTo>
                  <a:pt x="12192" y="1312164"/>
                </a:lnTo>
                <a:lnTo>
                  <a:pt x="12953" y="1312164"/>
                </a:lnTo>
                <a:lnTo>
                  <a:pt x="25146" y="1311354"/>
                </a:lnTo>
                <a:lnTo>
                  <a:pt x="36576" y="1310640"/>
                </a:lnTo>
                <a:lnTo>
                  <a:pt x="71628" y="1301662"/>
                </a:lnTo>
                <a:lnTo>
                  <a:pt x="76355" y="1299186"/>
                </a:lnTo>
                <a:close/>
              </a:path>
              <a:path w="241934" h="2598420">
                <a:moveTo>
                  <a:pt x="241553" y="25146"/>
                </a:moveTo>
                <a:lnTo>
                  <a:pt x="240791" y="0"/>
                </a:lnTo>
                <a:lnTo>
                  <a:pt x="227837" y="762"/>
                </a:lnTo>
                <a:lnTo>
                  <a:pt x="215645" y="1524"/>
                </a:lnTo>
                <a:lnTo>
                  <a:pt x="180661" y="10590"/>
                </a:lnTo>
                <a:lnTo>
                  <a:pt x="148151" y="28165"/>
                </a:lnTo>
                <a:lnTo>
                  <a:pt x="124052" y="54327"/>
                </a:lnTo>
                <a:lnTo>
                  <a:pt x="114299" y="89154"/>
                </a:lnTo>
                <a:lnTo>
                  <a:pt x="114300" y="1225296"/>
                </a:lnTo>
                <a:lnTo>
                  <a:pt x="113538" y="1227582"/>
                </a:lnTo>
                <a:lnTo>
                  <a:pt x="92964" y="1261110"/>
                </a:lnTo>
                <a:lnTo>
                  <a:pt x="55410" y="1280549"/>
                </a:lnTo>
                <a:lnTo>
                  <a:pt x="12953" y="1286256"/>
                </a:lnTo>
                <a:lnTo>
                  <a:pt x="25146" y="1287018"/>
                </a:lnTo>
                <a:lnTo>
                  <a:pt x="37338" y="1288542"/>
                </a:lnTo>
                <a:lnTo>
                  <a:pt x="71082" y="1296442"/>
                </a:lnTo>
                <a:lnTo>
                  <a:pt x="76355" y="1299186"/>
                </a:lnTo>
                <a:lnTo>
                  <a:pt x="104560" y="1284412"/>
                </a:lnTo>
                <a:lnTo>
                  <a:pt x="129217" y="1258560"/>
                </a:lnTo>
                <a:lnTo>
                  <a:pt x="139446" y="1223772"/>
                </a:lnTo>
                <a:lnTo>
                  <a:pt x="139445" y="85344"/>
                </a:lnTo>
                <a:lnTo>
                  <a:pt x="149907" y="61363"/>
                </a:lnTo>
                <a:lnTo>
                  <a:pt x="169892" y="43834"/>
                </a:lnTo>
                <a:lnTo>
                  <a:pt x="194847" y="32390"/>
                </a:lnTo>
                <a:lnTo>
                  <a:pt x="220217" y="26670"/>
                </a:lnTo>
                <a:lnTo>
                  <a:pt x="241553" y="25146"/>
                </a:lnTo>
                <a:close/>
              </a:path>
              <a:path w="241934" h="2598420">
                <a:moveTo>
                  <a:pt x="241554" y="2573274"/>
                </a:moveTo>
                <a:lnTo>
                  <a:pt x="193322" y="2565176"/>
                </a:lnTo>
                <a:lnTo>
                  <a:pt x="147998" y="2534670"/>
                </a:lnTo>
                <a:lnTo>
                  <a:pt x="139446" y="1370838"/>
                </a:lnTo>
                <a:lnTo>
                  <a:pt x="127897" y="1338119"/>
                </a:lnTo>
                <a:lnTo>
                  <a:pt x="103189" y="1313145"/>
                </a:lnTo>
                <a:lnTo>
                  <a:pt x="76355" y="1299186"/>
                </a:lnTo>
                <a:lnTo>
                  <a:pt x="71628" y="1301662"/>
                </a:lnTo>
                <a:lnTo>
                  <a:pt x="36576" y="1310640"/>
                </a:lnTo>
                <a:lnTo>
                  <a:pt x="22860" y="1311503"/>
                </a:lnTo>
                <a:lnTo>
                  <a:pt x="12953" y="1312164"/>
                </a:lnTo>
                <a:lnTo>
                  <a:pt x="24384" y="1312272"/>
                </a:lnTo>
                <a:lnTo>
                  <a:pt x="33528" y="1312926"/>
                </a:lnTo>
                <a:lnTo>
                  <a:pt x="85472" y="1331437"/>
                </a:lnTo>
                <a:lnTo>
                  <a:pt x="114300" y="1375410"/>
                </a:lnTo>
                <a:lnTo>
                  <a:pt x="114300" y="2514600"/>
                </a:lnTo>
                <a:lnTo>
                  <a:pt x="125964" y="2547330"/>
                </a:lnTo>
                <a:lnTo>
                  <a:pt x="150609" y="2572021"/>
                </a:lnTo>
                <a:lnTo>
                  <a:pt x="182626" y="2588575"/>
                </a:lnTo>
                <a:lnTo>
                  <a:pt x="216408" y="2596896"/>
                </a:lnTo>
                <a:lnTo>
                  <a:pt x="240792" y="2598420"/>
                </a:lnTo>
                <a:lnTo>
                  <a:pt x="241554" y="257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3" name="object 55"/>
          <p:cNvSpPr/>
          <p:nvPr/>
        </p:nvSpPr>
        <p:spPr>
          <a:xfrm>
            <a:off x="1163809" y="1943102"/>
            <a:ext cx="219941" cy="2292724"/>
          </a:xfrm>
          <a:custGeom>
            <a:avLst/>
            <a:gdLst/>
            <a:ahLst/>
            <a:cxnLst/>
            <a:rect l="l" t="t" r="r" b="b"/>
            <a:pathLst>
              <a:path w="241934" h="2598420">
                <a:moveTo>
                  <a:pt x="76355" y="1299186"/>
                </a:moveTo>
                <a:lnTo>
                  <a:pt x="71082" y="1296442"/>
                </a:lnTo>
                <a:lnTo>
                  <a:pt x="37338" y="1288542"/>
                </a:lnTo>
                <a:lnTo>
                  <a:pt x="25146" y="1287018"/>
                </a:lnTo>
                <a:lnTo>
                  <a:pt x="12953" y="1286256"/>
                </a:lnTo>
                <a:lnTo>
                  <a:pt x="12192" y="1286256"/>
                </a:lnTo>
                <a:lnTo>
                  <a:pt x="5334" y="1287018"/>
                </a:lnTo>
                <a:lnTo>
                  <a:pt x="0" y="1292352"/>
                </a:lnTo>
                <a:lnTo>
                  <a:pt x="0" y="1306068"/>
                </a:lnTo>
                <a:lnTo>
                  <a:pt x="5334" y="1311402"/>
                </a:lnTo>
                <a:lnTo>
                  <a:pt x="12192" y="1312164"/>
                </a:lnTo>
                <a:lnTo>
                  <a:pt x="12953" y="1312164"/>
                </a:lnTo>
                <a:lnTo>
                  <a:pt x="25146" y="1311354"/>
                </a:lnTo>
                <a:lnTo>
                  <a:pt x="36576" y="1310640"/>
                </a:lnTo>
                <a:lnTo>
                  <a:pt x="71628" y="1301662"/>
                </a:lnTo>
                <a:lnTo>
                  <a:pt x="76355" y="1299186"/>
                </a:lnTo>
                <a:close/>
              </a:path>
              <a:path w="241934" h="2598420">
                <a:moveTo>
                  <a:pt x="241553" y="25146"/>
                </a:moveTo>
                <a:lnTo>
                  <a:pt x="240791" y="0"/>
                </a:lnTo>
                <a:lnTo>
                  <a:pt x="227837" y="762"/>
                </a:lnTo>
                <a:lnTo>
                  <a:pt x="215645" y="1524"/>
                </a:lnTo>
                <a:lnTo>
                  <a:pt x="180661" y="10590"/>
                </a:lnTo>
                <a:lnTo>
                  <a:pt x="148151" y="28165"/>
                </a:lnTo>
                <a:lnTo>
                  <a:pt x="124052" y="54327"/>
                </a:lnTo>
                <a:lnTo>
                  <a:pt x="114299" y="89154"/>
                </a:lnTo>
                <a:lnTo>
                  <a:pt x="114300" y="1225296"/>
                </a:lnTo>
                <a:lnTo>
                  <a:pt x="113538" y="1227582"/>
                </a:lnTo>
                <a:lnTo>
                  <a:pt x="92964" y="1261110"/>
                </a:lnTo>
                <a:lnTo>
                  <a:pt x="55410" y="1280549"/>
                </a:lnTo>
                <a:lnTo>
                  <a:pt x="12953" y="1286256"/>
                </a:lnTo>
                <a:lnTo>
                  <a:pt x="25146" y="1287018"/>
                </a:lnTo>
                <a:lnTo>
                  <a:pt x="37338" y="1288542"/>
                </a:lnTo>
                <a:lnTo>
                  <a:pt x="71082" y="1296442"/>
                </a:lnTo>
                <a:lnTo>
                  <a:pt x="76355" y="1299186"/>
                </a:lnTo>
                <a:lnTo>
                  <a:pt x="104560" y="1284412"/>
                </a:lnTo>
                <a:lnTo>
                  <a:pt x="129217" y="1258560"/>
                </a:lnTo>
                <a:lnTo>
                  <a:pt x="139446" y="1223772"/>
                </a:lnTo>
                <a:lnTo>
                  <a:pt x="139445" y="85344"/>
                </a:lnTo>
                <a:lnTo>
                  <a:pt x="149907" y="61363"/>
                </a:lnTo>
                <a:lnTo>
                  <a:pt x="169892" y="43834"/>
                </a:lnTo>
                <a:lnTo>
                  <a:pt x="194847" y="32390"/>
                </a:lnTo>
                <a:lnTo>
                  <a:pt x="220217" y="26670"/>
                </a:lnTo>
                <a:lnTo>
                  <a:pt x="241553" y="25146"/>
                </a:lnTo>
                <a:close/>
              </a:path>
              <a:path w="241934" h="2598420">
                <a:moveTo>
                  <a:pt x="241554" y="2573274"/>
                </a:moveTo>
                <a:lnTo>
                  <a:pt x="193322" y="2565176"/>
                </a:lnTo>
                <a:lnTo>
                  <a:pt x="147998" y="2534670"/>
                </a:lnTo>
                <a:lnTo>
                  <a:pt x="139446" y="1370838"/>
                </a:lnTo>
                <a:lnTo>
                  <a:pt x="127897" y="1338119"/>
                </a:lnTo>
                <a:lnTo>
                  <a:pt x="103189" y="1313145"/>
                </a:lnTo>
                <a:lnTo>
                  <a:pt x="76355" y="1299186"/>
                </a:lnTo>
                <a:lnTo>
                  <a:pt x="71628" y="1301662"/>
                </a:lnTo>
                <a:lnTo>
                  <a:pt x="36576" y="1310640"/>
                </a:lnTo>
                <a:lnTo>
                  <a:pt x="22860" y="1311503"/>
                </a:lnTo>
                <a:lnTo>
                  <a:pt x="12953" y="1312164"/>
                </a:lnTo>
                <a:lnTo>
                  <a:pt x="24384" y="1312272"/>
                </a:lnTo>
                <a:lnTo>
                  <a:pt x="33528" y="1312926"/>
                </a:lnTo>
                <a:lnTo>
                  <a:pt x="85472" y="1331437"/>
                </a:lnTo>
                <a:lnTo>
                  <a:pt x="114300" y="1375410"/>
                </a:lnTo>
                <a:lnTo>
                  <a:pt x="114300" y="2514600"/>
                </a:lnTo>
                <a:lnTo>
                  <a:pt x="125964" y="2547330"/>
                </a:lnTo>
                <a:lnTo>
                  <a:pt x="150609" y="2572021"/>
                </a:lnTo>
                <a:lnTo>
                  <a:pt x="182626" y="2588575"/>
                </a:lnTo>
                <a:lnTo>
                  <a:pt x="216408" y="2596896"/>
                </a:lnTo>
                <a:lnTo>
                  <a:pt x="240792" y="2598420"/>
                </a:lnTo>
                <a:lnTo>
                  <a:pt x="241554" y="257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4" name="object 56"/>
          <p:cNvSpPr txBox="1"/>
          <p:nvPr/>
        </p:nvSpPr>
        <p:spPr>
          <a:xfrm>
            <a:off x="6765405" y="845589"/>
            <a:ext cx="16105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1409"/>
              </a:spcBef>
              <a:spcAft>
                <a:spcPts val="0"/>
              </a:spcAft>
            </a:pPr>
            <a:r>
              <a:rPr sz="1800" spc="-171" dirty="0" smtClean="0">
                <a:solidFill>
                  <a:prstClr val="black"/>
                </a:solidFill>
                <a:latin typeface="Verdana"/>
                <a:cs typeface="Verdana"/>
              </a:rPr>
              <a:t>Enclave</a:t>
            </a:r>
            <a:r>
              <a:rPr sz="1800" spc="-238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800" spc="-144" dirty="0">
                <a:solidFill>
                  <a:prstClr val="black"/>
                </a:solidFill>
                <a:latin typeface="Verdana"/>
                <a:cs typeface="Verdana"/>
              </a:rPr>
              <a:t>creation</a:t>
            </a:r>
            <a:endParaRPr sz="18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95" name="object 8"/>
          <p:cNvSpPr txBox="1"/>
          <p:nvPr/>
        </p:nvSpPr>
        <p:spPr>
          <a:xfrm>
            <a:off x="4867685" y="2596107"/>
            <a:ext cx="9336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8" dirty="0">
                <a:solidFill>
                  <a:srgbClr val="FFFFFF"/>
                </a:solidFill>
                <a:latin typeface="Calibri"/>
                <a:cs typeface="Calibri"/>
              </a:rPr>
              <a:t>System  </a:t>
            </a:r>
            <a:r>
              <a:rPr sz="1800" spc="63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176" y="832600"/>
            <a:ext cx="2434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spc="63" dirty="0">
                <a:solidFill>
                  <a:srgbClr val="000000"/>
                </a:solidFill>
                <a:latin typeface="Calibri"/>
                <a:cs typeface="+mn-cs"/>
              </a:rPr>
              <a:t>Virtual </a:t>
            </a:r>
            <a:r>
              <a:rPr lang="en-US" sz="1800" spc="99" dirty="0">
                <a:solidFill>
                  <a:srgbClr val="000000"/>
                </a:solidFill>
                <a:latin typeface="Calibri"/>
                <a:cs typeface="+mn-cs"/>
              </a:rPr>
              <a:t>Address</a:t>
            </a:r>
            <a:r>
              <a:rPr lang="en-US" sz="1800" spc="-67" dirty="0">
                <a:solidFill>
                  <a:srgbClr val="000000"/>
                </a:solidFill>
                <a:latin typeface="Calibri"/>
                <a:cs typeface="+mn-cs"/>
              </a:rPr>
              <a:t> </a:t>
            </a:r>
            <a:r>
              <a:rPr lang="en-US" sz="1800" spc="112" dirty="0">
                <a:solidFill>
                  <a:srgbClr val="000000"/>
                </a:solidFill>
                <a:latin typeface="Calibri"/>
                <a:cs typeface="+mn-cs"/>
              </a:rPr>
              <a:t>Space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25"/>
          <p:cNvSpPr/>
          <p:nvPr/>
        </p:nvSpPr>
        <p:spPr>
          <a:xfrm>
            <a:off x="1385455" y="2684033"/>
            <a:ext cx="1177636" cy="190500"/>
          </a:xfrm>
          <a:custGeom>
            <a:avLst/>
            <a:gdLst/>
            <a:ahLst/>
            <a:cxnLst/>
            <a:rect l="l" t="t" r="r" b="b"/>
            <a:pathLst>
              <a:path w="1295400" h="215900">
                <a:moveTo>
                  <a:pt x="0" y="0"/>
                </a:moveTo>
                <a:lnTo>
                  <a:pt x="0" y="215646"/>
                </a:lnTo>
                <a:lnTo>
                  <a:pt x="1295400" y="215646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3" name="object 26"/>
          <p:cNvSpPr/>
          <p:nvPr/>
        </p:nvSpPr>
        <p:spPr>
          <a:xfrm>
            <a:off x="1372988" y="2671262"/>
            <a:ext cx="1203614" cy="216274"/>
          </a:xfrm>
          <a:custGeom>
            <a:avLst/>
            <a:gdLst/>
            <a:ahLst/>
            <a:cxnLst/>
            <a:rect l="l" t="t" r="r" b="b"/>
            <a:pathLst>
              <a:path w="1323975" h="245110">
                <a:moveTo>
                  <a:pt x="1323594" y="244601"/>
                </a:moveTo>
                <a:lnTo>
                  <a:pt x="1323594" y="0"/>
                </a:lnTo>
                <a:lnTo>
                  <a:pt x="0" y="0"/>
                </a:lnTo>
                <a:lnTo>
                  <a:pt x="0" y="244601"/>
                </a:lnTo>
                <a:lnTo>
                  <a:pt x="13715" y="244601"/>
                </a:lnTo>
                <a:lnTo>
                  <a:pt x="13715" y="28956"/>
                </a:lnTo>
                <a:lnTo>
                  <a:pt x="28193" y="14478"/>
                </a:lnTo>
                <a:lnTo>
                  <a:pt x="28193" y="28956"/>
                </a:lnTo>
                <a:lnTo>
                  <a:pt x="1295400" y="28956"/>
                </a:lnTo>
                <a:lnTo>
                  <a:pt x="1295400" y="14478"/>
                </a:lnTo>
                <a:lnTo>
                  <a:pt x="1309116" y="28956"/>
                </a:lnTo>
                <a:lnTo>
                  <a:pt x="1309116" y="244601"/>
                </a:lnTo>
                <a:lnTo>
                  <a:pt x="1323594" y="244601"/>
                </a:lnTo>
                <a:close/>
              </a:path>
              <a:path w="1323975" h="245110">
                <a:moveTo>
                  <a:pt x="28193" y="28956"/>
                </a:moveTo>
                <a:lnTo>
                  <a:pt x="28193" y="14478"/>
                </a:lnTo>
                <a:lnTo>
                  <a:pt x="13715" y="28956"/>
                </a:lnTo>
                <a:lnTo>
                  <a:pt x="28193" y="28956"/>
                </a:lnTo>
                <a:close/>
              </a:path>
              <a:path w="1323975" h="245110">
                <a:moveTo>
                  <a:pt x="28193" y="216407"/>
                </a:moveTo>
                <a:lnTo>
                  <a:pt x="28193" y="28956"/>
                </a:lnTo>
                <a:lnTo>
                  <a:pt x="13715" y="28956"/>
                </a:lnTo>
                <a:lnTo>
                  <a:pt x="13715" y="216407"/>
                </a:lnTo>
                <a:lnTo>
                  <a:pt x="28193" y="216407"/>
                </a:lnTo>
                <a:close/>
              </a:path>
              <a:path w="1323975" h="245110">
                <a:moveTo>
                  <a:pt x="1309116" y="216407"/>
                </a:moveTo>
                <a:lnTo>
                  <a:pt x="13715" y="216407"/>
                </a:lnTo>
                <a:lnTo>
                  <a:pt x="28193" y="230124"/>
                </a:lnTo>
                <a:lnTo>
                  <a:pt x="28193" y="244601"/>
                </a:lnTo>
                <a:lnTo>
                  <a:pt x="1295400" y="244601"/>
                </a:lnTo>
                <a:lnTo>
                  <a:pt x="1295400" y="230124"/>
                </a:lnTo>
                <a:lnTo>
                  <a:pt x="1309116" y="216407"/>
                </a:lnTo>
                <a:close/>
              </a:path>
              <a:path w="1323975" h="245110">
                <a:moveTo>
                  <a:pt x="28193" y="244601"/>
                </a:moveTo>
                <a:lnTo>
                  <a:pt x="28193" y="230124"/>
                </a:lnTo>
                <a:lnTo>
                  <a:pt x="13715" y="216407"/>
                </a:lnTo>
                <a:lnTo>
                  <a:pt x="13715" y="244601"/>
                </a:lnTo>
                <a:lnTo>
                  <a:pt x="28193" y="244601"/>
                </a:lnTo>
                <a:close/>
              </a:path>
              <a:path w="1323975" h="245110">
                <a:moveTo>
                  <a:pt x="1309116" y="28956"/>
                </a:moveTo>
                <a:lnTo>
                  <a:pt x="1295400" y="14478"/>
                </a:lnTo>
                <a:lnTo>
                  <a:pt x="1295400" y="28956"/>
                </a:lnTo>
                <a:lnTo>
                  <a:pt x="1309116" y="28956"/>
                </a:lnTo>
                <a:close/>
              </a:path>
              <a:path w="1323975" h="245110">
                <a:moveTo>
                  <a:pt x="1309116" y="216407"/>
                </a:moveTo>
                <a:lnTo>
                  <a:pt x="1309116" y="28956"/>
                </a:lnTo>
                <a:lnTo>
                  <a:pt x="1295400" y="28956"/>
                </a:lnTo>
                <a:lnTo>
                  <a:pt x="1295400" y="216407"/>
                </a:lnTo>
                <a:lnTo>
                  <a:pt x="1309116" y="216407"/>
                </a:lnTo>
                <a:close/>
              </a:path>
              <a:path w="1323975" h="245110">
                <a:moveTo>
                  <a:pt x="1309116" y="244601"/>
                </a:moveTo>
                <a:lnTo>
                  <a:pt x="1309116" y="216407"/>
                </a:lnTo>
                <a:lnTo>
                  <a:pt x="1295400" y="230124"/>
                </a:lnTo>
                <a:lnTo>
                  <a:pt x="1295400" y="244601"/>
                </a:lnTo>
                <a:lnTo>
                  <a:pt x="1309116" y="24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4" name="object 27"/>
          <p:cNvSpPr txBox="1"/>
          <p:nvPr/>
        </p:nvSpPr>
        <p:spPr>
          <a:xfrm>
            <a:off x="1573416" y="2673051"/>
            <a:ext cx="80240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5" name="object 31"/>
          <p:cNvSpPr/>
          <p:nvPr/>
        </p:nvSpPr>
        <p:spPr>
          <a:xfrm>
            <a:off x="4641300" y="1958591"/>
            <a:ext cx="1385455" cy="462243"/>
          </a:xfrm>
          <a:custGeom>
            <a:avLst/>
            <a:gdLst/>
            <a:ahLst/>
            <a:cxnLst/>
            <a:rect l="l" t="t" r="r" b="b"/>
            <a:pathLst>
              <a:path w="1524000" h="523875">
                <a:moveTo>
                  <a:pt x="0" y="0"/>
                </a:moveTo>
                <a:lnTo>
                  <a:pt x="0" y="523494"/>
                </a:lnTo>
                <a:lnTo>
                  <a:pt x="1524000" y="523494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6" name="object 32"/>
          <p:cNvSpPr/>
          <p:nvPr/>
        </p:nvSpPr>
        <p:spPr>
          <a:xfrm>
            <a:off x="4628809" y="1945788"/>
            <a:ext cx="1411432" cy="487456"/>
          </a:xfrm>
          <a:custGeom>
            <a:avLst/>
            <a:gdLst/>
            <a:ahLst/>
            <a:cxnLst/>
            <a:rect l="l" t="t" r="r" b="b"/>
            <a:pathLst>
              <a:path w="1552575" h="552450">
                <a:moveTo>
                  <a:pt x="1552194" y="546353"/>
                </a:moveTo>
                <a:lnTo>
                  <a:pt x="1552194" y="6857"/>
                </a:lnTo>
                <a:lnTo>
                  <a:pt x="1546098" y="0"/>
                </a:lnTo>
                <a:lnTo>
                  <a:pt x="6095" y="0"/>
                </a:lnTo>
                <a:lnTo>
                  <a:pt x="0" y="6857"/>
                </a:lnTo>
                <a:lnTo>
                  <a:pt x="0" y="546353"/>
                </a:lnTo>
                <a:lnTo>
                  <a:pt x="6096" y="552449"/>
                </a:lnTo>
                <a:lnTo>
                  <a:pt x="13715" y="552449"/>
                </a:lnTo>
                <a:lnTo>
                  <a:pt x="13716" y="28955"/>
                </a:lnTo>
                <a:lnTo>
                  <a:pt x="28194" y="14477"/>
                </a:lnTo>
                <a:lnTo>
                  <a:pt x="28193" y="28955"/>
                </a:lnTo>
                <a:lnTo>
                  <a:pt x="1524000" y="28955"/>
                </a:lnTo>
                <a:lnTo>
                  <a:pt x="1524000" y="14477"/>
                </a:lnTo>
                <a:lnTo>
                  <a:pt x="1537716" y="28955"/>
                </a:lnTo>
                <a:lnTo>
                  <a:pt x="1537716" y="552449"/>
                </a:lnTo>
                <a:lnTo>
                  <a:pt x="1546098" y="552449"/>
                </a:lnTo>
                <a:lnTo>
                  <a:pt x="1552194" y="546353"/>
                </a:lnTo>
                <a:close/>
              </a:path>
              <a:path w="1552575" h="552450">
                <a:moveTo>
                  <a:pt x="28193" y="28955"/>
                </a:moveTo>
                <a:lnTo>
                  <a:pt x="28194" y="14477"/>
                </a:lnTo>
                <a:lnTo>
                  <a:pt x="13716" y="28955"/>
                </a:lnTo>
                <a:lnTo>
                  <a:pt x="28193" y="28955"/>
                </a:lnTo>
                <a:close/>
              </a:path>
              <a:path w="1552575" h="552450">
                <a:moveTo>
                  <a:pt x="28194" y="524255"/>
                </a:moveTo>
                <a:lnTo>
                  <a:pt x="28193" y="28955"/>
                </a:lnTo>
                <a:lnTo>
                  <a:pt x="13716" y="28955"/>
                </a:lnTo>
                <a:lnTo>
                  <a:pt x="13716" y="524255"/>
                </a:lnTo>
                <a:lnTo>
                  <a:pt x="28194" y="524255"/>
                </a:lnTo>
                <a:close/>
              </a:path>
              <a:path w="1552575" h="552450">
                <a:moveTo>
                  <a:pt x="1537716" y="524255"/>
                </a:moveTo>
                <a:lnTo>
                  <a:pt x="13716" y="524255"/>
                </a:lnTo>
                <a:lnTo>
                  <a:pt x="28194" y="537971"/>
                </a:lnTo>
                <a:lnTo>
                  <a:pt x="28194" y="552449"/>
                </a:lnTo>
                <a:lnTo>
                  <a:pt x="1524000" y="552449"/>
                </a:lnTo>
                <a:lnTo>
                  <a:pt x="1524000" y="537971"/>
                </a:lnTo>
                <a:lnTo>
                  <a:pt x="1537716" y="524255"/>
                </a:lnTo>
                <a:close/>
              </a:path>
              <a:path w="1552575" h="552450">
                <a:moveTo>
                  <a:pt x="28194" y="552449"/>
                </a:moveTo>
                <a:lnTo>
                  <a:pt x="28194" y="537971"/>
                </a:lnTo>
                <a:lnTo>
                  <a:pt x="13716" y="524255"/>
                </a:lnTo>
                <a:lnTo>
                  <a:pt x="13715" y="552449"/>
                </a:lnTo>
                <a:lnTo>
                  <a:pt x="28194" y="552449"/>
                </a:lnTo>
                <a:close/>
              </a:path>
              <a:path w="1552575" h="552450">
                <a:moveTo>
                  <a:pt x="1537716" y="28955"/>
                </a:moveTo>
                <a:lnTo>
                  <a:pt x="1524000" y="14477"/>
                </a:lnTo>
                <a:lnTo>
                  <a:pt x="1524000" y="28955"/>
                </a:lnTo>
                <a:lnTo>
                  <a:pt x="1537716" y="28955"/>
                </a:lnTo>
                <a:close/>
              </a:path>
              <a:path w="1552575" h="552450">
                <a:moveTo>
                  <a:pt x="1537716" y="524255"/>
                </a:moveTo>
                <a:lnTo>
                  <a:pt x="1537716" y="28955"/>
                </a:lnTo>
                <a:lnTo>
                  <a:pt x="1524000" y="28955"/>
                </a:lnTo>
                <a:lnTo>
                  <a:pt x="1524000" y="524255"/>
                </a:lnTo>
                <a:lnTo>
                  <a:pt x="1537716" y="524255"/>
                </a:lnTo>
                <a:close/>
              </a:path>
              <a:path w="1552575" h="552450">
                <a:moveTo>
                  <a:pt x="1537716" y="552449"/>
                </a:moveTo>
                <a:lnTo>
                  <a:pt x="1537716" y="524255"/>
                </a:lnTo>
                <a:lnTo>
                  <a:pt x="1524000" y="537971"/>
                </a:lnTo>
                <a:lnTo>
                  <a:pt x="1524000" y="552449"/>
                </a:lnTo>
                <a:lnTo>
                  <a:pt x="1537716" y="552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7" name="object 33"/>
          <p:cNvSpPr txBox="1"/>
          <p:nvPr/>
        </p:nvSpPr>
        <p:spPr>
          <a:xfrm>
            <a:off x="4933146" y="1989272"/>
            <a:ext cx="802409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indent="68735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Plaintext  </a:t>
            </a: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8" name="object 51"/>
          <p:cNvSpPr/>
          <p:nvPr/>
        </p:nvSpPr>
        <p:spPr>
          <a:xfrm>
            <a:off x="4660691" y="4050703"/>
            <a:ext cx="1385455" cy="190500"/>
          </a:xfrm>
          <a:custGeom>
            <a:avLst/>
            <a:gdLst/>
            <a:ahLst/>
            <a:cxnLst/>
            <a:rect l="l" t="t" r="r" b="b"/>
            <a:pathLst>
              <a:path w="1524000" h="215900">
                <a:moveTo>
                  <a:pt x="0" y="0"/>
                </a:moveTo>
                <a:lnTo>
                  <a:pt x="0" y="215646"/>
                </a:lnTo>
                <a:lnTo>
                  <a:pt x="1524000" y="215646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9" name="object 52"/>
          <p:cNvSpPr/>
          <p:nvPr/>
        </p:nvSpPr>
        <p:spPr>
          <a:xfrm>
            <a:off x="4648200" y="4038600"/>
            <a:ext cx="1411432" cy="215153"/>
          </a:xfrm>
          <a:custGeom>
            <a:avLst/>
            <a:gdLst/>
            <a:ahLst/>
            <a:cxnLst/>
            <a:rect l="l" t="t" r="r" b="b"/>
            <a:pathLst>
              <a:path w="1552575" h="243839">
                <a:moveTo>
                  <a:pt x="1552193" y="243839"/>
                </a:moveTo>
                <a:lnTo>
                  <a:pt x="1552193" y="0"/>
                </a:lnTo>
                <a:lnTo>
                  <a:pt x="0" y="0"/>
                </a:lnTo>
                <a:lnTo>
                  <a:pt x="0" y="243840"/>
                </a:lnTo>
                <a:lnTo>
                  <a:pt x="13715" y="243840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243839"/>
                </a:lnTo>
                <a:lnTo>
                  <a:pt x="1552193" y="243839"/>
                </a:lnTo>
                <a:close/>
              </a:path>
              <a:path w="1552575" h="243839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243839">
                <a:moveTo>
                  <a:pt x="28193" y="214884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214884"/>
                </a:lnTo>
                <a:lnTo>
                  <a:pt x="28193" y="214884"/>
                </a:lnTo>
                <a:close/>
              </a:path>
              <a:path w="1552575" h="243839">
                <a:moveTo>
                  <a:pt x="1537715" y="214883"/>
                </a:moveTo>
                <a:lnTo>
                  <a:pt x="13715" y="214884"/>
                </a:lnTo>
                <a:lnTo>
                  <a:pt x="28193" y="229362"/>
                </a:lnTo>
                <a:lnTo>
                  <a:pt x="28193" y="243840"/>
                </a:lnTo>
                <a:lnTo>
                  <a:pt x="1523999" y="243839"/>
                </a:lnTo>
                <a:lnTo>
                  <a:pt x="1523999" y="229362"/>
                </a:lnTo>
                <a:lnTo>
                  <a:pt x="1537715" y="214883"/>
                </a:lnTo>
                <a:close/>
              </a:path>
              <a:path w="1552575" h="243839">
                <a:moveTo>
                  <a:pt x="28193" y="243840"/>
                </a:moveTo>
                <a:lnTo>
                  <a:pt x="28193" y="229362"/>
                </a:lnTo>
                <a:lnTo>
                  <a:pt x="13715" y="214884"/>
                </a:lnTo>
                <a:lnTo>
                  <a:pt x="13715" y="243840"/>
                </a:lnTo>
                <a:lnTo>
                  <a:pt x="28193" y="243840"/>
                </a:lnTo>
                <a:close/>
              </a:path>
              <a:path w="1552575" h="243839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243839">
                <a:moveTo>
                  <a:pt x="1537715" y="214883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214883"/>
                </a:lnTo>
                <a:lnTo>
                  <a:pt x="1537715" y="214883"/>
                </a:lnTo>
                <a:close/>
              </a:path>
              <a:path w="1552575" h="243839">
                <a:moveTo>
                  <a:pt x="1537715" y="243839"/>
                </a:moveTo>
                <a:lnTo>
                  <a:pt x="1537715" y="214883"/>
                </a:lnTo>
                <a:lnTo>
                  <a:pt x="1523999" y="229362"/>
                </a:lnTo>
                <a:lnTo>
                  <a:pt x="1523999" y="243839"/>
                </a:lnTo>
                <a:lnTo>
                  <a:pt x="1537715" y="243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1" name="object 2"/>
          <p:cNvSpPr txBox="1"/>
          <p:nvPr/>
        </p:nvSpPr>
        <p:spPr>
          <a:xfrm>
            <a:off x="2609850" y="4408954"/>
            <a:ext cx="1352550" cy="391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08" dirty="0" smtClean="0">
                <a:solidFill>
                  <a:srgbClr val="B2B2B2"/>
                </a:solidFill>
                <a:latin typeface="Calibri"/>
                <a:cs typeface="Calibri"/>
              </a:rPr>
              <a:t>E</a:t>
            </a:r>
            <a:r>
              <a:rPr sz="1300" spc="108" dirty="0" smtClean="0">
                <a:solidFill>
                  <a:srgbClr val="B2B2B2"/>
                </a:solidFill>
                <a:latin typeface="Calibri"/>
                <a:cs typeface="Calibri"/>
              </a:rPr>
              <a:t>CREATE</a:t>
            </a:r>
            <a:r>
              <a:rPr sz="1300" spc="-49" dirty="0" smtClean="0">
                <a:solidFill>
                  <a:srgbClr val="B2B2B2"/>
                </a:solidFill>
                <a:latin typeface="Calibri"/>
                <a:cs typeface="Calibri"/>
              </a:rPr>
              <a:t> </a:t>
            </a:r>
            <a:r>
              <a:rPr sz="1300" spc="45" dirty="0">
                <a:solidFill>
                  <a:srgbClr val="B2B2B2"/>
                </a:solidFill>
                <a:latin typeface="Calibri"/>
                <a:cs typeface="Calibri"/>
              </a:rPr>
              <a:t>(</a:t>
            </a:r>
            <a:r>
              <a:rPr sz="1300" spc="45" dirty="0" smtClean="0">
                <a:solidFill>
                  <a:srgbClr val="B2B2B2"/>
                </a:solidFill>
                <a:latin typeface="Calibri"/>
                <a:cs typeface="Calibri"/>
              </a:rPr>
              <a:t>Range</a:t>
            </a:r>
            <a:r>
              <a:rPr lang="en-US" sz="1300" spc="45" dirty="0" smtClean="0">
                <a:solidFill>
                  <a:srgbClr val="B2B2B2"/>
                </a:solidFill>
                <a:latin typeface="Calibri"/>
                <a:cs typeface="Calibri"/>
              </a:rPr>
              <a:t>)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1363" algn="r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sz="1300" spc="90" dirty="0">
                <a:solidFill>
                  <a:prstClr val="black"/>
                </a:solidFill>
                <a:latin typeface="Calibri"/>
                <a:cs typeface="Calibri"/>
              </a:rPr>
              <a:t>EADD </a:t>
            </a:r>
            <a:r>
              <a:rPr sz="1300" spc="63" dirty="0">
                <a:solidFill>
                  <a:prstClr val="black"/>
                </a:solidFill>
                <a:latin typeface="Calibri"/>
                <a:cs typeface="Calibri"/>
              </a:rPr>
              <a:t>(Copy</a:t>
            </a:r>
            <a:r>
              <a:rPr sz="1300" spc="-8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300" spc="54" dirty="0" smtClean="0">
                <a:solidFill>
                  <a:prstClr val="black"/>
                </a:solidFill>
                <a:latin typeface="Calibri"/>
                <a:cs typeface="Calibri"/>
              </a:rPr>
              <a:t>Page</a:t>
            </a:r>
            <a:r>
              <a:rPr lang="en-US" sz="1300" spc="54" dirty="0" smtClean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2" name="object 29"/>
          <p:cNvSpPr/>
          <p:nvPr/>
        </p:nvSpPr>
        <p:spPr>
          <a:xfrm>
            <a:off x="6096000" y="2113877"/>
            <a:ext cx="346364" cy="76200"/>
          </a:xfrm>
          <a:custGeom>
            <a:avLst/>
            <a:gdLst/>
            <a:ahLst/>
            <a:cxnLst/>
            <a:rect l="l" t="t" r="r" b="b"/>
            <a:pathLst>
              <a:path w="381000" h="86360">
                <a:moveTo>
                  <a:pt x="310133" y="57149"/>
                </a:moveTo>
                <a:lnTo>
                  <a:pt x="310133" y="28955"/>
                </a:lnTo>
                <a:lnTo>
                  <a:pt x="0" y="28955"/>
                </a:lnTo>
                <a:lnTo>
                  <a:pt x="0" y="57149"/>
                </a:lnTo>
                <a:lnTo>
                  <a:pt x="310133" y="57149"/>
                </a:lnTo>
                <a:close/>
              </a:path>
              <a:path w="381000" h="86360">
                <a:moveTo>
                  <a:pt x="381000" y="42671"/>
                </a:moveTo>
                <a:lnTo>
                  <a:pt x="295655" y="0"/>
                </a:lnTo>
                <a:lnTo>
                  <a:pt x="295655" y="28955"/>
                </a:lnTo>
                <a:lnTo>
                  <a:pt x="310133" y="28955"/>
                </a:lnTo>
                <a:lnTo>
                  <a:pt x="310133" y="78737"/>
                </a:lnTo>
                <a:lnTo>
                  <a:pt x="381000" y="42671"/>
                </a:lnTo>
                <a:close/>
              </a:path>
              <a:path w="381000" h="86360">
                <a:moveTo>
                  <a:pt x="310133" y="78737"/>
                </a:moveTo>
                <a:lnTo>
                  <a:pt x="310133" y="57149"/>
                </a:lnTo>
                <a:lnTo>
                  <a:pt x="295655" y="57149"/>
                </a:lnTo>
                <a:lnTo>
                  <a:pt x="295655" y="86105"/>
                </a:lnTo>
                <a:lnTo>
                  <a:pt x="310133" y="78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6" name="object 30"/>
          <p:cNvSpPr/>
          <p:nvPr/>
        </p:nvSpPr>
        <p:spPr>
          <a:xfrm>
            <a:off x="6400806" y="2150185"/>
            <a:ext cx="78509" cy="2891118"/>
          </a:xfrm>
          <a:custGeom>
            <a:avLst/>
            <a:gdLst/>
            <a:ahLst/>
            <a:cxnLst/>
            <a:rect l="l" t="t" r="r" b="b"/>
            <a:pathLst>
              <a:path w="86359" h="3276600">
                <a:moveTo>
                  <a:pt x="86105" y="3191255"/>
                </a:moveTo>
                <a:lnTo>
                  <a:pt x="0" y="3191255"/>
                </a:lnTo>
                <a:lnTo>
                  <a:pt x="28955" y="3249167"/>
                </a:lnTo>
                <a:lnTo>
                  <a:pt x="28955" y="3205733"/>
                </a:lnTo>
                <a:lnTo>
                  <a:pt x="57150" y="3205733"/>
                </a:lnTo>
                <a:lnTo>
                  <a:pt x="57150" y="3248151"/>
                </a:lnTo>
                <a:lnTo>
                  <a:pt x="86105" y="3191255"/>
                </a:lnTo>
                <a:close/>
              </a:path>
              <a:path w="86359" h="3276600">
                <a:moveTo>
                  <a:pt x="57150" y="3191255"/>
                </a:moveTo>
                <a:lnTo>
                  <a:pt x="57150" y="0"/>
                </a:lnTo>
                <a:lnTo>
                  <a:pt x="28955" y="0"/>
                </a:lnTo>
                <a:lnTo>
                  <a:pt x="28955" y="3191255"/>
                </a:lnTo>
                <a:lnTo>
                  <a:pt x="57150" y="3191255"/>
                </a:lnTo>
                <a:close/>
              </a:path>
              <a:path w="86359" h="3276600">
                <a:moveTo>
                  <a:pt x="57150" y="3248151"/>
                </a:moveTo>
                <a:lnTo>
                  <a:pt x="57150" y="3205733"/>
                </a:lnTo>
                <a:lnTo>
                  <a:pt x="28955" y="3205733"/>
                </a:lnTo>
                <a:lnTo>
                  <a:pt x="28955" y="3249167"/>
                </a:lnTo>
                <a:lnTo>
                  <a:pt x="42672" y="3276599"/>
                </a:lnTo>
                <a:lnTo>
                  <a:pt x="57150" y="3248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0" name="object 34"/>
          <p:cNvSpPr/>
          <p:nvPr/>
        </p:nvSpPr>
        <p:spPr>
          <a:xfrm>
            <a:off x="6096000" y="5004995"/>
            <a:ext cx="346364" cy="76200"/>
          </a:xfrm>
          <a:custGeom>
            <a:avLst/>
            <a:gdLst/>
            <a:ahLst/>
            <a:cxnLst/>
            <a:rect l="l" t="t" r="r" b="b"/>
            <a:pathLst>
              <a:path w="381000" h="86360">
                <a:moveTo>
                  <a:pt x="86105" y="28955"/>
                </a:moveTo>
                <a:lnTo>
                  <a:pt x="86105" y="0"/>
                </a:lnTo>
                <a:lnTo>
                  <a:pt x="0" y="42672"/>
                </a:lnTo>
                <a:lnTo>
                  <a:pt x="71627" y="78802"/>
                </a:lnTo>
                <a:lnTo>
                  <a:pt x="71627" y="28955"/>
                </a:lnTo>
                <a:lnTo>
                  <a:pt x="86105" y="28955"/>
                </a:lnTo>
                <a:close/>
              </a:path>
              <a:path w="381000" h="86360">
                <a:moveTo>
                  <a:pt x="381000" y="57150"/>
                </a:moveTo>
                <a:lnTo>
                  <a:pt x="381000" y="28955"/>
                </a:lnTo>
                <a:lnTo>
                  <a:pt x="71627" y="28955"/>
                </a:lnTo>
                <a:lnTo>
                  <a:pt x="71627" y="57150"/>
                </a:lnTo>
                <a:lnTo>
                  <a:pt x="381000" y="57150"/>
                </a:lnTo>
                <a:close/>
              </a:path>
              <a:path w="381000" h="86360">
                <a:moveTo>
                  <a:pt x="86105" y="86106"/>
                </a:moveTo>
                <a:lnTo>
                  <a:pt x="86105" y="57150"/>
                </a:lnTo>
                <a:lnTo>
                  <a:pt x="71627" y="57150"/>
                </a:lnTo>
                <a:lnTo>
                  <a:pt x="71627" y="78802"/>
                </a:lnTo>
                <a:lnTo>
                  <a:pt x="86105" y="86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8" name="object 32"/>
          <p:cNvSpPr/>
          <p:nvPr/>
        </p:nvSpPr>
        <p:spPr>
          <a:xfrm>
            <a:off x="2553420" y="2815817"/>
            <a:ext cx="2087995" cy="2294404"/>
          </a:xfrm>
          <a:custGeom>
            <a:avLst/>
            <a:gdLst/>
            <a:ahLst/>
            <a:cxnLst/>
            <a:rect l="l" t="t" r="r" b="b"/>
            <a:pathLst>
              <a:path w="2296795" h="2600325">
                <a:moveTo>
                  <a:pt x="2251099" y="2526404"/>
                </a:moveTo>
                <a:lnTo>
                  <a:pt x="22098" y="0"/>
                </a:lnTo>
                <a:lnTo>
                  <a:pt x="0" y="19050"/>
                </a:lnTo>
                <a:lnTo>
                  <a:pt x="2229208" y="2545689"/>
                </a:lnTo>
                <a:lnTo>
                  <a:pt x="2251099" y="2526404"/>
                </a:lnTo>
                <a:close/>
              </a:path>
              <a:path w="2296795" h="2600325">
                <a:moveTo>
                  <a:pt x="2260854" y="2585433"/>
                </a:moveTo>
                <a:lnTo>
                  <a:pt x="2260854" y="2537460"/>
                </a:lnTo>
                <a:lnTo>
                  <a:pt x="2238756" y="2556510"/>
                </a:lnTo>
                <a:lnTo>
                  <a:pt x="2229208" y="2545689"/>
                </a:lnTo>
                <a:lnTo>
                  <a:pt x="2208276" y="2564130"/>
                </a:lnTo>
                <a:lnTo>
                  <a:pt x="2260854" y="2585433"/>
                </a:lnTo>
                <a:close/>
              </a:path>
              <a:path w="2296795" h="2600325">
                <a:moveTo>
                  <a:pt x="2260854" y="2537460"/>
                </a:moveTo>
                <a:lnTo>
                  <a:pt x="2251099" y="2526404"/>
                </a:lnTo>
                <a:lnTo>
                  <a:pt x="2229208" y="2545689"/>
                </a:lnTo>
                <a:lnTo>
                  <a:pt x="2238756" y="2556510"/>
                </a:lnTo>
                <a:lnTo>
                  <a:pt x="2260854" y="2537460"/>
                </a:lnTo>
                <a:close/>
              </a:path>
              <a:path w="2296795" h="2600325">
                <a:moveTo>
                  <a:pt x="2296668" y="2599944"/>
                </a:moveTo>
                <a:lnTo>
                  <a:pt x="2272284" y="2507742"/>
                </a:lnTo>
                <a:lnTo>
                  <a:pt x="2251099" y="2526404"/>
                </a:lnTo>
                <a:lnTo>
                  <a:pt x="2260854" y="2537460"/>
                </a:lnTo>
                <a:lnTo>
                  <a:pt x="2260854" y="2585433"/>
                </a:lnTo>
                <a:lnTo>
                  <a:pt x="2296668" y="259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9" name="object 33"/>
          <p:cNvSpPr txBox="1"/>
          <p:nvPr/>
        </p:nvSpPr>
        <p:spPr>
          <a:xfrm>
            <a:off x="3429000" y="3581400"/>
            <a:ext cx="888423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8" dirty="0">
                <a:solidFill>
                  <a:prstClr val="black"/>
                </a:solidFill>
                <a:latin typeface="Calibri"/>
                <a:cs typeface="Calibri"/>
              </a:rPr>
              <a:t>Update</a:t>
            </a:r>
            <a:r>
              <a:rPr sz="1300" spc="-4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300" spc="121" dirty="0">
                <a:solidFill>
                  <a:prstClr val="black"/>
                </a:solidFill>
                <a:latin typeface="Calibri"/>
                <a:cs typeface="Calibri"/>
              </a:rPr>
              <a:t>PTE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0" name="object 27"/>
          <p:cNvSpPr/>
          <p:nvPr/>
        </p:nvSpPr>
        <p:spPr>
          <a:xfrm>
            <a:off x="4641300" y="4951879"/>
            <a:ext cx="1385455" cy="350744"/>
          </a:xfrm>
          <a:custGeom>
            <a:avLst/>
            <a:gdLst/>
            <a:ahLst/>
            <a:cxnLst/>
            <a:rect l="l" t="t" r="r" b="b"/>
            <a:pathLst>
              <a:path w="1524000" h="397510">
                <a:moveTo>
                  <a:pt x="0" y="0"/>
                </a:moveTo>
                <a:lnTo>
                  <a:pt x="0" y="397002"/>
                </a:lnTo>
                <a:lnTo>
                  <a:pt x="1524000" y="397001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1" name="object 28"/>
          <p:cNvSpPr/>
          <p:nvPr/>
        </p:nvSpPr>
        <p:spPr>
          <a:xfrm>
            <a:off x="4628809" y="4910220"/>
            <a:ext cx="1411432" cy="405093"/>
          </a:xfrm>
          <a:custGeom>
            <a:avLst/>
            <a:gdLst/>
            <a:ahLst/>
            <a:cxnLst/>
            <a:rect l="l" t="t" r="r" b="b"/>
            <a:pathLst>
              <a:path w="1552575" h="459104">
                <a:moveTo>
                  <a:pt x="1552193" y="458724"/>
                </a:moveTo>
                <a:lnTo>
                  <a:pt x="1552193" y="0"/>
                </a:lnTo>
                <a:lnTo>
                  <a:pt x="0" y="0"/>
                </a:lnTo>
                <a:lnTo>
                  <a:pt x="0" y="458724"/>
                </a:lnTo>
                <a:lnTo>
                  <a:pt x="13716" y="45872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458724"/>
                </a:lnTo>
                <a:lnTo>
                  <a:pt x="1552193" y="458724"/>
                </a:lnTo>
                <a:close/>
              </a:path>
              <a:path w="1552575" h="459104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459104">
                <a:moveTo>
                  <a:pt x="28194" y="42976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429768"/>
                </a:lnTo>
                <a:lnTo>
                  <a:pt x="28194" y="429768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3716" y="429768"/>
                </a:lnTo>
                <a:lnTo>
                  <a:pt x="28194" y="444246"/>
                </a:lnTo>
                <a:lnTo>
                  <a:pt x="28194" y="458724"/>
                </a:lnTo>
                <a:lnTo>
                  <a:pt x="1523999" y="458724"/>
                </a:lnTo>
                <a:lnTo>
                  <a:pt x="1523999" y="444246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28194" y="458724"/>
                </a:moveTo>
                <a:lnTo>
                  <a:pt x="28194" y="444246"/>
                </a:lnTo>
                <a:lnTo>
                  <a:pt x="13716" y="429768"/>
                </a:lnTo>
                <a:lnTo>
                  <a:pt x="13716" y="458724"/>
                </a:lnTo>
                <a:lnTo>
                  <a:pt x="28194" y="458724"/>
                </a:lnTo>
                <a:close/>
              </a:path>
              <a:path w="1552575" h="459104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429767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1537715" y="458724"/>
                </a:moveTo>
                <a:lnTo>
                  <a:pt x="1537715" y="429767"/>
                </a:lnTo>
                <a:lnTo>
                  <a:pt x="1523999" y="444246"/>
                </a:lnTo>
                <a:lnTo>
                  <a:pt x="1523999" y="458724"/>
                </a:lnTo>
                <a:lnTo>
                  <a:pt x="1537715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2" name="object 33"/>
          <p:cNvSpPr/>
          <p:nvPr/>
        </p:nvSpPr>
        <p:spPr>
          <a:xfrm>
            <a:off x="1385455" y="3574900"/>
            <a:ext cx="1177636" cy="190500"/>
          </a:xfrm>
          <a:custGeom>
            <a:avLst/>
            <a:gdLst/>
            <a:ahLst/>
            <a:cxnLst/>
            <a:rect l="l" t="t" r="r" b="b"/>
            <a:pathLst>
              <a:path w="1295400" h="215900">
                <a:moveTo>
                  <a:pt x="0" y="0"/>
                </a:moveTo>
                <a:lnTo>
                  <a:pt x="0" y="215646"/>
                </a:lnTo>
                <a:lnTo>
                  <a:pt x="1295400" y="215646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3" name="object 34"/>
          <p:cNvSpPr/>
          <p:nvPr/>
        </p:nvSpPr>
        <p:spPr>
          <a:xfrm>
            <a:off x="1372988" y="3562127"/>
            <a:ext cx="1203614" cy="216274"/>
          </a:xfrm>
          <a:custGeom>
            <a:avLst/>
            <a:gdLst/>
            <a:ahLst/>
            <a:cxnLst/>
            <a:rect l="l" t="t" r="r" b="b"/>
            <a:pathLst>
              <a:path w="1323975" h="245110">
                <a:moveTo>
                  <a:pt x="1323594" y="244601"/>
                </a:moveTo>
                <a:lnTo>
                  <a:pt x="1323594" y="0"/>
                </a:lnTo>
                <a:lnTo>
                  <a:pt x="0" y="0"/>
                </a:lnTo>
                <a:lnTo>
                  <a:pt x="0" y="244601"/>
                </a:lnTo>
                <a:lnTo>
                  <a:pt x="13715" y="244601"/>
                </a:lnTo>
                <a:lnTo>
                  <a:pt x="13715" y="28956"/>
                </a:lnTo>
                <a:lnTo>
                  <a:pt x="28193" y="14477"/>
                </a:lnTo>
                <a:lnTo>
                  <a:pt x="28193" y="28956"/>
                </a:lnTo>
                <a:lnTo>
                  <a:pt x="1295400" y="28956"/>
                </a:lnTo>
                <a:lnTo>
                  <a:pt x="1295400" y="14477"/>
                </a:lnTo>
                <a:lnTo>
                  <a:pt x="1309116" y="28956"/>
                </a:lnTo>
                <a:lnTo>
                  <a:pt x="1309116" y="244601"/>
                </a:lnTo>
                <a:lnTo>
                  <a:pt x="1323594" y="244601"/>
                </a:lnTo>
                <a:close/>
              </a:path>
              <a:path w="1323975" h="245110">
                <a:moveTo>
                  <a:pt x="28193" y="28956"/>
                </a:moveTo>
                <a:lnTo>
                  <a:pt x="28193" y="14477"/>
                </a:lnTo>
                <a:lnTo>
                  <a:pt x="13715" y="28956"/>
                </a:lnTo>
                <a:lnTo>
                  <a:pt x="28193" y="28956"/>
                </a:lnTo>
                <a:close/>
              </a:path>
              <a:path w="1323975" h="245110">
                <a:moveTo>
                  <a:pt x="28193" y="216408"/>
                </a:moveTo>
                <a:lnTo>
                  <a:pt x="28193" y="28956"/>
                </a:lnTo>
                <a:lnTo>
                  <a:pt x="13715" y="28956"/>
                </a:lnTo>
                <a:lnTo>
                  <a:pt x="13715" y="216408"/>
                </a:lnTo>
                <a:lnTo>
                  <a:pt x="28193" y="216408"/>
                </a:lnTo>
                <a:close/>
              </a:path>
              <a:path w="1323975" h="245110">
                <a:moveTo>
                  <a:pt x="1309116" y="216408"/>
                </a:moveTo>
                <a:lnTo>
                  <a:pt x="13715" y="216408"/>
                </a:lnTo>
                <a:lnTo>
                  <a:pt x="28193" y="230124"/>
                </a:lnTo>
                <a:lnTo>
                  <a:pt x="28193" y="244601"/>
                </a:lnTo>
                <a:lnTo>
                  <a:pt x="1295400" y="244601"/>
                </a:lnTo>
                <a:lnTo>
                  <a:pt x="1295400" y="230124"/>
                </a:lnTo>
                <a:lnTo>
                  <a:pt x="1309116" y="216408"/>
                </a:lnTo>
                <a:close/>
              </a:path>
              <a:path w="1323975" h="245110">
                <a:moveTo>
                  <a:pt x="28193" y="244601"/>
                </a:moveTo>
                <a:lnTo>
                  <a:pt x="28193" y="230124"/>
                </a:lnTo>
                <a:lnTo>
                  <a:pt x="13715" y="216408"/>
                </a:lnTo>
                <a:lnTo>
                  <a:pt x="13715" y="244601"/>
                </a:lnTo>
                <a:lnTo>
                  <a:pt x="28193" y="244601"/>
                </a:lnTo>
                <a:close/>
              </a:path>
              <a:path w="1323975" h="245110">
                <a:moveTo>
                  <a:pt x="1309116" y="28956"/>
                </a:moveTo>
                <a:lnTo>
                  <a:pt x="1295400" y="14477"/>
                </a:lnTo>
                <a:lnTo>
                  <a:pt x="1295400" y="28956"/>
                </a:lnTo>
                <a:lnTo>
                  <a:pt x="1309116" y="28956"/>
                </a:lnTo>
                <a:close/>
              </a:path>
              <a:path w="1323975" h="245110">
                <a:moveTo>
                  <a:pt x="1309116" y="216408"/>
                </a:moveTo>
                <a:lnTo>
                  <a:pt x="1309116" y="28956"/>
                </a:lnTo>
                <a:lnTo>
                  <a:pt x="1295400" y="28956"/>
                </a:lnTo>
                <a:lnTo>
                  <a:pt x="1295400" y="216408"/>
                </a:lnTo>
                <a:lnTo>
                  <a:pt x="1309116" y="216408"/>
                </a:lnTo>
                <a:close/>
              </a:path>
              <a:path w="1323975" h="245110">
                <a:moveTo>
                  <a:pt x="1309116" y="244601"/>
                </a:moveTo>
                <a:lnTo>
                  <a:pt x="1309116" y="216408"/>
                </a:lnTo>
                <a:lnTo>
                  <a:pt x="1295400" y="230124"/>
                </a:lnTo>
                <a:lnTo>
                  <a:pt x="1295400" y="244601"/>
                </a:lnTo>
                <a:lnTo>
                  <a:pt x="1309116" y="24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4" name="object 36"/>
          <p:cNvSpPr/>
          <p:nvPr/>
        </p:nvSpPr>
        <p:spPr>
          <a:xfrm>
            <a:off x="4641300" y="4572000"/>
            <a:ext cx="1385455" cy="379879"/>
          </a:xfrm>
          <a:custGeom>
            <a:avLst/>
            <a:gdLst/>
            <a:ahLst/>
            <a:cxnLst/>
            <a:rect l="l" t="t" r="r" b="b"/>
            <a:pathLst>
              <a:path w="1524000" h="430529">
                <a:moveTo>
                  <a:pt x="0" y="0"/>
                </a:moveTo>
                <a:lnTo>
                  <a:pt x="0" y="430530"/>
                </a:lnTo>
                <a:lnTo>
                  <a:pt x="1524000" y="43052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5" name="object 37"/>
          <p:cNvSpPr/>
          <p:nvPr/>
        </p:nvSpPr>
        <p:spPr>
          <a:xfrm>
            <a:off x="4628809" y="4559925"/>
            <a:ext cx="1411432" cy="405093"/>
          </a:xfrm>
          <a:custGeom>
            <a:avLst/>
            <a:gdLst/>
            <a:ahLst/>
            <a:cxnLst/>
            <a:rect l="l" t="t" r="r" b="b"/>
            <a:pathLst>
              <a:path w="1552575" h="459104">
                <a:moveTo>
                  <a:pt x="1552193" y="458724"/>
                </a:moveTo>
                <a:lnTo>
                  <a:pt x="1552193" y="0"/>
                </a:lnTo>
                <a:lnTo>
                  <a:pt x="0" y="0"/>
                </a:lnTo>
                <a:lnTo>
                  <a:pt x="0" y="458724"/>
                </a:lnTo>
                <a:lnTo>
                  <a:pt x="13715" y="45872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458724"/>
                </a:lnTo>
                <a:lnTo>
                  <a:pt x="1552193" y="458724"/>
                </a:lnTo>
                <a:close/>
              </a:path>
              <a:path w="1552575" h="459104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459104">
                <a:moveTo>
                  <a:pt x="28193" y="42976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429768"/>
                </a:lnTo>
                <a:lnTo>
                  <a:pt x="28193" y="429768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3715" y="429768"/>
                </a:lnTo>
                <a:lnTo>
                  <a:pt x="28193" y="444246"/>
                </a:lnTo>
                <a:lnTo>
                  <a:pt x="28193" y="458724"/>
                </a:lnTo>
                <a:lnTo>
                  <a:pt x="1523999" y="458724"/>
                </a:lnTo>
                <a:lnTo>
                  <a:pt x="1523999" y="444245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28193" y="458724"/>
                </a:moveTo>
                <a:lnTo>
                  <a:pt x="28193" y="444246"/>
                </a:lnTo>
                <a:lnTo>
                  <a:pt x="13715" y="429768"/>
                </a:lnTo>
                <a:lnTo>
                  <a:pt x="13715" y="458724"/>
                </a:lnTo>
                <a:lnTo>
                  <a:pt x="28193" y="458724"/>
                </a:lnTo>
                <a:close/>
              </a:path>
              <a:path w="1552575" h="459104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429767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1537715" y="458724"/>
                </a:moveTo>
                <a:lnTo>
                  <a:pt x="1537715" y="429767"/>
                </a:lnTo>
                <a:lnTo>
                  <a:pt x="1523999" y="444245"/>
                </a:lnTo>
                <a:lnTo>
                  <a:pt x="1523999" y="458724"/>
                </a:lnTo>
                <a:lnTo>
                  <a:pt x="1537715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6" name="object 38"/>
          <p:cNvSpPr txBox="1"/>
          <p:nvPr/>
        </p:nvSpPr>
        <p:spPr>
          <a:xfrm>
            <a:off x="5003106" y="4561691"/>
            <a:ext cx="66386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49" dirty="0">
                <a:solidFill>
                  <a:srgbClr val="FFFFFF"/>
                </a:solidFill>
                <a:latin typeface="Calibri"/>
                <a:cs typeface="Calibri"/>
              </a:rPr>
              <a:t>Plaintext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7" name="object 39"/>
          <p:cNvSpPr txBox="1"/>
          <p:nvPr/>
        </p:nvSpPr>
        <p:spPr>
          <a:xfrm>
            <a:off x="4933146" y="4763127"/>
            <a:ext cx="802409" cy="55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algn="ctr" defTabSz="817992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r>
              <a:rPr sz="1300" spc="49" dirty="0">
                <a:solidFill>
                  <a:srgbClr val="FFFFFF"/>
                </a:solidFill>
                <a:latin typeface="Calibri"/>
                <a:cs typeface="Calibri"/>
              </a:rPr>
              <a:t>Code/Data  Plaintext  </a:t>
            </a: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8" name="object 66"/>
          <p:cNvSpPr/>
          <p:nvPr/>
        </p:nvSpPr>
        <p:spPr>
          <a:xfrm>
            <a:off x="2554804" y="3687186"/>
            <a:ext cx="2083955" cy="1077446"/>
          </a:xfrm>
          <a:custGeom>
            <a:avLst/>
            <a:gdLst/>
            <a:ahLst/>
            <a:cxnLst/>
            <a:rect l="l" t="t" r="r" b="b"/>
            <a:pathLst>
              <a:path w="2292350" h="1221104">
                <a:moveTo>
                  <a:pt x="2223147" y="1168364"/>
                </a:moveTo>
                <a:lnTo>
                  <a:pt x="12954" y="0"/>
                </a:lnTo>
                <a:lnTo>
                  <a:pt x="0" y="25146"/>
                </a:lnTo>
                <a:lnTo>
                  <a:pt x="2209994" y="1193405"/>
                </a:lnTo>
                <a:lnTo>
                  <a:pt x="2223147" y="1168364"/>
                </a:lnTo>
                <a:close/>
              </a:path>
              <a:path w="2292350" h="1221104">
                <a:moveTo>
                  <a:pt x="2235708" y="1219370"/>
                </a:moveTo>
                <a:lnTo>
                  <a:pt x="2235708" y="1175003"/>
                </a:lnTo>
                <a:lnTo>
                  <a:pt x="2222754" y="1200149"/>
                </a:lnTo>
                <a:lnTo>
                  <a:pt x="2209994" y="1193405"/>
                </a:lnTo>
                <a:lnTo>
                  <a:pt x="2196846" y="1218437"/>
                </a:lnTo>
                <a:lnTo>
                  <a:pt x="2235708" y="1219370"/>
                </a:lnTo>
                <a:close/>
              </a:path>
              <a:path w="2292350" h="1221104">
                <a:moveTo>
                  <a:pt x="2235708" y="1175003"/>
                </a:moveTo>
                <a:lnTo>
                  <a:pt x="2223147" y="1168364"/>
                </a:lnTo>
                <a:lnTo>
                  <a:pt x="2209994" y="1193405"/>
                </a:lnTo>
                <a:lnTo>
                  <a:pt x="2222754" y="1200149"/>
                </a:lnTo>
                <a:lnTo>
                  <a:pt x="2235708" y="1175003"/>
                </a:lnTo>
                <a:close/>
              </a:path>
              <a:path w="2292350" h="1221104">
                <a:moveTo>
                  <a:pt x="2292096" y="1220723"/>
                </a:moveTo>
                <a:lnTo>
                  <a:pt x="2236470" y="1142999"/>
                </a:lnTo>
                <a:lnTo>
                  <a:pt x="2223147" y="1168364"/>
                </a:lnTo>
                <a:lnTo>
                  <a:pt x="2235708" y="1175003"/>
                </a:lnTo>
                <a:lnTo>
                  <a:pt x="2235708" y="1219370"/>
                </a:lnTo>
                <a:lnTo>
                  <a:pt x="2292096" y="1220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1" name="object 27"/>
          <p:cNvSpPr txBox="1"/>
          <p:nvPr/>
        </p:nvSpPr>
        <p:spPr>
          <a:xfrm>
            <a:off x="1559791" y="3581400"/>
            <a:ext cx="80240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1" name="object 40"/>
          <p:cNvSpPr/>
          <p:nvPr/>
        </p:nvSpPr>
        <p:spPr>
          <a:xfrm>
            <a:off x="6650187" y="3697941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1" name="object 41"/>
          <p:cNvSpPr/>
          <p:nvPr/>
        </p:nvSpPr>
        <p:spPr>
          <a:xfrm>
            <a:off x="6650187" y="4235825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2" name="object 42"/>
          <p:cNvSpPr/>
          <p:nvPr/>
        </p:nvSpPr>
        <p:spPr>
          <a:xfrm>
            <a:off x="6650187" y="4572000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3" name="object 43"/>
          <p:cNvSpPr/>
          <p:nvPr/>
        </p:nvSpPr>
        <p:spPr>
          <a:xfrm>
            <a:off x="6650187" y="4908178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4" name="object 44"/>
          <p:cNvSpPr/>
          <p:nvPr/>
        </p:nvSpPr>
        <p:spPr>
          <a:xfrm>
            <a:off x="6650187" y="5244353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5" name="object 45"/>
          <p:cNvSpPr/>
          <p:nvPr/>
        </p:nvSpPr>
        <p:spPr>
          <a:xfrm>
            <a:off x="6650187" y="5580530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6" name="object 46"/>
          <p:cNvSpPr/>
          <p:nvPr/>
        </p:nvSpPr>
        <p:spPr>
          <a:xfrm>
            <a:off x="6637718" y="3685866"/>
            <a:ext cx="1480705" cy="2176743"/>
          </a:xfrm>
          <a:custGeom>
            <a:avLst/>
            <a:gdLst/>
            <a:ahLst/>
            <a:cxnLst/>
            <a:rect l="l" t="t" r="r" b="b"/>
            <a:pathLst>
              <a:path w="1628775" h="2466975">
                <a:moveTo>
                  <a:pt x="1628394" y="2466594"/>
                </a:moveTo>
                <a:lnTo>
                  <a:pt x="1628394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4" y="28194"/>
                </a:lnTo>
                <a:lnTo>
                  <a:pt x="1600200" y="28194"/>
                </a:lnTo>
                <a:lnTo>
                  <a:pt x="1600200" y="13716"/>
                </a:lnTo>
                <a:lnTo>
                  <a:pt x="1613916" y="28194"/>
                </a:lnTo>
                <a:lnTo>
                  <a:pt x="1613916" y="2466594"/>
                </a:lnTo>
                <a:lnTo>
                  <a:pt x="1628394" y="2466594"/>
                </a:lnTo>
                <a:close/>
              </a:path>
              <a:path w="1628775" h="2466975">
                <a:moveTo>
                  <a:pt x="28194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4" y="28194"/>
                </a:lnTo>
                <a:close/>
              </a:path>
              <a:path w="1628775" h="2466975">
                <a:moveTo>
                  <a:pt x="28194" y="2438400"/>
                </a:moveTo>
                <a:lnTo>
                  <a:pt x="28194" y="28194"/>
                </a:lnTo>
                <a:lnTo>
                  <a:pt x="13716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600200" y="2466594"/>
                </a:lnTo>
                <a:lnTo>
                  <a:pt x="1600200" y="2452116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628775" h="2466975">
                <a:moveTo>
                  <a:pt x="1613916" y="28194"/>
                </a:moveTo>
                <a:lnTo>
                  <a:pt x="1600200" y="13716"/>
                </a:lnTo>
                <a:lnTo>
                  <a:pt x="1600200" y="28194"/>
                </a:lnTo>
                <a:lnTo>
                  <a:pt x="1613916" y="28194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613916" y="28194"/>
                </a:lnTo>
                <a:lnTo>
                  <a:pt x="1600200" y="28194"/>
                </a:lnTo>
                <a:lnTo>
                  <a:pt x="1600200" y="2438400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1613916" y="2466594"/>
                </a:moveTo>
                <a:lnTo>
                  <a:pt x="1613916" y="2438400"/>
                </a:lnTo>
                <a:lnTo>
                  <a:pt x="1600200" y="2452116"/>
                </a:lnTo>
                <a:lnTo>
                  <a:pt x="1600200" y="2466594"/>
                </a:lnTo>
                <a:lnTo>
                  <a:pt x="1613916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7" name="object 47"/>
          <p:cNvSpPr txBox="1"/>
          <p:nvPr/>
        </p:nvSpPr>
        <p:spPr>
          <a:xfrm>
            <a:off x="6639328" y="3683149"/>
            <a:ext cx="57611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2" dirty="0">
                <a:solidFill>
                  <a:srgbClr val="FFFFFF"/>
                </a:solidFill>
                <a:latin typeface="Calibri"/>
                <a:cs typeface="Calibri"/>
              </a:rPr>
              <a:t>EPCM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18" name="object 48"/>
          <p:cNvSpPr/>
          <p:nvPr/>
        </p:nvSpPr>
        <p:spPr>
          <a:xfrm>
            <a:off x="6650187" y="4975415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9" name="object 49"/>
          <p:cNvSpPr/>
          <p:nvPr/>
        </p:nvSpPr>
        <p:spPr>
          <a:xfrm>
            <a:off x="6639097" y="4964654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0" name="object 50"/>
          <p:cNvSpPr/>
          <p:nvPr/>
        </p:nvSpPr>
        <p:spPr>
          <a:xfrm>
            <a:off x="6650187" y="4303062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1" name="object 51"/>
          <p:cNvSpPr/>
          <p:nvPr/>
        </p:nvSpPr>
        <p:spPr>
          <a:xfrm>
            <a:off x="6639097" y="4292301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2" name="object 52"/>
          <p:cNvSpPr/>
          <p:nvPr/>
        </p:nvSpPr>
        <p:spPr>
          <a:xfrm>
            <a:off x="6650187" y="4639235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3" name="object 53"/>
          <p:cNvSpPr/>
          <p:nvPr/>
        </p:nvSpPr>
        <p:spPr>
          <a:xfrm>
            <a:off x="6639097" y="4628479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4" name="object 57"/>
          <p:cNvSpPr/>
          <p:nvPr/>
        </p:nvSpPr>
        <p:spPr>
          <a:xfrm>
            <a:off x="6639097" y="3956126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869904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5" name="object 58"/>
          <p:cNvSpPr txBox="1"/>
          <p:nvPr/>
        </p:nvSpPr>
        <p:spPr>
          <a:xfrm>
            <a:off x="6650187" y="3966909"/>
            <a:ext cx="1454727" cy="260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781" defTabSz="817992" eaLnBrk="1" fontAlgn="auto" hangingPunct="1">
              <a:lnSpc>
                <a:spcPts val="2024"/>
              </a:lnSpc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26" name="object 59"/>
          <p:cNvSpPr/>
          <p:nvPr/>
        </p:nvSpPr>
        <p:spPr>
          <a:xfrm>
            <a:off x="6650187" y="3966882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7" name="object 60"/>
          <p:cNvSpPr/>
          <p:nvPr/>
        </p:nvSpPr>
        <p:spPr>
          <a:xfrm>
            <a:off x="6639097" y="3956126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8" name="object 61"/>
          <p:cNvSpPr/>
          <p:nvPr/>
        </p:nvSpPr>
        <p:spPr>
          <a:xfrm>
            <a:off x="6650187" y="5311588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9" name="object 62"/>
          <p:cNvSpPr/>
          <p:nvPr/>
        </p:nvSpPr>
        <p:spPr>
          <a:xfrm>
            <a:off x="6639097" y="5300831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0" name="object 63"/>
          <p:cNvSpPr txBox="1"/>
          <p:nvPr/>
        </p:nvSpPr>
        <p:spPr>
          <a:xfrm>
            <a:off x="6832608" y="4018433"/>
            <a:ext cx="1091623" cy="1617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000" spc="36" dirty="0">
                <a:solidFill>
                  <a:srgbClr val="FFFFFF"/>
                </a:solidFill>
                <a:latin typeface="Calibri"/>
                <a:cs typeface="Calibri"/>
              </a:rPr>
              <a:t>Valid, </a:t>
            </a:r>
            <a:r>
              <a:rPr sz="1000" spc="81" dirty="0">
                <a:solidFill>
                  <a:srgbClr val="FFFFFF"/>
                </a:solidFill>
                <a:latin typeface="Calibri"/>
                <a:cs typeface="Calibri"/>
              </a:rPr>
              <a:t>SECS,</a:t>
            </a:r>
            <a:r>
              <a:rPr sz="10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54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endParaRPr sz="1000" dirty="0">
              <a:solidFill>
                <a:prstClr val="black"/>
              </a:solidFill>
              <a:latin typeface="Calibri"/>
              <a:cs typeface="Calibri"/>
            </a:endParaRPr>
          </a:p>
          <a:p>
            <a:pPr defTabSz="817992" eaLnBrk="1" fontAlgn="auto" hangingPunct="1">
              <a:spcBef>
                <a:spcPts val="35"/>
              </a:spcBef>
              <a:spcAft>
                <a:spcPts val="0"/>
              </a:spcAft>
            </a:pP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06205" marR="199957" algn="ctr" defTabSz="817992" eaLnBrk="1" fontAlgn="auto" hangingPunct="1">
              <a:lnSpc>
                <a:spcPct val="100800"/>
              </a:lnSpc>
              <a:spcBef>
                <a:spcPts val="363"/>
              </a:spcBef>
              <a:spcAft>
                <a:spcPts val="0"/>
              </a:spcAft>
            </a:pPr>
            <a:r>
              <a:rPr sz="1100" spc="36" dirty="0">
                <a:solidFill>
                  <a:srgbClr val="FFFFFF"/>
                </a:solidFill>
                <a:latin typeface="Calibri"/>
                <a:cs typeface="Calibri"/>
              </a:rPr>
              <a:t>Valid,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REG,  </a:t>
            </a:r>
            <a:r>
              <a:rPr sz="1100" spc="63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100" spc="27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100" spc="-4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100" spc="117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1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06205" marR="199957" algn="ctr" defTabSz="817992" eaLnBrk="1" fontAlgn="auto" hangingPunct="1">
              <a:lnSpc>
                <a:spcPct val="100800"/>
              </a:lnSpc>
              <a:spcBef>
                <a:spcPts val="85"/>
              </a:spcBef>
              <a:spcAft>
                <a:spcPts val="0"/>
              </a:spcAft>
            </a:pPr>
            <a:r>
              <a:rPr sz="1100" spc="36" dirty="0">
                <a:solidFill>
                  <a:srgbClr val="FFFFFF"/>
                </a:solidFill>
                <a:latin typeface="Calibri"/>
                <a:cs typeface="Calibri"/>
              </a:rPr>
              <a:t>Valid,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REG,  </a:t>
            </a:r>
            <a:r>
              <a:rPr sz="1100" spc="63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100" spc="27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100" spc="-4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100" spc="117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100" dirty="0">
              <a:solidFill>
                <a:prstClr val="black"/>
              </a:solidFill>
              <a:latin typeface="Calibri"/>
              <a:cs typeface="Calibri"/>
            </a:endParaRPr>
          </a:p>
          <a:p>
            <a:pPr algn="ctr" defTabSz="817992" eaLnBrk="1" fontAlgn="auto" hangingPunct="1">
              <a:spcBef>
                <a:spcPts val="26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6226" y="228600"/>
            <a:ext cx="3145216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Enclave Life Cycle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53"/>
          <p:cNvSpPr txBox="1"/>
          <p:nvPr/>
        </p:nvSpPr>
        <p:spPr>
          <a:xfrm>
            <a:off x="4989220" y="4039722"/>
            <a:ext cx="87818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spc="139" dirty="0" smtClean="0">
                <a:solidFill>
                  <a:srgbClr val="FFFFFF"/>
                </a:solidFill>
                <a:latin typeface="Calibri"/>
                <a:cs typeface="Calibri"/>
              </a:rPr>
              <a:t>Metadata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13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4" name="object 3"/>
          <p:cNvSpPr/>
          <p:nvPr/>
        </p:nvSpPr>
        <p:spPr>
          <a:xfrm>
            <a:off x="1385455" y="1210263"/>
            <a:ext cx="1177636" cy="744631"/>
          </a:xfrm>
          <a:custGeom>
            <a:avLst/>
            <a:gdLst/>
            <a:ahLst/>
            <a:cxnLst/>
            <a:rect l="l" t="t" r="r" b="b"/>
            <a:pathLst>
              <a:path w="1295400" h="843914">
                <a:moveTo>
                  <a:pt x="0" y="0"/>
                </a:moveTo>
                <a:lnTo>
                  <a:pt x="0" y="843533"/>
                </a:lnTo>
                <a:lnTo>
                  <a:pt x="1295400" y="843533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5" name="object 4"/>
          <p:cNvSpPr/>
          <p:nvPr/>
        </p:nvSpPr>
        <p:spPr>
          <a:xfrm>
            <a:off x="1385455" y="4235824"/>
            <a:ext cx="1177636" cy="1815353"/>
          </a:xfrm>
          <a:custGeom>
            <a:avLst/>
            <a:gdLst/>
            <a:ahLst/>
            <a:cxnLst/>
            <a:rect l="l" t="t" r="r" b="b"/>
            <a:pathLst>
              <a:path w="1295400" h="2057400">
                <a:moveTo>
                  <a:pt x="0" y="0"/>
                </a:moveTo>
                <a:lnTo>
                  <a:pt x="0" y="2057400"/>
                </a:lnTo>
                <a:lnTo>
                  <a:pt x="1295400" y="2057400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6" name="object 5"/>
          <p:cNvSpPr/>
          <p:nvPr/>
        </p:nvSpPr>
        <p:spPr>
          <a:xfrm>
            <a:off x="1372988" y="1198134"/>
            <a:ext cx="1203614" cy="4866154"/>
          </a:xfrm>
          <a:custGeom>
            <a:avLst/>
            <a:gdLst/>
            <a:ahLst/>
            <a:cxnLst/>
            <a:rect l="l" t="t" r="r" b="b"/>
            <a:pathLst>
              <a:path w="1323975" h="5514975">
                <a:moveTo>
                  <a:pt x="1323594" y="5508498"/>
                </a:moveTo>
                <a:lnTo>
                  <a:pt x="1323594" y="6095"/>
                </a:lnTo>
                <a:lnTo>
                  <a:pt x="13174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508498"/>
                </a:lnTo>
                <a:lnTo>
                  <a:pt x="6096" y="5514594"/>
                </a:lnTo>
                <a:lnTo>
                  <a:pt x="13716" y="55145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295400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5514594"/>
                </a:lnTo>
                <a:lnTo>
                  <a:pt x="1317498" y="5514594"/>
                </a:lnTo>
                <a:lnTo>
                  <a:pt x="1323594" y="5508498"/>
                </a:lnTo>
                <a:close/>
              </a:path>
              <a:path w="1323975" h="55149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323975" h="5514975">
                <a:moveTo>
                  <a:pt x="28194" y="54864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86400"/>
                </a:lnTo>
                <a:lnTo>
                  <a:pt x="28194" y="5486400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716" y="5486400"/>
                </a:lnTo>
                <a:lnTo>
                  <a:pt x="28194" y="5500116"/>
                </a:lnTo>
                <a:lnTo>
                  <a:pt x="28194" y="5514594"/>
                </a:lnTo>
                <a:lnTo>
                  <a:pt x="1295400" y="5514594"/>
                </a:lnTo>
                <a:lnTo>
                  <a:pt x="1295400" y="5500116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28194" y="5514594"/>
                </a:moveTo>
                <a:lnTo>
                  <a:pt x="28194" y="5500116"/>
                </a:lnTo>
                <a:lnTo>
                  <a:pt x="13716" y="5486400"/>
                </a:lnTo>
                <a:lnTo>
                  <a:pt x="13716" y="5514594"/>
                </a:lnTo>
                <a:lnTo>
                  <a:pt x="28194" y="5514594"/>
                </a:lnTo>
                <a:close/>
              </a:path>
              <a:path w="1323975" h="5514975">
                <a:moveTo>
                  <a:pt x="1309116" y="28193"/>
                </a:moveTo>
                <a:lnTo>
                  <a:pt x="1295400" y="13715"/>
                </a:lnTo>
                <a:lnTo>
                  <a:pt x="1295400" y="28193"/>
                </a:lnTo>
                <a:lnTo>
                  <a:pt x="1309116" y="28193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09116" y="28193"/>
                </a:lnTo>
                <a:lnTo>
                  <a:pt x="1295400" y="28193"/>
                </a:lnTo>
                <a:lnTo>
                  <a:pt x="1295400" y="5486400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1309116" y="5514594"/>
                </a:moveTo>
                <a:lnTo>
                  <a:pt x="1309116" y="5486400"/>
                </a:lnTo>
                <a:lnTo>
                  <a:pt x="1295400" y="5500116"/>
                </a:lnTo>
                <a:lnTo>
                  <a:pt x="1295400" y="5514594"/>
                </a:lnTo>
                <a:lnTo>
                  <a:pt x="1309116" y="5514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7" name="object 6"/>
          <p:cNvSpPr/>
          <p:nvPr/>
        </p:nvSpPr>
        <p:spPr>
          <a:xfrm>
            <a:off x="4641300" y="1210236"/>
            <a:ext cx="1385455" cy="336176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8" name="object 7"/>
          <p:cNvSpPr/>
          <p:nvPr/>
        </p:nvSpPr>
        <p:spPr>
          <a:xfrm>
            <a:off x="4641300" y="3429000"/>
            <a:ext cx="1385455" cy="268941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9" name="object 8"/>
          <p:cNvSpPr/>
          <p:nvPr/>
        </p:nvSpPr>
        <p:spPr>
          <a:xfrm>
            <a:off x="4641300" y="5849470"/>
            <a:ext cx="1385455" cy="134471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0" y="0"/>
                </a:moveTo>
                <a:lnTo>
                  <a:pt x="0" y="152400"/>
                </a:lnTo>
                <a:lnTo>
                  <a:pt x="1524000" y="1524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0" name="object 9"/>
          <p:cNvSpPr/>
          <p:nvPr/>
        </p:nvSpPr>
        <p:spPr>
          <a:xfrm>
            <a:off x="4628809" y="1198160"/>
            <a:ext cx="1411432" cy="4798919"/>
          </a:xfrm>
          <a:custGeom>
            <a:avLst/>
            <a:gdLst/>
            <a:ahLst/>
            <a:cxnLst/>
            <a:rect l="l" t="t" r="r" b="b"/>
            <a:pathLst>
              <a:path w="1552575" h="5438775">
                <a:moveTo>
                  <a:pt x="1552194" y="5432298"/>
                </a:moveTo>
                <a:lnTo>
                  <a:pt x="1552194" y="6095"/>
                </a:lnTo>
                <a:lnTo>
                  <a:pt x="15460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432298"/>
                </a:lnTo>
                <a:lnTo>
                  <a:pt x="6096" y="5438394"/>
                </a:lnTo>
                <a:lnTo>
                  <a:pt x="13716" y="54383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524000" y="28193"/>
                </a:lnTo>
                <a:lnTo>
                  <a:pt x="1524000" y="13715"/>
                </a:lnTo>
                <a:lnTo>
                  <a:pt x="1537716" y="28193"/>
                </a:lnTo>
                <a:lnTo>
                  <a:pt x="1537716" y="5438394"/>
                </a:lnTo>
                <a:lnTo>
                  <a:pt x="1546098" y="5438394"/>
                </a:lnTo>
                <a:lnTo>
                  <a:pt x="1552194" y="5432298"/>
                </a:lnTo>
                <a:close/>
              </a:path>
              <a:path w="1552575" h="54387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552575" h="5438775">
                <a:moveTo>
                  <a:pt x="28194" y="54102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10200"/>
                </a:lnTo>
                <a:lnTo>
                  <a:pt x="28194" y="5410200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3716" y="5410200"/>
                </a:lnTo>
                <a:lnTo>
                  <a:pt x="28194" y="5423916"/>
                </a:lnTo>
                <a:lnTo>
                  <a:pt x="28194" y="5438394"/>
                </a:lnTo>
                <a:lnTo>
                  <a:pt x="1524000" y="5438394"/>
                </a:lnTo>
                <a:lnTo>
                  <a:pt x="1524000" y="5423916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28194" y="5438394"/>
                </a:moveTo>
                <a:lnTo>
                  <a:pt x="28194" y="5423916"/>
                </a:lnTo>
                <a:lnTo>
                  <a:pt x="13716" y="5410200"/>
                </a:lnTo>
                <a:lnTo>
                  <a:pt x="13716" y="5438394"/>
                </a:lnTo>
                <a:lnTo>
                  <a:pt x="28194" y="5438394"/>
                </a:lnTo>
                <a:close/>
              </a:path>
              <a:path w="1552575" h="5438775">
                <a:moveTo>
                  <a:pt x="1537716" y="28193"/>
                </a:moveTo>
                <a:lnTo>
                  <a:pt x="1524000" y="13715"/>
                </a:lnTo>
                <a:lnTo>
                  <a:pt x="1524000" y="28193"/>
                </a:lnTo>
                <a:lnTo>
                  <a:pt x="1537716" y="28193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537716" y="28193"/>
                </a:lnTo>
                <a:lnTo>
                  <a:pt x="1524000" y="28193"/>
                </a:lnTo>
                <a:lnTo>
                  <a:pt x="1524000" y="5410200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1537716" y="5438394"/>
                </a:moveTo>
                <a:lnTo>
                  <a:pt x="1537716" y="5410200"/>
                </a:lnTo>
                <a:lnTo>
                  <a:pt x="1524000" y="5423916"/>
                </a:lnTo>
                <a:lnTo>
                  <a:pt x="1524000" y="5438394"/>
                </a:lnTo>
                <a:lnTo>
                  <a:pt x="1537716" y="5438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1" name="object 10"/>
          <p:cNvSpPr/>
          <p:nvPr/>
        </p:nvSpPr>
        <p:spPr>
          <a:xfrm>
            <a:off x="1385455" y="1954529"/>
            <a:ext cx="1177636" cy="2281518"/>
          </a:xfrm>
          <a:custGeom>
            <a:avLst/>
            <a:gdLst/>
            <a:ahLst/>
            <a:cxnLst/>
            <a:rect l="l" t="t" r="r" b="b"/>
            <a:pathLst>
              <a:path w="1295400" h="2585720">
                <a:moveTo>
                  <a:pt x="0" y="0"/>
                </a:moveTo>
                <a:lnTo>
                  <a:pt x="0" y="2585466"/>
                </a:lnTo>
                <a:lnTo>
                  <a:pt x="1295400" y="2585466"/>
                </a:lnTo>
                <a:lnTo>
                  <a:pt x="1295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4C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2" name="object 11"/>
          <p:cNvSpPr/>
          <p:nvPr/>
        </p:nvSpPr>
        <p:spPr>
          <a:xfrm>
            <a:off x="1372988" y="1941755"/>
            <a:ext cx="1203614" cy="2307291"/>
          </a:xfrm>
          <a:custGeom>
            <a:avLst/>
            <a:gdLst/>
            <a:ahLst/>
            <a:cxnLst/>
            <a:rect l="l" t="t" r="r" b="b"/>
            <a:pathLst>
              <a:path w="1323975" h="2614929">
                <a:moveTo>
                  <a:pt x="1323594" y="2614422"/>
                </a:moveTo>
                <a:lnTo>
                  <a:pt x="1323593" y="0"/>
                </a:lnTo>
                <a:lnTo>
                  <a:pt x="0" y="0"/>
                </a:lnTo>
                <a:lnTo>
                  <a:pt x="0" y="2614422"/>
                </a:lnTo>
                <a:lnTo>
                  <a:pt x="13715" y="2614422"/>
                </a:lnTo>
                <a:lnTo>
                  <a:pt x="13715" y="28194"/>
                </a:lnTo>
                <a:lnTo>
                  <a:pt x="28193" y="14478"/>
                </a:lnTo>
                <a:lnTo>
                  <a:pt x="28193" y="28194"/>
                </a:lnTo>
                <a:lnTo>
                  <a:pt x="1295399" y="28194"/>
                </a:lnTo>
                <a:lnTo>
                  <a:pt x="1295399" y="14478"/>
                </a:lnTo>
                <a:lnTo>
                  <a:pt x="1309115" y="28194"/>
                </a:lnTo>
                <a:lnTo>
                  <a:pt x="1309116" y="2614422"/>
                </a:lnTo>
                <a:lnTo>
                  <a:pt x="1323594" y="2614422"/>
                </a:lnTo>
                <a:close/>
              </a:path>
              <a:path w="1323975" h="2614929">
                <a:moveTo>
                  <a:pt x="28193" y="28194"/>
                </a:moveTo>
                <a:lnTo>
                  <a:pt x="28193" y="14478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323975" h="2614929">
                <a:moveTo>
                  <a:pt x="28193" y="258622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2586228"/>
                </a:lnTo>
                <a:lnTo>
                  <a:pt x="28193" y="2586228"/>
                </a:lnTo>
                <a:close/>
              </a:path>
              <a:path w="1323975" h="2614929">
                <a:moveTo>
                  <a:pt x="1309116" y="2586228"/>
                </a:moveTo>
                <a:lnTo>
                  <a:pt x="13716" y="2586228"/>
                </a:lnTo>
                <a:lnTo>
                  <a:pt x="28194" y="2599944"/>
                </a:lnTo>
                <a:lnTo>
                  <a:pt x="28193" y="2614422"/>
                </a:lnTo>
                <a:lnTo>
                  <a:pt x="1295400" y="2614422"/>
                </a:lnTo>
                <a:lnTo>
                  <a:pt x="1295400" y="2599944"/>
                </a:lnTo>
                <a:lnTo>
                  <a:pt x="1309116" y="2586228"/>
                </a:lnTo>
                <a:close/>
              </a:path>
              <a:path w="1323975" h="2614929">
                <a:moveTo>
                  <a:pt x="28193" y="2614422"/>
                </a:moveTo>
                <a:lnTo>
                  <a:pt x="28194" y="2599944"/>
                </a:lnTo>
                <a:lnTo>
                  <a:pt x="13716" y="2586228"/>
                </a:lnTo>
                <a:lnTo>
                  <a:pt x="13715" y="2614422"/>
                </a:lnTo>
                <a:lnTo>
                  <a:pt x="28193" y="2614422"/>
                </a:lnTo>
                <a:close/>
              </a:path>
              <a:path w="1323975" h="2614929">
                <a:moveTo>
                  <a:pt x="1309115" y="28194"/>
                </a:moveTo>
                <a:lnTo>
                  <a:pt x="1295399" y="14478"/>
                </a:lnTo>
                <a:lnTo>
                  <a:pt x="1295399" y="28194"/>
                </a:lnTo>
                <a:lnTo>
                  <a:pt x="1309115" y="28194"/>
                </a:lnTo>
                <a:close/>
              </a:path>
              <a:path w="1323975" h="2614929">
                <a:moveTo>
                  <a:pt x="1309116" y="2586228"/>
                </a:moveTo>
                <a:lnTo>
                  <a:pt x="1309115" y="28194"/>
                </a:lnTo>
                <a:lnTo>
                  <a:pt x="1295399" y="28194"/>
                </a:lnTo>
                <a:lnTo>
                  <a:pt x="1295400" y="2586228"/>
                </a:lnTo>
                <a:lnTo>
                  <a:pt x="1309116" y="2586228"/>
                </a:lnTo>
                <a:close/>
              </a:path>
              <a:path w="1323975" h="2614929">
                <a:moveTo>
                  <a:pt x="1309116" y="2614422"/>
                </a:moveTo>
                <a:lnTo>
                  <a:pt x="1309116" y="2586228"/>
                </a:lnTo>
                <a:lnTo>
                  <a:pt x="1295400" y="2599944"/>
                </a:lnTo>
                <a:lnTo>
                  <a:pt x="1295400" y="2614422"/>
                </a:lnTo>
                <a:lnTo>
                  <a:pt x="1309116" y="2614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3" name="object 12"/>
          <p:cNvSpPr txBox="1"/>
          <p:nvPr/>
        </p:nvSpPr>
        <p:spPr>
          <a:xfrm>
            <a:off x="4122977" y="838200"/>
            <a:ext cx="273502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90" dirty="0">
                <a:solidFill>
                  <a:prstClr val="black"/>
                </a:solidFill>
                <a:latin typeface="Calibri"/>
                <a:cs typeface="Calibri"/>
              </a:rPr>
              <a:t>Physical </a:t>
            </a:r>
            <a:r>
              <a:rPr sz="1800" spc="99" dirty="0">
                <a:solidFill>
                  <a:prstClr val="black"/>
                </a:solidFill>
                <a:latin typeface="Calibri"/>
                <a:cs typeface="Calibri"/>
              </a:rPr>
              <a:t>Address</a:t>
            </a:r>
            <a:r>
              <a:rPr sz="1800" spc="-7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800" spc="112" dirty="0">
                <a:solidFill>
                  <a:prstClr val="black"/>
                </a:solidFill>
                <a:latin typeface="Calibri"/>
                <a:cs typeface="Calibri"/>
              </a:rPr>
              <a:t>Space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4" name="object 13"/>
          <p:cNvSpPr/>
          <p:nvPr/>
        </p:nvSpPr>
        <p:spPr>
          <a:xfrm>
            <a:off x="4641300" y="1546412"/>
            <a:ext cx="1385455" cy="1882588"/>
          </a:xfrm>
          <a:custGeom>
            <a:avLst/>
            <a:gdLst/>
            <a:ahLst/>
            <a:cxnLst/>
            <a:rect l="l" t="t" r="r" b="b"/>
            <a:pathLst>
              <a:path w="1524000" h="2133600">
                <a:moveTo>
                  <a:pt x="0" y="0"/>
                </a:moveTo>
                <a:lnTo>
                  <a:pt x="0" y="2133600"/>
                </a:lnTo>
                <a:lnTo>
                  <a:pt x="1524000" y="213359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660A9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5" name="object 14"/>
          <p:cNvSpPr/>
          <p:nvPr/>
        </p:nvSpPr>
        <p:spPr>
          <a:xfrm>
            <a:off x="4628809" y="1534309"/>
            <a:ext cx="1411432" cy="1907801"/>
          </a:xfrm>
          <a:custGeom>
            <a:avLst/>
            <a:gdLst/>
            <a:ahLst/>
            <a:cxnLst/>
            <a:rect l="l" t="t" r="r" b="b"/>
            <a:pathLst>
              <a:path w="1552575" h="2162175">
                <a:moveTo>
                  <a:pt x="1552193" y="2161793"/>
                </a:moveTo>
                <a:lnTo>
                  <a:pt x="1552193" y="0"/>
                </a:lnTo>
                <a:lnTo>
                  <a:pt x="0" y="0"/>
                </a:lnTo>
                <a:lnTo>
                  <a:pt x="0" y="2161794"/>
                </a:lnTo>
                <a:lnTo>
                  <a:pt x="13715" y="2161794"/>
                </a:lnTo>
                <a:lnTo>
                  <a:pt x="13715" y="28193"/>
                </a:lnTo>
                <a:lnTo>
                  <a:pt x="28193" y="13716"/>
                </a:lnTo>
                <a:lnTo>
                  <a:pt x="28193" y="28193"/>
                </a:lnTo>
                <a:lnTo>
                  <a:pt x="1523999" y="28193"/>
                </a:lnTo>
                <a:lnTo>
                  <a:pt x="1523999" y="13716"/>
                </a:lnTo>
                <a:lnTo>
                  <a:pt x="1537715" y="28193"/>
                </a:lnTo>
                <a:lnTo>
                  <a:pt x="1537715" y="2161793"/>
                </a:lnTo>
                <a:lnTo>
                  <a:pt x="1552193" y="2161793"/>
                </a:lnTo>
                <a:close/>
              </a:path>
              <a:path w="1552575" h="2162175">
                <a:moveTo>
                  <a:pt x="28193" y="28193"/>
                </a:moveTo>
                <a:lnTo>
                  <a:pt x="28193" y="13716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552575" h="2162175">
                <a:moveTo>
                  <a:pt x="28193" y="2133600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33600"/>
                </a:lnTo>
                <a:lnTo>
                  <a:pt x="28193" y="2133600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3715" y="2133600"/>
                </a:lnTo>
                <a:lnTo>
                  <a:pt x="28193" y="2147316"/>
                </a:lnTo>
                <a:lnTo>
                  <a:pt x="28193" y="2161794"/>
                </a:lnTo>
                <a:lnTo>
                  <a:pt x="1523999" y="2161793"/>
                </a:lnTo>
                <a:lnTo>
                  <a:pt x="1523999" y="2147316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28193" y="2161794"/>
                </a:moveTo>
                <a:lnTo>
                  <a:pt x="28193" y="2147316"/>
                </a:lnTo>
                <a:lnTo>
                  <a:pt x="13715" y="2133600"/>
                </a:lnTo>
                <a:lnTo>
                  <a:pt x="13715" y="2161794"/>
                </a:lnTo>
                <a:lnTo>
                  <a:pt x="28193" y="2161794"/>
                </a:lnTo>
                <a:close/>
              </a:path>
              <a:path w="1552575" h="2162175">
                <a:moveTo>
                  <a:pt x="1537715" y="28193"/>
                </a:moveTo>
                <a:lnTo>
                  <a:pt x="1523999" y="13716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2133600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1537715" y="2161793"/>
                </a:moveTo>
                <a:lnTo>
                  <a:pt x="1537715" y="2133600"/>
                </a:lnTo>
                <a:lnTo>
                  <a:pt x="1523999" y="2147316"/>
                </a:lnTo>
                <a:lnTo>
                  <a:pt x="1523999" y="2161793"/>
                </a:lnTo>
                <a:lnTo>
                  <a:pt x="1537715" y="2161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7" name="object 16"/>
          <p:cNvSpPr/>
          <p:nvPr/>
        </p:nvSpPr>
        <p:spPr>
          <a:xfrm>
            <a:off x="4641300" y="3697941"/>
            <a:ext cx="1385455" cy="336176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8" name="object 17"/>
          <p:cNvSpPr/>
          <p:nvPr/>
        </p:nvSpPr>
        <p:spPr>
          <a:xfrm>
            <a:off x="4641300" y="4224421"/>
            <a:ext cx="1385455" cy="1625413"/>
          </a:xfrm>
          <a:custGeom>
            <a:avLst/>
            <a:gdLst/>
            <a:ahLst/>
            <a:cxnLst/>
            <a:rect l="l" t="t" r="r" b="b"/>
            <a:pathLst>
              <a:path w="1524000" h="1842134">
                <a:moveTo>
                  <a:pt x="0" y="0"/>
                </a:moveTo>
                <a:lnTo>
                  <a:pt x="0" y="1841754"/>
                </a:lnTo>
                <a:lnTo>
                  <a:pt x="1524000" y="1841754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9" name="object 18"/>
          <p:cNvSpPr/>
          <p:nvPr/>
        </p:nvSpPr>
        <p:spPr>
          <a:xfrm>
            <a:off x="4628809" y="3685866"/>
            <a:ext cx="1411432" cy="2176743"/>
          </a:xfrm>
          <a:custGeom>
            <a:avLst/>
            <a:gdLst/>
            <a:ahLst/>
            <a:cxnLst/>
            <a:rect l="l" t="t" r="r" b="b"/>
            <a:pathLst>
              <a:path w="1552575" h="2466975">
                <a:moveTo>
                  <a:pt x="1552193" y="2466594"/>
                </a:moveTo>
                <a:lnTo>
                  <a:pt x="1552193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4"/>
                </a:lnTo>
                <a:lnTo>
                  <a:pt x="1523999" y="13716"/>
                </a:lnTo>
                <a:lnTo>
                  <a:pt x="1537715" y="28194"/>
                </a:lnTo>
                <a:lnTo>
                  <a:pt x="1537715" y="2466594"/>
                </a:lnTo>
                <a:lnTo>
                  <a:pt x="1552193" y="2466594"/>
                </a:lnTo>
                <a:close/>
              </a:path>
              <a:path w="1552575" h="24669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2466975">
                <a:moveTo>
                  <a:pt x="28194" y="24384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523999" y="2466594"/>
                </a:lnTo>
                <a:lnTo>
                  <a:pt x="1523999" y="2452116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552575" h="2466975">
                <a:moveTo>
                  <a:pt x="1537715" y="28194"/>
                </a:moveTo>
                <a:lnTo>
                  <a:pt x="1523999" y="13716"/>
                </a:lnTo>
                <a:lnTo>
                  <a:pt x="1523999" y="28194"/>
                </a:lnTo>
                <a:lnTo>
                  <a:pt x="1537715" y="28194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537715" y="28194"/>
                </a:lnTo>
                <a:lnTo>
                  <a:pt x="1523999" y="28194"/>
                </a:lnTo>
                <a:lnTo>
                  <a:pt x="1523999" y="2438400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1537715" y="2466594"/>
                </a:moveTo>
                <a:lnTo>
                  <a:pt x="1537715" y="2438400"/>
                </a:lnTo>
                <a:lnTo>
                  <a:pt x="1523999" y="2452116"/>
                </a:lnTo>
                <a:lnTo>
                  <a:pt x="1523999" y="2466594"/>
                </a:lnTo>
                <a:lnTo>
                  <a:pt x="1537715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3" name="object 22"/>
          <p:cNvSpPr txBox="1"/>
          <p:nvPr/>
        </p:nvSpPr>
        <p:spPr>
          <a:xfrm>
            <a:off x="436648" y="2967317"/>
            <a:ext cx="667327" cy="217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400" spc="76" dirty="0">
                <a:solidFill>
                  <a:prstClr val="black"/>
                </a:solidFill>
                <a:latin typeface="Calibri"/>
                <a:cs typeface="Calibri"/>
              </a:rPr>
              <a:t>Enclave</a:t>
            </a:r>
            <a:endParaRPr sz="1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2" name="object 54"/>
          <p:cNvSpPr/>
          <p:nvPr/>
        </p:nvSpPr>
        <p:spPr>
          <a:xfrm>
            <a:off x="1163809" y="1943102"/>
            <a:ext cx="219941" cy="2292724"/>
          </a:xfrm>
          <a:custGeom>
            <a:avLst/>
            <a:gdLst/>
            <a:ahLst/>
            <a:cxnLst/>
            <a:rect l="l" t="t" r="r" b="b"/>
            <a:pathLst>
              <a:path w="241934" h="2598420">
                <a:moveTo>
                  <a:pt x="76355" y="1299186"/>
                </a:moveTo>
                <a:lnTo>
                  <a:pt x="71082" y="1296442"/>
                </a:lnTo>
                <a:lnTo>
                  <a:pt x="37338" y="1288542"/>
                </a:lnTo>
                <a:lnTo>
                  <a:pt x="25146" y="1287018"/>
                </a:lnTo>
                <a:lnTo>
                  <a:pt x="12953" y="1286256"/>
                </a:lnTo>
                <a:lnTo>
                  <a:pt x="12192" y="1286256"/>
                </a:lnTo>
                <a:lnTo>
                  <a:pt x="5334" y="1287018"/>
                </a:lnTo>
                <a:lnTo>
                  <a:pt x="0" y="1292352"/>
                </a:lnTo>
                <a:lnTo>
                  <a:pt x="0" y="1306068"/>
                </a:lnTo>
                <a:lnTo>
                  <a:pt x="5334" y="1311402"/>
                </a:lnTo>
                <a:lnTo>
                  <a:pt x="12192" y="1312164"/>
                </a:lnTo>
                <a:lnTo>
                  <a:pt x="12953" y="1312164"/>
                </a:lnTo>
                <a:lnTo>
                  <a:pt x="25146" y="1311354"/>
                </a:lnTo>
                <a:lnTo>
                  <a:pt x="36576" y="1310640"/>
                </a:lnTo>
                <a:lnTo>
                  <a:pt x="71628" y="1301662"/>
                </a:lnTo>
                <a:lnTo>
                  <a:pt x="76355" y="1299186"/>
                </a:lnTo>
                <a:close/>
              </a:path>
              <a:path w="241934" h="2598420">
                <a:moveTo>
                  <a:pt x="241553" y="25146"/>
                </a:moveTo>
                <a:lnTo>
                  <a:pt x="240791" y="0"/>
                </a:lnTo>
                <a:lnTo>
                  <a:pt x="227837" y="762"/>
                </a:lnTo>
                <a:lnTo>
                  <a:pt x="215645" y="1524"/>
                </a:lnTo>
                <a:lnTo>
                  <a:pt x="180661" y="10590"/>
                </a:lnTo>
                <a:lnTo>
                  <a:pt x="148151" y="28165"/>
                </a:lnTo>
                <a:lnTo>
                  <a:pt x="124052" y="54327"/>
                </a:lnTo>
                <a:lnTo>
                  <a:pt x="114299" y="89154"/>
                </a:lnTo>
                <a:lnTo>
                  <a:pt x="114300" y="1225296"/>
                </a:lnTo>
                <a:lnTo>
                  <a:pt x="113538" y="1227582"/>
                </a:lnTo>
                <a:lnTo>
                  <a:pt x="92964" y="1261110"/>
                </a:lnTo>
                <a:lnTo>
                  <a:pt x="55410" y="1280549"/>
                </a:lnTo>
                <a:lnTo>
                  <a:pt x="12953" y="1286256"/>
                </a:lnTo>
                <a:lnTo>
                  <a:pt x="25146" y="1287018"/>
                </a:lnTo>
                <a:lnTo>
                  <a:pt x="37338" y="1288542"/>
                </a:lnTo>
                <a:lnTo>
                  <a:pt x="71082" y="1296442"/>
                </a:lnTo>
                <a:lnTo>
                  <a:pt x="76355" y="1299186"/>
                </a:lnTo>
                <a:lnTo>
                  <a:pt x="104560" y="1284412"/>
                </a:lnTo>
                <a:lnTo>
                  <a:pt x="129217" y="1258560"/>
                </a:lnTo>
                <a:lnTo>
                  <a:pt x="139446" y="1223772"/>
                </a:lnTo>
                <a:lnTo>
                  <a:pt x="139445" y="85344"/>
                </a:lnTo>
                <a:lnTo>
                  <a:pt x="149907" y="61363"/>
                </a:lnTo>
                <a:lnTo>
                  <a:pt x="169892" y="43834"/>
                </a:lnTo>
                <a:lnTo>
                  <a:pt x="194847" y="32390"/>
                </a:lnTo>
                <a:lnTo>
                  <a:pt x="220217" y="26670"/>
                </a:lnTo>
                <a:lnTo>
                  <a:pt x="241553" y="25146"/>
                </a:lnTo>
                <a:close/>
              </a:path>
              <a:path w="241934" h="2598420">
                <a:moveTo>
                  <a:pt x="241554" y="2573274"/>
                </a:moveTo>
                <a:lnTo>
                  <a:pt x="193322" y="2565176"/>
                </a:lnTo>
                <a:lnTo>
                  <a:pt x="147998" y="2534670"/>
                </a:lnTo>
                <a:lnTo>
                  <a:pt x="139446" y="1370838"/>
                </a:lnTo>
                <a:lnTo>
                  <a:pt x="127897" y="1338119"/>
                </a:lnTo>
                <a:lnTo>
                  <a:pt x="103189" y="1313145"/>
                </a:lnTo>
                <a:lnTo>
                  <a:pt x="76355" y="1299186"/>
                </a:lnTo>
                <a:lnTo>
                  <a:pt x="71628" y="1301662"/>
                </a:lnTo>
                <a:lnTo>
                  <a:pt x="36576" y="1310640"/>
                </a:lnTo>
                <a:lnTo>
                  <a:pt x="22860" y="1311503"/>
                </a:lnTo>
                <a:lnTo>
                  <a:pt x="12953" y="1312164"/>
                </a:lnTo>
                <a:lnTo>
                  <a:pt x="24384" y="1312272"/>
                </a:lnTo>
                <a:lnTo>
                  <a:pt x="33528" y="1312926"/>
                </a:lnTo>
                <a:lnTo>
                  <a:pt x="85472" y="1331437"/>
                </a:lnTo>
                <a:lnTo>
                  <a:pt x="114300" y="1375410"/>
                </a:lnTo>
                <a:lnTo>
                  <a:pt x="114300" y="2514600"/>
                </a:lnTo>
                <a:lnTo>
                  <a:pt x="125964" y="2547330"/>
                </a:lnTo>
                <a:lnTo>
                  <a:pt x="150609" y="2572021"/>
                </a:lnTo>
                <a:lnTo>
                  <a:pt x="182626" y="2588575"/>
                </a:lnTo>
                <a:lnTo>
                  <a:pt x="216408" y="2596896"/>
                </a:lnTo>
                <a:lnTo>
                  <a:pt x="240792" y="2598420"/>
                </a:lnTo>
                <a:lnTo>
                  <a:pt x="241554" y="257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3" name="object 55"/>
          <p:cNvSpPr/>
          <p:nvPr/>
        </p:nvSpPr>
        <p:spPr>
          <a:xfrm>
            <a:off x="1163809" y="1943102"/>
            <a:ext cx="219941" cy="2292724"/>
          </a:xfrm>
          <a:custGeom>
            <a:avLst/>
            <a:gdLst/>
            <a:ahLst/>
            <a:cxnLst/>
            <a:rect l="l" t="t" r="r" b="b"/>
            <a:pathLst>
              <a:path w="241934" h="2598420">
                <a:moveTo>
                  <a:pt x="76355" y="1299186"/>
                </a:moveTo>
                <a:lnTo>
                  <a:pt x="71082" y="1296442"/>
                </a:lnTo>
                <a:lnTo>
                  <a:pt x="37338" y="1288542"/>
                </a:lnTo>
                <a:lnTo>
                  <a:pt x="25146" y="1287018"/>
                </a:lnTo>
                <a:lnTo>
                  <a:pt x="12953" y="1286256"/>
                </a:lnTo>
                <a:lnTo>
                  <a:pt x="12192" y="1286256"/>
                </a:lnTo>
                <a:lnTo>
                  <a:pt x="5334" y="1287018"/>
                </a:lnTo>
                <a:lnTo>
                  <a:pt x="0" y="1292352"/>
                </a:lnTo>
                <a:lnTo>
                  <a:pt x="0" y="1306068"/>
                </a:lnTo>
                <a:lnTo>
                  <a:pt x="5334" y="1311402"/>
                </a:lnTo>
                <a:lnTo>
                  <a:pt x="12192" y="1312164"/>
                </a:lnTo>
                <a:lnTo>
                  <a:pt x="12953" y="1312164"/>
                </a:lnTo>
                <a:lnTo>
                  <a:pt x="25146" y="1311354"/>
                </a:lnTo>
                <a:lnTo>
                  <a:pt x="36576" y="1310640"/>
                </a:lnTo>
                <a:lnTo>
                  <a:pt x="71628" y="1301662"/>
                </a:lnTo>
                <a:lnTo>
                  <a:pt x="76355" y="1299186"/>
                </a:lnTo>
                <a:close/>
              </a:path>
              <a:path w="241934" h="2598420">
                <a:moveTo>
                  <a:pt x="241553" y="25146"/>
                </a:moveTo>
                <a:lnTo>
                  <a:pt x="240791" y="0"/>
                </a:lnTo>
                <a:lnTo>
                  <a:pt x="227837" y="762"/>
                </a:lnTo>
                <a:lnTo>
                  <a:pt x="215645" y="1524"/>
                </a:lnTo>
                <a:lnTo>
                  <a:pt x="180661" y="10590"/>
                </a:lnTo>
                <a:lnTo>
                  <a:pt x="148151" y="28165"/>
                </a:lnTo>
                <a:lnTo>
                  <a:pt x="124052" y="54327"/>
                </a:lnTo>
                <a:lnTo>
                  <a:pt x="114299" y="89154"/>
                </a:lnTo>
                <a:lnTo>
                  <a:pt x="114300" y="1225296"/>
                </a:lnTo>
                <a:lnTo>
                  <a:pt x="113538" y="1227582"/>
                </a:lnTo>
                <a:lnTo>
                  <a:pt x="92964" y="1261110"/>
                </a:lnTo>
                <a:lnTo>
                  <a:pt x="55410" y="1280549"/>
                </a:lnTo>
                <a:lnTo>
                  <a:pt x="12953" y="1286256"/>
                </a:lnTo>
                <a:lnTo>
                  <a:pt x="25146" y="1287018"/>
                </a:lnTo>
                <a:lnTo>
                  <a:pt x="37338" y="1288542"/>
                </a:lnTo>
                <a:lnTo>
                  <a:pt x="71082" y="1296442"/>
                </a:lnTo>
                <a:lnTo>
                  <a:pt x="76355" y="1299186"/>
                </a:lnTo>
                <a:lnTo>
                  <a:pt x="104560" y="1284412"/>
                </a:lnTo>
                <a:lnTo>
                  <a:pt x="129217" y="1258560"/>
                </a:lnTo>
                <a:lnTo>
                  <a:pt x="139446" y="1223772"/>
                </a:lnTo>
                <a:lnTo>
                  <a:pt x="139445" y="85344"/>
                </a:lnTo>
                <a:lnTo>
                  <a:pt x="149907" y="61363"/>
                </a:lnTo>
                <a:lnTo>
                  <a:pt x="169892" y="43834"/>
                </a:lnTo>
                <a:lnTo>
                  <a:pt x="194847" y="32390"/>
                </a:lnTo>
                <a:lnTo>
                  <a:pt x="220217" y="26670"/>
                </a:lnTo>
                <a:lnTo>
                  <a:pt x="241553" y="25146"/>
                </a:lnTo>
                <a:close/>
              </a:path>
              <a:path w="241934" h="2598420">
                <a:moveTo>
                  <a:pt x="241554" y="2573274"/>
                </a:moveTo>
                <a:lnTo>
                  <a:pt x="193322" y="2565176"/>
                </a:lnTo>
                <a:lnTo>
                  <a:pt x="147998" y="2534670"/>
                </a:lnTo>
                <a:lnTo>
                  <a:pt x="139446" y="1370838"/>
                </a:lnTo>
                <a:lnTo>
                  <a:pt x="127897" y="1338119"/>
                </a:lnTo>
                <a:lnTo>
                  <a:pt x="103189" y="1313145"/>
                </a:lnTo>
                <a:lnTo>
                  <a:pt x="76355" y="1299186"/>
                </a:lnTo>
                <a:lnTo>
                  <a:pt x="71628" y="1301662"/>
                </a:lnTo>
                <a:lnTo>
                  <a:pt x="36576" y="1310640"/>
                </a:lnTo>
                <a:lnTo>
                  <a:pt x="22860" y="1311503"/>
                </a:lnTo>
                <a:lnTo>
                  <a:pt x="12953" y="1312164"/>
                </a:lnTo>
                <a:lnTo>
                  <a:pt x="24384" y="1312272"/>
                </a:lnTo>
                <a:lnTo>
                  <a:pt x="33528" y="1312926"/>
                </a:lnTo>
                <a:lnTo>
                  <a:pt x="85472" y="1331437"/>
                </a:lnTo>
                <a:lnTo>
                  <a:pt x="114300" y="1375410"/>
                </a:lnTo>
                <a:lnTo>
                  <a:pt x="114300" y="2514600"/>
                </a:lnTo>
                <a:lnTo>
                  <a:pt x="125964" y="2547330"/>
                </a:lnTo>
                <a:lnTo>
                  <a:pt x="150609" y="2572021"/>
                </a:lnTo>
                <a:lnTo>
                  <a:pt x="182626" y="2588575"/>
                </a:lnTo>
                <a:lnTo>
                  <a:pt x="216408" y="2596896"/>
                </a:lnTo>
                <a:lnTo>
                  <a:pt x="240792" y="2598420"/>
                </a:lnTo>
                <a:lnTo>
                  <a:pt x="241554" y="257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4" name="object 56"/>
          <p:cNvSpPr txBox="1"/>
          <p:nvPr/>
        </p:nvSpPr>
        <p:spPr>
          <a:xfrm>
            <a:off x="6765405" y="845589"/>
            <a:ext cx="16105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1409"/>
              </a:spcBef>
              <a:spcAft>
                <a:spcPts val="0"/>
              </a:spcAft>
            </a:pPr>
            <a:r>
              <a:rPr sz="1800" spc="-171" dirty="0" smtClean="0">
                <a:solidFill>
                  <a:prstClr val="black"/>
                </a:solidFill>
                <a:latin typeface="Verdana"/>
                <a:cs typeface="Verdana"/>
              </a:rPr>
              <a:t>Enclave</a:t>
            </a:r>
            <a:r>
              <a:rPr sz="1800" spc="-238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800" spc="-144" dirty="0">
                <a:solidFill>
                  <a:prstClr val="black"/>
                </a:solidFill>
                <a:latin typeface="Verdana"/>
                <a:cs typeface="Verdana"/>
              </a:rPr>
              <a:t>creation</a:t>
            </a:r>
            <a:endParaRPr sz="18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95" name="object 8"/>
          <p:cNvSpPr txBox="1"/>
          <p:nvPr/>
        </p:nvSpPr>
        <p:spPr>
          <a:xfrm>
            <a:off x="4867685" y="2596107"/>
            <a:ext cx="9336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8" dirty="0">
                <a:solidFill>
                  <a:srgbClr val="FFFFFF"/>
                </a:solidFill>
                <a:latin typeface="Calibri"/>
                <a:cs typeface="Calibri"/>
              </a:rPr>
              <a:t>System  </a:t>
            </a:r>
            <a:r>
              <a:rPr sz="1800" spc="63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176" y="832600"/>
            <a:ext cx="2434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spc="63" dirty="0">
                <a:solidFill>
                  <a:srgbClr val="000000"/>
                </a:solidFill>
                <a:latin typeface="Calibri"/>
                <a:cs typeface="+mn-cs"/>
              </a:rPr>
              <a:t>Virtual </a:t>
            </a:r>
            <a:r>
              <a:rPr lang="en-US" sz="1800" spc="99" dirty="0">
                <a:solidFill>
                  <a:srgbClr val="000000"/>
                </a:solidFill>
                <a:latin typeface="Calibri"/>
                <a:cs typeface="+mn-cs"/>
              </a:rPr>
              <a:t>Address</a:t>
            </a:r>
            <a:r>
              <a:rPr lang="en-US" sz="1800" spc="-67" dirty="0">
                <a:solidFill>
                  <a:srgbClr val="000000"/>
                </a:solidFill>
                <a:latin typeface="Calibri"/>
                <a:cs typeface="+mn-cs"/>
              </a:rPr>
              <a:t> </a:t>
            </a:r>
            <a:r>
              <a:rPr lang="en-US" sz="1800" spc="112" dirty="0">
                <a:solidFill>
                  <a:srgbClr val="000000"/>
                </a:solidFill>
                <a:latin typeface="Calibri"/>
                <a:cs typeface="+mn-cs"/>
              </a:rPr>
              <a:t>Space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25"/>
          <p:cNvSpPr/>
          <p:nvPr/>
        </p:nvSpPr>
        <p:spPr>
          <a:xfrm>
            <a:off x="1385455" y="2684033"/>
            <a:ext cx="1177636" cy="190500"/>
          </a:xfrm>
          <a:custGeom>
            <a:avLst/>
            <a:gdLst/>
            <a:ahLst/>
            <a:cxnLst/>
            <a:rect l="l" t="t" r="r" b="b"/>
            <a:pathLst>
              <a:path w="1295400" h="215900">
                <a:moveTo>
                  <a:pt x="0" y="0"/>
                </a:moveTo>
                <a:lnTo>
                  <a:pt x="0" y="215646"/>
                </a:lnTo>
                <a:lnTo>
                  <a:pt x="1295400" y="215646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3" name="object 26"/>
          <p:cNvSpPr/>
          <p:nvPr/>
        </p:nvSpPr>
        <p:spPr>
          <a:xfrm>
            <a:off x="1372988" y="2671262"/>
            <a:ext cx="1203614" cy="216274"/>
          </a:xfrm>
          <a:custGeom>
            <a:avLst/>
            <a:gdLst/>
            <a:ahLst/>
            <a:cxnLst/>
            <a:rect l="l" t="t" r="r" b="b"/>
            <a:pathLst>
              <a:path w="1323975" h="245110">
                <a:moveTo>
                  <a:pt x="1323594" y="244601"/>
                </a:moveTo>
                <a:lnTo>
                  <a:pt x="1323594" y="0"/>
                </a:lnTo>
                <a:lnTo>
                  <a:pt x="0" y="0"/>
                </a:lnTo>
                <a:lnTo>
                  <a:pt x="0" y="244601"/>
                </a:lnTo>
                <a:lnTo>
                  <a:pt x="13715" y="244601"/>
                </a:lnTo>
                <a:lnTo>
                  <a:pt x="13715" y="28956"/>
                </a:lnTo>
                <a:lnTo>
                  <a:pt x="28193" y="14478"/>
                </a:lnTo>
                <a:lnTo>
                  <a:pt x="28193" y="28956"/>
                </a:lnTo>
                <a:lnTo>
                  <a:pt x="1295400" y="28956"/>
                </a:lnTo>
                <a:lnTo>
                  <a:pt x="1295400" y="14478"/>
                </a:lnTo>
                <a:lnTo>
                  <a:pt x="1309116" y="28956"/>
                </a:lnTo>
                <a:lnTo>
                  <a:pt x="1309116" y="244601"/>
                </a:lnTo>
                <a:lnTo>
                  <a:pt x="1323594" y="244601"/>
                </a:lnTo>
                <a:close/>
              </a:path>
              <a:path w="1323975" h="245110">
                <a:moveTo>
                  <a:pt x="28193" y="28956"/>
                </a:moveTo>
                <a:lnTo>
                  <a:pt x="28193" y="14478"/>
                </a:lnTo>
                <a:lnTo>
                  <a:pt x="13715" y="28956"/>
                </a:lnTo>
                <a:lnTo>
                  <a:pt x="28193" y="28956"/>
                </a:lnTo>
                <a:close/>
              </a:path>
              <a:path w="1323975" h="245110">
                <a:moveTo>
                  <a:pt x="28193" y="216407"/>
                </a:moveTo>
                <a:lnTo>
                  <a:pt x="28193" y="28956"/>
                </a:lnTo>
                <a:lnTo>
                  <a:pt x="13715" y="28956"/>
                </a:lnTo>
                <a:lnTo>
                  <a:pt x="13715" y="216407"/>
                </a:lnTo>
                <a:lnTo>
                  <a:pt x="28193" y="216407"/>
                </a:lnTo>
                <a:close/>
              </a:path>
              <a:path w="1323975" h="245110">
                <a:moveTo>
                  <a:pt x="1309116" y="216407"/>
                </a:moveTo>
                <a:lnTo>
                  <a:pt x="13715" y="216407"/>
                </a:lnTo>
                <a:lnTo>
                  <a:pt x="28193" y="230124"/>
                </a:lnTo>
                <a:lnTo>
                  <a:pt x="28193" y="244601"/>
                </a:lnTo>
                <a:lnTo>
                  <a:pt x="1295400" y="244601"/>
                </a:lnTo>
                <a:lnTo>
                  <a:pt x="1295400" y="230124"/>
                </a:lnTo>
                <a:lnTo>
                  <a:pt x="1309116" y="216407"/>
                </a:lnTo>
                <a:close/>
              </a:path>
              <a:path w="1323975" h="245110">
                <a:moveTo>
                  <a:pt x="28193" y="244601"/>
                </a:moveTo>
                <a:lnTo>
                  <a:pt x="28193" y="230124"/>
                </a:lnTo>
                <a:lnTo>
                  <a:pt x="13715" y="216407"/>
                </a:lnTo>
                <a:lnTo>
                  <a:pt x="13715" y="244601"/>
                </a:lnTo>
                <a:lnTo>
                  <a:pt x="28193" y="244601"/>
                </a:lnTo>
                <a:close/>
              </a:path>
              <a:path w="1323975" h="245110">
                <a:moveTo>
                  <a:pt x="1309116" y="28956"/>
                </a:moveTo>
                <a:lnTo>
                  <a:pt x="1295400" y="14478"/>
                </a:lnTo>
                <a:lnTo>
                  <a:pt x="1295400" y="28956"/>
                </a:lnTo>
                <a:lnTo>
                  <a:pt x="1309116" y="28956"/>
                </a:lnTo>
                <a:close/>
              </a:path>
              <a:path w="1323975" h="245110">
                <a:moveTo>
                  <a:pt x="1309116" y="216407"/>
                </a:moveTo>
                <a:lnTo>
                  <a:pt x="1309116" y="28956"/>
                </a:lnTo>
                <a:lnTo>
                  <a:pt x="1295400" y="28956"/>
                </a:lnTo>
                <a:lnTo>
                  <a:pt x="1295400" y="216407"/>
                </a:lnTo>
                <a:lnTo>
                  <a:pt x="1309116" y="216407"/>
                </a:lnTo>
                <a:close/>
              </a:path>
              <a:path w="1323975" h="245110">
                <a:moveTo>
                  <a:pt x="1309116" y="244601"/>
                </a:moveTo>
                <a:lnTo>
                  <a:pt x="1309116" y="216407"/>
                </a:lnTo>
                <a:lnTo>
                  <a:pt x="1295400" y="230124"/>
                </a:lnTo>
                <a:lnTo>
                  <a:pt x="1295400" y="244601"/>
                </a:lnTo>
                <a:lnTo>
                  <a:pt x="1309116" y="24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4" name="object 27"/>
          <p:cNvSpPr txBox="1"/>
          <p:nvPr/>
        </p:nvSpPr>
        <p:spPr>
          <a:xfrm>
            <a:off x="1573416" y="2673051"/>
            <a:ext cx="80240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5" name="object 31"/>
          <p:cNvSpPr/>
          <p:nvPr/>
        </p:nvSpPr>
        <p:spPr>
          <a:xfrm>
            <a:off x="4641300" y="1958591"/>
            <a:ext cx="1385455" cy="462243"/>
          </a:xfrm>
          <a:custGeom>
            <a:avLst/>
            <a:gdLst/>
            <a:ahLst/>
            <a:cxnLst/>
            <a:rect l="l" t="t" r="r" b="b"/>
            <a:pathLst>
              <a:path w="1524000" h="523875">
                <a:moveTo>
                  <a:pt x="0" y="0"/>
                </a:moveTo>
                <a:lnTo>
                  <a:pt x="0" y="523494"/>
                </a:lnTo>
                <a:lnTo>
                  <a:pt x="1524000" y="523494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6" name="object 32"/>
          <p:cNvSpPr/>
          <p:nvPr/>
        </p:nvSpPr>
        <p:spPr>
          <a:xfrm>
            <a:off x="4628809" y="1945788"/>
            <a:ext cx="1411432" cy="487456"/>
          </a:xfrm>
          <a:custGeom>
            <a:avLst/>
            <a:gdLst/>
            <a:ahLst/>
            <a:cxnLst/>
            <a:rect l="l" t="t" r="r" b="b"/>
            <a:pathLst>
              <a:path w="1552575" h="552450">
                <a:moveTo>
                  <a:pt x="1552194" y="546353"/>
                </a:moveTo>
                <a:lnTo>
                  <a:pt x="1552194" y="6857"/>
                </a:lnTo>
                <a:lnTo>
                  <a:pt x="1546098" y="0"/>
                </a:lnTo>
                <a:lnTo>
                  <a:pt x="6095" y="0"/>
                </a:lnTo>
                <a:lnTo>
                  <a:pt x="0" y="6857"/>
                </a:lnTo>
                <a:lnTo>
                  <a:pt x="0" y="546353"/>
                </a:lnTo>
                <a:lnTo>
                  <a:pt x="6096" y="552449"/>
                </a:lnTo>
                <a:lnTo>
                  <a:pt x="13715" y="552449"/>
                </a:lnTo>
                <a:lnTo>
                  <a:pt x="13716" y="28955"/>
                </a:lnTo>
                <a:lnTo>
                  <a:pt x="28194" y="14477"/>
                </a:lnTo>
                <a:lnTo>
                  <a:pt x="28193" y="28955"/>
                </a:lnTo>
                <a:lnTo>
                  <a:pt x="1524000" y="28955"/>
                </a:lnTo>
                <a:lnTo>
                  <a:pt x="1524000" y="14477"/>
                </a:lnTo>
                <a:lnTo>
                  <a:pt x="1537716" y="28955"/>
                </a:lnTo>
                <a:lnTo>
                  <a:pt x="1537716" y="552449"/>
                </a:lnTo>
                <a:lnTo>
                  <a:pt x="1546098" y="552449"/>
                </a:lnTo>
                <a:lnTo>
                  <a:pt x="1552194" y="546353"/>
                </a:lnTo>
                <a:close/>
              </a:path>
              <a:path w="1552575" h="552450">
                <a:moveTo>
                  <a:pt x="28193" y="28955"/>
                </a:moveTo>
                <a:lnTo>
                  <a:pt x="28194" y="14477"/>
                </a:lnTo>
                <a:lnTo>
                  <a:pt x="13716" y="28955"/>
                </a:lnTo>
                <a:lnTo>
                  <a:pt x="28193" y="28955"/>
                </a:lnTo>
                <a:close/>
              </a:path>
              <a:path w="1552575" h="552450">
                <a:moveTo>
                  <a:pt x="28194" y="524255"/>
                </a:moveTo>
                <a:lnTo>
                  <a:pt x="28193" y="28955"/>
                </a:lnTo>
                <a:lnTo>
                  <a:pt x="13716" y="28955"/>
                </a:lnTo>
                <a:lnTo>
                  <a:pt x="13716" y="524255"/>
                </a:lnTo>
                <a:lnTo>
                  <a:pt x="28194" y="524255"/>
                </a:lnTo>
                <a:close/>
              </a:path>
              <a:path w="1552575" h="552450">
                <a:moveTo>
                  <a:pt x="1537716" y="524255"/>
                </a:moveTo>
                <a:lnTo>
                  <a:pt x="13716" y="524255"/>
                </a:lnTo>
                <a:lnTo>
                  <a:pt x="28194" y="537971"/>
                </a:lnTo>
                <a:lnTo>
                  <a:pt x="28194" y="552449"/>
                </a:lnTo>
                <a:lnTo>
                  <a:pt x="1524000" y="552449"/>
                </a:lnTo>
                <a:lnTo>
                  <a:pt x="1524000" y="537971"/>
                </a:lnTo>
                <a:lnTo>
                  <a:pt x="1537716" y="524255"/>
                </a:lnTo>
                <a:close/>
              </a:path>
              <a:path w="1552575" h="552450">
                <a:moveTo>
                  <a:pt x="28194" y="552449"/>
                </a:moveTo>
                <a:lnTo>
                  <a:pt x="28194" y="537971"/>
                </a:lnTo>
                <a:lnTo>
                  <a:pt x="13716" y="524255"/>
                </a:lnTo>
                <a:lnTo>
                  <a:pt x="13715" y="552449"/>
                </a:lnTo>
                <a:lnTo>
                  <a:pt x="28194" y="552449"/>
                </a:lnTo>
                <a:close/>
              </a:path>
              <a:path w="1552575" h="552450">
                <a:moveTo>
                  <a:pt x="1537716" y="28955"/>
                </a:moveTo>
                <a:lnTo>
                  <a:pt x="1524000" y="14477"/>
                </a:lnTo>
                <a:lnTo>
                  <a:pt x="1524000" y="28955"/>
                </a:lnTo>
                <a:lnTo>
                  <a:pt x="1537716" y="28955"/>
                </a:lnTo>
                <a:close/>
              </a:path>
              <a:path w="1552575" h="552450">
                <a:moveTo>
                  <a:pt x="1537716" y="524255"/>
                </a:moveTo>
                <a:lnTo>
                  <a:pt x="1537716" y="28955"/>
                </a:lnTo>
                <a:lnTo>
                  <a:pt x="1524000" y="28955"/>
                </a:lnTo>
                <a:lnTo>
                  <a:pt x="1524000" y="524255"/>
                </a:lnTo>
                <a:lnTo>
                  <a:pt x="1537716" y="524255"/>
                </a:lnTo>
                <a:close/>
              </a:path>
              <a:path w="1552575" h="552450">
                <a:moveTo>
                  <a:pt x="1537716" y="552449"/>
                </a:moveTo>
                <a:lnTo>
                  <a:pt x="1537716" y="524255"/>
                </a:lnTo>
                <a:lnTo>
                  <a:pt x="1524000" y="537971"/>
                </a:lnTo>
                <a:lnTo>
                  <a:pt x="1524000" y="552449"/>
                </a:lnTo>
                <a:lnTo>
                  <a:pt x="1537716" y="552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7" name="object 33"/>
          <p:cNvSpPr txBox="1"/>
          <p:nvPr/>
        </p:nvSpPr>
        <p:spPr>
          <a:xfrm>
            <a:off x="4933146" y="1989272"/>
            <a:ext cx="802409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indent="68735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Plaintext  </a:t>
            </a: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8" name="object 51"/>
          <p:cNvSpPr/>
          <p:nvPr/>
        </p:nvSpPr>
        <p:spPr>
          <a:xfrm>
            <a:off x="4660691" y="4050703"/>
            <a:ext cx="1385455" cy="190500"/>
          </a:xfrm>
          <a:custGeom>
            <a:avLst/>
            <a:gdLst/>
            <a:ahLst/>
            <a:cxnLst/>
            <a:rect l="l" t="t" r="r" b="b"/>
            <a:pathLst>
              <a:path w="1524000" h="215900">
                <a:moveTo>
                  <a:pt x="0" y="0"/>
                </a:moveTo>
                <a:lnTo>
                  <a:pt x="0" y="215646"/>
                </a:lnTo>
                <a:lnTo>
                  <a:pt x="1524000" y="215646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9" name="object 52"/>
          <p:cNvSpPr/>
          <p:nvPr/>
        </p:nvSpPr>
        <p:spPr>
          <a:xfrm>
            <a:off x="4648200" y="4038600"/>
            <a:ext cx="1411432" cy="215153"/>
          </a:xfrm>
          <a:custGeom>
            <a:avLst/>
            <a:gdLst/>
            <a:ahLst/>
            <a:cxnLst/>
            <a:rect l="l" t="t" r="r" b="b"/>
            <a:pathLst>
              <a:path w="1552575" h="243839">
                <a:moveTo>
                  <a:pt x="1552193" y="243839"/>
                </a:moveTo>
                <a:lnTo>
                  <a:pt x="1552193" y="0"/>
                </a:lnTo>
                <a:lnTo>
                  <a:pt x="0" y="0"/>
                </a:lnTo>
                <a:lnTo>
                  <a:pt x="0" y="243840"/>
                </a:lnTo>
                <a:lnTo>
                  <a:pt x="13715" y="243840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243839"/>
                </a:lnTo>
                <a:lnTo>
                  <a:pt x="1552193" y="243839"/>
                </a:lnTo>
                <a:close/>
              </a:path>
              <a:path w="1552575" h="243839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243839">
                <a:moveTo>
                  <a:pt x="28193" y="214884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214884"/>
                </a:lnTo>
                <a:lnTo>
                  <a:pt x="28193" y="214884"/>
                </a:lnTo>
                <a:close/>
              </a:path>
              <a:path w="1552575" h="243839">
                <a:moveTo>
                  <a:pt x="1537715" y="214883"/>
                </a:moveTo>
                <a:lnTo>
                  <a:pt x="13715" y="214884"/>
                </a:lnTo>
                <a:lnTo>
                  <a:pt x="28193" y="229362"/>
                </a:lnTo>
                <a:lnTo>
                  <a:pt x="28193" y="243840"/>
                </a:lnTo>
                <a:lnTo>
                  <a:pt x="1523999" y="243839"/>
                </a:lnTo>
                <a:lnTo>
                  <a:pt x="1523999" y="229362"/>
                </a:lnTo>
                <a:lnTo>
                  <a:pt x="1537715" y="214883"/>
                </a:lnTo>
                <a:close/>
              </a:path>
              <a:path w="1552575" h="243839">
                <a:moveTo>
                  <a:pt x="28193" y="243840"/>
                </a:moveTo>
                <a:lnTo>
                  <a:pt x="28193" y="229362"/>
                </a:lnTo>
                <a:lnTo>
                  <a:pt x="13715" y="214884"/>
                </a:lnTo>
                <a:lnTo>
                  <a:pt x="13715" y="243840"/>
                </a:lnTo>
                <a:lnTo>
                  <a:pt x="28193" y="243840"/>
                </a:lnTo>
                <a:close/>
              </a:path>
              <a:path w="1552575" h="243839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243839">
                <a:moveTo>
                  <a:pt x="1537715" y="214883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214883"/>
                </a:lnTo>
                <a:lnTo>
                  <a:pt x="1537715" y="214883"/>
                </a:lnTo>
                <a:close/>
              </a:path>
              <a:path w="1552575" h="243839">
                <a:moveTo>
                  <a:pt x="1537715" y="243839"/>
                </a:moveTo>
                <a:lnTo>
                  <a:pt x="1537715" y="214883"/>
                </a:lnTo>
                <a:lnTo>
                  <a:pt x="1523999" y="229362"/>
                </a:lnTo>
                <a:lnTo>
                  <a:pt x="1523999" y="243839"/>
                </a:lnTo>
                <a:lnTo>
                  <a:pt x="1537715" y="243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1" name="object 2"/>
          <p:cNvSpPr txBox="1"/>
          <p:nvPr/>
        </p:nvSpPr>
        <p:spPr>
          <a:xfrm>
            <a:off x="2609850" y="4408954"/>
            <a:ext cx="1352550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08" dirty="0" smtClean="0">
                <a:solidFill>
                  <a:srgbClr val="B2B2B2"/>
                </a:solidFill>
                <a:latin typeface="Calibri"/>
                <a:cs typeface="Calibri"/>
              </a:rPr>
              <a:t>E</a:t>
            </a:r>
            <a:r>
              <a:rPr sz="1300" spc="108" dirty="0" smtClean="0">
                <a:solidFill>
                  <a:srgbClr val="B2B2B2"/>
                </a:solidFill>
                <a:latin typeface="Calibri"/>
                <a:cs typeface="Calibri"/>
              </a:rPr>
              <a:t>CREATE</a:t>
            </a:r>
            <a:r>
              <a:rPr sz="1300" spc="-49" dirty="0" smtClean="0">
                <a:solidFill>
                  <a:srgbClr val="B2B2B2"/>
                </a:solidFill>
                <a:latin typeface="Calibri"/>
                <a:cs typeface="Calibri"/>
              </a:rPr>
              <a:t> </a:t>
            </a:r>
            <a:r>
              <a:rPr sz="1300" spc="45" dirty="0">
                <a:solidFill>
                  <a:srgbClr val="B2B2B2"/>
                </a:solidFill>
                <a:latin typeface="Calibri"/>
                <a:cs typeface="Calibri"/>
              </a:rPr>
              <a:t>(</a:t>
            </a:r>
            <a:r>
              <a:rPr sz="1300" spc="45" dirty="0" smtClean="0">
                <a:solidFill>
                  <a:srgbClr val="B2B2B2"/>
                </a:solidFill>
                <a:latin typeface="Calibri"/>
                <a:cs typeface="Calibri"/>
              </a:rPr>
              <a:t>Range</a:t>
            </a:r>
            <a:r>
              <a:rPr lang="en-US" sz="1300" spc="45" dirty="0" smtClean="0">
                <a:solidFill>
                  <a:srgbClr val="B2B2B2"/>
                </a:solidFill>
                <a:latin typeface="Calibri"/>
                <a:cs typeface="Calibri"/>
              </a:rPr>
              <a:t>)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1363" algn="r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sz="1300" spc="90" dirty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EADD </a:t>
            </a:r>
            <a:r>
              <a:rPr sz="1300" spc="63" dirty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(Copy</a:t>
            </a:r>
            <a:r>
              <a:rPr sz="1300" spc="-85" dirty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 </a:t>
            </a:r>
            <a:r>
              <a:rPr sz="1300" spc="54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Page</a:t>
            </a:r>
            <a:r>
              <a:rPr lang="en-US" sz="1300" spc="54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)</a:t>
            </a:r>
            <a:endParaRPr lang="he-IL" sz="1300" spc="54" dirty="0" smtClean="0">
              <a:solidFill>
                <a:prstClr val="white">
                  <a:lumMod val="65000"/>
                </a:prstClr>
              </a:solidFill>
              <a:latin typeface="Calibri"/>
              <a:cs typeface="Calibri"/>
            </a:endParaRPr>
          </a:p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12" dirty="0">
                <a:solidFill>
                  <a:prstClr val="black"/>
                </a:solidFill>
                <a:latin typeface="Calibri"/>
                <a:cs typeface="Calibri"/>
              </a:rPr>
              <a:t>EEXTEND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2" name="object 29"/>
          <p:cNvSpPr/>
          <p:nvPr/>
        </p:nvSpPr>
        <p:spPr>
          <a:xfrm>
            <a:off x="6096000" y="2113877"/>
            <a:ext cx="346364" cy="76200"/>
          </a:xfrm>
          <a:custGeom>
            <a:avLst/>
            <a:gdLst/>
            <a:ahLst/>
            <a:cxnLst/>
            <a:rect l="l" t="t" r="r" b="b"/>
            <a:pathLst>
              <a:path w="381000" h="86360">
                <a:moveTo>
                  <a:pt x="310133" y="57149"/>
                </a:moveTo>
                <a:lnTo>
                  <a:pt x="310133" y="28955"/>
                </a:lnTo>
                <a:lnTo>
                  <a:pt x="0" y="28955"/>
                </a:lnTo>
                <a:lnTo>
                  <a:pt x="0" y="57149"/>
                </a:lnTo>
                <a:lnTo>
                  <a:pt x="310133" y="57149"/>
                </a:lnTo>
                <a:close/>
              </a:path>
              <a:path w="381000" h="86360">
                <a:moveTo>
                  <a:pt x="381000" y="42671"/>
                </a:moveTo>
                <a:lnTo>
                  <a:pt x="295655" y="0"/>
                </a:lnTo>
                <a:lnTo>
                  <a:pt x="295655" y="28955"/>
                </a:lnTo>
                <a:lnTo>
                  <a:pt x="310133" y="28955"/>
                </a:lnTo>
                <a:lnTo>
                  <a:pt x="310133" y="78737"/>
                </a:lnTo>
                <a:lnTo>
                  <a:pt x="381000" y="42671"/>
                </a:lnTo>
                <a:close/>
              </a:path>
              <a:path w="381000" h="86360">
                <a:moveTo>
                  <a:pt x="310133" y="78737"/>
                </a:moveTo>
                <a:lnTo>
                  <a:pt x="310133" y="57149"/>
                </a:lnTo>
                <a:lnTo>
                  <a:pt x="295655" y="57149"/>
                </a:lnTo>
                <a:lnTo>
                  <a:pt x="295655" y="86105"/>
                </a:lnTo>
                <a:lnTo>
                  <a:pt x="310133" y="78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6" name="object 30"/>
          <p:cNvSpPr/>
          <p:nvPr/>
        </p:nvSpPr>
        <p:spPr>
          <a:xfrm>
            <a:off x="6400806" y="2150185"/>
            <a:ext cx="78509" cy="2891118"/>
          </a:xfrm>
          <a:custGeom>
            <a:avLst/>
            <a:gdLst/>
            <a:ahLst/>
            <a:cxnLst/>
            <a:rect l="l" t="t" r="r" b="b"/>
            <a:pathLst>
              <a:path w="86359" h="3276600">
                <a:moveTo>
                  <a:pt x="86105" y="3191255"/>
                </a:moveTo>
                <a:lnTo>
                  <a:pt x="0" y="3191255"/>
                </a:lnTo>
                <a:lnTo>
                  <a:pt x="28955" y="3249167"/>
                </a:lnTo>
                <a:lnTo>
                  <a:pt x="28955" y="3205733"/>
                </a:lnTo>
                <a:lnTo>
                  <a:pt x="57150" y="3205733"/>
                </a:lnTo>
                <a:lnTo>
                  <a:pt x="57150" y="3248151"/>
                </a:lnTo>
                <a:lnTo>
                  <a:pt x="86105" y="3191255"/>
                </a:lnTo>
                <a:close/>
              </a:path>
              <a:path w="86359" h="3276600">
                <a:moveTo>
                  <a:pt x="57150" y="3191255"/>
                </a:moveTo>
                <a:lnTo>
                  <a:pt x="57150" y="0"/>
                </a:lnTo>
                <a:lnTo>
                  <a:pt x="28955" y="0"/>
                </a:lnTo>
                <a:lnTo>
                  <a:pt x="28955" y="3191255"/>
                </a:lnTo>
                <a:lnTo>
                  <a:pt x="57150" y="3191255"/>
                </a:lnTo>
                <a:close/>
              </a:path>
              <a:path w="86359" h="3276600">
                <a:moveTo>
                  <a:pt x="57150" y="3248151"/>
                </a:moveTo>
                <a:lnTo>
                  <a:pt x="57150" y="3205733"/>
                </a:lnTo>
                <a:lnTo>
                  <a:pt x="28955" y="3205733"/>
                </a:lnTo>
                <a:lnTo>
                  <a:pt x="28955" y="3249167"/>
                </a:lnTo>
                <a:lnTo>
                  <a:pt x="42672" y="3276599"/>
                </a:lnTo>
                <a:lnTo>
                  <a:pt x="57150" y="3248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0" name="object 34"/>
          <p:cNvSpPr/>
          <p:nvPr/>
        </p:nvSpPr>
        <p:spPr>
          <a:xfrm>
            <a:off x="6096000" y="5004995"/>
            <a:ext cx="346364" cy="76200"/>
          </a:xfrm>
          <a:custGeom>
            <a:avLst/>
            <a:gdLst/>
            <a:ahLst/>
            <a:cxnLst/>
            <a:rect l="l" t="t" r="r" b="b"/>
            <a:pathLst>
              <a:path w="381000" h="86360">
                <a:moveTo>
                  <a:pt x="86105" y="28955"/>
                </a:moveTo>
                <a:lnTo>
                  <a:pt x="86105" y="0"/>
                </a:lnTo>
                <a:lnTo>
                  <a:pt x="0" y="42672"/>
                </a:lnTo>
                <a:lnTo>
                  <a:pt x="71627" y="78802"/>
                </a:lnTo>
                <a:lnTo>
                  <a:pt x="71627" y="28955"/>
                </a:lnTo>
                <a:lnTo>
                  <a:pt x="86105" y="28955"/>
                </a:lnTo>
                <a:close/>
              </a:path>
              <a:path w="381000" h="86360">
                <a:moveTo>
                  <a:pt x="381000" y="57150"/>
                </a:moveTo>
                <a:lnTo>
                  <a:pt x="381000" y="28955"/>
                </a:lnTo>
                <a:lnTo>
                  <a:pt x="71627" y="28955"/>
                </a:lnTo>
                <a:lnTo>
                  <a:pt x="71627" y="57150"/>
                </a:lnTo>
                <a:lnTo>
                  <a:pt x="381000" y="57150"/>
                </a:lnTo>
                <a:close/>
              </a:path>
              <a:path w="381000" h="86360">
                <a:moveTo>
                  <a:pt x="86105" y="86106"/>
                </a:moveTo>
                <a:lnTo>
                  <a:pt x="86105" y="57150"/>
                </a:lnTo>
                <a:lnTo>
                  <a:pt x="71627" y="57150"/>
                </a:lnTo>
                <a:lnTo>
                  <a:pt x="71627" y="78802"/>
                </a:lnTo>
                <a:lnTo>
                  <a:pt x="86105" y="86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8" name="object 32"/>
          <p:cNvSpPr/>
          <p:nvPr/>
        </p:nvSpPr>
        <p:spPr>
          <a:xfrm>
            <a:off x="2553420" y="2810996"/>
            <a:ext cx="2087995" cy="2294404"/>
          </a:xfrm>
          <a:custGeom>
            <a:avLst/>
            <a:gdLst/>
            <a:ahLst/>
            <a:cxnLst/>
            <a:rect l="l" t="t" r="r" b="b"/>
            <a:pathLst>
              <a:path w="2296795" h="2600325">
                <a:moveTo>
                  <a:pt x="2251099" y="2526404"/>
                </a:moveTo>
                <a:lnTo>
                  <a:pt x="22098" y="0"/>
                </a:lnTo>
                <a:lnTo>
                  <a:pt x="0" y="19050"/>
                </a:lnTo>
                <a:lnTo>
                  <a:pt x="2229208" y="2545689"/>
                </a:lnTo>
                <a:lnTo>
                  <a:pt x="2251099" y="2526404"/>
                </a:lnTo>
                <a:close/>
              </a:path>
              <a:path w="2296795" h="2600325">
                <a:moveTo>
                  <a:pt x="2260854" y="2585433"/>
                </a:moveTo>
                <a:lnTo>
                  <a:pt x="2260854" y="2537460"/>
                </a:lnTo>
                <a:lnTo>
                  <a:pt x="2238756" y="2556510"/>
                </a:lnTo>
                <a:lnTo>
                  <a:pt x="2229208" y="2545689"/>
                </a:lnTo>
                <a:lnTo>
                  <a:pt x="2208276" y="2564130"/>
                </a:lnTo>
                <a:lnTo>
                  <a:pt x="2260854" y="2585433"/>
                </a:lnTo>
                <a:close/>
              </a:path>
              <a:path w="2296795" h="2600325">
                <a:moveTo>
                  <a:pt x="2260854" y="2537460"/>
                </a:moveTo>
                <a:lnTo>
                  <a:pt x="2251099" y="2526404"/>
                </a:lnTo>
                <a:lnTo>
                  <a:pt x="2229208" y="2545689"/>
                </a:lnTo>
                <a:lnTo>
                  <a:pt x="2238756" y="2556510"/>
                </a:lnTo>
                <a:lnTo>
                  <a:pt x="2260854" y="2537460"/>
                </a:lnTo>
                <a:close/>
              </a:path>
              <a:path w="2296795" h="2600325">
                <a:moveTo>
                  <a:pt x="2296668" y="2599944"/>
                </a:moveTo>
                <a:lnTo>
                  <a:pt x="2272284" y="2507742"/>
                </a:lnTo>
                <a:lnTo>
                  <a:pt x="2251099" y="2526404"/>
                </a:lnTo>
                <a:lnTo>
                  <a:pt x="2260854" y="2537460"/>
                </a:lnTo>
                <a:lnTo>
                  <a:pt x="2260854" y="2585433"/>
                </a:lnTo>
                <a:lnTo>
                  <a:pt x="2296668" y="259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9" name="object 33"/>
          <p:cNvSpPr txBox="1"/>
          <p:nvPr/>
        </p:nvSpPr>
        <p:spPr>
          <a:xfrm>
            <a:off x="3429000" y="3581400"/>
            <a:ext cx="888423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8" dirty="0">
                <a:solidFill>
                  <a:prstClr val="black"/>
                </a:solidFill>
                <a:latin typeface="Calibri"/>
                <a:cs typeface="Calibri"/>
              </a:rPr>
              <a:t>Update</a:t>
            </a:r>
            <a:r>
              <a:rPr sz="1300" spc="-4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300" spc="121" dirty="0">
                <a:solidFill>
                  <a:prstClr val="black"/>
                </a:solidFill>
                <a:latin typeface="Calibri"/>
                <a:cs typeface="Calibri"/>
              </a:rPr>
              <a:t>PTE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0" name="object 27"/>
          <p:cNvSpPr/>
          <p:nvPr/>
        </p:nvSpPr>
        <p:spPr>
          <a:xfrm>
            <a:off x="4641300" y="4951879"/>
            <a:ext cx="1385455" cy="350744"/>
          </a:xfrm>
          <a:custGeom>
            <a:avLst/>
            <a:gdLst/>
            <a:ahLst/>
            <a:cxnLst/>
            <a:rect l="l" t="t" r="r" b="b"/>
            <a:pathLst>
              <a:path w="1524000" h="397510">
                <a:moveTo>
                  <a:pt x="0" y="0"/>
                </a:moveTo>
                <a:lnTo>
                  <a:pt x="0" y="397002"/>
                </a:lnTo>
                <a:lnTo>
                  <a:pt x="1524000" y="397001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1" name="object 28"/>
          <p:cNvSpPr/>
          <p:nvPr/>
        </p:nvSpPr>
        <p:spPr>
          <a:xfrm>
            <a:off x="4628809" y="4910220"/>
            <a:ext cx="1411432" cy="405093"/>
          </a:xfrm>
          <a:custGeom>
            <a:avLst/>
            <a:gdLst/>
            <a:ahLst/>
            <a:cxnLst/>
            <a:rect l="l" t="t" r="r" b="b"/>
            <a:pathLst>
              <a:path w="1552575" h="459104">
                <a:moveTo>
                  <a:pt x="1552193" y="458724"/>
                </a:moveTo>
                <a:lnTo>
                  <a:pt x="1552193" y="0"/>
                </a:lnTo>
                <a:lnTo>
                  <a:pt x="0" y="0"/>
                </a:lnTo>
                <a:lnTo>
                  <a:pt x="0" y="458724"/>
                </a:lnTo>
                <a:lnTo>
                  <a:pt x="13716" y="45872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458724"/>
                </a:lnTo>
                <a:lnTo>
                  <a:pt x="1552193" y="458724"/>
                </a:lnTo>
                <a:close/>
              </a:path>
              <a:path w="1552575" h="459104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459104">
                <a:moveTo>
                  <a:pt x="28194" y="42976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429768"/>
                </a:lnTo>
                <a:lnTo>
                  <a:pt x="28194" y="429768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3716" y="429768"/>
                </a:lnTo>
                <a:lnTo>
                  <a:pt x="28194" y="444246"/>
                </a:lnTo>
                <a:lnTo>
                  <a:pt x="28194" y="458724"/>
                </a:lnTo>
                <a:lnTo>
                  <a:pt x="1523999" y="458724"/>
                </a:lnTo>
                <a:lnTo>
                  <a:pt x="1523999" y="444246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28194" y="458724"/>
                </a:moveTo>
                <a:lnTo>
                  <a:pt x="28194" y="444246"/>
                </a:lnTo>
                <a:lnTo>
                  <a:pt x="13716" y="429768"/>
                </a:lnTo>
                <a:lnTo>
                  <a:pt x="13716" y="458724"/>
                </a:lnTo>
                <a:lnTo>
                  <a:pt x="28194" y="458724"/>
                </a:lnTo>
                <a:close/>
              </a:path>
              <a:path w="1552575" h="459104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429767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1537715" y="458724"/>
                </a:moveTo>
                <a:lnTo>
                  <a:pt x="1537715" y="429767"/>
                </a:lnTo>
                <a:lnTo>
                  <a:pt x="1523999" y="444246"/>
                </a:lnTo>
                <a:lnTo>
                  <a:pt x="1523999" y="458724"/>
                </a:lnTo>
                <a:lnTo>
                  <a:pt x="1537715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2" name="object 33"/>
          <p:cNvSpPr/>
          <p:nvPr/>
        </p:nvSpPr>
        <p:spPr>
          <a:xfrm>
            <a:off x="1385455" y="3574900"/>
            <a:ext cx="1177636" cy="190500"/>
          </a:xfrm>
          <a:custGeom>
            <a:avLst/>
            <a:gdLst/>
            <a:ahLst/>
            <a:cxnLst/>
            <a:rect l="l" t="t" r="r" b="b"/>
            <a:pathLst>
              <a:path w="1295400" h="215900">
                <a:moveTo>
                  <a:pt x="0" y="0"/>
                </a:moveTo>
                <a:lnTo>
                  <a:pt x="0" y="215646"/>
                </a:lnTo>
                <a:lnTo>
                  <a:pt x="1295400" y="215646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3" name="object 34"/>
          <p:cNvSpPr/>
          <p:nvPr/>
        </p:nvSpPr>
        <p:spPr>
          <a:xfrm>
            <a:off x="1372988" y="3562127"/>
            <a:ext cx="1203614" cy="216274"/>
          </a:xfrm>
          <a:custGeom>
            <a:avLst/>
            <a:gdLst/>
            <a:ahLst/>
            <a:cxnLst/>
            <a:rect l="l" t="t" r="r" b="b"/>
            <a:pathLst>
              <a:path w="1323975" h="245110">
                <a:moveTo>
                  <a:pt x="1323594" y="244601"/>
                </a:moveTo>
                <a:lnTo>
                  <a:pt x="1323594" y="0"/>
                </a:lnTo>
                <a:lnTo>
                  <a:pt x="0" y="0"/>
                </a:lnTo>
                <a:lnTo>
                  <a:pt x="0" y="244601"/>
                </a:lnTo>
                <a:lnTo>
                  <a:pt x="13715" y="244601"/>
                </a:lnTo>
                <a:lnTo>
                  <a:pt x="13715" y="28956"/>
                </a:lnTo>
                <a:lnTo>
                  <a:pt x="28193" y="14477"/>
                </a:lnTo>
                <a:lnTo>
                  <a:pt x="28193" y="28956"/>
                </a:lnTo>
                <a:lnTo>
                  <a:pt x="1295400" y="28956"/>
                </a:lnTo>
                <a:lnTo>
                  <a:pt x="1295400" y="14477"/>
                </a:lnTo>
                <a:lnTo>
                  <a:pt x="1309116" y="28956"/>
                </a:lnTo>
                <a:lnTo>
                  <a:pt x="1309116" y="244601"/>
                </a:lnTo>
                <a:lnTo>
                  <a:pt x="1323594" y="244601"/>
                </a:lnTo>
                <a:close/>
              </a:path>
              <a:path w="1323975" h="245110">
                <a:moveTo>
                  <a:pt x="28193" y="28956"/>
                </a:moveTo>
                <a:lnTo>
                  <a:pt x="28193" y="14477"/>
                </a:lnTo>
                <a:lnTo>
                  <a:pt x="13715" y="28956"/>
                </a:lnTo>
                <a:lnTo>
                  <a:pt x="28193" y="28956"/>
                </a:lnTo>
                <a:close/>
              </a:path>
              <a:path w="1323975" h="245110">
                <a:moveTo>
                  <a:pt x="28193" y="216408"/>
                </a:moveTo>
                <a:lnTo>
                  <a:pt x="28193" y="28956"/>
                </a:lnTo>
                <a:lnTo>
                  <a:pt x="13715" y="28956"/>
                </a:lnTo>
                <a:lnTo>
                  <a:pt x="13715" y="216408"/>
                </a:lnTo>
                <a:lnTo>
                  <a:pt x="28193" y="216408"/>
                </a:lnTo>
                <a:close/>
              </a:path>
              <a:path w="1323975" h="245110">
                <a:moveTo>
                  <a:pt x="1309116" y="216408"/>
                </a:moveTo>
                <a:lnTo>
                  <a:pt x="13715" y="216408"/>
                </a:lnTo>
                <a:lnTo>
                  <a:pt x="28193" y="230124"/>
                </a:lnTo>
                <a:lnTo>
                  <a:pt x="28193" y="244601"/>
                </a:lnTo>
                <a:lnTo>
                  <a:pt x="1295400" y="244601"/>
                </a:lnTo>
                <a:lnTo>
                  <a:pt x="1295400" y="230124"/>
                </a:lnTo>
                <a:lnTo>
                  <a:pt x="1309116" y="216408"/>
                </a:lnTo>
                <a:close/>
              </a:path>
              <a:path w="1323975" h="245110">
                <a:moveTo>
                  <a:pt x="28193" y="244601"/>
                </a:moveTo>
                <a:lnTo>
                  <a:pt x="28193" y="230124"/>
                </a:lnTo>
                <a:lnTo>
                  <a:pt x="13715" y="216408"/>
                </a:lnTo>
                <a:lnTo>
                  <a:pt x="13715" y="244601"/>
                </a:lnTo>
                <a:lnTo>
                  <a:pt x="28193" y="244601"/>
                </a:lnTo>
                <a:close/>
              </a:path>
              <a:path w="1323975" h="245110">
                <a:moveTo>
                  <a:pt x="1309116" y="28956"/>
                </a:moveTo>
                <a:lnTo>
                  <a:pt x="1295400" y="14477"/>
                </a:lnTo>
                <a:lnTo>
                  <a:pt x="1295400" y="28956"/>
                </a:lnTo>
                <a:lnTo>
                  <a:pt x="1309116" y="28956"/>
                </a:lnTo>
                <a:close/>
              </a:path>
              <a:path w="1323975" h="245110">
                <a:moveTo>
                  <a:pt x="1309116" y="216408"/>
                </a:moveTo>
                <a:lnTo>
                  <a:pt x="1309116" y="28956"/>
                </a:lnTo>
                <a:lnTo>
                  <a:pt x="1295400" y="28956"/>
                </a:lnTo>
                <a:lnTo>
                  <a:pt x="1295400" y="216408"/>
                </a:lnTo>
                <a:lnTo>
                  <a:pt x="1309116" y="216408"/>
                </a:lnTo>
                <a:close/>
              </a:path>
              <a:path w="1323975" h="245110">
                <a:moveTo>
                  <a:pt x="1309116" y="244601"/>
                </a:moveTo>
                <a:lnTo>
                  <a:pt x="1309116" y="216408"/>
                </a:lnTo>
                <a:lnTo>
                  <a:pt x="1295400" y="230124"/>
                </a:lnTo>
                <a:lnTo>
                  <a:pt x="1295400" y="244601"/>
                </a:lnTo>
                <a:lnTo>
                  <a:pt x="1309116" y="24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4" name="object 36"/>
          <p:cNvSpPr/>
          <p:nvPr/>
        </p:nvSpPr>
        <p:spPr>
          <a:xfrm>
            <a:off x="4641300" y="4572000"/>
            <a:ext cx="1385455" cy="379879"/>
          </a:xfrm>
          <a:custGeom>
            <a:avLst/>
            <a:gdLst/>
            <a:ahLst/>
            <a:cxnLst/>
            <a:rect l="l" t="t" r="r" b="b"/>
            <a:pathLst>
              <a:path w="1524000" h="430529">
                <a:moveTo>
                  <a:pt x="0" y="0"/>
                </a:moveTo>
                <a:lnTo>
                  <a:pt x="0" y="430530"/>
                </a:lnTo>
                <a:lnTo>
                  <a:pt x="1524000" y="43052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5" name="object 37"/>
          <p:cNvSpPr/>
          <p:nvPr/>
        </p:nvSpPr>
        <p:spPr>
          <a:xfrm>
            <a:off x="4628809" y="4559925"/>
            <a:ext cx="1411432" cy="405093"/>
          </a:xfrm>
          <a:custGeom>
            <a:avLst/>
            <a:gdLst/>
            <a:ahLst/>
            <a:cxnLst/>
            <a:rect l="l" t="t" r="r" b="b"/>
            <a:pathLst>
              <a:path w="1552575" h="459104">
                <a:moveTo>
                  <a:pt x="1552193" y="458724"/>
                </a:moveTo>
                <a:lnTo>
                  <a:pt x="1552193" y="0"/>
                </a:lnTo>
                <a:lnTo>
                  <a:pt x="0" y="0"/>
                </a:lnTo>
                <a:lnTo>
                  <a:pt x="0" y="458724"/>
                </a:lnTo>
                <a:lnTo>
                  <a:pt x="13715" y="45872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458724"/>
                </a:lnTo>
                <a:lnTo>
                  <a:pt x="1552193" y="458724"/>
                </a:lnTo>
                <a:close/>
              </a:path>
              <a:path w="1552575" h="459104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459104">
                <a:moveTo>
                  <a:pt x="28193" y="42976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429768"/>
                </a:lnTo>
                <a:lnTo>
                  <a:pt x="28193" y="429768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3715" y="429768"/>
                </a:lnTo>
                <a:lnTo>
                  <a:pt x="28193" y="444246"/>
                </a:lnTo>
                <a:lnTo>
                  <a:pt x="28193" y="458724"/>
                </a:lnTo>
                <a:lnTo>
                  <a:pt x="1523999" y="458724"/>
                </a:lnTo>
                <a:lnTo>
                  <a:pt x="1523999" y="444245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28193" y="458724"/>
                </a:moveTo>
                <a:lnTo>
                  <a:pt x="28193" y="444246"/>
                </a:lnTo>
                <a:lnTo>
                  <a:pt x="13715" y="429768"/>
                </a:lnTo>
                <a:lnTo>
                  <a:pt x="13715" y="458724"/>
                </a:lnTo>
                <a:lnTo>
                  <a:pt x="28193" y="458724"/>
                </a:lnTo>
                <a:close/>
              </a:path>
              <a:path w="1552575" h="459104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429767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1537715" y="458724"/>
                </a:moveTo>
                <a:lnTo>
                  <a:pt x="1537715" y="429767"/>
                </a:lnTo>
                <a:lnTo>
                  <a:pt x="1523999" y="444245"/>
                </a:lnTo>
                <a:lnTo>
                  <a:pt x="1523999" y="458724"/>
                </a:lnTo>
                <a:lnTo>
                  <a:pt x="1537715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6" name="object 38"/>
          <p:cNvSpPr txBox="1"/>
          <p:nvPr/>
        </p:nvSpPr>
        <p:spPr>
          <a:xfrm>
            <a:off x="5003106" y="4561691"/>
            <a:ext cx="66386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49" dirty="0">
                <a:solidFill>
                  <a:srgbClr val="FFFFFF"/>
                </a:solidFill>
                <a:latin typeface="Calibri"/>
                <a:cs typeface="Calibri"/>
              </a:rPr>
              <a:t>Plaintext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7" name="object 39"/>
          <p:cNvSpPr txBox="1"/>
          <p:nvPr/>
        </p:nvSpPr>
        <p:spPr>
          <a:xfrm>
            <a:off x="4933146" y="4763127"/>
            <a:ext cx="802409" cy="55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algn="ctr" defTabSz="817992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r>
              <a:rPr sz="1300" spc="49" dirty="0">
                <a:solidFill>
                  <a:srgbClr val="FFFFFF"/>
                </a:solidFill>
                <a:latin typeface="Calibri"/>
                <a:cs typeface="Calibri"/>
              </a:rPr>
              <a:t>Code/Data  Plaintext  </a:t>
            </a: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8" name="object 66"/>
          <p:cNvSpPr/>
          <p:nvPr/>
        </p:nvSpPr>
        <p:spPr>
          <a:xfrm>
            <a:off x="2554804" y="3687186"/>
            <a:ext cx="2083955" cy="1077446"/>
          </a:xfrm>
          <a:custGeom>
            <a:avLst/>
            <a:gdLst/>
            <a:ahLst/>
            <a:cxnLst/>
            <a:rect l="l" t="t" r="r" b="b"/>
            <a:pathLst>
              <a:path w="2292350" h="1221104">
                <a:moveTo>
                  <a:pt x="2223147" y="1168364"/>
                </a:moveTo>
                <a:lnTo>
                  <a:pt x="12954" y="0"/>
                </a:lnTo>
                <a:lnTo>
                  <a:pt x="0" y="25146"/>
                </a:lnTo>
                <a:lnTo>
                  <a:pt x="2209994" y="1193405"/>
                </a:lnTo>
                <a:lnTo>
                  <a:pt x="2223147" y="1168364"/>
                </a:lnTo>
                <a:close/>
              </a:path>
              <a:path w="2292350" h="1221104">
                <a:moveTo>
                  <a:pt x="2235708" y="1219370"/>
                </a:moveTo>
                <a:lnTo>
                  <a:pt x="2235708" y="1175003"/>
                </a:lnTo>
                <a:lnTo>
                  <a:pt x="2222754" y="1200149"/>
                </a:lnTo>
                <a:lnTo>
                  <a:pt x="2209994" y="1193405"/>
                </a:lnTo>
                <a:lnTo>
                  <a:pt x="2196846" y="1218437"/>
                </a:lnTo>
                <a:lnTo>
                  <a:pt x="2235708" y="1219370"/>
                </a:lnTo>
                <a:close/>
              </a:path>
              <a:path w="2292350" h="1221104">
                <a:moveTo>
                  <a:pt x="2235708" y="1175003"/>
                </a:moveTo>
                <a:lnTo>
                  <a:pt x="2223147" y="1168364"/>
                </a:lnTo>
                <a:lnTo>
                  <a:pt x="2209994" y="1193405"/>
                </a:lnTo>
                <a:lnTo>
                  <a:pt x="2222754" y="1200149"/>
                </a:lnTo>
                <a:lnTo>
                  <a:pt x="2235708" y="1175003"/>
                </a:lnTo>
                <a:close/>
              </a:path>
              <a:path w="2292350" h="1221104">
                <a:moveTo>
                  <a:pt x="2292096" y="1220723"/>
                </a:moveTo>
                <a:lnTo>
                  <a:pt x="2236470" y="1142999"/>
                </a:lnTo>
                <a:lnTo>
                  <a:pt x="2223147" y="1168364"/>
                </a:lnTo>
                <a:lnTo>
                  <a:pt x="2235708" y="1175003"/>
                </a:lnTo>
                <a:lnTo>
                  <a:pt x="2235708" y="1219370"/>
                </a:lnTo>
                <a:lnTo>
                  <a:pt x="2292096" y="1220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1" name="object 27"/>
          <p:cNvSpPr txBox="1"/>
          <p:nvPr/>
        </p:nvSpPr>
        <p:spPr>
          <a:xfrm>
            <a:off x="1559791" y="3581400"/>
            <a:ext cx="80240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1" name="object 40"/>
          <p:cNvSpPr/>
          <p:nvPr/>
        </p:nvSpPr>
        <p:spPr>
          <a:xfrm>
            <a:off x="6650187" y="3697941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1" name="object 41"/>
          <p:cNvSpPr/>
          <p:nvPr/>
        </p:nvSpPr>
        <p:spPr>
          <a:xfrm>
            <a:off x="6650187" y="4235825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2" name="object 42"/>
          <p:cNvSpPr/>
          <p:nvPr/>
        </p:nvSpPr>
        <p:spPr>
          <a:xfrm>
            <a:off x="6650187" y="4572000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3" name="object 43"/>
          <p:cNvSpPr/>
          <p:nvPr/>
        </p:nvSpPr>
        <p:spPr>
          <a:xfrm>
            <a:off x="6650187" y="4908178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4" name="object 44"/>
          <p:cNvSpPr/>
          <p:nvPr/>
        </p:nvSpPr>
        <p:spPr>
          <a:xfrm>
            <a:off x="6650187" y="5244353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5" name="object 45"/>
          <p:cNvSpPr/>
          <p:nvPr/>
        </p:nvSpPr>
        <p:spPr>
          <a:xfrm>
            <a:off x="6650187" y="5580530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6" name="object 46"/>
          <p:cNvSpPr/>
          <p:nvPr/>
        </p:nvSpPr>
        <p:spPr>
          <a:xfrm>
            <a:off x="6637718" y="3685866"/>
            <a:ext cx="1480705" cy="2176743"/>
          </a:xfrm>
          <a:custGeom>
            <a:avLst/>
            <a:gdLst/>
            <a:ahLst/>
            <a:cxnLst/>
            <a:rect l="l" t="t" r="r" b="b"/>
            <a:pathLst>
              <a:path w="1628775" h="2466975">
                <a:moveTo>
                  <a:pt x="1628394" y="2466594"/>
                </a:moveTo>
                <a:lnTo>
                  <a:pt x="1628394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4" y="28194"/>
                </a:lnTo>
                <a:lnTo>
                  <a:pt x="1600200" y="28194"/>
                </a:lnTo>
                <a:lnTo>
                  <a:pt x="1600200" y="13716"/>
                </a:lnTo>
                <a:lnTo>
                  <a:pt x="1613916" y="28194"/>
                </a:lnTo>
                <a:lnTo>
                  <a:pt x="1613916" y="2466594"/>
                </a:lnTo>
                <a:lnTo>
                  <a:pt x="1628394" y="2466594"/>
                </a:lnTo>
                <a:close/>
              </a:path>
              <a:path w="1628775" h="2466975">
                <a:moveTo>
                  <a:pt x="28194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4" y="28194"/>
                </a:lnTo>
                <a:close/>
              </a:path>
              <a:path w="1628775" h="2466975">
                <a:moveTo>
                  <a:pt x="28194" y="2438400"/>
                </a:moveTo>
                <a:lnTo>
                  <a:pt x="28194" y="28194"/>
                </a:lnTo>
                <a:lnTo>
                  <a:pt x="13716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600200" y="2466594"/>
                </a:lnTo>
                <a:lnTo>
                  <a:pt x="1600200" y="2452116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628775" h="2466975">
                <a:moveTo>
                  <a:pt x="1613916" y="28194"/>
                </a:moveTo>
                <a:lnTo>
                  <a:pt x="1600200" y="13716"/>
                </a:lnTo>
                <a:lnTo>
                  <a:pt x="1600200" y="28194"/>
                </a:lnTo>
                <a:lnTo>
                  <a:pt x="1613916" y="28194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613916" y="28194"/>
                </a:lnTo>
                <a:lnTo>
                  <a:pt x="1600200" y="28194"/>
                </a:lnTo>
                <a:lnTo>
                  <a:pt x="1600200" y="2438400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1613916" y="2466594"/>
                </a:moveTo>
                <a:lnTo>
                  <a:pt x="1613916" y="2438400"/>
                </a:lnTo>
                <a:lnTo>
                  <a:pt x="1600200" y="2452116"/>
                </a:lnTo>
                <a:lnTo>
                  <a:pt x="1600200" y="2466594"/>
                </a:lnTo>
                <a:lnTo>
                  <a:pt x="1613916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7" name="object 47"/>
          <p:cNvSpPr txBox="1"/>
          <p:nvPr/>
        </p:nvSpPr>
        <p:spPr>
          <a:xfrm>
            <a:off x="6639328" y="3683149"/>
            <a:ext cx="57611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2" dirty="0">
                <a:solidFill>
                  <a:srgbClr val="FFFFFF"/>
                </a:solidFill>
                <a:latin typeface="Calibri"/>
                <a:cs typeface="Calibri"/>
              </a:rPr>
              <a:t>EPCM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18" name="object 48"/>
          <p:cNvSpPr/>
          <p:nvPr/>
        </p:nvSpPr>
        <p:spPr>
          <a:xfrm>
            <a:off x="6650187" y="4975415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9" name="object 49"/>
          <p:cNvSpPr/>
          <p:nvPr/>
        </p:nvSpPr>
        <p:spPr>
          <a:xfrm>
            <a:off x="6639097" y="4964654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0" name="object 50"/>
          <p:cNvSpPr/>
          <p:nvPr/>
        </p:nvSpPr>
        <p:spPr>
          <a:xfrm>
            <a:off x="6650187" y="4303062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1" name="object 51"/>
          <p:cNvSpPr/>
          <p:nvPr/>
        </p:nvSpPr>
        <p:spPr>
          <a:xfrm>
            <a:off x="6639097" y="4292301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2" name="object 52"/>
          <p:cNvSpPr/>
          <p:nvPr/>
        </p:nvSpPr>
        <p:spPr>
          <a:xfrm>
            <a:off x="6650187" y="4639235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3" name="object 53"/>
          <p:cNvSpPr/>
          <p:nvPr/>
        </p:nvSpPr>
        <p:spPr>
          <a:xfrm>
            <a:off x="6639097" y="4628479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4" name="object 57"/>
          <p:cNvSpPr/>
          <p:nvPr/>
        </p:nvSpPr>
        <p:spPr>
          <a:xfrm>
            <a:off x="6639097" y="3956126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869904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5" name="object 58"/>
          <p:cNvSpPr txBox="1"/>
          <p:nvPr/>
        </p:nvSpPr>
        <p:spPr>
          <a:xfrm>
            <a:off x="6650187" y="3966909"/>
            <a:ext cx="1454727" cy="260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781" defTabSz="817992" eaLnBrk="1" fontAlgn="auto" hangingPunct="1">
              <a:lnSpc>
                <a:spcPts val="2024"/>
              </a:lnSpc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26" name="object 59"/>
          <p:cNvSpPr/>
          <p:nvPr/>
        </p:nvSpPr>
        <p:spPr>
          <a:xfrm>
            <a:off x="6650187" y="3966882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7" name="object 60"/>
          <p:cNvSpPr/>
          <p:nvPr/>
        </p:nvSpPr>
        <p:spPr>
          <a:xfrm>
            <a:off x="6639097" y="3956126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8" name="object 61"/>
          <p:cNvSpPr/>
          <p:nvPr/>
        </p:nvSpPr>
        <p:spPr>
          <a:xfrm>
            <a:off x="6650187" y="5311588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9" name="object 62"/>
          <p:cNvSpPr/>
          <p:nvPr/>
        </p:nvSpPr>
        <p:spPr>
          <a:xfrm>
            <a:off x="6639097" y="5300831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0" name="object 63"/>
          <p:cNvSpPr txBox="1"/>
          <p:nvPr/>
        </p:nvSpPr>
        <p:spPr>
          <a:xfrm>
            <a:off x="6832608" y="4018433"/>
            <a:ext cx="1091623" cy="1617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000" spc="36" dirty="0">
                <a:solidFill>
                  <a:srgbClr val="FFFFFF"/>
                </a:solidFill>
                <a:latin typeface="Calibri"/>
                <a:cs typeface="Calibri"/>
              </a:rPr>
              <a:t>Valid, </a:t>
            </a:r>
            <a:r>
              <a:rPr sz="1000" spc="81" dirty="0">
                <a:solidFill>
                  <a:srgbClr val="FFFFFF"/>
                </a:solidFill>
                <a:latin typeface="Calibri"/>
                <a:cs typeface="Calibri"/>
              </a:rPr>
              <a:t>SECS,</a:t>
            </a:r>
            <a:r>
              <a:rPr sz="10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54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endParaRPr sz="1000" dirty="0">
              <a:solidFill>
                <a:prstClr val="black"/>
              </a:solidFill>
              <a:latin typeface="Calibri"/>
              <a:cs typeface="Calibri"/>
            </a:endParaRPr>
          </a:p>
          <a:p>
            <a:pPr defTabSz="817992" eaLnBrk="1" fontAlgn="auto" hangingPunct="1">
              <a:spcBef>
                <a:spcPts val="35"/>
              </a:spcBef>
              <a:spcAft>
                <a:spcPts val="0"/>
              </a:spcAft>
            </a:pP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06205" marR="199957" algn="ctr" defTabSz="817992" eaLnBrk="1" fontAlgn="auto" hangingPunct="1">
              <a:lnSpc>
                <a:spcPct val="100800"/>
              </a:lnSpc>
              <a:spcBef>
                <a:spcPts val="363"/>
              </a:spcBef>
              <a:spcAft>
                <a:spcPts val="0"/>
              </a:spcAft>
            </a:pPr>
            <a:r>
              <a:rPr sz="1100" spc="36" dirty="0">
                <a:solidFill>
                  <a:srgbClr val="FFFFFF"/>
                </a:solidFill>
                <a:latin typeface="Calibri"/>
                <a:cs typeface="Calibri"/>
              </a:rPr>
              <a:t>Valid,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REG,  </a:t>
            </a:r>
            <a:r>
              <a:rPr sz="1100" spc="63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100" spc="27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100" spc="-4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100" spc="117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1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06205" marR="199957" algn="ctr" defTabSz="817992" eaLnBrk="1" fontAlgn="auto" hangingPunct="1">
              <a:lnSpc>
                <a:spcPct val="100800"/>
              </a:lnSpc>
              <a:spcBef>
                <a:spcPts val="85"/>
              </a:spcBef>
              <a:spcAft>
                <a:spcPts val="0"/>
              </a:spcAft>
            </a:pPr>
            <a:r>
              <a:rPr sz="1100" spc="36" dirty="0">
                <a:solidFill>
                  <a:srgbClr val="FFFFFF"/>
                </a:solidFill>
                <a:latin typeface="Calibri"/>
                <a:cs typeface="Calibri"/>
              </a:rPr>
              <a:t>Valid,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REG,  </a:t>
            </a:r>
            <a:r>
              <a:rPr sz="1100" spc="63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100" spc="27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100" spc="-4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100" spc="117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100" dirty="0">
              <a:solidFill>
                <a:prstClr val="black"/>
              </a:solidFill>
              <a:latin typeface="Calibri"/>
              <a:cs typeface="Calibri"/>
            </a:endParaRPr>
          </a:p>
          <a:p>
            <a:pPr algn="ctr" defTabSz="817992" eaLnBrk="1" fontAlgn="auto" hangingPunct="1">
              <a:spcBef>
                <a:spcPts val="26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6226" y="224136"/>
            <a:ext cx="3145216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Enclave Life Cycle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53"/>
          <p:cNvSpPr txBox="1"/>
          <p:nvPr/>
        </p:nvSpPr>
        <p:spPr>
          <a:xfrm>
            <a:off x="4989220" y="4039722"/>
            <a:ext cx="87818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spc="139" dirty="0" smtClean="0">
                <a:solidFill>
                  <a:srgbClr val="FFFFFF"/>
                </a:solidFill>
                <a:latin typeface="Calibri"/>
                <a:cs typeface="Calibri"/>
              </a:rPr>
              <a:t>Metadata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81000" y="6248400"/>
            <a:ext cx="800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black"/>
                </a:solidFill>
              </a:rPr>
              <a:t>EEXTEND</a:t>
            </a:r>
            <a:r>
              <a:rPr lang="en-US" sz="1800" dirty="0" smtClean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black"/>
                </a:solidFill>
              </a:rPr>
              <a:t>- Measures </a:t>
            </a:r>
            <a:r>
              <a:rPr lang="en-US" sz="1800" dirty="0" smtClean="0">
                <a:solidFill>
                  <a:prstClr val="black"/>
                </a:solidFill>
              </a:rPr>
              <a:t>the enclave </a:t>
            </a:r>
            <a:r>
              <a:rPr lang="en-US" sz="1800" dirty="0">
                <a:solidFill>
                  <a:prstClr val="black"/>
                </a:solidFill>
              </a:rPr>
              <a:t>with </a:t>
            </a:r>
            <a:r>
              <a:rPr lang="en-US" sz="1800" dirty="0" smtClean="0">
                <a:solidFill>
                  <a:prstClr val="black"/>
                </a:solidFill>
              </a:rPr>
              <a:t>SHA256. 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smtClean="0">
                <a:solidFill>
                  <a:prstClr val="black"/>
                </a:solidFill>
              </a:rPr>
              <a:t>detailed shortly)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4" name="object 3"/>
          <p:cNvSpPr/>
          <p:nvPr/>
        </p:nvSpPr>
        <p:spPr>
          <a:xfrm>
            <a:off x="1385455" y="1210263"/>
            <a:ext cx="1177636" cy="744631"/>
          </a:xfrm>
          <a:custGeom>
            <a:avLst/>
            <a:gdLst/>
            <a:ahLst/>
            <a:cxnLst/>
            <a:rect l="l" t="t" r="r" b="b"/>
            <a:pathLst>
              <a:path w="1295400" h="843914">
                <a:moveTo>
                  <a:pt x="0" y="0"/>
                </a:moveTo>
                <a:lnTo>
                  <a:pt x="0" y="843533"/>
                </a:lnTo>
                <a:lnTo>
                  <a:pt x="1295400" y="843533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5" name="object 4"/>
          <p:cNvSpPr/>
          <p:nvPr/>
        </p:nvSpPr>
        <p:spPr>
          <a:xfrm>
            <a:off x="1385455" y="4235824"/>
            <a:ext cx="1177636" cy="1815353"/>
          </a:xfrm>
          <a:custGeom>
            <a:avLst/>
            <a:gdLst/>
            <a:ahLst/>
            <a:cxnLst/>
            <a:rect l="l" t="t" r="r" b="b"/>
            <a:pathLst>
              <a:path w="1295400" h="2057400">
                <a:moveTo>
                  <a:pt x="0" y="0"/>
                </a:moveTo>
                <a:lnTo>
                  <a:pt x="0" y="2057400"/>
                </a:lnTo>
                <a:lnTo>
                  <a:pt x="1295400" y="2057400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6" name="object 5"/>
          <p:cNvSpPr/>
          <p:nvPr/>
        </p:nvSpPr>
        <p:spPr>
          <a:xfrm>
            <a:off x="1372988" y="1198134"/>
            <a:ext cx="1203614" cy="4866154"/>
          </a:xfrm>
          <a:custGeom>
            <a:avLst/>
            <a:gdLst/>
            <a:ahLst/>
            <a:cxnLst/>
            <a:rect l="l" t="t" r="r" b="b"/>
            <a:pathLst>
              <a:path w="1323975" h="5514975">
                <a:moveTo>
                  <a:pt x="1323594" y="5508498"/>
                </a:moveTo>
                <a:lnTo>
                  <a:pt x="1323594" y="6095"/>
                </a:lnTo>
                <a:lnTo>
                  <a:pt x="13174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508498"/>
                </a:lnTo>
                <a:lnTo>
                  <a:pt x="6096" y="5514594"/>
                </a:lnTo>
                <a:lnTo>
                  <a:pt x="13716" y="55145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295400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5514594"/>
                </a:lnTo>
                <a:lnTo>
                  <a:pt x="1317498" y="5514594"/>
                </a:lnTo>
                <a:lnTo>
                  <a:pt x="1323594" y="5508498"/>
                </a:lnTo>
                <a:close/>
              </a:path>
              <a:path w="1323975" h="55149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323975" h="5514975">
                <a:moveTo>
                  <a:pt x="28194" y="54864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86400"/>
                </a:lnTo>
                <a:lnTo>
                  <a:pt x="28194" y="5486400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716" y="5486400"/>
                </a:lnTo>
                <a:lnTo>
                  <a:pt x="28194" y="5500116"/>
                </a:lnTo>
                <a:lnTo>
                  <a:pt x="28194" y="5514594"/>
                </a:lnTo>
                <a:lnTo>
                  <a:pt x="1295400" y="5514594"/>
                </a:lnTo>
                <a:lnTo>
                  <a:pt x="1295400" y="5500116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28194" y="5514594"/>
                </a:moveTo>
                <a:lnTo>
                  <a:pt x="28194" y="5500116"/>
                </a:lnTo>
                <a:lnTo>
                  <a:pt x="13716" y="5486400"/>
                </a:lnTo>
                <a:lnTo>
                  <a:pt x="13716" y="5514594"/>
                </a:lnTo>
                <a:lnTo>
                  <a:pt x="28194" y="5514594"/>
                </a:lnTo>
                <a:close/>
              </a:path>
              <a:path w="1323975" h="5514975">
                <a:moveTo>
                  <a:pt x="1309116" y="28193"/>
                </a:moveTo>
                <a:lnTo>
                  <a:pt x="1295400" y="13715"/>
                </a:lnTo>
                <a:lnTo>
                  <a:pt x="1295400" y="28193"/>
                </a:lnTo>
                <a:lnTo>
                  <a:pt x="1309116" y="28193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09116" y="28193"/>
                </a:lnTo>
                <a:lnTo>
                  <a:pt x="1295400" y="28193"/>
                </a:lnTo>
                <a:lnTo>
                  <a:pt x="1295400" y="5486400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1309116" y="5514594"/>
                </a:moveTo>
                <a:lnTo>
                  <a:pt x="1309116" y="5486400"/>
                </a:lnTo>
                <a:lnTo>
                  <a:pt x="1295400" y="5500116"/>
                </a:lnTo>
                <a:lnTo>
                  <a:pt x="1295400" y="5514594"/>
                </a:lnTo>
                <a:lnTo>
                  <a:pt x="1309116" y="5514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7" name="object 6"/>
          <p:cNvSpPr/>
          <p:nvPr/>
        </p:nvSpPr>
        <p:spPr>
          <a:xfrm>
            <a:off x="4641300" y="1210236"/>
            <a:ext cx="1385455" cy="336176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8" name="object 7"/>
          <p:cNvSpPr/>
          <p:nvPr/>
        </p:nvSpPr>
        <p:spPr>
          <a:xfrm>
            <a:off x="4641300" y="3429000"/>
            <a:ext cx="1385455" cy="268941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9" name="object 8"/>
          <p:cNvSpPr/>
          <p:nvPr/>
        </p:nvSpPr>
        <p:spPr>
          <a:xfrm>
            <a:off x="4641300" y="5849470"/>
            <a:ext cx="1385455" cy="134471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0" y="0"/>
                </a:moveTo>
                <a:lnTo>
                  <a:pt x="0" y="152400"/>
                </a:lnTo>
                <a:lnTo>
                  <a:pt x="1524000" y="1524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0" name="object 9"/>
          <p:cNvSpPr/>
          <p:nvPr/>
        </p:nvSpPr>
        <p:spPr>
          <a:xfrm>
            <a:off x="4628809" y="1198160"/>
            <a:ext cx="1411432" cy="4798919"/>
          </a:xfrm>
          <a:custGeom>
            <a:avLst/>
            <a:gdLst/>
            <a:ahLst/>
            <a:cxnLst/>
            <a:rect l="l" t="t" r="r" b="b"/>
            <a:pathLst>
              <a:path w="1552575" h="5438775">
                <a:moveTo>
                  <a:pt x="1552194" y="5432298"/>
                </a:moveTo>
                <a:lnTo>
                  <a:pt x="1552194" y="6095"/>
                </a:lnTo>
                <a:lnTo>
                  <a:pt x="15460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432298"/>
                </a:lnTo>
                <a:lnTo>
                  <a:pt x="6096" y="5438394"/>
                </a:lnTo>
                <a:lnTo>
                  <a:pt x="13716" y="54383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524000" y="28193"/>
                </a:lnTo>
                <a:lnTo>
                  <a:pt x="1524000" y="13715"/>
                </a:lnTo>
                <a:lnTo>
                  <a:pt x="1537716" y="28193"/>
                </a:lnTo>
                <a:lnTo>
                  <a:pt x="1537716" y="5438394"/>
                </a:lnTo>
                <a:lnTo>
                  <a:pt x="1546098" y="5438394"/>
                </a:lnTo>
                <a:lnTo>
                  <a:pt x="1552194" y="5432298"/>
                </a:lnTo>
                <a:close/>
              </a:path>
              <a:path w="1552575" h="54387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552575" h="5438775">
                <a:moveTo>
                  <a:pt x="28194" y="54102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10200"/>
                </a:lnTo>
                <a:lnTo>
                  <a:pt x="28194" y="5410200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3716" y="5410200"/>
                </a:lnTo>
                <a:lnTo>
                  <a:pt x="28194" y="5423916"/>
                </a:lnTo>
                <a:lnTo>
                  <a:pt x="28194" y="5438394"/>
                </a:lnTo>
                <a:lnTo>
                  <a:pt x="1524000" y="5438394"/>
                </a:lnTo>
                <a:lnTo>
                  <a:pt x="1524000" y="5423916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28194" y="5438394"/>
                </a:moveTo>
                <a:lnTo>
                  <a:pt x="28194" y="5423916"/>
                </a:lnTo>
                <a:lnTo>
                  <a:pt x="13716" y="5410200"/>
                </a:lnTo>
                <a:lnTo>
                  <a:pt x="13716" y="5438394"/>
                </a:lnTo>
                <a:lnTo>
                  <a:pt x="28194" y="5438394"/>
                </a:lnTo>
                <a:close/>
              </a:path>
              <a:path w="1552575" h="5438775">
                <a:moveTo>
                  <a:pt x="1537716" y="28193"/>
                </a:moveTo>
                <a:lnTo>
                  <a:pt x="1524000" y="13715"/>
                </a:lnTo>
                <a:lnTo>
                  <a:pt x="1524000" y="28193"/>
                </a:lnTo>
                <a:lnTo>
                  <a:pt x="1537716" y="28193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537716" y="28193"/>
                </a:lnTo>
                <a:lnTo>
                  <a:pt x="1524000" y="28193"/>
                </a:lnTo>
                <a:lnTo>
                  <a:pt x="1524000" y="5410200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1537716" y="5438394"/>
                </a:moveTo>
                <a:lnTo>
                  <a:pt x="1537716" y="5410200"/>
                </a:lnTo>
                <a:lnTo>
                  <a:pt x="1524000" y="5423916"/>
                </a:lnTo>
                <a:lnTo>
                  <a:pt x="1524000" y="5438394"/>
                </a:lnTo>
                <a:lnTo>
                  <a:pt x="1537716" y="5438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1" name="object 10"/>
          <p:cNvSpPr/>
          <p:nvPr/>
        </p:nvSpPr>
        <p:spPr>
          <a:xfrm>
            <a:off x="1385455" y="1954529"/>
            <a:ext cx="1177636" cy="2281518"/>
          </a:xfrm>
          <a:custGeom>
            <a:avLst/>
            <a:gdLst/>
            <a:ahLst/>
            <a:cxnLst/>
            <a:rect l="l" t="t" r="r" b="b"/>
            <a:pathLst>
              <a:path w="1295400" h="2585720">
                <a:moveTo>
                  <a:pt x="0" y="0"/>
                </a:moveTo>
                <a:lnTo>
                  <a:pt x="0" y="2585466"/>
                </a:lnTo>
                <a:lnTo>
                  <a:pt x="1295400" y="2585466"/>
                </a:lnTo>
                <a:lnTo>
                  <a:pt x="1295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4C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2" name="object 11"/>
          <p:cNvSpPr/>
          <p:nvPr/>
        </p:nvSpPr>
        <p:spPr>
          <a:xfrm>
            <a:off x="1372988" y="1941755"/>
            <a:ext cx="1203614" cy="2307291"/>
          </a:xfrm>
          <a:custGeom>
            <a:avLst/>
            <a:gdLst/>
            <a:ahLst/>
            <a:cxnLst/>
            <a:rect l="l" t="t" r="r" b="b"/>
            <a:pathLst>
              <a:path w="1323975" h="2614929">
                <a:moveTo>
                  <a:pt x="1323594" y="2614422"/>
                </a:moveTo>
                <a:lnTo>
                  <a:pt x="1323593" y="0"/>
                </a:lnTo>
                <a:lnTo>
                  <a:pt x="0" y="0"/>
                </a:lnTo>
                <a:lnTo>
                  <a:pt x="0" y="2614422"/>
                </a:lnTo>
                <a:lnTo>
                  <a:pt x="13715" y="2614422"/>
                </a:lnTo>
                <a:lnTo>
                  <a:pt x="13715" y="28194"/>
                </a:lnTo>
                <a:lnTo>
                  <a:pt x="28193" y="14478"/>
                </a:lnTo>
                <a:lnTo>
                  <a:pt x="28193" y="28194"/>
                </a:lnTo>
                <a:lnTo>
                  <a:pt x="1295399" y="28194"/>
                </a:lnTo>
                <a:lnTo>
                  <a:pt x="1295399" y="14478"/>
                </a:lnTo>
                <a:lnTo>
                  <a:pt x="1309115" y="28194"/>
                </a:lnTo>
                <a:lnTo>
                  <a:pt x="1309116" y="2614422"/>
                </a:lnTo>
                <a:lnTo>
                  <a:pt x="1323594" y="2614422"/>
                </a:lnTo>
                <a:close/>
              </a:path>
              <a:path w="1323975" h="2614929">
                <a:moveTo>
                  <a:pt x="28193" y="28194"/>
                </a:moveTo>
                <a:lnTo>
                  <a:pt x="28193" y="14478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323975" h="2614929">
                <a:moveTo>
                  <a:pt x="28193" y="258622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2586228"/>
                </a:lnTo>
                <a:lnTo>
                  <a:pt x="28193" y="2586228"/>
                </a:lnTo>
                <a:close/>
              </a:path>
              <a:path w="1323975" h="2614929">
                <a:moveTo>
                  <a:pt x="1309116" y="2586228"/>
                </a:moveTo>
                <a:lnTo>
                  <a:pt x="13716" y="2586228"/>
                </a:lnTo>
                <a:lnTo>
                  <a:pt x="28194" y="2599944"/>
                </a:lnTo>
                <a:lnTo>
                  <a:pt x="28193" y="2614422"/>
                </a:lnTo>
                <a:lnTo>
                  <a:pt x="1295400" y="2614422"/>
                </a:lnTo>
                <a:lnTo>
                  <a:pt x="1295400" y="2599944"/>
                </a:lnTo>
                <a:lnTo>
                  <a:pt x="1309116" y="2586228"/>
                </a:lnTo>
                <a:close/>
              </a:path>
              <a:path w="1323975" h="2614929">
                <a:moveTo>
                  <a:pt x="28193" y="2614422"/>
                </a:moveTo>
                <a:lnTo>
                  <a:pt x="28194" y="2599944"/>
                </a:lnTo>
                <a:lnTo>
                  <a:pt x="13716" y="2586228"/>
                </a:lnTo>
                <a:lnTo>
                  <a:pt x="13715" y="2614422"/>
                </a:lnTo>
                <a:lnTo>
                  <a:pt x="28193" y="2614422"/>
                </a:lnTo>
                <a:close/>
              </a:path>
              <a:path w="1323975" h="2614929">
                <a:moveTo>
                  <a:pt x="1309115" y="28194"/>
                </a:moveTo>
                <a:lnTo>
                  <a:pt x="1295399" y="14478"/>
                </a:lnTo>
                <a:lnTo>
                  <a:pt x="1295399" y="28194"/>
                </a:lnTo>
                <a:lnTo>
                  <a:pt x="1309115" y="28194"/>
                </a:lnTo>
                <a:close/>
              </a:path>
              <a:path w="1323975" h="2614929">
                <a:moveTo>
                  <a:pt x="1309116" y="2586228"/>
                </a:moveTo>
                <a:lnTo>
                  <a:pt x="1309115" y="28194"/>
                </a:lnTo>
                <a:lnTo>
                  <a:pt x="1295399" y="28194"/>
                </a:lnTo>
                <a:lnTo>
                  <a:pt x="1295400" y="2586228"/>
                </a:lnTo>
                <a:lnTo>
                  <a:pt x="1309116" y="2586228"/>
                </a:lnTo>
                <a:close/>
              </a:path>
              <a:path w="1323975" h="2614929">
                <a:moveTo>
                  <a:pt x="1309116" y="2614422"/>
                </a:moveTo>
                <a:lnTo>
                  <a:pt x="1309116" y="2586228"/>
                </a:lnTo>
                <a:lnTo>
                  <a:pt x="1295400" y="2599944"/>
                </a:lnTo>
                <a:lnTo>
                  <a:pt x="1295400" y="2614422"/>
                </a:lnTo>
                <a:lnTo>
                  <a:pt x="1309116" y="2614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3" name="object 12"/>
          <p:cNvSpPr txBox="1"/>
          <p:nvPr/>
        </p:nvSpPr>
        <p:spPr>
          <a:xfrm>
            <a:off x="4122977" y="838200"/>
            <a:ext cx="273502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90" dirty="0">
                <a:solidFill>
                  <a:prstClr val="black"/>
                </a:solidFill>
                <a:latin typeface="Calibri"/>
                <a:cs typeface="Calibri"/>
              </a:rPr>
              <a:t>Physical </a:t>
            </a:r>
            <a:r>
              <a:rPr sz="1800" spc="99" dirty="0">
                <a:solidFill>
                  <a:prstClr val="black"/>
                </a:solidFill>
                <a:latin typeface="Calibri"/>
                <a:cs typeface="Calibri"/>
              </a:rPr>
              <a:t>Address</a:t>
            </a:r>
            <a:r>
              <a:rPr sz="1800" spc="-7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800" spc="112" dirty="0">
                <a:solidFill>
                  <a:prstClr val="black"/>
                </a:solidFill>
                <a:latin typeface="Calibri"/>
                <a:cs typeface="Calibri"/>
              </a:rPr>
              <a:t>Space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4" name="object 13"/>
          <p:cNvSpPr/>
          <p:nvPr/>
        </p:nvSpPr>
        <p:spPr>
          <a:xfrm>
            <a:off x="4641300" y="1546412"/>
            <a:ext cx="1385455" cy="1882588"/>
          </a:xfrm>
          <a:custGeom>
            <a:avLst/>
            <a:gdLst/>
            <a:ahLst/>
            <a:cxnLst/>
            <a:rect l="l" t="t" r="r" b="b"/>
            <a:pathLst>
              <a:path w="1524000" h="2133600">
                <a:moveTo>
                  <a:pt x="0" y="0"/>
                </a:moveTo>
                <a:lnTo>
                  <a:pt x="0" y="2133600"/>
                </a:lnTo>
                <a:lnTo>
                  <a:pt x="1524000" y="213359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660A9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5" name="object 14"/>
          <p:cNvSpPr/>
          <p:nvPr/>
        </p:nvSpPr>
        <p:spPr>
          <a:xfrm>
            <a:off x="4628809" y="1534309"/>
            <a:ext cx="1411432" cy="1907801"/>
          </a:xfrm>
          <a:custGeom>
            <a:avLst/>
            <a:gdLst/>
            <a:ahLst/>
            <a:cxnLst/>
            <a:rect l="l" t="t" r="r" b="b"/>
            <a:pathLst>
              <a:path w="1552575" h="2162175">
                <a:moveTo>
                  <a:pt x="1552193" y="2161793"/>
                </a:moveTo>
                <a:lnTo>
                  <a:pt x="1552193" y="0"/>
                </a:lnTo>
                <a:lnTo>
                  <a:pt x="0" y="0"/>
                </a:lnTo>
                <a:lnTo>
                  <a:pt x="0" y="2161794"/>
                </a:lnTo>
                <a:lnTo>
                  <a:pt x="13715" y="2161794"/>
                </a:lnTo>
                <a:lnTo>
                  <a:pt x="13715" y="28193"/>
                </a:lnTo>
                <a:lnTo>
                  <a:pt x="28193" y="13716"/>
                </a:lnTo>
                <a:lnTo>
                  <a:pt x="28193" y="28193"/>
                </a:lnTo>
                <a:lnTo>
                  <a:pt x="1523999" y="28193"/>
                </a:lnTo>
                <a:lnTo>
                  <a:pt x="1523999" y="13716"/>
                </a:lnTo>
                <a:lnTo>
                  <a:pt x="1537715" y="28193"/>
                </a:lnTo>
                <a:lnTo>
                  <a:pt x="1537715" y="2161793"/>
                </a:lnTo>
                <a:lnTo>
                  <a:pt x="1552193" y="2161793"/>
                </a:lnTo>
                <a:close/>
              </a:path>
              <a:path w="1552575" h="2162175">
                <a:moveTo>
                  <a:pt x="28193" y="28193"/>
                </a:moveTo>
                <a:lnTo>
                  <a:pt x="28193" y="13716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552575" h="2162175">
                <a:moveTo>
                  <a:pt x="28193" y="2133600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33600"/>
                </a:lnTo>
                <a:lnTo>
                  <a:pt x="28193" y="2133600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3715" y="2133600"/>
                </a:lnTo>
                <a:lnTo>
                  <a:pt x="28193" y="2147316"/>
                </a:lnTo>
                <a:lnTo>
                  <a:pt x="28193" y="2161794"/>
                </a:lnTo>
                <a:lnTo>
                  <a:pt x="1523999" y="2161793"/>
                </a:lnTo>
                <a:lnTo>
                  <a:pt x="1523999" y="2147316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28193" y="2161794"/>
                </a:moveTo>
                <a:lnTo>
                  <a:pt x="28193" y="2147316"/>
                </a:lnTo>
                <a:lnTo>
                  <a:pt x="13715" y="2133600"/>
                </a:lnTo>
                <a:lnTo>
                  <a:pt x="13715" y="2161794"/>
                </a:lnTo>
                <a:lnTo>
                  <a:pt x="28193" y="2161794"/>
                </a:lnTo>
                <a:close/>
              </a:path>
              <a:path w="1552575" h="2162175">
                <a:moveTo>
                  <a:pt x="1537715" y="28193"/>
                </a:moveTo>
                <a:lnTo>
                  <a:pt x="1523999" y="13716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2133600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1537715" y="2161793"/>
                </a:moveTo>
                <a:lnTo>
                  <a:pt x="1537715" y="2133600"/>
                </a:lnTo>
                <a:lnTo>
                  <a:pt x="1523999" y="2147316"/>
                </a:lnTo>
                <a:lnTo>
                  <a:pt x="1523999" y="2161793"/>
                </a:lnTo>
                <a:lnTo>
                  <a:pt x="1537715" y="2161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7" name="object 16"/>
          <p:cNvSpPr/>
          <p:nvPr/>
        </p:nvSpPr>
        <p:spPr>
          <a:xfrm>
            <a:off x="4641300" y="3697941"/>
            <a:ext cx="1385455" cy="336176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8" name="object 17"/>
          <p:cNvSpPr/>
          <p:nvPr/>
        </p:nvSpPr>
        <p:spPr>
          <a:xfrm>
            <a:off x="4641300" y="4224421"/>
            <a:ext cx="1385455" cy="1625413"/>
          </a:xfrm>
          <a:custGeom>
            <a:avLst/>
            <a:gdLst/>
            <a:ahLst/>
            <a:cxnLst/>
            <a:rect l="l" t="t" r="r" b="b"/>
            <a:pathLst>
              <a:path w="1524000" h="1842134">
                <a:moveTo>
                  <a:pt x="0" y="0"/>
                </a:moveTo>
                <a:lnTo>
                  <a:pt x="0" y="1841754"/>
                </a:lnTo>
                <a:lnTo>
                  <a:pt x="1524000" y="1841754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9" name="object 18"/>
          <p:cNvSpPr/>
          <p:nvPr/>
        </p:nvSpPr>
        <p:spPr>
          <a:xfrm>
            <a:off x="4628809" y="3685866"/>
            <a:ext cx="1411432" cy="2176743"/>
          </a:xfrm>
          <a:custGeom>
            <a:avLst/>
            <a:gdLst/>
            <a:ahLst/>
            <a:cxnLst/>
            <a:rect l="l" t="t" r="r" b="b"/>
            <a:pathLst>
              <a:path w="1552575" h="2466975">
                <a:moveTo>
                  <a:pt x="1552193" y="2466594"/>
                </a:moveTo>
                <a:lnTo>
                  <a:pt x="1552193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4"/>
                </a:lnTo>
                <a:lnTo>
                  <a:pt x="1523999" y="13716"/>
                </a:lnTo>
                <a:lnTo>
                  <a:pt x="1537715" y="28194"/>
                </a:lnTo>
                <a:lnTo>
                  <a:pt x="1537715" y="2466594"/>
                </a:lnTo>
                <a:lnTo>
                  <a:pt x="1552193" y="2466594"/>
                </a:lnTo>
                <a:close/>
              </a:path>
              <a:path w="1552575" h="24669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2466975">
                <a:moveTo>
                  <a:pt x="28194" y="24384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523999" y="2466594"/>
                </a:lnTo>
                <a:lnTo>
                  <a:pt x="1523999" y="2452116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552575" h="2466975">
                <a:moveTo>
                  <a:pt x="1537715" y="28194"/>
                </a:moveTo>
                <a:lnTo>
                  <a:pt x="1523999" y="13716"/>
                </a:lnTo>
                <a:lnTo>
                  <a:pt x="1523999" y="28194"/>
                </a:lnTo>
                <a:lnTo>
                  <a:pt x="1537715" y="28194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537715" y="28194"/>
                </a:lnTo>
                <a:lnTo>
                  <a:pt x="1523999" y="28194"/>
                </a:lnTo>
                <a:lnTo>
                  <a:pt x="1523999" y="2438400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1537715" y="2466594"/>
                </a:moveTo>
                <a:lnTo>
                  <a:pt x="1537715" y="2438400"/>
                </a:lnTo>
                <a:lnTo>
                  <a:pt x="1523999" y="2452116"/>
                </a:lnTo>
                <a:lnTo>
                  <a:pt x="1523999" y="2466594"/>
                </a:lnTo>
                <a:lnTo>
                  <a:pt x="1537715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3" name="object 22"/>
          <p:cNvSpPr txBox="1"/>
          <p:nvPr/>
        </p:nvSpPr>
        <p:spPr>
          <a:xfrm>
            <a:off x="436648" y="2967317"/>
            <a:ext cx="667327" cy="217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400" spc="76" dirty="0">
                <a:solidFill>
                  <a:prstClr val="black"/>
                </a:solidFill>
                <a:latin typeface="Calibri"/>
                <a:cs typeface="Calibri"/>
              </a:rPr>
              <a:t>Enclave</a:t>
            </a:r>
            <a:endParaRPr sz="1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2" name="object 54"/>
          <p:cNvSpPr/>
          <p:nvPr/>
        </p:nvSpPr>
        <p:spPr>
          <a:xfrm>
            <a:off x="1163809" y="1943102"/>
            <a:ext cx="219941" cy="2292724"/>
          </a:xfrm>
          <a:custGeom>
            <a:avLst/>
            <a:gdLst/>
            <a:ahLst/>
            <a:cxnLst/>
            <a:rect l="l" t="t" r="r" b="b"/>
            <a:pathLst>
              <a:path w="241934" h="2598420">
                <a:moveTo>
                  <a:pt x="76355" y="1299186"/>
                </a:moveTo>
                <a:lnTo>
                  <a:pt x="71082" y="1296442"/>
                </a:lnTo>
                <a:lnTo>
                  <a:pt x="37338" y="1288542"/>
                </a:lnTo>
                <a:lnTo>
                  <a:pt x="25146" y="1287018"/>
                </a:lnTo>
                <a:lnTo>
                  <a:pt x="12953" y="1286256"/>
                </a:lnTo>
                <a:lnTo>
                  <a:pt x="12192" y="1286256"/>
                </a:lnTo>
                <a:lnTo>
                  <a:pt x="5334" y="1287018"/>
                </a:lnTo>
                <a:lnTo>
                  <a:pt x="0" y="1292352"/>
                </a:lnTo>
                <a:lnTo>
                  <a:pt x="0" y="1306068"/>
                </a:lnTo>
                <a:lnTo>
                  <a:pt x="5334" y="1311402"/>
                </a:lnTo>
                <a:lnTo>
                  <a:pt x="12192" y="1312164"/>
                </a:lnTo>
                <a:lnTo>
                  <a:pt x="12953" y="1312164"/>
                </a:lnTo>
                <a:lnTo>
                  <a:pt x="25146" y="1311354"/>
                </a:lnTo>
                <a:lnTo>
                  <a:pt x="36576" y="1310640"/>
                </a:lnTo>
                <a:lnTo>
                  <a:pt x="71628" y="1301662"/>
                </a:lnTo>
                <a:lnTo>
                  <a:pt x="76355" y="1299186"/>
                </a:lnTo>
                <a:close/>
              </a:path>
              <a:path w="241934" h="2598420">
                <a:moveTo>
                  <a:pt x="241553" y="25146"/>
                </a:moveTo>
                <a:lnTo>
                  <a:pt x="240791" y="0"/>
                </a:lnTo>
                <a:lnTo>
                  <a:pt x="227837" y="762"/>
                </a:lnTo>
                <a:lnTo>
                  <a:pt x="215645" y="1524"/>
                </a:lnTo>
                <a:lnTo>
                  <a:pt x="180661" y="10590"/>
                </a:lnTo>
                <a:lnTo>
                  <a:pt x="148151" y="28165"/>
                </a:lnTo>
                <a:lnTo>
                  <a:pt x="124052" y="54327"/>
                </a:lnTo>
                <a:lnTo>
                  <a:pt x="114299" y="89154"/>
                </a:lnTo>
                <a:lnTo>
                  <a:pt x="114300" y="1225296"/>
                </a:lnTo>
                <a:lnTo>
                  <a:pt x="113538" y="1227582"/>
                </a:lnTo>
                <a:lnTo>
                  <a:pt x="92964" y="1261110"/>
                </a:lnTo>
                <a:lnTo>
                  <a:pt x="55410" y="1280549"/>
                </a:lnTo>
                <a:lnTo>
                  <a:pt x="12953" y="1286256"/>
                </a:lnTo>
                <a:lnTo>
                  <a:pt x="25146" y="1287018"/>
                </a:lnTo>
                <a:lnTo>
                  <a:pt x="37338" y="1288542"/>
                </a:lnTo>
                <a:lnTo>
                  <a:pt x="71082" y="1296442"/>
                </a:lnTo>
                <a:lnTo>
                  <a:pt x="76355" y="1299186"/>
                </a:lnTo>
                <a:lnTo>
                  <a:pt x="104560" y="1284412"/>
                </a:lnTo>
                <a:lnTo>
                  <a:pt x="129217" y="1258560"/>
                </a:lnTo>
                <a:lnTo>
                  <a:pt x="139446" y="1223772"/>
                </a:lnTo>
                <a:lnTo>
                  <a:pt x="139445" y="85344"/>
                </a:lnTo>
                <a:lnTo>
                  <a:pt x="149907" y="61363"/>
                </a:lnTo>
                <a:lnTo>
                  <a:pt x="169892" y="43834"/>
                </a:lnTo>
                <a:lnTo>
                  <a:pt x="194847" y="32390"/>
                </a:lnTo>
                <a:lnTo>
                  <a:pt x="220217" y="26670"/>
                </a:lnTo>
                <a:lnTo>
                  <a:pt x="241553" y="25146"/>
                </a:lnTo>
                <a:close/>
              </a:path>
              <a:path w="241934" h="2598420">
                <a:moveTo>
                  <a:pt x="241554" y="2573274"/>
                </a:moveTo>
                <a:lnTo>
                  <a:pt x="193322" y="2565176"/>
                </a:lnTo>
                <a:lnTo>
                  <a:pt x="147998" y="2534670"/>
                </a:lnTo>
                <a:lnTo>
                  <a:pt x="139446" y="1370838"/>
                </a:lnTo>
                <a:lnTo>
                  <a:pt x="127897" y="1338119"/>
                </a:lnTo>
                <a:lnTo>
                  <a:pt x="103189" y="1313145"/>
                </a:lnTo>
                <a:lnTo>
                  <a:pt x="76355" y="1299186"/>
                </a:lnTo>
                <a:lnTo>
                  <a:pt x="71628" y="1301662"/>
                </a:lnTo>
                <a:lnTo>
                  <a:pt x="36576" y="1310640"/>
                </a:lnTo>
                <a:lnTo>
                  <a:pt x="22860" y="1311503"/>
                </a:lnTo>
                <a:lnTo>
                  <a:pt x="12953" y="1312164"/>
                </a:lnTo>
                <a:lnTo>
                  <a:pt x="24384" y="1312272"/>
                </a:lnTo>
                <a:lnTo>
                  <a:pt x="33528" y="1312926"/>
                </a:lnTo>
                <a:lnTo>
                  <a:pt x="85472" y="1331437"/>
                </a:lnTo>
                <a:lnTo>
                  <a:pt x="114300" y="1375410"/>
                </a:lnTo>
                <a:lnTo>
                  <a:pt x="114300" y="2514600"/>
                </a:lnTo>
                <a:lnTo>
                  <a:pt x="125964" y="2547330"/>
                </a:lnTo>
                <a:lnTo>
                  <a:pt x="150609" y="2572021"/>
                </a:lnTo>
                <a:lnTo>
                  <a:pt x="182626" y="2588575"/>
                </a:lnTo>
                <a:lnTo>
                  <a:pt x="216408" y="2596896"/>
                </a:lnTo>
                <a:lnTo>
                  <a:pt x="240792" y="2598420"/>
                </a:lnTo>
                <a:lnTo>
                  <a:pt x="241554" y="257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3" name="object 55"/>
          <p:cNvSpPr/>
          <p:nvPr/>
        </p:nvSpPr>
        <p:spPr>
          <a:xfrm>
            <a:off x="1163809" y="1943102"/>
            <a:ext cx="219941" cy="2292724"/>
          </a:xfrm>
          <a:custGeom>
            <a:avLst/>
            <a:gdLst/>
            <a:ahLst/>
            <a:cxnLst/>
            <a:rect l="l" t="t" r="r" b="b"/>
            <a:pathLst>
              <a:path w="241934" h="2598420">
                <a:moveTo>
                  <a:pt x="76355" y="1299186"/>
                </a:moveTo>
                <a:lnTo>
                  <a:pt x="71082" y="1296442"/>
                </a:lnTo>
                <a:lnTo>
                  <a:pt x="37338" y="1288542"/>
                </a:lnTo>
                <a:lnTo>
                  <a:pt x="25146" y="1287018"/>
                </a:lnTo>
                <a:lnTo>
                  <a:pt x="12953" y="1286256"/>
                </a:lnTo>
                <a:lnTo>
                  <a:pt x="12192" y="1286256"/>
                </a:lnTo>
                <a:lnTo>
                  <a:pt x="5334" y="1287018"/>
                </a:lnTo>
                <a:lnTo>
                  <a:pt x="0" y="1292352"/>
                </a:lnTo>
                <a:lnTo>
                  <a:pt x="0" y="1306068"/>
                </a:lnTo>
                <a:lnTo>
                  <a:pt x="5334" y="1311402"/>
                </a:lnTo>
                <a:lnTo>
                  <a:pt x="12192" y="1312164"/>
                </a:lnTo>
                <a:lnTo>
                  <a:pt x="12953" y="1312164"/>
                </a:lnTo>
                <a:lnTo>
                  <a:pt x="25146" y="1311354"/>
                </a:lnTo>
                <a:lnTo>
                  <a:pt x="36576" y="1310640"/>
                </a:lnTo>
                <a:lnTo>
                  <a:pt x="71628" y="1301662"/>
                </a:lnTo>
                <a:lnTo>
                  <a:pt x="76355" y="1299186"/>
                </a:lnTo>
                <a:close/>
              </a:path>
              <a:path w="241934" h="2598420">
                <a:moveTo>
                  <a:pt x="241553" y="25146"/>
                </a:moveTo>
                <a:lnTo>
                  <a:pt x="240791" y="0"/>
                </a:lnTo>
                <a:lnTo>
                  <a:pt x="227837" y="762"/>
                </a:lnTo>
                <a:lnTo>
                  <a:pt x="215645" y="1524"/>
                </a:lnTo>
                <a:lnTo>
                  <a:pt x="180661" y="10590"/>
                </a:lnTo>
                <a:lnTo>
                  <a:pt x="148151" y="28165"/>
                </a:lnTo>
                <a:lnTo>
                  <a:pt x="124052" y="54327"/>
                </a:lnTo>
                <a:lnTo>
                  <a:pt x="114299" y="89154"/>
                </a:lnTo>
                <a:lnTo>
                  <a:pt x="114300" y="1225296"/>
                </a:lnTo>
                <a:lnTo>
                  <a:pt x="113538" y="1227582"/>
                </a:lnTo>
                <a:lnTo>
                  <a:pt x="92964" y="1261110"/>
                </a:lnTo>
                <a:lnTo>
                  <a:pt x="55410" y="1280549"/>
                </a:lnTo>
                <a:lnTo>
                  <a:pt x="12953" y="1286256"/>
                </a:lnTo>
                <a:lnTo>
                  <a:pt x="25146" y="1287018"/>
                </a:lnTo>
                <a:lnTo>
                  <a:pt x="37338" y="1288542"/>
                </a:lnTo>
                <a:lnTo>
                  <a:pt x="71082" y="1296442"/>
                </a:lnTo>
                <a:lnTo>
                  <a:pt x="76355" y="1299186"/>
                </a:lnTo>
                <a:lnTo>
                  <a:pt x="104560" y="1284412"/>
                </a:lnTo>
                <a:lnTo>
                  <a:pt x="129217" y="1258560"/>
                </a:lnTo>
                <a:lnTo>
                  <a:pt x="139446" y="1223772"/>
                </a:lnTo>
                <a:lnTo>
                  <a:pt x="139445" y="85344"/>
                </a:lnTo>
                <a:lnTo>
                  <a:pt x="149907" y="61363"/>
                </a:lnTo>
                <a:lnTo>
                  <a:pt x="169892" y="43834"/>
                </a:lnTo>
                <a:lnTo>
                  <a:pt x="194847" y="32390"/>
                </a:lnTo>
                <a:lnTo>
                  <a:pt x="220217" y="26670"/>
                </a:lnTo>
                <a:lnTo>
                  <a:pt x="241553" y="25146"/>
                </a:lnTo>
                <a:close/>
              </a:path>
              <a:path w="241934" h="2598420">
                <a:moveTo>
                  <a:pt x="241554" y="2573274"/>
                </a:moveTo>
                <a:lnTo>
                  <a:pt x="193322" y="2565176"/>
                </a:lnTo>
                <a:lnTo>
                  <a:pt x="147998" y="2534670"/>
                </a:lnTo>
                <a:lnTo>
                  <a:pt x="139446" y="1370838"/>
                </a:lnTo>
                <a:lnTo>
                  <a:pt x="127897" y="1338119"/>
                </a:lnTo>
                <a:lnTo>
                  <a:pt x="103189" y="1313145"/>
                </a:lnTo>
                <a:lnTo>
                  <a:pt x="76355" y="1299186"/>
                </a:lnTo>
                <a:lnTo>
                  <a:pt x="71628" y="1301662"/>
                </a:lnTo>
                <a:lnTo>
                  <a:pt x="36576" y="1310640"/>
                </a:lnTo>
                <a:lnTo>
                  <a:pt x="22860" y="1311503"/>
                </a:lnTo>
                <a:lnTo>
                  <a:pt x="12953" y="1312164"/>
                </a:lnTo>
                <a:lnTo>
                  <a:pt x="24384" y="1312272"/>
                </a:lnTo>
                <a:lnTo>
                  <a:pt x="33528" y="1312926"/>
                </a:lnTo>
                <a:lnTo>
                  <a:pt x="85472" y="1331437"/>
                </a:lnTo>
                <a:lnTo>
                  <a:pt x="114300" y="1375410"/>
                </a:lnTo>
                <a:lnTo>
                  <a:pt x="114300" y="2514600"/>
                </a:lnTo>
                <a:lnTo>
                  <a:pt x="125964" y="2547330"/>
                </a:lnTo>
                <a:lnTo>
                  <a:pt x="150609" y="2572021"/>
                </a:lnTo>
                <a:lnTo>
                  <a:pt x="182626" y="2588575"/>
                </a:lnTo>
                <a:lnTo>
                  <a:pt x="216408" y="2596896"/>
                </a:lnTo>
                <a:lnTo>
                  <a:pt x="240792" y="2598420"/>
                </a:lnTo>
                <a:lnTo>
                  <a:pt x="241554" y="257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4" name="object 56"/>
          <p:cNvSpPr txBox="1"/>
          <p:nvPr/>
        </p:nvSpPr>
        <p:spPr>
          <a:xfrm>
            <a:off x="6765405" y="845589"/>
            <a:ext cx="21499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1409"/>
              </a:spcBef>
              <a:spcAft>
                <a:spcPts val="0"/>
              </a:spcAft>
            </a:pPr>
            <a:r>
              <a:rPr sz="1800" spc="-171" dirty="0" smtClean="0">
                <a:solidFill>
                  <a:prstClr val="black"/>
                </a:solidFill>
                <a:latin typeface="Verdana"/>
                <a:cs typeface="Verdana"/>
              </a:rPr>
              <a:t>Enclave</a:t>
            </a:r>
            <a:r>
              <a:rPr sz="1800" spc="-238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44" dirty="0" smtClean="0">
                <a:solidFill>
                  <a:prstClr val="black"/>
                </a:solidFill>
                <a:latin typeface="Verdana"/>
                <a:cs typeface="Verdana"/>
              </a:rPr>
              <a:t> initialization</a:t>
            </a:r>
            <a:endParaRPr sz="18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95" name="object 8"/>
          <p:cNvSpPr txBox="1"/>
          <p:nvPr/>
        </p:nvSpPr>
        <p:spPr>
          <a:xfrm>
            <a:off x="4887364" y="2117264"/>
            <a:ext cx="9336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8" dirty="0">
                <a:solidFill>
                  <a:srgbClr val="FFFFFF"/>
                </a:solidFill>
                <a:latin typeface="Calibri"/>
                <a:cs typeface="Calibri"/>
              </a:rPr>
              <a:t>System  </a:t>
            </a:r>
            <a:r>
              <a:rPr sz="1800" spc="63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176" y="832600"/>
            <a:ext cx="2434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spc="63" dirty="0">
                <a:solidFill>
                  <a:srgbClr val="000000"/>
                </a:solidFill>
                <a:latin typeface="Calibri"/>
                <a:cs typeface="+mn-cs"/>
              </a:rPr>
              <a:t>Virtual </a:t>
            </a:r>
            <a:r>
              <a:rPr lang="en-US" sz="1800" spc="99" dirty="0">
                <a:solidFill>
                  <a:srgbClr val="000000"/>
                </a:solidFill>
                <a:latin typeface="Calibri"/>
                <a:cs typeface="+mn-cs"/>
              </a:rPr>
              <a:t>Address</a:t>
            </a:r>
            <a:r>
              <a:rPr lang="en-US" sz="1800" spc="-67" dirty="0">
                <a:solidFill>
                  <a:srgbClr val="000000"/>
                </a:solidFill>
                <a:latin typeface="Calibri"/>
                <a:cs typeface="+mn-cs"/>
              </a:rPr>
              <a:t> </a:t>
            </a:r>
            <a:r>
              <a:rPr lang="en-US" sz="1800" spc="112" dirty="0">
                <a:solidFill>
                  <a:srgbClr val="000000"/>
                </a:solidFill>
                <a:latin typeface="Calibri"/>
                <a:cs typeface="+mn-cs"/>
              </a:rPr>
              <a:t>Space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2"/>
          <p:cNvSpPr txBox="1"/>
          <p:nvPr/>
        </p:nvSpPr>
        <p:spPr>
          <a:xfrm>
            <a:off x="2609850" y="4408954"/>
            <a:ext cx="135255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08" dirty="0" smtClean="0">
                <a:solidFill>
                  <a:srgbClr val="B2B2B2"/>
                </a:solidFill>
                <a:latin typeface="Calibri"/>
                <a:cs typeface="Calibri"/>
              </a:rPr>
              <a:t>E</a:t>
            </a:r>
            <a:r>
              <a:rPr sz="1300" spc="108" dirty="0" smtClean="0">
                <a:solidFill>
                  <a:srgbClr val="B2B2B2"/>
                </a:solidFill>
                <a:latin typeface="Calibri"/>
                <a:cs typeface="Calibri"/>
              </a:rPr>
              <a:t>CREATE</a:t>
            </a:r>
            <a:r>
              <a:rPr sz="1300" spc="-49" dirty="0" smtClean="0">
                <a:solidFill>
                  <a:srgbClr val="B2B2B2"/>
                </a:solidFill>
                <a:latin typeface="Calibri"/>
                <a:cs typeface="Calibri"/>
              </a:rPr>
              <a:t> </a:t>
            </a:r>
            <a:r>
              <a:rPr sz="1300" spc="45" dirty="0">
                <a:solidFill>
                  <a:srgbClr val="B2B2B2"/>
                </a:solidFill>
                <a:latin typeface="Calibri"/>
                <a:cs typeface="Calibri"/>
              </a:rPr>
              <a:t>(</a:t>
            </a:r>
            <a:r>
              <a:rPr sz="1300" spc="45" dirty="0" smtClean="0">
                <a:solidFill>
                  <a:srgbClr val="B2B2B2"/>
                </a:solidFill>
                <a:latin typeface="Calibri"/>
                <a:cs typeface="Calibri"/>
              </a:rPr>
              <a:t>Range</a:t>
            </a:r>
            <a:r>
              <a:rPr lang="en-US" sz="1300" spc="45" dirty="0" smtClean="0">
                <a:solidFill>
                  <a:srgbClr val="B2B2B2"/>
                </a:solidFill>
                <a:latin typeface="Calibri"/>
                <a:cs typeface="Calibri"/>
              </a:rPr>
              <a:t>)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1363" algn="r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sz="1300" spc="90" dirty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EADD </a:t>
            </a:r>
            <a:r>
              <a:rPr sz="1300" spc="63" dirty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(Copy</a:t>
            </a:r>
            <a:r>
              <a:rPr sz="1300" spc="-85" dirty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 </a:t>
            </a:r>
            <a:r>
              <a:rPr sz="1300" spc="54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Page</a:t>
            </a:r>
            <a:r>
              <a:rPr lang="en-US" sz="1300" spc="54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)</a:t>
            </a:r>
            <a:endParaRPr lang="he-IL" sz="1300" spc="54" dirty="0" smtClean="0">
              <a:solidFill>
                <a:prstClr val="white">
                  <a:lumMod val="65000"/>
                </a:prstClr>
              </a:solidFill>
              <a:latin typeface="Calibri"/>
              <a:cs typeface="Calibri"/>
            </a:endParaRPr>
          </a:p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12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EEXTEND</a:t>
            </a:r>
            <a:endParaRPr lang="he-IL" sz="1300" spc="112" dirty="0" smtClean="0">
              <a:solidFill>
                <a:prstClr val="white">
                  <a:lumMod val="65000"/>
                </a:prstClr>
              </a:solidFill>
              <a:latin typeface="Calibri"/>
              <a:cs typeface="Calibri"/>
            </a:endParaRPr>
          </a:p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12" dirty="0" smtClean="0">
                <a:solidFill>
                  <a:prstClr val="black"/>
                </a:solidFill>
                <a:latin typeface="Calibri"/>
                <a:cs typeface="Calibri"/>
              </a:rPr>
              <a:t>EINIT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1" name="object 40"/>
          <p:cNvSpPr/>
          <p:nvPr/>
        </p:nvSpPr>
        <p:spPr>
          <a:xfrm>
            <a:off x="6650187" y="3697941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1" name="object 41"/>
          <p:cNvSpPr/>
          <p:nvPr/>
        </p:nvSpPr>
        <p:spPr>
          <a:xfrm>
            <a:off x="6650187" y="4235825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2" name="object 42"/>
          <p:cNvSpPr/>
          <p:nvPr/>
        </p:nvSpPr>
        <p:spPr>
          <a:xfrm>
            <a:off x="6650187" y="4572000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3" name="object 43"/>
          <p:cNvSpPr/>
          <p:nvPr/>
        </p:nvSpPr>
        <p:spPr>
          <a:xfrm>
            <a:off x="6650187" y="4908178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4" name="object 44"/>
          <p:cNvSpPr/>
          <p:nvPr/>
        </p:nvSpPr>
        <p:spPr>
          <a:xfrm>
            <a:off x="6650187" y="5244353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5" name="object 45"/>
          <p:cNvSpPr/>
          <p:nvPr/>
        </p:nvSpPr>
        <p:spPr>
          <a:xfrm>
            <a:off x="6650187" y="5580530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6" name="object 46"/>
          <p:cNvSpPr/>
          <p:nvPr/>
        </p:nvSpPr>
        <p:spPr>
          <a:xfrm>
            <a:off x="6637718" y="3685866"/>
            <a:ext cx="1480705" cy="2176743"/>
          </a:xfrm>
          <a:custGeom>
            <a:avLst/>
            <a:gdLst/>
            <a:ahLst/>
            <a:cxnLst/>
            <a:rect l="l" t="t" r="r" b="b"/>
            <a:pathLst>
              <a:path w="1628775" h="2466975">
                <a:moveTo>
                  <a:pt x="1628394" y="2466594"/>
                </a:moveTo>
                <a:lnTo>
                  <a:pt x="1628394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4" y="28194"/>
                </a:lnTo>
                <a:lnTo>
                  <a:pt x="1600200" y="28194"/>
                </a:lnTo>
                <a:lnTo>
                  <a:pt x="1600200" y="13716"/>
                </a:lnTo>
                <a:lnTo>
                  <a:pt x="1613916" y="28194"/>
                </a:lnTo>
                <a:lnTo>
                  <a:pt x="1613916" y="2466594"/>
                </a:lnTo>
                <a:lnTo>
                  <a:pt x="1628394" y="2466594"/>
                </a:lnTo>
                <a:close/>
              </a:path>
              <a:path w="1628775" h="2466975">
                <a:moveTo>
                  <a:pt x="28194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4" y="28194"/>
                </a:lnTo>
                <a:close/>
              </a:path>
              <a:path w="1628775" h="2466975">
                <a:moveTo>
                  <a:pt x="28194" y="2438400"/>
                </a:moveTo>
                <a:lnTo>
                  <a:pt x="28194" y="28194"/>
                </a:lnTo>
                <a:lnTo>
                  <a:pt x="13716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600200" y="2466594"/>
                </a:lnTo>
                <a:lnTo>
                  <a:pt x="1600200" y="2452116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628775" h="2466975">
                <a:moveTo>
                  <a:pt x="1613916" y="28194"/>
                </a:moveTo>
                <a:lnTo>
                  <a:pt x="1600200" y="13716"/>
                </a:lnTo>
                <a:lnTo>
                  <a:pt x="1600200" y="28194"/>
                </a:lnTo>
                <a:lnTo>
                  <a:pt x="1613916" y="28194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613916" y="28194"/>
                </a:lnTo>
                <a:lnTo>
                  <a:pt x="1600200" y="28194"/>
                </a:lnTo>
                <a:lnTo>
                  <a:pt x="1600200" y="2438400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1613916" y="2466594"/>
                </a:moveTo>
                <a:lnTo>
                  <a:pt x="1613916" y="2438400"/>
                </a:lnTo>
                <a:lnTo>
                  <a:pt x="1600200" y="2452116"/>
                </a:lnTo>
                <a:lnTo>
                  <a:pt x="1600200" y="2466594"/>
                </a:lnTo>
                <a:lnTo>
                  <a:pt x="1613916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7" name="object 47"/>
          <p:cNvSpPr txBox="1"/>
          <p:nvPr/>
        </p:nvSpPr>
        <p:spPr>
          <a:xfrm>
            <a:off x="6639328" y="3683149"/>
            <a:ext cx="57611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2" dirty="0">
                <a:solidFill>
                  <a:srgbClr val="FFFFFF"/>
                </a:solidFill>
                <a:latin typeface="Calibri"/>
                <a:cs typeface="Calibri"/>
              </a:rPr>
              <a:t>EPCM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18" name="object 48"/>
          <p:cNvSpPr/>
          <p:nvPr/>
        </p:nvSpPr>
        <p:spPr>
          <a:xfrm>
            <a:off x="6650187" y="4975415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9" name="object 49"/>
          <p:cNvSpPr/>
          <p:nvPr/>
        </p:nvSpPr>
        <p:spPr>
          <a:xfrm>
            <a:off x="6639097" y="4964654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0" name="object 50"/>
          <p:cNvSpPr/>
          <p:nvPr/>
        </p:nvSpPr>
        <p:spPr>
          <a:xfrm>
            <a:off x="6650187" y="4303062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1" name="object 51"/>
          <p:cNvSpPr/>
          <p:nvPr/>
        </p:nvSpPr>
        <p:spPr>
          <a:xfrm>
            <a:off x="6639097" y="4292301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2" name="object 52"/>
          <p:cNvSpPr/>
          <p:nvPr/>
        </p:nvSpPr>
        <p:spPr>
          <a:xfrm>
            <a:off x="6650187" y="4639235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3" name="object 53"/>
          <p:cNvSpPr/>
          <p:nvPr/>
        </p:nvSpPr>
        <p:spPr>
          <a:xfrm>
            <a:off x="6639097" y="4628479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4" name="object 57"/>
          <p:cNvSpPr/>
          <p:nvPr/>
        </p:nvSpPr>
        <p:spPr>
          <a:xfrm>
            <a:off x="6639097" y="3956126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869904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5" name="object 58"/>
          <p:cNvSpPr txBox="1"/>
          <p:nvPr/>
        </p:nvSpPr>
        <p:spPr>
          <a:xfrm>
            <a:off x="6650187" y="3966909"/>
            <a:ext cx="1454727" cy="260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781" defTabSz="817992" eaLnBrk="1" fontAlgn="auto" hangingPunct="1">
              <a:lnSpc>
                <a:spcPts val="2024"/>
              </a:lnSpc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26" name="object 59"/>
          <p:cNvSpPr/>
          <p:nvPr/>
        </p:nvSpPr>
        <p:spPr>
          <a:xfrm>
            <a:off x="6650187" y="3966882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7" name="object 60"/>
          <p:cNvSpPr/>
          <p:nvPr/>
        </p:nvSpPr>
        <p:spPr>
          <a:xfrm>
            <a:off x="6639097" y="3956126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8" name="object 61"/>
          <p:cNvSpPr/>
          <p:nvPr/>
        </p:nvSpPr>
        <p:spPr>
          <a:xfrm>
            <a:off x="6650187" y="5311588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9" name="object 62"/>
          <p:cNvSpPr/>
          <p:nvPr/>
        </p:nvSpPr>
        <p:spPr>
          <a:xfrm>
            <a:off x="6639097" y="5300831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0" name="object 63"/>
          <p:cNvSpPr txBox="1"/>
          <p:nvPr/>
        </p:nvSpPr>
        <p:spPr>
          <a:xfrm>
            <a:off x="6832608" y="4018433"/>
            <a:ext cx="1091623" cy="1617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000" spc="36" dirty="0">
                <a:solidFill>
                  <a:srgbClr val="FFFFFF"/>
                </a:solidFill>
                <a:latin typeface="Calibri"/>
                <a:cs typeface="Calibri"/>
              </a:rPr>
              <a:t>Valid, </a:t>
            </a:r>
            <a:r>
              <a:rPr sz="1000" spc="81" dirty="0">
                <a:solidFill>
                  <a:srgbClr val="FFFFFF"/>
                </a:solidFill>
                <a:latin typeface="Calibri"/>
                <a:cs typeface="Calibri"/>
              </a:rPr>
              <a:t>SECS,</a:t>
            </a:r>
            <a:r>
              <a:rPr sz="10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54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endParaRPr sz="1000" dirty="0">
              <a:solidFill>
                <a:prstClr val="black"/>
              </a:solidFill>
              <a:latin typeface="Calibri"/>
              <a:cs typeface="Calibri"/>
            </a:endParaRPr>
          </a:p>
          <a:p>
            <a:pPr defTabSz="817992" eaLnBrk="1" fontAlgn="auto" hangingPunct="1">
              <a:spcBef>
                <a:spcPts val="35"/>
              </a:spcBef>
              <a:spcAft>
                <a:spcPts val="0"/>
              </a:spcAft>
            </a:pP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06205" marR="199957" algn="ctr" defTabSz="817992" eaLnBrk="1" fontAlgn="auto" hangingPunct="1">
              <a:lnSpc>
                <a:spcPct val="100800"/>
              </a:lnSpc>
              <a:spcBef>
                <a:spcPts val="363"/>
              </a:spcBef>
              <a:spcAft>
                <a:spcPts val="0"/>
              </a:spcAft>
            </a:pPr>
            <a:r>
              <a:rPr sz="1100" spc="36" dirty="0">
                <a:solidFill>
                  <a:srgbClr val="FFFFFF"/>
                </a:solidFill>
                <a:latin typeface="Calibri"/>
                <a:cs typeface="Calibri"/>
              </a:rPr>
              <a:t>Valid,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REG,  </a:t>
            </a:r>
            <a:r>
              <a:rPr sz="1100" spc="63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100" spc="27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100" spc="-4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100" spc="117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1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06205" marR="199957" algn="ctr" defTabSz="817992" eaLnBrk="1" fontAlgn="auto" hangingPunct="1">
              <a:lnSpc>
                <a:spcPct val="100800"/>
              </a:lnSpc>
              <a:spcBef>
                <a:spcPts val="85"/>
              </a:spcBef>
              <a:spcAft>
                <a:spcPts val="0"/>
              </a:spcAft>
            </a:pPr>
            <a:r>
              <a:rPr sz="1100" spc="36" dirty="0">
                <a:solidFill>
                  <a:srgbClr val="FFFFFF"/>
                </a:solidFill>
                <a:latin typeface="Calibri"/>
                <a:cs typeface="Calibri"/>
              </a:rPr>
              <a:t>Valid,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REG,  </a:t>
            </a:r>
            <a:r>
              <a:rPr sz="1100" spc="63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100" spc="27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100" spc="-4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100" spc="117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100" dirty="0">
              <a:solidFill>
                <a:prstClr val="black"/>
              </a:solidFill>
              <a:latin typeface="Calibri"/>
              <a:cs typeface="Calibri"/>
            </a:endParaRPr>
          </a:p>
          <a:p>
            <a:pPr algn="ctr" defTabSz="817992" eaLnBrk="1" fontAlgn="auto" hangingPunct="1">
              <a:spcBef>
                <a:spcPts val="26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9" name="object 10"/>
          <p:cNvSpPr/>
          <p:nvPr/>
        </p:nvSpPr>
        <p:spPr>
          <a:xfrm>
            <a:off x="1385455" y="2874309"/>
            <a:ext cx="1177636" cy="700928"/>
          </a:xfrm>
          <a:custGeom>
            <a:avLst/>
            <a:gdLst/>
            <a:ahLst/>
            <a:cxnLst/>
            <a:rect l="l" t="t" r="r" b="b"/>
            <a:pathLst>
              <a:path w="1295400" h="794385">
                <a:moveTo>
                  <a:pt x="0" y="0"/>
                </a:moveTo>
                <a:lnTo>
                  <a:pt x="0" y="794003"/>
                </a:lnTo>
                <a:lnTo>
                  <a:pt x="1295400" y="794003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4C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0" name="object 25"/>
          <p:cNvSpPr/>
          <p:nvPr/>
        </p:nvSpPr>
        <p:spPr>
          <a:xfrm>
            <a:off x="1385455" y="2684036"/>
            <a:ext cx="1177636" cy="5603"/>
          </a:xfrm>
          <a:custGeom>
            <a:avLst/>
            <a:gdLst/>
            <a:ahLst/>
            <a:cxnLst/>
            <a:rect l="l" t="t" r="r" b="b"/>
            <a:pathLst>
              <a:path w="1295400" h="6350">
                <a:moveTo>
                  <a:pt x="0" y="0"/>
                </a:moveTo>
                <a:lnTo>
                  <a:pt x="0" y="6096"/>
                </a:lnTo>
                <a:lnTo>
                  <a:pt x="1295400" y="6096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4" name="object 26"/>
          <p:cNvSpPr/>
          <p:nvPr/>
        </p:nvSpPr>
        <p:spPr>
          <a:xfrm>
            <a:off x="1372988" y="2671262"/>
            <a:ext cx="1203614" cy="216274"/>
          </a:xfrm>
          <a:custGeom>
            <a:avLst/>
            <a:gdLst/>
            <a:ahLst/>
            <a:cxnLst/>
            <a:rect l="l" t="t" r="r" b="b"/>
            <a:pathLst>
              <a:path w="1323975" h="245110">
                <a:moveTo>
                  <a:pt x="1323594" y="244601"/>
                </a:moveTo>
                <a:lnTo>
                  <a:pt x="1323594" y="0"/>
                </a:lnTo>
                <a:lnTo>
                  <a:pt x="0" y="0"/>
                </a:lnTo>
                <a:lnTo>
                  <a:pt x="0" y="244601"/>
                </a:lnTo>
                <a:lnTo>
                  <a:pt x="13715" y="244601"/>
                </a:lnTo>
                <a:lnTo>
                  <a:pt x="13715" y="28956"/>
                </a:lnTo>
                <a:lnTo>
                  <a:pt x="28193" y="14478"/>
                </a:lnTo>
                <a:lnTo>
                  <a:pt x="28193" y="28956"/>
                </a:lnTo>
                <a:lnTo>
                  <a:pt x="1295400" y="28956"/>
                </a:lnTo>
                <a:lnTo>
                  <a:pt x="1295400" y="14478"/>
                </a:lnTo>
                <a:lnTo>
                  <a:pt x="1309116" y="28956"/>
                </a:lnTo>
                <a:lnTo>
                  <a:pt x="1309116" y="244601"/>
                </a:lnTo>
                <a:lnTo>
                  <a:pt x="1323594" y="244601"/>
                </a:lnTo>
                <a:close/>
              </a:path>
              <a:path w="1323975" h="245110">
                <a:moveTo>
                  <a:pt x="28193" y="28956"/>
                </a:moveTo>
                <a:lnTo>
                  <a:pt x="28193" y="14478"/>
                </a:lnTo>
                <a:lnTo>
                  <a:pt x="13715" y="28956"/>
                </a:lnTo>
                <a:lnTo>
                  <a:pt x="28193" y="28956"/>
                </a:lnTo>
                <a:close/>
              </a:path>
              <a:path w="1323975" h="245110">
                <a:moveTo>
                  <a:pt x="28193" y="216407"/>
                </a:moveTo>
                <a:lnTo>
                  <a:pt x="28193" y="28956"/>
                </a:lnTo>
                <a:lnTo>
                  <a:pt x="13715" y="28956"/>
                </a:lnTo>
                <a:lnTo>
                  <a:pt x="13715" y="216407"/>
                </a:lnTo>
                <a:lnTo>
                  <a:pt x="28193" y="216407"/>
                </a:lnTo>
                <a:close/>
              </a:path>
              <a:path w="1323975" h="245110">
                <a:moveTo>
                  <a:pt x="1309116" y="216407"/>
                </a:moveTo>
                <a:lnTo>
                  <a:pt x="13715" y="216407"/>
                </a:lnTo>
                <a:lnTo>
                  <a:pt x="28193" y="230124"/>
                </a:lnTo>
                <a:lnTo>
                  <a:pt x="28193" y="244601"/>
                </a:lnTo>
                <a:lnTo>
                  <a:pt x="1295400" y="244601"/>
                </a:lnTo>
                <a:lnTo>
                  <a:pt x="1295400" y="230124"/>
                </a:lnTo>
                <a:lnTo>
                  <a:pt x="1309116" y="216407"/>
                </a:lnTo>
                <a:close/>
              </a:path>
              <a:path w="1323975" h="245110">
                <a:moveTo>
                  <a:pt x="28193" y="244601"/>
                </a:moveTo>
                <a:lnTo>
                  <a:pt x="28193" y="230124"/>
                </a:lnTo>
                <a:lnTo>
                  <a:pt x="13715" y="216407"/>
                </a:lnTo>
                <a:lnTo>
                  <a:pt x="13715" y="244601"/>
                </a:lnTo>
                <a:lnTo>
                  <a:pt x="28193" y="244601"/>
                </a:lnTo>
                <a:close/>
              </a:path>
              <a:path w="1323975" h="245110">
                <a:moveTo>
                  <a:pt x="1309116" y="28956"/>
                </a:moveTo>
                <a:lnTo>
                  <a:pt x="1295400" y="14478"/>
                </a:lnTo>
                <a:lnTo>
                  <a:pt x="1295400" y="28956"/>
                </a:lnTo>
                <a:lnTo>
                  <a:pt x="1309116" y="28956"/>
                </a:lnTo>
                <a:close/>
              </a:path>
              <a:path w="1323975" h="245110">
                <a:moveTo>
                  <a:pt x="1309116" y="216407"/>
                </a:moveTo>
                <a:lnTo>
                  <a:pt x="1309116" y="28956"/>
                </a:lnTo>
                <a:lnTo>
                  <a:pt x="1295400" y="28956"/>
                </a:lnTo>
                <a:lnTo>
                  <a:pt x="1295400" y="216407"/>
                </a:lnTo>
                <a:lnTo>
                  <a:pt x="1309116" y="216407"/>
                </a:lnTo>
                <a:close/>
              </a:path>
              <a:path w="1323975" h="245110">
                <a:moveTo>
                  <a:pt x="1309116" y="244601"/>
                </a:moveTo>
                <a:lnTo>
                  <a:pt x="1309116" y="216407"/>
                </a:lnTo>
                <a:lnTo>
                  <a:pt x="1295400" y="230124"/>
                </a:lnTo>
                <a:lnTo>
                  <a:pt x="1295400" y="244601"/>
                </a:lnTo>
                <a:lnTo>
                  <a:pt x="1309116" y="24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5" name="object 27"/>
          <p:cNvSpPr txBox="1"/>
          <p:nvPr/>
        </p:nvSpPr>
        <p:spPr>
          <a:xfrm>
            <a:off x="1385455" y="2689412"/>
            <a:ext cx="117763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977" algn="r" defTabSz="817992" rtl="1" eaLnBrk="1" fontAlgn="auto" hangingPunct="1">
              <a:lnSpc>
                <a:spcPts val="1378"/>
              </a:lnSpc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6" name="object 35"/>
          <p:cNvSpPr/>
          <p:nvPr/>
        </p:nvSpPr>
        <p:spPr>
          <a:xfrm>
            <a:off x="1372988" y="2677308"/>
            <a:ext cx="1203614" cy="216274"/>
          </a:xfrm>
          <a:custGeom>
            <a:avLst/>
            <a:gdLst/>
            <a:ahLst/>
            <a:cxnLst/>
            <a:rect l="l" t="t" r="r" b="b"/>
            <a:pathLst>
              <a:path w="1323975" h="245110">
                <a:moveTo>
                  <a:pt x="1323594" y="244601"/>
                </a:moveTo>
                <a:lnTo>
                  <a:pt x="1323594" y="0"/>
                </a:lnTo>
                <a:lnTo>
                  <a:pt x="0" y="0"/>
                </a:lnTo>
                <a:lnTo>
                  <a:pt x="0" y="244601"/>
                </a:lnTo>
                <a:lnTo>
                  <a:pt x="13715" y="244601"/>
                </a:lnTo>
                <a:lnTo>
                  <a:pt x="13715" y="28193"/>
                </a:lnTo>
                <a:lnTo>
                  <a:pt x="28193" y="13715"/>
                </a:lnTo>
                <a:lnTo>
                  <a:pt x="28193" y="28193"/>
                </a:lnTo>
                <a:lnTo>
                  <a:pt x="1295399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244601"/>
                </a:lnTo>
                <a:lnTo>
                  <a:pt x="1323594" y="244601"/>
                </a:lnTo>
                <a:close/>
              </a:path>
              <a:path w="1323975" h="245110">
                <a:moveTo>
                  <a:pt x="28193" y="28193"/>
                </a:moveTo>
                <a:lnTo>
                  <a:pt x="28193" y="13715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323975" h="245110">
                <a:moveTo>
                  <a:pt x="28193" y="215645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5645"/>
                </a:lnTo>
                <a:lnTo>
                  <a:pt x="28193" y="215645"/>
                </a:lnTo>
                <a:close/>
              </a:path>
              <a:path w="1323975" h="245110">
                <a:moveTo>
                  <a:pt x="1309116" y="215645"/>
                </a:moveTo>
                <a:lnTo>
                  <a:pt x="13715" y="215645"/>
                </a:lnTo>
                <a:lnTo>
                  <a:pt x="28193" y="230124"/>
                </a:lnTo>
                <a:lnTo>
                  <a:pt x="28193" y="244601"/>
                </a:lnTo>
                <a:lnTo>
                  <a:pt x="1295399" y="244601"/>
                </a:lnTo>
                <a:lnTo>
                  <a:pt x="1295400" y="230124"/>
                </a:lnTo>
                <a:lnTo>
                  <a:pt x="1309116" y="215645"/>
                </a:lnTo>
                <a:close/>
              </a:path>
              <a:path w="1323975" h="245110">
                <a:moveTo>
                  <a:pt x="28193" y="244601"/>
                </a:moveTo>
                <a:lnTo>
                  <a:pt x="28193" y="230124"/>
                </a:lnTo>
                <a:lnTo>
                  <a:pt x="13715" y="215645"/>
                </a:lnTo>
                <a:lnTo>
                  <a:pt x="13715" y="244601"/>
                </a:lnTo>
                <a:lnTo>
                  <a:pt x="28193" y="244601"/>
                </a:lnTo>
                <a:close/>
              </a:path>
              <a:path w="1323975" h="245110">
                <a:moveTo>
                  <a:pt x="1309116" y="28193"/>
                </a:moveTo>
                <a:lnTo>
                  <a:pt x="1295400" y="13715"/>
                </a:lnTo>
                <a:lnTo>
                  <a:pt x="1295399" y="28193"/>
                </a:lnTo>
                <a:lnTo>
                  <a:pt x="1309116" y="28193"/>
                </a:lnTo>
                <a:close/>
              </a:path>
              <a:path w="1323975" h="245110">
                <a:moveTo>
                  <a:pt x="1309116" y="215645"/>
                </a:moveTo>
                <a:lnTo>
                  <a:pt x="1309116" y="28193"/>
                </a:lnTo>
                <a:lnTo>
                  <a:pt x="1295399" y="28193"/>
                </a:lnTo>
                <a:lnTo>
                  <a:pt x="1295399" y="215645"/>
                </a:lnTo>
                <a:lnTo>
                  <a:pt x="1309116" y="215645"/>
                </a:lnTo>
                <a:close/>
              </a:path>
              <a:path w="1323975" h="245110">
                <a:moveTo>
                  <a:pt x="1309116" y="244601"/>
                </a:moveTo>
                <a:lnTo>
                  <a:pt x="1309116" y="215645"/>
                </a:lnTo>
                <a:lnTo>
                  <a:pt x="1295400" y="230124"/>
                </a:lnTo>
                <a:lnTo>
                  <a:pt x="1295399" y="244601"/>
                </a:lnTo>
                <a:lnTo>
                  <a:pt x="1309116" y="24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7" name="object 36"/>
          <p:cNvSpPr txBox="1"/>
          <p:nvPr/>
        </p:nvSpPr>
        <p:spPr>
          <a:xfrm>
            <a:off x="1385455" y="2689412"/>
            <a:ext cx="117763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977" algn="r" defTabSz="817992" rtl="1" eaLnBrk="1" fontAlgn="auto" hangingPunct="1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8" name="object 37"/>
          <p:cNvSpPr/>
          <p:nvPr/>
        </p:nvSpPr>
        <p:spPr>
          <a:xfrm>
            <a:off x="1385455" y="3574900"/>
            <a:ext cx="1177636" cy="4482"/>
          </a:xfrm>
          <a:custGeom>
            <a:avLst/>
            <a:gdLst/>
            <a:ahLst/>
            <a:cxnLst/>
            <a:rect l="l" t="t" r="r" b="b"/>
            <a:pathLst>
              <a:path w="1295400" h="5079">
                <a:moveTo>
                  <a:pt x="0" y="0"/>
                </a:moveTo>
                <a:lnTo>
                  <a:pt x="0" y="4572"/>
                </a:lnTo>
                <a:lnTo>
                  <a:pt x="1295400" y="4572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9" name="object 38"/>
          <p:cNvSpPr/>
          <p:nvPr/>
        </p:nvSpPr>
        <p:spPr>
          <a:xfrm>
            <a:off x="1372988" y="3562127"/>
            <a:ext cx="1203614" cy="216274"/>
          </a:xfrm>
          <a:custGeom>
            <a:avLst/>
            <a:gdLst/>
            <a:ahLst/>
            <a:cxnLst/>
            <a:rect l="l" t="t" r="r" b="b"/>
            <a:pathLst>
              <a:path w="1323975" h="245110">
                <a:moveTo>
                  <a:pt x="1323594" y="244601"/>
                </a:moveTo>
                <a:lnTo>
                  <a:pt x="1323594" y="0"/>
                </a:lnTo>
                <a:lnTo>
                  <a:pt x="0" y="0"/>
                </a:lnTo>
                <a:lnTo>
                  <a:pt x="0" y="244601"/>
                </a:lnTo>
                <a:lnTo>
                  <a:pt x="13715" y="244601"/>
                </a:lnTo>
                <a:lnTo>
                  <a:pt x="13715" y="28956"/>
                </a:lnTo>
                <a:lnTo>
                  <a:pt x="28193" y="14477"/>
                </a:lnTo>
                <a:lnTo>
                  <a:pt x="28193" y="28956"/>
                </a:lnTo>
                <a:lnTo>
                  <a:pt x="1295400" y="28956"/>
                </a:lnTo>
                <a:lnTo>
                  <a:pt x="1295400" y="14477"/>
                </a:lnTo>
                <a:lnTo>
                  <a:pt x="1309116" y="28956"/>
                </a:lnTo>
                <a:lnTo>
                  <a:pt x="1309116" y="244601"/>
                </a:lnTo>
                <a:lnTo>
                  <a:pt x="1323594" y="244601"/>
                </a:lnTo>
                <a:close/>
              </a:path>
              <a:path w="1323975" h="245110">
                <a:moveTo>
                  <a:pt x="28193" y="28956"/>
                </a:moveTo>
                <a:lnTo>
                  <a:pt x="28193" y="14477"/>
                </a:lnTo>
                <a:lnTo>
                  <a:pt x="13715" y="28956"/>
                </a:lnTo>
                <a:lnTo>
                  <a:pt x="28193" y="28956"/>
                </a:lnTo>
                <a:close/>
              </a:path>
              <a:path w="1323975" h="245110">
                <a:moveTo>
                  <a:pt x="28193" y="216408"/>
                </a:moveTo>
                <a:lnTo>
                  <a:pt x="28193" y="28956"/>
                </a:lnTo>
                <a:lnTo>
                  <a:pt x="13715" y="28956"/>
                </a:lnTo>
                <a:lnTo>
                  <a:pt x="13715" y="216408"/>
                </a:lnTo>
                <a:lnTo>
                  <a:pt x="28193" y="216408"/>
                </a:lnTo>
                <a:close/>
              </a:path>
              <a:path w="1323975" h="245110">
                <a:moveTo>
                  <a:pt x="1309116" y="216408"/>
                </a:moveTo>
                <a:lnTo>
                  <a:pt x="13715" y="216408"/>
                </a:lnTo>
                <a:lnTo>
                  <a:pt x="28193" y="230124"/>
                </a:lnTo>
                <a:lnTo>
                  <a:pt x="28193" y="244601"/>
                </a:lnTo>
                <a:lnTo>
                  <a:pt x="1295400" y="244601"/>
                </a:lnTo>
                <a:lnTo>
                  <a:pt x="1295400" y="230124"/>
                </a:lnTo>
                <a:lnTo>
                  <a:pt x="1309116" y="216408"/>
                </a:lnTo>
                <a:close/>
              </a:path>
              <a:path w="1323975" h="245110">
                <a:moveTo>
                  <a:pt x="28193" y="244601"/>
                </a:moveTo>
                <a:lnTo>
                  <a:pt x="28193" y="230124"/>
                </a:lnTo>
                <a:lnTo>
                  <a:pt x="13715" y="216408"/>
                </a:lnTo>
                <a:lnTo>
                  <a:pt x="13715" y="244601"/>
                </a:lnTo>
                <a:lnTo>
                  <a:pt x="28193" y="244601"/>
                </a:lnTo>
                <a:close/>
              </a:path>
              <a:path w="1323975" h="245110">
                <a:moveTo>
                  <a:pt x="1309116" y="28956"/>
                </a:moveTo>
                <a:lnTo>
                  <a:pt x="1295400" y="14477"/>
                </a:lnTo>
                <a:lnTo>
                  <a:pt x="1295400" y="28956"/>
                </a:lnTo>
                <a:lnTo>
                  <a:pt x="1309116" y="28956"/>
                </a:lnTo>
                <a:close/>
              </a:path>
              <a:path w="1323975" h="245110">
                <a:moveTo>
                  <a:pt x="1309116" y="216408"/>
                </a:moveTo>
                <a:lnTo>
                  <a:pt x="1309116" y="28956"/>
                </a:lnTo>
                <a:lnTo>
                  <a:pt x="1295400" y="28956"/>
                </a:lnTo>
                <a:lnTo>
                  <a:pt x="1295400" y="216408"/>
                </a:lnTo>
                <a:lnTo>
                  <a:pt x="1309116" y="216408"/>
                </a:lnTo>
                <a:close/>
              </a:path>
              <a:path w="1323975" h="245110">
                <a:moveTo>
                  <a:pt x="1309116" y="244601"/>
                </a:moveTo>
                <a:lnTo>
                  <a:pt x="1309116" y="216408"/>
                </a:lnTo>
                <a:lnTo>
                  <a:pt x="1295400" y="230124"/>
                </a:lnTo>
                <a:lnTo>
                  <a:pt x="1295400" y="244601"/>
                </a:lnTo>
                <a:lnTo>
                  <a:pt x="1309116" y="24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0" name="object 39"/>
          <p:cNvSpPr txBox="1"/>
          <p:nvPr/>
        </p:nvSpPr>
        <p:spPr>
          <a:xfrm>
            <a:off x="1385455" y="3578935"/>
            <a:ext cx="117763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977" algn="r" defTabSz="817992" rtl="1" eaLnBrk="1" fontAlgn="auto" hangingPunct="1">
              <a:lnSpc>
                <a:spcPts val="1386"/>
              </a:lnSpc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7" name="object 40"/>
          <p:cNvSpPr/>
          <p:nvPr/>
        </p:nvSpPr>
        <p:spPr>
          <a:xfrm>
            <a:off x="1385455" y="2689412"/>
            <a:ext cx="1177636" cy="191060"/>
          </a:xfrm>
          <a:custGeom>
            <a:avLst/>
            <a:gdLst/>
            <a:ahLst/>
            <a:cxnLst/>
            <a:rect l="l" t="t" r="r" b="b"/>
            <a:pathLst>
              <a:path w="1295400" h="216535">
                <a:moveTo>
                  <a:pt x="0" y="0"/>
                </a:moveTo>
                <a:lnTo>
                  <a:pt x="0" y="216408"/>
                </a:lnTo>
                <a:lnTo>
                  <a:pt x="1295400" y="216408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8" name="object 41"/>
          <p:cNvSpPr/>
          <p:nvPr/>
        </p:nvSpPr>
        <p:spPr>
          <a:xfrm>
            <a:off x="1372988" y="2677308"/>
            <a:ext cx="1203614" cy="216274"/>
          </a:xfrm>
          <a:custGeom>
            <a:avLst/>
            <a:gdLst/>
            <a:ahLst/>
            <a:cxnLst/>
            <a:rect l="l" t="t" r="r" b="b"/>
            <a:pathLst>
              <a:path w="1323975" h="245110">
                <a:moveTo>
                  <a:pt x="1323594" y="244601"/>
                </a:moveTo>
                <a:lnTo>
                  <a:pt x="1323594" y="0"/>
                </a:lnTo>
                <a:lnTo>
                  <a:pt x="0" y="0"/>
                </a:lnTo>
                <a:lnTo>
                  <a:pt x="0" y="244601"/>
                </a:lnTo>
                <a:lnTo>
                  <a:pt x="13715" y="244601"/>
                </a:lnTo>
                <a:lnTo>
                  <a:pt x="13715" y="28193"/>
                </a:lnTo>
                <a:lnTo>
                  <a:pt x="28193" y="13715"/>
                </a:lnTo>
                <a:lnTo>
                  <a:pt x="28193" y="28193"/>
                </a:lnTo>
                <a:lnTo>
                  <a:pt x="1295399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244601"/>
                </a:lnTo>
                <a:lnTo>
                  <a:pt x="1323594" y="244601"/>
                </a:lnTo>
                <a:close/>
              </a:path>
              <a:path w="1323975" h="245110">
                <a:moveTo>
                  <a:pt x="28193" y="28193"/>
                </a:moveTo>
                <a:lnTo>
                  <a:pt x="28193" y="13715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323975" h="245110">
                <a:moveTo>
                  <a:pt x="28193" y="215645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5645"/>
                </a:lnTo>
                <a:lnTo>
                  <a:pt x="28193" y="215645"/>
                </a:lnTo>
                <a:close/>
              </a:path>
              <a:path w="1323975" h="245110">
                <a:moveTo>
                  <a:pt x="1309116" y="215645"/>
                </a:moveTo>
                <a:lnTo>
                  <a:pt x="13715" y="215645"/>
                </a:lnTo>
                <a:lnTo>
                  <a:pt x="28193" y="230124"/>
                </a:lnTo>
                <a:lnTo>
                  <a:pt x="28193" y="244601"/>
                </a:lnTo>
                <a:lnTo>
                  <a:pt x="1295399" y="244601"/>
                </a:lnTo>
                <a:lnTo>
                  <a:pt x="1295400" y="230124"/>
                </a:lnTo>
                <a:lnTo>
                  <a:pt x="1309116" y="215645"/>
                </a:lnTo>
                <a:close/>
              </a:path>
              <a:path w="1323975" h="245110">
                <a:moveTo>
                  <a:pt x="28193" y="244601"/>
                </a:moveTo>
                <a:lnTo>
                  <a:pt x="28193" y="230124"/>
                </a:lnTo>
                <a:lnTo>
                  <a:pt x="13715" y="215645"/>
                </a:lnTo>
                <a:lnTo>
                  <a:pt x="13715" y="244601"/>
                </a:lnTo>
                <a:lnTo>
                  <a:pt x="28193" y="244601"/>
                </a:lnTo>
                <a:close/>
              </a:path>
              <a:path w="1323975" h="245110">
                <a:moveTo>
                  <a:pt x="1309116" y="28193"/>
                </a:moveTo>
                <a:lnTo>
                  <a:pt x="1295400" y="13715"/>
                </a:lnTo>
                <a:lnTo>
                  <a:pt x="1295399" y="28193"/>
                </a:lnTo>
                <a:lnTo>
                  <a:pt x="1309116" y="28193"/>
                </a:lnTo>
                <a:close/>
              </a:path>
              <a:path w="1323975" h="245110">
                <a:moveTo>
                  <a:pt x="1309116" y="215645"/>
                </a:moveTo>
                <a:lnTo>
                  <a:pt x="1309116" y="28193"/>
                </a:lnTo>
                <a:lnTo>
                  <a:pt x="1295399" y="28193"/>
                </a:lnTo>
                <a:lnTo>
                  <a:pt x="1295399" y="215645"/>
                </a:lnTo>
                <a:lnTo>
                  <a:pt x="1309116" y="215645"/>
                </a:lnTo>
                <a:close/>
              </a:path>
              <a:path w="1323975" h="245110">
                <a:moveTo>
                  <a:pt x="1309116" y="244601"/>
                </a:moveTo>
                <a:lnTo>
                  <a:pt x="1309116" y="215645"/>
                </a:lnTo>
                <a:lnTo>
                  <a:pt x="1295400" y="230124"/>
                </a:lnTo>
                <a:lnTo>
                  <a:pt x="1295399" y="244601"/>
                </a:lnTo>
                <a:lnTo>
                  <a:pt x="1309116" y="24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9" name="object 42"/>
          <p:cNvSpPr txBox="1"/>
          <p:nvPr/>
        </p:nvSpPr>
        <p:spPr>
          <a:xfrm>
            <a:off x="1573416" y="2679102"/>
            <a:ext cx="80240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1" name="object 43"/>
          <p:cNvSpPr/>
          <p:nvPr/>
        </p:nvSpPr>
        <p:spPr>
          <a:xfrm>
            <a:off x="1385455" y="3578935"/>
            <a:ext cx="1177636" cy="191060"/>
          </a:xfrm>
          <a:custGeom>
            <a:avLst/>
            <a:gdLst/>
            <a:ahLst/>
            <a:cxnLst/>
            <a:rect l="l" t="t" r="r" b="b"/>
            <a:pathLst>
              <a:path w="1295400" h="216535">
                <a:moveTo>
                  <a:pt x="0" y="0"/>
                </a:moveTo>
                <a:lnTo>
                  <a:pt x="0" y="216408"/>
                </a:lnTo>
                <a:lnTo>
                  <a:pt x="1295400" y="216408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2" name="object 44"/>
          <p:cNvSpPr/>
          <p:nvPr/>
        </p:nvSpPr>
        <p:spPr>
          <a:xfrm>
            <a:off x="1372988" y="3566831"/>
            <a:ext cx="1203614" cy="215153"/>
          </a:xfrm>
          <a:custGeom>
            <a:avLst/>
            <a:gdLst/>
            <a:ahLst/>
            <a:cxnLst/>
            <a:rect l="l" t="t" r="r" b="b"/>
            <a:pathLst>
              <a:path w="1323975" h="243839">
                <a:moveTo>
                  <a:pt x="1323594" y="243839"/>
                </a:moveTo>
                <a:lnTo>
                  <a:pt x="1323594" y="0"/>
                </a:lnTo>
                <a:lnTo>
                  <a:pt x="0" y="0"/>
                </a:lnTo>
                <a:lnTo>
                  <a:pt x="0" y="243839"/>
                </a:lnTo>
                <a:lnTo>
                  <a:pt x="13715" y="243839"/>
                </a:lnTo>
                <a:lnTo>
                  <a:pt x="13715" y="28193"/>
                </a:lnTo>
                <a:lnTo>
                  <a:pt x="28193" y="13715"/>
                </a:lnTo>
                <a:lnTo>
                  <a:pt x="28193" y="28193"/>
                </a:lnTo>
                <a:lnTo>
                  <a:pt x="1295399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243839"/>
                </a:lnTo>
                <a:lnTo>
                  <a:pt x="1323594" y="243839"/>
                </a:lnTo>
                <a:close/>
              </a:path>
              <a:path w="1323975" h="243839">
                <a:moveTo>
                  <a:pt x="28193" y="28193"/>
                </a:moveTo>
                <a:lnTo>
                  <a:pt x="28193" y="13715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323975" h="243839">
                <a:moveTo>
                  <a:pt x="28193" y="215645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5645"/>
                </a:lnTo>
                <a:lnTo>
                  <a:pt x="28193" y="215645"/>
                </a:lnTo>
                <a:close/>
              </a:path>
              <a:path w="1323975" h="243839">
                <a:moveTo>
                  <a:pt x="1309116" y="215645"/>
                </a:moveTo>
                <a:lnTo>
                  <a:pt x="13715" y="215645"/>
                </a:lnTo>
                <a:lnTo>
                  <a:pt x="28193" y="230124"/>
                </a:lnTo>
                <a:lnTo>
                  <a:pt x="28194" y="243839"/>
                </a:lnTo>
                <a:lnTo>
                  <a:pt x="1295399" y="243839"/>
                </a:lnTo>
                <a:lnTo>
                  <a:pt x="1295400" y="230124"/>
                </a:lnTo>
                <a:lnTo>
                  <a:pt x="1309116" y="215645"/>
                </a:lnTo>
                <a:close/>
              </a:path>
              <a:path w="1323975" h="243839">
                <a:moveTo>
                  <a:pt x="28194" y="243839"/>
                </a:moveTo>
                <a:lnTo>
                  <a:pt x="28193" y="230124"/>
                </a:lnTo>
                <a:lnTo>
                  <a:pt x="13715" y="215645"/>
                </a:lnTo>
                <a:lnTo>
                  <a:pt x="13715" y="243839"/>
                </a:lnTo>
                <a:lnTo>
                  <a:pt x="28194" y="243839"/>
                </a:lnTo>
                <a:close/>
              </a:path>
              <a:path w="1323975" h="243839">
                <a:moveTo>
                  <a:pt x="1309116" y="28193"/>
                </a:moveTo>
                <a:lnTo>
                  <a:pt x="1295400" y="13715"/>
                </a:lnTo>
                <a:lnTo>
                  <a:pt x="1295399" y="28193"/>
                </a:lnTo>
                <a:lnTo>
                  <a:pt x="1309116" y="28193"/>
                </a:lnTo>
                <a:close/>
              </a:path>
              <a:path w="1323975" h="243839">
                <a:moveTo>
                  <a:pt x="1309116" y="215645"/>
                </a:moveTo>
                <a:lnTo>
                  <a:pt x="1309116" y="28193"/>
                </a:lnTo>
                <a:lnTo>
                  <a:pt x="1295399" y="28193"/>
                </a:lnTo>
                <a:lnTo>
                  <a:pt x="1295399" y="215645"/>
                </a:lnTo>
                <a:lnTo>
                  <a:pt x="1309116" y="215645"/>
                </a:lnTo>
                <a:close/>
              </a:path>
              <a:path w="1323975" h="243839">
                <a:moveTo>
                  <a:pt x="1309116" y="243839"/>
                </a:moveTo>
                <a:lnTo>
                  <a:pt x="1309116" y="215645"/>
                </a:lnTo>
                <a:lnTo>
                  <a:pt x="1295400" y="230124"/>
                </a:lnTo>
                <a:lnTo>
                  <a:pt x="1295399" y="243839"/>
                </a:lnTo>
                <a:lnTo>
                  <a:pt x="1309116" y="243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3" name="object 45"/>
          <p:cNvSpPr txBox="1"/>
          <p:nvPr/>
        </p:nvSpPr>
        <p:spPr>
          <a:xfrm>
            <a:off x="1573416" y="3568624"/>
            <a:ext cx="80240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4" name="object 18"/>
          <p:cNvSpPr/>
          <p:nvPr/>
        </p:nvSpPr>
        <p:spPr>
          <a:xfrm>
            <a:off x="4641300" y="4224421"/>
            <a:ext cx="1385455" cy="347943"/>
          </a:xfrm>
          <a:custGeom>
            <a:avLst/>
            <a:gdLst/>
            <a:ahLst/>
            <a:cxnLst/>
            <a:rect l="l" t="t" r="r" b="b"/>
            <a:pathLst>
              <a:path w="1524000" h="394335">
                <a:moveTo>
                  <a:pt x="0" y="0"/>
                </a:moveTo>
                <a:lnTo>
                  <a:pt x="0" y="393954"/>
                </a:lnTo>
                <a:lnTo>
                  <a:pt x="1524000" y="393953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7" name="object 28"/>
          <p:cNvSpPr/>
          <p:nvPr/>
        </p:nvSpPr>
        <p:spPr>
          <a:xfrm>
            <a:off x="4641300" y="4951879"/>
            <a:ext cx="1385455" cy="23532"/>
          </a:xfrm>
          <a:custGeom>
            <a:avLst/>
            <a:gdLst/>
            <a:ahLst/>
            <a:cxnLst/>
            <a:rect l="l" t="t" r="r" b="b"/>
            <a:pathLst>
              <a:path w="1524000" h="26670">
                <a:moveTo>
                  <a:pt x="0" y="0"/>
                </a:moveTo>
                <a:lnTo>
                  <a:pt x="0" y="26670"/>
                </a:lnTo>
                <a:lnTo>
                  <a:pt x="1524000" y="2667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8" name="object 29"/>
          <p:cNvSpPr/>
          <p:nvPr/>
        </p:nvSpPr>
        <p:spPr>
          <a:xfrm>
            <a:off x="4628809" y="4910220"/>
            <a:ext cx="1411432" cy="405093"/>
          </a:xfrm>
          <a:custGeom>
            <a:avLst/>
            <a:gdLst/>
            <a:ahLst/>
            <a:cxnLst/>
            <a:rect l="l" t="t" r="r" b="b"/>
            <a:pathLst>
              <a:path w="1552575" h="459104">
                <a:moveTo>
                  <a:pt x="1552193" y="458724"/>
                </a:moveTo>
                <a:lnTo>
                  <a:pt x="1552193" y="0"/>
                </a:lnTo>
                <a:lnTo>
                  <a:pt x="0" y="0"/>
                </a:lnTo>
                <a:lnTo>
                  <a:pt x="0" y="458724"/>
                </a:lnTo>
                <a:lnTo>
                  <a:pt x="13716" y="45872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458724"/>
                </a:lnTo>
                <a:lnTo>
                  <a:pt x="1552193" y="458724"/>
                </a:lnTo>
                <a:close/>
              </a:path>
              <a:path w="1552575" h="459104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459104">
                <a:moveTo>
                  <a:pt x="28194" y="42976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429768"/>
                </a:lnTo>
                <a:lnTo>
                  <a:pt x="28194" y="429768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3716" y="429768"/>
                </a:lnTo>
                <a:lnTo>
                  <a:pt x="28194" y="444246"/>
                </a:lnTo>
                <a:lnTo>
                  <a:pt x="28194" y="458724"/>
                </a:lnTo>
                <a:lnTo>
                  <a:pt x="1523999" y="458724"/>
                </a:lnTo>
                <a:lnTo>
                  <a:pt x="1523999" y="444246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28194" y="458724"/>
                </a:moveTo>
                <a:lnTo>
                  <a:pt x="28194" y="444246"/>
                </a:lnTo>
                <a:lnTo>
                  <a:pt x="13716" y="429768"/>
                </a:lnTo>
                <a:lnTo>
                  <a:pt x="13716" y="458724"/>
                </a:lnTo>
                <a:lnTo>
                  <a:pt x="28194" y="458724"/>
                </a:lnTo>
                <a:close/>
              </a:path>
              <a:path w="1552575" h="459104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429767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1537715" y="458724"/>
                </a:moveTo>
                <a:lnTo>
                  <a:pt x="1537715" y="429767"/>
                </a:lnTo>
                <a:lnTo>
                  <a:pt x="1523999" y="444246"/>
                </a:lnTo>
                <a:lnTo>
                  <a:pt x="1523999" y="458724"/>
                </a:lnTo>
                <a:lnTo>
                  <a:pt x="1537715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9" name="object 30"/>
          <p:cNvSpPr txBox="1"/>
          <p:nvPr/>
        </p:nvSpPr>
        <p:spPr>
          <a:xfrm>
            <a:off x="4641300" y="4948062"/>
            <a:ext cx="1385455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17992" rtl="1" eaLnBrk="1" fontAlgn="auto" hangingPunct="1">
              <a:lnSpc>
                <a:spcPts val="1220"/>
              </a:lnSpc>
              <a:spcBef>
                <a:spcPts val="0"/>
              </a:spcBef>
              <a:spcAft>
                <a:spcPts val="0"/>
              </a:spcAft>
            </a:pPr>
            <a:r>
              <a:rPr sz="1300" spc="49" dirty="0">
                <a:solidFill>
                  <a:srgbClr val="FFFFFF"/>
                </a:solidFill>
                <a:latin typeface="Calibri"/>
                <a:cs typeface="Calibri"/>
              </a:rPr>
              <a:t>Plaintext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  <a:p>
            <a:pPr algn="ct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0" name="object 47"/>
          <p:cNvSpPr/>
          <p:nvPr/>
        </p:nvSpPr>
        <p:spPr>
          <a:xfrm>
            <a:off x="4641300" y="4975416"/>
            <a:ext cx="1385455" cy="379879"/>
          </a:xfrm>
          <a:custGeom>
            <a:avLst/>
            <a:gdLst/>
            <a:ahLst/>
            <a:cxnLst/>
            <a:rect l="l" t="t" r="r" b="b"/>
            <a:pathLst>
              <a:path w="1524000" h="430529">
                <a:moveTo>
                  <a:pt x="0" y="0"/>
                </a:moveTo>
                <a:lnTo>
                  <a:pt x="0" y="430530"/>
                </a:lnTo>
                <a:lnTo>
                  <a:pt x="1524000" y="43052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1" name="object 48"/>
          <p:cNvSpPr/>
          <p:nvPr/>
        </p:nvSpPr>
        <p:spPr>
          <a:xfrm>
            <a:off x="4628809" y="4963337"/>
            <a:ext cx="1411432" cy="405093"/>
          </a:xfrm>
          <a:custGeom>
            <a:avLst/>
            <a:gdLst/>
            <a:ahLst/>
            <a:cxnLst/>
            <a:rect l="l" t="t" r="r" b="b"/>
            <a:pathLst>
              <a:path w="1552575" h="459104">
                <a:moveTo>
                  <a:pt x="1552193" y="458724"/>
                </a:moveTo>
                <a:lnTo>
                  <a:pt x="1552193" y="0"/>
                </a:lnTo>
                <a:lnTo>
                  <a:pt x="0" y="0"/>
                </a:lnTo>
                <a:lnTo>
                  <a:pt x="0" y="458724"/>
                </a:lnTo>
                <a:lnTo>
                  <a:pt x="13716" y="45872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458724"/>
                </a:lnTo>
                <a:lnTo>
                  <a:pt x="1552193" y="458724"/>
                </a:lnTo>
                <a:close/>
              </a:path>
              <a:path w="1552575" h="459104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459104">
                <a:moveTo>
                  <a:pt x="28194" y="42976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429768"/>
                </a:lnTo>
                <a:lnTo>
                  <a:pt x="28194" y="429768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3716" y="429768"/>
                </a:lnTo>
                <a:lnTo>
                  <a:pt x="28194" y="444246"/>
                </a:lnTo>
                <a:lnTo>
                  <a:pt x="28194" y="458724"/>
                </a:lnTo>
                <a:lnTo>
                  <a:pt x="1523999" y="458724"/>
                </a:lnTo>
                <a:lnTo>
                  <a:pt x="1523999" y="444245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28194" y="458724"/>
                </a:moveTo>
                <a:lnTo>
                  <a:pt x="28194" y="444246"/>
                </a:lnTo>
                <a:lnTo>
                  <a:pt x="13716" y="429768"/>
                </a:lnTo>
                <a:lnTo>
                  <a:pt x="13716" y="458724"/>
                </a:lnTo>
                <a:lnTo>
                  <a:pt x="28194" y="458724"/>
                </a:lnTo>
                <a:close/>
              </a:path>
              <a:path w="1552575" h="459104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429767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1537715" y="458724"/>
                </a:moveTo>
                <a:lnTo>
                  <a:pt x="1537715" y="429767"/>
                </a:lnTo>
                <a:lnTo>
                  <a:pt x="1523999" y="444245"/>
                </a:lnTo>
                <a:lnTo>
                  <a:pt x="1523999" y="458724"/>
                </a:lnTo>
                <a:lnTo>
                  <a:pt x="1537715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2" name="object 50"/>
          <p:cNvSpPr/>
          <p:nvPr/>
        </p:nvSpPr>
        <p:spPr>
          <a:xfrm>
            <a:off x="4628809" y="4559925"/>
            <a:ext cx="1411432" cy="405093"/>
          </a:xfrm>
          <a:custGeom>
            <a:avLst/>
            <a:gdLst/>
            <a:ahLst/>
            <a:cxnLst/>
            <a:rect l="l" t="t" r="r" b="b"/>
            <a:pathLst>
              <a:path w="1552575" h="459104">
                <a:moveTo>
                  <a:pt x="1552193" y="458724"/>
                </a:moveTo>
                <a:lnTo>
                  <a:pt x="1552193" y="0"/>
                </a:lnTo>
                <a:lnTo>
                  <a:pt x="0" y="0"/>
                </a:lnTo>
                <a:lnTo>
                  <a:pt x="0" y="458724"/>
                </a:lnTo>
                <a:lnTo>
                  <a:pt x="13715" y="45872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458724"/>
                </a:lnTo>
                <a:lnTo>
                  <a:pt x="1552193" y="458724"/>
                </a:lnTo>
                <a:close/>
              </a:path>
              <a:path w="1552575" h="459104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459104">
                <a:moveTo>
                  <a:pt x="28193" y="42976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429768"/>
                </a:lnTo>
                <a:lnTo>
                  <a:pt x="28193" y="429768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3715" y="429768"/>
                </a:lnTo>
                <a:lnTo>
                  <a:pt x="28193" y="444246"/>
                </a:lnTo>
                <a:lnTo>
                  <a:pt x="28193" y="458724"/>
                </a:lnTo>
                <a:lnTo>
                  <a:pt x="1523999" y="458724"/>
                </a:lnTo>
                <a:lnTo>
                  <a:pt x="1523999" y="444245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28193" y="458724"/>
                </a:moveTo>
                <a:lnTo>
                  <a:pt x="28193" y="444246"/>
                </a:lnTo>
                <a:lnTo>
                  <a:pt x="13715" y="429768"/>
                </a:lnTo>
                <a:lnTo>
                  <a:pt x="13715" y="458724"/>
                </a:lnTo>
                <a:lnTo>
                  <a:pt x="28193" y="458724"/>
                </a:lnTo>
                <a:close/>
              </a:path>
              <a:path w="1552575" h="459104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429767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1537715" y="458724"/>
                </a:moveTo>
                <a:lnTo>
                  <a:pt x="1537715" y="429767"/>
                </a:lnTo>
                <a:lnTo>
                  <a:pt x="1523999" y="444245"/>
                </a:lnTo>
                <a:lnTo>
                  <a:pt x="1523999" y="458724"/>
                </a:lnTo>
                <a:lnTo>
                  <a:pt x="1537715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3" name="object 51"/>
          <p:cNvSpPr txBox="1"/>
          <p:nvPr/>
        </p:nvSpPr>
        <p:spPr>
          <a:xfrm>
            <a:off x="4641300" y="4572000"/>
            <a:ext cx="1385455" cy="379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17992" rtl="1" eaLnBrk="1" fontAlgn="auto" hangingPunct="1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sz="1300" spc="49" dirty="0">
                <a:solidFill>
                  <a:srgbClr val="FFFFFF"/>
                </a:solidFill>
                <a:latin typeface="Calibri"/>
                <a:cs typeface="Calibri"/>
              </a:rPr>
              <a:t>Plaintext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  <a:p>
            <a:pPr algn="ct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4" name="object 52"/>
          <p:cNvSpPr/>
          <p:nvPr/>
        </p:nvSpPr>
        <p:spPr>
          <a:xfrm>
            <a:off x="4641300" y="4572000"/>
            <a:ext cx="1385455" cy="379879"/>
          </a:xfrm>
          <a:custGeom>
            <a:avLst/>
            <a:gdLst/>
            <a:ahLst/>
            <a:cxnLst/>
            <a:rect l="l" t="t" r="r" b="b"/>
            <a:pathLst>
              <a:path w="1524000" h="430529">
                <a:moveTo>
                  <a:pt x="0" y="0"/>
                </a:moveTo>
                <a:lnTo>
                  <a:pt x="0" y="430530"/>
                </a:lnTo>
                <a:lnTo>
                  <a:pt x="1524000" y="43052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5" name="object 53"/>
          <p:cNvSpPr/>
          <p:nvPr/>
        </p:nvSpPr>
        <p:spPr>
          <a:xfrm>
            <a:off x="4628809" y="4559925"/>
            <a:ext cx="1411432" cy="405093"/>
          </a:xfrm>
          <a:custGeom>
            <a:avLst/>
            <a:gdLst/>
            <a:ahLst/>
            <a:cxnLst/>
            <a:rect l="l" t="t" r="r" b="b"/>
            <a:pathLst>
              <a:path w="1552575" h="459104">
                <a:moveTo>
                  <a:pt x="1552193" y="458724"/>
                </a:moveTo>
                <a:lnTo>
                  <a:pt x="1552193" y="0"/>
                </a:lnTo>
                <a:lnTo>
                  <a:pt x="0" y="0"/>
                </a:lnTo>
                <a:lnTo>
                  <a:pt x="0" y="458724"/>
                </a:lnTo>
                <a:lnTo>
                  <a:pt x="13715" y="45872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458724"/>
                </a:lnTo>
                <a:lnTo>
                  <a:pt x="1552193" y="458724"/>
                </a:lnTo>
                <a:close/>
              </a:path>
              <a:path w="1552575" h="459104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459104">
                <a:moveTo>
                  <a:pt x="28193" y="42976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429768"/>
                </a:lnTo>
                <a:lnTo>
                  <a:pt x="28193" y="429768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3715" y="429768"/>
                </a:lnTo>
                <a:lnTo>
                  <a:pt x="28193" y="444246"/>
                </a:lnTo>
                <a:lnTo>
                  <a:pt x="28193" y="458724"/>
                </a:lnTo>
                <a:lnTo>
                  <a:pt x="1523999" y="458724"/>
                </a:lnTo>
                <a:lnTo>
                  <a:pt x="1523999" y="444245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28193" y="458724"/>
                </a:moveTo>
                <a:lnTo>
                  <a:pt x="28193" y="444246"/>
                </a:lnTo>
                <a:lnTo>
                  <a:pt x="13715" y="429768"/>
                </a:lnTo>
                <a:lnTo>
                  <a:pt x="13715" y="458724"/>
                </a:lnTo>
                <a:lnTo>
                  <a:pt x="28193" y="458724"/>
                </a:lnTo>
                <a:close/>
              </a:path>
              <a:path w="1552575" h="459104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429767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1537715" y="458724"/>
                </a:moveTo>
                <a:lnTo>
                  <a:pt x="1537715" y="429767"/>
                </a:lnTo>
                <a:lnTo>
                  <a:pt x="1523999" y="444245"/>
                </a:lnTo>
                <a:lnTo>
                  <a:pt x="1523999" y="458724"/>
                </a:lnTo>
                <a:lnTo>
                  <a:pt x="1537715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6" name="object 54"/>
          <p:cNvSpPr txBox="1"/>
          <p:nvPr/>
        </p:nvSpPr>
        <p:spPr>
          <a:xfrm>
            <a:off x="5003106" y="4561691"/>
            <a:ext cx="66386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49" dirty="0">
                <a:solidFill>
                  <a:srgbClr val="FFFFFF"/>
                </a:solidFill>
                <a:latin typeface="Calibri"/>
                <a:cs typeface="Calibri"/>
              </a:rPr>
              <a:t>Plaintext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7" name="object 55"/>
          <p:cNvSpPr txBox="1"/>
          <p:nvPr/>
        </p:nvSpPr>
        <p:spPr>
          <a:xfrm>
            <a:off x="4933146" y="4749949"/>
            <a:ext cx="80240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8" name="object 78"/>
          <p:cNvSpPr/>
          <p:nvPr/>
        </p:nvSpPr>
        <p:spPr>
          <a:xfrm>
            <a:off x="4641300" y="4034118"/>
            <a:ext cx="1385455" cy="3362"/>
          </a:xfrm>
          <a:custGeom>
            <a:avLst/>
            <a:gdLst/>
            <a:ahLst/>
            <a:cxnLst/>
            <a:rect l="l" t="t" r="r" b="b"/>
            <a:pathLst>
              <a:path w="1524000" h="3810">
                <a:moveTo>
                  <a:pt x="0" y="0"/>
                </a:moveTo>
                <a:lnTo>
                  <a:pt x="0" y="3810"/>
                </a:lnTo>
                <a:lnTo>
                  <a:pt x="1524000" y="380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9" name="object 79"/>
          <p:cNvSpPr/>
          <p:nvPr/>
        </p:nvSpPr>
        <p:spPr>
          <a:xfrm>
            <a:off x="4628809" y="4022015"/>
            <a:ext cx="1411432" cy="215153"/>
          </a:xfrm>
          <a:custGeom>
            <a:avLst/>
            <a:gdLst/>
            <a:ahLst/>
            <a:cxnLst/>
            <a:rect l="l" t="t" r="r" b="b"/>
            <a:pathLst>
              <a:path w="1552575" h="243839">
                <a:moveTo>
                  <a:pt x="1552193" y="243839"/>
                </a:moveTo>
                <a:lnTo>
                  <a:pt x="1552193" y="0"/>
                </a:lnTo>
                <a:lnTo>
                  <a:pt x="0" y="0"/>
                </a:lnTo>
                <a:lnTo>
                  <a:pt x="0" y="243840"/>
                </a:lnTo>
                <a:lnTo>
                  <a:pt x="13715" y="243840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243839"/>
                </a:lnTo>
                <a:lnTo>
                  <a:pt x="1552193" y="243839"/>
                </a:lnTo>
                <a:close/>
              </a:path>
              <a:path w="1552575" h="243839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243839">
                <a:moveTo>
                  <a:pt x="28193" y="214884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214884"/>
                </a:lnTo>
                <a:lnTo>
                  <a:pt x="28193" y="214884"/>
                </a:lnTo>
                <a:close/>
              </a:path>
              <a:path w="1552575" h="243839">
                <a:moveTo>
                  <a:pt x="1537715" y="214883"/>
                </a:moveTo>
                <a:lnTo>
                  <a:pt x="13715" y="214884"/>
                </a:lnTo>
                <a:lnTo>
                  <a:pt x="28193" y="229362"/>
                </a:lnTo>
                <a:lnTo>
                  <a:pt x="28193" y="243840"/>
                </a:lnTo>
                <a:lnTo>
                  <a:pt x="1523999" y="243839"/>
                </a:lnTo>
                <a:lnTo>
                  <a:pt x="1523999" y="229362"/>
                </a:lnTo>
                <a:lnTo>
                  <a:pt x="1537715" y="214883"/>
                </a:lnTo>
                <a:close/>
              </a:path>
              <a:path w="1552575" h="243839">
                <a:moveTo>
                  <a:pt x="28193" y="243840"/>
                </a:moveTo>
                <a:lnTo>
                  <a:pt x="28193" y="229362"/>
                </a:lnTo>
                <a:lnTo>
                  <a:pt x="13715" y="214884"/>
                </a:lnTo>
                <a:lnTo>
                  <a:pt x="13715" y="243840"/>
                </a:lnTo>
                <a:lnTo>
                  <a:pt x="28193" y="243840"/>
                </a:lnTo>
                <a:close/>
              </a:path>
              <a:path w="1552575" h="243839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243839">
                <a:moveTo>
                  <a:pt x="1537715" y="214883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214883"/>
                </a:lnTo>
                <a:lnTo>
                  <a:pt x="1537715" y="214883"/>
                </a:lnTo>
                <a:close/>
              </a:path>
              <a:path w="1552575" h="243839">
                <a:moveTo>
                  <a:pt x="1537715" y="243839"/>
                </a:moveTo>
                <a:lnTo>
                  <a:pt x="1537715" y="214883"/>
                </a:lnTo>
                <a:lnTo>
                  <a:pt x="1523999" y="229362"/>
                </a:lnTo>
                <a:lnTo>
                  <a:pt x="1523999" y="243839"/>
                </a:lnTo>
                <a:lnTo>
                  <a:pt x="1537715" y="243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0" name="object 80"/>
          <p:cNvSpPr txBox="1"/>
          <p:nvPr/>
        </p:nvSpPr>
        <p:spPr>
          <a:xfrm>
            <a:off x="4638529" y="4037479"/>
            <a:ext cx="13854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98" algn="ctr" defTabSz="817992" rtl="1" eaLnBrk="1" fontAlgn="auto" hangingPunct="1">
              <a:lnSpc>
                <a:spcPts val="1391"/>
              </a:lnSpc>
              <a:spcBef>
                <a:spcPts val="0"/>
              </a:spcBef>
              <a:spcAft>
                <a:spcPts val="0"/>
              </a:spcAft>
            </a:pPr>
            <a:r>
              <a:rPr sz="1300" spc="139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1" name="object 93"/>
          <p:cNvSpPr/>
          <p:nvPr/>
        </p:nvSpPr>
        <p:spPr>
          <a:xfrm>
            <a:off x="4638529" y="4037479"/>
            <a:ext cx="1385455" cy="190500"/>
          </a:xfrm>
          <a:custGeom>
            <a:avLst/>
            <a:gdLst/>
            <a:ahLst/>
            <a:cxnLst/>
            <a:rect l="l" t="t" r="r" b="b"/>
            <a:pathLst>
              <a:path w="1524000" h="215900">
                <a:moveTo>
                  <a:pt x="0" y="0"/>
                </a:moveTo>
                <a:lnTo>
                  <a:pt x="0" y="215646"/>
                </a:lnTo>
                <a:lnTo>
                  <a:pt x="1524000" y="215646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2" name="object 94"/>
          <p:cNvSpPr/>
          <p:nvPr/>
        </p:nvSpPr>
        <p:spPr>
          <a:xfrm>
            <a:off x="4625339" y="4025381"/>
            <a:ext cx="1411432" cy="215153"/>
          </a:xfrm>
          <a:custGeom>
            <a:avLst/>
            <a:gdLst/>
            <a:ahLst/>
            <a:cxnLst/>
            <a:rect l="l" t="t" r="r" b="b"/>
            <a:pathLst>
              <a:path w="1552575" h="243839">
                <a:moveTo>
                  <a:pt x="1552194" y="243839"/>
                </a:moveTo>
                <a:lnTo>
                  <a:pt x="1552194" y="0"/>
                </a:lnTo>
                <a:lnTo>
                  <a:pt x="0" y="0"/>
                </a:lnTo>
                <a:lnTo>
                  <a:pt x="0" y="243840"/>
                </a:lnTo>
                <a:lnTo>
                  <a:pt x="14477" y="243840"/>
                </a:lnTo>
                <a:lnTo>
                  <a:pt x="14477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4000" y="28193"/>
                </a:lnTo>
                <a:lnTo>
                  <a:pt x="1524000" y="13715"/>
                </a:lnTo>
                <a:lnTo>
                  <a:pt x="1538477" y="28193"/>
                </a:lnTo>
                <a:lnTo>
                  <a:pt x="1538477" y="243839"/>
                </a:lnTo>
                <a:lnTo>
                  <a:pt x="1552194" y="243839"/>
                </a:lnTo>
                <a:close/>
              </a:path>
              <a:path w="1552575" h="243839">
                <a:moveTo>
                  <a:pt x="28193" y="28194"/>
                </a:moveTo>
                <a:lnTo>
                  <a:pt x="28193" y="13716"/>
                </a:lnTo>
                <a:lnTo>
                  <a:pt x="14477" y="28194"/>
                </a:lnTo>
                <a:lnTo>
                  <a:pt x="28193" y="28194"/>
                </a:lnTo>
                <a:close/>
              </a:path>
              <a:path w="1552575" h="243839">
                <a:moveTo>
                  <a:pt x="28193" y="214884"/>
                </a:moveTo>
                <a:lnTo>
                  <a:pt x="28193" y="28194"/>
                </a:lnTo>
                <a:lnTo>
                  <a:pt x="14477" y="28194"/>
                </a:lnTo>
                <a:lnTo>
                  <a:pt x="14477" y="214884"/>
                </a:lnTo>
                <a:lnTo>
                  <a:pt x="28193" y="214884"/>
                </a:lnTo>
                <a:close/>
              </a:path>
              <a:path w="1552575" h="243839">
                <a:moveTo>
                  <a:pt x="1538477" y="214883"/>
                </a:moveTo>
                <a:lnTo>
                  <a:pt x="14477" y="214884"/>
                </a:lnTo>
                <a:lnTo>
                  <a:pt x="28193" y="229362"/>
                </a:lnTo>
                <a:lnTo>
                  <a:pt x="28193" y="243840"/>
                </a:lnTo>
                <a:lnTo>
                  <a:pt x="1524000" y="243839"/>
                </a:lnTo>
                <a:lnTo>
                  <a:pt x="1524000" y="229361"/>
                </a:lnTo>
                <a:lnTo>
                  <a:pt x="1538477" y="214883"/>
                </a:lnTo>
                <a:close/>
              </a:path>
              <a:path w="1552575" h="243839">
                <a:moveTo>
                  <a:pt x="28193" y="243840"/>
                </a:moveTo>
                <a:lnTo>
                  <a:pt x="28193" y="229362"/>
                </a:lnTo>
                <a:lnTo>
                  <a:pt x="14477" y="214884"/>
                </a:lnTo>
                <a:lnTo>
                  <a:pt x="14477" y="243840"/>
                </a:lnTo>
                <a:lnTo>
                  <a:pt x="28193" y="243840"/>
                </a:lnTo>
                <a:close/>
              </a:path>
              <a:path w="1552575" h="243839">
                <a:moveTo>
                  <a:pt x="1538477" y="28193"/>
                </a:moveTo>
                <a:lnTo>
                  <a:pt x="1524000" y="13715"/>
                </a:lnTo>
                <a:lnTo>
                  <a:pt x="1524000" y="28193"/>
                </a:lnTo>
                <a:lnTo>
                  <a:pt x="1538477" y="28193"/>
                </a:lnTo>
                <a:close/>
              </a:path>
              <a:path w="1552575" h="243839">
                <a:moveTo>
                  <a:pt x="1538477" y="214883"/>
                </a:moveTo>
                <a:lnTo>
                  <a:pt x="1538477" y="28193"/>
                </a:lnTo>
                <a:lnTo>
                  <a:pt x="1524000" y="28193"/>
                </a:lnTo>
                <a:lnTo>
                  <a:pt x="1524000" y="214883"/>
                </a:lnTo>
                <a:lnTo>
                  <a:pt x="1538477" y="214883"/>
                </a:lnTo>
                <a:close/>
              </a:path>
              <a:path w="1552575" h="243839">
                <a:moveTo>
                  <a:pt x="1538477" y="243839"/>
                </a:moveTo>
                <a:lnTo>
                  <a:pt x="1538477" y="214883"/>
                </a:lnTo>
                <a:lnTo>
                  <a:pt x="1524000" y="229361"/>
                </a:lnTo>
                <a:lnTo>
                  <a:pt x="1524000" y="243839"/>
                </a:lnTo>
                <a:lnTo>
                  <a:pt x="1538477" y="243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4" name="object 54"/>
          <p:cNvSpPr txBox="1"/>
          <p:nvPr/>
        </p:nvSpPr>
        <p:spPr>
          <a:xfrm>
            <a:off x="5022960" y="4953000"/>
            <a:ext cx="66386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49" dirty="0">
                <a:solidFill>
                  <a:srgbClr val="FFFFFF"/>
                </a:solidFill>
                <a:latin typeface="Calibri"/>
                <a:cs typeface="Calibri"/>
              </a:rPr>
              <a:t>Plaintext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5" name="object 55"/>
          <p:cNvSpPr txBox="1"/>
          <p:nvPr/>
        </p:nvSpPr>
        <p:spPr>
          <a:xfrm>
            <a:off x="4953000" y="5141258"/>
            <a:ext cx="80240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6226" y="224136"/>
            <a:ext cx="3145216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Enclave Life Cycle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53"/>
          <p:cNvSpPr txBox="1"/>
          <p:nvPr/>
        </p:nvSpPr>
        <p:spPr>
          <a:xfrm>
            <a:off x="4989220" y="4039722"/>
            <a:ext cx="87818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spc="139" dirty="0" smtClean="0">
                <a:solidFill>
                  <a:srgbClr val="FFFFFF"/>
                </a:solidFill>
                <a:latin typeface="Calibri"/>
                <a:cs typeface="Calibri"/>
              </a:rPr>
              <a:t>Metadata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1000" y="6248400"/>
            <a:ext cx="800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black"/>
                </a:solidFill>
              </a:rPr>
              <a:t>EINIT</a:t>
            </a:r>
            <a:r>
              <a:rPr lang="en-US" sz="1800" dirty="0" smtClean="0">
                <a:solidFill>
                  <a:prstClr val="black"/>
                </a:solidFill>
              </a:rPr>
              <a:t> - </a:t>
            </a:r>
            <a:r>
              <a:rPr lang="en-US" sz="1800" dirty="0">
                <a:solidFill>
                  <a:prstClr val="black"/>
                </a:solidFill>
              </a:rPr>
              <a:t>Finalizes measurements, </a:t>
            </a:r>
            <a:r>
              <a:rPr lang="en-US" sz="1800" dirty="0" smtClean="0">
                <a:solidFill>
                  <a:prstClr val="black"/>
                </a:solidFill>
              </a:rPr>
              <a:t>v</a:t>
            </a:r>
            <a:r>
              <a:rPr lang="en-US" sz="1800" dirty="0">
                <a:solidFill>
                  <a:prstClr val="black"/>
                </a:solidFill>
              </a:rPr>
              <a:t>alidates  them &amp; </a:t>
            </a:r>
            <a:r>
              <a:rPr lang="en-US" sz="1800" dirty="0" smtClean="0">
                <a:solidFill>
                  <a:prstClr val="black"/>
                </a:solidFill>
              </a:rPr>
              <a:t>enables enclave’s entry use.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7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4" name="object 3"/>
          <p:cNvSpPr/>
          <p:nvPr/>
        </p:nvSpPr>
        <p:spPr>
          <a:xfrm>
            <a:off x="1385455" y="1210263"/>
            <a:ext cx="1177636" cy="744631"/>
          </a:xfrm>
          <a:custGeom>
            <a:avLst/>
            <a:gdLst/>
            <a:ahLst/>
            <a:cxnLst/>
            <a:rect l="l" t="t" r="r" b="b"/>
            <a:pathLst>
              <a:path w="1295400" h="843914">
                <a:moveTo>
                  <a:pt x="0" y="0"/>
                </a:moveTo>
                <a:lnTo>
                  <a:pt x="0" y="843533"/>
                </a:lnTo>
                <a:lnTo>
                  <a:pt x="1295400" y="843533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5" name="object 4"/>
          <p:cNvSpPr/>
          <p:nvPr/>
        </p:nvSpPr>
        <p:spPr>
          <a:xfrm>
            <a:off x="1385455" y="4235824"/>
            <a:ext cx="1177636" cy="1815353"/>
          </a:xfrm>
          <a:custGeom>
            <a:avLst/>
            <a:gdLst/>
            <a:ahLst/>
            <a:cxnLst/>
            <a:rect l="l" t="t" r="r" b="b"/>
            <a:pathLst>
              <a:path w="1295400" h="2057400">
                <a:moveTo>
                  <a:pt x="0" y="0"/>
                </a:moveTo>
                <a:lnTo>
                  <a:pt x="0" y="2057400"/>
                </a:lnTo>
                <a:lnTo>
                  <a:pt x="1295400" y="2057400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6" name="object 5"/>
          <p:cNvSpPr/>
          <p:nvPr/>
        </p:nvSpPr>
        <p:spPr>
          <a:xfrm>
            <a:off x="1372988" y="1198134"/>
            <a:ext cx="1203614" cy="4866154"/>
          </a:xfrm>
          <a:custGeom>
            <a:avLst/>
            <a:gdLst/>
            <a:ahLst/>
            <a:cxnLst/>
            <a:rect l="l" t="t" r="r" b="b"/>
            <a:pathLst>
              <a:path w="1323975" h="5514975">
                <a:moveTo>
                  <a:pt x="1323594" y="5508498"/>
                </a:moveTo>
                <a:lnTo>
                  <a:pt x="1323594" y="6095"/>
                </a:lnTo>
                <a:lnTo>
                  <a:pt x="13174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508498"/>
                </a:lnTo>
                <a:lnTo>
                  <a:pt x="6096" y="5514594"/>
                </a:lnTo>
                <a:lnTo>
                  <a:pt x="13716" y="55145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295400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5514594"/>
                </a:lnTo>
                <a:lnTo>
                  <a:pt x="1317498" y="5514594"/>
                </a:lnTo>
                <a:lnTo>
                  <a:pt x="1323594" y="5508498"/>
                </a:lnTo>
                <a:close/>
              </a:path>
              <a:path w="1323975" h="55149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323975" h="5514975">
                <a:moveTo>
                  <a:pt x="28194" y="54864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86400"/>
                </a:lnTo>
                <a:lnTo>
                  <a:pt x="28194" y="5486400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716" y="5486400"/>
                </a:lnTo>
                <a:lnTo>
                  <a:pt x="28194" y="5500116"/>
                </a:lnTo>
                <a:lnTo>
                  <a:pt x="28194" y="5514594"/>
                </a:lnTo>
                <a:lnTo>
                  <a:pt x="1295400" y="5514594"/>
                </a:lnTo>
                <a:lnTo>
                  <a:pt x="1295400" y="5500116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28194" y="5514594"/>
                </a:moveTo>
                <a:lnTo>
                  <a:pt x="28194" y="5500116"/>
                </a:lnTo>
                <a:lnTo>
                  <a:pt x="13716" y="5486400"/>
                </a:lnTo>
                <a:lnTo>
                  <a:pt x="13716" y="5514594"/>
                </a:lnTo>
                <a:lnTo>
                  <a:pt x="28194" y="5514594"/>
                </a:lnTo>
                <a:close/>
              </a:path>
              <a:path w="1323975" h="5514975">
                <a:moveTo>
                  <a:pt x="1309116" y="28193"/>
                </a:moveTo>
                <a:lnTo>
                  <a:pt x="1295400" y="13715"/>
                </a:lnTo>
                <a:lnTo>
                  <a:pt x="1295400" y="28193"/>
                </a:lnTo>
                <a:lnTo>
                  <a:pt x="1309116" y="28193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09116" y="28193"/>
                </a:lnTo>
                <a:lnTo>
                  <a:pt x="1295400" y="28193"/>
                </a:lnTo>
                <a:lnTo>
                  <a:pt x="1295400" y="5486400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1309116" y="5514594"/>
                </a:moveTo>
                <a:lnTo>
                  <a:pt x="1309116" y="5486400"/>
                </a:lnTo>
                <a:lnTo>
                  <a:pt x="1295400" y="5500116"/>
                </a:lnTo>
                <a:lnTo>
                  <a:pt x="1295400" y="5514594"/>
                </a:lnTo>
                <a:lnTo>
                  <a:pt x="1309116" y="5514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7" name="object 6"/>
          <p:cNvSpPr/>
          <p:nvPr/>
        </p:nvSpPr>
        <p:spPr>
          <a:xfrm>
            <a:off x="4641300" y="1210236"/>
            <a:ext cx="1385455" cy="336176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8" name="object 7"/>
          <p:cNvSpPr/>
          <p:nvPr/>
        </p:nvSpPr>
        <p:spPr>
          <a:xfrm>
            <a:off x="4641300" y="3429000"/>
            <a:ext cx="1385455" cy="268941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9" name="object 8"/>
          <p:cNvSpPr/>
          <p:nvPr/>
        </p:nvSpPr>
        <p:spPr>
          <a:xfrm>
            <a:off x="4641300" y="5849470"/>
            <a:ext cx="1385455" cy="134471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0" y="0"/>
                </a:moveTo>
                <a:lnTo>
                  <a:pt x="0" y="152400"/>
                </a:lnTo>
                <a:lnTo>
                  <a:pt x="1524000" y="1524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0" name="object 9"/>
          <p:cNvSpPr/>
          <p:nvPr/>
        </p:nvSpPr>
        <p:spPr>
          <a:xfrm>
            <a:off x="4628809" y="1198160"/>
            <a:ext cx="1411432" cy="4798919"/>
          </a:xfrm>
          <a:custGeom>
            <a:avLst/>
            <a:gdLst/>
            <a:ahLst/>
            <a:cxnLst/>
            <a:rect l="l" t="t" r="r" b="b"/>
            <a:pathLst>
              <a:path w="1552575" h="5438775">
                <a:moveTo>
                  <a:pt x="1552194" y="5432298"/>
                </a:moveTo>
                <a:lnTo>
                  <a:pt x="1552194" y="6095"/>
                </a:lnTo>
                <a:lnTo>
                  <a:pt x="15460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432298"/>
                </a:lnTo>
                <a:lnTo>
                  <a:pt x="6096" y="5438394"/>
                </a:lnTo>
                <a:lnTo>
                  <a:pt x="13716" y="54383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524000" y="28193"/>
                </a:lnTo>
                <a:lnTo>
                  <a:pt x="1524000" y="13715"/>
                </a:lnTo>
                <a:lnTo>
                  <a:pt x="1537716" y="28193"/>
                </a:lnTo>
                <a:lnTo>
                  <a:pt x="1537716" y="5438394"/>
                </a:lnTo>
                <a:lnTo>
                  <a:pt x="1546098" y="5438394"/>
                </a:lnTo>
                <a:lnTo>
                  <a:pt x="1552194" y="5432298"/>
                </a:lnTo>
                <a:close/>
              </a:path>
              <a:path w="1552575" h="54387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552575" h="5438775">
                <a:moveTo>
                  <a:pt x="28194" y="54102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10200"/>
                </a:lnTo>
                <a:lnTo>
                  <a:pt x="28194" y="5410200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3716" y="5410200"/>
                </a:lnTo>
                <a:lnTo>
                  <a:pt x="28194" y="5423916"/>
                </a:lnTo>
                <a:lnTo>
                  <a:pt x="28194" y="5438394"/>
                </a:lnTo>
                <a:lnTo>
                  <a:pt x="1524000" y="5438394"/>
                </a:lnTo>
                <a:lnTo>
                  <a:pt x="1524000" y="5423916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28194" y="5438394"/>
                </a:moveTo>
                <a:lnTo>
                  <a:pt x="28194" y="5423916"/>
                </a:lnTo>
                <a:lnTo>
                  <a:pt x="13716" y="5410200"/>
                </a:lnTo>
                <a:lnTo>
                  <a:pt x="13716" y="5438394"/>
                </a:lnTo>
                <a:lnTo>
                  <a:pt x="28194" y="5438394"/>
                </a:lnTo>
                <a:close/>
              </a:path>
              <a:path w="1552575" h="5438775">
                <a:moveTo>
                  <a:pt x="1537716" y="28193"/>
                </a:moveTo>
                <a:lnTo>
                  <a:pt x="1524000" y="13715"/>
                </a:lnTo>
                <a:lnTo>
                  <a:pt x="1524000" y="28193"/>
                </a:lnTo>
                <a:lnTo>
                  <a:pt x="1537716" y="28193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537716" y="28193"/>
                </a:lnTo>
                <a:lnTo>
                  <a:pt x="1524000" y="28193"/>
                </a:lnTo>
                <a:lnTo>
                  <a:pt x="1524000" y="5410200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1537716" y="5438394"/>
                </a:moveTo>
                <a:lnTo>
                  <a:pt x="1537716" y="5410200"/>
                </a:lnTo>
                <a:lnTo>
                  <a:pt x="1524000" y="5423916"/>
                </a:lnTo>
                <a:lnTo>
                  <a:pt x="1524000" y="5438394"/>
                </a:lnTo>
                <a:lnTo>
                  <a:pt x="1537716" y="5438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1" name="object 10"/>
          <p:cNvSpPr/>
          <p:nvPr/>
        </p:nvSpPr>
        <p:spPr>
          <a:xfrm>
            <a:off x="1385455" y="1954529"/>
            <a:ext cx="1177636" cy="2281518"/>
          </a:xfrm>
          <a:custGeom>
            <a:avLst/>
            <a:gdLst/>
            <a:ahLst/>
            <a:cxnLst/>
            <a:rect l="l" t="t" r="r" b="b"/>
            <a:pathLst>
              <a:path w="1295400" h="2585720">
                <a:moveTo>
                  <a:pt x="0" y="0"/>
                </a:moveTo>
                <a:lnTo>
                  <a:pt x="0" y="2585466"/>
                </a:lnTo>
                <a:lnTo>
                  <a:pt x="1295400" y="2585466"/>
                </a:lnTo>
                <a:lnTo>
                  <a:pt x="1295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4C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2" name="object 11"/>
          <p:cNvSpPr/>
          <p:nvPr/>
        </p:nvSpPr>
        <p:spPr>
          <a:xfrm>
            <a:off x="1372988" y="1941755"/>
            <a:ext cx="1203614" cy="2307291"/>
          </a:xfrm>
          <a:custGeom>
            <a:avLst/>
            <a:gdLst/>
            <a:ahLst/>
            <a:cxnLst/>
            <a:rect l="l" t="t" r="r" b="b"/>
            <a:pathLst>
              <a:path w="1323975" h="2614929">
                <a:moveTo>
                  <a:pt x="1323594" y="2614422"/>
                </a:moveTo>
                <a:lnTo>
                  <a:pt x="1323593" y="0"/>
                </a:lnTo>
                <a:lnTo>
                  <a:pt x="0" y="0"/>
                </a:lnTo>
                <a:lnTo>
                  <a:pt x="0" y="2614422"/>
                </a:lnTo>
                <a:lnTo>
                  <a:pt x="13715" y="2614422"/>
                </a:lnTo>
                <a:lnTo>
                  <a:pt x="13715" y="28194"/>
                </a:lnTo>
                <a:lnTo>
                  <a:pt x="28193" y="14478"/>
                </a:lnTo>
                <a:lnTo>
                  <a:pt x="28193" y="28194"/>
                </a:lnTo>
                <a:lnTo>
                  <a:pt x="1295399" y="28194"/>
                </a:lnTo>
                <a:lnTo>
                  <a:pt x="1295399" y="14478"/>
                </a:lnTo>
                <a:lnTo>
                  <a:pt x="1309115" y="28194"/>
                </a:lnTo>
                <a:lnTo>
                  <a:pt x="1309116" y="2614422"/>
                </a:lnTo>
                <a:lnTo>
                  <a:pt x="1323594" y="2614422"/>
                </a:lnTo>
                <a:close/>
              </a:path>
              <a:path w="1323975" h="2614929">
                <a:moveTo>
                  <a:pt x="28193" y="28194"/>
                </a:moveTo>
                <a:lnTo>
                  <a:pt x="28193" y="14478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323975" h="2614929">
                <a:moveTo>
                  <a:pt x="28193" y="258622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2586228"/>
                </a:lnTo>
                <a:lnTo>
                  <a:pt x="28193" y="2586228"/>
                </a:lnTo>
                <a:close/>
              </a:path>
              <a:path w="1323975" h="2614929">
                <a:moveTo>
                  <a:pt x="1309116" y="2586228"/>
                </a:moveTo>
                <a:lnTo>
                  <a:pt x="13716" y="2586228"/>
                </a:lnTo>
                <a:lnTo>
                  <a:pt x="28194" y="2599944"/>
                </a:lnTo>
                <a:lnTo>
                  <a:pt x="28193" y="2614422"/>
                </a:lnTo>
                <a:lnTo>
                  <a:pt x="1295400" y="2614422"/>
                </a:lnTo>
                <a:lnTo>
                  <a:pt x="1295400" y="2599944"/>
                </a:lnTo>
                <a:lnTo>
                  <a:pt x="1309116" y="2586228"/>
                </a:lnTo>
                <a:close/>
              </a:path>
              <a:path w="1323975" h="2614929">
                <a:moveTo>
                  <a:pt x="28193" y="2614422"/>
                </a:moveTo>
                <a:lnTo>
                  <a:pt x="28194" y="2599944"/>
                </a:lnTo>
                <a:lnTo>
                  <a:pt x="13716" y="2586228"/>
                </a:lnTo>
                <a:lnTo>
                  <a:pt x="13715" y="2614422"/>
                </a:lnTo>
                <a:lnTo>
                  <a:pt x="28193" y="2614422"/>
                </a:lnTo>
                <a:close/>
              </a:path>
              <a:path w="1323975" h="2614929">
                <a:moveTo>
                  <a:pt x="1309115" y="28194"/>
                </a:moveTo>
                <a:lnTo>
                  <a:pt x="1295399" y="14478"/>
                </a:lnTo>
                <a:lnTo>
                  <a:pt x="1295399" y="28194"/>
                </a:lnTo>
                <a:lnTo>
                  <a:pt x="1309115" y="28194"/>
                </a:lnTo>
                <a:close/>
              </a:path>
              <a:path w="1323975" h="2614929">
                <a:moveTo>
                  <a:pt x="1309116" y="2586228"/>
                </a:moveTo>
                <a:lnTo>
                  <a:pt x="1309115" y="28194"/>
                </a:lnTo>
                <a:lnTo>
                  <a:pt x="1295399" y="28194"/>
                </a:lnTo>
                <a:lnTo>
                  <a:pt x="1295400" y="2586228"/>
                </a:lnTo>
                <a:lnTo>
                  <a:pt x="1309116" y="2586228"/>
                </a:lnTo>
                <a:close/>
              </a:path>
              <a:path w="1323975" h="2614929">
                <a:moveTo>
                  <a:pt x="1309116" y="2614422"/>
                </a:moveTo>
                <a:lnTo>
                  <a:pt x="1309116" y="2586228"/>
                </a:lnTo>
                <a:lnTo>
                  <a:pt x="1295400" y="2599944"/>
                </a:lnTo>
                <a:lnTo>
                  <a:pt x="1295400" y="2614422"/>
                </a:lnTo>
                <a:lnTo>
                  <a:pt x="1309116" y="2614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3" name="object 12"/>
          <p:cNvSpPr txBox="1"/>
          <p:nvPr/>
        </p:nvSpPr>
        <p:spPr>
          <a:xfrm>
            <a:off x="4122977" y="838200"/>
            <a:ext cx="273502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90" dirty="0">
                <a:solidFill>
                  <a:prstClr val="black"/>
                </a:solidFill>
                <a:latin typeface="Calibri"/>
                <a:cs typeface="Calibri"/>
              </a:rPr>
              <a:t>Physical </a:t>
            </a:r>
            <a:r>
              <a:rPr sz="1800" spc="99" dirty="0">
                <a:solidFill>
                  <a:prstClr val="black"/>
                </a:solidFill>
                <a:latin typeface="Calibri"/>
                <a:cs typeface="Calibri"/>
              </a:rPr>
              <a:t>Address</a:t>
            </a:r>
            <a:r>
              <a:rPr sz="1800" spc="-7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800" spc="112" dirty="0">
                <a:solidFill>
                  <a:prstClr val="black"/>
                </a:solidFill>
                <a:latin typeface="Calibri"/>
                <a:cs typeface="Calibri"/>
              </a:rPr>
              <a:t>Space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4" name="object 13"/>
          <p:cNvSpPr/>
          <p:nvPr/>
        </p:nvSpPr>
        <p:spPr>
          <a:xfrm>
            <a:off x="4641300" y="1546412"/>
            <a:ext cx="1385455" cy="1882588"/>
          </a:xfrm>
          <a:custGeom>
            <a:avLst/>
            <a:gdLst/>
            <a:ahLst/>
            <a:cxnLst/>
            <a:rect l="l" t="t" r="r" b="b"/>
            <a:pathLst>
              <a:path w="1524000" h="2133600">
                <a:moveTo>
                  <a:pt x="0" y="0"/>
                </a:moveTo>
                <a:lnTo>
                  <a:pt x="0" y="2133600"/>
                </a:lnTo>
                <a:lnTo>
                  <a:pt x="1524000" y="213359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660A9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5" name="object 14"/>
          <p:cNvSpPr/>
          <p:nvPr/>
        </p:nvSpPr>
        <p:spPr>
          <a:xfrm>
            <a:off x="4628809" y="1534309"/>
            <a:ext cx="1411432" cy="1907801"/>
          </a:xfrm>
          <a:custGeom>
            <a:avLst/>
            <a:gdLst/>
            <a:ahLst/>
            <a:cxnLst/>
            <a:rect l="l" t="t" r="r" b="b"/>
            <a:pathLst>
              <a:path w="1552575" h="2162175">
                <a:moveTo>
                  <a:pt x="1552193" y="2161793"/>
                </a:moveTo>
                <a:lnTo>
                  <a:pt x="1552193" y="0"/>
                </a:lnTo>
                <a:lnTo>
                  <a:pt x="0" y="0"/>
                </a:lnTo>
                <a:lnTo>
                  <a:pt x="0" y="2161794"/>
                </a:lnTo>
                <a:lnTo>
                  <a:pt x="13715" y="2161794"/>
                </a:lnTo>
                <a:lnTo>
                  <a:pt x="13715" y="28193"/>
                </a:lnTo>
                <a:lnTo>
                  <a:pt x="28193" y="13716"/>
                </a:lnTo>
                <a:lnTo>
                  <a:pt x="28193" y="28193"/>
                </a:lnTo>
                <a:lnTo>
                  <a:pt x="1523999" y="28193"/>
                </a:lnTo>
                <a:lnTo>
                  <a:pt x="1523999" y="13716"/>
                </a:lnTo>
                <a:lnTo>
                  <a:pt x="1537715" y="28193"/>
                </a:lnTo>
                <a:lnTo>
                  <a:pt x="1537715" y="2161793"/>
                </a:lnTo>
                <a:lnTo>
                  <a:pt x="1552193" y="2161793"/>
                </a:lnTo>
                <a:close/>
              </a:path>
              <a:path w="1552575" h="2162175">
                <a:moveTo>
                  <a:pt x="28193" y="28193"/>
                </a:moveTo>
                <a:lnTo>
                  <a:pt x="28193" y="13716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552575" h="2162175">
                <a:moveTo>
                  <a:pt x="28193" y="2133600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33600"/>
                </a:lnTo>
                <a:lnTo>
                  <a:pt x="28193" y="2133600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3715" y="2133600"/>
                </a:lnTo>
                <a:lnTo>
                  <a:pt x="28193" y="2147316"/>
                </a:lnTo>
                <a:lnTo>
                  <a:pt x="28193" y="2161794"/>
                </a:lnTo>
                <a:lnTo>
                  <a:pt x="1523999" y="2161793"/>
                </a:lnTo>
                <a:lnTo>
                  <a:pt x="1523999" y="2147316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28193" y="2161794"/>
                </a:moveTo>
                <a:lnTo>
                  <a:pt x="28193" y="2147316"/>
                </a:lnTo>
                <a:lnTo>
                  <a:pt x="13715" y="2133600"/>
                </a:lnTo>
                <a:lnTo>
                  <a:pt x="13715" y="2161794"/>
                </a:lnTo>
                <a:lnTo>
                  <a:pt x="28193" y="2161794"/>
                </a:lnTo>
                <a:close/>
              </a:path>
              <a:path w="1552575" h="2162175">
                <a:moveTo>
                  <a:pt x="1537715" y="28193"/>
                </a:moveTo>
                <a:lnTo>
                  <a:pt x="1523999" y="13716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2133600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1537715" y="2161793"/>
                </a:moveTo>
                <a:lnTo>
                  <a:pt x="1537715" y="2133600"/>
                </a:lnTo>
                <a:lnTo>
                  <a:pt x="1523999" y="2147316"/>
                </a:lnTo>
                <a:lnTo>
                  <a:pt x="1523999" y="2161793"/>
                </a:lnTo>
                <a:lnTo>
                  <a:pt x="1537715" y="2161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7" name="object 16"/>
          <p:cNvSpPr/>
          <p:nvPr/>
        </p:nvSpPr>
        <p:spPr>
          <a:xfrm>
            <a:off x="4641300" y="3697941"/>
            <a:ext cx="1385455" cy="336176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8" name="object 17"/>
          <p:cNvSpPr/>
          <p:nvPr/>
        </p:nvSpPr>
        <p:spPr>
          <a:xfrm>
            <a:off x="4641300" y="4224421"/>
            <a:ext cx="1385455" cy="1625413"/>
          </a:xfrm>
          <a:custGeom>
            <a:avLst/>
            <a:gdLst/>
            <a:ahLst/>
            <a:cxnLst/>
            <a:rect l="l" t="t" r="r" b="b"/>
            <a:pathLst>
              <a:path w="1524000" h="1842134">
                <a:moveTo>
                  <a:pt x="0" y="0"/>
                </a:moveTo>
                <a:lnTo>
                  <a:pt x="0" y="1841754"/>
                </a:lnTo>
                <a:lnTo>
                  <a:pt x="1524000" y="1841754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9" name="object 18"/>
          <p:cNvSpPr/>
          <p:nvPr/>
        </p:nvSpPr>
        <p:spPr>
          <a:xfrm>
            <a:off x="4628809" y="3685866"/>
            <a:ext cx="1411432" cy="2176743"/>
          </a:xfrm>
          <a:custGeom>
            <a:avLst/>
            <a:gdLst/>
            <a:ahLst/>
            <a:cxnLst/>
            <a:rect l="l" t="t" r="r" b="b"/>
            <a:pathLst>
              <a:path w="1552575" h="2466975">
                <a:moveTo>
                  <a:pt x="1552193" y="2466594"/>
                </a:moveTo>
                <a:lnTo>
                  <a:pt x="1552193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4"/>
                </a:lnTo>
                <a:lnTo>
                  <a:pt x="1523999" y="13716"/>
                </a:lnTo>
                <a:lnTo>
                  <a:pt x="1537715" y="28194"/>
                </a:lnTo>
                <a:lnTo>
                  <a:pt x="1537715" y="2466594"/>
                </a:lnTo>
                <a:lnTo>
                  <a:pt x="1552193" y="2466594"/>
                </a:lnTo>
                <a:close/>
              </a:path>
              <a:path w="1552575" h="24669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2466975">
                <a:moveTo>
                  <a:pt x="28194" y="24384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523999" y="2466594"/>
                </a:lnTo>
                <a:lnTo>
                  <a:pt x="1523999" y="2452116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552575" h="2466975">
                <a:moveTo>
                  <a:pt x="1537715" y="28194"/>
                </a:moveTo>
                <a:lnTo>
                  <a:pt x="1523999" y="13716"/>
                </a:lnTo>
                <a:lnTo>
                  <a:pt x="1523999" y="28194"/>
                </a:lnTo>
                <a:lnTo>
                  <a:pt x="1537715" y="28194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537715" y="28194"/>
                </a:lnTo>
                <a:lnTo>
                  <a:pt x="1523999" y="28194"/>
                </a:lnTo>
                <a:lnTo>
                  <a:pt x="1523999" y="2438400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1537715" y="2466594"/>
                </a:moveTo>
                <a:lnTo>
                  <a:pt x="1537715" y="2438400"/>
                </a:lnTo>
                <a:lnTo>
                  <a:pt x="1523999" y="2452116"/>
                </a:lnTo>
                <a:lnTo>
                  <a:pt x="1523999" y="2466594"/>
                </a:lnTo>
                <a:lnTo>
                  <a:pt x="1537715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3" name="object 22"/>
          <p:cNvSpPr txBox="1"/>
          <p:nvPr/>
        </p:nvSpPr>
        <p:spPr>
          <a:xfrm>
            <a:off x="436648" y="2967317"/>
            <a:ext cx="667327" cy="217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400" spc="76" dirty="0">
                <a:solidFill>
                  <a:prstClr val="black"/>
                </a:solidFill>
                <a:latin typeface="Calibri"/>
                <a:cs typeface="Calibri"/>
              </a:rPr>
              <a:t>Enclave</a:t>
            </a:r>
            <a:endParaRPr sz="1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2" name="object 54"/>
          <p:cNvSpPr/>
          <p:nvPr/>
        </p:nvSpPr>
        <p:spPr>
          <a:xfrm>
            <a:off x="1163809" y="1943102"/>
            <a:ext cx="219941" cy="2292724"/>
          </a:xfrm>
          <a:custGeom>
            <a:avLst/>
            <a:gdLst/>
            <a:ahLst/>
            <a:cxnLst/>
            <a:rect l="l" t="t" r="r" b="b"/>
            <a:pathLst>
              <a:path w="241934" h="2598420">
                <a:moveTo>
                  <a:pt x="76355" y="1299186"/>
                </a:moveTo>
                <a:lnTo>
                  <a:pt x="71082" y="1296442"/>
                </a:lnTo>
                <a:lnTo>
                  <a:pt x="37338" y="1288542"/>
                </a:lnTo>
                <a:lnTo>
                  <a:pt x="25146" y="1287018"/>
                </a:lnTo>
                <a:lnTo>
                  <a:pt x="12953" y="1286256"/>
                </a:lnTo>
                <a:lnTo>
                  <a:pt x="12192" y="1286256"/>
                </a:lnTo>
                <a:lnTo>
                  <a:pt x="5334" y="1287018"/>
                </a:lnTo>
                <a:lnTo>
                  <a:pt x="0" y="1292352"/>
                </a:lnTo>
                <a:lnTo>
                  <a:pt x="0" y="1306068"/>
                </a:lnTo>
                <a:lnTo>
                  <a:pt x="5334" y="1311402"/>
                </a:lnTo>
                <a:lnTo>
                  <a:pt x="12192" y="1312164"/>
                </a:lnTo>
                <a:lnTo>
                  <a:pt x="12953" y="1312164"/>
                </a:lnTo>
                <a:lnTo>
                  <a:pt x="25146" y="1311354"/>
                </a:lnTo>
                <a:lnTo>
                  <a:pt x="36576" y="1310640"/>
                </a:lnTo>
                <a:lnTo>
                  <a:pt x="71628" y="1301662"/>
                </a:lnTo>
                <a:lnTo>
                  <a:pt x="76355" y="1299186"/>
                </a:lnTo>
                <a:close/>
              </a:path>
              <a:path w="241934" h="2598420">
                <a:moveTo>
                  <a:pt x="241553" y="25146"/>
                </a:moveTo>
                <a:lnTo>
                  <a:pt x="240791" y="0"/>
                </a:lnTo>
                <a:lnTo>
                  <a:pt x="227837" y="762"/>
                </a:lnTo>
                <a:lnTo>
                  <a:pt x="215645" y="1524"/>
                </a:lnTo>
                <a:lnTo>
                  <a:pt x="180661" y="10590"/>
                </a:lnTo>
                <a:lnTo>
                  <a:pt x="148151" y="28165"/>
                </a:lnTo>
                <a:lnTo>
                  <a:pt x="124052" y="54327"/>
                </a:lnTo>
                <a:lnTo>
                  <a:pt x="114299" y="89154"/>
                </a:lnTo>
                <a:lnTo>
                  <a:pt x="114300" y="1225296"/>
                </a:lnTo>
                <a:lnTo>
                  <a:pt x="113538" y="1227582"/>
                </a:lnTo>
                <a:lnTo>
                  <a:pt x="92964" y="1261110"/>
                </a:lnTo>
                <a:lnTo>
                  <a:pt x="55410" y="1280549"/>
                </a:lnTo>
                <a:lnTo>
                  <a:pt x="12953" y="1286256"/>
                </a:lnTo>
                <a:lnTo>
                  <a:pt x="25146" y="1287018"/>
                </a:lnTo>
                <a:lnTo>
                  <a:pt x="37338" y="1288542"/>
                </a:lnTo>
                <a:lnTo>
                  <a:pt x="71082" y="1296442"/>
                </a:lnTo>
                <a:lnTo>
                  <a:pt x="76355" y="1299186"/>
                </a:lnTo>
                <a:lnTo>
                  <a:pt x="104560" y="1284412"/>
                </a:lnTo>
                <a:lnTo>
                  <a:pt x="129217" y="1258560"/>
                </a:lnTo>
                <a:lnTo>
                  <a:pt x="139446" y="1223772"/>
                </a:lnTo>
                <a:lnTo>
                  <a:pt x="139445" y="85344"/>
                </a:lnTo>
                <a:lnTo>
                  <a:pt x="149907" y="61363"/>
                </a:lnTo>
                <a:lnTo>
                  <a:pt x="169892" y="43834"/>
                </a:lnTo>
                <a:lnTo>
                  <a:pt x="194847" y="32390"/>
                </a:lnTo>
                <a:lnTo>
                  <a:pt x="220217" y="26670"/>
                </a:lnTo>
                <a:lnTo>
                  <a:pt x="241553" y="25146"/>
                </a:lnTo>
                <a:close/>
              </a:path>
              <a:path w="241934" h="2598420">
                <a:moveTo>
                  <a:pt x="241554" y="2573274"/>
                </a:moveTo>
                <a:lnTo>
                  <a:pt x="193322" y="2565176"/>
                </a:lnTo>
                <a:lnTo>
                  <a:pt x="147998" y="2534670"/>
                </a:lnTo>
                <a:lnTo>
                  <a:pt x="139446" y="1370838"/>
                </a:lnTo>
                <a:lnTo>
                  <a:pt x="127897" y="1338119"/>
                </a:lnTo>
                <a:lnTo>
                  <a:pt x="103189" y="1313145"/>
                </a:lnTo>
                <a:lnTo>
                  <a:pt x="76355" y="1299186"/>
                </a:lnTo>
                <a:lnTo>
                  <a:pt x="71628" y="1301662"/>
                </a:lnTo>
                <a:lnTo>
                  <a:pt x="36576" y="1310640"/>
                </a:lnTo>
                <a:lnTo>
                  <a:pt x="22860" y="1311503"/>
                </a:lnTo>
                <a:lnTo>
                  <a:pt x="12953" y="1312164"/>
                </a:lnTo>
                <a:lnTo>
                  <a:pt x="24384" y="1312272"/>
                </a:lnTo>
                <a:lnTo>
                  <a:pt x="33528" y="1312926"/>
                </a:lnTo>
                <a:lnTo>
                  <a:pt x="85472" y="1331437"/>
                </a:lnTo>
                <a:lnTo>
                  <a:pt x="114300" y="1375410"/>
                </a:lnTo>
                <a:lnTo>
                  <a:pt x="114300" y="2514600"/>
                </a:lnTo>
                <a:lnTo>
                  <a:pt x="125964" y="2547330"/>
                </a:lnTo>
                <a:lnTo>
                  <a:pt x="150609" y="2572021"/>
                </a:lnTo>
                <a:lnTo>
                  <a:pt x="182626" y="2588575"/>
                </a:lnTo>
                <a:lnTo>
                  <a:pt x="216408" y="2596896"/>
                </a:lnTo>
                <a:lnTo>
                  <a:pt x="240792" y="2598420"/>
                </a:lnTo>
                <a:lnTo>
                  <a:pt x="241554" y="257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3" name="object 55"/>
          <p:cNvSpPr/>
          <p:nvPr/>
        </p:nvSpPr>
        <p:spPr>
          <a:xfrm>
            <a:off x="1163809" y="1943102"/>
            <a:ext cx="219941" cy="2292724"/>
          </a:xfrm>
          <a:custGeom>
            <a:avLst/>
            <a:gdLst/>
            <a:ahLst/>
            <a:cxnLst/>
            <a:rect l="l" t="t" r="r" b="b"/>
            <a:pathLst>
              <a:path w="241934" h="2598420">
                <a:moveTo>
                  <a:pt x="76355" y="1299186"/>
                </a:moveTo>
                <a:lnTo>
                  <a:pt x="71082" y="1296442"/>
                </a:lnTo>
                <a:lnTo>
                  <a:pt x="37338" y="1288542"/>
                </a:lnTo>
                <a:lnTo>
                  <a:pt x="25146" y="1287018"/>
                </a:lnTo>
                <a:lnTo>
                  <a:pt x="12953" y="1286256"/>
                </a:lnTo>
                <a:lnTo>
                  <a:pt x="12192" y="1286256"/>
                </a:lnTo>
                <a:lnTo>
                  <a:pt x="5334" y="1287018"/>
                </a:lnTo>
                <a:lnTo>
                  <a:pt x="0" y="1292352"/>
                </a:lnTo>
                <a:lnTo>
                  <a:pt x="0" y="1306068"/>
                </a:lnTo>
                <a:lnTo>
                  <a:pt x="5334" y="1311402"/>
                </a:lnTo>
                <a:lnTo>
                  <a:pt x="12192" y="1312164"/>
                </a:lnTo>
                <a:lnTo>
                  <a:pt x="12953" y="1312164"/>
                </a:lnTo>
                <a:lnTo>
                  <a:pt x="25146" y="1311354"/>
                </a:lnTo>
                <a:lnTo>
                  <a:pt x="36576" y="1310640"/>
                </a:lnTo>
                <a:lnTo>
                  <a:pt x="71628" y="1301662"/>
                </a:lnTo>
                <a:lnTo>
                  <a:pt x="76355" y="1299186"/>
                </a:lnTo>
                <a:close/>
              </a:path>
              <a:path w="241934" h="2598420">
                <a:moveTo>
                  <a:pt x="241553" y="25146"/>
                </a:moveTo>
                <a:lnTo>
                  <a:pt x="240791" y="0"/>
                </a:lnTo>
                <a:lnTo>
                  <a:pt x="227837" y="762"/>
                </a:lnTo>
                <a:lnTo>
                  <a:pt x="215645" y="1524"/>
                </a:lnTo>
                <a:lnTo>
                  <a:pt x="180661" y="10590"/>
                </a:lnTo>
                <a:lnTo>
                  <a:pt x="148151" y="28165"/>
                </a:lnTo>
                <a:lnTo>
                  <a:pt x="124052" y="54327"/>
                </a:lnTo>
                <a:lnTo>
                  <a:pt x="114299" y="89154"/>
                </a:lnTo>
                <a:lnTo>
                  <a:pt x="114300" y="1225296"/>
                </a:lnTo>
                <a:lnTo>
                  <a:pt x="113538" y="1227582"/>
                </a:lnTo>
                <a:lnTo>
                  <a:pt x="92964" y="1261110"/>
                </a:lnTo>
                <a:lnTo>
                  <a:pt x="55410" y="1280549"/>
                </a:lnTo>
                <a:lnTo>
                  <a:pt x="12953" y="1286256"/>
                </a:lnTo>
                <a:lnTo>
                  <a:pt x="25146" y="1287018"/>
                </a:lnTo>
                <a:lnTo>
                  <a:pt x="37338" y="1288542"/>
                </a:lnTo>
                <a:lnTo>
                  <a:pt x="71082" y="1296442"/>
                </a:lnTo>
                <a:lnTo>
                  <a:pt x="76355" y="1299186"/>
                </a:lnTo>
                <a:lnTo>
                  <a:pt x="104560" y="1284412"/>
                </a:lnTo>
                <a:lnTo>
                  <a:pt x="129217" y="1258560"/>
                </a:lnTo>
                <a:lnTo>
                  <a:pt x="139446" y="1223772"/>
                </a:lnTo>
                <a:lnTo>
                  <a:pt x="139445" y="85344"/>
                </a:lnTo>
                <a:lnTo>
                  <a:pt x="149907" y="61363"/>
                </a:lnTo>
                <a:lnTo>
                  <a:pt x="169892" y="43834"/>
                </a:lnTo>
                <a:lnTo>
                  <a:pt x="194847" y="32390"/>
                </a:lnTo>
                <a:lnTo>
                  <a:pt x="220217" y="26670"/>
                </a:lnTo>
                <a:lnTo>
                  <a:pt x="241553" y="25146"/>
                </a:lnTo>
                <a:close/>
              </a:path>
              <a:path w="241934" h="2598420">
                <a:moveTo>
                  <a:pt x="241554" y="2573274"/>
                </a:moveTo>
                <a:lnTo>
                  <a:pt x="193322" y="2565176"/>
                </a:lnTo>
                <a:lnTo>
                  <a:pt x="147998" y="2534670"/>
                </a:lnTo>
                <a:lnTo>
                  <a:pt x="139446" y="1370838"/>
                </a:lnTo>
                <a:lnTo>
                  <a:pt x="127897" y="1338119"/>
                </a:lnTo>
                <a:lnTo>
                  <a:pt x="103189" y="1313145"/>
                </a:lnTo>
                <a:lnTo>
                  <a:pt x="76355" y="1299186"/>
                </a:lnTo>
                <a:lnTo>
                  <a:pt x="71628" y="1301662"/>
                </a:lnTo>
                <a:lnTo>
                  <a:pt x="36576" y="1310640"/>
                </a:lnTo>
                <a:lnTo>
                  <a:pt x="22860" y="1311503"/>
                </a:lnTo>
                <a:lnTo>
                  <a:pt x="12953" y="1312164"/>
                </a:lnTo>
                <a:lnTo>
                  <a:pt x="24384" y="1312272"/>
                </a:lnTo>
                <a:lnTo>
                  <a:pt x="33528" y="1312926"/>
                </a:lnTo>
                <a:lnTo>
                  <a:pt x="85472" y="1331437"/>
                </a:lnTo>
                <a:lnTo>
                  <a:pt x="114300" y="1375410"/>
                </a:lnTo>
                <a:lnTo>
                  <a:pt x="114300" y="2514600"/>
                </a:lnTo>
                <a:lnTo>
                  <a:pt x="125964" y="2547330"/>
                </a:lnTo>
                <a:lnTo>
                  <a:pt x="150609" y="2572021"/>
                </a:lnTo>
                <a:lnTo>
                  <a:pt x="182626" y="2588575"/>
                </a:lnTo>
                <a:lnTo>
                  <a:pt x="216408" y="2596896"/>
                </a:lnTo>
                <a:lnTo>
                  <a:pt x="240792" y="2598420"/>
                </a:lnTo>
                <a:lnTo>
                  <a:pt x="241554" y="257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4" name="object 56"/>
          <p:cNvSpPr txBox="1"/>
          <p:nvPr/>
        </p:nvSpPr>
        <p:spPr>
          <a:xfrm>
            <a:off x="6765405" y="845589"/>
            <a:ext cx="21499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1409"/>
              </a:spcBef>
              <a:spcAft>
                <a:spcPts val="0"/>
              </a:spcAft>
            </a:pPr>
            <a:r>
              <a:rPr sz="1800" spc="-171" dirty="0" smtClean="0">
                <a:solidFill>
                  <a:prstClr val="black"/>
                </a:solidFill>
                <a:latin typeface="Verdana"/>
                <a:cs typeface="Verdana"/>
              </a:rPr>
              <a:t>Enclave</a:t>
            </a:r>
            <a:r>
              <a:rPr sz="1800" spc="-238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44" dirty="0" smtClean="0">
                <a:solidFill>
                  <a:prstClr val="black"/>
                </a:solidFill>
                <a:latin typeface="Verdana"/>
                <a:cs typeface="Verdana"/>
              </a:rPr>
              <a:t> active</a:t>
            </a:r>
            <a:endParaRPr sz="18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176" y="832600"/>
            <a:ext cx="2434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spc="63" dirty="0">
                <a:solidFill>
                  <a:srgbClr val="000000"/>
                </a:solidFill>
                <a:latin typeface="Calibri"/>
                <a:cs typeface="+mn-cs"/>
              </a:rPr>
              <a:t>Virtual </a:t>
            </a:r>
            <a:r>
              <a:rPr lang="en-US" sz="1800" spc="99" dirty="0">
                <a:solidFill>
                  <a:srgbClr val="000000"/>
                </a:solidFill>
                <a:latin typeface="Calibri"/>
                <a:cs typeface="+mn-cs"/>
              </a:rPr>
              <a:t>Address</a:t>
            </a:r>
            <a:r>
              <a:rPr lang="en-US" sz="1800" spc="-67" dirty="0">
                <a:solidFill>
                  <a:srgbClr val="000000"/>
                </a:solidFill>
                <a:latin typeface="Calibri"/>
                <a:cs typeface="+mn-cs"/>
              </a:rPr>
              <a:t> </a:t>
            </a:r>
            <a:r>
              <a:rPr lang="en-US" sz="1800" spc="112" dirty="0">
                <a:solidFill>
                  <a:srgbClr val="000000"/>
                </a:solidFill>
                <a:latin typeface="Calibri"/>
                <a:cs typeface="+mn-cs"/>
              </a:rPr>
              <a:t>Space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2"/>
          <p:cNvSpPr txBox="1"/>
          <p:nvPr/>
        </p:nvSpPr>
        <p:spPr>
          <a:xfrm>
            <a:off x="2609850" y="4408954"/>
            <a:ext cx="1352550" cy="961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08" dirty="0" smtClean="0">
                <a:solidFill>
                  <a:srgbClr val="B2B2B2"/>
                </a:solidFill>
                <a:latin typeface="Calibri"/>
                <a:cs typeface="Calibri"/>
              </a:rPr>
              <a:t>E</a:t>
            </a:r>
            <a:r>
              <a:rPr sz="1300" spc="108" dirty="0" smtClean="0">
                <a:solidFill>
                  <a:srgbClr val="B2B2B2"/>
                </a:solidFill>
                <a:latin typeface="Calibri"/>
                <a:cs typeface="Calibri"/>
              </a:rPr>
              <a:t>CREATE</a:t>
            </a:r>
            <a:r>
              <a:rPr sz="1300" spc="-49" dirty="0" smtClean="0">
                <a:solidFill>
                  <a:srgbClr val="B2B2B2"/>
                </a:solidFill>
                <a:latin typeface="Calibri"/>
                <a:cs typeface="Calibri"/>
              </a:rPr>
              <a:t> </a:t>
            </a:r>
            <a:r>
              <a:rPr sz="1300" spc="45" dirty="0">
                <a:solidFill>
                  <a:srgbClr val="B2B2B2"/>
                </a:solidFill>
                <a:latin typeface="Calibri"/>
                <a:cs typeface="Calibri"/>
              </a:rPr>
              <a:t>(</a:t>
            </a:r>
            <a:r>
              <a:rPr sz="1300" spc="45" dirty="0" smtClean="0">
                <a:solidFill>
                  <a:srgbClr val="B2B2B2"/>
                </a:solidFill>
                <a:latin typeface="Calibri"/>
                <a:cs typeface="Calibri"/>
              </a:rPr>
              <a:t>Range</a:t>
            </a:r>
            <a:r>
              <a:rPr lang="en-US" sz="1300" spc="45" dirty="0" smtClean="0">
                <a:solidFill>
                  <a:srgbClr val="B2B2B2"/>
                </a:solidFill>
                <a:latin typeface="Calibri"/>
                <a:cs typeface="Calibri"/>
              </a:rPr>
              <a:t>)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1363" algn="r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sz="1300" spc="90" dirty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EADD </a:t>
            </a:r>
            <a:r>
              <a:rPr sz="1300" spc="63" dirty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(Copy</a:t>
            </a:r>
            <a:r>
              <a:rPr sz="1300" spc="-85" dirty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 </a:t>
            </a:r>
            <a:r>
              <a:rPr sz="1300" spc="54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Page</a:t>
            </a:r>
            <a:r>
              <a:rPr lang="en-US" sz="1300" spc="54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)</a:t>
            </a:r>
            <a:endParaRPr lang="he-IL" sz="1300" spc="54" dirty="0" smtClean="0">
              <a:solidFill>
                <a:prstClr val="white">
                  <a:lumMod val="65000"/>
                </a:prstClr>
              </a:solidFill>
              <a:latin typeface="Calibri"/>
              <a:cs typeface="Calibri"/>
            </a:endParaRPr>
          </a:p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12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EEXTEND</a:t>
            </a:r>
            <a:endParaRPr lang="he-IL" sz="1300" spc="112" dirty="0" smtClean="0">
              <a:solidFill>
                <a:prstClr val="white">
                  <a:lumMod val="65000"/>
                </a:prstClr>
              </a:solidFill>
              <a:latin typeface="Calibri"/>
              <a:cs typeface="Calibri"/>
            </a:endParaRPr>
          </a:p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12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EINIT</a:t>
            </a:r>
            <a:endParaRPr lang="he-IL" sz="1300" spc="112" dirty="0" smtClean="0">
              <a:solidFill>
                <a:prstClr val="white">
                  <a:lumMod val="65000"/>
                </a:prstClr>
              </a:solidFill>
              <a:latin typeface="Calibri"/>
              <a:cs typeface="Calibri"/>
            </a:endParaRPr>
          </a:p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12" dirty="0" smtClean="0">
                <a:solidFill>
                  <a:prstClr val="black"/>
                </a:solidFill>
                <a:latin typeface="Calibri"/>
                <a:cs typeface="Calibri"/>
              </a:rPr>
              <a:t>EENTER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1" name="object 40"/>
          <p:cNvSpPr/>
          <p:nvPr/>
        </p:nvSpPr>
        <p:spPr>
          <a:xfrm>
            <a:off x="6650187" y="3697941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1" name="object 41"/>
          <p:cNvSpPr/>
          <p:nvPr/>
        </p:nvSpPr>
        <p:spPr>
          <a:xfrm>
            <a:off x="6650187" y="4235825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2" name="object 42"/>
          <p:cNvSpPr/>
          <p:nvPr/>
        </p:nvSpPr>
        <p:spPr>
          <a:xfrm>
            <a:off x="6650187" y="4572000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3" name="object 43"/>
          <p:cNvSpPr/>
          <p:nvPr/>
        </p:nvSpPr>
        <p:spPr>
          <a:xfrm>
            <a:off x="6650187" y="4908178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4" name="object 44"/>
          <p:cNvSpPr/>
          <p:nvPr/>
        </p:nvSpPr>
        <p:spPr>
          <a:xfrm>
            <a:off x="6650187" y="5244353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5" name="object 45"/>
          <p:cNvSpPr/>
          <p:nvPr/>
        </p:nvSpPr>
        <p:spPr>
          <a:xfrm>
            <a:off x="6650187" y="5580530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6" name="object 46"/>
          <p:cNvSpPr/>
          <p:nvPr/>
        </p:nvSpPr>
        <p:spPr>
          <a:xfrm>
            <a:off x="6637718" y="3685866"/>
            <a:ext cx="1480705" cy="2176743"/>
          </a:xfrm>
          <a:custGeom>
            <a:avLst/>
            <a:gdLst/>
            <a:ahLst/>
            <a:cxnLst/>
            <a:rect l="l" t="t" r="r" b="b"/>
            <a:pathLst>
              <a:path w="1628775" h="2466975">
                <a:moveTo>
                  <a:pt x="1628394" y="2466594"/>
                </a:moveTo>
                <a:lnTo>
                  <a:pt x="1628394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4" y="28194"/>
                </a:lnTo>
                <a:lnTo>
                  <a:pt x="1600200" y="28194"/>
                </a:lnTo>
                <a:lnTo>
                  <a:pt x="1600200" y="13716"/>
                </a:lnTo>
                <a:lnTo>
                  <a:pt x="1613916" y="28194"/>
                </a:lnTo>
                <a:lnTo>
                  <a:pt x="1613916" y="2466594"/>
                </a:lnTo>
                <a:lnTo>
                  <a:pt x="1628394" y="2466594"/>
                </a:lnTo>
                <a:close/>
              </a:path>
              <a:path w="1628775" h="2466975">
                <a:moveTo>
                  <a:pt x="28194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4" y="28194"/>
                </a:lnTo>
                <a:close/>
              </a:path>
              <a:path w="1628775" h="2466975">
                <a:moveTo>
                  <a:pt x="28194" y="2438400"/>
                </a:moveTo>
                <a:lnTo>
                  <a:pt x="28194" y="28194"/>
                </a:lnTo>
                <a:lnTo>
                  <a:pt x="13716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600200" y="2466594"/>
                </a:lnTo>
                <a:lnTo>
                  <a:pt x="1600200" y="2452116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628775" h="2466975">
                <a:moveTo>
                  <a:pt x="1613916" y="28194"/>
                </a:moveTo>
                <a:lnTo>
                  <a:pt x="1600200" y="13716"/>
                </a:lnTo>
                <a:lnTo>
                  <a:pt x="1600200" y="28194"/>
                </a:lnTo>
                <a:lnTo>
                  <a:pt x="1613916" y="28194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613916" y="28194"/>
                </a:lnTo>
                <a:lnTo>
                  <a:pt x="1600200" y="28194"/>
                </a:lnTo>
                <a:lnTo>
                  <a:pt x="1600200" y="2438400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1613916" y="2466594"/>
                </a:moveTo>
                <a:lnTo>
                  <a:pt x="1613916" y="2438400"/>
                </a:lnTo>
                <a:lnTo>
                  <a:pt x="1600200" y="2452116"/>
                </a:lnTo>
                <a:lnTo>
                  <a:pt x="1600200" y="2466594"/>
                </a:lnTo>
                <a:lnTo>
                  <a:pt x="1613916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7" name="object 47"/>
          <p:cNvSpPr txBox="1"/>
          <p:nvPr/>
        </p:nvSpPr>
        <p:spPr>
          <a:xfrm>
            <a:off x="6639328" y="3683149"/>
            <a:ext cx="57611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2" dirty="0">
                <a:solidFill>
                  <a:srgbClr val="FFFFFF"/>
                </a:solidFill>
                <a:latin typeface="Calibri"/>
                <a:cs typeface="Calibri"/>
              </a:rPr>
              <a:t>EPCM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18" name="object 48"/>
          <p:cNvSpPr/>
          <p:nvPr/>
        </p:nvSpPr>
        <p:spPr>
          <a:xfrm>
            <a:off x="6650187" y="4975415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9" name="object 49"/>
          <p:cNvSpPr/>
          <p:nvPr/>
        </p:nvSpPr>
        <p:spPr>
          <a:xfrm>
            <a:off x="6639097" y="4964654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0" name="object 50"/>
          <p:cNvSpPr/>
          <p:nvPr/>
        </p:nvSpPr>
        <p:spPr>
          <a:xfrm>
            <a:off x="6650187" y="4303062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1" name="object 51"/>
          <p:cNvSpPr/>
          <p:nvPr/>
        </p:nvSpPr>
        <p:spPr>
          <a:xfrm>
            <a:off x="6639097" y="4292301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2" name="object 52"/>
          <p:cNvSpPr/>
          <p:nvPr/>
        </p:nvSpPr>
        <p:spPr>
          <a:xfrm>
            <a:off x="6650187" y="4639235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3" name="object 53"/>
          <p:cNvSpPr/>
          <p:nvPr/>
        </p:nvSpPr>
        <p:spPr>
          <a:xfrm>
            <a:off x="6639097" y="4628479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4" name="object 57"/>
          <p:cNvSpPr/>
          <p:nvPr/>
        </p:nvSpPr>
        <p:spPr>
          <a:xfrm>
            <a:off x="6639097" y="3956126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869904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5" name="object 58"/>
          <p:cNvSpPr txBox="1"/>
          <p:nvPr/>
        </p:nvSpPr>
        <p:spPr>
          <a:xfrm>
            <a:off x="6650187" y="3966909"/>
            <a:ext cx="1454727" cy="260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781" defTabSz="817992" eaLnBrk="1" fontAlgn="auto" hangingPunct="1">
              <a:lnSpc>
                <a:spcPts val="2024"/>
              </a:lnSpc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26" name="object 59"/>
          <p:cNvSpPr/>
          <p:nvPr/>
        </p:nvSpPr>
        <p:spPr>
          <a:xfrm>
            <a:off x="6650187" y="3966882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7" name="object 60"/>
          <p:cNvSpPr/>
          <p:nvPr/>
        </p:nvSpPr>
        <p:spPr>
          <a:xfrm>
            <a:off x="6639097" y="3956126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8" name="object 61"/>
          <p:cNvSpPr/>
          <p:nvPr/>
        </p:nvSpPr>
        <p:spPr>
          <a:xfrm>
            <a:off x="6650187" y="5311588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9" name="object 62"/>
          <p:cNvSpPr/>
          <p:nvPr/>
        </p:nvSpPr>
        <p:spPr>
          <a:xfrm>
            <a:off x="6639097" y="5300831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0" name="object 63"/>
          <p:cNvSpPr txBox="1"/>
          <p:nvPr/>
        </p:nvSpPr>
        <p:spPr>
          <a:xfrm>
            <a:off x="6832608" y="4018433"/>
            <a:ext cx="1091623" cy="1617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000" spc="36" dirty="0">
                <a:solidFill>
                  <a:srgbClr val="FFFFFF"/>
                </a:solidFill>
                <a:latin typeface="Calibri"/>
                <a:cs typeface="Calibri"/>
              </a:rPr>
              <a:t>Valid, </a:t>
            </a:r>
            <a:r>
              <a:rPr sz="1000" spc="81" dirty="0">
                <a:solidFill>
                  <a:srgbClr val="FFFFFF"/>
                </a:solidFill>
                <a:latin typeface="Calibri"/>
                <a:cs typeface="Calibri"/>
              </a:rPr>
              <a:t>SECS,</a:t>
            </a:r>
            <a:r>
              <a:rPr sz="10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54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endParaRPr sz="1000" dirty="0">
              <a:solidFill>
                <a:prstClr val="black"/>
              </a:solidFill>
              <a:latin typeface="Calibri"/>
              <a:cs typeface="Calibri"/>
            </a:endParaRPr>
          </a:p>
          <a:p>
            <a:pPr defTabSz="817992" eaLnBrk="1" fontAlgn="auto" hangingPunct="1">
              <a:spcBef>
                <a:spcPts val="35"/>
              </a:spcBef>
              <a:spcAft>
                <a:spcPts val="0"/>
              </a:spcAft>
            </a:pP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06205" marR="199957" algn="ctr" defTabSz="817992" eaLnBrk="1" fontAlgn="auto" hangingPunct="1">
              <a:lnSpc>
                <a:spcPct val="100800"/>
              </a:lnSpc>
              <a:spcBef>
                <a:spcPts val="363"/>
              </a:spcBef>
              <a:spcAft>
                <a:spcPts val="0"/>
              </a:spcAft>
            </a:pPr>
            <a:r>
              <a:rPr sz="1100" spc="36" dirty="0">
                <a:solidFill>
                  <a:srgbClr val="FFFFFF"/>
                </a:solidFill>
                <a:latin typeface="Calibri"/>
                <a:cs typeface="Calibri"/>
              </a:rPr>
              <a:t>Valid,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REG,  </a:t>
            </a:r>
            <a:r>
              <a:rPr sz="1100" spc="63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100" spc="27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100" spc="-4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100" spc="117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1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06205" marR="199957" algn="ctr" defTabSz="817992" eaLnBrk="1" fontAlgn="auto" hangingPunct="1">
              <a:lnSpc>
                <a:spcPct val="100800"/>
              </a:lnSpc>
              <a:spcBef>
                <a:spcPts val="85"/>
              </a:spcBef>
              <a:spcAft>
                <a:spcPts val="0"/>
              </a:spcAft>
            </a:pPr>
            <a:r>
              <a:rPr sz="1100" spc="36" dirty="0">
                <a:solidFill>
                  <a:srgbClr val="FFFFFF"/>
                </a:solidFill>
                <a:latin typeface="Calibri"/>
                <a:cs typeface="Calibri"/>
              </a:rPr>
              <a:t>Valid,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REG,  </a:t>
            </a:r>
            <a:r>
              <a:rPr sz="1100" spc="63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100" spc="27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100" spc="-4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100" spc="117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100" dirty="0">
              <a:solidFill>
                <a:prstClr val="black"/>
              </a:solidFill>
              <a:latin typeface="Calibri"/>
              <a:cs typeface="Calibri"/>
            </a:endParaRPr>
          </a:p>
          <a:p>
            <a:pPr algn="ctr" defTabSz="817992" eaLnBrk="1" fontAlgn="auto" hangingPunct="1">
              <a:spcBef>
                <a:spcPts val="26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9" name="object 10"/>
          <p:cNvSpPr/>
          <p:nvPr/>
        </p:nvSpPr>
        <p:spPr>
          <a:xfrm>
            <a:off x="1385455" y="2874309"/>
            <a:ext cx="1177636" cy="700928"/>
          </a:xfrm>
          <a:custGeom>
            <a:avLst/>
            <a:gdLst/>
            <a:ahLst/>
            <a:cxnLst/>
            <a:rect l="l" t="t" r="r" b="b"/>
            <a:pathLst>
              <a:path w="1295400" h="794385">
                <a:moveTo>
                  <a:pt x="0" y="0"/>
                </a:moveTo>
                <a:lnTo>
                  <a:pt x="0" y="794003"/>
                </a:lnTo>
                <a:lnTo>
                  <a:pt x="1295400" y="794003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4C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0" name="object 25"/>
          <p:cNvSpPr/>
          <p:nvPr/>
        </p:nvSpPr>
        <p:spPr>
          <a:xfrm>
            <a:off x="1385455" y="2684036"/>
            <a:ext cx="1177636" cy="5603"/>
          </a:xfrm>
          <a:custGeom>
            <a:avLst/>
            <a:gdLst/>
            <a:ahLst/>
            <a:cxnLst/>
            <a:rect l="l" t="t" r="r" b="b"/>
            <a:pathLst>
              <a:path w="1295400" h="6350">
                <a:moveTo>
                  <a:pt x="0" y="0"/>
                </a:moveTo>
                <a:lnTo>
                  <a:pt x="0" y="6096"/>
                </a:lnTo>
                <a:lnTo>
                  <a:pt x="1295400" y="6096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4" name="object 26"/>
          <p:cNvSpPr/>
          <p:nvPr/>
        </p:nvSpPr>
        <p:spPr>
          <a:xfrm>
            <a:off x="1372988" y="2671262"/>
            <a:ext cx="1203614" cy="216274"/>
          </a:xfrm>
          <a:custGeom>
            <a:avLst/>
            <a:gdLst/>
            <a:ahLst/>
            <a:cxnLst/>
            <a:rect l="l" t="t" r="r" b="b"/>
            <a:pathLst>
              <a:path w="1323975" h="245110">
                <a:moveTo>
                  <a:pt x="1323594" y="244601"/>
                </a:moveTo>
                <a:lnTo>
                  <a:pt x="1323594" y="0"/>
                </a:lnTo>
                <a:lnTo>
                  <a:pt x="0" y="0"/>
                </a:lnTo>
                <a:lnTo>
                  <a:pt x="0" y="244601"/>
                </a:lnTo>
                <a:lnTo>
                  <a:pt x="13715" y="244601"/>
                </a:lnTo>
                <a:lnTo>
                  <a:pt x="13715" y="28956"/>
                </a:lnTo>
                <a:lnTo>
                  <a:pt x="28193" y="14478"/>
                </a:lnTo>
                <a:lnTo>
                  <a:pt x="28193" y="28956"/>
                </a:lnTo>
                <a:lnTo>
                  <a:pt x="1295400" y="28956"/>
                </a:lnTo>
                <a:lnTo>
                  <a:pt x="1295400" y="14478"/>
                </a:lnTo>
                <a:lnTo>
                  <a:pt x="1309116" y="28956"/>
                </a:lnTo>
                <a:lnTo>
                  <a:pt x="1309116" y="244601"/>
                </a:lnTo>
                <a:lnTo>
                  <a:pt x="1323594" y="244601"/>
                </a:lnTo>
                <a:close/>
              </a:path>
              <a:path w="1323975" h="245110">
                <a:moveTo>
                  <a:pt x="28193" y="28956"/>
                </a:moveTo>
                <a:lnTo>
                  <a:pt x="28193" y="14478"/>
                </a:lnTo>
                <a:lnTo>
                  <a:pt x="13715" y="28956"/>
                </a:lnTo>
                <a:lnTo>
                  <a:pt x="28193" y="28956"/>
                </a:lnTo>
                <a:close/>
              </a:path>
              <a:path w="1323975" h="245110">
                <a:moveTo>
                  <a:pt x="28193" y="216407"/>
                </a:moveTo>
                <a:lnTo>
                  <a:pt x="28193" y="28956"/>
                </a:lnTo>
                <a:lnTo>
                  <a:pt x="13715" y="28956"/>
                </a:lnTo>
                <a:lnTo>
                  <a:pt x="13715" y="216407"/>
                </a:lnTo>
                <a:lnTo>
                  <a:pt x="28193" y="216407"/>
                </a:lnTo>
                <a:close/>
              </a:path>
              <a:path w="1323975" h="245110">
                <a:moveTo>
                  <a:pt x="1309116" y="216407"/>
                </a:moveTo>
                <a:lnTo>
                  <a:pt x="13715" y="216407"/>
                </a:lnTo>
                <a:lnTo>
                  <a:pt x="28193" y="230124"/>
                </a:lnTo>
                <a:lnTo>
                  <a:pt x="28193" y="244601"/>
                </a:lnTo>
                <a:lnTo>
                  <a:pt x="1295400" y="244601"/>
                </a:lnTo>
                <a:lnTo>
                  <a:pt x="1295400" y="230124"/>
                </a:lnTo>
                <a:lnTo>
                  <a:pt x="1309116" y="216407"/>
                </a:lnTo>
                <a:close/>
              </a:path>
              <a:path w="1323975" h="245110">
                <a:moveTo>
                  <a:pt x="28193" y="244601"/>
                </a:moveTo>
                <a:lnTo>
                  <a:pt x="28193" y="230124"/>
                </a:lnTo>
                <a:lnTo>
                  <a:pt x="13715" y="216407"/>
                </a:lnTo>
                <a:lnTo>
                  <a:pt x="13715" y="244601"/>
                </a:lnTo>
                <a:lnTo>
                  <a:pt x="28193" y="244601"/>
                </a:lnTo>
                <a:close/>
              </a:path>
              <a:path w="1323975" h="245110">
                <a:moveTo>
                  <a:pt x="1309116" y="28956"/>
                </a:moveTo>
                <a:lnTo>
                  <a:pt x="1295400" y="14478"/>
                </a:lnTo>
                <a:lnTo>
                  <a:pt x="1295400" y="28956"/>
                </a:lnTo>
                <a:lnTo>
                  <a:pt x="1309116" y="28956"/>
                </a:lnTo>
                <a:close/>
              </a:path>
              <a:path w="1323975" h="245110">
                <a:moveTo>
                  <a:pt x="1309116" y="216407"/>
                </a:moveTo>
                <a:lnTo>
                  <a:pt x="1309116" y="28956"/>
                </a:lnTo>
                <a:lnTo>
                  <a:pt x="1295400" y="28956"/>
                </a:lnTo>
                <a:lnTo>
                  <a:pt x="1295400" y="216407"/>
                </a:lnTo>
                <a:lnTo>
                  <a:pt x="1309116" y="216407"/>
                </a:lnTo>
                <a:close/>
              </a:path>
              <a:path w="1323975" h="245110">
                <a:moveTo>
                  <a:pt x="1309116" y="244601"/>
                </a:moveTo>
                <a:lnTo>
                  <a:pt x="1309116" y="216407"/>
                </a:lnTo>
                <a:lnTo>
                  <a:pt x="1295400" y="230124"/>
                </a:lnTo>
                <a:lnTo>
                  <a:pt x="1295400" y="244601"/>
                </a:lnTo>
                <a:lnTo>
                  <a:pt x="1309116" y="24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5" name="object 27"/>
          <p:cNvSpPr txBox="1"/>
          <p:nvPr/>
        </p:nvSpPr>
        <p:spPr>
          <a:xfrm>
            <a:off x="1385455" y="2689412"/>
            <a:ext cx="117763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977" algn="r" defTabSz="817992" rtl="1" eaLnBrk="1" fontAlgn="auto" hangingPunct="1">
              <a:lnSpc>
                <a:spcPts val="1378"/>
              </a:lnSpc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6" name="object 35"/>
          <p:cNvSpPr/>
          <p:nvPr/>
        </p:nvSpPr>
        <p:spPr>
          <a:xfrm>
            <a:off x="1372988" y="2677308"/>
            <a:ext cx="1203614" cy="216274"/>
          </a:xfrm>
          <a:custGeom>
            <a:avLst/>
            <a:gdLst/>
            <a:ahLst/>
            <a:cxnLst/>
            <a:rect l="l" t="t" r="r" b="b"/>
            <a:pathLst>
              <a:path w="1323975" h="245110">
                <a:moveTo>
                  <a:pt x="1323594" y="244601"/>
                </a:moveTo>
                <a:lnTo>
                  <a:pt x="1323594" y="0"/>
                </a:lnTo>
                <a:lnTo>
                  <a:pt x="0" y="0"/>
                </a:lnTo>
                <a:lnTo>
                  <a:pt x="0" y="244601"/>
                </a:lnTo>
                <a:lnTo>
                  <a:pt x="13715" y="244601"/>
                </a:lnTo>
                <a:lnTo>
                  <a:pt x="13715" y="28193"/>
                </a:lnTo>
                <a:lnTo>
                  <a:pt x="28193" y="13715"/>
                </a:lnTo>
                <a:lnTo>
                  <a:pt x="28193" y="28193"/>
                </a:lnTo>
                <a:lnTo>
                  <a:pt x="1295399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244601"/>
                </a:lnTo>
                <a:lnTo>
                  <a:pt x="1323594" y="244601"/>
                </a:lnTo>
                <a:close/>
              </a:path>
              <a:path w="1323975" h="245110">
                <a:moveTo>
                  <a:pt x="28193" y="28193"/>
                </a:moveTo>
                <a:lnTo>
                  <a:pt x="28193" y="13715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323975" h="245110">
                <a:moveTo>
                  <a:pt x="28193" y="215645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5645"/>
                </a:lnTo>
                <a:lnTo>
                  <a:pt x="28193" y="215645"/>
                </a:lnTo>
                <a:close/>
              </a:path>
              <a:path w="1323975" h="245110">
                <a:moveTo>
                  <a:pt x="1309116" y="215645"/>
                </a:moveTo>
                <a:lnTo>
                  <a:pt x="13715" y="215645"/>
                </a:lnTo>
                <a:lnTo>
                  <a:pt x="28193" y="230124"/>
                </a:lnTo>
                <a:lnTo>
                  <a:pt x="28193" y="244601"/>
                </a:lnTo>
                <a:lnTo>
                  <a:pt x="1295399" y="244601"/>
                </a:lnTo>
                <a:lnTo>
                  <a:pt x="1295400" y="230124"/>
                </a:lnTo>
                <a:lnTo>
                  <a:pt x="1309116" y="215645"/>
                </a:lnTo>
                <a:close/>
              </a:path>
              <a:path w="1323975" h="245110">
                <a:moveTo>
                  <a:pt x="28193" y="244601"/>
                </a:moveTo>
                <a:lnTo>
                  <a:pt x="28193" y="230124"/>
                </a:lnTo>
                <a:lnTo>
                  <a:pt x="13715" y="215645"/>
                </a:lnTo>
                <a:lnTo>
                  <a:pt x="13715" y="244601"/>
                </a:lnTo>
                <a:lnTo>
                  <a:pt x="28193" y="244601"/>
                </a:lnTo>
                <a:close/>
              </a:path>
              <a:path w="1323975" h="245110">
                <a:moveTo>
                  <a:pt x="1309116" y="28193"/>
                </a:moveTo>
                <a:lnTo>
                  <a:pt x="1295400" y="13715"/>
                </a:lnTo>
                <a:lnTo>
                  <a:pt x="1295399" y="28193"/>
                </a:lnTo>
                <a:lnTo>
                  <a:pt x="1309116" y="28193"/>
                </a:lnTo>
                <a:close/>
              </a:path>
              <a:path w="1323975" h="245110">
                <a:moveTo>
                  <a:pt x="1309116" y="215645"/>
                </a:moveTo>
                <a:lnTo>
                  <a:pt x="1309116" y="28193"/>
                </a:lnTo>
                <a:lnTo>
                  <a:pt x="1295399" y="28193"/>
                </a:lnTo>
                <a:lnTo>
                  <a:pt x="1295399" y="215645"/>
                </a:lnTo>
                <a:lnTo>
                  <a:pt x="1309116" y="215645"/>
                </a:lnTo>
                <a:close/>
              </a:path>
              <a:path w="1323975" h="245110">
                <a:moveTo>
                  <a:pt x="1309116" y="244601"/>
                </a:moveTo>
                <a:lnTo>
                  <a:pt x="1309116" y="215645"/>
                </a:lnTo>
                <a:lnTo>
                  <a:pt x="1295400" y="230124"/>
                </a:lnTo>
                <a:lnTo>
                  <a:pt x="1295399" y="244601"/>
                </a:lnTo>
                <a:lnTo>
                  <a:pt x="1309116" y="24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7" name="object 36"/>
          <p:cNvSpPr txBox="1"/>
          <p:nvPr/>
        </p:nvSpPr>
        <p:spPr>
          <a:xfrm>
            <a:off x="1385455" y="2689412"/>
            <a:ext cx="117763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977" algn="r" defTabSz="817992" rtl="1" eaLnBrk="1" fontAlgn="auto" hangingPunct="1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8" name="object 37"/>
          <p:cNvSpPr/>
          <p:nvPr/>
        </p:nvSpPr>
        <p:spPr>
          <a:xfrm>
            <a:off x="1385455" y="3574900"/>
            <a:ext cx="1177636" cy="4482"/>
          </a:xfrm>
          <a:custGeom>
            <a:avLst/>
            <a:gdLst/>
            <a:ahLst/>
            <a:cxnLst/>
            <a:rect l="l" t="t" r="r" b="b"/>
            <a:pathLst>
              <a:path w="1295400" h="5079">
                <a:moveTo>
                  <a:pt x="0" y="0"/>
                </a:moveTo>
                <a:lnTo>
                  <a:pt x="0" y="4572"/>
                </a:lnTo>
                <a:lnTo>
                  <a:pt x="1295400" y="4572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9" name="object 38"/>
          <p:cNvSpPr/>
          <p:nvPr/>
        </p:nvSpPr>
        <p:spPr>
          <a:xfrm>
            <a:off x="1372988" y="3562127"/>
            <a:ext cx="1203614" cy="216274"/>
          </a:xfrm>
          <a:custGeom>
            <a:avLst/>
            <a:gdLst/>
            <a:ahLst/>
            <a:cxnLst/>
            <a:rect l="l" t="t" r="r" b="b"/>
            <a:pathLst>
              <a:path w="1323975" h="245110">
                <a:moveTo>
                  <a:pt x="1323594" y="244601"/>
                </a:moveTo>
                <a:lnTo>
                  <a:pt x="1323594" y="0"/>
                </a:lnTo>
                <a:lnTo>
                  <a:pt x="0" y="0"/>
                </a:lnTo>
                <a:lnTo>
                  <a:pt x="0" y="244601"/>
                </a:lnTo>
                <a:lnTo>
                  <a:pt x="13715" y="244601"/>
                </a:lnTo>
                <a:lnTo>
                  <a:pt x="13715" y="28956"/>
                </a:lnTo>
                <a:lnTo>
                  <a:pt x="28193" y="14477"/>
                </a:lnTo>
                <a:lnTo>
                  <a:pt x="28193" y="28956"/>
                </a:lnTo>
                <a:lnTo>
                  <a:pt x="1295400" y="28956"/>
                </a:lnTo>
                <a:lnTo>
                  <a:pt x="1295400" y="14477"/>
                </a:lnTo>
                <a:lnTo>
                  <a:pt x="1309116" y="28956"/>
                </a:lnTo>
                <a:lnTo>
                  <a:pt x="1309116" y="244601"/>
                </a:lnTo>
                <a:lnTo>
                  <a:pt x="1323594" y="244601"/>
                </a:lnTo>
                <a:close/>
              </a:path>
              <a:path w="1323975" h="245110">
                <a:moveTo>
                  <a:pt x="28193" y="28956"/>
                </a:moveTo>
                <a:lnTo>
                  <a:pt x="28193" y="14477"/>
                </a:lnTo>
                <a:lnTo>
                  <a:pt x="13715" y="28956"/>
                </a:lnTo>
                <a:lnTo>
                  <a:pt x="28193" y="28956"/>
                </a:lnTo>
                <a:close/>
              </a:path>
              <a:path w="1323975" h="245110">
                <a:moveTo>
                  <a:pt x="28193" y="216408"/>
                </a:moveTo>
                <a:lnTo>
                  <a:pt x="28193" y="28956"/>
                </a:lnTo>
                <a:lnTo>
                  <a:pt x="13715" y="28956"/>
                </a:lnTo>
                <a:lnTo>
                  <a:pt x="13715" y="216408"/>
                </a:lnTo>
                <a:lnTo>
                  <a:pt x="28193" y="216408"/>
                </a:lnTo>
                <a:close/>
              </a:path>
              <a:path w="1323975" h="245110">
                <a:moveTo>
                  <a:pt x="1309116" y="216408"/>
                </a:moveTo>
                <a:lnTo>
                  <a:pt x="13715" y="216408"/>
                </a:lnTo>
                <a:lnTo>
                  <a:pt x="28193" y="230124"/>
                </a:lnTo>
                <a:lnTo>
                  <a:pt x="28193" y="244601"/>
                </a:lnTo>
                <a:lnTo>
                  <a:pt x="1295400" y="244601"/>
                </a:lnTo>
                <a:lnTo>
                  <a:pt x="1295400" y="230124"/>
                </a:lnTo>
                <a:lnTo>
                  <a:pt x="1309116" y="216408"/>
                </a:lnTo>
                <a:close/>
              </a:path>
              <a:path w="1323975" h="245110">
                <a:moveTo>
                  <a:pt x="28193" y="244601"/>
                </a:moveTo>
                <a:lnTo>
                  <a:pt x="28193" y="230124"/>
                </a:lnTo>
                <a:lnTo>
                  <a:pt x="13715" y="216408"/>
                </a:lnTo>
                <a:lnTo>
                  <a:pt x="13715" y="244601"/>
                </a:lnTo>
                <a:lnTo>
                  <a:pt x="28193" y="244601"/>
                </a:lnTo>
                <a:close/>
              </a:path>
              <a:path w="1323975" h="245110">
                <a:moveTo>
                  <a:pt x="1309116" y="28956"/>
                </a:moveTo>
                <a:lnTo>
                  <a:pt x="1295400" y="14477"/>
                </a:lnTo>
                <a:lnTo>
                  <a:pt x="1295400" y="28956"/>
                </a:lnTo>
                <a:lnTo>
                  <a:pt x="1309116" y="28956"/>
                </a:lnTo>
                <a:close/>
              </a:path>
              <a:path w="1323975" h="245110">
                <a:moveTo>
                  <a:pt x="1309116" y="216408"/>
                </a:moveTo>
                <a:lnTo>
                  <a:pt x="1309116" y="28956"/>
                </a:lnTo>
                <a:lnTo>
                  <a:pt x="1295400" y="28956"/>
                </a:lnTo>
                <a:lnTo>
                  <a:pt x="1295400" y="216408"/>
                </a:lnTo>
                <a:lnTo>
                  <a:pt x="1309116" y="216408"/>
                </a:lnTo>
                <a:close/>
              </a:path>
              <a:path w="1323975" h="245110">
                <a:moveTo>
                  <a:pt x="1309116" y="244601"/>
                </a:moveTo>
                <a:lnTo>
                  <a:pt x="1309116" y="216408"/>
                </a:lnTo>
                <a:lnTo>
                  <a:pt x="1295400" y="230124"/>
                </a:lnTo>
                <a:lnTo>
                  <a:pt x="1295400" y="244601"/>
                </a:lnTo>
                <a:lnTo>
                  <a:pt x="1309116" y="24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0" name="object 39"/>
          <p:cNvSpPr txBox="1"/>
          <p:nvPr/>
        </p:nvSpPr>
        <p:spPr>
          <a:xfrm>
            <a:off x="1385455" y="3578935"/>
            <a:ext cx="117763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977" algn="r" defTabSz="817992" rtl="1" eaLnBrk="1" fontAlgn="auto" hangingPunct="1">
              <a:lnSpc>
                <a:spcPts val="1386"/>
              </a:lnSpc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7" name="object 40"/>
          <p:cNvSpPr/>
          <p:nvPr/>
        </p:nvSpPr>
        <p:spPr>
          <a:xfrm>
            <a:off x="1385455" y="2689412"/>
            <a:ext cx="1177636" cy="191060"/>
          </a:xfrm>
          <a:custGeom>
            <a:avLst/>
            <a:gdLst/>
            <a:ahLst/>
            <a:cxnLst/>
            <a:rect l="l" t="t" r="r" b="b"/>
            <a:pathLst>
              <a:path w="1295400" h="216535">
                <a:moveTo>
                  <a:pt x="0" y="0"/>
                </a:moveTo>
                <a:lnTo>
                  <a:pt x="0" y="216408"/>
                </a:lnTo>
                <a:lnTo>
                  <a:pt x="1295400" y="216408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8" name="object 41"/>
          <p:cNvSpPr/>
          <p:nvPr/>
        </p:nvSpPr>
        <p:spPr>
          <a:xfrm>
            <a:off x="1372988" y="2677308"/>
            <a:ext cx="1203614" cy="216274"/>
          </a:xfrm>
          <a:custGeom>
            <a:avLst/>
            <a:gdLst/>
            <a:ahLst/>
            <a:cxnLst/>
            <a:rect l="l" t="t" r="r" b="b"/>
            <a:pathLst>
              <a:path w="1323975" h="245110">
                <a:moveTo>
                  <a:pt x="1323594" y="244601"/>
                </a:moveTo>
                <a:lnTo>
                  <a:pt x="1323594" y="0"/>
                </a:lnTo>
                <a:lnTo>
                  <a:pt x="0" y="0"/>
                </a:lnTo>
                <a:lnTo>
                  <a:pt x="0" y="244601"/>
                </a:lnTo>
                <a:lnTo>
                  <a:pt x="13715" y="244601"/>
                </a:lnTo>
                <a:lnTo>
                  <a:pt x="13715" y="28193"/>
                </a:lnTo>
                <a:lnTo>
                  <a:pt x="28193" y="13715"/>
                </a:lnTo>
                <a:lnTo>
                  <a:pt x="28193" y="28193"/>
                </a:lnTo>
                <a:lnTo>
                  <a:pt x="1295399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244601"/>
                </a:lnTo>
                <a:lnTo>
                  <a:pt x="1323594" y="244601"/>
                </a:lnTo>
                <a:close/>
              </a:path>
              <a:path w="1323975" h="245110">
                <a:moveTo>
                  <a:pt x="28193" y="28193"/>
                </a:moveTo>
                <a:lnTo>
                  <a:pt x="28193" y="13715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323975" h="245110">
                <a:moveTo>
                  <a:pt x="28193" y="215645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5645"/>
                </a:lnTo>
                <a:lnTo>
                  <a:pt x="28193" y="215645"/>
                </a:lnTo>
                <a:close/>
              </a:path>
              <a:path w="1323975" h="245110">
                <a:moveTo>
                  <a:pt x="1309116" y="215645"/>
                </a:moveTo>
                <a:lnTo>
                  <a:pt x="13715" y="215645"/>
                </a:lnTo>
                <a:lnTo>
                  <a:pt x="28193" y="230124"/>
                </a:lnTo>
                <a:lnTo>
                  <a:pt x="28193" y="244601"/>
                </a:lnTo>
                <a:lnTo>
                  <a:pt x="1295399" y="244601"/>
                </a:lnTo>
                <a:lnTo>
                  <a:pt x="1295400" y="230124"/>
                </a:lnTo>
                <a:lnTo>
                  <a:pt x="1309116" y="215645"/>
                </a:lnTo>
                <a:close/>
              </a:path>
              <a:path w="1323975" h="245110">
                <a:moveTo>
                  <a:pt x="28193" y="244601"/>
                </a:moveTo>
                <a:lnTo>
                  <a:pt x="28193" y="230124"/>
                </a:lnTo>
                <a:lnTo>
                  <a:pt x="13715" y="215645"/>
                </a:lnTo>
                <a:lnTo>
                  <a:pt x="13715" y="244601"/>
                </a:lnTo>
                <a:lnTo>
                  <a:pt x="28193" y="244601"/>
                </a:lnTo>
                <a:close/>
              </a:path>
              <a:path w="1323975" h="245110">
                <a:moveTo>
                  <a:pt x="1309116" y="28193"/>
                </a:moveTo>
                <a:lnTo>
                  <a:pt x="1295400" y="13715"/>
                </a:lnTo>
                <a:lnTo>
                  <a:pt x="1295399" y="28193"/>
                </a:lnTo>
                <a:lnTo>
                  <a:pt x="1309116" y="28193"/>
                </a:lnTo>
                <a:close/>
              </a:path>
              <a:path w="1323975" h="245110">
                <a:moveTo>
                  <a:pt x="1309116" y="215645"/>
                </a:moveTo>
                <a:lnTo>
                  <a:pt x="1309116" y="28193"/>
                </a:lnTo>
                <a:lnTo>
                  <a:pt x="1295399" y="28193"/>
                </a:lnTo>
                <a:lnTo>
                  <a:pt x="1295399" y="215645"/>
                </a:lnTo>
                <a:lnTo>
                  <a:pt x="1309116" y="215645"/>
                </a:lnTo>
                <a:close/>
              </a:path>
              <a:path w="1323975" h="245110">
                <a:moveTo>
                  <a:pt x="1309116" y="244601"/>
                </a:moveTo>
                <a:lnTo>
                  <a:pt x="1309116" y="215645"/>
                </a:lnTo>
                <a:lnTo>
                  <a:pt x="1295400" y="230124"/>
                </a:lnTo>
                <a:lnTo>
                  <a:pt x="1295399" y="244601"/>
                </a:lnTo>
                <a:lnTo>
                  <a:pt x="1309116" y="24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9" name="object 42"/>
          <p:cNvSpPr txBox="1"/>
          <p:nvPr/>
        </p:nvSpPr>
        <p:spPr>
          <a:xfrm>
            <a:off x="1573416" y="2679102"/>
            <a:ext cx="80240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1" name="object 43"/>
          <p:cNvSpPr/>
          <p:nvPr/>
        </p:nvSpPr>
        <p:spPr>
          <a:xfrm>
            <a:off x="1385455" y="3578935"/>
            <a:ext cx="1177636" cy="191060"/>
          </a:xfrm>
          <a:custGeom>
            <a:avLst/>
            <a:gdLst/>
            <a:ahLst/>
            <a:cxnLst/>
            <a:rect l="l" t="t" r="r" b="b"/>
            <a:pathLst>
              <a:path w="1295400" h="216535">
                <a:moveTo>
                  <a:pt x="0" y="0"/>
                </a:moveTo>
                <a:lnTo>
                  <a:pt x="0" y="216408"/>
                </a:lnTo>
                <a:lnTo>
                  <a:pt x="1295400" y="216408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2" name="object 44"/>
          <p:cNvSpPr/>
          <p:nvPr/>
        </p:nvSpPr>
        <p:spPr>
          <a:xfrm>
            <a:off x="1372988" y="3566831"/>
            <a:ext cx="1203614" cy="215153"/>
          </a:xfrm>
          <a:custGeom>
            <a:avLst/>
            <a:gdLst/>
            <a:ahLst/>
            <a:cxnLst/>
            <a:rect l="l" t="t" r="r" b="b"/>
            <a:pathLst>
              <a:path w="1323975" h="243839">
                <a:moveTo>
                  <a:pt x="1323594" y="243839"/>
                </a:moveTo>
                <a:lnTo>
                  <a:pt x="1323594" y="0"/>
                </a:lnTo>
                <a:lnTo>
                  <a:pt x="0" y="0"/>
                </a:lnTo>
                <a:lnTo>
                  <a:pt x="0" y="243839"/>
                </a:lnTo>
                <a:lnTo>
                  <a:pt x="13715" y="243839"/>
                </a:lnTo>
                <a:lnTo>
                  <a:pt x="13715" y="28193"/>
                </a:lnTo>
                <a:lnTo>
                  <a:pt x="28193" y="13715"/>
                </a:lnTo>
                <a:lnTo>
                  <a:pt x="28193" y="28193"/>
                </a:lnTo>
                <a:lnTo>
                  <a:pt x="1295399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243839"/>
                </a:lnTo>
                <a:lnTo>
                  <a:pt x="1323594" y="243839"/>
                </a:lnTo>
                <a:close/>
              </a:path>
              <a:path w="1323975" h="243839">
                <a:moveTo>
                  <a:pt x="28193" y="28193"/>
                </a:moveTo>
                <a:lnTo>
                  <a:pt x="28193" y="13715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323975" h="243839">
                <a:moveTo>
                  <a:pt x="28193" y="215645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5645"/>
                </a:lnTo>
                <a:lnTo>
                  <a:pt x="28193" y="215645"/>
                </a:lnTo>
                <a:close/>
              </a:path>
              <a:path w="1323975" h="243839">
                <a:moveTo>
                  <a:pt x="1309116" y="215645"/>
                </a:moveTo>
                <a:lnTo>
                  <a:pt x="13715" y="215645"/>
                </a:lnTo>
                <a:lnTo>
                  <a:pt x="28193" y="230124"/>
                </a:lnTo>
                <a:lnTo>
                  <a:pt x="28194" y="243839"/>
                </a:lnTo>
                <a:lnTo>
                  <a:pt x="1295399" y="243839"/>
                </a:lnTo>
                <a:lnTo>
                  <a:pt x="1295400" y="230124"/>
                </a:lnTo>
                <a:lnTo>
                  <a:pt x="1309116" y="215645"/>
                </a:lnTo>
                <a:close/>
              </a:path>
              <a:path w="1323975" h="243839">
                <a:moveTo>
                  <a:pt x="28194" y="243839"/>
                </a:moveTo>
                <a:lnTo>
                  <a:pt x="28193" y="230124"/>
                </a:lnTo>
                <a:lnTo>
                  <a:pt x="13715" y="215645"/>
                </a:lnTo>
                <a:lnTo>
                  <a:pt x="13715" y="243839"/>
                </a:lnTo>
                <a:lnTo>
                  <a:pt x="28194" y="243839"/>
                </a:lnTo>
                <a:close/>
              </a:path>
              <a:path w="1323975" h="243839">
                <a:moveTo>
                  <a:pt x="1309116" y="28193"/>
                </a:moveTo>
                <a:lnTo>
                  <a:pt x="1295400" y="13715"/>
                </a:lnTo>
                <a:lnTo>
                  <a:pt x="1295399" y="28193"/>
                </a:lnTo>
                <a:lnTo>
                  <a:pt x="1309116" y="28193"/>
                </a:lnTo>
                <a:close/>
              </a:path>
              <a:path w="1323975" h="243839">
                <a:moveTo>
                  <a:pt x="1309116" y="215645"/>
                </a:moveTo>
                <a:lnTo>
                  <a:pt x="1309116" y="28193"/>
                </a:lnTo>
                <a:lnTo>
                  <a:pt x="1295399" y="28193"/>
                </a:lnTo>
                <a:lnTo>
                  <a:pt x="1295399" y="215645"/>
                </a:lnTo>
                <a:lnTo>
                  <a:pt x="1309116" y="215645"/>
                </a:lnTo>
                <a:close/>
              </a:path>
              <a:path w="1323975" h="243839">
                <a:moveTo>
                  <a:pt x="1309116" y="243839"/>
                </a:moveTo>
                <a:lnTo>
                  <a:pt x="1309116" y="215645"/>
                </a:lnTo>
                <a:lnTo>
                  <a:pt x="1295400" y="230124"/>
                </a:lnTo>
                <a:lnTo>
                  <a:pt x="1295399" y="243839"/>
                </a:lnTo>
                <a:lnTo>
                  <a:pt x="1309116" y="243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3" name="object 45"/>
          <p:cNvSpPr txBox="1"/>
          <p:nvPr/>
        </p:nvSpPr>
        <p:spPr>
          <a:xfrm>
            <a:off x="1573416" y="3568624"/>
            <a:ext cx="80240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4" name="object 18"/>
          <p:cNvSpPr/>
          <p:nvPr/>
        </p:nvSpPr>
        <p:spPr>
          <a:xfrm>
            <a:off x="4641300" y="4224421"/>
            <a:ext cx="1385455" cy="347943"/>
          </a:xfrm>
          <a:custGeom>
            <a:avLst/>
            <a:gdLst/>
            <a:ahLst/>
            <a:cxnLst/>
            <a:rect l="l" t="t" r="r" b="b"/>
            <a:pathLst>
              <a:path w="1524000" h="394335">
                <a:moveTo>
                  <a:pt x="0" y="0"/>
                </a:moveTo>
                <a:lnTo>
                  <a:pt x="0" y="393954"/>
                </a:lnTo>
                <a:lnTo>
                  <a:pt x="1524000" y="393953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7" name="object 28"/>
          <p:cNvSpPr/>
          <p:nvPr/>
        </p:nvSpPr>
        <p:spPr>
          <a:xfrm>
            <a:off x="4641300" y="4951879"/>
            <a:ext cx="1385455" cy="23532"/>
          </a:xfrm>
          <a:custGeom>
            <a:avLst/>
            <a:gdLst/>
            <a:ahLst/>
            <a:cxnLst/>
            <a:rect l="l" t="t" r="r" b="b"/>
            <a:pathLst>
              <a:path w="1524000" h="26670">
                <a:moveTo>
                  <a:pt x="0" y="0"/>
                </a:moveTo>
                <a:lnTo>
                  <a:pt x="0" y="26670"/>
                </a:lnTo>
                <a:lnTo>
                  <a:pt x="1524000" y="2667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8" name="object 29"/>
          <p:cNvSpPr/>
          <p:nvPr/>
        </p:nvSpPr>
        <p:spPr>
          <a:xfrm>
            <a:off x="4628809" y="4910220"/>
            <a:ext cx="1411432" cy="405093"/>
          </a:xfrm>
          <a:custGeom>
            <a:avLst/>
            <a:gdLst/>
            <a:ahLst/>
            <a:cxnLst/>
            <a:rect l="l" t="t" r="r" b="b"/>
            <a:pathLst>
              <a:path w="1552575" h="459104">
                <a:moveTo>
                  <a:pt x="1552193" y="458724"/>
                </a:moveTo>
                <a:lnTo>
                  <a:pt x="1552193" y="0"/>
                </a:lnTo>
                <a:lnTo>
                  <a:pt x="0" y="0"/>
                </a:lnTo>
                <a:lnTo>
                  <a:pt x="0" y="458724"/>
                </a:lnTo>
                <a:lnTo>
                  <a:pt x="13716" y="45872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458724"/>
                </a:lnTo>
                <a:lnTo>
                  <a:pt x="1552193" y="458724"/>
                </a:lnTo>
                <a:close/>
              </a:path>
              <a:path w="1552575" h="459104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459104">
                <a:moveTo>
                  <a:pt x="28194" y="42976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429768"/>
                </a:lnTo>
                <a:lnTo>
                  <a:pt x="28194" y="429768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3716" y="429768"/>
                </a:lnTo>
                <a:lnTo>
                  <a:pt x="28194" y="444246"/>
                </a:lnTo>
                <a:lnTo>
                  <a:pt x="28194" y="458724"/>
                </a:lnTo>
                <a:lnTo>
                  <a:pt x="1523999" y="458724"/>
                </a:lnTo>
                <a:lnTo>
                  <a:pt x="1523999" y="444246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28194" y="458724"/>
                </a:moveTo>
                <a:lnTo>
                  <a:pt x="28194" y="444246"/>
                </a:lnTo>
                <a:lnTo>
                  <a:pt x="13716" y="429768"/>
                </a:lnTo>
                <a:lnTo>
                  <a:pt x="13716" y="458724"/>
                </a:lnTo>
                <a:lnTo>
                  <a:pt x="28194" y="458724"/>
                </a:lnTo>
                <a:close/>
              </a:path>
              <a:path w="1552575" h="459104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429767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1537715" y="458724"/>
                </a:moveTo>
                <a:lnTo>
                  <a:pt x="1537715" y="429767"/>
                </a:lnTo>
                <a:lnTo>
                  <a:pt x="1523999" y="444246"/>
                </a:lnTo>
                <a:lnTo>
                  <a:pt x="1523999" y="458724"/>
                </a:lnTo>
                <a:lnTo>
                  <a:pt x="1537715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9" name="object 30"/>
          <p:cNvSpPr txBox="1"/>
          <p:nvPr/>
        </p:nvSpPr>
        <p:spPr>
          <a:xfrm>
            <a:off x="4641300" y="4948062"/>
            <a:ext cx="1385455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17992" rtl="1" eaLnBrk="1" fontAlgn="auto" hangingPunct="1">
              <a:lnSpc>
                <a:spcPts val="1220"/>
              </a:lnSpc>
              <a:spcBef>
                <a:spcPts val="0"/>
              </a:spcBef>
              <a:spcAft>
                <a:spcPts val="0"/>
              </a:spcAft>
            </a:pPr>
            <a:r>
              <a:rPr sz="1300" spc="49" dirty="0">
                <a:solidFill>
                  <a:srgbClr val="FFFFFF"/>
                </a:solidFill>
                <a:latin typeface="Calibri"/>
                <a:cs typeface="Calibri"/>
              </a:rPr>
              <a:t>Plaintext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  <a:p>
            <a:pPr algn="ct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0" name="object 47"/>
          <p:cNvSpPr/>
          <p:nvPr/>
        </p:nvSpPr>
        <p:spPr>
          <a:xfrm>
            <a:off x="4641300" y="4975416"/>
            <a:ext cx="1385455" cy="379879"/>
          </a:xfrm>
          <a:custGeom>
            <a:avLst/>
            <a:gdLst/>
            <a:ahLst/>
            <a:cxnLst/>
            <a:rect l="l" t="t" r="r" b="b"/>
            <a:pathLst>
              <a:path w="1524000" h="430529">
                <a:moveTo>
                  <a:pt x="0" y="0"/>
                </a:moveTo>
                <a:lnTo>
                  <a:pt x="0" y="430530"/>
                </a:lnTo>
                <a:lnTo>
                  <a:pt x="1524000" y="43052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1" name="object 48"/>
          <p:cNvSpPr/>
          <p:nvPr/>
        </p:nvSpPr>
        <p:spPr>
          <a:xfrm>
            <a:off x="4628809" y="4963337"/>
            <a:ext cx="1411432" cy="405093"/>
          </a:xfrm>
          <a:custGeom>
            <a:avLst/>
            <a:gdLst/>
            <a:ahLst/>
            <a:cxnLst/>
            <a:rect l="l" t="t" r="r" b="b"/>
            <a:pathLst>
              <a:path w="1552575" h="459104">
                <a:moveTo>
                  <a:pt x="1552193" y="458724"/>
                </a:moveTo>
                <a:lnTo>
                  <a:pt x="1552193" y="0"/>
                </a:lnTo>
                <a:lnTo>
                  <a:pt x="0" y="0"/>
                </a:lnTo>
                <a:lnTo>
                  <a:pt x="0" y="458724"/>
                </a:lnTo>
                <a:lnTo>
                  <a:pt x="13716" y="45872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458724"/>
                </a:lnTo>
                <a:lnTo>
                  <a:pt x="1552193" y="458724"/>
                </a:lnTo>
                <a:close/>
              </a:path>
              <a:path w="1552575" h="459104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459104">
                <a:moveTo>
                  <a:pt x="28194" y="42976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429768"/>
                </a:lnTo>
                <a:lnTo>
                  <a:pt x="28194" y="429768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3716" y="429768"/>
                </a:lnTo>
                <a:lnTo>
                  <a:pt x="28194" y="444246"/>
                </a:lnTo>
                <a:lnTo>
                  <a:pt x="28194" y="458724"/>
                </a:lnTo>
                <a:lnTo>
                  <a:pt x="1523999" y="458724"/>
                </a:lnTo>
                <a:lnTo>
                  <a:pt x="1523999" y="444245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28194" y="458724"/>
                </a:moveTo>
                <a:lnTo>
                  <a:pt x="28194" y="444246"/>
                </a:lnTo>
                <a:lnTo>
                  <a:pt x="13716" y="429768"/>
                </a:lnTo>
                <a:lnTo>
                  <a:pt x="13716" y="458724"/>
                </a:lnTo>
                <a:lnTo>
                  <a:pt x="28194" y="458724"/>
                </a:lnTo>
                <a:close/>
              </a:path>
              <a:path w="1552575" h="459104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429767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1537715" y="458724"/>
                </a:moveTo>
                <a:lnTo>
                  <a:pt x="1537715" y="429767"/>
                </a:lnTo>
                <a:lnTo>
                  <a:pt x="1523999" y="444245"/>
                </a:lnTo>
                <a:lnTo>
                  <a:pt x="1523999" y="458724"/>
                </a:lnTo>
                <a:lnTo>
                  <a:pt x="1537715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2" name="object 50"/>
          <p:cNvSpPr/>
          <p:nvPr/>
        </p:nvSpPr>
        <p:spPr>
          <a:xfrm>
            <a:off x="4628809" y="4559925"/>
            <a:ext cx="1411432" cy="405093"/>
          </a:xfrm>
          <a:custGeom>
            <a:avLst/>
            <a:gdLst/>
            <a:ahLst/>
            <a:cxnLst/>
            <a:rect l="l" t="t" r="r" b="b"/>
            <a:pathLst>
              <a:path w="1552575" h="459104">
                <a:moveTo>
                  <a:pt x="1552193" y="458724"/>
                </a:moveTo>
                <a:lnTo>
                  <a:pt x="1552193" y="0"/>
                </a:lnTo>
                <a:lnTo>
                  <a:pt x="0" y="0"/>
                </a:lnTo>
                <a:lnTo>
                  <a:pt x="0" y="458724"/>
                </a:lnTo>
                <a:lnTo>
                  <a:pt x="13715" y="45872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458724"/>
                </a:lnTo>
                <a:lnTo>
                  <a:pt x="1552193" y="458724"/>
                </a:lnTo>
                <a:close/>
              </a:path>
              <a:path w="1552575" h="459104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459104">
                <a:moveTo>
                  <a:pt x="28193" y="42976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429768"/>
                </a:lnTo>
                <a:lnTo>
                  <a:pt x="28193" y="429768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3715" y="429768"/>
                </a:lnTo>
                <a:lnTo>
                  <a:pt x="28193" y="444246"/>
                </a:lnTo>
                <a:lnTo>
                  <a:pt x="28193" y="458724"/>
                </a:lnTo>
                <a:lnTo>
                  <a:pt x="1523999" y="458724"/>
                </a:lnTo>
                <a:lnTo>
                  <a:pt x="1523999" y="444245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28193" y="458724"/>
                </a:moveTo>
                <a:lnTo>
                  <a:pt x="28193" y="444246"/>
                </a:lnTo>
                <a:lnTo>
                  <a:pt x="13715" y="429768"/>
                </a:lnTo>
                <a:lnTo>
                  <a:pt x="13715" y="458724"/>
                </a:lnTo>
                <a:lnTo>
                  <a:pt x="28193" y="458724"/>
                </a:lnTo>
                <a:close/>
              </a:path>
              <a:path w="1552575" h="459104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429767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1537715" y="458724"/>
                </a:moveTo>
                <a:lnTo>
                  <a:pt x="1537715" y="429767"/>
                </a:lnTo>
                <a:lnTo>
                  <a:pt x="1523999" y="444245"/>
                </a:lnTo>
                <a:lnTo>
                  <a:pt x="1523999" y="458724"/>
                </a:lnTo>
                <a:lnTo>
                  <a:pt x="1537715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3" name="object 51"/>
          <p:cNvSpPr txBox="1"/>
          <p:nvPr/>
        </p:nvSpPr>
        <p:spPr>
          <a:xfrm>
            <a:off x="4641300" y="4572000"/>
            <a:ext cx="1385455" cy="379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17992" rtl="1" eaLnBrk="1" fontAlgn="auto" hangingPunct="1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sz="1300" spc="49" dirty="0">
                <a:solidFill>
                  <a:srgbClr val="FFFFFF"/>
                </a:solidFill>
                <a:latin typeface="Calibri"/>
                <a:cs typeface="Calibri"/>
              </a:rPr>
              <a:t>Plaintext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  <a:p>
            <a:pPr algn="ct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4" name="object 52"/>
          <p:cNvSpPr/>
          <p:nvPr/>
        </p:nvSpPr>
        <p:spPr>
          <a:xfrm>
            <a:off x="4641300" y="4572000"/>
            <a:ext cx="1385455" cy="379879"/>
          </a:xfrm>
          <a:custGeom>
            <a:avLst/>
            <a:gdLst/>
            <a:ahLst/>
            <a:cxnLst/>
            <a:rect l="l" t="t" r="r" b="b"/>
            <a:pathLst>
              <a:path w="1524000" h="430529">
                <a:moveTo>
                  <a:pt x="0" y="0"/>
                </a:moveTo>
                <a:lnTo>
                  <a:pt x="0" y="430530"/>
                </a:lnTo>
                <a:lnTo>
                  <a:pt x="1524000" y="43052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5" name="object 53"/>
          <p:cNvSpPr/>
          <p:nvPr/>
        </p:nvSpPr>
        <p:spPr>
          <a:xfrm>
            <a:off x="4628809" y="4559925"/>
            <a:ext cx="1411432" cy="405093"/>
          </a:xfrm>
          <a:custGeom>
            <a:avLst/>
            <a:gdLst/>
            <a:ahLst/>
            <a:cxnLst/>
            <a:rect l="l" t="t" r="r" b="b"/>
            <a:pathLst>
              <a:path w="1552575" h="459104">
                <a:moveTo>
                  <a:pt x="1552193" y="458724"/>
                </a:moveTo>
                <a:lnTo>
                  <a:pt x="1552193" y="0"/>
                </a:lnTo>
                <a:lnTo>
                  <a:pt x="0" y="0"/>
                </a:lnTo>
                <a:lnTo>
                  <a:pt x="0" y="458724"/>
                </a:lnTo>
                <a:lnTo>
                  <a:pt x="13715" y="45872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458724"/>
                </a:lnTo>
                <a:lnTo>
                  <a:pt x="1552193" y="458724"/>
                </a:lnTo>
                <a:close/>
              </a:path>
              <a:path w="1552575" h="459104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459104">
                <a:moveTo>
                  <a:pt x="28193" y="42976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429768"/>
                </a:lnTo>
                <a:lnTo>
                  <a:pt x="28193" y="429768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3715" y="429768"/>
                </a:lnTo>
                <a:lnTo>
                  <a:pt x="28193" y="444246"/>
                </a:lnTo>
                <a:lnTo>
                  <a:pt x="28193" y="458724"/>
                </a:lnTo>
                <a:lnTo>
                  <a:pt x="1523999" y="458724"/>
                </a:lnTo>
                <a:lnTo>
                  <a:pt x="1523999" y="444245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28193" y="458724"/>
                </a:moveTo>
                <a:lnTo>
                  <a:pt x="28193" y="444246"/>
                </a:lnTo>
                <a:lnTo>
                  <a:pt x="13715" y="429768"/>
                </a:lnTo>
                <a:lnTo>
                  <a:pt x="13715" y="458724"/>
                </a:lnTo>
                <a:lnTo>
                  <a:pt x="28193" y="458724"/>
                </a:lnTo>
                <a:close/>
              </a:path>
              <a:path w="1552575" h="459104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429767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1537715" y="458724"/>
                </a:moveTo>
                <a:lnTo>
                  <a:pt x="1537715" y="429767"/>
                </a:lnTo>
                <a:lnTo>
                  <a:pt x="1523999" y="444245"/>
                </a:lnTo>
                <a:lnTo>
                  <a:pt x="1523999" y="458724"/>
                </a:lnTo>
                <a:lnTo>
                  <a:pt x="1537715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6" name="object 54"/>
          <p:cNvSpPr txBox="1"/>
          <p:nvPr/>
        </p:nvSpPr>
        <p:spPr>
          <a:xfrm>
            <a:off x="5003106" y="4561691"/>
            <a:ext cx="66386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49" dirty="0">
                <a:solidFill>
                  <a:srgbClr val="FFFFFF"/>
                </a:solidFill>
                <a:latin typeface="Calibri"/>
                <a:cs typeface="Calibri"/>
              </a:rPr>
              <a:t>Plaintext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7" name="object 55"/>
          <p:cNvSpPr txBox="1"/>
          <p:nvPr/>
        </p:nvSpPr>
        <p:spPr>
          <a:xfrm>
            <a:off x="4933146" y="4749949"/>
            <a:ext cx="80240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8" name="object 78"/>
          <p:cNvSpPr/>
          <p:nvPr/>
        </p:nvSpPr>
        <p:spPr>
          <a:xfrm>
            <a:off x="4641300" y="4034118"/>
            <a:ext cx="1385455" cy="3362"/>
          </a:xfrm>
          <a:custGeom>
            <a:avLst/>
            <a:gdLst/>
            <a:ahLst/>
            <a:cxnLst/>
            <a:rect l="l" t="t" r="r" b="b"/>
            <a:pathLst>
              <a:path w="1524000" h="3810">
                <a:moveTo>
                  <a:pt x="0" y="0"/>
                </a:moveTo>
                <a:lnTo>
                  <a:pt x="0" y="3810"/>
                </a:lnTo>
                <a:lnTo>
                  <a:pt x="1524000" y="380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9" name="object 79"/>
          <p:cNvSpPr/>
          <p:nvPr/>
        </p:nvSpPr>
        <p:spPr>
          <a:xfrm>
            <a:off x="4628809" y="4022015"/>
            <a:ext cx="1411432" cy="215153"/>
          </a:xfrm>
          <a:custGeom>
            <a:avLst/>
            <a:gdLst/>
            <a:ahLst/>
            <a:cxnLst/>
            <a:rect l="l" t="t" r="r" b="b"/>
            <a:pathLst>
              <a:path w="1552575" h="243839">
                <a:moveTo>
                  <a:pt x="1552193" y="243839"/>
                </a:moveTo>
                <a:lnTo>
                  <a:pt x="1552193" y="0"/>
                </a:lnTo>
                <a:lnTo>
                  <a:pt x="0" y="0"/>
                </a:lnTo>
                <a:lnTo>
                  <a:pt x="0" y="243840"/>
                </a:lnTo>
                <a:lnTo>
                  <a:pt x="13715" y="243840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243839"/>
                </a:lnTo>
                <a:lnTo>
                  <a:pt x="1552193" y="243839"/>
                </a:lnTo>
                <a:close/>
              </a:path>
              <a:path w="1552575" h="243839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243839">
                <a:moveTo>
                  <a:pt x="28193" y="214884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214884"/>
                </a:lnTo>
                <a:lnTo>
                  <a:pt x="28193" y="214884"/>
                </a:lnTo>
                <a:close/>
              </a:path>
              <a:path w="1552575" h="243839">
                <a:moveTo>
                  <a:pt x="1537715" y="214883"/>
                </a:moveTo>
                <a:lnTo>
                  <a:pt x="13715" y="214884"/>
                </a:lnTo>
                <a:lnTo>
                  <a:pt x="28193" y="229362"/>
                </a:lnTo>
                <a:lnTo>
                  <a:pt x="28193" y="243840"/>
                </a:lnTo>
                <a:lnTo>
                  <a:pt x="1523999" y="243839"/>
                </a:lnTo>
                <a:lnTo>
                  <a:pt x="1523999" y="229362"/>
                </a:lnTo>
                <a:lnTo>
                  <a:pt x="1537715" y="214883"/>
                </a:lnTo>
                <a:close/>
              </a:path>
              <a:path w="1552575" h="243839">
                <a:moveTo>
                  <a:pt x="28193" y="243840"/>
                </a:moveTo>
                <a:lnTo>
                  <a:pt x="28193" y="229362"/>
                </a:lnTo>
                <a:lnTo>
                  <a:pt x="13715" y="214884"/>
                </a:lnTo>
                <a:lnTo>
                  <a:pt x="13715" y="243840"/>
                </a:lnTo>
                <a:lnTo>
                  <a:pt x="28193" y="243840"/>
                </a:lnTo>
                <a:close/>
              </a:path>
              <a:path w="1552575" h="243839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243839">
                <a:moveTo>
                  <a:pt x="1537715" y="214883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214883"/>
                </a:lnTo>
                <a:lnTo>
                  <a:pt x="1537715" y="214883"/>
                </a:lnTo>
                <a:close/>
              </a:path>
              <a:path w="1552575" h="243839">
                <a:moveTo>
                  <a:pt x="1537715" y="243839"/>
                </a:moveTo>
                <a:lnTo>
                  <a:pt x="1537715" y="214883"/>
                </a:lnTo>
                <a:lnTo>
                  <a:pt x="1523999" y="229362"/>
                </a:lnTo>
                <a:lnTo>
                  <a:pt x="1523999" y="243839"/>
                </a:lnTo>
                <a:lnTo>
                  <a:pt x="1537715" y="243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0" name="object 80"/>
          <p:cNvSpPr txBox="1"/>
          <p:nvPr/>
        </p:nvSpPr>
        <p:spPr>
          <a:xfrm>
            <a:off x="4638529" y="4037479"/>
            <a:ext cx="13854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98" algn="ctr" defTabSz="817992" rtl="1" eaLnBrk="1" fontAlgn="auto" hangingPunct="1">
              <a:lnSpc>
                <a:spcPts val="1391"/>
              </a:lnSpc>
              <a:spcBef>
                <a:spcPts val="0"/>
              </a:spcBef>
              <a:spcAft>
                <a:spcPts val="0"/>
              </a:spcAft>
            </a:pPr>
            <a:r>
              <a:rPr sz="1300" spc="139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1" name="object 93"/>
          <p:cNvSpPr/>
          <p:nvPr/>
        </p:nvSpPr>
        <p:spPr>
          <a:xfrm>
            <a:off x="4638529" y="4037479"/>
            <a:ext cx="1385455" cy="190500"/>
          </a:xfrm>
          <a:custGeom>
            <a:avLst/>
            <a:gdLst/>
            <a:ahLst/>
            <a:cxnLst/>
            <a:rect l="l" t="t" r="r" b="b"/>
            <a:pathLst>
              <a:path w="1524000" h="215900">
                <a:moveTo>
                  <a:pt x="0" y="0"/>
                </a:moveTo>
                <a:lnTo>
                  <a:pt x="0" y="215646"/>
                </a:lnTo>
                <a:lnTo>
                  <a:pt x="1524000" y="215646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2" name="object 94"/>
          <p:cNvSpPr/>
          <p:nvPr/>
        </p:nvSpPr>
        <p:spPr>
          <a:xfrm>
            <a:off x="4625339" y="4025381"/>
            <a:ext cx="1411432" cy="215153"/>
          </a:xfrm>
          <a:custGeom>
            <a:avLst/>
            <a:gdLst/>
            <a:ahLst/>
            <a:cxnLst/>
            <a:rect l="l" t="t" r="r" b="b"/>
            <a:pathLst>
              <a:path w="1552575" h="243839">
                <a:moveTo>
                  <a:pt x="1552194" y="243839"/>
                </a:moveTo>
                <a:lnTo>
                  <a:pt x="1552194" y="0"/>
                </a:lnTo>
                <a:lnTo>
                  <a:pt x="0" y="0"/>
                </a:lnTo>
                <a:lnTo>
                  <a:pt x="0" y="243840"/>
                </a:lnTo>
                <a:lnTo>
                  <a:pt x="14477" y="243840"/>
                </a:lnTo>
                <a:lnTo>
                  <a:pt x="14477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4000" y="28193"/>
                </a:lnTo>
                <a:lnTo>
                  <a:pt x="1524000" y="13715"/>
                </a:lnTo>
                <a:lnTo>
                  <a:pt x="1538477" y="28193"/>
                </a:lnTo>
                <a:lnTo>
                  <a:pt x="1538477" y="243839"/>
                </a:lnTo>
                <a:lnTo>
                  <a:pt x="1552194" y="243839"/>
                </a:lnTo>
                <a:close/>
              </a:path>
              <a:path w="1552575" h="243839">
                <a:moveTo>
                  <a:pt x="28193" y="28194"/>
                </a:moveTo>
                <a:lnTo>
                  <a:pt x="28193" y="13716"/>
                </a:lnTo>
                <a:lnTo>
                  <a:pt x="14477" y="28194"/>
                </a:lnTo>
                <a:lnTo>
                  <a:pt x="28193" y="28194"/>
                </a:lnTo>
                <a:close/>
              </a:path>
              <a:path w="1552575" h="243839">
                <a:moveTo>
                  <a:pt x="28193" y="214884"/>
                </a:moveTo>
                <a:lnTo>
                  <a:pt x="28193" y="28194"/>
                </a:lnTo>
                <a:lnTo>
                  <a:pt x="14477" y="28194"/>
                </a:lnTo>
                <a:lnTo>
                  <a:pt x="14477" y="214884"/>
                </a:lnTo>
                <a:lnTo>
                  <a:pt x="28193" y="214884"/>
                </a:lnTo>
                <a:close/>
              </a:path>
              <a:path w="1552575" h="243839">
                <a:moveTo>
                  <a:pt x="1538477" y="214883"/>
                </a:moveTo>
                <a:lnTo>
                  <a:pt x="14477" y="214884"/>
                </a:lnTo>
                <a:lnTo>
                  <a:pt x="28193" y="229362"/>
                </a:lnTo>
                <a:lnTo>
                  <a:pt x="28193" y="243840"/>
                </a:lnTo>
                <a:lnTo>
                  <a:pt x="1524000" y="243839"/>
                </a:lnTo>
                <a:lnTo>
                  <a:pt x="1524000" y="229361"/>
                </a:lnTo>
                <a:lnTo>
                  <a:pt x="1538477" y="214883"/>
                </a:lnTo>
                <a:close/>
              </a:path>
              <a:path w="1552575" h="243839">
                <a:moveTo>
                  <a:pt x="28193" y="243840"/>
                </a:moveTo>
                <a:lnTo>
                  <a:pt x="28193" y="229362"/>
                </a:lnTo>
                <a:lnTo>
                  <a:pt x="14477" y="214884"/>
                </a:lnTo>
                <a:lnTo>
                  <a:pt x="14477" y="243840"/>
                </a:lnTo>
                <a:lnTo>
                  <a:pt x="28193" y="243840"/>
                </a:lnTo>
                <a:close/>
              </a:path>
              <a:path w="1552575" h="243839">
                <a:moveTo>
                  <a:pt x="1538477" y="28193"/>
                </a:moveTo>
                <a:lnTo>
                  <a:pt x="1524000" y="13715"/>
                </a:lnTo>
                <a:lnTo>
                  <a:pt x="1524000" y="28193"/>
                </a:lnTo>
                <a:lnTo>
                  <a:pt x="1538477" y="28193"/>
                </a:lnTo>
                <a:close/>
              </a:path>
              <a:path w="1552575" h="243839">
                <a:moveTo>
                  <a:pt x="1538477" y="214883"/>
                </a:moveTo>
                <a:lnTo>
                  <a:pt x="1538477" y="28193"/>
                </a:lnTo>
                <a:lnTo>
                  <a:pt x="1524000" y="28193"/>
                </a:lnTo>
                <a:lnTo>
                  <a:pt x="1524000" y="214883"/>
                </a:lnTo>
                <a:lnTo>
                  <a:pt x="1538477" y="214883"/>
                </a:lnTo>
                <a:close/>
              </a:path>
              <a:path w="1552575" h="243839">
                <a:moveTo>
                  <a:pt x="1538477" y="243839"/>
                </a:moveTo>
                <a:lnTo>
                  <a:pt x="1538477" y="214883"/>
                </a:lnTo>
                <a:lnTo>
                  <a:pt x="1524000" y="229361"/>
                </a:lnTo>
                <a:lnTo>
                  <a:pt x="1524000" y="243839"/>
                </a:lnTo>
                <a:lnTo>
                  <a:pt x="1538477" y="243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4" name="object 54"/>
          <p:cNvSpPr txBox="1"/>
          <p:nvPr/>
        </p:nvSpPr>
        <p:spPr>
          <a:xfrm>
            <a:off x="5022960" y="4953000"/>
            <a:ext cx="66386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49" dirty="0">
                <a:solidFill>
                  <a:srgbClr val="FFFFFF"/>
                </a:solidFill>
                <a:latin typeface="Calibri"/>
                <a:cs typeface="Calibri"/>
              </a:rPr>
              <a:t>Plaintext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5" name="object 55"/>
          <p:cNvSpPr txBox="1"/>
          <p:nvPr/>
        </p:nvSpPr>
        <p:spPr>
          <a:xfrm>
            <a:off x="4953000" y="5141258"/>
            <a:ext cx="80240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1" name="object 46"/>
          <p:cNvSpPr/>
          <p:nvPr/>
        </p:nvSpPr>
        <p:spPr>
          <a:xfrm>
            <a:off x="2177936" y="3294529"/>
            <a:ext cx="78509" cy="1949824"/>
          </a:xfrm>
          <a:custGeom>
            <a:avLst/>
            <a:gdLst/>
            <a:ahLst/>
            <a:cxnLst/>
            <a:rect l="l" t="t" r="r" b="b"/>
            <a:pathLst>
              <a:path w="86360" h="2209800">
                <a:moveTo>
                  <a:pt x="86106" y="86105"/>
                </a:moveTo>
                <a:lnTo>
                  <a:pt x="42672" y="0"/>
                </a:lnTo>
                <a:lnTo>
                  <a:pt x="0" y="86105"/>
                </a:lnTo>
                <a:lnTo>
                  <a:pt x="28956" y="86105"/>
                </a:lnTo>
                <a:lnTo>
                  <a:pt x="28956" y="71627"/>
                </a:lnTo>
                <a:lnTo>
                  <a:pt x="57150" y="71627"/>
                </a:lnTo>
                <a:lnTo>
                  <a:pt x="57150" y="86105"/>
                </a:lnTo>
                <a:lnTo>
                  <a:pt x="86106" y="86105"/>
                </a:lnTo>
                <a:close/>
              </a:path>
              <a:path w="86360" h="2209800">
                <a:moveTo>
                  <a:pt x="57150" y="86105"/>
                </a:moveTo>
                <a:lnTo>
                  <a:pt x="57150" y="71627"/>
                </a:lnTo>
                <a:lnTo>
                  <a:pt x="28956" y="71627"/>
                </a:lnTo>
                <a:lnTo>
                  <a:pt x="28956" y="86105"/>
                </a:lnTo>
                <a:lnTo>
                  <a:pt x="57150" y="86105"/>
                </a:lnTo>
                <a:close/>
              </a:path>
              <a:path w="86360" h="2209800">
                <a:moveTo>
                  <a:pt x="57150" y="2209800"/>
                </a:moveTo>
                <a:lnTo>
                  <a:pt x="57150" y="86105"/>
                </a:lnTo>
                <a:lnTo>
                  <a:pt x="28956" y="86105"/>
                </a:lnTo>
                <a:lnTo>
                  <a:pt x="28956" y="2209800"/>
                </a:lnTo>
                <a:lnTo>
                  <a:pt x="57150" y="2209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3" name="object 8"/>
          <p:cNvSpPr txBox="1"/>
          <p:nvPr/>
        </p:nvSpPr>
        <p:spPr>
          <a:xfrm>
            <a:off x="4887364" y="2117264"/>
            <a:ext cx="9336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8" dirty="0">
                <a:solidFill>
                  <a:srgbClr val="FFFFFF"/>
                </a:solidFill>
                <a:latin typeface="Calibri"/>
                <a:cs typeface="Calibri"/>
              </a:rPr>
              <a:t>System  </a:t>
            </a:r>
            <a:r>
              <a:rPr sz="1800" spc="63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6226" y="224136"/>
            <a:ext cx="3145216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Enclave Life Cycle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53"/>
          <p:cNvSpPr txBox="1"/>
          <p:nvPr/>
        </p:nvSpPr>
        <p:spPr>
          <a:xfrm>
            <a:off x="4989220" y="4039722"/>
            <a:ext cx="87818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spc="139" dirty="0" smtClean="0">
                <a:solidFill>
                  <a:srgbClr val="FFFFFF"/>
                </a:solidFill>
                <a:latin typeface="Calibri"/>
                <a:cs typeface="Calibri"/>
              </a:rPr>
              <a:t>Metadata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" y="6248400"/>
            <a:ext cx="800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</a:rPr>
              <a:t>EENTER</a:t>
            </a:r>
            <a:r>
              <a:rPr lang="en-US" sz="1800" dirty="0">
                <a:solidFill>
                  <a:prstClr val="black"/>
                </a:solidFill>
              </a:rPr>
              <a:t> - Verifies </a:t>
            </a:r>
            <a:r>
              <a:rPr lang="en-US" sz="1800" dirty="0" smtClean="0">
                <a:solidFill>
                  <a:prstClr val="black"/>
                </a:solidFill>
              </a:rPr>
              <a:t>enclave </a:t>
            </a:r>
            <a:r>
              <a:rPr lang="en-US" sz="1800" dirty="0">
                <a:solidFill>
                  <a:prstClr val="black"/>
                </a:solidFill>
              </a:rPr>
              <a:t>entry </a:t>
            </a:r>
            <a:r>
              <a:rPr lang="en-US" sz="1800" dirty="0" smtClean="0">
                <a:solidFill>
                  <a:prstClr val="black"/>
                </a:solidFill>
              </a:rPr>
              <a:t>&amp; sets CPU operation mode to </a:t>
            </a:r>
            <a:r>
              <a:rPr lang="en-US" sz="1800" dirty="0">
                <a:solidFill>
                  <a:prstClr val="black"/>
                </a:solidFill>
              </a:rPr>
              <a:t>“</a:t>
            </a:r>
            <a:r>
              <a:rPr lang="en-US" sz="1800" dirty="0" smtClean="0">
                <a:solidFill>
                  <a:prstClr val="black"/>
                </a:solidFill>
              </a:rPr>
              <a:t>enclave mode”.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4" name="object 3"/>
          <p:cNvSpPr/>
          <p:nvPr/>
        </p:nvSpPr>
        <p:spPr>
          <a:xfrm>
            <a:off x="1385455" y="1210263"/>
            <a:ext cx="1177636" cy="744631"/>
          </a:xfrm>
          <a:custGeom>
            <a:avLst/>
            <a:gdLst/>
            <a:ahLst/>
            <a:cxnLst/>
            <a:rect l="l" t="t" r="r" b="b"/>
            <a:pathLst>
              <a:path w="1295400" h="843914">
                <a:moveTo>
                  <a:pt x="0" y="0"/>
                </a:moveTo>
                <a:lnTo>
                  <a:pt x="0" y="843533"/>
                </a:lnTo>
                <a:lnTo>
                  <a:pt x="1295400" y="843533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5" name="object 4"/>
          <p:cNvSpPr/>
          <p:nvPr/>
        </p:nvSpPr>
        <p:spPr>
          <a:xfrm>
            <a:off x="1385455" y="4235824"/>
            <a:ext cx="1177636" cy="1815353"/>
          </a:xfrm>
          <a:custGeom>
            <a:avLst/>
            <a:gdLst/>
            <a:ahLst/>
            <a:cxnLst/>
            <a:rect l="l" t="t" r="r" b="b"/>
            <a:pathLst>
              <a:path w="1295400" h="2057400">
                <a:moveTo>
                  <a:pt x="0" y="0"/>
                </a:moveTo>
                <a:lnTo>
                  <a:pt x="0" y="2057400"/>
                </a:lnTo>
                <a:lnTo>
                  <a:pt x="1295400" y="2057400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6" name="object 5"/>
          <p:cNvSpPr/>
          <p:nvPr/>
        </p:nvSpPr>
        <p:spPr>
          <a:xfrm>
            <a:off x="1372988" y="1198134"/>
            <a:ext cx="1203614" cy="4866154"/>
          </a:xfrm>
          <a:custGeom>
            <a:avLst/>
            <a:gdLst/>
            <a:ahLst/>
            <a:cxnLst/>
            <a:rect l="l" t="t" r="r" b="b"/>
            <a:pathLst>
              <a:path w="1323975" h="5514975">
                <a:moveTo>
                  <a:pt x="1323594" y="5508498"/>
                </a:moveTo>
                <a:lnTo>
                  <a:pt x="1323594" y="6095"/>
                </a:lnTo>
                <a:lnTo>
                  <a:pt x="13174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508498"/>
                </a:lnTo>
                <a:lnTo>
                  <a:pt x="6096" y="5514594"/>
                </a:lnTo>
                <a:lnTo>
                  <a:pt x="13716" y="55145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295400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5514594"/>
                </a:lnTo>
                <a:lnTo>
                  <a:pt x="1317498" y="5514594"/>
                </a:lnTo>
                <a:lnTo>
                  <a:pt x="1323594" y="5508498"/>
                </a:lnTo>
                <a:close/>
              </a:path>
              <a:path w="1323975" h="55149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323975" h="5514975">
                <a:moveTo>
                  <a:pt x="28194" y="54864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86400"/>
                </a:lnTo>
                <a:lnTo>
                  <a:pt x="28194" y="5486400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716" y="5486400"/>
                </a:lnTo>
                <a:lnTo>
                  <a:pt x="28194" y="5500116"/>
                </a:lnTo>
                <a:lnTo>
                  <a:pt x="28194" y="5514594"/>
                </a:lnTo>
                <a:lnTo>
                  <a:pt x="1295400" y="5514594"/>
                </a:lnTo>
                <a:lnTo>
                  <a:pt x="1295400" y="5500116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28194" y="5514594"/>
                </a:moveTo>
                <a:lnTo>
                  <a:pt x="28194" y="5500116"/>
                </a:lnTo>
                <a:lnTo>
                  <a:pt x="13716" y="5486400"/>
                </a:lnTo>
                <a:lnTo>
                  <a:pt x="13716" y="5514594"/>
                </a:lnTo>
                <a:lnTo>
                  <a:pt x="28194" y="5514594"/>
                </a:lnTo>
                <a:close/>
              </a:path>
              <a:path w="1323975" h="5514975">
                <a:moveTo>
                  <a:pt x="1309116" y="28193"/>
                </a:moveTo>
                <a:lnTo>
                  <a:pt x="1295400" y="13715"/>
                </a:lnTo>
                <a:lnTo>
                  <a:pt x="1295400" y="28193"/>
                </a:lnTo>
                <a:lnTo>
                  <a:pt x="1309116" y="28193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09116" y="28193"/>
                </a:lnTo>
                <a:lnTo>
                  <a:pt x="1295400" y="28193"/>
                </a:lnTo>
                <a:lnTo>
                  <a:pt x="1295400" y="5486400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1309116" y="5514594"/>
                </a:moveTo>
                <a:lnTo>
                  <a:pt x="1309116" y="5486400"/>
                </a:lnTo>
                <a:lnTo>
                  <a:pt x="1295400" y="5500116"/>
                </a:lnTo>
                <a:lnTo>
                  <a:pt x="1295400" y="5514594"/>
                </a:lnTo>
                <a:lnTo>
                  <a:pt x="1309116" y="5514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7" name="object 6"/>
          <p:cNvSpPr/>
          <p:nvPr/>
        </p:nvSpPr>
        <p:spPr>
          <a:xfrm>
            <a:off x="4641300" y="1210236"/>
            <a:ext cx="1385455" cy="336176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8" name="object 7"/>
          <p:cNvSpPr/>
          <p:nvPr/>
        </p:nvSpPr>
        <p:spPr>
          <a:xfrm>
            <a:off x="4641300" y="3429000"/>
            <a:ext cx="1385455" cy="268941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9" name="object 8"/>
          <p:cNvSpPr/>
          <p:nvPr/>
        </p:nvSpPr>
        <p:spPr>
          <a:xfrm>
            <a:off x="4641300" y="5849470"/>
            <a:ext cx="1385455" cy="134471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0" y="0"/>
                </a:moveTo>
                <a:lnTo>
                  <a:pt x="0" y="152400"/>
                </a:lnTo>
                <a:lnTo>
                  <a:pt x="1524000" y="1524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0" name="object 9"/>
          <p:cNvSpPr/>
          <p:nvPr/>
        </p:nvSpPr>
        <p:spPr>
          <a:xfrm>
            <a:off x="4628809" y="1198160"/>
            <a:ext cx="1411432" cy="4798919"/>
          </a:xfrm>
          <a:custGeom>
            <a:avLst/>
            <a:gdLst/>
            <a:ahLst/>
            <a:cxnLst/>
            <a:rect l="l" t="t" r="r" b="b"/>
            <a:pathLst>
              <a:path w="1552575" h="5438775">
                <a:moveTo>
                  <a:pt x="1552194" y="5432298"/>
                </a:moveTo>
                <a:lnTo>
                  <a:pt x="1552194" y="6095"/>
                </a:lnTo>
                <a:lnTo>
                  <a:pt x="15460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432298"/>
                </a:lnTo>
                <a:lnTo>
                  <a:pt x="6096" y="5438394"/>
                </a:lnTo>
                <a:lnTo>
                  <a:pt x="13716" y="54383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524000" y="28193"/>
                </a:lnTo>
                <a:lnTo>
                  <a:pt x="1524000" y="13715"/>
                </a:lnTo>
                <a:lnTo>
                  <a:pt x="1537716" y="28193"/>
                </a:lnTo>
                <a:lnTo>
                  <a:pt x="1537716" y="5438394"/>
                </a:lnTo>
                <a:lnTo>
                  <a:pt x="1546098" y="5438394"/>
                </a:lnTo>
                <a:lnTo>
                  <a:pt x="1552194" y="5432298"/>
                </a:lnTo>
                <a:close/>
              </a:path>
              <a:path w="1552575" h="54387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552575" h="5438775">
                <a:moveTo>
                  <a:pt x="28194" y="54102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10200"/>
                </a:lnTo>
                <a:lnTo>
                  <a:pt x="28194" y="5410200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3716" y="5410200"/>
                </a:lnTo>
                <a:lnTo>
                  <a:pt x="28194" y="5423916"/>
                </a:lnTo>
                <a:lnTo>
                  <a:pt x="28194" y="5438394"/>
                </a:lnTo>
                <a:lnTo>
                  <a:pt x="1524000" y="5438394"/>
                </a:lnTo>
                <a:lnTo>
                  <a:pt x="1524000" y="5423916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28194" y="5438394"/>
                </a:moveTo>
                <a:lnTo>
                  <a:pt x="28194" y="5423916"/>
                </a:lnTo>
                <a:lnTo>
                  <a:pt x="13716" y="5410200"/>
                </a:lnTo>
                <a:lnTo>
                  <a:pt x="13716" y="5438394"/>
                </a:lnTo>
                <a:lnTo>
                  <a:pt x="28194" y="5438394"/>
                </a:lnTo>
                <a:close/>
              </a:path>
              <a:path w="1552575" h="5438775">
                <a:moveTo>
                  <a:pt x="1537716" y="28193"/>
                </a:moveTo>
                <a:lnTo>
                  <a:pt x="1524000" y="13715"/>
                </a:lnTo>
                <a:lnTo>
                  <a:pt x="1524000" y="28193"/>
                </a:lnTo>
                <a:lnTo>
                  <a:pt x="1537716" y="28193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537716" y="28193"/>
                </a:lnTo>
                <a:lnTo>
                  <a:pt x="1524000" y="28193"/>
                </a:lnTo>
                <a:lnTo>
                  <a:pt x="1524000" y="5410200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1537716" y="5438394"/>
                </a:moveTo>
                <a:lnTo>
                  <a:pt x="1537716" y="5410200"/>
                </a:lnTo>
                <a:lnTo>
                  <a:pt x="1524000" y="5423916"/>
                </a:lnTo>
                <a:lnTo>
                  <a:pt x="1524000" y="5438394"/>
                </a:lnTo>
                <a:lnTo>
                  <a:pt x="1537716" y="5438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1" name="object 10"/>
          <p:cNvSpPr/>
          <p:nvPr/>
        </p:nvSpPr>
        <p:spPr>
          <a:xfrm>
            <a:off x="1385455" y="1954529"/>
            <a:ext cx="1177636" cy="2281518"/>
          </a:xfrm>
          <a:custGeom>
            <a:avLst/>
            <a:gdLst/>
            <a:ahLst/>
            <a:cxnLst/>
            <a:rect l="l" t="t" r="r" b="b"/>
            <a:pathLst>
              <a:path w="1295400" h="2585720">
                <a:moveTo>
                  <a:pt x="0" y="0"/>
                </a:moveTo>
                <a:lnTo>
                  <a:pt x="0" y="2585466"/>
                </a:lnTo>
                <a:lnTo>
                  <a:pt x="1295400" y="2585466"/>
                </a:lnTo>
                <a:lnTo>
                  <a:pt x="1295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4C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2" name="object 11"/>
          <p:cNvSpPr/>
          <p:nvPr/>
        </p:nvSpPr>
        <p:spPr>
          <a:xfrm>
            <a:off x="1372988" y="1941755"/>
            <a:ext cx="1203614" cy="2307291"/>
          </a:xfrm>
          <a:custGeom>
            <a:avLst/>
            <a:gdLst/>
            <a:ahLst/>
            <a:cxnLst/>
            <a:rect l="l" t="t" r="r" b="b"/>
            <a:pathLst>
              <a:path w="1323975" h="2614929">
                <a:moveTo>
                  <a:pt x="1323594" y="2614422"/>
                </a:moveTo>
                <a:lnTo>
                  <a:pt x="1323593" y="0"/>
                </a:lnTo>
                <a:lnTo>
                  <a:pt x="0" y="0"/>
                </a:lnTo>
                <a:lnTo>
                  <a:pt x="0" y="2614422"/>
                </a:lnTo>
                <a:lnTo>
                  <a:pt x="13715" y="2614422"/>
                </a:lnTo>
                <a:lnTo>
                  <a:pt x="13715" y="28194"/>
                </a:lnTo>
                <a:lnTo>
                  <a:pt x="28193" y="14478"/>
                </a:lnTo>
                <a:lnTo>
                  <a:pt x="28193" y="28194"/>
                </a:lnTo>
                <a:lnTo>
                  <a:pt x="1295399" y="28194"/>
                </a:lnTo>
                <a:lnTo>
                  <a:pt x="1295399" y="14478"/>
                </a:lnTo>
                <a:lnTo>
                  <a:pt x="1309115" y="28194"/>
                </a:lnTo>
                <a:lnTo>
                  <a:pt x="1309116" y="2614422"/>
                </a:lnTo>
                <a:lnTo>
                  <a:pt x="1323594" y="2614422"/>
                </a:lnTo>
                <a:close/>
              </a:path>
              <a:path w="1323975" h="2614929">
                <a:moveTo>
                  <a:pt x="28193" y="28194"/>
                </a:moveTo>
                <a:lnTo>
                  <a:pt x="28193" y="14478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323975" h="2614929">
                <a:moveTo>
                  <a:pt x="28193" y="258622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2586228"/>
                </a:lnTo>
                <a:lnTo>
                  <a:pt x="28193" y="2586228"/>
                </a:lnTo>
                <a:close/>
              </a:path>
              <a:path w="1323975" h="2614929">
                <a:moveTo>
                  <a:pt x="1309116" y="2586228"/>
                </a:moveTo>
                <a:lnTo>
                  <a:pt x="13716" y="2586228"/>
                </a:lnTo>
                <a:lnTo>
                  <a:pt x="28194" y="2599944"/>
                </a:lnTo>
                <a:lnTo>
                  <a:pt x="28193" y="2614422"/>
                </a:lnTo>
                <a:lnTo>
                  <a:pt x="1295400" y="2614422"/>
                </a:lnTo>
                <a:lnTo>
                  <a:pt x="1295400" y="2599944"/>
                </a:lnTo>
                <a:lnTo>
                  <a:pt x="1309116" y="2586228"/>
                </a:lnTo>
                <a:close/>
              </a:path>
              <a:path w="1323975" h="2614929">
                <a:moveTo>
                  <a:pt x="28193" y="2614422"/>
                </a:moveTo>
                <a:lnTo>
                  <a:pt x="28194" y="2599944"/>
                </a:lnTo>
                <a:lnTo>
                  <a:pt x="13716" y="2586228"/>
                </a:lnTo>
                <a:lnTo>
                  <a:pt x="13715" y="2614422"/>
                </a:lnTo>
                <a:lnTo>
                  <a:pt x="28193" y="2614422"/>
                </a:lnTo>
                <a:close/>
              </a:path>
              <a:path w="1323975" h="2614929">
                <a:moveTo>
                  <a:pt x="1309115" y="28194"/>
                </a:moveTo>
                <a:lnTo>
                  <a:pt x="1295399" y="14478"/>
                </a:lnTo>
                <a:lnTo>
                  <a:pt x="1295399" y="28194"/>
                </a:lnTo>
                <a:lnTo>
                  <a:pt x="1309115" y="28194"/>
                </a:lnTo>
                <a:close/>
              </a:path>
              <a:path w="1323975" h="2614929">
                <a:moveTo>
                  <a:pt x="1309116" y="2586228"/>
                </a:moveTo>
                <a:lnTo>
                  <a:pt x="1309115" y="28194"/>
                </a:lnTo>
                <a:lnTo>
                  <a:pt x="1295399" y="28194"/>
                </a:lnTo>
                <a:lnTo>
                  <a:pt x="1295400" y="2586228"/>
                </a:lnTo>
                <a:lnTo>
                  <a:pt x="1309116" y="2586228"/>
                </a:lnTo>
                <a:close/>
              </a:path>
              <a:path w="1323975" h="2614929">
                <a:moveTo>
                  <a:pt x="1309116" y="2614422"/>
                </a:moveTo>
                <a:lnTo>
                  <a:pt x="1309116" y="2586228"/>
                </a:lnTo>
                <a:lnTo>
                  <a:pt x="1295400" y="2599944"/>
                </a:lnTo>
                <a:lnTo>
                  <a:pt x="1295400" y="2614422"/>
                </a:lnTo>
                <a:lnTo>
                  <a:pt x="1309116" y="2614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3" name="object 12"/>
          <p:cNvSpPr txBox="1"/>
          <p:nvPr/>
        </p:nvSpPr>
        <p:spPr>
          <a:xfrm>
            <a:off x="4122977" y="838200"/>
            <a:ext cx="273502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90" dirty="0">
                <a:solidFill>
                  <a:prstClr val="black"/>
                </a:solidFill>
                <a:latin typeface="Calibri"/>
                <a:cs typeface="Calibri"/>
              </a:rPr>
              <a:t>Physical </a:t>
            </a:r>
            <a:r>
              <a:rPr sz="1800" spc="99" dirty="0">
                <a:solidFill>
                  <a:prstClr val="black"/>
                </a:solidFill>
                <a:latin typeface="Calibri"/>
                <a:cs typeface="Calibri"/>
              </a:rPr>
              <a:t>Address</a:t>
            </a:r>
            <a:r>
              <a:rPr sz="1800" spc="-7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800" spc="112" dirty="0">
                <a:solidFill>
                  <a:prstClr val="black"/>
                </a:solidFill>
                <a:latin typeface="Calibri"/>
                <a:cs typeface="Calibri"/>
              </a:rPr>
              <a:t>Space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4" name="object 13"/>
          <p:cNvSpPr/>
          <p:nvPr/>
        </p:nvSpPr>
        <p:spPr>
          <a:xfrm>
            <a:off x="4641300" y="1546412"/>
            <a:ext cx="1385455" cy="1882588"/>
          </a:xfrm>
          <a:custGeom>
            <a:avLst/>
            <a:gdLst/>
            <a:ahLst/>
            <a:cxnLst/>
            <a:rect l="l" t="t" r="r" b="b"/>
            <a:pathLst>
              <a:path w="1524000" h="2133600">
                <a:moveTo>
                  <a:pt x="0" y="0"/>
                </a:moveTo>
                <a:lnTo>
                  <a:pt x="0" y="2133600"/>
                </a:lnTo>
                <a:lnTo>
                  <a:pt x="1524000" y="213359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660A9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5" name="object 14"/>
          <p:cNvSpPr/>
          <p:nvPr/>
        </p:nvSpPr>
        <p:spPr>
          <a:xfrm>
            <a:off x="4628809" y="1534309"/>
            <a:ext cx="1411432" cy="1907801"/>
          </a:xfrm>
          <a:custGeom>
            <a:avLst/>
            <a:gdLst/>
            <a:ahLst/>
            <a:cxnLst/>
            <a:rect l="l" t="t" r="r" b="b"/>
            <a:pathLst>
              <a:path w="1552575" h="2162175">
                <a:moveTo>
                  <a:pt x="1552193" y="2161793"/>
                </a:moveTo>
                <a:lnTo>
                  <a:pt x="1552193" y="0"/>
                </a:lnTo>
                <a:lnTo>
                  <a:pt x="0" y="0"/>
                </a:lnTo>
                <a:lnTo>
                  <a:pt x="0" y="2161794"/>
                </a:lnTo>
                <a:lnTo>
                  <a:pt x="13715" y="2161794"/>
                </a:lnTo>
                <a:lnTo>
                  <a:pt x="13715" y="28193"/>
                </a:lnTo>
                <a:lnTo>
                  <a:pt x="28193" y="13716"/>
                </a:lnTo>
                <a:lnTo>
                  <a:pt x="28193" y="28193"/>
                </a:lnTo>
                <a:lnTo>
                  <a:pt x="1523999" y="28193"/>
                </a:lnTo>
                <a:lnTo>
                  <a:pt x="1523999" y="13716"/>
                </a:lnTo>
                <a:lnTo>
                  <a:pt x="1537715" y="28193"/>
                </a:lnTo>
                <a:lnTo>
                  <a:pt x="1537715" y="2161793"/>
                </a:lnTo>
                <a:lnTo>
                  <a:pt x="1552193" y="2161793"/>
                </a:lnTo>
                <a:close/>
              </a:path>
              <a:path w="1552575" h="2162175">
                <a:moveTo>
                  <a:pt x="28193" y="28193"/>
                </a:moveTo>
                <a:lnTo>
                  <a:pt x="28193" y="13716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552575" h="2162175">
                <a:moveTo>
                  <a:pt x="28193" y="2133600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33600"/>
                </a:lnTo>
                <a:lnTo>
                  <a:pt x="28193" y="2133600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3715" y="2133600"/>
                </a:lnTo>
                <a:lnTo>
                  <a:pt x="28193" y="2147316"/>
                </a:lnTo>
                <a:lnTo>
                  <a:pt x="28193" y="2161794"/>
                </a:lnTo>
                <a:lnTo>
                  <a:pt x="1523999" y="2161793"/>
                </a:lnTo>
                <a:lnTo>
                  <a:pt x="1523999" y="2147316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28193" y="2161794"/>
                </a:moveTo>
                <a:lnTo>
                  <a:pt x="28193" y="2147316"/>
                </a:lnTo>
                <a:lnTo>
                  <a:pt x="13715" y="2133600"/>
                </a:lnTo>
                <a:lnTo>
                  <a:pt x="13715" y="2161794"/>
                </a:lnTo>
                <a:lnTo>
                  <a:pt x="28193" y="2161794"/>
                </a:lnTo>
                <a:close/>
              </a:path>
              <a:path w="1552575" h="2162175">
                <a:moveTo>
                  <a:pt x="1537715" y="28193"/>
                </a:moveTo>
                <a:lnTo>
                  <a:pt x="1523999" y="13716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2133600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1537715" y="2161793"/>
                </a:moveTo>
                <a:lnTo>
                  <a:pt x="1537715" y="2133600"/>
                </a:lnTo>
                <a:lnTo>
                  <a:pt x="1523999" y="2147316"/>
                </a:lnTo>
                <a:lnTo>
                  <a:pt x="1523999" y="2161793"/>
                </a:lnTo>
                <a:lnTo>
                  <a:pt x="1537715" y="2161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7" name="object 16"/>
          <p:cNvSpPr/>
          <p:nvPr/>
        </p:nvSpPr>
        <p:spPr>
          <a:xfrm>
            <a:off x="4641300" y="3697941"/>
            <a:ext cx="1385455" cy="336176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8" name="object 17"/>
          <p:cNvSpPr/>
          <p:nvPr/>
        </p:nvSpPr>
        <p:spPr>
          <a:xfrm>
            <a:off x="4641300" y="4224421"/>
            <a:ext cx="1385455" cy="1625413"/>
          </a:xfrm>
          <a:custGeom>
            <a:avLst/>
            <a:gdLst/>
            <a:ahLst/>
            <a:cxnLst/>
            <a:rect l="l" t="t" r="r" b="b"/>
            <a:pathLst>
              <a:path w="1524000" h="1842134">
                <a:moveTo>
                  <a:pt x="0" y="0"/>
                </a:moveTo>
                <a:lnTo>
                  <a:pt x="0" y="1841754"/>
                </a:lnTo>
                <a:lnTo>
                  <a:pt x="1524000" y="1841754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9" name="object 18"/>
          <p:cNvSpPr/>
          <p:nvPr/>
        </p:nvSpPr>
        <p:spPr>
          <a:xfrm>
            <a:off x="4628809" y="3685866"/>
            <a:ext cx="1411432" cy="2176743"/>
          </a:xfrm>
          <a:custGeom>
            <a:avLst/>
            <a:gdLst/>
            <a:ahLst/>
            <a:cxnLst/>
            <a:rect l="l" t="t" r="r" b="b"/>
            <a:pathLst>
              <a:path w="1552575" h="2466975">
                <a:moveTo>
                  <a:pt x="1552193" y="2466594"/>
                </a:moveTo>
                <a:lnTo>
                  <a:pt x="1552193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4"/>
                </a:lnTo>
                <a:lnTo>
                  <a:pt x="1523999" y="13716"/>
                </a:lnTo>
                <a:lnTo>
                  <a:pt x="1537715" y="28194"/>
                </a:lnTo>
                <a:lnTo>
                  <a:pt x="1537715" y="2466594"/>
                </a:lnTo>
                <a:lnTo>
                  <a:pt x="1552193" y="2466594"/>
                </a:lnTo>
                <a:close/>
              </a:path>
              <a:path w="1552575" h="24669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2466975">
                <a:moveTo>
                  <a:pt x="28194" y="24384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523999" y="2466594"/>
                </a:lnTo>
                <a:lnTo>
                  <a:pt x="1523999" y="2452116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552575" h="2466975">
                <a:moveTo>
                  <a:pt x="1537715" y="28194"/>
                </a:moveTo>
                <a:lnTo>
                  <a:pt x="1523999" y="13716"/>
                </a:lnTo>
                <a:lnTo>
                  <a:pt x="1523999" y="28194"/>
                </a:lnTo>
                <a:lnTo>
                  <a:pt x="1537715" y="28194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537715" y="28194"/>
                </a:lnTo>
                <a:lnTo>
                  <a:pt x="1523999" y="28194"/>
                </a:lnTo>
                <a:lnTo>
                  <a:pt x="1523999" y="2438400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1537715" y="2466594"/>
                </a:moveTo>
                <a:lnTo>
                  <a:pt x="1537715" y="2438400"/>
                </a:lnTo>
                <a:lnTo>
                  <a:pt x="1523999" y="2452116"/>
                </a:lnTo>
                <a:lnTo>
                  <a:pt x="1523999" y="2466594"/>
                </a:lnTo>
                <a:lnTo>
                  <a:pt x="1537715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3" name="object 22"/>
          <p:cNvSpPr txBox="1"/>
          <p:nvPr/>
        </p:nvSpPr>
        <p:spPr>
          <a:xfrm>
            <a:off x="436648" y="2967317"/>
            <a:ext cx="667327" cy="217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400" spc="76" dirty="0">
                <a:solidFill>
                  <a:prstClr val="black"/>
                </a:solidFill>
                <a:latin typeface="Calibri"/>
                <a:cs typeface="Calibri"/>
              </a:rPr>
              <a:t>Enclave</a:t>
            </a:r>
            <a:endParaRPr sz="1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2" name="object 54"/>
          <p:cNvSpPr/>
          <p:nvPr/>
        </p:nvSpPr>
        <p:spPr>
          <a:xfrm>
            <a:off x="1163809" y="1943102"/>
            <a:ext cx="219941" cy="2292724"/>
          </a:xfrm>
          <a:custGeom>
            <a:avLst/>
            <a:gdLst/>
            <a:ahLst/>
            <a:cxnLst/>
            <a:rect l="l" t="t" r="r" b="b"/>
            <a:pathLst>
              <a:path w="241934" h="2598420">
                <a:moveTo>
                  <a:pt x="76355" y="1299186"/>
                </a:moveTo>
                <a:lnTo>
                  <a:pt x="71082" y="1296442"/>
                </a:lnTo>
                <a:lnTo>
                  <a:pt x="37338" y="1288542"/>
                </a:lnTo>
                <a:lnTo>
                  <a:pt x="25146" y="1287018"/>
                </a:lnTo>
                <a:lnTo>
                  <a:pt x="12953" y="1286256"/>
                </a:lnTo>
                <a:lnTo>
                  <a:pt x="12192" y="1286256"/>
                </a:lnTo>
                <a:lnTo>
                  <a:pt x="5334" y="1287018"/>
                </a:lnTo>
                <a:lnTo>
                  <a:pt x="0" y="1292352"/>
                </a:lnTo>
                <a:lnTo>
                  <a:pt x="0" y="1306068"/>
                </a:lnTo>
                <a:lnTo>
                  <a:pt x="5334" y="1311402"/>
                </a:lnTo>
                <a:lnTo>
                  <a:pt x="12192" y="1312164"/>
                </a:lnTo>
                <a:lnTo>
                  <a:pt x="12953" y="1312164"/>
                </a:lnTo>
                <a:lnTo>
                  <a:pt x="25146" y="1311354"/>
                </a:lnTo>
                <a:lnTo>
                  <a:pt x="36576" y="1310640"/>
                </a:lnTo>
                <a:lnTo>
                  <a:pt x="71628" y="1301662"/>
                </a:lnTo>
                <a:lnTo>
                  <a:pt x="76355" y="1299186"/>
                </a:lnTo>
                <a:close/>
              </a:path>
              <a:path w="241934" h="2598420">
                <a:moveTo>
                  <a:pt x="241553" y="25146"/>
                </a:moveTo>
                <a:lnTo>
                  <a:pt x="240791" y="0"/>
                </a:lnTo>
                <a:lnTo>
                  <a:pt x="227837" y="762"/>
                </a:lnTo>
                <a:lnTo>
                  <a:pt x="215645" y="1524"/>
                </a:lnTo>
                <a:lnTo>
                  <a:pt x="180661" y="10590"/>
                </a:lnTo>
                <a:lnTo>
                  <a:pt x="148151" y="28165"/>
                </a:lnTo>
                <a:lnTo>
                  <a:pt x="124052" y="54327"/>
                </a:lnTo>
                <a:lnTo>
                  <a:pt x="114299" y="89154"/>
                </a:lnTo>
                <a:lnTo>
                  <a:pt x="114300" y="1225296"/>
                </a:lnTo>
                <a:lnTo>
                  <a:pt x="113538" y="1227582"/>
                </a:lnTo>
                <a:lnTo>
                  <a:pt x="92964" y="1261110"/>
                </a:lnTo>
                <a:lnTo>
                  <a:pt x="55410" y="1280549"/>
                </a:lnTo>
                <a:lnTo>
                  <a:pt x="12953" y="1286256"/>
                </a:lnTo>
                <a:lnTo>
                  <a:pt x="25146" y="1287018"/>
                </a:lnTo>
                <a:lnTo>
                  <a:pt x="37338" y="1288542"/>
                </a:lnTo>
                <a:lnTo>
                  <a:pt x="71082" y="1296442"/>
                </a:lnTo>
                <a:lnTo>
                  <a:pt x="76355" y="1299186"/>
                </a:lnTo>
                <a:lnTo>
                  <a:pt x="104560" y="1284412"/>
                </a:lnTo>
                <a:lnTo>
                  <a:pt x="129217" y="1258560"/>
                </a:lnTo>
                <a:lnTo>
                  <a:pt x="139446" y="1223772"/>
                </a:lnTo>
                <a:lnTo>
                  <a:pt x="139445" y="85344"/>
                </a:lnTo>
                <a:lnTo>
                  <a:pt x="149907" y="61363"/>
                </a:lnTo>
                <a:lnTo>
                  <a:pt x="169892" y="43834"/>
                </a:lnTo>
                <a:lnTo>
                  <a:pt x="194847" y="32390"/>
                </a:lnTo>
                <a:lnTo>
                  <a:pt x="220217" y="26670"/>
                </a:lnTo>
                <a:lnTo>
                  <a:pt x="241553" y="25146"/>
                </a:lnTo>
                <a:close/>
              </a:path>
              <a:path w="241934" h="2598420">
                <a:moveTo>
                  <a:pt x="241554" y="2573274"/>
                </a:moveTo>
                <a:lnTo>
                  <a:pt x="193322" y="2565176"/>
                </a:lnTo>
                <a:lnTo>
                  <a:pt x="147998" y="2534670"/>
                </a:lnTo>
                <a:lnTo>
                  <a:pt x="139446" y="1370838"/>
                </a:lnTo>
                <a:lnTo>
                  <a:pt x="127897" y="1338119"/>
                </a:lnTo>
                <a:lnTo>
                  <a:pt x="103189" y="1313145"/>
                </a:lnTo>
                <a:lnTo>
                  <a:pt x="76355" y="1299186"/>
                </a:lnTo>
                <a:lnTo>
                  <a:pt x="71628" y="1301662"/>
                </a:lnTo>
                <a:lnTo>
                  <a:pt x="36576" y="1310640"/>
                </a:lnTo>
                <a:lnTo>
                  <a:pt x="22860" y="1311503"/>
                </a:lnTo>
                <a:lnTo>
                  <a:pt x="12953" y="1312164"/>
                </a:lnTo>
                <a:lnTo>
                  <a:pt x="24384" y="1312272"/>
                </a:lnTo>
                <a:lnTo>
                  <a:pt x="33528" y="1312926"/>
                </a:lnTo>
                <a:lnTo>
                  <a:pt x="85472" y="1331437"/>
                </a:lnTo>
                <a:lnTo>
                  <a:pt x="114300" y="1375410"/>
                </a:lnTo>
                <a:lnTo>
                  <a:pt x="114300" y="2514600"/>
                </a:lnTo>
                <a:lnTo>
                  <a:pt x="125964" y="2547330"/>
                </a:lnTo>
                <a:lnTo>
                  <a:pt x="150609" y="2572021"/>
                </a:lnTo>
                <a:lnTo>
                  <a:pt x="182626" y="2588575"/>
                </a:lnTo>
                <a:lnTo>
                  <a:pt x="216408" y="2596896"/>
                </a:lnTo>
                <a:lnTo>
                  <a:pt x="240792" y="2598420"/>
                </a:lnTo>
                <a:lnTo>
                  <a:pt x="241554" y="257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3" name="object 55"/>
          <p:cNvSpPr/>
          <p:nvPr/>
        </p:nvSpPr>
        <p:spPr>
          <a:xfrm>
            <a:off x="1163809" y="1943102"/>
            <a:ext cx="219941" cy="2292724"/>
          </a:xfrm>
          <a:custGeom>
            <a:avLst/>
            <a:gdLst/>
            <a:ahLst/>
            <a:cxnLst/>
            <a:rect l="l" t="t" r="r" b="b"/>
            <a:pathLst>
              <a:path w="241934" h="2598420">
                <a:moveTo>
                  <a:pt x="76355" y="1299186"/>
                </a:moveTo>
                <a:lnTo>
                  <a:pt x="71082" y="1296442"/>
                </a:lnTo>
                <a:lnTo>
                  <a:pt x="37338" y="1288542"/>
                </a:lnTo>
                <a:lnTo>
                  <a:pt x="25146" y="1287018"/>
                </a:lnTo>
                <a:lnTo>
                  <a:pt x="12953" y="1286256"/>
                </a:lnTo>
                <a:lnTo>
                  <a:pt x="12192" y="1286256"/>
                </a:lnTo>
                <a:lnTo>
                  <a:pt x="5334" y="1287018"/>
                </a:lnTo>
                <a:lnTo>
                  <a:pt x="0" y="1292352"/>
                </a:lnTo>
                <a:lnTo>
                  <a:pt x="0" y="1306068"/>
                </a:lnTo>
                <a:lnTo>
                  <a:pt x="5334" y="1311402"/>
                </a:lnTo>
                <a:lnTo>
                  <a:pt x="12192" y="1312164"/>
                </a:lnTo>
                <a:lnTo>
                  <a:pt x="12953" y="1312164"/>
                </a:lnTo>
                <a:lnTo>
                  <a:pt x="25146" y="1311354"/>
                </a:lnTo>
                <a:lnTo>
                  <a:pt x="36576" y="1310640"/>
                </a:lnTo>
                <a:lnTo>
                  <a:pt x="71628" y="1301662"/>
                </a:lnTo>
                <a:lnTo>
                  <a:pt x="76355" y="1299186"/>
                </a:lnTo>
                <a:close/>
              </a:path>
              <a:path w="241934" h="2598420">
                <a:moveTo>
                  <a:pt x="241553" y="25146"/>
                </a:moveTo>
                <a:lnTo>
                  <a:pt x="240791" y="0"/>
                </a:lnTo>
                <a:lnTo>
                  <a:pt x="227837" y="762"/>
                </a:lnTo>
                <a:lnTo>
                  <a:pt x="215645" y="1524"/>
                </a:lnTo>
                <a:lnTo>
                  <a:pt x="180661" y="10590"/>
                </a:lnTo>
                <a:lnTo>
                  <a:pt x="148151" y="28165"/>
                </a:lnTo>
                <a:lnTo>
                  <a:pt x="124052" y="54327"/>
                </a:lnTo>
                <a:lnTo>
                  <a:pt x="114299" y="89154"/>
                </a:lnTo>
                <a:lnTo>
                  <a:pt x="114300" y="1225296"/>
                </a:lnTo>
                <a:lnTo>
                  <a:pt x="113538" y="1227582"/>
                </a:lnTo>
                <a:lnTo>
                  <a:pt x="92964" y="1261110"/>
                </a:lnTo>
                <a:lnTo>
                  <a:pt x="55410" y="1280549"/>
                </a:lnTo>
                <a:lnTo>
                  <a:pt x="12953" y="1286256"/>
                </a:lnTo>
                <a:lnTo>
                  <a:pt x="25146" y="1287018"/>
                </a:lnTo>
                <a:lnTo>
                  <a:pt x="37338" y="1288542"/>
                </a:lnTo>
                <a:lnTo>
                  <a:pt x="71082" y="1296442"/>
                </a:lnTo>
                <a:lnTo>
                  <a:pt x="76355" y="1299186"/>
                </a:lnTo>
                <a:lnTo>
                  <a:pt x="104560" y="1284412"/>
                </a:lnTo>
                <a:lnTo>
                  <a:pt x="129217" y="1258560"/>
                </a:lnTo>
                <a:lnTo>
                  <a:pt x="139446" y="1223772"/>
                </a:lnTo>
                <a:lnTo>
                  <a:pt x="139445" y="85344"/>
                </a:lnTo>
                <a:lnTo>
                  <a:pt x="149907" y="61363"/>
                </a:lnTo>
                <a:lnTo>
                  <a:pt x="169892" y="43834"/>
                </a:lnTo>
                <a:lnTo>
                  <a:pt x="194847" y="32390"/>
                </a:lnTo>
                <a:lnTo>
                  <a:pt x="220217" y="26670"/>
                </a:lnTo>
                <a:lnTo>
                  <a:pt x="241553" y="25146"/>
                </a:lnTo>
                <a:close/>
              </a:path>
              <a:path w="241934" h="2598420">
                <a:moveTo>
                  <a:pt x="241554" y="2573274"/>
                </a:moveTo>
                <a:lnTo>
                  <a:pt x="193322" y="2565176"/>
                </a:lnTo>
                <a:lnTo>
                  <a:pt x="147998" y="2534670"/>
                </a:lnTo>
                <a:lnTo>
                  <a:pt x="139446" y="1370838"/>
                </a:lnTo>
                <a:lnTo>
                  <a:pt x="127897" y="1338119"/>
                </a:lnTo>
                <a:lnTo>
                  <a:pt x="103189" y="1313145"/>
                </a:lnTo>
                <a:lnTo>
                  <a:pt x="76355" y="1299186"/>
                </a:lnTo>
                <a:lnTo>
                  <a:pt x="71628" y="1301662"/>
                </a:lnTo>
                <a:lnTo>
                  <a:pt x="36576" y="1310640"/>
                </a:lnTo>
                <a:lnTo>
                  <a:pt x="22860" y="1311503"/>
                </a:lnTo>
                <a:lnTo>
                  <a:pt x="12953" y="1312164"/>
                </a:lnTo>
                <a:lnTo>
                  <a:pt x="24384" y="1312272"/>
                </a:lnTo>
                <a:lnTo>
                  <a:pt x="33528" y="1312926"/>
                </a:lnTo>
                <a:lnTo>
                  <a:pt x="85472" y="1331437"/>
                </a:lnTo>
                <a:lnTo>
                  <a:pt x="114300" y="1375410"/>
                </a:lnTo>
                <a:lnTo>
                  <a:pt x="114300" y="2514600"/>
                </a:lnTo>
                <a:lnTo>
                  <a:pt x="125964" y="2547330"/>
                </a:lnTo>
                <a:lnTo>
                  <a:pt x="150609" y="2572021"/>
                </a:lnTo>
                <a:lnTo>
                  <a:pt x="182626" y="2588575"/>
                </a:lnTo>
                <a:lnTo>
                  <a:pt x="216408" y="2596896"/>
                </a:lnTo>
                <a:lnTo>
                  <a:pt x="240792" y="2598420"/>
                </a:lnTo>
                <a:lnTo>
                  <a:pt x="241554" y="257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4" name="object 56"/>
          <p:cNvSpPr txBox="1"/>
          <p:nvPr/>
        </p:nvSpPr>
        <p:spPr>
          <a:xfrm>
            <a:off x="6765405" y="845589"/>
            <a:ext cx="21499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1409"/>
              </a:spcBef>
              <a:spcAft>
                <a:spcPts val="0"/>
              </a:spcAft>
            </a:pPr>
            <a:r>
              <a:rPr sz="1800" spc="-171" dirty="0" smtClean="0">
                <a:solidFill>
                  <a:prstClr val="black"/>
                </a:solidFill>
                <a:latin typeface="Verdana"/>
                <a:cs typeface="Verdana"/>
              </a:rPr>
              <a:t>Enclave</a:t>
            </a:r>
            <a:r>
              <a:rPr sz="1800" spc="-238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44" dirty="0" smtClean="0">
                <a:solidFill>
                  <a:prstClr val="black"/>
                </a:solidFill>
                <a:latin typeface="Verdana"/>
                <a:cs typeface="Verdana"/>
              </a:rPr>
              <a:t> active</a:t>
            </a:r>
            <a:endParaRPr sz="18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176" y="832600"/>
            <a:ext cx="2434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spc="63" dirty="0">
                <a:solidFill>
                  <a:srgbClr val="000000"/>
                </a:solidFill>
                <a:latin typeface="Calibri"/>
                <a:cs typeface="+mn-cs"/>
              </a:rPr>
              <a:t>Virtual </a:t>
            </a:r>
            <a:r>
              <a:rPr lang="en-US" sz="1800" spc="99" dirty="0">
                <a:solidFill>
                  <a:srgbClr val="000000"/>
                </a:solidFill>
                <a:latin typeface="Calibri"/>
                <a:cs typeface="+mn-cs"/>
              </a:rPr>
              <a:t>Address</a:t>
            </a:r>
            <a:r>
              <a:rPr lang="en-US" sz="1800" spc="-67" dirty="0">
                <a:solidFill>
                  <a:srgbClr val="000000"/>
                </a:solidFill>
                <a:latin typeface="Calibri"/>
                <a:cs typeface="+mn-cs"/>
              </a:rPr>
              <a:t> </a:t>
            </a:r>
            <a:r>
              <a:rPr lang="en-US" sz="1800" spc="112" dirty="0">
                <a:solidFill>
                  <a:srgbClr val="000000"/>
                </a:solidFill>
                <a:latin typeface="Calibri"/>
                <a:cs typeface="+mn-cs"/>
              </a:rPr>
              <a:t>Space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2"/>
          <p:cNvSpPr txBox="1"/>
          <p:nvPr/>
        </p:nvSpPr>
        <p:spPr>
          <a:xfrm>
            <a:off x="2609850" y="4408954"/>
            <a:ext cx="1352550" cy="961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08" dirty="0" smtClean="0">
                <a:solidFill>
                  <a:srgbClr val="B2B2B2"/>
                </a:solidFill>
                <a:latin typeface="Calibri"/>
                <a:cs typeface="Calibri"/>
              </a:rPr>
              <a:t>E</a:t>
            </a:r>
            <a:r>
              <a:rPr sz="1300" spc="108" dirty="0" smtClean="0">
                <a:solidFill>
                  <a:srgbClr val="B2B2B2"/>
                </a:solidFill>
                <a:latin typeface="Calibri"/>
                <a:cs typeface="Calibri"/>
              </a:rPr>
              <a:t>CREATE</a:t>
            </a:r>
            <a:r>
              <a:rPr sz="1300" spc="-49" dirty="0" smtClean="0">
                <a:solidFill>
                  <a:srgbClr val="B2B2B2"/>
                </a:solidFill>
                <a:latin typeface="Calibri"/>
                <a:cs typeface="Calibri"/>
              </a:rPr>
              <a:t> </a:t>
            </a:r>
            <a:r>
              <a:rPr sz="1300" spc="45" dirty="0">
                <a:solidFill>
                  <a:srgbClr val="B2B2B2"/>
                </a:solidFill>
                <a:latin typeface="Calibri"/>
                <a:cs typeface="Calibri"/>
              </a:rPr>
              <a:t>(</a:t>
            </a:r>
            <a:r>
              <a:rPr sz="1300" spc="45" dirty="0" smtClean="0">
                <a:solidFill>
                  <a:srgbClr val="B2B2B2"/>
                </a:solidFill>
                <a:latin typeface="Calibri"/>
                <a:cs typeface="Calibri"/>
              </a:rPr>
              <a:t>Range</a:t>
            </a:r>
            <a:r>
              <a:rPr lang="en-US" sz="1300" spc="45" dirty="0" smtClean="0">
                <a:solidFill>
                  <a:srgbClr val="B2B2B2"/>
                </a:solidFill>
                <a:latin typeface="Calibri"/>
                <a:cs typeface="Calibri"/>
              </a:rPr>
              <a:t>)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1363" algn="r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sz="1300" spc="90" dirty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EADD </a:t>
            </a:r>
            <a:r>
              <a:rPr sz="1300" spc="63" dirty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(Copy</a:t>
            </a:r>
            <a:r>
              <a:rPr sz="1300" spc="-85" dirty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 </a:t>
            </a:r>
            <a:r>
              <a:rPr sz="1300" spc="54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Page</a:t>
            </a:r>
            <a:r>
              <a:rPr lang="en-US" sz="1300" spc="54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)</a:t>
            </a:r>
            <a:endParaRPr lang="he-IL" sz="1300" spc="54" dirty="0" smtClean="0">
              <a:solidFill>
                <a:prstClr val="white">
                  <a:lumMod val="65000"/>
                </a:prstClr>
              </a:solidFill>
              <a:latin typeface="Calibri"/>
              <a:cs typeface="Calibri"/>
            </a:endParaRPr>
          </a:p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12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EEXTEND</a:t>
            </a:r>
            <a:endParaRPr lang="he-IL" sz="1300" spc="112" dirty="0" smtClean="0">
              <a:solidFill>
                <a:prstClr val="white">
                  <a:lumMod val="65000"/>
                </a:prstClr>
              </a:solidFill>
              <a:latin typeface="Calibri"/>
              <a:cs typeface="Calibri"/>
            </a:endParaRPr>
          </a:p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12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EINIT</a:t>
            </a:r>
            <a:endParaRPr lang="he-IL" sz="1300" spc="112" dirty="0" smtClean="0">
              <a:solidFill>
                <a:prstClr val="white">
                  <a:lumMod val="65000"/>
                </a:prstClr>
              </a:solidFill>
              <a:latin typeface="Calibri"/>
              <a:cs typeface="Calibri"/>
            </a:endParaRPr>
          </a:p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12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EENTER</a:t>
            </a:r>
            <a:endParaRPr sz="1300" dirty="0">
              <a:solidFill>
                <a:prstClr val="white">
                  <a:lumMod val="6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101" name="object 40"/>
          <p:cNvSpPr/>
          <p:nvPr/>
        </p:nvSpPr>
        <p:spPr>
          <a:xfrm>
            <a:off x="6650187" y="3697941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1" name="object 41"/>
          <p:cNvSpPr/>
          <p:nvPr/>
        </p:nvSpPr>
        <p:spPr>
          <a:xfrm>
            <a:off x="6650187" y="4235825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2" name="object 42"/>
          <p:cNvSpPr/>
          <p:nvPr/>
        </p:nvSpPr>
        <p:spPr>
          <a:xfrm>
            <a:off x="6650187" y="4572000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3" name="object 43"/>
          <p:cNvSpPr/>
          <p:nvPr/>
        </p:nvSpPr>
        <p:spPr>
          <a:xfrm>
            <a:off x="6650187" y="4908178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4" name="object 44"/>
          <p:cNvSpPr/>
          <p:nvPr/>
        </p:nvSpPr>
        <p:spPr>
          <a:xfrm>
            <a:off x="6650187" y="5244353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5" name="object 45"/>
          <p:cNvSpPr/>
          <p:nvPr/>
        </p:nvSpPr>
        <p:spPr>
          <a:xfrm>
            <a:off x="6650187" y="5580530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6" name="object 46"/>
          <p:cNvSpPr/>
          <p:nvPr/>
        </p:nvSpPr>
        <p:spPr>
          <a:xfrm>
            <a:off x="6637718" y="3685866"/>
            <a:ext cx="1480705" cy="2176743"/>
          </a:xfrm>
          <a:custGeom>
            <a:avLst/>
            <a:gdLst/>
            <a:ahLst/>
            <a:cxnLst/>
            <a:rect l="l" t="t" r="r" b="b"/>
            <a:pathLst>
              <a:path w="1628775" h="2466975">
                <a:moveTo>
                  <a:pt x="1628394" y="2466594"/>
                </a:moveTo>
                <a:lnTo>
                  <a:pt x="1628394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4" y="28194"/>
                </a:lnTo>
                <a:lnTo>
                  <a:pt x="1600200" y="28194"/>
                </a:lnTo>
                <a:lnTo>
                  <a:pt x="1600200" y="13716"/>
                </a:lnTo>
                <a:lnTo>
                  <a:pt x="1613916" y="28194"/>
                </a:lnTo>
                <a:lnTo>
                  <a:pt x="1613916" y="2466594"/>
                </a:lnTo>
                <a:lnTo>
                  <a:pt x="1628394" y="2466594"/>
                </a:lnTo>
                <a:close/>
              </a:path>
              <a:path w="1628775" h="2466975">
                <a:moveTo>
                  <a:pt x="28194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4" y="28194"/>
                </a:lnTo>
                <a:close/>
              </a:path>
              <a:path w="1628775" h="2466975">
                <a:moveTo>
                  <a:pt x="28194" y="2438400"/>
                </a:moveTo>
                <a:lnTo>
                  <a:pt x="28194" y="28194"/>
                </a:lnTo>
                <a:lnTo>
                  <a:pt x="13716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600200" y="2466594"/>
                </a:lnTo>
                <a:lnTo>
                  <a:pt x="1600200" y="2452116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628775" h="2466975">
                <a:moveTo>
                  <a:pt x="1613916" y="28194"/>
                </a:moveTo>
                <a:lnTo>
                  <a:pt x="1600200" y="13716"/>
                </a:lnTo>
                <a:lnTo>
                  <a:pt x="1600200" y="28194"/>
                </a:lnTo>
                <a:lnTo>
                  <a:pt x="1613916" y="28194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613916" y="28194"/>
                </a:lnTo>
                <a:lnTo>
                  <a:pt x="1600200" y="28194"/>
                </a:lnTo>
                <a:lnTo>
                  <a:pt x="1600200" y="2438400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1613916" y="2466594"/>
                </a:moveTo>
                <a:lnTo>
                  <a:pt x="1613916" y="2438400"/>
                </a:lnTo>
                <a:lnTo>
                  <a:pt x="1600200" y="2452116"/>
                </a:lnTo>
                <a:lnTo>
                  <a:pt x="1600200" y="2466594"/>
                </a:lnTo>
                <a:lnTo>
                  <a:pt x="1613916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7" name="object 47"/>
          <p:cNvSpPr txBox="1"/>
          <p:nvPr/>
        </p:nvSpPr>
        <p:spPr>
          <a:xfrm>
            <a:off x="6639328" y="3683149"/>
            <a:ext cx="57611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2" dirty="0">
                <a:solidFill>
                  <a:srgbClr val="FFFFFF"/>
                </a:solidFill>
                <a:latin typeface="Calibri"/>
                <a:cs typeface="Calibri"/>
              </a:rPr>
              <a:t>EPCM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18" name="object 48"/>
          <p:cNvSpPr/>
          <p:nvPr/>
        </p:nvSpPr>
        <p:spPr>
          <a:xfrm>
            <a:off x="6650187" y="4975415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9" name="object 49"/>
          <p:cNvSpPr/>
          <p:nvPr/>
        </p:nvSpPr>
        <p:spPr>
          <a:xfrm>
            <a:off x="6639097" y="4964654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0" name="object 50"/>
          <p:cNvSpPr/>
          <p:nvPr/>
        </p:nvSpPr>
        <p:spPr>
          <a:xfrm>
            <a:off x="6650187" y="4303062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1" name="object 51"/>
          <p:cNvSpPr/>
          <p:nvPr/>
        </p:nvSpPr>
        <p:spPr>
          <a:xfrm>
            <a:off x="6639097" y="4292301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2" name="object 52"/>
          <p:cNvSpPr/>
          <p:nvPr/>
        </p:nvSpPr>
        <p:spPr>
          <a:xfrm>
            <a:off x="6650187" y="4639235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3" name="object 53"/>
          <p:cNvSpPr/>
          <p:nvPr/>
        </p:nvSpPr>
        <p:spPr>
          <a:xfrm>
            <a:off x="6639097" y="4628479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4" name="object 57"/>
          <p:cNvSpPr/>
          <p:nvPr/>
        </p:nvSpPr>
        <p:spPr>
          <a:xfrm>
            <a:off x="6639097" y="3956126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869904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5" name="object 58"/>
          <p:cNvSpPr txBox="1"/>
          <p:nvPr/>
        </p:nvSpPr>
        <p:spPr>
          <a:xfrm>
            <a:off x="6650187" y="3966909"/>
            <a:ext cx="1454727" cy="260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781" defTabSz="817992" eaLnBrk="1" fontAlgn="auto" hangingPunct="1">
              <a:lnSpc>
                <a:spcPts val="2024"/>
              </a:lnSpc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26" name="object 59"/>
          <p:cNvSpPr/>
          <p:nvPr/>
        </p:nvSpPr>
        <p:spPr>
          <a:xfrm>
            <a:off x="6650187" y="3966882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7" name="object 60"/>
          <p:cNvSpPr/>
          <p:nvPr/>
        </p:nvSpPr>
        <p:spPr>
          <a:xfrm>
            <a:off x="6639097" y="3956126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8" name="object 61"/>
          <p:cNvSpPr/>
          <p:nvPr/>
        </p:nvSpPr>
        <p:spPr>
          <a:xfrm>
            <a:off x="6650187" y="5311588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9" name="object 62"/>
          <p:cNvSpPr/>
          <p:nvPr/>
        </p:nvSpPr>
        <p:spPr>
          <a:xfrm>
            <a:off x="6639097" y="5300831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0" name="object 63"/>
          <p:cNvSpPr txBox="1"/>
          <p:nvPr/>
        </p:nvSpPr>
        <p:spPr>
          <a:xfrm>
            <a:off x="6832608" y="4018433"/>
            <a:ext cx="1091623" cy="1617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000" spc="36" dirty="0">
                <a:solidFill>
                  <a:srgbClr val="FFFFFF"/>
                </a:solidFill>
                <a:latin typeface="Calibri"/>
                <a:cs typeface="Calibri"/>
              </a:rPr>
              <a:t>Valid, </a:t>
            </a:r>
            <a:r>
              <a:rPr sz="1000" spc="81" dirty="0">
                <a:solidFill>
                  <a:srgbClr val="FFFFFF"/>
                </a:solidFill>
                <a:latin typeface="Calibri"/>
                <a:cs typeface="Calibri"/>
              </a:rPr>
              <a:t>SECS,</a:t>
            </a:r>
            <a:r>
              <a:rPr sz="10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54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endParaRPr sz="1000" dirty="0">
              <a:solidFill>
                <a:prstClr val="black"/>
              </a:solidFill>
              <a:latin typeface="Calibri"/>
              <a:cs typeface="Calibri"/>
            </a:endParaRPr>
          </a:p>
          <a:p>
            <a:pPr defTabSz="817992" eaLnBrk="1" fontAlgn="auto" hangingPunct="1">
              <a:spcBef>
                <a:spcPts val="35"/>
              </a:spcBef>
              <a:spcAft>
                <a:spcPts val="0"/>
              </a:spcAft>
            </a:pP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06205" marR="199957" algn="ctr" defTabSz="817992" eaLnBrk="1" fontAlgn="auto" hangingPunct="1">
              <a:lnSpc>
                <a:spcPct val="100800"/>
              </a:lnSpc>
              <a:spcBef>
                <a:spcPts val="363"/>
              </a:spcBef>
              <a:spcAft>
                <a:spcPts val="0"/>
              </a:spcAft>
            </a:pPr>
            <a:r>
              <a:rPr sz="1100" spc="36" dirty="0">
                <a:solidFill>
                  <a:srgbClr val="FFFFFF"/>
                </a:solidFill>
                <a:latin typeface="Calibri"/>
                <a:cs typeface="Calibri"/>
              </a:rPr>
              <a:t>Valid,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REG,  </a:t>
            </a:r>
            <a:r>
              <a:rPr sz="1100" spc="63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100" spc="27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100" spc="-4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100" spc="117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1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06205" marR="199957" algn="ctr" defTabSz="817992" eaLnBrk="1" fontAlgn="auto" hangingPunct="1">
              <a:lnSpc>
                <a:spcPct val="100800"/>
              </a:lnSpc>
              <a:spcBef>
                <a:spcPts val="85"/>
              </a:spcBef>
              <a:spcAft>
                <a:spcPts val="0"/>
              </a:spcAft>
            </a:pPr>
            <a:r>
              <a:rPr sz="1100" spc="36" dirty="0">
                <a:solidFill>
                  <a:srgbClr val="FFFFFF"/>
                </a:solidFill>
                <a:latin typeface="Calibri"/>
                <a:cs typeface="Calibri"/>
              </a:rPr>
              <a:t>Valid,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REG,  </a:t>
            </a:r>
            <a:r>
              <a:rPr sz="1100" spc="63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100" spc="27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100" spc="-4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100" spc="117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100" dirty="0">
              <a:solidFill>
                <a:prstClr val="black"/>
              </a:solidFill>
              <a:latin typeface="Calibri"/>
              <a:cs typeface="Calibri"/>
            </a:endParaRPr>
          </a:p>
          <a:p>
            <a:pPr algn="ctr" defTabSz="817992" eaLnBrk="1" fontAlgn="auto" hangingPunct="1">
              <a:spcBef>
                <a:spcPts val="26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9" name="object 10"/>
          <p:cNvSpPr/>
          <p:nvPr/>
        </p:nvSpPr>
        <p:spPr>
          <a:xfrm>
            <a:off x="1385455" y="2874309"/>
            <a:ext cx="1177636" cy="700928"/>
          </a:xfrm>
          <a:custGeom>
            <a:avLst/>
            <a:gdLst/>
            <a:ahLst/>
            <a:cxnLst/>
            <a:rect l="l" t="t" r="r" b="b"/>
            <a:pathLst>
              <a:path w="1295400" h="794385">
                <a:moveTo>
                  <a:pt x="0" y="0"/>
                </a:moveTo>
                <a:lnTo>
                  <a:pt x="0" y="794003"/>
                </a:lnTo>
                <a:lnTo>
                  <a:pt x="1295400" y="794003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4C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0" name="object 25"/>
          <p:cNvSpPr/>
          <p:nvPr/>
        </p:nvSpPr>
        <p:spPr>
          <a:xfrm>
            <a:off x="1385455" y="2684036"/>
            <a:ext cx="1177636" cy="5603"/>
          </a:xfrm>
          <a:custGeom>
            <a:avLst/>
            <a:gdLst/>
            <a:ahLst/>
            <a:cxnLst/>
            <a:rect l="l" t="t" r="r" b="b"/>
            <a:pathLst>
              <a:path w="1295400" h="6350">
                <a:moveTo>
                  <a:pt x="0" y="0"/>
                </a:moveTo>
                <a:lnTo>
                  <a:pt x="0" y="6096"/>
                </a:lnTo>
                <a:lnTo>
                  <a:pt x="1295400" y="6096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4" name="object 26"/>
          <p:cNvSpPr/>
          <p:nvPr/>
        </p:nvSpPr>
        <p:spPr>
          <a:xfrm>
            <a:off x="1372988" y="2671262"/>
            <a:ext cx="1203614" cy="216274"/>
          </a:xfrm>
          <a:custGeom>
            <a:avLst/>
            <a:gdLst/>
            <a:ahLst/>
            <a:cxnLst/>
            <a:rect l="l" t="t" r="r" b="b"/>
            <a:pathLst>
              <a:path w="1323975" h="245110">
                <a:moveTo>
                  <a:pt x="1323594" y="244601"/>
                </a:moveTo>
                <a:lnTo>
                  <a:pt x="1323594" y="0"/>
                </a:lnTo>
                <a:lnTo>
                  <a:pt x="0" y="0"/>
                </a:lnTo>
                <a:lnTo>
                  <a:pt x="0" y="244601"/>
                </a:lnTo>
                <a:lnTo>
                  <a:pt x="13715" y="244601"/>
                </a:lnTo>
                <a:lnTo>
                  <a:pt x="13715" y="28956"/>
                </a:lnTo>
                <a:lnTo>
                  <a:pt x="28193" y="14478"/>
                </a:lnTo>
                <a:lnTo>
                  <a:pt x="28193" y="28956"/>
                </a:lnTo>
                <a:lnTo>
                  <a:pt x="1295400" y="28956"/>
                </a:lnTo>
                <a:lnTo>
                  <a:pt x="1295400" y="14478"/>
                </a:lnTo>
                <a:lnTo>
                  <a:pt x="1309116" y="28956"/>
                </a:lnTo>
                <a:lnTo>
                  <a:pt x="1309116" y="244601"/>
                </a:lnTo>
                <a:lnTo>
                  <a:pt x="1323594" y="244601"/>
                </a:lnTo>
                <a:close/>
              </a:path>
              <a:path w="1323975" h="245110">
                <a:moveTo>
                  <a:pt x="28193" y="28956"/>
                </a:moveTo>
                <a:lnTo>
                  <a:pt x="28193" y="14478"/>
                </a:lnTo>
                <a:lnTo>
                  <a:pt x="13715" y="28956"/>
                </a:lnTo>
                <a:lnTo>
                  <a:pt x="28193" y="28956"/>
                </a:lnTo>
                <a:close/>
              </a:path>
              <a:path w="1323975" h="245110">
                <a:moveTo>
                  <a:pt x="28193" y="216407"/>
                </a:moveTo>
                <a:lnTo>
                  <a:pt x="28193" y="28956"/>
                </a:lnTo>
                <a:lnTo>
                  <a:pt x="13715" y="28956"/>
                </a:lnTo>
                <a:lnTo>
                  <a:pt x="13715" y="216407"/>
                </a:lnTo>
                <a:lnTo>
                  <a:pt x="28193" y="216407"/>
                </a:lnTo>
                <a:close/>
              </a:path>
              <a:path w="1323975" h="245110">
                <a:moveTo>
                  <a:pt x="1309116" y="216407"/>
                </a:moveTo>
                <a:lnTo>
                  <a:pt x="13715" y="216407"/>
                </a:lnTo>
                <a:lnTo>
                  <a:pt x="28193" y="230124"/>
                </a:lnTo>
                <a:lnTo>
                  <a:pt x="28193" y="244601"/>
                </a:lnTo>
                <a:lnTo>
                  <a:pt x="1295400" y="244601"/>
                </a:lnTo>
                <a:lnTo>
                  <a:pt x="1295400" y="230124"/>
                </a:lnTo>
                <a:lnTo>
                  <a:pt x="1309116" y="216407"/>
                </a:lnTo>
                <a:close/>
              </a:path>
              <a:path w="1323975" h="245110">
                <a:moveTo>
                  <a:pt x="28193" y="244601"/>
                </a:moveTo>
                <a:lnTo>
                  <a:pt x="28193" y="230124"/>
                </a:lnTo>
                <a:lnTo>
                  <a:pt x="13715" y="216407"/>
                </a:lnTo>
                <a:lnTo>
                  <a:pt x="13715" y="244601"/>
                </a:lnTo>
                <a:lnTo>
                  <a:pt x="28193" y="244601"/>
                </a:lnTo>
                <a:close/>
              </a:path>
              <a:path w="1323975" h="245110">
                <a:moveTo>
                  <a:pt x="1309116" y="28956"/>
                </a:moveTo>
                <a:lnTo>
                  <a:pt x="1295400" y="14478"/>
                </a:lnTo>
                <a:lnTo>
                  <a:pt x="1295400" y="28956"/>
                </a:lnTo>
                <a:lnTo>
                  <a:pt x="1309116" y="28956"/>
                </a:lnTo>
                <a:close/>
              </a:path>
              <a:path w="1323975" h="245110">
                <a:moveTo>
                  <a:pt x="1309116" y="216407"/>
                </a:moveTo>
                <a:lnTo>
                  <a:pt x="1309116" y="28956"/>
                </a:lnTo>
                <a:lnTo>
                  <a:pt x="1295400" y="28956"/>
                </a:lnTo>
                <a:lnTo>
                  <a:pt x="1295400" y="216407"/>
                </a:lnTo>
                <a:lnTo>
                  <a:pt x="1309116" y="216407"/>
                </a:lnTo>
                <a:close/>
              </a:path>
              <a:path w="1323975" h="245110">
                <a:moveTo>
                  <a:pt x="1309116" y="244601"/>
                </a:moveTo>
                <a:lnTo>
                  <a:pt x="1309116" y="216407"/>
                </a:lnTo>
                <a:lnTo>
                  <a:pt x="1295400" y="230124"/>
                </a:lnTo>
                <a:lnTo>
                  <a:pt x="1295400" y="244601"/>
                </a:lnTo>
                <a:lnTo>
                  <a:pt x="1309116" y="24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5" name="object 27"/>
          <p:cNvSpPr txBox="1"/>
          <p:nvPr/>
        </p:nvSpPr>
        <p:spPr>
          <a:xfrm>
            <a:off x="1385455" y="2689412"/>
            <a:ext cx="117763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977" algn="r" defTabSz="817992" rtl="1" eaLnBrk="1" fontAlgn="auto" hangingPunct="1">
              <a:lnSpc>
                <a:spcPts val="1378"/>
              </a:lnSpc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6" name="object 35"/>
          <p:cNvSpPr/>
          <p:nvPr/>
        </p:nvSpPr>
        <p:spPr>
          <a:xfrm>
            <a:off x="1372988" y="2677308"/>
            <a:ext cx="1203614" cy="216274"/>
          </a:xfrm>
          <a:custGeom>
            <a:avLst/>
            <a:gdLst/>
            <a:ahLst/>
            <a:cxnLst/>
            <a:rect l="l" t="t" r="r" b="b"/>
            <a:pathLst>
              <a:path w="1323975" h="245110">
                <a:moveTo>
                  <a:pt x="1323594" y="244601"/>
                </a:moveTo>
                <a:lnTo>
                  <a:pt x="1323594" y="0"/>
                </a:lnTo>
                <a:lnTo>
                  <a:pt x="0" y="0"/>
                </a:lnTo>
                <a:lnTo>
                  <a:pt x="0" y="244601"/>
                </a:lnTo>
                <a:lnTo>
                  <a:pt x="13715" y="244601"/>
                </a:lnTo>
                <a:lnTo>
                  <a:pt x="13715" y="28193"/>
                </a:lnTo>
                <a:lnTo>
                  <a:pt x="28193" y="13715"/>
                </a:lnTo>
                <a:lnTo>
                  <a:pt x="28193" y="28193"/>
                </a:lnTo>
                <a:lnTo>
                  <a:pt x="1295399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244601"/>
                </a:lnTo>
                <a:lnTo>
                  <a:pt x="1323594" y="244601"/>
                </a:lnTo>
                <a:close/>
              </a:path>
              <a:path w="1323975" h="245110">
                <a:moveTo>
                  <a:pt x="28193" y="28193"/>
                </a:moveTo>
                <a:lnTo>
                  <a:pt x="28193" y="13715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323975" h="245110">
                <a:moveTo>
                  <a:pt x="28193" y="215645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5645"/>
                </a:lnTo>
                <a:lnTo>
                  <a:pt x="28193" y="215645"/>
                </a:lnTo>
                <a:close/>
              </a:path>
              <a:path w="1323975" h="245110">
                <a:moveTo>
                  <a:pt x="1309116" y="215645"/>
                </a:moveTo>
                <a:lnTo>
                  <a:pt x="13715" y="215645"/>
                </a:lnTo>
                <a:lnTo>
                  <a:pt x="28193" y="230124"/>
                </a:lnTo>
                <a:lnTo>
                  <a:pt x="28193" y="244601"/>
                </a:lnTo>
                <a:lnTo>
                  <a:pt x="1295399" y="244601"/>
                </a:lnTo>
                <a:lnTo>
                  <a:pt x="1295400" y="230124"/>
                </a:lnTo>
                <a:lnTo>
                  <a:pt x="1309116" y="215645"/>
                </a:lnTo>
                <a:close/>
              </a:path>
              <a:path w="1323975" h="245110">
                <a:moveTo>
                  <a:pt x="28193" y="244601"/>
                </a:moveTo>
                <a:lnTo>
                  <a:pt x="28193" y="230124"/>
                </a:lnTo>
                <a:lnTo>
                  <a:pt x="13715" y="215645"/>
                </a:lnTo>
                <a:lnTo>
                  <a:pt x="13715" y="244601"/>
                </a:lnTo>
                <a:lnTo>
                  <a:pt x="28193" y="244601"/>
                </a:lnTo>
                <a:close/>
              </a:path>
              <a:path w="1323975" h="245110">
                <a:moveTo>
                  <a:pt x="1309116" y="28193"/>
                </a:moveTo>
                <a:lnTo>
                  <a:pt x="1295400" y="13715"/>
                </a:lnTo>
                <a:lnTo>
                  <a:pt x="1295399" y="28193"/>
                </a:lnTo>
                <a:lnTo>
                  <a:pt x="1309116" y="28193"/>
                </a:lnTo>
                <a:close/>
              </a:path>
              <a:path w="1323975" h="245110">
                <a:moveTo>
                  <a:pt x="1309116" y="215645"/>
                </a:moveTo>
                <a:lnTo>
                  <a:pt x="1309116" y="28193"/>
                </a:lnTo>
                <a:lnTo>
                  <a:pt x="1295399" y="28193"/>
                </a:lnTo>
                <a:lnTo>
                  <a:pt x="1295399" y="215645"/>
                </a:lnTo>
                <a:lnTo>
                  <a:pt x="1309116" y="215645"/>
                </a:lnTo>
                <a:close/>
              </a:path>
              <a:path w="1323975" h="245110">
                <a:moveTo>
                  <a:pt x="1309116" y="244601"/>
                </a:moveTo>
                <a:lnTo>
                  <a:pt x="1309116" y="215645"/>
                </a:lnTo>
                <a:lnTo>
                  <a:pt x="1295400" y="230124"/>
                </a:lnTo>
                <a:lnTo>
                  <a:pt x="1295399" y="244601"/>
                </a:lnTo>
                <a:lnTo>
                  <a:pt x="1309116" y="24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7" name="object 36"/>
          <p:cNvSpPr txBox="1"/>
          <p:nvPr/>
        </p:nvSpPr>
        <p:spPr>
          <a:xfrm>
            <a:off x="1385455" y="2689412"/>
            <a:ext cx="117763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977" algn="r" defTabSz="817992" rtl="1" eaLnBrk="1" fontAlgn="auto" hangingPunct="1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8" name="object 37"/>
          <p:cNvSpPr/>
          <p:nvPr/>
        </p:nvSpPr>
        <p:spPr>
          <a:xfrm>
            <a:off x="1385455" y="3574900"/>
            <a:ext cx="1177636" cy="4482"/>
          </a:xfrm>
          <a:custGeom>
            <a:avLst/>
            <a:gdLst/>
            <a:ahLst/>
            <a:cxnLst/>
            <a:rect l="l" t="t" r="r" b="b"/>
            <a:pathLst>
              <a:path w="1295400" h="5079">
                <a:moveTo>
                  <a:pt x="0" y="0"/>
                </a:moveTo>
                <a:lnTo>
                  <a:pt x="0" y="4572"/>
                </a:lnTo>
                <a:lnTo>
                  <a:pt x="1295400" y="4572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9" name="object 38"/>
          <p:cNvSpPr/>
          <p:nvPr/>
        </p:nvSpPr>
        <p:spPr>
          <a:xfrm>
            <a:off x="1372988" y="3562127"/>
            <a:ext cx="1203614" cy="216274"/>
          </a:xfrm>
          <a:custGeom>
            <a:avLst/>
            <a:gdLst/>
            <a:ahLst/>
            <a:cxnLst/>
            <a:rect l="l" t="t" r="r" b="b"/>
            <a:pathLst>
              <a:path w="1323975" h="245110">
                <a:moveTo>
                  <a:pt x="1323594" y="244601"/>
                </a:moveTo>
                <a:lnTo>
                  <a:pt x="1323594" y="0"/>
                </a:lnTo>
                <a:lnTo>
                  <a:pt x="0" y="0"/>
                </a:lnTo>
                <a:lnTo>
                  <a:pt x="0" y="244601"/>
                </a:lnTo>
                <a:lnTo>
                  <a:pt x="13715" y="244601"/>
                </a:lnTo>
                <a:lnTo>
                  <a:pt x="13715" y="28956"/>
                </a:lnTo>
                <a:lnTo>
                  <a:pt x="28193" y="14477"/>
                </a:lnTo>
                <a:lnTo>
                  <a:pt x="28193" y="28956"/>
                </a:lnTo>
                <a:lnTo>
                  <a:pt x="1295400" y="28956"/>
                </a:lnTo>
                <a:lnTo>
                  <a:pt x="1295400" y="14477"/>
                </a:lnTo>
                <a:lnTo>
                  <a:pt x="1309116" y="28956"/>
                </a:lnTo>
                <a:lnTo>
                  <a:pt x="1309116" y="244601"/>
                </a:lnTo>
                <a:lnTo>
                  <a:pt x="1323594" y="244601"/>
                </a:lnTo>
                <a:close/>
              </a:path>
              <a:path w="1323975" h="245110">
                <a:moveTo>
                  <a:pt x="28193" y="28956"/>
                </a:moveTo>
                <a:lnTo>
                  <a:pt x="28193" y="14477"/>
                </a:lnTo>
                <a:lnTo>
                  <a:pt x="13715" y="28956"/>
                </a:lnTo>
                <a:lnTo>
                  <a:pt x="28193" y="28956"/>
                </a:lnTo>
                <a:close/>
              </a:path>
              <a:path w="1323975" h="245110">
                <a:moveTo>
                  <a:pt x="28193" y="216408"/>
                </a:moveTo>
                <a:lnTo>
                  <a:pt x="28193" y="28956"/>
                </a:lnTo>
                <a:lnTo>
                  <a:pt x="13715" y="28956"/>
                </a:lnTo>
                <a:lnTo>
                  <a:pt x="13715" y="216408"/>
                </a:lnTo>
                <a:lnTo>
                  <a:pt x="28193" y="216408"/>
                </a:lnTo>
                <a:close/>
              </a:path>
              <a:path w="1323975" h="245110">
                <a:moveTo>
                  <a:pt x="1309116" y="216408"/>
                </a:moveTo>
                <a:lnTo>
                  <a:pt x="13715" y="216408"/>
                </a:lnTo>
                <a:lnTo>
                  <a:pt x="28193" y="230124"/>
                </a:lnTo>
                <a:lnTo>
                  <a:pt x="28193" y="244601"/>
                </a:lnTo>
                <a:lnTo>
                  <a:pt x="1295400" y="244601"/>
                </a:lnTo>
                <a:lnTo>
                  <a:pt x="1295400" y="230124"/>
                </a:lnTo>
                <a:lnTo>
                  <a:pt x="1309116" y="216408"/>
                </a:lnTo>
                <a:close/>
              </a:path>
              <a:path w="1323975" h="245110">
                <a:moveTo>
                  <a:pt x="28193" y="244601"/>
                </a:moveTo>
                <a:lnTo>
                  <a:pt x="28193" y="230124"/>
                </a:lnTo>
                <a:lnTo>
                  <a:pt x="13715" y="216408"/>
                </a:lnTo>
                <a:lnTo>
                  <a:pt x="13715" y="244601"/>
                </a:lnTo>
                <a:lnTo>
                  <a:pt x="28193" y="244601"/>
                </a:lnTo>
                <a:close/>
              </a:path>
              <a:path w="1323975" h="245110">
                <a:moveTo>
                  <a:pt x="1309116" y="28956"/>
                </a:moveTo>
                <a:lnTo>
                  <a:pt x="1295400" y="14477"/>
                </a:lnTo>
                <a:lnTo>
                  <a:pt x="1295400" y="28956"/>
                </a:lnTo>
                <a:lnTo>
                  <a:pt x="1309116" y="28956"/>
                </a:lnTo>
                <a:close/>
              </a:path>
              <a:path w="1323975" h="245110">
                <a:moveTo>
                  <a:pt x="1309116" y="216408"/>
                </a:moveTo>
                <a:lnTo>
                  <a:pt x="1309116" y="28956"/>
                </a:lnTo>
                <a:lnTo>
                  <a:pt x="1295400" y="28956"/>
                </a:lnTo>
                <a:lnTo>
                  <a:pt x="1295400" y="216408"/>
                </a:lnTo>
                <a:lnTo>
                  <a:pt x="1309116" y="216408"/>
                </a:lnTo>
                <a:close/>
              </a:path>
              <a:path w="1323975" h="245110">
                <a:moveTo>
                  <a:pt x="1309116" y="244601"/>
                </a:moveTo>
                <a:lnTo>
                  <a:pt x="1309116" y="216408"/>
                </a:lnTo>
                <a:lnTo>
                  <a:pt x="1295400" y="230124"/>
                </a:lnTo>
                <a:lnTo>
                  <a:pt x="1295400" y="244601"/>
                </a:lnTo>
                <a:lnTo>
                  <a:pt x="1309116" y="24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0" name="object 39"/>
          <p:cNvSpPr txBox="1"/>
          <p:nvPr/>
        </p:nvSpPr>
        <p:spPr>
          <a:xfrm>
            <a:off x="1385455" y="3578935"/>
            <a:ext cx="117763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977" algn="r" defTabSz="817992" rtl="1" eaLnBrk="1" fontAlgn="auto" hangingPunct="1">
              <a:lnSpc>
                <a:spcPts val="1386"/>
              </a:lnSpc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7" name="object 40"/>
          <p:cNvSpPr/>
          <p:nvPr/>
        </p:nvSpPr>
        <p:spPr>
          <a:xfrm>
            <a:off x="1385455" y="2689412"/>
            <a:ext cx="1177636" cy="191060"/>
          </a:xfrm>
          <a:custGeom>
            <a:avLst/>
            <a:gdLst/>
            <a:ahLst/>
            <a:cxnLst/>
            <a:rect l="l" t="t" r="r" b="b"/>
            <a:pathLst>
              <a:path w="1295400" h="216535">
                <a:moveTo>
                  <a:pt x="0" y="0"/>
                </a:moveTo>
                <a:lnTo>
                  <a:pt x="0" y="216408"/>
                </a:lnTo>
                <a:lnTo>
                  <a:pt x="1295400" y="216408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8" name="object 41"/>
          <p:cNvSpPr/>
          <p:nvPr/>
        </p:nvSpPr>
        <p:spPr>
          <a:xfrm>
            <a:off x="1372988" y="2677308"/>
            <a:ext cx="1203614" cy="216274"/>
          </a:xfrm>
          <a:custGeom>
            <a:avLst/>
            <a:gdLst/>
            <a:ahLst/>
            <a:cxnLst/>
            <a:rect l="l" t="t" r="r" b="b"/>
            <a:pathLst>
              <a:path w="1323975" h="245110">
                <a:moveTo>
                  <a:pt x="1323594" y="244601"/>
                </a:moveTo>
                <a:lnTo>
                  <a:pt x="1323594" y="0"/>
                </a:lnTo>
                <a:lnTo>
                  <a:pt x="0" y="0"/>
                </a:lnTo>
                <a:lnTo>
                  <a:pt x="0" y="244601"/>
                </a:lnTo>
                <a:lnTo>
                  <a:pt x="13715" y="244601"/>
                </a:lnTo>
                <a:lnTo>
                  <a:pt x="13715" y="28193"/>
                </a:lnTo>
                <a:lnTo>
                  <a:pt x="28193" y="13715"/>
                </a:lnTo>
                <a:lnTo>
                  <a:pt x="28193" y="28193"/>
                </a:lnTo>
                <a:lnTo>
                  <a:pt x="1295399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244601"/>
                </a:lnTo>
                <a:lnTo>
                  <a:pt x="1323594" y="244601"/>
                </a:lnTo>
                <a:close/>
              </a:path>
              <a:path w="1323975" h="245110">
                <a:moveTo>
                  <a:pt x="28193" y="28193"/>
                </a:moveTo>
                <a:lnTo>
                  <a:pt x="28193" y="13715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323975" h="245110">
                <a:moveTo>
                  <a:pt x="28193" y="215645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5645"/>
                </a:lnTo>
                <a:lnTo>
                  <a:pt x="28193" y="215645"/>
                </a:lnTo>
                <a:close/>
              </a:path>
              <a:path w="1323975" h="245110">
                <a:moveTo>
                  <a:pt x="1309116" y="215645"/>
                </a:moveTo>
                <a:lnTo>
                  <a:pt x="13715" y="215645"/>
                </a:lnTo>
                <a:lnTo>
                  <a:pt x="28193" y="230124"/>
                </a:lnTo>
                <a:lnTo>
                  <a:pt x="28193" y="244601"/>
                </a:lnTo>
                <a:lnTo>
                  <a:pt x="1295399" y="244601"/>
                </a:lnTo>
                <a:lnTo>
                  <a:pt x="1295400" y="230124"/>
                </a:lnTo>
                <a:lnTo>
                  <a:pt x="1309116" y="215645"/>
                </a:lnTo>
                <a:close/>
              </a:path>
              <a:path w="1323975" h="245110">
                <a:moveTo>
                  <a:pt x="28193" y="244601"/>
                </a:moveTo>
                <a:lnTo>
                  <a:pt x="28193" y="230124"/>
                </a:lnTo>
                <a:lnTo>
                  <a:pt x="13715" y="215645"/>
                </a:lnTo>
                <a:lnTo>
                  <a:pt x="13715" y="244601"/>
                </a:lnTo>
                <a:lnTo>
                  <a:pt x="28193" y="244601"/>
                </a:lnTo>
                <a:close/>
              </a:path>
              <a:path w="1323975" h="245110">
                <a:moveTo>
                  <a:pt x="1309116" y="28193"/>
                </a:moveTo>
                <a:lnTo>
                  <a:pt x="1295400" y="13715"/>
                </a:lnTo>
                <a:lnTo>
                  <a:pt x="1295399" y="28193"/>
                </a:lnTo>
                <a:lnTo>
                  <a:pt x="1309116" y="28193"/>
                </a:lnTo>
                <a:close/>
              </a:path>
              <a:path w="1323975" h="245110">
                <a:moveTo>
                  <a:pt x="1309116" y="215645"/>
                </a:moveTo>
                <a:lnTo>
                  <a:pt x="1309116" y="28193"/>
                </a:lnTo>
                <a:lnTo>
                  <a:pt x="1295399" y="28193"/>
                </a:lnTo>
                <a:lnTo>
                  <a:pt x="1295399" y="215645"/>
                </a:lnTo>
                <a:lnTo>
                  <a:pt x="1309116" y="215645"/>
                </a:lnTo>
                <a:close/>
              </a:path>
              <a:path w="1323975" h="245110">
                <a:moveTo>
                  <a:pt x="1309116" y="244601"/>
                </a:moveTo>
                <a:lnTo>
                  <a:pt x="1309116" y="215645"/>
                </a:lnTo>
                <a:lnTo>
                  <a:pt x="1295400" y="230124"/>
                </a:lnTo>
                <a:lnTo>
                  <a:pt x="1295399" y="244601"/>
                </a:lnTo>
                <a:lnTo>
                  <a:pt x="1309116" y="24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9" name="object 42"/>
          <p:cNvSpPr txBox="1"/>
          <p:nvPr/>
        </p:nvSpPr>
        <p:spPr>
          <a:xfrm>
            <a:off x="1573416" y="2679102"/>
            <a:ext cx="80240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1" name="object 43"/>
          <p:cNvSpPr/>
          <p:nvPr/>
        </p:nvSpPr>
        <p:spPr>
          <a:xfrm>
            <a:off x="1385455" y="3578935"/>
            <a:ext cx="1177636" cy="191060"/>
          </a:xfrm>
          <a:custGeom>
            <a:avLst/>
            <a:gdLst/>
            <a:ahLst/>
            <a:cxnLst/>
            <a:rect l="l" t="t" r="r" b="b"/>
            <a:pathLst>
              <a:path w="1295400" h="216535">
                <a:moveTo>
                  <a:pt x="0" y="0"/>
                </a:moveTo>
                <a:lnTo>
                  <a:pt x="0" y="216408"/>
                </a:lnTo>
                <a:lnTo>
                  <a:pt x="1295400" y="216408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2" name="object 44"/>
          <p:cNvSpPr/>
          <p:nvPr/>
        </p:nvSpPr>
        <p:spPr>
          <a:xfrm>
            <a:off x="1372988" y="3566831"/>
            <a:ext cx="1203614" cy="215153"/>
          </a:xfrm>
          <a:custGeom>
            <a:avLst/>
            <a:gdLst/>
            <a:ahLst/>
            <a:cxnLst/>
            <a:rect l="l" t="t" r="r" b="b"/>
            <a:pathLst>
              <a:path w="1323975" h="243839">
                <a:moveTo>
                  <a:pt x="1323594" y="243839"/>
                </a:moveTo>
                <a:lnTo>
                  <a:pt x="1323594" y="0"/>
                </a:lnTo>
                <a:lnTo>
                  <a:pt x="0" y="0"/>
                </a:lnTo>
                <a:lnTo>
                  <a:pt x="0" y="243839"/>
                </a:lnTo>
                <a:lnTo>
                  <a:pt x="13715" y="243839"/>
                </a:lnTo>
                <a:lnTo>
                  <a:pt x="13715" y="28193"/>
                </a:lnTo>
                <a:lnTo>
                  <a:pt x="28193" y="13715"/>
                </a:lnTo>
                <a:lnTo>
                  <a:pt x="28193" y="28193"/>
                </a:lnTo>
                <a:lnTo>
                  <a:pt x="1295399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243839"/>
                </a:lnTo>
                <a:lnTo>
                  <a:pt x="1323594" y="243839"/>
                </a:lnTo>
                <a:close/>
              </a:path>
              <a:path w="1323975" h="243839">
                <a:moveTo>
                  <a:pt x="28193" y="28193"/>
                </a:moveTo>
                <a:lnTo>
                  <a:pt x="28193" y="13715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323975" h="243839">
                <a:moveTo>
                  <a:pt x="28193" y="215645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5645"/>
                </a:lnTo>
                <a:lnTo>
                  <a:pt x="28193" y="215645"/>
                </a:lnTo>
                <a:close/>
              </a:path>
              <a:path w="1323975" h="243839">
                <a:moveTo>
                  <a:pt x="1309116" y="215645"/>
                </a:moveTo>
                <a:lnTo>
                  <a:pt x="13715" y="215645"/>
                </a:lnTo>
                <a:lnTo>
                  <a:pt x="28193" y="230124"/>
                </a:lnTo>
                <a:lnTo>
                  <a:pt x="28194" y="243839"/>
                </a:lnTo>
                <a:lnTo>
                  <a:pt x="1295399" y="243839"/>
                </a:lnTo>
                <a:lnTo>
                  <a:pt x="1295400" y="230124"/>
                </a:lnTo>
                <a:lnTo>
                  <a:pt x="1309116" y="215645"/>
                </a:lnTo>
                <a:close/>
              </a:path>
              <a:path w="1323975" h="243839">
                <a:moveTo>
                  <a:pt x="28194" y="243839"/>
                </a:moveTo>
                <a:lnTo>
                  <a:pt x="28193" y="230124"/>
                </a:lnTo>
                <a:lnTo>
                  <a:pt x="13715" y="215645"/>
                </a:lnTo>
                <a:lnTo>
                  <a:pt x="13715" y="243839"/>
                </a:lnTo>
                <a:lnTo>
                  <a:pt x="28194" y="243839"/>
                </a:lnTo>
                <a:close/>
              </a:path>
              <a:path w="1323975" h="243839">
                <a:moveTo>
                  <a:pt x="1309116" y="28193"/>
                </a:moveTo>
                <a:lnTo>
                  <a:pt x="1295400" y="13715"/>
                </a:lnTo>
                <a:lnTo>
                  <a:pt x="1295399" y="28193"/>
                </a:lnTo>
                <a:lnTo>
                  <a:pt x="1309116" y="28193"/>
                </a:lnTo>
                <a:close/>
              </a:path>
              <a:path w="1323975" h="243839">
                <a:moveTo>
                  <a:pt x="1309116" y="215645"/>
                </a:moveTo>
                <a:lnTo>
                  <a:pt x="1309116" y="28193"/>
                </a:lnTo>
                <a:lnTo>
                  <a:pt x="1295399" y="28193"/>
                </a:lnTo>
                <a:lnTo>
                  <a:pt x="1295399" y="215645"/>
                </a:lnTo>
                <a:lnTo>
                  <a:pt x="1309116" y="215645"/>
                </a:lnTo>
                <a:close/>
              </a:path>
              <a:path w="1323975" h="243839">
                <a:moveTo>
                  <a:pt x="1309116" y="243839"/>
                </a:moveTo>
                <a:lnTo>
                  <a:pt x="1309116" y="215645"/>
                </a:lnTo>
                <a:lnTo>
                  <a:pt x="1295400" y="230124"/>
                </a:lnTo>
                <a:lnTo>
                  <a:pt x="1295399" y="243839"/>
                </a:lnTo>
                <a:lnTo>
                  <a:pt x="1309116" y="243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3" name="object 45"/>
          <p:cNvSpPr txBox="1"/>
          <p:nvPr/>
        </p:nvSpPr>
        <p:spPr>
          <a:xfrm>
            <a:off x="1573416" y="3568624"/>
            <a:ext cx="80240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4" name="object 18"/>
          <p:cNvSpPr/>
          <p:nvPr/>
        </p:nvSpPr>
        <p:spPr>
          <a:xfrm>
            <a:off x="4641300" y="4224421"/>
            <a:ext cx="1385455" cy="347943"/>
          </a:xfrm>
          <a:custGeom>
            <a:avLst/>
            <a:gdLst/>
            <a:ahLst/>
            <a:cxnLst/>
            <a:rect l="l" t="t" r="r" b="b"/>
            <a:pathLst>
              <a:path w="1524000" h="394335">
                <a:moveTo>
                  <a:pt x="0" y="0"/>
                </a:moveTo>
                <a:lnTo>
                  <a:pt x="0" y="393954"/>
                </a:lnTo>
                <a:lnTo>
                  <a:pt x="1524000" y="393953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7" name="object 28"/>
          <p:cNvSpPr/>
          <p:nvPr/>
        </p:nvSpPr>
        <p:spPr>
          <a:xfrm>
            <a:off x="4641300" y="4951879"/>
            <a:ext cx="1385455" cy="23532"/>
          </a:xfrm>
          <a:custGeom>
            <a:avLst/>
            <a:gdLst/>
            <a:ahLst/>
            <a:cxnLst/>
            <a:rect l="l" t="t" r="r" b="b"/>
            <a:pathLst>
              <a:path w="1524000" h="26670">
                <a:moveTo>
                  <a:pt x="0" y="0"/>
                </a:moveTo>
                <a:lnTo>
                  <a:pt x="0" y="26670"/>
                </a:lnTo>
                <a:lnTo>
                  <a:pt x="1524000" y="2667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8" name="object 29"/>
          <p:cNvSpPr/>
          <p:nvPr/>
        </p:nvSpPr>
        <p:spPr>
          <a:xfrm>
            <a:off x="4628809" y="4910220"/>
            <a:ext cx="1411432" cy="405093"/>
          </a:xfrm>
          <a:custGeom>
            <a:avLst/>
            <a:gdLst/>
            <a:ahLst/>
            <a:cxnLst/>
            <a:rect l="l" t="t" r="r" b="b"/>
            <a:pathLst>
              <a:path w="1552575" h="459104">
                <a:moveTo>
                  <a:pt x="1552193" y="458724"/>
                </a:moveTo>
                <a:lnTo>
                  <a:pt x="1552193" y="0"/>
                </a:lnTo>
                <a:lnTo>
                  <a:pt x="0" y="0"/>
                </a:lnTo>
                <a:lnTo>
                  <a:pt x="0" y="458724"/>
                </a:lnTo>
                <a:lnTo>
                  <a:pt x="13716" y="45872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458724"/>
                </a:lnTo>
                <a:lnTo>
                  <a:pt x="1552193" y="458724"/>
                </a:lnTo>
                <a:close/>
              </a:path>
              <a:path w="1552575" h="459104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459104">
                <a:moveTo>
                  <a:pt x="28194" y="42976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429768"/>
                </a:lnTo>
                <a:lnTo>
                  <a:pt x="28194" y="429768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3716" y="429768"/>
                </a:lnTo>
                <a:lnTo>
                  <a:pt x="28194" y="444246"/>
                </a:lnTo>
                <a:lnTo>
                  <a:pt x="28194" y="458724"/>
                </a:lnTo>
                <a:lnTo>
                  <a:pt x="1523999" y="458724"/>
                </a:lnTo>
                <a:lnTo>
                  <a:pt x="1523999" y="444246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28194" y="458724"/>
                </a:moveTo>
                <a:lnTo>
                  <a:pt x="28194" y="444246"/>
                </a:lnTo>
                <a:lnTo>
                  <a:pt x="13716" y="429768"/>
                </a:lnTo>
                <a:lnTo>
                  <a:pt x="13716" y="458724"/>
                </a:lnTo>
                <a:lnTo>
                  <a:pt x="28194" y="458724"/>
                </a:lnTo>
                <a:close/>
              </a:path>
              <a:path w="1552575" h="459104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429767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1537715" y="458724"/>
                </a:moveTo>
                <a:lnTo>
                  <a:pt x="1537715" y="429767"/>
                </a:lnTo>
                <a:lnTo>
                  <a:pt x="1523999" y="444246"/>
                </a:lnTo>
                <a:lnTo>
                  <a:pt x="1523999" y="458724"/>
                </a:lnTo>
                <a:lnTo>
                  <a:pt x="1537715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9" name="object 30"/>
          <p:cNvSpPr txBox="1"/>
          <p:nvPr/>
        </p:nvSpPr>
        <p:spPr>
          <a:xfrm>
            <a:off x="4641300" y="4948062"/>
            <a:ext cx="1385455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17992" rtl="1" eaLnBrk="1" fontAlgn="auto" hangingPunct="1">
              <a:lnSpc>
                <a:spcPts val="1220"/>
              </a:lnSpc>
              <a:spcBef>
                <a:spcPts val="0"/>
              </a:spcBef>
              <a:spcAft>
                <a:spcPts val="0"/>
              </a:spcAft>
            </a:pPr>
            <a:r>
              <a:rPr sz="1300" spc="49" dirty="0">
                <a:solidFill>
                  <a:srgbClr val="FFFFFF"/>
                </a:solidFill>
                <a:latin typeface="Calibri"/>
                <a:cs typeface="Calibri"/>
              </a:rPr>
              <a:t>Plaintext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  <a:p>
            <a:pPr algn="ct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0" name="object 47"/>
          <p:cNvSpPr/>
          <p:nvPr/>
        </p:nvSpPr>
        <p:spPr>
          <a:xfrm>
            <a:off x="4641300" y="4975416"/>
            <a:ext cx="1385455" cy="379879"/>
          </a:xfrm>
          <a:custGeom>
            <a:avLst/>
            <a:gdLst/>
            <a:ahLst/>
            <a:cxnLst/>
            <a:rect l="l" t="t" r="r" b="b"/>
            <a:pathLst>
              <a:path w="1524000" h="430529">
                <a:moveTo>
                  <a:pt x="0" y="0"/>
                </a:moveTo>
                <a:lnTo>
                  <a:pt x="0" y="430530"/>
                </a:lnTo>
                <a:lnTo>
                  <a:pt x="1524000" y="43052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1" name="object 48"/>
          <p:cNvSpPr/>
          <p:nvPr/>
        </p:nvSpPr>
        <p:spPr>
          <a:xfrm>
            <a:off x="4628809" y="4963337"/>
            <a:ext cx="1411432" cy="405093"/>
          </a:xfrm>
          <a:custGeom>
            <a:avLst/>
            <a:gdLst/>
            <a:ahLst/>
            <a:cxnLst/>
            <a:rect l="l" t="t" r="r" b="b"/>
            <a:pathLst>
              <a:path w="1552575" h="459104">
                <a:moveTo>
                  <a:pt x="1552193" y="458724"/>
                </a:moveTo>
                <a:lnTo>
                  <a:pt x="1552193" y="0"/>
                </a:lnTo>
                <a:lnTo>
                  <a:pt x="0" y="0"/>
                </a:lnTo>
                <a:lnTo>
                  <a:pt x="0" y="458724"/>
                </a:lnTo>
                <a:lnTo>
                  <a:pt x="13716" y="45872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458724"/>
                </a:lnTo>
                <a:lnTo>
                  <a:pt x="1552193" y="458724"/>
                </a:lnTo>
                <a:close/>
              </a:path>
              <a:path w="1552575" h="459104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459104">
                <a:moveTo>
                  <a:pt x="28194" y="42976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429768"/>
                </a:lnTo>
                <a:lnTo>
                  <a:pt x="28194" y="429768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3716" y="429768"/>
                </a:lnTo>
                <a:lnTo>
                  <a:pt x="28194" y="444246"/>
                </a:lnTo>
                <a:lnTo>
                  <a:pt x="28194" y="458724"/>
                </a:lnTo>
                <a:lnTo>
                  <a:pt x="1523999" y="458724"/>
                </a:lnTo>
                <a:lnTo>
                  <a:pt x="1523999" y="444245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28194" y="458724"/>
                </a:moveTo>
                <a:lnTo>
                  <a:pt x="28194" y="444246"/>
                </a:lnTo>
                <a:lnTo>
                  <a:pt x="13716" y="429768"/>
                </a:lnTo>
                <a:lnTo>
                  <a:pt x="13716" y="458724"/>
                </a:lnTo>
                <a:lnTo>
                  <a:pt x="28194" y="458724"/>
                </a:lnTo>
                <a:close/>
              </a:path>
              <a:path w="1552575" h="459104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429767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1537715" y="458724"/>
                </a:moveTo>
                <a:lnTo>
                  <a:pt x="1537715" y="429767"/>
                </a:lnTo>
                <a:lnTo>
                  <a:pt x="1523999" y="444245"/>
                </a:lnTo>
                <a:lnTo>
                  <a:pt x="1523999" y="458724"/>
                </a:lnTo>
                <a:lnTo>
                  <a:pt x="1537715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2" name="object 50"/>
          <p:cNvSpPr/>
          <p:nvPr/>
        </p:nvSpPr>
        <p:spPr>
          <a:xfrm>
            <a:off x="4628809" y="4559925"/>
            <a:ext cx="1411432" cy="405093"/>
          </a:xfrm>
          <a:custGeom>
            <a:avLst/>
            <a:gdLst/>
            <a:ahLst/>
            <a:cxnLst/>
            <a:rect l="l" t="t" r="r" b="b"/>
            <a:pathLst>
              <a:path w="1552575" h="459104">
                <a:moveTo>
                  <a:pt x="1552193" y="458724"/>
                </a:moveTo>
                <a:lnTo>
                  <a:pt x="1552193" y="0"/>
                </a:lnTo>
                <a:lnTo>
                  <a:pt x="0" y="0"/>
                </a:lnTo>
                <a:lnTo>
                  <a:pt x="0" y="458724"/>
                </a:lnTo>
                <a:lnTo>
                  <a:pt x="13715" y="45872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458724"/>
                </a:lnTo>
                <a:lnTo>
                  <a:pt x="1552193" y="458724"/>
                </a:lnTo>
                <a:close/>
              </a:path>
              <a:path w="1552575" h="459104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459104">
                <a:moveTo>
                  <a:pt x="28193" y="42976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429768"/>
                </a:lnTo>
                <a:lnTo>
                  <a:pt x="28193" y="429768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3715" y="429768"/>
                </a:lnTo>
                <a:lnTo>
                  <a:pt x="28193" y="444246"/>
                </a:lnTo>
                <a:lnTo>
                  <a:pt x="28193" y="458724"/>
                </a:lnTo>
                <a:lnTo>
                  <a:pt x="1523999" y="458724"/>
                </a:lnTo>
                <a:lnTo>
                  <a:pt x="1523999" y="444245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28193" y="458724"/>
                </a:moveTo>
                <a:lnTo>
                  <a:pt x="28193" y="444246"/>
                </a:lnTo>
                <a:lnTo>
                  <a:pt x="13715" y="429768"/>
                </a:lnTo>
                <a:lnTo>
                  <a:pt x="13715" y="458724"/>
                </a:lnTo>
                <a:lnTo>
                  <a:pt x="28193" y="458724"/>
                </a:lnTo>
                <a:close/>
              </a:path>
              <a:path w="1552575" h="459104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429767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1537715" y="458724"/>
                </a:moveTo>
                <a:lnTo>
                  <a:pt x="1537715" y="429767"/>
                </a:lnTo>
                <a:lnTo>
                  <a:pt x="1523999" y="444245"/>
                </a:lnTo>
                <a:lnTo>
                  <a:pt x="1523999" y="458724"/>
                </a:lnTo>
                <a:lnTo>
                  <a:pt x="1537715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3" name="object 51"/>
          <p:cNvSpPr txBox="1"/>
          <p:nvPr/>
        </p:nvSpPr>
        <p:spPr>
          <a:xfrm>
            <a:off x="4641300" y="4572000"/>
            <a:ext cx="1385455" cy="379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17992" rtl="1" eaLnBrk="1" fontAlgn="auto" hangingPunct="1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sz="1300" spc="49" dirty="0">
                <a:solidFill>
                  <a:srgbClr val="FFFFFF"/>
                </a:solidFill>
                <a:latin typeface="Calibri"/>
                <a:cs typeface="Calibri"/>
              </a:rPr>
              <a:t>Plaintext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  <a:p>
            <a:pPr algn="ct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4" name="object 52"/>
          <p:cNvSpPr/>
          <p:nvPr/>
        </p:nvSpPr>
        <p:spPr>
          <a:xfrm>
            <a:off x="4641300" y="4572000"/>
            <a:ext cx="1385455" cy="379879"/>
          </a:xfrm>
          <a:custGeom>
            <a:avLst/>
            <a:gdLst/>
            <a:ahLst/>
            <a:cxnLst/>
            <a:rect l="l" t="t" r="r" b="b"/>
            <a:pathLst>
              <a:path w="1524000" h="430529">
                <a:moveTo>
                  <a:pt x="0" y="0"/>
                </a:moveTo>
                <a:lnTo>
                  <a:pt x="0" y="430530"/>
                </a:lnTo>
                <a:lnTo>
                  <a:pt x="1524000" y="43052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5" name="object 53"/>
          <p:cNvSpPr/>
          <p:nvPr/>
        </p:nvSpPr>
        <p:spPr>
          <a:xfrm>
            <a:off x="4628809" y="4559925"/>
            <a:ext cx="1411432" cy="405093"/>
          </a:xfrm>
          <a:custGeom>
            <a:avLst/>
            <a:gdLst/>
            <a:ahLst/>
            <a:cxnLst/>
            <a:rect l="l" t="t" r="r" b="b"/>
            <a:pathLst>
              <a:path w="1552575" h="459104">
                <a:moveTo>
                  <a:pt x="1552193" y="458724"/>
                </a:moveTo>
                <a:lnTo>
                  <a:pt x="1552193" y="0"/>
                </a:lnTo>
                <a:lnTo>
                  <a:pt x="0" y="0"/>
                </a:lnTo>
                <a:lnTo>
                  <a:pt x="0" y="458724"/>
                </a:lnTo>
                <a:lnTo>
                  <a:pt x="13715" y="45872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458724"/>
                </a:lnTo>
                <a:lnTo>
                  <a:pt x="1552193" y="458724"/>
                </a:lnTo>
                <a:close/>
              </a:path>
              <a:path w="1552575" h="459104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459104">
                <a:moveTo>
                  <a:pt x="28193" y="42976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429768"/>
                </a:lnTo>
                <a:lnTo>
                  <a:pt x="28193" y="429768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3715" y="429768"/>
                </a:lnTo>
                <a:lnTo>
                  <a:pt x="28193" y="444246"/>
                </a:lnTo>
                <a:lnTo>
                  <a:pt x="28193" y="458724"/>
                </a:lnTo>
                <a:lnTo>
                  <a:pt x="1523999" y="458724"/>
                </a:lnTo>
                <a:lnTo>
                  <a:pt x="1523999" y="444245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28193" y="458724"/>
                </a:moveTo>
                <a:lnTo>
                  <a:pt x="28193" y="444246"/>
                </a:lnTo>
                <a:lnTo>
                  <a:pt x="13715" y="429768"/>
                </a:lnTo>
                <a:lnTo>
                  <a:pt x="13715" y="458724"/>
                </a:lnTo>
                <a:lnTo>
                  <a:pt x="28193" y="458724"/>
                </a:lnTo>
                <a:close/>
              </a:path>
              <a:path w="1552575" h="459104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429767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1537715" y="458724"/>
                </a:moveTo>
                <a:lnTo>
                  <a:pt x="1537715" y="429767"/>
                </a:lnTo>
                <a:lnTo>
                  <a:pt x="1523999" y="444245"/>
                </a:lnTo>
                <a:lnTo>
                  <a:pt x="1523999" y="458724"/>
                </a:lnTo>
                <a:lnTo>
                  <a:pt x="1537715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6" name="object 54"/>
          <p:cNvSpPr txBox="1"/>
          <p:nvPr/>
        </p:nvSpPr>
        <p:spPr>
          <a:xfrm>
            <a:off x="5003106" y="4561691"/>
            <a:ext cx="66386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49" dirty="0">
                <a:solidFill>
                  <a:srgbClr val="FFFFFF"/>
                </a:solidFill>
                <a:latin typeface="Calibri"/>
                <a:cs typeface="Calibri"/>
              </a:rPr>
              <a:t>Plaintext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7" name="object 55"/>
          <p:cNvSpPr txBox="1"/>
          <p:nvPr/>
        </p:nvSpPr>
        <p:spPr>
          <a:xfrm>
            <a:off x="4933146" y="4749949"/>
            <a:ext cx="80240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8" name="object 78"/>
          <p:cNvSpPr/>
          <p:nvPr/>
        </p:nvSpPr>
        <p:spPr>
          <a:xfrm>
            <a:off x="4641300" y="4034118"/>
            <a:ext cx="1385455" cy="3362"/>
          </a:xfrm>
          <a:custGeom>
            <a:avLst/>
            <a:gdLst/>
            <a:ahLst/>
            <a:cxnLst/>
            <a:rect l="l" t="t" r="r" b="b"/>
            <a:pathLst>
              <a:path w="1524000" h="3810">
                <a:moveTo>
                  <a:pt x="0" y="0"/>
                </a:moveTo>
                <a:lnTo>
                  <a:pt x="0" y="3810"/>
                </a:lnTo>
                <a:lnTo>
                  <a:pt x="1524000" y="380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9" name="object 79"/>
          <p:cNvSpPr/>
          <p:nvPr/>
        </p:nvSpPr>
        <p:spPr>
          <a:xfrm>
            <a:off x="4628809" y="4022015"/>
            <a:ext cx="1411432" cy="215153"/>
          </a:xfrm>
          <a:custGeom>
            <a:avLst/>
            <a:gdLst/>
            <a:ahLst/>
            <a:cxnLst/>
            <a:rect l="l" t="t" r="r" b="b"/>
            <a:pathLst>
              <a:path w="1552575" h="243839">
                <a:moveTo>
                  <a:pt x="1552193" y="243839"/>
                </a:moveTo>
                <a:lnTo>
                  <a:pt x="1552193" y="0"/>
                </a:lnTo>
                <a:lnTo>
                  <a:pt x="0" y="0"/>
                </a:lnTo>
                <a:lnTo>
                  <a:pt x="0" y="243840"/>
                </a:lnTo>
                <a:lnTo>
                  <a:pt x="13715" y="243840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243839"/>
                </a:lnTo>
                <a:lnTo>
                  <a:pt x="1552193" y="243839"/>
                </a:lnTo>
                <a:close/>
              </a:path>
              <a:path w="1552575" h="243839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243839">
                <a:moveTo>
                  <a:pt x="28193" y="214884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214884"/>
                </a:lnTo>
                <a:lnTo>
                  <a:pt x="28193" y="214884"/>
                </a:lnTo>
                <a:close/>
              </a:path>
              <a:path w="1552575" h="243839">
                <a:moveTo>
                  <a:pt x="1537715" y="214883"/>
                </a:moveTo>
                <a:lnTo>
                  <a:pt x="13715" y="214884"/>
                </a:lnTo>
                <a:lnTo>
                  <a:pt x="28193" y="229362"/>
                </a:lnTo>
                <a:lnTo>
                  <a:pt x="28193" y="243840"/>
                </a:lnTo>
                <a:lnTo>
                  <a:pt x="1523999" y="243839"/>
                </a:lnTo>
                <a:lnTo>
                  <a:pt x="1523999" y="229362"/>
                </a:lnTo>
                <a:lnTo>
                  <a:pt x="1537715" y="214883"/>
                </a:lnTo>
                <a:close/>
              </a:path>
              <a:path w="1552575" h="243839">
                <a:moveTo>
                  <a:pt x="28193" y="243840"/>
                </a:moveTo>
                <a:lnTo>
                  <a:pt x="28193" y="229362"/>
                </a:lnTo>
                <a:lnTo>
                  <a:pt x="13715" y="214884"/>
                </a:lnTo>
                <a:lnTo>
                  <a:pt x="13715" y="243840"/>
                </a:lnTo>
                <a:lnTo>
                  <a:pt x="28193" y="243840"/>
                </a:lnTo>
                <a:close/>
              </a:path>
              <a:path w="1552575" h="243839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243839">
                <a:moveTo>
                  <a:pt x="1537715" y="214883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214883"/>
                </a:lnTo>
                <a:lnTo>
                  <a:pt x="1537715" y="214883"/>
                </a:lnTo>
                <a:close/>
              </a:path>
              <a:path w="1552575" h="243839">
                <a:moveTo>
                  <a:pt x="1537715" y="243839"/>
                </a:moveTo>
                <a:lnTo>
                  <a:pt x="1537715" y="214883"/>
                </a:lnTo>
                <a:lnTo>
                  <a:pt x="1523999" y="229362"/>
                </a:lnTo>
                <a:lnTo>
                  <a:pt x="1523999" y="243839"/>
                </a:lnTo>
                <a:lnTo>
                  <a:pt x="1537715" y="243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0" name="object 80"/>
          <p:cNvSpPr txBox="1"/>
          <p:nvPr/>
        </p:nvSpPr>
        <p:spPr>
          <a:xfrm>
            <a:off x="4638529" y="4037479"/>
            <a:ext cx="13854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98" algn="ctr" defTabSz="817992" rtl="1" eaLnBrk="1" fontAlgn="auto" hangingPunct="1">
              <a:lnSpc>
                <a:spcPts val="1391"/>
              </a:lnSpc>
              <a:spcBef>
                <a:spcPts val="0"/>
              </a:spcBef>
              <a:spcAft>
                <a:spcPts val="0"/>
              </a:spcAft>
            </a:pPr>
            <a:r>
              <a:rPr sz="1300" spc="139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1" name="object 93"/>
          <p:cNvSpPr/>
          <p:nvPr/>
        </p:nvSpPr>
        <p:spPr>
          <a:xfrm>
            <a:off x="4638529" y="4037479"/>
            <a:ext cx="1385455" cy="190500"/>
          </a:xfrm>
          <a:custGeom>
            <a:avLst/>
            <a:gdLst/>
            <a:ahLst/>
            <a:cxnLst/>
            <a:rect l="l" t="t" r="r" b="b"/>
            <a:pathLst>
              <a:path w="1524000" h="215900">
                <a:moveTo>
                  <a:pt x="0" y="0"/>
                </a:moveTo>
                <a:lnTo>
                  <a:pt x="0" y="215646"/>
                </a:lnTo>
                <a:lnTo>
                  <a:pt x="1524000" y="215646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2" name="object 94"/>
          <p:cNvSpPr/>
          <p:nvPr/>
        </p:nvSpPr>
        <p:spPr>
          <a:xfrm>
            <a:off x="4625339" y="4025381"/>
            <a:ext cx="1411432" cy="215153"/>
          </a:xfrm>
          <a:custGeom>
            <a:avLst/>
            <a:gdLst/>
            <a:ahLst/>
            <a:cxnLst/>
            <a:rect l="l" t="t" r="r" b="b"/>
            <a:pathLst>
              <a:path w="1552575" h="243839">
                <a:moveTo>
                  <a:pt x="1552194" y="243839"/>
                </a:moveTo>
                <a:lnTo>
                  <a:pt x="1552194" y="0"/>
                </a:lnTo>
                <a:lnTo>
                  <a:pt x="0" y="0"/>
                </a:lnTo>
                <a:lnTo>
                  <a:pt x="0" y="243840"/>
                </a:lnTo>
                <a:lnTo>
                  <a:pt x="14477" y="243840"/>
                </a:lnTo>
                <a:lnTo>
                  <a:pt x="14477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4000" y="28193"/>
                </a:lnTo>
                <a:lnTo>
                  <a:pt x="1524000" y="13715"/>
                </a:lnTo>
                <a:lnTo>
                  <a:pt x="1538477" y="28193"/>
                </a:lnTo>
                <a:lnTo>
                  <a:pt x="1538477" y="243839"/>
                </a:lnTo>
                <a:lnTo>
                  <a:pt x="1552194" y="243839"/>
                </a:lnTo>
                <a:close/>
              </a:path>
              <a:path w="1552575" h="243839">
                <a:moveTo>
                  <a:pt x="28193" y="28194"/>
                </a:moveTo>
                <a:lnTo>
                  <a:pt x="28193" y="13716"/>
                </a:lnTo>
                <a:lnTo>
                  <a:pt x="14477" y="28194"/>
                </a:lnTo>
                <a:lnTo>
                  <a:pt x="28193" y="28194"/>
                </a:lnTo>
                <a:close/>
              </a:path>
              <a:path w="1552575" h="243839">
                <a:moveTo>
                  <a:pt x="28193" y="214884"/>
                </a:moveTo>
                <a:lnTo>
                  <a:pt x="28193" y="28194"/>
                </a:lnTo>
                <a:lnTo>
                  <a:pt x="14477" y="28194"/>
                </a:lnTo>
                <a:lnTo>
                  <a:pt x="14477" y="214884"/>
                </a:lnTo>
                <a:lnTo>
                  <a:pt x="28193" y="214884"/>
                </a:lnTo>
                <a:close/>
              </a:path>
              <a:path w="1552575" h="243839">
                <a:moveTo>
                  <a:pt x="1538477" y="214883"/>
                </a:moveTo>
                <a:lnTo>
                  <a:pt x="14477" y="214884"/>
                </a:lnTo>
                <a:lnTo>
                  <a:pt x="28193" y="229362"/>
                </a:lnTo>
                <a:lnTo>
                  <a:pt x="28193" y="243840"/>
                </a:lnTo>
                <a:lnTo>
                  <a:pt x="1524000" y="243839"/>
                </a:lnTo>
                <a:lnTo>
                  <a:pt x="1524000" y="229361"/>
                </a:lnTo>
                <a:lnTo>
                  <a:pt x="1538477" y="214883"/>
                </a:lnTo>
                <a:close/>
              </a:path>
              <a:path w="1552575" h="243839">
                <a:moveTo>
                  <a:pt x="28193" y="243840"/>
                </a:moveTo>
                <a:lnTo>
                  <a:pt x="28193" y="229362"/>
                </a:lnTo>
                <a:lnTo>
                  <a:pt x="14477" y="214884"/>
                </a:lnTo>
                <a:lnTo>
                  <a:pt x="14477" y="243840"/>
                </a:lnTo>
                <a:lnTo>
                  <a:pt x="28193" y="243840"/>
                </a:lnTo>
                <a:close/>
              </a:path>
              <a:path w="1552575" h="243839">
                <a:moveTo>
                  <a:pt x="1538477" y="28193"/>
                </a:moveTo>
                <a:lnTo>
                  <a:pt x="1524000" y="13715"/>
                </a:lnTo>
                <a:lnTo>
                  <a:pt x="1524000" y="28193"/>
                </a:lnTo>
                <a:lnTo>
                  <a:pt x="1538477" y="28193"/>
                </a:lnTo>
                <a:close/>
              </a:path>
              <a:path w="1552575" h="243839">
                <a:moveTo>
                  <a:pt x="1538477" y="214883"/>
                </a:moveTo>
                <a:lnTo>
                  <a:pt x="1538477" y="28193"/>
                </a:lnTo>
                <a:lnTo>
                  <a:pt x="1524000" y="28193"/>
                </a:lnTo>
                <a:lnTo>
                  <a:pt x="1524000" y="214883"/>
                </a:lnTo>
                <a:lnTo>
                  <a:pt x="1538477" y="214883"/>
                </a:lnTo>
                <a:close/>
              </a:path>
              <a:path w="1552575" h="243839">
                <a:moveTo>
                  <a:pt x="1538477" y="243839"/>
                </a:moveTo>
                <a:lnTo>
                  <a:pt x="1538477" y="214883"/>
                </a:lnTo>
                <a:lnTo>
                  <a:pt x="1524000" y="229361"/>
                </a:lnTo>
                <a:lnTo>
                  <a:pt x="1524000" y="243839"/>
                </a:lnTo>
                <a:lnTo>
                  <a:pt x="1538477" y="243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4" name="object 54"/>
          <p:cNvSpPr txBox="1"/>
          <p:nvPr/>
        </p:nvSpPr>
        <p:spPr>
          <a:xfrm>
            <a:off x="5022960" y="4953000"/>
            <a:ext cx="66386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49" dirty="0">
                <a:solidFill>
                  <a:srgbClr val="FFFFFF"/>
                </a:solidFill>
                <a:latin typeface="Calibri"/>
                <a:cs typeface="Calibri"/>
              </a:rPr>
              <a:t>Plaintext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5" name="object 55"/>
          <p:cNvSpPr txBox="1"/>
          <p:nvPr/>
        </p:nvSpPr>
        <p:spPr>
          <a:xfrm>
            <a:off x="4953000" y="5141258"/>
            <a:ext cx="80240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2" name="object 91"/>
          <p:cNvSpPr/>
          <p:nvPr/>
        </p:nvSpPr>
        <p:spPr>
          <a:xfrm>
            <a:off x="1552350" y="2458122"/>
            <a:ext cx="920750" cy="1501027"/>
          </a:xfrm>
          <a:custGeom>
            <a:avLst/>
            <a:gdLst/>
            <a:ahLst/>
            <a:cxnLst/>
            <a:rect l="l" t="t" r="r" b="b"/>
            <a:pathLst>
              <a:path w="1012825" h="1701164">
                <a:moveTo>
                  <a:pt x="198607" y="433887"/>
                </a:moveTo>
                <a:lnTo>
                  <a:pt x="165993" y="414672"/>
                </a:lnTo>
                <a:lnTo>
                  <a:pt x="157034" y="429006"/>
                </a:lnTo>
                <a:lnTo>
                  <a:pt x="143318" y="450342"/>
                </a:lnTo>
                <a:lnTo>
                  <a:pt x="93268" y="536070"/>
                </a:lnTo>
                <a:lnTo>
                  <a:pt x="73488" y="579336"/>
                </a:lnTo>
                <a:lnTo>
                  <a:pt x="56927" y="624577"/>
                </a:lnTo>
                <a:lnTo>
                  <a:pt x="43206" y="671271"/>
                </a:lnTo>
                <a:lnTo>
                  <a:pt x="31943" y="718898"/>
                </a:lnTo>
                <a:lnTo>
                  <a:pt x="22759" y="766936"/>
                </a:lnTo>
                <a:lnTo>
                  <a:pt x="15272" y="814863"/>
                </a:lnTo>
                <a:lnTo>
                  <a:pt x="9104" y="862160"/>
                </a:lnTo>
                <a:lnTo>
                  <a:pt x="3872" y="908304"/>
                </a:lnTo>
                <a:lnTo>
                  <a:pt x="62" y="971550"/>
                </a:lnTo>
                <a:lnTo>
                  <a:pt x="0" y="1021540"/>
                </a:lnTo>
                <a:lnTo>
                  <a:pt x="3104" y="1071932"/>
                </a:lnTo>
                <a:lnTo>
                  <a:pt x="8984" y="1122485"/>
                </a:lnTo>
                <a:lnTo>
                  <a:pt x="17250" y="1172960"/>
                </a:lnTo>
                <a:lnTo>
                  <a:pt x="27511" y="1223120"/>
                </a:lnTo>
                <a:lnTo>
                  <a:pt x="37666" y="1265576"/>
                </a:lnTo>
                <a:lnTo>
                  <a:pt x="37666" y="989610"/>
                </a:lnTo>
                <a:lnTo>
                  <a:pt x="39686" y="941069"/>
                </a:lnTo>
                <a:lnTo>
                  <a:pt x="44258" y="880110"/>
                </a:lnTo>
                <a:lnTo>
                  <a:pt x="51020" y="832262"/>
                </a:lnTo>
                <a:lnTo>
                  <a:pt x="58458" y="784618"/>
                </a:lnTo>
                <a:lnTo>
                  <a:pt x="67146" y="737366"/>
                </a:lnTo>
                <a:lnTo>
                  <a:pt x="77658" y="690695"/>
                </a:lnTo>
                <a:lnTo>
                  <a:pt x="90566" y="644794"/>
                </a:lnTo>
                <a:lnTo>
                  <a:pt x="106446" y="599849"/>
                </a:lnTo>
                <a:lnTo>
                  <a:pt x="125871" y="556051"/>
                </a:lnTo>
                <a:lnTo>
                  <a:pt x="149414" y="513588"/>
                </a:lnTo>
                <a:lnTo>
                  <a:pt x="176084" y="470154"/>
                </a:lnTo>
                <a:lnTo>
                  <a:pt x="189038" y="449580"/>
                </a:lnTo>
                <a:lnTo>
                  <a:pt x="198607" y="433887"/>
                </a:lnTo>
                <a:close/>
              </a:path>
              <a:path w="1012825" h="1701164">
                <a:moveTo>
                  <a:pt x="974660" y="1455419"/>
                </a:moveTo>
                <a:lnTo>
                  <a:pt x="974660" y="1070610"/>
                </a:lnTo>
                <a:lnTo>
                  <a:pt x="974280" y="1117845"/>
                </a:lnTo>
                <a:lnTo>
                  <a:pt x="973345" y="1165395"/>
                </a:lnTo>
                <a:lnTo>
                  <a:pt x="971687" y="1213025"/>
                </a:lnTo>
                <a:lnTo>
                  <a:pt x="969134" y="1260502"/>
                </a:lnTo>
                <a:lnTo>
                  <a:pt x="965516" y="1307592"/>
                </a:lnTo>
                <a:lnTo>
                  <a:pt x="960944" y="1351026"/>
                </a:lnTo>
                <a:lnTo>
                  <a:pt x="950233" y="1407556"/>
                </a:lnTo>
                <a:lnTo>
                  <a:pt x="930464" y="1461516"/>
                </a:lnTo>
                <a:lnTo>
                  <a:pt x="910652" y="1495044"/>
                </a:lnTo>
                <a:lnTo>
                  <a:pt x="875174" y="1534160"/>
                </a:lnTo>
                <a:lnTo>
                  <a:pt x="832712" y="1564425"/>
                </a:lnTo>
                <a:lnTo>
                  <a:pt x="785891" y="1588846"/>
                </a:lnTo>
                <a:lnTo>
                  <a:pt x="737337" y="1610436"/>
                </a:lnTo>
                <a:lnTo>
                  <a:pt x="689672" y="1632204"/>
                </a:lnTo>
                <a:lnTo>
                  <a:pt x="630236" y="1650492"/>
                </a:lnTo>
                <a:lnTo>
                  <a:pt x="567447" y="1659920"/>
                </a:lnTo>
                <a:lnTo>
                  <a:pt x="515798" y="1662698"/>
                </a:lnTo>
                <a:lnTo>
                  <a:pt x="462644" y="1661669"/>
                </a:lnTo>
                <a:lnTo>
                  <a:pt x="409818" y="1656633"/>
                </a:lnTo>
                <a:lnTo>
                  <a:pt x="359153" y="1647386"/>
                </a:lnTo>
                <a:lnTo>
                  <a:pt x="312482" y="1633727"/>
                </a:lnTo>
                <a:lnTo>
                  <a:pt x="240025" y="1597092"/>
                </a:lnTo>
                <a:lnTo>
                  <a:pt x="202971" y="1560771"/>
                </a:lnTo>
                <a:lnTo>
                  <a:pt x="172579" y="1517470"/>
                </a:lnTo>
                <a:lnTo>
                  <a:pt x="147543" y="1470561"/>
                </a:lnTo>
                <a:lnTo>
                  <a:pt x="126554" y="1423416"/>
                </a:lnTo>
                <a:lnTo>
                  <a:pt x="102932" y="1357122"/>
                </a:lnTo>
                <a:lnTo>
                  <a:pt x="79653" y="1276129"/>
                </a:lnTo>
                <a:lnTo>
                  <a:pt x="68038" y="1229079"/>
                </a:lnTo>
                <a:lnTo>
                  <a:pt x="57783" y="1181710"/>
                </a:lnTo>
                <a:lnTo>
                  <a:pt x="49254" y="1134051"/>
                </a:lnTo>
                <a:lnTo>
                  <a:pt x="42815" y="1086129"/>
                </a:lnTo>
                <a:lnTo>
                  <a:pt x="38831" y="1037973"/>
                </a:lnTo>
                <a:lnTo>
                  <a:pt x="37666" y="989610"/>
                </a:lnTo>
                <a:lnTo>
                  <a:pt x="37666" y="1265576"/>
                </a:lnTo>
                <a:lnTo>
                  <a:pt x="52455" y="1321535"/>
                </a:lnTo>
                <a:lnTo>
                  <a:pt x="66356" y="1369314"/>
                </a:lnTo>
                <a:lnTo>
                  <a:pt x="84644" y="1421130"/>
                </a:lnTo>
                <a:lnTo>
                  <a:pt x="121054" y="1502822"/>
                </a:lnTo>
                <a:lnTo>
                  <a:pt x="146073" y="1547037"/>
                </a:lnTo>
                <a:lnTo>
                  <a:pt x="174960" y="1586598"/>
                </a:lnTo>
                <a:lnTo>
                  <a:pt x="209262" y="1620799"/>
                </a:lnTo>
                <a:lnTo>
                  <a:pt x="250524" y="1648936"/>
                </a:lnTo>
                <a:lnTo>
                  <a:pt x="300290" y="1670304"/>
                </a:lnTo>
                <a:lnTo>
                  <a:pt x="381037" y="1690683"/>
                </a:lnTo>
                <a:lnTo>
                  <a:pt x="432373" y="1697555"/>
                </a:lnTo>
                <a:lnTo>
                  <a:pt x="485051" y="1700764"/>
                </a:lnTo>
                <a:lnTo>
                  <a:pt x="537820" y="1700253"/>
                </a:lnTo>
                <a:lnTo>
                  <a:pt x="589426" y="1695961"/>
                </a:lnTo>
                <a:lnTo>
                  <a:pt x="638618" y="1687830"/>
                </a:lnTo>
                <a:lnTo>
                  <a:pt x="681290" y="1676400"/>
                </a:lnTo>
                <a:lnTo>
                  <a:pt x="716342" y="1661922"/>
                </a:lnTo>
                <a:lnTo>
                  <a:pt x="765081" y="1639629"/>
                </a:lnTo>
                <a:lnTo>
                  <a:pt x="810585" y="1619060"/>
                </a:lnTo>
                <a:lnTo>
                  <a:pt x="852735" y="1597075"/>
                </a:lnTo>
                <a:lnTo>
                  <a:pt x="891416" y="1570535"/>
                </a:lnTo>
                <a:lnTo>
                  <a:pt x="926509" y="1536301"/>
                </a:lnTo>
                <a:lnTo>
                  <a:pt x="957896" y="1491234"/>
                </a:lnTo>
                <a:lnTo>
                  <a:pt x="971612" y="1463040"/>
                </a:lnTo>
                <a:lnTo>
                  <a:pt x="974660" y="1455419"/>
                </a:lnTo>
                <a:close/>
              </a:path>
              <a:path w="1012825" h="1701164">
                <a:moveTo>
                  <a:pt x="240092" y="326136"/>
                </a:moveTo>
                <a:lnTo>
                  <a:pt x="133412" y="395478"/>
                </a:lnTo>
                <a:lnTo>
                  <a:pt x="165993" y="414672"/>
                </a:lnTo>
                <a:lnTo>
                  <a:pt x="176084" y="398526"/>
                </a:lnTo>
                <a:lnTo>
                  <a:pt x="208088" y="418338"/>
                </a:lnTo>
                <a:lnTo>
                  <a:pt x="208088" y="439473"/>
                </a:lnTo>
                <a:lnTo>
                  <a:pt x="231710" y="453390"/>
                </a:lnTo>
                <a:lnTo>
                  <a:pt x="240092" y="326136"/>
                </a:lnTo>
                <a:close/>
              </a:path>
              <a:path w="1012825" h="1701164">
                <a:moveTo>
                  <a:pt x="208088" y="418338"/>
                </a:moveTo>
                <a:lnTo>
                  <a:pt x="176084" y="398526"/>
                </a:lnTo>
                <a:lnTo>
                  <a:pt x="165993" y="414672"/>
                </a:lnTo>
                <a:lnTo>
                  <a:pt x="198607" y="433887"/>
                </a:lnTo>
                <a:lnTo>
                  <a:pt x="208088" y="418338"/>
                </a:lnTo>
                <a:close/>
              </a:path>
              <a:path w="1012825" h="1701164">
                <a:moveTo>
                  <a:pt x="1012700" y="1090526"/>
                </a:moveTo>
                <a:lnTo>
                  <a:pt x="1011236" y="998982"/>
                </a:lnTo>
                <a:lnTo>
                  <a:pt x="1008950" y="926591"/>
                </a:lnTo>
                <a:lnTo>
                  <a:pt x="1004378" y="852678"/>
                </a:lnTo>
                <a:lnTo>
                  <a:pt x="998282" y="778763"/>
                </a:lnTo>
                <a:lnTo>
                  <a:pt x="989900" y="705611"/>
                </a:lnTo>
                <a:lnTo>
                  <a:pt x="982413" y="654525"/>
                </a:lnTo>
                <a:lnTo>
                  <a:pt x="974185" y="604267"/>
                </a:lnTo>
                <a:lnTo>
                  <a:pt x="964700" y="554969"/>
                </a:lnTo>
                <a:lnTo>
                  <a:pt x="953445" y="506765"/>
                </a:lnTo>
                <a:lnTo>
                  <a:pt x="939905" y="459785"/>
                </a:lnTo>
                <a:lnTo>
                  <a:pt x="923565" y="414165"/>
                </a:lnTo>
                <a:lnTo>
                  <a:pt x="903912" y="370034"/>
                </a:lnTo>
                <a:lnTo>
                  <a:pt x="880365" y="327431"/>
                </a:lnTo>
                <a:lnTo>
                  <a:pt x="852607" y="286777"/>
                </a:lnTo>
                <a:lnTo>
                  <a:pt x="819926" y="247915"/>
                </a:lnTo>
                <a:lnTo>
                  <a:pt x="781874" y="211073"/>
                </a:lnTo>
                <a:lnTo>
                  <a:pt x="745298" y="182117"/>
                </a:lnTo>
                <a:lnTo>
                  <a:pt x="703663" y="154416"/>
                </a:lnTo>
                <a:lnTo>
                  <a:pt x="660425" y="130079"/>
                </a:lnTo>
                <a:lnTo>
                  <a:pt x="615758" y="108741"/>
                </a:lnTo>
                <a:lnTo>
                  <a:pt x="569993" y="90095"/>
                </a:lnTo>
                <a:lnTo>
                  <a:pt x="523225" y="73743"/>
                </a:lnTo>
                <a:lnTo>
                  <a:pt x="475705" y="59348"/>
                </a:lnTo>
                <a:lnTo>
                  <a:pt x="427648" y="46558"/>
                </a:lnTo>
                <a:lnTo>
                  <a:pt x="379265" y="35020"/>
                </a:lnTo>
                <a:lnTo>
                  <a:pt x="330770" y="24383"/>
                </a:lnTo>
                <a:lnTo>
                  <a:pt x="277430" y="14477"/>
                </a:lnTo>
                <a:lnTo>
                  <a:pt x="249998" y="9143"/>
                </a:lnTo>
                <a:lnTo>
                  <a:pt x="195134" y="0"/>
                </a:lnTo>
                <a:lnTo>
                  <a:pt x="189038" y="37338"/>
                </a:lnTo>
                <a:lnTo>
                  <a:pt x="243902" y="46481"/>
                </a:lnTo>
                <a:lnTo>
                  <a:pt x="297242" y="57149"/>
                </a:lnTo>
                <a:lnTo>
                  <a:pt x="357082" y="69303"/>
                </a:lnTo>
                <a:lnTo>
                  <a:pt x="413238" y="82300"/>
                </a:lnTo>
                <a:lnTo>
                  <a:pt x="465832" y="96246"/>
                </a:lnTo>
                <a:lnTo>
                  <a:pt x="514984" y="111246"/>
                </a:lnTo>
                <a:lnTo>
                  <a:pt x="560815" y="127405"/>
                </a:lnTo>
                <a:lnTo>
                  <a:pt x="603446" y="144827"/>
                </a:lnTo>
                <a:lnTo>
                  <a:pt x="642998" y="163619"/>
                </a:lnTo>
                <a:lnTo>
                  <a:pt x="679592" y="183884"/>
                </a:lnTo>
                <a:lnTo>
                  <a:pt x="713349" y="205729"/>
                </a:lnTo>
                <a:lnTo>
                  <a:pt x="744390" y="229257"/>
                </a:lnTo>
                <a:lnTo>
                  <a:pt x="798806" y="281787"/>
                </a:lnTo>
                <a:lnTo>
                  <a:pt x="843809" y="342315"/>
                </a:lnTo>
                <a:lnTo>
                  <a:pt x="863082" y="375840"/>
                </a:lnTo>
                <a:lnTo>
                  <a:pt x="880365" y="411680"/>
                </a:lnTo>
                <a:lnTo>
                  <a:pt x="895778" y="449939"/>
                </a:lnTo>
                <a:lnTo>
                  <a:pt x="909442" y="490723"/>
                </a:lnTo>
                <a:lnTo>
                  <a:pt x="921478" y="534137"/>
                </a:lnTo>
                <a:lnTo>
                  <a:pt x="932007" y="580285"/>
                </a:lnTo>
                <a:lnTo>
                  <a:pt x="941149" y="629273"/>
                </a:lnTo>
                <a:lnTo>
                  <a:pt x="949027" y="681206"/>
                </a:lnTo>
                <a:lnTo>
                  <a:pt x="955761" y="736189"/>
                </a:lnTo>
                <a:lnTo>
                  <a:pt x="961471" y="794327"/>
                </a:lnTo>
                <a:lnTo>
                  <a:pt x="966278" y="855726"/>
                </a:lnTo>
                <a:lnTo>
                  <a:pt x="970850" y="928878"/>
                </a:lnTo>
                <a:lnTo>
                  <a:pt x="973136" y="1000506"/>
                </a:lnTo>
                <a:lnTo>
                  <a:pt x="974660" y="1070610"/>
                </a:lnTo>
                <a:lnTo>
                  <a:pt x="974660" y="1455419"/>
                </a:lnTo>
                <a:lnTo>
                  <a:pt x="977708" y="1447800"/>
                </a:lnTo>
                <a:lnTo>
                  <a:pt x="995129" y="1380086"/>
                </a:lnTo>
                <a:lnTo>
                  <a:pt x="1005902" y="1285494"/>
                </a:lnTo>
                <a:lnTo>
                  <a:pt x="1010161" y="1203100"/>
                </a:lnTo>
                <a:lnTo>
                  <a:pt x="1012003" y="1146814"/>
                </a:lnTo>
                <a:lnTo>
                  <a:pt x="1012700" y="1090526"/>
                </a:lnTo>
                <a:close/>
              </a:path>
              <a:path w="1012825" h="1701164">
                <a:moveTo>
                  <a:pt x="208088" y="439473"/>
                </a:moveTo>
                <a:lnTo>
                  <a:pt x="208088" y="418338"/>
                </a:lnTo>
                <a:lnTo>
                  <a:pt x="198607" y="433887"/>
                </a:lnTo>
                <a:lnTo>
                  <a:pt x="208088" y="439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3" name="object 8"/>
          <p:cNvSpPr txBox="1"/>
          <p:nvPr/>
        </p:nvSpPr>
        <p:spPr>
          <a:xfrm>
            <a:off x="4887364" y="2117264"/>
            <a:ext cx="9336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8" dirty="0">
                <a:solidFill>
                  <a:srgbClr val="FFFFFF"/>
                </a:solidFill>
                <a:latin typeface="Calibri"/>
                <a:cs typeface="Calibri"/>
              </a:rPr>
              <a:t>System  </a:t>
            </a:r>
            <a:r>
              <a:rPr sz="1800" spc="63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6226" y="224136"/>
            <a:ext cx="3145216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Enclave Life Cycle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53"/>
          <p:cNvSpPr txBox="1"/>
          <p:nvPr/>
        </p:nvSpPr>
        <p:spPr>
          <a:xfrm>
            <a:off x="4989220" y="4039722"/>
            <a:ext cx="87818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spc="139" dirty="0" smtClean="0">
                <a:solidFill>
                  <a:srgbClr val="FFFFFF"/>
                </a:solidFill>
                <a:latin typeface="Calibri"/>
                <a:cs typeface="Calibri"/>
              </a:rPr>
              <a:t>Metadata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6226" y="6248400"/>
            <a:ext cx="8305774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</a:rPr>
              <a:t>Enclave flow is executed using the secured address range, obscured from </a:t>
            </a:r>
            <a:r>
              <a:rPr lang="en-US" sz="1800" b="1" dirty="0" smtClean="0">
                <a:solidFill>
                  <a:prstClr val="black"/>
                </a:solidFill>
              </a:rPr>
              <a:t>all</a:t>
            </a:r>
            <a:r>
              <a:rPr lang="en-US" sz="1800" dirty="0" smtClean="0">
                <a:solidFill>
                  <a:prstClr val="black"/>
                </a:solidFill>
              </a:rPr>
              <a:t> other SW.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4" name="object 3"/>
          <p:cNvSpPr/>
          <p:nvPr/>
        </p:nvSpPr>
        <p:spPr>
          <a:xfrm>
            <a:off x="1385455" y="1210263"/>
            <a:ext cx="1177636" cy="744631"/>
          </a:xfrm>
          <a:custGeom>
            <a:avLst/>
            <a:gdLst/>
            <a:ahLst/>
            <a:cxnLst/>
            <a:rect l="l" t="t" r="r" b="b"/>
            <a:pathLst>
              <a:path w="1295400" h="843914">
                <a:moveTo>
                  <a:pt x="0" y="0"/>
                </a:moveTo>
                <a:lnTo>
                  <a:pt x="0" y="843533"/>
                </a:lnTo>
                <a:lnTo>
                  <a:pt x="1295400" y="843533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5" name="object 4"/>
          <p:cNvSpPr/>
          <p:nvPr/>
        </p:nvSpPr>
        <p:spPr>
          <a:xfrm>
            <a:off x="1385455" y="4235824"/>
            <a:ext cx="1177636" cy="1815353"/>
          </a:xfrm>
          <a:custGeom>
            <a:avLst/>
            <a:gdLst/>
            <a:ahLst/>
            <a:cxnLst/>
            <a:rect l="l" t="t" r="r" b="b"/>
            <a:pathLst>
              <a:path w="1295400" h="2057400">
                <a:moveTo>
                  <a:pt x="0" y="0"/>
                </a:moveTo>
                <a:lnTo>
                  <a:pt x="0" y="2057400"/>
                </a:lnTo>
                <a:lnTo>
                  <a:pt x="1295400" y="2057400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6" name="object 5"/>
          <p:cNvSpPr/>
          <p:nvPr/>
        </p:nvSpPr>
        <p:spPr>
          <a:xfrm>
            <a:off x="1372988" y="1198134"/>
            <a:ext cx="1203614" cy="4866154"/>
          </a:xfrm>
          <a:custGeom>
            <a:avLst/>
            <a:gdLst/>
            <a:ahLst/>
            <a:cxnLst/>
            <a:rect l="l" t="t" r="r" b="b"/>
            <a:pathLst>
              <a:path w="1323975" h="5514975">
                <a:moveTo>
                  <a:pt x="1323594" y="5508498"/>
                </a:moveTo>
                <a:lnTo>
                  <a:pt x="1323594" y="6095"/>
                </a:lnTo>
                <a:lnTo>
                  <a:pt x="13174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508498"/>
                </a:lnTo>
                <a:lnTo>
                  <a:pt x="6096" y="5514594"/>
                </a:lnTo>
                <a:lnTo>
                  <a:pt x="13716" y="55145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295400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5514594"/>
                </a:lnTo>
                <a:lnTo>
                  <a:pt x="1317498" y="5514594"/>
                </a:lnTo>
                <a:lnTo>
                  <a:pt x="1323594" y="5508498"/>
                </a:lnTo>
                <a:close/>
              </a:path>
              <a:path w="1323975" h="55149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323975" h="5514975">
                <a:moveTo>
                  <a:pt x="28194" y="54864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86400"/>
                </a:lnTo>
                <a:lnTo>
                  <a:pt x="28194" y="5486400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716" y="5486400"/>
                </a:lnTo>
                <a:lnTo>
                  <a:pt x="28194" y="5500116"/>
                </a:lnTo>
                <a:lnTo>
                  <a:pt x="28194" y="5514594"/>
                </a:lnTo>
                <a:lnTo>
                  <a:pt x="1295400" y="5514594"/>
                </a:lnTo>
                <a:lnTo>
                  <a:pt x="1295400" y="5500116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28194" y="5514594"/>
                </a:moveTo>
                <a:lnTo>
                  <a:pt x="28194" y="5500116"/>
                </a:lnTo>
                <a:lnTo>
                  <a:pt x="13716" y="5486400"/>
                </a:lnTo>
                <a:lnTo>
                  <a:pt x="13716" y="5514594"/>
                </a:lnTo>
                <a:lnTo>
                  <a:pt x="28194" y="5514594"/>
                </a:lnTo>
                <a:close/>
              </a:path>
              <a:path w="1323975" h="5514975">
                <a:moveTo>
                  <a:pt x="1309116" y="28193"/>
                </a:moveTo>
                <a:lnTo>
                  <a:pt x="1295400" y="13715"/>
                </a:lnTo>
                <a:lnTo>
                  <a:pt x="1295400" y="28193"/>
                </a:lnTo>
                <a:lnTo>
                  <a:pt x="1309116" y="28193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09116" y="28193"/>
                </a:lnTo>
                <a:lnTo>
                  <a:pt x="1295400" y="28193"/>
                </a:lnTo>
                <a:lnTo>
                  <a:pt x="1295400" y="5486400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1309116" y="5514594"/>
                </a:moveTo>
                <a:lnTo>
                  <a:pt x="1309116" y="5486400"/>
                </a:lnTo>
                <a:lnTo>
                  <a:pt x="1295400" y="5500116"/>
                </a:lnTo>
                <a:lnTo>
                  <a:pt x="1295400" y="5514594"/>
                </a:lnTo>
                <a:lnTo>
                  <a:pt x="1309116" y="5514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7" name="object 6"/>
          <p:cNvSpPr/>
          <p:nvPr/>
        </p:nvSpPr>
        <p:spPr>
          <a:xfrm>
            <a:off x="4641300" y="1210236"/>
            <a:ext cx="1385455" cy="336176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8" name="object 7"/>
          <p:cNvSpPr/>
          <p:nvPr/>
        </p:nvSpPr>
        <p:spPr>
          <a:xfrm>
            <a:off x="4641300" y="3429000"/>
            <a:ext cx="1385455" cy="268941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9" name="object 8"/>
          <p:cNvSpPr/>
          <p:nvPr/>
        </p:nvSpPr>
        <p:spPr>
          <a:xfrm>
            <a:off x="4641300" y="5849470"/>
            <a:ext cx="1385455" cy="134471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0" y="0"/>
                </a:moveTo>
                <a:lnTo>
                  <a:pt x="0" y="152400"/>
                </a:lnTo>
                <a:lnTo>
                  <a:pt x="1524000" y="1524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0" name="object 9"/>
          <p:cNvSpPr/>
          <p:nvPr/>
        </p:nvSpPr>
        <p:spPr>
          <a:xfrm>
            <a:off x="4628809" y="1198160"/>
            <a:ext cx="1411432" cy="4798919"/>
          </a:xfrm>
          <a:custGeom>
            <a:avLst/>
            <a:gdLst/>
            <a:ahLst/>
            <a:cxnLst/>
            <a:rect l="l" t="t" r="r" b="b"/>
            <a:pathLst>
              <a:path w="1552575" h="5438775">
                <a:moveTo>
                  <a:pt x="1552194" y="5432298"/>
                </a:moveTo>
                <a:lnTo>
                  <a:pt x="1552194" y="6095"/>
                </a:lnTo>
                <a:lnTo>
                  <a:pt x="15460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432298"/>
                </a:lnTo>
                <a:lnTo>
                  <a:pt x="6096" y="5438394"/>
                </a:lnTo>
                <a:lnTo>
                  <a:pt x="13716" y="54383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524000" y="28193"/>
                </a:lnTo>
                <a:lnTo>
                  <a:pt x="1524000" y="13715"/>
                </a:lnTo>
                <a:lnTo>
                  <a:pt x="1537716" y="28193"/>
                </a:lnTo>
                <a:lnTo>
                  <a:pt x="1537716" y="5438394"/>
                </a:lnTo>
                <a:lnTo>
                  <a:pt x="1546098" y="5438394"/>
                </a:lnTo>
                <a:lnTo>
                  <a:pt x="1552194" y="5432298"/>
                </a:lnTo>
                <a:close/>
              </a:path>
              <a:path w="1552575" h="54387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552575" h="5438775">
                <a:moveTo>
                  <a:pt x="28194" y="54102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10200"/>
                </a:lnTo>
                <a:lnTo>
                  <a:pt x="28194" y="5410200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3716" y="5410200"/>
                </a:lnTo>
                <a:lnTo>
                  <a:pt x="28194" y="5423916"/>
                </a:lnTo>
                <a:lnTo>
                  <a:pt x="28194" y="5438394"/>
                </a:lnTo>
                <a:lnTo>
                  <a:pt x="1524000" y="5438394"/>
                </a:lnTo>
                <a:lnTo>
                  <a:pt x="1524000" y="5423916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28194" y="5438394"/>
                </a:moveTo>
                <a:lnTo>
                  <a:pt x="28194" y="5423916"/>
                </a:lnTo>
                <a:lnTo>
                  <a:pt x="13716" y="5410200"/>
                </a:lnTo>
                <a:lnTo>
                  <a:pt x="13716" y="5438394"/>
                </a:lnTo>
                <a:lnTo>
                  <a:pt x="28194" y="5438394"/>
                </a:lnTo>
                <a:close/>
              </a:path>
              <a:path w="1552575" h="5438775">
                <a:moveTo>
                  <a:pt x="1537716" y="28193"/>
                </a:moveTo>
                <a:lnTo>
                  <a:pt x="1524000" y="13715"/>
                </a:lnTo>
                <a:lnTo>
                  <a:pt x="1524000" y="28193"/>
                </a:lnTo>
                <a:lnTo>
                  <a:pt x="1537716" y="28193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537716" y="28193"/>
                </a:lnTo>
                <a:lnTo>
                  <a:pt x="1524000" y="28193"/>
                </a:lnTo>
                <a:lnTo>
                  <a:pt x="1524000" y="5410200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1537716" y="5438394"/>
                </a:moveTo>
                <a:lnTo>
                  <a:pt x="1537716" y="5410200"/>
                </a:lnTo>
                <a:lnTo>
                  <a:pt x="1524000" y="5423916"/>
                </a:lnTo>
                <a:lnTo>
                  <a:pt x="1524000" y="5438394"/>
                </a:lnTo>
                <a:lnTo>
                  <a:pt x="1537716" y="5438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1" name="object 10"/>
          <p:cNvSpPr/>
          <p:nvPr/>
        </p:nvSpPr>
        <p:spPr>
          <a:xfrm>
            <a:off x="1385455" y="1954529"/>
            <a:ext cx="1177636" cy="2281518"/>
          </a:xfrm>
          <a:custGeom>
            <a:avLst/>
            <a:gdLst/>
            <a:ahLst/>
            <a:cxnLst/>
            <a:rect l="l" t="t" r="r" b="b"/>
            <a:pathLst>
              <a:path w="1295400" h="2585720">
                <a:moveTo>
                  <a:pt x="0" y="0"/>
                </a:moveTo>
                <a:lnTo>
                  <a:pt x="0" y="2585466"/>
                </a:lnTo>
                <a:lnTo>
                  <a:pt x="1295400" y="2585466"/>
                </a:lnTo>
                <a:lnTo>
                  <a:pt x="1295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4C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2" name="object 11"/>
          <p:cNvSpPr/>
          <p:nvPr/>
        </p:nvSpPr>
        <p:spPr>
          <a:xfrm>
            <a:off x="1372988" y="1941755"/>
            <a:ext cx="1203614" cy="2307291"/>
          </a:xfrm>
          <a:custGeom>
            <a:avLst/>
            <a:gdLst/>
            <a:ahLst/>
            <a:cxnLst/>
            <a:rect l="l" t="t" r="r" b="b"/>
            <a:pathLst>
              <a:path w="1323975" h="2614929">
                <a:moveTo>
                  <a:pt x="1323594" y="2614422"/>
                </a:moveTo>
                <a:lnTo>
                  <a:pt x="1323593" y="0"/>
                </a:lnTo>
                <a:lnTo>
                  <a:pt x="0" y="0"/>
                </a:lnTo>
                <a:lnTo>
                  <a:pt x="0" y="2614422"/>
                </a:lnTo>
                <a:lnTo>
                  <a:pt x="13715" y="2614422"/>
                </a:lnTo>
                <a:lnTo>
                  <a:pt x="13715" y="28194"/>
                </a:lnTo>
                <a:lnTo>
                  <a:pt x="28193" y="14478"/>
                </a:lnTo>
                <a:lnTo>
                  <a:pt x="28193" y="28194"/>
                </a:lnTo>
                <a:lnTo>
                  <a:pt x="1295399" y="28194"/>
                </a:lnTo>
                <a:lnTo>
                  <a:pt x="1295399" y="14478"/>
                </a:lnTo>
                <a:lnTo>
                  <a:pt x="1309115" y="28194"/>
                </a:lnTo>
                <a:lnTo>
                  <a:pt x="1309116" y="2614422"/>
                </a:lnTo>
                <a:lnTo>
                  <a:pt x="1323594" y="2614422"/>
                </a:lnTo>
                <a:close/>
              </a:path>
              <a:path w="1323975" h="2614929">
                <a:moveTo>
                  <a:pt x="28193" y="28194"/>
                </a:moveTo>
                <a:lnTo>
                  <a:pt x="28193" y="14478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323975" h="2614929">
                <a:moveTo>
                  <a:pt x="28193" y="258622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2586228"/>
                </a:lnTo>
                <a:lnTo>
                  <a:pt x="28193" y="2586228"/>
                </a:lnTo>
                <a:close/>
              </a:path>
              <a:path w="1323975" h="2614929">
                <a:moveTo>
                  <a:pt x="1309116" y="2586228"/>
                </a:moveTo>
                <a:lnTo>
                  <a:pt x="13716" y="2586228"/>
                </a:lnTo>
                <a:lnTo>
                  <a:pt x="28194" y="2599944"/>
                </a:lnTo>
                <a:lnTo>
                  <a:pt x="28193" y="2614422"/>
                </a:lnTo>
                <a:lnTo>
                  <a:pt x="1295400" y="2614422"/>
                </a:lnTo>
                <a:lnTo>
                  <a:pt x="1295400" y="2599944"/>
                </a:lnTo>
                <a:lnTo>
                  <a:pt x="1309116" y="2586228"/>
                </a:lnTo>
                <a:close/>
              </a:path>
              <a:path w="1323975" h="2614929">
                <a:moveTo>
                  <a:pt x="28193" y="2614422"/>
                </a:moveTo>
                <a:lnTo>
                  <a:pt x="28194" y="2599944"/>
                </a:lnTo>
                <a:lnTo>
                  <a:pt x="13716" y="2586228"/>
                </a:lnTo>
                <a:lnTo>
                  <a:pt x="13715" y="2614422"/>
                </a:lnTo>
                <a:lnTo>
                  <a:pt x="28193" y="2614422"/>
                </a:lnTo>
                <a:close/>
              </a:path>
              <a:path w="1323975" h="2614929">
                <a:moveTo>
                  <a:pt x="1309115" y="28194"/>
                </a:moveTo>
                <a:lnTo>
                  <a:pt x="1295399" y="14478"/>
                </a:lnTo>
                <a:lnTo>
                  <a:pt x="1295399" y="28194"/>
                </a:lnTo>
                <a:lnTo>
                  <a:pt x="1309115" y="28194"/>
                </a:lnTo>
                <a:close/>
              </a:path>
              <a:path w="1323975" h="2614929">
                <a:moveTo>
                  <a:pt x="1309116" y="2586228"/>
                </a:moveTo>
                <a:lnTo>
                  <a:pt x="1309115" y="28194"/>
                </a:lnTo>
                <a:lnTo>
                  <a:pt x="1295399" y="28194"/>
                </a:lnTo>
                <a:lnTo>
                  <a:pt x="1295400" y="2586228"/>
                </a:lnTo>
                <a:lnTo>
                  <a:pt x="1309116" y="2586228"/>
                </a:lnTo>
                <a:close/>
              </a:path>
              <a:path w="1323975" h="2614929">
                <a:moveTo>
                  <a:pt x="1309116" y="2614422"/>
                </a:moveTo>
                <a:lnTo>
                  <a:pt x="1309116" y="2586228"/>
                </a:lnTo>
                <a:lnTo>
                  <a:pt x="1295400" y="2599944"/>
                </a:lnTo>
                <a:lnTo>
                  <a:pt x="1295400" y="2614422"/>
                </a:lnTo>
                <a:lnTo>
                  <a:pt x="1309116" y="2614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3" name="object 12"/>
          <p:cNvSpPr txBox="1"/>
          <p:nvPr/>
        </p:nvSpPr>
        <p:spPr>
          <a:xfrm>
            <a:off x="4122977" y="838200"/>
            <a:ext cx="273502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90" dirty="0">
                <a:solidFill>
                  <a:prstClr val="black"/>
                </a:solidFill>
                <a:latin typeface="Calibri"/>
                <a:cs typeface="Calibri"/>
              </a:rPr>
              <a:t>Physical </a:t>
            </a:r>
            <a:r>
              <a:rPr sz="1800" spc="99" dirty="0">
                <a:solidFill>
                  <a:prstClr val="black"/>
                </a:solidFill>
                <a:latin typeface="Calibri"/>
                <a:cs typeface="Calibri"/>
              </a:rPr>
              <a:t>Address</a:t>
            </a:r>
            <a:r>
              <a:rPr sz="1800" spc="-7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800" spc="112" dirty="0">
                <a:solidFill>
                  <a:prstClr val="black"/>
                </a:solidFill>
                <a:latin typeface="Calibri"/>
                <a:cs typeface="Calibri"/>
              </a:rPr>
              <a:t>Space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4" name="object 13"/>
          <p:cNvSpPr/>
          <p:nvPr/>
        </p:nvSpPr>
        <p:spPr>
          <a:xfrm>
            <a:off x="4641300" y="1546412"/>
            <a:ext cx="1385455" cy="1882588"/>
          </a:xfrm>
          <a:custGeom>
            <a:avLst/>
            <a:gdLst/>
            <a:ahLst/>
            <a:cxnLst/>
            <a:rect l="l" t="t" r="r" b="b"/>
            <a:pathLst>
              <a:path w="1524000" h="2133600">
                <a:moveTo>
                  <a:pt x="0" y="0"/>
                </a:moveTo>
                <a:lnTo>
                  <a:pt x="0" y="2133600"/>
                </a:lnTo>
                <a:lnTo>
                  <a:pt x="1524000" y="213359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660A9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5" name="object 14"/>
          <p:cNvSpPr/>
          <p:nvPr/>
        </p:nvSpPr>
        <p:spPr>
          <a:xfrm>
            <a:off x="4628809" y="1534309"/>
            <a:ext cx="1411432" cy="1907801"/>
          </a:xfrm>
          <a:custGeom>
            <a:avLst/>
            <a:gdLst/>
            <a:ahLst/>
            <a:cxnLst/>
            <a:rect l="l" t="t" r="r" b="b"/>
            <a:pathLst>
              <a:path w="1552575" h="2162175">
                <a:moveTo>
                  <a:pt x="1552193" y="2161793"/>
                </a:moveTo>
                <a:lnTo>
                  <a:pt x="1552193" y="0"/>
                </a:lnTo>
                <a:lnTo>
                  <a:pt x="0" y="0"/>
                </a:lnTo>
                <a:lnTo>
                  <a:pt x="0" y="2161794"/>
                </a:lnTo>
                <a:lnTo>
                  <a:pt x="13715" y="2161794"/>
                </a:lnTo>
                <a:lnTo>
                  <a:pt x="13715" y="28193"/>
                </a:lnTo>
                <a:lnTo>
                  <a:pt x="28193" y="13716"/>
                </a:lnTo>
                <a:lnTo>
                  <a:pt x="28193" y="28193"/>
                </a:lnTo>
                <a:lnTo>
                  <a:pt x="1523999" y="28193"/>
                </a:lnTo>
                <a:lnTo>
                  <a:pt x="1523999" y="13716"/>
                </a:lnTo>
                <a:lnTo>
                  <a:pt x="1537715" y="28193"/>
                </a:lnTo>
                <a:lnTo>
                  <a:pt x="1537715" y="2161793"/>
                </a:lnTo>
                <a:lnTo>
                  <a:pt x="1552193" y="2161793"/>
                </a:lnTo>
                <a:close/>
              </a:path>
              <a:path w="1552575" h="2162175">
                <a:moveTo>
                  <a:pt x="28193" y="28193"/>
                </a:moveTo>
                <a:lnTo>
                  <a:pt x="28193" y="13716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552575" h="2162175">
                <a:moveTo>
                  <a:pt x="28193" y="2133600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33600"/>
                </a:lnTo>
                <a:lnTo>
                  <a:pt x="28193" y="2133600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3715" y="2133600"/>
                </a:lnTo>
                <a:lnTo>
                  <a:pt x="28193" y="2147316"/>
                </a:lnTo>
                <a:lnTo>
                  <a:pt x="28193" y="2161794"/>
                </a:lnTo>
                <a:lnTo>
                  <a:pt x="1523999" y="2161793"/>
                </a:lnTo>
                <a:lnTo>
                  <a:pt x="1523999" y="2147316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28193" y="2161794"/>
                </a:moveTo>
                <a:lnTo>
                  <a:pt x="28193" y="2147316"/>
                </a:lnTo>
                <a:lnTo>
                  <a:pt x="13715" y="2133600"/>
                </a:lnTo>
                <a:lnTo>
                  <a:pt x="13715" y="2161794"/>
                </a:lnTo>
                <a:lnTo>
                  <a:pt x="28193" y="2161794"/>
                </a:lnTo>
                <a:close/>
              </a:path>
              <a:path w="1552575" h="2162175">
                <a:moveTo>
                  <a:pt x="1537715" y="28193"/>
                </a:moveTo>
                <a:lnTo>
                  <a:pt x="1523999" y="13716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2133600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1537715" y="2161793"/>
                </a:moveTo>
                <a:lnTo>
                  <a:pt x="1537715" y="2133600"/>
                </a:lnTo>
                <a:lnTo>
                  <a:pt x="1523999" y="2147316"/>
                </a:lnTo>
                <a:lnTo>
                  <a:pt x="1523999" y="2161793"/>
                </a:lnTo>
                <a:lnTo>
                  <a:pt x="1537715" y="2161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7" name="object 16"/>
          <p:cNvSpPr/>
          <p:nvPr/>
        </p:nvSpPr>
        <p:spPr>
          <a:xfrm>
            <a:off x="4641300" y="3697941"/>
            <a:ext cx="1385455" cy="336176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8" name="object 17"/>
          <p:cNvSpPr/>
          <p:nvPr/>
        </p:nvSpPr>
        <p:spPr>
          <a:xfrm>
            <a:off x="4641300" y="4224421"/>
            <a:ext cx="1385455" cy="1625413"/>
          </a:xfrm>
          <a:custGeom>
            <a:avLst/>
            <a:gdLst/>
            <a:ahLst/>
            <a:cxnLst/>
            <a:rect l="l" t="t" r="r" b="b"/>
            <a:pathLst>
              <a:path w="1524000" h="1842134">
                <a:moveTo>
                  <a:pt x="0" y="0"/>
                </a:moveTo>
                <a:lnTo>
                  <a:pt x="0" y="1841754"/>
                </a:lnTo>
                <a:lnTo>
                  <a:pt x="1524000" y="1841754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9" name="object 18"/>
          <p:cNvSpPr/>
          <p:nvPr/>
        </p:nvSpPr>
        <p:spPr>
          <a:xfrm>
            <a:off x="4628809" y="3685866"/>
            <a:ext cx="1411432" cy="2176743"/>
          </a:xfrm>
          <a:custGeom>
            <a:avLst/>
            <a:gdLst/>
            <a:ahLst/>
            <a:cxnLst/>
            <a:rect l="l" t="t" r="r" b="b"/>
            <a:pathLst>
              <a:path w="1552575" h="2466975">
                <a:moveTo>
                  <a:pt x="1552193" y="2466594"/>
                </a:moveTo>
                <a:lnTo>
                  <a:pt x="1552193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4"/>
                </a:lnTo>
                <a:lnTo>
                  <a:pt x="1523999" y="13716"/>
                </a:lnTo>
                <a:lnTo>
                  <a:pt x="1537715" y="28194"/>
                </a:lnTo>
                <a:lnTo>
                  <a:pt x="1537715" y="2466594"/>
                </a:lnTo>
                <a:lnTo>
                  <a:pt x="1552193" y="2466594"/>
                </a:lnTo>
                <a:close/>
              </a:path>
              <a:path w="1552575" h="24669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2466975">
                <a:moveTo>
                  <a:pt x="28194" y="24384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523999" y="2466594"/>
                </a:lnTo>
                <a:lnTo>
                  <a:pt x="1523999" y="2452116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552575" h="2466975">
                <a:moveTo>
                  <a:pt x="1537715" y="28194"/>
                </a:moveTo>
                <a:lnTo>
                  <a:pt x="1523999" y="13716"/>
                </a:lnTo>
                <a:lnTo>
                  <a:pt x="1523999" y="28194"/>
                </a:lnTo>
                <a:lnTo>
                  <a:pt x="1537715" y="28194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537715" y="28194"/>
                </a:lnTo>
                <a:lnTo>
                  <a:pt x="1523999" y="28194"/>
                </a:lnTo>
                <a:lnTo>
                  <a:pt x="1523999" y="2438400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1537715" y="2466594"/>
                </a:moveTo>
                <a:lnTo>
                  <a:pt x="1537715" y="2438400"/>
                </a:lnTo>
                <a:lnTo>
                  <a:pt x="1523999" y="2452116"/>
                </a:lnTo>
                <a:lnTo>
                  <a:pt x="1523999" y="2466594"/>
                </a:lnTo>
                <a:lnTo>
                  <a:pt x="1537715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3" name="object 22"/>
          <p:cNvSpPr txBox="1"/>
          <p:nvPr/>
        </p:nvSpPr>
        <p:spPr>
          <a:xfrm>
            <a:off x="436648" y="2967317"/>
            <a:ext cx="667327" cy="217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400" spc="76" dirty="0">
                <a:solidFill>
                  <a:prstClr val="black"/>
                </a:solidFill>
                <a:latin typeface="Calibri"/>
                <a:cs typeface="Calibri"/>
              </a:rPr>
              <a:t>Enclave</a:t>
            </a:r>
            <a:endParaRPr sz="1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2" name="object 54"/>
          <p:cNvSpPr/>
          <p:nvPr/>
        </p:nvSpPr>
        <p:spPr>
          <a:xfrm>
            <a:off x="1163809" y="1943102"/>
            <a:ext cx="219941" cy="2292724"/>
          </a:xfrm>
          <a:custGeom>
            <a:avLst/>
            <a:gdLst/>
            <a:ahLst/>
            <a:cxnLst/>
            <a:rect l="l" t="t" r="r" b="b"/>
            <a:pathLst>
              <a:path w="241934" h="2598420">
                <a:moveTo>
                  <a:pt x="76355" y="1299186"/>
                </a:moveTo>
                <a:lnTo>
                  <a:pt x="71082" y="1296442"/>
                </a:lnTo>
                <a:lnTo>
                  <a:pt x="37338" y="1288542"/>
                </a:lnTo>
                <a:lnTo>
                  <a:pt x="25146" y="1287018"/>
                </a:lnTo>
                <a:lnTo>
                  <a:pt x="12953" y="1286256"/>
                </a:lnTo>
                <a:lnTo>
                  <a:pt x="12192" y="1286256"/>
                </a:lnTo>
                <a:lnTo>
                  <a:pt x="5334" y="1287018"/>
                </a:lnTo>
                <a:lnTo>
                  <a:pt x="0" y="1292352"/>
                </a:lnTo>
                <a:lnTo>
                  <a:pt x="0" y="1306068"/>
                </a:lnTo>
                <a:lnTo>
                  <a:pt x="5334" y="1311402"/>
                </a:lnTo>
                <a:lnTo>
                  <a:pt x="12192" y="1312164"/>
                </a:lnTo>
                <a:lnTo>
                  <a:pt x="12953" y="1312164"/>
                </a:lnTo>
                <a:lnTo>
                  <a:pt x="25146" y="1311354"/>
                </a:lnTo>
                <a:lnTo>
                  <a:pt x="36576" y="1310640"/>
                </a:lnTo>
                <a:lnTo>
                  <a:pt x="71628" y="1301662"/>
                </a:lnTo>
                <a:lnTo>
                  <a:pt x="76355" y="1299186"/>
                </a:lnTo>
                <a:close/>
              </a:path>
              <a:path w="241934" h="2598420">
                <a:moveTo>
                  <a:pt x="241553" y="25146"/>
                </a:moveTo>
                <a:lnTo>
                  <a:pt x="240791" y="0"/>
                </a:lnTo>
                <a:lnTo>
                  <a:pt x="227837" y="762"/>
                </a:lnTo>
                <a:lnTo>
                  <a:pt x="215645" y="1524"/>
                </a:lnTo>
                <a:lnTo>
                  <a:pt x="180661" y="10590"/>
                </a:lnTo>
                <a:lnTo>
                  <a:pt x="148151" y="28165"/>
                </a:lnTo>
                <a:lnTo>
                  <a:pt x="124052" y="54327"/>
                </a:lnTo>
                <a:lnTo>
                  <a:pt x="114299" y="89154"/>
                </a:lnTo>
                <a:lnTo>
                  <a:pt x="114300" y="1225296"/>
                </a:lnTo>
                <a:lnTo>
                  <a:pt x="113538" y="1227582"/>
                </a:lnTo>
                <a:lnTo>
                  <a:pt x="92964" y="1261110"/>
                </a:lnTo>
                <a:lnTo>
                  <a:pt x="55410" y="1280549"/>
                </a:lnTo>
                <a:lnTo>
                  <a:pt x="12953" y="1286256"/>
                </a:lnTo>
                <a:lnTo>
                  <a:pt x="25146" y="1287018"/>
                </a:lnTo>
                <a:lnTo>
                  <a:pt x="37338" y="1288542"/>
                </a:lnTo>
                <a:lnTo>
                  <a:pt x="71082" y="1296442"/>
                </a:lnTo>
                <a:lnTo>
                  <a:pt x="76355" y="1299186"/>
                </a:lnTo>
                <a:lnTo>
                  <a:pt x="104560" y="1284412"/>
                </a:lnTo>
                <a:lnTo>
                  <a:pt x="129217" y="1258560"/>
                </a:lnTo>
                <a:lnTo>
                  <a:pt x="139446" y="1223772"/>
                </a:lnTo>
                <a:lnTo>
                  <a:pt x="139445" y="85344"/>
                </a:lnTo>
                <a:lnTo>
                  <a:pt x="149907" y="61363"/>
                </a:lnTo>
                <a:lnTo>
                  <a:pt x="169892" y="43834"/>
                </a:lnTo>
                <a:lnTo>
                  <a:pt x="194847" y="32390"/>
                </a:lnTo>
                <a:lnTo>
                  <a:pt x="220217" y="26670"/>
                </a:lnTo>
                <a:lnTo>
                  <a:pt x="241553" y="25146"/>
                </a:lnTo>
                <a:close/>
              </a:path>
              <a:path w="241934" h="2598420">
                <a:moveTo>
                  <a:pt x="241554" y="2573274"/>
                </a:moveTo>
                <a:lnTo>
                  <a:pt x="193322" y="2565176"/>
                </a:lnTo>
                <a:lnTo>
                  <a:pt x="147998" y="2534670"/>
                </a:lnTo>
                <a:lnTo>
                  <a:pt x="139446" y="1370838"/>
                </a:lnTo>
                <a:lnTo>
                  <a:pt x="127897" y="1338119"/>
                </a:lnTo>
                <a:lnTo>
                  <a:pt x="103189" y="1313145"/>
                </a:lnTo>
                <a:lnTo>
                  <a:pt x="76355" y="1299186"/>
                </a:lnTo>
                <a:lnTo>
                  <a:pt x="71628" y="1301662"/>
                </a:lnTo>
                <a:lnTo>
                  <a:pt x="36576" y="1310640"/>
                </a:lnTo>
                <a:lnTo>
                  <a:pt x="22860" y="1311503"/>
                </a:lnTo>
                <a:lnTo>
                  <a:pt x="12953" y="1312164"/>
                </a:lnTo>
                <a:lnTo>
                  <a:pt x="24384" y="1312272"/>
                </a:lnTo>
                <a:lnTo>
                  <a:pt x="33528" y="1312926"/>
                </a:lnTo>
                <a:lnTo>
                  <a:pt x="85472" y="1331437"/>
                </a:lnTo>
                <a:lnTo>
                  <a:pt x="114300" y="1375410"/>
                </a:lnTo>
                <a:lnTo>
                  <a:pt x="114300" y="2514600"/>
                </a:lnTo>
                <a:lnTo>
                  <a:pt x="125964" y="2547330"/>
                </a:lnTo>
                <a:lnTo>
                  <a:pt x="150609" y="2572021"/>
                </a:lnTo>
                <a:lnTo>
                  <a:pt x="182626" y="2588575"/>
                </a:lnTo>
                <a:lnTo>
                  <a:pt x="216408" y="2596896"/>
                </a:lnTo>
                <a:lnTo>
                  <a:pt x="240792" y="2598420"/>
                </a:lnTo>
                <a:lnTo>
                  <a:pt x="241554" y="257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3" name="object 55"/>
          <p:cNvSpPr/>
          <p:nvPr/>
        </p:nvSpPr>
        <p:spPr>
          <a:xfrm>
            <a:off x="1163809" y="1943102"/>
            <a:ext cx="219941" cy="2292724"/>
          </a:xfrm>
          <a:custGeom>
            <a:avLst/>
            <a:gdLst/>
            <a:ahLst/>
            <a:cxnLst/>
            <a:rect l="l" t="t" r="r" b="b"/>
            <a:pathLst>
              <a:path w="241934" h="2598420">
                <a:moveTo>
                  <a:pt x="76355" y="1299186"/>
                </a:moveTo>
                <a:lnTo>
                  <a:pt x="71082" y="1296442"/>
                </a:lnTo>
                <a:lnTo>
                  <a:pt x="37338" y="1288542"/>
                </a:lnTo>
                <a:lnTo>
                  <a:pt x="25146" y="1287018"/>
                </a:lnTo>
                <a:lnTo>
                  <a:pt x="12953" y="1286256"/>
                </a:lnTo>
                <a:lnTo>
                  <a:pt x="12192" y="1286256"/>
                </a:lnTo>
                <a:lnTo>
                  <a:pt x="5334" y="1287018"/>
                </a:lnTo>
                <a:lnTo>
                  <a:pt x="0" y="1292352"/>
                </a:lnTo>
                <a:lnTo>
                  <a:pt x="0" y="1306068"/>
                </a:lnTo>
                <a:lnTo>
                  <a:pt x="5334" y="1311402"/>
                </a:lnTo>
                <a:lnTo>
                  <a:pt x="12192" y="1312164"/>
                </a:lnTo>
                <a:lnTo>
                  <a:pt x="12953" y="1312164"/>
                </a:lnTo>
                <a:lnTo>
                  <a:pt x="25146" y="1311354"/>
                </a:lnTo>
                <a:lnTo>
                  <a:pt x="36576" y="1310640"/>
                </a:lnTo>
                <a:lnTo>
                  <a:pt x="71628" y="1301662"/>
                </a:lnTo>
                <a:lnTo>
                  <a:pt x="76355" y="1299186"/>
                </a:lnTo>
                <a:close/>
              </a:path>
              <a:path w="241934" h="2598420">
                <a:moveTo>
                  <a:pt x="241553" y="25146"/>
                </a:moveTo>
                <a:lnTo>
                  <a:pt x="240791" y="0"/>
                </a:lnTo>
                <a:lnTo>
                  <a:pt x="227837" y="762"/>
                </a:lnTo>
                <a:lnTo>
                  <a:pt x="215645" y="1524"/>
                </a:lnTo>
                <a:lnTo>
                  <a:pt x="180661" y="10590"/>
                </a:lnTo>
                <a:lnTo>
                  <a:pt x="148151" y="28165"/>
                </a:lnTo>
                <a:lnTo>
                  <a:pt x="124052" y="54327"/>
                </a:lnTo>
                <a:lnTo>
                  <a:pt x="114299" y="89154"/>
                </a:lnTo>
                <a:lnTo>
                  <a:pt x="114300" y="1225296"/>
                </a:lnTo>
                <a:lnTo>
                  <a:pt x="113538" y="1227582"/>
                </a:lnTo>
                <a:lnTo>
                  <a:pt x="92964" y="1261110"/>
                </a:lnTo>
                <a:lnTo>
                  <a:pt x="55410" y="1280549"/>
                </a:lnTo>
                <a:lnTo>
                  <a:pt x="12953" y="1286256"/>
                </a:lnTo>
                <a:lnTo>
                  <a:pt x="25146" y="1287018"/>
                </a:lnTo>
                <a:lnTo>
                  <a:pt x="37338" y="1288542"/>
                </a:lnTo>
                <a:lnTo>
                  <a:pt x="71082" y="1296442"/>
                </a:lnTo>
                <a:lnTo>
                  <a:pt x="76355" y="1299186"/>
                </a:lnTo>
                <a:lnTo>
                  <a:pt x="104560" y="1284412"/>
                </a:lnTo>
                <a:lnTo>
                  <a:pt x="129217" y="1258560"/>
                </a:lnTo>
                <a:lnTo>
                  <a:pt x="139446" y="1223772"/>
                </a:lnTo>
                <a:lnTo>
                  <a:pt x="139445" y="85344"/>
                </a:lnTo>
                <a:lnTo>
                  <a:pt x="149907" y="61363"/>
                </a:lnTo>
                <a:lnTo>
                  <a:pt x="169892" y="43834"/>
                </a:lnTo>
                <a:lnTo>
                  <a:pt x="194847" y="32390"/>
                </a:lnTo>
                <a:lnTo>
                  <a:pt x="220217" y="26670"/>
                </a:lnTo>
                <a:lnTo>
                  <a:pt x="241553" y="25146"/>
                </a:lnTo>
                <a:close/>
              </a:path>
              <a:path w="241934" h="2598420">
                <a:moveTo>
                  <a:pt x="241554" y="2573274"/>
                </a:moveTo>
                <a:lnTo>
                  <a:pt x="193322" y="2565176"/>
                </a:lnTo>
                <a:lnTo>
                  <a:pt x="147998" y="2534670"/>
                </a:lnTo>
                <a:lnTo>
                  <a:pt x="139446" y="1370838"/>
                </a:lnTo>
                <a:lnTo>
                  <a:pt x="127897" y="1338119"/>
                </a:lnTo>
                <a:lnTo>
                  <a:pt x="103189" y="1313145"/>
                </a:lnTo>
                <a:lnTo>
                  <a:pt x="76355" y="1299186"/>
                </a:lnTo>
                <a:lnTo>
                  <a:pt x="71628" y="1301662"/>
                </a:lnTo>
                <a:lnTo>
                  <a:pt x="36576" y="1310640"/>
                </a:lnTo>
                <a:lnTo>
                  <a:pt x="22860" y="1311503"/>
                </a:lnTo>
                <a:lnTo>
                  <a:pt x="12953" y="1312164"/>
                </a:lnTo>
                <a:lnTo>
                  <a:pt x="24384" y="1312272"/>
                </a:lnTo>
                <a:lnTo>
                  <a:pt x="33528" y="1312926"/>
                </a:lnTo>
                <a:lnTo>
                  <a:pt x="85472" y="1331437"/>
                </a:lnTo>
                <a:lnTo>
                  <a:pt x="114300" y="1375410"/>
                </a:lnTo>
                <a:lnTo>
                  <a:pt x="114300" y="2514600"/>
                </a:lnTo>
                <a:lnTo>
                  <a:pt x="125964" y="2547330"/>
                </a:lnTo>
                <a:lnTo>
                  <a:pt x="150609" y="2572021"/>
                </a:lnTo>
                <a:lnTo>
                  <a:pt x="182626" y="2588575"/>
                </a:lnTo>
                <a:lnTo>
                  <a:pt x="216408" y="2596896"/>
                </a:lnTo>
                <a:lnTo>
                  <a:pt x="240792" y="2598420"/>
                </a:lnTo>
                <a:lnTo>
                  <a:pt x="241554" y="257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4" name="object 56"/>
          <p:cNvSpPr txBox="1"/>
          <p:nvPr/>
        </p:nvSpPr>
        <p:spPr>
          <a:xfrm>
            <a:off x="6765405" y="845589"/>
            <a:ext cx="21499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1409"/>
              </a:spcBef>
              <a:spcAft>
                <a:spcPts val="0"/>
              </a:spcAft>
            </a:pPr>
            <a:r>
              <a:rPr sz="1800" spc="-171" dirty="0" smtClean="0">
                <a:solidFill>
                  <a:prstClr val="black"/>
                </a:solidFill>
                <a:latin typeface="Verdana"/>
                <a:cs typeface="Verdana"/>
              </a:rPr>
              <a:t>Enclave</a:t>
            </a:r>
            <a:r>
              <a:rPr sz="1800" spc="-238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44" dirty="0" smtClean="0">
                <a:solidFill>
                  <a:prstClr val="black"/>
                </a:solidFill>
                <a:latin typeface="Verdana"/>
                <a:cs typeface="Verdana"/>
              </a:rPr>
              <a:t> active</a:t>
            </a:r>
            <a:endParaRPr sz="18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176" y="832600"/>
            <a:ext cx="2434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spc="63" dirty="0">
                <a:solidFill>
                  <a:srgbClr val="000000"/>
                </a:solidFill>
                <a:latin typeface="Calibri"/>
                <a:cs typeface="+mn-cs"/>
              </a:rPr>
              <a:t>Virtual </a:t>
            </a:r>
            <a:r>
              <a:rPr lang="en-US" sz="1800" spc="99" dirty="0">
                <a:solidFill>
                  <a:srgbClr val="000000"/>
                </a:solidFill>
                <a:latin typeface="Calibri"/>
                <a:cs typeface="+mn-cs"/>
              </a:rPr>
              <a:t>Address</a:t>
            </a:r>
            <a:r>
              <a:rPr lang="en-US" sz="1800" spc="-67" dirty="0">
                <a:solidFill>
                  <a:srgbClr val="000000"/>
                </a:solidFill>
                <a:latin typeface="Calibri"/>
                <a:cs typeface="+mn-cs"/>
              </a:rPr>
              <a:t> </a:t>
            </a:r>
            <a:r>
              <a:rPr lang="en-US" sz="1800" spc="112" dirty="0">
                <a:solidFill>
                  <a:srgbClr val="000000"/>
                </a:solidFill>
                <a:latin typeface="Calibri"/>
                <a:cs typeface="+mn-cs"/>
              </a:rPr>
              <a:t>Space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2"/>
          <p:cNvSpPr txBox="1"/>
          <p:nvPr/>
        </p:nvSpPr>
        <p:spPr>
          <a:xfrm>
            <a:off x="2609850" y="4408954"/>
            <a:ext cx="1352550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08" dirty="0" smtClean="0">
                <a:solidFill>
                  <a:srgbClr val="B2B2B2"/>
                </a:solidFill>
                <a:latin typeface="Calibri"/>
                <a:cs typeface="Calibri"/>
              </a:rPr>
              <a:t>E</a:t>
            </a:r>
            <a:r>
              <a:rPr sz="1300" spc="108" dirty="0" smtClean="0">
                <a:solidFill>
                  <a:srgbClr val="B2B2B2"/>
                </a:solidFill>
                <a:latin typeface="Calibri"/>
                <a:cs typeface="Calibri"/>
              </a:rPr>
              <a:t>CREATE</a:t>
            </a:r>
            <a:r>
              <a:rPr sz="1300" spc="-49" dirty="0" smtClean="0">
                <a:solidFill>
                  <a:srgbClr val="B2B2B2"/>
                </a:solidFill>
                <a:latin typeface="Calibri"/>
                <a:cs typeface="Calibri"/>
              </a:rPr>
              <a:t> </a:t>
            </a:r>
            <a:r>
              <a:rPr sz="1300" spc="45" dirty="0">
                <a:solidFill>
                  <a:srgbClr val="B2B2B2"/>
                </a:solidFill>
                <a:latin typeface="Calibri"/>
                <a:cs typeface="Calibri"/>
              </a:rPr>
              <a:t>(</a:t>
            </a:r>
            <a:r>
              <a:rPr sz="1300" spc="45" dirty="0" smtClean="0">
                <a:solidFill>
                  <a:srgbClr val="B2B2B2"/>
                </a:solidFill>
                <a:latin typeface="Calibri"/>
                <a:cs typeface="Calibri"/>
              </a:rPr>
              <a:t>Range</a:t>
            </a:r>
            <a:r>
              <a:rPr lang="en-US" sz="1300" spc="45" dirty="0" smtClean="0">
                <a:solidFill>
                  <a:srgbClr val="B2B2B2"/>
                </a:solidFill>
                <a:latin typeface="Calibri"/>
                <a:cs typeface="Calibri"/>
              </a:rPr>
              <a:t>)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1363" algn="r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sz="1300" spc="90" dirty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EADD </a:t>
            </a:r>
            <a:r>
              <a:rPr sz="1300" spc="63" dirty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(Copy</a:t>
            </a:r>
            <a:r>
              <a:rPr sz="1300" spc="-85" dirty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 </a:t>
            </a:r>
            <a:r>
              <a:rPr sz="1300" spc="54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Page</a:t>
            </a:r>
            <a:r>
              <a:rPr lang="en-US" sz="1300" spc="54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)</a:t>
            </a:r>
            <a:endParaRPr lang="he-IL" sz="1300" spc="54" dirty="0" smtClean="0">
              <a:solidFill>
                <a:prstClr val="white">
                  <a:lumMod val="65000"/>
                </a:prstClr>
              </a:solidFill>
              <a:latin typeface="Calibri"/>
              <a:cs typeface="Calibri"/>
            </a:endParaRPr>
          </a:p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12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EEXTEND</a:t>
            </a:r>
            <a:endParaRPr lang="he-IL" sz="1300" spc="112" dirty="0" smtClean="0">
              <a:solidFill>
                <a:prstClr val="white">
                  <a:lumMod val="65000"/>
                </a:prstClr>
              </a:solidFill>
              <a:latin typeface="Calibri"/>
              <a:cs typeface="Calibri"/>
            </a:endParaRPr>
          </a:p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12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EINIT</a:t>
            </a:r>
            <a:endParaRPr lang="he-IL" sz="1300" spc="112" dirty="0" smtClean="0">
              <a:solidFill>
                <a:prstClr val="white">
                  <a:lumMod val="65000"/>
                </a:prstClr>
              </a:solidFill>
              <a:latin typeface="Calibri"/>
              <a:cs typeface="Calibri"/>
            </a:endParaRPr>
          </a:p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12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EENTER</a:t>
            </a:r>
            <a:endParaRPr lang="he-IL" sz="1300" spc="112" dirty="0" smtClean="0">
              <a:solidFill>
                <a:prstClr val="white">
                  <a:lumMod val="65000"/>
                </a:prstClr>
              </a:solidFill>
              <a:latin typeface="Calibri"/>
              <a:cs typeface="Calibri"/>
            </a:endParaRPr>
          </a:p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12" dirty="0" smtClean="0">
                <a:solidFill>
                  <a:prstClr val="black"/>
                </a:solidFill>
                <a:latin typeface="Calibri"/>
                <a:cs typeface="Calibri"/>
              </a:rPr>
              <a:t>EEXIT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1" name="object 40"/>
          <p:cNvSpPr/>
          <p:nvPr/>
        </p:nvSpPr>
        <p:spPr>
          <a:xfrm>
            <a:off x="6650187" y="3697941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1" name="object 41"/>
          <p:cNvSpPr/>
          <p:nvPr/>
        </p:nvSpPr>
        <p:spPr>
          <a:xfrm>
            <a:off x="6650187" y="4235825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2" name="object 42"/>
          <p:cNvSpPr/>
          <p:nvPr/>
        </p:nvSpPr>
        <p:spPr>
          <a:xfrm>
            <a:off x="6650187" y="4572000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3" name="object 43"/>
          <p:cNvSpPr/>
          <p:nvPr/>
        </p:nvSpPr>
        <p:spPr>
          <a:xfrm>
            <a:off x="6650187" y="4908178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4" name="object 44"/>
          <p:cNvSpPr/>
          <p:nvPr/>
        </p:nvSpPr>
        <p:spPr>
          <a:xfrm>
            <a:off x="6650187" y="5244353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5" name="object 45"/>
          <p:cNvSpPr/>
          <p:nvPr/>
        </p:nvSpPr>
        <p:spPr>
          <a:xfrm>
            <a:off x="6650187" y="5580530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6" name="object 46"/>
          <p:cNvSpPr/>
          <p:nvPr/>
        </p:nvSpPr>
        <p:spPr>
          <a:xfrm>
            <a:off x="6637718" y="3685866"/>
            <a:ext cx="1480705" cy="2176743"/>
          </a:xfrm>
          <a:custGeom>
            <a:avLst/>
            <a:gdLst/>
            <a:ahLst/>
            <a:cxnLst/>
            <a:rect l="l" t="t" r="r" b="b"/>
            <a:pathLst>
              <a:path w="1628775" h="2466975">
                <a:moveTo>
                  <a:pt x="1628394" y="2466594"/>
                </a:moveTo>
                <a:lnTo>
                  <a:pt x="1628394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4" y="28194"/>
                </a:lnTo>
                <a:lnTo>
                  <a:pt x="1600200" y="28194"/>
                </a:lnTo>
                <a:lnTo>
                  <a:pt x="1600200" y="13716"/>
                </a:lnTo>
                <a:lnTo>
                  <a:pt x="1613916" y="28194"/>
                </a:lnTo>
                <a:lnTo>
                  <a:pt x="1613916" y="2466594"/>
                </a:lnTo>
                <a:lnTo>
                  <a:pt x="1628394" y="2466594"/>
                </a:lnTo>
                <a:close/>
              </a:path>
              <a:path w="1628775" h="2466975">
                <a:moveTo>
                  <a:pt x="28194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4" y="28194"/>
                </a:lnTo>
                <a:close/>
              </a:path>
              <a:path w="1628775" h="2466975">
                <a:moveTo>
                  <a:pt x="28194" y="2438400"/>
                </a:moveTo>
                <a:lnTo>
                  <a:pt x="28194" y="28194"/>
                </a:lnTo>
                <a:lnTo>
                  <a:pt x="13716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600200" y="2466594"/>
                </a:lnTo>
                <a:lnTo>
                  <a:pt x="1600200" y="2452116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628775" h="2466975">
                <a:moveTo>
                  <a:pt x="1613916" y="28194"/>
                </a:moveTo>
                <a:lnTo>
                  <a:pt x="1600200" y="13716"/>
                </a:lnTo>
                <a:lnTo>
                  <a:pt x="1600200" y="28194"/>
                </a:lnTo>
                <a:lnTo>
                  <a:pt x="1613916" y="28194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613916" y="28194"/>
                </a:lnTo>
                <a:lnTo>
                  <a:pt x="1600200" y="28194"/>
                </a:lnTo>
                <a:lnTo>
                  <a:pt x="1600200" y="2438400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1613916" y="2466594"/>
                </a:moveTo>
                <a:lnTo>
                  <a:pt x="1613916" y="2438400"/>
                </a:lnTo>
                <a:lnTo>
                  <a:pt x="1600200" y="2452116"/>
                </a:lnTo>
                <a:lnTo>
                  <a:pt x="1600200" y="2466594"/>
                </a:lnTo>
                <a:lnTo>
                  <a:pt x="1613916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7" name="object 47"/>
          <p:cNvSpPr txBox="1"/>
          <p:nvPr/>
        </p:nvSpPr>
        <p:spPr>
          <a:xfrm>
            <a:off x="6639328" y="3683149"/>
            <a:ext cx="57611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2" dirty="0">
                <a:solidFill>
                  <a:srgbClr val="FFFFFF"/>
                </a:solidFill>
                <a:latin typeface="Calibri"/>
                <a:cs typeface="Calibri"/>
              </a:rPr>
              <a:t>EPCM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18" name="object 48"/>
          <p:cNvSpPr/>
          <p:nvPr/>
        </p:nvSpPr>
        <p:spPr>
          <a:xfrm>
            <a:off x="6650187" y="4975415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9" name="object 49"/>
          <p:cNvSpPr/>
          <p:nvPr/>
        </p:nvSpPr>
        <p:spPr>
          <a:xfrm>
            <a:off x="6639097" y="4964654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0" name="object 50"/>
          <p:cNvSpPr/>
          <p:nvPr/>
        </p:nvSpPr>
        <p:spPr>
          <a:xfrm>
            <a:off x="6650187" y="4303062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1" name="object 51"/>
          <p:cNvSpPr/>
          <p:nvPr/>
        </p:nvSpPr>
        <p:spPr>
          <a:xfrm>
            <a:off x="6639097" y="4292301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2" name="object 52"/>
          <p:cNvSpPr/>
          <p:nvPr/>
        </p:nvSpPr>
        <p:spPr>
          <a:xfrm>
            <a:off x="6650187" y="4639235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3" name="object 53"/>
          <p:cNvSpPr/>
          <p:nvPr/>
        </p:nvSpPr>
        <p:spPr>
          <a:xfrm>
            <a:off x="6639097" y="4628479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4" name="object 57"/>
          <p:cNvSpPr/>
          <p:nvPr/>
        </p:nvSpPr>
        <p:spPr>
          <a:xfrm>
            <a:off x="6639097" y="3956126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869904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5" name="object 58"/>
          <p:cNvSpPr txBox="1"/>
          <p:nvPr/>
        </p:nvSpPr>
        <p:spPr>
          <a:xfrm>
            <a:off x="6650187" y="3966909"/>
            <a:ext cx="1454727" cy="260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781" defTabSz="817992" eaLnBrk="1" fontAlgn="auto" hangingPunct="1">
              <a:lnSpc>
                <a:spcPts val="2024"/>
              </a:lnSpc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26" name="object 59"/>
          <p:cNvSpPr/>
          <p:nvPr/>
        </p:nvSpPr>
        <p:spPr>
          <a:xfrm>
            <a:off x="6650187" y="3966882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7" name="object 60"/>
          <p:cNvSpPr/>
          <p:nvPr/>
        </p:nvSpPr>
        <p:spPr>
          <a:xfrm>
            <a:off x="6639097" y="3956126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8" name="object 61"/>
          <p:cNvSpPr/>
          <p:nvPr/>
        </p:nvSpPr>
        <p:spPr>
          <a:xfrm>
            <a:off x="6650187" y="5311588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9" name="object 62"/>
          <p:cNvSpPr/>
          <p:nvPr/>
        </p:nvSpPr>
        <p:spPr>
          <a:xfrm>
            <a:off x="6639097" y="5300831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0" name="object 63"/>
          <p:cNvSpPr txBox="1"/>
          <p:nvPr/>
        </p:nvSpPr>
        <p:spPr>
          <a:xfrm>
            <a:off x="6832608" y="4018433"/>
            <a:ext cx="1091623" cy="1617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000" spc="36" dirty="0">
                <a:solidFill>
                  <a:srgbClr val="FFFFFF"/>
                </a:solidFill>
                <a:latin typeface="Calibri"/>
                <a:cs typeface="Calibri"/>
              </a:rPr>
              <a:t>Valid, </a:t>
            </a:r>
            <a:r>
              <a:rPr sz="1000" spc="81" dirty="0">
                <a:solidFill>
                  <a:srgbClr val="FFFFFF"/>
                </a:solidFill>
                <a:latin typeface="Calibri"/>
                <a:cs typeface="Calibri"/>
              </a:rPr>
              <a:t>SECS,</a:t>
            </a:r>
            <a:r>
              <a:rPr sz="1000" spc="-7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54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endParaRPr sz="1000" dirty="0">
              <a:solidFill>
                <a:prstClr val="black"/>
              </a:solidFill>
              <a:latin typeface="Calibri"/>
              <a:cs typeface="Calibri"/>
            </a:endParaRPr>
          </a:p>
          <a:p>
            <a:pPr defTabSz="817992" eaLnBrk="1" fontAlgn="auto" hangingPunct="1">
              <a:spcBef>
                <a:spcPts val="35"/>
              </a:spcBef>
              <a:spcAft>
                <a:spcPts val="0"/>
              </a:spcAft>
            </a:pP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06205" marR="199957" algn="ctr" defTabSz="817992" eaLnBrk="1" fontAlgn="auto" hangingPunct="1">
              <a:lnSpc>
                <a:spcPct val="100800"/>
              </a:lnSpc>
              <a:spcBef>
                <a:spcPts val="363"/>
              </a:spcBef>
              <a:spcAft>
                <a:spcPts val="0"/>
              </a:spcAft>
            </a:pPr>
            <a:r>
              <a:rPr sz="1100" spc="36" dirty="0">
                <a:solidFill>
                  <a:srgbClr val="FFFFFF"/>
                </a:solidFill>
                <a:latin typeface="Calibri"/>
                <a:cs typeface="Calibri"/>
              </a:rPr>
              <a:t>Valid,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REG,  </a:t>
            </a:r>
            <a:r>
              <a:rPr sz="1100" spc="63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100" spc="27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100" spc="-4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100" spc="117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1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06205" marR="199957" algn="ctr" defTabSz="817992" eaLnBrk="1" fontAlgn="auto" hangingPunct="1">
              <a:lnSpc>
                <a:spcPct val="100800"/>
              </a:lnSpc>
              <a:spcBef>
                <a:spcPts val="85"/>
              </a:spcBef>
              <a:spcAft>
                <a:spcPts val="0"/>
              </a:spcAft>
            </a:pPr>
            <a:r>
              <a:rPr sz="1100" spc="36" dirty="0">
                <a:solidFill>
                  <a:srgbClr val="FFFFFF"/>
                </a:solidFill>
                <a:latin typeface="Calibri"/>
                <a:cs typeface="Calibri"/>
              </a:rPr>
              <a:t>Valid,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REG,  </a:t>
            </a:r>
            <a:r>
              <a:rPr sz="1100" spc="63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100" spc="27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100" spc="-4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100" spc="117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100" dirty="0">
              <a:solidFill>
                <a:prstClr val="black"/>
              </a:solidFill>
              <a:latin typeface="Calibri"/>
              <a:cs typeface="Calibri"/>
            </a:endParaRPr>
          </a:p>
          <a:p>
            <a:pPr algn="ctr" defTabSz="817992" eaLnBrk="1" fontAlgn="auto" hangingPunct="1">
              <a:spcBef>
                <a:spcPts val="26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9" name="object 10"/>
          <p:cNvSpPr/>
          <p:nvPr/>
        </p:nvSpPr>
        <p:spPr>
          <a:xfrm>
            <a:off x="1385455" y="2874309"/>
            <a:ext cx="1177636" cy="700928"/>
          </a:xfrm>
          <a:custGeom>
            <a:avLst/>
            <a:gdLst/>
            <a:ahLst/>
            <a:cxnLst/>
            <a:rect l="l" t="t" r="r" b="b"/>
            <a:pathLst>
              <a:path w="1295400" h="794385">
                <a:moveTo>
                  <a:pt x="0" y="0"/>
                </a:moveTo>
                <a:lnTo>
                  <a:pt x="0" y="794003"/>
                </a:lnTo>
                <a:lnTo>
                  <a:pt x="1295400" y="794003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4C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0" name="object 25"/>
          <p:cNvSpPr/>
          <p:nvPr/>
        </p:nvSpPr>
        <p:spPr>
          <a:xfrm>
            <a:off x="1385455" y="2684036"/>
            <a:ext cx="1177636" cy="5603"/>
          </a:xfrm>
          <a:custGeom>
            <a:avLst/>
            <a:gdLst/>
            <a:ahLst/>
            <a:cxnLst/>
            <a:rect l="l" t="t" r="r" b="b"/>
            <a:pathLst>
              <a:path w="1295400" h="6350">
                <a:moveTo>
                  <a:pt x="0" y="0"/>
                </a:moveTo>
                <a:lnTo>
                  <a:pt x="0" y="6096"/>
                </a:lnTo>
                <a:lnTo>
                  <a:pt x="1295400" y="6096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4" name="object 26"/>
          <p:cNvSpPr/>
          <p:nvPr/>
        </p:nvSpPr>
        <p:spPr>
          <a:xfrm>
            <a:off x="1372988" y="2671262"/>
            <a:ext cx="1203614" cy="216274"/>
          </a:xfrm>
          <a:custGeom>
            <a:avLst/>
            <a:gdLst/>
            <a:ahLst/>
            <a:cxnLst/>
            <a:rect l="l" t="t" r="r" b="b"/>
            <a:pathLst>
              <a:path w="1323975" h="245110">
                <a:moveTo>
                  <a:pt x="1323594" y="244601"/>
                </a:moveTo>
                <a:lnTo>
                  <a:pt x="1323594" y="0"/>
                </a:lnTo>
                <a:lnTo>
                  <a:pt x="0" y="0"/>
                </a:lnTo>
                <a:lnTo>
                  <a:pt x="0" y="244601"/>
                </a:lnTo>
                <a:lnTo>
                  <a:pt x="13715" y="244601"/>
                </a:lnTo>
                <a:lnTo>
                  <a:pt x="13715" y="28956"/>
                </a:lnTo>
                <a:lnTo>
                  <a:pt x="28193" y="14478"/>
                </a:lnTo>
                <a:lnTo>
                  <a:pt x="28193" y="28956"/>
                </a:lnTo>
                <a:lnTo>
                  <a:pt x="1295400" y="28956"/>
                </a:lnTo>
                <a:lnTo>
                  <a:pt x="1295400" y="14478"/>
                </a:lnTo>
                <a:lnTo>
                  <a:pt x="1309116" y="28956"/>
                </a:lnTo>
                <a:lnTo>
                  <a:pt x="1309116" y="244601"/>
                </a:lnTo>
                <a:lnTo>
                  <a:pt x="1323594" y="244601"/>
                </a:lnTo>
                <a:close/>
              </a:path>
              <a:path w="1323975" h="245110">
                <a:moveTo>
                  <a:pt x="28193" y="28956"/>
                </a:moveTo>
                <a:lnTo>
                  <a:pt x="28193" y="14478"/>
                </a:lnTo>
                <a:lnTo>
                  <a:pt x="13715" y="28956"/>
                </a:lnTo>
                <a:lnTo>
                  <a:pt x="28193" y="28956"/>
                </a:lnTo>
                <a:close/>
              </a:path>
              <a:path w="1323975" h="245110">
                <a:moveTo>
                  <a:pt x="28193" y="216407"/>
                </a:moveTo>
                <a:lnTo>
                  <a:pt x="28193" y="28956"/>
                </a:lnTo>
                <a:lnTo>
                  <a:pt x="13715" y="28956"/>
                </a:lnTo>
                <a:lnTo>
                  <a:pt x="13715" y="216407"/>
                </a:lnTo>
                <a:lnTo>
                  <a:pt x="28193" y="216407"/>
                </a:lnTo>
                <a:close/>
              </a:path>
              <a:path w="1323975" h="245110">
                <a:moveTo>
                  <a:pt x="1309116" y="216407"/>
                </a:moveTo>
                <a:lnTo>
                  <a:pt x="13715" y="216407"/>
                </a:lnTo>
                <a:lnTo>
                  <a:pt x="28193" y="230124"/>
                </a:lnTo>
                <a:lnTo>
                  <a:pt x="28193" y="244601"/>
                </a:lnTo>
                <a:lnTo>
                  <a:pt x="1295400" y="244601"/>
                </a:lnTo>
                <a:lnTo>
                  <a:pt x="1295400" y="230124"/>
                </a:lnTo>
                <a:lnTo>
                  <a:pt x="1309116" y="216407"/>
                </a:lnTo>
                <a:close/>
              </a:path>
              <a:path w="1323975" h="245110">
                <a:moveTo>
                  <a:pt x="28193" y="244601"/>
                </a:moveTo>
                <a:lnTo>
                  <a:pt x="28193" y="230124"/>
                </a:lnTo>
                <a:lnTo>
                  <a:pt x="13715" y="216407"/>
                </a:lnTo>
                <a:lnTo>
                  <a:pt x="13715" y="244601"/>
                </a:lnTo>
                <a:lnTo>
                  <a:pt x="28193" y="244601"/>
                </a:lnTo>
                <a:close/>
              </a:path>
              <a:path w="1323975" h="245110">
                <a:moveTo>
                  <a:pt x="1309116" y="28956"/>
                </a:moveTo>
                <a:lnTo>
                  <a:pt x="1295400" y="14478"/>
                </a:lnTo>
                <a:lnTo>
                  <a:pt x="1295400" y="28956"/>
                </a:lnTo>
                <a:lnTo>
                  <a:pt x="1309116" y="28956"/>
                </a:lnTo>
                <a:close/>
              </a:path>
              <a:path w="1323975" h="245110">
                <a:moveTo>
                  <a:pt x="1309116" y="216407"/>
                </a:moveTo>
                <a:lnTo>
                  <a:pt x="1309116" y="28956"/>
                </a:lnTo>
                <a:lnTo>
                  <a:pt x="1295400" y="28956"/>
                </a:lnTo>
                <a:lnTo>
                  <a:pt x="1295400" y="216407"/>
                </a:lnTo>
                <a:lnTo>
                  <a:pt x="1309116" y="216407"/>
                </a:lnTo>
                <a:close/>
              </a:path>
              <a:path w="1323975" h="245110">
                <a:moveTo>
                  <a:pt x="1309116" y="244601"/>
                </a:moveTo>
                <a:lnTo>
                  <a:pt x="1309116" y="216407"/>
                </a:lnTo>
                <a:lnTo>
                  <a:pt x="1295400" y="230124"/>
                </a:lnTo>
                <a:lnTo>
                  <a:pt x="1295400" y="244601"/>
                </a:lnTo>
                <a:lnTo>
                  <a:pt x="1309116" y="24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5" name="object 27"/>
          <p:cNvSpPr txBox="1"/>
          <p:nvPr/>
        </p:nvSpPr>
        <p:spPr>
          <a:xfrm>
            <a:off x="1385455" y="2689412"/>
            <a:ext cx="117763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977" algn="r" defTabSz="817992" rtl="1" eaLnBrk="1" fontAlgn="auto" hangingPunct="1">
              <a:lnSpc>
                <a:spcPts val="1378"/>
              </a:lnSpc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6" name="object 35"/>
          <p:cNvSpPr/>
          <p:nvPr/>
        </p:nvSpPr>
        <p:spPr>
          <a:xfrm>
            <a:off x="1372988" y="2677308"/>
            <a:ext cx="1203614" cy="216274"/>
          </a:xfrm>
          <a:custGeom>
            <a:avLst/>
            <a:gdLst/>
            <a:ahLst/>
            <a:cxnLst/>
            <a:rect l="l" t="t" r="r" b="b"/>
            <a:pathLst>
              <a:path w="1323975" h="245110">
                <a:moveTo>
                  <a:pt x="1323594" y="244601"/>
                </a:moveTo>
                <a:lnTo>
                  <a:pt x="1323594" y="0"/>
                </a:lnTo>
                <a:lnTo>
                  <a:pt x="0" y="0"/>
                </a:lnTo>
                <a:lnTo>
                  <a:pt x="0" y="244601"/>
                </a:lnTo>
                <a:lnTo>
                  <a:pt x="13715" y="244601"/>
                </a:lnTo>
                <a:lnTo>
                  <a:pt x="13715" y="28193"/>
                </a:lnTo>
                <a:lnTo>
                  <a:pt x="28193" y="13715"/>
                </a:lnTo>
                <a:lnTo>
                  <a:pt x="28193" y="28193"/>
                </a:lnTo>
                <a:lnTo>
                  <a:pt x="1295399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244601"/>
                </a:lnTo>
                <a:lnTo>
                  <a:pt x="1323594" y="244601"/>
                </a:lnTo>
                <a:close/>
              </a:path>
              <a:path w="1323975" h="245110">
                <a:moveTo>
                  <a:pt x="28193" y="28193"/>
                </a:moveTo>
                <a:lnTo>
                  <a:pt x="28193" y="13715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323975" h="245110">
                <a:moveTo>
                  <a:pt x="28193" y="215645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5645"/>
                </a:lnTo>
                <a:lnTo>
                  <a:pt x="28193" y="215645"/>
                </a:lnTo>
                <a:close/>
              </a:path>
              <a:path w="1323975" h="245110">
                <a:moveTo>
                  <a:pt x="1309116" y="215645"/>
                </a:moveTo>
                <a:lnTo>
                  <a:pt x="13715" y="215645"/>
                </a:lnTo>
                <a:lnTo>
                  <a:pt x="28193" y="230124"/>
                </a:lnTo>
                <a:lnTo>
                  <a:pt x="28193" y="244601"/>
                </a:lnTo>
                <a:lnTo>
                  <a:pt x="1295399" y="244601"/>
                </a:lnTo>
                <a:lnTo>
                  <a:pt x="1295400" y="230124"/>
                </a:lnTo>
                <a:lnTo>
                  <a:pt x="1309116" y="215645"/>
                </a:lnTo>
                <a:close/>
              </a:path>
              <a:path w="1323975" h="245110">
                <a:moveTo>
                  <a:pt x="28193" y="244601"/>
                </a:moveTo>
                <a:lnTo>
                  <a:pt x="28193" y="230124"/>
                </a:lnTo>
                <a:lnTo>
                  <a:pt x="13715" y="215645"/>
                </a:lnTo>
                <a:lnTo>
                  <a:pt x="13715" y="244601"/>
                </a:lnTo>
                <a:lnTo>
                  <a:pt x="28193" y="244601"/>
                </a:lnTo>
                <a:close/>
              </a:path>
              <a:path w="1323975" h="245110">
                <a:moveTo>
                  <a:pt x="1309116" y="28193"/>
                </a:moveTo>
                <a:lnTo>
                  <a:pt x="1295400" y="13715"/>
                </a:lnTo>
                <a:lnTo>
                  <a:pt x="1295399" y="28193"/>
                </a:lnTo>
                <a:lnTo>
                  <a:pt x="1309116" y="28193"/>
                </a:lnTo>
                <a:close/>
              </a:path>
              <a:path w="1323975" h="245110">
                <a:moveTo>
                  <a:pt x="1309116" y="215645"/>
                </a:moveTo>
                <a:lnTo>
                  <a:pt x="1309116" y="28193"/>
                </a:lnTo>
                <a:lnTo>
                  <a:pt x="1295399" y="28193"/>
                </a:lnTo>
                <a:lnTo>
                  <a:pt x="1295399" y="215645"/>
                </a:lnTo>
                <a:lnTo>
                  <a:pt x="1309116" y="215645"/>
                </a:lnTo>
                <a:close/>
              </a:path>
              <a:path w="1323975" h="245110">
                <a:moveTo>
                  <a:pt x="1309116" y="244601"/>
                </a:moveTo>
                <a:lnTo>
                  <a:pt x="1309116" y="215645"/>
                </a:lnTo>
                <a:lnTo>
                  <a:pt x="1295400" y="230124"/>
                </a:lnTo>
                <a:lnTo>
                  <a:pt x="1295399" y="244601"/>
                </a:lnTo>
                <a:lnTo>
                  <a:pt x="1309116" y="24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7" name="object 36"/>
          <p:cNvSpPr txBox="1"/>
          <p:nvPr/>
        </p:nvSpPr>
        <p:spPr>
          <a:xfrm>
            <a:off x="1385455" y="2689412"/>
            <a:ext cx="117763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977" algn="r" defTabSz="817992" rtl="1" eaLnBrk="1" fontAlgn="auto" hangingPunct="1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8" name="object 37"/>
          <p:cNvSpPr/>
          <p:nvPr/>
        </p:nvSpPr>
        <p:spPr>
          <a:xfrm>
            <a:off x="1385455" y="3574900"/>
            <a:ext cx="1177636" cy="4482"/>
          </a:xfrm>
          <a:custGeom>
            <a:avLst/>
            <a:gdLst/>
            <a:ahLst/>
            <a:cxnLst/>
            <a:rect l="l" t="t" r="r" b="b"/>
            <a:pathLst>
              <a:path w="1295400" h="5079">
                <a:moveTo>
                  <a:pt x="0" y="0"/>
                </a:moveTo>
                <a:lnTo>
                  <a:pt x="0" y="4572"/>
                </a:lnTo>
                <a:lnTo>
                  <a:pt x="1295400" y="4572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9" name="object 38"/>
          <p:cNvSpPr/>
          <p:nvPr/>
        </p:nvSpPr>
        <p:spPr>
          <a:xfrm>
            <a:off x="1372988" y="3562127"/>
            <a:ext cx="1203614" cy="216274"/>
          </a:xfrm>
          <a:custGeom>
            <a:avLst/>
            <a:gdLst/>
            <a:ahLst/>
            <a:cxnLst/>
            <a:rect l="l" t="t" r="r" b="b"/>
            <a:pathLst>
              <a:path w="1323975" h="245110">
                <a:moveTo>
                  <a:pt x="1323594" y="244601"/>
                </a:moveTo>
                <a:lnTo>
                  <a:pt x="1323594" y="0"/>
                </a:lnTo>
                <a:lnTo>
                  <a:pt x="0" y="0"/>
                </a:lnTo>
                <a:lnTo>
                  <a:pt x="0" y="244601"/>
                </a:lnTo>
                <a:lnTo>
                  <a:pt x="13715" y="244601"/>
                </a:lnTo>
                <a:lnTo>
                  <a:pt x="13715" y="28956"/>
                </a:lnTo>
                <a:lnTo>
                  <a:pt x="28193" y="14477"/>
                </a:lnTo>
                <a:lnTo>
                  <a:pt x="28193" y="28956"/>
                </a:lnTo>
                <a:lnTo>
                  <a:pt x="1295400" y="28956"/>
                </a:lnTo>
                <a:lnTo>
                  <a:pt x="1295400" y="14477"/>
                </a:lnTo>
                <a:lnTo>
                  <a:pt x="1309116" y="28956"/>
                </a:lnTo>
                <a:lnTo>
                  <a:pt x="1309116" y="244601"/>
                </a:lnTo>
                <a:lnTo>
                  <a:pt x="1323594" y="244601"/>
                </a:lnTo>
                <a:close/>
              </a:path>
              <a:path w="1323975" h="245110">
                <a:moveTo>
                  <a:pt x="28193" y="28956"/>
                </a:moveTo>
                <a:lnTo>
                  <a:pt x="28193" y="14477"/>
                </a:lnTo>
                <a:lnTo>
                  <a:pt x="13715" y="28956"/>
                </a:lnTo>
                <a:lnTo>
                  <a:pt x="28193" y="28956"/>
                </a:lnTo>
                <a:close/>
              </a:path>
              <a:path w="1323975" h="245110">
                <a:moveTo>
                  <a:pt x="28193" y="216408"/>
                </a:moveTo>
                <a:lnTo>
                  <a:pt x="28193" y="28956"/>
                </a:lnTo>
                <a:lnTo>
                  <a:pt x="13715" y="28956"/>
                </a:lnTo>
                <a:lnTo>
                  <a:pt x="13715" y="216408"/>
                </a:lnTo>
                <a:lnTo>
                  <a:pt x="28193" y="216408"/>
                </a:lnTo>
                <a:close/>
              </a:path>
              <a:path w="1323975" h="245110">
                <a:moveTo>
                  <a:pt x="1309116" y="216408"/>
                </a:moveTo>
                <a:lnTo>
                  <a:pt x="13715" y="216408"/>
                </a:lnTo>
                <a:lnTo>
                  <a:pt x="28193" y="230124"/>
                </a:lnTo>
                <a:lnTo>
                  <a:pt x="28193" y="244601"/>
                </a:lnTo>
                <a:lnTo>
                  <a:pt x="1295400" y="244601"/>
                </a:lnTo>
                <a:lnTo>
                  <a:pt x="1295400" y="230124"/>
                </a:lnTo>
                <a:lnTo>
                  <a:pt x="1309116" y="216408"/>
                </a:lnTo>
                <a:close/>
              </a:path>
              <a:path w="1323975" h="245110">
                <a:moveTo>
                  <a:pt x="28193" y="244601"/>
                </a:moveTo>
                <a:lnTo>
                  <a:pt x="28193" y="230124"/>
                </a:lnTo>
                <a:lnTo>
                  <a:pt x="13715" y="216408"/>
                </a:lnTo>
                <a:lnTo>
                  <a:pt x="13715" y="244601"/>
                </a:lnTo>
                <a:lnTo>
                  <a:pt x="28193" y="244601"/>
                </a:lnTo>
                <a:close/>
              </a:path>
              <a:path w="1323975" h="245110">
                <a:moveTo>
                  <a:pt x="1309116" y="28956"/>
                </a:moveTo>
                <a:lnTo>
                  <a:pt x="1295400" y="14477"/>
                </a:lnTo>
                <a:lnTo>
                  <a:pt x="1295400" y="28956"/>
                </a:lnTo>
                <a:lnTo>
                  <a:pt x="1309116" y="28956"/>
                </a:lnTo>
                <a:close/>
              </a:path>
              <a:path w="1323975" h="245110">
                <a:moveTo>
                  <a:pt x="1309116" y="216408"/>
                </a:moveTo>
                <a:lnTo>
                  <a:pt x="1309116" y="28956"/>
                </a:lnTo>
                <a:lnTo>
                  <a:pt x="1295400" y="28956"/>
                </a:lnTo>
                <a:lnTo>
                  <a:pt x="1295400" y="216408"/>
                </a:lnTo>
                <a:lnTo>
                  <a:pt x="1309116" y="216408"/>
                </a:lnTo>
                <a:close/>
              </a:path>
              <a:path w="1323975" h="245110">
                <a:moveTo>
                  <a:pt x="1309116" y="244601"/>
                </a:moveTo>
                <a:lnTo>
                  <a:pt x="1309116" y="216408"/>
                </a:lnTo>
                <a:lnTo>
                  <a:pt x="1295400" y="230124"/>
                </a:lnTo>
                <a:lnTo>
                  <a:pt x="1295400" y="244601"/>
                </a:lnTo>
                <a:lnTo>
                  <a:pt x="1309116" y="24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0" name="object 39"/>
          <p:cNvSpPr txBox="1"/>
          <p:nvPr/>
        </p:nvSpPr>
        <p:spPr>
          <a:xfrm>
            <a:off x="1385455" y="3578935"/>
            <a:ext cx="117763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977" algn="r" defTabSz="817992" rtl="1" eaLnBrk="1" fontAlgn="auto" hangingPunct="1">
              <a:lnSpc>
                <a:spcPts val="1386"/>
              </a:lnSpc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7" name="object 40"/>
          <p:cNvSpPr/>
          <p:nvPr/>
        </p:nvSpPr>
        <p:spPr>
          <a:xfrm>
            <a:off x="1385455" y="2689412"/>
            <a:ext cx="1177636" cy="191060"/>
          </a:xfrm>
          <a:custGeom>
            <a:avLst/>
            <a:gdLst/>
            <a:ahLst/>
            <a:cxnLst/>
            <a:rect l="l" t="t" r="r" b="b"/>
            <a:pathLst>
              <a:path w="1295400" h="216535">
                <a:moveTo>
                  <a:pt x="0" y="0"/>
                </a:moveTo>
                <a:lnTo>
                  <a:pt x="0" y="216408"/>
                </a:lnTo>
                <a:lnTo>
                  <a:pt x="1295400" y="216408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8" name="object 41"/>
          <p:cNvSpPr/>
          <p:nvPr/>
        </p:nvSpPr>
        <p:spPr>
          <a:xfrm>
            <a:off x="1372988" y="2677308"/>
            <a:ext cx="1203614" cy="216274"/>
          </a:xfrm>
          <a:custGeom>
            <a:avLst/>
            <a:gdLst/>
            <a:ahLst/>
            <a:cxnLst/>
            <a:rect l="l" t="t" r="r" b="b"/>
            <a:pathLst>
              <a:path w="1323975" h="245110">
                <a:moveTo>
                  <a:pt x="1323594" y="244601"/>
                </a:moveTo>
                <a:lnTo>
                  <a:pt x="1323594" y="0"/>
                </a:lnTo>
                <a:lnTo>
                  <a:pt x="0" y="0"/>
                </a:lnTo>
                <a:lnTo>
                  <a:pt x="0" y="244601"/>
                </a:lnTo>
                <a:lnTo>
                  <a:pt x="13715" y="244601"/>
                </a:lnTo>
                <a:lnTo>
                  <a:pt x="13715" y="28193"/>
                </a:lnTo>
                <a:lnTo>
                  <a:pt x="28193" y="13715"/>
                </a:lnTo>
                <a:lnTo>
                  <a:pt x="28193" y="28193"/>
                </a:lnTo>
                <a:lnTo>
                  <a:pt x="1295399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244601"/>
                </a:lnTo>
                <a:lnTo>
                  <a:pt x="1323594" y="244601"/>
                </a:lnTo>
                <a:close/>
              </a:path>
              <a:path w="1323975" h="245110">
                <a:moveTo>
                  <a:pt x="28193" y="28193"/>
                </a:moveTo>
                <a:lnTo>
                  <a:pt x="28193" y="13715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323975" h="245110">
                <a:moveTo>
                  <a:pt x="28193" y="215645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5645"/>
                </a:lnTo>
                <a:lnTo>
                  <a:pt x="28193" y="215645"/>
                </a:lnTo>
                <a:close/>
              </a:path>
              <a:path w="1323975" h="245110">
                <a:moveTo>
                  <a:pt x="1309116" y="215645"/>
                </a:moveTo>
                <a:lnTo>
                  <a:pt x="13715" y="215645"/>
                </a:lnTo>
                <a:lnTo>
                  <a:pt x="28193" y="230124"/>
                </a:lnTo>
                <a:lnTo>
                  <a:pt x="28193" y="244601"/>
                </a:lnTo>
                <a:lnTo>
                  <a:pt x="1295399" y="244601"/>
                </a:lnTo>
                <a:lnTo>
                  <a:pt x="1295400" y="230124"/>
                </a:lnTo>
                <a:lnTo>
                  <a:pt x="1309116" y="215645"/>
                </a:lnTo>
                <a:close/>
              </a:path>
              <a:path w="1323975" h="245110">
                <a:moveTo>
                  <a:pt x="28193" y="244601"/>
                </a:moveTo>
                <a:lnTo>
                  <a:pt x="28193" y="230124"/>
                </a:lnTo>
                <a:lnTo>
                  <a:pt x="13715" y="215645"/>
                </a:lnTo>
                <a:lnTo>
                  <a:pt x="13715" y="244601"/>
                </a:lnTo>
                <a:lnTo>
                  <a:pt x="28193" y="244601"/>
                </a:lnTo>
                <a:close/>
              </a:path>
              <a:path w="1323975" h="245110">
                <a:moveTo>
                  <a:pt x="1309116" y="28193"/>
                </a:moveTo>
                <a:lnTo>
                  <a:pt x="1295400" y="13715"/>
                </a:lnTo>
                <a:lnTo>
                  <a:pt x="1295399" y="28193"/>
                </a:lnTo>
                <a:lnTo>
                  <a:pt x="1309116" y="28193"/>
                </a:lnTo>
                <a:close/>
              </a:path>
              <a:path w="1323975" h="245110">
                <a:moveTo>
                  <a:pt x="1309116" y="215645"/>
                </a:moveTo>
                <a:lnTo>
                  <a:pt x="1309116" y="28193"/>
                </a:lnTo>
                <a:lnTo>
                  <a:pt x="1295399" y="28193"/>
                </a:lnTo>
                <a:lnTo>
                  <a:pt x="1295399" y="215645"/>
                </a:lnTo>
                <a:lnTo>
                  <a:pt x="1309116" y="215645"/>
                </a:lnTo>
                <a:close/>
              </a:path>
              <a:path w="1323975" h="245110">
                <a:moveTo>
                  <a:pt x="1309116" y="244601"/>
                </a:moveTo>
                <a:lnTo>
                  <a:pt x="1309116" y="215645"/>
                </a:lnTo>
                <a:lnTo>
                  <a:pt x="1295400" y="230124"/>
                </a:lnTo>
                <a:lnTo>
                  <a:pt x="1295399" y="244601"/>
                </a:lnTo>
                <a:lnTo>
                  <a:pt x="1309116" y="244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9" name="object 42"/>
          <p:cNvSpPr txBox="1"/>
          <p:nvPr/>
        </p:nvSpPr>
        <p:spPr>
          <a:xfrm>
            <a:off x="1573416" y="2679102"/>
            <a:ext cx="80240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1" name="object 43"/>
          <p:cNvSpPr/>
          <p:nvPr/>
        </p:nvSpPr>
        <p:spPr>
          <a:xfrm>
            <a:off x="1385455" y="3578935"/>
            <a:ext cx="1177636" cy="191060"/>
          </a:xfrm>
          <a:custGeom>
            <a:avLst/>
            <a:gdLst/>
            <a:ahLst/>
            <a:cxnLst/>
            <a:rect l="l" t="t" r="r" b="b"/>
            <a:pathLst>
              <a:path w="1295400" h="216535">
                <a:moveTo>
                  <a:pt x="0" y="0"/>
                </a:moveTo>
                <a:lnTo>
                  <a:pt x="0" y="216408"/>
                </a:lnTo>
                <a:lnTo>
                  <a:pt x="1295400" y="216408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2" name="object 44"/>
          <p:cNvSpPr/>
          <p:nvPr/>
        </p:nvSpPr>
        <p:spPr>
          <a:xfrm>
            <a:off x="1372988" y="3566831"/>
            <a:ext cx="1203614" cy="215153"/>
          </a:xfrm>
          <a:custGeom>
            <a:avLst/>
            <a:gdLst/>
            <a:ahLst/>
            <a:cxnLst/>
            <a:rect l="l" t="t" r="r" b="b"/>
            <a:pathLst>
              <a:path w="1323975" h="243839">
                <a:moveTo>
                  <a:pt x="1323594" y="243839"/>
                </a:moveTo>
                <a:lnTo>
                  <a:pt x="1323594" y="0"/>
                </a:lnTo>
                <a:lnTo>
                  <a:pt x="0" y="0"/>
                </a:lnTo>
                <a:lnTo>
                  <a:pt x="0" y="243839"/>
                </a:lnTo>
                <a:lnTo>
                  <a:pt x="13715" y="243839"/>
                </a:lnTo>
                <a:lnTo>
                  <a:pt x="13715" y="28193"/>
                </a:lnTo>
                <a:lnTo>
                  <a:pt x="28193" y="13715"/>
                </a:lnTo>
                <a:lnTo>
                  <a:pt x="28193" y="28193"/>
                </a:lnTo>
                <a:lnTo>
                  <a:pt x="1295399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243839"/>
                </a:lnTo>
                <a:lnTo>
                  <a:pt x="1323594" y="243839"/>
                </a:lnTo>
                <a:close/>
              </a:path>
              <a:path w="1323975" h="243839">
                <a:moveTo>
                  <a:pt x="28193" y="28193"/>
                </a:moveTo>
                <a:lnTo>
                  <a:pt x="28193" y="13715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323975" h="243839">
                <a:moveTo>
                  <a:pt x="28193" y="215645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5645"/>
                </a:lnTo>
                <a:lnTo>
                  <a:pt x="28193" y="215645"/>
                </a:lnTo>
                <a:close/>
              </a:path>
              <a:path w="1323975" h="243839">
                <a:moveTo>
                  <a:pt x="1309116" y="215645"/>
                </a:moveTo>
                <a:lnTo>
                  <a:pt x="13715" y="215645"/>
                </a:lnTo>
                <a:lnTo>
                  <a:pt x="28193" y="230124"/>
                </a:lnTo>
                <a:lnTo>
                  <a:pt x="28194" y="243839"/>
                </a:lnTo>
                <a:lnTo>
                  <a:pt x="1295399" y="243839"/>
                </a:lnTo>
                <a:lnTo>
                  <a:pt x="1295400" y="230124"/>
                </a:lnTo>
                <a:lnTo>
                  <a:pt x="1309116" y="215645"/>
                </a:lnTo>
                <a:close/>
              </a:path>
              <a:path w="1323975" h="243839">
                <a:moveTo>
                  <a:pt x="28194" y="243839"/>
                </a:moveTo>
                <a:lnTo>
                  <a:pt x="28193" y="230124"/>
                </a:lnTo>
                <a:lnTo>
                  <a:pt x="13715" y="215645"/>
                </a:lnTo>
                <a:lnTo>
                  <a:pt x="13715" y="243839"/>
                </a:lnTo>
                <a:lnTo>
                  <a:pt x="28194" y="243839"/>
                </a:lnTo>
                <a:close/>
              </a:path>
              <a:path w="1323975" h="243839">
                <a:moveTo>
                  <a:pt x="1309116" y="28193"/>
                </a:moveTo>
                <a:lnTo>
                  <a:pt x="1295400" y="13715"/>
                </a:lnTo>
                <a:lnTo>
                  <a:pt x="1295399" y="28193"/>
                </a:lnTo>
                <a:lnTo>
                  <a:pt x="1309116" y="28193"/>
                </a:lnTo>
                <a:close/>
              </a:path>
              <a:path w="1323975" h="243839">
                <a:moveTo>
                  <a:pt x="1309116" y="215645"/>
                </a:moveTo>
                <a:lnTo>
                  <a:pt x="1309116" y="28193"/>
                </a:lnTo>
                <a:lnTo>
                  <a:pt x="1295399" y="28193"/>
                </a:lnTo>
                <a:lnTo>
                  <a:pt x="1295399" y="215645"/>
                </a:lnTo>
                <a:lnTo>
                  <a:pt x="1309116" y="215645"/>
                </a:lnTo>
                <a:close/>
              </a:path>
              <a:path w="1323975" h="243839">
                <a:moveTo>
                  <a:pt x="1309116" y="243839"/>
                </a:moveTo>
                <a:lnTo>
                  <a:pt x="1309116" y="215645"/>
                </a:lnTo>
                <a:lnTo>
                  <a:pt x="1295400" y="230124"/>
                </a:lnTo>
                <a:lnTo>
                  <a:pt x="1295399" y="243839"/>
                </a:lnTo>
                <a:lnTo>
                  <a:pt x="1309116" y="243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3" name="object 45"/>
          <p:cNvSpPr txBox="1"/>
          <p:nvPr/>
        </p:nvSpPr>
        <p:spPr>
          <a:xfrm>
            <a:off x="1573416" y="3568624"/>
            <a:ext cx="80240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4" name="object 18"/>
          <p:cNvSpPr/>
          <p:nvPr/>
        </p:nvSpPr>
        <p:spPr>
          <a:xfrm>
            <a:off x="4641300" y="4224421"/>
            <a:ext cx="1385455" cy="347943"/>
          </a:xfrm>
          <a:custGeom>
            <a:avLst/>
            <a:gdLst/>
            <a:ahLst/>
            <a:cxnLst/>
            <a:rect l="l" t="t" r="r" b="b"/>
            <a:pathLst>
              <a:path w="1524000" h="394335">
                <a:moveTo>
                  <a:pt x="0" y="0"/>
                </a:moveTo>
                <a:lnTo>
                  <a:pt x="0" y="393954"/>
                </a:lnTo>
                <a:lnTo>
                  <a:pt x="1524000" y="393953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7" name="object 28"/>
          <p:cNvSpPr/>
          <p:nvPr/>
        </p:nvSpPr>
        <p:spPr>
          <a:xfrm>
            <a:off x="4641300" y="4951879"/>
            <a:ext cx="1385455" cy="23532"/>
          </a:xfrm>
          <a:custGeom>
            <a:avLst/>
            <a:gdLst/>
            <a:ahLst/>
            <a:cxnLst/>
            <a:rect l="l" t="t" r="r" b="b"/>
            <a:pathLst>
              <a:path w="1524000" h="26670">
                <a:moveTo>
                  <a:pt x="0" y="0"/>
                </a:moveTo>
                <a:lnTo>
                  <a:pt x="0" y="26670"/>
                </a:lnTo>
                <a:lnTo>
                  <a:pt x="1524000" y="2667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8" name="object 29"/>
          <p:cNvSpPr/>
          <p:nvPr/>
        </p:nvSpPr>
        <p:spPr>
          <a:xfrm>
            <a:off x="4628809" y="4910220"/>
            <a:ext cx="1411432" cy="405093"/>
          </a:xfrm>
          <a:custGeom>
            <a:avLst/>
            <a:gdLst/>
            <a:ahLst/>
            <a:cxnLst/>
            <a:rect l="l" t="t" r="r" b="b"/>
            <a:pathLst>
              <a:path w="1552575" h="459104">
                <a:moveTo>
                  <a:pt x="1552193" y="458724"/>
                </a:moveTo>
                <a:lnTo>
                  <a:pt x="1552193" y="0"/>
                </a:lnTo>
                <a:lnTo>
                  <a:pt x="0" y="0"/>
                </a:lnTo>
                <a:lnTo>
                  <a:pt x="0" y="458724"/>
                </a:lnTo>
                <a:lnTo>
                  <a:pt x="13716" y="45872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458724"/>
                </a:lnTo>
                <a:lnTo>
                  <a:pt x="1552193" y="458724"/>
                </a:lnTo>
                <a:close/>
              </a:path>
              <a:path w="1552575" h="459104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459104">
                <a:moveTo>
                  <a:pt x="28194" y="42976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429768"/>
                </a:lnTo>
                <a:lnTo>
                  <a:pt x="28194" y="429768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3716" y="429768"/>
                </a:lnTo>
                <a:lnTo>
                  <a:pt x="28194" y="444246"/>
                </a:lnTo>
                <a:lnTo>
                  <a:pt x="28194" y="458724"/>
                </a:lnTo>
                <a:lnTo>
                  <a:pt x="1523999" y="458724"/>
                </a:lnTo>
                <a:lnTo>
                  <a:pt x="1523999" y="444246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28194" y="458724"/>
                </a:moveTo>
                <a:lnTo>
                  <a:pt x="28194" y="444246"/>
                </a:lnTo>
                <a:lnTo>
                  <a:pt x="13716" y="429768"/>
                </a:lnTo>
                <a:lnTo>
                  <a:pt x="13716" y="458724"/>
                </a:lnTo>
                <a:lnTo>
                  <a:pt x="28194" y="458724"/>
                </a:lnTo>
                <a:close/>
              </a:path>
              <a:path w="1552575" h="459104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429767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1537715" y="458724"/>
                </a:moveTo>
                <a:lnTo>
                  <a:pt x="1537715" y="429767"/>
                </a:lnTo>
                <a:lnTo>
                  <a:pt x="1523999" y="444246"/>
                </a:lnTo>
                <a:lnTo>
                  <a:pt x="1523999" y="458724"/>
                </a:lnTo>
                <a:lnTo>
                  <a:pt x="1537715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9" name="object 30"/>
          <p:cNvSpPr txBox="1"/>
          <p:nvPr/>
        </p:nvSpPr>
        <p:spPr>
          <a:xfrm>
            <a:off x="4641300" y="4948062"/>
            <a:ext cx="1385455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17992" rtl="1" eaLnBrk="1" fontAlgn="auto" hangingPunct="1">
              <a:lnSpc>
                <a:spcPts val="1220"/>
              </a:lnSpc>
              <a:spcBef>
                <a:spcPts val="0"/>
              </a:spcBef>
              <a:spcAft>
                <a:spcPts val="0"/>
              </a:spcAft>
            </a:pPr>
            <a:r>
              <a:rPr sz="1300" spc="49" dirty="0">
                <a:solidFill>
                  <a:srgbClr val="FFFFFF"/>
                </a:solidFill>
                <a:latin typeface="Calibri"/>
                <a:cs typeface="Calibri"/>
              </a:rPr>
              <a:t>Plaintext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  <a:p>
            <a:pPr algn="ct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0" name="object 47"/>
          <p:cNvSpPr/>
          <p:nvPr/>
        </p:nvSpPr>
        <p:spPr>
          <a:xfrm>
            <a:off x="4641300" y="4975416"/>
            <a:ext cx="1385455" cy="379879"/>
          </a:xfrm>
          <a:custGeom>
            <a:avLst/>
            <a:gdLst/>
            <a:ahLst/>
            <a:cxnLst/>
            <a:rect l="l" t="t" r="r" b="b"/>
            <a:pathLst>
              <a:path w="1524000" h="430529">
                <a:moveTo>
                  <a:pt x="0" y="0"/>
                </a:moveTo>
                <a:lnTo>
                  <a:pt x="0" y="430530"/>
                </a:lnTo>
                <a:lnTo>
                  <a:pt x="1524000" y="43052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1" name="object 48"/>
          <p:cNvSpPr/>
          <p:nvPr/>
        </p:nvSpPr>
        <p:spPr>
          <a:xfrm>
            <a:off x="4628809" y="4963337"/>
            <a:ext cx="1411432" cy="405093"/>
          </a:xfrm>
          <a:custGeom>
            <a:avLst/>
            <a:gdLst/>
            <a:ahLst/>
            <a:cxnLst/>
            <a:rect l="l" t="t" r="r" b="b"/>
            <a:pathLst>
              <a:path w="1552575" h="459104">
                <a:moveTo>
                  <a:pt x="1552193" y="458724"/>
                </a:moveTo>
                <a:lnTo>
                  <a:pt x="1552193" y="0"/>
                </a:lnTo>
                <a:lnTo>
                  <a:pt x="0" y="0"/>
                </a:lnTo>
                <a:lnTo>
                  <a:pt x="0" y="458724"/>
                </a:lnTo>
                <a:lnTo>
                  <a:pt x="13716" y="45872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458724"/>
                </a:lnTo>
                <a:lnTo>
                  <a:pt x="1552193" y="458724"/>
                </a:lnTo>
                <a:close/>
              </a:path>
              <a:path w="1552575" h="459104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459104">
                <a:moveTo>
                  <a:pt x="28194" y="42976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429768"/>
                </a:lnTo>
                <a:lnTo>
                  <a:pt x="28194" y="429768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3716" y="429768"/>
                </a:lnTo>
                <a:lnTo>
                  <a:pt x="28194" y="444246"/>
                </a:lnTo>
                <a:lnTo>
                  <a:pt x="28194" y="458724"/>
                </a:lnTo>
                <a:lnTo>
                  <a:pt x="1523999" y="458724"/>
                </a:lnTo>
                <a:lnTo>
                  <a:pt x="1523999" y="444245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28194" y="458724"/>
                </a:moveTo>
                <a:lnTo>
                  <a:pt x="28194" y="444246"/>
                </a:lnTo>
                <a:lnTo>
                  <a:pt x="13716" y="429768"/>
                </a:lnTo>
                <a:lnTo>
                  <a:pt x="13716" y="458724"/>
                </a:lnTo>
                <a:lnTo>
                  <a:pt x="28194" y="458724"/>
                </a:lnTo>
                <a:close/>
              </a:path>
              <a:path w="1552575" h="459104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429767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1537715" y="458724"/>
                </a:moveTo>
                <a:lnTo>
                  <a:pt x="1537715" y="429767"/>
                </a:lnTo>
                <a:lnTo>
                  <a:pt x="1523999" y="444245"/>
                </a:lnTo>
                <a:lnTo>
                  <a:pt x="1523999" y="458724"/>
                </a:lnTo>
                <a:lnTo>
                  <a:pt x="1537715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2" name="object 50"/>
          <p:cNvSpPr/>
          <p:nvPr/>
        </p:nvSpPr>
        <p:spPr>
          <a:xfrm>
            <a:off x="4628809" y="4559925"/>
            <a:ext cx="1411432" cy="405093"/>
          </a:xfrm>
          <a:custGeom>
            <a:avLst/>
            <a:gdLst/>
            <a:ahLst/>
            <a:cxnLst/>
            <a:rect l="l" t="t" r="r" b="b"/>
            <a:pathLst>
              <a:path w="1552575" h="459104">
                <a:moveTo>
                  <a:pt x="1552193" y="458724"/>
                </a:moveTo>
                <a:lnTo>
                  <a:pt x="1552193" y="0"/>
                </a:lnTo>
                <a:lnTo>
                  <a:pt x="0" y="0"/>
                </a:lnTo>
                <a:lnTo>
                  <a:pt x="0" y="458724"/>
                </a:lnTo>
                <a:lnTo>
                  <a:pt x="13715" y="45872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458724"/>
                </a:lnTo>
                <a:lnTo>
                  <a:pt x="1552193" y="458724"/>
                </a:lnTo>
                <a:close/>
              </a:path>
              <a:path w="1552575" h="459104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459104">
                <a:moveTo>
                  <a:pt x="28193" y="42976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429768"/>
                </a:lnTo>
                <a:lnTo>
                  <a:pt x="28193" y="429768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3715" y="429768"/>
                </a:lnTo>
                <a:lnTo>
                  <a:pt x="28193" y="444246"/>
                </a:lnTo>
                <a:lnTo>
                  <a:pt x="28193" y="458724"/>
                </a:lnTo>
                <a:lnTo>
                  <a:pt x="1523999" y="458724"/>
                </a:lnTo>
                <a:lnTo>
                  <a:pt x="1523999" y="444245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28193" y="458724"/>
                </a:moveTo>
                <a:lnTo>
                  <a:pt x="28193" y="444246"/>
                </a:lnTo>
                <a:lnTo>
                  <a:pt x="13715" y="429768"/>
                </a:lnTo>
                <a:lnTo>
                  <a:pt x="13715" y="458724"/>
                </a:lnTo>
                <a:lnTo>
                  <a:pt x="28193" y="458724"/>
                </a:lnTo>
                <a:close/>
              </a:path>
              <a:path w="1552575" h="459104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429767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1537715" y="458724"/>
                </a:moveTo>
                <a:lnTo>
                  <a:pt x="1537715" y="429767"/>
                </a:lnTo>
                <a:lnTo>
                  <a:pt x="1523999" y="444245"/>
                </a:lnTo>
                <a:lnTo>
                  <a:pt x="1523999" y="458724"/>
                </a:lnTo>
                <a:lnTo>
                  <a:pt x="1537715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3" name="object 51"/>
          <p:cNvSpPr txBox="1"/>
          <p:nvPr/>
        </p:nvSpPr>
        <p:spPr>
          <a:xfrm>
            <a:off x="4641300" y="4572000"/>
            <a:ext cx="1385455" cy="379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17992" rtl="1" eaLnBrk="1" fontAlgn="auto" hangingPunct="1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sz="1300" spc="49" dirty="0">
                <a:solidFill>
                  <a:srgbClr val="FFFFFF"/>
                </a:solidFill>
                <a:latin typeface="Calibri"/>
                <a:cs typeface="Calibri"/>
              </a:rPr>
              <a:t>Plaintext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  <a:p>
            <a:pPr algn="ct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4" name="object 52"/>
          <p:cNvSpPr/>
          <p:nvPr/>
        </p:nvSpPr>
        <p:spPr>
          <a:xfrm>
            <a:off x="4641300" y="4572000"/>
            <a:ext cx="1385455" cy="379879"/>
          </a:xfrm>
          <a:custGeom>
            <a:avLst/>
            <a:gdLst/>
            <a:ahLst/>
            <a:cxnLst/>
            <a:rect l="l" t="t" r="r" b="b"/>
            <a:pathLst>
              <a:path w="1524000" h="430529">
                <a:moveTo>
                  <a:pt x="0" y="0"/>
                </a:moveTo>
                <a:lnTo>
                  <a:pt x="0" y="430530"/>
                </a:lnTo>
                <a:lnTo>
                  <a:pt x="1524000" y="43052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5" name="object 53"/>
          <p:cNvSpPr/>
          <p:nvPr/>
        </p:nvSpPr>
        <p:spPr>
          <a:xfrm>
            <a:off x="4628809" y="4559925"/>
            <a:ext cx="1411432" cy="405093"/>
          </a:xfrm>
          <a:custGeom>
            <a:avLst/>
            <a:gdLst/>
            <a:ahLst/>
            <a:cxnLst/>
            <a:rect l="l" t="t" r="r" b="b"/>
            <a:pathLst>
              <a:path w="1552575" h="459104">
                <a:moveTo>
                  <a:pt x="1552193" y="458724"/>
                </a:moveTo>
                <a:lnTo>
                  <a:pt x="1552193" y="0"/>
                </a:lnTo>
                <a:lnTo>
                  <a:pt x="0" y="0"/>
                </a:lnTo>
                <a:lnTo>
                  <a:pt x="0" y="458724"/>
                </a:lnTo>
                <a:lnTo>
                  <a:pt x="13715" y="45872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458724"/>
                </a:lnTo>
                <a:lnTo>
                  <a:pt x="1552193" y="458724"/>
                </a:lnTo>
                <a:close/>
              </a:path>
              <a:path w="1552575" h="459104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459104">
                <a:moveTo>
                  <a:pt x="28193" y="42976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429768"/>
                </a:lnTo>
                <a:lnTo>
                  <a:pt x="28193" y="429768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3715" y="429768"/>
                </a:lnTo>
                <a:lnTo>
                  <a:pt x="28193" y="444246"/>
                </a:lnTo>
                <a:lnTo>
                  <a:pt x="28193" y="458724"/>
                </a:lnTo>
                <a:lnTo>
                  <a:pt x="1523999" y="458724"/>
                </a:lnTo>
                <a:lnTo>
                  <a:pt x="1523999" y="444245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28193" y="458724"/>
                </a:moveTo>
                <a:lnTo>
                  <a:pt x="28193" y="444246"/>
                </a:lnTo>
                <a:lnTo>
                  <a:pt x="13715" y="429768"/>
                </a:lnTo>
                <a:lnTo>
                  <a:pt x="13715" y="458724"/>
                </a:lnTo>
                <a:lnTo>
                  <a:pt x="28193" y="458724"/>
                </a:lnTo>
                <a:close/>
              </a:path>
              <a:path w="1552575" h="459104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459104">
                <a:moveTo>
                  <a:pt x="1537715" y="429767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429767"/>
                </a:lnTo>
                <a:lnTo>
                  <a:pt x="1537715" y="429767"/>
                </a:lnTo>
                <a:close/>
              </a:path>
              <a:path w="1552575" h="459104">
                <a:moveTo>
                  <a:pt x="1537715" y="458724"/>
                </a:moveTo>
                <a:lnTo>
                  <a:pt x="1537715" y="429767"/>
                </a:lnTo>
                <a:lnTo>
                  <a:pt x="1523999" y="444245"/>
                </a:lnTo>
                <a:lnTo>
                  <a:pt x="1523999" y="458724"/>
                </a:lnTo>
                <a:lnTo>
                  <a:pt x="1537715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6" name="object 54"/>
          <p:cNvSpPr txBox="1"/>
          <p:nvPr/>
        </p:nvSpPr>
        <p:spPr>
          <a:xfrm>
            <a:off x="5003106" y="4561691"/>
            <a:ext cx="66386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49" dirty="0">
                <a:solidFill>
                  <a:srgbClr val="FFFFFF"/>
                </a:solidFill>
                <a:latin typeface="Calibri"/>
                <a:cs typeface="Calibri"/>
              </a:rPr>
              <a:t>Plaintext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7" name="object 55"/>
          <p:cNvSpPr txBox="1"/>
          <p:nvPr/>
        </p:nvSpPr>
        <p:spPr>
          <a:xfrm>
            <a:off x="4933146" y="4749949"/>
            <a:ext cx="80240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8" name="object 78"/>
          <p:cNvSpPr/>
          <p:nvPr/>
        </p:nvSpPr>
        <p:spPr>
          <a:xfrm>
            <a:off x="4641300" y="4034118"/>
            <a:ext cx="1385455" cy="3362"/>
          </a:xfrm>
          <a:custGeom>
            <a:avLst/>
            <a:gdLst/>
            <a:ahLst/>
            <a:cxnLst/>
            <a:rect l="l" t="t" r="r" b="b"/>
            <a:pathLst>
              <a:path w="1524000" h="3810">
                <a:moveTo>
                  <a:pt x="0" y="0"/>
                </a:moveTo>
                <a:lnTo>
                  <a:pt x="0" y="3810"/>
                </a:lnTo>
                <a:lnTo>
                  <a:pt x="1524000" y="380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9" name="object 79"/>
          <p:cNvSpPr/>
          <p:nvPr/>
        </p:nvSpPr>
        <p:spPr>
          <a:xfrm>
            <a:off x="4628809" y="4022015"/>
            <a:ext cx="1411432" cy="215153"/>
          </a:xfrm>
          <a:custGeom>
            <a:avLst/>
            <a:gdLst/>
            <a:ahLst/>
            <a:cxnLst/>
            <a:rect l="l" t="t" r="r" b="b"/>
            <a:pathLst>
              <a:path w="1552575" h="243839">
                <a:moveTo>
                  <a:pt x="1552193" y="243839"/>
                </a:moveTo>
                <a:lnTo>
                  <a:pt x="1552193" y="0"/>
                </a:lnTo>
                <a:lnTo>
                  <a:pt x="0" y="0"/>
                </a:lnTo>
                <a:lnTo>
                  <a:pt x="0" y="243840"/>
                </a:lnTo>
                <a:lnTo>
                  <a:pt x="13715" y="243840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3"/>
                </a:lnTo>
                <a:lnTo>
                  <a:pt x="1523999" y="13715"/>
                </a:lnTo>
                <a:lnTo>
                  <a:pt x="1537715" y="28193"/>
                </a:lnTo>
                <a:lnTo>
                  <a:pt x="1537715" y="243839"/>
                </a:lnTo>
                <a:lnTo>
                  <a:pt x="1552193" y="243839"/>
                </a:lnTo>
                <a:close/>
              </a:path>
              <a:path w="1552575" h="243839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243839">
                <a:moveTo>
                  <a:pt x="28193" y="214884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214884"/>
                </a:lnTo>
                <a:lnTo>
                  <a:pt x="28193" y="214884"/>
                </a:lnTo>
                <a:close/>
              </a:path>
              <a:path w="1552575" h="243839">
                <a:moveTo>
                  <a:pt x="1537715" y="214883"/>
                </a:moveTo>
                <a:lnTo>
                  <a:pt x="13715" y="214884"/>
                </a:lnTo>
                <a:lnTo>
                  <a:pt x="28193" y="229362"/>
                </a:lnTo>
                <a:lnTo>
                  <a:pt x="28193" y="243840"/>
                </a:lnTo>
                <a:lnTo>
                  <a:pt x="1523999" y="243839"/>
                </a:lnTo>
                <a:lnTo>
                  <a:pt x="1523999" y="229362"/>
                </a:lnTo>
                <a:lnTo>
                  <a:pt x="1537715" y="214883"/>
                </a:lnTo>
                <a:close/>
              </a:path>
              <a:path w="1552575" h="243839">
                <a:moveTo>
                  <a:pt x="28193" y="243840"/>
                </a:moveTo>
                <a:lnTo>
                  <a:pt x="28193" y="229362"/>
                </a:lnTo>
                <a:lnTo>
                  <a:pt x="13715" y="214884"/>
                </a:lnTo>
                <a:lnTo>
                  <a:pt x="13715" y="243840"/>
                </a:lnTo>
                <a:lnTo>
                  <a:pt x="28193" y="243840"/>
                </a:lnTo>
                <a:close/>
              </a:path>
              <a:path w="1552575" h="243839">
                <a:moveTo>
                  <a:pt x="1537715" y="28193"/>
                </a:moveTo>
                <a:lnTo>
                  <a:pt x="1523999" y="13715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243839">
                <a:moveTo>
                  <a:pt x="1537715" y="214883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214883"/>
                </a:lnTo>
                <a:lnTo>
                  <a:pt x="1537715" y="214883"/>
                </a:lnTo>
                <a:close/>
              </a:path>
              <a:path w="1552575" h="243839">
                <a:moveTo>
                  <a:pt x="1537715" y="243839"/>
                </a:moveTo>
                <a:lnTo>
                  <a:pt x="1537715" y="214883"/>
                </a:lnTo>
                <a:lnTo>
                  <a:pt x="1523999" y="229362"/>
                </a:lnTo>
                <a:lnTo>
                  <a:pt x="1523999" y="243839"/>
                </a:lnTo>
                <a:lnTo>
                  <a:pt x="1537715" y="243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0" name="object 80"/>
          <p:cNvSpPr txBox="1"/>
          <p:nvPr/>
        </p:nvSpPr>
        <p:spPr>
          <a:xfrm>
            <a:off x="4638529" y="4037479"/>
            <a:ext cx="13854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98" algn="ctr" defTabSz="817992" rtl="1" eaLnBrk="1" fontAlgn="auto" hangingPunct="1">
              <a:lnSpc>
                <a:spcPts val="1391"/>
              </a:lnSpc>
              <a:spcBef>
                <a:spcPts val="0"/>
              </a:spcBef>
              <a:spcAft>
                <a:spcPts val="0"/>
              </a:spcAft>
            </a:pPr>
            <a:r>
              <a:rPr sz="1300" spc="139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1" name="object 93"/>
          <p:cNvSpPr/>
          <p:nvPr/>
        </p:nvSpPr>
        <p:spPr>
          <a:xfrm>
            <a:off x="4638529" y="4037479"/>
            <a:ext cx="1385455" cy="190500"/>
          </a:xfrm>
          <a:custGeom>
            <a:avLst/>
            <a:gdLst/>
            <a:ahLst/>
            <a:cxnLst/>
            <a:rect l="l" t="t" r="r" b="b"/>
            <a:pathLst>
              <a:path w="1524000" h="215900">
                <a:moveTo>
                  <a:pt x="0" y="0"/>
                </a:moveTo>
                <a:lnTo>
                  <a:pt x="0" y="215646"/>
                </a:lnTo>
                <a:lnTo>
                  <a:pt x="1524000" y="215646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2" name="object 94"/>
          <p:cNvSpPr/>
          <p:nvPr/>
        </p:nvSpPr>
        <p:spPr>
          <a:xfrm>
            <a:off x="4625339" y="4025381"/>
            <a:ext cx="1411432" cy="215153"/>
          </a:xfrm>
          <a:custGeom>
            <a:avLst/>
            <a:gdLst/>
            <a:ahLst/>
            <a:cxnLst/>
            <a:rect l="l" t="t" r="r" b="b"/>
            <a:pathLst>
              <a:path w="1552575" h="243839">
                <a:moveTo>
                  <a:pt x="1552194" y="243839"/>
                </a:moveTo>
                <a:lnTo>
                  <a:pt x="1552194" y="0"/>
                </a:lnTo>
                <a:lnTo>
                  <a:pt x="0" y="0"/>
                </a:lnTo>
                <a:lnTo>
                  <a:pt x="0" y="243840"/>
                </a:lnTo>
                <a:lnTo>
                  <a:pt x="14477" y="243840"/>
                </a:lnTo>
                <a:lnTo>
                  <a:pt x="14477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4000" y="28193"/>
                </a:lnTo>
                <a:lnTo>
                  <a:pt x="1524000" y="13715"/>
                </a:lnTo>
                <a:lnTo>
                  <a:pt x="1538477" y="28193"/>
                </a:lnTo>
                <a:lnTo>
                  <a:pt x="1538477" y="243839"/>
                </a:lnTo>
                <a:lnTo>
                  <a:pt x="1552194" y="243839"/>
                </a:lnTo>
                <a:close/>
              </a:path>
              <a:path w="1552575" h="243839">
                <a:moveTo>
                  <a:pt x="28193" y="28194"/>
                </a:moveTo>
                <a:lnTo>
                  <a:pt x="28193" y="13716"/>
                </a:lnTo>
                <a:lnTo>
                  <a:pt x="14477" y="28194"/>
                </a:lnTo>
                <a:lnTo>
                  <a:pt x="28193" y="28194"/>
                </a:lnTo>
                <a:close/>
              </a:path>
              <a:path w="1552575" h="243839">
                <a:moveTo>
                  <a:pt x="28193" y="214884"/>
                </a:moveTo>
                <a:lnTo>
                  <a:pt x="28193" y="28194"/>
                </a:lnTo>
                <a:lnTo>
                  <a:pt x="14477" y="28194"/>
                </a:lnTo>
                <a:lnTo>
                  <a:pt x="14477" y="214884"/>
                </a:lnTo>
                <a:lnTo>
                  <a:pt x="28193" y="214884"/>
                </a:lnTo>
                <a:close/>
              </a:path>
              <a:path w="1552575" h="243839">
                <a:moveTo>
                  <a:pt x="1538477" y="214883"/>
                </a:moveTo>
                <a:lnTo>
                  <a:pt x="14477" y="214884"/>
                </a:lnTo>
                <a:lnTo>
                  <a:pt x="28193" y="229362"/>
                </a:lnTo>
                <a:lnTo>
                  <a:pt x="28193" y="243840"/>
                </a:lnTo>
                <a:lnTo>
                  <a:pt x="1524000" y="243839"/>
                </a:lnTo>
                <a:lnTo>
                  <a:pt x="1524000" y="229361"/>
                </a:lnTo>
                <a:lnTo>
                  <a:pt x="1538477" y="214883"/>
                </a:lnTo>
                <a:close/>
              </a:path>
              <a:path w="1552575" h="243839">
                <a:moveTo>
                  <a:pt x="28193" y="243840"/>
                </a:moveTo>
                <a:lnTo>
                  <a:pt x="28193" y="229362"/>
                </a:lnTo>
                <a:lnTo>
                  <a:pt x="14477" y="214884"/>
                </a:lnTo>
                <a:lnTo>
                  <a:pt x="14477" y="243840"/>
                </a:lnTo>
                <a:lnTo>
                  <a:pt x="28193" y="243840"/>
                </a:lnTo>
                <a:close/>
              </a:path>
              <a:path w="1552575" h="243839">
                <a:moveTo>
                  <a:pt x="1538477" y="28193"/>
                </a:moveTo>
                <a:lnTo>
                  <a:pt x="1524000" y="13715"/>
                </a:lnTo>
                <a:lnTo>
                  <a:pt x="1524000" y="28193"/>
                </a:lnTo>
                <a:lnTo>
                  <a:pt x="1538477" y="28193"/>
                </a:lnTo>
                <a:close/>
              </a:path>
              <a:path w="1552575" h="243839">
                <a:moveTo>
                  <a:pt x="1538477" y="214883"/>
                </a:moveTo>
                <a:lnTo>
                  <a:pt x="1538477" y="28193"/>
                </a:lnTo>
                <a:lnTo>
                  <a:pt x="1524000" y="28193"/>
                </a:lnTo>
                <a:lnTo>
                  <a:pt x="1524000" y="214883"/>
                </a:lnTo>
                <a:lnTo>
                  <a:pt x="1538477" y="214883"/>
                </a:lnTo>
                <a:close/>
              </a:path>
              <a:path w="1552575" h="243839">
                <a:moveTo>
                  <a:pt x="1538477" y="243839"/>
                </a:moveTo>
                <a:lnTo>
                  <a:pt x="1538477" y="214883"/>
                </a:lnTo>
                <a:lnTo>
                  <a:pt x="1524000" y="229361"/>
                </a:lnTo>
                <a:lnTo>
                  <a:pt x="1524000" y="243839"/>
                </a:lnTo>
                <a:lnTo>
                  <a:pt x="1538477" y="243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4" name="object 54"/>
          <p:cNvSpPr txBox="1"/>
          <p:nvPr/>
        </p:nvSpPr>
        <p:spPr>
          <a:xfrm>
            <a:off x="5022960" y="4953000"/>
            <a:ext cx="66386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49" dirty="0">
                <a:solidFill>
                  <a:srgbClr val="FFFFFF"/>
                </a:solidFill>
                <a:latin typeface="Calibri"/>
                <a:cs typeface="Calibri"/>
              </a:rPr>
              <a:t>Plaintext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5" name="object 55"/>
          <p:cNvSpPr txBox="1"/>
          <p:nvPr/>
        </p:nvSpPr>
        <p:spPr>
          <a:xfrm>
            <a:off x="4953000" y="5141258"/>
            <a:ext cx="80240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54" dirty="0">
                <a:solidFill>
                  <a:srgbClr val="FFFFFF"/>
                </a:solidFill>
                <a:latin typeface="Calibri"/>
                <a:cs typeface="Calibri"/>
              </a:rPr>
              <a:t>Code/Data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3" name="object 8"/>
          <p:cNvSpPr txBox="1"/>
          <p:nvPr/>
        </p:nvSpPr>
        <p:spPr>
          <a:xfrm>
            <a:off x="4887364" y="2117264"/>
            <a:ext cx="9336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8" dirty="0">
                <a:solidFill>
                  <a:srgbClr val="FFFFFF"/>
                </a:solidFill>
                <a:latin typeface="Calibri"/>
                <a:cs typeface="Calibri"/>
              </a:rPr>
              <a:t>System  </a:t>
            </a:r>
            <a:r>
              <a:rPr sz="1800" spc="63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3" name="object 47"/>
          <p:cNvSpPr/>
          <p:nvPr/>
        </p:nvSpPr>
        <p:spPr>
          <a:xfrm>
            <a:off x="1976697" y="3260911"/>
            <a:ext cx="78509" cy="1949824"/>
          </a:xfrm>
          <a:custGeom>
            <a:avLst/>
            <a:gdLst/>
            <a:ahLst/>
            <a:cxnLst/>
            <a:rect l="l" t="t" r="r" b="b"/>
            <a:pathLst>
              <a:path w="86360" h="2209800">
                <a:moveTo>
                  <a:pt x="86106" y="2124455"/>
                </a:moveTo>
                <a:lnTo>
                  <a:pt x="0" y="2124455"/>
                </a:lnTo>
                <a:lnTo>
                  <a:pt x="28956" y="2182367"/>
                </a:lnTo>
                <a:lnTo>
                  <a:pt x="28956" y="2138934"/>
                </a:lnTo>
                <a:lnTo>
                  <a:pt x="57150" y="2138934"/>
                </a:lnTo>
                <a:lnTo>
                  <a:pt x="57150" y="2181352"/>
                </a:lnTo>
                <a:lnTo>
                  <a:pt x="86106" y="2124455"/>
                </a:lnTo>
                <a:close/>
              </a:path>
              <a:path w="86360" h="2209800">
                <a:moveTo>
                  <a:pt x="57150" y="2124455"/>
                </a:moveTo>
                <a:lnTo>
                  <a:pt x="57150" y="0"/>
                </a:lnTo>
                <a:lnTo>
                  <a:pt x="28956" y="0"/>
                </a:lnTo>
                <a:lnTo>
                  <a:pt x="28956" y="2124455"/>
                </a:lnTo>
                <a:lnTo>
                  <a:pt x="57150" y="2124455"/>
                </a:lnTo>
                <a:close/>
              </a:path>
              <a:path w="86360" h="2209800">
                <a:moveTo>
                  <a:pt x="57150" y="2181352"/>
                </a:moveTo>
                <a:lnTo>
                  <a:pt x="57150" y="2138934"/>
                </a:lnTo>
                <a:lnTo>
                  <a:pt x="28956" y="2138934"/>
                </a:lnTo>
                <a:lnTo>
                  <a:pt x="28956" y="2182367"/>
                </a:lnTo>
                <a:lnTo>
                  <a:pt x="42672" y="2209800"/>
                </a:lnTo>
                <a:lnTo>
                  <a:pt x="57150" y="2181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6226" y="224136"/>
            <a:ext cx="3145216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Enclave Life Cycle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53"/>
          <p:cNvSpPr txBox="1"/>
          <p:nvPr/>
        </p:nvSpPr>
        <p:spPr>
          <a:xfrm>
            <a:off x="4989220" y="4039722"/>
            <a:ext cx="87818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spc="139" dirty="0" smtClean="0">
                <a:solidFill>
                  <a:srgbClr val="FFFFFF"/>
                </a:solidFill>
                <a:latin typeface="Calibri"/>
                <a:cs typeface="Calibri"/>
              </a:rPr>
              <a:t>Metadata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81000" y="6248400"/>
            <a:ext cx="800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black"/>
                </a:solidFill>
              </a:rPr>
              <a:t>EEXIT</a:t>
            </a:r>
            <a:r>
              <a:rPr lang="en-US" sz="1800" dirty="0" smtClean="0">
                <a:solidFill>
                  <a:prstClr val="black"/>
                </a:solidFill>
              </a:rPr>
              <a:t> – Clears CPU cache </a:t>
            </a:r>
            <a:r>
              <a:rPr lang="en-US" sz="1800" dirty="0">
                <a:solidFill>
                  <a:prstClr val="black"/>
                </a:solidFill>
              </a:rPr>
              <a:t>&amp; Jumps out of enclave </a:t>
            </a:r>
            <a:r>
              <a:rPr lang="en-US" sz="1800" dirty="0" smtClean="0">
                <a:solidFill>
                  <a:prstClr val="black"/>
                </a:solidFill>
              </a:rPr>
              <a:t>back </a:t>
            </a:r>
            <a:r>
              <a:rPr lang="en-US" sz="1800" dirty="0">
                <a:solidFill>
                  <a:prstClr val="black"/>
                </a:solidFill>
              </a:rPr>
              <a:t>to OS instruction </a:t>
            </a:r>
            <a:r>
              <a:rPr lang="en-US" sz="1800" dirty="0" smtClean="0">
                <a:solidFill>
                  <a:prstClr val="black"/>
                </a:solidFill>
              </a:rPr>
              <a:t>address.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3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4" name="object 3"/>
          <p:cNvSpPr/>
          <p:nvPr/>
        </p:nvSpPr>
        <p:spPr>
          <a:xfrm>
            <a:off x="1385455" y="1210263"/>
            <a:ext cx="1177636" cy="744631"/>
          </a:xfrm>
          <a:custGeom>
            <a:avLst/>
            <a:gdLst/>
            <a:ahLst/>
            <a:cxnLst/>
            <a:rect l="l" t="t" r="r" b="b"/>
            <a:pathLst>
              <a:path w="1295400" h="843914">
                <a:moveTo>
                  <a:pt x="0" y="0"/>
                </a:moveTo>
                <a:lnTo>
                  <a:pt x="0" y="843533"/>
                </a:lnTo>
                <a:lnTo>
                  <a:pt x="1295400" y="843533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5" name="object 4"/>
          <p:cNvSpPr/>
          <p:nvPr/>
        </p:nvSpPr>
        <p:spPr>
          <a:xfrm>
            <a:off x="1385455" y="4235824"/>
            <a:ext cx="1177636" cy="1815353"/>
          </a:xfrm>
          <a:custGeom>
            <a:avLst/>
            <a:gdLst/>
            <a:ahLst/>
            <a:cxnLst/>
            <a:rect l="l" t="t" r="r" b="b"/>
            <a:pathLst>
              <a:path w="1295400" h="2057400">
                <a:moveTo>
                  <a:pt x="0" y="0"/>
                </a:moveTo>
                <a:lnTo>
                  <a:pt x="0" y="2057400"/>
                </a:lnTo>
                <a:lnTo>
                  <a:pt x="1295400" y="2057400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6" name="object 5"/>
          <p:cNvSpPr/>
          <p:nvPr/>
        </p:nvSpPr>
        <p:spPr>
          <a:xfrm>
            <a:off x="1372988" y="1198134"/>
            <a:ext cx="1203614" cy="4866154"/>
          </a:xfrm>
          <a:custGeom>
            <a:avLst/>
            <a:gdLst/>
            <a:ahLst/>
            <a:cxnLst/>
            <a:rect l="l" t="t" r="r" b="b"/>
            <a:pathLst>
              <a:path w="1323975" h="5514975">
                <a:moveTo>
                  <a:pt x="1323594" y="5508498"/>
                </a:moveTo>
                <a:lnTo>
                  <a:pt x="1323594" y="6095"/>
                </a:lnTo>
                <a:lnTo>
                  <a:pt x="13174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508498"/>
                </a:lnTo>
                <a:lnTo>
                  <a:pt x="6096" y="5514594"/>
                </a:lnTo>
                <a:lnTo>
                  <a:pt x="13716" y="55145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295400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5514594"/>
                </a:lnTo>
                <a:lnTo>
                  <a:pt x="1317498" y="5514594"/>
                </a:lnTo>
                <a:lnTo>
                  <a:pt x="1323594" y="5508498"/>
                </a:lnTo>
                <a:close/>
              </a:path>
              <a:path w="1323975" h="55149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323975" h="5514975">
                <a:moveTo>
                  <a:pt x="28194" y="54864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86400"/>
                </a:lnTo>
                <a:lnTo>
                  <a:pt x="28194" y="5486400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716" y="5486400"/>
                </a:lnTo>
                <a:lnTo>
                  <a:pt x="28194" y="5500116"/>
                </a:lnTo>
                <a:lnTo>
                  <a:pt x="28194" y="5514594"/>
                </a:lnTo>
                <a:lnTo>
                  <a:pt x="1295400" y="5514594"/>
                </a:lnTo>
                <a:lnTo>
                  <a:pt x="1295400" y="5500116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28194" y="5514594"/>
                </a:moveTo>
                <a:lnTo>
                  <a:pt x="28194" y="5500116"/>
                </a:lnTo>
                <a:lnTo>
                  <a:pt x="13716" y="5486400"/>
                </a:lnTo>
                <a:lnTo>
                  <a:pt x="13716" y="5514594"/>
                </a:lnTo>
                <a:lnTo>
                  <a:pt x="28194" y="5514594"/>
                </a:lnTo>
                <a:close/>
              </a:path>
              <a:path w="1323975" h="5514975">
                <a:moveTo>
                  <a:pt x="1309116" y="28193"/>
                </a:moveTo>
                <a:lnTo>
                  <a:pt x="1295400" y="13715"/>
                </a:lnTo>
                <a:lnTo>
                  <a:pt x="1295400" y="28193"/>
                </a:lnTo>
                <a:lnTo>
                  <a:pt x="1309116" y="28193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09116" y="28193"/>
                </a:lnTo>
                <a:lnTo>
                  <a:pt x="1295400" y="28193"/>
                </a:lnTo>
                <a:lnTo>
                  <a:pt x="1295400" y="5486400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1309116" y="5514594"/>
                </a:moveTo>
                <a:lnTo>
                  <a:pt x="1309116" y="5486400"/>
                </a:lnTo>
                <a:lnTo>
                  <a:pt x="1295400" y="5500116"/>
                </a:lnTo>
                <a:lnTo>
                  <a:pt x="1295400" y="5514594"/>
                </a:lnTo>
                <a:lnTo>
                  <a:pt x="1309116" y="5514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7" name="object 6"/>
          <p:cNvSpPr/>
          <p:nvPr/>
        </p:nvSpPr>
        <p:spPr>
          <a:xfrm>
            <a:off x="4641300" y="1210236"/>
            <a:ext cx="1385455" cy="336176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8" name="object 7"/>
          <p:cNvSpPr/>
          <p:nvPr/>
        </p:nvSpPr>
        <p:spPr>
          <a:xfrm>
            <a:off x="4641300" y="3429000"/>
            <a:ext cx="1385455" cy="268941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9" name="object 8"/>
          <p:cNvSpPr/>
          <p:nvPr/>
        </p:nvSpPr>
        <p:spPr>
          <a:xfrm>
            <a:off x="4641300" y="5849470"/>
            <a:ext cx="1385455" cy="134471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0" y="0"/>
                </a:moveTo>
                <a:lnTo>
                  <a:pt x="0" y="152400"/>
                </a:lnTo>
                <a:lnTo>
                  <a:pt x="1524000" y="1524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0" name="object 9"/>
          <p:cNvSpPr/>
          <p:nvPr/>
        </p:nvSpPr>
        <p:spPr>
          <a:xfrm>
            <a:off x="4628809" y="1198160"/>
            <a:ext cx="1411432" cy="4798919"/>
          </a:xfrm>
          <a:custGeom>
            <a:avLst/>
            <a:gdLst/>
            <a:ahLst/>
            <a:cxnLst/>
            <a:rect l="l" t="t" r="r" b="b"/>
            <a:pathLst>
              <a:path w="1552575" h="5438775">
                <a:moveTo>
                  <a:pt x="1552194" y="5432298"/>
                </a:moveTo>
                <a:lnTo>
                  <a:pt x="1552194" y="6095"/>
                </a:lnTo>
                <a:lnTo>
                  <a:pt x="15460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432298"/>
                </a:lnTo>
                <a:lnTo>
                  <a:pt x="6096" y="5438394"/>
                </a:lnTo>
                <a:lnTo>
                  <a:pt x="13716" y="54383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524000" y="28193"/>
                </a:lnTo>
                <a:lnTo>
                  <a:pt x="1524000" y="13715"/>
                </a:lnTo>
                <a:lnTo>
                  <a:pt x="1537716" y="28193"/>
                </a:lnTo>
                <a:lnTo>
                  <a:pt x="1537716" y="5438394"/>
                </a:lnTo>
                <a:lnTo>
                  <a:pt x="1546098" y="5438394"/>
                </a:lnTo>
                <a:lnTo>
                  <a:pt x="1552194" y="5432298"/>
                </a:lnTo>
                <a:close/>
              </a:path>
              <a:path w="1552575" h="54387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552575" h="5438775">
                <a:moveTo>
                  <a:pt x="28194" y="54102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10200"/>
                </a:lnTo>
                <a:lnTo>
                  <a:pt x="28194" y="5410200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3716" y="5410200"/>
                </a:lnTo>
                <a:lnTo>
                  <a:pt x="28194" y="5423916"/>
                </a:lnTo>
                <a:lnTo>
                  <a:pt x="28194" y="5438394"/>
                </a:lnTo>
                <a:lnTo>
                  <a:pt x="1524000" y="5438394"/>
                </a:lnTo>
                <a:lnTo>
                  <a:pt x="1524000" y="5423916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28194" y="5438394"/>
                </a:moveTo>
                <a:lnTo>
                  <a:pt x="28194" y="5423916"/>
                </a:lnTo>
                <a:lnTo>
                  <a:pt x="13716" y="5410200"/>
                </a:lnTo>
                <a:lnTo>
                  <a:pt x="13716" y="5438394"/>
                </a:lnTo>
                <a:lnTo>
                  <a:pt x="28194" y="5438394"/>
                </a:lnTo>
                <a:close/>
              </a:path>
              <a:path w="1552575" h="5438775">
                <a:moveTo>
                  <a:pt x="1537716" y="28193"/>
                </a:moveTo>
                <a:lnTo>
                  <a:pt x="1524000" y="13715"/>
                </a:lnTo>
                <a:lnTo>
                  <a:pt x="1524000" y="28193"/>
                </a:lnTo>
                <a:lnTo>
                  <a:pt x="1537716" y="28193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537716" y="28193"/>
                </a:lnTo>
                <a:lnTo>
                  <a:pt x="1524000" y="28193"/>
                </a:lnTo>
                <a:lnTo>
                  <a:pt x="1524000" y="5410200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1537716" y="5438394"/>
                </a:moveTo>
                <a:lnTo>
                  <a:pt x="1537716" y="5410200"/>
                </a:lnTo>
                <a:lnTo>
                  <a:pt x="1524000" y="5423916"/>
                </a:lnTo>
                <a:lnTo>
                  <a:pt x="1524000" y="5438394"/>
                </a:lnTo>
                <a:lnTo>
                  <a:pt x="1537716" y="5438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1" name="object 10"/>
          <p:cNvSpPr/>
          <p:nvPr/>
        </p:nvSpPr>
        <p:spPr>
          <a:xfrm>
            <a:off x="1385455" y="1954529"/>
            <a:ext cx="1177636" cy="2281518"/>
          </a:xfrm>
          <a:custGeom>
            <a:avLst/>
            <a:gdLst/>
            <a:ahLst/>
            <a:cxnLst/>
            <a:rect l="l" t="t" r="r" b="b"/>
            <a:pathLst>
              <a:path w="1295400" h="2585720">
                <a:moveTo>
                  <a:pt x="0" y="0"/>
                </a:moveTo>
                <a:lnTo>
                  <a:pt x="0" y="2585466"/>
                </a:lnTo>
                <a:lnTo>
                  <a:pt x="1295400" y="2585466"/>
                </a:lnTo>
                <a:lnTo>
                  <a:pt x="1295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4C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2" name="object 11"/>
          <p:cNvSpPr/>
          <p:nvPr/>
        </p:nvSpPr>
        <p:spPr>
          <a:xfrm>
            <a:off x="1372988" y="1941755"/>
            <a:ext cx="1203614" cy="2307291"/>
          </a:xfrm>
          <a:custGeom>
            <a:avLst/>
            <a:gdLst/>
            <a:ahLst/>
            <a:cxnLst/>
            <a:rect l="l" t="t" r="r" b="b"/>
            <a:pathLst>
              <a:path w="1323975" h="2614929">
                <a:moveTo>
                  <a:pt x="1323594" y="2614422"/>
                </a:moveTo>
                <a:lnTo>
                  <a:pt x="1323593" y="0"/>
                </a:lnTo>
                <a:lnTo>
                  <a:pt x="0" y="0"/>
                </a:lnTo>
                <a:lnTo>
                  <a:pt x="0" y="2614422"/>
                </a:lnTo>
                <a:lnTo>
                  <a:pt x="13715" y="2614422"/>
                </a:lnTo>
                <a:lnTo>
                  <a:pt x="13715" y="28194"/>
                </a:lnTo>
                <a:lnTo>
                  <a:pt x="28193" y="14478"/>
                </a:lnTo>
                <a:lnTo>
                  <a:pt x="28193" y="28194"/>
                </a:lnTo>
                <a:lnTo>
                  <a:pt x="1295399" y="28194"/>
                </a:lnTo>
                <a:lnTo>
                  <a:pt x="1295399" y="14478"/>
                </a:lnTo>
                <a:lnTo>
                  <a:pt x="1309115" y="28194"/>
                </a:lnTo>
                <a:lnTo>
                  <a:pt x="1309116" y="2614422"/>
                </a:lnTo>
                <a:lnTo>
                  <a:pt x="1323594" y="2614422"/>
                </a:lnTo>
                <a:close/>
              </a:path>
              <a:path w="1323975" h="2614929">
                <a:moveTo>
                  <a:pt x="28193" y="28194"/>
                </a:moveTo>
                <a:lnTo>
                  <a:pt x="28193" y="14478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323975" h="2614929">
                <a:moveTo>
                  <a:pt x="28193" y="2586228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2586228"/>
                </a:lnTo>
                <a:lnTo>
                  <a:pt x="28193" y="2586228"/>
                </a:lnTo>
                <a:close/>
              </a:path>
              <a:path w="1323975" h="2614929">
                <a:moveTo>
                  <a:pt x="1309116" y="2586228"/>
                </a:moveTo>
                <a:lnTo>
                  <a:pt x="13716" y="2586228"/>
                </a:lnTo>
                <a:lnTo>
                  <a:pt x="28194" y="2599944"/>
                </a:lnTo>
                <a:lnTo>
                  <a:pt x="28193" y="2614422"/>
                </a:lnTo>
                <a:lnTo>
                  <a:pt x="1295400" y="2614422"/>
                </a:lnTo>
                <a:lnTo>
                  <a:pt x="1295400" y="2599944"/>
                </a:lnTo>
                <a:lnTo>
                  <a:pt x="1309116" y="2586228"/>
                </a:lnTo>
                <a:close/>
              </a:path>
              <a:path w="1323975" h="2614929">
                <a:moveTo>
                  <a:pt x="28193" y="2614422"/>
                </a:moveTo>
                <a:lnTo>
                  <a:pt x="28194" y="2599944"/>
                </a:lnTo>
                <a:lnTo>
                  <a:pt x="13716" y="2586228"/>
                </a:lnTo>
                <a:lnTo>
                  <a:pt x="13715" y="2614422"/>
                </a:lnTo>
                <a:lnTo>
                  <a:pt x="28193" y="2614422"/>
                </a:lnTo>
                <a:close/>
              </a:path>
              <a:path w="1323975" h="2614929">
                <a:moveTo>
                  <a:pt x="1309115" y="28194"/>
                </a:moveTo>
                <a:lnTo>
                  <a:pt x="1295399" y="14478"/>
                </a:lnTo>
                <a:lnTo>
                  <a:pt x="1295399" y="28194"/>
                </a:lnTo>
                <a:lnTo>
                  <a:pt x="1309115" y="28194"/>
                </a:lnTo>
                <a:close/>
              </a:path>
              <a:path w="1323975" h="2614929">
                <a:moveTo>
                  <a:pt x="1309116" y="2586228"/>
                </a:moveTo>
                <a:lnTo>
                  <a:pt x="1309115" y="28194"/>
                </a:lnTo>
                <a:lnTo>
                  <a:pt x="1295399" y="28194"/>
                </a:lnTo>
                <a:lnTo>
                  <a:pt x="1295400" y="2586228"/>
                </a:lnTo>
                <a:lnTo>
                  <a:pt x="1309116" y="2586228"/>
                </a:lnTo>
                <a:close/>
              </a:path>
              <a:path w="1323975" h="2614929">
                <a:moveTo>
                  <a:pt x="1309116" y="2614422"/>
                </a:moveTo>
                <a:lnTo>
                  <a:pt x="1309116" y="2586228"/>
                </a:lnTo>
                <a:lnTo>
                  <a:pt x="1295400" y="2599944"/>
                </a:lnTo>
                <a:lnTo>
                  <a:pt x="1295400" y="2614422"/>
                </a:lnTo>
                <a:lnTo>
                  <a:pt x="1309116" y="2614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3" name="object 12"/>
          <p:cNvSpPr txBox="1"/>
          <p:nvPr/>
        </p:nvSpPr>
        <p:spPr>
          <a:xfrm>
            <a:off x="4122977" y="838200"/>
            <a:ext cx="273502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90" dirty="0">
                <a:solidFill>
                  <a:prstClr val="black"/>
                </a:solidFill>
                <a:latin typeface="Calibri"/>
                <a:cs typeface="Calibri"/>
              </a:rPr>
              <a:t>Physical </a:t>
            </a:r>
            <a:r>
              <a:rPr sz="1800" spc="99" dirty="0">
                <a:solidFill>
                  <a:prstClr val="black"/>
                </a:solidFill>
                <a:latin typeface="Calibri"/>
                <a:cs typeface="Calibri"/>
              </a:rPr>
              <a:t>Address</a:t>
            </a:r>
            <a:r>
              <a:rPr sz="1800" spc="-7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800" spc="112" dirty="0">
                <a:solidFill>
                  <a:prstClr val="black"/>
                </a:solidFill>
                <a:latin typeface="Calibri"/>
                <a:cs typeface="Calibri"/>
              </a:rPr>
              <a:t>Space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4" name="object 13"/>
          <p:cNvSpPr/>
          <p:nvPr/>
        </p:nvSpPr>
        <p:spPr>
          <a:xfrm>
            <a:off x="4641300" y="1546412"/>
            <a:ext cx="1385455" cy="1882588"/>
          </a:xfrm>
          <a:custGeom>
            <a:avLst/>
            <a:gdLst/>
            <a:ahLst/>
            <a:cxnLst/>
            <a:rect l="l" t="t" r="r" b="b"/>
            <a:pathLst>
              <a:path w="1524000" h="2133600">
                <a:moveTo>
                  <a:pt x="0" y="0"/>
                </a:moveTo>
                <a:lnTo>
                  <a:pt x="0" y="2133600"/>
                </a:lnTo>
                <a:lnTo>
                  <a:pt x="1524000" y="213359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660A9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5" name="object 14"/>
          <p:cNvSpPr/>
          <p:nvPr/>
        </p:nvSpPr>
        <p:spPr>
          <a:xfrm>
            <a:off x="4628809" y="1534309"/>
            <a:ext cx="1411432" cy="1907801"/>
          </a:xfrm>
          <a:custGeom>
            <a:avLst/>
            <a:gdLst/>
            <a:ahLst/>
            <a:cxnLst/>
            <a:rect l="l" t="t" r="r" b="b"/>
            <a:pathLst>
              <a:path w="1552575" h="2162175">
                <a:moveTo>
                  <a:pt x="1552193" y="2161793"/>
                </a:moveTo>
                <a:lnTo>
                  <a:pt x="1552193" y="0"/>
                </a:lnTo>
                <a:lnTo>
                  <a:pt x="0" y="0"/>
                </a:lnTo>
                <a:lnTo>
                  <a:pt x="0" y="2161794"/>
                </a:lnTo>
                <a:lnTo>
                  <a:pt x="13715" y="2161794"/>
                </a:lnTo>
                <a:lnTo>
                  <a:pt x="13715" y="28193"/>
                </a:lnTo>
                <a:lnTo>
                  <a:pt x="28193" y="13716"/>
                </a:lnTo>
                <a:lnTo>
                  <a:pt x="28193" y="28193"/>
                </a:lnTo>
                <a:lnTo>
                  <a:pt x="1523999" y="28193"/>
                </a:lnTo>
                <a:lnTo>
                  <a:pt x="1523999" y="13716"/>
                </a:lnTo>
                <a:lnTo>
                  <a:pt x="1537715" y="28193"/>
                </a:lnTo>
                <a:lnTo>
                  <a:pt x="1537715" y="2161793"/>
                </a:lnTo>
                <a:lnTo>
                  <a:pt x="1552193" y="2161793"/>
                </a:lnTo>
                <a:close/>
              </a:path>
              <a:path w="1552575" h="2162175">
                <a:moveTo>
                  <a:pt x="28193" y="28193"/>
                </a:moveTo>
                <a:lnTo>
                  <a:pt x="28193" y="13716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552575" h="2162175">
                <a:moveTo>
                  <a:pt x="28193" y="2133600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33600"/>
                </a:lnTo>
                <a:lnTo>
                  <a:pt x="28193" y="2133600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3715" y="2133600"/>
                </a:lnTo>
                <a:lnTo>
                  <a:pt x="28193" y="2147316"/>
                </a:lnTo>
                <a:lnTo>
                  <a:pt x="28193" y="2161794"/>
                </a:lnTo>
                <a:lnTo>
                  <a:pt x="1523999" y="2161793"/>
                </a:lnTo>
                <a:lnTo>
                  <a:pt x="1523999" y="2147316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28193" y="2161794"/>
                </a:moveTo>
                <a:lnTo>
                  <a:pt x="28193" y="2147316"/>
                </a:lnTo>
                <a:lnTo>
                  <a:pt x="13715" y="2133600"/>
                </a:lnTo>
                <a:lnTo>
                  <a:pt x="13715" y="2161794"/>
                </a:lnTo>
                <a:lnTo>
                  <a:pt x="28193" y="2161794"/>
                </a:lnTo>
                <a:close/>
              </a:path>
              <a:path w="1552575" h="2162175">
                <a:moveTo>
                  <a:pt x="1537715" y="28193"/>
                </a:moveTo>
                <a:lnTo>
                  <a:pt x="1523999" y="13716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2133600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1537715" y="2161793"/>
                </a:moveTo>
                <a:lnTo>
                  <a:pt x="1537715" y="2133600"/>
                </a:lnTo>
                <a:lnTo>
                  <a:pt x="1523999" y="2147316"/>
                </a:lnTo>
                <a:lnTo>
                  <a:pt x="1523999" y="2161793"/>
                </a:lnTo>
                <a:lnTo>
                  <a:pt x="1537715" y="2161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9" name="object 18"/>
          <p:cNvSpPr/>
          <p:nvPr/>
        </p:nvSpPr>
        <p:spPr>
          <a:xfrm>
            <a:off x="4628809" y="3685866"/>
            <a:ext cx="1411432" cy="2176743"/>
          </a:xfrm>
          <a:custGeom>
            <a:avLst/>
            <a:gdLst/>
            <a:ahLst/>
            <a:cxnLst/>
            <a:rect l="l" t="t" r="r" b="b"/>
            <a:pathLst>
              <a:path w="1552575" h="2466975">
                <a:moveTo>
                  <a:pt x="1552193" y="2466594"/>
                </a:moveTo>
                <a:lnTo>
                  <a:pt x="1552193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4"/>
                </a:lnTo>
                <a:lnTo>
                  <a:pt x="1523999" y="13716"/>
                </a:lnTo>
                <a:lnTo>
                  <a:pt x="1537715" y="28194"/>
                </a:lnTo>
                <a:lnTo>
                  <a:pt x="1537715" y="2466594"/>
                </a:lnTo>
                <a:lnTo>
                  <a:pt x="1552193" y="2466594"/>
                </a:lnTo>
                <a:close/>
              </a:path>
              <a:path w="1552575" h="24669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2466975">
                <a:moveTo>
                  <a:pt x="28194" y="24384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523999" y="2466594"/>
                </a:lnTo>
                <a:lnTo>
                  <a:pt x="1523999" y="2452116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552575" h="2466975">
                <a:moveTo>
                  <a:pt x="1537715" y="28194"/>
                </a:moveTo>
                <a:lnTo>
                  <a:pt x="1523999" y="13716"/>
                </a:lnTo>
                <a:lnTo>
                  <a:pt x="1523999" y="28194"/>
                </a:lnTo>
                <a:lnTo>
                  <a:pt x="1537715" y="28194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537715" y="28194"/>
                </a:lnTo>
                <a:lnTo>
                  <a:pt x="1523999" y="28194"/>
                </a:lnTo>
                <a:lnTo>
                  <a:pt x="1523999" y="2438400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1537715" y="2466594"/>
                </a:moveTo>
                <a:lnTo>
                  <a:pt x="1537715" y="2438400"/>
                </a:lnTo>
                <a:lnTo>
                  <a:pt x="1523999" y="2452116"/>
                </a:lnTo>
                <a:lnTo>
                  <a:pt x="1523999" y="2466594"/>
                </a:lnTo>
                <a:lnTo>
                  <a:pt x="1537715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3" name="object 22"/>
          <p:cNvSpPr txBox="1"/>
          <p:nvPr/>
        </p:nvSpPr>
        <p:spPr>
          <a:xfrm>
            <a:off x="436648" y="2967317"/>
            <a:ext cx="667327" cy="217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400" spc="76" dirty="0">
                <a:solidFill>
                  <a:prstClr val="black"/>
                </a:solidFill>
                <a:latin typeface="Calibri"/>
                <a:cs typeface="Calibri"/>
              </a:rPr>
              <a:t>Enclave</a:t>
            </a:r>
            <a:endParaRPr sz="1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2" name="object 54"/>
          <p:cNvSpPr/>
          <p:nvPr/>
        </p:nvSpPr>
        <p:spPr>
          <a:xfrm>
            <a:off x="1163809" y="1943102"/>
            <a:ext cx="219941" cy="2292724"/>
          </a:xfrm>
          <a:custGeom>
            <a:avLst/>
            <a:gdLst/>
            <a:ahLst/>
            <a:cxnLst/>
            <a:rect l="l" t="t" r="r" b="b"/>
            <a:pathLst>
              <a:path w="241934" h="2598420">
                <a:moveTo>
                  <a:pt x="76355" y="1299186"/>
                </a:moveTo>
                <a:lnTo>
                  <a:pt x="71082" y="1296442"/>
                </a:lnTo>
                <a:lnTo>
                  <a:pt x="37338" y="1288542"/>
                </a:lnTo>
                <a:lnTo>
                  <a:pt x="25146" y="1287018"/>
                </a:lnTo>
                <a:lnTo>
                  <a:pt x="12953" y="1286256"/>
                </a:lnTo>
                <a:lnTo>
                  <a:pt x="12192" y="1286256"/>
                </a:lnTo>
                <a:lnTo>
                  <a:pt x="5334" y="1287018"/>
                </a:lnTo>
                <a:lnTo>
                  <a:pt x="0" y="1292352"/>
                </a:lnTo>
                <a:lnTo>
                  <a:pt x="0" y="1306068"/>
                </a:lnTo>
                <a:lnTo>
                  <a:pt x="5334" y="1311402"/>
                </a:lnTo>
                <a:lnTo>
                  <a:pt x="12192" y="1312164"/>
                </a:lnTo>
                <a:lnTo>
                  <a:pt x="12953" y="1312164"/>
                </a:lnTo>
                <a:lnTo>
                  <a:pt x="25146" y="1311354"/>
                </a:lnTo>
                <a:lnTo>
                  <a:pt x="36576" y="1310640"/>
                </a:lnTo>
                <a:lnTo>
                  <a:pt x="71628" y="1301662"/>
                </a:lnTo>
                <a:lnTo>
                  <a:pt x="76355" y="1299186"/>
                </a:lnTo>
                <a:close/>
              </a:path>
              <a:path w="241934" h="2598420">
                <a:moveTo>
                  <a:pt x="241553" y="25146"/>
                </a:moveTo>
                <a:lnTo>
                  <a:pt x="240791" y="0"/>
                </a:lnTo>
                <a:lnTo>
                  <a:pt x="227837" y="762"/>
                </a:lnTo>
                <a:lnTo>
                  <a:pt x="215645" y="1524"/>
                </a:lnTo>
                <a:lnTo>
                  <a:pt x="180661" y="10590"/>
                </a:lnTo>
                <a:lnTo>
                  <a:pt x="148151" y="28165"/>
                </a:lnTo>
                <a:lnTo>
                  <a:pt x="124052" y="54327"/>
                </a:lnTo>
                <a:lnTo>
                  <a:pt x="114299" y="89154"/>
                </a:lnTo>
                <a:lnTo>
                  <a:pt x="114300" y="1225296"/>
                </a:lnTo>
                <a:lnTo>
                  <a:pt x="113538" y="1227582"/>
                </a:lnTo>
                <a:lnTo>
                  <a:pt x="92964" y="1261110"/>
                </a:lnTo>
                <a:lnTo>
                  <a:pt x="55410" y="1280549"/>
                </a:lnTo>
                <a:lnTo>
                  <a:pt x="12953" y="1286256"/>
                </a:lnTo>
                <a:lnTo>
                  <a:pt x="25146" y="1287018"/>
                </a:lnTo>
                <a:lnTo>
                  <a:pt x="37338" y="1288542"/>
                </a:lnTo>
                <a:lnTo>
                  <a:pt x="71082" y="1296442"/>
                </a:lnTo>
                <a:lnTo>
                  <a:pt x="76355" y="1299186"/>
                </a:lnTo>
                <a:lnTo>
                  <a:pt x="104560" y="1284412"/>
                </a:lnTo>
                <a:lnTo>
                  <a:pt x="129217" y="1258560"/>
                </a:lnTo>
                <a:lnTo>
                  <a:pt x="139446" y="1223772"/>
                </a:lnTo>
                <a:lnTo>
                  <a:pt x="139445" y="85344"/>
                </a:lnTo>
                <a:lnTo>
                  <a:pt x="149907" y="61363"/>
                </a:lnTo>
                <a:lnTo>
                  <a:pt x="169892" y="43834"/>
                </a:lnTo>
                <a:lnTo>
                  <a:pt x="194847" y="32390"/>
                </a:lnTo>
                <a:lnTo>
                  <a:pt x="220217" y="26670"/>
                </a:lnTo>
                <a:lnTo>
                  <a:pt x="241553" y="25146"/>
                </a:lnTo>
                <a:close/>
              </a:path>
              <a:path w="241934" h="2598420">
                <a:moveTo>
                  <a:pt x="241554" y="2573274"/>
                </a:moveTo>
                <a:lnTo>
                  <a:pt x="193322" y="2565176"/>
                </a:lnTo>
                <a:lnTo>
                  <a:pt x="147998" y="2534670"/>
                </a:lnTo>
                <a:lnTo>
                  <a:pt x="139446" y="1370838"/>
                </a:lnTo>
                <a:lnTo>
                  <a:pt x="127897" y="1338119"/>
                </a:lnTo>
                <a:lnTo>
                  <a:pt x="103189" y="1313145"/>
                </a:lnTo>
                <a:lnTo>
                  <a:pt x="76355" y="1299186"/>
                </a:lnTo>
                <a:lnTo>
                  <a:pt x="71628" y="1301662"/>
                </a:lnTo>
                <a:lnTo>
                  <a:pt x="36576" y="1310640"/>
                </a:lnTo>
                <a:lnTo>
                  <a:pt x="22860" y="1311503"/>
                </a:lnTo>
                <a:lnTo>
                  <a:pt x="12953" y="1312164"/>
                </a:lnTo>
                <a:lnTo>
                  <a:pt x="24384" y="1312272"/>
                </a:lnTo>
                <a:lnTo>
                  <a:pt x="33528" y="1312926"/>
                </a:lnTo>
                <a:lnTo>
                  <a:pt x="85472" y="1331437"/>
                </a:lnTo>
                <a:lnTo>
                  <a:pt x="114300" y="1375410"/>
                </a:lnTo>
                <a:lnTo>
                  <a:pt x="114300" y="2514600"/>
                </a:lnTo>
                <a:lnTo>
                  <a:pt x="125964" y="2547330"/>
                </a:lnTo>
                <a:lnTo>
                  <a:pt x="150609" y="2572021"/>
                </a:lnTo>
                <a:lnTo>
                  <a:pt x="182626" y="2588575"/>
                </a:lnTo>
                <a:lnTo>
                  <a:pt x="216408" y="2596896"/>
                </a:lnTo>
                <a:lnTo>
                  <a:pt x="240792" y="2598420"/>
                </a:lnTo>
                <a:lnTo>
                  <a:pt x="241554" y="257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3" name="object 55"/>
          <p:cNvSpPr/>
          <p:nvPr/>
        </p:nvSpPr>
        <p:spPr>
          <a:xfrm>
            <a:off x="1163809" y="1943102"/>
            <a:ext cx="219941" cy="2292724"/>
          </a:xfrm>
          <a:custGeom>
            <a:avLst/>
            <a:gdLst/>
            <a:ahLst/>
            <a:cxnLst/>
            <a:rect l="l" t="t" r="r" b="b"/>
            <a:pathLst>
              <a:path w="241934" h="2598420">
                <a:moveTo>
                  <a:pt x="76355" y="1299186"/>
                </a:moveTo>
                <a:lnTo>
                  <a:pt x="71082" y="1296442"/>
                </a:lnTo>
                <a:lnTo>
                  <a:pt x="37338" y="1288542"/>
                </a:lnTo>
                <a:lnTo>
                  <a:pt x="25146" y="1287018"/>
                </a:lnTo>
                <a:lnTo>
                  <a:pt x="12953" y="1286256"/>
                </a:lnTo>
                <a:lnTo>
                  <a:pt x="12192" y="1286256"/>
                </a:lnTo>
                <a:lnTo>
                  <a:pt x="5334" y="1287018"/>
                </a:lnTo>
                <a:lnTo>
                  <a:pt x="0" y="1292352"/>
                </a:lnTo>
                <a:lnTo>
                  <a:pt x="0" y="1306068"/>
                </a:lnTo>
                <a:lnTo>
                  <a:pt x="5334" y="1311402"/>
                </a:lnTo>
                <a:lnTo>
                  <a:pt x="12192" y="1312164"/>
                </a:lnTo>
                <a:lnTo>
                  <a:pt x="12953" y="1312164"/>
                </a:lnTo>
                <a:lnTo>
                  <a:pt x="25146" y="1311354"/>
                </a:lnTo>
                <a:lnTo>
                  <a:pt x="36576" y="1310640"/>
                </a:lnTo>
                <a:lnTo>
                  <a:pt x="71628" y="1301662"/>
                </a:lnTo>
                <a:lnTo>
                  <a:pt x="76355" y="1299186"/>
                </a:lnTo>
                <a:close/>
              </a:path>
              <a:path w="241934" h="2598420">
                <a:moveTo>
                  <a:pt x="241553" y="25146"/>
                </a:moveTo>
                <a:lnTo>
                  <a:pt x="240791" y="0"/>
                </a:lnTo>
                <a:lnTo>
                  <a:pt x="227837" y="762"/>
                </a:lnTo>
                <a:lnTo>
                  <a:pt x="215645" y="1524"/>
                </a:lnTo>
                <a:lnTo>
                  <a:pt x="180661" y="10590"/>
                </a:lnTo>
                <a:lnTo>
                  <a:pt x="148151" y="28165"/>
                </a:lnTo>
                <a:lnTo>
                  <a:pt x="124052" y="54327"/>
                </a:lnTo>
                <a:lnTo>
                  <a:pt x="114299" y="89154"/>
                </a:lnTo>
                <a:lnTo>
                  <a:pt x="114300" y="1225296"/>
                </a:lnTo>
                <a:lnTo>
                  <a:pt x="113538" y="1227582"/>
                </a:lnTo>
                <a:lnTo>
                  <a:pt x="92964" y="1261110"/>
                </a:lnTo>
                <a:lnTo>
                  <a:pt x="55410" y="1280549"/>
                </a:lnTo>
                <a:lnTo>
                  <a:pt x="12953" y="1286256"/>
                </a:lnTo>
                <a:lnTo>
                  <a:pt x="25146" y="1287018"/>
                </a:lnTo>
                <a:lnTo>
                  <a:pt x="37338" y="1288542"/>
                </a:lnTo>
                <a:lnTo>
                  <a:pt x="71082" y="1296442"/>
                </a:lnTo>
                <a:lnTo>
                  <a:pt x="76355" y="1299186"/>
                </a:lnTo>
                <a:lnTo>
                  <a:pt x="104560" y="1284412"/>
                </a:lnTo>
                <a:lnTo>
                  <a:pt x="129217" y="1258560"/>
                </a:lnTo>
                <a:lnTo>
                  <a:pt x="139446" y="1223772"/>
                </a:lnTo>
                <a:lnTo>
                  <a:pt x="139445" y="85344"/>
                </a:lnTo>
                <a:lnTo>
                  <a:pt x="149907" y="61363"/>
                </a:lnTo>
                <a:lnTo>
                  <a:pt x="169892" y="43834"/>
                </a:lnTo>
                <a:lnTo>
                  <a:pt x="194847" y="32390"/>
                </a:lnTo>
                <a:lnTo>
                  <a:pt x="220217" y="26670"/>
                </a:lnTo>
                <a:lnTo>
                  <a:pt x="241553" y="25146"/>
                </a:lnTo>
                <a:close/>
              </a:path>
              <a:path w="241934" h="2598420">
                <a:moveTo>
                  <a:pt x="241554" y="2573274"/>
                </a:moveTo>
                <a:lnTo>
                  <a:pt x="193322" y="2565176"/>
                </a:lnTo>
                <a:lnTo>
                  <a:pt x="147998" y="2534670"/>
                </a:lnTo>
                <a:lnTo>
                  <a:pt x="139446" y="1370838"/>
                </a:lnTo>
                <a:lnTo>
                  <a:pt x="127897" y="1338119"/>
                </a:lnTo>
                <a:lnTo>
                  <a:pt x="103189" y="1313145"/>
                </a:lnTo>
                <a:lnTo>
                  <a:pt x="76355" y="1299186"/>
                </a:lnTo>
                <a:lnTo>
                  <a:pt x="71628" y="1301662"/>
                </a:lnTo>
                <a:lnTo>
                  <a:pt x="36576" y="1310640"/>
                </a:lnTo>
                <a:lnTo>
                  <a:pt x="22860" y="1311503"/>
                </a:lnTo>
                <a:lnTo>
                  <a:pt x="12953" y="1312164"/>
                </a:lnTo>
                <a:lnTo>
                  <a:pt x="24384" y="1312272"/>
                </a:lnTo>
                <a:lnTo>
                  <a:pt x="33528" y="1312926"/>
                </a:lnTo>
                <a:lnTo>
                  <a:pt x="85472" y="1331437"/>
                </a:lnTo>
                <a:lnTo>
                  <a:pt x="114300" y="1375410"/>
                </a:lnTo>
                <a:lnTo>
                  <a:pt x="114300" y="2514600"/>
                </a:lnTo>
                <a:lnTo>
                  <a:pt x="125964" y="2547330"/>
                </a:lnTo>
                <a:lnTo>
                  <a:pt x="150609" y="2572021"/>
                </a:lnTo>
                <a:lnTo>
                  <a:pt x="182626" y="2588575"/>
                </a:lnTo>
                <a:lnTo>
                  <a:pt x="216408" y="2596896"/>
                </a:lnTo>
                <a:lnTo>
                  <a:pt x="240792" y="2598420"/>
                </a:lnTo>
                <a:lnTo>
                  <a:pt x="241554" y="257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4" name="object 56"/>
          <p:cNvSpPr txBox="1"/>
          <p:nvPr/>
        </p:nvSpPr>
        <p:spPr>
          <a:xfrm>
            <a:off x="6765405" y="845589"/>
            <a:ext cx="21499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1409"/>
              </a:spcBef>
              <a:spcAft>
                <a:spcPts val="0"/>
              </a:spcAft>
            </a:pPr>
            <a:r>
              <a:rPr sz="1800" spc="-171" dirty="0" smtClean="0">
                <a:solidFill>
                  <a:prstClr val="black"/>
                </a:solidFill>
                <a:latin typeface="Verdana"/>
                <a:cs typeface="Verdana"/>
              </a:rPr>
              <a:t>Enclave</a:t>
            </a:r>
            <a:r>
              <a:rPr sz="1800" spc="-238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238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1800" spc="-135" dirty="0" smtClean="0">
                <a:solidFill>
                  <a:prstClr val="black"/>
                </a:solidFill>
                <a:latin typeface="Verdana"/>
                <a:cs typeface="Verdana"/>
              </a:rPr>
              <a:t>destruction</a:t>
            </a:r>
            <a:endParaRPr sz="18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176" y="832600"/>
            <a:ext cx="2434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spc="63" dirty="0">
                <a:solidFill>
                  <a:srgbClr val="000000"/>
                </a:solidFill>
                <a:latin typeface="Calibri"/>
                <a:cs typeface="+mn-cs"/>
              </a:rPr>
              <a:t>Virtual </a:t>
            </a:r>
            <a:r>
              <a:rPr lang="en-US" sz="1800" spc="99" dirty="0">
                <a:solidFill>
                  <a:srgbClr val="000000"/>
                </a:solidFill>
                <a:latin typeface="Calibri"/>
                <a:cs typeface="+mn-cs"/>
              </a:rPr>
              <a:t>Address</a:t>
            </a:r>
            <a:r>
              <a:rPr lang="en-US" sz="1800" spc="-67" dirty="0">
                <a:solidFill>
                  <a:srgbClr val="000000"/>
                </a:solidFill>
                <a:latin typeface="Calibri"/>
                <a:cs typeface="+mn-cs"/>
              </a:rPr>
              <a:t> </a:t>
            </a:r>
            <a:r>
              <a:rPr lang="en-US" sz="1800" spc="112" dirty="0">
                <a:solidFill>
                  <a:srgbClr val="000000"/>
                </a:solidFill>
                <a:latin typeface="Calibri"/>
                <a:cs typeface="+mn-cs"/>
              </a:rPr>
              <a:t>Space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2"/>
          <p:cNvSpPr txBox="1"/>
          <p:nvPr/>
        </p:nvSpPr>
        <p:spPr>
          <a:xfrm>
            <a:off x="2609850" y="4408954"/>
            <a:ext cx="1352550" cy="134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08" dirty="0" smtClean="0">
                <a:solidFill>
                  <a:srgbClr val="B2B2B2"/>
                </a:solidFill>
                <a:latin typeface="Calibri"/>
                <a:cs typeface="Calibri"/>
              </a:rPr>
              <a:t>E</a:t>
            </a:r>
            <a:r>
              <a:rPr sz="1300" spc="108" dirty="0" smtClean="0">
                <a:solidFill>
                  <a:srgbClr val="B2B2B2"/>
                </a:solidFill>
                <a:latin typeface="Calibri"/>
                <a:cs typeface="Calibri"/>
              </a:rPr>
              <a:t>CREATE</a:t>
            </a:r>
            <a:r>
              <a:rPr sz="1300" spc="-49" dirty="0" smtClean="0">
                <a:solidFill>
                  <a:srgbClr val="B2B2B2"/>
                </a:solidFill>
                <a:latin typeface="Calibri"/>
                <a:cs typeface="Calibri"/>
              </a:rPr>
              <a:t> </a:t>
            </a:r>
            <a:r>
              <a:rPr sz="1300" spc="45" dirty="0">
                <a:solidFill>
                  <a:srgbClr val="B2B2B2"/>
                </a:solidFill>
                <a:latin typeface="Calibri"/>
                <a:cs typeface="Calibri"/>
              </a:rPr>
              <a:t>(</a:t>
            </a:r>
            <a:r>
              <a:rPr sz="1300" spc="45" dirty="0" smtClean="0">
                <a:solidFill>
                  <a:srgbClr val="B2B2B2"/>
                </a:solidFill>
                <a:latin typeface="Calibri"/>
                <a:cs typeface="Calibri"/>
              </a:rPr>
              <a:t>Range</a:t>
            </a:r>
            <a:r>
              <a:rPr lang="en-US" sz="1300" spc="45" dirty="0" smtClean="0">
                <a:solidFill>
                  <a:srgbClr val="B2B2B2"/>
                </a:solidFill>
                <a:latin typeface="Calibri"/>
                <a:cs typeface="Calibri"/>
              </a:rPr>
              <a:t>)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1363" algn="r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sz="1300" spc="90" dirty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EADD </a:t>
            </a:r>
            <a:r>
              <a:rPr sz="1300" spc="63" dirty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(Copy</a:t>
            </a:r>
            <a:r>
              <a:rPr sz="1300" spc="-85" dirty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 </a:t>
            </a:r>
            <a:r>
              <a:rPr sz="1300" spc="54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Page</a:t>
            </a:r>
            <a:r>
              <a:rPr lang="en-US" sz="1300" spc="54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)</a:t>
            </a:r>
            <a:endParaRPr lang="he-IL" sz="1300" spc="54" dirty="0" smtClean="0">
              <a:solidFill>
                <a:prstClr val="white">
                  <a:lumMod val="65000"/>
                </a:prstClr>
              </a:solidFill>
              <a:latin typeface="Calibri"/>
              <a:cs typeface="Calibri"/>
            </a:endParaRPr>
          </a:p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12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EEXTEND</a:t>
            </a:r>
            <a:endParaRPr lang="he-IL" sz="1300" spc="112" dirty="0" smtClean="0">
              <a:solidFill>
                <a:prstClr val="white">
                  <a:lumMod val="65000"/>
                </a:prstClr>
              </a:solidFill>
              <a:latin typeface="Calibri"/>
              <a:cs typeface="Calibri"/>
            </a:endParaRPr>
          </a:p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12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EINIT</a:t>
            </a:r>
            <a:endParaRPr lang="he-IL" sz="1300" spc="112" dirty="0" smtClean="0">
              <a:solidFill>
                <a:prstClr val="white">
                  <a:lumMod val="65000"/>
                </a:prstClr>
              </a:solidFill>
              <a:latin typeface="Calibri"/>
              <a:cs typeface="Calibri"/>
            </a:endParaRPr>
          </a:p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12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Calibri"/>
              </a:rPr>
              <a:t>EENTER</a:t>
            </a:r>
            <a:endParaRPr lang="he-IL" sz="1300" spc="112" dirty="0" smtClean="0">
              <a:solidFill>
                <a:prstClr val="white">
                  <a:lumMod val="65000"/>
                </a:prstClr>
              </a:solidFill>
              <a:latin typeface="Calibri"/>
              <a:cs typeface="Calibri"/>
            </a:endParaRPr>
          </a:p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112" dirty="0" smtClean="0">
                <a:solidFill>
                  <a:prstClr val="white">
                    <a:lumMod val="50000"/>
                  </a:prstClr>
                </a:solidFill>
                <a:latin typeface="Calibri"/>
                <a:cs typeface="Calibri"/>
              </a:rPr>
              <a:t>EEXIT</a:t>
            </a:r>
            <a:endParaRPr lang="he-IL" sz="1300" spc="112" dirty="0" smtClean="0">
              <a:solidFill>
                <a:prstClr val="white">
                  <a:lumMod val="50000"/>
                </a:prstClr>
              </a:solidFill>
              <a:latin typeface="Calibri"/>
              <a:cs typeface="Calibri"/>
            </a:endParaRPr>
          </a:p>
          <a:p>
            <a:pPr marL="11363" defTabSz="817992" rtl="1" eaLnBrk="1" fontAlgn="auto" hangingPunct="1">
              <a:lnSpc>
                <a:spcPts val="15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spc="85" dirty="0">
                <a:solidFill>
                  <a:prstClr val="black"/>
                </a:solidFill>
                <a:latin typeface="Calibri"/>
                <a:cs typeface="Calibri"/>
              </a:rPr>
              <a:t>EREMOVE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8" name="object 78"/>
          <p:cNvSpPr/>
          <p:nvPr/>
        </p:nvSpPr>
        <p:spPr>
          <a:xfrm>
            <a:off x="4641300" y="4034118"/>
            <a:ext cx="1385455" cy="3362"/>
          </a:xfrm>
          <a:custGeom>
            <a:avLst/>
            <a:gdLst/>
            <a:ahLst/>
            <a:cxnLst/>
            <a:rect l="l" t="t" r="r" b="b"/>
            <a:pathLst>
              <a:path w="1524000" h="3810">
                <a:moveTo>
                  <a:pt x="0" y="0"/>
                </a:moveTo>
                <a:lnTo>
                  <a:pt x="0" y="3810"/>
                </a:lnTo>
                <a:lnTo>
                  <a:pt x="1524000" y="380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0" name="object 80"/>
          <p:cNvSpPr txBox="1"/>
          <p:nvPr/>
        </p:nvSpPr>
        <p:spPr>
          <a:xfrm>
            <a:off x="4638529" y="4037479"/>
            <a:ext cx="13854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98" algn="ctr" defTabSz="817992" rtl="1" eaLnBrk="1" fontAlgn="auto" hangingPunct="1">
              <a:lnSpc>
                <a:spcPts val="1391"/>
              </a:lnSpc>
              <a:spcBef>
                <a:spcPts val="0"/>
              </a:spcBef>
              <a:spcAft>
                <a:spcPts val="0"/>
              </a:spcAft>
            </a:pPr>
            <a:r>
              <a:rPr sz="1300" spc="139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3" name="object 95"/>
          <p:cNvSpPr txBox="1"/>
          <p:nvPr/>
        </p:nvSpPr>
        <p:spPr>
          <a:xfrm>
            <a:off x="5125719" y="4026498"/>
            <a:ext cx="4104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300" spc="139" dirty="0">
                <a:solidFill>
                  <a:srgbClr val="FFFFFF"/>
                </a:solidFill>
                <a:latin typeface="Calibri"/>
                <a:cs typeface="Calibri"/>
              </a:rPr>
              <a:t>SECS</a:t>
            </a:r>
            <a:endParaRPr sz="13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3" name="object 8"/>
          <p:cNvSpPr txBox="1"/>
          <p:nvPr/>
        </p:nvSpPr>
        <p:spPr>
          <a:xfrm>
            <a:off x="4887364" y="2117264"/>
            <a:ext cx="9336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8" dirty="0">
                <a:solidFill>
                  <a:srgbClr val="FFFFFF"/>
                </a:solidFill>
                <a:latin typeface="Calibri"/>
                <a:cs typeface="Calibri"/>
              </a:rPr>
              <a:t>System  </a:t>
            </a:r>
            <a:r>
              <a:rPr sz="1800" spc="63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1" name="object 12"/>
          <p:cNvSpPr/>
          <p:nvPr/>
        </p:nvSpPr>
        <p:spPr>
          <a:xfrm>
            <a:off x="4641300" y="3697941"/>
            <a:ext cx="1385455" cy="2151529"/>
          </a:xfrm>
          <a:custGeom>
            <a:avLst/>
            <a:gdLst/>
            <a:ahLst/>
            <a:cxnLst/>
            <a:rect l="l" t="t" r="r" b="b"/>
            <a:pathLst>
              <a:path w="1524000" h="2438400">
                <a:moveTo>
                  <a:pt x="0" y="0"/>
                </a:moveTo>
                <a:lnTo>
                  <a:pt x="0" y="2438400"/>
                </a:lnTo>
                <a:lnTo>
                  <a:pt x="1524000" y="24384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5" name="object 19"/>
          <p:cNvSpPr txBox="1"/>
          <p:nvPr/>
        </p:nvSpPr>
        <p:spPr>
          <a:xfrm>
            <a:off x="4928292" y="4419600"/>
            <a:ext cx="85551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200" spc="18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90" dirty="0">
                <a:solidFill>
                  <a:srgbClr val="FFFFFF"/>
                </a:solidFill>
                <a:latin typeface="Calibri"/>
                <a:cs typeface="Calibri"/>
              </a:rPr>
              <a:t>nclave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6" name="object 20"/>
          <p:cNvSpPr txBox="1"/>
          <p:nvPr/>
        </p:nvSpPr>
        <p:spPr>
          <a:xfrm>
            <a:off x="4939145" y="4789530"/>
            <a:ext cx="1385455" cy="29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" defTabSz="817992" eaLnBrk="1" fontAlgn="auto" hangingPunct="1">
              <a:lnSpc>
                <a:spcPts val="2313"/>
              </a:lnSpc>
              <a:spcBef>
                <a:spcPts val="0"/>
              </a:spcBef>
              <a:spcAft>
                <a:spcPts val="0"/>
              </a:spcAft>
            </a:pPr>
            <a:r>
              <a:rPr sz="2200" spc="12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121" dirty="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0" name="object 21"/>
          <p:cNvSpPr txBox="1"/>
          <p:nvPr/>
        </p:nvSpPr>
        <p:spPr>
          <a:xfrm>
            <a:off x="4928292" y="5065058"/>
            <a:ext cx="6909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200" spc="21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90" dirty="0">
                <a:solidFill>
                  <a:srgbClr val="FFFFFF"/>
                </a:solidFill>
                <a:latin typeface="Calibri"/>
                <a:cs typeface="Calibri"/>
              </a:rPr>
              <a:t>ache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2" name="object 19"/>
          <p:cNvSpPr/>
          <p:nvPr/>
        </p:nvSpPr>
        <p:spPr>
          <a:xfrm>
            <a:off x="6650187" y="3697941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4" name="object 20"/>
          <p:cNvSpPr/>
          <p:nvPr/>
        </p:nvSpPr>
        <p:spPr>
          <a:xfrm>
            <a:off x="6650187" y="4235825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5" name="object 21"/>
          <p:cNvSpPr/>
          <p:nvPr/>
        </p:nvSpPr>
        <p:spPr>
          <a:xfrm>
            <a:off x="6650187" y="4572000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6" name="object 22"/>
          <p:cNvSpPr/>
          <p:nvPr/>
        </p:nvSpPr>
        <p:spPr>
          <a:xfrm>
            <a:off x="6650187" y="4908178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7" name="object 23"/>
          <p:cNvSpPr/>
          <p:nvPr/>
        </p:nvSpPr>
        <p:spPr>
          <a:xfrm>
            <a:off x="6650187" y="5244353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8" name="object 24"/>
          <p:cNvSpPr/>
          <p:nvPr/>
        </p:nvSpPr>
        <p:spPr>
          <a:xfrm>
            <a:off x="6650187" y="5580530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9" name="object 25"/>
          <p:cNvSpPr/>
          <p:nvPr/>
        </p:nvSpPr>
        <p:spPr>
          <a:xfrm>
            <a:off x="6637718" y="3685866"/>
            <a:ext cx="1480705" cy="2176743"/>
          </a:xfrm>
          <a:custGeom>
            <a:avLst/>
            <a:gdLst/>
            <a:ahLst/>
            <a:cxnLst/>
            <a:rect l="l" t="t" r="r" b="b"/>
            <a:pathLst>
              <a:path w="1628775" h="2466975">
                <a:moveTo>
                  <a:pt x="1628394" y="2466594"/>
                </a:moveTo>
                <a:lnTo>
                  <a:pt x="1628394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4" y="28194"/>
                </a:lnTo>
                <a:lnTo>
                  <a:pt x="1600200" y="28194"/>
                </a:lnTo>
                <a:lnTo>
                  <a:pt x="1600200" y="13716"/>
                </a:lnTo>
                <a:lnTo>
                  <a:pt x="1613916" y="28194"/>
                </a:lnTo>
                <a:lnTo>
                  <a:pt x="1613916" y="2466594"/>
                </a:lnTo>
                <a:lnTo>
                  <a:pt x="1628394" y="2466594"/>
                </a:lnTo>
                <a:close/>
              </a:path>
              <a:path w="1628775" h="2466975">
                <a:moveTo>
                  <a:pt x="28194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4" y="28194"/>
                </a:lnTo>
                <a:close/>
              </a:path>
              <a:path w="1628775" h="2466975">
                <a:moveTo>
                  <a:pt x="28194" y="2438400"/>
                </a:moveTo>
                <a:lnTo>
                  <a:pt x="28194" y="28194"/>
                </a:lnTo>
                <a:lnTo>
                  <a:pt x="13716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600200" y="2466594"/>
                </a:lnTo>
                <a:lnTo>
                  <a:pt x="1600200" y="2452116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628775" h="2466975">
                <a:moveTo>
                  <a:pt x="1613916" y="28194"/>
                </a:moveTo>
                <a:lnTo>
                  <a:pt x="1600200" y="13716"/>
                </a:lnTo>
                <a:lnTo>
                  <a:pt x="1600200" y="28194"/>
                </a:lnTo>
                <a:lnTo>
                  <a:pt x="1613916" y="28194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613916" y="28194"/>
                </a:lnTo>
                <a:lnTo>
                  <a:pt x="1600200" y="28194"/>
                </a:lnTo>
                <a:lnTo>
                  <a:pt x="1600200" y="2438400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1613916" y="2466594"/>
                </a:moveTo>
                <a:lnTo>
                  <a:pt x="1613916" y="2438400"/>
                </a:lnTo>
                <a:lnTo>
                  <a:pt x="1600200" y="2452116"/>
                </a:lnTo>
                <a:lnTo>
                  <a:pt x="1600200" y="2466594"/>
                </a:lnTo>
                <a:lnTo>
                  <a:pt x="1613916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0" name="object 26"/>
          <p:cNvSpPr txBox="1"/>
          <p:nvPr/>
        </p:nvSpPr>
        <p:spPr>
          <a:xfrm>
            <a:off x="6639328" y="3683149"/>
            <a:ext cx="57611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2" dirty="0">
                <a:solidFill>
                  <a:srgbClr val="FFFFFF"/>
                </a:solidFill>
                <a:latin typeface="Calibri"/>
                <a:cs typeface="Calibri"/>
              </a:rPr>
              <a:t>EPCM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5" name="object 27"/>
          <p:cNvSpPr/>
          <p:nvPr/>
        </p:nvSpPr>
        <p:spPr>
          <a:xfrm>
            <a:off x="6650187" y="4639235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6" name="object 28"/>
          <p:cNvSpPr/>
          <p:nvPr/>
        </p:nvSpPr>
        <p:spPr>
          <a:xfrm>
            <a:off x="6639097" y="4628479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6" name="object 29"/>
          <p:cNvSpPr txBox="1"/>
          <p:nvPr/>
        </p:nvSpPr>
        <p:spPr>
          <a:xfrm>
            <a:off x="7018947" y="4622876"/>
            <a:ext cx="7181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7" name="object 30"/>
          <p:cNvSpPr/>
          <p:nvPr/>
        </p:nvSpPr>
        <p:spPr>
          <a:xfrm>
            <a:off x="6650187" y="4303062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8" name="object 31"/>
          <p:cNvSpPr/>
          <p:nvPr/>
        </p:nvSpPr>
        <p:spPr>
          <a:xfrm>
            <a:off x="6639097" y="4292301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9" name="object 32"/>
          <p:cNvSpPr txBox="1"/>
          <p:nvPr/>
        </p:nvSpPr>
        <p:spPr>
          <a:xfrm>
            <a:off x="7018947" y="4286698"/>
            <a:ext cx="7181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0" name="object 33"/>
          <p:cNvSpPr/>
          <p:nvPr/>
        </p:nvSpPr>
        <p:spPr>
          <a:xfrm>
            <a:off x="6650187" y="4975415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1" name="object 34"/>
          <p:cNvSpPr/>
          <p:nvPr/>
        </p:nvSpPr>
        <p:spPr>
          <a:xfrm>
            <a:off x="6639097" y="4964654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2" name="object 35"/>
          <p:cNvSpPr txBox="1"/>
          <p:nvPr/>
        </p:nvSpPr>
        <p:spPr>
          <a:xfrm>
            <a:off x="7018947" y="4959051"/>
            <a:ext cx="7181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3" name="object 36"/>
          <p:cNvSpPr/>
          <p:nvPr/>
        </p:nvSpPr>
        <p:spPr>
          <a:xfrm>
            <a:off x="6650187" y="3966882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4" name="object 37"/>
          <p:cNvSpPr/>
          <p:nvPr/>
        </p:nvSpPr>
        <p:spPr>
          <a:xfrm>
            <a:off x="6639097" y="3956126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5" name="object 38"/>
          <p:cNvSpPr txBox="1"/>
          <p:nvPr/>
        </p:nvSpPr>
        <p:spPr>
          <a:xfrm>
            <a:off x="7018947" y="3950523"/>
            <a:ext cx="7181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6" name="object 39"/>
          <p:cNvSpPr/>
          <p:nvPr/>
        </p:nvSpPr>
        <p:spPr>
          <a:xfrm>
            <a:off x="6650187" y="5311588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7" name="object 40"/>
          <p:cNvSpPr/>
          <p:nvPr/>
        </p:nvSpPr>
        <p:spPr>
          <a:xfrm>
            <a:off x="6639097" y="5300831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8" name="object 41"/>
          <p:cNvSpPr txBox="1"/>
          <p:nvPr/>
        </p:nvSpPr>
        <p:spPr>
          <a:xfrm>
            <a:off x="7018947" y="5295228"/>
            <a:ext cx="7181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6226" y="224136"/>
            <a:ext cx="3145216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Enclave Life Cycle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81000" y="6248400"/>
            <a:ext cx="800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black"/>
                </a:solidFill>
              </a:rPr>
              <a:t>EREMOVE</a:t>
            </a:r>
            <a:r>
              <a:rPr lang="en-US" sz="1800" dirty="0" smtClean="0">
                <a:solidFill>
                  <a:prstClr val="black"/>
                </a:solidFill>
              </a:rPr>
              <a:t> – Clears enclave’s trusted virtual address range reserved by ECREATE.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1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bject 2"/>
          <p:cNvSpPr/>
          <p:nvPr/>
        </p:nvSpPr>
        <p:spPr>
          <a:xfrm>
            <a:off x="4641300" y="1210236"/>
            <a:ext cx="1385455" cy="336176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0" y="381000"/>
                </a:lnTo>
                <a:lnTo>
                  <a:pt x="1524000" y="381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4641300" y="3429000"/>
            <a:ext cx="1385455" cy="268941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" name="object 4"/>
          <p:cNvSpPr/>
          <p:nvPr/>
        </p:nvSpPr>
        <p:spPr>
          <a:xfrm>
            <a:off x="4641300" y="5849470"/>
            <a:ext cx="1385455" cy="134471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0" y="0"/>
                </a:moveTo>
                <a:lnTo>
                  <a:pt x="0" y="152400"/>
                </a:lnTo>
                <a:lnTo>
                  <a:pt x="1524000" y="1524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35F6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" name="object 5"/>
          <p:cNvSpPr/>
          <p:nvPr/>
        </p:nvSpPr>
        <p:spPr>
          <a:xfrm>
            <a:off x="4628809" y="1198160"/>
            <a:ext cx="1411432" cy="4798919"/>
          </a:xfrm>
          <a:custGeom>
            <a:avLst/>
            <a:gdLst/>
            <a:ahLst/>
            <a:cxnLst/>
            <a:rect l="l" t="t" r="r" b="b"/>
            <a:pathLst>
              <a:path w="1552575" h="5438775">
                <a:moveTo>
                  <a:pt x="1552194" y="5432298"/>
                </a:moveTo>
                <a:lnTo>
                  <a:pt x="1552194" y="6095"/>
                </a:lnTo>
                <a:lnTo>
                  <a:pt x="15460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432298"/>
                </a:lnTo>
                <a:lnTo>
                  <a:pt x="6096" y="5438394"/>
                </a:lnTo>
                <a:lnTo>
                  <a:pt x="13716" y="54383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524000" y="28193"/>
                </a:lnTo>
                <a:lnTo>
                  <a:pt x="1524000" y="13715"/>
                </a:lnTo>
                <a:lnTo>
                  <a:pt x="1537716" y="28193"/>
                </a:lnTo>
                <a:lnTo>
                  <a:pt x="1537716" y="5438394"/>
                </a:lnTo>
                <a:lnTo>
                  <a:pt x="1546098" y="5438394"/>
                </a:lnTo>
                <a:lnTo>
                  <a:pt x="1552194" y="5432298"/>
                </a:lnTo>
                <a:close/>
              </a:path>
              <a:path w="1552575" h="54387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552575" h="5438775">
                <a:moveTo>
                  <a:pt x="28194" y="54102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10200"/>
                </a:lnTo>
                <a:lnTo>
                  <a:pt x="28194" y="5410200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3716" y="5410200"/>
                </a:lnTo>
                <a:lnTo>
                  <a:pt x="28194" y="5423916"/>
                </a:lnTo>
                <a:lnTo>
                  <a:pt x="28194" y="5438394"/>
                </a:lnTo>
                <a:lnTo>
                  <a:pt x="1524000" y="5438394"/>
                </a:lnTo>
                <a:lnTo>
                  <a:pt x="1524000" y="5423916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28194" y="5438394"/>
                </a:moveTo>
                <a:lnTo>
                  <a:pt x="28194" y="5423916"/>
                </a:lnTo>
                <a:lnTo>
                  <a:pt x="13716" y="5410200"/>
                </a:lnTo>
                <a:lnTo>
                  <a:pt x="13716" y="5438394"/>
                </a:lnTo>
                <a:lnTo>
                  <a:pt x="28194" y="5438394"/>
                </a:lnTo>
                <a:close/>
              </a:path>
              <a:path w="1552575" h="5438775">
                <a:moveTo>
                  <a:pt x="1537716" y="28193"/>
                </a:moveTo>
                <a:lnTo>
                  <a:pt x="1524000" y="13715"/>
                </a:lnTo>
                <a:lnTo>
                  <a:pt x="1524000" y="28193"/>
                </a:lnTo>
                <a:lnTo>
                  <a:pt x="1537716" y="28193"/>
                </a:lnTo>
                <a:close/>
              </a:path>
              <a:path w="1552575" h="5438775">
                <a:moveTo>
                  <a:pt x="1537716" y="5410200"/>
                </a:moveTo>
                <a:lnTo>
                  <a:pt x="1537716" y="28193"/>
                </a:lnTo>
                <a:lnTo>
                  <a:pt x="1524000" y="28193"/>
                </a:lnTo>
                <a:lnTo>
                  <a:pt x="1524000" y="5410200"/>
                </a:lnTo>
                <a:lnTo>
                  <a:pt x="1537716" y="5410200"/>
                </a:lnTo>
                <a:close/>
              </a:path>
              <a:path w="1552575" h="5438775">
                <a:moveTo>
                  <a:pt x="1537716" y="5438394"/>
                </a:moveTo>
                <a:lnTo>
                  <a:pt x="1537716" y="5410200"/>
                </a:lnTo>
                <a:lnTo>
                  <a:pt x="1524000" y="5423916"/>
                </a:lnTo>
                <a:lnTo>
                  <a:pt x="1524000" y="5438394"/>
                </a:lnTo>
                <a:lnTo>
                  <a:pt x="1537716" y="5438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" name="object 6"/>
          <p:cNvSpPr/>
          <p:nvPr/>
        </p:nvSpPr>
        <p:spPr>
          <a:xfrm>
            <a:off x="4641300" y="1546412"/>
            <a:ext cx="1385455" cy="1882588"/>
          </a:xfrm>
          <a:custGeom>
            <a:avLst/>
            <a:gdLst/>
            <a:ahLst/>
            <a:cxnLst/>
            <a:rect l="l" t="t" r="r" b="b"/>
            <a:pathLst>
              <a:path w="1524000" h="2133600">
                <a:moveTo>
                  <a:pt x="0" y="0"/>
                </a:moveTo>
                <a:lnTo>
                  <a:pt x="0" y="2133600"/>
                </a:lnTo>
                <a:lnTo>
                  <a:pt x="1524000" y="2133599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660A9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" name="object 7"/>
          <p:cNvSpPr/>
          <p:nvPr/>
        </p:nvSpPr>
        <p:spPr>
          <a:xfrm>
            <a:off x="4628809" y="1534309"/>
            <a:ext cx="1411432" cy="1907801"/>
          </a:xfrm>
          <a:custGeom>
            <a:avLst/>
            <a:gdLst/>
            <a:ahLst/>
            <a:cxnLst/>
            <a:rect l="l" t="t" r="r" b="b"/>
            <a:pathLst>
              <a:path w="1552575" h="2162175">
                <a:moveTo>
                  <a:pt x="1552193" y="2161793"/>
                </a:moveTo>
                <a:lnTo>
                  <a:pt x="1552193" y="0"/>
                </a:lnTo>
                <a:lnTo>
                  <a:pt x="0" y="0"/>
                </a:lnTo>
                <a:lnTo>
                  <a:pt x="0" y="2161794"/>
                </a:lnTo>
                <a:lnTo>
                  <a:pt x="13715" y="2161794"/>
                </a:lnTo>
                <a:lnTo>
                  <a:pt x="13715" y="28193"/>
                </a:lnTo>
                <a:lnTo>
                  <a:pt x="28193" y="13716"/>
                </a:lnTo>
                <a:lnTo>
                  <a:pt x="28193" y="28193"/>
                </a:lnTo>
                <a:lnTo>
                  <a:pt x="1523999" y="28193"/>
                </a:lnTo>
                <a:lnTo>
                  <a:pt x="1523999" y="13716"/>
                </a:lnTo>
                <a:lnTo>
                  <a:pt x="1537715" y="28193"/>
                </a:lnTo>
                <a:lnTo>
                  <a:pt x="1537715" y="2161793"/>
                </a:lnTo>
                <a:lnTo>
                  <a:pt x="1552193" y="2161793"/>
                </a:lnTo>
                <a:close/>
              </a:path>
              <a:path w="1552575" h="2162175">
                <a:moveTo>
                  <a:pt x="28193" y="28193"/>
                </a:moveTo>
                <a:lnTo>
                  <a:pt x="28193" y="13716"/>
                </a:lnTo>
                <a:lnTo>
                  <a:pt x="13715" y="28193"/>
                </a:lnTo>
                <a:lnTo>
                  <a:pt x="28193" y="28193"/>
                </a:lnTo>
                <a:close/>
              </a:path>
              <a:path w="1552575" h="2162175">
                <a:moveTo>
                  <a:pt x="28193" y="2133600"/>
                </a:moveTo>
                <a:lnTo>
                  <a:pt x="28193" y="28193"/>
                </a:lnTo>
                <a:lnTo>
                  <a:pt x="13715" y="28193"/>
                </a:lnTo>
                <a:lnTo>
                  <a:pt x="13715" y="2133600"/>
                </a:lnTo>
                <a:lnTo>
                  <a:pt x="28193" y="2133600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3715" y="2133600"/>
                </a:lnTo>
                <a:lnTo>
                  <a:pt x="28193" y="2147316"/>
                </a:lnTo>
                <a:lnTo>
                  <a:pt x="28193" y="2161794"/>
                </a:lnTo>
                <a:lnTo>
                  <a:pt x="1523999" y="2161793"/>
                </a:lnTo>
                <a:lnTo>
                  <a:pt x="1523999" y="2147316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28193" y="2161794"/>
                </a:moveTo>
                <a:lnTo>
                  <a:pt x="28193" y="2147316"/>
                </a:lnTo>
                <a:lnTo>
                  <a:pt x="13715" y="2133600"/>
                </a:lnTo>
                <a:lnTo>
                  <a:pt x="13715" y="2161794"/>
                </a:lnTo>
                <a:lnTo>
                  <a:pt x="28193" y="2161794"/>
                </a:lnTo>
                <a:close/>
              </a:path>
              <a:path w="1552575" h="2162175">
                <a:moveTo>
                  <a:pt x="1537715" y="28193"/>
                </a:moveTo>
                <a:lnTo>
                  <a:pt x="1523999" y="13716"/>
                </a:lnTo>
                <a:lnTo>
                  <a:pt x="1523999" y="28193"/>
                </a:lnTo>
                <a:lnTo>
                  <a:pt x="1537715" y="28193"/>
                </a:lnTo>
                <a:close/>
              </a:path>
              <a:path w="1552575" h="2162175">
                <a:moveTo>
                  <a:pt x="1537715" y="2133600"/>
                </a:moveTo>
                <a:lnTo>
                  <a:pt x="1537715" y="28193"/>
                </a:lnTo>
                <a:lnTo>
                  <a:pt x="1523999" y="28193"/>
                </a:lnTo>
                <a:lnTo>
                  <a:pt x="1523999" y="2133600"/>
                </a:lnTo>
                <a:lnTo>
                  <a:pt x="1537715" y="2133600"/>
                </a:lnTo>
                <a:close/>
              </a:path>
              <a:path w="1552575" h="2162175">
                <a:moveTo>
                  <a:pt x="1537715" y="2161793"/>
                </a:moveTo>
                <a:lnTo>
                  <a:pt x="1537715" y="2133600"/>
                </a:lnTo>
                <a:lnTo>
                  <a:pt x="1523999" y="2147316"/>
                </a:lnTo>
                <a:lnTo>
                  <a:pt x="1523999" y="2161793"/>
                </a:lnTo>
                <a:lnTo>
                  <a:pt x="1537715" y="2161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4857520" y="2133600"/>
            <a:ext cx="9336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8" dirty="0">
                <a:solidFill>
                  <a:srgbClr val="FFFFFF"/>
                </a:solidFill>
                <a:latin typeface="Calibri"/>
                <a:cs typeface="Calibri"/>
              </a:rPr>
              <a:t>System  </a:t>
            </a:r>
            <a:r>
              <a:rPr sz="1800" spc="63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" name="object 9"/>
          <p:cNvSpPr/>
          <p:nvPr/>
        </p:nvSpPr>
        <p:spPr>
          <a:xfrm>
            <a:off x="4641300" y="3697941"/>
            <a:ext cx="1385455" cy="2151529"/>
          </a:xfrm>
          <a:custGeom>
            <a:avLst/>
            <a:gdLst/>
            <a:ahLst/>
            <a:cxnLst/>
            <a:rect l="l" t="t" r="r" b="b"/>
            <a:pathLst>
              <a:path w="1524000" h="2438400">
                <a:moveTo>
                  <a:pt x="0" y="0"/>
                </a:moveTo>
                <a:lnTo>
                  <a:pt x="0" y="2438400"/>
                </a:lnTo>
                <a:lnTo>
                  <a:pt x="1524000" y="24384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8" name="object 10"/>
          <p:cNvSpPr/>
          <p:nvPr/>
        </p:nvSpPr>
        <p:spPr>
          <a:xfrm>
            <a:off x="4628809" y="3685866"/>
            <a:ext cx="1411432" cy="2176743"/>
          </a:xfrm>
          <a:custGeom>
            <a:avLst/>
            <a:gdLst/>
            <a:ahLst/>
            <a:cxnLst/>
            <a:rect l="l" t="t" r="r" b="b"/>
            <a:pathLst>
              <a:path w="1552575" h="2466975">
                <a:moveTo>
                  <a:pt x="1552193" y="2466594"/>
                </a:moveTo>
                <a:lnTo>
                  <a:pt x="1552193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523999" y="28194"/>
                </a:lnTo>
                <a:lnTo>
                  <a:pt x="1523999" y="13716"/>
                </a:lnTo>
                <a:lnTo>
                  <a:pt x="1537715" y="28194"/>
                </a:lnTo>
                <a:lnTo>
                  <a:pt x="1537715" y="2466594"/>
                </a:lnTo>
                <a:lnTo>
                  <a:pt x="1552193" y="2466594"/>
                </a:lnTo>
                <a:close/>
              </a:path>
              <a:path w="1552575" h="24669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552575" h="2466975">
                <a:moveTo>
                  <a:pt x="28194" y="24384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523999" y="2466594"/>
                </a:lnTo>
                <a:lnTo>
                  <a:pt x="1523999" y="2452116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552575" h="2466975">
                <a:moveTo>
                  <a:pt x="1537715" y="28194"/>
                </a:moveTo>
                <a:lnTo>
                  <a:pt x="1523999" y="13716"/>
                </a:lnTo>
                <a:lnTo>
                  <a:pt x="1523999" y="28194"/>
                </a:lnTo>
                <a:lnTo>
                  <a:pt x="1537715" y="28194"/>
                </a:lnTo>
                <a:close/>
              </a:path>
              <a:path w="1552575" h="2466975">
                <a:moveTo>
                  <a:pt x="1537715" y="2438400"/>
                </a:moveTo>
                <a:lnTo>
                  <a:pt x="1537715" y="28194"/>
                </a:lnTo>
                <a:lnTo>
                  <a:pt x="1523999" y="28194"/>
                </a:lnTo>
                <a:lnTo>
                  <a:pt x="1523999" y="2438400"/>
                </a:lnTo>
                <a:lnTo>
                  <a:pt x="1537715" y="2438400"/>
                </a:lnTo>
                <a:close/>
              </a:path>
              <a:path w="1552575" h="2466975">
                <a:moveTo>
                  <a:pt x="1537715" y="2466594"/>
                </a:moveTo>
                <a:lnTo>
                  <a:pt x="1537715" y="2438400"/>
                </a:lnTo>
                <a:lnTo>
                  <a:pt x="1523999" y="2452116"/>
                </a:lnTo>
                <a:lnTo>
                  <a:pt x="1523999" y="2466594"/>
                </a:lnTo>
                <a:lnTo>
                  <a:pt x="1537715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9" name="object 11"/>
          <p:cNvSpPr txBox="1"/>
          <p:nvPr/>
        </p:nvSpPr>
        <p:spPr>
          <a:xfrm>
            <a:off x="4831684" y="4055865"/>
            <a:ext cx="855517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marR="4559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200" spc="18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85" dirty="0">
                <a:solidFill>
                  <a:srgbClr val="FFFFFF"/>
                </a:solidFill>
                <a:latin typeface="Calibri"/>
                <a:cs typeface="Calibri"/>
              </a:rPr>
              <a:t>nclave 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12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121" dirty="0">
                <a:solidFill>
                  <a:srgbClr val="FFFFFF"/>
                </a:solidFill>
                <a:latin typeface="Calibri"/>
                <a:cs typeface="Calibri"/>
              </a:rPr>
              <a:t>age  </a:t>
            </a:r>
            <a:r>
              <a:rPr sz="2200" spc="112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112" dirty="0">
                <a:solidFill>
                  <a:srgbClr val="FFFFFF"/>
                </a:solidFill>
                <a:latin typeface="Calibri"/>
                <a:cs typeface="Calibri"/>
              </a:rPr>
              <a:t>ache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0" name="object 15"/>
          <p:cNvSpPr/>
          <p:nvPr/>
        </p:nvSpPr>
        <p:spPr>
          <a:xfrm>
            <a:off x="6650187" y="3697941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1" name="object 16"/>
          <p:cNvSpPr/>
          <p:nvPr/>
        </p:nvSpPr>
        <p:spPr>
          <a:xfrm>
            <a:off x="6650187" y="4235825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2" name="object 17"/>
          <p:cNvSpPr/>
          <p:nvPr/>
        </p:nvSpPr>
        <p:spPr>
          <a:xfrm>
            <a:off x="6650187" y="4572000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3" name="object 18"/>
          <p:cNvSpPr/>
          <p:nvPr/>
        </p:nvSpPr>
        <p:spPr>
          <a:xfrm>
            <a:off x="6650187" y="4908178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4" name="object 19"/>
          <p:cNvSpPr/>
          <p:nvPr/>
        </p:nvSpPr>
        <p:spPr>
          <a:xfrm>
            <a:off x="6650187" y="5244353"/>
            <a:ext cx="1454727" cy="67235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0"/>
                </a:moveTo>
                <a:lnTo>
                  <a:pt x="0" y="76200"/>
                </a:lnTo>
                <a:lnTo>
                  <a:pt x="1600200" y="762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5" name="object 20"/>
          <p:cNvSpPr/>
          <p:nvPr/>
        </p:nvSpPr>
        <p:spPr>
          <a:xfrm>
            <a:off x="6650187" y="5580530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A01B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6" name="object 21"/>
          <p:cNvSpPr/>
          <p:nvPr/>
        </p:nvSpPr>
        <p:spPr>
          <a:xfrm>
            <a:off x="6637718" y="3685866"/>
            <a:ext cx="1480705" cy="2176743"/>
          </a:xfrm>
          <a:custGeom>
            <a:avLst/>
            <a:gdLst/>
            <a:ahLst/>
            <a:cxnLst/>
            <a:rect l="l" t="t" r="r" b="b"/>
            <a:pathLst>
              <a:path w="1628775" h="2466975">
                <a:moveTo>
                  <a:pt x="1628394" y="2466594"/>
                </a:moveTo>
                <a:lnTo>
                  <a:pt x="1628394" y="0"/>
                </a:lnTo>
                <a:lnTo>
                  <a:pt x="0" y="0"/>
                </a:lnTo>
                <a:lnTo>
                  <a:pt x="0" y="2466594"/>
                </a:lnTo>
                <a:lnTo>
                  <a:pt x="13716" y="2466594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4" y="28194"/>
                </a:lnTo>
                <a:lnTo>
                  <a:pt x="1600200" y="28194"/>
                </a:lnTo>
                <a:lnTo>
                  <a:pt x="1600200" y="13716"/>
                </a:lnTo>
                <a:lnTo>
                  <a:pt x="1613916" y="28194"/>
                </a:lnTo>
                <a:lnTo>
                  <a:pt x="1613916" y="2466594"/>
                </a:lnTo>
                <a:lnTo>
                  <a:pt x="1628394" y="2466594"/>
                </a:lnTo>
                <a:close/>
              </a:path>
              <a:path w="1628775" h="2466975">
                <a:moveTo>
                  <a:pt x="28194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4" y="28194"/>
                </a:lnTo>
                <a:close/>
              </a:path>
              <a:path w="1628775" h="2466975">
                <a:moveTo>
                  <a:pt x="28194" y="2438400"/>
                </a:moveTo>
                <a:lnTo>
                  <a:pt x="28194" y="28194"/>
                </a:lnTo>
                <a:lnTo>
                  <a:pt x="13716" y="28194"/>
                </a:lnTo>
                <a:lnTo>
                  <a:pt x="13716" y="2438400"/>
                </a:lnTo>
                <a:lnTo>
                  <a:pt x="28194" y="2438400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3716" y="2438400"/>
                </a:lnTo>
                <a:lnTo>
                  <a:pt x="28194" y="2452116"/>
                </a:lnTo>
                <a:lnTo>
                  <a:pt x="28194" y="2466594"/>
                </a:lnTo>
                <a:lnTo>
                  <a:pt x="1600200" y="2466594"/>
                </a:lnTo>
                <a:lnTo>
                  <a:pt x="1600200" y="2452116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28194" y="2466594"/>
                </a:moveTo>
                <a:lnTo>
                  <a:pt x="28194" y="2452116"/>
                </a:lnTo>
                <a:lnTo>
                  <a:pt x="13716" y="2438400"/>
                </a:lnTo>
                <a:lnTo>
                  <a:pt x="13716" y="2466594"/>
                </a:lnTo>
                <a:lnTo>
                  <a:pt x="28194" y="2466594"/>
                </a:lnTo>
                <a:close/>
              </a:path>
              <a:path w="1628775" h="2466975">
                <a:moveTo>
                  <a:pt x="1613916" y="28194"/>
                </a:moveTo>
                <a:lnTo>
                  <a:pt x="1600200" y="13716"/>
                </a:lnTo>
                <a:lnTo>
                  <a:pt x="1600200" y="28194"/>
                </a:lnTo>
                <a:lnTo>
                  <a:pt x="1613916" y="28194"/>
                </a:lnTo>
                <a:close/>
              </a:path>
              <a:path w="1628775" h="2466975">
                <a:moveTo>
                  <a:pt x="1613916" y="2438400"/>
                </a:moveTo>
                <a:lnTo>
                  <a:pt x="1613916" y="28194"/>
                </a:lnTo>
                <a:lnTo>
                  <a:pt x="1600200" y="28194"/>
                </a:lnTo>
                <a:lnTo>
                  <a:pt x="1600200" y="2438400"/>
                </a:lnTo>
                <a:lnTo>
                  <a:pt x="1613916" y="2438400"/>
                </a:lnTo>
                <a:close/>
              </a:path>
              <a:path w="1628775" h="2466975">
                <a:moveTo>
                  <a:pt x="1613916" y="2466594"/>
                </a:moveTo>
                <a:lnTo>
                  <a:pt x="1613916" y="2438400"/>
                </a:lnTo>
                <a:lnTo>
                  <a:pt x="1600200" y="2452116"/>
                </a:lnTo>
                <a:lnTo>
                  <a:pt x="1600200" y="2466594"/>
                </a:lnTo>
                <a:lnTo>
                  <a:pt x="1613916" y="2466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7" name="object 22"/>
          <p:cNvSpPr txBox="1"/>
          <p:nvPr/>
        </p:nvSpPr>
        <p:spPr>
          <a:xfrm>
            <a:off x="6639328" y="3683151"/>
            <a:ext cx="57611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102" dirty="0">
                <a:solidFill>
                  <a:srgbClr val="FFFFFF"/>
                </a:solidFill>
                <a:latin typeface="Calibri"/>
                <a:cs typeface="Calibri"/>
              </a:rPr>
              <a:t>EPCM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8" name="object 23"/>
          <p:cNvSpPr/>
          <p:nvPr/>
        </p:nvSpPr>
        <p:spPr>
          <a:xfrm>
            <a:off x="6650187" y="4639235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9" name="object 24"/>
          <p:cNvSpPr/>
          <p:nvPr/>
        </p:nvSpPr>
        <p:spPr>
          <a:xfrm>
            <a:off x="6639097" y="4628479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0" name="object 25"/>
          <p:cNvSpPr/>
          <p:nvPr/>
        </p:nvSpPr>
        <p:spPr>
          <a:xfrm>
            <a:off x="6650187" y="4303062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1" name="object 26"/>
          <p:cNvSpPr/>
          <p:nvPr/>
        </p:nvSpPr>
        <p:spPr>
          <a:xfrm>
            <a:off x="6639097" y="4292301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2" name="object 27"/>
          <p:cNvSpPr txBox="1"/>
          <p:nvPr/>
        </p:nvSpPr>
        <p:spPr>
          <a:xfrm>
            <a:off x="7018947" y="4286698"/>
            <a:ext cx="7181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3" name="object 28"/>
          <p:cNvSpPr/>
          <p:nvPr/>
        </p:nvSpPr>
        <p:spPr>
          <a:xfrm>
            <a:off x="6650187" y="4975415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4" name="object 29"/>
          <p:cNvSpPr/>
          <p:nvPr/>
        </p:nvSpPr>
        <p:spPr>
          <a:xfrm>
            <a:off x="6639097" y="4964654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5" name="object 30"/>
          <p:cNvSpPr/>
          <p:nvPr/>
        </p:nvSpPr>
        <p:spPr>
          <a:xfrm>
            <a:off x="6650187" y="3966882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6" name="object 31"/>
          <p:cNvSpPr/>
          <p:nvPr/>
        </p:nvSpPr>
        <p:spPr>
          <a:xfrm>
            <a:off x="6639097" y="3956126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7" name="object 32"/>
          <p:cNvSpPr txBox="1"/>
          <p:nvPr/>
        </p:nvSpPr>
        <p:spPr>
          <a:xfrm>
            <a:off x="7018947" y="3950523"/>
            <a:ext cx="71812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8" name="object 33"/>
          <p:cNvSpPr/>
          <p:nvPr/>
        </p:nvSpPr>
        <p:spPr>
          <a:xfrm>
            <a:off x="6650187" y="5311588"/>
            <a:ext cx="1454727" cy="268941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0" y="304800"/>
                </a:ln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C5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9" name="object 34"/>
          <p:cNvSpPr/>
          <p:nvPr/>
        </p:nvSpPr>
        <p:spPr>
          <a:xfrm>
            <a:off x="6639097" y="5300831"/>
            <a:ext cx="1477818" cy="291353"/>
          </a:xfrm>
          <a:custGeom>
            <a:avLst/>
            <a:gdLst/>
            <a:ahLst/>
            <a:cxnLst/>
            <a:rect l="l" t="t" r="r" b="b"/>
            <a:pathLst>
              <a:path w="1625600" h="330200">
                <a:moveTo>
                  <a:pt x="1625346" y="324611"/>
                </a:moveTo>
                <a:lnTo>
                  <a:pt x="1625346" y="5333"/>
                </a:lnTo>
                <a:lnTo>
                  <a:pt x="16200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24611"/>
                </a:lnTo>
                <a:lnTo>
                  <a:pt x="5334" y="329945"/>
                </a:lnTo>
                <a:lnTo>
                  <a:pt x="12191" y="329945"/>
                </a:lnTo>
                <a:lnTo>
                  <a:pt x="12192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1600199" y="25145"/>
                </a:lnTo>
                <a:lnTo>
                  <a:pt x="1600200" y="12191"/>
                </a:lnTo>
                <a:lnTo>
                  <a:pt x="1612392" y="25145"/>
                </a:lnTo>
                <a:lnTo>
                  <a:pt x="1612392" y="329945"/>
                </a:lnTo>
                <a:lnTo>
                  <a:pt x="1620012" y="329945"/>
                </a:lnTo>
                <a:lnTo>
                  <a:pt x="1625346" y="324611"/>
                </a:lnTo>
                <a:close/>
              </a:path>
              <a:path w="1625600" h="330200">
                <a:moveTo>
                  <a:pt x="25146" y="25145"/>
                </a:moveTo>
                <a:lnTo>
                  <a:pt x="25146" y="12191"/>
                </a:lnTo>
                <a:lnTo>
                  <a:pt x="12192" y="25145"/>
                </a:lnTo>
                <a:lnTo>
                  <a:pt x="25146" y="25145"/>
                </a:lnTo>
                <a:close/>
              </a:path>
              <a:path w="1625600" h="330200">
                <a:moveTo>
                  <a:pt x="25146" y="304799"/>
                </a:moveTo>
                <a:lnTo>
                  <a:pt x="25146" y="25145"/>
                </a:lnTo>
                <a:lnTo>
                  <a:pt x="12192" y="25145"/>
                </a:lnTo>
                <a:lnTo>
                  <a:pt x="12192" y="304799"/>
                </a:lnTo>
                <a:lnTo>
                  <a:pt x="25146" y="304799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2192" y="304799"/>
                </a:lnTo>
                <a:lnTo>
                  <a:pt x="25146" y="316991"/>
                </a:lnTo>
                <a:lnTo>
                  <a:pt x="25146" y="329945"/>
                </a:lnTo>
                <a:lnTo>
                  <a:pt x="1600199" y="329945"/>
                </a:lnTo>
                <a:lnTo>
                  <a:pt x="1600200" y="316991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25146" y="329945"/>
                </a:moveTo>
                <a:lnTo>
                  <a:pt x="25146" y="316991"/>
                </a:lnTo>
                <a:lnTo>
                  <a:pt x="12192" y="304799"/>
                </a:lnTo>
                <a:lnTo>
                  <a:pt x="12191" y="329945"/>
                </a:lnTo>
                <a:lnTo>
                  <a:pt x="25146" y="329945"/>
                </a:lnTo>
                <a:close/>
              </a:path>
              <a:path w="1625600" h="330200">
                <a:moveTo>
                  <a:pt x="1612392" y="25145"/>
                </a:moveTo>
                <a:lnTo>
                  <a:pt x="1600200" y="12191"/>
                </a:lnTo>
                <a:lnTo>
                  <a:pt x="1600199" y="25145"/>
                </a:lnTo>
                <a:lnTo>
                  <a:pt x="1612392" y="25145"/>
                </a:lnTo>
                <a:close/>
              </a:path>
              <a:path w="1625600" h="330200">
                <a:moveTo>
                  <a:pt x="1612392" y="304799"/>
                </a:moveTo>
                <a:lnTo>
                  <a:pt x="1612392" y="25145"/>
                </a:lnTo>
                <a:lnTo>
                  <a:pt x="1600199" y="25145"/>
                </a:lnTo>
                <a:lnTo>
                  <a:pt x="1600199" y="304799"/>
                </a:lnTo>
                <a:lnTo>
                  <a:pt x="1612392" y="304799"/>
                </a:lnTo>
                <a:close/>
              </a:path>
              <a:path w="1625600" h="330200">
                <a:moveTo>
                  <a:pt x="1612392" y="329945"/>
                </a:moveTo>
                <a:lnTo>
                  <a:pt x="1612392" y="304799"/>
                </a:lnTo>
                <a:lnTo>
                  <a:pt x="1600200" y="316991"/>
                </a:lnTo>
                <a:lnTo>
                  <a:pt x="1600199" y="329945"/>
                </a:lnTo>
                <a:lnTo>
                  <a:pt x="1612392" y="329945"/>
                </a:lnTo>
                <a:close/>
              </a:path>
            </a:pathLst>
          </a:custGeom>
          <a:solidFill>
            <a:srgbClr val="003C71"/>
          </a:solidFill>
        </p:spPr>
        <p:txBody>
          <a:bodyPr wrap="square" lIns="0" tIns="0" rIns="0" bIns="0" rtlCol="0"/>
          <a:lstStyle/>
          <a:p>
            <a:pPr defTabSz="817992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0" name="object 35"/>
          <p:cNvSpPr txBox="1"/>
          <p:nvPr/>
        </p:nvSpPr>
        <p:spPr>
          <a:xfrm>
            <a:off x="7018947" y="4622874"/>
            <a:ext cx="718127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81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  <a:p>
            <a:pPr marL="11363" marR="4559" defTabSz="817992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sz="1800" spc="76" dirty="0">
                <a:solidFill>
                  <a:srgbClr val="FFFFFF"/>
                </a:solidFill>
                <a:latin typeface="Calibri"/>
                <a:cs typeface="Calibri"/>
              </a:rPr>
              <a:t>Invalid  Invalid</a:t>
            </a:r>
            <a:endParaRPr sz="18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1" name="object 36"/>
          <p:cNvSpPr txBox="1"/>
          <p:nvPr/>
        </p:nvSpPr>
        <p:spPr>
          <a:xfrm>
            <a:off x="7213852" y="933237"/>
            <a:ext cx="13843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1346"/>
              </a:spcBef>
              <a:spcAft>
                <a:spcPts val="0"/>
              </a:spcAft>
            </a:pPr>
            <a:r>
              <a:rPr sz="1800" spc="-265" dirty="0" smtClean="0">
                <a:solidFill>
                  <a:prstClr val="black"/>
                </a:solidFill>
                <a:latin typeface="Verdana"/>
                <a:cs typeface="Verdana"/>
              </a:rPr>
              <a:t>BIOS</a:t>
            </a:r>
            <a:r>
              <a:rPr sz="1800" spc="-251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800" spc="-148" dirty="0">
                <a:solidFill>
                  <a:prstClr val="black"/>
                </a:solidFill>
                <a:latin typeface="Verdana"/>
                <a:cs typeface="Verdana"/>
              </a:rPr>
              <a:t>setup</a:t>
            </a:r>
            <a:endParaRPr sz="18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2" name="object 12"/>
          <p:cNvSpPr txBox="1"/>
          <p:nvPr/>
        </p:nvSpPr>
        <p:spPr>
          <a:xfrm>
            <a:off x="4283924" y="878767"/>
            <a:ext cx="273502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3" defTabSz="8179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800" spc="90" dirty="0">
                <a:solidFill>
                  <a:prstClr val="black"/>
                </a:solidFill>
                <a:latin typeface="Calibri"/>
                <a:cs typeface="Calibri"/>
              </a:rPr>
              <a:t>Physical </a:t>
            </a:r>
            <a:r>
              <a:rPr sz="1800" spc="99" dirty="0">
                <a:solidFill>
                  <a:prstClr val="black"/>
                </a:solidFill>
                <a:latin typeface="Calibri"/>
                <a:cs typeface="Calibri"/>
              </a:rPr>
              <a:t>Address</a:t>
            </a:r>
            <a:r>
              <a:rPr sz="1800" spc="-7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800" spc="112" dirty="0">
                <a:solidFill>
                  <a:prstClr val="black"/>
                </a:solidFill>
                <a:latin typeface="Calibri"/>
                <a:cs typeface="Calibri"/>
              </a:rPr>
              <a:t>Space</a:t>
            </a:r>
            <a:endParaRPr sz="1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3" name="object 2"/>
          <p:cNvSpPr/>
          <p:nvPr/>
        </p:nvSpPr>
        <p:spPr>
          <a:xfrm>
            <a:off x="1385455" y="1210235"/>
            <a:ext cx="1177636" cy="4840941"/>
          </a:xfrm>
          <a:custGeom>
            <a:avLst/>
            <a:gdLst/>
            <a:ahLst/>
            <a:cxnLst/>
            <a:rect l="l" t="t" r="r" b="b"/>
            <a:pathLst>
              <a:path w="1295400" h="5486400">
                <a:moveTo>
                  <a:pt x="0" y="0"/>
                </a:moveTo>
                <a:lnTo>
                  <a:pt x="0" y="5486400"/>
                </a:lnTo>
                <a:lnTo>
                  <a:pt x="1295400" y="5486400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4" name="object 3"/>
          <p:cNvSpPr/>
          <p:nvPr/>
        </p:nvSpPr>
        <p:spPr>
          <a:xfrm>
            <a:off x="1372988" y="1198134"/>
            <a:ext cx="1203614" cy="4866154"/>
          </a:xfrm>
          <a:custGeom>
            <a:avLst/>
            <a:gdLst/>
            <a:ahLst/>
            <a:cxnLst/>
            <a:rect l="l" t="t" r="r" b="b"/>
            <a:pathLst>
              <a:path w="1323975" h="5514975">
                <a:moveTo>
                  <a:pt x="1323594" y="5508498"/>
                </a:moveTo>
                <a:lnTo>
                  <a:pt x="1323594" y="6095"/>
                </a:lnTo>
                <a:lnTo>
                  <a:pt x="131749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508498"/>
                </a:lnTo>
                <a:lnTo>
                  <a:pt x="6096" y="5514594"/>
                </a:lnTo>
                <a:lnTo>
                  <a:pt x="13716" y="5514594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295400" y="28193"/>
                </a:lnTo>
                <a:lnTo>
                  <a:pt x="1295400" y="13715"/>
                </a:lnTo>
                <a:lnTo>
                  <a:pt x="1309116" y="28193"/>
                </a:lnTo>
                <a:lnTo>
                  <a:pt x="1309116" y="5514594"/>
                </a:lnTo>
                <a:lnTo>
                  <a:pt x="1317498" y="5514594"/>
                </a:lnTo>
                <a:lnTo>
                  <a:pt x="1323594" y="5508498"/>
                </a:lnTo>
                <a:close/>
              </a:path>
              <a:path w="1323975" h="55149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323975" h="5514975">
                <a:moveTo>
                  <a:pt x="28194" y="5486400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486400"/>
                </a:lnTo>
                <a:lnTo>
                  <a:pt x="28194" y="5486400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716" y="5486400"/>
                </a:lnTo>
                <a:lnTo>
                  <a:pt x="28194" y="5500116"/>
                </a:lnTo>
                <a:lnTo>
                  <a:pt x="28194" y="5514594"/>
                </a:lnTo>
                <a:lnTo>
                  <a:pt x="1295400" y="5514594"/>
                </a:lnTo>
                <a:lnTo>
                  <a:pt x="1295400" y="5500116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28194" y="5514594"/>
                </a:moveTo>
                <a:lnTo>
                  <a:pt x="28194" y="5500116"/>
                </a:lnTo>
                <a:lnTo>
                  <a:pt x="13716" y="5486400"/>
                </a:lnTo>
                <a:lnTo>
                  <a:pt x="13716" y="5514594"/>
                </a:lnTo>
                <a:lnTo>
                  <a:pt x="28194" y="5514594"/>
                </a:lnTo>
                <a:close/>
              </a:path>
              <a:path w="1323975" h="5514975">
                <a:moveTo>
                  <a:pt x="1309116" y="28193"/>
                </a:moveTo>
                <a:lnTo>
                  <a:pt x="1295400" y="13715"/>
                </a:lnTo>
                <a:lnTo>
                  <a:pt x="1295400" y="28193"/>
                </a:lnTo>
                <a:lnTo>
                  <a:pt x="1309116" y="28193"/>
                </a:lnTo>
                <a:close/>
              </a:path>
              <a:path w="1323975" h="5514975">
                <a:moveTo>
                  <a:pt x="1309116" y="5486400"/>
                </a:moveTo>
                <a:lnTo>
                  <a:pt x="1309116" y="28193"/>
                </a:lnTo>
                <a:lnTo>
                  <a:pt x="1295400" y="28193"/>
                </a:lnTo>
                <a:lnTo>
                  <a:pt x="1295400" y="5486400"/>
                </a:lnTo>
                <a:lnTo>
                  <a:pt x="1309116" y="5486400"/>
                </a:lnTo>
                <a:close/>
              </a:path>
              <a:path w="1323975" h="5514975">
                <a:moveTo>
                  <a:pt x="1309116" y="5514594"/>
                </a:moveTo>
                <a:lnTo>
                  <a:pt x="1309116" y="5486400"/>
                </a:lnTo>
                <a:lnTo>
                  <a:pt x="1295400" y="5500116"/>
                </a:lnTo>
                <a:lnTo>
                  <a:pt x="1295400" y="5514594"/>
                </a:lnTo>
                <a:lnTo>
                  <a:pt x="1309116" y="5514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r" defTabSz="817992" rtl="1"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57176" y="838200"/>
            <a:ext cx="2434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spc="63" dirty="0">
                <a:solidFill>
                  <a:srgbClr val="000000"/>
                </a:solidFill>
                <a:latin typeface="Calibri"/>
                <a:cs typeface="+mn-cs"/>
              </a:rPr>
              <a:t>Virtual </a:t>
            </a:r>
            <a:r>
              <a:rPr lang="en-US" sz="1800" spc="99" dirty="0">
                <a:solidFill>
                  <a:srgbClr val="000000"/>
                </a:solidFill>
                <a:latin typeface="Calibri"/>
                <a:cs typeface="+mn-cs"/>
              </a:rPr>
              <a:t>Address</a:t>
            </a:r>
            <a:r>
              <a:rPr lang="en-US" sz="1800" spc="-67" dirty="0">
                <a:solidFill>
                  <a:srgbClr val="000000"/>
                </a:solidFill>
                <a:latin typeface="Calibri"/>
                <a:cs typeface="+mn-cs"/>
              </a:rPr>
              <a:t> </a:t>
            </a:r>
            <a:r>
              <a:rPr lang="en-US" sz="1800" spc="112" dirty="0">
                <a:solidFill>
                  <a:srgbClr val="000000"/>
                </a:solidFill>
                <a:latin typeface="Calibri"/>
                <a:cs typeface="+mn-cs"/>
              </a:rPr>
              <a:t>Space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226" y="224136"/>
            <a:ext cx="3145216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Enclave Life Cycle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467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ea typeface="ＭＳ Ｐゴシック"/>
                <a:cs typeface="ＭＳ Ｐゴシック"/>
              </a:rPr>
              <a:t>TCG:  changes to PC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dirty="0" smtClean="0">
                <a:ea typeface="ＭＳ Ｐゴシック"/>
                <a:cs typeface="ＭＳ Ｐゴシック"/>
              </a:rPr>
              <a:t>Extra hardware</a:t>
            </a:r>
            <a:r>
              <a:rPr lang="en-US" dirty="0" smtClean="0">
                <a:ea typeface="ＭＳ Ｐゴシック"/>
                <a:cs typeface="ＭＳ Ｐゴシック"/>
              </a:rPr>
              <a:t>:    </a:t>
            </a:r>
            <a:r>
              <a:rPr lang="en-US" b="1" dirty="0" smtClean="0">
                <a:ea typeface="ＭＳ Ｐゴシック"/>
                <a:cs typeface="ＭＳ Ｐゴシック"/>
              </a:rPr>
              <a:t>TPM</a:t>
            </a:r>
            <a:r>
              <a:rPr lang="en-US" dirty="0" smtClean="0">
                <a:ea typeface="ＭＳ Ｐゴシック"/>
                <a:cs typeface="ＭＳ Ｐゴシック"/>
              </a:rPr>
              <a:t> </a:t>
            </a:r>
          </a:p>
          <a:p>
            <a:pPr lvl="1" eaLnBrk="1" hangingPunct="1"/>
            <a:r>
              <a:rPr lang="en-US" dirty="0" smtClean="0">
                <a:solidFill>
                  <a:schemeClr val="hlink"/>
                </a:solidFill>
                <a:ea typeface="ＭＳ Ｐゴシック"/>
              </a:rPr>
              <a:t>Trusted Platform Module</a:t>
            </a:r>
            <a:r>
              <a:rPr lang="en-US" dirty="0" smtClean="0">
                <a:ea typeface="ＭＳ Ｐゴシック"/>
              </a:rPr>
              <a:t> (TPM)  chip</a:t>
            </a:r>
          </a:p>
          <a:p>
            <a:pPr lvl="2" eaLnBrk="1" hangingPunct="1"/>
            <a:r>
              <a:rPr lang="en-US" dirty="0" smtClean="0">
                <a:ea typeface="ＭＳ Ｐゴシック"/>
              </a:rPr>
              <a:t>Single 33MhZ clock.</a:t>
            </a:r>
          </a:p>
          <a:p>
            <a:pPr lvl="2" eaLnBrk="1" hangingPunct="1"/>
            <a:r>
              <a:rPr lang="en-US" dirty="0" smtClean="0">
                <a:ea typeface="ＭＳ Ｐゴシック"/>
              </a:rPr>
              <a:t>Vendors: </a:t>
            </a:r>
            <a:r>
              <a:rPr lang="en-US" dirty="0">
                <a:ea typeface="ＭＳ Ｐゴシック"/>
              </a:rPr>
              <a:t>Atmel, Infineon, National, </a:t>
            </a:r>
            <a:r>
              <a:rPr lang="en-US" dirty="0" err="1" smtClean="0">
                <a:ea typeface="ＭＳ Ｐゴシック"/>
              </a:rPr>
              <a:t>STMicro</a:t>
            </a:r>
            <a:r>
              <a:rPr lang="en-US" dirty="0" smtClean="0">
                <a:ea typeface="ＭＳ Ｐゴシック"/>
              </a:rPr>
              <a:t>, …</a:t>
            </a:r>
          </a:p>
          <a:p>
            <a:pPr lvl="2" eaLnBrk="1" hangingPunct="1"/>
            <a:r>
              <a:rPr lang="en-US" dirty="0" smtClean="0">
                <a:ea typeface="ＭＳ Ｐゴシック"/>
              </a:rPr>
              <a:t>Cost: &lt;$0.3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Integrated into other chips</a:t>
            </a:r>
          </a:p>
          <a:p>
            <a:pPr lvl="2" eaLnBrk="1" hangingPunct="1"/>
            <a:r>
              <a:rPr lang="en-US" dirty="0" smtClean="0">
                <a:ea typeface="ＭＳ Ｐゴシック"/>
              </a:rPr>
              <a:t>Ethernet controller (Broadcom)</a:t>
            </a:r>
          </a:p>
          <a:p>
            <a:pPr lvl="2" eaLnBrk="1" hangingPunct="1"/>
            <a:r>
              <a:rPr lang="en-US" dirty="0" smtClean="0">
                <a:ea typeface="ＭＳ Ｐゴシック"/>
              </a:rPr>
              <a:t>CPU’s chipset (Intel)</a:t>
            </a:r>
          </a:p>
          <a:p>
            <a:pPr eaLnBrk="1" hangingPunct="1"/>
            <a:r>
              <a:rPr lang="en-US" u="sng" dirty="0" smtClean="0">
                <a:ea typeface="ＭＳ Ｐゴシック"/>
                <a:cs typeface="ＭＳ Ｐゴシック"/>
              </a:rPr>
              <a:t>Software changes</a:t>
            </a:r>
            <a:r>
              <a:rPr lang="en-US" dirty="0" smtClean="0">
                <a:ea typeface="ＭＳ Ｐゴシック"/>
                <a:cs typeface="ＭＳ Ｐゴシック"/>
              </a:rPr>
              <a:t>: 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BIOS,  EFI   (UEFI)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OS and Apps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573016"/>
            <a:ext cx="26193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4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13" y="228615"/>
            <a:ext cx="2741900" cy="369045"/>
          </a:xfrm>
          <a:prstGeom prst="rect">
            <a:avLst/>
          </a:prstGeom>
          <a:noFill/>
        </p:spPr>
        <p:txBody>
          <a:bodyPr wrap="none" lIns="91152" tIns="45578" rIns="91152" bIns="45578" rtlCol="1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black"/>
                </a:solidFill>
                <a:latin typeface="Calibri"/>
                <a:cs typeface="+mn-cs"/>
              </a:rPr>
              <a:t>Making use of SGX Enclave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9537" y="533400"/>
            <a:ext cx="6477000" cy="369332"/>
          </a:xfrm>
          <a:prstGeom prst="rect">
            <a:avLst/>
          </a:prstGeom>
        </p:spPr>
        <p:txBody>
          <a:bodyPr wrap="squar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Independent software vendor (ISV) enclave development process.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5278" y="1143004"/>
            <a:ext cx="8115322" cy="6463158"/>
          </a:xfrm>
          <a:prstGeom prst="rect">
            <a:avLst/>
          </a:prstGeom>
        </p:spPr>
        <p:txBody>
          <a:bodyPr wrap="square" lIns="91152" tIns="45578" rIns="91152" bIns="45578">
            <a:spAutoFit/>
          </a:bodyPr>
          <a:lstStyle/>
          <a:p>
            <a:pPr marL="341819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Identify sensitive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parts of application.</a:t>
            </a:r>
          </a:p>
          <a:p>
            <a:pPr marL="341819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1819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Move 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sensitive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logic to enclave project and compile.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Multi-threaded 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enclave is supported by creating multiple TCS EPC entries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.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1819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Create accompanying enclave certificate (SIGSTRUCT)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Measure enclave 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content using SHA-256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Specify attributes</a:t>
            </a:r>
            <a:endParaRPr lang="en-US" sz="18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Set ISV 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information</a:t>
            </a:r>
          </a:p>
          <a:p>
            <a:pPr marL="1253336" lvl="2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Product 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ID</a:t>
            </a:r>
          </a:p>
          <a:p>
            <a:pPr marL="1253336" lvl="2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Security 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version number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– SVN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Sign with ISV private key.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1819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An enclave is in the clear before instantiation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Sections of code and data could be encrypted, but their decryption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key can’t 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be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pre-installed.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Secrets come from outside the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enclave after it satisfies 3</a:t>
            </a:r>
            <a:r>
              <a:rPr lang="en-US" sz="1800" baseline="30000" dirty="0" smtClean="0">
                <a:solidFill>
                  <a:prstClr val="black"/>
                </a:solidFill>
                <a:latin typeface="Calibri"/>
                <a:cs typeface="+mn-cs"/>
              </a:rPr>
              <a:t>rd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 part’s trust. 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Subsequent 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runs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use 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provisioned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secrets again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.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36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19" y="-76200"/>
            <a:ext cx="2516389" cy="369045"/>
          </a:xfrm>
          <a:prstGeom prst="rect">
            <a:avLst/>
          </a:prstGeom>
          <a:noFill/>
        </p:spPr>
        <p:txBody>
          <a:bodyPr wrap="none" lIns="91152" tIns="45578" rIns="91152" bIns="45578" rtlCol="1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Enclave creation process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28585"/>
            <a:ext cx="6477000" cy="369332"/>
          </a:xfrm>
          <a:prstGeom prst="rect">
            <a:avLst/>
          </a:prstGeom>
        </p:spPr>
        <p:txBody>
          <a:bodyPr wrap="squar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L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oads 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enclave binary into the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EPC and 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establishes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identity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.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5278" y="533385"/>
            <a:ext cx="8420125" cy="7786460"/>
          </a:xfrm>
          <a:prstGeom prst="rect">
            <a:avLst/>
          </a:prstGeom>
        </p:spPr>
        <p:txBody>
          <a:bodyPr wrap="square" lIns="91152" tIns="45578" rIns="91152" bIns="45578">
            <a:spAutoFit/>
          </a:bodyPr>
          <a:lstStyle/>
          <a:p>
            <a:pPr marL="341819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ECREATE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Finds a free EPC page and makes it the Enclaves SECS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Stores enclave initial attributes (mode of operation, debug, etc.)</a:t>
            </a:r>
          </a:p>
          <a:p>
            <a:pPr marL="341819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EADD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Commits information (REG) or TCS as a 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n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ew enclave EPC entry pages </a:t>
            </a: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(4KB at a time) 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Creates and u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pdates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associated EPCM entry.</a:t>
            </a:r>
          </a:p>
          <a:p>
            <a:pPr marL="341819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EEXTEND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Measures 256Byte of info. into CryptoLog (thus runs 16 times to measure one page).</a:t>
            </a:r>
          </a:p>
          <a:p>
            <a:pPr marL="341819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EINIT - ensures only measured code has enclave access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!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Gets 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as input: SIGSTRUCT,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EINITTOKEN</a:t>
            </a:r>
          </a:p>
          <a:p>
            <a:pPr marL="1253336" lvl="2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EINITTOKEN  is 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generated using this CPU's Launch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key, and contains:  MRENCLAVE, MRSIGNER &amp; ATTRIBUTES.</a:t>
            </a:r>
          </a:p>
          <a:p>
            <a:pPr marL="911517" lvl="2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(These </a:t>
            </a: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values must match the 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corresponding values </a:t>
            </a: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in the SECS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)</a:t>
            </a:r>
            <a:endParaRPr lang="en-US" sz="1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Verifies and creates 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enclave identities: </a:t>
            </a:r>
            <a:endParaRPr lang="en-US" sz="1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1253336" lvl="2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Finalizes measurements for MRENCLAVE.</a:t>
            </a:r>
          </a:p>
          <a:p>
            <a:pPr marL="1253336" lvl="2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Validates 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SIGSTRUCT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with enclosed public key</a:t>
            </a:r>
          </a:p>
          <a:p>
            <a:pPr marL="1253336" lvl="2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Uses ISV’s signed SIGSTRUCT to validate MESIGNER and MRENCALVE.</a:t>
            </a:r>
          </a:p>
          <a:p>
            <a:pPr marL="1253336" lvl="2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Checks that no Intel-only bits are set in SIGSTRUCT.ATTRIBUTES unless SIGSTRUCT was signed by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Intel.</a:t>
            </a:r>
          </a:p>
          <a:p>
            <a:pPr marL="1253336" lvl="2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Stores these and some other attributes in enclave’s SECS.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Enables enclave entry (mark as ready to be used)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9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301" y="228615"/>
            <a:ext cx="3320007" cy="369045"/>
          </a:xfrm>
          <a:prstGeom prst="rect">
            <a:avLst/>
          </a:prstGeom>
          <a:noFill/>
        </p:spPr>
        <p:txBody>
          <a:bodyPr wrap="none" lIns="91152" tIns="45578" rIns="91152" bIns="45578" rtlCol="1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Enclave </a:t>
            </a:r>
            <a:r>
              <a:rPr lang="en-US" sz="1800" b="1" dirty="0" smtClean="0">
                <a:solidFill>
                  <a:prstClr val="black"/>
                </a:solidFill>
                <a:latin typeface="Calibri"/>
                <a:cs typeface="+mn-cs"/>
              </a:rPr>
              <a:t>Entry 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and Exit execution 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533400"/>
            <a:ext cx="6477000" cy="369332"/>
          </a:xfrm>
          <a:prstGeom prst="rect">
            <a:avLst/>
          </a:prstGeom>
        </p:spPr>
        <p:txBody>
          <a:bodyPr wrap="squar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CPU flow control under enclave mode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4348" y="838202"/>
            <a:ext cx="8172463" cy="4801292"/>
          </a:xfrm>
          <a:prstGeom prst="rect">
            <a:avLst/>
          </a:prstGeom>
        </p:spPr>
        <p:txBody>
          <a:bodyPr wrap="square" lIns="91152" tIns="45578" rIns="91152" bIns="45578">
            <a:spAutoFit/>
          </a:bodyPr>
          <a:lstStyle/>
          <a:p>
            <a:pPr marL="341819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EENTER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Gets enclave TCS address as parameter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Verifies validity of enclave entry point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Check that TCS is not busy and marked it as “BUSY”.</a:t>
            </a:r>
            <a:endParaRPr lang="he-IL" sz="1800" dirty="0" smtClean="0">
              <a:solidFill>
                <a:prstClr val="black"/>
              </a:solidFill>
              <a:latin typeface="Calibri"/>
            </a:endParaRP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Clears any translation remainder in cache (TLS)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Sets 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Asynchronous Exit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Pointer (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AEP)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parameter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Change CPU mode of operation to “enclave mode”.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If not debug, 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set HW so the enclave appears as a single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instruction.</a:t>
            </a:r>
          </a:p>
          <a:p>
            <a:pPr marL="341819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ERESUME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AEP will mostly hold the ERESUME inst. address.</a:t>
            </a:r>
          </a:p>
          <a:p>
            <a:pPr marL="341819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EEXIT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Clear any translation remainder in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cache (TLB)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TCS is marked as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“FREE”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Jumps out of enclave flow back to OS instruction address (stored in RBX)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Enclave developer is responsible for clearing registers state.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1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300" y="228615"/>
            <a:ext cx="2885978" cy="369045"/>
          </a:xfrm>
          <a:prstGeom prst="rect">
            <a:avLst/>
          </a:prstGeom>
          <a:noFill/>
        </p:spPr>
        <p:txBody>
          <a:bodyPr wrap="none" lIns="91152" tIns="45578" rIns="91152" bIns="45578" rtlCol="1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black"/>
                </a:solidFill>
                <a:latin typeface="Calibri"/>
                <a:cs typeface="+mn-cs"/>
              </a:rPr>
              <a:t>Handling enclave exceptions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4348" y="838205"/>
            <a:ext cx="8172463" cy="3970295"/>
          </a:xfrm>
          <a:prstGeom prst="rect">
            <a:avLst/>
          </a:prstGeom>
        </p:spPr>
        <p:txBody>
          <a:bodyPr wrap="square" lIns="91152" tIns="45578" rIns="91152" bIns="45578">
            <a:spAutoFit/>
          </a:bodyPr>
          <a:lstStyle/>
          <a:p>
            <a:pPr marL="341819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AEX – 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Asynchronous Exit </a:t>
            </a:r>
            <a:endParaRPr lang="en-US" sz="1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Caused by interrupt, exception or fault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SGX reacts before the OS fault handler takes control.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All secrets and execution state are stored in enclave’s active SSA frame and replaced to prevent enclave leakage.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CPU registers are scrapped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After OS fault treatment, flow will jump to AEP.</a:t>
            </a:r>
            <a:r>
              <a:rPr lang="he-IL" sz="1800" dirty="0">
                <a:solidFill>
                  <a:prstClr val="black"/>
                </a:solidFill>
                <a:latin typeface="Calibri"/>
              </a:rPr>
              <a:t> </a:t>
            </a:r>
            <a:endParaRPr lang="he-IL" sz="1800" dirty="0" smtClean="0">
              <a:solidFill>
                <a:prstClr val="black"/>
              </a:solidFill>
              <a:latin typeface="Calibri"/>
            </a:endParaRPr>
          </a:p>
          <a:p>
            <a:pPr marL="34182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SSA – State Save Area entry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Each TCS maintains a stack of SSA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frames</a:t>
            </a: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The SSA frame is pre-defined 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by the ISV for that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cs typeface="+mn-cs"/>
              </a:rPr>
              <a:t>thread.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797579" lvl="1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87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32638" y="1020321"/>
            <a:ext cx="8044180" cy="2862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 marR="5077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prstClr val="black"/>
                </a:solidFill>
                <a:latin typeface="Calibri"/>
                <a:cs typeface="+mn-cs"/>
              </a:rPr>
              <a:t>When building an enclave, Intel® SGX generates a cryptographic  log of all the build activities</a:t>
            </a:r>
          </a:p>
          <a:p>
            <a:pPr marL="583314" indent="-228255" defTabSz="911519" eaLnBrk="1" fontAlgn="auto" hangingPunct="1">
              <a:spcBef>
                <a:spcPts val="30"/>
              </a:spcBef>
              <a:spcAft>
                <a:spcPts val="0"/>
              </a:spcAft>
              <a:buFont typeface="Arial"/>
              <a:buChar char="•"/>
              <a:tabLst>
                <a:tab pos="583314" algn="l"/>
              </a:tabLst>
            </a:pPr>
            <a:r>
              <a:rPr sz="2000" dirty="0">
                <a:solidFill>
                  <a:prstClr val="black"/>
                </a:solidFill>
                <a:latin typeface="Calibri"/>
                <a:cs typeface="+mn-cs"/>
              </a:rPr>
              <a:t>Content: Code, Data, Stack, Heap</a:t>
            </a:r>
          </a:p>
          <a:p>
            <a:pPr marL="583314" indent="-228255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583314" algn="l"/>
              </a:tabLst>
            </a:pPr>
            <a:r>
              <a:rPr sz="2000" dirty="0">
                <a:solidFill>
                  <a:prstClr val="black"/>
                </a:solidFill>
                <a:latin typeface="Calibri"/>
                <a:cs typeface="+mn-cs"/>
              </a:rPr>
              <a:t>Location of each page within the enclave</a:t>
            </a:r>
          </a:p>
          <a:p>
            <a:pPr marL="583314" indent="-228255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583314" algn="l"/>
              </a:tabLst>
            </a:pPr>
            <a:r>
              <a:rPr sz="2000" dirty="0">
                <a:solidFill>
                  <a:prstClr val="black"/>
                </a:solidFill>
                <a:latin typeface="Calibri"/>
                <a:cs typeface="+mn-cs"/>
              </a:rPr>
              <a:t>Security flags being </a:t>
            </a:r>
            <a:r>
              <a:rPr sz="2000" dirty="0" smtClean="0">
                <a:solidFill>
                  <a:prstClr val="black"/>
                </a:solidFill>
                <a:latin typeface="Calibri"/>
                <a:cs typeface="+mn-cs"/>
              </a:rPr>
              <a:t>used</a:t>
            </a:r>
            <a:endParaRPr lang="he-IL" sz="2000" dirty="0" smtClean="0">
              <a:solidFill>
                <a:prstClr val="black"/>
              </a:solidFill>
              <a:latin typeface="Calibri"/>
            </a:endParaRPr>
          </a:p>
          <a:p>
            <a:pPr marL="583314" indent="-228255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583314" algn="l"/>
              </a:tabLst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Order 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+mn-cs"/>
              </a:rPr>
              <a:t>in which it was built</a:t>
            </a:r>
            <a:endParaRPr sz="20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12683" defTabSz="911519" eaLnBrk="1" fontAlgn="auto" hangingPunct="1">
              <a:spcBef>
                <a:spcPts val="1165"/>
              </a:spcBef>
              <a:spcAft>
                <a:spcPts val="0"/>
              </a:spcAft>
            </a:pPr>
            <a:r>
              <a:rPr sz="2400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MRENCLAVE</a:t>
            </a:r>
            <a:r>
              <a:rPr sz="2400" dirty="0">
                <a:solidFill>
                  <a:prstClr val="black"/>
                </a:solidFill>
                <a:latin typeface="Calibri"/>
                <a:cs typeface="+mn-cs"/>
              </a:rPr>
              <a:t> (“Enclave Identity”) is a 256-bit digest of the log</a:t>
            </a:r>
          </a:p>
          <a:p>
            <a:pPr marL="583314" indent="-228255" defTabSz="911519" eaLnBrk="1" fontAlgn="auto" hangingPunct="1">
              <a:spcBef>
                <a:spcPts val="35"/>
              </a:spcBef>
              <a:spcAft>
                <a:spcPts val="0"/>
              </a:spcAft>
              <a:buFont typeface="Arial"/>
              <a:buChar char="•"/>
              <a:tabLst>
                <a:tab pos="583314" algn="l"/>
              </a:tabLst>
            </a:pPr>
            <a:r>
              <a:rPr sz="2400" dirty="0">
                <a:solidFill>
                  <a:prstClr val="black"/>
                </a:solidFill>
                <a:latin typeface="Calibri"/>
                <a:cs typeface="+mn-cs"/>
              </a:rPr>
              <a:t>Represents the enclave’s software TCB</a:t>
            </a:r>
          </a:p>
        </p:txBody>
      </p:sp>
      <p:sp>
        <p:nvSpPr>
          <p:cNvPr id="7" name="object 4"/>
          <p:cNvSpPr/>
          <p:nvPr/>
        </p:nvSpPr>
        <p:spPr>
          <a:xfrm>
            <a:off x="1214838" y="5234797"/>
            <a:ext cx="882396" cy="354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1314928" y="5334608"/>
            <a:ext cx="68389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900" spc="60" dirty="0">
                <a:solidFill>
                  <a:prstClr val="black"/>
                </a:solidFill>
                <a:latin typeface="Calibri"/>
                <a:cs typeface="Calibri"/>
              </a:rPr>
              <a:t>MRENCLAVE</a:t>
            </a:r>
            <a:endParaRPr sz="9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1971513" y="4241897"/>
            <a:ext cx="640841" cy="358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2077677" y="4275426"/>
            <a:ext cx="42672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 marR="5077" indent="67207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900" spc="35" dirty="0">
                <a:solidFill>
                  <a:prstClr val="black"/>
                </a:solidFill>
                <a:latin typeface="Calibri"/>
                <a:cs typeface="Calibri"/>
              </a:rPr>
              <a:t>Data  </a:t>
            </a:r>
            <a:r>
              <a:rPr sz="900" spc="65" dirty="0">
                <a:solidFill>
                  <a:prstClr val="black"/>
                </a:solidFill>
                <a:latin typeface="Calibri"/>
                <a:cs typeface="Calibri"/>
              </a:rPr>
              <a:t>Chunk1</a:t>
            </a:r>
            <a:endParaRPr sz="9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2370793" y="4852259"/>
            <a:ext cx="698754" cy="2964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2470872" y="4923128"/>
            <a:ext cx="49720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900" spc="75" dirty="0">
                <a:solidFill>
                  <a:prstClr val="black"/>
                </a:solidFill>
                <a:latin typeface="Calibri"/>
                <a:cs typeface="Calibri"/>
              </a:rPr>
              <a:t>SHA-256</a:t>
            </a:r>
            <a:endParaRPr sz="9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" name="object 10"/>
          <p:cNvSpPr/>
          <p:nvPr/>
        </p:nvSpPr>
        <p:spPr>
          <a:xfrm>
            <a:off x="2090377" y="4961990"/>
            <a:ext cx="285750" cy="456565"/>
          </a:xfrm>
          <a:custGeom>
            <a:avLst/>
            <a:gdLst/>
            <a:ahLst/>
            <a:cxnLst/>
            <a:rect l="l" t="t" r="r" b="b"/>
            <a:pathLst>
              <a:path w="285750" h="456564">
                <a:moveTo>
                  <a:pt x="143256" y="443483"/>
                </a:moveTo>
                <a:lnTo>
                  <a:pt x="0" y="443483"/>
                </a:lnTo>
                <a:lnTo>
                  <a:pt x="0" y="456438"/>
                </a:lnTo>
                <a:lnTo>
                  <a:pt x="137160" y="456438"/>
                </a:lnTo>
                <a:lnTo>
                  <a:pt x="137160" y="449580"/>
                </a:lnTo>
                <a:lnTo>
                  <a:pt x="143256" y="443483"/>
                </a:lnTo>
                <a:close/>
              </a:path>
              <a:path w="285750" h="456564">
                <a:moveTo>
                  <a:pt x="222503" y="44957"/>
                </a:moveTo>
                <a:lnTo>
                  <a:pt x="222503" y="32003"/>
                </a:lnTo>
                <a:lnTo>
                  <a:pt x="139445" y="32003"/>
                </a:lnTo>
                <a:lnTo>
                  <a:pt x="137160" y="35051"/>
                </a:lnTo>
                <a:lnTo>
                  <a:pt x="137160" y="443483"/>
                </a:lnTo>
                <a:lnTo>
                  <a:pt x="143256" y="443483"/>
                </a:lnTo>
                <a:lnTo>
                  <a:pt x="143255" y="44957"/>
                </a:lnTo>
                <a:lnTo>
                  <a:pt x="149351" y="38100"/>
                </a:lnTo>
                <a:lnTo>
                  <a:pt x="149351" y="44957"/>
                </a:lnTo>
                <a:lnTo>
                  <a:pt x="222503" y="44957"/>
                </a:lnTo>
                <a:close/>
              </a:path>
              <a:path w="285750" h="456564">
                <a:moveTo>
                  <a:pt x="149352" y="453389"/>
                </a:moveTo>
                <a:lnTo>
                  <a:pt x="149351" y="44957"/>
                </a:lnTo>
                <a:lnTo>
                  <a:pt x="143255" y="44957"/>
                </a:lnTo>
                <a:lnTo>
                  <a:pt x="143256" y="443483"/>
                </a:lnTo>
                <a:lnTo>
                  <a:pt x="137160" y="449580"/>
                </a:lnTo>
                <a:lnTo>
                  <a:pt x="137160" y="456438"/>
                </a:lnTo>
                <a:lnTo>
                  <a:pt x="147066" y="456438"/>
                </a:lnTo>
                <a:lnTo>
                  <a:pt x="149352" y="453389"/>
                </a:lnTo>
                <a:close/>
              </a:path>
              <a:path w="285750" h="456564">
                <a:moveTo>
                  <a:pt x="149351" y="44957"/>
                </a:moveTo>
                <a:lnTo>
                  <a:pt x="149351" y="38100"/>
                </a:lnTo>
                <a:lnTo>
                  <a:pt x="143255" y="44957"/>
                </a:lnTo>
                <a:lnTo>
                  <a:pt x="149351" y="44957"/>
                </a:lnTo>
                <a:close/>
              </a:path>
              <a:path w="285750" h="456564">
                <a:moveTo>
                  <a:pt x="285749" y="38100"/>
                </a:moveTo>
                <a:lnTo>
                  <a:pt x="209549" y="0"/>
                </a:lnTo>
                <a:lnTo>
                  <a:pt x="209549" y="32003"/>
                </a:lnTo>
                <a:lnTo>
                  <a:pt x="222503" y="32003"/>
                </a:lnTo>
                <a:lnTo>
                  <a:pt x="222503" y="69722"/>
                </a:lnTo>
                <a:lnTo>
                  <a:pt x="285749" y="38100"/>
                </a:lnTo>
                <a:close/>
              </a:path>
              <a:path w="285750" h="456564">
                <a:moveTo>
                  <a:pt x="222503" y="69722"/>
                </a:moveTo>
                <a:lnTo>
                  <a:pt x="222503" y="44957"/>
                </a:lnTo>
                <a:lnTo>
                  <a:pt x="209549" y="44957"/>
                </a:lnTo>
                <a:lnTo>
                  <a:pt x="209549" y="76199"/>
                </a:lnTo>
                <a:lnTo>
                  <a:pt x="222503" y="69722"/>
                </a:lnTo>
                <a:close/>
              </a:path>
            </a:pathLst>
          </a:custGeom>
          <a:solidFill>
            <a:srgbClr val="F8D44C"/>
          </a:solid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" name="object 11"/>
          <p:cNvSpPr/>
          <p:nvPr/>
        </p:nvSpPr>
        <p:spPr>
          <a:xfrm>
            <a:off x="2090377" y="4961990"/>
            <a:ext cx="285750" cy="456565"/>
          </a:xfrm>
          <a:custGeom>
            <a:avLst/>
            <a:gdLst/>
            <a:ahLst/>
            <a:cxnLst/>
            <a:rect l="l" t="t" r="r" b="b"/>
            <a:pathLst>
              <a:path w="285750" h="456564">
                <a:moveTo>
                  <a:pt x="143256" y="443483"/>
                </a:moveTo>
                <a:lnTo>
                  <a:pt x="0" y="443483"/>
                </a:lnTo>
                <a:lnTo>
                  <a:pt x="0" y="456438"/>
                </a:lnTo>
                <a:lnTo>
                  <a:pt x="137160" y="456438"/>
                </a:lnTo>
                <a:lnTo>
                  <a:pt x="137160" y="449580"/>
                </a:lnTo>
                <a:lnTo>
                  <a:pt x="143256" y="443483"/>
                </a:lnTo>
                <a:close/>
              </a:path>
              <a:path w="285750" h="456564">
                <a:moveTo>
                  <a:pt x="222503" y="44957"/>
                </a:moveTo>
                <a:lnTo>
                  <a:pt x="222503" y="32003"/>
                </a:lnTo>
                <a:lnTo>
                  <a:pt x="139445" y="32003"/>
                </a:lnTo>
                <a:lnTo>
                  <a:pt x="137160" y="35051"/>
                </a:lnTo>
                <a:lnTo>
                  <a:pt x="137160" y="443483"/>
                </a:lnTo>
                <a:lnTo>
                  <a:pt x="143256" y="443483"/>
                </a:lnTo>
                <a:lnTo>
                  <a:pt x="143255" y="44957"/>
                </a:lnTo>
                <a:lnTo>
                  <a:pt x="149351" y="38100"/>
                </a:lnTo>
                <a:lnTo>
                  <a:pt x="149351" y="44957"/>
                </a:lnTo>
                <a:lnTo>
                  <a:pt x="222503" y="44957"/>
                </a:lnTo>
                <a:close/>
              </a:path>
              <a:path w="285750" h="456564">
                <a:moveTo>
                  <a:pt x="149352" y="453389"/>
                </a:moveTo>
                <a:lnTo>
                  <a:pt x="149351" y="44957"/>
                </a:lnTo>
                <a:lnTo>
                  <a:pt x="143255" y="44957"/>
                </a:lnTo>
                <a:lnTo>
                  <a:pt x="143256" y="443483"/>
                </a:lnTo>
                <a:lnTo>
                  <a:pt x="137160" y="449580"/>
                </a:lnTo>
                <a:lnTo>
                  <a:pt x="137160" y="456438"/>
                </a:lnTo>
                <a:lnTo>
                  <a:pt x="147066" y="456438"/>
                </a:lnTo>
                <a:lnTo>
                  <a:pt x="149352" y="453389"/>
                </a:lnTo>
                <a:close/>
              </a:path>
              <a:path w="285750" h="456564">
                <a:moveTo>
                  <a:pt x="149351" y="44957"/>
                </a:moveTo>
                <a:lnTo>
                  <a:pt x="149351" y="38100"/>
                </a:lnTo>
                <a:lnTo>
                  <a:pt x="143255" y="44957"/>
                </a:lnTo>
                <a:lnTo>
                  <a:pt x="149351" y="44957"/>
                </a:lnTo>
                <a:close/>
              </a:path>
              <a:path w="285750" h="456564">
                <a:moveTo>
                  <a:pt x="285749" y="38100"/>
                </a:moveTo>
                <a:lnTo>
                  <a:pt x="209549" y="0"/>
                </a:lnTo>
                <a:lnTo>
                  <a:pt x="209549" y="32003"/>
                </a:lnTo>
                <a:lnTo>
                  <a:pt x="222503" y="32003"/>
                </a:lnTo>
                <a:lnTo>
                  <a:pt x="222503" y="69722"/>
                </a:lnTo>
                <a:lnTo>
                  <a:pt x="285749" y="38100"/>
                </a:lnTo>
                <a:close/>
              </a:path>
              <a:path w="285750" h="456564">
                <a:moveTo>
                  <a:pt x="222503" y="69722"/>
                </a:moveTo>
                <a:lnTo>
                  <a:pt x="222503" y="44957"/>
                </a:lnTo>
                <a:lnTo>
                  <a:pt x="209549" y="44957"/>
                </a:lnTo>
                <a:lnTo>
                  <a:pt x="209549" y="76199"/>
                </a:lnTo>
                <a:lnTo>
                  <a:pt x="222503" y="69722"/>
                </a:lnTo>
                <a:close/>
              </a:path>
            </a:pathLst>
          </a:custGeom>
          <a:solidFill>
            <a:srgbClr val="F8D44C"/>
          </a:solid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2284687" y="4593192"/>
            <a:ext cx="472440" cy="264795"/>
          </a:xfrm>
          <a:custGeom>
            <a:avLst/>
            <a:gdLst/>
            <a:ahLst/>
            <a:cxnLst/>
            <a:rect l="l" t="t" r="r" b="b"/>
            <a:pathLst>
              <a:path w="472439" h="264795">
                <a:moveTo>
                  <a:pt x="12192" y="125730"/>
                </a:moveTo>
                <a:lnTo>
                  <a:pt x="12192" y="0"/>
                </a:lnTo>
                <a:lnTo>
                  <a:pt x="0" y="0"/>
                </a:lnTo>
                <a:lnTo>
                  <a:pt x="0" y="135636"/>
                </a:lnTo>
                <a:lnTo>
                  <a:pt x="2286" y="138684"/>
                </a:lnTo>
                <a:lnTo>
                  <a:pt x="6096" y="138684"/>
                </a:lnTo>
                <a:lnTo>
                  <a:pt x="6096" y="125730"/>
                </a:lnTo>
                <a:lnTo>
                  <a:pt x="12192" y="125730"/>
                </a:lnTo>
                <a:close/>
              </a:path>
              <a:path w="472439" h="264795">
                <a:moveTo>
                  <a:pt x="441198" y="188213"/>
                </a:moveTo>
                <a:lnTo>
                  <a:pt x="441198" y="128777"/>
                </a:lnTo>
                <a:lnTo>
                  <a:pt x="438150" y="125729"/>
                </a:lnTo>
                <a:lnTo>
                  <a:pt x="6096" y="125730"/>
                </a:lnTo>
                <a:lnTo>
                  <a:pt x="12192" y="131826"/>
                </a:lnTo>
                <a:lnTo>
                  <a:pt x="12192" y="138684"/>
                </a:lnTo>
                <a:lnTo>
                  <a:pt x="428244" y="138683"/>
                </a:lnTo>
                <a:lnTo>
                  <a:pt x="428244" y="131826"/>
                </a:lnTo>
                <a:lnTo>
                  <a:pt x="434340" y="138683"/>
                </a:lnTo>
                <a:lnTo>
                  <a:pt x="434340" y="188213"/>
                </a:lnTo>
                <a:lnTo>
                  <a:pt x="441198" y="188213"/>
                </a:lnTo>
                <a:close/>
              </a:path>
              <a:path w="472439" h="264795">
                <a:moveTo>
                  <a:pt x="12192" y="138684"/>
                </a:moveTo>
                <a:lnTo>
                  <a:pt x="12192" y="131826"/>
                </a:lnTo>
                <a:lnTo>
                  <a:pt x="6096" y="125730"/>
                </a:lnTo>
                <a:lnTo>
                  <a:pt x="6096" y="138684"/>
                </a:lnTo>
                <a:lnTo>
                  <a:pt x="12192" y="138684"/>
                </a:lnTo>
                <a:close/>
              </a:path>
              <a:path w="472439" h="264795">
                <a:moveTo>
                  <a:pt x="472440" y="188213"/>
                </a:moveTo>
                <a:lnTo>
                  <a:pt x="396240" y="188213"/>
                </a:lnTo>
                <a:lnTo>
                  <a:pt x="428244" y="252221"/>
                </a:lnTo>
                <a:lnTo>
                  <a:pt x="428244" y="200405"/>
                </a:lnTo>
                <a:lnTo>
                  <a:pt x="441198" y="200405"/>
                </a:lnTo>
                <a:lnTo>
                  <a:pt x="441198" y="250697"/>
                </a:lnTo>
                <a:lnTo>
                  <a:pt x="472440" y="188213"/>
                </a:lnTo>
                <a:close/>
              </a:path>
              <a:path w="472439" h="264795">
                <a:moveTo>
                  <a:pt x="434340" y="138683"/>
                </a:moveTo>
                <a:lnTo>
                  <a:pt x="428244" y="131826"/>
                </a:lnTo>
                <a:lnTo>
                  <a:pt x="428244" y="138683"/>
                </a:lnTo>
                <a:lnTo>
                  <a:pt x="434340" y="138683"/>
                </a:lnTo>
                <a:close/>
              </a:path>
              <a:path w="472439" h="264795">
                <a:moveTo>
                  <a:pt x="434340" y="188213"/>
                </a:moveTo>
                <a:lnTo>
                  <a:pt x="434340" y="138683"/>
                </a:lnTo>
                <a:lnTo>
                  <a:pt x="428244" y="138683"/>
                </a:lnTo>
                <a:lnTo>
                  <a:pt x="428244" y="188213"/>
                </a:lnTo>
                <a:lnTo>
                  <a:pt x="434340" y="188213"/>
                </a:lnTo>
                <a:close/>
              </a:path>
              <a:path w="472439" h="264795">
                <a:moveTo>
                  <a:pt x="441198" y="250697"/>
                </a:moveTo>
                <a:lnTo>
                  <a:pt x="441198" y="200405"/>
                </a:lnTo>
                <a:lnTo>
                  <a:pt x="428244" y="200405"/>
                </a:lnTo>
                <a:lnTo>
                  <a:pt x="428244" y="252221"/>
                </a:lnTo>
                <a:lnTo>
                  <a:pt x="434340" y="264413"/>
                </a:lnTo>
                <a:lnTo>
                  <a:pt x="441198" y="250697"/>
                </a:lnTo>
                <a:close/>
              </a:path>
            </a:pathLst>
          </a:custGeom>
          <a:solidFill>
            <a:srgbClr val="F8D44C"/>
          </a:solid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" name="object 13"/>
          <p:cNvSpPr/>
          <p:nvPr/>
        </p:nvSpPr>
        <p:spPr>
          <a:xfrm>
            <a:off x="2284687" y="4593192"/>
            <a:ext cx="472440" cy="264795"/>
          </a:xfrm>
          <a:custGeom>
            <a:avLst/>
            <a:gdLst/>
            <a:ahLst/>
            <a:cxnLst/>
            <a:rect l="l" t="t" r="r" b="b"/>
            <a:pathLst>
              <a:path w="472439" h="264795">
                <a:moveTo>
                  <a:pt x="12192" y="125730"/>
                </a:moveTo>
                <a:lnTo>
                  <a:pt x="12192" y="0"/>
                </a:lnTo>
                <a:lnTo>
                  <a:pt x="0" y="0"/>
                </a:lnTo>
                <a:lnTo>
                  <a:pt x="0" y="135636"/>
                </a:lnTo>
                <a:lnTo>
                  <a:pt x="2286" y="138684"/>
                </a:lnTo>
                <a:lnTo>
                  <a:pt x="6096" y="138684"/>
                </a:lnTo>
                <a:lnTo>
                  <a:pt x="6096" y="125730"/>
                </a:lnTo>
                <a:lnTo>
                  <a:pt x="12192" y="125730"/>
                </a:lnTo>
                <a:close/>
              </a:path>
              <a:path w="472439" h="264795">
                <a:moveTo>
                  <a:pt x="441198" y="188213"/>
                </a:moveTo>
                <a:lnTo>
                  <a:pt x="441198" y="128777"/>
                </a:lnTo>
                <a:lnTo>
                  <a:pt x="438150" y="125729"/>
                </a:lnTo>
                <a:lnTo>
                  <a:pt x="6096" y="125730"/>
                </a:lnTo>
                <a:lnTo>
                  <a:pt x="12192" y="131826"/>
                </a:lnTo>
                <a:lnTo>
                  <a:pt x="12192" y="138684"/>
                </a:lnTo>
                <a:lnTo>
                  <a:pt x="428244" y="138683"/>
                </a:lnTo>
                <a:lnTo>
                  <a:pt x="428244" y="131826"/>
                </a:lnTo>
                <a:lnTo>
                  <a:pt x="434340" y="138683"/>
                </a:lnTo>
                <a:lnTo>
                  <a:pt x="434340" y="188213"/>
                </a:lnTo>
                <a:lnTo>
                  <a:pt x="441198" y="188213"/>
                </a:lnTo>
                <a:close/>
              </a:path>
              <a:path w="472439" h="264795">
                <a:moveTo>
                  <a:pt x="12192" y="138684"/>
                </a:moveTo>
                <a:lnTo>
                  <a:pt x="12192" y="131826"/>
                </a:lnTo>
                <a:lnTo>
                  <a:pt x="6096" y="125730"/>
                </a:lnTo>
                <a:lnTo>
                  <a:pt x="6096" y="138684"/>
                </a:lnTo>
                <a:lnTo>
                  <a:pt x="12192" y="138684"/>
                </a:lnTo>
                <a:close/>
              </a:path>
              <a:path w="472439" h="264795">
                <a:moveTo>
                  <a:pt x="472440" y="188213"/>
                </a:moveTo>
                <a:lnTo>
                  <a:pt x="396240" y="188213"/>
                </a:lnTo>
                <a:lnTo>
                  <a:pt x="428244" y="252221"/>
                </a:lnTo>
                <a:lnTo>
                  <a:pt x="428244" y="200405"/>
                </a:lnTo>
                <a:lnTo>
                  <a:pt x="441198" y="200405"/>
                </a:lnTo>
                <a:lnTo>
                  <a:pt x="441198" y="250697"/>
                </a:lnTo>
                <a:lnTo>
                  <a:pt x="472440" y="188213"/>
                </a:lnTo>
                <a:close/>
              </a:path>
              <a:path w="472439" h="264795">
                <a:moveTo>
                  <a:pt x="434340" y="138683"/>
                </a:moveTo>
                <a:lnTo>
                  <a:pt x="428244" y="131826"/>
                </a:lnTo>
                <a:lnTo>
                  <a:pt x="428244" y="138683"/>
                </a:lnTo>
                <a:lnTo>
                  <a:pt x="434340" y="138683"/>
                </a:lnTo>
                <a:close/>
              </a:path>
              <a:path w="472439" h="264795">
                <a:moveTo>
                  <a:pt x="434340" y="188213"/>
                </a:moveTo>
                <a:lnTo>
                  <a:pt x="434340" y="138683"/>
                </a:lnTo>
                <a:lnTo>
                  <a:pt x="428244" y="138683"/>
                </a:lnTo>
                <a:lnTo>
                  <a:pt x="428244" y="188213"/>
                </a:lnTo>
                <a:lnTo>
                  <a:pt x="434340" y="188213"/>
                </a:lnTo>
                <a:close/>
              </a:path>
              <a:path w="472439" h="264795">
                <a:moveTo>
                  <a:pt x="441198" y="250697"/>
                </a:moveTo>
                <a:lnTo>
                  <a:pt x="441198" y="200405"/>
                </a:lnTo>
                <a:lnTo>
                  <a:pt x="428244" y="200405"/>
                </a:lnTo>
                <a:lnTo>
                  <a:pt x="428244" y="252221"/>
                </a:lnTo>
                <a:lnTo>
                  <a:pt x="434340" y="264413"/>
                </a:lnTo>
                <a:lnTo>
                  <a:pt x="441198" y="250697"/>
                </a:lnTo>
                <a:close/>
              </a:path>
            </a:pathLst>
          </a:custGeom>
          <a:solidFill>
            <a:srgbClr val="F8D44C"/>
          </a:solid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" name="object 14"/>
          <p:cNvSpPr/>
          <p:nvPr/>
        </p:nvSpPr>
        <p:spPr>
          <a:xfrm>
            <a:off x="2712930" y="5143343"/>
            <a:ext cx="292100" cy="304800"/>
          </a:xfrm>
          <a:custGeom>
            <a:avLst/>
            <a:gdLst/>
            <a:ahLst/>
            <a:cxnLst/>
            <a:rect l="l" t="t" r="r" b="b"/>
            <a:pathLst>
              <a:path w="292100" h="304800">
                <a:moveTo>
                  <a:pt x="12954" y="260604"/>
                </a:moveTo>
                <a:lnTo>
                  <a:pt x="12954" y="0"/>
                </a:lnTo>
                <a:lnTo>
                  <a:pt x="0" y="0"/>
                </a:lnTo>
                <a:lnTo>
                  <a:pt x="0" y="270510"/>
                </a:lnTo>
                <a:lnTo>
                  <a:pt x="3048" y="272796"/>
                </a:lnTo>
                <a:lnTo>
                  <a:pt x="6096" y="272796"/>
                </a:lnTo>
                <a:lnTo>
                  <a:pt x="6096" y="260604"/>
                </a:lnTo>
                <a:lnTo>
                  <a:pt x="12954" y="260604"/>
                </a:lnTo>
                <a:close/>
              </a:path>
              <a:path w="292100" h="304800">
                <a:moveTo>
                  <a:pt x="228600" y="272796"/>
                </a:moveTo>
                <a:lnTo>
                  <a:pt x="228600" y="260604"/>
                </a:lnTo>
                <a:lnTo>
                  <a:pt x="6096" y="260604"/>
                </a:lnTo>
                <a:lnTo>
                  <a:pt x="12954" y="266700"/>
                </a:lnTo>
                <a:lnTo>
                  <a:pt x="12954" y="272796"/>
                </a:lnTo>
                <a:lnTo>
                  <a:pt x="228600" y="272796"/>
                </a:lnTo>
                <a:close/>
              </a:path>
              <a:path w="292100" h="304800">
                <a:moveTo>
                  <a:pt x="12954" y="272796"/>
                </a:moveTo>
                <a:lnTo>
                  <a:pt x="12954" y="266700"/>
                </a:lnTo>
                <a:lnTo>
                  <a:pt x="6096" y="260604"/>
                </a:lnTo>
                <a:lnTo>
                  <a:pt x="6096" y="272796"/>
                </a:lnTo>
                <a:lnTo>
                  <a:pt x="12954" y="272796"/>
                </a:lnTo>
                <a:close/>
              </a:path>
              <a:path w="292100" h="304800">
                <a:moveTo>
                  <a:pt x="291846" y="266700"/>
                </a:moveTo>
                <a:lnTo>
                  <a:pt x="215646" y="228600"/>
                </a:lnTo>
                <a:lnTo>
                  <a:pt x="215646" y="260604"/>
                </a:lnTo>
                <a:lnTo>
                  <a:pt x="228600" y="260604"/>
                </a:lnTo>
                <a:lnTo>
                  <a:pt x="228600" y="298323"/>
                </a:lnTo>
                <a:lnTo>
                  <a:pt x="291846" y="266700"/>
                </a:lnTo>
                <a:close/>
              </a:path>
              <a:path w="292100" h="304800">
                <a:moveTo>
                  <a:pt x="228600" y="298323"/>
                </a:moveTo>
                <a:lnTo>
                  <a:pt x="228600" y="272796"/>
                </a:lnTo>
                <a:lnTo>
                  <a:pt x="215646" y="272796"/>
                </a:lnTo>
                <a:lnTo>
                  <a:pt x="215646" y="304800"/>
                </a:lnTo>
                <a:lnTo>
                  <a:pt x="228600" y="298323"/>
                </a:lnTo>
                <a:close/>
              </a:path>
            </a:pathLst>
          </a:custGeom>
          <a:solidFill>
            <a:srgbClr val="F8D44C"/>
          </a:solid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8" name="object 15"/>
          <p:cNvSpPr/>
          <p:nvPr/>
        </p:nvSpPr>
        <p:spPr>
          <a:xfrm>
            <a:off x="2712930" y="5143343"/>
            <a:ext cx="292100" cy="304800"/>
          </a:xfrm>
          <a:custGeom>
            <a:avLst/>
            <a:gdLst/>
            <a:ahLst/>
            <a:cxnLst/>
            <a:rect l="l" t="t" r="r" b="b"/>
            <a:pathLst>
              <a:path w="292100" h="304800">
                <a:moveTo>
                  <a:pt x="12954" y="260604"/>
                </a:moveTo>
                <a:lnTo>
                  <a:pt x="12954" y="0"/>
                </a:lnTo>
                <a:lnTo>
                  <a:pt x="0" y="0"/>
                </a:lnTo>
                <a:lnTo>
                  <a:pt x="0" y="270510"/>
                </a:lnTo>
                <a:lnTo>
                  <a:pt x="3048" y="272796"/>
                </a:lnTo>
                <a:lnTo>
                  <a:pt x="6096" y="272796"/>
                </a:lnTo>
                <a:lnTo>
                  <a:pt x="6096" y="260604"/>
                </a:lnTo>
                <a:lnTo>
                  <a:pt x="12954" y="260604"/>
                </a:lnTo>
                <a:close/>
              </a:path>
              <a:path w="292100" h="304800">
                <a:moveTo>
                  <a:pt x="228600" y="272796"/>
                </a:moveTo>
                <a:lnTo>
                  <a:pt x="228600" y="260604"/>
                </a:lnTo>
                <a:lnTo>
                  <a:pt x="6096" y="260604"/>
                </a:lnTo>
                <a:lnTo>
                  <a:pt x="12954" y="266700"/>
                </a:lnTo>
                <a:lnTo>
                  <a:pt x="12954" y="272796"/>
                </a:lnTo>
                <a:lnTo>
                  <a:pt x="228600" y="272796"/>
                </a:lnTo>
                <a:close/>
              </a:path>
              <a:path w="292100" h="304800">
                <a:moveTo>
                  <a:pt x="12954" y="272796"/>
                </a:moveTo>
                <a:lnTo>
                  <a:pt x="12954" y="266700"/>
                </a:lnTo>
                <a:lnTo>
                  <a:pt x="6096" y="260604"/>
                </a:lnTo>
                <a:lnTo>
                  <a:pt x="6096" y="272796"/>
                </a:lnTo>
                <a:lnTo>
                  <a:pt x="12954" y="272796"/>
                </a:lnTo>
                <a:close/>
              </a:path>
              <a:path w="292100" h="304800">
                <a:moveTo>
                  <a:pt x="291846" y="266700"/>
                </a:moveTo>
                <a:lnTo>
                  <a:pt x="215646" y="228600"/>
                </a:lnTo>
                <a:lnTo>
                  <a:pt x="215646" y="260604"/>
                </a:lnTo>
                <a:lnTo>
                  <a:pt x="228600" y="260604"/>
                </a:lnTo>
                <a:lnTo>
                  <a:pt x="228600" y="298323"/>
                </a:lnTo>
                <a:lnTo>
                  <a:pt x="291846" y="266700"/>
                </a:lnTo>
                <a:close/>
              </a:path>
              <a:path w="292100" h="304800">
                <a:moveTo>
                  <a:pt x="228600" y="298323"/>
                </a:moveTo>
                <a:lnTo>
                  <a:pt x="228600" y="272796"/>
                </a:lnTo>
                <a:lnTo>
                  <a:pt x="215646" y="272796"/>
                </a:lnTo>
                <a:lnTo>
                  <a:pt x="215646" y="304800"/>
                </a:lnTo>
                <a:lnTo>
                  <a:pt x="228600" y="298323"/>
                </a:lnTo>
                <a:close/>
              </a:path>
            </a:pathLst>
          </a:custGeom>
          <a:solidFill>
            <a:srgbClr val="F8D44C"/>
          </a:solid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9" name="object 16"/>
          <p:cNvSpPr/>
          <p:nvPr/>
        </p:nvSpPr>
        <p:spPr>
          <a:xfrm>
            <a:off x="2769331" y="4241897"/>
            <a:ext cx="640841" cy="358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2832069" y="4275426"/>
            <a:ext cx="5187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 marR="5077" indent="31066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900" spc="60" dirty="0">
                <a:solidFill>
                  <a:prstClr val="black"/>
                </a:solidFill>
                <a:latin typeface="Calibri"/>
                <a:cs typeface="Calibri"/>
              </a:rPr>
              <a:t>Chunk </a:t>
            </a:r>
            <a:r>
              <a:rPr sz="900" spc="75" dirty="0">
                <a:solidFill>
                  <a:prstClr val="black"/>
                </a:solidFill>
                <a:latin typeface="Calibri"/>
                <a:cs typeface="Calibri"/>
              </a:rPr>
              <a:t>1 </a:t>
            </a:r>
            <a:r>
              <a:rPr sz="900" spc="20" dirty="0" err="1" smtClean="0">
                <a:solidFill>
                  <a:prstClr val="black"/>
                </a:solidFill>
                <a:latin typeface="Calibri"/>
                <a:cs typeface="Calibri"/>
              </a:rPr>
              <a:t>MetaData</a:t>
            </a:r>
            <a:endParaRPr sz="9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2680940" y="4593192"/>
            <a:ext cx="416559" cy="264795"/>
          </a:xfrm>
          <a:custGeom>
            <a:avLst/>
            <a:gdLst/>
            <a:ahLst/>
            <a:cxnLst/>
            <a:rect l="l" t="t" r="r" b="b"/>
            <a:pathLst>
              <a:path w="416560" h="264795">
                <a:moveTo>
                  <a:pt x="76199" y="188214"/>
                </a:moveTo>
                <a:lnTo>
                  <a:pt x="0" y="188214"/>
                </a:lnTo>
                <a:lnTo>
                  <a:pt x="32003" y="252222"/>
                </a:lnTo>
                <a:lnTo>
                  <a:pt x="32003" y="200406"/>
                </a:lnTo>
                <a:lnTo>
                  <a:pt x="44957" y="200406"/>
                </a:lnTo>
                <a:lnTo>
                  <a:pt x="44957" y="250697"/>
                </a:lnTo>
                <a:lnTo>
                  <a:pt x="76199" y="188214"/>
                </a:lnTo>
                <a:close/>
              </a:path>
              <a:path w="416560" h="264795">
                <a:moveTo>
                  <a:pt x="409955" y="125730"/>
                </a:moveTo>
                <a:lnTo>
                  <a:pt x="35051" y="125730"/>
                </a:lnTo>
                <a:lnTo>
                  <a:pt x="32003" y="128778"/>
                </a:lnTo>
                <a:lnTo>
                  <a:pt x="32003" y="188214"/>
                </a:lnTo>
                <a:lnTo>
                  <a:pt x="38099" y="188214"/>
                </a:lnTo>
                <a:lnTo>
                  <a:pt x="38099" y="138684"/>
                </a:lnTo>
                <a:lnTo>
                  <a:pt x="44957" y="131826"/>
                </a:lnTo>
                <a:lnTo>
                  <a:pt x="44957" y="138684"/>
                </a:lnTo>
                <a:lnTo>
                  <a:pt x="403859" y="138684"/>
                </a:lnTo>
                <a:lnTo>
                  <a:pt x="403859" y="131826"/>
                </a:lnTo>
                <a:lnTo>
                  <a:pt x="409955" y="125730"/>
                </a:lnTo>
                <a:close/>
              </a:path>
              <a:path w="416560" h="264795">
                <a:moveTo>
                  <a:pt x="44957" y="250697"/>
                </a:moveTo>
                <a:lnTo>
                  <a:pt x="44957" y="200406"/>
                </a:lnTo>
                <a:lnTo>
                  <a:pt x="32003" y="200406"/>
                </a:lnTo>
                <a:lnTo>
                  <a:pt x="32003" y="252222"/>
                </a:lnTo>
                <a:lnTo>
                  <a:pt x="38099" y="264414"/>
                </a:lnTo>
                <a:lnTo>
                  <a:pt x="44957" y="250697"/>
                </a:lnTo>
                <a:close/>
              </a:path>
              <a:path w="416560" h="264795">
                <a:moveTo>
                  <a:pt x="44957" y="138684"/>
                </a:moveTo>
                <a:lnTo>
                  <a:pt x="44957" y="131826"/>
                </a:lnTo>
                <a:lnTo>
                  <a:pt x="38099" y="138684"/>
                </a:lnTo>
                <a:lnTo>
                  <a:pt x="44957" y="138684"/>
                </a:lnTo>
                <a:close/>
              </a:path>
              <a:path w="416560" h="264795">
                <a:moveTo>
                  <a:pt x="44957" y="188214"/>
                </a:moveTo>
                <a:lnTo>
                  <a:pt x="44957" y="138684"/>
                </a:lnTo>
                <a:lnTo>
                  <a:pt x="38099" y="138684"/>
                </a:lnTo>
                <a:lnTo>
                  <a:pt x="38099" y="188214"/>
                </a:lnTo>
                <a:lnTo>
                  <a:pt x="44957" y="188214"/>
                </a:lnTo>
                <a:close/>
              </a:path>
              <a:path w="416560" h="264795">
                <a:moveTo>
                  <a:pt x="416051" y="135636"/>
                </a:moveTo>
                <a:lnTo>
                  <a:pt x="416051" y="0"/>
                </a:lnTo>
                <a:lnTo>
                  <a:pt x="403859" y="0"/>
                </a:lnTo>
                <a:lnTo>
                  <a:pt x="403859" y="125730"/>
                </a:lnTo>
                <a:lnTo>
                  <a:pt x="409955" y="125730"/>
                </a:lnTo>
                <a:lnTo>
                  <a:pt x="409955" y="138684"/>
                </a:lnTo>
                <a:lnTo>
                  <a:pt x="413765" y="138684"/>
                </a:lnTo>
                <a:lnTo>
                  <a:pt x="416051" y="135636"/>
                </a:lnTo>
                <a:close/>
              </a:path>
              <a:path w="416560" h="264795">
                <a:moveTo>
                  <a:pt x="409955" y="138684"/>
                </a:moveTo>
                <a:lnTo>
                  <a:pt x="409955" y="125730"/>
                </a:lnTo>
                <a:lnTo>
                  <a:pt x="403859" y="131826"/>
                </a:lnTo>
                <a:lnTo>
                  <a:pt x="403859" y="138684"/>
                </a:lnTo>
                <a:lnTo>
                  <a:pt x="409955" y="138684"/>
                </a:lnTo>
                <a:close/>
              </a:path>
            </a:pathLst>
          </a:custGeom>
          <a:solidFill>
            <a:srgbClr val="F8D44C"/>
          </a:solid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2" name="object 19"/>
          <p:cNvSpPr/>
          <p:nvPr/>
        </p:nvSpPr>
        <p:spPr>
          <a:xfrm>
            <a:off x="2680940" y="4593192"/>
            <a:ext cx="416559" cy="264795"/>
          </a:xfrm>
          <a:custGeom>
            <a:avLst/>
            <a:gdLst/>
            <a:ahLst/>
            <a:cxnLst/>
            <a:rect l="l" t="t" r="r" b="b"/>
            <a:pathLst>
              <a:path w="416560" h="264795">
                <a:moveTo>
                  <a:pt x="76199" y="188214"/>
                </a:moveTo>
                <a:lnTo>
                  <a:pt x="0" y="188214"/>
                </a:lnTo>
                <a:lnTo>
                  <a:pt x="32003" y="252222"/>
                </a:lnTo>
                <a:lnTo>
                  <a:pt x="32003" y="200406"/>
                </a:lnTo>
                <a:lnTo>
                  <a:pt x="44957" y="200406"/>
                </a:lnTo>
                <a:lnTo>
                  <a:pt x="44957" y="250697"/>
                </a:lnTo>
                <a:lnTo>
                  <a:pt x="76199" y="188214"/>
                </a:lnTo>
                <a:close/>
              </a:path>
              <a:path w="416560" h="264795">
                <a:moveTo>
                  <a:pt x="409955" y="125730"/>
                </a:moveTo>
                <a:lnTo>
                  <a:pt x="35051" y="125730"/>
                </a:lnTo>
                <a:lnTo>
                  <a:pt x="32003" y="128778"/>
                </a:lnTo>
                <a:lnTo>
                  <a:pt x="32003" y="188214"/>
                </a:lnTo>
                <a:lnTo>
                  <a:pt x="38099" y="188214"/>
                </a:lnTo>
                <a:lnTo>
                  <a:pt x="38099" y="138684"/>
                </a:lnTo>
                <a:lnTo>
                  <a:pt x="44957" y="131826"/>
                </a:lnTo>
                <a:lnTo>
                  <a:pt x="44957" y="138684"/>
                </a:lnTo>
                <a:lnTo>
                  <a:pt x="403859" y="138684"/>
                </a:lnTo>
                <a:lnTo>
                  <a:pt x="403859" y="131826"/>
                </a:lnTo>
                <a:lnTo>
                  <a:pt x="409955" y="125730"/>
                </a:lnTo>
                <a:close/>
              </a:path>
              <a:path w="416560" h="264795">
                <a:moveTo>
                  <a:pt x="44957" y="250697"/>
                </a:moveTo>
                <a:lnTo>
                  <a:pt x="44957" y="200406"/>
                </a:lnTo>
                <a:lnTo>
                  <a:pt x="32003" y="200406"/>
                </a:lnTo>
                <a:lnTo>
                  <a:pt x="32003" y="252222"/>
                </a:lnTo>
                <a:lnTo>
                  <a:pt x="38099" y="264414"/>
                </a:lnTo>
                <a:lnTo>
                  <a:pt x="44957" y="250697"/>
                </a:lnTo>
                <a:close/>
              </a:path>
              <a:path w="416560" h="264795">
                <a:moveTo>
                  <a:pt x="44957" y="138684"/>
                </a:moveTo>
                <a:lnTo>
                  <a:pt x="44957" y="131826"/>
                </a:lnTo>
                <a:lnTo>
                  <a:pt x="38099" y="138684"/>
                </a:lnTo>
                <a:lnTo>
                  <a:pt x="44957" y="138684"/>
                </a:lnTo>
                <a:close/>
              </a:path>
              <a:path w="416560" h="264795">
                <a:moveTo>
                  <a:pt x="44957" y="188214"/>
                </a:moveTo>
                <a:lnTo>
                  <a:pt x="44957" y="138684"/>
                </a:lnTo>
                <a:lnTo>
                  <a:pt x="38099" y="138684"/>
                </a:lnTo>
                <a:lnTo>
                  <a:pt x="38099" y="188214"/>
                </a:lnTo>
                <a:lnTo>
                  <a:pt x="44957" y="188214"/>
                </a:lnTo>
                <a:close/>
              </a:path>
              <a:path w="416560" h="264795">
                <a:moveTo>
                  <a:pt x="416051" y="135636"/>
                </a:moveTo>
                <a:lnTo>
                  <a:pt x="416051" y="0"/>
                </a:lnTo>
                <a:lnTo>
                  <a:pt x="403859" y="0"/>
                </a:lnTo>
                <a:lnTo>
                  <a:pt x="403859" y="125730"/>
                </a:lnTo>
                <a:lnTo>
                  <a:pt x="409955" y="125730"/>
                </a:lnTo>
                <a:lnTo>
                  <a:pt x="409955" y="138684"/>
                </a:lnTo>
                <a:lnTo>
                  <a:pt x="413765" y="138684"/>
                </a:lnTo>
                <a:lnTo>
                  <a:pt x="416051" y="135636"/>
                </a:lnTo>
                <a:close/>
              </a:path>
              <a:path w="416560" h="264795">
                <a:moveTo>
                  <a:pt x="409955" y="138684"/>
                </a:moveTo>
                <a:lnTo>
                  <a:pt x="409955" y="125730"/>
                </a:lnTo>
                <a:lnTo>
                  <a:pt x="403859" y="131826"/>
                </a:lnTo>
                <a:lnTo>
                  <a:pt x="403859" y="138684"/>
                </a:lnTo>
                <a:lnTo>
                  <a:pt x="409955" y="138684"/>
                </a:lnTo>
                <a:close/>
              </a:path>
            </a:pathLst>
          </a:custGeom>
          <a:solidFill>
            <a:srgbClr val="F8D44C"/>
          </a:solid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2997931" y="5234784"/>
            <a:ext cx="815339" cy="3497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4" name="object 21"/>
          <p:cNvSpPr txBox="1"/>
          <p:nvPr/>
        </p:nvSpPr>
        <p:spPr>
          <a:xfrm>
            <a:off x="3041619" y="5333086"/>
            <a:ext cx="72961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900" spc="65" dirty="0">
                <a:solidFill>
                  <a:prstClr val="black"/>
                </a:solidFill>
                <a:latin typeface="Calibri"/>
                <a:cs typeface="Calibri"/>
              </a:rPr>
              <a:t>MRENCLAV</a:t>
            </a:r>
            <a:r>
              <a:rPr sz="900" spc="50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900" spc="75" baseline="23148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endParaRPr sz="900" baseline="2314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3683731" y="4241897"/>
            <a:ext cx="640841" cy="358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6" name="object 23"/>
          <p:cNvSpPr txBox="1"/>
          <p:nvPr/>
        </p:nvSpPr>
        <p:spPr>
          <a:xfrm>
            <a:off x="3777698" y="4275426"/>
            <a:ext cx="45593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 marR="5077" indent="95742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900" spc="30" dirty="0">
                <a:solidFill>
                  <a:prstClr val="black"/>
                </a:solidFill>
                <a:latin typeface="Calibri"/>
                <a:cs typeface="Calibri"/>
              </a:rPr>
              <a:t>Data  </a:t>
            </a:r>
            <a:r>
              <a:rPr sz="900" spc="60" dirty="0">
                <a:solidFill>
                  <a:prstClr val="black"/>
                </a:solidFill>
                <a:latin typeface="Calibri"/>
                <a:cs typeface="Calibri"/>
              </a:rPr>
              <a:t>Chunk</a:t>
            </a:r>
            <a:r>
              <a:rPr sz="900" spc="-6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900" spc="75" dirty="0">
                <a:solidFill>
                  <a:prstClr val="black"/>
                </a:solidFill>
                <a:latin typeface="Calibri"/>
                <a:cs typeface="Calibri"/>
              </a:rPr>
              <a:t>2</a:t>
            </a:r>
            <a:endParaRPr sz="9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4083006" y="4852259"/>
            <a:ext cx="698754" cy="2964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8" name="object 25"/>
          <p:cNvSpPr txBox="1"/>
          <p:nvPr/>
        </p:nvSpPr>
        <p:spPr>
          <a:xfrm>
            <a:off x="4185372" y="4923128"/>
            <a:ext cx="49720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900" spc="75" dirty="0">
                <a:solidFill>
                  <a:prstClr val="black"/>
                </a:solidFill>
                <a:latin typeface="Calibri"/>
                <a:cs typeface="Calibri"/>
              </a:rPr>
              <a:t>SHA-256</a:t>
            </a:r>
            <a:endParaRPr sz="9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9" name="object 26"/>
          <p:cNvSpPr/>
          <p:nvPr/>
        </p:nvSpPr>
        <p:spPr>
          <a:xfrm>
            <a:off x="3804877" y="4961991"/>
            <a:ext cx="285750" cy="454659"/>
          </a:xfrm>
          <a:custGeom>
            <a:avLst/>
            <a:gdLst/>
            <a:ahLst/>
            <a:cxnLst/>
            <a:rect l="l" t="t" r="r" b="b"/>
            <a:pathLst>
              <a:path w="285750" h="454660">
                <a:moveTo>
                  <a:pt x="143256" y="441959"/>
                </a:moveTo>
                <a:lnTo>
                  <a:pt x="0" y="441959"/>
                </a:lnTo>
                <a:lnTo>
                  <a:pt x="0" y="454151"/>
                </a:lnTo>
                <a:lnTo>
                  <a:pt x="137160" y="454151"/>
                </a:lnTo>
                <a:lnTo>
                  <a:pt x="137160" y="448055"/>
                </a:lnTo>
                <a:lnTo>
                  <a:pt x="143256" y="441959"/>
                </a:lnTo>
                <a:close/>
              </a:path>
              <a:path w="285750" h="454660">
                <a:moveTo>
                  <a:pt x="222503" y="44957"/>
                </a:moveTo>
                <a:lnTo>
                  <a:pt x="222503" y="32003"/>
                </a:lnTo>
                <a:lnTo>
                  <a:pt x="139445" y="32003"/>
                </a:lnTo>
                <a:lnTo>
                  <a:pt x="137160" y="35051"/>
                </a:lnTo>
                <a:lnTo>
                  <a:pt x="137160" y="441959"/>
                </a:lnTo>
                <a:lnTo>
                  <a:pt x="143256" y="441959"/>
                </a:lnTo>
                <a:lnTo>
                  <a:pt x="143255" y="44957"/>
                </a:lnTo>
                <a:lnTo>
                  <a:pt x="149351" y="38099"/>
                </a:lnTo>
                <a:lnTo>
                  <a:pt x="149351" y="44957"/>
                </a:lnTo>
                <a:lnTo>
                  <a:pt x="222503" y="44957"/>
                </a:lnTo>
                <a:close/>
              </a:path>
              <a:path w="285750" h="454660">
                <a:moveTo>
                  <a:pt x="149352" y="451865"/>
                </a:moveTo>
                <a:lnTo>
                  <a:pt x="149351" y="44957"/>
                </a:lnTo>
                <a:lnTo>
                  <a:pt x="143255" y="44957"/>
                </a:lnTo>
                <a:lnTo>
                  <a:pt x="143256" y="441959"/>
                </a:lnTo>
                <a:lnTo>
                  <a:pt x="137160" y="448055"/>
                </a:lnTo>
                <a:lnTo>
                  <a:pt x="137160" y="454151"/>
                </a:lnTo>
                <a:lnTo>
                  <a:pt x="147066" y="454151"/>
                </a:lnTo>
                <a:lnTo>
                  <a:pt x="149352" y="451865"/>
                </a:lnTo>
                <a:close/>
              </a:path>
              <a:path w="285750" h="454660">
                <a:moveTo>
                  <a:pt x="149351" y="44957"/>
                </a:moveTo>
                <a:lnTo>
                  <a:pt x="149351" y="38099"/>
                </a:lnTo>
                <a:lnTo>
                  <a:pt x="143255" y="44957"/>
                </a:lnTo>
                <a:lnTo>
                  <a:pt x="149351" y="44957"/>
                </a:lnTo>
                <a:close/>
              </a:path>
              <a:path w="285750" h="454660">
                <a:moveTo>
                  <a:pt x="285749" y="38099"/>
                </a:moveTo>
                <a:lnTo>
                  <a:pt x="209549" y="0"/>
                </a:lnTo>
                <a:lnTo>
                  <a:pt x="209549" y="32003"/>
                </a:lnTo>
                <a:lnTo>
                  <a:pt x="222503" y="32003"/>
                </a:lnTo>
                <a:lnTo>
                  <a:pt x="222503" y="69722"/>
                </a:lnTo>
                <a:lnTo>
                  <a:pt x="285749" y="38099"/>
                </a:lnTo>
                <a:close/>
              </a:path>
              <a:path w="285750" h="454660">
                <a:moveTo>
                  <a:pt x="222503" y="69722"/>
                </a:moveTo>
                <a:lnTo>
                  <a:pt x="222503" y="44957"/>
                </a:lnTo>
                <a:lnTo>
                  <a:pt x="209549" y="44957"/>
                </a:lnTo>
                <a:lnTo>
                  <a:pt x="209549" y="76199"/>
                </a:lnTo>
                <a:lnTo>
                  <a:pt x="222503" y="69722"/>
                </a:lnTo>
                <a:close/>
              </a:path>
            </a:pathLst>
          </a:custGeom>
          <a:solidFill>
            <a:srgbClr val="F8D44C"/>
          </a:solid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0" name="object 27"/>
          <p:cNvSpPr/>
          <p:nvPr/>
        </p:nvSpPr>
        <p:spPr>
          <a:xfrm>
            <a:off x="3804877" y="4961991"/>
            <a:ext cx="285750" cy="454659"/>
          </a:xfrm>
          <a:custGeom>
            <a:avLst/>
            <a:gdLst/>
            <a:ahLst/>
            <a:cxnLst/>
            <a:rect l="l" t="t" r="r" b="b"/>
            <a:pathLst>
              <a:path w="285750" h="454660">
                <a:moveTo>
                  <a:pt x="143256" y="441959"/>
                </a:moveTo>
                <a:lnTo>
                  <a:pt x="0" y="441959"/>
                </a:lnTo>
                <a:lnTo>
                  <a:pt x="0" y="454151"/>
                </a:lnTo>
                <a:lnTo>
                  <a:pt x="137160" y="454151"/>
                </a:lnTo>
                <a:lnTo>
                  <a:pt x="137160" y="448055"/>
                </a:lnTo>
                <a:lnTo>
                  <a:pt x="143256" y="441959"/>
                </a:lnTo>
                <a:close/>
              </a:path>
              <a:path w="285750" h="454660">
                <a:moveTo>
                  <a:pt x="222503" y="44957"/>
                </a:moveTo>
                <a:lnTo>
                  <a:pt x="222503" y="32003"/>
                </a:lnTo>
                <a:lnTo>
                  <a:pt x="139445" y="32003"/>
                </a:lnTo>
                <a:lnTo>
                  <a:pt x="137160" y="35051"/>
                </a:lnTo>
                <a:lnTo>
                  <a:pt x="137160" y="441959"/>
                </a:lnTo>
                <a:lnTo>
                  <a:pt x="143256" y="441959"/>
                </a:lnTo>
                <a:lnTo>
                  <a:pt x="143255" y="44957"/>
                </a:lnTo>
                <a:lnTo>
                  <a:pt x="149351" y="38099"/>
                </a:lnTo>
                <a:lnTo>
                  <a:pt x="149351" y="44957"/>
                </a:lnTo>
                <a:lnTo>
                  <a:pt x="222503" y="44957"/>
                </a:lnTo>
                <a:close/>
              </a:path>
              <a:path w="285750" h="454660">
                <a:moveTo>
                  <a:pt x="149352" y="451865"/>
                </a:moveTo>
                <a:lnTo>
                  <a:pt x="149351" y="44957"/>
                </a:lnTo>
                <a:lnTo>
                  <a:pt x="143255" y="44957"/>
                </a:lnTo>
                <a:lnTo>
                  <a:pt x="143256" y="441959"/>
                </a:lnTo>
                <a:lnTo>
                  <a:pt x="137160" y="448055"/>
                </a:lnTo>
                <a:lnTo>
                  <a:pt x="137160" y="454151"/>
                </a:lnTo>
                <a:lnTo>
                  <a:pt x="147066" y="454151"/>
                </a:lnTo>
                <a:lnTo>
                  <a:pt x="149352" y="451865"/>
                </a:lnTo>
                <a:close/>
              </a:path>
              <a:path w="285750" h="454660">
                <a:moveTo>
                  <a:pt x="149351" y="44957"/>
                </a:moveTo>
                <a:lnTo>
                  <a:pt x="149351" y="38099"/>
                </a:lnTo>
                <a:lnTo>
                  <a:pt x="143255" y="44957"/>
                </a:lnTo>
                <a:lnTo>
                  <a:pt x="149351" y="44957"/>
                </a:lnTo>
                <a:close/>
              </a:path>
              <a:path w="285750" h="454660">
                <a:moveTo>
                  <a:pt x="285749" y="38099"/>
                </a:moveTo>
                <a:lnTo>
                  <a:pt x="209549" y="0"/>
                </a:lnTo>
                <a:lnTo>
                  <a:pt x="209549" y="32003"/>
                </a:lnTo>
                <a:lnTo>
                  <a:pt x="222503" y="32003"/>
                </a:lnTo>
                <a:lnTo>
                  <a:pt x="222503" y="69722"/>
                </a:lnTo>
                <a:lnTo>
                  <a:pt x="285749" y="38099"/>
                </a:lnTo>
                <a:close/>
              </a:path>
              <a:path w="285750" h="454660">
                <a:moveTo>
                  <a:pt x="222503" y="69722"/>
                </a:moveTo>
                <a:lnTo>
                  <a:pt x="222503" y="44957"/>
                </a:lnTo>
                <a:lnTo>
                  <a:pt x="209549" y="44957"/>
                </a:lnTo>
                <a:lnTo>
                  <a:pt x="209549" y="76199"/>
                </a:lnTo>
                <a:lnTo>
                  <a:pt x="222503" y="69722"/>
                </a:lnTo>
                <a:close/>
              </a:path>
            </a:pathLst>
          </a:custGeom>
          <a:solidFill>
            <a:srgbClr val="F8D44C"/>
          </a:solid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1" name="object 28"/>
          <p:cNvSpPr/>
          <p:nvPr/>
        </p:nvSpPr>
        <p:spPr>
          <a:xfrm>
            <a:off x="3999186" y="4593192"/>
            <a:ext cx="472440" cy="264795"/>
          </a:xfrm>
          <a:custGeom>
            <a:avLst/>
            <a:gdLst/>
            <a:ahLst/>
            <a:cxnLst/>
            <a:rect l="l" t="t" r="r" b="b"/>
            <a:pathLst>
              <a:path w="472439" h="264795">
                <a:moveTo>
                  <a:pt x="12192" y="125730"/>
                </a:moveTo>
                <a:lnTo>
                  <a:pt x="12192" y="0"/>
                </a:lnTo>
                <a:lnTo>
                  <a:pt x="0" y="0"/>
                </a:lnTo>
                <a:lnTo>
                  <a:pt x="0" y="135636"/>
                </a:lnTo>
                <a:lnTo>
                  <a:pt x="2286" y="138684"/>
                </a:lnTo>
                <a:lnTo>
                  <a:pt x="6096" y="138684"/>
                </a:lnTo>
                <a:lnTo>
                  <a:pt x="6096" y="125730"/>
                </a:lnTo>
                <a:lnTo>
                  <a:pt x="12192" y="125730"/>
                </a:lnTo>
                <a:close/>
              </a:path>
              <a:path w="472439" h="264795">
                <a:moveTo>
                  <a:pt x="441198" y="188213"/>
                </a:moveTo>
                <a:lnTo>
                  <a:pt x="441198" y="128777"/>
                </a:lnTo>
                <a:lnTo>
                  <a:pt x="438150" y="125729"/>
                </a:lnTo>
                <a:lnTo>
                  <a:pt x="6096" y="125730"/>
                </a:lnTo>
                <a:lnTo>
                  <a:pt x="12192" y="131826"/>
                </a:lnTo>
                <a:lnTo>
                  <a:pt x="12192" y="138684"/>
                </a:lnTo>
                <a:lnTo>
                  <a:pt x="428244" y="138683"/>
                </a:lnTo>
                <a:lnTo>
                  <a:pt x="428244" y="131826"/>
                </a:lnTo>
                <a:lnTo>
                  <a:pt x="434340" y="138683"/>
                </a:lnTo>
                <a:lnTo>
                  <a:pt x="434340" y="188213"/>
                </a:lnTo>
                <a:lnTo>
                  <a:pt x="441198" y="188213"/>
                </a:lnTo>
                <a:close/>
              </a:path>
              <a:path w="472439" h="264795">
                <a:moveTo>
                  <a:pt x="12192" y="138684"/>
                </a:moveTo>
                <a:lnTo>
                  <a:pt x="12192" y="131826"/>
                </a:lnTo>
                <a:lnTo>
                  <a:pt x="6096" y="125730"/>
                </a:lnTo>
                <a:lnTo>
                  <a:pt x="6096" y="138684"/>
                </a:lnTo>
                <a:lnTo>
                  <a:pt x="12192" y="138684"/>
                </a:lnTo>
                <a:close/>
              </a:path>
              <a:path w="472439" h="264795">
                <a:moveTo>
                  <a:pt x="472440" y="188213"/>
                </a:moveTo>
                <a:lnTo>
                  <a:pt x="396240" y="188213"/>
                </a:lnTo>
                <a:lnTo>
                  <a:pt x="428244" y="252221"/>
                </a:lnTo>
                <a:lnTo>
                  <a:pt x="428244" y="200405"/>
                </a:lnTo>
                <a:lnTo>
                  <a:pt x="441198" y="200405"/>
                </a:lnTo>
                <a:lnTo>
                  <a:pt x="441198" y="250697"/>
                </a:lnTo>
                <a:lnTo>
                  <a:pt x="472440" y="188213"/>
                </a:lnTo>
                <a:close/>
              </a:path>
              <a:path w="472439" h="264795">
                <a:moveTo>
                  <a:pt x="434340" y="138683"/>
                </a:moveTo>
                <a:lnTo>
                  <a:pt x="428244" y="131826"/>
                </a:lnTo>
                <a:lnTo>
                  <a:pt x="428244" y="138683"/>
                </a:lnTo>
                <a:lnTo>
                  <a:pt x="434340" y="138683"/>
                </a:lnTo>
                <a:close/>
              </a:path>
              <a:path w="472439" h="264795">
                <a:moveTo>
                  <a:pt x="434340" y="188213"/>
                </a:moveTo>
                <a:lnTo>
                  <a:pt x="434340" y="138683"/>
                </a:lnTo>
                <a:lnTo>
                  <a:pt x="428244" y="138683"/>
                </a:lnTo>
                <a:lnTo>
                  <a:pt x="428244" y="188213"/>
                </a:lnTo>
                <a:lnTo>
                  <a:pt x="434340" y="188213"/>
                </a:lnTo>
                <a:close/>
              </a:path>
              <a:path w="472439" h="264795">
                <a:moveTo>
                  <a:pt x="441198" y="250697"/>
                </a:moveTo>
                <a:lnTo>
                  <a:pt x="441198" y="200405"/>
                </a:lnTo>
                <a:lnTo>
                  <a:pt x="428244" y="200405"/>
                </a:lnTo>
                <a:lnTo>
                  <a:pt x="428244" y="252221"/>
                </a:lnTo>
                <a:lnTo>
                  <a:pt x="434340" y="264413"/>
                </a:lnTo>
                <a:lnTo>
                  <a:pt x="441198" y="250697"/>
                </a:lnTo>
                <a:close/>
              </a:path>
            </a:pathLst>
          </a:custGeom>
          <a:solidFill>
            <a:srgbClr val="F8D44C"/>
          </a:solid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2" name="object 29"/>
          <p:cNvSpPr/>
          <p:nvPr/>
        </p:nvSpPr>
        <p:spPr>
          <a:xfrm>
            <a:off x="3999186" y="4593192"/>
            <a:ext cx="472440" cy="264795"/>
          </a:xfrm>
          <a:custGeom>
            <a:avLst/>
            <a:gdLst/>
            <a:ahLst/>
            <a:cxnLst/>
            <a:rect l="l" t="t" r="r" b="b"/>
            <a:pathLst>
              <a:path w="472439" h="264795">
                <a:moveTo>
                  <a:pt x="12192" y="125730"/>
                </a:moveTo>
                <a:lnTo>
                  <a:pt x="12192" y="0"/>
                </a:lnTo>
                <a:lnTo>
                  <a:pt x="0" y="0"/>
                </a:lnTo>
                <a:lnTo>
                  <a:pt x="0" y="135636"/>
                </a:lnTo>
                <a:lnTo>
                  <a:pt x="2286" y="138684"/>
                </a:lnTo>
                <a:lnTo>
                  <a:pt x="6096" y="138684"/>
                </a:lnTo>
                <a:lnTo>
                  <a:pt x="6096" y="125730"/>
                </a:lnTo>
                <a:lnTo>
                  <a:pt x="12192" y="125730"/>
                </a:lnTo>
                <a:close/>
              </a:path>
              <a:path w="472439" h="264795">
                <a:moveTo>
                  <a:pt x="441198" y="188213"/>
                </a:moveTo>
                <a:lnTo>
                  <a:pt x="441198" y="128777"/>
                </a:lnTo>
                <a:lnTo>
                  <a:pt x="438150" y="125729"/>
                </a:lnTo>
                <a:lnTo>
                  <a:pt x="6096" y="125730"/>
                </a:lnTo>
                <a:lnTo>
                  <a:pt x="12192" y="131826"/>
                </a:lnTo>
                <a:lnTo>
                  <a:pt x="12192" y="138684"/>
                </a:lnTo>
                <a:lnTo>
                  <a:pt x="428244" y="138683"/>
                </a:lnTo>
                <a:lnTo>
                  <a:pt x="428244" y="131826"/>
                </a:lnTo>
                <a:lnTo>
                  <a:pt x="434340" y="138683"/>
                </a:lnTo>
                <a:lnTo>
                  <a:pt x="434340" y="188213"/>
                </a:lnTo>
                <a:lnTo>
                  <a:pt x="441198" y="188213"/>
                </a:lnTo>
                <a:close/>
              </a:path>
              <a:path w="472439" h="264795">
                <a:moveTo>
                  <a:pt x="12192" y="138684"/>
                </a:moveTo>
                <a:lnTo>
                  <a:pt x="12192" y="131826"/>
                </a:lnTo>
                <a:lnTo>
                  <a:pt x="6096" y="125730"/>
                </a:lnTo>
                <a:lnTo>
                  <a:pt x="6096" y="138684"/>
                </a:lnTo>
                <a:lnTo>
                  <a:pt x="12192" y="138684"/>
                </a:lnTo>
                <a:close/>
              </a:path>
              <a:path w="472439" h="264795">
                <a:moveTo>
                  <a:pt x="472440" y="188213"/>
                </a:moveTo>
                <a:lnTo>
                  <a:pt x="396240" y="188213"/>
                </a:lnTo>
                <a:lnTo>
                  <a:pt x="428244" y="252221"/>
                </a:lnTo>
                <a:lnTo>
                  <a:pt x="428244" y="200405"/>
                </a:lnTo>
                <a:lnTo>
                  <a:pt x="441198" y="200405"/>
                </a:lnTo>
                <a:lnTo>
                  <a:pt x="441198" y="250697"/>
                </a:lnTo>
                <a:lnTo>
                  <a:pt x="472440" y="188213"/>
                </a:lnTo>
                <a:close/>
              </a:path>
              <a:path w="472439" h="264795">
                <a:moveTo>
                  <a:pt x="434340" y="138683"/>
                </a:moveTo>
                <a:lnTo>
                  <a:pt x="428244" y="131826"/>
                </a:lnTo>
                <a:lnTo>
                  <a:pt x="428244" y="138683"/>
                </a:lnTo>
                <a:lnTo>
                  <a:pt x="434340" y="138683"/>
                </a:lnTo>
                <a:close/>
              </a:path>
              <a:path w="472439" h="264795">
                <a:moveTo>
                  <a:pt x="434340" y="188213"/>
                </a:moveTo>
                <a:lnTo>
                  <a:pt x="434340" y="138683"/>
                </a:lnTo>
                <a:lnTo>
                  <a:pt x="428244" y="138683"/>
                </a:lnTo>
                <a:lnTo>
                  <a:pt x="428244" y="188213"/>
                </a:lnTo>
                <a:lnTo>
                  <a:pt x="434340" y="188213"/>
                </a:lnTo>
                <a:close/>
              </a:path>
              <a:path w="472439" h="264795">
                <a:moveTo>
                  <a:pt x="441198" y="250697"/>
                </a:moveTo>
                <a:lnTo>
                  <a:pt x="441198" y="200405"/>
                </a:lnTo>
                <a:lnTo>
                  <a:pt x="428244" y="200405"/>
                </a:lnTo>
                <a:lnTo>
                  <a:pt x="428244" y="252221"/>
                </a:lnTo>
                <a:lnTo>
                  <a:pt x="434340" y="264413"/>
                </a:lnTo>
                <a:lnTo>
                  <a:pt x="441198" y="250697"/>
                </a:lnTo>
                <a:close/>
              </a:path>
            </a:pathLst>
          </a:custGeom>
          <a:solidFill>
            <a:srgbClr val="F8D44C"/>
          </a:solid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3" name="object 30"/>
          <p:cNvSpPr/>
          <p:nvPr/>
        </p:nvSpPr>
        <p:spPr>
          <a:xfrm>
            <a:off x="4427430" y="5143346"/>
            <a:ext cx="177800" cy="318770"/>
          </a:xfrm>
          <a:custGeom>
            <a:avLst/>
            <a:gdLst/>
            <a:ahLst/>
            <a:cxnLst/>
            <a:rect l="l" t="t" r="r" b="b"/>
            <a:pathLst>
              <a:path w="177800" h="318770">
                <a:moveTo>
                  <a:pt x="12954" y="274320"/>
                </a:moveTo>
                <a:lnTo>
                  <a:pt x="12954" y="0"/>
                </a:lnTo>
                <a:lnTo>
                  <a:pt x="0" y="0"/>
                </a:lnTo>
                <a:lnTo>
                  <a:pt x="0" y="284226"/>
                </a:lnTo>
                <a:lnTo>
                  <a:pt x="3048" y="287274"/>
                </a:lnTo>
                <a:lnTo>
                  <a:pt x="6096" y="287274"/>
                </a:lnTo>
                <a:lnTo>
                  <a:pt x="6096" y="274320"/>
                </a:lnTo>
                <a:lnTo>
                  <a:pt x="12954" y="274320"/>
                </a:lnTo>
                <a:close/>
              </a:path>
              <a:path w="177800" h="318770">
                <a:moveTo>
                  <a:pt x="114300" y="287274"/>
                </a:moveTo>
                <a:lnTo>
                  <a:pt x="114300" y="274320"/>
                </a:lnTo>
                <a:lnTo>
                  <a:pt x="6096" y="274320"/>
                </a:lnTo>
                <a:lnTo>
                  <a:pt x="12954" y="280416"/>
                </a:lnTo>
                <a:lnTo>
                  <a:pt x="12954" y="287274"/>
                </a:lnTo>
                <a:lnTo>
                  <a:pt x="114300" y="287274"/>
                </a:lnTo>
                <a:close/>
              </a:path>
              <a:path w="177800" h="318770">
                <a:moveTo>
                  <a:pt x="12954" y="287274"/>
                </a:moveTo>
                <a:lnTo>
                  <a:pt x="12954" y="280416"/>
                </a:lnTo>
                <a:lnTo>
                  <a:pt x="6096" y="274320"/>
                </a:lnTo>
                <a:lnTo>
                  <a:pt x="6096" y="287274"/>
                </a:lnTo>
                <a:lnTo>
                  <a:pt x="12954" y="287274"/>
                </a:lnTo>
                <a:close/>
              </a:path>
              <a:path w="177800" h="318770">
                <a:moveTo>
                  <a:pt x="177546" y="280416"/>
                </a:moveTo>
                <a:lnTo>
                  <a:pt x="101346" y="242315"/>
                </a:lnTo>
                <a:lnTo>
                  <a:pt x="101346" y="274320"/>
                </a:lnTo>
                <a:lnTo>
                  <a:pt x="114300" y="274320"/>
                </a:lnTo>
                <a:lnTo>
                  <a:pt x="114300" y="312038"/>
                </a:lnTo>
                <a:lnTo>
                  <a:pt x="177546" y="280416"/>
                </a:lnTo>
                <a:close/>
              </a:path>
              <a:path w="177800" h="318770">
                <a:moveTo>
                  <a:pt x="114300" y="312038"/>
                </a:moveTo>
                <a:lnTo>
                  <a:pt x="114300" y="287274"/>
                </a:lnTo>
                <a:lnTo>
                  <a:pt x="101346" y="287274"/>
                </a:lnTo>
                <a:lnTo>
                  <a:pt x="101346" y="318516"/>
                </a:lnTo>
                <a:lnTo>
                  <a:pt x="114300" y="312038"/>
                </a:lnTo>
                <a:close/>
              </a:path>
            </a:pathLst>
          </a:custGeom>
          <a:solidFill>
            <a:srgbClr val="F8D44C"/>
          </a:solid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4" name="object 31"/>
          <p:cNvSpPr/>
          <p:nvPr/>
        </p:nvSpPr>
        <p:spPr>
          <a:xfrm>
            <a:off x="4427430" y="5143346"/>
            <a:ext cx="177800" cy="318770"/>
          </a:xfrm>
          <a:custGeom>
            <a:avLst/>
            <a:gdLst/>
            <a:ahLst/>
            <a:cxnLst/>
            <a:rect l="l" t="t" r="r" b="b"/>
            <a:pathLst>
              <a:path w="177800" h="318770">
                <a:moveTo>
                  <a:pt x="12954" y="274320"/>
                </a:moveTo>
                <a:lnTo>
                  <a:pt x="12954" y="0"/>
                </a:lnTo>
                <a:lnTo>
                  <a:pt x="0" y="0"/>
                </a:lnTo>
                <a:lnTo>
                  <a:pt x="0" y="284226"/>
                </a:lnTo>
                <a:lnTo>
                  <a:pt x="3048" y="287274"/>
                </a:lnTo>
                <a:lnTo>
                  <a:pt x="6096" y="287274"/>
                </a:lnTo>
                <a:lnTo>
                  <a:pt x="6096" y="274320"/>
                </a:lnTo>
                <a:lnTo>
                  <a:pt x="12954" y="274320"/>
                </a:lnTo>
                <a:close/>
              </a:path>
              <a:path w="177800" h="318770">
                <a:moveTo>
                  <a:pt x="114300" y="287274"/>
                </a:moveTo>
                <a:lnTo>
                  <a:pt x="114300" y="274320"/>
                </a:lnTo>
                <a:lnTo>
                  <a:pt x="6096" y="274320"/>
                </a:lnTo>
                <a:lnTo>
                  <a:pt x="12954" y="280416"/>
                </a:lnTo>
                <a:lnTo>
                  <a:pt x="12954" y="287274"/>
                </a:lnTo>
                <a:lnTo>
                  <a:pt x="114300" y="287274"/>
                </a:lnTo>
                <a:close/>
              </a:path>
              <a:path w="177800" h="318770">
                <a:moveTo>
                  <a:pt x="12954" y="287274"/>
                </a:moveTo>
                <a:lnTo>
                  <a:pt x="12954" y="280416"/>
                </a:lnTo>
                <a:lnTo>
                  <a:pt x="6096" y="274320"/>
                </a:lnTo>
                <a:lnTo>
                  <a:pt x="6096" y="287274"/>
                </a:lnTo>
                <a:lnTo>
                  <a:pt x="12954" y="287274"/>
                </a:lnTo>
                <a:close/>
              </a:path>
              <a:path w="177800" h="318770">
                <a:moveTo>
                  <a:pt x="177546" y="280416"/>
                </a:moveTo>
                <a:lnTo>
                  <a:pt x="101346" y="242315"/>
                </a:lnTo>
                <a:lnTo>
                  <a:pt x="101346" y="274320"/>
                </a:lnTo>
                <a:lnTo>
                  <a:pt x="114300" y="274320"/>
                </a:lnTo>
                <a:lnTo>
                  <a:pt x="114300" y="312038"/>
                </a:lnTo>
                <a:lnTo>
                  <a:pt x="177546" y="280416"/>
                </a:lnTo>
                <a:close/>
              </a:path>
              <a:path w="177800" h="318770">
                <a:moveTo>
                  <a:pt x="114300" y="312038"/>
                </a:moveTo>
                <a:lnTo>
                  <a:pt x="114300" y="287274"/>
                </a:lnTo>
                <a:lnTo>
                  <a:pt x="101346" y="287274"/>
                </a:lnTo>
                <a:lnTo>
                  <a:pt x="101346" y="318516"/>
                </a:lnTo>
                <a:lnTo>
                  <a:pt x="114300" y="312038"/>
                </a:lnTo>
                <a:close/>
              </a:path>
            </a:pathLst>
          </a:custGeom>
          <a:solidFill>
            <a:srgbClr val="F8D44C"/>
          </a:solid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5" name="object 32"/>
          <p:cNvSpPr/>
          <p:nvPr/>
        </p:nvSpPr>
        <p:spPr>
          <a:xfrm>
            <a:off x="4486118" y="4241897"/>
            <a:ext cx="640841" cy="358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6" name="object 33"/>
          <p:cNvSpPr txBox="1"/>
          <p:nvPr/>
        </p:nvSpPr>
        <p:spPr>
          <a:xfrm>
            <a:off x="4546569" y="4275426"/>
            <a:ext cx="5187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 marR="5077" indent="31066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900" spc="60" dirty="0">
                <a:solidFill>
                  <a:prstClr val="black"/>
                </a:solidFill>
                <a:latin typeface="Calibri"/>
                <a:cs typeface="Calibri"/>
              </a:rPr>
              <a:t>Chunk </a:t>
            </a:r>
            <a:r>
              <a:rPr sz="900" spc="75" dirty="0" smtClean="0">
                <a:solidFill>
                  <a:prstClr val="black"/>
                </a:solidFill>
                <a:latin typeface="Calibri"/>
                <a:cs typeface="Calibri"/>
              </a:rPr>
              <a:t>2 </a:t>
            </a:r>
            <a:r>
              <a:rPr lang="en-US" sz="900" spc="75" dirty="0" err="1" smtClean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900" spc="20" dirty="0" err="1" smtClean="0">
                <a:solidFill>
                  <a:prstClr val="black"/>
                </a:solidFill>
                <a:latin typeface="Calibri"/>
                <a:cs typeface="Calibri"/>
              </a:rPr>
              <a:t>etaData</a:t>
            </a:r>
            <a:endParaRPr sz="9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7" name="object 34"/>
          <p:cNvSpPr/>
          <p:nvPr/>
        </p:nvSpPr>
        <p:spPr>
          <a:xfrm>
            <a:off x="4395440" y="4593192"/>
            <a:ext cx="416559" cy="264795"/>
          </a:xfrm>
          <a:custGeom>
            <a:avLst/>
            <a:gdLst/>
            <a:ahLst/>
            <a:cxnLst/>
            <a:rect l="l" t="t" r="r" b="b"/>
            <a:pathLst>
              <a:path w="416560" h="264795">
                <a:moveTo>
                  <a:pt x="76199" y="188214"/>
                </a:moveTo>
                <a:lnTo>
                  <a:pt x="0" y="188214"/>
                </a:lnTo>
                <a:lnTo>
                  <a:pt x="32003" y="252222"/>
                </a:lnTo>
                <a:lnTo>
                  <a:pt x="32003" y="200406"/>
                </a:lnTo>
                <a:lnTo>
                  <a:pt x="44957" y="200406"/>
                </a:lnTo>
                <a:lnTo>
                  <a:pt x="44957" y="250697"/>
                </a:lnTo>
                <a:lnTo>
                  <a:pt x="76199" y="188214"/>
                </a:lnTo>
                <a:close/>
              </a:path>
              <a:path w="416560" h="264795">
                <a:moveTo>
                  <a:pt x="409955" y="125730"/>
                </a:moveTo>
                <a:lnTo>
                  <a:pt x="35051" y="125730"/>
                </a:lnTo>
                <a:lnTo>
                  <a:pt x="32003" y="128778"/>
                </a:lnTo>
                <a:lnTo>
                  <a:pt x="32003" y="188214"/>
                </a:lnTo>
                <a:lnTo>
                  <a:pt x="38099" y="188214"/>
                </a:lnTo>
                <a:lnTo>
                  <a:pt x="38099" y="138684"/>
                </a:lnTo>
                <a:lnTo>
                  <a:pt x="44957" y="131826"/>
                </a:lnTo>
                <a:lnTo>
                  <a:pt x="44957" y="138684"/>
                </a:lnTo>
                <a:lnTo>
                  <a:pt x="403859" y="138684"/>
                </a:lnTo>
                <a:lnTo>
                  <a:pt x="403859" y="131826"/>
                </a:lnTo>
                <a:lnTo>
                  <a:pt x="409955" y="125730"/>
                </a:lnTo>
                <a:close/>
              </a:path>
              <a:path w="416560" h="264795">
                <a:moveTo>
                  <a:pt x="44957" y="250697"/>
                </a:moveTo>
                <a:lnTo>
                  <a:pt x="44957" y="200406"/>
                </a:lnTo>
                <a:lnTo>
                  <a:pt x="32003" y="200406"/>
                </a:lnTo>
                <a:lnTo>
                  <a:pt x="32003" y="252222"/>
                </a:lnTo>
                <a:lnTo>
                  <a:pt x="38099" y="264414"/>
                </a:lnTo>
                <a:lnTo>
                  <a:pt x="44957" y="250697"/>
                </a:lnTo>
                <a:close/>
              </a:path>
              <a:path w="416560" h="264795">
                <a:moveTo>
                  <a:pt x="44957" y="138684"/>
                </a:moveTo>
                <a:lnTo>
                  <a:pt x="44957" y="131826"/>
                </a:lnTo>
                <a:lnTo>
                  <a:pt x="38099" y="138684"/>
                </a:lnTo>
                <a:lnTo>
                  <a:pt x="44957" y="138684"/>
                </a:lnTo>
                <a:close/>
              </a:path>
              <a:path w="416560" h="264795">
                <a:moveTo>
                  <a:pt x="44957" y="188214"/>
                </a:moveTo>
                <a:lnTo>
                  <a:pt x="44957" y="138684"/>
                </a:lnTo>
                <a:lnTo>
                  <a:pt x="38099" y="138684"/>
                </a:lnTo>
                <a:lnTo>
                  <a:pt x="38099" y="188214"/>
                </a:lnTo>
                <a:lnTo>
                  <a:pt x="44957" y="188214"/>
                </a:lnTo>
                <a:close/>
              </a:path>
              <a:path w="416560" h="264795">
                <a:moveTo>
                  <a:pt x="416051" y="135636"/>
                </a:moveTo>
                <a:lnTo>
                  <a:pt x="416051" y="0"/>
                </a:lnTo>
                <a:lnTo>
                  <a:pt x="403859" y="0"/>
                </a:lnTo>
                <a:lnTo>
                  <a:pt x="403859" y="125730"/>
                </a:lnTo>
                <a:lnTo>
                  <a:pt x="409955" y="125730"/>
                </a:lnTo>
                <a:lnTo>
                  <a:pt x="409955" y="138684"/>
                </a:lnTo>
                <a:lnTo>
                  <a:pt x="413765" y="138684"/>
                </a:lnTo>
                <a:lnTo>
                  <a:pt x="416051" y="135636"/>
                </a:lnTo>
                <a:close/>
              </a:path>
              <a:path w="416560" h="264795">
                <a:moveTo>
                  <a:pt x="409955" y="138684"/>
                </a:moveTo>
                <a:lnTo>
                  <a:pt x="409955" y="125730"/>
                </a:lnTo>
                <a:lnTo>
                  <a:pt x="403859" y="131826"/>
                </a:lnTo>
                <a:lnTo>
                  <a:pt x="403859" y="138684"/>
                </a:lnTo>
                <a:lnTo>
                  <a:pt x="409955" y="138684"/>
                </a:lnTo>
                <a:close/>
              </a:path>
            </a:pathLst>
          </a:custGeom>
          <a:solidFill>
            <a:srgbClr val="F8D44C"/>
          </a:solid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8" name="object 35"/>
          <p:cNvSpPr/>
          <p:nvPr/>
        </p:nvSpPr>
        <p:spPr>
          <a:xfrm>
            <a:off x="4395440" y="4593192"/>
            <a:ext cx="416559" cy="264795"/>
          </a:xfrm>
          <a:custGeom>
            <a:avLst/>
            <a:gdLst/>
            <a:ahLst/>
            <a:cxnLst/>
            <a:rect l="l" t="t" r="r" b="b"/>
            <a:pathLst>
              <a:path w="416560" h="264795">
                <a:moveTo>
                  <a:pt x="76199" y="188214"/>
                </a:moveTo>
                <a:lnTo>
                  <a:pt x="0" y="188214"/>
                </a:lnTo>
                <a:lnTo>
                  <a:pt x="32003" y="252222"/>
                </a:lnTo>
                <a:lnTo>
                  <a:pt x="32003" y="200406"/>
                </a:lnTo>
                <a:lnTo>
                  <a:pt x="44957" y="200406"/>
                </a:lnTo>
                <a:lnTo>
                  <a:pt x="44957" y="250697"/>
                </a:lnTo>
                <a:lnTo>
                  <a:pt x="76199" y="188214"/>
                </a:lnTo>
                <a:close/>
              </a:path>
              <a:path w="416560" h="264795">
                <a:moveTo>
                  <a:pt x="409955" y="125730"/>
                </a:moveTo>
                <a:lnTo>
                  <a:pt x="35051" y="125730"/>
                </a:lnTo>
                <a:lnTo>
                  <a:pt x="32003" y="128778"/>
                </a:lnTo>
                <a:lnTo>
                  <a:pt x="32003" y="188214"/>
                </a:lnTo>
                <a:lnTo>
                  <a:pt x="38099" y="188214"/>
                </a:lnTo>
                <a:lnTo>
                  <a:pt x="38099" y="138684"/>
                </a:lnTo>
                <a:lnTo>
                  <a:pt x="44957" y="131826"/>
                </a:lnTo>
                <a:lnTo>
                  <a:pt x="44957" y="138684"/>
                </a:lnTo>
                <a:lnTo>
                  <a:pt x="403859" y="138684"/>
                </a:lnTo>
                <a:lnTo>
                  <a:pt x="403859" y="131826"/>
                </a:lnTo>
                <a:lnTo>
                  <a:pt x="409955" y="125730"/>
                </a:lnTo>
                <a:close/>
              </a:path>
              <a:path w="416560" h="264795">
                <a:moveTo>
                  <a:pt x="44957" y="250697"/>
                </a:moveTo>
                <a:lnTo>
                  <a:pt x="44957" y="200406"/>
                </a:lnTo>
                <a:lnTo>
                  <a:pt x="32003" y="200406"/>
                </a:lnTo>
                <a:lnTo>
                  <a:pt x="32003" y="252222"/>
                </a:lnTo>
                <a:lnTo>
                  <a:pt x="38099" y="264414"/>
                </a:lnTo>
                <a:lnTo>
                  <a:pt x="44957" y="250697"/>
                </a:lnTo>
                <a:close/>
              </a:path>
              <a:path w="416560" h="264795">
                <a:moveTo>
                  <a:pt x="44957" y="138684"/>
                </a:moveTo>
                <a:lnTo>
                  <a:pt x="44957" y="131826"/>
                </a:lnTo>
                <a:lnTo>
                  <a:pt x="38099" y="138684"/>
                </a:lnTo>
                <a:lnTo>
                  <a:pt x="44957" y="138684"/>
                </a:lnTo>
                <a:close/>
              </a:path>
              <a:path w="416560" h="264795">
                <a:moveTo>
                  <a:pt x="44957" y="188214"/>
                </a:moveTo>
                <a:lnTo>
                  <a:pt x="44957" y="138684"/>
                </a:lnTo>
                <a:lnTo>
                  <a:pt x="38099" y="138684"/>
                </a:lnTo>
                <a:lnTo>
                  <a:pt x="38099" y="188214"/>
                </a:lnTo>
                <a:lnTo>
                  <a:pt x="44957" y="188214"/>
                </a:lnTo>
                <a:close/>
              </a:path>
              <a:path w="416560" h="264795">
                <a:moveTo>
                  <a:pt x="416051" y="135636"/>
                </a:moveTo>
                <a:lnTo>
                  <a:pt x="416051" y="0"/>
                </a:lnTo>
                <a:lnTo>
                  <a:pt x="403859" y="0"/>
                </a:lnTo>
                <a:lnTo>
                  <a:pt x="403859" y="125730"/>
                </a:lnTo>
                <a:lnTo>
                  <a:pt x="409955" y="125730"/>
                </a:lnTo>
                <a:lnTo>
                  <a:pt x="409955" y="138684"/>
                </a:lnTo>
                <a:lnTo>
                  <a:pt x="413765" y="138684"/>
                </a:lnTo>
                <a:lnTo>
                  <a:pt x="416051" y="135636"/>
                </a:lnTo>
                <a:close/>
              </a:path>
              <a:path w="416560" h="264795">
                <a:moveTo>
                  <a:pt x="409955" y="138684"/>
                </a:moveTo>
                <a:lnTo>
                  <a:pt x="409955" y="125730"/>
                </a:lnTo>
                <a:lnTo>
                  <a:pt x="403859" y="131826"/>
                </a:lnTo>
                <a:lnTo>
                  <a:pt x="403859" y="138684"/>
                </a:lnTo>
                <a:lnTo>
                  <a:pt x="409955" y="138684"/>
                </a:lnTo>
                <a:close/>
              </a:path>
            </a:pathLst>
          </a:custGeom>
          <a:solidFill>
            <a:srgbClr val="F8D44C"/>
          </a:solid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9" name="object 36"/>
          <p:cNvSpPr/>
          <p:nvPr/>
        </p:nvSpPr>
        <p:spPr>
          <a:xfrm>
            <a:off x="4598118" y="5234784"/>
            <a:ext cx="928116" cy="3787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0" name="object 37"/>
          <p:cNvSpPr txBox="1"/>
          <p:nvPr/>
        </p:nvSpPr>
        <p:spPr>
          <a:xfrm>
            <a:off x="4698207" y="5346797"/>
            <a:ext cx="72961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900" spc="65" dirty="0">
                <a:solidFill>
                  <a:prstClr val="black"/>
                </a:solidFill>
                <a:latin typeface="Calibri"/>
                <a:cs typeface="Calibri"/>
              </a:rPr>
              <a:t>MRENCLAV</a:t>
            </a:r>
            <a:r>
              <a:rPr sz="900" spc="50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900" spc="75" baseline="23148" dirty="0">
                <a:solidFill>
                  <a:prstClr val="black"/>
                </a:solidFill>
                <a:latin typeface="Calibri"/>
                <a:cs typeface="Calibri"/>
              </a:rPr>
              <a:t>2</a:t>
            </a:r>
            <a:endParaRPr sz="900" baseline="2314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1" name="object 38"/>
          <p:cNvSpPr/>
          <p:nvPr/>
        </p:nvSpPr>
        <p:spPr>
          <a:xfrm>
            <a:off x="5512531" y="4241897"/>
            <a:ext cx="640841" cy="3581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2" name="object 39"/>
          <p:cNvSpPr txBox="1"/>
          <p:nvPr/>
        </p:nvSpPr>
        <p:spPr>
          <a:xfrm>
            <a:off x="5607274" y="4275426"/>
            <a:ext cx="4552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 marR="5077" indent="95106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900" spc="30" dirty="0">
                <a:solidFill>
                  <a:prstClr val="black"/>
                </a:solidFill>
                <a:latin typeface="Calibri"/>
                <a:cs typeface="Calibri"/>
              </a:rPr>
              <a:t>Data  </a:t>
            </a:r>
            <a:r>
              <a:rPr sz="900" spc="60" dirty="0">
                <a:solidFill>
                  <a:prstClr val="black"/>
                </a:solidFill>
                <a:latin typeface="Calibri"/>
                <a:cs typeface="Calibri"/>
              </a:rPr>
              <a:t>Chunk</a:t>
            </a:r>
            <a:r>
              <a:rPr sz="900" spc="-6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900" spc="55" dirty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endParaRPr sz="9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3" name="object 40"/>
          <p:cNvSpPr/>
          <p:nvPr/>
        </p:nvSpPr>
        <p:spPr>
          <a:xfrm>
            <a:off x="5911806" y="4852259"/>
            <a:ext cx="698754" cy="2964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4" name="object 41"/>
          <p:cNvSpPr txBox="1"/>
          <p:nvPr/>
        </p:nvSpPr>
        <p:spPr>
          <a:xfrm>
            <a:off x="6014172" y="4923128"/>
            <a:ext cx="49720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900" spc="75" dirty="0">
                <a:solidFill>
                  <a:prstClr val="black"/>
                </a:solidFill>
                <a:latin typeface="Calibri"/>
                <a:cs typeface="Calibri"/>
              </a:rPr>
              <a:t>SHA-256</a:t>
            </a:r>
            <a:endParaRPr sz="9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5" name="object 42"/>
          <p:cNvSpPr/>
          <p:nvPr/>
        </p:nvSpPr>
        <p:spPr>
          <a:xfrm>
            <a:off x="5519377" y="4961988"/>
            <a:ext cx="400050" cy="468630"/>
          </a:xfrm>
          <a:custGeom>
            <a:avLst/>
            <a:gdLst/>
            <a:ahLst/>
            <a:cxnLst/>
            <a:rect l="l" t="t" r="r" b="b"/>
            <a:pathLst>
              <a:path w="400050" h="468629">
                <a:moveTo>
                  <a:pt x="200406" y="455676"/>
                </a:moveTo>
                <a:lnTo>
                  <a:pt x="0" y="455676"/>
                </a:lnTo>
                <a:lnTo>
                  <a:pt x="0" y="468630"/>
                </a:lnTo>
                <a:lnTo>
                  <a:pt x="194310" y="468630"/>
                </a:lnTo>
                <a:lnTo>
                  <a:pt x="194310" y="461772"/>
                </a:lnTo>
                <a:lnTo>
                  <a:pt x="200406" y="455676"/>
                </a:lnTo>
                <a:close/>
              </a:path>
              <a:path w="400050" h="468629">
                <a:moveTo>
                  <a:pt x="336803" y="44958"/>
                </a:moveTo>
                <a:lnTo>
                  <a:pt x="336803" y="32004"/>
                </a:lnTo>
                <a:lnTo>
                  <a:pt x="196595" y="32004"/>
                </a:lnTo>
                <a:lnTo>
                  <a:pt x="194310" y="35052"/>
                </a:lnTo>
                <a:lnTo>
                  <a:pt x="194310" y="455676"/>
                </a:lnTo>
                <a:lnTo>
                  <a:pt x="200406" y="455676"/>
                </a:lnTo>
                <a:lnTo>
                  <a:pt x="200405" y="44958"/>
                </a:lnTo>
                <a:lnTo>
                  <a:pt x="206501" y="38100"/>
                </a:lnTo>
                <a:lnTo>
                  <a:pt x="206501" y="44958"/>
                </a:lnTo>
                <a:lnTo>
                  <a:pt x="336803" y="44958"/>
                </a:lnTo>
                <a:close/>
              </a:path>
              <a:path w="400050" h="468629">
                <a:moveTo>
                  <a:pt x="206502" y="465582"/>
                </a:moveTo>
                <a:lnTo>
                  <a:pt x="206501" y="44958"/>
                </a:lnTo>
                <a:lnTo>
                  <a:pt x="200405" y="44958"/>
                </a:lnTo>
                <a:lnTo>
                  <a:pt x="200406" y="455676"/>
                </a:lnTo>
                <a:lnTo>
                  <a:pt x="194310" y="461772"/>
                </a:lnTo>
                <a:lnTo>
                  <a:pt x="194310" y="468630"/>
                </a:lnTo>
                <a:lnTo>
                  <a:pt x="204215" y="468630"/>
                </a:lnTo>
                <a:lnTo>
                  <a:pt x="206502" y="465582"/>
                </a:lnTo>
                <a:close/>
              </a:path>
              <a:path w="400050" h="468629">
                <a:moveTo>
                  <a:pt x="206501" y="44958"/>
                </a:moveTo>
                <a:lnTo>
                  <a:pt x="206501" y="38100"/>
                </a:lnTo>
                <a:lnTo>
                  <a:pt x="200405" y="44958"/>
                </a:lnTo>
                <a:lnTo>
                  <a:pt x="206501" y="44958"/>
                </a:lnTo>
                <a:close/>
              </a:path>
              <a:path w="400050" h="468629">
                <a:moveTo>
                  <a:pt x="400049" y="38100"/>
                </a:moveTo>
                <a:lnTo>
                  <a:pt x="323849" y="0"/>
                </a:lnTo>
                <a:lnTo>
                  <a:pt x="323849" y="32004"/>
                </a:lnTo>
                <a:lnTo>
                  <a:pt x="336803" y="32004"/>
                </a:lnTo>
                <a:lnTo>
                  <a:pt x="336803" y="69723"/>
                </a:lnTo>
                <a:lnTo>
                  <a:pt x="400049" y="38100"/>
                </a:lnTo>
                <a:close/>
              </a:path>
              <a:path w="400050" h="468629">
                <a:moveTo>
                  <a:pt x="336803" y="69723"/>
                </a:moveTo>
                <a:lnTo>
                  <a:pt x="336803" y="44958"/>
                </a:lnTo>
                <a:lnTo>
                  <a:pt x="323849" y="44958"/>
                </a:lnTo>
                <a:lnTo>
                  <a:pt x="323849" y="76200"/>
                </a:lnTo>
                <a:lnTo>
                  <a:pt x="336803" y="69723"/>
                </a:lnTo>
                <a:close/>
              </a:path>
            </a:pathLst>
          </a:custGeom>
          <a:solidFill>
            <a:srgbClr val="F8D44C"/>
          </a:solid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6" name="object 43"/>
          <p:cNvSpPr/>
          <p:nvPr/>
        </p:nvSpPr>
        <p:spPr>
          <a:xfrm>
            <a:off x="5519377" y="4961988"/>
            <a:ext cx="400050" cy="468630"/>
          </a:xfrm>
          <a:custGeom>
            <a:avLst/>
            <a:gdLst/>
            <a:ahLst/>
            <a:cxnLst/>
            <a:rect l="l" t="t" r="r" b="b"/>
            <a:pathLst>
              <a:path w="400050" h="468629">
                <a:moveTo>
                  <a:pt x="200406" y="455676"/>
                </a:moveTo>
                <a:lnTo>
                  <a:pt x="0" y="455676"/>
                </a:lnTo>
                <a:lnTo>
                  <a:pt x="0" y="468630"/>
                </a:lnTo>
                <a:lnTo>
                  <a:pt x="194310" y="468630"/>
                </a:lnTo>
                <a:lnTo>
                  <a:pt x="194310" y="461772"/>
                </a:lnTo>
                <a:lnTo>
                  <a:pt x="200406" y="455676"/>
                </a:lnTo>
                <a:close/>
              </a:path>
              <a:path w="400050" h="468629">
                <a:moveTo>
                  <a:pt x="336803" y="44958"/>
                </a:moveTo>
                <a:lnTo>
                  <a:pt x="336803" y="32004"/>
                </a:lnTo>
                <a:lnTo>
                  <a:pt x="196595" y="32004"/>
                </a:lnTo>
                <a:lnTo>
                  <a:pt x="194310" y="35052"/>
                </a:lnTo>
                <a:lnTo>
                  <a:pt x="194310" y="455676"/>
                </a:lnTo>
                <a:lnTo>
                  <a:pt x="200406" y="455676"/>
                </a:lnTo>
                <a:lnTo>
                  <a:pt x="200405" y="44958"/>
                </a:lnTo>
                <a:lnTo>
                  <a:pt x="206501" y="38100"/>
                </a:lnTo>
                <a:lnTo>
                  <a:pt x="206501" y="44958"/>
                </a:lnTo>
                <a:lnTo>
                  <a:pt x="336803" y="44958"/>
                </a:lnTo>
                <a:close/>
              </a:path>
              <a:path w="400050" h="468629">
                <a:moveTo>
                  <a:pt x="206502" y="465582"/>
                </a:moveTo>
                <a:lnTo>
                  <a:pt x="206501" y="44958"/>
                </a:lnTo>
                <a:lnTo>
                  <a:pt x="200405" y="44958"/>
                </a:lnTo>
                <a:lnTo>
                  <a:pt x="200406" y="455676"/>
                </a:lnTo>
                <a:lnTo>
                  <a:pt x="194310" y="461772"/>
                </a:lnTo>
                <a:lnTo>
                  <a:pt x="194310" y="468630"/>
                </a:lnTo>
                <a:lnTo>
                  <a:pt x="204215" y="468630"/>
                </a:lnTo>
                <a:lnTo>
                  <a:pt x="206502" y="465582"/>
                </a:lnTo>
                <a:close/>
              </a:path>
              <a:path w="400050" h="468629">
                <a:moveTo>
                  <a:pt x="206501" y="44958"/>
                </a:moveTo>
                <a:lnTo>
                  <a:pt x="206501" y="38100"/>
                </a:lnTo>
                <a:lnTo>
                  <a:pt x="200405" y="44958"/>
                </a:lnTo>
                <a:lnTo>
                  <a:pt x="206501" y="44958"/>
                </a:lnTo>
                <a:close/>
              </a:path>
              <a:path w="400050" h="468629">
                <a:moveTo>
                  <a:pt x="400049" y="38100"/>
                </a:moveTo>
                <a:lnTo>
                  <a:pt x="323849" y="0"/>
                </a:lnTo>
                <a:lnTo>
                  <a:pt x="323849" y="32004"/>
                </a:lnTo>
                <a:lnTo>
                  <a:pt x="336803" y="32004"/>
                </a:lnTo>
                <a:lnTo>
                  <a:pt x="336803" y="69723"/>
                </a:lnTo>
                <a:lnTo>
                  <a:pt x="400049" y="38100"/>
                </a:lnTo>
                <a:close/>
              </a:path>
              <a:path w="400050" h="468629">
                <a:moveTo>
                  <a:pt x="336803" y="69723"/>
                </a:moveTo>
                <a:lnTo>
                  <a:pt x="336803" y="44958"/>
                </a:lnTo>
                <a:lnTo>
                  <a:pt x="323849" y="44958"/>
                </a:lnTo>
                <a:lnTo>
                  <a:pt x="323849" y="76200"/>
                </a:lnTo>
                <a:lnTo>
                  <a:pt x="336803" y="69723"/>
                </a:lnTo>
                <a:close/>
              </a:path>
            </a:pathLst>
          </a:custGeom>
          <a:solidFill>
            <a:srgbClr val="F8D44C"/>
          </a:solid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7" name="object 44"/>
          <p:cNvSpPr/>
          <p:nvPr/>
        </p:nvSpPr>
        <p:spPr>
          <a:xfrm>
            <a:off x="5827986" y="4593192"/>
            <a:ext cx="472440" cy="264795"/>
          </a:xfrm>
          <a:custGeom>
            <a:avLst/>
            <a:gdLst/>
            <a:ahLst/>
            <a:cxnLst/>
            <a:rect l="l" t="t" r="r" b="b"/>
            <a:pathLst>
              <a:path w="472440" h="264795">
                <a:moveTo>
                  <a:pt x="12192" y="125730"/>
                </a:moveTo>
                <a:lnTo>
                  <a:pt x="12192" y="0"/>
                </a:lnTo>
                <a:lnTo>
                  <a:pt x="0" y="0"/>
                </a:lnTo>
                <a:lnTo>
                  <a:pt x="0" y="135636"/>
                </a:lnTo>
                <a:lnTo>
                  <a:pt x="2286" y="138684"/>
                </a:lnTo>
                <a:lnTo>
                  <a:pt x="6096" y="138684"/>
                </a:lnTo>
                <a:lnTo>
                  <a:pt x="6096" y="125730"/>
                </a:lnTo>
                <a:lnTo>
                  <a:pt x="12192" y="125730"/>
                </a:lnTo>
                <a:close/>
              </a:path>
              <a:path w="472440" h="264795">
                <a:moveTo>
                  <a:pt x="441198" y="188213"/>
                </a:moveTo>
                <a:lnTo>
                  <a:pt x="441198" y="128777"/>
                </a:lnTo>
                <a:lnTo>
                  <a:pt x="438150" y="125729"/>
                </a:lnTo>
                <a:lnTo>
                  <a:pt x="6096" y="125730"/>
                </a:lnTo>
                <a:lnTo>
                  <a:pt x="12192" y="131826"/>
                </a:lnTo>
                <a:lnTo>
                  <a:pt x="12192" y="138684"/>
                </a:lnTo>
                <a:lnTo>
                  <a:pt x="428244" y="138683"/>
                </a:lnTo>
                <a:lnTo>
                  <a:pt x="428244" y="131826"/>
                </a:lnTo>
                <a:lnTo>
                  <a:pt x="434340" y="138683"/>
                </a:lnTo>
                <a:lnTo>
                  <a:pt x="434340" y="188213"/>
                </a:lnTo>
                <a:lnTo>
                  <a:pt x="441198" y="188213"/>
                </a:lnTo>
                <a:close/>
              </a:path>
              <a:path w="472440" h="264795">
                <a:moveTo>
                  <a:pt x="12192" y="138684"/>
                </a:moveTo>
                <a:lnTo>
                  <a:pt x="12192" y="131826"/>
                </a:lnTo>
                <a:lnTo>
                  <a:pt x="6096" y="125730"/>
                </a:lnTo>
                <a:lnTo>
                  <a:pt x="6096" y="138684"/>
                </a:lnTo>
                <a:lnTo>
                  <a:pt x="12192" y="138684"/>
                </a:lnTo>
                <a:close/>
              </a:path>
              <a:path w="472440" h="264795">
                <a:moveTo>
                  <a:pt x="472440" y="188213"/>
                </a:moveTo>
                <a:lnTo>
                  <a:pt x="396240" y="188213"/>
                </a:lnTo>
                <a:lnTo>
                  <a:pt x="428244" y="252221"/>
                </a:lnTo>
                <a:lnTo>
                  <a:pt x="428244" y="200405"/>
                </a:lnTo>
                <a:lnTo>
                  <a:pt x="441198" y="200405"/>
                </a:lnTo>
                <a:lnTo>
                  <a:pt x="441198" y="250697"/>
                </a:lnTo>
                <a:lnTo>
                  <a:pt x="472440" y="188213"/>
                </a:lnTo>
                <a:close/>
              </a:path>
              <a:path w="472440" h="264795">
                <a:moveTo>
                  <a:pt x="434340" y="138683"/>
                </a:moveTo>
                <a:lnTo>
                  <a:pt x="428244" y="131826"/>
                </a:lnTo>
                <a:lnTo>
                  <a:pt x="428244" y="138683"/>
                </a:lnTo>
                <a:lnTo>
                  <a:pt x="434340" y="138683"/>
                </a:lnTo>
                <a:close/>
              </a:path>
              <a:path w="472440" h="264795">
                <a:moveTo>
                  <a:pt x="434340" y="188213"/>
                </a:moveTo>
                <a:lnTo>
                  <a:pt x="434340" y="138683"/>
                </a:lnTo>
                <a:lnTo>
                  <a:pt x="428244" y="138683"/>
                </a:lnTo>
                <a:lnTo>
                  <a:pt x="428244" y="188213"/>
                </a:lnTo>
                <a:lnTo>
                  <a:pt x="434340" y="188213"/>
                </a:lnTo>
                <a:close/>
              </a:path>
              <a:path w="472440" h="264795">
                <a:moveTo>
                  <a:pt x="441198" y="250697"/>
                </a:moveTo>
                <a:lnTo>
                  <a:pt x="441198" y="200405"/>
                </a:lnTo>
                <a:lnTo>
                  <a:pt x="428244" y="200405"/>
                </a:lnTo>
                <a:lnTo>
                  <a:pt x="428244" y="252221"/>
                </a:lnTo>
                <a:lnTo>
                  <a:pt x="434340" y="264413"/>
                </a:lnTo>
                <a:lnTo>
                  <a:pt x="441198" y="250697"/>
                </a:lnTo>
                <a:close/>
              </a:path>
            </a:pathLst>
          </a:custGeom>
          <a:solidFill>
            <a:srgbClr val="F8D44C"/>
          </a:solid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8" name="object 45"/>
          <p:cNvSpPr/>
          <p:nvPr/>
        </p:nvSpPr>
        <p:spPr>
          <a:xfrm>
            <a:off x="5827986" y="4593192"/>
            <a:ext cx="472440" cy="264795"/>
          </a:xfrm>
          <a:custGeom>
            <a:avLst/>
            <a:gdLst/>
            <a:ahLst/>
            <a:cxnLst/>
            <a:rect l="l" t="t" r="r" b="b"/>
            <a:pathLst>
              <a:path w="472440" h="264795">
                <a:moveTo>
                  <a:pt x="12192" y="125730"/>
                </a:moveTo>
                <a:lnTo>
                  <a:pt x="12192" y="0"/>
                </a:lnTo>
                <a:lnTo>
                  <a:pt x="0" y="0"/>
                </a:lnTo>
                <a:lnTo>
                  <a:pt x="0" y="135636"/>
                </a:lnTo>
                <a:lnTo>
                  <a:pt x="2286" y="138684"/>
                </a:lnTo>
                <a:lnTo>
                  <a:pt x="6096" y="138684"/>
                </a:lnTo>
                <a:lnTo>
                  <a:pt x="6096" y="125730"/>
                </a:lnTo>
                <a:lnTo>
                  <a:pt x="12192" y="125730"/>
                </a:lnTo>
                <a:close/>
              </a:path>
              <a:path w="472440" h="264795">
                <a:moveTo>
                  <a:pt x="441198" y="188213"/>
                </a:moveTo>
                <a:lnTo>
                  <a:pt x="441198" y="128777"/>
                </a:lnTo>
                <a:lnTo>
                  <a:pt x="438150" y="125729"/>
                </a:lnTo>
                <a:lnTo>
                  <a:pt x="6096" y="125730"/>
                </a:lnTo>
                <a:lnTo>
                  <a:pt x="12192" y="131826"/>
                </a:lnTo>
                <a:lnTo>
                  <a:pt x="12192" y="138684"/>
                </a:lnTo>
                <a:lnTo>
                  <a:pt x="428244" y="138683"/>
                </a:lnTo>
                <a:lnTo>
                  <a:pt x="428244" y="131826"/>
                </a:lnTo>
                <a:lnTo>
                  <a:pt x="434340" y="138683"/>
                </a:lnTo>
                <a:lnTo>
                  <a:pt x="434340" y="188213"/>
                </a:lnTo>
                <a:lnTo>
                  <a:pt x="441198" y="188213"/>
                </a:lnTo>
                <a:close/>
              </a:path>
              <a:path w="472440" h="264795">
                <a:moveTo>
                  <a:pt x="12192" y="138684"/>
                </a:moveTo>
                <a:lnTo>
                  <a:pt x="12192" y="131826"/>
                </a:lnTo>
                <a:lnTo>
                  <a:pt x="6096" y="125730"/>
                </a:lnTo>
                <a:lnTo>
                  <a:pt x="6096" y="138684"/>
                </a:lnTo>
                <a:lnTo>
                  <a:pt x="12192" y="138684"/>
                </a:lnTo>
                <a:close/>
              </a:path>
              <a:path w="472440" h="264795">
                <a:moveTo>
                  <a:pt x="472440" y="188213"/>
                </a:moveTo>
                <a:lnTo>
                  <a:pt x="396240" y="188213"/>
                </a:lnTo>
                <a:lnTo>
                  <a:pt x="428244" y="252221"/>
                </a:lnTo>
                <a:lnTo>
                  <a:pt x="428244" y="200405"/>
                </a:lnTo>
                <a:lnTo>
                  <a:pt x="441198" y="200405"/>
                </a:lnTo>
                <a:lnTo>
                  <a:pt x="441198" y="250697"/>
                </a:lnTo>
                <a:lnTo>
                  <a:pt x="472440" y="188213"/>
                </a:lnTo>
                <a:close/>
              </a:path>
              <a:path w="472440" h="264795">
                <a:moveTo>
                  <a:pt x="434340" y="138683"/>
                </a:moveTo>
                <a:lnTo>
                  <a:pt x="428244" y="131826"/>
                </a:lnTo>
                <a:lnTo>
                  <a:pt x="428244" y="138683"/>
                </a:lnTo>
                <a:lnTo>
                  <a:pt x="434340" y="138683"/>
                </a:lnTo>
                <a:close/>
              </a:path>
              <a:path w="472440" h="264795">
                <a:moveTo>
                  <a:pt x="434340" y="188213"/>
                </a:moveTo>
                <a:lnTo>
                  <a:pt x="434340" y="138683"/>
                </a:lnTo>
                <a:lnTo>
                  <a:pt x="428244" y="138683"/>
                </a:lnTo>
                <a:lnTo>
                  <a:pt x="428244" y="188213"/>
                </a:lnTo>
                <a:lnTo>
                  <a:pt x="434340" y="188213"/>
                </a:lnTo>
                <a:close/>
              </a:path>
              <a:path w="472440" h="264795">
                <a:moveTo>
                  <a:pt x="441198" y="250697"/>
                </a:moveTo>
                <a:lnTo>
                  <a:pt x="441198" y="200405"/>
                </a:lnTo>
                <a:lnTo>
                  <a:pt x="428244" y="200405"/>
                </a:lnTo>
                <a:lnTo>
                  <a:pt x="428244" y="252221"/>
                </a:lnTo>
                <a:lnTo>
                  <a:pt x="434340" y="264413"/>
                </a:lnTo>
                <a:lnTo>
                  <a:pt x="441198" y="250697"/>
                </a:lnTo>
                <a:close/>
              </a:path>
            </a:pathLst>
          </a:custGeom>
          <a:solidFill>
            <a:srgbClr val="F8D44C"/>
          </a:solid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9" name="object 46"/>
          <p:cNvSpPr/>
          <p:nvPr/>
        </p:nvSpPr>
        <p:spPr>
          <a:xfrm>
            <a:off x="6256234" y="5143346"/>
            <a:ext cx="463550" cy="318770"/>
          </a:xfrm>
          <a:custGeom>
            <a:avLst/>
            <a:gdLst/>
            <a:ahLst/>
            <a:cxnLst/>
            <a:rect l="l" t="t" r="r" b="b"/>
            <a:pathLst>
              <a:path w="463550" h="318770">
                <a:moveTo>
                  <a:pt x="12954" y="274320"/>
                </a:moveTo>
                <a:lnTo>
                  <a:pt x="12954" y="0"/>
                </a:lnTo>
                <a:lnTo>
                  <a:pt x="0" y="0"/>
                </a:lnTo>
                <a:lnTo>
                  <a:pt x="0" y="284226"/>
                </a:lnTo>
                <a:lnTo>
                  <a:pt x="3048" y="287274"/>
                </a:lnTo>
                <a:lnTo>
                  <a:pt x="6096" y="287274"/>
                </a:lnTo>
                <a:lnTo>
                  <a:pt x="6096" y="274320"/>
                </a:lnTo>
                <a:lnTo>
                  <a:pt x="12954" y="274320"/>
                </a:lnTo>
                <a:close/>
              </a:path>
              <a:path w="463550" h="318770">
                <a:moveTo>
                  <a:pt x="400050" y="287273"/>
                </a:moveTo>
                <a:lnTo>
                  <a:pt x="400050" y="274320"/>
                </a:lnTo>
                <a:lnTo>
                  <a:pt x="6096" y="274320"/>
                </a:lnTo>
                <a:lnTo>
                  <a:pt x="12954" y="280416"/>
                </a:lnTo>
                <a:lnTo>
                  <a:pt x="12954" y="287274"/>
                </a:lnTo>
                <a:lnTo>
                  <a:pt x="400050" y="287273"/>
                </a:lnTo>
                <a:close/>
              </a:path>
              <a:path w="463550" h="318770">
                <a:moveTo>
                  <a:pt x="12954" y="287274"/>
                </a:moveTo>
                <a:lnTo>
                  <a:pt x="12954" y="280416"/>
                </a:lnTo>
                <a:lnTo>
                  <a:pt x="6096" y="274320"/>
                </a:lnTo>
                <a:lnTo>
                  <a:pt x="6096" y="287274"/>
                </a:lnTo>
                <a:lnTo>
                  <a:pt x="12954" y="287274"/>
                </a:lnTo>
                <a:close/>
              </a:path>
              <a:path w="463550" h="318770">
                <a:moveTo>
                  <a:pt x="463295" y="280415"/>
                </a:moveTo>
                <a:lnTo>
                  <a:pt x="387096" y="242315"/>
                </a:lnTo>
                <a:lnTo>
                  <a:pt x="387096" y="274320"/>
                </a:lnTo>
                <a:lnTo>
                  <a:pt x="400050" y="274320"/>
                </a:lnTo>
                <a:lnTo>
                  <a:pt x="400050" y="312038"/>
                </a:lnTo>
                <a:lnTo>
                  <a:pt x="463295" y="280415"/>
                </a:lnTo>
                <a:close/>
              </a:path>
              <a:path w="463550" h="318770">
                <a:moveTo>
                  <a:pt x="400050" y="312038"/>
                </a:moveTo>
                <a:lnTo>
                  <a:pt x="400050" y="287273"/>
                </a:lnTo>
                <a:lnTo>
                  <a:pt x="387096" y="287273"/>
                </a:lnTo>
                <a:lnTo>
                  <a:pt x="387096" y="318515"/>
                </a:lnTo>
                <a:lnTo>
                  <a:pt x="400050" y="312038"/>
                </a:lnTo>
                <a:close/>
              </a:path>
            </a:pathLst>
          </a:custGeom>
          <a:solidFill>
            <a:srgbClr val="F8D44C"/>
          </a:solid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0" name="object 47"/>
          <p:cNvSpPr/>
          <p:nvPr/>
        </p:nvSpPr>
        <p:spPr>
          <a:xfrm>
            <a:off x="6256234" y="5143346"/>
            <a:ext cx="463550" cy="318770"/>
          </a:xfrm>
          <a:custGeom>
            <a:avLst/>
            <a:gdLst/>
            <a:ahLst/>
            <a:cxnLst/>
            <a:rect l="l" t="t" r="r" b="b"/>
            <a:pathLst>
              <a:path w="463550" h="318770">
                <a:moveTo>
                  <a:pt x="12954" y="274320"/>
                </a:moveTo>
                <a:lnTo>
                  <a:pt x="12954" y="0"/>
                </a:lnTo>
                <a:lnTo>
                  <a:pt x="0" y="0"/>
                </a:lnTo>
                <a:lnTo>
                  <a:pt x="0" y="284226"/>
                </a:lnTo>
                <a:lnTo>
                  <a:pt x="3048" y="287274"/>
                </a:lnTo>
                <a:lnTo>
                  <a:pt x="6096" y="287274"/>
                </a:lnTo>
                <a:lnTo>
                  <a:pt x="6096" y="274320"/>
                </a:lnTo>
                <a:lnTo>
                  <a:pt x="12954" y="274320"/>
                </a:lnTo>
                <a:close/>
              </a:path>
              <a:path w="463550" h="318770">
                <a:moveTo>
                  <a:pt x="400050" y="287273"/>
                </a:moveTo>
                <a:lnTo>
                  <a:pt x="400050" y="274320"/>
                </a:lnTo>
                <a:lnTo>
                  <a:pt x="6096" y="274320"/>
                </a:lnTo>
                <a:lnTo>
                  <a:pt x="12954" y="280416"/>
                </a:lnTo>
                <a:lnTo>
                  <a:pt x="12954" y="287274"/>
                </a:lnTo>
                <a:lnTo>
                  <a:pt x="400050" y="287273"/>
                </a:lnTo>
                <a:close/>
              </a:path>
              <a:path w="463550" h="318770">
                <a:moveTo>
                  <a:pt x="12954" y="287274"/>
                </a:moveTo>
                <a:lnTo>
                  <a:pt x="12954" y="280416"/>
                </a:lnTo>
                <a:lnTo>
                  <a:pt x="6096" y="274320"/>
                </a:lnTo>
                <a:lnTo>
                  <a:pt x="6096" y="287274"/>
                </a:lnTo>
                <a:lnTo>
                  <a:pt x="12954" y="287274"/>
                </a:lnTo>
                <a:close/>
              </a:path>
              <a:path w="463550" h="318770">
                <a:moveTo>
                  <a:pt x="463295" y="280415"/>
                </a:moveTo>
                <a:lnTo>
                  <a:pt x="387096" y="242315"/>
                </a:lnTo>
                <a:lnTo>
                  <a:pt x="387096" y="274320"/>
                </a:lnTo>
                <a:lnTo>
                  <a:pt x="400050" y="274320"/>
                </a:lnTo>
                <a:lnTo>
                  <a:pt x="400050" y="312038"/>
                </a:lnTo>
                <a:lnTo>
                  <a:pt x="463295" y="280415"/>
                </a:lnTo>
                <a:close/>
              </a:path>
              <a:path w="463550" h="318770">
                <a:moveTo>
                  <a:pt x="400050" y="312038"/>
                </a:moveTo>
                <a:lnTo>
                  <a:pt x="400050" y="287273"/>
                </a:lnTo>
                <a:lnTo>
                  <a:pt x="387096" y="287273"/>
                </a:lnTo>
                <a:lnTo>
                  <a:pt x="387096" y="318515"/>
                </a:lnTo>
                <a:lnTo>
                  <a:pt x="400050" y="312038"/>
                </a:lnTo>
                <a:close/>
              </a:path>
            </a:pathLst>
          </a:custGeom>
          <a:solidFill>
            <a:srgbClr val="F8D44C"/>
          </a:solid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1" name="object 48"/>
          <p:cNvSpPr/>
          <p:nvPr/>
        </p:nvSpPr>
        <p:spPr>
          <a:xfrm>
            <a:off x="6314918" y="4241897"/>
            <a:ext cx="640841" cy="358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2" name="object 49"/>
          <p:cNvSpPr txBox="1"/>
          <p:nvPr/>
        </p:nvSpPr>
        <p:spPr>
          <a:xfrm>
            <a:off x="6375370" y="4275426"/>
            <a:ext cx="5187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 marR="5077" indent="31702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900" spc="60" dirty="0">
                <a:solidFill>
                  <a:prstClr val="black"/>
                </a:solidFill>
                <a:latin typeface="Calibri"/>
                <a:cs typeface="Calibri"/>
              </a:rPr>
              <a:t>Chunk </a:t>
            </a:r>
            <a:r>
              <a:rPr sz="900" spc="55" dirty="0">
                <a:solidFill>
                  <a:prstClr val="black"/>
                </a:solidFill>
                <a:latin typeface="Calibri"/>
                <a:cs typeface="Calibri"/>
              </a:rPr>
              <a:t>n  </a:t>
            </a:r>
            <a:r>
              <a:rPr sz="900" spc="20" dirty="0">
                <a:solidFill>
                  <a:prstClr val="black"/>
                </a:solidFill>
                <a:latin typeface="Calibri"/>
                <a:cs typeface="Calibri"/>
              </a:rPr>
              <a:t>MetaData</a:t>
            </a:r>
            <a:endParaRPr sz="9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3" name="object 50"/>
          <p:cNvSpPr/>
          <p:nvPr/>
        </p:nvSpPr>
        <p:spPr>
          <a:xfrm>
            <a:off x="6224240" y="4593192"/>
            <a:ext cx="416559" cy="264795"/>
          </a:xfrm>
          <a:custGeom>
            <a:avLst/>
            <a:gdLst/>
            <a:ahLst/>
            <a:cxnLst/>
            <a:rect l="l" t="t" r="r" b="b"/>
            <a:pathLst>
              <a:path w="416559" h="264795">
                <a:moveTo>
                  <a:pt x="76199" y="188214"/>
                </a:moveTo>
                <a:lnTo>
                  <a:pt x="0" y="188214"/>
                </a:lnTo>
                <a:lnTo>
                  <a:pt x="32003" y="252222"/>
                </a:lnTo>
                <a:lnTo>
                  <a:pt x="32003" y="200406"/>
                </a:lnTo>
                <a:lnTo>
                  <a:pt x="44957" y="200406"/>
                </a:lnTo>
                <a:lnTo>
                  <a:pt x="44957" y="250697"/>
                </a:lnTo>
                <a:lnTo>
                  <a:pt x="76199" y="188214"/>
                </a:lnTo>
                <a:close/>
              </a:path>
              <a:path w="416559" h="264795">
                <a:moveTo>
                  <a:pt x="409955" y="125730"/>
                </a:moveTo>
                <a:lnTo>
                  <a:pt x="35051" y="125730"/>
                </a:lnTo>
                <a:lnTo>
                  <a:pt x="32003" y="128778"/>
                </a:lnTo>
                <a:lnTo>
                  <a:pt x="32003" y="188214"/>
                </a:lnTo>
                <a:lnTo>
                  <a:pt x="38099" y="188214"/>
                </a:lnTo>
                <a:lnTo>
                  <a:pt x="38099" y="138684"/>
                </a:lnTo>
                <a:lnTo>
                  <a:pt x="44957" y="131826"/>
                </a:lnTo>
                <a:lnTo>
                  <a:pt x="44957" y="138684"/>
                </a:lnTo>
                <a:lnTo>
                  <a:pt x="403859" y="138684"/>
                </a:lnTo>
                <a:lnTo>
                  <a:pt x="403859" y="131826"/>
                </a:lnTo>
                <a:lnTo>
                  <a:pt x="409955" y="125730"/>
                </a:lnTo>
                <a:close/>
              </a:path>
              <a:path w="416559" h="264795">
                <a:moveTo>
                  <a:pt x="44957" y="250697"/>
                </a:moveTo>
                <a:lnTo>
                  <a:pt x="44957" y="200406"/>
                </a:lnTo>
                <a:lnTo>
                  <a:pt x="32003" y="200406"/>
                </a:lnTo>
                <a:lnTo>
                  <a:pt x="32003" y="252222"/>
                </a:lnTo>
                <a:lnTo>
                  <a:pt x="38099" y="264414"/>
                </a:lnTo>
                <a:lnTo>
                  <a:pt x="44957" y="250697"/>
                </a:lnTo>
                <a:close/>
              </a:path>
              <a:path w="416559" h="264795">
                <a:moveTo>
                  <a:pt x="44957" y="138684"/>
                </a:moveTo>
                <a:lnTo>
                  <a:pt x="44957" y="131826"/>
                </a:lnTo>
                <a:lnTo>
                  <a:pt x="38099" y="138684"/>
                </a:lnTo>
                <a:lnTo>
                  <a:pt x="44957" y="138684"/>
                </a:lnTo>
                <a:close/>
              </a:path>
              <a:path w="416559" h="264795">
                <a:moveTo>
                  <a:pt x="44957" y="188214"/>
                </a:moveTo>
                <a:lnTo>
                  <a:pt x="44957" y="138684"/>
                </a:lnTo>
                <a:lnTo>
                  <a:pt x="38099" y="138684"/>
                </a:lnTo>
                <a:lnTo>
                  <a:pt x="38099" y="188214"/>
                </a:lnTo>
                <a:lnTo>
                  <a:pt x="44957" y="188214"/>
                </a:lnTo>
                <a:close/>
              </a:path>
              <a:path w="416559" h="264795">
                <a:moveTo>
                  <a:pt x="416051" y="135636"/>
                </a:moveTo>
                <a:lnTo>
                  <a:pt x="416051" y="0"/>
                </a:lnTo>
                <a:lnTo>
                  <a:pt x="403859" y="0"/>
                </a:lnTo>
                <a:lnTo>
                  <a:pt x="403859" y="125730"/>
                </a:lnTo>
                <a:lnTo>
                  <a:pt x="409955" y="125730"/>
                </a:lnTo>
                <a:lnTo>
                  <a:pt x="409955" y="138684"/>
                </a:lnTo>
                <a:lnTo>
                  <a:pt x="413765" y="138684"/>
                </a:lnTo>
                <a:lnTo>
                  <a:pt x="416051" y="135636"/>
                </a:lnTo>
                <a:close/>
              </a:path>
              <a:path w="416559" h="264795">
                <a:moveTo>
                  <a:pt x="409955" y="138684"/>
                </a:moveTo>
                <a:lnTo>
                  <a:pt x="409955" y="125730"/>
                </a:lnTo>
                <a:lnTo>
                  <a:pt x="403859" y="131826"/>
                </a:lnTo>
                <a:lnTo>
                  <a:pt x="403859" y="138684"/>
                </a:lnTo>
                <a:lnTo>
                  <a:pt x="409955" y="138684"/>
                </a:lnTo>
                <a:close/>
              </a:path>
            </a:pathLst>
          </a:custGeom>
          <a:solidFill>
            <a:srgbClr val="F8D44C"/>
          </a:solid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4" name="object 51"/>
          <p:cNvSpPr/>
          <p:nvPr/>
        </p:nvSpPr>
        <p:spPr>
          <a:xfrm>
            <a:off x="6224240" y="4593192"/>
            <a:ext cx="416559" cy="264795"/>
          </a:xfrm>
          <a:custGeom>
            <a:avLst/>
            <a:gdLst/>
            <a:ahLst/>
            <a:cxnLst/>
            <a:rect l="l" t="t" r="r" b="b"/>
            <a:pathLst>
              <a:path w="416559" h="264795">
                <a:moveTo>
                  <a:pt x="76199" y="188214"/>
                </a:moveTo>
                <a:lnTo>
                  <a:pt x="0" y="188214"/>
                </a:lnTo>
                <a:lnTo>
                  <a:pt x="32003" y="252222"/>
                </a:lnTo>
                <a:lnTo>
                  <a:pt x="32003" y="200406"/>
                </a:lnTo>
                <a:lnTo>
                  <a:pt x="44957" y="200406"/>
                </a:lnTo>
                <a:lnTo>
                  <a:pt x="44957" y="250697"/>
                </a:lnTo>
                <a:lnTo>
                  <a:pt x="76199" y="188214"/>
                </a:lnTo>
                <a:close/>
              </a:path>
              <a:path w="416559" h="264795">
                <a:moveTo>
                  <a:pt x="409955" y="125730"/>
                </a:moveTo>
                <a:lnTo>
                  <a:pt x="35051" y="125730"/>
                </a:lnTo>
                <a:lnTo>
                  <a:pt x="32003" y="128778"/>
                </a:lnTo>
                <a:lnTo>
                  <a:pt x="32003" y="188214"/>
                </a:lnTo>
                <a:lnTo>
                  <a:pt x="38099" y="188214"/>
                </a:lnTo>
                <a:lnTo>
                  <a:pt x="38099" y="138684"/>
                </a:lnTo>
                <a:lnTo>
                  <a:pt x="44957" y="131826"/>
                </a:lnTo>
                <a:lnTo>
                  <a:pt x="44957" y="138684"/>
                </a:lnTo>
                <a:lnTo>
                  <a:pt x="403859" y="138684"/>
                </a:lnTo>
                <a:lnTo>
                  <a:pt x="403859" y="131826"/>
                </a:lnTo>
                <a:lnTo>
                  <a:pt x="409955" y="125730"/>
                </a:lnTo>
                <a:close/>
              </a:path>
              <a:path w="416559" h="264795">
                <a:moveTo>
                  <a:pt x="44957" y="250697"/>
                </a:moveTo>
                <a:lnTo>
                  <a:pt x="44957" y="200406"/>
                </a:lnTo>
                <a:lnTo>
                  <a:pt x="32003" y="200406"/>
                </a:lnTo>
                <a:lnTo>
                  <a:pt x="32003" y="252222"/>
                </a:lnTo>
                <a:lnTo>
                  <a:pt x="38099" y="264414"/>
                </a:lnTo>
                <a:lnTo>
                  <a:pt x="44957" y="250697"/>
                </a:lnTo>
                <a:close/>
              </a:path>
              <a:path w="416559" h="264795">
                <a:moveTo>
                  <a:pt x="44957" y="138684"/>
                </a:moveTo>
                <a:lnTo>
                  <a:pt x="44957" y="131826"/>
                </a:lnTo>
                <a:lnTo>
                  <a:pt x="38099" y="138684"/>
                </a:lnTo>
                <a:lnTo>
                  <a:pt x="44957" y="138684"/>
                </a:lnTo>
                <a:close/>
              </a:path>
              <a:path w="416559" h="264795">
                <a:moveTo>
                  <a:pt x="44957" y="188214"/>
                </a:moveTo>
                <a:lnTo>
                  <a:pt x="44957" y="138684"/>
                </a:lnTo>
                <a:lnTo>
                  <a:pt x="38099" y="138684"/>
                </a:lnTo>
                <a:lnTo>
                  <a:pt x="38099" y="188214"/>
                </a:lnTo>
                <a:lnTo>
                  <a:pt x="44957" y="188214"/>
                </a:lnTo>
                <a:close/>
              </a:path>
              <a:path w="416559" h="264795">
                <a:moveTo>
                  <a:pt x="416051" y="135636"/>
                </a:moveTo>
                <a:lnTo>
                  <a:pt x="416051" y="0"/>
                </a:lnTo>
                <a:lnTo>
                  <a:pt x="403859" y="0"/>
                </a:lnTo>
                <a:lnTo>
                  <a:pt x="403859" y="125730"/>
                </a:lnTo>
                <a:lnTo>
                  <a:pt x="409955" y="125730"/>
                </a:lnTo>
                <a:lnTo>
                  <a:pt x="409955" y="138684"/>
                </a:lnTo>
                <a:lnTo>
                  <a:pt x="413765" y="138684"/>
                </a:lnTo>
                <a:lnTo>
                  <a:pt x="416051" y="135636"/>
                </a:lnTo>
                <a:close/>
              </a:path>
              <a:path w="416559" h="264795">
                <a:moveTo>
                  <a:pt x="409955" y="138684"/>
                </a:moveTo>
                <a:lnTo>
                  <a:pt x="409955" y="125730"/>
                </a:lnTo>
                <a:lnTo>
                  <a:pt x="403859" y="131826"/>
                </a:lnTo>
                <a:lnTo>
                  <a:pt x="403859" y="138684"/>
                </a:lnTo>
                <a:lnTo>
                  <a:pt x="409955" y="138684"/>
                </a:lnTo>
                <a:close/>
              </a:path>
            </a:pathLst>
          </a:custGeom>
          <a:solidFill>
            <a:srgbClr val="F8D44C"/>
          </a:solid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5" name="object 52"/>
          <p:cNvSpPr/>
          <p:nvPr/>
        </p:nvSpPr>
        <p:spPr>
          <a:xfrm>
            <a:off x="6714193" y="5234784"/>
            <a:ext cx="960882" cy="37871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6" name="object 53"/>
          <p:cNvSpPr txBox="1"/>
          <p:nvPr/>
        </p:nvSpPr>
        <p:spPr>
          <a:xfrm>
            <a:off x="6829508" y="5346797"/>
            <a:ext cx="72898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3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900" spc="65" dirty="0">
                <a:solidFill>
                  <a:prstClr val="black"/>
                </a:solidFill>
                <a:latin typeface="Calibri"/>
                <a:cs typeface="Calibri"/>
              </a:rPr>
              <a:t>MRENCLAV</a:t>
            </a:r>
            <a:r>
              <a:rPr sz="900" spc="50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900" spc="52" baseline="23148" dirty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endParaRPr sz="900" baseline="2314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26" y="224136"/>
            <a:ext cx="4075534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Enclave </a:t>
            </a:r>
            <a:r>
              <a:rPr lang="en-US" sz="3200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Measurement</a:t>
            </a:r>
            <a:endParaRPr lang="he-IL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23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26" y="224136"/>
            <a:ext cx="5626087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Execution Flow – Access Control</a:t>
            </a:r>
            <a:endParaRPr lang="he-IL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5"/>
          <a:stretch/>
        </p:blipFill>
        <p:spPr bwMode="auto">
          <a:xfrm>
            <a:off x="286251" y="1143000"/>
            <a:ext cx="8439150" cy="502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01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26" y="76200"/>
            <a:ext cx="5918411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Memory Encryption Engine (MEE)</a:t>
            </a:r>
            <a:endParaRPr lang="he-IL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677519"/>
            <a:ext cx="9220200" cy="5875681"/>
          </a:xfrm>
          <a:prstGeom prst="rect">
            <a:avLst/>
          </a:prstGeom>
          <a:noFill/>
        </p:spPr>
        <p:txBody>
          <a:bodyPr wrap="square" lIns="91152" tIns="45578" rIns="91152" bIns="45578" rtlCol="1">
            <a:spAutoFit/>
          </a:bodyPr>
          <a:lstStyle/>
          <a:p>
            <a:pPr marL="342900" indent="-342900" defTabSz="911519" eaLnBrk="1" fontAlgn="auto" hangingPunct="1">
              <a:lnSpc>
                <a:spcPts val="41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Resides within the CPU as a </a:t>
            </a: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Memory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Controller extension. </a:t>
            </a:r>
          </a:p>
          <a:p>
            <a:pPr marL="342900" indent="-342900" defTabSz="911519" eaLnBrk="1" fontAlgn="auto" hangingPunct="1">
              <a:lnSpc>
                <a:spcPts val="41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prstClr val="black"/>
                </a:solidFill>
                <a:latin typeface="Calibri"/>
                <a:cs typeface="+mn-cs"/>
              </a:rPr>
              <a:t>Encrypts, decrypts page swaps and integrity checks them</a:t>
            </a:r>
          </a:p>
          <a:p>
            <a:pPr defTabSz="911519" eaLnBrk="1" fontAlgn="auto" hangingPunct="1">
              <a:lnSpc>
                <a:spcPts val="41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1F497D"/>
                </a:solidFill>
                <a:latin typeface="Calibri"/>
                <a:cs typeface="+mn-cs"/>
              </a:rPr>
              <a:t>     thus, providing data confidentiality and integrity.</a:t>
            </a:r>
            <a:endParaRPr lang="he-IL" b="1" dirty="0" smtClean="0">
              <a:solidFill>
                <a:srgbClr val="1F497D"/>
              </a:solidFill>
              <a:latin typeface="Calibri"/>
            </a:endParaRPr>
          </a:p>
          <a:p>
            <a:pPr marL="342900" indent="-342900" defTabSz="911519" eaLnBrk="1" fontAlgn="auto" hangingPunct="1">
              <a:lnSpc>
                <a:spcPts val="41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TRNG </a:t>
            </a: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generates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at boot time separate </a:t>
            </a: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keys for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encryption </a:t>
            </a: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and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integrity.</a:t>
            </a:r>
          </a:p>
          <a:p>
            <a:pPr marL="342900" indent="-342900" defTabSz="911519" eaLnBrk="1" fontAlgn="auto" hangingPunct="1">
              <a:lnSpc>
                <a:spcPts val="41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Keys are held </a:t>
            </a: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in MEE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registers, </a:t>
            </a:r>
            <a:r>
              <a:rPr lang="en-US" b="1" dirty="0" smtClean="0">
                <a:solidFill>
                  <a:prstClr val="black"/>
                </a:solidFill>
                <a:latin typeface="Calibri"/>
                <a:cs typeface="+mn-cs"/>
              </a:rPr>
              <a:t>accessible only to HW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.</a:t>
            </a:r>
          </a:p>
          <a:p>
            <a:pPr marL="342900" indent="-342900" defTabSz="911519" eaLnBrk="1" fontAlgn="auto" hangingPunct="1">
              <a:lnSpc>
                <a:spcPts val="41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Does not hide the fact that data is written to the DRAM , when it is written, and to which physical address.</a:t>
            </a:r>
          </a:p>
          <a:p>
            <a:pPr marL="342900" indent="-342900" defTabSz="911519" eaLnBrk="1" fontAlgn="auto" hangingPunct="1">
              <a:lnSpc>
                <a:spcPts val="41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Defends system memory from cold boot attacks.</a:t>
            </a:r>
          </a:p>
          <a:p>
            <a:pPr marL="342900" indent="-342900" defTabSz="911519" eaLnBrk="1" fontAlgn="auto" hangingPunct="1">
              <a:lnSpc>
                <a:spcPts val="41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Uses version and counter controls to prevent page replay attack.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5867400"/>
            <a:ext cx="7239000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1519" eaLnBrk="1" fontAlgn="auto" hangingPunct="1">
              <a:lnSpc>
                <a:spcPts val="41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prstClr val="black"/>
                </a:solidFill>
                <a:latin typeface="Calibri"/>
                <a:cs typeface="+mn-cs"/>
              </a:rPr>
              <a:t>Problem</a:t>
            </a:r>
            <a:r>
              <a:rPr lang="en-US" b="1" dirty="0">
                <a:solidFill>
                  <a:prstClr val="black"/>
                </a:solidFill>
                <a:latin typeface="Calibri"/>
                <a:cs typeface="+mn-cs"/>
              </a:rPr>
              <a:t> – A lot of metadata stored in CPU…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49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26" y="76200"/>
            <a:ext cx="7697936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SGX Anti replay attack under HW limitations</a:t>
            </a:r>
            <a:endParaRPr lang="he-IL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660689"/>
            <a:ext cx="8534400" cy="6416855"/>
          </a:xfrm>
          <a:prstGeom prst="rect">
            <a:avLst/>
          </a:prstGeom>
          <a:noFill/>
        </p:spPr>
        <p:txBody>
          <a:bodyPr wrap="square" lIns="91152" tIns="45578" rIns="91152" bIns="45578" rtlCol="1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500" dirty="0" smtClean="0">
                <a:solidFill>
                  <a:prstClr val="black"/>
                </a:solidFill>
                <a:latin typeface="Calibri"/>
                <a:cs typeface="+mn-cs"/>
              </a:rPr>
              <a:t>Uses </a:t>
            </a:r>
            <a:r>
              <a:rPr lang="en-US" sz="2500" b="1" dirty="0" smtClean="0">
                <a:solidFill>
                  <a:prstClr val="black"/>
                </a:solidFill>
                <a:latin typeface="Calibri"/>
                <a:cs typeface="+mn-cs"/>
              </a:rPr>
              <a:t>version and counter controls </a:t>
            </a:r>
            <a:r>
              <a:rPr lang="en-US" sz="2500" dirty="0" smtClean="0">
                <a:solidFill>
                  <a:prstClr val="black"/>
                </a:solidFill>
                <a:latin typeface="Calibri"/>
                <a:cs typeface="+mn-cs"/>
              </a:rPr>
              <a:t>to prevent page replay attack.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prstClr val="black"/>
                </a:solidFill>
                <a:latin typeface="Calibri"/>
                <a:cs typeface="+mn-cs"/>
              </a:rPr>
              <a:t>Keeping this metadata for every evicted page is not scalable in SRAM terms.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prstClr val="black"/>
                </a:solidFill>
                <a:latin typeface="Calibri"/>
                <a:cs typeface="+mn-cs"/>
              </a:rPr>
              <a:t>How can we “compress” this?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5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5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5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5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5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5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5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5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500" dirty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5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prstClr val="black"/>
                </a:solidFill>
                <a:latin typeface="Calibri"/>
                <a:cs typeface="+mn-cs"/>
              </a:rPr>
              <a:t>Can be implemented as </a:t>
            </a:r>
            <a:r>
              <a:rPr lang="en-US" sz="2500" dirty="0">
                <a:solidFill>
                  <a:prstClr val="black"/>
                </a:solidFill>
                <a:latin typeface="Calibri"/>
                <a:cs typeface="+mn-cs"/>
              </a:rPr>
              <a:t>a </a:t>
            </a:r>
            <a:r>
              <a:rPr lang="en-US" sz="2500" dirty="0" smtClean="0">
                <a:solidFill>
                  <a:prstClr val="black"/>
                </a:solidFill>
                <a:latin typeface="Calibri"/>
                <a:cs typeface="+mn-cs"/>
              </a:rPr>
              <a:t>merkle-tree.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97017"/>
            <a:ext cx="3657600" cy="369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33625"/>
            <a:ext cx="3592962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084" y="2362200"/>
            <a:ext cx="6523516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67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26" y="124171"/>
            <a:ext cx="2620777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Halfway</a:t>
            </a:r>
            <a:r>
              <a:rPr lang="he-IL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 </a:t>
            </a: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recap</a:t>
            </a:r>
            <a:endParaRPr lang="he-IL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712697"/>
            <a:ext cx="8610600" cy="8278903"/>
          </a:xfrm>
          <a:prstGeom prst="rect">
            <a:avLst/>
          </a:prstGeom>
          <a:noFill/>
        </p:spPr>
        <p:txBody>
          <a:bodyPr wrap="square" lIns="91152" tIns="45578" rIns="91152" bIns="45578" rtlCol="1">
            <a:spAutoFit/>
          </a:bodyPr>
          <a:lstStyle/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Enclave properties as a TEE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SGX Security Perimeter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lifecycle and execution flow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Enclave Measurement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Memory </a:t>
            </a: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Encryption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Engine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Sealing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Attestation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Provisioning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Overview summery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SGX usages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Q&amp;A and open discussion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71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26" y="124171"/>
            <a:ext cx="1402367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Sealing</a:t>
            </a:r>
            <a:endParaRPr lang="he-IL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872777"/>
            <a:ext cx="8610600" cy="5909023"/>
          </a:xfrm>
          <a:prstGeom prst="rect">
            <a:avLst/>
          </a:prstGeom>
          <a:noFill/>
        </p:spPr>
        <p:txBody>
          <a:bodyPr wrap="square" lIns="91152" tIns="45578" rIns="91152" bIns="45578" rtlCol="1">
            <a:spAutoFit/>
          </a:bodyPr>
          <a:lstStyle/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prstClr val="black"/>
                </a:solidFill>
                <a:latin typeface="Calibri"/>
                <a:cs typeface="+mn-cs"/>
              </a:rPr>
              <a:t>Definition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: Cryptographically </a:t>
            </a: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protecting data when it is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stored outside enclave.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Sealing </a:t>
            </a: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enables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enclave to pass data between consecutive runs. 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F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uture </a:t>
            </a: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enclave instantiation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can acquire </a:t>
            </a: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former provisioned sensitive data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.</a:t>
            </a:r>
          </a:p>
          <a:p>
            <a:pPr marL="455762" lvl="1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(Enclave shouldn’t ship with sensitive data, but be   </a:t>
            </a:r>
          </a:p>
          <a:p>
            <a:pPr marL="455762" lvl="1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alibri"/>
                <a:cs typeface="+mn-cs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provisioned with it after instantiation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.)</a:t>
            </a:r>
          </a:p>
          <a:p>
            <a:pPr marL="798662" lvl="1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Newer SVN (security version number) enclave </a:t>
            </a: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can read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older SVN data using a Key </a:t>
            </a: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Recovery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Transformation.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25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TPMs in the real world</a:t>
            </a:r>
          </a:p>
        </p:txBody>
      </p:sp>
      <p:sp>
        <p:nvSpPr>
          <p:cNvPr id="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305800" cy="4876800"/>
          </a:xfrm>
        </p:spPr>
        <p:txBody>
          <a:bodyPr/>
          <a:lstStyle/>
          <a:p>
            <a:pPr eaLnBrk="1" hangingPunct="1">
              <a:buFont typeface="Wingdings" charset="0"/>
              <a:buBlip>
                <a:blip r:embed="rId3"/>
              </a:buBlip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TPMs widely available on laptops, desktops </a:t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and some servers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Font typeface="Wingdings" charset="0"/>
              <a:buNone/>
              <a:defRPr/>
            </a:pPr>
            <a:endParaRPr lang="en-US" dirty="0" smtClean="0">
              <a:ea typeface="ＭＳ Ｐゴシック" charset="0"/>
            </a:endParaRPr>
          </a:p>
          <a:p>
            <a:pPr marL="457200" lvl="1" indent="0" eaLnBrk="1" hangingPunct="1">
              <a:buFont typeface="Wingding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eaLnBrk="1" hangingPunct="1">
              <a:buFont typeface="Wingdings" charset="0"/>
              <a:buBlip>
                <a:blip r:embed="rId3"/>
              </a:buBlip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Software using TPMs:</a:t>
            </a:r>
          </a:p>
          <a:p>
            <a:pPr lvl="1" eaLnBrk="1" hangingPunct="1">
              <a:spcBef>
                <a:spcPct val="40000"/>
              </a:spcBef>
              <a:buFont typeface="Wingdings" charset="0"/>
              <a:buChar char="n"/>
              <a:defRPr/>
            </a:pPr>
            <a:r>
              <a:rPr lang="en-US" dirty="0">
                <a:ea typeface="ＭＳ Ｐゴシック" charset="0"/>
              </a:rPr>
              <a:t>File/disk encryption:    </a:t>
            </a:r>
            <a:r>
              <a:rPr lang="en-US" dirty="0" smtClean="0">
                <a:ea typeface="ＭＳ Ｐゴシック" charset="0"/>
              </a:rPr>
              <a:t>BitLocker,  </a:t>
            </a:r>
            <a:r>
              <a:rPr lang="en-US" dirty="0">
                <a:ea typeface="ＭＳ Ｐゴシック" charset="0"/>
              </a:rPr>
              <a:t>IBM,  HP,  Softex</a:t>
            </a:r>
          </a:p>
          <a:p>
            <a:pPr lvl="1" eaLnBrk="1" hangingPunct="1">
              <a:spcBef>
                <a:spcPct val="40000"/>
              </a:spcBef>
              <a:buFont typeface="Wingdings" charset="0"/>
              <a:buChar char="n"/>
              <a:defRPr/>
            </a:pPr>
            <a:r>
              <a:rPr lang="en-US" dirty="0">
                <a:ea typeface="ＭＳ Ｐゴシック" charset="0"/>
              </a:rPr>
              <a:t>Attestation for enterprise login:   Cognizance, Wave</a:t>
            </a:r>
          </a:p>
          <a:p>
            <a:pPr lvl="1" eaLnBrk="1" hangingPunct="1">
              <a:spcBef>
                <a:spcPct val="40000"/>
              </a:spcBef>
              <a:buFont typeface="Wingdings" charset="0"/>
              <a:buChar char="n"/>
              <a:defRPr/>
            </a:pPr>
            <a:r>
              <a:rPr lang="en-US" dirty="0">
                <a:ea typeface="ＭＳ Ｐゴシック" charset="0"/>
              </a:rPr>
              <a:t>Client-side single sign on:   IBM, Utimaco, Wave</a:t>
            </a:r>
          </a:p>
        </p:txBody>
      </p:sp>
    </p:spTree>
    <p:extLst>
      <p:ext uri="{BB962C8B-B14F-4D97-AF65-F5344CB8AC3E}">
        <p14:creationId xmlns:p14="http://schemas.microsoft.com/office/powerpoint/2010/main" val="41246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26" y="76200"/>
            <a:ext cx="2579548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Sealing Actors</a:t>
            </a:r>
            <a:endParaRPr lang="he-IL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1216356"/>
            <a:ext cx="3619500" cy="2688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52" tIns="45578" rIns="91152" bIns="45578" rtlCol="1" anchor="t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70C0"/>
                </a:solidFill>
              </a:rPr>
              <a:t>Sealing  Authority </a:t>
            </a:r>
            <a:r>
              <a:rPr lang="en-US" sz="2000" dirty="0" smtClean="0">
                <a:solidFill>
                  <a:prstClr val="black"/>
                </a:solidFill>
              </a:rPr>
              <a:t>– Developer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prstClr val="black"/>
              </a:solidFill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</a:rPr>
              <a:t>Enclave </a:t>
            </a:r>
            <a:r>
              <a:rPr lang="en-US" sz="1800" dirty="0" smtClean="0">
                <a:solidFill>
                  <a:prstClr val="black"/>
                </a:solidFill>
              </a:rPr>
              <a:t>ISV that Signs </a:t>
            </a:r>
            <a:r>
              <a:rPr lang="en-US" sz="1800" dirty="0">
                <a:solidFill>
                  <a:prstClr val="black"/>
                </a:solidFill>
              </a:rPr>
              <a:t>the enclave </a:t>
            </a:r>
            <a:r>
              <a:rPr lang="en-US" sz="1800" b="1" dirty="0" smtClean="0">
                <a:solidFill>
                  <a:srgbClr val="C0504D">
                    <a:lumMod val="75000"/>
                  </a:srgbClr>
                </a:solidFill>
              </a:rPr>
              <a:t>certificate</a:t>
            </a:r>
            <a:r>
              <a:rPr lang="en-US" sz="1800" dirty="0">
                <a:solidFill>
                  <a:srgbClr val="C0504D">
                    <a:lumMod val="75000"/>
                  </a:srgbClr>
                </a:solidFill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with its RSA-3072 Private key. </a:t>
            </a:r>
            <a:endParaRPr lang="en-US" sz="1600" dirty="0">
              <a:solidFill>
                <a:prstClr val="white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09" y="500297"/>
            <a:ext cx="774491" cy="8713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495800" y="1200122"/>
            <a:ext cx="3962400" cy="2502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52" tIns="45578" rIns="91152" bIns="45578" rtlCol="1" anchor="t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rgbClr val="C0504D">
                    <a:lumMod val="75000"/>
                  </a:srgbClr>
                </a:solidFill>
              </a:rPr>
              <a:t>SIGSTRUCT</a:t>
            </a:r>
            <a:r>
              <a:rPr lang="en-US" sz="1800" dirty="0" smtClean="0">
                <a:solidFill>
                  <a:srgbClr val="C0504D">
                    <a:lumMod val="75000"/>
                  </a:srgbClr>
                </a:solidFill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-</a:t>
            </a:r>
            <a:r>
              <a:rPr lang="en-US" sz="1800" dirty="0" smtClean="0">
                <a:solidFill>
                  <a:prstClr val="white"/>
                </a:solidFill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Enclave certificate. </a:t>
            </a:r>
          </a:p>
          <a:p>
            <a:pPr marL="284846" indent="-284846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700" dirty="0" smtClean="0">
              <a:solidFill>
                <a:prstClr val="black"/>
              </a:solidFill>
            </a:endParaRPr>
          </a:p>
          <a:p>
            <a:pPr marL="284846" indent="-284846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700" dirty="0" smtClean="0">
                <a:solidFill>
                  <a:prstClr val="black"/>
                </a:solidFill>
              </a:rPr>
              <a:t>Sealing  Authority </a:t>
            </a:r>
            <a:r>
              <a:rPr lang="en-US" sz="1700" b="1" dirty="0" smtClean="0">
                <a:solidFill>
                  <a:srgbClr val="0070C0"/>
                </a:solidFill>
              </a:rPr>
              <a:t>Public key </a:t>
            </a:r>
            <a:r>
              <a:rPr lang="en-US" sz="1700" dirty="0">
                <a:solidFill>
                  <a:prstClr val="black"/>
                </a:solidFill>
              </a:rPr>
              <a:t>(Used by HW to </a:t>
            </a:r>
            <a:r>
              <a:rPr lang="en-US" sz="1700" dirty="0" smtClean="0">
                <a:solidFill>
                  <a:prstClr val="black"/>
                </a:solidFill>
              </a:rPr>
              <a:t>verify</a:t>
            </a:r>
            <a:r>
              <a:rPr lang="en-US" sz="1700" dirty="0" smtClean="0">
                <a:solidFill>
                  <a:prstClr val="white"/>
                </a:solidFill>
              </a:rPr>
              <a:t> </a:t>
            </a:r>
            <a:r>
              <a:rPr lang="en-US" sz="1700" b="1" dirty="0" smtClean="0">
                <a:solidFill>
                  <a:srgbClr val="C0504D">
                    <a:lumMod val="75000"/>
                  </a:srgbClr>
                </a:solidFill>
              </a:rPr>
              <a:t>Certificate</a:t>
            </a:r>
            <a:r>
              <a:rPr lang="en-US" sz="1700" dirty="0" smtClean="0">
                <a:solidFill>
                  <a:prstClr val="black"/>
                </a:solidFill>
              </a:rPr>
              <a:t>).</a:t>
            </a:r>
            <a:endParaRPr lang="en-US" sz="1700" dirty="0">
              <a:solidFill>
                <a:prstClr val="black"/>
              </a:solidFill>
            </a:endParaRPr>
          </a:p>
          <a:p>
            <a:pPr marL="284846" indent="-284846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700" dirty="0" smtClean="0">
                <a:solidFill>
                  <a:prstClr val="black"/>
                </a:solidFill>
              </a:rPr>
              <a:t>Enclave identity aka </a:t>
            </a:r>
            <a:r>
              <a:rPr lang="en-US" sz="1600" b="1" dirty="0">
                <a:solidFill>
                  <a:srgbClr val="7030A0"/>
                </a:solidFill>
              </a:rPr>
              <a:t>MRENCLAVE</a:t>
            </a:r>
            <a:r>
              <a:rPr lang="en-US" sz="1600" dirty="0" smtClean="0">
                <a:solidFill>
                  <a:srgbClr val="9BBB59">
                    <a:lumMod val="50000"/>
                  </a:srgbClr>
                </a:solidFill>
              </a:rPr>
              <a:t> </a:t>
            </a:r>
            <a:r>
              <a:rPr lang="en-US" sz="1700" dirty="0">
                <a:solidFill>
                  <a:prstClr val="black"/>
                </a:solidFill>
              </a:rPr>
              <a:t>(Used by HW to </a:t>
            </a:r>
            <a:r>
              <a:rPr lang="en-US" sz="1700" dirty="0" smtClean="0">
                <a:solidFill>
                  <a:prstClr val="black"/>
                </a:solidFill>
              </a:rPr>
              <a:t>verify enclave Integrity).</a:t>
            </a:r>
          </a:p>
          <a:p>
            <a:pPr marL="284846" indent="-284846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700" dirty="0" smtClean="0">
                <a:solidFill>
                  <a:prstClr val="black"/>
                </a:solidFill>
              </a:rPr>
              <a:t>ISV SVN</a:t>
            </a:r>
          </a:p>
          <a:p>
            <a:pPr marL="284846" indent="-284846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700" dirty="0" smtClean="0">
                <a:solidFill>
                  <a:prstClr val="black"/>
                </a:solidFill>
              </a:rPr>
              <a:t>Other </a:t>
            </a:r>
            <a:r>
              <a:rPr lang="en-US" sz="1700" dirty="0">
                <a:solidFill>
                  <a:prstClr val="black"/>
                </a:solidFill>
              </a:rPr>
              <a:t>enclave </a:t>
            </a:r>
            <a:r>
              <a:rPr lang="en-US" sz="1700" dirty="0" smtClean="0">
                <a:solidFill>
                  <a:prstClr val="black"/>
                </a:solidFill>
              </a:rPr>
              <a:t>attributes.</a:t>
            </a:r>
            <a:endParaRPr lang="en-US" sz="1700" dirty="0">
              <a:solidFill>
                <a:prstClr val="black"/>
              </a:solidFill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 b="1" dirty="0" smtClean="0">
              <a:solidFill>
                <a:srgbClr val="0070C0"/>
              </a:solidFill>
            </a:endParaRPr>
          </a:p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700" b="1" dirty="0" smtClean="0">
                <a:solidFill>
                  <a:srgbClr val="0070C0"/>
                </a:solidFill>
              </a:rPr>
              <a:t>Sealing </a:t>
            </a:r>
            <a:r>
              <a:rPr lang="en-US" sz="1700" b="1" dirty="0">
                <a:solidFill>
                  <a:srgbClr val="0070C0"/>
                </a:solidFill>
              </a:rPr>
              <a:t>Authority </a:t>
            </a:r>
            <a:r>
              <a:rPr lang="en-US" sz="1700" b="1" dirty="0" smtClean="0">
                <a:solidFill>
                  <a:srgbClr val="0070C0"/>
                </a:solidFill>
              </a:rPr>
              <a:t>signature</a:t>
            </a:r>
            <a:endParaRPr lang="en-US" sz="1800" b="1" dirty="0" smtClean="0">
              <a:solidFill>
                <a:prstClr val="white"/>
              </a:solidFill>
            </a:endParaRPr>
          </a:p>
          <a:p>
            <a:pPr marL="284846" indent="-284846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1800" dirty="0" smtClean="0">
              <a:solidFill>
                <a:prstClr val="white"/>
              </a:solidFill>
            </a:endParaRPr>
          </a:p>
          <a:p>
            <a:pPr marL="284846" indent="-284846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1800" dirty="0" smtClean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95800" y="4191138"/>
            <a:ext cx="3962400" cy="2438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52" tIns="45578" rIns="91152" bIns="45578" rtlCol="1" anchor="t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7030A0"/>
                </a:solidFill>
              </a:rPr>
              <a:t>MRSIGNER</a:t>
            </a:r>
            <a:r>
              <a:rPr lang="en-US" sz="2000" b="1" dirty="0">
                <a:solidFill>
                  <a:srgbClr val="9BBB59">
                    <a:lumMod val="50000"/>
                  </a:srgbClr>
                </a:solidFill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- Sealing Identity.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50" dirty="0" smtClean="0">
              <a:solidFill>
                <a:prstClr val="black"/>
              </a:solidFill>
            </a:endParaRPr>
          </a:p>
          <a:p>
            <a:pPr marL="285750" indent="-28575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Created on </a:t>
            </a:r>
            <a:r>
              <a:rPr lang="en-US" sz="1800" dirty="0" smtClean="0">
                <a:solidFill>
                  <a:prstClr val="black"/>
                </a:solidFill>
              </a:rPr>
              <a:t>enclave initialization.</a:t>
            </a:r>
          </a:p>
          <a:p>
            <a:pPr marL="285750" indent="-28575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</a:rPr>
              <a:t>Accessible </a:t>
            </a:r>
            <a:r>
              <a:rPr lang="en-US" sz="1800" dirty="0">
                <a:solidFill>
                  <a:prstClr val="black"/>
                </a:solidFill>
              </a:rPr>
              <a:t>only by the </a:t>
            </a:r>
            <a:r>
              <a:rPr lang="en-US" sz="1800" dirty="0" smtClean="0">
                <a:solidFill>
                  <a:prstClr val="black"/>
                </a:solidFill>
              </a:rPr>
              <a:t>TCB.</a:t>
            </a:r>
          </a:p>
          <a:p>
            <a:pPr marL="285750" indent="-28575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prstClr val="black"/>
                </a:solidFill>
              </a:rPr>
              <a:t>Used to seal enclave data.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</a:rPr>
              <a:t>Includes:</a:t>
            </a:r>
          </a:p>
          <a:p>
            <a:pPr marL="284846" indent="-284846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</a:rPr>
              <a:t>sealing authority</a:t>
            </a:r>
            <a:r>
              <a:rPr lang="en-US" sz="1800" dirty="0" smtClean="0">
                <a:solidFill>
                  <a:prstClr val="white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Public Key</a:t>
            </a:r>
            <a:r>
              <a:rPr lang="en-US" sz="1800" b="1" dirty="0">
                <a:solidFill>
                  <a:prstClr val="white"/>
                </a:solidFill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</a:rPr>
              <a:t>hash</a:t>
            </a:r>
            <a:r>
              <a:rPr lang="en-US" sz="1800" dirty="0" smtClean="0">
                <a:solidFill>
                  <a:prstClr val="black"/>
                </a:solidFill>
              </a:rPr>
              <a:t>.</a:t>
            </a:r>
            <a:endParaRPr lang="en-US" sz="1800" dirty="0">
              <a:solidFill>
                <a:prstClr val="black"/>
              </a:solidFill>
            </a:endParaRPr>
          </a:p>
          <a:p>
            <a:pPr marL="284846" indent="-284846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</a:rPr>
              <a:t>Product ID.</a:t>
            </a:r>
          </a:p>
          <a:p>
            <a:pPr marL="284846" indent="-284846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</a:rPr>
              <a:t>SVN – Security Version Number.</a:t>
            </a:r>
          </a:p>
        </p:txBody>
      </p:sp>
      <p:pic>
        <p:nvPicPr>
          <p:cNvPr id="21" name="Picture 5" descr="http://mightyprintingdeals.com/wp-content/uploads/2014/07/rubber_stam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328" y="3889512"/>
            <a:ext cx="716072" cy="911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image.freepik.com/free-icon/verified-text-paper_318-6162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219" y="460068"/>
            <a:ext cx="854381" cy="854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495800" y="3276600"/>
            <a:ext cx="396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 Single Corner Rectangle 5"/>
          <p:cNvSpPr/>
          <p:nvPr/>
        </p:nvSpPr>
        <p:spPr>
          <a:xfrm>
            <a:off x="838200" y="2438400"/>
            <a:ext cx="2349709" cy="1263863"/>
          </a:xfrm>
          <a:prstGeom prst="round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he-IL" sz="1800">
              <a:solidFill>
                <a:prstClr val="white"/>
              </a:solidFill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1" y="2550374"/>
            <a:ext cx="1013459" cy="107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508" y="2559264"/>
            <a:ext cx="1049019" cy="106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Elbow Connector 7"/>
          <p:cNvCxnSpPr/>
          <p:nvPr/>
        </p:nvCxnSpPr>
        <p:spPr>
          <a:xfrm flipV="1">
            <a:off x="3187909" y="1905000"/>
            <a:ext cx="1307891" cy="1187664"/>
          </a:xfrm>
          <a:prstGeom prst="bentConnector3">
            <a:avLst>
              <a:gd name="adj1" fmla="val 63983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1430974" y="3505200"/>
            <a:ext cx="3064826" cy="597086"/>
          </a:xfrm>
          <a:prstGeom prst="bentConnector3">
            <a:avLst>
              <a:gd name="adj1" fmla="val 8643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V="1">
            <a:off x="1167356" y="3830309"/>
            <a:ext cx="408492" cy="152400"/>
          </a:xfrm>
          <a:prstGeom prst="bentConnector3">
            <a:avLst>
              <a:gd name="adj1" fmla="val 2199"/>
            </a:avLst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6200000" flipH="1">
            <a:off x="2362200" y="3809999"/>
            <a:ext cx="2209800" cy="2057401"/>
          </a:xfrm>
          <a:prstGeom prst="bentConnector3">
            <a:avLst>
              <a:gd name="adj1" fmla="val 9997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19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0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26" y="76200"/>
            <a:ext cx="3626309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EGETKEY Instruction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609600"/>
            <a:ext cx="8610600" cy="5539691"/>
          </a:xfrm>
          <a:prstGeom prst="rect">
            <a:avLst/>
          </a:prstGeom>
          <a:noFill/>
        </p:spPr>
        <p:txBody>
          <a:bodyPr wrap="square" lIns="91152" tIns="45578" rIns="91152" bIns="45578" rtlCol="1">
            <a:spAutoFit/>
          </a:bodyPr>
          <a:lstStyle/>
          <a:p>
            <a:pPr marL="457200" indent="-4572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Called by an enclave to retrieve 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     desired key.</a:t>
            </a:r>
          </a:p>
          <a:p>
            <a:pPr marL="457200" indent="-4572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Key derivation :</a:t>
            </a:r>
          </a:p>
          <a:p>
            <a:pPr marL="457200" indent="-4572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457200" indent="-4572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457200" indent="-4572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457200" indent="-4572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457200" indent="-4572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457200" indent="-4572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457200" indent="-4572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457200" indent="-4572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6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457200" indent="-4572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Derived </a:t>
            </a: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key is enclave and platform 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      specific.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391400" y="1298909"/>
            <a:ext cx="0" cy="60960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1400" y="460709"/>
            <a:ext cx="0" cy="60960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62600" y="295753"/>
            <a:ext cx="3352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lvl="1"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ysClr val="windowText" lastClr="000000"/>
                </a:solidFill>
              </a:rPr>
              <a:t>Key name</a:t>
            </a:r>
            <a:r>
              <a:rPr lang="en-US" sz="1600" dirty="0">
                <a:solidFill>
                  <a:sysClr val="windowText" lastClr="000000"/>
                </a:solidFill>
              </a:rPr>
              <a:t>,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Policy, Enclave SVN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1113881"/>
            <a:ext cx="2365589" cy="4136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52" tIns="45578" rIns="91152" bIns="45578" rtlCol="1" anchor="t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EGETKEY Instruction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prstClr val="white"/>
              </a:solidFill>
            </a:endParaRPr>
          </a:p>
        </p:txBody>
      </p:sp>
      <p:pic>
        <p:nvPicPr>
          <p:cNvPr id="21" name="Picture 2" descr="http://www.clipartsfree.net/vector/large/1310382299_Vector_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94336" flipH="1">
            <a:off x="6959047" y="2011512"/>
            <a:ext cx="864705" cy="69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59511" y="2369868"/>
            <a:ext cx="1728978" cy="426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lvl="1"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Intel SGX SVNs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4333" y="2369868"/>
            <a:ext cx="1728978" cy="426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lvl="1"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Device Key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5533" y="2369868"/>
            <a:ext cx="1728978" cy="426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lvl="1"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Owner Epoch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83338" y="3354372"/>
            <a:ext cx="1728978" cy="426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lvl="1"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ysClr val="windowText" lastClr="000000"/>
                </a:solidFill>
              </a:rPr>
              <a:t>Key Derivation</a:t>
            </a:r>
            <a:endParaRPr 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878710" y="4320588"/>
            <a:ext cx="3429001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</a:rPr>
              <a:t>Seal Key, Report Key, etc.</a:t>
            </a:r>
            <a:endParaRPr lang="he-IL" sz="2400" dirty="0">
              <a:solidFill>
                <a:prstClr val="black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55111" y="2796588"/>
            <a:ext cx="0" cy="55778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9" idx="1"/>
          </p:cNvCxnSpPr>
          <p:nvPr/>
        </p:nvCxnSpPr>
        <p:spPr>
          <a:xfrm>
            <a:off x="1421510" y="2797477"/>
            <a:ext cx="1261828" cy="770255"/>
          </a:xfrm>
          <a:prstGeom prst="bentConnector3">
            <a:avLst>
              <a:gd name="adj1" fmla="val 179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6" idx="2"/>
            <a:endCxn id="19" idx="3"/>
          </p:cNvCxnSpPr>
          <p:nvPr/>
        </p:nvCxnSpPr>
        <p:spPr>
          <a:xfrm rot="5400000">
            <a:off x="4575597" y="2633307"/>
            <a:ext cx="771144" cy="1097706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528822" y="3781092"/>
            <a:ext cx="0" cy="55778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5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9" grpId="0" animBg="1"/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29000"/>
            <a:ext cx="2362200" cy="195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26" y="76200"/>
            <a:ext cx="2780757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Sealing Process</a:t>
            </a:r>
            <a:endParaRPr lang="he-IL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609600"/>
            <a:ext cx="8610600" cy="4016197"/>
          </a:xfrm>
          <a:prstGeom prst="rect">
            <a:avLst/>
          </a:prstGeom>
          <a:noFill/>
        </p:spPr>
        <p:txBody>
          <a:bodyPr wrap="square" lIns="91152" tIns="45578" rIns="91152" bIns="45578" rtlCol="1">
            <a:spAutoFit/>
          </a:bodyPr>
          <a:lstStyle/>
          <a:p>
            <a:pPr marL="341819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Enclave calls EGETKEY: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>
                <a:solidFill>
                  <a:prstClr val="black"/>
                </a:solidFill>
                <a:latin typeface="Calibri"/>
                <a:cs typeface="+mn-cs"/>
              </a:rPr>
              <a:t>     Policy options are Enclave or Sealing Identity.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2. Sets sealing key SVN </a:t>
            </a: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with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key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   recovery transformation.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3. Seals data </a:t>
            </a: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with yielded key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and ISV chosen encryption 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  scheme.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4. Writes </a:t>
            </a: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sealed data to untrusted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storage.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391400" y="1298909"/>
            <a:ext cx="0" cy="609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1400" y="460709"/>
            <a:ext cx="0" cy="609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62600" y="295753"/>
            <a:ext cx="3352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lvl="1"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ysClr val="windowText" lastClr="000000"/>
                </a:solidFill>
              </a:rPr>
              <a:t>Key name</a:t>
            </a:r>
            <a:r>
              <a:rPr lang="en-US" sz="1600" dirty="0">
                <a:solidFill>
                  <a:sysClr val="windowText" lastClr="000000"/>
                </a:solidFill>
              </a:rPr>
              <a:t>,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Policy, Enclave SVN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91200" y="1984709"/>
            <a:ext cx="3039978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lvl="1"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</a:rPr>
              <a:t>Enclave </a:t>
            </a:r>
            <a:r>
              <a:rPr lang="en-US" sz="1600" dirty="0">
                <a:solidFill>
                  <a:prstClr val="black"/>
                </a:solidFill>
              </a:rPr>
              <a:t>and </a:t>
            </a:r>
            <a:r>
              <a:rPr lang="en-US" sz="1600" dirty="0" smtClean="0">
                <a:solidFill>
                  <a:prstClr val="black"/>
                </a:solidFill>
              </a:rPr>
              <a:t>platform specific key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1113881"/>
            <a:ext cx="2365589" cy="4136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52" tIns="45578" rIns="91152" bIns="45578" rtlCol="1" anchor="t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EGETKEY Instruction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prstClr val="white"/>
              </a:solidFill>
            </a:endParaRPr>
          </a:p>
        </p:txBody>
      </p:sp>
      <p:pic>
        <p:nvPicPr>
          <p:cNvPr id="21" name="Picture 2" descr="http://www.clipartsfree.net/vector/large/1310382299_Vector_Clipar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94336" flipH="1">
            <a:off x="8139401" y="2240112"/>
            <a:ext cx="864705" cy="69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" y="4658459"/>
            <a:ext cx="6096000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prstClr val="black"/>
              </a:solidFill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00" b="1" dirty="0" smtClean="0">
              <a:solidFill>
                <a:prstClr val="black"/>
              </a:solidFill>
            </a:endParaRPr>
          </a:p>
          <a:p>
            <a:pPr marL="0" lvl="7" defTabSz="911519"/>
            <a:r>
              <a:rPr lang="en-US" b="1" dirty="0" smtClean="0">
                <a:solidFill>
                  <a:prstClr val="black"/>
                </a:solidFill>
              </a:rPr>
              <a:t>Data sealed under:     </a:t>
            </a:r>
            <a:r>
              <a:rPr lang="en-US" sz="2400" dirty="0" smtClean="0">
                <a:solidFill>
                  <a:prstClr val="black"/>
                </a:solidFill>
              </a:rPr>
              <a:t>1. </a:t>
            </a:r>
            <a:r>
              <a:rPr lang="en-US" sz="2400" dirty="0">
                <a:solidFill>
                  <a:prstClr val="black"/>
                </a:solidFill>
              </a:rPr>
              <a:t>Processor key</a:t>
            </a:r>
          </a:p>
          <a:p>
            <a:pPr marL="3533213" lvl="7" indent="-342900" defTabSz="911519">
              <a:buFontTx/>
              <a:buAutoNum type="arabicPeriod" startAt="2"/>
            </a:pPr>
            <a:r>
              <a:rPr lang="en-US" sz="2400" dirty="0">
                <a:solidFill>
                  <a:prstClr val="black"/>
                </a:solidFill>
              </a:rPr>
              <a:t>CPU FW SVN</a:t>
            </a:r>
          </a:p>
          <a:p>
            <a:pPr marL="3533213" lvl="7" indent="-342900" defTabSz="911519">
              <a:buFontTx/>
              <a:buAutoNum type="arabicPeriod" startAt="2"/>
            </a:pPr>
            <a:r>
              <a:rPr lang="en-US" sz="2400" dirty="0" smtClean="0">
                <a:solidFill>
                  <a:prstClr val="black"/>
                </a:solidFill>
              </a:rPr>
              <a:t>OwnerEpoch</a:t>
            </a:r>
          </a:p>
          <a:p>
            <a:pPr marL="3533213" lvl="7" indent="-342900" defTabSz="911519">
              <a:buFontTx/>
              <a:buAutoNum type="arabicPeriod" startAt="2"/>
            </a:pPr>
            <a:r>
              <a:rPr lang="en-US" sz="2400" dirty="0" smtClean="0">
                <a:solidFill>
                  <a:prstClr val="black"/>
                </a:solidFill>
              </a:rPr>
              <a:t>Policy choice</a:t>
            </a:r>
          </a:p>
          <a:p>
            <a:pPr marL="3190313" lvl="7" defTabSz="911519"/>
            <a:endParaRPr lang="en-US" sz="2400" dirty="0" smtClean="0">
              <a:solidFill>
                <a:prstClr val="black"/>
              </a:solidFill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93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2" grpId="0" animBg="1"/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33"/>
          <a:stretch/>
        </p:blipFill>
        <p:spPr bwMode="auto">
          <a:xfrm>
            <a:off x="2743200" y="4495800"/>
            <a:ext cx="5943600" cy="212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2400" y="76200"/>
            <a:ext cx="2082425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Attestation</a:t>
            </a:r>
            <a:endParaRPr lang="he-IL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762000"/>
            <a:ext cx="8991600" cy="3939253"/>
          </a:xfrm>
          <a:prstGeom prst="rect">
            <a:avLst/>
          </a:prstGeom>
          <a:noFill/>
        </p:spPr>
        <p:txBody>
          <a:bodyPr wrap="square" lIns="91152" tIns="45578" rIns="91152" bIns="45578" rtlCol="1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500" dirty="0" smtClean="0">
                <a:solidFill>
                  <a:prstClr val="black"/>
                </a:solidFill>
                <a:latin typeface="Calibri"/>
                <a:cs typeface="+mn-cs"/>
              </a:rPr>
              <a:t>SGX support local and remote HW based attestation capabilities.</a:t>
            </a: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5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798662" lvl="1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b="1" dirty="0" smtClean="0">
                <a:solidFill>
                  <a:prstClr val="black"/>
                </a:solidFill>
                <a:latin typeface="Calibri"/>
                <a:cs typeface="+mn-cs"/>
              </a:rPr>
              <a:t>Local Attestation</a:t>
            </a:r>
          </a:p>
          <a:p>
            <a:pPr marL="455762" lvl="1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solidFill>
                  <a:prstClr val="black"/>
                </a:solidFill>
                <a:latin typeface="Calibri"/>
                <a:cs typeface="+mn-cs"/>
              </a:rPr>
              <a:t>     A</a:t>
            </a:r>
            <a:r>
              <a:rPr lang="en-US" sz="2500" dirty="0" smtClean="0">
                <a:solidFill>
                  <a:prstClr val="black"/>
                </a:solidFill>
                <a:latin typeface="Calibri"/>
                <a:cs typeface="+mn-cs"/>
              </a:rPr>
              <a:t>llows </a:t>
            </a:r>
            <a:r>
              <a:rPr lang="en-US" sz="2500" dirty="0">
                <a:solidFill>
                  <a:prstClr val="black"/>
                </a:solidFill>
                <a:latin typeface="Calibri"/>
                <a:cs typeface="+mn-cs"/>
              </a:rPr>
              <a:t>one enclave to attest its TCB to </a:t>
            </a:r>
            <a:r>
              <a:rPr lang="en-US" sz="2500" dirty="0" smtClean="0">
                <a:solidFill>
                  <a:prstClr val="black"/>
                </a:solidFill>
                <a:latin typeface="Calibri"/>
                <a:cs typeface="+mn-cs"/>
              </a:rPr>
              <a:t>another enclave </a:t>
            </a:r>
            <a:r>
              <a:rPr lang="en-US" sz="2500" dirty="0">
                <a:solidFill>
                  <a:prstClr val="black"/>
                </a:solidFill>
                <a:latin typeface="Calibri"/>
                <a:cs typeface="+mn-cs"/>
              </a:rPr>
              <a:t>on </a:t>
            </a:r>
            <a:endParaRPr lang="en-US" sz="25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455762" lvl="1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500" dirty="0" smtClean="0">
                <a:solidFill>
                  <a:prstClr val="black"/>
                </a:solidFill>
                <a:latin typeface="Calibri"/>
                <a:cs typeface="+mn-cs"/>
              </a:rPr>
              <a:t>     the same platform.</a:t>
            </a:r>
          </a:p>
          <a:p>
            <a:pPr marL="455762" lvl="1"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5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798662" lvl="1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b="1" dirty="0" smtClean="0">
                <a:solidFill>
                  <a:prstClr val="black"/>
                </a:solidFill>
                <a:latin typeface="Calibri"/>
                <a:cs typeface="+mn-cs"/>
              </a:rPr>
              <a:t>Remote Attestation</a:t>
            </a:r>
          </a:p>
          <a:p>
            <a:pPr marL="455762" lvl="1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solidFill>
                  <a:prstClr val="black"/>
                </a:solidFill>
                <a:latin typeface="Calibri"/>
                <a:cs typeface="+mn-cs"/>
              </a:rPr>
              <a:t>     </a:t>
            </a:r>
            <a:r>
              <a:rPr lang="en-US" sz="2500" dirty="0" smtClean="0">
                <a:solidFill>
                  <a:prstClr val="black"/>
                </a:solidFill>
                <a:latin typeface="Calibri"/>
                <a:cs typeface="+mn-cs"/>
              </a:rPr>
              <a:t>Allows an enclave </a:t>
            </a:r>
            <a:r>
              <a:rPr lang="en-US" sz="2500" dirty="0">
                <a:solidFill>
                  <a:prstClr val="black"/>
                </a:solidFill>
                <a:latin typeface="Calibri"/>
                <a:cs typeface="+mn-cs"/>
              </a:rPr>
              <a:t>to attest its TCB </a:t>
            </a:r>
            <a:r>
              <a:rPr lang="en-US" sz="2500" dirty="0" smtClean="0">
                <a:solidFill>
                  <a:prstClr val="black"/>
                </a:solidFill>
                <a:latin typeface="Calibri"/>
                <a:cs typeface="+mn-cs"/>
              </a:rPr>
              <a:t>to another 3-rd party entity </a:t>
            </a:r>
          </a:p>
          <a:p>
            <a:pPr marL="455762" lvl="1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en-US" sz="2500" dirty="0" smtClean="0">
                <a:solidFill>
                  <a:prstClr val="black"/>
                </a:solidFill>
                <a:latin typeface="Calibri"/>
                <a:cs typeface="+mn-cs"/>
              </a:rPr>
              <a:t>    outside of </a:t>
            </a:r>
            <a:r>
              <a:rPr lang="en-US" sz="2500" dirty="0">
                <a:solidFill>
                  <a:prstClr val="black"/>
                </a:solidFill>
                <a:latin typeface="Calibri"/>
                <a:cs typeface="+mn-cs"/>
              </a:rPr>
              <a:t>the </a:t>
            </a:r>
            <a:r>
              <a:rPr lang="en-US" sz="2500" dirty="0" smtClean="0">
                <a:solidFill>
                  <a:prstClr val="black"/>
                </a:solidFill>
                <a:latin typeface="Calibri"/>
                <a:cs typeface="+mn-cs"/>
              </a:rPr>
              <a:t>platform.</a:t>
            </a:r>
            <a:endParaRPr lang="en-US" sz="25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indent="-3429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500" dirty="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59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2400" y="76200"/>
            <a:ext cx="3041790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Local Attestation</a:t>
            </a:r>
            <a:endParaRPr lang="he-IL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762000"/>
            <a:ext cx="8991600" cy="476767"/>
          </a:xfrm>
          <a:prstGeom prst="rect">
            <a:avLst/>
          </a:prstGeom>
          <a:noFill/>
        </p:spPr>
        <p:txBody>
          <a:bodyPr wrap="square" lIns="91152" tIns="45578" rIns="91152" bIns="45578" rtlCol="1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500" dirty="0" smtClean="0">
                <a:solidFill>
                  <a:prstClr val="black"/>
                </a:solidFill>
                <a:latin typeface="Calibri"/>
                <a:cs typeface="+mn-cs"/>
              </a:rPr>
              <a:t>Security instructions involved: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39000" y="2743200"/>
            <a:ext cx="0" cy="609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239000" y="1905000"/>
            <a:ext cx="0" cy="609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10200" y="1740044"/>
            <a:ext cx="3352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lvl="1"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ysClr val="windowText" lastClr="000000"/>
                </a:solidFill>
              </a:rPr>
              <a:t>MRENCLAVE, </a:t>
            </a:r>
            <a:r>
              <a:rPr lang="en-US" sz="1600" dirty="0">
                <a:solidFill>
                  <a:sysClr val="windowText" lastClr="000000"/>
                </a:solidFill>
              </a:rPr>
              <a:t>Key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name, …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8800" y="3429000"/>
            <a:ext cx="3039978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lvl="1"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</a:rPr>
              <a:t>Enclave </a:t>
            </a:r>
            <a:r>
              <a:rPr lang="en-US" sz="1600" dirty="0">
                <a:solidFill>
                  <a:prstClr val="black"/>
                </a:solidFill>
              </a:rPr>
              <a:t>and </a:t>
            </a:r>
            <a:r>
              <a:rPr lang="en-US" sz="1600" dirty="0" smtClean="0">
                <a:solidFill>
                  <a:prstClr val="black"/>
                </a:solidFill>
              </a:rPr>
              <a:t>platform specific key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9800" y="2558172"/>
            <a:ext cx="2365589" cy="4136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52" tIns="45578" rIns="91152" bIns="45578" rtlCol="1" anchor="t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EGETKEY Instruction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prstClr val="white"/>
              </a:solidFill>
            </a:endParaRPr>
          </a:p>
        </p:txBody>
      </p:sp>
      <p:pic>
        <p:nvPicPr>
          <p:cNvPr id="13" name="Picture 2" descr="http://www.clipartsfree.net/vector/large/1310382299_Vector_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94336" flipH="1">
            <a:off x="7987001" y="3684403"/>
            <a:ext cx="864705" cy="69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>
            <a:off x="2665306" y="2720852"/>
            <a:ext cx="0" cy="609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665306" y="1882652"/>
            <a:ext cx="0" cy="609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6506" y="1717696"/>
            <a:ext cx="3352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lvl="1"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ysClr val="windowText" lastClr="000000"/>
                </a:solidFill>
              </a:rPr>
              <a:t>Verifier MRENCLAVE, … 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5506" y="3329927"/>
            <a:ext cx="4191000" cy="261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lvl="1"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black"/>
                </a:solidFill>
              </a:rPr>
              <a:t>REPORT </a:t>
            </a:r>
            <a:r>
              <a:rPr lang="en-US" sz="1800" b="1" dirty="0">
                <a:solidFill>
                  <a:prstClr val="black"/>
                </a:solidFill>
              </a:rPr>
              <a:t>(Attestation assertion structure</a:t>
            </a:r>
            <a:r>
              <a:rPr lang="en-US" sz="2000" b="1" dirty="0">
                <a:solidFill>
                  <a:prstClr val="black"/>
                </a:solidFill>
              </a:rPr>
              <a:t>)</a:t>
            </a:r>
          </a:p>
          <a:p>
            <a:pPr marL="0" lvl="1"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prstClr val="black"/>
              </a:solidFill>
            </a:endParaRPr>
          </a:p>
          <a:p>
            <a:pPr marL="285750" lvl="1" indent="-28575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Claimer </a:t>
            </a:r>
            <a:r>
              <a:rPr lang="en-US" sz="2000" b="1" dirty="0" smtClean="0">
                <a:solidFill>
                  <a:prstClr val="black"/>
                </a:solidFill>
              </a:rPr>
              <a:t>MRENCLAVE</a:t>
            </a:r>
            <a:endParaRPr lang="en-US" sz="2000" b="1" dirty="0">
              <a:solidFill>
                <a:prstClr val="black"/>
              </a:solidFill>
            </a:endParaRPr>
          </a:p>
          <a:p>
            <a:pPr marL="285750" lvl="1" indent="-28575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Claimer </a:t>
            </a:r>
            <a:r>
              <a:rPr lang="en-US" sz="2000" b="1" dirty="0" smtClean="0">
                <a:solidFill>
                  <a:prstClr val="black"/>
                </a:solidFill>
              </a:rPr>
              <a:t>MRSIGNER</a:t>
            </a:r>
            <a:endParaRPr lang="en-US" sz="2000" b="1" dirty="0">
              <a:solidFill>
                <a:prstClr val="black"/>
              </a:solidFill>
            </a:endParaRPr>
          </a:p>
          <a:p>
            <a:pPr marL="285750" lvl="1" indent="-28575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Various </a:t>
            </a:r>
            <a:r>
              <a:rPr lang="en-US" sz="2000" dirty="0" smtClean="0">
                <a:solidFill>
                  <a:prstClr val="black"/>
                </a:solidFill>
              </a:rPr>
              <a:t>addresser attributes</a:t>
            </a:r>
            <a:endParaRPr lang="en-US" sz="2000" dirty="0">
              <a:solidFill>
                <a:prstClr val="black"/>
              </a:solidFill>
            </a:endParaRPr>
          </a:p>
          <a:p>
            <a:pPr marL="285750" lvl="1" indent="-28575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Developer additional </a:t>
            </a:r>
            <a:r>
              <a:rPr lang="en-US" sz="2000" dirty="0" smtClean="0">
                <a:solidFill>
                  <a:prstClr val="black"/>
                </a:solidFill>
              </a:rPr>
              <a:t>information</a:t>
            </a:r>
            <a:endParaRPr lang="en-US" sz="300" dirty="0" smtClean="0">
              <a:solidFill>
                <a:prstClr val="black"/>
              </a:solidFill>
            </a:endParaRPr>
          </a:p>
          <a:p>
            <a:pPr marL="0" lvl="1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" dirty="0" smtClean="0">
                <a:solidFill>
                  <a:prstClr val="black"/>
                </a:solidFill>
              </a:rPr>
              <a:t>kg</a:t>
            </a:r>
            <a:r>
              <a:rPr lang="en-US" sz="600" dirty="0" smtClean="0">
                <a:solidFill>
                  <a:prstClr val="black"/>
                </a:solidFill>
              </a:rPr>
              <a:t>        </a:t>
            </a:r>
          </a:p>
          <a:p>
            <a:pPr marL="0" lvl="1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</a:rPr>
              <a:t>         </a:t>
            </a:r>
            <a:r>
              <a:rPr lang="en-US" sz="2000" b="1" dirty="0" smtClean="0">
                <a:solidFill>
                  <a:prstClr val="black"/>
                </a:solidFill>
              </a:rPr>
              <a:t>CMAC</a:t>
            </a:r>
            <a:r>
              <a:rPr lang="en-US" sz="2000" dirty="0" smtClean="0">
                <a:solidFill>
                  <a:prstClr val="black"/>
                </a:solidFill>
              </a:rPr>
              <a:t> tag using </a:t>
            </a:r>
            <a:r>
              <a:rPr lang="en-US" sz="2000" b="1" dirty="0" smtClean="0">
                <a:solidFill>
                  <a:sysClr val="windowText" lastClr="000000"/>
                </a:solidFill>
              </a:rPr>
              <a:t>verifier</a:t>
            </a:r>
            <a:r>
              <a:rPr lang="en-US" sz="2000" dirty="0" smtClean="0">
                <a:solidFill>
                  <a:sysClr val="windowText" lastClr="000000"/>
                </a:solidFill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</a:rPr>
              <a:t>key</a:t>
            </a:r>
          </a:p>
          <a:p>
            <a:pPr marL="0" lvl="1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</a:rPr>
              <a:t>       </a:t>
            </a:r>
            <a:r>
              <a:rPr lang="en-US" sz="1800" dirty="0" smtClean="0">
                <a:solidFill>
                  <a:prstClr val="black"/>
                </a:solidFill>
              </a:rPr>
              <a:t>  </a:t>
            </a:r>
            <a:r>
              <a:rPr lang="en-US" sz="1600" dirty="0" smtClean="0">
                <a:solidFill>
                  <a:prstClr val="black"/>
                </a:solidFill>
              </a:rPr>
              <a:t>(To be Verified </a:t>
            </a:r>
            <a:r>
              <a:rPr lang="en-US" sz="1600" dirty="0">
                <a:solidFill>
                  <a:prstClr val="black"/>
                </a:solidFill>
              </a:rPr>
              <a:t>by "neighbored" e</a:t>
            </a:r>
            <a:r>
              <a:rPr lang="en-US" sz="1600" dirty="0" smtClean="0">
                <a:solidFill>
                  <a:prstClr val="black"/>
                </a:solidFill>
              </a:rPr>
              <a:t>nclave)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46106" y="2535824"/>
            <a:ext cx="2365589" cy="4136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52" tIns="45578" rIns="91152" bIns="45578" rtlCol="1" anchor="t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white"/>
                </a:solidFill>
              </a:rPr>
              <a:t>EREPORT Instruction</a:t>
            </a:r>
            <a:endParaRPr lang="en-US" sz="1800" b="1" dirty="0" smtClean="0">
              <a:solidFill>
                <a:prstClr val="white"/>
              </a:solidFill>
            </a:endParaRP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86600" y="1089672"/>
            <a:ext cx="928780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“Report”</a:t>
            </a:r>
            <a:endParaRPr lang="he-IL" sz="1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58947" y="1428226"/>
            <a:ext cx="1" cy="311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7200" y="5181600"/>
            <a:ext cx="4191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http://www.clipartsfree.net/vector/large/1310382299_Vector_Clipar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9623" flipH="1">
            <a:off x="518854" y="5312430"/>
            <a:ext cx="547173" cy="43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83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2" grpId="0" animBg="1"/>
      <p:bldP spid="23" grpId="0" animBg="1"/>
      <p:bldP spid="24" grpId="0" animBg="1"/>
      <p:bldP spid="3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2400" y="76200"/>
            <a:ext cx="3041790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Local Attestation</a:t>
            </a:r>
            <a:endParaRPr lang="he-IL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762000"/>
            <a:ext cx="8991600" cy="476767"/>
          </a:xfrm>
          <a:prstGeom prst="rect">
            <a:avLst/>
          </a:prstGeom>
          <a:noFill/>
        </p:spPr>
        <p:txBody>
          <a:bodyPr wrap="square" lIns="91152" tIns="45578" rIns="91152" bIns="45578" rtlCol="1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500" dirty="0" smtClean="0">
                <a:solidFill>
                  <a:prstClr val="black"/>
                </a:solidFill>
                <a:latin typeface="Calibri"/>
                <a:cs typeface="+mn-cs"/>
              </a:rPr>
              <a:t>Protocol flow: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7"/>
          <a:stretch/>
        </p:blipFill>
        <p:spPr bwMode="auto">
          <a:xfrm>
            <a:off x="0" y="1143000"/>
            <a:ext cx="9144000" cy="380021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3272511" y="1655046"/>
            <a:ext cx="2775628" cy="369045"/>
          </a:xfrm>
          <a:prstGeom prst="rect">
            <a:avLst/>
          </a:prstGeom>
          <a:solidFill>
            <a:srgbClr val="558ED5">
              <a:alpha val="56078"/>
            </a:srgbClr>
          </a:solidFill>
        </p:spPr>
        <p:txBody>
          <a:bodyPr wrap="none" lIns="91152" tIns="45578" rIns="91152" bIns="45578" rtlCol="1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ysClr val="windowText" lastClr="000000"/>
                </a:solidFill>
                <a:latin typeface="Calibri"/>
                <a:cs typeface="+mn-cs"/>
              </a:rPr>
              <a:t>Challenge </a:t>
            </a:r>
            <a:r>
              <a:rPr lang="en-US" sz="1800" dirty="0" smtClean="0">
                <a:solidFill>
                  <a:sysClr val="windowText" lastClr="000000"/>
                </a:solidFill>
                <a:latin typeface="Calibri"/>
                <a:cs typeface="+mn-cs"/>
              </a:rPr>
              <a:t>(B’s MRENCALVE</a:t>
            </a:r>
            <a:r>
              <a:rPr lang="en-US" sz="1800" dirty="0">
                <a:solidFill>
                  <a:sysClr val="windowText" lastClr="000000"/>
                </a:solidFill>
                <a:latin typeface="Calibri"/>
                <a:cs typeface="+mn-cs"/>
              </a:rPr>
              <a:t>)</a:t>
            </a:r>
            <a:endParaRPr lang="he-IL" sz="18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0" y="4051516"/>
            <a:ext cx="2900149" cy="14770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152" tIns="45578" rIns="91152" bIns="45578" rtlCol="1">
            <a:spAutoFit/>
          </a:bodyPr>
          <a:lstStyle/>
          <a:p>
            <a:pPr marL="227888" indent="-227888" defTabSz="911519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1800" dirty="0" smtClean="0">
                <a:solidFill>
                  <a:prstClr val="white"/>
                </a:solidFill>
                <a:latin typeface="Calibri"/>
                <a:cs typeface="+mn-cs"/>
              </a:rPr>
              <a:t>Invokes</a:t>
            </a:r>
            <a:r>
              <a:rPr lang="en-US" sz="1800" b="1" dirty="0" smtClean="0">
                <a:solidFill>
                  <a:prstClr val="white"/>
                </a:solidFill>
                <a:latin typeface="Calibri"/>
                <a:cs typeface="+mn-cs"/>
              </a:rPr>
              <a:t> EGETKEY</a:t>
            </a:r>
            <a:endParaRPr lang="en-US" sz="1800" b="1" dirty="0">
              <a:solidFill>
                <a:prstClr val="white"/>
              </a:solidFill>
              <a:latin typeface="Calibri"/>
              <a:cs typeface="+mn-cs"/>
            </a:endParaRPr>
          </a:p>
          <a:p>
            <a:pPr marL="227888" indent="-227888" defTabSz="911519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1800" dirty="0" smtClean="0">
                <a:solidFill>
                  <a:prstClr val="white"/>
                </a:solidFill>
                <a:latin typeface="Calibri"/>
                <a:cs typeface="+mn-cs"/>
              </a:rPr>
              <a:t>Verifies the </a:t>
            </a:r>
            <a:r>
              <a:rPr lang="en-US" sz="1800" b="1" dirty="0" smtClean="0">
                <a:solidFill>
                  <a:prstClr val="white"/>
                </a:solidFill>
                <a:latin typeface="Calibri"/>
                <a:cs typeface="+mn-cs"/>
              </a:rPr>
              <a:t>REPORT</a:t>
            </a:r>
            <a:r>
              <a:rPr lang="en-US" sz="1800" dirty="0" smtClean="0">
                <a:solidFill>
                  <a:prstClr val="white"/>
                </a:solidFill>
                <a:latin typeface="Calibri"/>
                <a:cs typeface="+mn-cs"/>
              </a:rPr>
              <a:t>:</a:t>
            </a:r>
            <a:endParaRPr lang="en-US" sz="1800" dirty="0">
              <a:solidFill>
                <a:prstClr val="white"/>
              </a:solidFill>
              <a:latin typeface="Calibri"/>
              <a:cs typeface="+mn-cs"/>
            </a:endParaRPr>
          </a:p>
          <a:p>
            <a:pPr marL="683642" lvl="1" indent="-227888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white"/>
                </a:solidFill>
                <a:latin typeface="Calibri"/>
                <a:cs typeface="+mn-cs"/>
              </a:rPr>
              <a:t>HW (REPORT key)</a:t>
            </a:r>
          </a:p>
          <a:p>
            <a:pPr marL="683642" lvl="1" indent="-227888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white"/>
                </a:solidFill>
                <a:latin typeface="Calibri"/>
                <a:cs typeface="+mn-cs"/>
              </a:rPr>
              <a:t>SW </a:t>
            </a:r>
            <a:r>
              <a:rPr lang="en-US" sz="1800" dirty="0" smtClean="0">
                <a:solidFill>
                  <a:prstClr val="white"/>
                </a:solidFill>
                <a:latin typeface="Calibri"/>
                <a:cs typeface="+mn-cs"/>
              </a:rPr>
              <a:t>(response details)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  <a:latin typeface="Calibri"/>
                <a:cs typeface="+mn-cs"/>
              </a:rPr>
              <a:t>3. Invokes </a:t>
            </a:r>
            <a:r>
              <a:rPr lang="en-US" sz="1800" b="1" dirty="0" smtClean="0">
                <a:solidFill>
                  <a:prstClr val="white"/>
                </a:solidFill>
                <a:latin typeface="Calibri"/>
                <a:cs typeface="+mn-cs"/>
              </a:rPr>
              <a:t>EREPORT </a:t>
            </a:r>
            <a:endParaRPr lang="en-US" sz="1800" b="1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5649" y="2231034"/>
            <a:ext cx="2018048" cy="369045"/>
          </a:xfrm>
          <a:prstGeom prst="rect">
            <a:avLst/>
          </a:prstGeom>
          <a:solidFill>
            <a:srgbClr val="558ED5">
              <a:alpha val="56078"/>
            </a:srgbClr>
          </a:solidFill>
        </p:spPr>
        <p:txBody>
          <a:bodyPr wrap="none" lIns="91152" tIns="45578" rIns="91152" bIns="45578" rtlCol="1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ysClr val="windowText" lastClr="000000"/>
                </a:solidFill>
                <a:latin typeface="Calibri"/>
                <a:cs typeface="+mn-cs"/>
              </a:rPr>
              <a:t>Response (REPORT)</a:t>
            </a:r>
            <a:endParaRPr lang="he-IL" sz="18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01964" y="2746215"/>
            <a:ext cx="1042653" cy="369045"/>
          </a:xfrm>
          <a:prstGeom prst="rect">
            <a:avLst/>
          </a:prstGeom>
          <a:solidFill>
            <a:srgbClr val="558ED5">
              <a:alpha val="56078"/>
            </a:srgbClr>
          </a:solidFill>
        </p:spPr>
        <p:txBody>
          <a:bodyPr wrap="none" lIns="91152" tIns="45578" rIns="91152" bIns="45578" rtlCol="1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ysClr val="windowText" lastClr="000000"/>
                </a:solidFill>
                <a:latin typeface="Calibri"/>
                <a:cs typeface="+mn-cs"/>
              </a:rPr>
              <a:t>REPORT*</a:t>
            </a:r>
            <a:endParaRPr lang="he-IL" sz="18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4072257"/>
            <a:ext cx="1829278" cy="3690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152" tIns="45578" rIns="91152" bIns="45578" rtlCol="1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  <a:latin typeface="Calibri"/>
                <a:cs typeface="+mn-cs"/>
              </a:rPr>
              <a:t>Invokes</a:t>
            </a:r>
            <a:r>
              <a:rPr lang="en-US" sz="1800" b="1" dirty="0" smtClean="0">
                <a:solidFill>
                  <a:prstClr val="white"/>
                </a:solidFill>
                <a:latin typeface="Calibri"/>
                <a:cs typeface="+mn-cs"/>
              </a:rPr>
              <a:t> EREPORT</a:t>
            </a:r>
            <a:endParaRPr lang="he-IL" sz="18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4495800"/>
            <a:ext cx="2900149" cy="12000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152" tIns="45578" rIns="91152" bIns="45578" rtlCol="1">
            <a:spAutoFit/>
          </a:bodyPr>
          <a:lstStyle/>
          <a:p>
            <a:pPr marL="227888" indent="-227888" defTabSz="911519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1800" dirty="0" smtClean="0">
                <a:solidFill>
                  <a:prstClr val="white"/>
                </a:solidFill>
                <a:latin typeface="Calibri"/>
                <a:cs typeface="+mn-cs"/>
              </a:rPr>
              <a:t>Invokes</a:t>
            </a:r>
            <a:r>
              <a:rPr lang="en-US" sz="1800" b="1" dirty="0" smtClean="0">
                <a:solidFill>
                  <a:prstClr val="white"/>
                </a:solidFill>
                <a:latin typeface="Calibri"/>
                <a:cs typeface="+mn-cs"/>
              </a:rPr>
              <a:t> EGETKEY</a:t>
            </a:r>
            <a:endParaRPr lang="en-US" sz="1800" b="1" dirty="0">
              <a:solidFill>
                <a:prstClr val="white"/>
              </a:solidFill>
              <a:latin typeface="Calibri"/>
              <a:cs typeface="+mn-cs"/>
            </a:endParaRPr>
          </a:p>
          <a:p>
            <a:pPr marL="227888" indent="-227888" defTabSz="911519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1800" dirty="0">
                <a:solidFill>
                  <a:prstClr val="white"/>
                </a:solidFill>
                <a:latin typeface="Calibri"/>
                <a:cs typeface="+mn-cs"/>
              </a:rPr>
              <a:t>Verifies the </a:t>
            </a:r>
            <a:r>
              <a:rPr lang="en-US" sz="1800" b="1" dirty="0">
                <a:solidFill>
                  <a:prstClr val="white"/>
                </a:solidFill>
                <a:latin typeface="Calibri"/>
                <a:cs typeface="+mn-cs"/>
              </a:rPr>
              <a:t>REPORT </a:t>
            </a:r>
            <a:r>
              <a:rPr lang="en-US" sz="1800" dirty="0" smtClean="0">
                <a:solidFill>
                  <a:prstClr val="white"/>
                </a:solidFill>
                <a:latin typeface="Calibri"/>
                <a:cs typeface="+mn-cs"/>
              </a:rPr>
              <a:t>:</a:t>
            </a:r>
            <a:endParaRPr lang="en-US" sz="1800" dirty="0">
              <a:solidFill>
                <a:prstClr val="white"/>
              </a:solidFill>
              <a:latin typeface="Calibri"/>
              <a:cs typeface="+mn-cs"/>
            </a:endParaRPr>
          </a:p>
          <a:p>
            <a:pPr marL="683642" lvl="1" indent="-227888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white"/>
                </a:solidFill>
                <a:latin typeface="Calibri"/>
                <a:cs typeface="+mn-cs"/>
              </a:rPr>
              <a:t>HW (REPORT key)</a:t>
            </a:r>
          </a:p>
          <a:p>
            <a:pPr marL="683642" lvl="1" indent="-227888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white"/>
                </a:solidFill>
                <a:latin typeface="Calibri"/>
                <a:cs typeface="+mn-cs"/>
              </a:rPr>
              <a:t>SW </a:t>
            </a:r>
            <a:r>
              <a:rPr lang="en-US" sz="1800" dirty="0" smtClean="0">
                <a:solidFill>
                  <a:prstClr val="white"/>
                </a:solidFill>
                <a:latin typeface="Calibri"/>
                <a:cs typeface="+mn-cs"/>
              </a:rPr>
              <a:t>(response details)</a:t>
            </a:r>
          </a:p>
        </p:txBody>
      </p:sp>
      <p:sp>
        <p:nvSpPr>
          <p:cNvPr id="2" name="Rectangle 1"/>
          <p:cNvSpPr/>
          <p:nvPr/>
        </p:nvSpPr>
        <p:spPr>
          <a:xfrm>
            <a:off x="6847403" y="2602468"/>
            <a:ext cx="92499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ysClr val="windowText" lastClr="000000"/>
                </a:solidFill>
                <a:latin typeface="Calibri"/>
                <a:cs typeface="+mn-cs"/>
              </a:rPr>
              <a:t>Verifier 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2602468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ysClr val="windowText" lastClr="000000"/>
                </a:solidFill>
                <a:latin typeface="Calibri"/>
                <a:cs typeface="+mn-cs"/>
              </a:rPr>
              <a:t>Claimer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"/>
          <a:stretch/>
        </p:blipFill>
        <p:spPr bwMode="auto">
          <a:xfrm>
            <a:off x="680760" y="4510616"/>
            <a:ext cx="2905327" cy="181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2717" y="6479270"/>
            <a:ext cx="1162494" cy="369045"/>
          </a:xfrm>
          <a:prstGeom prst="rect">
            <a:avLst/>
          </a:prstGeom>
          <a:noFill/>
        </p:spPr>
        <p:txBody>
          <a:bodyPr wrap="none" lIns="91152" tIns="45578" rIns="91152" bIns="45578" rtlCol="1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ysClr val="windowText" lastClr="000000"/>
                </a:solidFill>
                <a:latin typeface="Calibri"/>
                <a:cs typeface="+mn-cs"/>
              </a:rPr>
              <a:t>* Optional</a:t>
            </a:r>
            <a:endParaRPr lang="he-IL" sz="1800" dirty="0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98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152400" y="76200"/>
            <a:ext cx="3506084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Remote Attestation</a:t>
            </a:r>
            <a:endParaRPr lang="he-IL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12" y="4114800"/>
            <a:ext cx="7543588" cy="270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bject 7"/>
          <p:cNvSpPr txBox="1"/>
          <p:nvPr/>
        </p:nvSpPr>
        <p:spPr>
          <a:xfrm>
            <a:off x="228600" y="613842"/>
            <a:ext cx="9220200" cy="3500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287" marR="4559" indent="-342900" defTabSz="819815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pc="197" dirty="0">
                <a:solidFill>
                  <a:prstClr val="black"/>
                </a:solidFill>
                <a:latin typeface="Calibri"/>
                <a:cs typeface="Calibri"/>
              </a:rPr>
              <a:t>SGX</a:t>
            </a:r>
            <a:r>
              <a:rPr spc="3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117" dirty="0">
                <a:solidFill>
                  <a:prstClr val="black"/>
                </a:solidFill>
                <a:latin typeface="Calibri"/>
                <a:cs typeface="Calibri"/>
              </a:rPr>
              <a:t>uses</a:t>
            </a:r>
            <a:r>
              <a:rPr spc="2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76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pc="3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b="1" spc="99" dirty="0" smtClean="0">
                <a:solidFill>
                  <a:prstClr val="black"/>
                </a:solidFill>
                <a:latin typeface="Calibri"/>
                <a:cs typeface="Calibri"/>
              </a:rPr>
              <a:t>Q</a:t>
            </a:r>
            <a:r>
              <a:rPr b="1" spc="99" dirty="0" smtClean="0">
                <a:solidFill>
                  <a:prstClr val="black"/>
                </a:solidFill>
                <a:latin typeface="Calibri"/>
                <a:cs typeface="Calibri"/>
              </a:rPr>
              <a:t>uoting</a:t>
            </a:r>
            <a:r>
              <a:rPr b="1" spc="22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b="1" spc="94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b="1" spc="94" dirty="0" smtClean="0">
                <a:solidFill>
                  <a:prstClr val="black"/>
                </a:solidFill>
                <a:latin typeface="Calibri"/>
                <a:cs typeface="Calibri"/>
              </a:rPr>
              <a:t>nclave</a:t>
            </a:r>
            <a:r>
              <a:rPr lang="en-US" b="1" spc="94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spc="94" dirty="0" smtClean="0">
                <a:solidFill>
                  <a:prstClr val="black"/>
                </a:solidFill>
                <a:latin typeface="Calibri"/>
                <a:cs typeface="Calibri"/>
              </a:rPr>
              <a:t>(QE)</a:t>
            </a:r>
            <a:r>
              <a:rPr spc="22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72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pc="2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85" dirty="0">
                <a:solidFill>
                  <a:prstClr val="black"/>
                </a:solidFill>
                <a:latin typeface="Calibri"/>
                <a:cs typeface="Calibri"/>
              </a:rPr>
              <a:t>convert</a:t>
            </a:r>
            <a:r>
              <a:rPr spc="2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188" dirty="0">
                <a:solidFill>
                  <a:prstClr val="black"/>
                </a:solidFill>
                <a:latin typeface="Calibri"/>
                <a:cs typeface="Calibri"/>
              </a:rPr>
              <a:t>LOCAL</a:t>
            </a:r>
            <a:r>
              <a:rPr spc="2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72" dirty="0">
                <a:solidFill>
                  <a:prstClr val="black"/>
                </a:solidFill>
                <a:latin typeface="Calibri"/>
                <a:cs typeface="Calibri"/>
              </a:rPr>
              <a:t>attestations</a:t>
            </a:r>
            <a:r>
              <a:rPr spc="2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72" dirty="0">
                <a:solidFill>
                  <a:prstClr val="black"/>
                </a:solidFill>
                <a:latin typeface="Calibri"/>
                <a:cs typeface="Calibri"/>
              </a:rPr>
              <a:t>to  </a:t>
            </a:r>
            <a:r>
              <a:rPr spc="162" dirty="0">
                <a:solidFill>
                  <a:prstClr val="black"/>
                </a:solidFill>
                <a:latin typeface="Calibri"/>
                <a:cs typeface="Calibri"/>
              </a:rPr>
              <a:t>REMOTELY </a:t>
            </a:r>
            <a:r>
              <a:rPr spc="72" dirty="0">
                <a:solidFill>
                  <a:prstClr val="black"/>
                </a:solidFill>
                <a:latin typeface="Calibri"/>
                <a:cs typeface="Calibri"/>
              </a:rPr>
              <a:t>verifiable </a:t>
            </a:r>
            <a:r>
              <a:rPr spc="85" dirty="0" smtClean="0">
                <a:solidFill>
                  <a:prstClr val="black"/>
                </a:solidFill>
                <a:latin typeface="Calibri"/>
                <a:cs typeface="Calibri"/>
              </a:rPr>
              <a:t>assertion</a:t>
            </a:r>
            <a:r>
              <a:rPr lang="en-US" spc="90" dirty="0" smtClean="0">
                <a:solidFill>
                  <a:prstClr val="black"/>
                </a:solidFill>
                <a:latin typeface="Calibri"/>
                <a:cs typeface="Calibri"/>
              </a:rPr>
              <a:t>.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354287" marR="171365" indent="-342900" defTabSz="819815" eaLnBrk="1" fontAlgn="auto" hangingPunct="1">
              <a:spcBef>
                <a:spcPts val="1104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14063" algn="l"/>
              </a:tabLst>
            </a:pPr>
            <a:r>
              <a:rPr spc="54" dirty="0" smtClean="0">
                <a:solidFill>
                  <a:prstClr val="black"/>
                </a:solidFill>
                <a:latin typeface="Calibri"/>
                <a:cs typeface="Calibri"/>
              </a:rPr>
              <a:t>QE</a:t>
            </a:r>
            <a:r>
              <a:rPr spc="31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81" dirty="0">
                <a:solidFill>
                  <a:prstClr val="black"/>
                </a:solidFill>
                <a:latin typeface="Calibri"/>
                <a:cs typeface="Calibri"/>
              </a:rPr>
              <a:t>locally</a:t>
            </a:r>
            <a:r>
              <a:rPr spc="3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58" dirty="0">
                <a:solidFill>
                  <a:prstClr val="black"/>
                </a:solidFill>
                <a:latin typeface="Calibri"/>
                <a:cs typeface="Calibri"/>
              </a:rPr>
              <a:t>verifies</a:t>
            </a:r>
            <a:r>
              <a:rPr spc="2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139" dirty="0">
                <a:solidFill>
                  <a:prstClr val="black"/>
                </a:solidFill>
                <a:latin typeface="Calibri"/>
                <a:cs typeface="Calibri"/>
              </a:rPr>
              <a:t>REPORT</a:t>
            </a:r>
            <a:r>
              <a:rPr spc="2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90" dirty="0">
                <a:solidFill>
                  <a:prstClr val="black"/>
                </a:solidFill>
                <a:latin typeface="Calibri"/>
                <a:cs typeface="Calibri"/>
              </a:rPr>
              <a:t>produced</a:t>
            </a:r>
            <a:r>
              <a:rPr spc="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102" dirty="0">
                <a:solidFill>
                  <a:prstClr val="black"/>
                </a:solidFill>
                <a:latin typeface="Calibri"/>
                <a:cs typeface="Calibri"/>
              </a:rPr>
              <a:t>by</a:t>
            </a:r>
            <a:r>
              <a:rPr spc="2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72" dirty="0">
                <a:solidFill>
                  <a:prstClr val="black"/>
                </a:solidFill>
                <a:latin typeface="Calibri"/>
                <a:cs typeface="Calibri"/>
              </a:rPr>
              <a:t>Application  </a:t>
            </a:r>
            <a:r>
              <a:rPr spc="90" dirty="0">
                <a:solidFill>
                  <a:prstClr val="black"/>
                </a:solidFill>
                <a:latin typeface="Calibri"/>
                <a:cs typeface="Calibri"/>
              </a:rPr>
              <a:t>Enclave</a:t>
            </a:r>
            <a:r>
              <a:rPr spc="2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94" dirty="0">
                <a:solidFill>
                  <a:prstClr val="black"/>
                </a:solidFill>
                <a:latin typeface="Calibri"/>
                <a:cs typeface="Calibri"/>
              </a:rPr>
              <a:t>and</a:t>
            </a:r>
            <a:r>
              <a:rPr b="1" spc="1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b="1" spc="99" dirty="0">
                <a:solidFill>
                  <a:prstClr val="black"/>
                </a:solidFill>
                <a:latin typeface="Calibri"/>
                <a:cs typeface="Calibri"/>
              </a:rPr>
              <a:t>signs</a:t>
            </a:r>
            <a:r>
              <a:rPr b="1" spc="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b="1" spc="9" dirty="0" smtClean="0">
                <a:solidFill>
                  <a:prstClr val="black"/>
                </a:solidFill>
                <a:latin typeface="Calibri"/>
                <a:cs typeface="Calibri"/>
              </a:rPr>
              <a:t>it </a:t>
            </a:r>
            <a:r>
              <a:rPr b="1" spc="90" dirty="0" smtClean="0">
                <a:solidFill>
                  <a:prstClr val="black"/>
                </a:solidFill>
                <a:latin typeface="Calibri"/>
                <a:cs typeface="Calibri"/>
              </a:rPr>
              <a:t>as</a:t>
            </a:r>
            <a:r>
              <a:rPr b="1" spc="18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b="1" spc="63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b="1" spc="1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QUOTE.</a:t>
            </a:r>
          </a:p>
          <a:p>
            <a:pPr marL="354287" marR="623971" indent="-342900" defTabSz="819815" eaLnBrk="1" fontAlgn="auto" hangingPunct="1">
              <a:spcBef>
                <a:spcPts val="1077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14063" algn="l"/>
              </a:tabLst>
            </a:pPr>
            <a:r>
              <a:rPr spc="139" dirty="0">
                <a:solidFill>
                  <a:prstClr val="black"/>
                </a:solidFill>
                <a:latin typeface="Calibri"/>
                <a:cs typeface="Calibri"/>
              </a:rPr>
              <a:t>QE</a:t>
            </a:r>
            <a:r>
              <a:rPr spc="2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94" dirty="0">
                <a:solidFill>
                  <a:prstClr val="black"/>
                </a:solidFill>
                <a:latin typeface="Calibri"/>
                <a:cs typeface="Calibri"/>
              </a:rPr>
              <a:t>uses</a:t>
            </a:r>
            <a:r>
              <a:rPr spc="2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81" dirty="0">
                <a:solidFill>
                  <a:prstClr val="black"/>
                </a:solidFill>
                <a:latin typeface="Calibri"/>
                <a:cs typeface="Calibri"/>
              </a:rPr>
              <a:t>an</a:t>
            </a:r>
            <a:r>
              <a:rPr spc="2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b="1" spc="76" dirty="0">
                <a:solidFill>
                  <a:srgbClr val="1F497D"/>
                </a:solidFill>
                <a:latin typeface="Calibri"/>
                <a:cs typeface="Calibri"/>
              </a:rPr>
              <a:t>asymmetric</a:t>
            </a:r>
            <a:r>
              <a:rPr b="1" spc="27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lang="en-US" b="1" spc="54" dirty="0" smtClean="0">
                <a:solidFill>
                  <a:srgbClr val="1F497D"/>
                </a:solidFill>
                <a:latin typeface="Calibri"/>
                <a:cs typeface="Calibri"/>
              </a:rPr>
              <a:t>attestation key</a:t>
            </a:r>
            <a:r>
              <a:rPr lang="he-IL" b="1" spc="54" dirty="0" smtClean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pc="49" dirty="0" smtClean="0">
                <a:solidFill>
                  <a:prstClr val="black"/>
                </a:solidFill>
                <a:latin typeface="Calibri"/>
                <a:cs typeface="Calibri"/>
              </a:rPr>
              <a:t>that</a:t>
            </a:r>
            <a:r>
              <a:rPr spc="18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67" dirty="0">
                <a:solidFill>
                  <a:prstClr val="black"/>
                </a:solidFill>
                <a:latin typeface="Calibri"/>
                <a:cs typeface="Calibri"/>
              </a:rPr>
              <a:t>reflects</a:t>
            </a:r>
            <a:r>
              <a:rPr spc="2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63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2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spc="27" dirty="0" smtClean="0">
                <a:solidFill>
                  <a:prstClr val="black"/>
                </a:solidFill>
                <a:latin typeface="Calibri"/>
                <a:cs typeface="Calibri"/>
              </a:rPr>
              <a:t>p</a:t>
            </a:r>
            <a:r>
              <a:rPr spc="81" dirty="0" smtClean="0">
                <a:solidFill>
                  <a:prstClr val="black"/>
                </a:solidFill>
                <a:latin typeface="Calibri"/>
                <a:cs typeface="Calibri"/>
              </a:rPr>
              <a:t>latforms </a:t>
            </a:r>
            <a:r>
              <a:rPr spc="67" dirty="0" smtClean="0">
                <a:solidFill>
                  <a:prstClr val="black"/>
                </a:solidFill>
                <a:latin typeface="Calibri"/>
                <a:cs typeface="Calibri"/>
              </a:rPr>
              <a:t>trustworthiness</a:t>
            </a:r>
            <a:r>
              <a:rPr lang="en-US" spc="67" dirty="0">
                <a:solidFill>
                  <a:prstClr val="black"/>
                </a:solidFill>
                <a:latin typeface="Calibri"/>
                <a:cs typeface="Calibri"/>
              </a:rPr>
              <a:t>.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354287" indent="-342900" defTabSz="819815" eaLnBrk="1" fontAlgn="auto" hangingPunct="1">
              <a:spcBef>
                <a:spcPts val="1077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14063" algn="l"/>
              </a:tabLst>
            </a:pPr>
            <a:r>
              <a:rPr spc="121" dirty="0">
                <a:solidFill>
                  <a:prstClr val="black"/>
                </a:solidFill>
                <a:latin typeface="Calibri"/>
                <a:cs typeface="Calibri"/>
              </a:rPr>
              <a:t>App</a:t>
            </a:r>
            <a:r>
              <a:rPr spc="1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108" dirty="0">
                <a:solidFill>
                  <a:prstClr val="black"/>
                </a:solidFill>
                <a:latin typeface="Calibri"/>
                <a:cs typeface="Calibri"/>
              </a:rPr>
              <a:t>sends</a:t>
            </a:r>
            <a:r>
              <a:rPr spc="1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81" dirty="0">
                <a:solidFill>
                  <a:prstClr val="black"/>
                </a:solidFill>
                <a:latin typeface="Calibri"/>
                <a:cs typeface="Calibri"/>
              </a:rPr>
              <a:t>Quote</a:t>
            </a:r>
            <a:r>
              <a:rPr spc="1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58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pc="1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63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1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b="1" spc="85" dirty="0">
                <a:solidFill>
                  <a:prstClr val="black"/>
                </a:solidFill>
                <a:latin typeface="Calibri"/>
                <a:cs typeface="Calibri"/>
              </a:rPr>
              <a:t>Relying</a:t>
            </a:r>
            <a:r>
              <a:rPr b="1" spc="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b="1" spc="72" dirty="0">
                <a:solidFill>
                  <a:prstClr val="black"/>
                </a:solidFill>
                <a:latin typeface="Calibri"/>
                <a:cs typeface="Calibri"/>
              </a:rPr>
              <a:t>Party</a:t>
            </a:r>
            <a:r>
              <a:rPr b="1" spc="1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spc="58" dirty="0" smtClean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pc="58" dirty="0" smtClean="0">
                <a:solidFill>
                  <a:prstClr val="black"/>
                </a:solidFill>
                <a:latin typeface="Calibri"/>
                <a:cs typeface="Calibri"/>
              </a:rPr>
              <a:t>verify</a:t>
            </a:r>
            <a:r>
              <a:rPr lang="en-US" spc="58" dirty="0" smtClean="0">
                <a:solidFill>
                  <a:prstClr val="black"/>
                </a:solidFill>
                <a:latin typeface="Calibri"/>
                <a:cs typeface="Calibri"/>
              </a:rPr>
              <a:t>.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812" y="4495800"/>
            <a:ext cx="2590800" cy="22098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he-IL" sz="180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44670" y="4191000"/>
            <a:ext cx="1117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spc="121" dirty="0" smtClean="0">
                <a:solidFill>
                  <a:prstClr val="black"/>
                </a:solidFill>
                <a:latin typeface="Calibri"/>
                <a:cs typeface="+mn-cs"/>
              </a:rPr>
              <a:t>Platform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Oval 1"/>
          <p:cNvSpPr/>
          <p:nvPr/>
        </p:nvSpPr>
        <p:spPr>
          <a:xfrm>
            <a:off x="1829012" y="4378642"/>
            <a:ext cx="1295400" cy="2417012"/>
          </a:xfrm>
          <a:prstGeom prst="ellipse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he-IL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5486400"/>
            <a:ext cx="1752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spc="94" dirty="0">
                <a:solidFill>
                  <a:prstClr val="white"/>
                </a:solidFill>
              </a:rPr>
              <a:t>Local </a:t>
            </a:r>
            <a:r>
              <a:rPr lang="en-US" sz="1600" spc="94" dirty="0" smtClean="0">
                <a:solidFill>
                  <a:prstClr val="white"/>
                </a:solidFill>
              </a:rPr>
              <a:t>attestation</a:t>
            </a:r>
            <a:endParaRPr lang="he-IL" sz="1600" dirty="0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5400000">
            <a:off x="4378995" y="2695234"/>
            <a:ext cx="1404531" cy="4393151"/>
          </a:xfrm>
          <a:prstGeom prst="ellipse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he-IL" sz="18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62612" y="5486400"/>
            <a:ext cx="2133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spc="94" dirty="0" smtClean="0">
                <a:solidFill>
                  <a:prstClr val="white"/>
                </a:solidFill>
              </a:rPr>
              <a:t>Remote attestation</a:t>
            </a:r>
            <a:endParaRPr lang="he-IL" sz="1600" dirty="0">
              <a:solidFill>
                <a:prstClr val="white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1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2" grpId="0" animBg="1"/>
      <p:bldP spid="6" grpId="0" animBg="1"/>
      <p:bldP spid="18" grpId="0" animBg="1"/>
      <p:bldP spid="2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0105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503155" y="1452221"/>
            <a:ext cx="846060" cy="2767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152" tIns="45578" rIns="91152" bIns="45578" rtlCol="1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  <a:latin typeface="Calibri"/>
                <a:cs typeface="+mn-cs"/>
              </a:rPr>
              <a:t>Challenge </a:t>
            </a:r>
            <a:endParaRPr lang="he-IL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55155" y="1528421"/>
            <a:ext cx="846060" cy="2767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152" tIns="45578" rIns="91152" bIns="45578" rtlCol="1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  <a:latin typeface="Calibri"/>
                <a:cs typeface="+mn-cs"/>
              </a:rPr>
              <a:t>Challenge </a:t>
            </a:r>
            <a:endParaRPr lang="he-IL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07549" y="3088911"/>
            <a:ext cx="693003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91152" tIns="45578" rIns="91152" bIns="45578" rtlCol="1">
            <a:spAutoFit/>
          </a:bodyPr>
          <a:lstStyle/>
          <a:p>
            <a:pPr algn="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  <a:latin typeface="Calibri"/>
                <a:cs typeface="+mn-cs"/>
              </a:rPr>
              <a:t>REPORT</a:t>
            </a:r>
            <a:endParaRPr lang="he-IL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0525" y="3814421"/>
            <a:ext cx="6858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91152" tIns="45578" rIns="91152" bIns="45578" rtlCol="1">
            <a:spAutoFit/>
          </a:bodyPr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  <a:latin typeface="Calibri"/>
                <a:cs typeface="+mn-cs"/>
              </a:rPr>
              <a:t>QOUTE</a:t>
            </a:r>
            <a:endParaRPr lang="he-IL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71730" y="2819363"/>
            <a:ext cx="854225" cy="2767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91152" tIns="45578" rIns="91152" bIns="45578" rtlCol="1">
            <a:spAutoFit/>
          </a:bodyPr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Calibri"/>
                <a:cs typeface="+mn-cs"/>
              </a:rPr>
              <a:t>REPORT</a:t>
            </a:r>
            <a:endParaRPr lang="he-IL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77890" y="2138021"/>
            <a:ext cx="1443567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91152" tIns="45578" rIns="91152" bIns="45578" rtlCol="1">
            <a:spAutoFit/>
          </a:bodyPr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Calibri"/>
                <a:cs typeface="+mn-cs"/>
              </a:rPr>
              <a:t>QOUTE</a:t>
            </a:r>
            <a:endParaRPr lang="he-IL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7857" y="3361034"/>
            <a:ext cx="6858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91152" tIns="45578" rIns="91152" bIns="45578" rtlCol="1">
            <a:spAutoFit/>
          </a:bodyPr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  <a:latin typeface="Calibri"/>
                <a:cs typeface="+mn-cs"/>
              </a:rPr>
              <a:t>QOUTE</a:t>
            </a:r>
            <a:endParaRPr lang="he-IL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03339" y="5414620"/>
            <a:ext cx="1643239" cy="3862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52" tIns="45578" rIns="91152" bIns="45578" rtlCol="1" anchor="t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Verify Quote</a:t>
            </a:r>
          </a:p>
          <a:p>
            <a:pPr marL="341819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endParaRPr lang="he-IL" sz="1400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01532" y="5028357"/>
            <a:ext cx="3434125" cy="386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52" tIns="45578" rIns="91152" bIns="45578" rtlCol="1" anchor="t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Service / </a:t>
            </a:r>
          </a:p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Server run by </a:t>
            </a:r>
            <a:r>
              <a:rPr lang="en-US" sz="1100" b="1" dirty="0" smtClean="0">
                <a:solidFill>
                  <a:prstClr val="black"/>
                </a:solidFill>
              </a:rPr>
              <a:t>intel</a:t>
            </a:r>
            <a:endParaRPr lang="en-US" sz="1100" b="1" dirty="0">
              <a:solidFill>
                <a:prstClr val="black"/>
              </a:solidFill>
            </a:endParaRPr>
          </a:p>
          <a:p>
            <a:pPr marL="341819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endParaRPr lang="he-IL" sz="1400" b="1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86327" y="3036336"/>
            <a:ext cx="1972231" cy="369332"/>
            <a:chOff x="5233193" y="1676400"/>
            <a:chExt cx="1972231" cy="3693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3193" y="1712565"/>
              <a:ext cx="1972231" cy="268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096000" y="1676400"/>
              <a:ext cx="301686" cy="36933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defTabSz="911519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Calibri"/>
                  <a:cs typeface="+mn-cs"/>
                </a:rPr>
                <a:t>8</a:t>
              </a:r>
              <a:endParaRPr lang="he-IL" sz="1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296169" y="2747621"/>
            <a:ext cx="1443567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91152" tIns="45578" rIns="91152" bIns="45578" rtlCol="1">
            <a:spAutoFit/>
          </a:bodyPr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  <a:latin typeface="Calibri"/>
                <a:cs typeface="+mn-cs"/>
              </a:rPr>
              <a:t>Secrets</a:t>
            </a:r>
            <a:endParaRPr lang="he-IL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95675" y="706170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-884" y="0"/>
            <a:ext cx="3506084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Remote Attestation</a:t>
            </a:r>
            <a:endParaRPr lang="he-IL" sz="32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2400" y="533400"/>
            <a:ext cx="8991600" cy="476767"/>
          </a:xfrm>
          <a:prstGeom prst="rect">
            <a:avLst/>
          </a:prstGeom>
          <a:noFill/>
        </p:spPr>
        <p:txBody>
          <a:bodyPr wrap="square" lIns="91152" tIns="45578" rIns="91152" bIns="45578" rtlCol="1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500" dirty="0" smtClean="0">
                <a:solidFill>
                  <a:prstClr val="black"/>
                </a:solidFill>
                <a:latin typeface="Calibri"/>
                <a:cs typeface="+mn-cs"/>
              </a:rPr>
              <a:t>Protocol flow: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115260" y="2354301"/>
            <a:ext cx="92499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ysClr val="windowText" lastClr="000000"/>
                </a:solidFill>
                <a:latin typeface="Calibri"/>
                <a:cs typeface="+mn-cs"/>
              </a:rPr>
              <a:t>Verifier 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48317" y="2378289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ysClr val="windowText" lastClr="000000"/>
                </a:solidFill>
                <a:latin typeface="Calibri"/>
                <a:cs typeface="+mn-cs"/>
              </a:rPr>
              <a:t>Claimer</a:t>
            </a:r>
            <a:endParaRPr lang="he-IL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152" tIns="45578" rIns="91152" bIns="45578" rtlCol="0" anchor="ctr"/>
          <a:lstStyle>
            <a:defPPr>
              <a:defRPr lang="en-US"/>
            </a:defPPr>
            <a:lvl1pPr marL="0" algn="r" defTabSz="911519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5762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1519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7277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3035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8794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4551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0313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6069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7933" y="2609408"/>
            <a:ext cx="1159467" cy="276712"/>
          </a:xfrm>
          <a:prstGeom prst="rect">
            <a:avLst/>
          </a:prstGeom>
          <a:solidFill>
            <a:schemeClr val="bg1"/>
          </a:solidFill>
        </p:spPr>
        <p:txBody>
          <a:bodyPr wrap="square" lIns="91152" tIns="45578" rIns="91152" bIns="45578" rtlCol="1">
            <a:spAutoFit/>
          </a:bodyPr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he-IL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20790" y="5105400"/>
            <a:ext cx="1159467" cy="276712"/>
          </a:xfrm>
          <a:prstGeom prst="rect">
            <a:avLst/>
          </a:prstGeom>
          <a:solidFill>
            <a:schemeClr val="bg1"/>
          </a:solidFill>
        </p:spPr>
        <p:txBody>
          <a:bodyPr wrap="square" lIns="91152" tIns="45578" rIns="91152" bIns="45578" rtlCol="1">
            <a:spAutoFit/>
          </a:bodyPr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he-IL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321342" y="5195645"/>
            <a:ext cx="1818217" cy="419100"/>
          </a:xfrm>
          <a:custGeom>
            <a:avLst/>
            <a:gdLst>
              <a:gd name="connsiteX0" fmla="*/ 198967 w 1811867"/>
              <a:gd name="connsiteY0" fmla="*/ 2116 h 419100"/>
              <a:gd name="connsiteX1" fmla="*/ 0 w 1811867"/>
              <a:gd name="connsiteY1" fmla="*/ 71966 h 419100"/>
              <a:gd name="connsiteX2" fmla="*/ 1234017 w 1811867"/>
              <a:gd name="connsiteY2" fmla="*/ 419100 h 419100"/>
              <a:gd name="connsiteX3" fmla="*/ 1811867 w 1811867"/>
              <a:gd name="connsiteY3" fmla="*/ 76200 h 419100"/>
              <a:gd name="connsiteX4" fmla="*/ 1543050 w 1811867"/>
              <a:gd name="connsiteY4" fmla="*/ 0 h 419100"/>
              <a:gd name="connsiteX5" fmla="*/ 198967 w 1811867"/>
              <a:gd name="connsiteY5" fmla="*/ 2116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1867" h="419100">
                <a:moveTo>
                  <a:pt x="198967" y="2116"/>
                </a:moveTo>
                <a:lnTo>
                  <a:pt x="0" y="71966"/>
                </a:lnTo>
                <a:lnTo>
                  <a:pt x="1234017" y="419100"/>
                </a:lnTo>
                <a:lnTo>
                  <a:pt x="1811867" y="76200"/>
                </a:lnTo>
                <a:lnTo>
                  <a:pt x="1543050" y="0"/>
                </a:lnTo>
                <a:lnTo>
                  <a:pt x="198967" y="211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52" tIns="45578" rIns="91152" bIns="45578" rtlCol="1" anchor="ctr"/>
          <a:lstStyle/>
          <a:p>
            <a:pPr algn="ctr"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he-IL" sz="180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10732" y="5265559"/>
            <a:ext cx="1828800" cy="6780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52" tIns="45578" rIns="91152" bIns="45578" rtlCol="1" anchor="t"/>
          <a:lstStyle/>
          <a:p>
            <a:pPr marL="341819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1800" dirty="0" smtClean="0">
                <a:solidFill>
                  <a:prstClr val="white"/>
                </a:solidFill>
              </a:rPr>
              <a:t>Verify report</a:t>
            </a:r>
          </a:p>
          <a:p>
            <a:pPr marL="341819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1800" dirty="0" smtClean="0">
                <a:solidFill>
                  <a:prstClr val="white"/>
                </a:solidFill>
              </a:rPr>
              <a:t>Create Quote</a:t>
            </a:r>
          </a:p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prstClr val="white"/>
              </a:solidFill>
            </a:endParaRPr>
          </a:p>
          <a:p>
            <a:pPr marL="341819" indent="-341819" defTabSz="911519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endParaRPr lang="he-IL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 animBg="1"/>
      <p:bldP spid="26" grpId="0" animBg="1"/>
      <p:bldP spid="37" grpId="0" animBg="1"/>
      <p:bldP spid="40" grpId="0" animBg="1"/>
      <p:bldP spid="41" grpId="0" animBg="1"/>
      <p:bldP spid="47" grpId="0" animBg="1"/>
      <p:bldP spid="42" grpId="0"/>
      <p:bldP spid="43" grpId="0" animBg="1"/>
      <p:bldP spid="13" grpId="0" animBg="1"/>
      <p:bldP spid="3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-884" y="-76200"/>
            <a:ext cx="5751891" cy="58448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Provisioning the Attestation </a:t>
            </a:r>
            <a:r>
              <a:rPr lang="en-US" sz="32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Key</a:t>
            </a:r>
            <a:endParaRPr lang="en-US" sz="3200" b="1" dirty="0">
              <a:solidFill>
                <a:srgbClr val="4F81BD">
                  <a:lumMod val="75000"/>
                </a:srgbClr>
              </a:solidFill>
              <a:latin typeface="Calibri"/>
              <a:cs typeface="+mn-cs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76200" y="457200"/>
            <a:ext cx="9525000" cy="3465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7" marR="623971" defTabSz="819815" eaLnBrk="1" fontAlgn="auto" hangingPunct="1">
              <a:spcBef>
                <a:spcPts val="1077"/>
              </a:spcBef>
              <a:spcAft>
                <a:spcPts val="0"/>
              </a:spcAft>
              <a:tabLst>
                <a:tab pos="214063" algn="l"/>
              </a:tabLst>
            </a:pPr>
            <a:endParaRPr lang="en-US" sz="200" spc="67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488950" marR="414020" indent="-4572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To save expensive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secure fuse space, a</a:t>
            </a:r>
            <a:r>
              <a:rPr lang="en-US" sz="2400" spc="35" dirty="0" smtClean="0">
                <a:solidFill>
                  <a:srgbClr val="000000"/>
                </a:solidFill>
                <a:latin typeface="Calibri"/>
                <a:cs typeface="+mn-cs"/>
              </a:rPr>
              <a:t> </a:t>
            </a:r>
            <a:r>
              <a:rPr lang="en-US" sz="2400" spc="110" dirty="0">
                <a:solidFill>
                  <a:srgbClr val="000000"/>
                </a:solidFill>
                <a:latin typeface="Calibri"/>
                <a:cs typeface="+mn-cs"/>
              </a:rPr>
              <a:t>unique</a:t>
            </a:r>
            <a:r>
              <a:rPr lang="en-US" sz="2400" spc="35" dirty="0">
                <a:solidFill>
                  <a:srgbClr val="000000"/>
                </a:solidFill>
                <a:latin typeface="Calibri"/>
                <a:cs typeface="+mn-cs"/>
              </a:rPr>
              <a:t> </a:t>
            </a:r>
            <a:r>
              <a:rPr lang="en-US" sz="2400" spc="35" dirty="0" smtClean="0">
                <a:solidFill>
                  <a:srgbClr val="000000"/>
                </a:solidFill>
                <a:latin typeface="Calibri"/>
                <a:cs typeface="+mn-cs"/>
              </a:rPr>
              <a:t>private </a:t>
            </a:r>
            <a:r>
              <a:rPr lang="en-US" sz="2400" spc="120" dirty="0" smtClean="0">
                <a:solidFill>
                  <a:srgbClr val="000000"/>
                </a:solidFill>
                <a:latin typeface="Calibri"/>
                <a:cs typeface="+mn-cs"/>
              </a:rPr>
              <a:t>key is generated on </a:t>
            </a:r>
            <a:r>
              <a:rPr lang="en-US" sz="2400" spc="90" dirty="0">
                <a:solidFill>
                  <a:srgbClr val="000000"/>
                </a:solidFill>
                <a:latin typeface="Calibri"/>
                <a:cs typeface="+mn-cs"/>
              </a:rPr>
              <a:t>manufacturing </a:t>
            </a:r>
            <a:r>
              <a:rPr lang="en-US" sz="2400" spc="90" dirty="0" smtClean="0">
                <a:solidFill>
                  <a:srgbClr val="000000"/>
                </a:solidFill>
                <a:latin typeface="Calibri"/>
                <a:cs typeface="+mn-cs"/>
              </a:rPr>
              <a:t>and an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alibri"/>
                <a:cs typeface="+mn-cs"/>
              </a:rPr>
              <a:t>unusable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  <a:cs typeface="+mn-cs"/>
              </a:rPr>
              <a:t>shorten form of it is fused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 on HW.</a:t>
            </a:r>
          </a:p>
          <a:p>
            <a:pPr marL="488950" marR="414020" indent="-4572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900" spc="90" dirty="0" smtClean="0">
              <a:solidFill>
                <a:srgbClr val="000000"/>
              </a:solidFill>
              <a:latin typeface="Calibri"/>
              <a:cs typeface="+mn-cs"/>
            </a:endParaRPr>
          </a:p>
          <a:p>
            <a:pPr marL="488950" marR="414020" indent="-4572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G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roup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public key and other predefined parameters are sent to the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device for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it to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extract and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safely store the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  <a:cs typeface="+mn-cs"/>
              </a:rPr>
              <a:t>functional private </a:t>
            </a:r>
            <a:r>
              <a:rPr lang="en-US" sz="2400" b="1" dirty="0">
                <a:solidFill>
                  <a:prstClr val="black"/>
                </a:solidFill>
                <a:latin typeface="Calibri"/>
                <a:cs typeface="+mn-cs"/>
              </a:rPr>
              <a:t>key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 in a secure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NVM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. </a:t>
            </a:r>
            <a:endParaRPr lang="en-US" sz="24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488950" marR="414020" indent="-4572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900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488950" marR="414020" indent="-457200" defTabSz="911519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Integrity is checked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using hardcoded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  <a:cs typeface="+mn-cs"/>
              </a:rPr>
              <a:t>Intel </a:t>
            </a:r>
            <a:r>
              <a:rPr lang="en-US" sz="2400" b="1" dirty="0">
                <a:solidFill>
                  <a:prstClr val="black"/>
                </a:solidFill>
                <a:latin typeface="Calibri"/>
                <a:cs typeface="+mn-cs"/>
              </a:rPr>
              <a:t>EPID Authority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  <a:cs typeface="+mn-cs"/>
              </a:rPr>
              <a:t>public key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.</a:t>
            </a:r>
          </a:p>
          <a:p>
            <a:pPr marL="468587" marR="623971" indent="-457200" defTabSz="819815" eaLnBrk="1" fontAlgn="auto" hangingPunct="1">
              <a:spcBef>
                <a:spcPts val="1077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14063" algn="l"/>
              </a:tabLst>
            </a:pP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7251700" cy="343285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6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95675" y="706170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316" y="135601"/>
            <a:ext cx="2217333" cy="70759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Summary</a:t>
            </a:r>
            <a:endParaRPr lang="he-IL" sz="40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2400" y="885933"/>
            <a:ext cx="8991600" cy="6124467"/>
          </a:xfrm>
          <a:prstGeom prst="rect">
            <a:avLst/>
          </a:prstGeom>
          <a:noFill/>
        </p:spPr>
        <p:txBody>
          <a:bodyPr wrap="square" lIns="91152" tIns="45578" rIns="91152" bIns="45578" rtlCol="1">
            <a:spAutoFit/>
          </a:bodyPr>
          <a:lstStyle/>
          <a:p>
            <a:pPr marL="267767" indent="-256372" defTabSz="82039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19041" algn="l"/>
              </a:tabLst>
            </a:pPr>
            <a:r>
              <a:rPr lang="en-US" spc="18" dirty="0" smtClean="0">
                <a:solidFill>
                  <a:prstClr val="black"/>
                </a:solidFill>
                <a:latin typeface="Calibri"/>
                <a:cs typeface="Calibri"/>
              </a:rPr>
              <a:t>Enclave runs </a:t>
            </a:r>
            <a:r>
              <a:rPr lang="en-US" spc="18" dirty="0">
                <a:solidFill>
                  <a:prstClr val="black"/>
                </a:solidFill>
                <a:latin typeface="Calibri"/>
                <a:cs typeface="Calibri"/>
              </a:rPr>
              <a:t>in </a:t>
            </a:r>
            <a:r>
              <a:rPr lang="en-US" spc="18" dirty="0" smtClean="0">
                <a:solidFill>
                  <a:prstClr val="black"/>
                </a:solidFill>
                <a:latin typeface="Calibri"/>
                <a:cs typeface="Calibri"/>
              </a:rPr>
              <a:t>ring-3 </a:t>
            </a:r>
            <a:r>
              <a:rPr lang="en-US" spc="18" dirty="0">
                <a:solidFill>
                  <a:prstClr val="black"/>
                </a:solidFill>
                <a:latin typeface="Calibri"/>
                <a:cs typeface="Calibri"/>
              </a:rPr>
              <a:t>privilege level </a:t>
            </a:r>
            <a:r>
              <a:rPr lang="en-US" b="1" spc="18" dirty="0" smtClean="0">
                <a:solidFill>
                  <a:prstClr val="black"/>
                </a:solidFill>
                <a:latin typeface="Calibri"/>
                <a:cs typeface="Calibri"/>
              </a:rPr>
              <a:t>deriving trust directly from hardware.</a:t>
            </a:r>
          </a:p>
          <a:p>
            <a:pPr marL="267767" indent="-256372" defTabSz="82039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19041" algn="l"/>
              </a:tabLst>
            </a:pPr>
            <a:r>
              <a:rPr lang="en-US" spc="18" dirty="0" smtClean="0">
                <a:solidFill>
                  <a:prstClr val="black"/>
                </a:solidFill>
                <a:latin typeface="Calibri"/>
                <a:cs typeface="Calibri"/>
              </a:rPr>
              <a:t>Developers </a:t>
            </a:r>
            <a:r>
              <a:rPr lang="en-US" spc="18" dirty="0">
                <a:solidFill>
                  <a:prstClr val="black"/>
                </a:solidFill>
                <a:latin typeface="Calibri"/>
                <a:cs typeface="Calibri"/>
              </a:rPr>
              <a:t>may focus on securing </a:t>
            </a:r>
            <a:r>
              <a:rPr lang="en-US" spc="18" dirty="0" smtClean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lang="en-US" b="1" spc="18" dirty="0" smtClean="0">
                <a:solidFill>
                  <a:prstClr val="black"/>
                </a:solidFill>
                <a:latin typeface="Calibri"/>
                <a:cs typeface="Calibri"/>
              </a:rPr>
              <a:t>smaller </a:t>
            </a:r>
            <a:r>
              <a:rPr lang="en-US" b="1" spc="18" dirty="0">
                <a:solidFill>
                  <a:prstClr val="black"/>
                </a:solidFill>
                <a:latin typeface="Calibri"/>
                <a:cs typeface="Calibri"/>
              </a:rPr>
              <a:t>TCB</a:t>
            </a:r>
            <a:r>
              <a:rPr lang="en-US" spc="18" dirty="0">
                <a:solidFill>
                  <a:prstClr val="black"/>
                </a:solidFill>
                <a:latin typeface="Calibri"/>
                <a:cs typeface="Calibri"/>
              </a:rPr>
              <a:t>.</a:t>
            </a:r>
          </a:p>
          <a:p>
            <a:pPr marL="267767" indent="-256372" defTabSz="82039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19041" algn="l"/>
              </a:tabLst>
            </a:pPr>
            <a:r>
              <a:rPr lang="en-US" spc="18" dirty="0">
                <a:solidFill>
                  <a:prstClr val="black"/>
                </a:solidFill>
                <a:latin typeface="Calibri"/>
                <a:cs typeface="Calibri"/>
              </a:rPr>
              <a:t>Application can support </a:t>
            </a:r>
            <a:r>
              <a:rPr lang="en-US" b="1" spc="18" dirty="0">
                <a:solidFill>
                  <a:prstClr val="black"/>
                </a:solidFill>
                <a:latin typeface="Calibri"/>
                <a:cs typeface="Calibri"/>
              </a:rPr>
              <a:t>multiple enclaves</a:t>
            </a:r>
            <a:r>
              <a:rPr lang="en-US" spc="18" dirty="0">
                <a:solidFill>
                  <a:prstClr val="black"/>
                </a:solidFill>
                <a:latin typeface="Calibri"/>
                <a:cs typeface="Calibri"/>
              </a:rPr>
              <a:t>.</a:t>
            </a:r>
          </a:p>
          <a:p>
            <a:pPr marL="267767" indent="-256372" defTabSz="82039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19041" algn="l"/>
              </a:tabLst>
            </a:pPr>
            <a:r>
              <a:rPr lang="en-US" spc="18" dirty="0">
                <a:solidFill>
                  <a:prstClr val="black"/>
                </a:solidFill>
                <a:latin typeface="Calibri"/>
                <a:cs typeface="Calibri"/>
              </a:rPr>
              <a:t>Resources are run &amp; </a:t>
            </a:r>
            <a:r>
              <a:rPr lang="en-US" b="1" spc="18" dirty="0">
                <a:solidFill>
                  <a:prstClr val="black"/>
                </a:solidFill>
                <a:latin typeface="Calibri"/>
                <a:cs typeface="Calibri"/>
              </a:rPr>
              <a:t>managed by OS</a:t>
            </a:r>
            <a:r>
              <a:rPr lang="en-US" spc="18" dirty="0">
                <a:solidFill>
                  <a:prstClr val="black"/>
                </a:solidFill>
                <a:latin typeface="Calibri"/>
                <a:cs typeface="Calibri"/>
              </a:rPr>
              <a:t>, yet protected in face of a </a:t>
            </a:r>
            <a:r>
              <a:rPr lang="en-US" b="1" spc="18" dirty="0">
                <a:solidFill>
                  <a:prstClr val="black"/>
                </a:solidFill>
                <a:latin typeface="Calibri"/>
                <a:cs typeface="Calibri"/>
              </a:rPr>
              <a:t>compromised OS/VMM</a:t>
            </a:r>
            <a:r>
              <a:rPr lang="en-US" spc="18" dirty="0">
                <a:solidFill>
                  <a:prstClr val="black"/>
                </a:solidFill>
                <a:latin typeface="Calibri"/>
                <a:cs typeface="Calibri"/>
              </a:rPr>
              <a:t>.</a:t>
            </a:r>
          </a:p>
          <a:p>
            <a:pPr marL="267767" indent="-256372" defTabSz="82039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19041" algn="l"/>
              </a:tabLst>
            </a:pPr>
            <a:r>
              <a:rPr lang="en-US" b="1" spc="18" dirty="0">
                <a:solidFill>
                  <a:prstClr val="black"/>
                </a:solidFill>
                <a:latin typeface="Calibri"/>
                <a:cs typeface="Calibri"/>
              </a:rPr>
              <a:t>Provides integrity and confidentiality</a:t>
            </a:r>
            <a:r>
              <a:rPr lang="en-US" spc="18" dirty="0">
                <a:solidFill>
                  <a:prstClr val="black"/>
                </a:solidFill>
                <a:latin typeface="Calibri"/>
                <a:cs typeface="Calibri"/>
              </a:rPr>
              <a:t>, also in face of HW DMA attacks.</a:t>
            </a:r>
          </a:p>
          <a:p>
            <a:pPr marL="267767" indent="-256372" defTabSz="820391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19041" algn="l"/>
              </a:tabLst>
            </a:pPr>
            <a:endParaRPr lang="en-US" spc="202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marL="267767" indent="-256372" defTabSz="820391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19041" algn="l"/>
              </a:tabLst>
            </a:pPr>
            <a:endParaRPr lang="en-US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152" tIns="45578" rIns="91152" bIns="45578" rtlCol="0" anchor="ctr"/>
          <a:lstStyle>
            <a:defPPr>
              <a:defRPr lang="en-US"/>
            </a:defPPr>
            <a:lvl1pPr marL="0" algn="r" defTabSz="911519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5762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1519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7277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3035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8794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4551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0313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6069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5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TPM Basics</a:t>
            </a:r>
          </a:p>
        </p:txBody>
      </p:sp>
      <p:sp>
        <p:nvSpPr>
          <p:cNvPr id="2765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657600"/>
            <a:ext cx="6400800" cy="1752600"/>
          </a:xfrm>
        </p:spPr>
        <p:txBody>
          <a:bodyPr/>
          <a:lstStyle/>
          <a:p>
            <a:pPr marL="457200" lvl="1" indent="0" eaLnBrk="1" hangingPunct="1"/>
            <a:r>
              <a:rPr lang="en-US" dirty="0" smtClean="0">
                <a:ea typeface="ＭＳ Ｐゴシック"/>
              </a:rPr>
              <a:t> What the TPM does	</a:t>
            </a:r>
          </a:p>
          <a:p>
            <a:pPr marL="457200" lvl="1" indent="0" eaLnBrk="1" hangingPunct="1">
              <a:spcBef>
                <a:spcPct val="100000"/>
              </a:spcBef>
            </a:pPr>
            <a:r>
              <a:rPr lang="en-US" dirty="0" smtClean="0">
                <a:ea typeface="ＭＳ Ｐゴシック"/>
              </a:rPr>
              <a:t> How to use it</a:t>
            </a:r>
          </a:p>
        </p:txBody>
      </p:sp>
      <p:sp>
        <p:nvSpPr>
          <p:cNvPr id="2765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ACC77C7-2EC4-45B2-983B-594A16F4685B}" type="slidenum">
              <a:rPr lang="en-GB" sz="1400" smtClean="0">
                <a:solidFill>
                  <a:srgbClr val="40458C"/>
                </a:solidFill>
                <a:latin typeface="Tahoma" pitchFamily="34" charset="0"/>
              </a:rPr>
              <a:pPr eaLnBrk="1" hangingPunct="1"/>
              <a:t>7</a:t>
            </a:fld>
            <a:endParaRPr lang="en-GB" sz="1400" dirty="0" smtClean="0">
              <a:solidFill>
                <a:srgbClr val="40458C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95675" y="706170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2400" y="381000"/>
            <a:ext cx="6428422" cy="707599"/>
          </a:xfrm>
          <a:prstGeom prst="rect">
            <a:avLst/>
          </a:prstGeom>
        </p:spPr>
        <p:txBody>
          <a:bodyPr wrap="none" lIns="91152" tIns="45578" rIns="91152" bIns="45578">
            <a:spAutoFit/>
          </a:bodyPr>
          <a:lstStyle/>
          <a:p>
            <a:pPr defTabSz="91151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4000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Questions &amp; Open Discussion</a:t>
            </a:r>
            <a:endParaRPr lang="he-IL" sz="40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8600" y="1219200"/>
            <a:ext cx="8991600" cy="5862857"/>
          </a:xfrm>
          <a:prstGeom prst="rect">
            <a:avLst/>
          </a:prstGeom>
          <a:noFill/>
        </p:spPr>
        <p:txBody>
          <a:bodyPr wrap="square" lIns="91152" tIns="45578" rIns="91152" bIns="45578" rtlCol="1">
            <a:spAutoFit/>
          </a:bodyPr>
          <a:lstStyle/>
          <a:p>
            <a:pPr marL="468563" marR="352192" indent="-457200" defTabSz="911519" eaLnBrk="1" fontAlgn="auto" hangingPunct="1">
              <a:spcBef>
                <a:spcPts val="1077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600" spc="135" dirty="0" smtClean="0">
                <a:solidFill>
                  <a:prstClr val="black"/>
                </a:solidFill>
                <a:latin typeface="Calibri"/>
                <a:cs typeface="Calibri"/>
              </a:rPr>
              <a:t>Questions ?</a:t>
            </a:r>
          </a:p>
          <a:p>
            <a:pPr marL="468563" marR="352192" indent="-457200" defTabSz="911519" eaLnBrk="1" fontAlgn="auto" hangingPunct="1">
              <a:spcBef>
                <a:spcPts val="1077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600" spc="135" dirty="0" smtClean="0">
                <a:solidFill>
                  <a:prstClr val="black"/>
                </a:solidFill>
                <a:latin typeface="Calibri"/>
                <a:cs typeface="Calibri"/>
              </a:rPr>
              <a:t>What are the </a:t>
            </a:r>
            <a:r>
              <a:rPr lang="en-US" sz="3600" spc="135" dirty="0">
                <a:solidFill>
                  <a:srgbClr val="4F81BD">
                    <a:lumMod val="75000"/>
                  </a:srgbClr>
                </a:solidFill>
                <a:latin typeface="Calibri"/>
                <a:cs typeface="Calibri"/>
              </a:rPr>
              <a:t>limitations</a:t>
            </a:r>
            <a:r>
              <a:rPr lang="en-US" sz="3600" spc="13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sz="3600" spc="135" dirty="0" smtClean="0">
                <a:solidFill>
                  <a:prstClr val="black"/>
                </a:solidFill>
                <a:latin typeface="Calibri"/>
                <a:cs typeface="Calibri"/>
              </a:rPr>
              <a:t>of SGX? </a:t>
            </a:r>
          </a:p>
          <a:p>
            <a:pPr marL="468563" marR="352192" indent="-457200" defTabSz="911519" eaLnBrk="1" fontAlgn="auto" hangingPunct="1">
              <a:spcBef>
                <a:spcPts val="1077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600" spc="135" dirty="0" smtClean="0">
                <a:solidFill>
                  <a:prstClr val="black"/>
                </a:solidFill>
                <a:latin typeface="Calibri"/>
                <a:cs typeface="Calibri"/>
              </a:rPr>
              <a:t>Pinpoint the </a:t>
            </a:r>
            <a:r>
              <a:rPr lang="en-US" sz="3600" spc="135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Calibri"/>
              </a:rPr>
              <a:t>root of trust assumptions</a:t>
            </a:r>
            <a:r>
              <a:rPr lang="en-US" sz="3600" spc="135" dirty="0" smtClean="0">
                <a:solidFill>
                  <a:prstClr val="black"/>
                </a:solidFill>
                <a:latin typeface="Calibri"/>
                <a:cs typeface="Calibri"/>
              </a:rPr>
              <a:t>.</a:t>
            </a:r>
          </a:p>
          <a:p>
            <a:pPr marL="468563" marR="352192" indent="-457200" defTabSz="911519" eaLnBrk="1" fontAlgn="auto" hangingPunct="1">
              <a:spcBef>
                <a:spcPts val="1077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  <a:latin typeface="Calibri"/>
                <a:cs typeface="+mn-cs"/>
              </a:rPr>
              <a:t>Techniques that </a:t>
            </a:r>
            <a:r>
              <a:rPr lang="en-US" sz="3600" spc="135" dirty="0" smtClean="0">
                <a:solidFill>
                  <a:prstClr val="black"/>
                </a:solidFill>
                <a:latin typeface="Calibri"/>
                <a:cs typeface="Calibri"/>
              </a:rPr>
              <a:t>can be implemented to try and </a:t>
            </a:r>
            <a:r>
              <a:rPr lang="en-US" sz="3600" spc="135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Calibri"/>
              </a:rPr>
              <a:t>breach enclave security</a:t>
            </a:r>
            <a:r>
              <a:rPr lang="en-US" sz="3600" spc="135" dirty="0" smtClean="0">
                <a:solidFill>
                  <a:prstClr val="black"/>
                </a:solidFill>
                <a:latin typeface="Calibri"/>
                <a:cs typeface="Calibri"/>
              </a:rPr>
              <a:t>.</a:t>
            </a:r>
          </a:p>
          <a:p>
            <a:pPr marL="468563" marR="352192" indent="-457200" defTabSz="911519" eaLnBrk="1" fontAlgn="auto" hangingPunct="1">
              <a:spcBef>
                <a:spcPts val="1077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600" spc="135" dirty="0" smtClean="0">
                <a:solidFill>
                  <a:prstClr val="black"/>
                </a:solidFill>
                <a:latin typeface="Calibri"/>
                <a:cs typeface="Calibri"/>
              </a:rPr>
              <a:t>Are they any </a:t>
            </a:r>
            <a:r>
              <a:rPr lang="en-US" sz="3600" spc="135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Calibri"/>
              </a:rPr>
              <a:t>drawbacks</a:t>
            </a:r>
            <a:r>
              <a:rPr lang="en-US" sz="3600" spc="135" dirty="0" smtClean="0">
                <a:solidFill>
                  <a:prstClr val="black"/>
                </a:solidFill>
                <a:latin typeface="Calibri"/>
                <a:cs typeface="Calibri"/>
              </a:rPr>
              <a:t> when utilizing SGX?</a:t>
            </a:r>
          </a:p>
          <a:p>
            <a:pPr marL="468563" marR="352192" indent="-457200" defTabSz="911519" eaLnBrk="1" fontAlgn="auto" hangingPunct="1">
              <a:spcBef>
                <a:spcPts val="1077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600" spc="135" dirty="0" smtClean="0">
                <a:solidFill>
                  <a:prstClr val="black"/>
                </a:solidFill>
                <a:latin typeface="Calibri"/>
                <a:cs typeface="Calibri"/>
              </a:rPr>
              <a:t>Innovative </a:t>
            </a:r>
            <a:r>
              <a:rPr lang="en-US" sz="3600" spc="135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Calibri"/>
              </a:rPr>
              <a:t>usages of SGX </a:t>
            </a:r>
            <a:r>
              <a:rPr lang="en-US" sz="3600" spc="135" dirty="0" smtClean="0">
                <a:solidFill>
                  <a:prstClr val="black"/>
                </a:solidFill>
                <a:latin typeface="Calibri"/>
                <a:cs typeface="Calibri"/>
              </a:rPr>
              <a:t>capabilities.</a:t>
            </a:r>
            <a:endParaRPr lang="en-US" sz="32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468563" marR="352192" indent="-457200" defTabSz="911519" eaLnBrk="1" fontAlgn="auto" hangingPunct="1">
              <a:spcBef>
                <a:spcPts val="1077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3200" spc="135" dirty="0" smtClean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152" tIns="45578" rIns="91152" bIns="45578" rtlCol="0" anchor="ctr"/>
          <a:lstStyle>
            <a:defPPr>
              <a:defRPr lang="en-US"/>
            </a:defPPr>
            <a:lvl1pPr marL="0" algn="r" defTabSz="911519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5762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1519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7277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3035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8794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4551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0313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6069" algn="l" defTabSz="91151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222" y="210072"/>
            <a:ext cx="1371600" cy="1387427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61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Components on TPM chip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1143000" y="1752600"/>
            <a:ext cx="7848600" cy="3352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eaLnBrk="1" hangingPunct="1"/>
            <a:endParaRPr lang="en-US" sz="2000" dirty="0" smtClean="0">
              <a:solidFill>
                <a:srgbClr val="40458C"/>
              </a:solidFill>
              <a:latin typeface="Tahoma" pitchFamily="34" charset="0"/>
            </a:endParaRPr>
          </a:p>
        </p:txBody>
      </p:sp>
      <p:sp>
        <p:nvSpPr>
          <p:cNvPr id="28676" name="Line 6"/>
          <p:cNvSpPr>
            <a:spLocks noChangeShapeType="1"/>
          </p:cNvSpPr>
          <p:nvPr/>
        </p:nvSpPr>
        <p:spPr bwMode="auto">
          <a:xfrm>
            <a:off x="1752600" y="3505200"/>
            <a:ext cx="685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 eaLnBrk="1" hangingPunct="1">
              <a:lnSpc>
                <a:spcPct val="85000"/>
              </a:lnSpc>
            </a:pPr>
            <a:endParaRPr lang="en-US" dirty="0" smtClean="0"/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1143000" y="3200400"/>
            <a:ext cx="609600" cy="685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 eaLnBrk="1" hangingPunct="1"/>
            <a:r>
              <a:rPr lang="en-US" sz="2000" dirty="0" smtClean="0">
                <a:solidFill>
                  <a:srgbClr val="40458C"/>
                </a:solidFill>
                <a:latin typeface="Tahoma" pitchFamily="34" charset="0"/>
              </a:rPr>
              <a:t>I/O</a:t>
            </a:r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2917825" y="3962400"/>
            <a:ext cx="3538538" cy="8350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dirty="0" smtClean="0">
                <a:solidFill>
                  <a:srgbClr val="40458C"/>
                </a:solidFill>
                <a:latin typeface="Tahoma" pitchFamily="34" charset="0"/>
              </a:rPr>
              <a:t>Crypto Engine:</a:t>
            </a:r>
          </a:p>
          <a:p>
            <a:pPr algn="ctr" eaLnBrk="1" hangingPunct="1"/>
            <a:r>
              <a:rPr lang="en-US" sz="2400" dirty="0" smtClean="0">
                <a:solidFill>
                  <a:srgbClr val="40458C"/>
                </a:solidFill>
                <a:latin typeface="Tahoma" pitchFamily="34" charset="0"/>
              </a:rPr>
              <a:t>RSA, SHA-1, HMAC, RNG</a:t>
            </a:r>
          </a:p>
        </p:txBody>
      </p:sp>
      <p:sp>
        <p:nvSpPr>
          <p:cNvPr id="28679" name="Line 9"/>
          <p:cNvSpPr>
            <a:spLocks noChangeShapeType="1"/>
          </p:cNvSpPr>
          <p:nvPr/>
        </p:nvSpPr>
        <p:spPr bwMode="auto">
          <a:xfrm>
            <a:off x="4572000" y="3505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 eaLnBrk="1" hangingPunct="1">
              <a:lnSpc>
                <a:spcPct val="85000"/>
              </a:lnSpc>
            </a:pPr>
            <a:endParaRPr lang="en-US" dirty="0" smtClean="0"/>
          </a:p>
        </p:txBody>
      </p:sp>
      <p:sp>
        <p:nvSpPr>
          <p:cNvPr id="28680" name="Line 13"/>
          <p:cNvSpPr>
            <a:spLocks noChangeShapeType="1"/>
          </p:cNvSpPr>
          <p:nvPr/>
        </p:nvSpPr>
        <p:spPr bwMode="auto">
          <a:xfrm>
            <a:off x="3124200" y="3124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 eaLnBrk="1" hangingPunct="1">
              <a:lnSpc>
                <a:spcPct val="85000"/>
              </a:lnSpc>
            </a:pPr>
            <a:endParaRPr lang="en-US" dirty="0" smtClean="0"/>
          </a:p>
        </p:txBody>
      </p:sp>
      <p:sp>
        <p:nvSpPr>
          <p:cNvPr id="28681" name="Line 14"/>
          <p:cNvSpPr>
            <a:spLocks noChangeShapeType="1"/>
          </p:cNvSpPr>
          <p:nvPr/>
        </p:nvSpPr>
        <p:spPr bwMode="auto">
          <a:xfrm>
            <a:off x="5638800" y="3124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 eaLnBrk="1" hangingPunct="1">
              <a:lnSpc>
                <a:spcPct val="85000"/>
              </a:lnSpc>
            </a:pPr>
            <a:endParaRPr lang="en-US" dirty="0" smtClean="0"/>
          </a:p>
        </p:txBody>
      </p:sp>
      <p:sp>
        <p:nvSpPr>
          <p:cNvPr id="28682" name="Line 15"/>
          <p:cNvSpPr>
            <a:spLocks noChangeShapeType="1"/>
          </p:cNvSpPr>
          <p:nvPr/>
        </p:nvSpPr>
        <p:spPr bwMode="auto">
          <a:xfrm>
            <a:off x="7772400" y="3162300"/>
            <a:ext cx="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 eaLnBrk="1" hangingPunct="1">
              <a:lnSpc>
                <a:spcPct val="85000"/>
              </a:lnSpc>
            </a:pPr>
            <a:endParaRPr lang="en-US" dirty="0" smtClean="0"/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2144713" y="1981200"/>
            <a:ext cx="1905000" cy="11398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dirty="0" smtClean="0">
                <a:solidFill>
                  <a:srgbClr val="40458C"/>
                </a:solidFill>
                <a:latin typeface="Tahoma" pitchFamily="34" charset="0"/>
              </a:rPr>
              <a:t>Non Volatile </a:t>
            </a:r>
            <a:br>
              <a:rPr lang="en-US" sz="2400" dirty="0" smtClean="0">
                <a:solidFill>
                  <a:srgbClr val="40458C"/>
                </a:solidFill>
                <a:latin typeface="Tahoma" pitchFamily="34" charset="0"/>
              </a:rPr>
            </a:br>
            <a:r>
              <a:rPr lang="en-US" sz="2400" dirty="0" smtClean="0">
                <a:solidFill>
                  <a:srgbClr val="40458C"/>
                </a:solidFill>
                <a:latin typeface="Tahoma" pitchFamily="34" charset="0"/>
              </a:rPr>
              <a:t>Storage</a:t>
            </a:r>
            <a:r>
              <a:rPr lang="en-US" sz="2000" dirty="0" smtClean="0">
                <a:solidFill>
                  <a:srgbClr val="40458C"/>
                </a:solidFill>
                <a:latin typeface="Tahoma" pitchFamily="34" charset="0"/>
              </a:rPr>
              <a:t/>
            </a:r>
            <a:br>
              <a:rPr lang="en-US" sz="2000" dirty="0" smtClean="0">
                <a:solidFill>
                  <a:srgbClr val="40458C"/>
                </a:solidFill>
                <a:latin typeface="Tahoma" pitchFamily="34" charset="0"/>
              </a:rPr>
            </a:br>
            <a:r>
              <a:rPr lang="en-US" sz="2000" dirty="0" smtClean="0">
                <a:solidFill>
                  <a:srgbClr val="40458C"/>
                </a:solidFill>
                <a:latin typeface="Tahoma" pitchFamily="34" charset="0"/>
              </a:rPr>
              <a:t>(&gt; 1280 bytes)</a:t>
            </a:r>
          </a:p>
        </p:txBody>
      </p:sp>
      <p:sp>
        <p:nvSpPr>
          <p:cNvPr id="28684" name="Rectangle 11"/>
          <p:cNvSpPr>
            <a:spLocks noChangeArrowheads="1"/>
          </p:cNvSpPr>
          <p:nvPr/>
        </p:nvSpPr>
        <p:spPr bwMode="auto">
          <a:xfrm>
            <a:off x="4559300" y="2349500"/>
            <a:ext cx="2159000" cy="7747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dirty="0" smtClean="0">
                <a:solidFill>
                  <a:srgbClr val="40458C"/>
                </a:solidFill>
                <a:latin typeface="Tahoma" pitchFamily="34" charset="0"/>
              </a:rPr>
              <a:t>PCR  Registers</a:t>
            </a:r>
          </a:p>
          <a:p>
            <a:pPr algn="ctr" eaLnBrk="1" hangingPunct="1"/>
            <a:r>
              <a:rPr lang="en-US" sz="2000" dirty="0" smtClean="0">
                <a:solidFill>
                  <a:srgbClr val="40458C"/>
                </a:solidFill>
                <a:latin typeface="Tahoma" pitchFamily="34" charset="0"/>
              </a:rPr>
              <a:t>(</a:t>
            </a:r>
            <a:r>
              <a:rPr lang="en-US" sz="2000" dirty="0" smtClean="0">
                <a:solidFill>
                  <a:srgbClr val="40458C"/>
                </a:solidFill>
                <a:latin typeface="Tahoma" pitchFamily="34" charset="0"/>
                <a:sym typeface="Symbol" pitchFamily="18" charset="2"/>
              </a:rPr>
              <a:t></a:t>
            </a:r>
            <a:r>
              <a:rPr lang="en-US" sz="2000" dirty="0" smtClean="0">
                <a:solidFill>
                  <a:srgbClr val="40458C"/>
                </a:solidFill>
                <a:latin typeface="Tahoma" pitchFamily="34" charset="0"/>
              </a:rPr>
              <a:t>16 registers)</a:t>
            </a:r>
          </a:p>
        </p:txBody>
      </p:sp>
      <p:sp>
        <p:nvSpPr>
          <p:cNvPr id="28685" name="Rectangle 12"/>
          <p:cNvSpPr>
            <a:spLocks noChangeArrowheads="1"/>
          </p:cNvSpPr>
          <p:nvPr/>
        </p:nvSpPr>
        <p:spPr bwMode="auto">
          <a:xfrm>
            <a:off x="7239000" y="2105025"/>
            <a:ext cx="990600" cy="10572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 eaLnBrk="1" hangingPunct="1"/>
            <a:r>
              <a:rPr lang="en-US" sz="2000" dirty="0" smtClean="0">
                <a:solidFill>
                  <a:srgbClr val="40458C"/>
                </a:solidFill>
                <a:latin typeface="Tahoma" pitchFamily="34" charset="0"/>
              </a:rPr>
              <a:t>Other</a:t>
            </a:r>
            <a:br>
              <a:rPr lang="en-US" sz="2000" dirty="0" smtClean="0">
                <a:solidFill>
                  <a:srgbClr val="40458C"/>
                </a:solidFill>
                <a:latin typeface="Tahoma" pitchFamily="34" charset="0"/>
              </a:rPr>
            </a:br>
            <a:r>
              <a:rPr lang="en-US" sz="2000" dirty="0" smtClean="0">
                <a:solidFill>
                  <a:srgbClr val="40458C"/>
                </a:solidFill>
                <a:latin typeface="Tahoma" pitchFamily="34" charset="0"/>
              </a:rPr>
              <a:t>Junk</a:t>
            </a:r>
          </a:p>
        </p:txBody>
      </p:sp>
      <p:sp>
        <p:nvSpPr>
          <p:cNvPr id="28686" name="Text Box 16"/>
          <p:cNvSpPr txBox="1">
            <a:spLocks noChangeArrowheads="1"/>
          </p:cNvSpPr>
          <p:nvPr/>
        </p:nvSpPr>
        <p:spPr bwMode="auto">
          <a:xfrm>
            <a:off x="1203325" y="5645150"/>
            <a:ext cx="392906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40458C"/>
                </a:solidFill>
                <a:latin typeface="Tahoma" pitchFamily="34" charset="0"/>
                <a:ea typeface="ＭＳ Ｐゴシック"/>
                <a:cs typeface="ＭＳ Ｐゴシック"/>
              </a:rPr>
              <a:t>RSA:      1024, 2048  bit modulus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 smtClean="0">
                <a:solidFill>
                  <a:srgbClr val="40458C"/>
                </a:solidFill>
                <a:latin typeface="Tahoma" pitchFamily="34" charset="0"/>
                <a:ea typeface="ＭＳ Ｐゴシック"/>
                <a:cs typeface="ＭＳ Ｐゴシック"/>
              </a:rPr>
              <a:t>SHA-1:   Outputs 20 byte digest</a:t>
            </a:r>
          </a:p>
        </p:txBody>
      </p:sp>
      <p:sp>
        <p:nvSpPr>
          <p:cNvPr id="28687" name="Text Box 16"/>
          <p:cNvSpPr txBox="1">
            <a:spLocks noChangeArrowheads="1"/>
          </p:cNvSpPr>
          <p:nvPr/>
        </p:nvSpPr>
        <p:spPr bwMode="auto">
          <a:xfrm>
            <a:off x="295275" y="2667000"/>
            <a:ext cx="771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40458C"/>
                </a:solidFill>
                <a:latin typeface="Tahoma" pitchFamily="34" charset="0"/>
                <a:ea typeface="ＭＳ Ｐゴシック"/>
                <a:cs typeface="ＭＳ Ｐゴシック"/>
              </a:rPr>
              <a:t>LPC</a:t>
            </a:r>
            <a:br>
              <a:rPr lang="en-US" sz="2000" dirty="0" smtClean="0">
                <a:solidFill>
                  <a:srgbClr val="40458C"/>
                </a:solidFill>
                <a:latin typeface="Tahoma" pitchFamily="34" charset="0"/>
                <a:ea typeface="ＭＳ Ｐゴシック"/>
                <a:cs typeface="ＭＳ Ｐゴシック"/>
              </a:rPr>
            </a:br>
            <a:r>
              <a:rPr lang="en-US" sz="2000" dirty="0" smtClean="0">
                <a:solidFill>
                  <a:srgbClr val="40458C"/>
                </a:solidFill>
                <a:latin typeface="Tahoma" pitchFamily="34" charset="0"/>
                <a:ea typeface="ＭＳ Ｐゴシック"/>
                <a:cs typeface="ＭＳ Ｐゴシック"/>
              </a:rPr>
              <a:t>bus</a:t>
            </a:r>
          </a:p>
        </p:txBody>
      </p:sp>
      <p:sp>
        <p:nvSpPr>
          <p:cNvPr id="28688" name="Line 6"/>
          <p:cNvSpPr>
            <a:spLocks noChangeShapeType="1"/>
          </p:cNvSpPr>
          <p:nvPr/>
        </p:nvSpPr>
        <p:spPr bwMode="auto">
          <a:xfrm>
            <a:off x="76200" y="3505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 eaLnBrk="1" hangingPunct="1">
              <a:lnSpc>
                <a:spcPct val="85000"/>
              </a:lnSpc>
            </a:pPr>
            <a:endParaRPr lang="en-US" dirty="0" smtClean="0"/>
          </a:p>
        </p:txBody>
      </p:sp>
      <p:sp>
        <p:nvSpPr>
          <p:cNvPr id="28689" name="Text Box 16"/>
          <p:cNvSpPr txBox="1">
            <a:spLocks noChangeArrowheads="1"/>
          </p:cNvSpPr>
          <p:nvPr/>
        </p:nvSpPr>
        <p:spPr bwMode="auto">
          <a:xfrm>
            <a:off x="295275" y="3762375"/>
            <a:ext cx="771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ＭＳ Ｐゴシック"/>
                <a:cs typeface="ＭＳ Ｐゴシック"/>
              </a:rPr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205537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9698" name="Rectangle 5"/>
          <p:cNvSpPr>
            <a:spLocks noChangeArrowheads="1"/>
          </p:cNvSpPr>
          <p:nvPr/>
        </p:nvSpPr>
        <p:spPr bwMode="auto">
          <a:xfrm>
            <a:off x="228600" y="1143000"/>
            <a:ext cx="609600" cy="2667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sz="2000" dirty="0" smtClean="0">
              <a:solidFill>
                <a:srgbClr val="40458C"/>
              </a:solidFill>
              <a:latin typeface="Tahoma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Non-volatile storage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5181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1.</a:t>
            </a:r>
            <a:r>
              <a:rPr lang="en-US" dirty="0" smtClean="0">
                <a:solidFill>
                  <a:srgbClr val="009900"/>
                </a:solidFill>
                <a:ea typeface="ＭＳ Ｐゴシック"/>
                <a:cs typeface="ＭＳ Ｐゴシック"/>
              </a:rPr>
              <a:t>  Endorsement Key  (EK)		</a:t>
            </a:r>
            <a:r>
              <a:rPr lang="en-US" sz="2000" dirty="0" smtClean="0">
                <a:ea typeface="ＭＳ Ｐゴシック"/>
                <a:cs typeface="ＭＳ Ｐゴシック"/>
              </a:rPr>
              <a:t>(2048-bit RSA)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dirty="0" smtClean="0">
                <a:ea typeface="ＭＳ Ｐゴシック"/>
              </a:rPr>
              <a:t>Created at manufacturing time.  Cannot be changed.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dirty="0" smtClean="0">
                <a:ea typeface="ＭＳ Ｐゴシック"/>
              </a:rPr>
              <a:t>Used for </a:t>
            </a:r>
            <a:r>
              <a:rPr lang="ja-JP" altLang="en-US" dirty="0" smtClean="0">
                <a:ea typeface="ＭＳ Ｐゴシック"/>
              </a:rPr>
              <a:t>“</a:t>
            </a:r>
            <a:r>
              <a:rPr lang="en-US" altLang="ja-JP" dirty="0" smtClean="0">
                <a:ea typeface="ＭＳ Ｐゴシック"/>
              </a:rPr>
              <a:t>attestation</a:t>
            </a:r>
            <a:r>
              <a:rPr lang="ja-JP" altLang="en-US" dirty="0" smtClean="0">
                <a:ea typeface="ＭＳ Ｐゴシック"/>
              </a:rPr>
              <a:t>”</a:t>
            </a:r>
            <a:r>
              <a:rPr lang="en-US" altLang="ja-JP" dirty="0" smtClean="0">
                <a:ea typeface="ＭＳ Ｐゴシック"/>
              </a:rPr>
              <a:t>    (described later)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2.</a:t>
            </a:r>
            <a:r>
              <a:rPr lang="en-US" dirty="0" smtClean="0">
                <a:solidFill>
                  <a:srgbClr val="009900"/>
                </a:solidFill>
                <a:ea typeface="ＭＳ Ｐゴシック"/>
                <a:cs typeface="ＭＳ Ｐゴシック"/>
              </a:rPr>
              <a:t>  Storage Root Key  (SRK)</a:t>
            </a:r>
            <a:r>
              <a:rPr lang="en-US" dirty="0" smtClean="0">
                <a:ea typeface="ＭＳ Ｐゴシック"/>
                <a:cs typeface="ＭＳ Ｐゴシック"/>
              </a:rPr>
              <a:t>          </a:t>
            </a:r>
            <a:r>
              <a:rPr lang="en-US" sz="2000" dirty="0" smtClean="0">
                <a:ea typeface="ＭＳ Ｐゴシック"/>
                <a:cs typeface="ＭＳ Ｐゴシック"/>
              </a:rPr>
              <a:t>(2048-bit RSA)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dirty="0" smtClean="0">
                <a:ea typeface="ＭＳ Ｐゴシック"/>
              </a:rPr>
              <a:t>Used for implementing encrypted storage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dirty="0" smtClean="0">
                <a:ea typeface="ＭＳ Ｐゴシック"/>
              </a:rPr>
              <a:t>Created after running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009900"/>
                </a:solidFill>
                <a:ea typeface="ＭＳ Ｐゴシック"/>
                <a:cs typeface="ＭＳ Ｐゴシック"/>
              </a:rPr>
              <a:t>		    TPM_TakeOwnership( </a:t>
            </a:r>
            <a:r>
              <a:rPr lang="en-US" dirty="0" err="1" smtClean="0">
                <a:solidFill>
                  <a:srgbClr val="009900"/>
                </a:solidFill>
                <a:ea typeface="ＭＳ Ｐゴシック"/>
                <a:cs typeface="ＭＳ Ｐゴシック"/>
              </a:rPr>
              <a:t>OwnerPassword</a:t>
            </a:r>
            <a:r>
              <a:rPr lang="en-US" dirty="0" smtClean="0">
                <a:solidFill>
                  <a:srgbClr val="009900"/>
                </a:solidFill>
                <a:ea typeface="ＭＳ Ｐゴシック"/>
                <a:cs typeface="ＭＳ Ｐゴシック"/>
              </a:rPr>
              <a:t>,  … 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dirty="0" smtClean="0">
                <a:ea typeface="ＭＳ Ｐゴシック"/>
              </a:rPr>
              <a:t>Can be cleared later with </a:t>
            </a:r>
            <a:r>
              <a:rPr lang="en-US" dirty="0" err="1" smtClean="0">
                <a:solidFill>
                  <a:srgbClr val="009900"/>
                </a:solidFill>
                <a:ea typeface="ＭＳ Ｐゴシック"/>
              </a:rPr>
              <a:t>TPM_ForceClear</a:t>
            </a:r>
            <a:r>
              <a:rPr lang="en-US" dirty="0" smtClean="0">
                <a:ea typeface="ＭＳ Ｐゴシック"/>
              </a:rPr>
              <a:t> from BIOS</a:t>
            </a:r>
            <a:endParaRPr lang="en-US" dirty="0" smtClean="0">
              <a:solidFill>
                <a:srgbClr val="009900"/>
              </a:solidFill>
              <a:ea typeface="ＭＳ Ｐゴシック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3.</a:t>
            </a:r>
            <a:r>
              <a:rPr lang="en-US" dirty="0" smtClean="0">
                <a:solidFill>
                  <a:srgbClr val="009900"/>
                </a:solidFill>
                <a:ea typeface="ＭＳ Ｐゴシック"/>
                <a:cs typeface="ＭＳ Ｐゴシック"/>
              </a:rPr>
              <a:t>  </a:t>
            </a:r>
            <a:r>
              <a:rPr lang="en-US" dirty="0" err="1" smtClean="0">
                <a:solidFill>
                  <a:srgbClr val="009900"/>
                </a:solidFill>
                <a:ea typeface="ＭＳ Ｐゴシック"/>
                <a:cs typeface="ＭＳ Ｐゴシック"/>
              </a:rPr>
              <a:t>OwnerPassword</a:t>
            </a:r>
            <a:r>
              <a:rPr lang="en-US" dirty="0" smtClean="0">
                <a:solidFill>
                  <a:srgbClr val="009900"/>
                </a:solidFill>
                <a:ea typeface="ＭＳ Ｐゴシック"/>
                <a:cs typeface="ＭＳ Ｐゴシック"/>
              </a:rPr>
              <a:t>  </a:t>
            </a:r>
            <a:r>
              <a:rPr lang="en-US" dirty="0" smtClean="0">
                <a:ea typeface="ＭＳ Ｐゴシック"/>
                <a:cs typeface="ＭＳ Ｐゴシック"/>
              </a:rPr>
              <a:t>(160 bits)   and    persistent </a:t>
            </a:r>
            <a:r>
              <a:rPr lang="en-US" dirty="0" smtClean="0">
                <a:solidFill>
                  <a:srgbClr val="009900"/>
                </a:solidFill>
                <a:ea typeface="ＭＳ Ｐゴシック"/>
                <a:cs typeface="ＭＳ Ｐゴシック"/>
              </a:rPr>
              <a:t>flags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en-US" dirty="0" smtClean="0">
                <a:ea typeface="ＭＳ Ｐゴシック"/>
                <a:cs typeface="ＭＳ Ｐゴシック"/>
              </a:rPr>
              <a:t>Private  </a:t>
            </a:r>
            <a:r>
              <a:rPr lang="en-US" dirty="0" smtClean="0">
                <a:solidFill>
                  <a:srgbClr val="009900"/>
                </a:solidFill>
                <a:ea typeface="ＭＳ Ｐゴシック"/>
                <a:cs typeface="ＭＳ Ｐゴシック"/>
              </a:rPr>
              <a:t>EK</a:t>
            </a:r>
            <a:r>
              <a:rPr lang="en-US" dirty="0" smtClean="0">
                <a:ea typeface="ＭＳ Ｐゴシック"/>
                <a:cs typeface="ＭＳ Ｐゴシック"/>
              </a:rPr>
              <a:t>, </a:t>
            </a:r>
            <a:r>
              <a:rPr lang="en-US" dirty="0" smtClean="0">
                <a:solidFill>
                  <a:srgbClr val="009900"/>
                </a:solidFill>
                <a:ea typeface="ＭＳ Ｐゴシック"/>
                <a:cs typeface="ＭＳ Ｐゴシック"/>
              </a:rPr>
              <a:t>SRK</a:t>
            </a:r>
            <a:r>
              <a:rPr lang="en-US" dirty="0" smtClean="0">
                <a:ea typeface="ＭＳ Ｐゴシック"/>
                <a:cs typeface="ＭＳ Ｐゴシック"/>
              </a:rPr>
              <a:t>, and </a:t>
            </a:r>
            <a:r>
              <a:rPr lang="en-US" dirty="0" err="1" smtClean="0">
                <a:solidFill>
                  <a:srgbClr val="009900"/>
                </a:solidFill>
                <a:ea typeface="ＭＳ Ｐゴシック"/>
                <a:cs typeface="ＭＳ Ｐゴシック"/>
              </a:rPr>
              <a:t>OwnerPwd</a:t>
            </a:r>
            <a:r>
              <a:rPr lang="en-US" dirty="0" smtClean="0">
                <a:ea typeface="ＭＳ Ｐゴシック"/>
                <a:cs typeface="ＭＳ Ｐゴシック"/>
              </a:rPr>
              <a:t> never leave the TPM</a:t>
            </a:r>
          </a:p>
        </p:txBody>
      </p:sp>
    </p:spTree>
    <p:extLst>
      <p:ext uri="{BB962C8B-B14F-4D97-AF65-F5344CB8AC3E}">
        <p14:creationId xmlns:p14="http://schemas.microsoft.com/office/powerpoint/2010/main" val="3587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SA2006ConferenceTemplate1">
  <a:themeElements>
    <a:clrScheme name="">
      <a:dk1>
        <a:srgbClr val="000000"/>
      </a:dk1>
      <a:lt1>
        <a:srgbClr val="B2B2B2"/>
      </a:lt1>
      <a:dk2>
        <a:srgbClr val="FFFFFF"/>
      </a:dk2>
      <a:lt2>
        <a:srgbClr val="969696"/>
      </a:lt2>
      <a:accent1>
        <a:srgbClr val="2D5DAD"/>
      </a:accent1>
      <a:accent2>
        <a:srgbClr val="FF0000"/>
      </a:accent2>
      <a:accent3>
        <a:srgbClr val="D5D5D5"/>
      </a:accent3>
      <a:accent4>
        <a:srgbClr val="000000"/>
      </a:accent4>
      <a:accent5>
        <a:srgbClr val="ADB6D3"/>
      </a:accent5>
      <a:accent6>
        <a:srgbClr val="E70000"/>
      </a:accent6>
      <a:hlink>
        <a:srgbClr val="FF6600"/>
      </a:hlink>
      <a:folHlink>
        <a:srgbClr val="FFCC00"/>
      </a:folHlink>
    </a:clrScheme>
    <a:fontScheme name="1_RSA2006ConferenceTemplate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A427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A427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RSA2006ConferenceTemplate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6666FF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00008A"/>
        </a:accent6>
        <a:hlink>
          <a:srgbClr val="808080"/>
        </a:hlink>
        <a:folHlink>
          <a:srgbClr val="1C1C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SA2006ConferenceTemplate1">
  <a:themeElements>
    <a:clrScheme name="">
      <a:dk1>
        <a:srgbClr val="000000"/>
      </a:dk1>
      <a:lt1>
        <a:srgbClr val="B2B2B2"/>
      </a:lt1>
      <a:dk2>
        <a:srgbClr val="FFFFFF"/>
      </a:dk2>
      <a:lt2>
        <a:srgbClr val="969696"/>
      </a:lt2>
      <a:accent1>
        <a:srgbClr val="2D5DAD"/>
      </a:accent1>
      <a:accent2>
        <a:srgbClr val="FF0000"/>
      </a:accent2>
      <a:accent3>
        <a:srgbClr val="D5D5D5"/>
      </a:accent3>
      <a:accent4>
        <a:srgbClr val="000000"/>
      </a:accent4>
      <a:accent5>
        <a:srgbClr val="ADB6D3"/>
      </a:accent5>
      <a:accent6>
        <a:srgbClr val="E70000"/>
      </a:accent6>
      <a:hlink>
        <a:srgbClr val="FF6600"/>
      </a:hlink>
      <a:folHlink>
        <a:srgbClr val="FFCC00"/>
      </a:folHlink>
    </a:clrScheme>
    <a:fontScheme name="RSA2006ConferenceTemplate1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A427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A427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SA2006ConferenceTemplate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6666FF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00008A"/>
        </a:accent6>
        <a:hlink>
          <a:srgbClr val="808080"/>
        </a:hlink>
        <a:folHlink>
          <a:srgbClr val="1C1C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RSA2006ConferenceTemplate1">
  <a:themeElements>
    <a:clrScheme name="">
      <a:dk1>
        <a:srgbClr val="000000"/>
      </a:dk1>
      <a:lt1>
        <a:srgbClr val="B2B2B2"/>
      </a:lt1>
      <a:dk2>
        <a:srgbClr val="FFFFFF"/>
      </a:dk2>
      <a:lt2>
        <a:srgbClr val="969696"/>
      </a:lt2>
      <a:accent1>
        <a:srgbClr val="2D5DAD"/>
      </a:accent1>
      <a:accent2>
        <a:srgbClr val="FF0000"/>
      </a:accent2>
      <a:accent3>
        <a:srgbClr val="D5D5D5"/>
      </a:accent3>
      <a:accent4>
        <a:srgbClr val="000000"/>
      </a:accent4>
      <a:accent5>
        <a:srgbClr val="ADB6D3"/>
      </a:accent5>
      <a:accent6>
        <a:srgbClr val="E70000"/>
      </a:accent6>
      <a:hlink>
        <a:srgbClr val="FF6600"/>
      </a:hlink>
      <a:folHlink>
        <a:srgbClr val="FFCC00"/>
      </a:folHlink>
    </a:clrScheme>
    <a:fontScheme name="RSA2006ConferenceTemplate1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A427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A427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SA2006ConferenceTemplate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6666FF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00008A"/>
        </a:accent6>
        <a:hlink>
          <a:srgbClr val="808080"/>
        </a:hlink>
        <a:folHlink>
          <a:srgbClr val="1C1C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47794</TotalTime>
  <Words>4830</Words>
  <Application>Microsoft Office PowerPoint</Application>
  <PresentationFormat>On-screen Show (4:3)</PresentationFormat>
  <Paragraphs>1141</Paragraphs>
  <Slides>70</Slides>
  <Notes>43</Notes>
  <HiddenSlides>5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70</vt:i4>
      </vt:variant>
    </vt:vector>
  </HeadingPairs>
  <TitlesOfParts>
    <vt:vector size="86" baseType="lpstr">
      <vt:lpstr>ＭＳ Ｐゴシック</vt:lpstr>
      <vt:lpstr>Arial</vt:lpstr>
      <vt:lpstr>Calibri</vt:lpstr>
      <vt:lpstr>cmr12</vt:lpstr>
      <vt:lpstr>Courier New</vt:lpstr>
      <vt:lpstr>Myriad Web</vt:lpstr>
      <vt:lpstr>Symbol</vt:lpstr>
      <vt:lpstr>Tahoma</vt:lpstr>
      <vt:lpstr>Times New Roman</vt:lpstr>
      <vt:lpstr>Verdana</vt:lpstr>
      <vt:lpstr>Wingdings</vt:lpstr>
      <vt:lpstr>1_RSA2006ConferenceTemplate1</vt:lpstr>
      <vt:lpstr>RSA2006ConferenceTemplate1</vt:lpstr>
      <vt:lpstr>2_RSA2006ConferenceTemplate1</vt:lpstr>
      <vt:lpstr>1_Blueprint</vt:lpstr>
      <vt:lpstr>Office Theme</vt:lpstr>
      <vt:lpstr>Information Security – Theory vs. Reality   0368-4474, Winter 2015-2016  Lecture 10: Trusted Platform Architecture and SGX</vt:lpstr>
      <vt:lpstr>Trusted Computing Architecture</vt:lpstr>
      <vt:lpstr>Background</vt:lpstr>
      <vt:lpstr>Secure boot</vt:lpstr>
      <vt:lpstr>TCG:  changes to PC</vt:lpstr>
      <vt:lpstr>TPMs in the real world</vt:lpstr>
      <vt:lpstr>TPM Basics</vt:lpstr>
      <vt:lpstr>Components on TPM chip</vt:lpstr>
      <vt:lpstr>Non-volatile storage</vt:lpstr>
      <vt:lpstr>PCR:  the heart of the matter</vt:lpstr>
      <vt:lpstr>Using PCRs:   the TCG boot process</vt:lpstr>
      <vt:lpstr>In a diagram</vt:lpstr>
      <vt:lpstr>Example:  Trusted GRUB    (IBM’05)</vt:lpstr>
      <vt:lpstr>Using PCR values after boot</vt:lpstr>
      <vt:lpstr>Protected Storage</vt:lpstr>
      <vt:lpstr>Protected Storage</vt:lpstr>
      <vt:lpstr>Sealed storage:  applications</vt:lpstr>
      <vt:lpstr>Security?</vt:lpstr>
      <vt:lpstr>Attestation</vt:lpstr>
      <vt:lpstr>Attestation:  how it works</vt:lpstr>
      <vt:lpstr>Attestation:  how it works</vt:lpstr>
      <vt:lpstr>Using attestation (to establish an SSL tunnel)</vt:lpstr>
      <vt:lpstr>Better root of trust: “late launch”</vt:lpstr>
      <vt:lpstr>Trusting the CPU?</vt:lpstr>
      <vt:lpstr>Security?</vt:lpstr>
      <vt:lpstr>Protecting code on an untrusted platform</vt:lpstr>
      <vt:lpstr>SGX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Security: Theory vs. Reality</dc:title>
  <dc:creator>Eran Tromer</dc:creator>
  <cp:lastModifiedBy>Eran</cp:lastModifiedBy>
  <cp:revision>913</cp:revision>
  <cp:lastPrinted>1999-07-27T16:32:36Z</cp:lastPrinted>
  <dcterms:created xsi:type="dcterms:W3CDTF">2006-01-14T22:20:18Z</dcterms:created>
  <dcterms:modified xsi:type="dcterms:W3CDTF">2015-12-29T14:41:33Z</dcterms:modified>
</cp:coreProperties>
</file>