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9.xml" ContentType="application/vnd.openxmlformats-officedocument.presentationml.tags+xml"/>
  <Override PartName="/ppt/notesSlides/notesSlide17.xml" ContentType="application/vnd.openxmlformats-officedocument.presentationml.notesSlide+xml"/>
  <Override PartName="/ppt/tags/tag10.xml" ContentType="application/vnd.openxmlformats-officedocument.presentationml.tags+xml"/>
  <Override PartName="/ppt/notesSlides/notesSlide18.xml" ContentType="application/vnd.openxmlformats-officedocument.presentationml.notesSlide+xml"/>
  <Override PartName="/ppt/tags/tag11.xml" ContentType="application/vnd.openxmlformats-officedocument.presentationml.tags+xml"/>
  <Override PartName="/ppt/notesSlides/notesSlide19.xml" ContentType="application/vnd.openxmlformats-officedocument.presentationml.notesSlide+xml"/>
  <Override PartName="/ppt/tags/tag12.xml" ContentType="application/vnd.openxmlformats-officedocument.presentationml.tags+xml"/>
  <Override PartName="/ppt/notesSlides/notesSlide20.xml" ContentType="application/vnd.openxmlformats-officedocument.presentationml.notesSlide+xml"/>
  <Override PartName="/ppt/tags/tag13.xml" ContentType="application/vnd.openxmlformats-officedocument.presentationml.tags+xml"/>
  <Override PartName="/ppt/notesSlides/notesSlide21.xml" ContentType="application/vnd.openxmlformats-officedocument.presentationml.notesSlide+xml"/>
  <Override PartName="/ppt/tags/tag14.xml" ContentType="application/vnd.openxmlformats-officedocument.presentationml.tags+xml"/>
  <Override PartName="/ppt/notesSlides/notesSlide22.xml" ContentType="application/vnd.openxmlformats-officedocument.presentationml.notesSlide+xml"/>
  <Override PartName="/ppt/tags/tag15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6.xml" ContentType="application/vnd.openxmlformats-officedocument.presentationml.tags+xml"/>
  <Override PartName="/ppt/notesSlides/notesSlide25.xml" ContentType="application/vnd.openxmlformats-officedocument.presentationml.notesSlide+xml"/>
  <Override PartName="/ppt/tags/tag17.xml" ContentType="application/vnd.openxmlformats-officedocument.presentationml.tags+xml"/>
  <Override PartName="/ppt/notesSlides/notesSlide26.xml" ContentType="application/vnd.openxmlformats-officedocument.presentationml.notesSlide+xml"/>
  <Override PartName="/ppt/tags/tag18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  <p:sldMasterId id="2147483656" r:id="rId2"/>
    <p:sldMasterId id="2147483658" r:id="rId3"/>
    <p:sldMasterId id="2147483691" r:id="rId4"/>
    <p:sldMasterId id="2147483706" r:id="rId5"/>
  </p:sldMasterIdLst>
  <p:notesMasterIdLst>
    <p:notesMasterId r:id="rId50"/>
  </p:notesMasterIdLst>
  <p:handoutMasterIdLst>
    <p:handoutMasterId r:id="rId51"/>
  </p:handoutMasterIdLst>
  <p:sldIdLst>
    <p:sldId id="256" r:id="rId6"/>
    <p:sldId id="257" r:id="rId7"/>
    <p:sldId id="258" r:id="rId8"/>
    <p:sldId id="260" r:id="rId9"/>
    <p:sldId id="261" r:id="rId10"/>
    <p:sldId id="262" r:id="rId11"/>
    <p:sldId id="259" r:id="rId12"/>
    <p:sldId id="263" r:id="rId13"/>
    <p:sldId id="265" r:id="rId14"/>
    <p:sldId id="264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95" r:id="rId25"/>
    <p:sldId id="275" r:id="rId26"/>
    <p:sldId id="302" r:id="rId27"/>
    <p:sldId id="301" r:id="rId28"/>
    <p:sldId id="277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6" r:id="rId46"/>
    <p:sldId id="298" r:id="rId47"/>
    <p:sldId id="299" r:id="rId48"/>
    <p:sldId id="300" r:id="rId49"/>
  </p:sldIdLst>
  <p:sldSz cx="9144000" cy="6858000" type="screen4x3"/>
  <p:notesSz cx="6858000" cy="9144000"/>
  <p:defaultTextStyle>
    <a:defPPr>
      <a:defRPr lang="en-US"/>
    </a:defPPr>
    <a:lvl1pPr algn="ctr" rtl="0" fontAlgn="base">
      <a:lnSpc>
        <a:spcPct val="85000"/>
      </a:lnSpc>
      <a:spcBef>
        <a:spcPct val="0"/>
      </a:spcBef>
      <a:spcAft>
        <a:spcPct val="0"/>
      </a:spcAft>
      <a:defRPr sz="2800" kern="1200">
        <a:solidFill>
          <a:srgbClr val="A42700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85000"/>
      </a:lnSpc>
      <a:spcBef>
        <a:spcPct val="0"/>
      </a:spcBef>
      <a:spcAft>
        <a:spcPct val="0"/>
      </a:spcAft>
      <a:defRPr sz="2800" kern="1200">
        <a:solidFill>
          <a:srgbClr val="A42700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85000"/>
      </a:lnSpc>
      <a:spcBef>
        <a:spcPct val="0"/>
      </a:spcBef>
      <a:spcAft>
        <a:spcPct val="0"/>
      </a:spcAft>
      <a:defRPr sz="2800" kern="1200">
        <a:solidFill>
          <a:srgbClr val="A42700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85000"/>
      </a:lnSpc>
      <a:spcBef>
        <a:spcPct val="0"/>
      </a:spcBef>
      <a:spcAft>
        <a:spcPct val="0"/>
      </a:spcAft>
      <a:defRPr sz="2800" kern="1200">
        <a:solidFill>
          <a:srgbClr val="A42700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85000"/>
      </a:lnSpc>
      <a:spcBef>
        <a:spcPct val="0"/>
      </a:spcBef>
      <a:spcAft>
        <a:spcPct val="0"/>
      </a:spcAft>
      <a:defRPr sz="2800" kern="1200">
        <a:solidFill>
          <a:srgbClr val="A427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rgbClr val="A427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rgbClr val="A427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rgbClr val="A427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rgbClr val="A427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FFFF"/>
    <a:srgbClr val="006600"/>
    <a:srgbClr val="0099FF"/>
    <a:srgbClr val="C9DEFF"/>
    <a:srgbClr val="ABCBFF"/>
    <a:srgbClr val="EAEAEA"/>
    <a:srgbClr val="CC3300"/>
    <a:srgbClr val="FF0066"/>
    <a:srgbClr val="9677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6" autoAdjust="0"/>
    <p:restoredTop sz="90112" autoAdjust="0"/>
  </p:normalViewPr>
  <p:slideViewPr>
    <p:cSldViewPr>
      <p:cViewPr>
        <p:scale>
          <a:sx n="75" d="100"/>
          <a:sy n="75" d="100"/>
        </p:scale>
        <p:origin x="-840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9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8202"/>
    </p:cViewPr>
  </p:sorterViewPr>
  <p:notesViewPr>
    <p:cSldViewPr>
      <p:cViewPr>
        <p:scale>
          <a:sx n="125" d="100"/>
          <a:sy n="125" d="100"/>
        </p:scale>
        <p:origin x="-192" y="61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9" tIns="45615" rIns="91229" bIns="45615" numCol="1" anchor="t" anchorCtr="0" compatLnSpc="1">
            <a:prstTxWarp prst="textNoShape">
              <a:avLst/>
            </a:prstTxWarp>
          </a:bodyPr>
          <a:lstStyle>
            <a:lvl1pPr algn="l" defTabSz="912813" eaLnBrk="0" hangingPunct="0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9" tIns="45615" rIns="91229" bIns="45615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73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9" tIns="45615" rIns="91229" bIns="45615" numCol="1" anchor="b" anchorCtr="0" compatLnSpc="1">
            <a:prstTxWarp prst="textNoShape">
              <a:avLst/>
            </a:prstTxWarp>
          </a:bodyPr>
          <a:lstStyle>
            <a:lvl1pPr algn="l" defTabSz="912813" eaLnBrk="0" hangingPunct="0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73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9" tIns="45615" rIns="91229" bIns="45615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621FAE-990E-4649-8B98-ED7A0DC5C84E}" type="slidenum">
              <a:rPr lang="ar-SA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3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349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229" tIns="45615" rIns="91229" bIns="45615" numCol="1" anchor="t" anchorCtr="0" compatLnSpc="1">
            <a:prstTxWarp prst="textNoShape">
              <a:avLst/>
            </a:prstTxWarp>
          </a:bodyPr>
          <a:lstStyle>
            <a:lvl1pPr algn="l" defTabSz="912813" eaLnBrk="0" hangingPunct="0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349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229" tIns="45615" rIns="91229" bIns="45615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2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82625"/>
            <a:ext cx="4554538" cy="3416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2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55688" y="4410075"/>
            <a:ext cx="5029200" cy="4097338"/>
          </a:xfrm>
          <a:prstGeom prst="rect">
            <a:avLst/>
          </a:prstGeom>
          <a:noFill/>
          <a:ln w="349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229" tIns="45615" rIns="91229" bIns="456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2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1875"/>
            <a:ext cx="2971800" cy="455613"/>
          </a:xfrm>
          <a:prstGeom prst="rect">
            <a:avLst/>
          </a:prstGeom>
          <a:noFill/>
          <a:ln w="349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229" tIns="45615" rIns="91229" bIns="45615" numCol="1" anchor="b" anchorCtr="0" compatLnSpc="1">
            <a:prstTxWarp prst="textNoShape">
              <a:avLst/>
            </a:prstTxWarp>
          </a:bodyPr>
          <a:lstStyle>
            <a:lvl1pPr algn="l" defTabSz="912813" eaLnBrk="0" hangingPunct="0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2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51875"/>
            <a:ext cx="2971800" cy="455613"/>
          </a:xfrm>
          <a:prstGeom prst="rect">
            <a:avLst/>
          </a:prstGeom>
          <a:noFill/>
          <a:ln w="349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229" tIns="45615" rIns="91229" bIns="45615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fld id="{6193F16C-CFED-4156-8EA5-26DDDB47BB32}" type="slidenum">
              <a:rPr lang="ar-SA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87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230188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460375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688975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968375" indent="-49213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25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1pPr>
            <a:lvl2pPr marL="729014" indent="-280390" defTabSz="912825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2pPr>
            <a:lvl3pPr marL="1121560" indent="-224312" defTabSz="912825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3pPr>
            <a:lvl4pPr marL="1570184" indent="-224312" defTabSz="912825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4pPr>
            <a:lvl5pPr marL="2018808" indent="-224312" defTabSz="912825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5pPr>
            <a:lvl6pPr marL="2467432" indent="-224312" defTabSz="9128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6pPr>
            <a:lvl7pPr marL="2916056" indent="-224312" defTabSz="9128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7pPr>
            <a:lvl8pPr marL="3364680" indent="-224312" defTabSz="9128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8pPr>
            <a:lvl9pPr marL="3813304" indent="-224312" defTabSz="9128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239345F-79F8-4A99-8BAF-58C159F89409}" type="slidenum">
              <a:rPr lang="he-IL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/>
              <a:t>1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8975"/>
            <a:ext cx="4567237" cy="3427413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2464"/>
            <a:ext cx="5030132" cy="39911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823" tIns="40413" rIns="80823" bIns="40413" anchor="ctr"/>
          <a:lstStyle/>
          <a:p>
            <a:pPr defTabSz="456413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4812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4812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r>
              <a:rPr lang="en-US" smtClean="0"/>
              <a:t>Here: Bring in the picture with the functions, all functions, and then ADD and MULT and QFs.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4812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r>
              <a:rPr lang="en-US" smtClean="0"/>
              <a:t>Here: Bring in the picture with the functions, all functions, and then ADD and MULT and QFs.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4812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r>
              <a:rPr lang="en-US" smtClean="0"/>
              <a:t>Here: Bring in the picture with the functions, all functions, and then ADD and MULT and QFs.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4812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4812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4812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4812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r>
              <a:rPr lang="en-US" dirty="0" smtClean="0"/>
              <a:t>Noise term growing by how much? N^1/2 versus N/2</a:t>
            </a:r>
          </a:p>
          <a:p>
            <a:pPr marL="228600" indent="-228600"/>
            <a:r>
              <a:rPr lang="en-US" dirty="0" smtClean="0"/>
              <a:t>What is the sec parameter?</a:t>
            </a:r>
          </a:p>
          <a:p>
            <a:pPr marL="228600" indent="-228600"/>
            <a:r>
              <a:rPr lang="en-US" dirty="0" smtClean="0"/>
              <a:t>What is the efficiency?</a:t>
            </a:r>
          </a:p>
          <a:p>
            <a:pPr marL="228600" indent="-228600"/>
            <a:r>
              <a:rPr lang="en-US" dirty="0" smtClean="0"/>
              <a:t>Noise growing???</a:t>
            </a:r>
          </a:p>
          <a:p>
            <a:pPr marL="228600" indent="-228600"/>
            <a:endParaRPr lang="en-US" dirty="0" smtClean="0"/>
          </a:p>
          <a:p>
            <a:pPr marL="228600" indent="-228600"/>
            <a:r>
              <a:rPr lang="en-US" dirty="0" smtClean="0"/>
              <a:t>Random large!!!</a:t>
            </a:r>
          </a:p>
          <a:p>
            <a:pPr marL="228600" indent="-228600"/>
            <a:endParaRPr lang="en-US" dirty="0" smtClean="0"/>
          </a:p>
          <a:p>
            <a:pPr marL="228600" indent="-228600"/>
            <a:r>
              <a:rPr lang="en-US" dirty="0" smtClean="0"/>
              <a:t>Introduce the term near-multiple here.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4812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4812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3F16C-CFED-4156-8EA5-26DDDB47BB32}" type="slidenum">
              <a:rPr lang="ar-SA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56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4812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4812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4812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4812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4812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4812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r>
              <a:rPr lang="en-US" smtClean="0"/>
              <a:t>What happens to the noise? Does not increase by too much.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4812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4812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4812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4812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r>
              <a:rPr lang="en-US" smtClean="0"/>
              <a:t>TODO!!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3F16C-CFED-4156-8EA5-26DDDB47BB32}" type="slidenum">
              <a:rPr lang="ar-SA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084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4812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r>
              <a:rPr lang="en-US" smtClean="0"/>
              <a:t>TODO!!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6A79DE5-BD97-40DE-9BA1-FED3F23A1CF5}" type="slidenum">
              <a:rPr lang="en-US" smtClean="0"/>
              <a:pPr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3F16C-CFED-4156-8EA5-26DDDB47BB32}" type="slidenum">
              <a:rPr lang="ar-SA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21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3F16C-CFED-4156-8EA5-26DDDB47BB32}" type="slidenum">
              <a:rPr lang="ar-SA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16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https://www.youtube.com/watch?v=mrLaUaowt-w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3F16C-CFED-4156-8EA5-26DDDB47BB32}" type="slidenum">
              <a:rPr lang="ar-SA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14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4812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r>
              <a:rPr lang="en-US" smtClean="0"/>
              <a:t>Assume that I have a piece of data, I want some computation to be performed on this data nad I want to get the result. But for some reason, I don’t want to do the computation myself. Perhaps because the computation is too expensive and I don’t simply have enough resou to do it myself. In other words, I want to delegate processing to someone else, I want them to do the computation for me, but I don’t want them to see what my data is.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4812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4812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84" name="Rectangle 12"/>
          <p:cNvSpPr>
            <a:spLocks noChangeArrowheads="1"/>
          </p:cNvSpPr>
          <p:nvPr userDrawn="1"/>
        </p:nvSpPr>
        <p:spPr bwMode="white">
          <a:xfrm rot="10800000">
            <a:off x="0" y="4581525"/>
            <a:ext cx="9144000" cy="2276475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75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75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75877" name="Text Box 5"/>
          <p:cNvSpPr txBox="1">
            <a:spLocks noChangeArrowheads="1"/>
          </p:cNvSpPr>
          <p:nvPr userDrawn="1"/>
        </p:nvSpPr>
        <p:spPr bwMode="white">
          <a:xfrm>
            <a:off x="0" y="6553200"/>
            <a:ext cx="8651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 defTabSz="457200">
              <a:lnSpc>
                <a:spcPct val="100000"/>
              </a:lnSpc>
              <a:spcBef>
                <a:spcPct val="5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432CAEB-9A62-4DC0-9384-49C790CA627B}" type="slidenum">
              <a:rPr lang="ar-SA" sz="1400">
                <a:solidFill>
                  <a:srgbClr val="4D4D4D"/>
                </a:solidFill>
                <a:cs typeface="Arial" charset="0"/>
              </a:rPr>
              <a:pPr algn="l" defTabSz="457200">
                <a:lnSpc>
                  <a:spcPct val="100000"/>
                </a:lnSpc>
                <a:spcBef>
                  <a:spcPct val="50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en-US" sz="1400">
              <a:solidFill>
                <a:srgbClr val="4D4D4D"/>
              </a:solidFill>
            </a:endParaRPr>
          </a:p>
        </p:txBody>
      </p:sp>
      <p:sp>
        <p:nvSpPr>
          <p:cNvPr id="975883" name="Rectangle 11"/>
          <p:cNvSpPr>
            <a:spLocks noChangeArrowheads="1"/>
          </p:cNvSpPr>
          <p:nvPr userDrawn="1"/>
        </p:nvSpPr>
        <p:spPr bwMode="white">
          <a:xfrm>
            <a:off x="0" y="0"/>
            <a:ext cx="9144000" cy="21336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275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275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55748" name="Text Box 4"/>
          <p:cNvSpPr txBox="1">
            <a:spLocks noChangeArrowheads="1"/>
          </p:cNvSpPr>
          <p:nvPr userDrawn="1"/>
        </p:nvSpPr>
        <p:spPr bwMode="white">
          <a:xfrm>
            <a:off x="0" y="6553200"/>
            <a:ext cx="8651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 defTabSz="457200">
              <a:lnSpc>
                <a:spcPct val="100000"/>
              </a:lnSpc>
              <a:spcBef>
                <a:spcPct val="5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E5AFDDB-F98C-4993-87F8-61AE8789AB30}" type="slidenum">
              <a:rPr lang="ar-SA" sz="1400">
                <a:solidFill>
                  <a:schemeClr val="tx1"/>
                </a:solidFill>
                <a:cs typeface="Arial" charset="0"/>
              </a:rPr>
              <a:pPr algn="l" defTabSz="457200">
                <a:lnSpc>
                  <a:spcPct val="100000"/>
                </a:lnSpc>
                <a:spcBef>
                  <a:spcPct val="50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55749" name="Rectangle 5"/>
          <p:cNvSpPr>
            <a:spLocks noChangeArrowheads="1"/>
          </p:cNvSpPr>
          <p:nvPr userDrawn="1"/>
        </p:nvSpPr>
        <p:spPr bwMode="white">
          <a:xfrm>
            <a:off x="0" y="6497638"/>
            <a:ext cx="9144000" cy="366712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B2B2B2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055750" name="Rectangle 6"/>
          <p:cNvSpPr>
            <a:spLocks noChangeArrowheads="1"/>
          </p:cNvSpPr>
          <p:nvPr userDrawn="1"/>
        </p:nvSpPr>
        <p:spPr bwMode="white">
          <a:xfrm rot="10800000">
            <a:off x="0" y="0"/>
            <a:ext cx="9144000" cy="366713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B2B2B2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rot="10800000" lIns="90000" tIns="46800" rIns="90000" bIns="46800" anchor="ctr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3053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43053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84" name="Rectangle 12"/>
          <p:cNvSpPr>
            <a:spLocks noChangeArrowheads="1"/>
          </p:cNvSpPr>
          <p:nvPr userDrawn="1"/>
        </p:nvSpPr>
        <p:spPr bwMode="white">
          <a:xfrm rot="10800000">
            <a:off x="0" y="1676399"/>
            <a:ext cx="9144000" cy="51816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noAutofit/>
          </a:bodyPr>
          <a:lstStyle/>
          <a:p>
            <a:endParaRPr lang="en-US"/>
          </a:p>
        </p:txBody>
      </p:sp>
      <p:sp>
        <p:nvSpPr>
          <p:cNvPr id="975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968375"/>
            <a:ext cx="7772400" cy="1470025"/>
          </a:xfrm>
          <a:noFill/>
        </p:spPr>
        <p:txBody>
          <a:bodyPr/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75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75877" name="Text Box 5"/>
          <p:cNvSpPr txBox="1">
            <a:spLocks noChangeArrowheads="1"/>
          </p:cNvSpPr>
          <p:nvPr userDrawn="1"/>
        </p:nvSpPr>
        <p:spPr bwMode="white">
          <a:xfrm>
            <a:off x="0" y="6553200"/>
            <a:ext cx="8651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 defTabSz="457200">
              <a:lnSpc>
                <a:spcPct val="100000"/>
              </a:lnSpc>
              <a:spcBef>
                <a:spcPct val="5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432CAEB-9A62-4DC0-9384-49C790CA627B}" type="slidenum">
              <a:rPr lang="ar-SA" sz="1400">
                <a:solidFill>
                  <a:srgbClr val="4D4D4D"/>
                </a:solidFill>
                <a:cs typeface="Arial" charset="0"/>
              </a:rPr>
              <a:pPr algn="l" defTabSz="457200">
                <a:lnSpc>
                  <a:spcPct val="100000"/>
                </a:lnSpc>
                <a:spcBef>
                  <a:spcPct val="50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en-US" sz="1400">
              <a:solidFill>
                <a:srgbClr val="4D4D4D"/>
              </a:solidFill>
            </a:endParaRPr>
          </a:p>
        </p:txBody>
      </p:sp>
      <p:sp>
        <p:nvSpPr>
          <p:cNvPr id="975883" name="Rectangle 11"/>
          <p:cNvSpPr>
            <a:spLocks noChangeArrowheads="1"/>
          </p:cNvSpPr>
          <p:nvPr userDrawn="1"/>
        </p:nvSpPr>
        <p:spPr bwMode="white">
          <a:xfrm>
            <a:off x="0" y="0"/>
            <a:ext cx="9144000" cy="14478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noAutofit/>
          </a:bodyPr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275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275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3053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43053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74638"/>
            <a:ext cx="2190750" cy="597376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419850" cy="5973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035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BF749-2376-4661-8B78-BDE6EBCE8571}" type="datetime1">
              <a:rPr lang="en-US" smtClean="0">
                <a:solidFill>
                  <a:srgbClr val="000000"/>
                </a:solidFill>
              </a:rPr>
              <a:t>2012-02-15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 sz="1400"/>
            </a:lvl1pPr>
          </a:lstStyle>
          <a:p>
            <a:pPr>
              <a:defRPr/>
            </a:pPr>
            <a:fld id="{F9702CB4-21EE-4C00-A953-789113909D2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592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1828800" cy="990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7B5F9-8539-4CBD-875C-38016E968C2D}" type="datetime1">
              <a:rPr lang="en-US" smtClean="0">
                <a:solidFill>
                  <a:srgbClr val="000000"/>
                </a:solidFill>
              </a:rPr>
              <a:t>2012-02-15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46FB1-E72B-454A-AD0C-F4124747E7A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 of 32</a:t>
            </a:r>
          </a:p>
        </p:txBody>
      </p:sp>
    </p:spTree>
    <p:extLst>
      <p:ext uri="{BB962C8B-B14F-4D97-AF65-F5344CB8AC3E}">
        <p14:creationId xmlns:p14="http://schemas.microsoft.com/office/powerpoint/2010/main" val="855537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C7269-BDB0-4098-A048-E7D21EDAFAA4}" type="datetime1">
              <a:rPr lang="en-US" smtClean="0">
                <a:solidFill>
                  <a:srgbClr val="000000"/>
                </a:solidFill>
              </a:rPr>
              <a:t>2012-02-15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610350"/>
            <a:ext cx="2133600" cy="247650"/>
          </a:xfrm>
          <a:ln/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0B8F93A-3AAE-4343-ADCD-7997DE55D9C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1805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E6BE5-B466-429B-BE29-E83F388AF67C}" type="datetime1">
              <a:rPr lang="en-US" smtClean="0">
                <a:solidFill>
                  <a:srgbClr val="000000"/>
                </a:solidFill>
              </a:rPr>
              <a:t>2012-02-15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2F073-302F-40A0-A50F-A79545945AB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 of 32</a:t>
            </a:r>
          </a:p>
        </p:txBody>
      </p:sp>
    </p:spTree>
    <p:extLst>
      <p:ext uri="{BB962C8B-B14F-4D97-AF65-F5344CB8AC3E}">
        <p14:creationId xmlns:p14="http://schemas.microsoft.com/office/powerpoint/2010/main" val="16846136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662A2-3DD2-4A2E-ADAB-8B51A7A1AEC8}" type="datetime1">
              <a:rPr lang="en-US" smtClean="0">
                <a:solidFill>
                  <a:srgbClr val="000000"/>
                </a:solidFill>
              </a:rPr>
              <a:t>2012-02-15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B24B2-8150-44B3-AE41-FC3AC279270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 of 32</a:t>
            </a:r>
          </a:p>
        </p:txBody>
      </p:sp>
    </p:spTree>
    <p:extLst>
      <p:ext uri="{BB962C8B-B14F-4D97-AF65-F5344CB8AC3E}">
        <p14:creationId xmlns:p14="http://schemas.microsoft.com/office/powerpoint/2010/main" val="268091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8BCAC-4F21-4B22-B854-8FFA4D889D3F}" type="datetime1">
              <a:rPr lang="en-US" smtClean="0">
                <a:solidFill>
                  <a:srgbClr val="000000"/>
                </a:solidFill>
              </a:rPr>
              <a:t>2012-02-15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8862B-AFBB-46D3-8F28-A0A6D27E8DD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 of 32</a:t>
            </a:r>
          </a:p>
        </p:txBody>
      </p:sp>
    </p:spTree>
    <p:extLst>
      <p:ext uri="{BB962C8B-B14F-4D97-AF65-F5344CB8AC3E}">
        <p14:creationId xmlns:p14="http://schemas.microsoft.com/office/powerpoint/2010/main" val="42063799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D1950-B5DB-48EF-9857-E4DE215D2F03}" type="datetime1">
              <a:rPr lang="en-US" smtClean="0">
                <a:solidFill>
                  <a:srgbClr val="000000"/>
                </a:solidFill>
              </a:rPr>
              <a:t>2012-02-15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B7957-ADB3-4A3B-8EAA-FC3C78E4AFB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 of 32</a:t>
            </a:r>
          </a:p>
        </p:txBody>
      </p:sp>
    </p:spTree>
    <p:extLst>
      <p:ext uri="{BB962C8B-B14F-4D97-AF65-F5344CB8AC3E}">
        <p14:creationId xmlns:p14="http://schemas.microsoft.com/office/powerpoint/2010/main" val="5025795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42B7C-B034-4D44-A7C9-FB3D986FAD21}" type="datetime1">
              <a:rPr lang="en-US" smtClean="0">
                <a:solidFill>
                  <a:srgbClr val="000000"/>
                </a:solidFill>
              </a:rPr>
              <a:t>2012-02-15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DB302-684D-42F0-8C4E-F8FE14929A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 of 32</a:t>
            </a:r>
          </a:p>
        </p:txBody>
      </p:sp>
    </p:spTree>
    <p:extLst>
      <p:ext uri="{BB962C8B-B14F-4D97-AF65-F5344CB8AC3E}">
        <p14:creationId xmlns:p14="http://schemas.microsoft.com/office/powerpoint/2010/main" val="8234192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D1B12-13B4-46AE-BEFF-BF9072C1B26D}" type="datetime1">
              <a:rPr lang="en-US" smtClean="0">
                <a:solidFill>
                  <a:srgbClr val="000000"/>
                </a:solidFill>
              </a:rPr>
              <a:t>2012-02-15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8512E-975C-4325-959D-C769E6A5B5C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 of 32</a:t>
            </a:r>
          </a:p>
        </p:txBody>
      </p:sp>
    </p:spTree>
    <p:extLst>
      <p:ext uri="{BB962C8B-B14F-4D97-AF65-F5344CB8AC3E}">
        <p14:creationId xmlns:p14="http://schemas.microsoft.com/office/powerpoint/2010/main" val="9364192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2A9CF-3BDC-4EF3-BCEB-FED7ED55A204}" type="datetime1">
              <a:rPr lang="en-US" smtClean="0">
                <a:solidFill>
                  <a:srgbClr val="000000"/>
                </a:solidFill>
              </a:rPr>
              <a:t>2012-02-15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E2F67-2BD4-4096-9801-C06F29CB99A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 of 32</a:t>
            </a:r>
          </a:p>
        </p:txBody>
      </p:sp>
    </p:spTree>
    <p:extLst>
      <p:ext uri="{BB962C8B-B14F-4D97-AF65-F5344CB8AC3E}">
        <p14:creationId xmlns:p14="http://schemas.microsoft.com/office/powerpoint/2010/main" val="6037467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A1615-FA05-411F-8D28-2073A8318C93}" type="datetime1">
              <a:rPr lang="en-US" smtClean="0">
                <a:solidFill>
                  <a:srgbClr val="000000"/>
                </a:solidFill>
              </a:rPr>
              <a:t>2012-02-15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610350"/>
            <a:ext cx="2133600" cy="247650"/>
          </a:xfr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fld id="{235129CC-6120-4D59-BF8E-2F8369C33061}" type="slidenum">
              <a:rPr lang="en-US" smtClean="0">
                <a:solidFill>
                  <a:srgbClr val="000000"/>
                </a:solidFill>
              </a:rPr>
              <a:pPr algn="l"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4633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47B39-1289-4452-A7DF-34FDFD115D2C}" type="datetime1">
              <a:rPr lang="en-US" smtClean="0">
                <a:solidFill>
                  <a:srgbClr val="000000"/>
                </a:solidFill>
              </a:rPr>
              <a:t>2012-02-15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4E399-86EA-4941-B464-BB9F26EB31B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 of 32</a:t>
            </a:r>
          </a:p>
        </p:txBody>
      </p:sp>
    </p:spTree>
    <p:extLst>
      <p:ext uri="{BB962C8B-B14F-4D97-AF65-F5344CB8AC3E}">
        <p14:creationId xmlns:p14="http://schemas.microsoft.com/office/powerpoint/2010/main" val="17343761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76200"/>
            <a:ext cx="8229600" cy="6049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666CA-B421-4703-8D9B-8E7DC03AFD66}" type="datetime1">
              <a:rPr lang="en-US" smtClean="0">
                <a:solidFill>
                  <a:srgbClr val="000000"/>
                </a:solidFill>
              </a:rPr>
              <a:t>2012-02-15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9215A-0AD5-4732-AE9C-8330ADC38A5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 of 32</a:t>
            </a:r>
          </a:p>
        </p:txBody>
      </p:sp>
    </p:spTree>
    <p:extLst>
      <p:ext uri="{BB962C8B-B14F-4D97-AF65-F5344CB8AC3E}">
        <p14:creationId xmlns:p14="http://schemas.microsoft.com/office/powerpoint/2010/main" val="41525276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4066B-4C3C-4F3D-9F1A-3F8F466D5A35}" type="datetime1">
              <a:rPr lang="en-US" smtClean="0">
                <a:solidFill>
                  <a:srgbClr val="000000"/>
                </a:solidFill>
              </a:rPr>
              <a:t>2012-02-15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629400"/>
            <a:ext cx="2133600" cy="228600"/>
          </a:xfrm>
          <a:ln/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46370EA-71B9-45F2-AD92-EB50100A646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2861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1226C-79E6-4267-934C-366C0D14FCAF}" type="datetime1">
              <a:rPr lang="en-US" smtClean="0">
                <a:solidFill>
                  <a:srgbClr val="000000"/>
                </a:solidFill>
              </a:rPr>
              <a:t>2012-02-15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A25A3-A87A-4573-833A-AE3A606E92E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24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3053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43053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C551B-9AED-4268-99B8-CB4419389A67}" type="datetime1">
              <a:rPr lang="en-US" smtClean="0">
                <a:solidFill>
                  <a:srgbClr val="000000"/>
                </a:solidFill>
              </a:rPr>
              <a:t>2012-02-15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2700" y="6610350"/>
            <a:ext cx="2133600" cy="247650"/>
          </a:xfrm>
          <a:ln/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B651976-7EB7-426E-A3A5-7E5E45F1BCE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193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54E58-5A7D-4CD9-A5FF-09CBAE50717F}" type="datetime1">
              <a:rPr lang="en-US" smtClean="0">
                <a:solidFill>
                  <a:srgbClr val="000000"/>
                </a:solidFill>
              </a:rPr>
              <a:t>2012-02-15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DE413-0E37-45A4-BF80-35B3E784F3B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926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FC355-7778-49D3-8294-EFD9BFF5674B}" type="datetime1">
              <a:rPr lang="en-US" smtClean="0">
                <a:solidFill>
                  <a:srgbClr val="000000"/>
                </a:solidFill>
              </a:rPr>
              <a:t>2012-02-15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584950"/>
            <a:ext cx="2133600" cy="273050"/>
          </a:xfrm>
          <a:ln/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576F775-BF8C-47D3-ABD1-A979CF299D0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7784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9B06A-F653-4707-A365-B8C3D67AB446}" type="datetime1">
              <a:rPr lang="en-US" smtClean="0">
                <a:solidFill>
                  <a:srgbClr val="000000"/>
                </a:solidFill>
              </a:rPr>
              <a:t>2012-02-15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A4F19-6D54-4680-912B-D6FD2ED9BE9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316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87B86-6153-4AD4-9894-D8A2683949FD}" type="datetime1">
              <a:rPr lang="en-US" smtClean="0">
                <a:solidFill>
                  <a:srgbClr val="000000"/>
                </a:solidFill>
              </a:rPr>
              <a:t>2012-02-15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F7FF0-2D5F-40DC-9B09-45F25744D6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008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9652D-943A-419A-B421-83EA7A850072}" type="datetime1">
              <a:rPr lang="en-US" smtClean="0">
                <a:solidFill>
                  <a:srgbClr val="000000"/>
                </a:solidFill>
              </a:rPr>
              <a:t>2012-02-15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626225"/>
            <a:ext cx="2133600" cy="231775"/>
          </a:xfrm>
          <a:ln/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9252698-EC71-4E30-8B1D-83D10E86735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5198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44F4B-665A-4008-819E-44B4B8B84273}" type="datetime1">
              <a:rPr lang="en-US" smtClean="0">
                <a:solidFill>
                  <a:srgbClr val="000000"/>
                </a:solidFill>
              </a:rPr>
              <a:t>2012-02-15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44E4A-5289-44FC-8157-8D4F3A58389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2909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A9C54-A79E-4CFF-B997-455D412684E4}" type="datetime1">
              <a:rPr lang="en-US" smtClean="0">
                <a:solidFill>
                  <a:srgbClr val="000000"/>
                </a:solidFill>
              </a:rPr>
              <a:t>2012-02-15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3B682-220E-4CB8-AA11-A64C4C3BC1A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5673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8222D-883C-48FB-B635-BDF694267938}" type="datetime1">
              <a:rPr lang="en-US" smtClean="0">
                <a:solidFill>
                  <a:srgbClr val="000000"/>
                </a:solidFill>
              </a:rPr>
              <a:t>2012-02-15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2BEF5-A20F-4754-86E6-365005EB3EB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3454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0E025-8210-4E46-8D8E-140527A221AB}" type="datetime1">
              <a:rPr lang="en-US" smtClean="0">
                <a:solidFill>
                  <a:srgbClr val="000000"/>
                </a:solidFill>
              </a:rPr>
              <a:t>2012-02-15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C5400-888D-496A-AF0B-3CFC08DE3F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54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83" name="Rectangle 67"/>
          <p:cNvSpPr>
            <a:spLocks noChangeArrowheads="1"/>
          </p:cNvSpPr>
          <p:nvPr/>
        </p:nvSpPr>
        <p:spPr bwMode="white">
          <a:xfrm>
            <a:off x="0" y="6497638"/>
            <a:ext cx="9144000" cy="366712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B2B2B2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0" y="-24"/>
            <a:ext cx="9144000" cy="838201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51671" name="Text Box 55"/>
          <p:cNvSpPr txBox="1">
            <a:spLocks noChangeArrowheads="1"/>
          </p:cNvSpPr>
          <p:nvPr/>
        </p:nvSpPr>
        <p:spPr bwMode="white">
          <a:xfrm>
            <a:off x="0" y="6610350"/>
            <a:ext cx="865188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 defTabSz="457200">
              <a:lnSpc>
                <a:spcPct val="100000"/>
              </a:lnSpc>
              <a:spcBef>
                <a:spcPct val="5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C99DAC5-EEB5-4372-8AA8-DAA2EC021FBD}" type="slidenum">
              <a:rPr lang="ar-SA" sz="1200">
                <a:solidFill>
                  <a:srgbClr val="4D4D4D"/>
                </a:solidFill>
                <a:cs typeface="Arial" charset="0"/>
              </a:rPr>
              <a:pPr algn="l" defTabSz="457200">
                <a:lnSpc>
                  <a:spcPct val="100000"/>
                </a:lnSpc>
                <a:spcBef>
                  <a:spcPct val="50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en-US" sz="1200">
              <a:solidFill>
                <a:srgbClr val="4D4D4D"/>
              </a:solidFill>
            </a:endParaRPr>
          </a:p>
        </p:txBody>
      </p:sp>
      <p:sp>
        <p:nvSpPr>
          <p:cNvPr id="751684" name="Rectangle 68"/>
          <p:cNvSpPr>
            <a:spLocks noChangeArrowheads="1"/>
          </p:cNvSpPr>
          <p:nvPr/>
        </p:nvSpPr>
        <p:spPr bwMode="white">
          <a:xfrm rot="10800000">
            <a:off x="0" y="765175"/>
            <a:ext cx="9150350" cy="366713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EAEAEA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rot="10800000" lIns="90000" tIns="46800" rIns="90000" bIns="46800" anchor="ctr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0"/>
            <a:ext cx="9144000" cy="785794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A42700"/>
              </a:solidFill>
              <a:effectLst/>
              <a:latin typeface="Arial" charset="0"/>
            </a:endParaRPr>
          </a:p>
        </p:txBody>
      </p:sp>
      <p:pic>
        <p:nvPicPr>
          <p:cNvPr id="8" name="Picture 8" descr="logo_tau.gif"/>
          <p:cNvPicPr>
            <a:picLocks noChangeAspect="1"/>
          </p:cNvPicPr>
          <p:nvPr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21" r="31734" b="22645"/>
          <a:stretch/>
        </p:blipFill>
        <p:spPr bwMode="auto">
          <a:xfrm>
            <a:off x="8668836" y="6293235"/>
            <a:ext cx="475142" cy="554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90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ChangeArrowheads="1"/>
          </p:cNvSpPr>
          <p:nvPr/>
        </p:nvSpPr>
        <p:spPr bwMode="white">
          <a:xfrm>
            <a:off x="0" y="6497638"/>
            <a:ext cx="9144000" cy="366712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B2B2B2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054723" name="Rectangle 3"/>
          <p:cNvSpPr>
            <a:spLocks noGrp="1" noChangeArrowheads="1"/>
          </p:cNvSpPr>
          <p:nvPr>
            <p:ph type="title"/>
          </p:nvPr>
        </p:nvSpPr>
        <p:spPr bwMode="white">
          <a:xfrm>
            <a:off x="0" y="-26988"/>
            <a:ext cx="9144000" cy="838201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547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54725" name="Text Box 5"/>
          <p:cNvSpPr txBox="1">
            <a:spLocks noChangeArrowheads="1"/>
          </p:cNvSpPr>
          <p:nvPr/>
        </p:nvSpPr>
        <p:spPr bwMode="white">
          <a:xfrm>
            <a:off x="0" y="6610350"/>
            <a:ext cx="865188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 defTabSz="457200">
              <a:lnSpc>
                <a:spcPct val="100000"/>
              </a:lnSpc>
              <a:spcBef>
                <a:spcPct val="5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355D649-D5E3-4E05-9886-69239FB48ADB}" type="slidenum">
              <a:rPr lang="ar-SA" sz="1200">
                <a:solidFill>
                  <a:schemeClr val="tx1"/>
                </a:solidFill>
                <a:cs typeface="Arial" charset="0"/>
              </a:rPr>
              <a:pPr algn="l" defTabSz="457200">
                <a:lnSpc>
                  <a:spcPct val="100000"/>
                </a:lnSpc>
                <a:spcBef>
                  <a:spcPct val="50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1054726" name="Picture 6" descr="mit-redgrey-display3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04250" y="6599238"/>
            <a:ext cx="468313" cy="258762"/>
          </a:xfrm>
          <a:prstGeom prst="rect">
            <a:avLst/>
          </a:prstGeom>
          <a:noFill/>
        </p:spPr>
      </p:pic>
      <p:pic>
        <p:nvPicPr>
          <p:cNvPr id="1054727" name="Picture 7" descr="csail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7657" t="7521" r="23166" b="21240"/>
          <a:stretch>
            <a:fillRect/>
          </a:stretch>
        </p:blipFill>
        <p:spPr bwMode="auto">
          <a:xfrm>
            <a:off x="8196263" y="6570663"/>
            <a:ext cx="409575" cy="287337"/>
          </a:xfrm>
          <a:prstGeom prst="rect">
            <a:avLst/>
          </a:prstGeom>
          <a:noFill/>
        </p:spPr>
      </p:pic>
      <p:pic>
        <p:nvPicPr>
          <p:cNvPr id="1054728" name="Picture 8" descr="csail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33238" t="78760" r="11137" b="-1239"/>
          <a:stretch>
            <a:fillRect/>
          </a:stretch>
        </p:blipFill>
        <p:spPr bwMode="auto">
          <a:xfrm>
            <a:off x="7092950" y="6581775"/>
            <a:ext cx="1128713" cy="312738"/>
          </a:xfrm>
          <a:prstGeom prst="rect">
            <a:avLst/>
          </a:prstGeom>
          <a:noFill/>
        </p:spPr>
      </p:pic>
      <p:sp>
        <p:nvSpPr>
          <p:cNvPr id="1054729" name="Rectangle 9"/>
          <p:cNvSpPr>
            <a:spLocks noChangeArrowheads="1"/>
          </p:cNvSpPr>
          <p:nvPr/>
        </p:nvSpPr>
        <p:spPr bwMode="white">
          <a:xfrm rot="10800000">
            <a:off x="0" y="765175"/>
            <a:ext cx="9150350" cy="366713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EAEAEA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rot="10800000" lIns="90000" tIns="46800" rIns="90000" bIns="46800" anchor="ctr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  <a:cs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  <a:cs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  <a:cs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  <a:cs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  <a:cs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  <a:cs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  <a:cs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sz="2400">
              <a:cs typeface="Arial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white">
          <a:xfrm>
            <a:off x="0" y="2492375"/>
            <a:ext cx="9144000" cy="12239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 sz="2400">
              <a:cs typeface="Arial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white">
          <a:xfrm rot="10800000">
            <a:off x="0" y="3068638"/>
            <a:ext cx="9144000" cy="1800225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sz="2400">
              <a:cs typeface="Arial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white">
          <a:xfrm>
            <a:off x="0" y="6553200"/>
            <a:ext cx="865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 defTabSz="457200">
              <a:lnSpc>
                <a:spcPct val="100000"/>
              </a:lnSpc>
              <a:spcBef>
                <a:spcPct val="5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2ECD8CC-5FED-4B52-A6DB-2186219FEBBE}" type="slidenum">
              <a:rPr lang="ar-SA" sz="1400">
                <a:solidFill>
                  <a:srgbClr val="4D4D4D"/>
                </a:solidFill>
                <a:cs typeface="Arial" charset="0"/>
              </a:rPr>
              <a:pPr algn="l" defTabSz="457200">
                <a:lnSpc>
                  <a:spcPct val="100000"/>
                </a:lnSpc>
                <a:spcBef>
                  <a:spcPct val="50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en-US" sz="1400">
              <a:solidFill>
                <a:srgbClr val="4D4D4D"/>
              </a:solidFill>
              <a:cs typeface="Arial" charset="0"/>
            </a:endParaRPr>
          </a:p>
        </p:txBody>
      </p:sp>
      <p:pic>
        <p:nvPicPr>
          <p:cNvPr id="1651718" name="Picture 13" descr="mit-redgrey-display3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04250" y="6599238"/>
            <a:ext cx="468313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51719" name="Picture 14" descr="csail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7657" t="7521" r="23166" b="21240"/>
          <a:stretch>
            <a:fillRect/>
          </a:stretch>
        </p:blipFill>
        <p:spPr bwMode="auto">
          <a:xfrm>
            <a:off x="8196263" y="6570663"/>
            <a:ext cx="40957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51720" name="Picture 15" descr="csail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33238" t="78760" r="11137" b="-1239"/>
          <a:stretch>
            <a:fillRect/>
          </a:stretch>
        </p:blipFill>
        <p:spPr bwMode="auto">
          <a:xfrm>
            <a:off x="7092950" y="6581775"/>
            <a:ext cx="11287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1"/>
          <p:cNvSpPr>
            <a:spLocks noChangeArrowheads="1"/>
          </p:cNvSpPr>
          <p:nvPr/>
        </p:nvSpPr>
        <p:spPr bwMode="white">
          <a:xfrm>
            <a:off x="0" y="981075"/>
            <a:ext cx="9144000" cy="1584325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sz="2400">
              <a:cs typeface="Arial" charset="0"/>
            </a:endParaRPr>
          </a:p>
        </p:txBody>
      </p:sp>
      <p:sp>
        <p:nvSpPr>
          <p:cNvPr id="165172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  <a:ea typeface="ＭＳ Ｐゴシック" charset="-128"/>
          <a:cs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  <a:ea typeface="ＭＳ Ｐゴシック" charset="-128"/>
          <a:cs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  <a:ea typeface="ＭＳ Ｐゴシック" charset="-128"/>
          <a:cs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  <a:ea typeface="ＭＳ Ｐゴシック" charset="-128"/>
          <a:cs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  <a:ea typeface="ＭＳ Ｐゴシック" charset="-128"/>
          <a:cs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  <a:ea typeface="ＭＳ Ｐゴシック" charset="-128"/>
          <a:cs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  <a:ea typeface="ＭＳ Ｐゴシック" charset="-128"/>
          <a:cs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  <a:ea typeface="ＭＳ Ｐゴシック" charset="-128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7"/>
          <p:cNvSpPr>
            <a:spLocks noChangeArrowheads="1"/>
          </p:cNvSpPr>
          <p:nvPr userDrawn="1"/>
        </p:nvSpPr>
        <p:spPr bwMode="white">
          <a:xfrm>
            <a:off x="0" y="6497638"/>
            <a:ext cx="9144000" cy="3667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D5DAD"/>
              </a:solidFill>
              <a:effectLst/>
              <a:uLnTx/>
              <a:uFillTx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white">
          <a:xfrm>
            <a:off x="0" y="0"/>
            <a:ext cx="9144000" cy="21336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algn="l">
              <a:lnSpc>
                <a:spcPct val="100000"/>
              </a:lnSpc>
              <a:defRPr/>
            </a:pPr>
            <a:fld id="{E2887E35-E67D-4867-885C-E585A2FCBCFB}" type="datetime1">
              <a:rPr lang="en-US" smtClean="0">
                <a:solidFill>
                  <a:srgbClr val="000000"/>
                </a:solidFill>
              </a:rPr>
              <a:t>2012-02-15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lnSpc>
                <a:spcPct val="100000"/>
              </a:lnSpc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pPr>
              <a:lnSpc>
                <a:spcPct val="100000"/>
              </a:lnSpc>
              <a:defRPr/>
            </a:pPr>
            <a:fld id="{82ADAAD7-648F-4649-B39D-8DBA9A903777}" type="slidenum">
              <a:rPr lang="en-US">
                <a:solidFill>
                  <a:srgbClr val="000000"/>
                </a:solidFill>
              </a:rPr>
              <a:pPr>
                <a:lnSpc>
                  <a:spcPct val="100000"/>
                </a:lnSpc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 of 32</a:t>
            </a:r>
          </a:p>
        </p:txBody>
      </p:sp>
    </p:spTree>
    <p:extLst>
      <p:ext uri="{BB962C8B-B14F-4D97-AF65-F5344CB8AC3E}">
        <p14:creationId xmlns:p14="http://schemas.microsoft.com/office/powerpoint/2010/main" val="136893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+mj-ea"/>
          <a:cs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eorgia" pitchFamily="18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eorgia" pitchFamily="18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eorgia" pitchFamily="18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 charset="0"/>
          <a:ea typeface="+mn-ea"/>
          <a:cs typeface="Arial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charset="0"/>
          <a:cs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  <a:cs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7"/>
          <p:cNvSpPr>
            <a:spLocks noChangeArrowheads="1"/>
          </p:cNvSpPr>
          <p:nvPr userDrawn="1"/>
        </p:nvSpPr>
        <p:spPr bwMode="white">
          <a:xfrm>
            <a:off x="0" y="6497638"/>
            <a:ext cx="9144000" cy="3667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D5DAD"/>
              </a:solidFill>
              <a:effectLst/>
              <a:uLnTx/>
              <a:uFillTx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white">
          <a:xfrm>
            <a:off x="0" y="0"/>
            <a:ext cx="9144000" cy="21336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algn="l">
              <a:lnSpc>
                <a:spcPct val="100000"/>
              </a:lnSpc>
              <a:defRPr/>
            </a:pPr>
            <a:fld id="{50AF7387-2619-4C7D-8BB7-4426F02E44A6}" type="datetime1">
              <a:rPr lang="en-US" smtClean="0">
                <a:solidFill>
                  <a:srgbClr val="000000"/>
                </a:solidFill>
              </a:rPr>
              <a:t>2012-02-15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lnSpc>
                <a:spcPct val="100000"/>
              </a:lnSpc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lnSpc>
                <a:spcPct val="100000"/>
              </a:lnSpc>
              <a:defRPr/>
            </a:pPr>
            <a:fld id="{006CC694-DF25-464C-AB95-61395F2B3522}" type="slidenum">
              <a:rPr lang="en-US">
                <a:solidFill>
                  <a:srgbClr val="000000"/>
                </a:solidFill>
              </a:rPr>
              <a:pPr>
                <a:lnSpc>
                  <a:spcPct val="100000"/>
                </a:lnSpc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24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asploit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mrLaUaowt-w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rLaUaowt-w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3.xml"/><Relationship Id="rId6" Type="http://schemas.openxmlformats.org/officeDocument/2006/relationships/image" Target="../media/image16.wmf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0.xml"/><Relationship Id="rId1" Type="http://schemas.openxmlformats.org/officeDocument/2006/relationships/tags" Target="../tags/tag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0.xml"/><Relationship Id="rId1" Type="http://schemas.openxmlformats.org/officeDocument/2006/relationships/tags" Target="../tags/tag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0.xml"/><Relationship Id="rId1" Type="http://schemas.openxmlformats.org/officeDocument/2006/relationships/tags" Target="../tags/tag11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sudo.ws/sudo/alerts/sudo_debug.html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0.xml"/><Relationship Id="rId1" Type="http://schemas.openxmlformats.org/officeDocument/2006/relationships/tags" Target="../tags/tag1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0.xml"/><Relationship Id="rId1" Type="http://schemas.openxmlformats.org/officeDocument/2006/relationships/tags" Target="../tags/tag1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5.bin"/><Relationship Id="rId18" Type="http://schemas.openxmlformats.org/officeDocument/2006/relationships/oleObject" Target="../embeddings/oleObject8.bin"/><Relationship Id="rId3" Type="http://schemas.openxmlformats.org/officeDocument/2006/relationships/slideLayout" Target="../slideLayouts/slideLayout5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27.wmf"/><Relationship Id="rId17" Type="http://schemas.openxmlformats.org/officeDocument/2006/relationships/image" Target="../media/image29.wmf"/><Relationship Id="rId2" Type="http://schemas.openxmlformats.org/officeDocument/2006/relationships/tags" Target="../tags/tag14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26.wmf"/><Relationship Id="rId19" Type="http://schemas.openxmlformats.org/officeDocument/2006/relationships/image" Target="../media/image30.wmf"/><Relationship Id="rId4" Type="http://schemas.openxmlformats.org/officeDocument/2006/relationships/notesSlide" Target="../notesSlides/notesSlide22.xml"/><Relationship Id="rId9" Type="http://schemas.openxmlformats.org/officeDocument/2006/relationships/oleObject" Target="../embeddings/oleObject3.bin"/><Relationship Id="rId14" Type="http://schemas.openxmlformats.org/officeDocument/2006/relationships/image" Target="../media/image28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slideLayout" Target="../slideLayouts/slideLayout52.xml"/><Relationship Id="rId7" Type="http://schemas.openxmlformats.org/officeDocument/2006/relationships/oleObject" Target="../embeddings/oleObject10.bin"/><Relationship Id="rId2" Type="http://schemas.openxmlformats.org/officeDocument/2006/relationships/tags" Target="../tags/tag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slideLayout" Target="../slideLayouts/slideLayout50.xml"/><Relationship Id="rId7" Type="http://schemas.openxmlformats.org/officeDocument/2006/relationships/oleObject" Target="../embeddings/oleObject12.bin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50.xml"/><Relationship Id="rId1" Type="http://schemas.openxmlformats.org/officeDocument/2006/relationships/tags" Target="../tags/tag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tags" Target="../tags/tag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2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3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sudo.ws/sudo/download.html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35.jpeg"/><Relationship Id="rId5" Type="http://schemas.openxmlformats.org/officeDocument/2006/relationships/image" Target="../media/image34.wmf"/><Relationship Id="rId4" Type="http://schemas.openxmlformats.org/officeDocument/2006/relationships/image" Target="../media/image16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37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37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sudo.ws/sudo/alerts/sudo_debug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echnet.microsoft.com/en-us/security/bulletin/ms06-040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echnet.microsoft.com/en-us/security/bulletin/ms06-040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security/bulletin/ms06-04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741341"/>
            <a:ext cx="8610600" cy="307686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3600" dirty="0" smtClean="0"/>
              <a:t>Information Security – Theory vs. Reality</a:t>
            </a:r>
            <a:br>
              <a:rPr lang="en-US" sz="36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 0368-4474-01, </a:t>
            </a:r>
            <a:r>
              <a:rPr lang="en-US" sz="2800" smtClean="0"/>
              <a:t>Winter 2011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b="1" dirty="0" smtClean="0"/>
              <a:t>Lecture 14:</a:t>
            </a:r>
            <a:br>
              <a:rPr lang="en-US" sz="2800" b="1" dirty="0" smtClean="0"/>
            </a:br>
            <a:r>
              <a:rPr lang="en-US" sz="2800" b="1" dirty="0" smtClean="0"/>
              <a:t>More on vulnerability and exploits,</a:t>
            </a:r>
            <a:br>
              <a:rPr lang="en-US" sz="2800" b="1" dirty="0" smtClean="0"/>
            </a:br>
            <a:r>
              <a:rPr lang="en-US" sz="2800" b="1" dirty="0" smtClean="0"/>
              <a:t>Fully </a:t>
            </a:r>
            <a:r>
              <a:rPr lang="en-US" sz="2800" b="1" dirty="0" err="1" smtClean="0"/>
              <a:t>homomorphic</a:t>
            </a:r>
            <a:r>
              <a:rPr lang="en-US" sz="2800" b="1" dirty="0" smtClean="0"/>
              <a:t> encryption</a:t>
            </a:r>
            <a:endParaRPr lang="he-IL" sz="3600" b="1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076825"/>
            <a:ext cx="9144000" cy="1400175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dirty="0" err="1" smtClean="0">
                <a:latin typeface="+mj-lt"/>
              </a:rPr>
              <a:t>Eran</a:t>
            </a:r>
            <a:r>
              <a:rPr lang="en-GB" sz="2800" dirty="0" smtClean="0">
                <a:latin typeface="+mj-lt"/>
              </a:rPr>
              <a:t> </a:t>
            </a:r>
            <a:r>
              <a:rPr lang="en-GB" sz="2800" dirty="0" err="1" smtClean="0">
                <a:latin typeface="+mj-lt"/>
              </a:rPr>
              <a:t>Tromer</a:t>
            </a:r>
            <a:r>
              <a:rPr lang="en-GB" sz="2800" dirty="0" smtClean="0">
                <a:latin typeface="+mj-lt"/>
              </a:rPr>
              <a:t/>
            </a:r>
            <a:br>
              <a:rPr lang="en-GB" sz="2800" dirty="0" smtClean="0">
                <a:latin typeface="+mj-lt"/>
              </a:rPr>
            </a:br>
            <a:endParaRPr lang="en-GB" sz="2800" dirty="0" smtClean="0">
              <a:latin typeface="+mj-lt"/>
            </a:endParaRPr>
          </a:p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dirty="0" smtClean="0">
                <a:latin typeface="+mj-lt"/>
              </a:rPr>
              <a:t>Slides credit: </a:t>
            </a:r>
            <a:r>
              <a:rPr lang="en-US" sz="2400" dirty="0" err="1" smtClean="0">
                <a:latin typeface="+mj-lt"/>
              </a:rPr>
              <a:t>Vinod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Vaikuntanathan</a:t>
            </a:r>
            <a:r>
              <a:rPr lang="en-US" sz="2400" dirty="0" smtClean="0">
                <a:latin typeface="+mj-lt"/>
              </a:rPr>
              <a:t> (U. Toronto)</a:t>
            </a:r>
            <a:endParaRPr lang="en-GB" sz="2400" dirty="0" smtClean="0">
              <a:latin typeface="+mj-lt"/>
            </a:endParaRPr>
          </a:p>
        </p:txBody>
      </p:sp>
      <p:sp>
        <p:nvSpPr>
          <p:cNvPr id="4100" name="Rectangle 11"/>
          <p:cNvSpPr>
            <a:spLocks noChangeArrowheads="1"/>
          </p:cNvSpPr>
          <p:nvPr/>
        </p:nvSpPr>
        <p:spPr bwMode="white">
          <a:xfrm>
            <a:off x="0" y="6524625"/>
            <a:ext cx="250825" cy="3333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algn="ctr">
              <a:lnSpc>
                <a:spcPct val="85000"/>
              </a:lnSpc>
            </a:pPr>
            <a:endParaRPr lang="en-US" sz="2800">
              <a:solidFill>
                <a:srgbClr val="A427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4925" y="6586538"/>
            <a:ext cx="91090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4572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4572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4572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4572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4572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1800">
              <a:solidFill>
                <a:srgbClr val="FFFFFF"/>
              </a:solidFill>
              <a:latin typeface="Myriad Web"/>
              <a:ea typeface="ＭＳ Ｐゴシック" charset="-128"/>
              <a:cs typeface="Arial" pitchFamily="34" charset="0"/>
            </a:endParaRPr>
          </a:p>
        </p:txBody>
      </p:sp>
      <p:pic>
        <p:nvPicPr>
          <p:cNvPr id="4102" name="Picture 8" descr="logo_tau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285750"/>
            <a:ext cx="2571750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6854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binary patches: </a:t>
            </a:r>
            <a:r>
              <a:rPr lang="en-US" dirty="0" err="1" smtClean="0"/>
              <a:t>BinDiff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0" y="609600"/>
            <a:ext cx="8763000" cy="5029200"/>
          </a:xfrm>
        </p:spPr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34579"/>
            <a:ext cx="8782050" cy="6123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69315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binary patches: </a:t>
            </a:r>
            <a:r>
              <a:rPr lang="en-US" dirty="0" err="1" smtClean="0"/>
              <a:t>BinDiff</a:t>
            </a:r>
            <a:r>
              <a:rPr lang="en-US" dirty="0"/>
              <a:t>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0" y="609600"/>
            <a:ext cx="8763000" cy="5029200"/>
          </a:xfrm>
        </p:spPr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27485"/>
            <a:ext cx="8686800" cy="604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23383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Metasploit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Framework for vulnerability exploitation and penetration testing</a:t>
            </a:r>
          </a:p>
          <a:p>
            <a:r>
              <a:rPr lang="en-US" sz="2400" dirty="0" smtClean="0"/>
              <a:t>Capabilities</a:t>
            </a:r>
          </a:p>
          <a:p>
            <a:pPr lvl="1"/>
            <a:r>
              <a:rPr lang="en-US" sz="2000" dirty="0" smtClean="0"/>
              <a:t>Library of exploit codes</a:t>
            </a:r>
          </a:p>
          <a:p>
            <a:pPr lvl="1"/>
            <a:r>
              <a:rPr lang="en-US" sz="2000" dirty="0" smtClean="0"/>
              <a:t>Library of payloads (shells, VNC)</a:t>
            </a:r>
          </a:p>
          <a:p>
            <a:pPr lvl="1"/>
            <a:r>
              <a:rPr lang="en-US" sz="2000" dirty="0" smtClean="0"/>
              <a:t>Victim fingerprinting</a:t>
            </a:r>
          </a:p>
          <a:p>
            <a:pPr lvl="1"/>
            <a:r>
              <a:rPr lang="en-US" sz="2000" dirty="0" err="1" smtClean="0"/>
              <a:t>Opcode</a:t>
            </a:r>
            <a:r>
              <a:rPr lang="en-US" sz="2000" dirty="0" smtClean="0"/>
              <a:t> database (instruction addresses for various software versions)</a:t>
            </a:r>
            <a:endParaRPr lang="en-US" sz="2000" dirty="0"/>
          </a:p>
          <a:p>
            <a:pPr lvl="1"/>
            <a:r>
              <a:rPr lang="en-US" sz="2000" dirty="0" smtClean="0"/>
              <a:t>Exploit encoding (avoiding special character, </a:t>
            </a:r>
            <a:r>
              <a:rPr lang="en-US" sz="2000" dirty="0" err="1" smtClean="0"/>
              <a:t>intrustion</a:t>
            </a:r>
            <a:r>
              <a:rPr lang="en-US" sz="2000" dirty="0" smtClean="0"/>
              <a:t> and intrusion detection systems)</a:t>
            </a:r>
          </a:p>
          <a:p>
            <a:pPr lvl="1"/>
            <a:r>
              <a:rPr lang="en-US" sz="2000" dirty="0" smtClean="0"/>
              <a:t>Modular architecture, many add-ons</a:t>
            </a:r>
          </a:p>
          <a:p>
            <a:pPr lvl="1"/>
            <a:r>
              <a:rPr lang="en-US" sz="2000" dirty="0" smtClean="0"/>
              <a:t>Powerful scriptable command-line interface</a:t>
            </a:r>
          </a:p>
          <a:p>
            <a:pPr lvl="1"/>
            <a:r>
              <a:rPr lang="en-US" sz="2000" dirty="0" smtClean="0"/>
              <a:t>Convenient GUI and web interfaces</a:t>
            </a:r>
          </a:p>
          <a:p>
            <a:pPr lvl="1"/>
            <a:endParaRPr lang="en-US" sz="20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84303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Metasploit</a:t>
            </a:r>
            <a:r>
              <a:rPr lang="en-US" dirty="0" smtClean="0"/>
              <a:t> Framework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3"/>
              </a:rPr>
              <a:t>http://www.metasploit.com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r>
              <a:rPr lang="en-US" sz="2000" dirty="0" smtClean="0"/>
              <a:t>Book:</a:t>
            </a:r>
            <a:br>
              <a:rPr lang="en-US" sz="2000" dirty="0" smtClean="0"/>
            </a:br>
            <a:r>
              <a:rPr lang="en-US" sz="2000" dirty="0" smtClean="0"/>
              <a:t>Kennedy, O’Gorman, Kearns, </a:t>
            </a:r>
            <a:r>
              <a:rPr lang="en-US" sz="2000" dirty="0" err="1" smtClean="0"/>
              <a:t>Aharoni</a:t>
            </a:r>
            <a:r>
              <a:rPr lang="en-US" sz="2000" dirty="0" smtClean="0"/>
              <a:t>,</a:t>
            </a:r>
            <a:br>
              <a:rPr lang="en-US" sz="2000" dirty="0" smtClean="0"/>
            </a:br>
            <a:r>
              <a:rPr lang="en-US" sz="2000" i="1" dirty="0" err="1" smtClean="0"/>
              <a:t>Metasplit</a:t>
            </a:r>
            <a:r>
              <a:rPr lang="en-US" sz="2000" i="1" dirty="0" smtClean="0"/>
              <a:t>: The Penetration Tester’s Guide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dirty="0" smtClean="0"/>
              <a:t>(2011 edition)</a:t>
            </a:r>
          </a:p>
          <a:p>
            <a:r>
              <a:rPr lang="en-US" sz="2000" dirty="0" smtClean="0"/>
              <a:t>Numerous on-line tutorials</a:t>
            </a:r>
          </a:p>
          <a:p>
            <a:pPr lvl="1"/>
            <a:r>
              <a:rPr lang="en-US" sz="1600" dirty="0"/>
              <a:t>Example: </a:t>
            </a: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www.youtube.com/watch?v=mrLaUaowt-w</a:t>
            </a:r>
            <a:endParaRPr lang="en-US" sz="1600" dirty="0" smtClean="0"/>
          </a:p>
          <a:p>
            <a:pPr marL="457200" lvl="1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800842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Metasploit</a:t>
            </a:r>
            <a:r>
              <a:rPr lang="en-US" dirty="0" smtClean="0"/>
              <a:t> Framework: back to </a:t>
            </a:r>
            <a:r>
              <a:rPr lang="en-US" dirty="0"/>
              <a:t>MS06-040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87630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Demo: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www.youtube.com/watch?v=mrLaUaowt-w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717548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Fully </a:t>
            </a:r>
            <a:r>
              <a:rPr lang="en-US" dirty="0" err="1" smtClean="0"/>
              <a:t>Homomorphic</a:t>
            </a:r>
            <a:r>
              <a:rPr lang="en-US" dirty="0" smtClean="0"/>
              <a:t> Encryption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1372987"/>
            <a:ext cx="4645824" cy="458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Meanwhile, in theory-land…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8442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goal</a:t>
            </a:r>
          </a:p>
        </p:txBody>
      </p:sp>
      <p:sp>
        <p:nvSpPr>
          <p:cNvPr id="1680389" name="Rectangle 5"/>
          <p:cNvSpPr>
            <a:spLocks noChangeArrowheads="1"/>
          </p:cNvSpPr>
          <p:nvPr/>
        </p:nvSpPr>
        <p:spPr bwMode="auto">
          <a:xfrm>
            <a:off x="1219200" y="2514600"/>
            <a:ext cx="6934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lnSpc>
                <a:spcPct val="100000"/>
              </a:lnSpc>
              <a:buFont typeface="Arial" charset="0"/>
              <a:buNone/>
            </a:pPr>
            <a:r>
              <a:rPr lang="en-US" sz="3600" dirty="0" smtClean="0">
                <a:solidFill>
                  <a:srgbClr val="0000CC"/>
                </a:solidFill>
                <a:cs typeface="Arial" charset="0"/>
              </a:rPr>
              <a:t>Delegate</a:t>
            </a:r>
            <a:r>
              <a:rPr lang="en-US" sz="3600" b="1" dirty="0" smtClean="0">
                <a:solidFill>
                  <a:srgbClr val="0000CC"/>
                </a:solidFill>
                <a:cs typeface="Arial" charset="0"/>
              </a:rPr>
              <a:t> processing </a:t>
            </a:r>
            <a:r>
              <a:rPr lang="en-US" sz="3600" dirty="0" smtClean="0">
                <a:solidFill>
                  <a:srgbClr val="0000CC"/>
                </a:solidFill>
                <a:cs typeface="Arial" charset="0"/>
              </a:rPr>
              <a:t>of data</a:t>
            </a:r>
          </a:p>
        </p:txBody>
      </p:sp>
      <p:sp>
        <p:nvSpPr>
          <p:cNvPr id="1680390" name="Rectangle 6"/>
          <p:cNvSpPr>
            <a:spLocks noChangeArrowheads="1"/>
          </p:cNvSpPr>
          <p:nvPr/>
        </p:nvSpPr>
        <p:spPr bwMode="auto">
          <a:xfrm>
            <a:off x="1066800" y="3276600"/>
            <a:ext cx="7391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lnSpc>
                <a:spcPct val="100000"/>
              </a:lnSpc>
              <a:buFont typeface="Arial" charset="0"/>
              <a:buNone/>
            </a:pPr>
            <a:r>
              <a:rPr lang="en-US" sz="3600" dirty="0" smtClean="0">
                <a:solidFill>
                  <a:srgbClr val="FF0000"/>
                </a:solidFill>
                <a:cs typeface="Arial" charset="0"/>
              </a:rPr>
              <a:t>without giving away </a:t>
            </a:r>
            <a:r>
              <a:rPr lang="en-US" sz="3600" b="1" dirty="0" smtClean="0">
                <a:solidFill>
                  <a:srgbClr val="FF0000"/>
                </a:solidFill>
                <a:cs typeface="Arial" charset="0"/>
              </a:rPr>
              <a:t>access </a:t>
            </a:r>
            <a:r>
              <a:rPr lang="en-US" sz="3600" dirty="0" smtClean="0">
                <a:solidFill>
                  <a:srgbClr val="FF0000"/>
                </a:solidFill>
                <a:cs typeface="Arial" charset="0"/>
              </a:rPr>
              <a:t>to 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6370EA-71B9-45F2-AD92-EB50100A646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r>
              <a:rPr lang="en-US" dirty="0" smtClean="0">
                <a:solidFill>
                  <a:srgbClr val="000000"/>
                </a:solidFill>
              </a:rPr>
              <a:t> of 32</a:t>
            </a:r>
            <a:endParaRPr 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94827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8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8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0386" grpId="0"/>
      <p:bldP spid="1680389" grpId="0"/>
      <p:bldP spid="168039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Private              Search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981200" y="1447800"/>
            <a:ext cx="5410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lnSpc>
                <a:spcPct val="100000"/>
              </a:lnSpc>
              <a:buFont typeface="Arial" charset="0"/>
              <a:buNone/>
            </a:pPr>
            <a:r>
              <a:rPr lang="en-US" smtClean="0">
                <a:solidFill>
                  <a:srgbClr val="0000CC"/>
                </a:solidFill>
                <a:cs typeface="Arial" charset="0"/>
              </a:rPr>
              <a:t>Delegate PROCESSING of data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828800" y="1981200"/>
            <a:ext cx="5638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lnSpc>
                <a:spcPct val="100000"/>
              </a:lnSpc>
              <a:buFont typeface="Arial" charset="0"/>
              <a:buNone/>
            </a:pPr>
            <a:r>
              <a:rPr lang="en-US" smtClean="0">
                <a:solidFill>
                  <a:srgbClr val="FF0000"/>
                </a:solidFill>
                <a:cs typeface="Arial" charset="0"/>
              </a:rPr>
              <a:t>without giving away ACCESS to it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371600" y="1447800"/>
            <a:ext cx="6400800" cy="1447800"/>
          </a:xfrm>
          <a:prstGeom prst="rect">
            <a:avLst/>
          </a:prstGeom>
          <a:solidFill>
            <a:srgbClr val="FFFF99">
              <a:alpha val="2509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1682438" name="Rectangle 6"/>
          <p:cNvSpPr>
            <a:spLocks noChangeArrowheads="1"/>
          </p:cNvSpPr>
          <p:nvPr/>
        </p:nvSpPr>
        <p:spPr bwMode="auto">
          <a:xfrm>
            <a:off x="838200" y="3048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lnSpc>
                <a:spcPct val="100000"/>
              </a:lnSpc>
              <a:buClr>
                <a:srgbClr val="000000"/>
              </a:buClr>
              <a:buFont typeface="Arial" charset="0"/>
              <a:buChar char="►"/>
            </a:pPr>
            <a:r>
              <a:rPr lang="en-US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You:</a:t>
            </a:r>
            <a:r>
              <a:rPr lang="en-US" smtClean="0">
                <a:solidFill>
                  <a:srgbClr val="000000"/>
                </a:solidFill>
                <a:cs typeface="Arial" charset="0"/>
              </a:rPr>
              <a:t> Encrypt the query, send to Google</a:t>
            </a:r>
          </a:p>
        </p:txBody>
      </p:sp>
      <p:sp>
        <p:nvSpPr>
          <p:cNvPr id="1682439" name="Rectangle 7"/>
          <p:cNvSpPr>
            <a:spLocks noChangeArrowheads="1"/>
          </p:cNvSpPr>
          <p:nvPr/>
        </p:nvSpPr>
        <p:spPr bwMode="auto">
          <a:xfrm>
            <a:off x="1295400" y="3581400"/>
            <a:ext cx="8077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lnSpc>
                <a:spcPct val="100000"/>
              </a:lnSpc>
              <a:buClr>
                <a:srgbClr val="000000"/>
              </a:buClr>
              <a:buFont typeface="Arial" charset="0"/>
              <a:buNone/>
            </a:pPr>
            <a:r>
              <a:rPr lang="en-US" sz="2400" smtClean="0">
                <a:solidFill>
                  <a:srgbClr val="000000"/>
                </a:solidFill>
                <a:cs typeface="Arial" charset="0"/>
              </a:rPr>
              <a:t>(Google does not know the key, cannot “see” the query)</a:t>
            </a:r>
          </a:p>
        </p:txBody>
      </p:sp>
      <p:sp>
        <p:nvSpPr>
          <p:cNvPr id="1682440" name="Rectangle 8"/>
          <p:cNvSpPr>
            <a:spLocks noChangeArrowheads="1"/>
          </p:cNvSpPr>
          <p:nvPr/>
        </p:nvSpPr>
        <p:spPr bwMode="auto">
          <a:xfrm>
            <a:off x="838200" y="4267200"/>
            <a:ext cx="8458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lnSpc>
                <a:spcPct val="100000"/>
              </a:lnSpc>
              <a:buClr>
                <a:srgbClr val="000000"/>
              </a:buClr>
              <a:buFont typeface="Arial" charset="0"/>
              <a:buChar char="►"/>
            </a:pPr>
            <a:r>
              <a:rPr lang="en-US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Google:</a:t>
            </a:r>
            <a:r>
              <a:rPr lang="en-US" smtClean="0">
                <a:solidFill>
                  <a:srgbClr val="000000"/>
                </a:solidFill>
                <a:cs typeface="Arial" charset="0"/>
              </a:rPr>
              <a:t> Encrypted query → Encrypted results</a:t>
            </a:r>
          </a:p>
        </p:txBody>
      </p:sp>
      <p:sp>
        <p:nvSpPr>
          <p:cNvPr id="1682441" name="Rectangle 9"/>
          <p:cNvSpPr>
            <a:spLocks noChangeArrowheads="1"/>
          </p:cNvSpPr>
          <p:nvPr/>
        </p:nvSpPr>
        <p:spPr bwMode="auto">
          <a:xfrm>
            <a:off x="1295400" y="4800600"/>
            <a:ext cx="8077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lnSpc>
                <a:spcPct val="100000"/>
              </a:lnSpc>
              <a:buClr>
                <a:srgbClr val="000000"/>
              </a:buClr>
              <a:buFont typeface="Arial" charset="0"/>
              <a:buNone/>
            </a:pPr>
            <a:r>
              <a:rPr lang="en-US" sz="2400" smtClean="0">
                <a:solidFill>
                  <a:srgbClr val="000000"/>
                </a:solidFill>
                <a:cs typeface="Arial" charset="0"/>
              </a:rPr>
              <a:t>(You decrypt and recover the search results)</a:t>
            </a:r>
          </a:p>
        </p:txBody>
      </p:sp>
      <p:pic>
        <p:nvPicPr>
          <p:cNvPr id="6154" name="Picture 10" descr="logo1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4175"/>
            <a:ext cx="15382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2456" name="Rectangle 24"/>
          <p:cNvSpPr>
            <a:spLocks noChangeArrowheads="1"/>
          </p:cNvSpPr>
          <p:nvPr/>
        </p:nvSpPr>
        <p:spPr bwMode="auto">
          <a:xfrm>
            <a:off x="-457200" y="4495800"/>
            <a:ext cx="10058400" cy="1143000"/>
          </a:xfrm>
          <a:prstGeom prst="rect">
            <a:avLst/>
          </a:prstGeom>
          <a:solidFill>
            <a:schemeClr val="bg1">
              <a:alpha val="89803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en-US" sz="1800" smtClean="0">
              <a:solidFill>
                <a:srgbClr val="000000"/>
              </a:solidFill>
            </a:endParaRPr>
          </a:p>
        </p:txBody>
      </p:sp>
      <p:grpSp>
        <p:nvGrpSpPr>
          <p:cNvPr id="1682450" name="Group 18"/>
          <p:cNvGrpSpPr>
            <a:grpSpLocks/>
          </p:cNvGrpSpPr>
          <p:nvPr/>
        </p:nvGrpSpPr>
        <p:grpSpPr bwMode="auto">
          <a:xfrm>
            <a:off x="3810000" y="4662488"/>
            <a:ext cx="2057400" cy="2119312"/>
            <a:chOff x="2256" y="1876"/>
            <a:chExt cx="1449" cy="1721"/>
          </a:xfrm>
        </p:grpSpPr>
        <p:sp>
          <p:nvSpPr>
            <p:cNvPr id="6161" name="Cube 33"/>
            <p:cNvSpPr>
              <a:spLocks noChangeArrowheads="1"/>
            </p:cNvSpPr>
            <p:nvPr/>
          </p:nvSpPr>
          <p:spPr bwMode="auto">
            <a:xfrm flipH="1">
              <a:off x="2257" y="1876"/>
              <a:ext cx="1440" cy="1721"/>
            </a:xfrm>
            <a:prstGeom prst="cube">
              <a:avLst>
                <a:gd name="adj" fmla="val 25000"/>
              </a:avLst>
            </a:prstGeom>
            <a:solidFill>
              <a:schemeClr val="tx2">
                <a:alpha val="23921"/>
              </a:schemeClr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0000" smtClean="0">
                  <a:solidFill>
                    <a:srgbClr val="000000"/>
                  </a:solidFill>
                  <a:latin typeface="Verdana" pitchFamily="34" charset="0"/>
                  <a:cs typeface="Arial" charset="0"/>
                </a:rPr>
                <a:t> </a:t>
              </a:r>
            </a:p>
          </p:txBody>
        </p:sp>
        <p:pic>
          <p:nvPicPr>
            <p:cNvPr id="6162" name="Picture 2" descr="C:\Documents and Settings\craig\Local Settings\Temporary Internet Files\Content.IE5\VOIW5Q5X\MCj04314930000[1]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2492"/>
              <a:ext cx="286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63" name="Freeform 21"/>
            <p:cNvSpPr>
              <a:spLocks/>
            </p:cNvSpPr>
            <p:nvPr/>
          </p:nvSpPr>
          <p:spPr bwMode="auto">
            <a:xfrm>
              <a:off x="2640" y="2544"/>
              <a:ext cx="1008" cy="864"/>
            </a:xfrm>
            <a:custGeom>
              <a:avLst/>
              <a:gdLst>
                <a:gd name="T0" fmla="*/ 358 w 912"/>
                <a:gd name="T1" fmla="*/ 78 h 768"/>
                <a:gd name="T2" fmla="*/ 932 w 912"/>
                <a:gd name="T3" fmla="*/ 0 h 768"/>
                <a:gd name="T4" fmla="*/ 1146 w 912"/>
                <a:gd name="T5" fmla="*/ 231 h 768"/>
                <a:gd name="T6" fmla="*/ 1361 w 912"/>
                <a:gd name="T7" fmla="*/ 692 h 768"/>
                <a:gd name="T8" fmla="*/ 1218 w 912"/>
                <a:gd name="T9" fmla="*/ 770 h 768"/>
                <a:gd name="T10" fmla="*/ 1146 w 912"/>
                <a:gd name="T11" fmla="*/ 1000 h 768"/>
                <a:gd name="T12" fmla="*/ 932 w 912"/>
                <a:gd name="T13" fmla="*/ 1153 h 768"/>
                <a:gd name="T14" fmla="*/ 643 w 912"/>
                <a:gd name="T15" fmla="*/ 1231 h 768"/>
                <a:gd name="T16" fmla="*/ 429 w 912"/>
                <a:gd name="T17" fmla="*/ 1231 h 768"/>
                <a:gd name="T18" fmla="*/ 286 w 912"/>
                <a:gd name="T19" fmla="*/ 1077 h 768"/>
                <a:gd name="T20" fmla="*/ 0 w 912"/>
                <a:gd name="T21" fmla="*/ 538 h 768"/>
                <a:gd name="T22" fmla="*/ 72 w 912"/>
                <a:gd name="T23" fmla="*/ 385 h 768"/>
                <a:gd name="T24" fmla="*/ 216 w 912"/>
                <a:gd name="T25" fmla="*/ 154 h 768"/>
                <a:gd name="T26" fmla="*/ 358 w 912"/>
                <a:gd name="T27" fmla="*/ 78 h 76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12" h="768">
                  <a:moveTo>
                    <a:pt x="240" y="48"/>
                  </a:moveTo>
                  <a:lnTo>
                    <a:pt x="624" y="0"/>
                  </a:lnTo>
                  <a:lnTo>
                    <a:pt x="768" y="144"/>
                  </a:lnTo>
                  <a:lnTo>
                    <a:pt x="912" y="432"/>
                  </a:lnTo>
                  <a:lnTo>
                    <a:pt x="816" y="480"/>
                  </a:lnTo>
                  <a:lnTo>
                    <a:pt x="768" y="624"/>
                  </a:lnTo>
                  <a:lnTo>
                    <a:pt x="624" y="720"/>
                  </a:lnTo>
                  <a:lnTo>
                    <a:pt x="432" y="768"/>
                  </a:lnTo>
                  <a:lnTo>
                    <a:pt x="288" y="768"/>
                  </a:lnTo>
                  <a:lnTo>
                    <a:pt x="192" y="672"/>
                  </a:lnTo>
                  <a:lnTo>
                    <a:pt x="0" y="336"/>
                  </a:lnTo>
                  <a:lnTo>
                    <a:pt x="48" y="240"/>
                  </a:lnTo>
                  <a:lnTo>
                    <a:pt x="144" y="96"/>
                  </a:lnTo>
                  <a:lnTo>
                    <a:pt x="24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pic>
          <p:nvPicPr>
            <p:cNvPr id="6164" name="Picture 31" descr="C:\Documents and Settings\craig\Local Settings\Temporary Internet Files\Content.IE5\VOIW5Q5X\MCj04418040000[1]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2592"/>
              <a:ext cx="825" cy="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65" name="Picture 31" descr="C:\Documents and Settings\craig\Local Settings\Temporary Internet Files\Content.IE5\VOIW5Q5X\MCj04418040000[1]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" y="2419"/>
              <a:ext cx="825" cy="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82458" name="Group 26"/>
          <p:cNvGrpSpPr>
            <a:grpSpLocks/>
          </p:cNvGrpSpPr>
          <p:nvPr/>
        </p:nvGrpSpPr>
        <p:grpSpPr bwMode="auto">
          <a:xfrm>
            <a:off x="3657600" y="4648200"/>
            <a:ext cx="2286000" cy="2139950"/>
            <a:chOff x="3888" y="144"/>
            <a:chExt cx="1440" cy="1348"/>
          </a:xfrm>
        </p:grpSpPr>
        <p:sp>
          <p:nvSpPr>
            <p:cNvPr id="6158" name="Cube 33"/>
            <p:cNvSpPr>
              <a:spLocks noChangeArrowheads="1"/>
            </p:cNvSpPr>
            <p:nvPr/>
          </p:nvSpPr>
          <p:spPr bwMode="auto">
            <a:xfrm flipH="1">
              <a:off x="3888" y="144"/>
              <a:ext cx="1440" cy="1348"/>
            </a:xfrm>
            <a:prstGeom prst="cube">
              <a:avLst>
                <a:gd name="adj" fmla="val 25000"/>
              </a:avLst>
            </a:prstGeom>
            <a:solidFill>
              <a:schemeClr val="tx2">
                <a:alpha val="23921"/>
              </a:schemeClr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0000" smtClean="0">
                  <a:solidFill>
                    <a:srgbClr val="000000"/>
                  </a:solidFill>
                  <a:latin typeface="Verdana" pitchFamily="34" charset="0"/>
                  <a:cs typeface="Arial" charset="0"/>
                </a:rPr>
                <a:t> </a:t>
              </a:r>
            </a:p>
          </p:txBody>
        </p:sp>
        <p:pic>
          <p:nvPicPr>
            <p:cNvPr id="6159" name="Picture 2" descr="C:\Documents and Settings\craig\Local Settings\Temporary Internet Files\Content.IE5\VOIW5Q5X\MCj04314930000[1]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528"/>
              <a:ext cx="286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60" name="AutoShape 29"/>
            <p:cNvSpPr>
              <a:spLocks noChangeArrowheads="1"/>
            </p:cNvSpPr>
            <p:nvPr/>
          </p:nvSpPr>
          <p:spPr bwMode="auto">
            <a:xfrm rot="2760000">
              <a:off x="4008" y="268"/>
              <a:ext cx="336" cy="9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6370EA-71B9-45F2-AD92-EB50100A646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r>
              <a:rPr lang="en-US" dirty="0" smtClean="0">
                <a:solidFill>
                  <a:srgbClr val="000000"/>
                </a:solidFill>
              </a:rPr>
              <a:t> of 32</a:t>
            </a:r>
            <a:endParaRPr 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9434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8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82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8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2438" grpId="0"/>
      <p:bldP spid="1682439" grpId="0"/>
      <p:bldP spid="1682440" grpId="0"/>
      <p:bldP spid="1682441" grpId="0"/>
      <p:bldP spid="16824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Example 2: Private Cloud Computing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981200" y="1447800"/>
            <a:ext cx="5410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lnSpc>
                <a:spcPct val="100000"/>
              </a:lnSpc>
              <a:buFont typeface="Arial" charset="0"/>
              <a:buNone/>
            </a:pPr>
            <a:r>
              <a:rPr lang="en-US" smtClean="0">
                <a:solidFill>
                  <a:srgbClr val="0000CC"/>
                </a:solidFill>
                <a:cs typeface="Arial" charset="0"/>
              </a:rPr>
              <a:t>Delegate PROCESSING of data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828800" y="1981200"/>
            <a:ext cx="5638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lnSpc>
                <a:spcPct val="100000"/>
              </a:lnSpc>
              <a:buFont typeface="Arial" charset="0"/>
              <a:buNone/>
            </a:pPr>
            <a:r>
              <a:rPr lang="en-US" smtClean="0">
                <a:solidFill>
                  <a:srgbClr val="FF0000"/>
                </a:solidFill>
                <a:cs typeface="Arial" charset="0"/>
              </a:rPr>
              <a:t>without giving away ACCESS to it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371600" y="1447800"/>
            <a:ext cx="6400800" cy="1447800"/>
          </a:xfrm>
          <a:prstGeom prst="rect">
            <a:avLst/>
          </a:prstGeom>
          <a:solidFill>
            <a:srgbClr val="FFFF99">
              <a:alpha val="2509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en-US" sz="1800" smtClean="0">
              <a:solidFill>
                <a:srgbClr val="000000"/>
              </a:solidFill>
            </a:endParaRPr>
          </a:p>
        </p:txBody>
      </p:sp>
      <p:pic>
        <p:nvPicPr>
          <p:cNvPr id="7175" name="Picture 15" descr="Cloud 0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657600"/>
            <a:ext cx="29718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17" descr="stic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33800"/>
            <a:ext cx="168116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18" descr="TAC TowerDriv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060825"/>
            <a:ext cx="363538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9" descr="TAC TowerDriv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063" y="4084638"/>
            <a:ext cx="363537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20" descr="TAC TowerDriv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71938"/>
            <a:ext cx="363538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21" descr="TAC TowerDriv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063" y="4060825"/>
            <a:ext cx="363537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22" descr="TAC TowerDriv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038600"/>
            <a:ext cx="363538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Rectangle 25"/>
          <p:cNvSpPr>
            <a:spLocks noChangeArrowheads="1"/>
          </p:cNvSpPr>
          <p:nvPr/>
        </p:nvSpPr>
        <p:spPr bwMode="auto">
          <a:xfrm>
            <a:off x="762000" y="5410200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lnSpc>
                <a:spcPct val="100000"/>
              </a:lnSpc>
              <a:buFont typeface="Arial" charset="0"/>
              <a:buNone/>
            </a:pPr>
            <a:r>
              <a:rPr lang="en-US" sz="2400" smtClean="0">
                <a:solidFill>
                  <a:srgbClr val="000000"/>
                </a:solidFill>
                <a:cs typeface="Arial" charset="0"/>
              </a:rPr>
              <a:t>(Input: x)</a:t>
            </a:r>
          </a:p>
        </p:txBody>
      </p:sp>
      <p:sp>
        <p:nvSpPr>
          <p:cNvPr id="7183" name="Rectangle 26"/>
          <p:cNvSpPr>
            <a:spLocks noChangeArrowheads="1"/>
          </p:cNvSpPr>
          <p:nvPr/>
        </p:nvSpPr>
        <p:spPr bwMode="auto">
          <a:xfrm>
            <a:off x="6324600" y="5410200"/>
            <a:ext cx="2133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lnSpc>
                <a:spcPct val="100000"/>
              </a:lnSpc>
              <a:buFont typeface="Arial" charset="0"/>
              <a:buNone/>
            </a:pPr>
            <a:r>
              <a:rPr lang="en-US" sz="2400" smtClean="0">
                <a:solidFill>
                  <a:srgbClr val="000000"/>
                </a:solidFill>
                <a:cs typeface="Arial" charset="0"/>
              </a:rPr>
              <a:t>(Program: P)</a:t>
            </a:r>
          </a:p>
        </p:txBody>
      </p:sp>
      <p:sp>
        <p:nvSpPr>
          <p:cNvPr id="1685531" name="Line 27"/>
          <p:cNvSpPr>
            <a:spLocks noChangeShapeType="1"/>
          </p:cNvSpPr>
          <p:nvPr/>
        </p:nvSpPr>
        <p:spPr bwMode="auto">
          <a:xfrm>
            <a:off x="2971800" y="4267200"/>
            <a:ext cx="220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1685532" name="Line 28"/>
          <p:cNvSpPr>
            <a:spLocks noChangeShapeType="1"/>
          </p:cNvSpPr>
          <p:nvPr/>
        </p:nvSpPr>
        <p:spPr bwMode="auto">
          <a:xfrm>
            <a:off x="2667000" y="5562600"/>
            <a:ext cx="304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1685533" name="Rectangle 29"/>
          <p:cNvSpPr>
            <a:spLocks noChangeArrowheads="1"/>
          </p:cNvSpPr>
          <p:nvPr/>
        </p:nvSpPr>
        <p:spPr bwMode="auto">
          <a:xfrm>
            <a:off x="2590800" y="50292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lnSpc>
                <a:spcPct val="100000"/>
              </a:lnSpc>
              <a:buFont typeface="Arial" charset="0"/>
              <a:buNone/>
            </a:pPr>
            <a:r>
              <a:rPr lang="en-US" sz="2400" smtClean="0">
                <a:solidFill>
                  <a:srgbClr val="000000"/>
                </a:solidFill>
                <a:cs typeface="Arial" charset="0"/>
              </a:rPr>
              <a:t>Enc(x), P → Enc(P(x))</a:t>
            </a:r>
          </a:p>
        </p:txBody>
      </p:sp>
      <p:sp>
        <p:nvSpPr>
          <p:cNvPr id="1685534" name="Rectangle 30"/>
          <p:cNvSpPr>
            <a:spLocks noChangeArrowheads="1"/>
          </p:cNvSpPr>
          <p:nvPr/>
        </p:nvSpPr>
        <p:spPr bwMode="auto">
          <a:xfrm>
            <a:off x="3352800" y="3733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lnSpc>
                <a:spcPct val="100000"/>
              </a:lnSpc>
              <a:buFont typeface="Arial" charset="0"/>
              <a:buNone/>
            </a:pPr>
            <a:r>
              <a:rPr lang="en-US" sz="2400" smtClean="0">
                <a:solidFill>
                  <a:srgbClr val="000000"/>
                </a:solidFill>
                <a:cs typeface="Arial" charset="0"/>
              </a:rPr>
              <a:t>Encrypt 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6370EA-71B9-45F2-AD92-EB50100A646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r>
              <a:rPr lang="en-US" smtClean="0">
                <a:solidFill>
                  <a:srgbClr val="000000"/>
                </a:solidFill>
              </a:rPr>
              <a:t> of 32</a:t>
            </a:r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53206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5531" grpId="0" animBg="1"/>
      <p:bldP spid="1685532" grpId="0" animBg="1"/>
      <p:bldP spid="1685533" grpId="0"/>
      <p:bldP spid="16855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1"/>
          <p:cNvSpPr>
            <a:spLocks noChangeArrowheads="1"/>
          </p:cNvSpPr>
          <p:nvPr/>
        </p:nvSpPr>
        <p:spPr bwMode="auto">
          <a:xfrm>
            <a:off x="685800" y="1371600"/>
            <a:ext cx="8001000" cy="990600"/>
          </a:xfrm>
          <a:prstGeom prst="rect">
            <a:avLst/>
          </a:prstGeom>
          <a:solidFill>
            <a:srgbClr val="FFFF99">
              <a:alpha val="2509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Fully Homomorphic Encryption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066800" y="1447800"/>
            <a:ext cx="7543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lnSpc>
                <a:spcPct val="100000"/>
              </a:lnSpc>
              <a:buFont typeface="Arial" charset="0"/>
              <a:buNone/>
            </a:pPr>
            <a:r>
              <a:rPr lang="en-US" b="1" smtClean="0">
                <a:solidFill>
                  <a:srgbClr val="FF0000"/>
                </a:solidFill>
                <a:cs typeface="Arial" charset="0"/>
              </a:rPr>
              <a:t>Encrypted x, Program P → Encrypted P(x)</a:t>
            </a:r>
          </a:p>
        </p:txBody>
      </p:sp>
      <p:sp>
        <p:nvSpPr>
          <p:cNvPr id="1688598" name="Rectangle 22"/>
          <p:cNvSpPr>
            <a:spLocks noChangeArrowheads="1"/>
          </p:cNvSpPr>
          <p:nvPr/>
        </p:nvSpPr>
        <p:spPr bwMode="auto">
          <a:xfrm>
            <a:off x="1066800" y="2590800"/>
            <a:ext cx="5715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lnSpc>
                <a:spcPct val="100000"/>
              </a:lnSpc>
              <a:buFont typeface="Arial" charset="0"/>
              <a:buNone/>
            </a:pPr>
            <a:r>
              <a:rPr lang="en-US" sz="2400" b="1" smtClean="0">
                <a:solidFill>
                  <a:srgbClr val="FF0000"/>
                </a:solidFill>
                <a:cs typeface="Arial" charset="0"/>
              </a:rPr>
              <a:t>Definition:</a:t>
            </a:r>
            <a:r>
              <a:rPr lang="en-US" sz="2400" b="1" smtClean="0">
                <a:solidFill>
                  <a:srgbClr val="0000CC"/>
                </a:solidFill>
                <a:cs typeface="Arial" charset="0"/>
              </a:rPr>
              <a:t> </a:t>
            </a:r>
            <a:r>
              <a:rPr lang="en-US" sz="320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2400" smtClean="0">
                <a:solidFill>
                  <a:srgbClr val="000000"/>
                </a:solidFill>
                <a:cs typeface="Arial" charset="0"/>
              </a:rPr>
              <a:t>KeyGen, Enc, Dec, </a:t>
            </a:r>
            <a:r>
              <a:rPr lang="en-US" sz="2400" b="1" smtClean="0">
                <a:solidFill>
                  <a:srgbClr val="0000CC"/>
                </a:solidFill>
                <a:cs typeface="Arial" charset="0"/>
              </a:rPr>
              <a:t>Eval</a:t>
            </a:r>
            <a:r>
              <a:rPr lang="en-US" sz="3200" smtClean="0">
                <a:solidFill>
                  <a:srgbClr val="000000"/>
                </a:solidFill>
                <a:cs typeface="Arial" charset="0"/>
              </a:rPr>
              <a:t>)</a:t>
            </a:r>
          </a:p>
        </p:txBody>
      </p:sp>
      <p:sp>
        <p:nvSpPr>
          <p:cNvPr id="1688599" name="AutoShape 23"/>
          <p:cNvSpPr>
            <a:spLocks/>
          </p:cNvSpPr>
          <p:nvPr/>
        </p:nvSpPr>
        <p:spPr bwMode="auto">
          <a:xfrm rot="5400000">
            <a:off x="4000500" y="2171700"/>
            <a:ext cx="228600" cy="2438400"/>
          </a:xfrm>
          <a:prstGeom prst="rightBrace">
            <a:avLst>
              <a:gd name="adj1" fmla="val 88889"/>
              <a:gd name="adj2" fmla="val 5191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1688600" name="Rectangle 24"/>
          <p:cNvSpPr>
            <a:spLocks noChangeArrowheads="1"/>
          </p:cNvSpPr>
          <p:nvPr/>
        </p:nvSpPr>
        <p:spPr bwMode="auto">
          <a:xfrm>
            <a:off x="1905000" y="3352800"/>
            <a:ext cx="5943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lnSpc>
                <a:spcPct val="100000"/>
              </a:lnSpc>
              <a:buFont typeface="Arial" charset="0"/>
              <a:buNone/>
            </a:pPr>
            <a:r>
              <a:rPr lang="en-US" sz="2000" smtClean="0">
                <a:solidFill>
                  <a:srgbClr val="000000"/>
                </a:solidFill>
                <a:cs typeface="Arial" charset="0"/>
              </a:rPr>
              <a:t>(as in regular public/private-key encryption)</a:t>
            </a:r>
          </a:p>
        </p:txBody>
      </p:sp>
      <p:sp>
        <p:nvSpPr>
          <p:cNvPr id="1688601" name="Rectangle 25"/>
          <p:cNvSpPr>
            <a:spLocks noChangeArrowheads="1"/>
          </p:cNvSpPr>
          <p:nvPr/>
        </p:nvSpPr>
        <p:spPr bwMode="auto">
          <a:xfrm>
            <a:off x="1600200" y="3962400"/>
            <a:ext cx="7543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lnSpc>
                <a:spcPct val="100000"/>
              </a:lnSpc>
              <a:buFont typeface="Arial" charset="0"/>
              <a:buChar char="–"/>
            </a:pP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 If </a:t>
            </a:r>
            <a:r>
              <a:rPr lang="en-US" sz="2400" b="1" dirty="0" smtClean="0">
                <a:solidFill>
                  <a:srgbClr val="000000"/>
                </a:solidFill>
                <a:cs typeface="Arial" charset="0"/>
              </a:rPr>
              <a:t>c = </a:t>
            </a:r>
            <a:r>
              <a:rPr lang="en-US" sz="2400" b="1" dirty="0" err="1" smtClean="0">
                <a:solidFill>
                  <a:srgbClr val="000000"/>
                </a:solidFill>
                <a:cs typeface="Arial" charset="0"/>
              </a:rPr>
              <a:t>Enc</a:t>
            </a:r>
            <a:r>
              <a:rPr lang="en-US" sz="3200" b="1" dirty="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  <a:cs typeface="Arial" charset="0"/>
              </a:rPr>
              <a:t>PK, x</a:t>
            </a:r>
            <a:r>
              <a:rPr lang="en-US" sz="3200" b="1" dirty="0" smtClean="0">
                <a:solidFill>
                  <a:srgbClr val="000000"/>
                </a:solidFill>
                <a:cs typeface="Arial" charset="0"/>
              </a:rPr>
              <a:t>)</a:t>
            </a:r>
            <a:r>
              <a:rPr lang="en-US" sz="2400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and</a:t>
            </a:r>
            <a:r>
              <a:rPr lang="en-US" sz="2400" b="1" dirty="0" smtClean="0">
                <a:solidFill>
                  <a:srgbClr val="000000"/>
                </a:solidFill>
                <a:cs typeface="Arial" charset="0"/>
              </a:rPr>
              <a:t> c′ = </a:t>
            </a:r>
            <a:r>
              <a:rPr lang="en-US" sz="2400" b="1" dirty="0" err="1" smtClean="0">
                <a:solidFill>
                  <a:srgbClr val="000000"/>
                </a:solidFill>
                <a:cs typeface="Arial" charset="0"/>
              </a:rPr>
              <a:t>Eval</a:t>
            </a:r>
            <a:r>
              <a:rPr lang="en-US" sz="2400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  <a:cs typeface="Arial" charset="0"/>
              </a:rPr>
              <a:t>PK, c, P</a:t>
            </a:r>
            <a:r>
              <a:rPr lang="en-US" sz="3200" b="1" dirty="0" smtClean="0">
                <a:solidFill>
                  <a:srgbClr val="000000"/>
                </a:solidFill>
                <a:cs typeface="Arial" charset="0"/>
              </a:rPr>
              <a:t>)</a:t>
            </a:r>
            <a:r>
              <a:rPr lang="en-US" sz="2400" b="1" dirty="0" smtClean="0">
                <a:solidFill>
                  <a:srgbClr val="000000"/>
                </a:solidFill>
                <a:cs typeface="Arial" charset="0"/>
              </a:rPr>
              <a:t>,</a:t>
            </a:r>
          </a:p>
        </p:txBody>
      </p:sp>
      <p:sp>
        <p:nvSpPr>
          <p:cNvPr id="1688602" name="Rectangle 26"/>
          <p:cNvSpPr>
            <a:spLocks noChangeArrowheads="1"/>
          </p:cNvSpPr>
          <p:nvPr/>
        </p:nvSpPr>
        <p:spPr bwMode="auto">
          <a:xfrm>
            <a:off x="1066800" y="5181600"/>
            <a:ext cx="792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lnSpc>
                <a:spcPct val="100000"/>
              </a:lnSpc>
              <a:buFont typeface="Wingdings" pitchFamily="2" charset="2"/>
              <a:buChar char="q"/>
            </a:pPr>
            <a:r>
              <a:rPr lang="en-US" sz="2400" smtClean="0">
                <a:solidFill>
                  <a:srgbClr val="0000CC"/>
                </a:solidFill>
                <a:cs typeface="Arial" charset="0"/>
              </a:rPr>
              <a:t> </a:t>
            </a:r>
            <a:r>
              <a:rPr lang="en-US" sz="2400" b="1" smtClean="0">
                <a:solidFill>
                  <a:srgbClr val="0000CC"/>
                </a:solidFill>
                <a:cs typeface="Arial" charset="0"/>
              </a:rPr>
              <a:t>Compactness:</a:t>
            </a:r>
            <a:r>
              <a:rPr lang="en-US" sz="2400" smtClean="0">
                <a:solidFill>
                  <a:srgbClr val="0000CC"/>
                </a:solidFill>
                <a:cs typeface="Arial" charset="0"/>
              </a:rPr>
              <a:t> </a:t>
            </a:r>
            <a:r>
              <a:rPr lang="en-US" sz="2400" smtClean="0">
                <a:solidFill>
                  <a:srgbClr val="000000"/>
                </a:solidFill>
                <a:cs typeface="Arial" charset="0"/>
              </a:rPr>
              <a:t>Length of c′ independent of size of P</a:t>
            </a:r>
          </a:p>
        </p:txBody>
      </p:sp>
      <p:sp>
        <p:nvSpPr>
          <p:cNvPr id="1688603" name="Rectangle 27"/>
          <p:cNvSpPr>
            <a:spLocks noChangeArrowheads="1"/>
          </p:cNvSpPr>
          <p:nvPr/>
        </p:nvSpPr>
        <p:spPr bwMode="auto">
          <a:xfrm>
            <a:off x="1066800" y="5867400"/>
            <a:ext cx="792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lnSpc>
                <a:spcPct val="100000"/>
              </a:lnSpc>
              <a:buFont typeface="Wingdings" pitchFamily="2" charset="2"/>
              <a:buChar char="q"/>
            </a:pPr>
            <a:r>
              <a:rPr lang="en-US" sz="2400" smtClean="0">
                <a:solidFill>
                  <a:srgbClr val="0000CC"/>
                </a:solidFill>
                <a:cs typeface="Arial" charset="0"/>
              </a:rPr>
              <a:t> </a:t>
            </a:r>
            <a:r>
              <a:rPr lang="en-US" sz="2400" b="1" smtClean="0">
                <a:solidFill>
                  <a:srgbClr val="0000CC"/>
                </a:solidFill>
                <a:cs typeface="Arial" charset="0"/>
              </a:rPr>
              <a:t>Security = Semantic Security</a:t>
            </a:r>
            <a:r>
              <a:rPr lang="en-US" sz="2400" smtClean="0">
                <a:solidFill>
                  <a:srgbClr val="0000CC"/>
                </a:solidFill>
                <a:cs typeface="Arial" charset="0"/>
              </a:rPr>
              <a:t> [GM82]</a:t>
            </a:r>
            <a:endParaRPr lang="en-US" sz="240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688604" name="Rectangle 28"/>
          <p:cNvSpPr>
            <a:spLocks noChangeArrowheads="1"/>
          </p:cNvSpPr>
          <p:nvPr/>
        </p:nvSpPr>
        <p:spPr bwMode="auto">
          <a:xfrm>
            <a:off x="1066800" y="3505200"/>
            <a:ext cx="792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lnSpc>
                <a:spcPct val="100000"/>
              </a:lnSpc>
              <a:buFont typeface="Wingdings" pitchFamily="2" charset="2"/>
              <a:buChar char="q"/>
            </a:pPr>
            <a:r>
              <a:rPr lang="en-US" sz="2400" smtClean="0">
                <a:solidFill>
                  <a:srgbClr val="0000CC"/>
                </a:solidFill>
                <a:cs typeface="Arial" charset="0"/>
              </a:rPr>
              <a:t> </a:t>
            </a:r>
            <a:r>
              <a:rPr lang="en-US" sz="2400" b="1" smtClean="0">
                <a:solidFill>
                  <a:srgbClr val="0000CC"/>
                </a:solidFill>
                <a:cs typeface="Arial" charset="0"/>
              </a:rPr>
              <a:t>Correctness of Eval: </a:t>
            </a:r>
            <a:r>
              <a:rPr lang="en-US" sz="2400" smtClean="0">
                <a:solidFill>
                  <a:srgbClr val="000000"/>
                </a:solidFill>
                <a:cs typeface="Arial" charset="0"/>
              </a:rPr>
              <a:t>For every input x, program P</a:t>
            </a:r>
          </a:p>
        </p:txBody>
      </p:sp>
      <p:sp>
        <p:nvSpPr>
          <p:cNvPr id="1688605" name="Rectangle 29"/>
          <p:cNvSpPr>
            <a:spLocks noChangeArrowheads="1"/>
          </p:cNvSpPr>
          <p:nvPr/>
        </p:nvSpPr>
        <p:spPr bwMode="auto">
          <a:xfrm>
            <a:off x="1828800" y="4495800"/>
            <a:ext cx="5791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lnSpc>
                <a:spcPct val="100000"/>
              </a:lnSpc>
              <a:buFont typeface="Arial" charset="0"/>
              <a:buNone/>
            </a:pP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then </a:t>
            </a:r>
            <a:r>
              <a:rPr lang="en-US" sz="2400" b="1" dirty="0" smtClean="0">
                <a:solidFill>
                  <a:srgbClr val="000000"/>
                </a:solidFill>
                <a:cs typeface="Arial" charset="0"/>
              </a:rPr>
              <a:t>Dec </a:t>
            </a:r>
            <a:r>
              <a:rPr lang="en-US" sz="3200" b="1" dirty="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  <a:cs typeface="Arial" charset="0"/>
              </a:rPr>
              <a:t>SK, c′</a:t>
            </a:r>
            <a:r>
              <a:rPr lang="en-US" sz="3200" b="1" dirty="0" smtClean="0">
                <a:solidFill>
                  <a:srgbClr val="000000"/>
                </a:solidFill>
                <a:cs typeface="Arial" charset="0"/>
              </a:rPr>
              <a:t>)</a:t>
            </a:r>
            <a:r>
              <a:rPr lang="en-US" sz="2400" b="1" dirty="0" smtClean="0">
                <a:solidFill>
                  <a:srgbClr val="000000"/>
                </a:solidFill>
                <a:cs typeface="Arial" charset="0"/>
              </a:rPr>
              <a:t> = P(x).</a:t>
            </a:r>
          </a:p>
        </p:txBody>
      </p:sp>
      <p:sp>
        <p:nvSpPr>
          <p:cNvPr id="1688607" name="Rectangle 31"/>
          <p:cNvSpPr>
            <a:spLocks noChangeArrowheads="1"/>
          </p:cNvSpPr>
          <p:nvPr/>
        </p:nvSpPr>
        <p:spPr bwMode="auto">
          <a:xfrm>
            <a:off x="5486400" y="4114800"/>
            <a:ext cx="2362200" cy="609600"/>
          </a:xfrm>
          <a:prstGeom prst="rect">
            <a:avLst/>
          </a:prstGeom>
          <a:solidFill>
            <a:srgbClr val="FFFF99">
              <a:alpha val="2509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6370EA-71B9-45F2-AD92-EB50100A646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r>
              <a:rPr lang="en-US" smtClean="0">
                <a:solidFill>
                  <a:srgbClr val="000000"/>
                </a:solidFill>
              </a:rPr>
              <a:t> of 32</a:t>
            </a:r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93977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8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8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88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88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8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8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8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88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8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8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8598" grpId="0"/>
      <p:bldP spid="1688599" grpId="0" animBg="1"/>
      <p:bldP spid="1688599" grpId="1" animBg="1"/>
      <p:bldP spid="1688600" grpId="0"/>
      <p:bldP spid="1688600" grpId="1"/>
      <p:bldP spid="1688601" grpId="0"/>
      <p:bldP spid="1688602" grpId="0"/>
      <p:bldP spid="1688603" grpId="0"/>
      <p:bldP spid="1688604" grpId="0"/>
      <p:bldP spid="1688605" grpId="0"/>
      <p:bldP spid="168860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on vulnerability exploitation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142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anted~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72000"/>
            <a:ext cx="6934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Fully Homomorphic Encryption</a:t>
            </a:r>
          </a:p>
        </p:txBody>
      </p:sp>
      <p:pic>
        <p:nvPicPr>
          <p:cNvPr id="7172" name="Picture 4" descr="MC900435242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1981200"/>
            <a:ext cx="18859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6" descr="MC900439836"/>
          <p:cNvPicPr>
            <a:picLocks noGrp="1" noChangeAspect="1" noChangeArrowheads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2438400"/>
            <a:ext cx="1219200" cy="1219200"/>
          </a:xfrm>
        </p:spPr>
      </p:pic>
      <p:sp>
        <p:nvSpPr>
          <p:cNvPr id="7174" name="Text Box 16"/>
          <p:cNvSpPr txBox="1">
            <a:spLocks noChangeArrowheads="1"/>
          </p:cNvSpPr>
          <p:nvPr/>
        </p:nvSpPr>
        <p:spPr bwMode="auto">
          <a:xfrm>
            <a:off x="7696200" y="2757488"/>
            <a:ext cx="15240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/>
              <a:t>Function</a:t>
            </a:r>
            <a:r>
              <a:rPr lang="en-US" sz="2000">
                <a:solidFill>
                  <a:srgbClr val="000066"/>
                </a:solidFill>
              </a:rPr>
              <a:t/>
            </a:r>
            <a:br>
              <a:rPr lang="en-US" sz="2000">
                <a:solidFill>
                  <a:srgbClr val="000066"/>
                </a:solidFill>
              </a:rPr>
            </a:br>
            <a:r>
              <a:rPr lang="en-US" sz="2800" i="1">
                <a:solidFill>
                  <a:srgbClr val="000066"/>
                </a:solidFill>
              </a:rPr>
              <a:t>f</a:t>
            </a:r>
          </a:p>
        </p:txBody>
      </p:sp>
      <p:sp>
        <p:nvSpPr>
          <p:cNvPr id="7175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i="1">
                <a:solidFill>
                  <a:srgbClr val="000066"/>
                </a:solidFill>
              </a:rPr>
              <a:t>x</a:t>
            </a:r>
          </a:p>
        </p:txBody>
      </p:sp>
      <p:sp>
        <p:nvSpPr>
          <p:cNvPr id="7176" name="Line 10"/>
          <p:cNvSpPr>
            <a:spLocks noChangeShapeType="1"/>
          </p:cNvSpPr>
          <p:nvPr/>
        </p:nvSpPr>
        <p:spPr bwMode="auto">
          <a:xfrm>
            <a:off x="2760663" y="2722563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Text Box 11"/>
          <p:cNvSpPr txBox="1">
            <a:spLocks noChangeArrowheads="1"/>
          </p:cNvSpPr>
          <p:nvPr/>
        </p:nvSpPr>
        <p:spPr bwMode="auto">
          <a:xfrm>
            <a:off x="2760663" y="2174875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rgbClr val="000066"/>
                </a:solidFill>
              </a:rPr>
              <a:t>Enc(</a:t>
            </a:r>
            <a:r>
              <a:rPr lang="en-US" sz="2800" i="1">
                <a:solidFill>
                  <a:srgbClr val="000066"/>
                </a:solidFill>
              </a:rPr>
              <a:t>x</a:t>
            </a:r>
            <a:r>
              <a:rPr lang="en-US" sz="2800">
                <a:solidFill>
                  <a:srgbClr val="000066"/>
                </a:solidFill>
              </a:rPr>
              <a:t>)</a:t>
            </a:r>
          </a:p>
        </p:txBody>
      </p:sp>
      <p:sp>
        <p:nvSpPr>
          <p:cNvPr id="7178" name="Text Box 13"/>
          <p:cNvSpPr txBox="1">
            <a:spLocks noChangeArrowheads="1"/>
          </p:cNvSpPr>
          <p:nvPr/>
        </p:nvSpPr>
        <p:spPr bwMode="auto">
          <a:xfrm>
            <a:off x="2055813" y="5410200"/>
            <a:ext cx="518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1">
                <a:solidFill>
                  <a:srgbClr val="000066"/>
                </a:solidFill>
              </a:rPr>
              <a:t>Eval</a:t>
            </a:r>
            <a:r>
              <a:rPr lang="en-US" sz="3200">
                <a:solidFill>
                  <a:srgbClr val="000066"/>
                </a:solidFill>
              </a:rPr>
              <a:t>: </a:t>
            </a:r>
            <a:r>
              <a:rPr lang="en-US" sz="3200" i="1">
                <a:solidFill>
                  <a:srgbClr val="000066"/>
                </a:solidFill>
              </a:rPr>
              <a:t>f, </a:t>
            </a:r>
            <a:r>
              <a:rPr lang="en-US" sz="3200">
                <a:solidFill>
                  <a:srgbClr val="000066"/>
                </a:solidFill>
              </a:rPr>
              <a:t>Enc</a:t>
            </a:r>
            <a:r>
              <a:rPr lang="en-US" sz="3200" i="1">
                <a:solidFill>
                  <a:srgbClr val="000066"/>
                </a:solidFill>
              </a:rPr>
              <a:t>(x)</a:t>
            </a:r>
            <a:r>
              <a:rPr lang="en-US" sz="3200" i="1">
                <a:solidFill>
                  <a:srgbClr val="000066"/>
                </a:solidFill>
                <a:sym typeface="Symbol" pitchFamily="18" charset="2"/>
              </a:rPr>
              <a:t></a:t>
            </a:r>
            <a:r>
              <a:rPr lang="en-US" sz="3200">
                <a:solidFill>
                  <a:srgbClr val="000066"/>
                </a:solidFill>
                <a:sym typeface="Symbol" pitchFamily="18" charset="2"/>
              </a:rPr>
              <a:t></a:t>
            </a:r>
            <a:r>
              <a:rPr lang="en-US" sz="3200" i="1">
                <a:solidFill>
                  <a:srgbClr val="000066"/>
                </a:solidFill>
                <a:sym typeface="Symbol" pitchFamily="18" charset="2"/>
              </a:rPr>
              <a:t> </a:t>
            </a:r>
            <a:r>
              <a:rPr lang="en-US" sz="3200">
                <a:solidFill>
                  <a:srgbClr val="000066"/>
                </a:solidFill>
                <a:sym typeface="Symbol" pitchFamily="18" charset="2"/>
              </a:rPr>
              <a:t>Enc</a:t>
            </a:r>
            <a:r>
              <a:rPr lang="en-US" sz="3200" i="1">
                <a:solidFill>
                  <a:srgbClr val="000066"/>
                </a:solidFill>
                <a:sym typeface="Symbol" pitchFamily="18" charset="2"/>
              </a:rPr>
              <a:t>(f(x))</a:t>
            </a:r>
          </a:p>
        </p:txBody>
      </p:sp>
      <p:sp>
        <p:nvSpPr>
          <p:cNvPr id="7179" name="Text Box 14"/>
          <p:cNvSpPr txBox="1">
            <a:spLocks noChangeArrowheads="1"/>
          </p:cNvSpPr>
          <p:nvPr/>
        </p:nvSpPr>
        <p:spPr bwMode="auto">
          <a:xfrm>
            <a:off x="1828800" y="6019800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</a:rPr>
              <a:t>homomorphic evaluation</a:t>
            </a:r>
          </a:p>
        </p:txBody>
      </p:sp>
      <p:sp>
        <p:nvSpPr>
          <p:cNvPr id="7180" name="AutoShape 15"/>
          <p:cNvSpPr>
            <a:spLocks noChangeArrowheads="1"/>
          </p:cNvSpPr>
          <p:nvPr/>
        </p:nvSpPr>
        <p:spPr bwMode="auto">
          <a:xfrm>
            <a:off x="6781800" y="1371600"/>
            <a:ext cx="2209800" cy="914400"/>
          </a:xfrm>
          <a:prstGeom prst="wedgeEllipseCallout">
            <a:avLst>
              <a:gd name="adj1" fmla="val -37338"/>
              <a:gd name="adj2" fmla="val 53301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Knows nothing of </a:t>
            </a:r>
            <a:r>
              <a:rPr lang="en-US" i="1">
                <a:solidFill>
                  <a:srgbClr val="000066"/>
                </a:solidFill>
              </a:rPr>
              <a:t>x</a:t>
            </a:r>
            <a:r>
              <a:rPr lang="en-US"/>
              <a:t>.</a:t>
            </a:r>
          </a:p>
        </p:txBody>
      </p:sp>
      <p:pic>
        <p:nvPicPr>
          <p:cNvPr id="7181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3" y="2693988"/>
            <a:ext cx="8858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Rectangle 2"/>
          <p:cNvSpPr txBox="1">
            <a:spLocks noChangeArrowheads="1"/>
          </p:cNvSpPr>
          <p:nvPr/>
        </p:nvSpPr>
        <p:spPr bwMode="auto">
          <a:xfrm>
            <a:off x="457200" y="7620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>
                <a:solidFill>
                  <a:srgbClr val="FF0000"/>
                </a:solidFill>
              </a:rPr>
              <a:t>[Rivest-Adleman-Dertouzos’78]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DB302-684D-42F0-8C4E-F8FE14929A9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r>
              <a:rPr lang="en-US" smtClean="0">
                <a:solidFill>
                  <a:srgbClr val="000000"/>
                </a:solidFill>
              </a:rPr>
              <a:t> of 32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56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Fully Homomorphic Encryption</a:t>
            </a:r>
          </a:p>
        </p:txBody>
      </p:sp>
      <p:sp>
        <p:nvSpPr>
          <p:cNvPr id="1513476" name="Rectangle 4"/>
          <p:cNvSpPr>
            <a:spLocks noChangeArrowheads="1"/>
          </p:cNvSpPr>
          <p:nvPr/>
        </p:nvSpPr>
        <p:spPr bwMode="auto">
          <a:xfrm>
            <a:off x="990600" y="11430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lnSpc>
                <a:spcPct val="100000"/>
              </a:lnSpc>
              <a:buFont typeface="Arial" charset="0"/>
              <a:buChar char="►"/>
            </a:pPr>
            <a:r>
              <a:rPr lang="en-US" sz="2400" b="1" smtClean="0">
                <a:solidFill>
                  <a:srgbClr val="FF0000"/>
                </a:solidFill>
                <a:cs typeface="Arial" charset="0"/>
              </a:rPr>
              <a:t> First Defined: </a:t>
            </a:r>
            <a:r>
              <a:rPr lang="en-US" sz="2400" smtClean="0">
                <a:solidFill>
                  <a:srgbClr val="000000"/>
                </a:solidFill>
                <a:cs typeface="Arial" charset="0"/>
              </a:rPr>
              <a:t>“Privacy homomorphism” </a:t>
            </a:r>
            <a:r>
              <a:rPr lang="en-US" sz="2000" smtClean="0">
                <a:solidFill>
                  <a:srgbClr val="000000"/>
                </a:solidFill>
                <a:cs typeface="Arial" charset="0"/>
              </a:rPr>
              <a:t>[RAD’78]</a:t>
            </a:r>
          </a:p>
        </p:txBody>
      </p:sp>
      <p:sp>
        <p:nvSpPr>
          <p:cNvPr id="1513481" name="Rectangle 9"/>
          <p:cNvSpPr>
            <a:spLocks noChangeArrowheads="1"/>
          </p:cNvSpPr>
          <p:nvPr/>
        </p:nvSpPr>
        <p:spPr bwMode="auto">
          <a:xfrm>
            <a:off x="1600200" y="1752600"/>
            <a:ext cx="7315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lnSpc>
                <a:spcPct val="100000"/>
              </a:lnSpc>
              <a:buFont typeface="Arial" charset="0"/>
              <a:buChar char="–"/>
            </a:pPr>
            <a:r>
              <a:rPr lang="en-US" sz="240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b="1" smtClean="0">
                <a:solidFill>
                  <a:srgbClr val="000000"/>
                </a:solidFill>
                <a:cs typeface="Arial" charset="0"/>
              </a:rPr>
              <a:t>their motivation</a:t>
            </a:r>
            <a:r>
              <a:rPr lang="en-US" sz="2400" smtClean="0">
                <a:solidFill>
                  <a:srgbClr val="000000"/>
                </a:solidFill>
                <a:cs typeface="Arial" charset="0"/>
              </a:rPr>
              <a:t>: searching encrypted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6370EA-71B9-45F2-AD92-EB50100A646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r>
              <a:rPr lang="en-US" smtClean="0">
                <a:solidFill>
                  <a:srgbClr val="000000"/>
                </a:solidFill>
              </a:rPr>
              <a:t> of 32</a:t>
            </a:r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5135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1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3476" grpId="0"/>
      <p:bldP spid="15134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Fully Homomorphic Encryption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990600" y="11430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lnSpc>
                <a:spcPct val="100000"/>
              </a:lnSpc>
              <a:buFont typeface="Arial" charset="0"/>
              <a:buChar char="►"/>
            </a:pPr>
            <a:r>
              <a:rPr lang="en-US" sz="2400" b="1" smtClean="0">
                <a:solidFill>
                  <a:srgbClr val="FF0000"/>
                </a:solidFill>
                <a:cs typeface="Arial" charset="0"/>
              </a:rPr>
              <a:t> First Defined: </a:t>
            </a:r>
            <a:r>
              <a:rPr lang="en-US" sz="2400" smtClean="0">
                <a:solidFill>
                  <a:srgbClr val="000000"/>
                </a:solidFill>
                <a:cs typeface="Arial" charset="0"/>
              </a:rPr>
              <a:t>“Privacy homomorphism” </a:t>
            </a:r>
            <a:r>
              <a:rPr lang="en-US" sz="2000" smtClean="0">
                <a:solidFill>
                  <a:srgbClr val="000000"/>
                </a:solidFill>
                <a:cs typeface="Arial" charset="0"/>
              </a:rPr>
              <a:t>[RAD’78]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990600" y="2362200"/>
            <a:ext cx="3200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lnSpc>
                <a:spcPct val="100000"/>
              </a:lnSpc>
              <a:buFont typeface="Arial" charset="0"/>
              <a:buChar char="►"/>
            </a:pPr>
            <a:r>
              <a:rPr lang="en-US" sz="2400" b="1" smtClean="0">
                <a:solidFill>
                  <a:srgbClr val="0000CC"/>
                </a:solidFill>
                <a:cs typeface="Arial" charset="0"/>
              </a:rPr>
              <a:t> Limited Variants:</a:t>
            </a:r>
            <a:endParaRPr lang="en-US" sz="240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600200" y="35052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lnSpc>
                <a:spcPct val="100000"/>
              </a:lnSpc>
              <a:buFont typeface="Arial" charset="0"/>
              <a:buChar char="–"/>
            </a:pPr>
            <a:r>
              <a:rPr lang="en-US" sz="2400" smtClean="0">
                <a:solidFill>
                  <a:srgbClr val="000000"/>
                </a:solidFill>
                <a:cs typeface="Arial" charset="0"/>
              </a:rPr>
              <a:t> GM &amp; Paillier: additively homomorphic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600200" y="2971800"/>
            <a:ext cx="7543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lnSpc>
                <a:spcPct val="100000"/>
              </a:lnSpc>
              <a:buFont typeface="Arial" charset="0"/>
              <a:buChar char="–"/>
            </a:pPr>
            <a:r>
              <a:rPr lang="en-US" sz="2400" smtClean="0">
                <a:solidFill>
                  <a:srgbClr val="000000"/>
                </a:solidFill>
                <a:cs typeface="Arial" charset="0"/>
              </a:rPr>
              <a:t> RSA &amp; El Gamal: multiplicatively homomorphic</a:t>
            </a:r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1600200" y="1752600"/>
            <a:ext cx="7315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lnSpc>
                <a:spcPct val="100000"/>
              </a:lnSpc>
              <a:buFont typeface="Arial" charset="0"/>
              <a:buChar char="–"/>
            </a:pPr>
            <a:r>
              <a:rPr lang="en-US" sz="240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b="1" smtClean="0">
                <a:solidFill>
                  <a:srgbClr val="000000"/>
                </a:solidFill>
                <a:cs typeface="Arial" charset="0"/>
              </a:rPr>
              <a:t>their motivation</a:t>
            </a:r>
            <a:r>
              <a:rPr lang="en-US" sz="2400" smtClean="0">
                <a:solidFill>
                  <a:srgbClr val="000000"/>
                </a:solidFill>
                <a:cs typeface="Arial" charset="0"/>
              </a:rPr>
              <a:t>: searching encrypted data</a:t>
            </a:r>
          </a:p>
        </p:txBody>
      </p:sp>
      <p:grpSp>
        <p:nvGrpSpPr>
          <p:cNvPr id="1594394" name="Group 26"/>
          <p:cNvGrpSpPr>
            <a:grpSpLocks/>
          </p:cNvGrpSpPr>
          <p:nvPr/>
        </p:nvGrpSpPr>
        <p:grpSpPr bwMode="auto">
          <a:xfrm>
            <a:off x="1600200" y="4419600"/>
            <a:ext cx="8534400" cy="2057400"/>
            <a:chOff x="1104" y="2880"/>
            <a:chExt cx="5376" cy="1296"/>
          </a:xfrm>
        </p:grpSpPr>
        <p:sp>
          <p:nvSpPr>
            <p:cNvPr id="10254" name="Oval 17"/>
            <p:cNvSpPr>
              <a:spLocks noChangeArrowheads="1"/>
            </p:cNvSpPr>
            <p:nvPr/>
          </p:nvSpPr>
          <p:spPr bwMode="auto">
            <a:xfrm>
              <a:off x="1104" y="3840"/>
              <a:ext cx="816" cy="336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smtClean="0">
                  <a:solidFill>
                    <a:srgbClr val="000000"/>
                  </a:solidFill>
                  <a:cs typeface="Arial" charset="0"/>
                </a:rPr>
                <a:t>c</a:t>
              </a:r>
              <a:r>
                <a:rPr lang="en-US" sz="1800" baseline="-25000" smtClean="0">
                  <a:solidFill>
                    <a:srgbClr val="000000"/>
                  </a:solidFill>
                  <a:cs typeface="Arial" charset="0"/>
                </a:rPr>
                <a:t>1</a:t>
              </a:r>
              <a:r>
                <a:rPr lang="en-US" sz="1800" smtClean="0">
                  <a:solidFill>
                    <a:srgbClr val="000000"/>
                  </a:solidFill>
                  <a:cs typeface="Arial" charset="0"/>
                </a:rPr>
                <a:t> = m</a:t>
              </a:r>
              <a:r>
                <a:rPr lang="en-US" sz="1800" baseline="-25000" smtClean="0">
                  <a:solidFill>
                    <a:srgbClr val="000000"/>
                  </a:solidFill>
                  <a:cs typeface="Arial" charset="0"/>
                </a:rPr>
                <a:t>1</a:t>
              </a:r>
              <a:r>
                <a:rPr lang="en-US" sz="1800" baseline="30000" smtClean="0">
                  <a:solidFill>
                    <a:srgbClr val="000000"/>
                  </a:solidFill>
                  <a:cs typeface="Arial" charset="0"/>
                </a:rPr>
                <a:t>e</a:t>
              </a:r>
              <a:r>
                <a:rPr lang="en-US" sz="1800" smtClean="0">
                  <a:solidFill>
                    <a:srgbClr val="000000"/>
                  </a:solidFill>
                  <a:cs typeface="Arial" charset="0"/>
                </a:rPr>
                <a:t> </a:t>
              </a:r>
            </a:p>
          </p:txBody>
        </p:sp>
        <p:sp>
          <p:nvSpPr>
            <p:cNvPr id="10255" name="Oval 18"/>
            <p:cNvSpPr>
              <a:spLocks noChangeArrowheads="1"/>
            </p:cNvSpPr>
            <p:nvPr/>
          </p:nvSpPr>
          <p:spPr bwMode="auto">
            <a:xfrm>
              <a:off x="2112" y="3840"/>
              <a:ext cx="816" cy="336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smtClean="0">
                  <a:solidFill>
                    <a:srgbClr val="000000"/>
                  </a:solidFill>
                  <a:cs typeface="Arial" charset="0"/>
                </a:rPr>
                <a:t>c</a:t>
              </a:r>
              <a:r>
                <a:rPr lang="en-US" sz="1800" baseline="-25000" smtClean="0">
                  <a:solidFill>
                    <a:srgbClr val="000000"/>
                  </a:solidFill>
                  <a:cs typeface="Arial" charset="0"/>
                </a:rPr>
                <a:t>2</a:t>
              </a:r>
              <a:r>
                <a:rPr lang="en-US" sz="1800" smtClean="0">
                  <a:solidFill>
                    <a:srgbClr val="000000"/>
                  </a:solidFill>
                  <a:cs typeface="Arial" charset="0"/>
                </a:rPr>
                <a:t> = m</a:t>
              </a:r>
              <a:r>
                <a:rPr lang="en-US" sz="1800" baseline="-25000" smtClean="0">
                  <a:solidFill>
                    <a:srgbClr val="000000"/>
                  </a:solidFill>
                  <a:cs typeface="Arial" charset="0"/>
                </a:rPr>
                <a:t>2</a:t>
              </a:r>
              <a:r>
                <a:rPr lang="en-US" sz="1800" baseline="30000" smtClean="0">
                  <a:solidFill>
                    <a:srgbClr val="000000"/>
                  </a:solidFill>
                  <a:cs typeface="Arial" charset="0"/>
                </a:rPr>
                <a:t>e</a:t>
              </a:r>
              <a:r>
                <a:rPr lang="en-US" sz="1800" smtClean="0">
                  <a:solidFill>
                    <a:srgbClr val="000000"/>
                  </a:solidFill>
                  <a:cs typeface="Arial" charset="0"/>
                </a:rPr>
                <a:t> </a:t>
              </a:r>
            </a:p>
          </p:txBody>
        </p:sp>
        <p:sp>
          <p:nvSpPr>
            <p:cNvPr id="10256" name="Oval 19"/>
            <p:cNvSpPr>
              <a:spLocks noChangeArrowheads="1"/>
            </p:cNvSpPr>
            <p:nvPr/>
          </p:nvSpPr>
          <p:spPr bwMode="auto">
            <a:xfrm>
              <a:off x="3744" y="3792"/>
              <a:ext cx="816" cy="336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smtClean="0">
                  <a:solidFill>
                    <a:srgbClr val="000000"/>
                  </a:solidFill>
                  <a:cs typeface="Arial" charset="0"/>
                </a:rPr>
                <a:t>c</a:t>
              </a:r>
              <a:r>
                <a:rPr lang="en-US" sz="1800" baseline="-25000" smtClean="0">
                  <a:solidFill>
                    <a:srgbClr val="000000"/>
                  </a:solidFill>
                  <a:cs typeface="Arial" charset="0"/>
                </a:rPr>
                <a:t>n</a:t>
              </a:r>
              <a:r>
                <a:rPr lang="en-US" sz="1800" smtClean="0">
                  <a:solidFill>
                    <a:srgbClr val="000000"/>
                  </a:solidFill>
                  <a:cs typeface="Arial" charset="0"/>
                </a:rPr>
                <a:t> = m</a:t>
              </a:r>
              <a:r>
                <a:rPr lang="en-US" sz="1800" baseline="-25000" smtClean="0">
                  <a:solidFill>
                    <a:srgbClr val="000000"/>
                  </a:solidFill>
                  <a:cs typeface="Arial" charset="0"/>
                </a:rPr>
                <a:t>n</a:t>
              </a:r>
              <a:r>
                <a:rPr lang="en-US" sz="1800" baseline="30000" smtClean="0">
                  <a:solidFill>
                    <a:srgbClr val="000000"/>
                  </a:solidFill>
                  <a:cs typeface="Arial" charset="0"/>
                </a:rPr>
                <a:t>e</a:t>
              </a:r>
              <a:r>
                <a:rPr lang="en-US" sz="1800" smtClean="0">
                  <a:solidFill>
                    <a:srgbClr val="000000"/>
                  </a:solidFill>
                  <a:cs typeface="Arial" charset="0"/>
                </a:rPr>
                <a:t> </a:t>
              </a:r>
            </a:p>
          </p:txBody>
        </p:sp>
        <p:sp>
          <p:nvSpPr>
            <p:cNvPr id="10257" name="Oval 20"/>
            <p:cNvSpPr>
              <a:spLocks noChangeArrowheads="1"/>
            </p:cNvSpPr>
            <p:nvPr/>
          </p:nvSpPr>
          <p:spPr bwMode="auto">
            <a:xfrm>
              <a:off x="2784" y="3072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smtClean="0">
                  <a:solidFill>
                    <a:srgbClr val="000000"/>
                  </a:solidFill>
                  <a:latin typeface="Verdana" pitchFamily="34" charset="0"/>
                  <a:cs typeface="Arial" charset="0"/>
                </a:rPr>
                <a:t>X</a:t>
              </a:r>
            </a:p>
          </p:txBody>
        </p:sp>
        <p:sp>
          <p:nvSpPr>
            <p:cNvPr id="10258" name="Line 21"/>
            <p:cNvSpPr>
              <a:spLocks noChangeShapeType="1"/>
            </p:cNvSpPr>
            <p:nvPr/>
          </p:nvSpPr>
          <p:spPr bwMode="auto">
            <a:xfrm flipV="1">
              <a:off x="1776" y="3360"/>
              <a:ext cx="91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259" name="Line 22"/>
            <p:cNvSpPr>
              <a:spLocks noChangeShapeType="1"/>
            </p:cNvSpPr>
            <p:nvPr/>
          </p:nvSpPr>
          <p:spPr bwMode="auto">
            <a:xfrm flipV="1">
              <a:off x="2640" y="3408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260" name="Line 23"/>
            <p:cNvSpPr>
              <a:spLocks noChangeShapeType="1"/>
            </p:cNvSpPr>
            <p:nvPr/>
          </p:nvSpPr>
          <p:spPr bwMode="auto">
            <a:xfrm flipH="1" flipV="1">
              <a:off x="3072" y="3360"/>
              <a:ext cx="91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261" name="Line 24"/>
            <p:cNvSpPr>
              <a:spLocks noChangeShapeType="1"/>
            </p:cNvSpPr>
            <p:nvPr/>
          </p:nvSpPr>
          <p:spPr bwMode="auto">
            <a:xfrm flipV="1">
              <a:off x="2928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262" name="Rectangle 25"/>
            <p:cNvSpPr>
              <a:spLocks noChangeArrowheads="1"/>
            </p:cNvSpPr>
            <p:nvPr/>
          </p:nvSpPr>
          <p:spPr bwMode="auto">
            <a:xfrm>
              <a:off x="3216" y="2880"/>
              <a:ext cx="326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 eaLnBrk="0" hangingPunct="0">
                <a:lnSpc>
                  <a:spcPct val="100000"/>
                </a:lnSpc>
                <a:buFont typeface="Arial" charset="0"/>
                <a:buNone/>
              </a:pPr>
              <a:r>
                <a:rPr lang="en-US" sz="2400" smtClean="0">
                  <a:solidFill>
                    <a:srgbClr val="000000"/>
                  </a:solidFill>
                  <a:cs typeface="Arial" charset="0"/>
                </a:rPr>
                <a:t>c* = c</a:t>
              </a:r>
              <a:r>
                <a:rPr lang="en-US" sz="2400" baseline="-25000" smtClean="0">
                  <a:solidFill>
                    <a:srgbClr val="000000"/>
                  </a:solidFill>
                  <a:cs typeface="Arial" charset="0"/>
                </a:rPr>
                <a:t>1</a:t>
              </a:r>
              <a:r>
                <a:rPr lang="en-US" sz="2400" smtClean="0">
                  <a:solidFill>
                    <a:srgbClr val="000000"/>
                  </a:solidFill>
                  <a:cs typeface="Arial" charset="0"/>
                </a:rPr>
                <a:t>c</a:t>
              </a:r>
              <a:r>
                <a:rPr lang="en-US" sz="2400" baseline="-25000" smtClean="0">
                  <a:solidFill>
                    <a:srgbClr val="000000"/>
                  </a:solidFill>
                  <a:cs typeface="Arial" charset="0"/>
                </a:rPr>
                <a:t>2</a:t>
              </a:r>
              <a:r>
                <a:rPr lang="en-US" sz="2400" smtClean="0">
                  <a:solidFill>
                    <a:srgbClr val="000000"/>
                  </a:solidFill>
                  <a:cs typeface="Arial" charset="0"/>
                </a:rPr>
                <a:t>…c</a:t>
              </a:r>
              <a:r>
                <a:rPr lang="en-US" sz="2400" baseline="-25000" smtClean="0">
                  <a:solidFill>
                    <a:srgbClr val="000000"/>
                  </a:solidFill>
                  <a:cs typeface="Arial" charset="0"/>
                </a:rPr>
                <a:t>n</a:t>
              </a:r>
              <a:r>
                <a:rPr lang="en-US" sz="2400" smtClean="0">
                  <a:solidFill>
                    <a:srgbClr val="000000"/>
                  </a:solidFill>
                  <a:cs typeface="Arial" charset="0"/>
                </a:rPr>
                <a:t> </a:t>
              </a:r>
              <a:br>
                <a:rPr lang="en-US" sz="2400" smtClean="0">
                  <a:solidFill>
                    <a:srgbClr val="000000"/>
                  </a:solidFill>
                  <a:cs typeface="Arial" charset="0"/>
                </a:rPr>
              </a:br>
              <a:r>
                <a:rPr lang="en-US" sz="2400" smtClean="0">
                  <a:solidFill>
                    <a:srgbClr val="000000"/>
                  </a:solidFill>
                  <a:cs typeface="Arial" charset="0"/>
                </a:rPr>
                <a:t>= (m</a:t>
              </a:r>
              <a:r>
                <a:rPr lang="en-US" sz="2400" baseline="-25000" smtClean="0">
                  <a:solidFill>
                    <a:srgbClr val="000000"/>
                  </a:solidFill>
                  <a:cs typeface="Arial" charset="0"/>
                </a:rPr>
                <a:t>1</a:t>
              </a:r>
              <a:r>
                <a:rPr lang="en-US" sz="2400" smtClean="0">
                  <a:solidFill>
                    <a:srgbClr val="000000"/>
                  </a:solidFill>
                  <a:cs typeface="Arial" charset="0"/>
                </a:rPr>
                <a:t>m</a:t>
              </a:r>
              <a:r>
                <a:rPr lang="en-US" sz="2400" baseline="-25000" smtClean="0">
                  <a:solidFill>
                    <a:srgbClr val="000000"/>
                  </a:solidFill>
                  <a:cs typeface="Arial" charset="0"/>
                </a:rPr>
                <a:t>2</a:t>
              </a:r>
              <a:r>
                <a:rPr lang="en-US" sz="2400" smtClean="0">
                  <a:solidFill>
                    <a:srgbClr val="000000"/>
                  </a:solidFill>
                  <a:cs typeface="Arial" charset="0"/>
                </a:rPr>
                <a:t>…m</a:t>
              </a:r>
              <a:r>
                <a:rPr lang="en-US" sz="2400" baseline="-25000" smtClean="0">
                  <a:solidFill>
                    <a:srgbClr val="000000"/>
                  </a:solidFill>
                  <a:cs typeface="Arial" charset="0"/>
                </a:rPr>
                <a:t>n</a:t>
              </a:r>
              <a:r>
                <a:rPr lang="en-US" sz="2400" smtClean="0">
                  <a:solidFill>
                    <a:srgbClr val="000000"/>
                  </a:solidFill>
                  <a:cs typeface="Arial" charset="0"/>
                </a:rPr>
                <a:t>)</a:t>
              </a:r>
              <a:r>
                <a:rPr lang="en-US" sz="2400" baseline="30000" smtClean="0">
                  <a:solidFill>
                    <a:srgbClr val="000000"/>
                  </a:solidFill>
                  <a:cs typeface="Arial" charset="0"/>
                </a:rPr>
                <a:t>e</a:t>
              </a:r>
              <a:r>
                <a:rPr lang="en-US" sz="2400" smtClean="0">
                  <a:solidFill>
                    <a:srgbClr val="000000"/>
                  </a:solidFill>
                  <a:cs typeface="Arial" charset="0"/>
                </a:rPr>
                <a:t> mod N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8F93A-3AAE-4343-ADCD-7997DE55D9C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r>
              <a:rPr lang="en-US" smtClean="0">
                <a:solidFill>
                  <a:srgbClr val="000000"/>
                </a:solidFill>
              </a:rPr>
              <a:t> of 32</a:t>
            </a:r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1055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370" name="Rectangle 2"/>
          <p:cNvSpPr>
            <a:spLocks noChangeArrowheads="1"/>
          </p:cNvSpPr>
          <p:nvPr/>
        </p:nvSpPr>
        <p:spPr bwMode="auto">
          <a:xfrm>
            <a:off x="1600200" y="41148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lnSpc>
                <a:spcPct val="100000"/>
              </a:lnSpc>
              <a:buFont typeface="Arial" charset="0"/>
              <a:buChar char="–"/>
            </a:pP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 BGN’05 &amp; GH</a:t>
            </a:r>
            <a:r>
              <a:rPr lang="en-US" sz="2400" dirty="0" smtClean="0">
                <a:solidFill>
                  <a:schemeClr val="tx1"/>
                </a:solidFill>
                <a:cs typeface="Arial" charset="0"/>
              </a:rPr>
              <a:t>V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’10: quadratic formulas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Fully Homomorphic Encryption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990600" y="11430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lnSpc>
                <a:spcPct val="100000"/>
              </a:lnSpc>
              <a:buFont typeface="Arial" charset="0"/>
              <a:buChar char="►"/>
            </a:pPr>
            <a:r>
              <a:rPr lang="en-US" sz="2400" b="1" smtClean="0">
                <a:solidFill>
                  <a:srgbClr val="FF0000"/>
                </a:solidFill>
                <a:cs typeface="Arial" charset="0"/>
              </a:rPr>
              <a:t> First Defined: </a:t>
            </a:r>
            <a:r>
              <a:rPr lang="en-US" sz="2400" smtClean="0">
                <a:solidFill>
                  <a:srgbClr val="000000"/>
                </a:solidFill>
                <a:cs typeface="Arial" charset="0"/>
              </a:rPr>
              <a:t>“Privacy homomorphism” </a:t>
            </a:r>
            <a:r>
              <a:rPr lang="en-US" sz="2000" smtClean="0">
                <a:solidFill>
                  <a:srgbClr val="000000"/>
                </a:solidFill>
                <a:cs typeface="Arial" charset="0"/>
              </a:rPr>
              <a:t>[RAD’78]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990600" y="2362200"/>
            <a:ext cx="3200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lnSpc>
                <a:spcPct val="100000"/>
              </a:lnSpc>
              <a:buFont typeface="Arial" charset="0"/>
              <a:buChar char="►"/>
            </a:pPr>
            <a:r>
              <a:rPr lang="en-US" sz="2400" b="1" smtClean="0">
                <a:solidFill>
                  <a:srgbClr val="0000CC"/>
                </a:solidFill>
                <a:cs typeface="Arial" charset="0"/>
              </a:rPr>
              <a:t> Limited Variants:</a:t>
            </a:r>
            <a:endParaRPr lang="en-US" sz="240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600200" y="35052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lnSpc>
                <a:spcPct val="100000"/>
              </a:lnSpc>
              <a:buFont typeface="Arial" charset="0"/>
              <a:buChar char="–"/>
            </a:pPr>
            <a:r>
              <a:rPr lang="en-US" sz="2400" smtClean="0">
                <a:solidFill>
                  <a:srgbClr val="000000"/>
                </a:solidFill>
                <a:cs typeface="Arial" charset="0"/>
              </a:rPr>
              <a:t> GM &amp; Paillier: additively homomorphic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600200" y="2971800"/>
            <a:ext cx="7543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lnSpc>
                <a:spcPct val="100000"/>
              </a:lnSpc>
              <a:buFont typeface="Arial" charset="0"/>
              <a:buChar char="–"/>
            </a:pPr>
            <a:r>
              <a:rPr lang="en-US" sz="2400" smtClean="0">
                <a:solidFill>
                  <a:srgbClr val="000000"/>
                </a:solidFill>
                <a:cs typeface="Arial" charset="0"/>
              </a:rPr>
              <a:t> RSA &amp; El Gamal: multiplicatively homomorphic</a:t>
            </a:r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1600200" y="1752600"/>
            <a:ext cx="7315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lnSpc>
                <a:spcPct val="100000"/>
              </a:lnSpc>
              <a:buFont typeface="Arial" charset="0"/>
              <a:buChar char="–"/>
            </a:pPr>
            <a:r>
              <a:rPr lang="en-US" sz="240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b="1" smtClean="0">
                <a:solidFill>
                  <a:srgbClr val="000000"/>
                </a:solidFill>
                <a:cs typeface="Arial" charset="0"/>
              </a:rPr>
              <a:t>their motivation</a:t>
            </a:r>
            <a:r>
              <a:rPr lang="en-US" sz="2400" smtClean="0">
                <a:solidFill>
                  <a:srgbClr val="000000"/>
                </a:solidFill>
                <a:cs typeface="Arial" charset="0"/>
              </a:rPr>
              <a:t>: searching encrypted data</a:t>
            </a:r>
          </a:p>
        </p:txBody>
      </p:sp>
      <p:sp>
        <p:nvSpPr>
          <p:cNvPr id="1594395" name="Rectangle 27"/>
          <p:cNvSpPr>
            <a:spLocks noChangeArrowheads="1"/>
          </p:cNvSpPr>
          <p:nvPr/>
        </p:nvSpPr>
        <p:spPr bwMode="auto">
          <a:xfrm>
            <a:off x="990600" y="48006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lnSpc>
                <a:spcPct val="100000"/>
              </a:lnSpc>
              <a:buFont typeface="Arial" charset="0"/>
              <a:buChar char="►"/>
            </a:pPr>
            <a:r>
              <a:rPr lang="en-US" sz="2400" b="1" smtClean="0">
                <a:solidFill>
                  <a:srgbClr val="008000"/>
                </a:solidFill>
                <a:cs typeface="Arial" charset="0"/>
              </a:rPr>
              <a:t> NON-COMPACT homomorphic encryption:</a:t>
            </a:r>
            <a:endParaRPr lang="en-US" sz="2400" smtClean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1594396" name="Rectangle 28"/>
          <p:cNvSpPr>
            <a:spLocks noChangeArrowheads="1"/>
          </p:cNvSpPr>
          <p:nvPr/>
        </p:nvSpPr>
        <p:spPr bwMode="auto">
          <a:xfrm>
            <a:off x="1600200" y="5791200"/>
            <a:ext cx="7543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lnSpc>
                <a:spcPct val="100000"/>
              </a:lnSpc>
              <a:buFont typeface="Arial" charset="0"/>
              <a:buChar char="–"/>
            </a:pPr>
            <a:r>
              <a:rPr lang="en-US" sz="2400" smtClean="0">
                <a:solidFill>
                  <a:srgbClr val="000000"/>
                </a:solidFill>
                <a:cs typeface="Arial" charset="0"/>
              </a:rPr>
              <a:t> SYY’99 &amp; MGH’08: c* grows exp. with degree/depth</a:t>
            </a:r>
          </a:p>
        </p:txBody>
      </p:sp>
      <p:sp>
        <p:nvSpPr>
          <p:cNvPr id="1594397" name="Rectangle 29"/>
          <p:cNvSpPr>
            <a:spLocks noChangeArrowheads="1"/>
          </p:cNvSpPr>
          <p:nvPr/>
        </p:nvSpPr>
        <p:spPr bwMode="auto">
          <a:xfrm>
            <a:off x="1600200" y="6248400"/>
            <a:ext cx="7543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lnSpc>
                <a:spcPct val="100000"/>
              </a:lnSpc>
              <a:buFont typeface="Arial" charset="0"/>
              <a:buChar char="–"/>
            </a:pP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 IP’07 works for branching programs</a:t>
            </a:r>
          </a:p>
        </p:txBody>
      </p:sp>
      <p:sp>
        <p:nvSpPr>
          <p:cNvPr id="1594399" name="Rectangle 31"/>
          <p:cNvSpPr>
            <a:spLocks noChangeArrowheads="1"/>
          </p:cNvSpPr>
          <p:nvPr/>
        </p:nvSpPr>
        <p:spPr bwMode="auto">
          <a:xfrm>
            <a:off x="1600200" y="5334000"/>
            <a:ext cx="7543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lnSpc>
                <a:spcPct val="100000"/>
              </a:lnSpc>
              <a:buFont typeface="Arial" charset="0"/>
              <a:buChar char="–"/>
            </a:pPr>
            <a:r>
              <a:rPr lang="en-US" sz="2400" smtClean="0">
                <a:solidFill>
                  <a:srgbClr val="000000"/>
                </a:solidFill>
                <a:cs typeface="Arial" charset="0"/>
              </a:rPr>
              <a:t> Based on Yao garbled circuits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8F93A-3AAE-4343-ADCD-7997DE55D9C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r>
              <a:rPr lang="en-US" smtClean="0">
                <a:solidFill>
                  <a:srgbClr val="000000"/>
                </a:solidFill>
              </a:rPr>
              <a:t> of 32</a:t>
            </a:r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2749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9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9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9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4395" grpId="0"/>
      <p:bldP spid="1594396" grpId="0"/>
      <p:bldP spid="1594397" grpId="0"/>
      <p:bldP spid="159439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Fully Homomorphic Encryption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990600" y="11430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lnSpc>
                <a:spcPct val="100000"/>
              </a:lnSpc>
              <a:buFont typeface="Arial" charset="0"/>
              <a:buChar char="►"/>
            </a:pPr>
            <a:r>
              <a:rPr lang="en-US" sz="2400" b="1" smtClean="0">
                <a:solidFill>
                  <a:srgbClr val="FF0000"/>
                </a:solidFill>
                <a:cs typeface="Arial" charset="0"/>
              </a:rPr>
              <a:t> First Defined: </a:t>
            </a:r>
            <a:r>
              <a:rPr lang="en-US" sz="2400" smtClean="0">
                <a:solidFill>
                  <a:srgbClr val="000000"/>
                </a:solidFill>
                <a:cs typeface="Arial" charset="0"/>
              </a:rPr>
              <a:t>“Privacy homomorphism” </a:t>
            </a:r>
            <a:r>
              <a:rPr lang="en-US" sz="2000" smtClean="0">
                <a:solidFill>
                  <a:srgbClr val="000000"/>
                </a:solidFill>
                <a:cs typeface="Arial" charset="0"/>
              </a:rPr>
              <a:t>[RAD’78]</a:t>
            </a:r>
          </a:p>
        </p:txBody>
      </p:sp>
      <p:sp>
        <p:nvSpPr>
          <p:cNvPr id="1568776" name="Rectangle 8"/>
          <p:cNvSpPr>
            <a:spLocks noChangeArrowheads="1"/>
          </p:cNvSpPr>
          <p:nvPr/>
        </p:nvSpPr>
        <p:spPr bwMode="auto">
          <a:xfrm>
            <a:off x="1600200" y="5410200"/>
            <a:ext cx="7543800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lnSpc>
                <a:spcPct val="100000"/>
              </a:lnSpc>
              <a:buFont typeface="Arial" charset="0"/>
              <a:buChar char="–"/>
            </a:pPr>
            <a:r>
              <a:rPr lang="en-US" sz="2400" smtClean="0">
                <a:solidFill>
                  <a:srgbClr val="000000"/>
                </a:solidFill>
                <a:cs typeface="Arial" charset="0"/>
              </a:rPr>
              <a:t> using just integer addition and multiplication</a:t>
            </a:r>
          </a:p>
        </p:txBody>
      </p:sp>
      <p:sp>
        <p:nvSpPr>
          <p:cNvPr id="11269" name="Rectangle 9"/>
          <p:cNvSpPr>
            <a:spLocks noChangeArrowheads="1"/>
          </p:cNvSpPr>
          <p:nvPr/>
        </p:nvSpPr>
        <p:spPr bwMode="auto">
          <a:xfrm>
            <a:off x="1600200" y="1752600"/>
            <a:ext cx="7315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lnSpc>
                <a:spcPct val="100000"/>
              </a:lnSpc>
              <a:buFont typeface="Arial" charset="0"/>
              <a:buChar char="–"/>
            </a:pPr>
            <a:r>
              <a:rPr lang="en-US" sz="240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b="1" smtClean="0">
                <a:solidFill>
                  <a:srgbClr val="000000"/>
                </a:solidFill>
                <a:cs typeface="Arial" charset="0"/>
              </a:rPr>
              <a:t>their motivation</a:t>
            </a:r>
            <a:r>
              <a:rPr lang="en-US" sz="2400" smtClean="0">
                <a:solidFill>
                  <a:srgbClr val="000000"/>
                </a:solidFill>
                <a:cs typeface="Arial" charset="0"/>
              </a:rPr>
              <a:t>: searching encrypted data</a:t>
            </a:r>
          </a:p>
        </p:txBody>
      </p:sp>
      <p:sp>
        <p:nvSpPr>
          <p:cNvPr id="1568778" name="Rectangle 10"/>
          <p:cNvSpPr>
            <a:spLocks noChangeArrowheads="1"/>
          </p:cNvSpPr>
          <p:nvPr/>
        </p:nvSpPr>
        <p:spPr bwMode="auto">
          <a:xfrm>
            <a:off x="990600" y="4800600"/>
            <a:ext cx="7696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lnSpc>
                <a:spcPct val="100000"/>
              </a:lnSpc>
              <a:buFont typeface="Arial" charset="0"/>
              <a:buChar char="►"/>
            </a:pPr>
            <a:r>
              <a:rPr lang="en-US" sz="2400" dirty="0" smtClean="0">
                <a:solidFill>
                  <a:srgbClr val="0000CC"/>
                </a:solidFill>
                <a:cs typeface="Arial" charset="0"/>
              </a:rPr>
              <a:t>Full course last semester</a:t>
            </a:r>
          </a:p>
          <a:p>
            <a:pPr algn="l" eaLnBrk="0" hangingPunct="0">
              <a:lnSpc>
                <a:spcPct val="100000"/>
              </a:lnSpc>
              <a:buFont typeface="Arial" charset="0"/>
              <a:buChar char="►"/>
            </a:pPr>
            <a:r>
              <a:rPr lang="en-US" sz="2400" dirty="0" smtClean="0">
                <a:solidFill>
                  <a:srgbClr val="0000CC"/>
                </a:solidFill>
                <a:cs typeface="Arial" charset="0"/>
              </a:rPr>
              <a:t>Today: an alternative construction	</a:t>
            </a:r>
            <a:r>
              <a:rPr lang="en-US" sz="2400" dirty="0" smtClean="0">
                <a:solidFill>
                  <a:schemeClr val="tx1"/>
                </a:solidFill>
                <a:cs typeface="Arial" charset="0"/>
              </a:rPr>
              <a:t>       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[DGHV’10]: </a:t>
            </a:r>
          </a:p>
        </p:txBody>
      </p:sp>
      <p:grpSp>
        <p:nvGrpSpPr>
          <p:cNvPr id="1568779" name="Group 11"/>
          <p:cNvGrpSpPr>
            <a:grpSpLocks/>
          </p:cNvGrpSpPr>
          <p:nvPr/>
        </p:nvGrpSpPr>
        <p:grpSpPr bwMode="auto">
          <a:xfrm>
            <a:off x="609600" y="2514600"/>
            <a:ext cx="8763000" cy="2209800"/>
            <a:chOff x="384" y="1584"/>
            <a:chExt cx="5520" cy="1392"/>
          </a:xfrm>
        </p:grpSpPr>
        <p:sp>
          <p:nvSpPr>
            <p:cNvPr id="11273" name="Rectangle 12"/>
            <p:cNvSpPr>
              <a:spLocks noChangeArrowheads="1"/>
            </p:cNvSpPr>
            <p:nvPr/>
          </p:nvSpPr>
          <p:spPr bwMode="auto">
            <a:xfrm>
              <a:off x="528" y="1584"/>
              <a:ext cx="4992" cy="13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1274" name="Rectangle 13"/>
            <p:cNvSpPr>
              <a:spLocks noChangeArrowheads="1"/>
            </p:cNvSpPr>
            <p:nvPr/>
          </p:nvSpPr>
          <p:spPr bwMode="auto">
            <a:xfrm>
              <a:off x="384" y="1632"/>
              <a:ext cx="4224" cy="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0" hangingPunct="0">
                <a:lnSpc>
                  <a:spcPct val="100000"/>
                </a:lnSpc>
                <a:buFont typeface="Arial" charset="0"/>
                <a:buNone/>
              </a:pPr>
              <a:r>
                <a:rPr lang="en-US" sz="2400" b="1" smtClean="0">
                  <a:solidFill>
                    <a:srgbClr val="008000"/>
                  </a:solidFill>
                  <a:cs typeface="Arial" charset="0"/>
                </a:rPr>
                <a:t>		</a:t>
              </a:r>
              <a:r>
                <a:rPr lang="en-US" b="1" smtClean="0">
                  <a:solidFill>
                    <a:srgbClr val="008000"/>
                  </a:solidFill>
                  <a:cs typeface="Arial" charset="0"/>
                </a:rPr>
                <a:t>Big Breakthrough</a:t>
              </a:r>
              <a:r>
                <a:rPr lang="en-US" sz="2400" b="1" smtClean="0">
                  <a:solidFill>
                    <a:srgbClr val="000000"/>
                  </a:solidFill>
                  <a:cs typeface="Arial" charset="0"/>
                </a:rPr>
                <a:t>: </a:t>
              </a:r>
              <a:r>
                <a:rPr lang="en-US" sz="2000" b="1" smtClean="0">
                  <a:solidFill>
                    <a:srgbClr val="000000"/>
                  </a:solidFill>
                  <a:cs typeface="Arial" charset="0"/>
                </a:rPr>
                <a:t>[Gentry09]</a:t>
              </a:r>
            </a:p>
          </p:txBody>
        </p:sp>
        <p:sp>
          <p:nvSpPr>
            <p:cNvPr id="11275" name="Rectangle 14"/>
            <p:cNvSpPr>
              <a:spLocks noChangeArrowheads="1"/>
            </p:cNvSpPr>
            <p:nvPr/>
          </p:nvSpPr>
          <p:spPr bwMode="auto">
            <a:xfrm>
              <a:off x="576" y="2016"/>
              <a:ext cx="5328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 eaLnBrk="0" hangingPunct="0">
                <a:lnSpc>
                  <a:spcPct val="100000"/>
                </a:lnSpc>
                <a:buFont typeface="Arial" charset="0"/>
                <a:buNone/>
              </a:pPr>
              <a:r>
                <a:rPr lang="en-US" sz="2400" b="1" smtClean="0">
                  <a:solidFill>
                    <a:srgbClr val="000000"/>
                  </a:solidFill>
                  <a:cs typeface="Arial" charset="0"/>
                </a:rPr>
                <a:t>First Construction of Fully Homomorphic Encryption</a:t>
              </a:r>
            </a:p>
          </p:txBody>
        </p:sp>
        <p:sp>
          <p:nvSpPr>
            <p:cNvPr id="11276" name="Rectangle 15"/>
            <p:cNvSpPr>
              <a:spLocks noChangeArrowheads="1"/>
            </p:cNvSpPr>
            <p:nvPr/>
          </p:nvSpPr>
          <p:spPr bwMode="auto">
            <a:xfrm>
              <a:off x="864" y="2352"/>
              <a:ext cx="4704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 eaLnBrk="0" hangingPunct="0">
                <a:lnSpc>
                  <a:spcPct val="100000"/>
                </a:lnSpc>
                <a:buFont typeface="Arial" charset="0"/>
                <a:buNone/>
              </a:pPr>
              <a:r>
                <a:rPr lang="en-US" sz="2400" smtClean="0">
                  <a:solidFill>
                    <a:srgbClr val="000000"/>
                  </a:solidFill>
                  <a:cs typeface="Arial" charset="0"/>
                </a:rPr>
                <a:t>using algebraic number theory &amp; “ideal lattices”</a:t>
              </a:r>
            </a:p>
          </p:txBody>
        </p:sp>
      </p:grpSp>
      <p:sp>
        <p:nvSpPr>
          <p:cNvPr id="1568784" name="Rectangle 16"/>
          <p:cNvSpPr>
            <a:spLocks noChangeArrowheads="1"/>
          </p:cNvSpPr>
          <p:nvPr/>
        </p:nvSpPr>
        <p:spPr bwMode="auto">
          <a:xfrm>
            <a:off x="1600200" y="5975350"/>
            <a:ext cx="7543800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lnSpc>
                <a:spcPct val="100000"/>
              </a:lnSpc>
              <a:buFont typeface="Arial" charset="0"/>
              <a:buChar char="–"/>
            </a:pPr>
            <a:r>
              <a:rPr lang="en-US" sz="2400" smtClean="0">
                <a:solidFill>
                  <a:srgbClr val="000000"/>
                </a:solidFill>
                <a:cs typeface="Arial" charset="0"/>
              </a:rPr>
              <a:t> easier to understand, implement and improve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8F93A-3AAE-4343-ADCD-7997DE55D9C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r>
              <a:rPr lang="en-US" smtClean="0">
                <a:solidFill>
                  <a:srgbClr val="000000"/>
                </a:solidFill>
              </a:rPr>
              <a:t> of 32</a:t>
            </a:r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53459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8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8776" grpId="0"/>
      <p:bldP spid="1568778" grpId="0"/>
      <p:bldP spid="156878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295400"/>
            <a:ext cx="8229600" cy="1143000"/>
          </a:xfrm>
        </p:spPr>
        <p:txBody>
          <a:bodyPr/>
          <a:lstStyle/>
          <a:p>
            <a:r>
              <a:rPr lang="en-US" sz="2000" dirty="0" smtClean="0">
                <a:solidFill>
                  <a:srgbClr val="0000CC"/>
                </a:solidFill>
              </a:rPr>
              <a:t>Constructing</a:t>
            </a:r>
            <a:br>
              <a:rPr lang="en-US" sz="2000" dirty="0" smtClean="0">
                <a:solidFill>
                  <a:srgbClr val="0000CC"/>
                </a:solidFill>
              </a:rPr>
            </a:br>
            <a:r>
              <a:rPr lang="en-US" sz="4400" dirty="0" smtClean="0">
                <a:solidFill>
                  <a:srgbClr val="0000CC"/>
                </a:solidFill>
              </a:rPr>
              <a:t>fully-</a:t>
            </a:r>
            <a:r>
              <a:rPr lang="en-US" sz="4400" dirty="0" err="1" smtClean="0">
                <a:solidFill>
                  <a:srgbClr val="0000CC"/>
                </a:solidFill>
              </a:rPr>
              <a:t>homomoprhic</a:t>
            </a:r>
            <a:r>
              <a:rPr lang="en-US" sz="4400" dirty="0" smtClean="0">
                <a:solidFill>
                  <a:srgbClr val="0000CC"/>
                </a:solidFill>
              </a:rPr>
              <a:t> encryption</a:t>
            </a:r>
            <a:br>
              <a:rPr lang="en-US" sz="4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>assuming</a:t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4400" dirty="0" smtClean="0">
                <a:solidFill>
                  <a:srgbClr val="0000CC"/>
                </a:solidFill>
              </a:rPr>
              <a:t>hardness of approximate GCD</a:t>
            </a:r>
          </a:p>
        </p:txBody>
      </p:sp>
      <p:grpSp>
        <p:nvGrpSpPr>
          <p:cNvPr id="13315" name="Group 16"/>
          <p:cNvGrpSpPr>
            <a:grpSpLocks/>
          </p:cNvGrpSpPr>
          <p:nvPr/>
        </p:nvGrpSpPr>
        <p:grpSpPr bwMode="auto">
          <a:xfrm>
            <a:off x="3581400" y="3346450"/>
            <a:ext cx="2300288" cy="2139950"/>
            <a:chOff x="2256" y="2108"/>
            <a:chExt cx="1449" cy="1348"/>
          </a:xfrm>
        </p:grpSpPr>
        <p:sp>
          <p:nvSpPr>
            <p:cNvPr id="13316" name="Cube 33"/>
            <p:cNvSpPr>
              <a:spLocks noChangeArrowheads="1"/>
            </p:cNvSpPr>
            <p:nvPr/>
          </p:nvSpPr>
          <p:spPr bwMode="auto">
            <a:xfrm flipH="1">
              <a:off x="2256" y="2108"/>
              <a:ext cx="1440" cy="1348"/>
            </a:xfrm>
            <a:prstGeom prst="cube">
              <a:avLst>
                <a:gd name="adj" fmla="val 25000"/>
              </a:avLst>
            </a:prstGeom>
            <a:solidFill>
              <a:schemeClr val="tx2">
                <a:alpha val="23921"/>
              </a:schemeClr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0000" smtClean="0">
                  <a:solidFill>
                    <a:srgbClr val="000000"/>
                  </a:solidFill>
                  <a:latin typeface="Verdana" pitchFamily="34" charset="0"/>
                  <a:cs typeface="Arial" charset="0"/>
                </a:rPr>
                <a:t> </a:t>
              </a:r>
            </a:p>
          </p:txBody>
        </p:sp>
        <p:pic>
          <p:nvPicPr>
            <p:cNvPr id="13317" name="Picture 2" descr="C:\Documents and Settings\craig\Local Settings\Temporary Internet Files\Content.IE5\VOIW5Q5X\MCj04314930000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2492"/>
              <a:ext cx="286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18" name="Freeform 11"/>
            <p:cNvSpPr>
              <a:spLocks/>
            </p:cNvSpPr>
            <p:nvPr/>
          </p:nvSpPr>
          <p:spPr bwMode="auto">
            <a:xfrm>
              <a:off x="2640" y="2544"/>
              <a:ext cx="1008" cy="864"/>
            </a:xfrm>
            <a:custGeom>
              <a:avLst/>
              <a:gdLst>
                <a:gd name="T0" fmla="*/ 358 w 912"/>
                <a:gd name="T1" fmla="*/ 78 h 768"/>
                <a:gd name="T2" fmla="*/ 932 w 912"/>
                <a:gd name="T3" fmla="*/ 0 h 768"/>
                <a:gd name="T4" fmla="*/ 1146 w 912"/>
                <a:gd name="T5" fmla="*/ 231 h 768"/>
                <a:gd name="T6" fmla="*/ 1361 w 912"/>
                <a:gd name="T7" fmla="*/ 692 h 768"/>
                <a:gd name="T8" fmla="*/ 1218 w 912"/>
                <a:gd name="T9" fmla="*/ 770 h 768"/>
                <a:gd name="T10" fmla="*/ 1146 w 912"/>
                <a:gd name="T11" fmla="*/ 1000 h 768"/>
                <a:gd name="T12" fmla="*/ 932 w 912"/>
                <a:gd name="T13" fmla="*/ 1153 h 768"/>
                <a:gd name="T14" fmla="*/ 643 w 912"/>
                <a:gd name="T15" fmla="*/ 1231 h 768"/>
                <a:gd name="T16" fmla="*/ 429 w 912"/>
                <a:gd name="T17" fmla="*/ 1231 h 768"/>
                <a:gd name="T18" fmla="*/ 286 w 912"/>
                <a:gd name="T19" fmla="*/ 1077 h 768"/>
                <a:gd name="T20" fmla="*/ 0 w 912"/>
                <a:gd name="T21" fmla="*/ 538 h 768"/>
                <a:gd name="T22" fmla="*/ 72 w 912"/>
                <a:gd name="T23" fmla="*/ 385 h 768"/>
                <a:gd name="T24" fmla="*/ 216 w 912"/>
                <a:gd name="T25" fmla="*/ 154 h 768"/>
                <a:gd name="T26" fmla="*/ 358 w 912"/>
                <a:gd name="T27" fmla="*/ 78 h 76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12" h="768">
                  <a:moveTo>
                    <a:pt x="240" y="48"/>
                  </a:moveTo>
                  <a:lnTo>
                    <a:pt x="624" y="0"/>
                  </a:lnTo>
                  <a:lnTo>
                    <a:pt x="768" y="144"/>
                  </a:lnTo>
                  <a:lnTo>
                    <a:pt x="912" y="432"/>
                  </a:lnTo>
                  <a:lnTo>
                    <a:pt x="816" y="480"/>
                  </a:lnTo>
                  <a:lnTo>
                    <a:pt x="768" y="624"/>
                  </a:lnTo>
                  <a:lnTo>
                    <a:pt x="624" y="720"/>
                  </a:lnTo>
                  <a:lnTo>
                    <a:pt x="432" y="768"/>
                  </a:lnTo>
                  <a:lnTo>
                    <a:pt x="288" y="768"/>
                  </a:lnTo>
                  <a:lnTo>
                    <a:pt x="192" y="672"/>
                  </a:lnTo>
                  <a:lnTo>
                    <a:pt x="0" y="336"/>
                  </a:lnTo>
                  <a:lnTo>
                    <a:pt x="48" y="240"/>
                  </a:lnTo>
                  <a:lnTo>
                    <a:pt x="144" y="96"/>
                  </a:lnTo>
                  <a:lnTo>
                    <a:pt x="24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pic>
          <p:nvPicPr>
            <p:cNvPr id="13319" name="Picture 31" descr="C:\Documents and Settings\craig\Local Settings\Temporary Internet Files\Content.IE5\VOIW5Q5X\MCj04418040000[1]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2592"/>
              <a:ext cx="825" cy="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0" name="Picture 31" descr="C:\Documents and Settings\craig\Local Settings\Temporary Internet Files\Content.IE5\VOIW5Q5X\MCj04418040000[1]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" y="2419"/>
              <a:ext cx="825" cy="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8F93A-3AAE-4343-ADCD-7997DE55D9C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r>
              <a:rPr lang="en-US" dirty="0" smtClean="0">
                <a:solidFill>
                  <a:srgbClr val="000000"/>
                </a:solidFill>
              </a:rPr>
              <a:t> of 32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03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Roadmap</a:t>
            </a:r>
          </a:p>
        </p:txBody>
      </p:sp>
      <p:sp>
        <p:nvSpPr>
          <p:cNvPr id="14339" name="Rectangle 15"/>
          <p:cNvSpPr>
            <a:spLocks noChangeArrowheads="1"/>
          </p:cNvSpPr>
          <p:nvPr/>
        </p:nvSpPr>
        <p:spPr bwMode="auto">
          <a:xfrm>
            <a:off x="1143000" y="1600200"/>
            <a:ext cx="80010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685800" indent="-685800" algn="l">
              <a:lnSpc>
                <a:spcPct val="100000"/>
              </a:lnSpc>
              <a:buFont typeface="Arial" charset="0"/>
              <a:buNone/>
            </a:pPr>
            <a:r>
              <a:rPr lang="en-US" sz="3600" b="1" smtClean="0">
                <a:solidFill>
                  <a:srgbClr val="0000CC"/>
                </a:solidFill>
              </a:rPr>
              <a:t>1.</a:t>
            </a:r>
            <a:r>
              <a:rPr lang="en-US" sz="2400" b="1" smtClean="0">
                <a:solidFill>
                  <a:srgbClr val="0000CC"/>
                </a:solidFill>
              </a:rPr>
              <a:t> Secret-key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b="1" smtClean="0">
                <a:solidFill>
                  <a:srgbClr val="0000CC"/>
                </a:solidFill>
              </a:rPr>
              <a:t>“Somewhat”</a:t>
            </a:r>
            <a:r>
              <a:rPr lang="en-US" sz="2400" smtClean="0">
                <a:solidFill>
                  <a:srgbClr val="000000"/>
                </a:solidFill>
              </a:rPr>
              <a:t> Homomorphic Encryption</a:t>
            </a:r>
            <a:br>
              <a:rPr lang="en-US" sz="2400" smtClean="0">
                <a:solidFill>
                  <a:srgbClr val="000000"/>
                </a:solidFill>
              </a:rPr>
            </a:br>
            <a:r>
              <a:rPr lang="en-US" sz="2400" smtClean="0">
                <a:solidFill>
                  <a:srgbClr val="000000"/>
                </a:solidFill>
              </a:rPr>
              <a:t>		</a:t>
            </a:r>
            <a:r>
              <a:rPr lang="en-US" sz="2000" smtClean="0">
                <a:solidFill>
                  <a:srgbClr val="000000"/>
                </a:solidFill>
              </a:rPr>
              <a:t>(under the approximate GCD assumption)</a:t>
            </a:r>
          </a:p>
        </p:txBody>
      </p:sp>
      <p:sp>
        <p:nvSpPr>
          <p:cNvPr id="1466384" name="Line 16"/>
          <p:cNvSpPr>
            <a:spLocks noChangeShapeType="1"/>
          </p:cNvSpPr>
          <p:nvPr/>
        </p:nvSpPr>
        <p:spPr bwMode="auto">
          <a:xfrm>
            <a:off x="1371600" y="2895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1466386" name="Line 18"/>
          <p:cNvSpPr>
            <a:spLocks noChangeShapeType="1"/>
          </p:cNvSpPr>
          <p:nvPr/>
        </p:nvSpPr>
        <p:spPr bwMode="auto">
          <a:xfrm>
            <a:off x="1371600" y="4648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en-US" sz="1800" smtClean="0">
              <a:solidFill>
                <a:srgbClr val="000000"/>
              </a:solidFill>
            </a:endParaRPr>
          </a:p>
        </p:txBody>
      </p:sp>
      <p:pic>
        <p:nvPicPr>
          <p:cNvPr id="14342" name="Picture 50" descr="road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0100000">
            <a:off x="-361950" y="390525"/>
            <a:ext cx="1809750" cy="11430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66422" name="Rectangle 54"/>
          <p:cNvSpPr>
            <a:spLocks noChangeArrowheads="1"/>
          </p:cNvSpPr>
          <p:nvPr/>
        </p:nvSpPr>
        <p:spPr bwMode="auto">
          <a:xfrm>
            <a:off x="1143000" y="3733800"/>
            <a:ext cx="7696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Arial" charset="0"/>
              <a:buNone/>
            </a:pPr>
            <a:r>
              <a:rPr lang="en-US" sz="3600" b="1" smtClean="0">
                <a:solidFill>
                  <a:srgbClr val="0000CC"/>
                </a:solidFill>
              </a:rPr>
              <a:t>2.</a:t>
            </a:r>
            <a:r>
              <a:rPr lang="en-US" sz="2400" b="1" smtClean="0">
                <a:solidFill>
                  <a:srgbClr val="0000CC"/>
                </a:solidFill>
              </a:rPr>
              <a:t> Public-key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b="1" smtClean="0">
                <a:solidFill>
                  <a:srgbClr val="0000CC"/>
                </a:solidFill>
              </a:rPr>
              <a:t>“Somewhat”</a:t>
            </a:r>
            <a:r>
              <a:rPr lang="en-US" sz="2400" smtClean="0">
                <a:solidFill>
                  <a:srgbClr val="000000"/>
                </a:solidFill>
              </a:rPr>
              <a:t> Homomorphic Encryption</a:t>
            </a:r>
            <a:br>
              <a:rPr lang="en-US" sz="2400" smtClean="0">
                <a:solidFill>
                  <a:srgbClr val="000000"/>
                </a:solidFill>
              </a:rPr>
            </a:br>
            <a:r>
              <a:rPr lang="en-US" sz="2400" smtClean="0">
                <a:solidFill>
                  <a:srgbClr val="000000"/>
                </a:solidFill>
              </a:rPr>
              <a:t>		</a:t>
            </a:r>
            <a:r>
              <a:rPr lang="en-US" sz="2000" smtClean="0">
                <a:solidFill>
                  <a:srgbClr val="000000"/>
                </a:solidFill>
              </a:rPr>
              <a:t>(under the approximate GCD assumption)</a:t>
            </a:r>
          </a:p>
        </p:txBody>
      </p:sp>
      <p:sp>
        <p:nvSpPr>
          <p:cNvPr id="1466423" name="Rectangle 55"/>
          <p:cNvSpPr>
            <a:spLocks noChangeArrowheads="1"/>
          </p:cNvSpPr>
          <p:nvPr/>
        </p:nvSpPr>
        <p:spPr bwMode="auto">
          <a:xfrm>
            <a:off x="1143000" y="5562600"/>
            <a:ext cx="7696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Arial" charset="0"/>
              <a:buNone/>
            </a:pPr>
            <a:r>
              <a:rPr lang="en-US" sz="3600" b="1" smtClean="0">
                <a:solidFill>
                  <a:srgbClr val="0000CC"/>
                </a:solidFill>
              </a:rPr>
              <a:t>3.</a:t>
            </a:r>
            <a:r>
              <a:rPr lang="en-US" sz="2400" b="1" smtClean="0">
                <a:solidFill>
                  <a:srgbClr val="0000CC"/>
                </a:solidFill>
              </a:rPr>
              <a:t> Public-key FULLY</a:t>
            </a:r>
            <a:r>
              <a:rPr lang="en-US" sz="2400" smtClean="0">
                <a:solidFill>
                  <a:srgbClr val="000000"/>
                </a:solidFill>
              </a:rPr>
              <a:t> Homomorphic Encryption</a:t>
            </a:r>
            <a:br>
              <a:rPr lang="en-US" sz="2400" smtClean="0">
                <a:solidFill>
                  <a:srgbClr val="000000"/>
                </a:solidFill>
              </a:rPr>
            </a:br>
            <a:r>
              <a:rPr lang="en-US" sz="2400" smtClean="0">
                <a:solidFill>
                  <a:srgbClr val="000000"/>
                </a:solidFill>
              </a:rPr>
              <a:t>		</a:t>
            </a:r>
            <a:r>
              <a:rPr lang="en-US" sz="2000" smtClean="0">
                <a:solidFill>
                  <a:srgbClr val="000000"/>
                </a:solidFill>
              </a:rPr>
              <a:t>(under approx GCD + sparse subset sum)</a:t>
            </a:r>
          </a:p>
        </p:txBody>
      </p:sp>
      <p:sp>
        <p:nvSpPr>
          <p:cNvPr id="1466424" name="Rectangle 56"/>
          <p:cNvSpPr>
            <a:spLocks noChangeArrowheads="1"/>
          </p:cNvSpPr>
          <p:nvPr/>
        </p:nvSpPr>
        <p:spPr bwMode="auto">
          <a:xfrm>
            <a:off x="1524000" y="2971800"/>
            <a:ext cx="4572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Arial" charset="0"/>
              <a:buNone/>
            </a:pPr>
            <a:r>
              <a:rPr lang="en-US" sz="2400" smtClean="0">
                <a:solidFill>
                  <a:srgbClr val="000000"/>
                </a:solidFill>
              </a:rPr>
              <a:t>(a simple transformation)</a:t>
            </a:r>
          </a:p>
        </p:txBody>
      </p:sp>
      <p:sp>
        <p:nvSpPr>
          <p:cNvPr id="1466425" name="Rectangle 57"/>
          <p:cNvSpPr>
            <a:spLocks noChangeArrowheads="1"/>
          </p:cNvSpPr>
          <p:nvPr/>
        </p:nvSpPr>
        <p:spPr bwMode="auto">
          <a:xfrm>
            <a:off x="1524000" y="4953000"/>
            <a:ext cx="6324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Arial" charset="0"/>
              <a:buNone/>
            </a:pPr>
            <a:r>
              <a:rPr lang="en-US" sz="2400" smtClean="0">
                <a:solidFill>
                  <a:srgbClr val="000000"/>
                </a:solidFill>
              </a:rPr>
              <a:t>(borrows from Gentry’s techniques)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51976-7EB7-426E-A3A5-7E5E45F1BCE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868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6384" grpId="0" animBg="1"/>
      <p:bldP spid="1466386" grpId="0" animBg="1"/>
      <p:bldP spid="1466422" grpId="0"/>
      <p:bldP spid="1466423" grpId="0"/>
      <p:bldP spid="1466424" grpId="0"/>
      <p:bldP spid="14664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u="sng" dirty="0" smtClean="0"/>
              <a:t>Secret-key</a:t>
            </a:r>
            <a:r>
              <a:rPr lang="en-US" dirty="0" smtClean="0"/>
              <a:t> </a:t>
            </a:r>
            <a:r>
              <a:rPr lang="en-US" dirty="0" err="1" smtClean="0"/>
              <a:t>Homomorphic</a:t>
            </a:r>
            <a:r>
              <a:rPr lang="en-US" dirty="0" smtClean="0"/>
              <a:t> Encryption</a:t>
            </a:r>
          </a:p>
        </p:txBody>
      </p:sp>
      <p:sp>
        <p:nvSpPr>
          <p:cNvPr id="1270787" name="Rectangle 3"/>
          <p:cNvSpPr>
            <a:spLocks noChangeArrowheads="1"/>
          </p:cNvSpPr>
          <p:nvPr/>
        </p:nvSpPr>
        <p:spPr bwMode="auto">
          <a:xfrm>
            <a:off x="685800" y="15240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Wingdings" pitchFamily="2" charset="2"/>
              <a:buChar char=""/>
            </a:pPr>
            <a:r>
              <a:rPr lang="en-US" sz="2400" smtClean="0">
                <a:solidFill>
                  <a:srgbClr val="000000"/>
                </a:solidFill>
              </a:rPr>
              <a:t>  Secret key: a large  n</a:t>
            </a:r>
            <a:r>
              <a:rPr lang="en-US" sz="2400" baseline="30000" smtClean="0">
                <a:solidFill>
                  <a:srgbClr val="000000"/>
                </a:solidFill>
              </a:rPr>
              <a:t>2</a:t>
            </a:r>
            <a:r>
              <a:rPr lang="en-US" sz="2400" smtClean="0">
                <a:solidFill>
                  <a:srgbClr val="000000"/>
                </a:solidFill>
              </a:rPr>
              <a:t>-bit </a:t>
            </a:r>
            <a:r>
              <a:rPr lang="en-US" sz="2400" b="1" smtClean="0">
                <a:solidFill>
                  <a:srgbClr val="FF0000"/>
                </a:solidFill>
              </a:rPr>
              <a:t>odd</a:t>
            </a:r>
            <a:r>
              <a:rPr lang="en-US" sz="2400" smtClean="0">
                <a:solidFill>
                  <a:srgbClr val="000000"/>
                </a:solidFill>
              </a:rPr>
              <a:t> number </a:t>
            </a:r>
            <a:r>
              <a:rPr lang="en-US" sz="2400" b="1" smtClean="0">
                <a:solidFill>
                  <a:srgbClr val="0000CC"/>
                </a:solidFill>
              </a:rPr>
              <a:t>p</a:t>
            </a:r>
          </a:p>
        </p:txBody>
      </p:sp>
      <p:sp>
        <p:nvSpPr>
          <p:cNvPr id="1270816" name="Rectangle 32"/>
          <p:cNvSpPr>
            <a:spLocks noChangeArrowheads="1"/>
          </p:cNvSpPr>
          <p:nvPr/>
        </p:nvSpPr>
        <p:spPr bwMode="auto">
          <a:xfrm>
            <a:off x="685800" y="2286000"/>
            <a:ext cx="723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Wingdings" pitchFamily="2" charset="2"/>
              <a:buChar char=""/>
            </a:pPr>
            <a:r>
              <a:rPr lang="en-US" sz="2400" smtClean="0">
                <a:solidFill>
                  <a:srgbClr val="000000"/>
                </a:solidFill>
              </a:rPr>
              <a:t> To Encrypt a bit </a:t>
            </a:r>
            <a:r>
              <a:rPr lang="en-US" sz="2400" b="1" smtClean="0">
                <a:solidFill>
                  <a:srgbClr val="0000CC"/>
                </a:solidFill>
              </a:rPr>
              <a:t>b</a:t>
            </a:r>
            <a:r>
              <a:rPr lang="en-US" sz="2400" smtClean="0">
                <a:solidFill>
                  <a:srgbClr val="000000"/>
                </a:solidFill>
              </a:rPr>
              <a:t>:</a:t>
            </a:r>
            <a:endParaRPr lang="en-US" sz="2400" b="1" smtClean="0">
              <a:solidFill>
                <a:srgbClr val="0000CC"/>
              </a:solidFill>
            </a:endParaRPr>
          </a:p>
        </p:txBody>
      </p:sp>
      <p:sp>
        <p:nvSpPr>
          <p:cNvPr id="1270817" name="Rectangle 33"/>
          <p:cNvSpPr>
            <a:spLocks noChangeArrowheads="1"/>
          </p:cNvSpPr>
          <p:nvPr/>
        </p:nvSpPr>
        <p:spPr bwMode="auto">
          <a:xfrm>
            <a:off x="1143000" y="2743200"/>
            <a:ext cx="6705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Arial" charset="0"/>
              <a:buChar char="–"/>
            </a:pPr>
            <a:r>
              <a:rPr lang="en-US" sz="2400" smtClean="0">
                <a:solidFill>
                  <a:srgbClr val="000000"/>
                </a:solidFill>
              </a:rPr>
              <a:t> pick a random “large” multiple of p, say </a:t>
            </a:r>
            <a:r>
              <a:rPr lang="en-US" sz="2400" b="1" smtClean="0">
                <a:solidFill>
                  <a:srgbClr val="0000CC"/>
                </a:solidFill>
              </a:rPr>
              <a:t>q·p</a:t>
            </a: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270818" name="Rectangle 34"/>
          <p:cNvSpPr>
            <a:spLocks noChangeArrowheads="1"/>
          </p:cNvSpPr>
          <p:nvPr/>
        </p:nvSpPr>
        <p:spPr bwMode="auto">
          <a:xfrm>
            <a:off x="1143000" y="3276600"/>
            <a:ext cx="7162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Arial" charset="0"/>
              <a:buChar char="–"/>
            </a:pPr>
            <a:r>
              <a:rPr lang="en-US" sz="2400" smtClean="0">
                <a:solidFill>
                  <a:srgbClr val="000000"/>
                </a:solidFill>
              </a:rPr>
              <a:t> pick a random “small” even number </a:t>
            </a:r>
            <a:r>
              <a:rPr lang="en-US" sz="2400" b="1" smtClean="0">
                <a:solidFill>
                  <a:srgbClr val="0000CC"/>
                </a:solidFill>
              </a:rPr>
              <a:t>2·r</a:t>
            </a:r>
          </a:p>
        </p:txBody>
      </p:sp>
      <p:sp>
        <p:nvSpPr>
          <p:cNvPr id="1270822" name="Rectangle 38"/>
          <p:cNvSpPr>
            <a:spLocks noChangeArrowheads="1"/>
          </p:cNvSpPr>
          <p:nvPr/>
        </p:nvSpPr>
        <p:spPr bwMode="auto">
          <a:xfrm>
            <a:off x="1143000" y="3810000"/>
            <a:ext cx="7162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Arial" charset="0"/>
              <a:buChar char="–"/>
            </a:pPr>
            <a:r>
              <a:rPr lang="en-US" sz="2400" smtClean="0">
                <a:solidFill>
                  <a:srgbClr val="000000"/>
                </a:solidFill>
              </a:rPr>
              <a:t> Ciphertext </a:t>
            </a:r>
            <a:r>
              <a:rPr lang="en-US" sz="2400" b="1" smtClean="0">
                <a:solidFill>
                  <a:srgbClr val="0000CC"/>
                </a:solidFill>
              </a:rPr>
              <a:t>c =</a:t>
            </a:r>
            <a:r>
              <a:rPr lang="en-US" sz="2400" smtClean="0">
                <a:solidFill>
                  <a:srgbClr val="000000"/>
                </a:solidFill>
              </a:rPr>
              <a:t> </a:t>
            </a:r>
            <a:r>
              <a:rPr lang="en-US" sz="2400" b="1" smtClean="0">
                <a:solidFill>
                  <a:srgbClr val="0000CC"/>
                </a:solidFill>
              </a:rPr>
              <a:t>q·p+2·r+b</a:t>
            </a:r>
          </a:p>
        </p:txBody>
      </p:sp>
      <p:sp>
        <p:nvSpPr>
          <p:cNvPr id="1270823" name="Rectangle 39"/>
          <p:cNvSpPr>
            <a:spLocks noChangeArrowheads="1"/>
          </p:cNvSpPr>
          <p:nvPr/>
        </p:nvSpPr>
        <p:spPr bwMode="auto">
          <a:xfrm>
            <a:off x="762000" y="4572000"/>
            <a:ext cx="723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Wingdings" pitchFamily="2" charset="2"/>
              <a:buChar char=""/>
            </a:pPr>
            <a:r>
              <a:rPr lang="en-US" sz="2400" smtClean="0">
                <a:solidFill>
                  <a:srgbClr val="000000"/>
                </a:solidFill>
                <a:sym typeface="Wingdings" pitchFamily="2" charset="2"/>
              </a:rPr>
              <a:t>  To </a:t>
            </a:r>
            <a:r>
              <a:rPr lang="en-US" sz="2400" smtClean="0">
                <a:solidFill>
                  <a:srgbClr val="000000"/>
                </a:solidFill>
              </a:rPr>
              <a:t>Decrypt a ciphertext </a:t>
            </a:r>
            <a:r>
              <a:rPr lang="en-US" sz="2400" b="1" smtClean="0">
                <a:solidFill>
                  <a:srgbClr val="0000CC"/>
                </a:solidFill>
              </a:rPr>
              <a:t>c</a:t>
            </a:r>
            <a:r>
              <a:rPr lang="en-US" sz="2400" smtClean="0">
                <a:solidFill>
                  <a:srgbClr val="000000"/>
                </a:solidFill>
              </a:rPr>
              <a:t>:</a:t>
            </a:r>
            <a:endParaRPr lang="en-US" sz="2400" b="1" smtClean="0">
              <a:solidFill>
                <a:srgbClr val="0000CC"/>
              </a:solidFill>
            </a:endParaRPr>
          </a:p>
        </p:txBody>
      </p:sp>
      <p:sp>
        <p:nvSpPr>
          <p:cNvPr id="1270824" name="Rectangle 40"/>
          <p:cNvSpPr>
            <a:spLocks noChangeArrowheads="1"/>
          </p:cNvSpPr>
          <p:nvPr/>
        </p:nvSpPr>
        <p:spPr bwMode="auto">
          <a:xfrm>
            <a:off x="1371600" y="5105400"/>
            <a:ext cx="6324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Arial" charset="0"/>
              <a:buChar char="–"/>
            </a:pPr>
            <a:r>
              <a:rPr lang="en-US" sz="2400" smtClean="0">
                <a:solidFill>
                  <a:srgbClr val="000000"/>
                </a:solidFill>
              </a:rPr>
              <a:t> c (mod </a:t>
            </a:r>
            <a:r>
              <a:rPr lang="en-US" sz="2400" smtClean="0">
                <a:solidFill>
                  <a:srgbClr val="0000CC"/>
                </a:solidFill>
              </a:rPr>
              <a:t>p</a:t>
            </a:r>
            <a:r>
              <a:rPr lang="en-US" sz="2400" smtClean="0">
                <a:solidFill>
                  <a:srgbClr val="000000"/>
                </a:solidFill>
              </a:rPr>
              <a:t>) = </a:t>
            </a:r>
            <a:r>
              <a:rPr lang="en-US" sz="2400" b="1" smtClean="0">
                <a:solidFill>
                  <a:srgbClr val="000000"/>
                </a:solidFill>
              </a:rPr>
              <a:t>2·r+b (mod p) = 2·r+b</a:t>
            </a:r>
          </a:p>
        </p:txBody>
      </p:sp>
      <p:sp>
        <p:nvSpPr>
          <p:cNvPr id="1270825" name="Rectangle 41"/>
          <p:cNvSpPr>
            <a:spLocks noChangeArrowheads="1"/>
          </p:cNvSpPr>
          <p:nvPr/>
        </p:nvSpPr>
        <p:spPr bwMode="auto">
          <a:xfrm>
            <a:off x="1371600" y="5638800"/>
            <a:ext cx="6324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Arial" charset="0"/>
              <a:buChar char="–"/>
            </a:pPr>
            <a:r>
              <a:rPr lang="en-US" sz="2400" smtClean="0">
                <a:solidFill>
                  <a:srgbClr val="000000"/>
                </a:solidFill>
              </a:rPr>
              <a:t> read off the least significant bit</a:t>
            </a:r>
          </a:p>
        </p:txBody>
      </p:sp>
      <p:sp>
        <p:nvSpPr>
          <p:cNvPr id="1270831" name="Rectangle 47"/>
          <p:cNvSpPr>
            <a:spLocks noChangeArrowheads="1"/>
          </p:cNvSpPr>
          <p:nvPr/>
        </p:nvSpPr>
        <p:spPr bwMode="auto">
          <a:xfrm>
            <a:off x="7467600" y="2743200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Arial" charset="0"/>
              <a:buNone/>
            </a:pPr>
            <a:r>
              <a:rPr lang="en-US" sz="2400" smtClean="0">
                <a:solidFill>
                  <a:srgbClr val="000000"/>
                </a:solidFill>
              </a:rPr>
              <a:t>(q ~ n</a:t>
            </a:r>
            <a:r>
              <a:rPr lang="en-US" sz="2400" baseline="30000" smtClean="0">
                <a:solidFill>
                  <a:srgbClr val="000000"/>
                </a:solidFill>
              </a:rPr>
              <a:t>5</a:t>
            </a:r>
            <a:r>
              <a:rPr lang="en-US" sz="2400" smtClean="0">
                <a:solidFill>
                  <a:srgbClr val="000000"/>
                </a:solidFill>
              </a:rPr>
              <a:t> bits)</a:t>
            </a:r>
          </a:p>
        </p:txBody>
      </p:sp>
      <p:sp>
        <p:nvSpPr>
          <p:cNvPr id="1270832" name="Rectangle 48"/>
          <p:cNvSpPr>
            <a:spLocks noChangeArrowheads="1"/>
          </p:cNvSpPr>
          <p:nvPr/>
        </p:nvSpPr>
        <p:spPr bwMode="auto">
          <a:xfrm>
            <a:off x="7620000" y="3200400"/>
            <a:ext cx="1676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Arial" charset="0"/>
              <a:buNone/>
            </a:pPr>
            <a:r>
              <a:rPr lang="en-US" sz="2400" smtClean="0">
                <a:solidFill>
                  <a:srgbClr val="000000"/>
                </a:solidFill>
              </a:rPr>
              <a:t>(r ~ n bits)</a:t>
            </a:r>
          </a:p>
        </p:txBody>
      </p:sp>
      <p:sp>
        <p:nvSpPr>
          <p:cNvPr id="1270836" name="AutoShape 52"/>
          <p:cNvSpPr>
            <a:spLocks noChangeArrowheads="1"/>
          </p:cNvSpPr>
          <p:nvPr/>
        </p:nvSpPr>
        <p:spPr bwMode="auto">
          <a:xfrm>
            <a:off x="5791200" y="4114800"/>
            <a:ext cx="1066800" cy="457200"/>
          </a:xfrm>
          <a:prstGeom prst="wedgeRoundRectCallout">
            <a:avLst>
              <a:gd name="adj1" fmla="val 23514"/>
              <a:gd name="adj2" fmla="val -12222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smtClean="0">
                <a:solidFill>
                  <a:srgbClr val="000000"/>
                </a:solidFill>
              </a:rPr>
              <a:t>“noise”</a:t>
            </a:r>
          </a:p>
        </p:txBody>
      </p:sp>
      <p:sp>
        <p:nvSpPr>
          <p:cNvPr id="1270837" name="Rectangle 53"/>
          <p:cNvSpPr>
            <a:spLocks noChangeArrowheads="1"/>
          </p:cNvSpPr>
          <p:nvPr/>
        </p:nvSpPr>
        <p:spPr bwMode="auto">
          <a:xfrm>
            <a:off x="6781800" y="1524000"/>
            <a:ext cx="2514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Arial" charset="0"/>
              <a:buNone/>
            </a:pPr>
            <a:r>
              <a:rPr lang="en-US" sz="2400" smtClean="0">
                <a:solidFill>
                  <a:srgbClr val="000000"/>
                </a:solidFill>
              </a:rPr>
              <a:t>(sec. param = n)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0" y="1600200"/>
            <a:ext cx="762000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00000"/>
              </a:lnSpc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10200" y="5181600"/>
            <a:ext cx="1066800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00000"/>
              </a:lnSpc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51976-7EB7-426E-A3A5-7E5E45F1BCE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9190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787" grpId="0"/>
      <p:bldP spid="1270816" grpId="0"/>
      <p:bldP spid="1270817" grpId="0"/>
      <p:bldP spid="1270818" grpId="0"/>
      <p:bldP spid="1270822" grpId="0"/>
      <p:bldP spid="1270823" grpId="0"/>
      <p:bldP spid="1270824" grpId="0"/>
      <p:bldP spid="1270825" grpId="0"/>
      <p:bldP spid="1270831" grpId="0"/>
      <p:bldP spid="1270832" grpId="0"/>
      <p:bldP spid="1270836" grpId="0" animBg="1"/>
      <p:bldP spid="1270837" grpId="0"/>
      <p:bldP spid="2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626" name="Rectangle 2"/>
          <p:cNvSpPr>
            <a:spLocks noChangeArrowheads="1"/>
          </p:cNvSpPr>
          <p:nvPr/>
        </p:nvSpPr>
        <p:spPr bwMode="auto">
          <a:xfrm>
            <a:off x="3886200" y="3352800"/>
            <a:ext cx="25908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Secret-key Homomorphic Encryption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57200" y="1447800"/>
            <a:ext cx="723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Wingdings" pitchFamily="2" charset="2"/>
              <a:buChar char=""/>
            </a:pPr>
            <a:r>
              <a:rPr lang="en-US" sz="2400" smtClean="0">
                <a:solidFill>
                  <a:srgbClr val="000000"/>
                </a:solidFill>
              </a:rPr>
              <a:t> How to Add and Multiply Encrypted Bits:</a:t>
            </a:r>
          </a:p>
        </p:txBody>
      </p:sp>
      <p:sp>
        <p:nvSpPr>
          <p:cNvPr id="1562629" name="Rectangle 5"/>
          <p:cNvSpPr>
            <a:spLocks noChangeArrowheads="1"/>
          </p:cNvSpPr>
          <p:nvPr/>
        </p:nvSpPr>
        <p:spPr bwMode="auto">
          <a:xfrm>
            <a:off x="838200" y="1828800"/>
            <a:ext cx="8686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Arial" charset="0"/>
              <a:buChar char="–"/>
            </a:pPr>
            <a:r>
              <a:rPr lang="en-US" sz="2400" smtClean="0">
                <a:solidFill>
                  <a:srgbClr val="000000"/>
                </a:solidFill>
              </a:rPr>
              <a:t> Add/Mult two near-multiples of p gives a near-multiple of p.</a:t>
            </a:r>
            <a:endParaRPr lang="en-US" sz="2400" smtClean="0">
              <a:solidFill>
                <a:srgbClr val="0000CC"/>
              </a:solidFill>
            </a:endParaRPr>
          </a:p>
        </p:txBody>
      </p:sp>
      <p:sp>
        <p:nvSpPr>
          <p:cNvPr id="1562630" name="Rectangle 6"/>
          <p:cNvSpPr>
            <a:spLocks noChangeArrowheads="1"/>
          </p:cNvSpPr>
          <p:nvPr/>
        </p:nvSpPr>
        <p:spPr bwMode="auto">
          <a:xfrm>
            <a:off x="838200" y="2590800"/>
            <a:ext cx="7162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Arial" charset="0"/>
              <a:buChar char="–"/>
            </a:pPr>
            <a:r>
              <a:rPr lang="en-US" sz="2400" smtClean="0">
                <a:solidFill>
                  <a:srgbClr val="000000"/>
                </a:solidFill>
              </a:rPr>
              <a:t> </a:t>
            </a:r>
            <a:r>
              <a:rPr lang="en-US" sz="2400" b="1" smtClean="0">
                <a:solidFill>
                  <a:srgbClr val="000000"/>
                </a:solidFill>
              </a:rPr>
              <a:t>c</a:t>
            </a:r>
            <a:r>
              <a:rPr lang="en-US" sz="2400" b="1" baseline="-25000" smtClean="0">
                <a:solidFill>
                  <a:srgbClr val="000000"/>
                </a:solidFill>
              </a:rPr>
              <a:t>1</a:t>
            </a:r>
            <a:r>
              <a:rPr lang="en-US" sz="2400" smtClean="0">
                <a:solidFill>
                  <a:srgbClr val="000000"/>
                </a:solidFill>
              </a:rPr>
              <a:t> = q</a:t>
            </a:r>
            <a:r>
              <a:rPr lang="en-US" sz="2400" baseline="-25000" smtClean="0">
                <a:solidFill>
                  <a:srgbClr val="000000"/>
                </a:solidFill>
              </a:rPr>
              <a:t>1</a:t>
            </a:r>
            <a:r>
              <a:rPr lang="en-US" sz="2400" smtClean="0">
                <a:solidFill>
                  <a:srgbClr val="000000"/>
                </a:solidFill>
              </a:rPr>
              <a:t>·p + (2·r</a:t>
            </a:r>
            <a:r>
              <a:rPr lang="en-US" sz="2400" baseline="-25000" smtClean="0">
                <a:solidFill>
                  <a:srgbClr val="000000"/>
                </a:solidFill>
              </a:rPr>
              <a:t>1</a:t>
            </a:r>
            <a:r>
              <a:rPr lang="en-US" sz="2400" smtClean="0">
                <a:solidFill>
                  <a:srgbClr val="000000"/>
                </a:solidFill>
              </a:rPr>
              <a:t> + b</a:t>
            </a:r>
            <a:r>
              <a:rPr lang="en-US" sz="2400" baseline="-25000" smtClean="0">
                <a:solidFill>
                  <a:srgbClr val="000000"/>
                </a:solidFill>
              </a:rPr>
              <a:t>1</a:t>
            </a:r>
            <a:r>
              <a:rPr lang="en-US" sz="2400" smtClean="0">
                <a:solidFill>
                  <a:srgbClr val="000000"/>
                </a:solidFill>
              </a:rPr>
              <a:t>), </a:t>
            </a:r>
            <a:r>
              <a:rPr lang="en-US" sz="2400" b="1" smtClean="0">
                <a:solidFill>
                  <a:srgbClr val="000000"/>
                </a:solidFill>
              </a:rPr>
              <a:t>c</a:t>
            </a:r>
            <a:r>
              <a:rPr lang="en-US" sz="2400" b="1" baseline="-25000" smtClean="0">
                <a:solidFill>
                  <a:srgbClr val="000000"/>
                </a:solidFill>
              </a:rPr>
              <a:t>2</a:t>
            </a:r>
            <a:r>
              <a:rPr lang="en-US" sz="2400" b="1" smtClean="0">
                <a:solidFill>
                  <a:srgbClr val="000000"/>
                </a:solidFill>
              </a:rPr>
              <a:t> </a:t>
            </a:r>
            <a:r>
              <a:rPr lang="en-US" sz="2400" smtClean="0">
                <a:solidFill>
                  <a:srgbClr val="000000"/>
                </a:solidFill>
              </a:rPr>
              <a:t>= q</a:t>
            </a:r>
            <a:r>
              <a:rPr lang="en-US" sz="2400" baseline="-25000" smtClean="0">
                <a:solidFill>
                  <a:srgbClr val="000000"/>
                </a:solidFill>
              </a:rPr>
              <a:t>2</a:t>
            </a:r>
            <a:r>
              <a:rPr lang="en-US" sz="2400" smtClean="0">
                <a:solidFill>
                  <a:srgbClr val="000000"/>
                </a:solidFill>
              </a:rPr>
              <a:t>·p + (2·r</a:t>
            </a:r>
            <a:r>
              <a:rPr lang="en-US" sz="2400" baseline="-25000" smtClean="0">
                <a:solidFill>
                  <a:srgbClr val="000000"/>
                </a:solidFill>
              </a:rPr>
              <a:t>2</a:t>
            </a:r>
            <a:r>
              <a:rPr lang="en-US" sz="2400" smtClean="0">
                <a:solidFill>
                  <a:srgbClr val="000000"/>
                </a:solidFill>
              </a:rPr>
              <a:t> + b</a:t>
            </a:r>
            <a:r>
              <a:rPr lang="en-US" sz="2400" baseline="-25000" smtClean="0">
                <a:solidFill>
                  <a:srgbClr val="000000"/>
                </a:solidFill>
              </a:rPr>
              <a:t>2</a:t>
            </a:r>
            <a:r>
              <a:rPr lang="en-US" sz="240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562631" name="Rectangle 7"/>
          <p:cNvSpPr>
            <a:spLocks noChangeArrowheads="1"/>
          </p:cNvSpPr>
          <p:nvPr/>
        </p:nvSpPr>
        <p:spPr bwMode="auto">
          <a:xfrm>
            <a:off x="838200" y="3276600"/>
            <a:ext cx="7162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Arial" charset="0"/>
              <a:buChar char="–"/>
            </a:pPr>
            <a:r>
              <a:rPr lang="en-US" sz="2400" smtClean="0">
                <a:solidFill>
                  <a:srgbClr val="000000"/>
                </a:solidFill>
              </a:rPr>
              <a:t> </a:t>
            </a:r>
            <a:r>
              <a:rPr lang="en-US" sz="2400" b="1" smtClean="0">
                <a:solidFill>
                  <a:srgbClr val="000000"/>
                </a:solidFill>
              </a:rPr>
              <a:t>c</a:t>
            </a:r>
            <a:r>
              <a:rPr lang="en-US" sz="2400" b="1" baseline="-25000" smtClean="0">
                <a:solidFill>
                  <a:srgbClr val="000000"/>
                </a:solidFill>
              </a:rPr>
              <a:t>1</a:t>
            </a:r>
            <a:r>
              <a:rPr lang="en-US" sz="2400" b="1" smtClean="0">
                <a:solidFill>
                  <a:srgbClr val="000000"/>
                </a:solidFill>
              </a:rPr>
              <a:t>+c</a:t>
            </a:r>
            <a:r>
              <a:rPr lang="en-US" sz="2400" b="1" baseline="-25000" smtClean="0">
                <a:solidFill>
                  <a:srgbClr val="000000"/>
                </a:solidFill>
              </a:rPr>
              <a:t>2</a:t>
            </a:r>
            <a:r>
              <a:rPr lang="en-US" sz="2400" smtClean="0">
                <a:solidFill>
                  <a:srgbClr val="000000"/>
                </a:solidFill>
              </a:rPr>
              <a:t> = </a:t>
            </a:r>
            <a:r>
              <a:rPr lang="en-US" sz="2400" b="1" smtClean="0">
                <a:solidFill>
                  <a:srgbClr val="0000CC"/>
                </a:solidFill>
              </a:rPr>
              <a:t>p·</a:t>
            </a:r>
            <a:r>
              <a:rPr lang="en-US" sz="2400" smtClean="0">
                <a:solidFill>
                  <a:srgbClr val="000000"/>
                </a:solidFill>
              </a:rPr>
              <a:t>(q</a:t>
            </a:r>
            <a:r>
              <a:rPr lang="en-US" sz="2400" baseline="-25000" smtClean="0">
                <a:solidFill>
                  <a:srgbClr val="000000"/>
                </a:solidFill>
              </a:rPr>
              <a:t>1</a:t>
            </a:r>
            <a:r>
              <a:rPr lang="en-US" sz="2400" smtClean="0">
                <a:solidFill>
                  <a:srgbClr val="000000"/>
                </a:solidFill>
              </a:rPr>
              <a:t> + q</a:t>
            </a:r>
            <a:r>
              <a:rPr lang="en-US" sz="2400" baseline="-25000" smtClean="0">
                <a:solidFill>
                  <a:srgbClr val="000000"/>
                </a:solidFill>
              </a:rPr>
              <a:t>2</a:t>
            </a:r>
            <a:r>
              <a:rPr lang="en-US" sz="2400" smtClean="0">
                <a:solidFill>
                  <a:srgbClr val="000000"/>
                </a:solidFill>
              </a:rPr>
              <a:t>) + </a:t>
            </a:r>
            <a:r>
              <a:rPr lang="en-US" sz="2400" b="1" smtClean="0">
                <a:solidFill>
                  <a:srgbClr val="0000CC"/>
                </a:solidFill>
              </a:rPr>
              <a:t>2·</a:t>
            </a:r>
            <a:r>
              <a:rPr lang="en-US" sz="2400" smtClean="0">
                <a:solidFill>
                  <a:srgbClr val="000000"/>
                </a:solidFill>
              </a:rPr>
              <a:t>(r</a:t>
            </a:r>
            <a:r>
              <a:rPr lang="en-US" sz="2400" baseline="-25000" smtClean="0">
                <a:solidFill>
                  <a:srgbClr val="000000"/>
                </a:solidFill>
              </a:rPr>
              <a:t>1</a:t>
            </a:r>
            <a:r>
              <a:rPr lang="en-US" sz="2400" smtClean="0">
                <a:solidFill>
                  <a:srgbClr val="000000"/>
                </a:solidFill>
              </a:rPr>
              <a:t>+r</a:t>
            </a:r>
            <a:r>
              <a:rPr lang="en-US" sz="2400" baseline="-25000" smtClean="0">
                <a:solidFill>
                  <a:srgbClr val="000000"/>
                </a:solidFill>
              </a:rPr>
              <a:t>2</a:t>
            </a:r>
            <a:r>
              <a:rPr lang="en-US" sz="2400" smtClean="0">
                <a:solidFill>
                  <a:srgbClr val="000000"/>
                </a:solidFill>
              </a:rPr>
              <a:t>) + (b</a:t>
            </a:r>
            <a:r>
              <a:rPr lang="en-US" sz="2400" baseline="-25000" smtClean="0">
                <a:solidFill>
                  <a:srgbClr val="000000"/>
                </a:solidFill>
              </a:rPr>
              <a:t>1</a:t>
            </a:r>
            <a:r>
              <a:rPr lang="en-US" sz="2400" smtClean="0">
                <a:solidFill>
                  <a:srgbClr val="000000"/>
                </a:solidFill>
              </a:rPr>
              <a:t>+b</a:t>
            </a:r>
            <a:r>
              <a:rPr lang="en-US" sz="2400" baseline="-25000" smtClean="0">
                <a:solidFill>
                  <a:srgbClr val="000000"/>
                </a:solidFill>
              </a:rPr>
              <a:t>2</a:t>
            </a:r>
            <a:r>
              <a:rPr lang="en-US" sz="240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562632" name="Rectangle 8"/>
          <p:cNvSpPr>
            <a:spLocks noChangeArrowheads="1"/>
          </p:cNvSpPr>
          <p:nvPr/>
        </p:nvSpPr>
        <p:spPr bwMode="auto">
          <a:xfrm>
            <a:off x="6705600" y="3276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Arial" charset="0"/>
              <a:buNone/>
            </a:pPr>
            <a:r>
              <a:rPr lang="en-US" sz="2400" b="1" smtClean="0">
                <a:solidFill>
                  <a:srgbClr val="FF0000"/>
                </a:solidFill>
              </a:rPr>
              <a:t>« p</a:t>
            </a:r>
          </a:p>
        </p:txBody>
      </p:sp>
      <p:sp>
        <p:nvSpPr>
          <p:cNvPr id="1562633" name="Rectangle 9"/>
          <p:cNvSpPr>
            <a:spLocks noChangeArrowheads="1"/>
          </p:cNvSpPr>
          <p:nvPr/>
        </p:nvSpPr>
        <p:spPr bwMode="auto">
          <a:xfrm>
            <a:off x="5029200" y="4953000"/>
            <a:ext cx="32766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1562634" name="Rectangle 10"/>
          <p:cNvSpPr>
            <a:spLocks noChangeArrowheads="1"/>
          </p:cNvSpPr>
          <p:nvPr/>
        </p:nvSpPr>
        <p:spPr bwMode="auto">
          <a:xfrm>
            <a:off x="838200" y="4724400"/>
            <a:ext cx="8686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Arial" charset="0"/>
              <a:buChar char="–"/>
            </a:pPr>
            <a:r>
              <a:rPr lang="en-US" sz="2400" smtClean="0">
                <a:solidFill>
                  <a:srgbClr val="000000"/>
                </a:solidFill>
              </a:rPr>
              <a:t> </a:t>
            </a:r>
            <a:r>
              <a:rPr lang="en-US" sz="2400" b="1" smtClean="0">
                <a:solidFill>
                  <a:srgbClr val="000000"/>
                </a:solidFill>
              </a:rPr>
              <a:t>c</a:t>
            </a:r>
            <a:r>
              <a:rPr lang="en-US" sz="2400" b="1" baseline="-25000" smtClean="0">
                <a:solidFill>
                  <a:srgbClr val="000000"/>
                </a:solidFill>
              </a:rPr>
              <a:t>1</a:t>
            </a:r>
            <a:r>
              <a:rPr lang="en-US" sz="2400" b="1" smtClean="0">
                <a:solidFill>
                  <a:srgbClr val="000000"/>
                </a:solidFill>
              </a:rPr>
              <a:t>c</a:t>
            </a:r>
            <a:r>
              <a:rPr lang="en-US" sz="2400" b="1" baseline="-25000" smtClean="0">
                <a:solidFill>
                  <a:srgbClr val="000000"/>
                </a:solidFill>
              </a:rPr>
              <a:t>2</a:t>
            </a:r>
            <a:r>
              <a:rPr lang="en-US" sz="2400" smtClean="0">
                <a:solidFill>
                  <a:srgbClr val="000000"/>
                </a:solidFill>
              </a:rPr>
              <a:t> = </a:t>
            </a:r>
            <a:r>
              <a:rPr lang="en-US" sz="2400" b="1" smtClean="0">
                <a:solidFill>
                  <a:srgbClr val="0000CC"/>
                </a:solidFill>
              </a:rPr>
              <a:t>p·</a:t>
            </a:r>
            <a:r>
              <a:rPr lang="en-US" sz="2400" smtClean="0">
                <a:solidFill>
                  <a:srgbClr val="000000"/>
                </a:solidFill>
              </a:rPr>
              <a:t>(c</a:t>
            </a:r>
            <a:r>
              <a:rPr lang="en-US" sz="2400" baseline="-25000" smtClean="0">
                <a:solidFill>
                  <a:srgbClr val="000000"/>
                </a:solidFill>
              </a:rPr>
              <a:t>2</a:t>
            </a:r>
            <a:r>
              <a:rPr lang="en-US" sz="2400" smtClean="0">
                <a:solidFill>
                  <a:srgbClr val="000000"/>
                </a:solidFill>
              </a:rPr>
              <a:t>·q</a:t>
            </a:r>
            <a:r>
              <a:rPr lang="en-US" sz="2400" baseline="-25000" smtClean="0">
                <a:solidFill>
                  <a:srgbClr val="000000"/>
                </a:solidFill>
              </a:rPr>
              <a:t>1</a:t>
            </a:r>
            <a:r>
              <a:rPr lang="en-US" sz="2400" smtClean="0">
                <a:solidFill>
                  <a:srgbClr val="000000"/>
                </a:solidFill>
              </a:rPr>
              <a:t>+c</a:t>
            </a:r>
            <a:r>
              <a:rPr lang="en-US" sz="2400" baseline="-25000" smtClean="0">
                <a:solidFill>
                  <a:srgbClr val="000000"/>
                </a:solidFill>
              </a:rPr>
              <a:t>1</a:t>
            </a:r>
            <a:r>
              <a:rPr lang="en-US" sz="2400" smtClean="0">
                <a:solidFill>
                  <a:srgbClr val="000000"/>
                </a:solidFill>
              </a:rPr>
              <a:t>·q</a:t>
            </a:r>
            <a:r>
              <a:rPr lang="en-US" sz="2400" baseline="-25000" smtClean="0">
                <a:solidFill>
                  <a:srgbClr val="000000"/>
                </a:solidFill>
              </a:rPr>
              <a:t>2</a:t>
            </a:r>
            <a:r>
              <a:rPr lang="en-US" sz="2400" smtClean="0">
                <a:solidFill>
                  <a:srgbClr val="000000"/>
                </a:solidFill>
              </a:rPr>
              <a:t>-q</a:t>
            </a:r>
            <a:r>
              <a:rPr lang="en-US" sz="2400" baseline="-25000" smtClean="0">
                <a:solidFill>
                  <a:srgbClr val="000000"/>
                </a:solidFill>
              </a:rPr>
              <a:t>1</a:t>
            </a:r>
            <a:r>
              <a:rPr lang="en-US" sz="2400" smtClean="0">
                <a:solidFill>
                  <a:srgbClr val="000000"/>
                </a:solidFill>
              </a:rPr>
              <a:t>·q</a:t>
            </a:r>
            <a:r>
              <a:rPr lang="en-US" sz="2400" baseline="-25000" smtClean="0">
                <a:solidFill>
                  <a:srgbClr val="000000"/>
                </a:solidFill>
              </a:rPr>
              <a:t>2</a:t>
            </a:r>
            <a:r>
              <a:rPr lang="en-US" sz="2400" smtClean="0">
                <a:solidFill>
                  <a:srgbClr val="000000"/>
                </a:solidFill>
              </a:rPr>
              <a:t>) + </a:t>
            </a:r>
            <a:r>
              <a:rPr lang="en-US" sz="2400" b="1" smtClean="0">
                <a:solidFill>
                  <a:srgbClr val="0000CC"/>
                </a:solidFill>
              </a:rPr>
              <a:t>2·</a:t>
            </a:r>
            <a:r>
              <a:rPr lang="en-US" sz="2400" smtClean="0">
                <a:solidFill>
                  <a:srgbClr val="000000"/>
                </a:solidFill>
              </a:rPr>
              <a:t>(r</a:t>
            </a:r>
            <a:r>
              <a:rPr lang="en-US" sz="2400" baseline="-25000" smtClean="0">
                <a:solidFill>
                  <a:srgbClr val="000000"/>
                </a:solidFill>
              </a:rPr>
              <a:t>1</a:t>
            </a:r>
            <a:r>
              <a:rPr lang="en-US" sz="2400" smtClean="0">
                <a:solidFill>
                  <a:srgbClr val="000000"/>
                </a:solidFill>
              </a:rPr>
              <a:t>r</a:t>
            </a:r>
            <a:r>
              <a:rPr lang="en-US" sz="2400" baseline="-25000" smtClean="0">
                <a:solidFill>
                  <a:srgbClr val="000000"/>
                </a:solidFill>
              </a:rPr>
              <a:t>2</a:t>
            </a:r>
            <a:r>
              <a:rPr lang="en-US" sz="2400" smtClean="0">
                <a:solidFill>
                  <a:srgbClr val="000000"/>
                </a:solidFill>
              </a:rPr>
              <a:t>+r</a:t>
            </a:r>
            <a:r>
              <a:rPr lang="en-US" sz="2400" baseline="-25000" smtClean="0">
                <a:solidFill>
                  <a:srgbClr val="000000"/>
                </a:solidFill>
              </a:rPr>
              <a:t>1</a:t>
            </a:r>
            <a:r>
              <a:rPr lang="en-US" sz="2400" smtClean="0">
                <a:solidFill>
                  <a:srgbClr val="000000"/>
                </a:solidFill>
              </a:rPr>
              <a:t>b</a:t>
            </a:r>
            <a:r>
              <a:rPr lang="en-US" sz="2400" baseline="-25000" smtClean="0">
                <a:solidFill>
                  <a:srgbClr val="000000"/>
                </a:solidFill>
              </a:rPr>
              <a:t>2</a:t>
            </a:r>
            <a:r>
              <a:rPr lang="en-US" sz="2400" smtClean="0">
                <a:solidFill>
                  <a:srgbClr val="000000"/>
                </a:solidFill>
              </a:rPr>
              <a:t>+r</a:t>
            </a:r>
            <a:r>
              <a:rPr lang="en-US" sz="2400" baseline="-25000" smtClean="0">
                <a:solidFill>
                  <a:srgbClr val="000000"/>
                </a:solidFill>
              </a:rPr>
              <a:t>2</a:t>
            </a:r>
            <a:r>
              <a:rPr lang="en-US" sz="2400" smtClean="0">
                <a:solidFill>
                  <a:srgbClr val="000000"/>
                </a:solidFill>
              </a:rPr>
              <a:t>b</a:t>
            </a:r>
            <a:r>
              <a:rPr lang="en-US" sz="2400" baseline="-25000" smtClean="0">
                <a:solidFill>
                  <a:srgbClr val="000000"/>
                </a:solidFill>
              </a:rPr>
              <a:t>1</a:t>
            </a:r>
            <a:r>
              <a:rPr lang="en-US" sz="2400" smtClean="0">
                <a:solidFill>
                  <a:srgbClr val="000000"/>
                </a:solidFill>
              </a:rPr>
              <a:t>) + b</a:t>
            </a:r>
            <a:r>
              <a:rPr lang="en-US" sz="2400" baseline="-25000" smtClean="0">
                <a:solidFill>
                  <a:srgbClr val="000000"/>
                </a:solidFill>
              </a:rPr>
              <a:t>1</a:t>
            </a:r>
            <a:r>
              <a:rPr lang="en-US" sz="2400" smtClean="0">
                <a:solidFill>
                  <a:srgbClr val="000000"/>
                </a:solidFill>
              </a:rPr>
              <a:t>b</a:t>
            </a:r>
            <a:r>
              <a:rPr lang="en-US" sz="2400" baseline="-25000" smtClean="0">
                <a:solidFill>
                  <a:srgbClr val="000000"/>
                </a:solidFill>
              </a:rPr>
              <a:t>2</a:t>
            </a: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562635" name="Rectangle 11"/>
          <p:cNvSpPr>
            <a:spLocks noChangeArrowheads="1"/>
          </p:cNvSpPr>
          <p:nvPr/>
        </p:nvSpPr>
        <p:spPr bwMode="auto">
          <a:xfrm>
            <a:off x="8305800" y="48768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Arial" charset="0"/>
              <a:buNone/>
            </a:pPr>
            <a:r>
              <a:rPr lang="en-US" sz="2400" b="1" smtClean="0">
                <a:solidFill>
                  <a:srgbClr val="FF0000"/>
                </a:solidFill>
              </a:rPr>
              <a:t>« p</a:t>
            </a:r>
          </a:p>
        </p:txBody>
      </p:sp>
      <p:grpSp>
        <p:nvGrpSpPr>
          <p:cNvPr id="1562636" name="Group 12"/>
          <p:cNvGrpSpPr>
            <a:grpSpLocks/>
          </p:cNvGrpSpPr>
          <p:nvPr/>
        </p:nvGrpSpPr>
        <p:grpSpPr bwMode="auto">
          <a:xfrm>
            <a:off x="3810000" y="3886200"/>
            <a:ext cx="2819400" cy="609600"/>
            <a:chOff x="2496" y="2736"/>
            <a:chExt cx="1776" cy="384"/>
          </a:xfrm>
        </p:grpSpPr>
        <p:sp>
          <p:nvSpPr>
            <p:cNvPr id="16400" name="Rectangle 13"/>
            <p:cNvSpPr>
              <a:spLocks noChangeArrowheads="1"/>
            </p:cNvSpPr>
            <p:nvPr/>
          </p:nvSpPr>
          <p:spPr bwMode="auto">
            <a:xfrm>
              <a:off x="2544" y="2832"/>
              <a:ext cx="16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>
                <a:lnSpc>
                  <a:spcPct val="100000"/>
                </a:lnSpc>
                <a:buFont typeface="Arial" charset="0"/>
                <a:buNone/>
              </a:pPr>
              <a:r>
                <a:rPr lang="en-US" sz="2400" smtClean="0">
                  <a:solidFill>
                    <a:srgbClr val="000000"/>
                  </a:solidFill>
                </a:rPr>
                <a:t>LSB = b</a:t>
              </a:r>
              <a:r>
                <a:rPr lang="en-US" sz="2400" baseline="-25000" smtClean="0">
                  <a:solidFill>
                    <a:srgbClr val="000000"/>
                  </a:solidFill>
                </a:rPr>
                <a:t>1</a:t>
              </a:r>
              <a:r>
                <a:rPr lang="en-US" sz="2400" smtClean="0">
                  <a:solidFill>
                    <a:srgbClr val="000000"/>
                  </a:solidFill>
                </a:rPr>
                <a:t> XOR b</a:t>
              </a:r>
              <a:r>
                <a:rPr lang="en-US" sz="2400" baseline="-25000" smtClean="0">
                  <a:solidFill>
                    <a:srgbClr val="000000"/>
                  </a:solidFill>
                </a:rPr>
                <a:t>2</a:t>
              </a:r>
              <a:endParaRPr lang="en-US" sz="2400" b="1" smtClean="0">
                <a:solidFill>
                  <a:srgbClr val="000000"/>
                </a:solidFill>
              </a:endParaRPr>
            </a:p>
          </p:txBody>
        </p:sp>
        <p:sp>
          <p:nvSpPr>
            <p:cNvPr id="16401" name="AutoShape 14"/>
            <p:cNvSpPr>
              <a:spLocks/>
            </p:cNvSpPr>
            <p:nvPr/>
          </p:nvSpPr>
          <p:spPr bwMode="auto">
            <a:xfrm rot="5400000">
              <a:off x="3336" y="1896"/>
              <a:ext cx="96" cy="1776"/>
            </a:xfrm>
            <a:prstGeom prst="rightBrace">
              <a:avLst>
                <a:gd name="adj1" fmla="val 154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562639" name="Group 15"/>
          <p:cNvGrpSpPr>
            <a:grpSpLocks/>
          </p:cNvGrpSpPr>
          <p:nvPr/>
        </p:nvGrpSpPr>
        <p:grpSpPr bwMode="auto">
          <a:xfrm>
            <a:off x="5029200" y="5486400"/>
            <a:ext cx="3276600" cy="609600"/>
            <a:chOff x="2496" y="2736"/>
            <a:chExt cx="1776" cy="384"/>
          </a:xfrm>
        </p:grpSpPr>
        <p:sp>
          <p:nvSpPr>
            <p:cNvPr id="16398" name="Rectangle 16"/>
            <p:cNvSpPr>
              <a:spLocks noChangeArrowheads="1"/>
            </p:cNvSpPr>
            <p:nvPr/>
          </p:nvSpPr>
          <p:spPr bwMode="auto">
            <a:xfrm>
              <a:off x="2544" y="2832"/>
              <a:ext cx="16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>
                <a:lnSpc>
                  <a:spcPct val="100000"/>
                </a:lnSpc>
                <a:buFont typeface="Arial" charset="0"/>
                <a:buNone/>
              </a:pPr>
              <a:r>
                <a:rPr lang="en-US" sz="2400" smtClean="0">
                  <a:solidFill>
                    <a:srgbClr val="000000"/>
                  </a:solidFill>
                </a:rPr>
                <a:t>LSB = b</a:t>
              </a:r>
              <a:r>
                <a:rPr lang="en-US" sz="2400" baseline="-25000" smtClean="0">
                  <a:solidFill>
                    <a:srgbClr val="000000"/>
                  </a:solidFill>
                </a:rPr>
                <a:t>1</a:t>
              </a:r>
              <a:r>
                <a:rPr lang="en-US" sz="2400" smtClean="0">
                  <a:solidFill>
                    <a:srgbClr val="000000"/>
                  </a:solidFill>
                </a:rPr>
                <a:t> AND b</a:t>
              </a:r>
              <a:r>
                <a:rPr lang="en-US" sz="2400" baseline="-25000" smtClean="0">
                  <a:solidFill>
                    <a:srgbClr val="000000"/>
                  </a:solidFill>
                </a:rPr>
                <a:t>2</a:t>
              </a:r>
              <a:endParaRPr lang="en-US" sz="2400" b="1" smtClean="0">
                <a:solidFill>
                  <a:srgbClr val="000000"/>
                </a:solidFill>
              </a:endParaRPr>
            </a:p>
          </p:txBody>
        </p:sp>
        <p:sp>
          <p:nvSpPr>
            <p:cNvPr id="16399" name="AutoShape 17"/>
            <p:cNvSpPr>
              <a:spLocks/>
            </p:cNvSpPr>
            <p:nvPr/>
          </p:nvSpPr>
          <p:spPr bwMode="auto">
            <a:xfrm rot="5400000">
              <a:off x="3336" y="1896"/>
              <a:ext cx="96" cy="1776"/>
            </a:xfrm>
            <a:prstGeom prst="rightBrace">
              <a:avLst>
                <a:gd name="adj1" fmla="val 154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51976-7EB7-426E-A3A5-7E5E45F1BCE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7383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2626" grpId="0" animBg="1"/>
      <p:bldP spid="1562629" grpId="0"/>
      <p:bldP spid="1562630" grpId="0"/>
      <p:bldP spid="1562631" grpId="0"/>
      <p:bldP spid="1562632" grpId="0"/>
      <p:bldP spid="1562633" grpId="0" animBg="1"/>
      <p:bldP spid="1562634" grpId="0"/>
      <p:bldP spid="15626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Problems</a:t>
            </a:r>
          </a:p>
        </p:txBody>
      </p:sp>
      <p:sp>
        <p:nvSpPr>
          <p:cNvPr id="17411" name="Rectangle 20"/>
          <p:cNvSpPr>
            <a:spLocks noChangeArrowheads="1"/>
          </p:cNvSpPr>
          <p:nvPr/>
        </p:nvSpPr>
        <p:spPr bwMode="auto">
          <a:xfrm>
            <a:off x="762000" y="1524000"/>
            <a:ext cx="7359650" cy="85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Clr>
                <a:srgbClr val="FF0000"/>
              </a:buClr>
              <a:buFont typeface="Wingdings" pitchFamily="2" charset="2"/>
              <a:buChar char=""/>
            </a:pP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FF0000"/>
                </a:solidFill>
              </a:rPr>
              <a:t>Ciphertext grows</a:t>
            </a:r>
            <a:r>
              <a:rPr lang="en-US" smtClean="0">
                <a:solidFill>
                  <a:srgbClr val="000000"/>
                </a:solidFill>
              </a:rPr>
              <a:t> with each operation</a:t>
            </a:r>
            <a:endParaRPr lang="en-US" smtClean="0">
              <a:solidFill>
                <a:srgbClr val="0000CC"/>
              </a:solidFill>
            </a:endParaRPr>
          </a:p>
        </p:txBody>
      </p:sp>
      <p:sp>
        <p:nvSpPr>
          <p:cNvPr id="1564693" name="Rectangle 21"/>
          <p:cNvSpPr>
            <a:spLocks noChangeArrowheads="1"/>
          </p:cNvSpPr>
          <p:nvPr/>
        </p:nvSpPr>
        <p:spPr bwMode="auto">
          <a:xfrm>
            <a:off x="762000" y="3657600"/>
            <a:ext cx="7359650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Clr>
                <a:srgbClr val="FF0000"/>
              </a:buClr>
              <a:buFont typeface="Wingdings" pitchFamily="2" charset="2"/>
              <a:buChar char=""/>
            </a:pP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FF0000"/>
                </a:solidFill>
              </a:rPr>
              <a:t>Noise grows</a:t>
            </a:r>
            <a:r>
              <a:rPr lang="en-US" smtClean="0">
                <a:solidFill>
                  <a:srgbClr val="000000"/>
                </a:solidFill>
              </a:rPr>
              <a:t> with each operation</a:t>
            </a:r>
            <a:endParaRPr lang="en-US" smtClean="0">
              <a:solidFill>
                <a:srgbClr val="0000CC"/>
              </a:solidFill>
            </a:endParaRPr>
          </a:p>
        </p:txBody>
      </p:sp>
      <p:pic>
        <p:nvPicPr>
          <p:cNvPr id="17413" name="Picture 24" descr="war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7800"/>
            <a:ext cx="10668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Rectangle 26"/>
          <p:cNvSpPr>
            <a:spLocks noChangeArrowheads="1"/>
          </p:cNvSpPr>
          <p:nvPr/>
        </p:nvSpPr>
        <p:spPr bwMode="auto">
          <a:xfrm>
            <a:off x="1085850" y="2420938"/>
            <a:ext cx="7359650" cy="85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smtClean="0">
                <a:solidFill>
                  <a:srgbClr val="000000"/>
                </a:solidFill>
              </a:rPr>
              <a:t> Useless for many applications (cloud computing, 			searching encrypted e-mail)</a:t>
            </a:r>
          </a:p>
        </p:txBody>
      </p:sp>
      <p:sp>
        <p:nvSpPr>
          <p:cNvPr id="1564702" name="Rectangle 30"/>
          <p:cNvSpPr>
            <a:spLocks noChangeArrowheads="1"/>
          </p:cNvSpPr>
          <p:nvPr/>
        </p:nvSpPr>
        <p:spPr bwMode="auto">
          <a:xfrm>
            <a:off x="1250950" y="4191000"/>
            <a:ext cx="5835650" cy="85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Arial" charset="0"/>
              <a:buChar char="–"/>
            </a:pPr>
            <a:r>
              <a:rPr lang="en-US" sz="2400" smtClean="0">
                <a:solidFill>
                  <a:srgbClr val="000000"/>
                </a:solidFill>
              </a:rPr>
              <a:t> Consider </a:t>
            </a:r>
            <a:r>
              <a:rPr lang="en-US" sz="2400" b="1" smtClean="0">
                <a:solidFill>
                  <a:srgbClr val="008000"/>
                </a:solidFill>
              </a:rPr>
              <a:t>c = qp+2r+b</a:t>
            </a:r>
            <a:r>
              <a:rPr lang="en-US" sz="2400" smtClean="0">
                <a:solidFill>
                  <a:srgbClr val="000000"/>
                </a:solidFill>
              </a:rPr>
              <a:t> ← Enc(b)</a:t>
            </a:r>
          </a:p>
        </p:txBody>
      </p:sp>
      <p:grpSp>
        <p:nvGrpSpPr>
          <p:cNvPr id="1564739" name="Group 67"/>
          <p:cNvGrpSpPr>
            <a:grpSpLocks/>
          </p:cNvGrpSpPr>
          <p:nvPr/>
        </p:nvGrpSpPr>
        <p:grpSpPr bwMode="auto">
          <a:xfrm>
            <a:off x="-152400" y="6019800"/>
            <a:ext cx="9677400" cy="838200"/>
            <a:chOff x="-96" y="3792"/>
            <a:chExt cx="6096" cy="528"/>
          </a:xfrm>
        </p:grpSpPr>
        <p:sp>
          <p:nvSpPr>
            <p:cNvPr id="17423" name="Line 33"/>
            <p:cNvSpPr>
              <a:spLocks noChangeShapeType="1"/>
            </p:cNvSpPr>
            <p:nvPr/>
          </p:nvSpPr>
          <p:spPr bwMode="auto">
            <a:xfrm>
              <a:off x="432" y="3888"/>
              <a:ext cx="508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424" name="Oval 35"/>
            <p:cNvSpPr>
              <a:spLocks noChangeArrowheads="1"/>
            </p:cNvSpPr>
            <p:nvPr/>
          </p:nvSpPr>
          <p:spPr bwMode="auto">
            <a:xfrm>
              <a:off x="960" y="384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425" name="Oval 37"/>
            <p:cNvSpPr>
              <a:spLocks noChangeArrowheads="1"/>
            </p:cNvSpPr>
            <p:nvPr/>
          </p:nvSpPr>
          <p:spPr bwMode="auto">
            <a:xfrm>
              <a:off x="2112" y="384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426" name="Oval 39"/>
            <p:cNvSpPr>
              <a:spLocks noChangeArrowheads="1"/>
            </p:cNvSpPr>
            <p:nvPr/>
          </p:nvSpPr>
          <p:spPr bwMode="auto">
            <a:xfrm>
              <a:off x="3264" y="384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427" name="Oval 41"/>
            <p:cNvSpPr>
              <a:spLocks noChangeArrowheads="1"/>
            </p:cNvSpPr>
            <p:nvPr/>
          </p:nvSpPr>
          <p:spPr bwMode="auto">
            <a:xfrm>
              <a:off x="4416" y="384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428" name="Rectangle 45"/>
            <p:cNvSpPr>
              <a:spLocks noChangeArrowheads="1"/>
            </p:cNvSpPr>
            <p:nvPr/>
          </p:nvSpPr>
          <p:spPr bwMode="auto">
            <a:xfrm>
              <a:off x="672" y="3936"/>
              <a:ext cx="72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>
                <a:lnSpc>
                  <a:spcPct val="100000"/>
                </a:lnSpc>
                <a:buFont typeface="Wingdings" pitchFamily="2" charset="2"/>
                <a:buNone/>
              </a:pPr>
              <a:r>
                <a:rPr lang="en-US" sz="2400" smtClean="0">
                  <a:solidFill>
                    <a:srgbClr val="000000"/>
                  </a:solidFill>
                </a:rPr>
                <a:t>(q-1)p</a:t>
              </a:r>
            </a:p>
          </p:txBody>
        </p:sp>
        <p:sp>
          <p:nvSpPr>
            <p:cNvPr id="17429" name="Rectangle 47"/>
            <p:cNvSpPr>
              <a:spLocks noChangeArrowheads="1"/>
            </p:cNvSpPr>
            <p:nvPr/>
          </p:nvSpPr>
          <p:spPr bwMode="auto">
            <a:xfrm>
              <a:off x="2064" y="3936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>
                <a:lnSpc>
                  <a:spcPct val="100000"/>
                </a:lnSpc>
                <a:buFont typeface="Wingdings" pitchFamily="2" charset="2"/>
                <a:buNone/>
              </a:pPr>
              <a:r>
                <a:rPr lang="en-US" sz="2400" smtClean="0">
                  <a:solidFill>
                    <a:srgbClr val="000000"/>
                  </a:solidFill>
                </a:rPr>
                <a:t>qp</a:t>
              </a:r>
            </a:p>
          </p:txBody>
        </p:sp>
        <p:sp>
          <p:nvSpPr>
            <p:cNvPr id="17430" name="Rectangle 49"/>
            <p:cNvSpPr>
              <a:spLocks noChangeArrowheads="1"/>
            </p:cNvSpPr>
            <p:nvPr/>
          </p:nvSpPr>
          <p:spPr bwMode="auto">
            <a:xfrm>
              <a:off x="3024" y="3936"/>
              <a:ext cx="81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>
                <a:lnSpc>
                  <a:spcPct val="100000"/>
                </a:lnSpc>
                <a:buFont typeface="Wingdings" pitchFamily="2" charset="2"/>
                <a:buNone/>
              </a:pPr>
              <a:r>
                <a:rPr lang="en-US" sz="2400" smtClean="0">
                  <a:solidFill>
                    <a:srgbClr val="000000"/>
                  </a:solidFill>
                </a:rPr>
                <a:t>(q+1)p</a:t>
              </a:r>
            </a:p>
          </p:txBody>
        </p:sp>
        <p:sp>
          <p:nvSpPr>
            <p:cNvPr id="17431" name="Rectangle 51"/>
            <p:cNvSpPr>
              <a:spLocks noChangeArrowheads="1"/>
            </p:cNvSpPr>
            <p:nvPr/>
          </p:nvSpPr>
          <p:spPr bwMode="auto">
            <a:xfrm>
              <a:off x="4128" y="3936"/>
              <a:ext cx="81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>
                <a:lnSpc>
                  <a:spcPct val="100000"/>
                </a:lnSpc>
                <a:buFont typeface="Wingdings" pitchFamily="2" charset="2"/>
                <a:buNone/>
              </a:pPr>
              <a:r>
                <a:rPr lang="en-US" sz="2400" smtClean="0">
                  <a:solidFill>
                    <a:srgbClr val="000000"/>
                  </a:solidFill>
                </a:rPr>
                <a:t>(q+2)p</a:t>
              </a:r>
            </a:p>
          </p:txBody>
        </p:sp>
        <p:sp>
          <p:nvSpPr>
            <p:cNvPr id="17432" name="Oval 56"/>
            <p:cNvSpPr>
              <a:spLocks noChangeArrowheads="1"/>
            </p:cNvSpPr>
            <p:nvPr/>
          </p:nvSpPr>
          <p:spPr bwMode="auto">
            <a:xfrm>
              <a:off x="2784" y="3792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433" name="Line 58"/>
            <p:cNvSpPr>
              <a:spLocks noChangeShapeType="1"/>
            </p:cNvSpPr>
            <p:nvPr/>
          </p:nvSpPr>
          <p:spPr bwMode="auto">
            <a:xfrm>
              <a:off x="-96" y="3888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434" name="Line 59"/>
            <p:cNvSpPr>
              <a:spLocks noChangeShapeType="1"/>
            </p:cNvSpPr>
            <p:nvPr/>
          </p:nvSpPr>
          <p:spPr bwMode="auto">
            <a:xfrm>
              <a:off x="5424" y="3888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435" name="Oval 61"/>
            <p:cNvSpPr>
              <a:spLocks noChangeArrowheads="1"/>
            </p:cNvSpPr>
            <p:nvPr/>
          </p:nvSpPr>
          <p:spPr bwMode="auto">
            <a:xfrm>
              <a:off x="5568" y="384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564734" name="AutoShape 62"/>
          <p:cNvSpPr>
            <a:spLocks/>
          </p:cNvSpPr>
          <p:nvPr/>
        </p:nvSpPr>
        <p:spPr bwMode="auto">
          <a:xfrm rot="-5400000">
            <a:off x="3848100" y="5295900"/>
            <a:ext cx="228600" cy="1066800"/>
          </a:xfrm>
          <a:prstGeom prst="rightBrace">
            <a:avLst>
              <a:gd name="adj1" fmla="val 38889"/>
              <a:gd name="adj2" fmla="val 4427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1564735" name="Rectangle 63"/>
          <p:cNvSpPr>
            <a:spLocks noChangeArrowheads="1"/>
          </p:cNvSpPr>
          <p:nvPr/>
        </p:nvSpPr>
        <p:spPr bwMode="auto">
          <a:xfrm>
            <a:off x="3505200" y="5257800"/>
            <a:ext cx="106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2r+b</a:t>
            </a:r>
          </a:p>
        </p:txBody>
      </p:sp>
      <p:sp>
        <p:nvSpPr>
          <p:cNvPr id="1564736" name="Rectangle 64"/>
          <p:cNvSpPr>
            <a:spLocks noChangeArrowheads="1"/>
          </p:cNvSpPr>
          <p:nvPr/>
        </p:nvSpPr>
        <p:spPr bwMode="auto">
          <a:xfrm>
            <a:off x="1250950" y="4706938"/>
            <a:ext cx="5835650" cy="85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Arial" charset="0"/>
              <a:buChar char="–"/>
            </a:pPr>
            <a:r>
              <a:rPr lang="en-US" sz="2400" smtClean="0">
                <a:solidFill>
                  <a:srgbClr val="000000"/>
                </a:solidFill>
              </a:rPr>
              <a:t> c (mod p) = r’ ≠ 2r+b</a:t>
            </a:r>
          </a:p>
        </p:txBody>
      </p:sp>
      <p:sp>
        <p:nvSpPr>
          <p:cNvPr id="1564737" name="AutoShape 65"/>
          <p:cNvSpPr>
            <a:spLocks/>
          </p:cNvSpPr>
          <p:nvPr/>
        </p:nvSpPr>
        <p:spPr bwMode="auto">
          <a:xfrm rot="-5400000">
            <a:off x="4762500" y="5524500"/>
            <a:ext cx="228600" cy="609600"/>
          </a:xfrm>
          <a:prstGeom prst="rightBrace">
            <a:avLst>
              <a:gd name="adj1" fmla="val 22222"/>
              <a:gd name="adj2" fmla="val 4427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1564738" name="Rectangle 66"/>
          <p:cNvSpPr>
            <a:spLocks noChangeArrowheads="1"/>
          </p:cNvSpPr>
          <p:nvPr/>
        </p:nvSpPr>
        <p:spPr bwMode="auto">
          <a:xfrm>
            <a:off x="4648200" y="5257800"/>
            <a:ext cx="106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r’</a:t>
            </a:r>
          </a:p>
        </p:txBody>
      </p:sp>
      <p:sp>
        <p:nvSpPr>
          <p:cNvPr id="1564740" name="Rectangle 68"/>
          <p:cNvSpPr>
            <a:spLocks noChangeArrowheads="1"/>
          </p:cNvSpPr>
          <p:nvPr/>
        </p:nvSpPr>
        <p:spPr bwMode="auto">
          <a:xfrm>
            <a:off x="1250950" y="5181600"/>
            <a:ext cx="5835650" cy="85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Arial" charset="0"/>
              <a:buChar char="–"/>
            </a:pPr>
            <a:r>
              <a:rPr lang="en-US" sz="2400" smtClean="0">
                <a:solidFill>
                  <a:srgbClr val="000000"/>
                </a:solidFill>
              </a:rPr>
              <a:t> lsb(r’) ≠ 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51976-7EB7-426E-A3A5-7E5E45F1BCE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01551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4693" grpId="0"/>
      <p:bldP spid="1564702" grpId="0"/>
      <p:bldP spid="1564734" grpId="0" animBg="1"/>
      <p:bldP spid="1564734" grpId="1" animBg="1"/>
      <p:bldP spid="1564735" grpId="0"/>
      <p:bldP spid="1564735" grpId="1"/>
      <p:bldP spid="1564736" grpId="0"/>
      <p:bldP spid="1564737" grpId="0" animBg="1"/>
      <p:bldP spid="1564738" grpId="0"/>
      <p:bldP spid="15647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</a:t>
            </a:r>
            <a:r>
              <a:rPr lang="en-US" dirty="0" err="1" smtClean="0"/>
              <a:t>sudo</a:t>
            </a:r>
            <a:r>
              <a:rPr lang="en-US" dirty="0" smtClean="0"/>
              <a:t> format string vulnerability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609600"/>
            <a:ext cx="87630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Report: </a:t>
            </a: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www.sudo.ws/sudo/alerts/sudo_debug.html</a:t>
            </a:r>
            <a:endParaRPr lang="en-US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51" y="1066800"/>
            <a:ext cx="8008949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5924550" y="2676525"/>
            <a:ext cx="457200" cy="3810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A42700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666999" y="4953000"/>
            <a:ext cx="2472525" cy="6858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A427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6811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Problems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762000" y="1524000"/>
            <a:ext cx="7359650" cy="85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Clr>
                <a:srgbClr val="FF0000"/>
              </a:buClr>
              <a:buFont typeface="Wingdings" pitchFamily="2" charset="2"/>
              <a:buChar char=""/>
            </a:pP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FF0000"/>
                </a:solidFill>
              </a:rPr>
              <a:t>Ciphertext grows</a:t>
            </a:r>
            <a:r>
              <a:rPr lang="en-US" smtClean="0">
                <a:solidFill>
                  <a:srgbClr val="000000"/>
                </a:solidFill>
              </a:rPr>
              <a:t> with each operation</a:t>
            </a:r>
            <a:endParaRPr lang="en-US" smtClean="0">
              <a:solidFill>
                <a:srgbClr val="0000CC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762000" y="3657600"/>
            <a:ext cx="7359650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Clr>
                <a:srgbClr val="FF0000"/>
              </a:buClr>
              <a:buFont typeface="Wingdings" pitchFamily="2" charset="2"/>
              <a:buChar char=""/>
            </a:pP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FF0000"/>
                </a:solidFill>
              </a:rPr>
              <a:t>Noise grows</a:t>
            </a:r>
            <a:r>
              <a:rPr lang="en-US" smtClean="0">
                <a:solidFill>
                  <a:srgbClr val="000000"/>
                </a:solidFill>
              </a:rPr>
              <a:t> with each operation</a:t>
            </a:r>
            <a:endParaRPr lang="en-US" smtClean="0">
              <a:solidFill>
                <a:srgbClr val="0000CC"/>
              </a:solidFill>
            </a:endParaRPr>
          </a:p>
        </p:txBody>
      </p:sp>
      <p:pic>
        <p:nvPicPr>
          <p:cNvPr id="18437" name="Picture 5" descr="war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7800"/>
            <a:ext cx="10668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085850" y="2420938"/>
            <a:ext cx="7359650" cy="85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smtClean="0">
                <a:solidFill>
                  <a:srgbClr val="000000"/>
                </a:solidFill>
              </a:rPr>
              <a:t> Useless for many applications (cloud computing, 			searching encrypted e-mail)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1085850" y="4419600"/>
            <a:ext cx="73596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smtClean="0">
                <a:solidFill>
                  <a:srgbClr val="000000"/>
                </a:solidFill>
              </a:rPr>
              <a:t> Can perform “limited” number of hom. operations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1054100" y="50292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smtClean="0">
                <a:solidFill>
                  <a:srgbClr val="000000"/>
                </a:solidFill>
              </a:rPr>
              <a:t> What we have: </a:t>
            </a:r>
            <a:r>
              <a:rPr lang="en-US" sz="2400" b="1" smtClean="0">
                <a:solidFill>
                  <a:srgbClr val="0000CC"/>
                </a:solidFill>
              </a:rPr>
              <a:t>“Somewhat Homomorphic”</a:t>
            </a:r>
            <a:r>
              <a:rPr lang="en-US" sz="2400" smtClean="0">
                <a:solidFill>
                  <a:srgbClr val="000000"/>
                </a:solidFill>
              </a:rPr>
              <a:t> Encryption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51976-7EB7-426E-A3A5-7E5E45F1BCE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4614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u="sng" dirty="0" smtClean="0"/>
              <a:t>Public-key</a:t>
            </a:r>
            <a:r>
              <a:rPr lang="en-US" dirty="0" smtClean="0"/>
              <a:t> </a:t>
            </a:r>
            <a:r>
              <a:rPr lang="en-US" dirty="0" err="1" smtClean="0"/>
              <a:t>Homomorphic</a:t>
            </a:r>
            <a:r>
              <a:rPr lang="en-US" dirty="0" smtClean="0"/>
              <a:t> Encryption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85800" y="12954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Wingdings" pitchFamily="2" charset="2"/>
              <a:buChar char=""/>
            </a:pPr>
            <a:r>
              <a:rPr lang="en-US" sz="2400" smtClean="0">
                <a:solidFill>
                  <a:srgbClr val="000000"/>
                </a:solidFill>
              </a:rPr>
              <a:t> Secret key: an n</a:t>
            </a:r>
            <a:r>
              <a:rPr lang="en-US" sz="2400" baseline="30000" smtClean="0">
                <a:solidFill>
                  <a:srgbClr val="000000"/>
                </a:solidFill>
              </a:rPr>
              <a:t>2</a:t>
            </a:r>
            <a:r>
              <a:rPr lang="en-US" sz="2400" smtClean="0">
                <a:solidFill>
                  <a:srgbClr val="000000"/>
                </a:solidFill>
              </a:rPr>
              <a:t>-bit odd number </a:t>
            </a:r>
            <a:r>
              <a:rPr lang="en-US" sz="2400" b="1" smtClean="0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19460" name="Rectangle 8"/>
          <p:cNvSpPr>
            <a:spLocks noChangeArrowheads="1"/>
          </p:cNvSpPr>
          <p:nvPr/>
        </p:nvSpPr>
        <p:spPr bwMode="auto">
          <a:xfrm>
            <a:off x="762000" y="4343400"/>
            <a:ext cx="723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Wingdings" pitchFamily="2" charset="2"/>
              <a:buChar char=""/>
            </a:pPr>
            <a:r>
              <a:rPr lang="en-US" sz="2400" smtClean="0">
                <a:solidFill>
                  <a:srgbClr val="000000"/>
                </a:solidFill>
                <a:sym typeface="Wingdings" pitchFamily="2" charset="2"/>
              </a:rPr>
              <a:t> To </a:t>
            </a:r>
            <a:r>
              <a:rPr lang="en-US" sz="2400" smtClean="0">
                <a:solidFill>
                  <a:srgbClr val="000000"/>
                </a:solidFill>
              </a:rPr>
              <a:t>Decrypt a ciphertext </a:t>
            </a:r>
            <a:r>
              <a:rPr lang="en-US" sz="2400" b="1" smtClean="0">
                <a:solidFill>
                  <a:srgbClr val="0000CC"/>
                </a:solidFill>
              </a:rPr>
              <a:t>c</a:t>
            </a:r>
            <a:r>
              <a:rPr lang="en-US" sz="2400" smtClean="0">
                <a:solidFill>
                  <a:srgbClr val="000000"/>
                </a:solidFill>
              </a:rPr>
              <a:t>:</a:t>
            </a:r>
            <a:endParaRPr lang="en-US" sz="2400" b="1" smtClean="0">
              <a:solidFill>
                <a:srgbClr val="0000CC"/>
              </a:solidFill>
            </a:endParaRPr>
          </a:p>
        </p:txBody>
      </p:sp>
      <p:sp>
        <p:nvSpPr>
          <p:cNvPr id="19461" name="Rectangle 9"/>
          <p:cNvSpPr>
            <a:spLocks noChangeArrowheads="1"/>
          </p:cNvSpPr>
          <p:nvPr/>
        </p:nvSpPr>
        <p:spPr bwMode="auto">
          <a:xfrm>
            <a:off x="1371600" y="4876800"/>
            <a:ext cx="6324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Arial" charset="0"/>
              <a:buChar char="–"/>
            </a:pPr>
            <a:r>
              <a:rPr lang="en-US" sz="2400" smtClean="0">
                <a:solidFill>
                  <a:srgbClr val="000000"/>
                </a:solidFill>
              </a:rPr>
              <a:t> c (mod </a:t>
            </a:r>
            <a:r>
              <a:rPr lang="en-US" sz="2400" smtClean="0">
                <a:solidFill>
                  <a:srgbClr val="0000CC"/>
                </a:solidFill>
              </a:rPr>
              <a:t>p</a:t>
            </a:r>
            <a:r>
              <a:rPr lang="en-US" sz="2400" smtClean="0">
                <a:solidFill>
                  <a:srgbClr val="000000"/>
                </a:solidFill>
              </a:rPr>
              <a:t>) = </a:t>
            </a:r>
            <a:r>
              <a:rPr lang="en-US" sz="2400" b="1" smtClean="0">
                <a:solidFill>
                  <a:srgbClr val="000000"/>
                </a:solidFill>
              </a:rPr>
              <a:t>2·r+b (mod p) = 2·r+b</a:t>
            </a:r>
          </a:p>
        </p:txBody>
      </p:sp>
      <p:sp>
        <p:nvSpPr>
          <p:cNvPr id="19462" name="Rectangle 10"/>
          <p:cNvSpPr>
            <a:spLocks noChangeArrowheads="1"/>
          </p:cNvSpPr>
          <p:nvPr/>
        </p:nvSpPr>
        <p:spPr bwMode="auto">
          <a:xfrm>
            <a:off x="1371600" y="5410200"/>
            <a:ext cx="6324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Arial" charset="0"/>
              <a:buChar char="–"/>
            </a:pPr>
            <a:r>
              <a:rPr lang="en-US" sz="2400" smtClean="0">
                <a:solidFill>
                  <a:srgbClr val="000000"/>
                </a:solidFill>
              </a:rPr>
              <a:t> read off the least significant bit</a:t>
            </a:r>
          </a:p>
        </p:txBody>
      </p:sp>
      <p:sp>
        <p:nvSpPr>
          <p:cNvPr id="19463" name="Rectangle 16"/>
          <p:cNvSpPr>
            <a:spLocks noChangeArrowheads="1"/>
          </p:cNvSpPr>
          <p:nvPr/>
        </p:nvSpPr>
        <p:spPr bwMode="auto">
          <a:xfrm>
            <a:off x="685800" y="1905000"/>
            <a:ext cx="8077200" cy="1905000"/>
          </a:xfrm>
          <a:prstGeom prst="rect">
            <a:avLst/>
          </a:prstGeom>
          <a:solidFill>
            <a:srgbClr val="FFFF99">
              <a:alpha val="4588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19464" name="Rectangle 17"/>
          <p:cNvSpPr>
            <a:spLocks noChangeArrowheads="1"/>
          </p:cNvSpPr>
          <p:nvPr/>
        </p:nvSpPr>
        <p:spPr bwMode="auto">
          <a:xfrm>
            <a:off x="762000" y="6019800"/>
            <a:ext cx="723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Wingdings" pitchFamily="2" charset="2"/>
              <a:buChar char=""/>
            </a:pPr>
            <a:r>
              <a:rPr lang="en-US" sz="2400" smtClean="0">
                <a:solidFill>
                  <a:srgbClr val="000000"/>
                </a:solidFill>
                <a:sym typeface="Wingdings" pitchFamily="2" charset="2"/>
              </a:rPr>
              <a:t> Eval (as before)</a:t>
            </a:r>
            <a:endParaRPr lang="en-US" sz="2400" b="1" smtClean="0">
              <a:solidFill>
                <a:srgbClr val="0000CC"/>
              </a:solidFill>
            </a:endParaRPr>
          </a:p>
        </p:txBody>
      </p:sp>
      <p:sp>
        <p:nvSpPr>
          <p:cNvPr id="19465" name="Rectangle 18"/>
          <p:cNvSpPr>
            <a:spLocks noChangeArrowheads="1"/>
          </p:cNvSpPr>
          <p:nvPr/>
        </p:nvSpPr>
        <p:spPr bwMode="auto">
          <a:xfrm>
            <a:off x="685800" y="19812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    Public key: </a:t>
            </a:r>
            <a:r>
              <a:rPr lang="en-US" sz="3200" smtClean="0">
                <a:solidFill>
                  <a:srgbClr val="000000"/>
                </a:solidFill>
              </a:rPr>
              <a:t>[</a:t>
            </a:r>
            <a:r>
              <a:rPr lang="en-US" sz="2400" b="1" smtClean="0">
                <a:solidFill>
                  <a:srgbClr val="008000"/>
                </a:solidFill>
              </a:rPr>
              <a:t>q</a:t>
            </a:r>
            <a:r>
              <a:rPr lang="en-US" sz="2400" b="1" baseline="-25000" smtClean="0">
                <a:solidFill>
                  <a:srgbClr val="008000"/>
                </a:solidFill>
              </a:rPr>
              <a:t>0</a:t>
            </a:r>
            <a:r>
              <a:rPr lang="en-US" sz="2400" b="1" smtClean="0">
                <a:solidFill>
                  <a:srgbClr val="008000"/>
                </a:solidFill>
              </a:rPr>
              <a:t>p+2r</a:t>
            </a:r>
            <a:r>
              <a:rPr lang="en-US" sz="2400" b="1" baseline="-25000" smtClean="0">
                <a:solidFill>
                  <a:srgbClr val="008000"/>
                </a:solidFill>
              </a:rPr>
              <a:t>0</a:t>
            </a:r>
            <a:r>
              <a:rPr lang="en-US" sz="2400" b="1" smtClean="0">
                <a:solidFill>
                  <a:srgbClr val="0000CC"/>
                </a:solidFill>
              </a:rPr>
              <a:t>,q</a:t>
            </a:r>
            <a:r>
              <a:rPr lang="en-US" sz="2400" b="1" baseline="-25000" smtClean="0">
                <a:solidFill>
                  <a:srgbClr val="0000CC"/>
                </a:solidFill>
              </a:rPr>
              <a:t>1</a:t>
            </a:r>
            <a:r>
              <a:rPr lang="en-US" sz="2400" b="1" smtClean="0">
                <a:solidFill>
                  <a:srgbClr val="0000CC"/>
                </a:solidFill>
              </a:rPr>
              <a:t>p+2r</a:t>
            </a:r>
            <a:r>
              <a:rPr lang="en-US" sz="2400" b="1" baseline="-25000" smtClean="0">
                <a:solidFill>
                  <a:srgbClr val="0000CC"/>
                </a:solidFill>
              </a:rPr>
              <a:t>1</a:t>
            </a:r>
            <a:r>
              <a:rPr lang="en-US" sz="2400" b="1" smtClean="0">
                <a:solidFill>
                  <a:srgbClr val="0000CC"/>
                </a:solidFill>
              </a:rPr>
              <a:t>,…,q</a:t>
            </a:r>
            <a:r>
              <a:rPr lang="en-US" sz="2400" b="1" baseline="-25000" smtClean="0">
                <a:solidFill>
                  <a:srgbClr val="0000CC"/>
                </a:solidFill>
              </a:rPr>
              <a:t>t</a:t>
            </a:r>
            <a:r>
              <a:rPr lang="en-US" sz="2400" b="1" smtClean="0">
                <a:solidFill>
                  <a:srgbClr val="0000CC"/>
                </a:solidFill>
              </a:rPr>
              <a:t>p+2r</a:t>
            </a:r>
            <a:r>
              <a:rPr lang="en-US" sz="2400" b="1" baseline="-25000" smtClean="0">
                <a:solidFill>
                  <a:srgbClr val="0000CC"/>
                </a:solidFill>
              </a:rPr>
              <a:t>t</a:t>
            </a:r>
            <a:r>
              <a:rPr lang="en-US" sz="3200" smtClean="0">
                <a:solidFill>
                  <a:srgbClr val="000000"/>
                </a:solidFill>
              </a:rPr>
              <a:t>] </a:t>
            </a:r>
            <a:r>
              <a:rPr lang="en-US" sz="2400" smtClean="0">
                <a:solidFill>
                  <a:srgbClr val="000000"/>
                </a:solidFill>
              </a:rPr>
              <a:t>= (x</a:t>
            </a:r>
            <a:r>
              <a:rPr lang="en-US" sz="2400" baseline="-25000" smtClean="0">
                <a:solidFill>
                  <a:srgbClr val="000000"/>
                </a:solidFill>
              </a:rPr>
              <a:t>0</a:t>
            </a:r>
            <a:r>
              <a:rPr lang="en-US" sz="2400" smtClean="0">
                <a:solidFill>
                  <a:srgbClr val="000000"/>
                </a:solidFill>
              </a:rPr>
              <a:t>,x</a:t>
            </a:r>
            <a:r>
              <a:rPr lang="en-US" sz="2400" baseline="-25000" smtClean="0">
                <a:solidFill>
                  <a:srgbClr val="000000"/>
                </a:solidFill>
              </a:rPr>
              <a:t>1</a:t>
            </a:r>
            <a:r>
              <a:rPr lang="en-US" sz="2400" smtClean="0">
                <a:solidFill>
                  <a:srgbClr val="000000"/>
                </a:solidFill>
              </a:rPr>
              <a:t>,…,x</a:t>
            </a:r>
            <a:r>
              <a:rPr lang="en-US" sz="2400" baseline="-25000" smtClean="0">
                <a:solidFill>
                  <a:srgbClr val="000000"/>
                </a:solidFill>
              </a:rPr>
              <a:t>t</a:t>
            </a:r>
            <a:r>
              <a:rPr lang="en-US" sz="240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9466" name="Rectangle 20"/>
          <p:cNvSpPr>
            <a:spLocks noChangeArrowheads="1"/>
          </p:cNvSpPr>
          <p:nvPr/>
        </p:nvSpPr>
        <p:spPr bwMode="auto">
          <a:xfrm>
            <a:off x="1371600" y="2667000"/>
            <a:ext cx="6553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Arial" charset="0"/>
              <a:buChar char="–"/>
            </a:pPr>
            <a:r>
              <a:rPr lang="en-US" sz="2400" smtClean="0">
                <a:solidFill>
                  <a:srgbClr val="000000"/>
                </a:solidFill>
              </a:rPr>
              <a:t> t+1 encryptions of 0</a:t>
            </a:r>
            <a:endParaRPr lang="en-US" sz="2400" b="1" smtClean="0">
              <a:solidFill>
                <a:srgbClr val="0000CC"/>
              </a:solidFill>
            </a:endParaRPr>
          </a:p>
        </p:txBody>
      </p:sp>
      <p:sp>
        <p:nvSpPr>
          <p:cNvPr id="19467" name="Rectangle 22"/>
          <p:cNvSpPr>
            <a:spLocks noChangeArrowheads="1"/>
          </p:cNvSpPr>
          <p:nvPr/>
        </p:nvSpPr>
        <p:spPr bwMode="auto">
          <a:xfrm>
            <a:off x="6629400" y="1752600"/>
            <a:ext cx="45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l-GR" sz="1800" smtClean="0">
                <a:solidFill>
                  <a:srgbClr val="000000"/>
                </a:solidFill>
              </a:rPr>
              <a:t>Δ</a:t>
            </a:r>
          </a:p>
        </p:txBody>
      </p:sp>
      <p:sp>
        <p:nvSpPr>
          <p:cNvPr id="19468" name="Rectangle 20"/>
          <p:cNvSpPr>
            <a:spLocks noChangeArrowheads="1"/>
          </p:cNvSpPr>
          <p:nvPr/>
        </p:nvSpPr>
        <p:spPr bwMode="auto">
          <a:xfrm>
            <a:off x="1371600" y="3200400"/>
            <a:ext cx="6553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Arial" charset="0"/>
              <a:buChar char="–"/>
            </a:pPr>
            <a:r>
              <a:rPr lang="en-US" sz="2400" smtClean="0">
                <a:solidFill>
                  <a:srgbClr val="000000"/>
                </a:solidFill>
              </a:rPr>
              <a:t> Wlog, assume that x</a:t>
            </a:r>
            <a:r>
              <a:rPr lang="en-US" sz="2400" baseline="-25000" smtClean="0">
                <a:solidFill>
                  <a:srgbClr val="000000"/>
                </a:solidFill>
              </a:rPr>
              <a:t>0</a:t>
            </a:r>
            <a:r>
              <a:rPr lang="en-US" sz="2400" smtClean="0">
                <a:solidFill>
                  <a:srgbClr val="000000"/>
                </a:solidFill>
              </a:rPr>
              <a:t> is the largest of them</a:t>
            </a:r>
            <a:endParaRPr lang="en-US" sz="2400" b="1" smtClean="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51976-7EB7-426E-A3A5-7E5E45F1BCE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8062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ChangeArrowheads="1"/>
          </p:cNvSpPr>
          <p:nvPr/>
        </p:nvSpPr>
        <p:spPr bwMode="auto">
          <a:xfrm>
            <a:off x="685800" y="2743200"/>
            <a:ext cx="8077200" cy="1600200"/>
          </a:xfrm>
          <a:prstGeom prst="rect">
            <a:avLst/>
          </a:prstGeom>
          <a:solidFill>
            <a:srgbClr val="FFFF99">
              <a:alpha val="4588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20483" name="Rectangle 14"/>
          <p:cNvSpPr>
            <a:spLocks noChangeArrowheads="1"/>
          </p:cNvSpPr>
          <p:nvPr/>
        </p:nvSpPr>
        <p:spPr bwMode="auto">
          <a:xfrm>
            <a:off x="2667000" y="3400425"/>
            <a:ext cx="441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c = </a:t>
            </a:r>
            <a:r>
              <a:rPr lang="en-US" sz="3200" smtClean="0">
                <a:solidFill>
                  <a:srgbClr val="000000"/>
                </a:solidFill>
              </a:rPr>
              <a:t>          </a:t>
            </a:r>
            <a:r>
              <a:rPr lang="en-US" sz="2400" smtClean="0">
                <a:solidFill>
                  <a:srgbClr val="000000"/>
                </a:solidFill>
              </a:rPr>
              <a:t>+ b (mod x</a:t>
            </a:r>
            <a:r>
              <a:rPr lang="en-US" sz="2400" baseline="-25000" smtClean="0">
                <a:solidFill>
                  <a:srgbClr val="000000"/>
                </a:solidFill>
              </a:rPr>
              <a:t>0</a:t>
            </a:r>
            <a:r>
              <a:rPr lang="en-US" sz="2400" smtClean="0">
                <a:solidFill>
                  <a:srgbClr val="000000"/>
                </a:solidFill>
              </a:rPr>
              <a:t>)</a:t>
            </a:r>
            <a:endParaRPr lang="en-US" sz="2400" b="1" smtClean="0">
              <a:solidFill>
                <a:srgbClr val="0000CC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Public-key Homomorphic Encryption</a:t>
            </a:r>
          </a:p>
        </p:txBody>
      </p:sp>
      <p:graphicFrame>
        <p:nvGraphicFramePr>
          <p:cNvPr id="20485" name="Object 20"/>
          <p:cNvGraphicFramePr>
            <a:graphicFrameLocks noGrp="1" noChangeAspect="1"/>
          </p:cNvGraphicFramePr>
          <p:nvPr>
            <p:ph sz="half" idx="2"/>
          </p:nvPr>
        </p:nvGraphicFramePr>
        <p:xfrm>
          <a:off x="3276600" y="3538538"/>
          <a:ext cx="10668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8" name="Equation" r:id="rId5" imgW="634725" imgH="342751" progId="Equation.3">
                  <p:embed/>
                </p:oleObj>
              </mc:Choice>
              <mc:Fallback>
                <p:oleObj name="Equation" r:id="rId5" imgW="634725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38538"/>
                        <a:ext cx="10668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3"/>
          <p:cNvSpPr>
            <a:spLocks noChangeArrowheads="1"/>
          </p:cNvSpPr>
          <p:nvPr/>
        </p:nvSpPr>
        <p:spPr bwMode="auto">
          <a:xfrm>
            <a:off x="685800" y="12954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Wingdings" pitchFamily="2" charset="2"/>
              <a:buChar char=""/>
            </a:pPr>
            <a:r>
              <a:rPr lang="en-US" sz="2400" smtClean="0">
                <a:solidFill>
                  <a:srgbClr val="000000"/>
                </a:solidFill>
              </a:rPr>
              <a:t> Secret key: an n</a:t>
            </a:r>
            <a:r>
              <a:rPr lang="en-US" sz="2400" baseline="30000" smtClean="0">
                <a:solidFill>
                  <a:srgbClr val="000000"/>
                </a:solidFill>
              </a:rPr>
              <a:t>2</a:t>
            </a:r>
            <a:r>
              <a:rPr lang="en-US" sz="2400" smtClean="0">
                <a:solidFill>
                  <a:srgbClr val="000000"/>
                </a:solidFill>
              </a:rPr>
              <a:t>-bit odd number </a:t>
            </a:r>
            <a:r>
              <a:rPr lang="en-US" sz="2400" b="1" smtClean="0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762000" y="4343400"/>
            <a:ext cx="723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Wingdings" pitchFamily="2" charset="2"/>
              <a:buChar char=""/>
            </a:pPr>
            <a:r>
              <a:rPr lang="en-US" sz="2400" smtClean="0">
                <a:solidFill>
                  <a:srgbClr val="000000"/>
                </a:solidFill>
                <a:sym typeface="Wingdings" pitchFamily="2" charset="2"/>
              </a:rPr>
              <a:t> To </a:t>
            </a:r>
            <a:r>
              <a:rPr lang="en-US" sz="2400" smtClean="0">
                <a:solidFill>
                  <a:srgbClr val="000000"/>
                </a:solidFill>
              </a:rPr>
              <a:t>Decrypt a ciphertext </a:t>
            </a:r>
            <a:r>
              <a:rPr lang="en-US" sz="2400" b="1" smtClean="0">
                <a:solidFill>
                  <a:srgbClr val="0000CC"/>
                </a:solidFill>
              </a:rPr>
              <a:t>c</a:t>
            </a:r>
            <a:r>
              <a:rPr lang="en-US" sz="2400" smtClean="0">
                <a:solidFill>
                  <a:srgbClr val="000000"/>
                </a:solidFill>
              </a:rPr>
              <a:t>:</a:t>
            </a:r>
            <a:endParaRPr lang="en-US" sz="2400" b="1" smtClean="0">
              <a:solidFill>
                <a:srgbClr val="0000CC"/>
              </a:solidFill>
            </a:endParaRPr>
          </a:p>
        </p:txBody>
      </p:sp>
      <p:sp>
        <p:nvSpPr>
          <p:cNvPr id="20488" name="Rectangle 5"/>
          <p:cNvSpPr>
            <a:spLocks noChangeArrowheads="1"/>
          </p:cNvSpPr>
          <p:nvPr/>
        </p:nvSpPr>
        <p:spPr bwMode="auto">
          <a:xfrm>
            <a:off x="1371600" y="4876800"/>
            <a:ext cx="6324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Arial" charset="0"/>
              <a:buChar char="–"/>
            </a:pPr>
            <a:r>
              <a:rPr lang="en-US" sz="2400" smtClean="0">
                <a:solidFill>
                  <a:srgbClr val="000000"/>
                </a:solidFill>
              </a:rPr>
              <a:t> c (mod </a:t>
            </a:r>
            <a:r>
              <a:rPr lang="en-US" sz="2400" smtClean="0">
                <a:solidFill>
                  <a:srgbClr val="0000CC"/>
                </a:solidFill>
              </a:rPr>
              <a:t>p</a:t>
            </a:r>
            <a:r>
              <a:rPr lang="en-US" sz="2400" smtClean="0">
                <a:solidFill>
                  <a:srgbClr val="000000"/>
                </a:solidFill>
              </a:rPr>
              <a:t>) = </a:t>
            </a:r>
            <a:r>
              <a:rPr lang="en-US" sz="2400" b="1" smtClean="0">
                <a:solidFill>
                  <a:srgbClr val="000000"/>
                </a:solidFill>
              </a:rPr>
              <a:t>2·r+b (mod p) = 2·r+b</a:t>
            </a:r>
          </a:p>
        </p:txBody>
      </p:sp>
      <p:sp>
        <p:nvSpPr>
          <p:cNvPr id="20489" name="Rectangle 6"/>
          <p:cNvSpPr>
            <a:spLocks noChangeArrowheads="1"/>
          </p:cNvSpPr>
          <p:nvPr/>
        </p:nvSpPr>
        <p:spPr bwMode="auto">
          <a:xfrm>
            <a:off x="1371600" y="5410200"/>
            <a:ext cx="6324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Arial" charset="0"/>
              <a:buChar char="–"/>
            </a:pPr>
            <a:r>
              <a:rPr lang="en-US" sz="2400" smtClean="0">
                <a:solidFill>
                  <a:srgbClr val="000000"/>
                </a:solidFill>
              </a:rPr>
              <a:t> read off the least significant bit</a:t>
            </a:r>
          </a:p>
        </p:txBody>
      </p:sp>
      <p:sp>
        <p:nvSpPr>
          <p:cNvPr id="20490" name="Rectangle 8"/>
          <p:cNvSpPr>
            <a:spLocks noChangeArrowheads="1"/>
          </p:cNvSpPr>
          <p:nvPr/>
        </p:nvSpPr>
        <p:spPr bwMode="auto">
          <a:xfrm>
            <a:off x="762000" y="6019800"/>
            <a:ext cx="723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Wingdings" pitchFamily="2" charset="2"/>
              <a:buChar char=""/>
            </a:pPr>
            <a:r>
              <a:rPr lang="en-US" sz="2400" smtClean="0">
                <a:solidFill>
                  <a:srgbClr val="000000"/>
                </a:solidFill>
                <a:sym typeface="Wingdings" pitchFamily="2" charset="2"/>
              </a:rPr>
              <a:t> Eval (as before)</a:t>
            </a:r>
            <a:endParaRPr lang="en-US" sz="2400" b="1" smtClean="0">
              <a:solidFill>
                <a:srgbClr val="0000CC"/>
              </a:solidFill>
            </a:endParaRPr>
          </a:p>
        </p:txBody>
      </p:sp>
      <p:sp>
        <p:nvSpPr>
          <p:cNvPr id="20491" name="Rectangle 9"/>
          <p:cNvSpPr>
            <a:spLocks noChangeArrowheads="1"/>
          </p:cNvSpPr>
          <p:nvPr/>
        </p:nvSpPr>
        <p:spPr bwMode="auto">
          <a:xfrm>
            <a:off x="685800" y="1981200"/>
            <a:ext cx="845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    Public key: </a:t>
            </a:r>
            <a:r>
              <a:rPr lang="en-US" sz="3200" smtClean="0">
                <a:solidFill>
                  <a:srgbClr val="000000"/>
                </a:solidFill>
              </a:rPr>
              <a:t>[</a:t>
            </a:r>
            <a:r>
              <a:rPr lang="en-US" sz="2400" b="1" smtClean="0">
                <a:solidFill>
                  <a:srgbClr val="008000"/>
                </a:solidFill>
              </a:rPr>
              <a:t>q</a:t>
            </a:r>
            <a:r>
              <a:rPr lang="en-US" sz="2400" b="1" baseline="-25000" smtClean="0">
                <a:solidFill>
                  <a:srgbClr val="008000"/>
                </a:solidFill>
              </a:rPr>
              <a:t>0</a:t>
            </a:r>
            <a:r>
              <a:rPr lang="en-US" sz="2400" b="1" smtClean="0">
                <a:solidFill>
                  <a:srgbClr val="008000"/>
                </a:solidFill>
              </a:rPr>
              <a:t>p+2r</a:t>
            </a:r>
            <a:r>
              <a:rPr lang="en-US" sz="2400" b="1" baseline="-25000" smtClean="0">
                <a:solidFill>
                  <a:srgbClr val="008000"/>
                </a:solidFill>
              </a:rPr>
              <a:t>0</a:t>
            </a:r>
            <a:r>
              <a:rPr lang="en-US" sz="2400" b="1" smtClean="0">
                <a:solidFill>
                  <a:srgbClr val="0000CC"/>
                </a:solidFill>
              </a:rPr>
              <a:t>,q</a:t>
            </a:r>
            <a:r>
              <a:rPr lang="en-US" sz="2400" b="1" baseline="-25000" smtClean="0">
                <a:solidFill>
                  <a:srgbClr val="0000CC"/>
                </a:solidFill>
              </a:rPr>
              <a:t>1</a:t>
            </a:r>
            <a:r>
              <a:rPr lang="en-US" sz="2400" b="1" smtClean="0">
                <a:solidFill>
                  <a:srgbClr val="0000CC"/>
                </a:solidFill>
              </a:rPr>
              <a:t>p+2r</a:t>
            </a:r>
            <a:r>
              <a:rPr lang="en-US" sz="2400" b="1" baseline="-25000" smtClean="0">
                <a:solidFill>
                  <a:srgbClr val="0000CC"/>
                </a:solidFill>
              </a:rPr>
              <a:t>1</a:t>
            </a:r>
            <a:r>
              <a:rPr lang="en-US" sz="2400" b="1" smtClean="0">
                <a:solidFill>
                  <a:srgbClr val="0000CC"/>
                </a:solidFill>
              </a:rPr>
              <a:t>,…,q</a:t>
            </a:r>
            <a:r>
              <a:rPr lang="en-US" sz="2400" b="1" baseline="-25000" smtClean="0">
                <a:solidFill>
                  <a:srgbClr val="0000CC"/>
                </a:solidFill>
              </a:rPr>
              <a:t>t</a:t>
            </a:r>
            <a:r>
              <a:rPr lang="en-US" sz="2400" b="1" smtClean="0">
                <a:solidFill>
                  <a:srgbClr val="0000CC"/>
                </a:solidFill>
              </a:rPr>
              <a:t>p+2r</a:t>
            </a:r>
            <a:r>
              <a:rPr lang="en-US" sz="2400" b="1" baseline="-25000" smtClean="0">
                <a:solidFill>
                  <a:srgbClr val="0000CC"/>
                </a:solidFill>
              </a:rPr>
              <a:t>t</a:t>
            </a:r>
            <a:r>
              <a:rPr lang="en-US" sz="3200" smtClean="0">
                <a:solidFill>
                  <a:srgbClr val="000000"/>
                </a:solidFill>
              </a:rPr>
              <a:t>]</a:t>
            </a:r>
            <a:r>
              <a:rPr lang="en-US" sz="2400" b="1" smtClean="0">
                <a:solidFill>
                  <a:srgbClr val="0000CC"/>
                </a:solidFill>
              </a:rPr>
              <a:t>  </a:t>
            </a:r>
            <a:r>
              <a:rPr lang="en-US" sz="2400" smtClean="0">
                <a:solidFill>
                  <a:srgbClr val="000000"/>
                </a:solidFill>
              </a:rPr>
              <a:t>= (x</a:t>
            </a:r>
            <a:r>
              <a:rPr lang="en-US" sz="2400" baseline="-25000" smtClean="0">
                <a:solidFill>
                  <a:srgbClr val="000000"/>
                </a:solidFill>
              </a:rPr>
              <a:t>0</a:t>
            </a:r>
            <a:r>
              <a:rPr lang="en-US" sz="2400" smtClean="0">
                <a:solidFill>
                  <a:srgbClr val="000000"/>
                </a:solidFill>
              </a:rPr>
              <a:t>,x</a:t>
            </a:r>
            <a:r>
              <a:rPr lang="en-US" sz="2400" baseline="-25000" smtClean="0">
                <a:solidFill>
                  <a:srgbClr val="000000"/>
                </a:solidFill>
              </a:rPr>
              <a:t>1</a:t>
            </a:r>
            <a:r>
              <a:rPr lang="en-US" sz="2400" smtClean="0">
                <a:solidFill>
                  <a:srgbClr val="000000"/>
                </a:solidFill>
              </a:rPr>
              <a:t>,…,x</a:t>
            </a:r>
            <a:r>
              <a:rPr lang="en-US" sz="2400" baseline="-25000" smtClean="0">
                <a:solidFill>
                  <a:srgbClr val="000000"/>
                </a:solidFill>
              </a:rPr>
              <a:t>t</a:t>
            </a:r>
            <a:r>
              <a:rPr lang="en-US" sz="240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0492" name="Rectangle 13"/>
          <p:cNvSpPr>
            <a:spLocks noChangeArrowheads="1"/>
          </p:cNvSpPr>
          <p:nvPr/>
        </p:nvSpPr>
        <p:spPr bwMode="auto">
          <a:xfrm>
            <a:off x="685800" y="2743200"/>
            <a:ext cx="7924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Wingdings" pitchFamily="2" charset="2"/>
              <a:buChar char=""/>
            </a:pPr>
            <a:r>
              <a:rPr lang="en-US" sz="2400" smtClean="0">
                <a:solidFill>
                  <a:srgbClr val="000000"/>
                </a:solidFill>
              </a:rPr>
              <a:t> To Encrypt a bit </a:t>
            </a:r>
            <a:r>
              <a:rPr lang="en-US" sz="2400" b="1" smtClean="0">
                <a:solidFill>
                  <a:srgbClr val="0000CC"/>
                </a:solidFill>
              </a:rPr>
              <a:t>b</a:t>
            </a:r>
            <a:r>
              <a:rPr lang="en-US" sz="2400" smtClean="0">
                <a:solidFill>
                  <a:srgbClr val="000000"/>
                </a:solidFill>
              </a:rPr>
              <a:t>: pick random subset S     [1…t]</a:t>
            </a:r>
            <a:endParaRPr lang="en-US" sz="2400" b="1" smtClean="0">
              <a:solidFill>
                <a:srgbClr val="0000CC"/>
              </a:solidFill>
            </a:endParaRPr>
          </a:p>
        </p:txBody>
      </p:sp>
      <p:sp>
        <p:nvSpPr>
          <p:cNvPr id="20493" name="Rectangle 15"/>
          <p:cNvSpPr>
            <a:spLocks noChangeArrowheads="1"/>
          </p:cNvSpPr>
          <p:nvPr/>
        </p:nvSpPr>
        <p:spPr bwMode="auto">
          <a:xfrm>
            <a:off x="6629400" y="1752600"/>
            <a:ext cx="45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l-GR" sz="1800" smtClean="0">
                <a:solidFill>
                  <a:srgbClr val="000000"/>
                </a:solidFill>
              </a:rPr>
              <a:t>Δ</a:t>
            </a:r>
          </a:p>
        </p:txBody>
      </p:sp>
      <p:graphicFrame>
        <p:nvGraphicFramePr>
          <p:cNvPr id="20494" name="Object 23"/>
          <p:cNvGraphicFramePr>
            <a:graphicFrameLocks noGrp="1" noChangeAspect="1"/>
          </p:cNvGraphicFramePr>
          <p:nvPr>
            <p:ph sz="half" idx="1"/>
          </p:nvPr>
        </p:nvGraphicFramePr>
        <p:xfrm>
          <a:off x="6629400" y="2882900"/>
          <a:ext cx="39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9" name="Equation" r:id="rId7" imgW="152268" imgH="152268" progId="Equation.3">
                  <p:embed/>
                </p:oleObj>
              </mc:Choice>
              <mc:Fallback>
                <p:oleObj name="Equation" r:id="rId7" imgW="152268" imgH="1522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882900"/>
                        <a:ext cx="393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45" name="AutoShape 25"/>
          <p:cNvSpPr>
            <a:spLocks noChangeArrowheads="1"/>
          </p:cNvSpPr>
          <p:nvPr/>
        </p:nvSpPr>
        <p:spPr bwMode="auto">
          <a:xfrm>
            <a:off x="1066800" y="4572000"/>
            <a:ext cx="7848600" cy="1981200"/>
          </a:xfrm>
          <a:prstGeom prst="wedgeRectCallout">
            <a:avLst>
              <a:gd name="adj1" fmla="val -21380"/>
              <a:gd name="adj2" fmla="val -6843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en-US" sz="2400" smtClean="0">
              <a:solidFill>
                <a:srgbClr val="000000"/>
              </a:solidFill>
            </a:endParaRPr>
          </a:p>
        </p:txBody>
      </p:sp>
      <p:grpSp>
        <p:nvGrpSpPr>
          <p:cNvPr id="1566756" name="Group 36"/>
          <p:cNvGrpSpPr>
            <a:grpSpLocks/>
          </p:cNvGrpSpPr>
          <p:nvPr/>
        </p:nvGrpSpPr>
        <p:grpSpPr bwMode="auto">
          <a:xfrm>
            <a:off x="1866900" y="4724400"/>
            <a:ext cx="5676900" cy="746125"/>
            <a:chOff x="1272" y="3264"/>
            <a:chExt cx="3576" cy="470"/>
          </a:xfrm>
        </p:grpSpPr>
        <p:sp>
          <p:nvSpPr>
            <p:cNvPr id="20506" name="Rectangle 35"/>
            <p:cNvSpPr>
              <a:spLocks noChangeArrowheads="1"/>
            </p:cNvSpPr>
            <p:nvPr/>
          </p:nvSpPr>
          <p:spPr bwMode="auto">
            <a:xfrm>
              <a:off x="1272" y="3264"/>
              <a:ext cx="35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smtClean="0">
                  <a:solidFill>
                    <a:srgbClr val="000000"/>
                  </a:solidFill>
                </a:rPr>
                <a:t>c = </a:t>
              </a:r>
              <a:r>
                <a:rPr lang="en-US" sz="3200" smtClean="0">
                  <a:solidFill>
                    <a:srgbClr val="000000"/>
                  </a:solidFill>
                </a:rPr>
                <a:t>p[        ]</a:t>
              </a:r>
              <a:r>
                <a:rPr lang="en-US" sz="2400" smtClean="0">
                  <a:solidFill>
                    <a:srgbClr val="000000"/>
                  </a:solidFill>
                </a:rPr>
                <a:t> </a:t>
              </a:r>
              <a:r>
                <a:rPr lang="en-US" sz="2400" b="1" smtClean="0">
                  <a:solidFill>
                    <a:srgbClr val="000000"/>
                  </a:solidFill>
                </a:rPr>
                <a:t>+ </a:t>
              </a:r>
              <a:r>
                <a:rPr lang="en-US" sz="3200" smtClean="0">
                  <a:solidFill>
                    <a:srgbClr val="000000"/>
                  </a:solidFill>
                </a:rPr>
                <a:t>2[         ]</a:t>
              </a:r>
              <a:r>
                <a:rPr lang="en-US" sz="2400" smtClean="0">
                  <a:solidFill>
                    <a:srgbClr val="000000"/>
                  </a:solidFill>
                </a:rPr>
                <a:t> + b (mod x</a:t>
              </a:r>
              <a:r>
                <a:rPr lang="en-US" sz="2400" baseline="-25000" smtClean="0">
                  <a:solidFill>
                    <a:srgbClr val="000000"/>
                  </a:solidFill>
                </a:rPr>
                <a:t>0</a:t>
              </a:r>
              <a:r>
                <a:rPr lang="en-US" sz="2400" smtClean="0">
                  <a:solidFill>
                    <a:srgbClr val="000000"/>
                  </a:solidFill>
                </a:rPr>
                <a:t>) </a:t>
              </a:r>
            </a:p>
          </p:txBody>
        </p:sp>
        <p:graphicFrame>
          <p:nvGraphicFramePr>
            <p:cNvPr id="20507" name="Object 28"/>
            <p:cNvGraphicFramePr>
              <a:graphicFrameLocks noChangeAspect="1"/>
            </p:cNvGraphicFramePr>
            <p:nvPr/>
          </p:nvGraphicFramePr>
          <p:xfrm>
            <a:off x="1919" y="3312"/>
            <a:ext cx="436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0" name="Equation" r:id="rId9" imgW="355292" imgH="342603" progId="Equation.3">
                    <p:embed/>
                  </p:oleObj>
                </mc:Choice>
                <mc:Fallback>
                  <p:oleObj name="Equation" r:id="rId9" imgW="355292" imgH="34260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9" y="3312"/>
                          <a:ext cx="436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8" name="Object 33"/>
            <p:cNvGraphicFramePr>
              <a:graphicFrameLocks noChangeAspect="1"/>
            </p:cNvGraphicFramePr>
            <p:nvPr/>
          </p:nvGraphicFramePr>
          <p:xfrm>
            <a:off x="2928" y="3312"/>
            <a:ext cx="639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1" name="Equation" r:id="rId11" imgW="520474" imgH="342751" progId="Equation.3">
                    <p:embed/>
                  </p:oleObj>
                </mc:Choice>
                <mc:Fallback>
                  <p:oleObj name="Equation" r:id="rId11" imgW="520474" imgH="3427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312"/>
                          <a:ext cx="639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66761" name="Group 41"/>
          <p:cNvGrpSpPr>
            <a:grpSpLocks/>
          </p:cNvGrpSpPr>
          <p:nvPr/>
        </p:nvGrpSpPr>
        <p:grpSpPr bwMode="auto">
          <a:xfrm>
            <a:off x="1858963" y="4740275"/>
            <a:ext cx="7132637" cy="746125"/>
            <a:chOff x="1171" y="3514"/>
            <a:chExt cx="4493" cy="470"/>
          </a:xfrm>
        </p:grpSpPr>
        <p:sp>
          <p:nvSpPr>
            <p:cNvPr id="20503" name="Rectangle 38"/>
            <p:cNvSpPr>
              <a:spLocks noChangeArrowheads="1"/>
            </p:cNvSpPr>
            <p:nvPr/>
          </p:nvSpPr>
          <p:spPr bwMode="auto">
            <a:xfrm>
              <a:off x="1171" y="3514"/>
              <a:ext cx="449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smtClean="0">
                  <a:solidFill>
                    <a:srgbClr val="000000"/>
                  </a:solidFill>
                </a:rPr>
                <a:t>c = </a:t>
              </a:r>
              <a:r>
                <a:rPr lang="en-US" sz="3200" smtClean="0">
                  <a:solidFill>
                    <a:srgbClr val="000000"/>
                  </a:solidFill>
                </a:rPr>
                <a:t>p[        ]</a:t>
              </a:r>
              <a:r>
                <a:rPr lang="en-US" sz="2400" smtClean="0">
                  <a:solidFill>
                    <a:srgbClr val="000000"/>
                  </a:solidFill>
                </a:rPr>
                <a:t> </a:t>
              </a:r>
              <a:r>
                <a:rPr lang="en-US" sz="2400" b="1" smtClean="0">
                  <a:solidFill>
                    <a:srgbClr val="000000"/>
                  </a:solidFill>
                </a:rPr>
                <a:t>+ </a:t>
              </a:r>
              <a:r>
                <a:rPr lang="en-US" sz="3200" smtClean="0">
                  <a:solidFill>
                    <a:srgbClr val="000000"/>
                  </a:solidFill>
                </a:rPr>
                <a:t>2[         ]</a:t>
              </a:r>
              <a:r>
                <a:rPr lang="en-US" sz="2400" smtClean="0">
                  <a:solidFill>
                    <a:srgbClr val="000000"/>
                  </a:solidFill>
                </a:rPr>
                <a:t> + b – kx</a:t>
              </a:r>
              <a:r>
                <a:rPr lang="en-US" sz="2400" baseline="-25000" smtClean="0">
                  <a:solidFill>
                    <a:srgbClr val="000000"/>
                  </a:solidFill>
                </a:rPr>
                <a:t>0</a:t>
              </a:r>
              <a:r>
                <a:rPr lang="en-US" sz="2400" smtClean="0">
                  <a:solidFill>
                    <a:srgbClr val="000000"/>
                  </a:solidFill>
                </a:rPr>
                <a:t> (for a small k) </a:t>
              </a:r>
            </a:p>
          </p:txBody>
        </p:sp>
        <p:graphicFrame>
          <p:nvGraphicFramePr>
            <p:cNvPr id="20504" name="Object 39"/>
            <p:cNvGraphicFramePr>
              <a:graphicFrameLocks noChangeAspect="1"/>
            </p:cNvGraphicFramePr>
            <p:nvPr/>
          </p:nvGraphicFramePr>
          <p:xfrm>
            <a:off x="1823" y="3562"/>
            <a:ext cx="436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2" name="Equation" r:id="rId13" imgW="355292" imgH="342603" progId="Equation.3">
                    <p:embed/>
                  </p:oleObj>
                </mc:Choice>
                <mc:Fallback>
                  <p:oleObj name="Equation" r:id="rId13" imgW="355292" imgH="34260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3" y="3562"/>
                          <a:ext cx="436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5" name="Object 40"/>
            <p:cNvGraphicFramePr>
              <a:graphicFrameLocks noChangeAspect="1"/>
            </p:cNvGraphicFramePr>
            <p:nvPr/>
          </p:nvGraphicFramePr>
          <p:xfrm>
            <a:off x="2832" y="3562"/>
            <a:ext cx="639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3" name="Equation" r:id="rId15" imgW="520474" imgH="342751" progId="Equation.3">
                    <p:embed/>
                  </p:oleObj>
                </mc:Choice>
                <mc:Fallback>
                  <p:oleObj name="Equation" r:id="rId15" imgW="520474" imgH="3427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562"/>
                          <a:ext cx="639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66766" name="Group 46"/>
          <p:cNvGrpSpPr>
            <a:grpSpLocks/>
          </p:cNvGrpSpPr>
          <p:nvPr/>
        </p:nvGrpSpPr>
        <p:grpSpPr bwMode="auto">
          <a:xfrm>
            <a:off x="2093913" y="5426075"/>
            <a:ext cx="5449887" cy="746125"/>
            <a:chOff x="1152" y="3562"/>
            <a:chExt cx="3433" cy="470"/>
          </a:xfrm>
        </p:grpSpPr>
        <p:sp>
          <p:nvSpPr>
            <p:cNvPr id="20500" name="Rectangle 43"/>
            <p:cNvSpPr>
              <a:spLocks noChangeArrowheads="1"/>
            </p:cNvSpPr>
            <p:nvPr/>
          </p:nvSpPr>
          <p:spPr bwMode="auto">
            <a:xfrm>
              <a:off x="1152" y="3562"/>
              <a:ext cx="343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smtClean="0">
                  <a:solidFill>
                    <a:srgbClr val="000000"/>
                  </a:solidFill>
                </a:rPr>
                <a:t>= </a:t>
              </a:r>
              <a:r>
                <a:rPr lang="en-US" sz="3200" smtClean="0">
                  <a:solidFill>
                    <a:srgbClr val="000000"/>
                  </a:solidFill>
                </a:rPr>
                <a:t>p[             ]</a:t>
              </a:r>
              <a:r>
                <a:rPr lang="en-US" sz="2400" smtClean="0">
                  <a:solidFill>
                    <a:srgbClr val="000000"/>
                  </a:solidFill>
                </a:rPr>
                <a:t> </a:t>
              </a:r>
              <a:r>
                <a:rPr lang="en-US" sz="2400" b="1" smtClean="0">
                  <a:solidFill>
                    <a:srgbClr val="000000"/>
                  </a:solidFill>
                </a:rPr>
                <a:t>+ </a:t>
              </a:r>
              <a:r>
                <a:rPr lang="en-US" sz="3200" smtClean="0">
                  <a:solidFill>
                    <a:srgbClr val="000000"/>
                  </a:solidFill>
                </a:rPr>
                <a:t>2[               ]</a:t>
              </a:r>
              <a:r>
                <a:rPr lang="en-US" sz="2400" smtClean="0">
                  <a:solidFill>
                    <a:srgbClr val="000000"/>
                  </a:solidFill>
                </a:rPr>
                <a:t> + b </a:t>
              </a:r>
            </a:p>
          </p:txBody>
        </p:sp>
        <p:graphicFrame>
          <p:nvGraphicFramePr>
            <p:cNvPr id="20501" name="Object 44"/>
            <p:cNvGraphicFramePr>
              <a:graphicFrameLocks noChangeAspect="1"/>
            </p:cNvGraphicFramePr>
            <p:nvPr/>
          </p:nvGraphicFramePr>
          <p:xfrm>
            <a:off x="1623" y="3610"/>
            <a:ext cx="826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4" name="Equation" r:id="rId16" imgW="672808" imgH="342751" progId="Equation.3">
                    <p:embed/>
                  </p:oleObj>
                </mc:Choice>
                <mc:Fallback>
                  <p:oleObj name="Equation" r:id="rId16" imgW="672808" imgH="3427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3" y="3610"/>
                          <a:ext cx="826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2" name="Object 45"/>
            <p:cNvGraphicFramePr>
              <a:graphicFrameLocks noChangeAspect="1"/>
            </p:cNvGraphicFramePr>
            <p:nvPr/>
          </p:nvGraphicFramePr>
          <p:xfrm>
            <a:off x="3024" y="3610"/>
            <a:ext cx="998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5" name="Equation" r:id="rId18" imgW="812447" imgH="342751" progId="Equation.3">
                    <p:embed/>
                  </p:oleObj>
                </mc:Choice>
                <mc:Fallback>
                  <p:oleObj name="Equation" r:id="rId18" imgW="812447" imgH="3427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3610"/>
                          <a:ext cx="998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66768" name="Rectangle 48"/>
          <p:cNvSpPr>
            <a:spLocks noChangeArrowheads="1"/>
          </p:cNvSpPr>
          <p:nvPr/>
        </p:nvSpPr>
        <p:spPr bwMode="auto">
          <a:xfrm>
            <a:off x="1981200" y="6059488"/>
            <a:ext cx="551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   (</a:t>
            </a:r>
            <a:r>
              <a:rPr lang="en-US" sz="2400" dirty="0" err="1" smtClean="0">
                <a:solidFill>
                  <a:srgbClr val="000000"/>
                </a:solidFill>
              </a:rPr>
              <a:t>mult</a:t>
            </a:r>
            <a:r>
              <a:rPr lang="en-US" sz="2400" dirty="0" smtClean="0">
                <a:solidFill>
                  <a:srgbClr val="000000"/>
                </a:solidFill>
              </a:rPr>
              <a:t>. of p) +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(“small” even noise) + b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6F775-BF8C-47D3-ABD1-A979CF299D0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880686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9"/>
          <p:cNvSpPr>
            <a:spLocks noChangeArrowheads="1"/>
          </p:cNvSpPr>
          <p:nvPr/>
        </p:nvSpPr>
        <p:spPr bwMode="auto">
          <a:xfrm>
            <a:off x="2667000" y="3400425"/>
            <a:ext cx="441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c = </a:t>
            </a:r>
            <a:r>
              <a:rPr lang="en-US" sz="3200" smtClean="0">
                <a:solidFill>
                  <a:srgbClr val="000000"/>
                </a:solidFill>
              </a:rPr>
              <a:t>          </a:t>
            </a:r>
            <a:r>
              <a:rPr lang="en-US" sz="2400" smtClean="0">
                <a:solidFill>
                  <a:srgbClr val="000000"/>
                </a:solidFill>
              </a:rPr>
              <a:t>+ b (mod x</a:t>
            </a:r>
            <a:r>
              <a:rPr lang="en-US" sz="2400" baseline="-25000" smtClean="0">
                <a:solidFill>
                  <a:srgbClr val="000000"/>
                </a:solidFill>
              </a:rPr>
              <a:t>0</a:t>
            </a:r>
            <a:r>
              <a:rPr lang="en-US" sz="2400" smtClean="0">
                <a:solidFill>
                  <a:srgbClr val="000000"/>
                </a:solidFill>
              </a:rPr>
              <a:t>)</a:t>
            </a:r>
            <a:endParaRPr lang="en-US" sz="2400" b="1" smtClean="0">
              <a:solidFill>
                <a:srgbClr val="0000CC"/>
              </a:solidFill>
            </a:endParaRPr>
          </a:p>
        </p:txBody>
      </p:sp>
      <p:graphicFrame>
        <p:nvGraphicFramePr>
          <p:cNvPr id="21507" name="Object 40"/>
          <p:cNvGraphicFramePr>
            <a:graphicFrameLocks noGrp="1" noChangeAspect="1"/>
          </p:cNvGraphicFramePr>
          <p:nvPr>
            <p:ph sz="half" idx="2"/>
          </p:nvPr>
        </p:nvGraphicFramePr>
        <p:xfrm>
          <a:off x="3276600" y="3538538"/>
          <a:ext cx="10668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Equation" r:id="rId5" imgW="634725" imgH="342751" progId="Equation.3">
                  <p:embed/>
                </p:oleObj>
              </mc:Choice>
              <mc:Fallback>
                <p:oleObj name="Equation" r:id="rId5" imgW="634725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38538"/>
                        <a:ext cx="10668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1262" name="Rectangle 30"/>
          <p:cNvSpPr>
            <a:spLocks noChangeArrowheads="1"/>
          </p:cNvSpPr>
          <p:nvPr/>
        </p:nvSpPr>
        <p:spPr bwMode="auto">
          <a:xfrm>
            <a:off x="685800" y="6019800"/>
            <a:ext cx="8077200" cy="533400"/>
          </a:xfrm>
          <a:prstGeom prst="rect">
            <a:avLst/>
          </a:prstGeom>
          <a:solidFill>
            <a:srgbClr val="FFFF99">
              <a:alpha val="4588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16312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Public-key Homomorphic Encryption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685800" y="12954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Wingdings" pitchFamily="2" charset="2"/>
              <a:buChar char=""/>
            </a:pPr>
            <a:r>
              <a:rPr lang="en-US" sz="2400" smtClean="0">
                <a:solidFill>
                  <a:srgbClr val="000000"/>
                </a:solidFill>
              </a:rPr>
              <a:t> Secret key: an n</a:t>
            </a:r>
            <a:r>
              <a:rPr lang="en-US" sz="2400" baseline="30000" smtClean="0">
                <a:solidFill>
                  <a:srgbClr val="000000"/>
                </a:solidFill>
              </a:rPr>
              <a:t>2</a:t>
            </a:r>
            <a:r>
              <a:rPr lang="en-US" sz="2400" smtClean="0">
                <a:solidFill>
                  <a:srgbClr val="000000"/>
                </a:solidFill>
              </a:rPr>
              <a:t>-bit odd number </a:t>
            </a:r>
            <a:r>
              <a:rPr lang="en-US" sz="2400" b="1" smtClean="0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762000" y="4343400"/>
            <a:ext cx="723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Wingdings" pitchFamily="2" charset="2"/>
              <a:buChar char=""/>
            </a:pPr>
            <a:r>
              <a:rPr lang="en-US" sz="2400" smtClean="0">
                <a:solidFill>
                  <a:srgbClr val="000000"/>
                </a:solidFill>
                <a:sym typeface="Wingdings" pitchFamily="2" charset="2"/>
              </a:rPr>
              <a:t> To </a:t>
            </a:r>
            <a:r>
              <a:rPr lang="en-US" sz="2400" smtClean="0">
                <a:solidFill>
                  <a:srgbClr val="000000"/>
                </a:solidFill>
              </a:rPr>
              <a:t>Decrypt a ciphertext </a:t>
            </a:r>
            <a:r>
              <a:rPr lang="en-US" sz="2400" b="1" smtClean="0">
                <a:solidFill>
                  <a:srgbClr val="0000CC"/>
                </a:solidFill>
              </a:rPr>
              <a:t>c</a:t>
            </a:r>
            <a:r>
              <a:rPr lang="en-US" sz="2400" smtClean="0">
                <a:solidFill>
                  <a:srgbClr val="000000"/>
                </a:solidFill>
              </a:rPr>
              <a:t>:</a:t>
            </a:r>
            <a:endParaRPr lang="en-US" sz="2400" b="1" smtClean="0">
              <a:solidFill>
                <a:srgbClr val="0000CC"/>
              </a:solidFill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1371600" y="4876800"/>
            <a:ext cx="6324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Arial" charset="0"/>
              <a:buChar char="–"/>
            </a:pPr>
            <a:r>
              <a:rPr lang="en-US" sz="2400" smtClean="0">
                <a:solidFill>
                  <a:srgbClr val="000000"/>
                </a:solidFill>
              </a:rPr>
              <a:t> c (mod </a:t>
            </a:r>
            <a:r>
              <a:rPr lang="en-US" sz="2400" smtClean="0">
                <a:solidFill>
                  <a:srgbClr val="0000CC"/>
                </a:solidFill>
              </a:rPr>
              <a:t>p</a:t>
            </a:r>
            <a:r>
              <a:rPr lang="en-US" sz="2400" smtClean="0">
                <a:solidFill>
                  <a:srgbClr val="000000"/>
                </a:solidFill>
              </a:rPr>
              <a:t>) = </a:t>
            </a:r>
            <a:r>
              <a:rPr lang="en-US" sz="2400" b="1" smtClean="0">
                <a:solidFill>
                  <a:srgbClr val="000000"/>
                </a:solidFill>
              </a:rPr>
              <a:t>2·r+b (mod p) = 2·r+b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1371600" y="5410200"/>
            <a:ext cx="6324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Arial" charset="0"/>
              <a:buChar char="–"/>
            </a:pPr>
            <a:r>
              <a:rPr lang="en-US" sz="2400" smtClean="0">
                <a:solidFill>
                  <a:srgbClr val="000000"/>
                </a:solidFill>
              </a:rPr>
              <a:t> read off the least significant bit</a:t>
            </a:r>
          </a:p>
        </p:txBody>
      </p:sp>
      <p:sp>
        <p:nvSpPr>
          <p:cNvPr id="1631242" name="Rectangle 10"/>
          <p:cNvSpPr>
            <a:spLocks noChangeArrowheads="1"/>
          </p:cNvSpPr>
          <p:nvPr/>
        </p:nvSpPr>
        <p:spPr bwMode="auto">
          <a:xfrm>
            <a:off x="762000" y="6019800"/>
            <a:ext cx="723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Wingdings" pitchFamily="2" charset="2"/>
              <a:buChar char=""/>
            </a:pPr>
            <a:r>
              <a:rPr lang="en-US" sz="2400" smtClean="0">
                <a:solidFill>
                  <a:srgbClr val="000000"/>
                </a:solidFill>
                <a:sym typeface="Wingdings" pitchFamily="2" charset="2"/>
              </a:rPr>
              <a:t> Eval: </a:t>
            </a:r>
            <a:r>
              <a:rPr lang="en-US" sz="2400" b="1" smtClean="0">
                <a:solidFill>
                  <a:srgbClr val="000000"/>
                </a:solidFill>
                <a:sym typeface="Wingdings" pitchFamily="2" charset="2"/>
              </a:rPr>
              <a:t>Reduce mod x</a:t>
            </a:r>
            <a:r>
              <a:rPr lang="en-US" sz="2400" b="1" baseline="-25000" smtClean="0">
                <a:solidFill>
                  <a:srgbClr val="000000"/>
                </a:solidFill>
                <a:sym typeface="Wingdings" pitchFamily="2" charset="2"/>
              </a:rPr>
              <a:t>0</a:t>
            </a:r>
            <a:r>
              <a:rPr lang="en-US" sz="2400" b="1" smtClean="0">
                <a:solidFill>
                  <a:srgbClr val="000000"/>
                </a:solidFill>
                <a:sym typeface="Wingdings" pitchFamily="2" charset="2"/>
              </a:rPr>
              <a:t> after each operation</a:t>
            </a:r>
            <a:endParaRPr lang="en-US" sz="2400" b="1" smtClean="0">
              <a:solidFill>
                <a:srgbClr val="0000CC"/>
              </a:solidFill>
            </a:endParaRPr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auto">
          <a:xfrm>
            <a:off x="685800" y="2743200"/>
            <a:ext cx="7924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Wingdings" pitchFamily="2" charset="2"/>
              <a:buChar char=""/>
            </a:pPr>
            <a:r>
              <a:rPr lang="en-US" sz="2400" smtClean="0">
                <a:solidFill>
                  <a:srgbClr val="000000"/>
                </a:solidFill>
              </a:rPr>
              <a:t> To Encrypt a bit </a:t>
            </a:r>
            <a:r>
              <a:rPr lang="en-US" sz="2400" b="1" smtClean="0">
                <a:solidFill>
                  <a:srgbClr val="0000CC"/>
                </a:solidFill>
              </a:rPr>
              <a:t>b</a:t>
            </a:r>
            <a:r>
              <a:rPr lang="en-US" sz="2400" smtClean="0">
                <a:solidFill>
                  <a:srgbClr val="000000"/>
                </a:solidFill>
              </a:rPr>
              <a:t>: pick random subset S     [1…t]</a:t>
            </a:r>
            <a:endParaRPr lang="en-US" sz="2400" b="1" smtClean="0">
              <a:solidFill>
                <a:srgbClr val="0000CC"/>
              </a:solidFill>
            </a:endParaRPr>
          </a:p>
        </p:txBody>
      </p:sp>
      <p:graphicFrame>
        <p:nvGraphicFramePr>
          <p:cNvPr id="21516" name="Object 14"/>
          <p:cNvGraphicFramePr>
            <a:graphicFrameLocks noGrp="1" noChangeAspect="1"/>
          </p:cNvGraphicFramePr>
          <p:nvPr>
            <p:ph sz="half" idx="1"/>
          </p:nvPr>
        </p:nvGraphicFramePr>
        <p:xfrm>
          <a:off x="6629400" y="2882900"/>
          <a:ext cx="39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Equation" r:id="rId7" imgW="152268" imgH="152268" progId="Equation.3">
                  <p:embed/>
                </p:oleObj>
              </mc:Choice>
              <mc:Fallback>
                <p:oleObj name="Equation" r:id="rId7" imgW="152268" imgH="1522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882900"/>
                        <a:ext cx="393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1261" name="Rectangle 29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mtClean="0">
                <a:solidFill>
                  <a:srgbClr val="000000"/>
                </a:solidFill>
              </a:rPr>
              <a:t>Ciphertext Size Reduction</a:t>
            </a:r>
          </a:p>
        </p:txBody>
      </p:sp>
      <p:sp>
        <p:nvSpPr>
          <p:cNvPr id="1631263" name="AutoShape 31"/>
          <p:cNvSpPr>
            <a:spLocks noChangeArrowheads="1"/>
          </p:cNvSpPr>
          <p:nvPr/>
        </p:nvSpPr>
        <p:spPr bwMode="auto">
          <a:xfrm>
            <a:off x="762000" y="2971800"/>
            <a:ext cx="8153400" cy="2286000"/>
          </a:xfrm>
          <a:prstGeom prst="wedgeRectCallout">
            <a:avLst>
              <a:gd name="adj1" fmla="val -24375"/>
              <a:gd name="adj2" fmla="val 8270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631264" name="Rectangle 32"/>
          <p:cNvSpPr>
            <a:spLocks noChangeArrowheads="1"/>
          </p:cNvSpPr>
          <p:nvPr/>
        </p:nvSpPr>
        <p:spPr bwMode="auto">
          <a:xfrm>
            <a:off x="1066800" y="3276600"/>
            <a:ext cx="640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Arial" charset="0"/>
              <a:buChar char="–"/>
            </a:pPr>
            <a:r>
              <a:rPr lang="en-US" sz="2400" smtClean="0">
                <a:solidFill>
                  <a:srgbClr val="000000"/>
                </a:solidFill>
              </a:rPr>
              <a:t> Resulting ciphertext &lt; x</a:t>
            </a:r>
            <a:r>
              <a:rPr lang="en-US" sz="2400" baseline="-25000" smtClean="0">
                <a:solidFill>
                  <a:srgbClr val="000000"/>
                </a:solidFill>
              </a:rPr>
              <a:t>0</a:t>
            </a: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631266" name="Rectangle 34"/>
          <p:cNvSpPr>
            <a:spLocks noChangeArrowheads="1"/>
          </p:cNvSpPr>
          <p:nvPr/>
        </p:nvSpPr>
        <p:spPr bwMode="auto">
          <a:xfrm>
            <a:off x="1066800" y="38862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Arial" charset="0"/>
              <a:buChar char="–"/>
            </a:pPr>
            <a:r>
              <a:rPr lang="en-US" sz="2400" smtClean="0">
                <a:solidFill>
                  <a:srgbClr val="000000"/>
                </a:solidFill>
              </a:rPr>
              <a:t> Underlying bit is the same (since x</a:t>
            </a:r>
            <a:r>
              <a:rPr lang="en-US" sz="2400" baseline="-25000" smtClean="0">
                <a:solidFill>
                  <a:srgbClr val="000000"/>
                </a:solidFill>
              </a:rPr>
              <a:t>0</a:t>
            </a:r>
            <a:r>
              <a:rPr lang="en-US" sz="2400" smtClean="0">
                <a:solidFill>
                  <a:srgbClr val="000000"/>
                </a:solidFill>
              </a:rPr>
              <a:t> has even noise)</a:t>
            </a:r>
          </a:p>
        </p:txBody>
      </p:sp>
      <p:sp>
        <p:nvSpPr>
          <p:cNvPr id="1631267" name="Rectangle 35"/>
          <p:cNvSpPr>
            <a:spLocks noChangeArrowheads="1"/>
          </p:cNvSpPr>
          <p:nvPr/>
        </p:nvSpPr>
        <p:spPr bwMode="auto">
          <a:xfrm>
            <a:off x="1066800" y="45720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Arial" charset="0"/>
              <a:buChar char="–"/>
            </a:pPr>
            <a:r>
              <a:rPr lang="en-US" sz="2400" smtClean="0">
                <a:solidFill>
                  <a:srgbClr val="000000"/>
                </a:solidFill>
              </a:rPr>
              <a:t> Noise does not increase by much</a:t>
            </a:r>
            <a:r>
              <a:rPr lang="en-US" sz="2000" baseline="30000" smtClean="0">
                <a:solidFill>
                  <a:srgbClr val="000000"/>
                </a:solidFill>
              </a:rPr>
              <a:t>(*)</a:t>
            </a:r>
            <a:endParaRPr lang="en-US" sz="2000" smtClean="0">
              <a:solidFill>
                <a:srgbClr val="000000"/>
              </a:solidFill>
            </a:endParaRPr>
          </a:p>
        </p:txBody>
      </p:sp>
      <p:sp>
        <p:nvSpPr>
          <p:cNvPr id="21522" name="Rectangle 36"/>
          <p:cNvSpPr>
            <a:spLocks noChangeArrowheads="1"/>
          </p:cNvSpPr>
          <p:nvPr/>
        </p:nvSpPr>
        <p:spPr bwMode="auto">
          <a:xfrm>
            <a:off x="685800" y="1981200"/>
            <a:ext cx="845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    Public key: </a:t>
            </a:r>
            <a:r>
              <a:rPr lang="en-US" sz="3200" smtClean="0">
                <a:solidFill>
                  <a:srgbClr val="000000"/>
                </a:solidFill>
              </a:rPr>
              <a:t>[</a:t>
            </a:r>
            <a:r>
              <a:rPr lang="en-US" sz="2400" b="1" smtClean="0">
                <a:solidFill>
                  <a:srgbClr val="008000"/>
                </a:solidFill>
              </a:rPr>
              <a:t>q</a:t>
            </a:r>
            <a:r>
              <a:rPr lang="en-US" sz="2400" b="1" baseline="-25000" smtClean="0">
                <a:solidFill>
                  <a:srgbClr val="008000"/>
                </a:solidFill>
              </a:rPr>
              <a:t>0</a:t>
            </a:r>
            <a:r>
              <a:rPr lang="en-US" sz="2400" b="1" smtClean="0">
                <a:solidFill>
                  <a:srgbClr val="008000"/>
                </a:solidFill>
              </a:rPr>
              <a:t>p+2r</a:t>
            </a:r>
            <a:r>
              <a:rPr lang="en-US" sz="2400" b="1" baseline="-25000" smtClean="0">
                <a:solidFill>
                  <a:srgbClr val="008000"/>
                </a:solidFill>
              </a:rPr>
              <a:t>0</a:t>
            </a:r>
            <a:r>
              <a:rPr lang="en-US" sz="2400" b="1" smtClean="0">
                <a:solidFill>
                  <a:srgbClr val="0000CC"/>
                </a:solidFill>
              </a:rPr>
              <a:t>,q</a:t>
            </a:r>
            <a:r>
              <a:rPr lang="en-US" sz="2400" b="1" baseline="-25000" smtClean="0">
                <a:solidFill>
                  <a:srgbClr val="0000CC"/>
                </a:solidFill>
              </a:rPr>
              <a:t>1</a:t>
            </a:r>
            <a:r>
              <a:rPr lang="en-US" sz="2400" b="1" smtClean="0">
                <a:solidFill>
                  <a:srgbClr val="0000CC"/>
                </a:solidFill>
              </a:rPr>
              <a:t>p+2r</a:t>
            </a:r>
            <a:r>
              <a:rPr lang="en-US" sz="2400" b="1" baseline="-25000" smtClean="0">
                <a:solidFill>
                  <a:srgbClr val="0000CC"/>
                </a:solidFill>
              </a:rPr>
              <a:t>1</a:t>
            </a:r>
            <a:r>
              <a:rPr lang="en-US" sz="2400" b="1" smtClean="0">
                <a:solidFill>
                  <a:srgbClr val="0000CC"/>
                </a:solidFill>
              </a:rPr>
              <a:t>,…,q</a:t>
            </a:r>
            <a:r>
              <a:rPr lang="en-US" sz="2400" b="1" baseline="-25000" smtClean="0">
                <a:solidFill>
                  <a:srgbClr val="0000CC"/>
                </a:solidFill>
              </a:rPr>
              <a:t>t</a:t>
            </a:r>
            <a:r>
              <a:rPr lang="en-US" sz="2400" b="1" smtClean="0">
                <a:solidFill>
                  <a:srgbClr val="0000CC"/>
                </a:solidFill>
              </a:rPr>
              <a:t>p+2r</a:t>
            </a:r>
            <a:r>
              <a:rPr lang="en-US" sz="2400" b="1" baseline="-25000" smtClean="0">
                <a:solidFill>
                  <a:srgbClr val="0000CC"/>
                </a:solidFill>
              </a:rPr>
              <a:t>t</a:t>
            </a:r>
            <a:r>
              <a:rPr lang="en-US" sz="3200" smtClean="0">
                <a:solidFill>
                  <a:srgbClr val="000000"/>
                </a:solidFill>
              </a:rPr>
              <a:t>]</a:t>
            </a:r>
            <a:r>
              <a:rPr lang="en-US" sz="2400" b="1" smtClean="0">
                <a:solidFill>
                  <a:srgbClr val="0000CC"/>
                </a:solidFill>
              </a:rPr>
              <a:t> </a:t>
            </a:r>
            <a:r>
              <a:rPr lang="en-US" sz="2400" smtClean="0">
                <a:solidFill>
                  <a:srgbClr val="000000"/>
                </a:solidFill>
              </a:rPr>
              <a:t>= (x</a:t>
            </a:r>
            <a:r>
              <a:rPr lang="en-US" sz="2400" baseline="-25000" smtClean="0">
                <a:solidFill>
                  <a:srgbClr val="000000"/>
                </a:solidFill>
              </a:rPr>
              <a:t>0</a:t>
            </a:r>
            <a:r>
              <a:rPr lang="en-US" sz="2400" smtClean="0">
                <a:solidFill>
                  <a:srgbClr val="000000"/>
                </a:solidFill>
              </a:rPr>
              <a:t>,x</a:t>
            </a:r>
            <a:r>
              <a:rPr lang="en-US" sz="2400" baseline="-25000" smtClean="0">
                <a:solidFill>
                  <a:srgbClr val="000000"/>
                </a:solidFill>
              </a:rPr>
              <a:t>1</a:t>
            </a:r>
            <a:r>
              <a:rPr lang="en-US" sz="2400" smtClean="0">
                <a:solidFill>
                  <a:srgbClr val="000000"/>
                </a:solidFill>
              </a:rPr>
              <a:t>,…,x</a:t>
            </a:r>
            <a:r>
              <a:rPr lang="en-US" sz="2400" baseline="-25000" smtClean="0">
                <a:solidFill>
                  <a:srgbClr val="000000"/>
                </a:solidFill>
              </a:rPr>
              <a:t>t</a:t>
            </a:r>
            <a:r>
              <a:rPr lang="en-US" sz="240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1523" name="Rectangle 37"/>
          <p:cNvSpPr>
            <a:spLocks noChangeArrowheads="1"/>
          </p:cNvSpPr>
          <p:nvPr/>
        </p:nvSpPr>
        <p:spPr bwMode="auto">
          <a:xfrm>
            <a:off x="6553200" y="1752600"/>
            <a:ext cx="45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l-GR" sz="1800" smtClean="0">
                <a:solidFill>
                  <a:srgbClr val="000000"/>
                </a:solidFill>
              </a:rPr>
              <a:t>Δ</a:t>
            </a:r>
          </a:p>
        </p:txBody>
      </p:sp>
      <p:sp>
        <p:nvSpPr>
          <p:cNvPr id="1631273" name="Rectangle 41"/>
          <p:cNvSpPr>
            <a:spLocks noChangeArrowheads="1"/>
          </p:cNvSpPr>
          <p:nvPr/>
        </p:nvSpPr>
        <p:spPr bwMode="auto">
          <a:xfrm>
            <a:off x="8077200" y="6643688"/>
            <a:ext cx="15240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Arial" charset="0"/>
              <a:buNone/>
            </a:pPr>
            <a:r>
              <a:rPr lang="en-US" sz="600" smtClean="0">
                <a:solidFill>
                  <a:srgbClr val="000000"/>
                </a:solidFill>
              </a:rPr>
              <a:t>(*) additional tricks for mult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6F775-BF8C-47D3-ABD1-A979CF299D0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608184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31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3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1262" grpId="0" animBg="1"/>
      <p:bldP spid="1631236" grpId="0"/>
      <p:bldP spid="1631242" grpId="0"/>
      <p:bldP spid="1631261" grpId="0"/>
      <p:bldP spid="163126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Roadmap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143000" y="1600200"/>
            <a:ext cx="7696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Wingdings" pitchFamily="2" charset="2"/>
              <a:buChar char="þ"/>
            </a:pPr>
            <a:r>
              <a:rPr lang="en-US" sz="2400" b="1" smtClean="0">
                <a:solidFill>
                  <a:srgbClr val="0000CC"/>
                </a:solidFill>
              </a:rPr>
              <a:t> </a:t>
            </a:r>
            <a:r>
              <a:rPr lang="en-US" sz="2400" b="1" smtClean="0">
                <a:solidFill>
                  <a:srgbClr val="000000"/>
                </a:solidFill>
              </a:rPr>
              <a:t>Secret-key</a:t>
            </a:r>
            <a:r>
              <a:rPr lang="en-US" sz="2400" smtClean="0">
                <a:solidFill>
                  <a:srgbClr val="000000"/>
                </a:solidFill>
              </a:rPr>
              <a:t> </a:t>
            </a:r>
            <a:r>
              <a:rPr lang="en-US" sz="2400" b="1" smtClean="0">
                <a:solidFill>
                  <a:srgbClr val="000000"/>
                </a:solidFill>
              </a:rPr>
              <a:t>“Somewhat”</a:t>
            </a:r>
            <a:r>
              <a:rPr lang="en-US" sz="2400" smtClean="0">
                <a:solidFill>
                  <a:srgbClr val="000000"/>
                </a:solidFill>
              </a:rPr>
              <a:t> Homomorphic Encryption</a:t>
            </a: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1371600" y="2895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1371600" y="4800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en-US" sz="1800" smtClean="0">
              <a:solidFill>
                <a:srgbClr val="000000"/>
              </a:solidFill>
            </a:endParaRPr>
          </a:p>
        </p:txBody>
      </p:sp>
      <p:pic>
        <p:nvPicPr>
          <p:cNvPr id="22534" name="Picture 6" descr="road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0100000">
            <a:off x="-361950" y="390525"/>
            <a:ext cx="1809750" cy="11430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1143000" y="3733800"/>
            <a:ext cx="7696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Wingdings" pitchFamily="2" charset="2"/>
              <a:buChar char="þ"/>
            </a:pPr>
            <a:r>
              <a:rPr lang="en-US" sz="2400" b="1" smtClean="0">
                <a:solidFill>
                  <a:srgbClr val="0000CC"/>
                </a:solidFill>
              </a:rPr>
              <a:t> </a:t>
            </a:r>
            <a:r>
              <a:rPr lang="en-US" sz="2400" b="1" smtClean="0">
                <a:solidFill>
                  <a:srgbClr val="000000"/>
                </a:solidFill>
              </a:rPr>
              <a:t>Public-key</a:t>
            </a:r>
            <a:r>
              <a:rPr lang="en-US" sz="2400" smtClean="0">
                <a:solidFill>
                  <a:srgbClr val="000000"/>
                </a:solidFill>
              </a:rPr>
              <a:t> </a:t>
            </a:r>
            <a:r>
              <a:rPr lang="en-US" sz="2400" b="1" smtClean="0">
                <a:solidFill>
                  <a:srgbClr val="000000"/>
                </a:solidFill>
              </a:rPr>
              <a:t>“Somewhat”</a:t>
            </a:r>
            <a:r>
              <a:rPr lang="en-US" sz="2400" smtClean="0">
                <a:solidFill>
                  <a:srgbClr val="000000"/>
                </a:solidFill>
              </a:rPr>
              <a:t> Homomorphic Encryption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1143000" y="5715000"/>
            <a:ext cx="7696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Arial" charset="0"/>
              <a:buNone/>
            </a:pPr>
            <a:r>
              <a:rPr lang="en-US" sz="3600" b="1" smtClean="0">
                <a:solidFill>
                  <a:srgbClr val="0000CC"/>
                </a:solidFill>
              </a:rPr>
              <a:t>3.</a:t>
            </a:r>
            <a:r>
              <a:rPr lang="en-US" sz="2400" b="1" smtClean="0">
                <a:solidFill>
                  <a:srgbClr val="0000CC"/>
                </a:solidFill>
              </a:rPr>
              <a:t> Public-key FULLY</a:t>
            </a:r>
            <a:r>
              <a:rPr lang="en-US" sz="2400" smtClean="0">
                <a:solidFill>
                  <a:srgbClr val="000000"/>
                </a:solidFill>
              </a:rPr>
              <a:t> Homomorphic Encryption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51976-7EB7-426E-A3A5-7E5E45F1BCE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937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8"/>
          <p:cNvSpPr>
            <a:spLocks noChangeArrowheads="1"/>
          </p:cNvSpPr>
          <p:nvPr/>
        </p:nvSpPr>
        <p:spPr bwMode="auto">
          <a:xfrm>
            <a:off x="685800" y="1600200"/>
            <a:ext cx="8077200" cy="1828800"/>
          </a:xfrm>
          <a:prstGeom prst="rect">
            <a:avLst/>
          </a:prstGeom>
          <a:solidFill>
            <a:srgbClr val="FFFF99">
              <a:alpha val="45882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</a:t>
            </a:r>
            <a:r>
              <a:rPr lang="en-US" smtClean="0">
                <a:solidFill>
                  <a:srgbClr val="0000CC"/>
                </a:solidFill>
              </a:rPr>
              <a:t>“Somewhat”</a:t>
            </a:r>
            <a:r>
              <a:rPr lang="en-US" smtClean="0"/>
              <a:t> Homomorphic is this?</a:t>
            </a:r>
          </a:p>
        </p:txBody>
      </p:sp>
      <p:sp>
        <p:nvSpPr>
          <p:cNvPr id="23556" name="Rectangle 26"/>
          <p:cNvSpPr>
            <a:spLocks noChangeArrowheads="1"/>
          </p:cNvSpPr>
          <p:nvPr/>
        </p:nvSpPr>
        <p:spPr bwMode="auto">
          <a:xfrm>
            <a:off x="762000" y="1676400"/>
            <a:ext cx="7696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4901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Can evaluate (multi-variate) polynomials with m terms, and maximum degree d if  d &lt;&lt; n.</a:t>
            </a:r>
          </a:p>
        </p:txBody>
      </p:sp>
      <p:sp>
        <p:nvSpPr>
          <p:cNvPr id="23557" name="Rectangle 27"/>
          <p:cNvSpPr>
            <a:spLocks noChangeArrowheads="1"/>
          </p:cNvSpPr>
          <p:nvPr/>
        </p:nvSpPr>
        <p:spPr bwMode="auto">
          <a:xfrm>
            <a:off x="1600200" y="3886200"/>
            <a:ext cx="6248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sz="2600" smtClean="0">
                <a:solidFill>
                  <a:srgbClr val="000000"/>
                </a:solidFill>
              </a:rPr>
              <a:t>f(x</a:t>
            </a:r>
            <a:r>
              <a:rPr lang="en-US" sz="2600" baseline="-25000" smtClean="0">
                <a:solidFill>
                  <a:srgbClr val="000000"/>
                </a:solidFill>
              </a:rPr>
              <a:t>1</a:t>
            </a:r>
            <a:r>
              <a:rPr lang="en-US" sz="2600" smtClean="0">
                <a:solidFill>
                  <a:srgbClr val="000000"/>
                </a:solidFill>
              </a:rPr>
              <a:t>, …, x</a:t>
            </a:r>
            <a:r>
              <a:rPr lang="en-US" sz="2600" baseline="-25000" smtClean="0">
                <a:solidFill>
                  <a:srgbClr val="000000"/>
                </a:solidFill>
              </a:rPr>
              <a:t>t</a:t>
            </a:r>
            <a:r>
              <a:rPr lang="en-US" sz="2600" smtClean="0">
                <a:solidFill>
                  <a:srgbClr val="000000"/>
                </a:solidFill>
              </a:rPr>
              <a:t>) = x</a:t>
            </a:r>
            <a:r>
              <a:rPr lang="en-US" sz="2600" baseline="-25000" smtClean="0">
                <a:solidFill>
                  <a:srgbClr val="000000"/>
                </a:solidFill>
              </a:rPr>
              <a:t>1</a:t>
            </a:r>
            <a:r>
              <a:rPr lang="en-US" sz="2600" smtClean="0">
                <a:solidFill>
                  <a:srgbClr val="000000"/>
                </a:solidFill>
              </a:rPr>
              <a:t>·x</a:t>
            </a:r>
            <a:r>
              <a:rPr lang="en-US" sz="2600" baseline="-25000" smtClean="0">
                <a:solidFill>
                  <a:srgbClr val="000000"/>
                </a:solidFill>
              </a:rPr>
              <a:t>2</a:t>
            </a:r>
            <a:r>
              <a:rPr lang="en-US" sz="2600" smtClean="0">
                <a:solidFill>
                  <a:srgbClr val="000000"/>
                </a:solidFill>
              </a:rPr>
              <a:t>·x</a:t>
            </a:r>
            <a:r>
              <a:rPr lang="en-US" sz="2600" baseline="-25000" smtClean="0">
                <a:solidFill>
                  <a:srgbClr val="000000"/>
                </a:solidFill>
              </a:rPr>
              <a:t>d</a:t>
            </a:r>
            <a:r>
              <a:rPr lang="en-US" sz="2600" smtClean="0">
                <a:solidFill>
                  <a:srgbClr val="000000"/>
                </a:solidFill>
              </a:rPr>
              <a:t> + … + x</a:t>
            </a:r>
            <a:r>
              <a:rPr lang="en-US" sz="2600" baseline="-25000" smtClean="0">
                <a:solidFill>
                  <a:srgbClr val="000000"/>
                </a:solidFill>
              </a:rPr>
              <a:t>2</a:t>
            </a:r>
            <a:r>
              <a:rPr lang="en-US" sz="2600" smtClean="0">
                <a:solidFill>
                  <a:srgbClr val="000000"/>
                </a:solidFill>
              </a:rPr>
              <a:t>·x</a:t>
            </a:r>
            <a:r>
              <a:rPr lang="en-US" sz="2600" baseline="-25000" smtClean="0">
                <a:solidFill>
                  <a:srgbClr val="000000"/>
                </a:solidFill>
              </a:rPr>
              <a:t>5</a:t>
            </a:r>
            <a:r>
              <a:rPr lang="en-US" sz="2600" smtClean="0">
                <a:solidFill>
                  <a:srgbClr val="000000"/>
                </a:solidFill>
              </a:rPr>
              <a:t>·x</a:t>
            </a:r>
            <a:r>
              <a:rPr lang="en-US" sz="2600" baseline="-25000" smtClean="0">
                <a:solidFill>
                  <a:srgbClr val="000000"/>
                </a:solidFill>
              </a:rPr>
              <a:t>d-2</a:t>
            </a:r>
            <a:br>
              <a:rPr lang="en-US" sz="2600" baseline="-25000" smtClean="0">
                <a:solidFill>
                  <a:srgbClr val="000000"/>
                </a:solidFill>
              </a:rPr>
            </a:br>
            <a:endParaRPr lang="en-US" sz="2600" baseline="-25000" smtClean="0">
              <a:solidFill>
                <a:srgbClr val="000000"/>
              </a:solidFill>
            </a:endParaRPr>
          </a:p>
        </p:txBody>
      </p:sp>
      <p:sp>
        <p:nvSpPr>
          <p:cNvPr id="1571869" name="Rectangle 29"/>
          <p:cNvSpPr>
            <a:spLocks noChangeArrowheads="1"/>
          </p:cNvSpPr>
          <p:nvPr/>
        </p:nvSpPr>
        <p:spPr bwMode="auto">
          <a:xfrm>
            <a:off x="1828800" y="5943600"/>
            <a:ext cx="6096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rtl="1">
              <a:lnSpc>
                <a:spcPct val="100000"/>
              </a:lnSpc>
              <a:buFont typeface="Wingdings" pitchFamily="2" charset="2"/>
              <a:buNone/>
            </a:pPr>
            <a:r>
              <a:rPr lang="en-US" sz="2600" smtClean="0">
                <a:solidFill>
                  <a:srgbClr val="000000"/>
                </a:solidFill>
              </a:rPr>
              <a:t>Final Noise ~ (2</a:t>
            </a:r>
            <a:r>
              <a:rPr lang="en-US" sz="2600" baseline="30000" smtClean="0">
                <a:solidFill>
                  <a:srgbClr val="000000"/>
                </a:solidFill>
              </a:rPr>
              <a:t>n</a:t>
            </a:r>
            <a:r>
              <a:rPr lang="en-US" sz="2600" smtClean="0">
                <a:solidFill>
                  <a:srgbClr val="000000"/>
                </a:solidFill>
              </a:rPr>
              <a:t>)</a:t>
            </a:r>
            <a:r>
              <a:rPr lang="en-US" sz="2600" baseline="30000" smtClean="0">
                <a:solidFill>
                  <a:srgbClr val="000000"/>
                </a:solidFill>
              </a:rPr>
              <a:t>d</a:t>
            </a:r>
            <a:r>
              <a:rPr lang="en-US" sz="2600" smtClean="0">
                <a:solidFill>
                  <a:srgbClr val="000000"/>
                </a:solidFill>
              </a:rPr>
              <a:t>+…+(2</a:t>
            </a:r>
            <a:r>
              <a:rPr lang="en-US" sz="2600" baseline="30000" smtClean="0">
                <a:solidFill>
                  <a:srgbClr val="000000"/>
                </a:solidFill>
              </a:rPr>
              <a:t>n</a:t>
            </a:r>
            <a:r>
              <a:rPr lang="en-US" sz="2600" smtClean="0">
                <a:solidFill>
                  <a:srgbClr val="000000"/>
                </a:solidFill>
              </a:rPr>
              <a:t>)</a:t>
            </a:r>
            <a:r>
              <a:rPr lang="en-US" sz="2600" baseline="30000" smtClean="0">
                <a:solidFill>
                  <a:srgbClr val="000000"/>
                </a:solidFill>
              </a:rPr>
              <a:t>d </a:t>
            </a:r>
            <a:r>
              <a:rPr lang="en-US" sz="2600" smtClean="0">
                <a:solidFill>
                  <a:srgbClr val="000000"/>
                </a:solidFill>
              </a:rPr>
              <a:t>= m•(2</a:t>
            </a:r>
            <a:r>
              <a:rPr lang="en-US" sz="2600" baseline="30000" smtClean="0">
                <a:solidFill>
                  <a:srgbClr val="000000"/>
                </a:solidFill>
              </a:rPr>
              <a:t>n</a:t>
            </a:r>
            <a:r>
              <a:rPr lang="en-US" sz="2600" smtClean="0">
                <a:solidFill>
                  <a:srgbClr val="000000"/>
                </a:solidFill>
              </a:rPr>
              <a:t>)</a:t>
            </a:r>
            <a:r>
              <a:rPr lang="en-US" sz="2600" baseline="30000" smtClean="0">
                <a:solidFill>
                  <a:srgbClr val="000000"/>
                </a:solidFill>
              </a:rPr>
              <a:t>d</a:t>
            </a:r>
            <a:endParaRPr lang="en-US" sz="2600" baseline="-25000" smtClean="0">
              <a:solidFill>
                <a:srgbClr val="000000"/>
              </a:solidFill>
            </a:endParaRPr>
          </a:p>
        </p:txBody>
      </p:sp>
      <p:sp>
        <p:nvSpPr>
          <p:cNvPr id="23559" name="Rectangle 30"/>
          <p:cNvSpPr>
            <a:spLocks noChangeArrowheads="1"/>
          </p:cNvSpPr>
          <p:nvPr/>
        </p:nvSpPr>
        <p:spPr bwMode="auto">
          <a:xfrm>
            <a:off x="1676400" y="5257800"/>
            <a:ext cx="6248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600" smtClean="0">
                <a:solidFill>
                  <a:srgbClr val="000000"/>
                </a:solidFill>
              </a:rPr>
              <a:t>Say, noise in Enc(x</a:t>
            </a:r>
            <a:r>
              <a:rPr lang="en-US" sz="2600" baseline="-25000" smtClean="0">
                <a:solidFill>
                  <a:srgbClr val="000000"/>
                </a:solidFill>
              </a:rPr>
              <a:t>i</a:t>
            </a:r>
            <a:r>
              <a:rPr lang="en-US" sz="2600" smtClean="0">
                <a:solidFill>
                  <a:srgbClr val="000000"/>
                </a:solidFill>
              </a:rPr>
              <a:t>) &lt; 2</a:t>
            </a:r>
            <a:r>
              <a:rPr lang="en-US" sz="2600" baseline="30000" smtClean="0">
                <a:solidFill>
                  <a:srgbClr val="000000"/>
                </a:solidFill>
              </a:rPr>
              <a:t>n</a:t>
            </a:r>
            <a:r>
              <a:rPr lang="en-US" sz="2600" smtClean="0">
                <a:solidFill>
                  <a:srgbClr val="000000"/>
                </a:solidFill>
              </a:rPr>
              <a:t> </a:t>
            </a:r>
            <a:endParaRPr lang="en-US" sz="2600" baseline="-25000" smtClean="0">
              <a:solidFill>
                <a:srgbClr val="000000"/>
              </a:solidFill>
            </a:endParaRPr>
          </a:p>
        </p:txBody>
      </p:sp>
      <p:graphicFrame>
        <p:nvGraphicFramePr>
          <p:cNvPr id="1571871" name="Object 31"/>
          <p:cNvGraphicFramePr>
            <a:graphicFrameLocks noGrp="1" noChangeAspect="1"/>
          </p:cNvGraphicFramePr>
          <p:nvPr>
            <p:ph idx="1"/>
          </p:nvPr>
        </p:nvGraphicFramePr>
        <p:xfrm>
          <a:off x="1600200" y="2590800"/>
          <a:ext cx="30480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Equation" r:id="rId5" imgW="1358310" imgH="253890" progId="Equation.3">
                  <p:embed/>
                </p:oleObj>
              </mc:Choice>
              <mc:Fallback>
                <p:oleObj name="Equation" r:id="rId5" imgW="1358310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90800"/>
                        <a:ext cx="30480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1873" name="Rectangle 33"/>
          <p:cNvSpPr>
            <a:spLocks noChangeArrowheads="1"/>
          </p:cNvSpPr>
          <p:nvPr/>
        </p:nvSpPr>
        <p:spPr bwMode="auto">
          <a:xfrm>
            <a:off x="4800600" y="2590800"/>
            <a:ext cx="533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4901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or</a:t>
            </a:r>
          </a:p>
        </p:txBody>
      </p:sp>
      <p:graphicFrame>
        <p:nvGraphicFramePr>
          <p:cNvPr id="1571878" name="Object 38"/>
          <p:cNvGraphicFramePr>
            <a:graphicFrameLocks noChangeAspect="1"/>
          </p:cNvGraphicFramePr>
          <p:nvPr/>
        </p:nvGraphicFramePr>
        <p:xfrm>
          <a:off x="5734050" y="2695575"/>
          <a:ext cx="8429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Equation" r:id="rId7" imgW="368140" imgH="177723" progId="Equation.3">
                  <p:embed/>
                </p:oleObj>
              </mc:Choice>
              <mc:Fallback>
                <p:oleObj name="Equation" r:id="rId7" imgW="368140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050" y="2695575"/>
                        <a:ext cx="8429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ight Brace 3"/>
          <p:cNvSpPr/>
          <p:nvPr/>
        </p:nvSpPr>
        <p:spPr>
          <a:xfrm>
            <a:off x="4991100" y="2819400"/>
            <a:ext cx="419100" cy="3352800"/>
          </a:xfrm>
          <a:prstGeom prst="rightBrace">
            <a:avLst>
              <a:gd name="adj1" fmla="val 5476"/>
              <a:gd name="adj2" fmla="val 50833"/>
            </a:avLst>
          </a:prstGeom>
          <a:ln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lnSpc>
                <a:spcPct val="100000"/>
              </a:lnSpc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4" name="Rectangle 30"/>
          <p:cNvSpPr>
            <a:spLocks noChangeArrowheads="1"/>
          </p:cNvSpPr>
          <p:nvPr/>
        </p:nvSpPr>
        <p:spPr bwMode="auto">
          <a:xfrm>
            <a:off x="2057400" y="4495800"/>
            <a:ext cx="6248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000000"/>
                </a:solidFill>
              </a:rPr>
              <a:t>m terms</a:t>
            </a:r>
            <a:endParaRPr lang="en-US" sz="2000" baseline="-2500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51976-7EB7-426E-A3A5-7E5E45F1BCE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58064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1571869" grpId="0"/>
      <p:bldP spid="23559" grpId="0"/>
      <p:bldP spid="1571873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001" name="Freeform 49"/>
          <p:cNvSpPr>
            <a:spLocks/>
          </p:cNvSpPr>
          <p:nvPr/>
        </p:nvSpPr>
        <p:spPr bwMode="auto">
          <a:xfrm>
            <a:off x="-76200" y="2819400"/>
            <a:ext cx="6172200" cy="4013200"/>
          </a:xfrm>
          <a:custGeom>
            <a:avLst/>
            <a:gdLst>
              <a:gd name="T0" fmla="*/ 2147483647 w 3216"/>
              <a:gd name="T1" fmla="*/ 2147483647 h 1904"/>
              <a:gd name="T2" fmla="*/ 2147483647 w 3216"/>
              <a:gd name="T3" fmla="*/ 2147483647 h 1904"/>
              <a:gd name="T4" fmla="*/ 2147483647 w 3216"/>
              <a:gd name="T5" fmla="*/ 2147483647 h 1904"/>
              <a:gd name="T6" fmla="*/ 2147483647 w 3216"/>
              <a:gd name="T7" fmla="*/ 2147483647 h 1904"/>
              <a:gd name="T8" fmla="*/ 2147483647 w 3216"/>
              <a:gd name="T9" fmla="*/ 2147483647 h 1904"/>
              <a:gd name="T10" fmla="*/ 2147483647 w 3216"/>
              <a:gd name="T11" fmla="*/ 2147483647 h 1904"/>
              <a:gd name="T12" fmla="*/ 2147483647 w 3216"/>
              <a:gd name="T13" fmla="*/ 2147483647 h 1904"/>
              <a:gd name="T14" fmla="*/ 2147483647 w 3216"/>
              <a:gd name="T15" fmla="*/ 2147483647 h 1904"/>
              <a:gd name="T16" fmla="*/ 2147483647 w 3216"/>
              <a:gd name="T17" fmla="*/ 2147483647 h 1904"/>
              <a:gd name="T18" fmla="*/ 2147483647 w 3216"/>
              <a:gd name="T19" fmla="*/ 2147483647 h 1904"/>
              <a:gd name="T20" fmla="*/ 2147483647 w 3216"/>
              <a:gd name="T21" fmla="*/ 2147483647 h 1904"/>
              <a:gd name="T22" fmla="*/ 2147483647 w 3216"/>
              <a:gd name="T23" fmla="*/ 2147483647 h 1904"/>
              <a:gd name="T24" fmla="*/ 2147483647 w 3216"/>
              <a:gd name="T25" fmla="*/ 2147483647 h 1904"/>
              <a:gd name="T26" fmla="*/ 2147483647 w 3216"/>
              <a:gd name="T27" fmla="*/ 2147483647 h 1904"/>
              <a:gd name="T28" fmla="*/ 2147483647 w 3216"/>
              <a:gd name="T29" fmla="*/ 2147483647 h 1904"/>
              <a:gd name="T30" fmla="*/ 2147483647 w 3216"/>
              <a:gd name="T31" fmla="*/ 2147483647 h 190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216" h="1904">
                <a:moveTo>
                  <a:pt x="304" y="376"/>
                </a:moveTo>
                <a:cubicBezTo>
                  <a:pt x="248" y="464"/>
                  <a:pt x="32" y="536"/>
                  <a:pt x="16" y="616"/>
                </a:cubicBezTo>
                <a:cubicBezTo>
                  <a:pt x="0" y="696"/>
                  <a:pt x="160" y="720"/>
                  <a:pt x="208" y="856"/>
                </a:cubicBezTo>
                <a:cubicBezTo>
                  <a:pt x="256" y="992"/>
                  <a:pt x="248" y="1336"/>
                  <a:pt x="304" y="1432"/>
                </a:cubicBezTo>
                <a:cubicBezTo>
                  <a:pt x="360" y="1528"/>
                  <a:pt x="376" y="1360"/>
                  <a:pt x="544" y="1432"/>
                </a:cubicBezTo>
                <a:cubicBezTo>
                  <a:pt x="712" y="1504"/>
                  <a:pt x="1096" y="1824"/>
                  <a:pt x="1312" y="1864"/>
                </a:cubicBezTo>
                <a:cubicBezTo>
                  <a:pt x="1528" y="1904"/>
                  <a:pt x="1560" y="1704"/>
                  <a:pt x="1840" y="1672"/>
                </a:cubicBezTo>
                <a:cubicBezTo>
                  <a:pt x="2120" y="1640"/>
                  <a:pt x="2768" y="1792"/>
                  <a:pt x="2992" y="1672"/>
                </a:cubicBezTo>
                <a:cubicBezTo>
                  <a:pt x="3216" y="1552"/>
                  <a:pt x="3216" y="1120"/>
                  <a:pt x="3184" y="952"/>
                </a:cubicBezTo>
                <a:cubicBezTo>
                  <a:pt x="3152" y="784"/>
                  <a:pt x="2912" y="808"/>
                  <a:pt x="2800" y="664"/>
                </a:cubicBezTo>
                <a:cubicBezTo>
                  <a:pt x="2688" y="520"/>
                  <a:pt x="2672" y="176"/>
                  <a:pt x="2512" y="88"/>
                </a:cubicBezTo>
                <a:cubicBezTo>
                  <a:pt x="2352" y="0"/>
                  <a:pt x="2096" y="144"/>
                  <a:pt x="1840" y="136"/>
                </a:cubicBezTo>
                <a:cubicBezTo>
                  <a:pt x="1584" y="128"/>
                  <a:pt x="1168" y="32"/>
                  <a:pt x="976" y="40"/>
                </a:cubicBezTo>
                <a:cubicBezTo>
                  <a:pt x="784" y="48"/>
                  <a:pt x="792" y="176"/>
                  <a:pt x="688" y="184"/>
                </a:cubicBezTo>
                <a:cubicBezTo>
                  <a:pt x="584" y="192"/>
                  <a:pt x="416" y="56"/>
                  <a:pt x="352" y="88"/>
                </a:cubicBezTo>
                <a:cubicBezTo>
                  <a:pt x="288" y="120"/>
                  <a:pt x="360" y="288"/>
                  <a:pt x="304" y="376"/>
                </a:cubicBezTo>
                <a:close/>
              </a:path>
            </a:pathLst>
          </a:custGeom>
          <a:solidFill>
            <a:srgbClr val="CCFFCC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1533955" name="Freeform 3"/>
          <p:cNvSpPr>
            <a:spLocks/>
          </p:cNvSpPr>
          <p:nvPr/>
        </p:nvSpPr>
        <p:spPr bwMode="auto">
          <a:xfrm>
            <a:off x="-76200" y="2819400"/>
            <a:ext cx="6172200" cy="4013200"/>
          </a:xfrm>
          <a:custGeom>
            <a:avLst/>
            <a:gdLst>
              <a:gd name="T0" fmla="*/ 2147483647 w 3216"/>
              <a:gd name="T1" fmla="*/ 2147483647 h 1904"/>
              <a:gd name="T2" fmla="*/ 2147483647 w 3216"/>
              <a:gd name="T3" fmla="*/ 2147483647 h 1904"/>
              <a:gd name="T4" fmla="*/ 2147483647 w 3216"/>
              <a:gd name="T5" fmla="*/ 2147483647 h 1904"/>
              <a:gd name="T6" fmla="*/ 2147483647 w 3216"/>
              <a:gd name="T7" fmla="*/ 2147483647 h 1904"/>
              <a:gd name="T8" fmla="*/ 2147483647 w 3216"/>
              <a:gd name="T9" fmla="*/ 2147483647 h 1904"/>
              <a:gd name="T10" fmla="*/ 2147483647 w 3216"/>
              <a:gd name="T11" fmla="*/ 2147483647 h 1904"/>
              <a:gd name="T12" fmla="*/ 2147483647 w 3216"/>
              <a:gd name="T13" fmla="*/ 2147483647 h 1904"/>
              <a:gd name="T14" fmla="*/ 2147483647 w 3216"/>
              <a:gd name="T15" fmla="*/ 2147483647 h 1904"/>
              <a:gd name="T16" fmla="*/ 2147483647 w 3216"/>
              <a:gd name="T17" fmla="*/ 2147483647 h 1904"/>
              <a:gd name="T18" fmla="*/ 2147483647 w 3216"/>
              <a:gd name="T19" fmla="*/ 2147483647 h 1904"/>
              <a:gd name="T20" fmla="*/ 2147483647 w 3216"/>
              <a:gd name="T21" fmla="*/ 2147483647 h 1904"/>
              <a:gd name="T22" fmla="*/ 2147483647 w 3216"/>
              <a:gd name="T23" fmla="*/ 2147483647 h 1904"/>
              <a:gd name="T24" fmla="*/ 2147483647 w 3216"/>
              <a:gd name="T25" fmla="*/ 2147483647 h 1904"/>
              <a:gd name="T26" fmla="*/ 2147483647 w 3216"/>
              <a:gd name="T27" fmla="*/ 2147483647 h 1904"/>
              <a:gd name="T28" fmla="*/ 2147483647 w 3216"/>
              <a:gd name="T29" fmla="*/ 2147483647 h 1904"/>
              <a:gd name="T30" fmla="*/ 2147483647 w 3216"/>
              <a:gd name="T31" fmla="*/ 2147483647 h 190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216" h="1904">
                <a:moveTo>
                  <a:pt x="304" y="376"/>
                </a:moveTo>
                <a:cubicBezTo>
                  <a:pt x="248" y="464"/>
                  <a:pt x="32" y="536"/>
                  <a:pt x="16" y="616"/>
                </a:cubicBezTo>
                <a:cubicBezTo>
                  <a:pt x="0" y="696"/>
                  <a:pt x="160" y="720"/>
                  <a:pt x="208" y="856"/>
                </a:cubicBezTo>
                <a:cubicBezTo>
                  <a:pt x="256" y="992"/>
                  <a:pt x="248" y="1336"/>
                  <a:pt x="304" y="1432"/>
                </a:cubicBezTo>
                <a:cubicBezTo>
                  <a:pt x="360" y="1528"/>
                  <a:pt x="376" y="1360"/>
                  <a:pt x="544" y="1432"/>
                </a:cubicBezTo>
                <a:cubicBezTo>
                  <a:pt x="712" y="1504"/>
                  <a:pt x="1096" y="1824"/>
                  <a:pt x="1312" y="1864"/>
                </a:cubicBezTo>
                <a:cubicBezTo>
                  <a:pt x="1528" y="1904"/>
                  <a:pt x="1560" y="1704"/>
                  <a:pt x="1840" y="1672"/>
                </a:cubicBezTo>
                <a:cubicBezTo>
                  <a:pt x="2120" y="1640"/>
                  <a:pt x="2768" y="1792"/>
                  <a:pt x="2992" y="1672"/>
                </a:cubicBezTo>
                <a:cubicBezTo>
                  <a:pt x="3216" y="1552"/>
                  <a:pt x="3216" y="1120"/>
                  <a:pt x="3184" y="952"/>
                </a:cubicBezTo>
                <a:cubicBezTo>
                  <a:pt x="3152" y="784"/>
                  <a:pt x="2912" y="808"/>
                  <a:pt x="2800" y="664"/>
                </a:cubicBezTo>
                <a:cubicBezTo>
                  <a:pt x="2688" y="520"/>
                  <a:pt x="2672" y="176"/>
                  <a:pt x="2512" y="88"/>
                </a:cubicBezTo>
                <a:cubicBezTo>
                  <a:pt x="2352" y="0"/>
                  <a:pt x="2096" y="144"/>
                  <a:pt x="1840" y="136"/>
                </a:cubicBezTo>
                <a:cubicBezTo>
                  <a:pt x="1584" y="128"/>
                  <a:pt x="1168" y="32"/>
                  <a:pt x="976" y="40"/>
                </a:cubicBezTo>
                <a:cubicBezTo>
                  <a:pt x="784" y="48"/>
                  <a:pt x="792" y="176"/>
                  <a:pt x="688" y="184"/>
                </a:cubicBezTo>
                <a:cubicBezTo>
                  <a:pt x="584" y="192"/>
                  <a:pt x="416" y="56"/>
                  <a:pt x="352" y="88"/>
                </a:cubicBezTo>
                <a:cubicBezTo>
                  <a:pt x="288" y="120"/>
                  <a:pt x="360" y="288"/>
                  <a:pt x="304" y="376"/>
                </a:cubicBezTo>
                <a:close/>
              </a:path>
            </a:pathLst>
          </a:custGeom>
          <a:solidFill>
            <a:srgbClr val="3366FF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1533958" name="TextBox 22"/>
          <p:cNvSpPr txBox="1">
            <a:spLocks noChangeArrowheads="1"/>
          </p:cNvSpPr>
          <p:nvPr/>
        </p:nvSpPr>
        <p:spPr bwMode="auto">
          <a:xfrm>
            <a:off x="1219200" y="3352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sz="2400" b="1" smtClean="0">
                <a:solidFill>
                  <a:srgbClr val="000000"/>
                </a:solidFill>
              </a:rPr>
              <a:t>“Somewhat” HE</a:t>
            </a: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534000" name="TextBox 22"/>
          <p:cNvSpPr txBox="1">
            <a:spLocks noChangeArrowheads="1"/>
          </p:cNvSpPr>
          <p:nvPr/>
        </p:nvSpPr>
        <p:spPr bwMode="auto">
          <a:xfrm>
            <a:off x="1219200" y="3352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sz="2400" b="1" smtClean="0">
                <a:solidFill>
                  <a:srgbClr val="000000"/>
                </a:solidFill>
              </a:rPr>
              <a:t>“Bootstrappable”</a:t>
            </a: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245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/>
              <a:t>From “Somewhat” to “Fully”</a:t>
            </a:r>
          </a:p>
        </p:txBody>
      </p:sp>
      <p:sp>
        <p:nvSpPr>
          <p:cNvPr id="24583" name="TextBox 22"/>
          <p:cNvSpPr txBox="1">
            <a:spLocks noChangeArrowheads="1"/>
          </p:cNvSpPr>
          <p:nvPr/>
        </p:nvSpPr>
        <p:spPr bwMode="auto">
          <a:xfrm>
            <a:off x="1219200" y="24384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sz="2400" b="1" smtClean="0">
                <a:solidFill>
                  <a:srgbClr val="000000"/>
                </a:solidFill>
              </a:rPr>
              <a:t>FHE </a:t>
            </a:r>
            <a:r>
              <a:rPr lang="en-US" sz="2400" smtClean="0">
                <a:solidFill>
                  <a:srgbClr val="000000"/>
                </a:solidFill>
              </a:rPr>
              <a:t>= Can eval all fns.</a:t>
            </a:r>
          </a:p>
        </p:txBody>
      </p:sp>
      <p:sp>
        <p:nvSpPr>
          <p:cNvPr id="1533957" name="Freeform 5"/>
          <p:cNvSpPr>
            <a:spLocks/>
          </p:cNvSpPr>
          <p:nvPr/>
        </p:nvSpPr>
        <p:spPr bwMode="auto">
          <a:xfrm>
            <a:off x="1219200" y="4089400"/>
            <a:ext cx="2819400" cy="1752600"/>
          </a:xfrm>
          <a:custGeom>
            <a:avLst/>
            <a:gdLst>
              <a:gd name="T0" fmla="*/ 2147483647 w 1920"/>
              <a:gd name="T1" fmla="*/ 2147483647 h 1104"/>
              <a:gd name="T2" fmla="*/ 2147483647 w 1920"/>
              <a:gd name="T3" fmla="*/ 2147483647 h 1104"/>
              <a:gd name="T4" fmla="*/ 2147483647 w 1920"/>
              <a:gd name="T5" fmla="*/ 2147483647 h 1104"/>
              <a:gd name="T6" fmla="*/ 2147483647 w 1920"/>
              <a:gd name="T7" fmla="*/ 2147483647 h 1104"/>
              <a:gd name="T8" fmla="*/ 2147483647 w 1920"/>
              <a:gd name="T9" fmla="*/ 2147483647 h 1104"/>
              <a:gd name="T10" fmla="*/ 2147483647 w 1920"/>
              <a:gd name="T11" fmla="*/ 2147483647 h 1104"/>
              <a:gd name="T12" fmla="*/ 2147483647 w 1920"/>
              <a:gd name="T13" fmla="*/ 2147483647 h 1104"/>
              <a:gd name="T14" fmla="*/ 2147483647 w 1920"/>
              <a:gd name="T15" fmla="*/ 2147483647 h 1104"/>
              <a:gd name="T16" fmla="*/ 2147483647 w 1920"/>
              <a:gd name="T17" fmla="*/ 2147483647 h 1104"/>
              <a:gd name="T18" fmla="*/ 2147483647 w 1920"/>
              <a:gd name="T19" fmla="*/ 2147483647 h 1104"/>
              <a:gd name="T20" fmla="*/ 2147483647 w 1920"/>
              <a:gd name="T21" fmla="*/ 2147483647 h 1104"/>
              <a:gd name="T22" fmla="*/ 2147483647 w 1920"/>
              <a:gd name="T23" fmla="*/ 2147483647 h 1104"/>
              <a:gd name="T24" fmla="*/ 2147483647 w 1920"/>
              <a:gd name="T25" fmla="*/ 2147483647 h 1104"/>
              <a:gd name="T26" fmla="*/ 2147483647 w 1920"/>
              <a:gd name="T27" fmla="*/ 2147483647 h 11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920" h="1104">
                <a:moveTo>
                  <a:pt x="72" y="344"/>
                </a:moveTo>
                <a:cubicBezTo>
                  <a:pt x="112" y="440"/>
                  <a:pt x="96" y="608"/>
                  <a:pt x="264" y="728"/>
                </a:cubicBezTo>
                <a:cubicBezTo>
                  <a:pt x="432" y="848"/>
                  <a:pt x="832" y="1024"/>
                  <a:pt x="1080" y="1064"/>
                </a:cubicBezTo>
                <a:cubicBezTo>
                  <a:pt x="1328" y="1104"/>
                  <a:pt x="1616" y="1040"/>
                  <a:pt x="1752" y="968"/>
                </a:cubicBezTo>
                <a:cubicBezTo>
                  <a:pt x="1888" y="896"/>
                  <a:pt x="1872" y="736"/>
                  <a:pt x="1896" y="632"/>
                </a:cubicBezTo>
                <a:cubicBezTo>
                  <a:pt x="1920" y="528"/>
                  <a:pt x="1920" y="432"/>
                  <a:pt x="1896" y="344"/>
                </a:cubicBezTo>
                <a:cubicBezTo>
                  <a:pt x="1872" y="256"/>
                  <a:pt x="1824" y="160"/>
                  <a:pt x="1752" y="104"/>
                </a:cubicBezTo>
                <a:cubicBezTo>
                  <a:pt x="1680" y="48"/>
                  <a:pt x="1568" y="16"/>
                  <a:pt x="1464" y="8"/>
                </a:cubicBezTo>
                <a:cubicBezTo>
                  <a:pt x="1360" y="0"/>
                  <a:pt x="1216" y="56"/>
                  <a:pt x="1128" y="56"/>
                </a:cubicBezTo>
                <a:cubicBezTo>
                  <a:pt x="1040" y="56"/>
                  <a:pt x="1032" y="8"/>
                  <a:pt x="936" y="8"/>
                </a:cubicBezTo>
                <a:cubicBezTo>
                  <a:pt x="840" y="8"/>
                  <a:pt x="672" y="48"/>
                  <a:pt x="552" y="56"/>
                </a:cubicBezTo>
                <a:cubicBezTo>
                  <a:pt x="432" y="64"/>
                  <a:pt x="304" y="40"/>
                  <a:pt x="216" y="56"/>
                </a:cubicBezTo>
                <a:cubicBezTo>
                  <a:pt x="128" y="72"/>
                  <a:pt x="48" y="104"/>
                  <a:pt x="24" y="152"/>
                </a:cubicBezTo>
                <a:cubicBezTo>
                  <a:pt x="0" y="200"/>
                  <a:pt x="32" y="248"/>
                  <a:pt x="72" y="344"/>
                </a:cubicBezTo>
                <a:close/>
              </a:path>
            </a:pathLst>
          </a:custGeom>
          <a:solidFill>
            <a:srgbClr val="3366FF">
              <a:alpha val="4901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1533959" name="Oval 7"/>
          <p:cNvSpPr>
            <a:spLocks noChangeArrowheads="1"/>
          </p:cNvSpPr>
          <p:nvPr/>
        </p:nvSpPr>
        <p:spPr bwMode="auto">
          <a:xfrm>
            <a:off x="4114800" y="4546600"/>
            <a:ext cx="228600" cy="228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1533961" name="Rectangle 9"/>
          <p:cNvSpPr>
            <a:spLocks noChangeArrowheads="1"/>
          </p:cNvSpPr>
          <p:nvPr/>
        </p:nvSpPr>
        <p:spPr bwMode="auto">
          <a:xfrm>
            <a:off x="457200" y="1447800"/>
            <a:ext cx="838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Arial" charset="0"/>
              <a:buNone/>
            </a:pPr>
            <a:r>
              <a:rPr lang="en-US" sz="2400" b="1" smtClean="0">
                <a:solidFill>
                  <a:srgbClr val="0000CC"/>
                </a:solidFill>
              </a:rPr>
              <a:t>Theorem</a:t>
            </a:r>
            <a:r>
              <a:rPr lang="en-US" sz="2400" smtClean="0">
                <a:solidFill>
                  <a:srgbClr val="0000CC"/>
                </a:solidFill>
              </a:rPr>
              <a:t> [Gentry’09]: </a:t>
            </a:r>
            <a:r>
              <a:rPr lang="en-US" sz="2400" smtClean="0">
                <a:solidFill>
                  <a:srgbClr val="000000"/>
                </a:solidFill>
              </a:rPr>
              <a:t>Convert “bootstrappable” → FHE.</a:t>
            </a:r>
          </a:p>
        </p:txBody>
      </p:sp>
      <p:sp>
        <p:nvSpPr>
          <p:cNvPr id="1533962" name="Line 10"/>
          <p:cNvSpPr>
            <a:spLocks noChangeShapeType="1"/>
          </p:cNvSpPr>
          <p:nvPr/>
        </p:nvSpPr>
        <p:spPr bwMode="auto">
          <a:xfrm flipV="1">
            <a:off x="4419600" y="3657600"/>
            <a:ext cx="2209800" cy="889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1533963" name="TextBox 22"/>
          <p:cNvSpPr txBox="1">
            <a:spLocks noChangeArrowheads="1"/>
          </p:cNvSpPr>
          <p:nvPr/>
        </p:nvSpPr>
        <p:spPr bwMode="auto">
          <a:xfrm>
            <a:off x="6629400" y="2987675"/>
            <a:ext cx="2362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sz="2400" smtClean="0">
                <a:solidFill>
                  <a:srgbClr val="000000"/>
                </a:solidFill>
              </a:rPr>
              <a:t>Augmented Decryption ckt.</a:t>
            </a:r>
          </a:p>
        </p:txBody>
      </p:sp>
      <p:grpSp>
        <p:nvGrpSpPr>
          <p:cNvPr id="1533999" name="Group 47"/>
          <p:cNvGrpSpPr>
            <a:grpSpLocks/>
          </p:cNvGrpSpPr>
          <p:nvPr/>
        </p:nvGrpSpPr>
        <p:grpSpPr bwMode="auto">
          <a:xfrm>
            <a:off x="5943600" y="4114800"/>
            <a:ext cx="3276600" cy="2743200"/>
            <a:chOff x="3744" y="2304"/>
            <a:chExt cx="2064" cy="1728"/>
          </a:xfrm>
        </p:grpSpPr>
        <p:sp>
          <p:nvSpPr>
            <p:cNvPr id="24590" name="AutoShape 12"/>
            <p:cNvSpPr>
              <a:spLocks noChangeArrowheads="1"/>
            </p:cNvSpPr>
            <p:nvPr/>
          </p:nvSpPr>
          <p:spPr bwMode="auto">
            <a:xfrm>
              <a:off x="3744" y="2976"/>
              <a:ext cx="960" cy="720"/>
            </a:xfrm>
            <a:prstGeom prst="triangle">
              <a:avLst>
                <a:gd name="adj" fmla="val 50000"/>
              </a:avLst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4591" name="AutoShape 13"/>
            <p:cNvSpPr>
              <a:spLocks noChangeArrowheads="1"/>
            </p:cNvSpPr>
            <p:nvPr/>
          </p:nvSpPr>
          <p:spPr bwMode="auto">
            <a:xfrm>
              <a:off x="4752" y="2976"/>
              <a:ext cx="960" cy="720"/>
            </a:xfrm>
            <a:prstGeom prst="triangle">
              <a:avLst>
                <a:gd name="adj" fmla="val 50000"/>
              </a:avLst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4592" name="Line 15"/>
            <p:cNvSpPr>
              <a:spLocks noChangeShapeType="1"/>
            </p:cNvSpPr>
            <p:nvPr/>
          </p:nvSpPr>
          <p:spPr bwMode="auto">
            <a:xfrm flipV="1">
              <a:off x="4224" y="28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4593" name="Line 16"/>
            <p:cNvSpPr>
              <a:spLocks noChangeShapeType="1"/>
            </p:cNvSpPr>
            <p:nvPr/>
          </p:nvSpPr>
          <p:spPr bwMode="auto">
            <a:xfrm flipV="1">
              <a:off x="5232" y="28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4594" name="Line 17"/>
            <p:cNvSpPr>
              <a:spLocks noChangeShapeType="1"/>
            </p:cNvSpPr>
            <p:nvPr/>
          </p:nvSpPr>
          <p:spPr bwMode="auto">
            <a:xfrm flipH="1" flipV="1">
              <a:off x="4224" y="28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4595" name="Line 18"/>
            <p:cNvSpPr>
              <a:spLocks noChangeShapeType="1"/>
            </p:cNvSpPr>
            <p:nvPr/>
          </p:nvSpPr>
          <p:spPr bwMode="auto">
            <a:xfrm flipH="1" flipV="1">
              <a:off x="4800" y="28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4596" name="Line 19"/>
            <p:cNvSpPr>
              <a:spLocks noChangeShapeType="1"/>
            </p:cNvSpPr>
            <p:nvPr/>
          </p:nvSpPr>
          <p:spPr bwMode="auto">
            <a:xfrm flipV="1">
              <a:off x="4656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4597" name="Line 20"/>
            <p:cNvSpPr>
              <a:spLocks noChangeShapeType="1"/>
            </p:cNvSpPr>
            <p:nvPr/>
          </p:nvSpPr>
          <p:spPr bwMode="auto">
            <a:xfrm flipV="1">
              <a:off x="4800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24598" name="Group 21"/>
            <p:cNvGrpSpPr>
              <a:grpSpLocks/>
            </p:cNvGrpSpPr>
            <p:nvPr/>
          </p:nvGrpSpPr>
          <p:grpSpPr bwMode="auto">
            <a:xfrm>
              <a:off x="4464" y="2304"/>
              <a:ext cx="528" cy="480"/>
              <a:chOff x="3504" y="1104"/>
              <a:chExt cx="384" cy="480"/>
            </a:xfrm>
          </p:grpSpPr>
          <p:sp>
            <p:nvSpPr>
              <p:cNvPr id="24622" name="AutoShape 22"/>
              <p:cNvSpPr>
                <a:spLocks noChangeArrowheads="1"/>
              </p:cNvSpPr>
              <p:nvPr/>
            </p:nvSpPr>
            <p:spPr bwMode="auto">
              <a:xfrm rot="-5400000">
                <a:off x="3504" y="1200"/>
                <a:ext cx="384" cy="384"/>
              </a:xfrm>
              <a:prstGeom prst="flowChartDelay">
                <a:avLst/>
              </a:prstGeom>
              <a:solidFill>
                <a:srgbClr val="FFFF99">
                  <a:alpha val="41176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23" name="Oval 23"/>
              <p:cNvSpPr>
                <a:spLocks noChangeArrowheads="1"/>
              </p:cNvSpPr>
              <p:nvPr/>
            </p:nvSpPr>
            <p:spPr bwMode="auto">
              <a:xfrm>
                <a:off x="3648" y="1104"/>
                <a:ext cx="96" cy="96"/>
              </a:xfrm>
              <a:prstGeom prst="ellipse">
                <a:avLst/>
              </a:prstGeom>
              <a:solidFill>
                <a:srgbClr val="FFFF99">
                  <a:alpha val="41176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4599" name="TextBox 22"/>
            <p:cNvSpPr txBox="1">
              <a:spLocks noChangeArrowheads="1"/>
            </p:cNvSpPr>
            <p:nvPr/>
          </p:nvSpPr>
          <p:spPr bwMode="auto">
            <a:xfrm>
              <a:off x="3984" y="326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100000"/>
                </a:lnSpc>
              </a:pPr>
              <a:r>
                <a:rPr lang="en-US" sz="2400" smtClean="0">
                  <a:solidFill>
                    <a:srgbClr val="000000"/>
                  </a:solidFill>
                </a:rPr>
                <a:t>Dec</a:t>
              </a:r>
            </a:p>
          </p:txBody>
        </p:sp>
        <p:sp>
          <p:nvSpPr>
            <p:cNvPr id="24600" name="TextBox 22"/>
            <p:cNvSpPr txBox="1">
              <a:spLocks noChangeArrowheads="1"/>
            </p:cNvSpPr>
            <p:nvPr/>
          </p:nvSpPr>
          <p:spPr bwMode="auto">
            <a:xfrm>
              <a:off x="4992" y="326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100000"/>
                </a:lnSpc>
              </a:pPr>
              <a:r>
                <a:rPr lang="en-US" sz="2400" smtClean="0">
                  <a:solidFill>
                    <a:srgbClr val="000000"/>
                  </a:solidFill>
                </a:rPr>
                <a:t>Dec</a:t>
              </a:r>
            </a:p>
          </p:txBody>
        </p:sp>
        <p:sp>
          <p:nvSpPr>
            <p:cNvPr id="24601" name="TextBox 22"/>
            <p:cNvSpPr txBox="1">
              <a:spLocks noChangeArrowheads="1"/>
            </p:cNvSpPr>
            <p:nvPr/>
          </p:nvSpPr>
          <p:spPr bwMode="auto">
            <a:xfrm>
              <a:off x="4464" y="2524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100000"/>
                </a:lnSpc>
              </a:pPr>
              <a:r>
                <a:rPr lang="en-US" sz="1600" smtClean="0">
                  <a:solidFill>
                    <a:srgbClr val="000000"/>
                  </a:solidFill>
                </a:rPr>
                <a:t>NAND</a:t>
              </a:r>
            </a:p>
          </p:txBody>
        </p:sp>
        <p:sp>
          <p:nvSpPr>
            <p:cNvPr id="24602" name="Line 27"/>
            <p:cNvSpPr>
              <a:spLocks noChangeShapeType="1"/>
            </p:cNvSpPr>
            <p:nvPr/>
          </p:nvSpPr>
          <p:spPr bwMode="auto">
            <a:xfrm flipV="1">
              <a:off x="3792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4603" name="Line 28"/>
            <p:cNvSpPr>
              <a:spLocks noChangeShapeType="1"/>
            </p:cNvSpPr>
            <p:nvPr/>
          </p:nvSpPr>
          <p:spPr bwMode="auto">
            <a:xfrm flipV="1">
              <a:off x="3888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4604" name="Line 29"/>
            <p:cNvSpPr>
              <a:spLocks noChangeShapeType="1"/>
            </p:cNvSpPr>
            <p:nvPr/>
          </p:nvSpPr>
          <p:spPr bwMode="auto">
            <a:xfrm flipV="1">
              <a:off x="3984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4605" name="Line 30"/>
            <p:cNvSpPr>
              <a:spLocks noChangeShapeType="1"/>
            </p:cNvSpPr>
            <p:nvPr/>
          </p:nvSpPr>
          <p:spPr bwMode="auto">
            <a:xfrm flipV="1">
              <a:off x="4080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4606" name="Line 31"/>
            <p:cNvSpPr>
              <a:spLocks noChangeShapeType="1"/>
            </p:cNvSpPr>
            <p:nvPr/>
          </p:nvSpPr>
          <p:spPr bwMode="auto">
            <a:xfrm flipV="1">
              <a:off x="4272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4607" name="Line 32"/>
            <p:cNvSpPr>
              <a:spLocks noChangeShapeType="1"/>
            </p:cNvSpPr>
            <p:nvPr/>
          </p:nvSpPr>
          <p:spPr bwMode="auto">
            <a:xfrm flipV="1">
              <a:off x="4368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4608" name="Line 33"/>
            <p:cNvSpPr>
              <a:spLocks noChangeShapeType="1"/>
            </p:cNvSpPr>
            <p:nvPr/>
          </p:nvSpPr>
          <p:spPr bwMode="auto">
            <a:xfrm flipV="1">
              <a:off x="4464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4609" name="Line 34"/>
            <p:cNvSpPr>
              <a:spLocks noChangeShapeType="1"/>
            </p:cNvSpPr>
            <p:nvPr/>
          </p:nvSpPr>
          <p:spPr bwMode="auto">
            <a:xfrm flipV="1">
              <a:off x="4560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4610" name="Line 35"/>
            <p:cNvSpPr>
              <a:spLocks noChangeShapeType="1"/>
            </p:cNvSpPr>
            <p:nvPr/>
          </p:nvSpPr>
          <p:spPr bwMode="auto">
            <a:xfrm flipV="1">
              <a:off x="4848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4611" name="Line 36"/>
            <p:cNvSpPr>
              <a:spLocks noChangeShapeType="1"/>
            </p:cNvSpPr>
            <p:nvPr/>
          </p:nvSpPr>
          <p:spPr bwMode="auto">
            <a:xfrm flipV="1">
              <a:off x="4944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4612" name="Line 37"/>
            <p:cNvSpPr>
              <a:spLocks noChangeShapeType="1"/>
            </p:cNvSpPr>
            <p:nvPr/>
          </p:nvSpPr>
          <p:spPr bwMode="auto">
            <a:xfrm flipV="1">
              <a:off x="5040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4613" name="Line 38"/>
            <p:cNvSpPr>
              <a:spLocks noChangeShapeType="1"/>
            </p:cNvSpPr>
            <p:nvPr/>
          </p:nvSpPr>
          <p:spPr bwMode="auto">
            <a:xfrm flipV="1">
              <a:off x="5136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4614" name="Line 39"/>
            <p:cNvSpPr>
              <a:spLocks noChangeShapeType="1"/>
            </p:cNvSpPr>
            <p:nvPr/>
          </p:nvSpPr>
          <p:spPr bwMode="auto">
            <a:xfrm flipV="1">
              <a:off x="5328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4615" name="Line 40"/>
            <p:cNvSpPr>
              <a:spLocks noChangeShapeType="1"/>
            </p:cNvSpPr>
            <p:nvPr/>
          </p:nvSpPr>
          <p:spPr bwMode="auto">
            <a:xfrm flipV="1">
              <a:off x="5424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4616" name="Line 41"/>
            <p:cNvSpPr>
              <a:spLocks noChangeShapeType="1"/>
            </p:cNvSpPr>
            <p:nvPr/>
          </p:nvSpPr>
          <p:spPr bwMode="auto">
            <a:xfrm flipV="1">
              <a:off x="5520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4617" name="Line 42"/>
            <p:cNvSpPr>
              <a:spLocks noChangeShapeType="1"/>
            </p:cNvSpPr>
            <p:nvPr/>
          </p:nvSpPr>
          <p:spPr bwMode="auto">
            <a:xfrm flipV="1">
              <a:off x="5616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4618" name="TextBox 22"/>
            <p:cNvSpPr txBox="1">
              <a:spLocks noChangeArrowheads="1"/>
            </p:cNvSpPr>
            <p:nvPr/>
          </p:nvSpPr>
          <p:spPr bwMode="auto">
            <a:xfrm>
              <a:off x="3840" y="374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100000"/>
                </a:lnSpc>
              </a:pPr>
              <a:r>
                <a:rPr lang="en-US" sz="2400" smtClean="0">
                  <a:solidFill>
                    <a:srgbClr val="000000"/>
                  </a:solidFill>
                </a:rPr>
                <a:t>c</a:t>
              </a:r>
              <a:r>
                <a:rPr lang="en-US" sz="2400" baseline="-25000" smtClean="0">
                  <a:solidFill>
                    <a:srgbClr val="000000"/>
                  </a:solidFill>
                </a:rPr>
                <a:t>1</a:t>
              </a: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4619" name="TextBox 22"/>
            <p:cNvSpPr txBox="1">
              <a:spLocks noChangeArrowheads="1"/>
            </p:cNvSpPr>
            <p:nvPr/>
          </p:nvSpPr>
          <p:spPr bwMode="auto">
            <a:xfrm>
              <a:off x="4272" y="374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100000"/>
                </a:lnSpc>
              </a:pPr>
              <a:r>
                <a:rPr lang="en-US" sz="2400" smtClean="0">
                  <a:solidFill>
                    <a:srgbClr val="000000"/>
                  </a:solidFill>
                </a:rPr>
                <a:t>sk</a:t>
              </a:r>
            </a:p>
          </p:txBody>
        </p:sp>
        <p:sp>
          <p:nvSpPr>
            <p:cNvPr id="24620" name="TextBox 22"/>
            <p:cNvSpPr txBox="1">
              <a:spLocks noChangeArrowheads="1"/>
            </p:cNvSpPr>
            <p:nvPr/>
          </p:nvSpPr>
          <p:spPr bwMode="auto">
            <a:xfrm>
              <a:off x="5328" y="374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100000"/>
                </a:lnSpc>
              </a:pPr>
              <a:r>
                <a:rPr lang="en-US" sz="2400" smtClean="0">
                  <a:solidFill>
                    <a:srgbClr val="000000"/>
                  </a:solidFill>
                </a:rPr>
                <a:t>sk</a:t>
              </a:r>
            </a:p>
          </p:txBody>
        </p:sp>
        <p:sp>
          <p:nvSpPr>
            <p:cNvPr id="24621" name="TextBox 22"/>
            <p:cNvSpPr txBox="1">
              <a:spLocks noChangeArrowheads="1"/>
            </p:cNvSpPr>
            <p:nvPr/>
          </p:nvSpPr>
          <p:spPr bwMode="auto">
            <a:xfrm>
              <a:off x="4848" y="374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100000"/>
                </a:lnSpc>
              </a:pPr>
              <a:r>
                <a:rPr lang="en-US" sz="2400" smtClean="0">
                  <a:solidFill>
                    <a:srgbClr val="000000"/>
                  </a:solidFill>
                </a:rPr>
                <a:t>c</a:t>
              </a:r>
              <a:r>
                <a:rPr lang="en-US" sz="2400" baseline="-25000" smtClean="0">
                  <a:solidFill>
                    <a:srgbClr val="000000"/>
                  </a:solidFill>
                </a:rPr>
                <a:t>2</a:t>
              </a:r>
              <a:endParaRPr lang="en-US" sz="24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51976-7EB7-426E-A3A5-7E5E45F1BCE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61716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153395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3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339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34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339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3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4001" grpId="0" animBg="1"/>
      <p:bldP spid="1533955" grpId="0" animBg="1"/>
      <p:bldP spid="1533958" grpId="0"/>
      <p:bldP spid="1534000" grpId="0"/>
      <p:bldP spid="1534000" grpId="1"/>
      <p:bldP spid="1533957" grpId="0" animBg="1"/>
      <p:bldP spid="1533957" grpId="1" animBg="1"/>
      <p:bldP spid="1533959" grpId="0" animBg="1"/>
      <p:bldP spid="1533961" grpId="0" animBg="1"/>
      <p:bldP spid="1533962" grpId="0" animBg="1"/>
      <p:bldP spid="153396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9"/>
          <p:cNvSpPr>
            <a:spLocks noChangeArrowheads="1"/>
          </p:cNvSpPr>
          <p:nvPr/>
        </p:nvSpPr>
        <p:spPr bwMode="auto">
          <a:xfrm>
            <a:off x="990600" y="1219200"/>
            <a:ext cx="7162800" cy="762000"/>
          </a:xfrm>
          <a:prstGeom prst="rect">
            <a:avLst/>
          </a:prstGeom>
          <a:solidFill>
            <a:srgbClr val="0000CC">
              <a:alpha val="901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/>
              <a:t>Is our Scheme “Bootstrappable”?</a:t>
            </a:r>
          </a:p>
        </p:txBody>
      </p:sp>
      <p:sp>
        <p:nvSpPr>
          <p:cNvPr id="25604" name="Rectangle 48"/>
          <p:cNvSpPr>
            <a:spLocks noChangeArrowheads="1"/>
          </p:cNvSpPr>
          <p:nvPr/>
        </p:nvSpPr>
        <p:spPr bwMode="auto">
          <a:xfrm>
            <a:off x="1066800" y="1371600"/>
            <a:ext cx="6477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Arial" charset="0"/>
              <a:buNone/>
            </a:pPr>
            <a:r>
              <a:rPr lang="en-US" smtClean="0">
                <a:solidFill>
                  <a:srgbClr val="0000CC"/>
                </a:solidFill>
              </a:rPr>
              <a:t>What functions can the scheme EVAL?</a:t>
            </a:r>
          </a:p>
        </p:txBody>
      </p:sp>
      <p:sp>
        <p:nvSpPr>
          <p:cNvPr id="25605" name="Rectangle 50"/>
          <p:cNvSpPr>
            <a:spLocks noChangeArrowheads="1"/>
          </p:cNvSpPr>
          <p:nvPr/>
        </p:nvSpPr>
        <p:spPr bwMode="auto">
          <a:xfrm>
            <a:off x="990600" y="3429000"/>
            <a:ext cx="7162800" cy="762000"/>
          </a:xfrm>
          <a:prstGeom prst="rect">
            <a:avLst/>
          </a:prstGeom>
          <a:solidFill>
            <a:srgbClr val="FF0000">
              <a:alpha val="901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25606" name="Rectangle 51"/>
          <p:cNvSpPr>
            <a:spLocks noChangeArrowheads="1"/>
          </p:cNvSpPr>
          <p:nvPr/>
        </p:nvSpPr>
        <p:spPr bwMode="auto">
          <a:xfrm>
            <a:off x="1066800" y="3505200"/>
            <a:ext cx="7696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Arial" charset="0"/>
              <a:buNone/>
            </a:pPr>
            <a:r>
              <a:rPr lang="en-US" smtClean="0">
                <a:solidFill>
                  <a:srgbClr val="FF0000"/>
                </a:solidFill>
              </a:rPr>
              <a:t>Complexity of the (aug.) Decryption Circuit</a:t>
            </a:r>
          </a:p>
        </p:txBody>
      </p:sp>
      <p:graphicFrame>
        <p:nvGraphicFramePr>
          <p:cNvPr id="25607" name="Object 53"/>
          <p:cNvGraphicFramePr>
            <a:graphicFrameLocks noGrp="1" noChangeAspect="1"/>
          </p:cNvGraphicFramePr>
          <p:nvPr>
            <p:ph idx="1"/>
          </p:nvPr>
        </p:nvGraphicFramePr>
        <p:xfrm>
          <a:off x="4064000" y="2692400"/>
          <a:ext cx="584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Equation" r:id="rId5" imgW="152268" imgH="152268" progId="Equation.3">
                  <p:embed/>
                </p:oleObj>
              </mc:Choice>
              <mc:Fallback>
                <p:oleObj name="Equation" r:id="rId5" imgW="152268" imgH="1522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2692400"/>
                        <a:ext cx="584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Box 22"/>
          <p:cNvSpPr txBox="1">
            <a:spLocks noChangeArrowheads="1"/>
          </p:cNvSpPr>
          <p:nvPr/>
        </p:nvSpPr>
        <p:spPr bwMode="auto">
          <a:xfrm>
            <a:off x="4038600" y="24384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sz="2000" smtClean="0">
                <a:solidFill>
                  <a:srgbClr val="000000"/>
                </a:solidFill>
              </a:rPr>
              <a:t>(?)</a:t>
            </a:r>
          </a:p>
        </p:txBody>
      </p:sp>
      <p:sp>
        <p:nvSpPr>
          <p:cNvPr id="1552441" name="Rectangle 57"/>
          <p:cNvSpPr>
            <a:spLocks noChangeArrowheads="1"/>
          </p:cNvSpPr>
          <p:nvPr/>
        </p:nvSpPr>
        <p:spPr bwMode="auto">
          <a:xfrm>
            <a:off x="1295400" y="4800600"/>
            <a:ext cx="6324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000000"/>
                </a:solidFill>
              </a:rPr>
              <a:t>Can be made bootstrappable</a:t>
            </a:r>
          </a:p>
        </p:txBody>
      </p:sp>
      <p:sp>
        <p:nvSpPr>
          <p:cNvPr id="1552442" name="Rectangle 58"/>
          <p:cNvSpPr>
            <a:spLocks noChangeArrowheads="1"/>
          </p:cNvSpPr>
          <p:nvPr/>
        </p:nvSpPr>
        <p:spPr bwMode="auto">
          <a:xfrm>
            <a:off x="1447800" y="5410200"/>
            <a:ext cx="449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Arial" charset="0"/>
              <a:buChar char="–"/>
            </a:pPr>
            <a:r>
              <a:rPr lang="en-US" sz="2400" smtClean="0">
                <a:solidFill>
                  <a:srgbClr val="000000"/>
                </a:solidFill>
              </a:rPr>
              <a:t> Similar to Gentry’09</a:t>
            </a:r>
          </a:p>
        </p:txBody>
      </p:sp>
      <p:sp>
        <p:nvSpPr>
          <p:cNvPr id="1552443" name="Rectangle 59"/>
          <p:cNvSpPr>
            <a:spLocks noChangeArrowheads="1"/>
          </p:cNvSpPr>
          <p:nvPr/>
        </p:nvSpPr>
        <p:spPr bwMode="auto">
          <a:xfrm>
            <a:off x="914400" y="5943600"/>
            <a:ext cx="8153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    </a:t>
            </a:r>
            <a:r>
              <a:rPr lang="en-US" sz="2400" b="1" smtClean="0">
                <a:solidFill>
                  <a:srgbClr val="000000"/>
                </a:solidFill>
              </a:rPr>
              <a:t>Caveat:</a:t>
            </a:r>
            <a:r>
              <a:rPr lang="en-US" sz="2400" smtClean="0">
                <a:solidFill>
                  <a:srgbClr val="000000"/>
                </a:solidFill>
              </a:rPr>
              <a:t> Assume Hardness of “Sparse Subset Sum”</a:t>
            </a:r>
          </a:p>
        </p:txBody>
      </p:sp>
      <p:sp>
        <p:nvSpPr>
          <p:cNvPr id="1552444" name="Rectangle 60"/>
          <p:cNvSpPr>
            <a:spLocks noChangeArrowheads="1"/>
          </p:cNvSpPr>
          <p:nvPr/>
        </p:nvSpPr>
        <p:spPr bwMode="auto">
          <a:xfrm>
            <a:off x="1066800" y="1905000"/>
            <a:ext cx="449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Arial" charset="0"/>
              <a:buNone/>
            </a:pPr>
            <a:r>
              <a:rPr lang="en-US" sz="2400" smtClean="0">
                <a:solidFill>
                  <a:srgbClr val="000000"/>
                </a:solidFill>
              </a:rPr>
              <a:t>(polynomials of degree &lt; n)</a:t>
            </a:r>
          </a:p>
        </p:txBody>
      </p:sp>
      <p:sp>
        <p:nvSpPr>
          <p:cNvPr id="1552445" name="Rectangle 61"/>
          <p:cNvSpPr>
            <a:spLocks noChangeArrowheads="1"/>
          </p:cNvSpPr>
          <p:nvPr/>
        </p:nvSpPr>
        <p:spPr bwMode="auto">
          <a:xfrm>
            <a:off x="1066800" y="4114800"/>
            <a:ext cx="449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Arial" charset="0"/>
              <a:buNone/>
            </a:pPr>
            <a:r>
              <a:rPr lang="en-US" sz="2400" smtClean="0">
                <a:solidFill>
                  <a:srgbClr val="000000"/>
                </a:solidFill>
              </a:rPr>
              <a:t>(degree ~ n</a:t>
            </a:r>
            <a:r>
              <a:rPr lang="en-US" sz="2400" baseline="30000" smtClean="0">
                <a:solidFill>
                  <a:srgbClr val="000000"/>
                </a:solidFill>
              </a:rPr>
              <a:t>1.73</a:t>
            </a:r>
            <a:r>
              <a:rPr lang="en-US" sz="2400" smtClean="0">
                <a:solidFill>
                  <a:srgbClr val="000000"/>
                </a:solidFill>
              </a:rPr>
              <a:t> polynomial)</a:t>
            </a:r>
          </a:p>
        </p:txBody>
      </p:sp>
      <p:grpSp>
        <p:nvGrpSpPr>
          <p:cNvPr id="1552448" name="Group 64"/>
          <p:cNvGrpSpPr>
            <a:grpSpLocks/>
          </p:cNvGrpSpPr>
          <p:nvPr/>
        </p:nvGrpSpPr>
        <p:grpSpPr bwMode="auto">
          <a:xfrm>
            <a:off x="228600" y="4876800"/>
            <a:ext cx="914400" cy="914400"/>
            <a:chOff x="-576" y="2640"/>
            <a:chExt cx="576" cy="576"/>
          </a:xfrm>
        </p:grpSpPr>
        <p:sp>
          <p:nvSpPr>
            <p:cNvPr id="25616" name="Rectangle 63"/>
            <p:cNvSpPr>
              <a:spLocks noChangeArrowheads="1"/>
            </p:cNvSpPr>
            <p:nvPr/>
          </p:nvSpPr>
          <p:spPr bwMode="auto">
            <a:xfrm>
              <a:off x="-576" y="2832"/>
              <a:ext cx="576" cy="192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5617" name="Rectangle 62"/>
            <p:cNvSpPr>
              <a:spLocks noChangeArrowheads="1"/>
            </p:cNvSpPr>
            <p:nvPr/>
          </p:nvSpPr>
          <p:spPr bwMode="auto">
            <a:xfrm>
              <a:off x="-384" y="2640"/>
              <a:ext cx="240" cy="576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552451" name="Rectangle 67"/>
          <p:cNvSpPr>
            <a:spLocks noChangeArrowheads="1"/>
          </p:cNvSpPr>
          <p:nvPr/>
        </p:nvSpPr>
        <p:spPr bwMode="auto">
          <a:xfrm>
            <a:off x="304800" y="6096000"/>
            <a:ext cx="838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51976-7EB7-426E-A3A5-7E5E45F1BCE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759057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2441" grpId="0"/>
      <p:bldP spid="1552442" grpId="0"/>
      <p:bldP spid="1552443" grpId="0"/>
      <p:bldP spid="1552444" grpId="0"/>
      <p:bldP spid="1552445" grpId="0"/>
      <p:bldP spid="155245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8229600" cy="1143000"/>
          </a:xfrm>
        </p:spPr>
        <p:txBody>
          <a:bodyPr/>
          <a:lstStyle/>
          <a:p>
            <a:pPr eaLnBrk="1" hangingPunct="1"/>
            <a:r>
              <a:rPr lang="en-US" sz="5400" smtClean="0">
                <a:solidFill>
                  <a:srgbClr val="FF0000"/>
                </a:solidFill>
              </a:rPr>
              <a:t>Security</a:t>
            </a:r>
          </a:p>
        </p:txBody>
      </p:sp>
      <p:pic>
        <p:nvPicPr>
          <p:cNvPr id="26627" name="Picture 19" descr="j0139031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276600"/>
            <a:ext cx="1878013" cy="2057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4438" name="Rectangle 6"/>
          <p:cNvSpPr>
            <a:spLocks noChangeArrowheads="1"/>
          </p:cNvSpPr>
          <p:nvPr/>
        </p:nvSpPr>
        <p:spPr bwMode="auto">
          <a:xfrm>
            <a:off x="457200" y="1981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mtClean="0">
                <a:solidFill>
                  <a:srgbClr val="FF0000"/>
                </a:solidFill>
              </a:rPr>
              <a:t>(of the “somewhat” homomorphic scheme)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51976-7EB7-426E-A3A5-7E5E45F1BCE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9874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443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Approximate GCD Assumption</a:t>
            </a:r>
          </a:p>
        </p:txBody>
      </p:sp>
      <p:sp>
        <p:nvSpPr>
          <p:cNvPr id="1536042" name="Content Placeholder 2"/>
          <p:cNvSpPr>
            <a:spLocks/>
          </p:cNvSpPr>
          <p:nvPr/>
        </p:nvSpPr>
        <p:spPr bwMode="auto">
          <a:xfrm>
            <a:off x="3810000" y="25908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</a:pPr>
            <a:r>
              <a:rPr lang="en-US" smtClean="0">
                <a:solidFill>
                  <a:srgbClr val="0000CC"/>
                </a:solidFill>
              </a:rPr>
              <a:t>q</a:t>
            </a:r>
            <a:r>
              <a:rPr lang="en-US" baseline="-25000" smtClean="0">
                <a:solidFill>
                  <a:srgbClr val="0000CC"/>
                </a:solidFill>
              </a:rPr>
              <a:t>1</a:t>
            </a:r>
            <a:r>
              <a:rPr lang="en-US" smtClean="0">
                <a:solidFill>
                  <a:srgbClr val="0000CC"/>
                </a:solidFill>
              </a:rPr>
              <a:t>p+r</a:t>
            </a:r>
            <a:r>
              <a:rPr lang="en-US" baseline="-25000" smtClean="0">
                <a:solidFill>
                  <a:srgbClr val="0000CC"/>
                </a:solidFill>
              </a:rPr>
              <a:t>1</a:t>
            </a:r>
            <a:endParaRPr lang="en-US" smtClean="0">
              <a:solidFill>
                <a:srgbClr val="0000CC"/>
              </a:solidFill>
            </a:endParaRPr>
          </a:p>
        </p:txBody>
      </p:sp>
      <p:sp>
        <p:nvSpPr>
          <p:cNvPr id="1536044" name="Line 44"/>
          <p:cNvSpPr>
            <a:spLocks noChangeShapeType="1"/>
          </p:cNvSpPr>
          <p:nvPr/>
        </p:nvSpPr>
        <p:spPr bwMode="auto">
          <a:xfrm>
            <a:off x="3429000" y="3200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en-US" sz="1800" smtClean="0">
              <a:solidFill>
                <a:srgbClr val="000000"/>
              </a:solidFill>
            </a:endParaRPr>
          </a:p>
        </p:txBody>
      </p:sp>
      <p:pic>
        <p:nvPicPr>
          <p:cNvPr id="1536049" name="Picture 19" descr="j0139031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2438400"/>
            <a:ext cx="1320800" cy="1447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50" name="AutoShape 50"/>
          <p:cNvSpPr>
            <a:spLocks noChangeArrowheads="1"/>
          </p:cNvSpPr>
          <p:nvPr/>
        </p:nvSpPr>
        <p:spPr bwMode="auto">
          <a:xfrm>
            <a:off x="7391400" y="1905000"/>
            <a:ext cx="914400" cy="609600"/>
          </a:xfrm>
          <a:prstGeom prst="wedgeRectCallout">
            <a:avLst>
              <a:gd name="adj1" fmla="val -103301"/>
              <a:gd name="adj2" fmla="val 757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b="1" smtClean="0">
                <a:solidFill>
                  <a:srgbClr val="0000CC"/>
                </a:solidFill>
              </a:rPr>
              <a:t>p?</a:t>
            </a:r>
          </a:p>
        </p:txBody>
      </p:sp>
      <p:grpSp>
        <p:nvGrpSpPr>
          <p:cNvPr id="1536061" name="Group 61"/>
          <p:cNvGrpSpPr>
            <a:grpSpLocks/>
          </p:cNvGrpSpPr>
          <p:nvPr/>
        </p:nvGrpSpPr>
        <p:grpSpPr bwMode="auto">
          <a:xfrm>
            <a:off x="1524000" y="2590800"/>
            <a:ext cx="1395413" cy="1447800"/>
            <a:chOff x="3072" y="2784"/>
            <a:chExt cx="879" cy="912"/>
          </a:xfrm>
        </p:grpSpPr>
        <p:sp>
          <p:nvSpPr>
            <p:cNvPr id="27662" name="Content Placeholder 2"/>
            <p:cNvSpPr>
              <a:spLocks/>
            </p:cNvSpPr>
            <p:nvPr/>
          </p:nvSpPr>
          <p:spPr bwMode="auto">
            <a:xfrm>
              <a:off x="3264" y="31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b="1" smtClean="0">
                  <a:solidFill>
                    <a:srgbClr val="0000CC"/>
                  </a:solidFill>
                </a:rPr>
                <a:t>p</a:t>
              </a:r>
              <a:endParaRPr lang="ru-RU" smtClean="0">
                <a:solidFill>
                  <a:srgbClr val="000000"/>
                </a:solidFill>
              </a:endParaRPr>
            </a:p>
          </p:txBody>
        </p:sp>
        <p:pic>
          <p:nvPicPr>
            <p:cNvPr id="27663" name="Picture 57" descr="red-button-med-3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87" y="3081"/>
              <a:ext cx="249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4" name="AutoShape 60"/>
            <p:cNvSpPr>
              <a:spLocks noChangeArrowheads="1"/>
            </p:cNvSpPr>
            <p:nvPr/>
          </p:nvSpPr>
          <p:spPr bwMode="auto">
            <a:xfrm>
              <a:off x="3072" y="2784"/>
              <a:ext cx="864" cy="912"/>
            </a:xfrm>
            <a:prstGeom prst="cube">
              <a:avLst>
                <a:gd name="adj" fmla="val 28125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536062" name="AutoShape 62"/>
          <p:cNvSpPr>
            <a:spLocks noChangeArrowheads="1"/>
          </p:cNvSpPr>
          <p:nvPr/>
        </p:nvSpPr>
        <p:spPr bwMode="auto">
          <a:xfrm>
            <a:off x="3733800" y="3962400"/>
            <a:ext cx="2362200" cy="914400"/>
          </a:xfrm>
          <a:prstGeom prst="wedgeRectCallout">
            <a:avLst>
              <a:gd name="adj1" fmla="val -21440"/>
              <a:gd name="adj2" fmla="val -14496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mtClean="0">
                <a:solidFill>
                  <a:srgbClr val="000000"/>
                </a:solidFill>
              </a:rPr>
              <a:t>q</a:t>
            </a:r>
            <a:r>
              <a:rPr lang="en-US" sz="2400" baseline="-25000" smtClean="0">
                <a:solidFill>
                  <a:srgbClr val="000000"/>
                </a:solidFill>
              </a:rPr>
              <a:t>1</a:t>
            </a:r>
            <a:r>
              <a:rPr lang="en-US" sz="2400" smtClean="0">
                <a:solidFill>
                  <a:srgbClr val="000000"/>
                </a:solidFill>
              </a:rPr>
              <a:t> </a:t>
            </a:r>
            <a:r>
              <a:rPr lang="ru-RU" sz="2400" smtClean="0">
                <a:solidFill>
                  <a:srgbClr val="000000"/>
                </a:solidFill>
              </a:rPr>
              <a:t>←</a:t>
            </a:r>
            <a:r>
              <a:rPr lang="en-US" sz="2400" smtClean="0">
                <a:solidFill>
                  <a:srgbClr val="000000"/>
                </a:solidFill>
              </a:rPr>
              <a:t> [0…Q]</a:t>
            </a:r>
          </a:p>
          <a:p>
            <a:pPr>
              <a:lnSpc>
                <a:spcPct val="100000"/>
              </a:lnSpc>
            </a:pPr>
            <a:r>
              <a:rPr lang="en-US" sz="2400" smtClean="0">
                <a:solidFill>
                  <a:srgbClr val="000000"/>
                </a:solidFill>
              </a:rPr>
              <a:t>r</a:t>
            </a:r>
            <a:r>
              <a:rPr lang="en-US" sz="2400" baseline="-25000" smtClean="0">
                <a:solidFill>
                  <a:srgbClr val="000000"/>
                </a:solidFill>
              </a:rPr>
              <a:t>1</a:t>
            </a:r>
            <a:r>
              <a:rPr lang="en-US" sz="2400" smtClean="0">
                <a:solidFill>
                  <a:srgbClr val="000000"/>
                </a:solidFill>
              </a:rPr>
              <a:t> </a:t>
            </a:r>
            <a:r>
              <a:rPr lang="ru-RU" sz="2400" smtClean="0">
                <a:solidFill>
                  <a:srgbClr val="000000"/>
                </a:solidFill>
              </a:rPr>
              <a:t>←</a:t>
            </a:r>
            <a:r>
              <a:rPr lang="en-US" sz="2400" smtClean="0">
                <a:solidFill>
                  <a:srgbClr val="000000"/>
                </a:solidFill>
              </a:rPr>
              <a:t> [-R…R]</a:t>
            </a:r>
            <a:endParaRPr lang="ru-RU" sz="2400" smtClean="0">
              <a:solidFill>
                <a:srgbClr val="000000"/>
              </a:solidFill>
            </a:endParaRPr>
          </a:p>
        </p:txBody>
      </p:sp>
      <p:sp>
        <p:nvSpPr>
          <p:cNvPr id="1536059" name="AutoShape 59"/>
          <p:cNvSpPr>
            <a:spLocks noChangeArrowheads="1"/>
          </p:cNvSpPr>
          <p:nvPr/>
        </p:nvSpPr>
        <p:spPr bwMode="auto">
          <a:xfrm>
            <a:off x="914400" y="4572000"/>
            <a:ext cx="2362200" cy="533400"/>
          </a:xfrm>
          <a:prstGeom prst="wedgeRectCallout">
            <a:avLst>
              <a:gd name="adj1" fmla="val -4838"/>
              <a:gd name="adj2" fmla="val -19643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mtClean="0">
                <a:solidFill>
                  <a:srgbClr val="000000"/>
                </a:solidFill>
              </a:rPr>
              <a:t>odd p </a:t>
            </a:r>
            <a:r>
              <a:rPr lang="ru-RU" sz="2400" smtClean="0">
                <a:solidFill>
                  <a:srgbClr val="000000"/>
                </a:solidFill>
              </a:rPr>
              <a:t>←</a:t>
            </a:r>
            <a:r>
              <a:rPr lang="en-US" sz="2400" smtClean="0">
                <a:solidFill>
                  <a:srgbClr val="000000"/>
                </a:solidFill>
              </a:rPr>
              <a:t> [0…P]</a:t>
            </a:r>
            <a:endParaRPr lang="ru-RU" sz="2400" smtClean="0">
              <a:solidFill>
                <a:srgbClr val="000000"/>
              </a:solidFill>
            </a:endParaRPr>
          </a:p>
        </p:txBody>
      </p:sp>
      <p:sp>
        <p:nvSpPr>
          <p:cNvPr id="1536067" name="Content Placeholder 2"/>
          <p:cNvSpPr>
            <a:spLocks/>
          </p:cNvSpPr>
          <p:nvPr/>
        </p:nvSpPr>
        <p:spPr bwMode="auto">
          <a:xfrm>
            <a:off x="3200400" y="2590800"/>
            <a:ext cx="2667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</a:pPr>
            <a:r>
              <a:rPr lang="en-US" sz="2400" smtClean="0">
                <a:solidFill>
                  <a:srgbClr val="0000CC"/>
                </a:solidFill>
              </a:rPr>
              <a:t>(q</a:t>
            </a:r>
            <a:r>
              <a:rPr lang="en-US" sz="2400" baseline="-25000" smtClean="0">
                <a:solidFill>
                  <a:srgbClr val="0000CC"/>
                </a:solidFill>
              </a:rPr>
              <a:t>1</a:t>
            </a:r>
            <a:r>
              <a:rPr lang="en-US" sz="2400" smtClean="0">
                <a:solidFill>
                  <a:srgbClr val="0000CC"/>
                </a:solidFill>
              </a:rPr>
              <a:t>p+r</a:t>
            </a:r>
            <a:r>
              <a:rPr lang="en-US" sz="2400" baseline="-25000" smtClean="0">
                <a:solidFill>
                  <a:srgbClr val="0000CC"/>
                </a:solidFill>
              </a:rPr>
              <a:t>1</a:t>
            </a:r>
            <a:r>
              <a:rPr lang="en-US" sz="2400" smtClean="0">
                <a:solidFill>
                  <a:srgbClr val="0000CC"/>
                </a:solidFill>
              </a:rPr>
              <a:t>,…, q</a:t>
            </a:r>
            <a:r>
              <a:rPr lang="en-US" sz="2400" baseline="-25000" smtClean="0">
                <a:solidFill>
                  <a:srgbClr val="0000CC"/>
                </a:solidFill>
              </a:rPr>
              <a:t>t</a:t>
            </a:r>
            <a:r>
              <a:rPr lang="en-US" sz="2400" smtClean="0">
                <a:solidFill>
                  <a:srgbClr val="0000CC"/>
                </a:solidFill>
              </a:rPr>
              <a:t>p+r</a:t>
            </a:r>
            <a:r>
              <a:rPr lang="en-US" sz="2400" baseline="-25000" smtClean="0">
                <a:solidFill>
                  <a:srgbClr val="0000CC"/>
                </a:solidFill>
              </a:rPr>
              <a:t>t</a:t>
            </a:r>
            <a:r>
              <a:rPr lang="en-US" sz="240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1536069" name="Rectangle 69"/>
          <p:cNvSpPr>
            <a:spLocks noChangeArrowheads="1"/>
          </p:cNvSpPr>
          <p:nvPr/>
        </p:nvSpPr>
        <p:spPr bwMode="auto">
          <a:xfrm>
            <a:off x="609600" y="41148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Arial" charset="0"/>
              <a:buNone/>
            </a:pPr>
            <a:r>
              <a:rPr lang="en-US" sz="2400" b="1" smtClean="0">
                <a:solidFill>
                  <a:srgbClr val="000000"/>
                </a:solidFill>
              </a:rPr>
              <a:t>Assumption:</a:t>
            </a:r>
            <a:r>
              <a:rPr lang="en-US" sz="2400" smtClean="0">
                <a:solidFill>
                  <a:srgbClr val="000000"/>
                </a:solidFill>
              </a:rPr>
              <a:t> no PPT adversary can guess the number p</a:t>
            </a:r>
          </a:p>
        </p:txBody>
      </p:sp>
      <p:sp>
        <p:nvSpPr>
          <p:cNvPr id="1536070" name="Line 70"/>
          <p:cNvSpPr>
            <a:spLocks noChangeShapeType="1"/>
          </p:cNvSpPr>
          <p:nvPr/>
        </p:nvSpPr>
        <p:spPr bwMode="auto">
          <a:xfrm>
            <a:off x="-304800" y="2514600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1536071" name="Rectangle 71"/>
          <p:cNvSpPr>
            <a:spLocks noChangeArrowheads="1"/>
          </p:cNvSpPr>
          <p:nvPr/>
        </p:nvSpPr>
        <p:spPr bwMode="auto">
          <a:xfrm>
            <a:off x="609600" y="16764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Arial" charset="0"/>
              <a:buNone/>
            </a:pPr>
            <a:r>
              <a:rPr lang="en-US" sz="2400" b="1" smtClean="0">
                <a:solidFill>
                  <a:srgbClr val="000000"/>
                </a:solidFill>
              </a:rPr>
              <a:t>Parameters of the Problem:</a:t>
            </a:r>
            <a:r>
              <a:rPr lang="en-US" sz="2400" smtClean="0">
                <a:solidFill>
                  <a:srgbClr val="000000"/>
                </a:solidFill>
              </a:rPr>
              <a:t> Three numbers P,Q and 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51976-7EB7-426E-A3A5-7E5E45F1BCE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8118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536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536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360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 L -1.94444E-6 -0.33333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1536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6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-3.33333E-6 -0.23333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1536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66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22222E-6 L 2.22222E-6 -0.33334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1536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6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3.33333E-6 L -1.11022E-16 -0.33334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15360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6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48" dur="500" fill="hold"/>
                                        <p:tgtEl>
                                          <p:spTgt spid="1536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50" dur="500" fill="hold"/>
                                        <p:tgtEl>
                                          <p:spTgt spid="1536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536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536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02" grpId="0"/>
      <p:bldP spid="1536042" grpId="0"/>
      <p:bldP spid="1536042" grpId="1"/>
      <p:bldP spid="1536044" grpId="0" animBg="1"/>
      <p:bldP spid="1536044" grpId="1" animBg="1"/>
      <p:bldP spid="1536050" grpId="0" animBg="1"/>
      <p:bldP spid="1536050" grpId="1" animBg="1"/>
      <p:bldP spid="1536062" grpId="0" animBg="1"/>
      <p:bldP spid="1536062" grpId="1" animBg="1"/>
      <p:bldP spid="1536059" grpId="0" animBg="1"/>
      <p:bldP spid="1536067" grpId="0"/>
      <p:bldP spid="1536067" grpId="1"/>
      <p:bldP spid="1536069" grpId="0"/>
      <p:bldP spid="1536069" grpId="1"/>
      <p:bldP spid="1536070" grpId="0" animBg="1"/>
      <p:bldP spid="15360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</a:t>
            </a:r>
            <a:r>
              <a:rPr lang="en-US" dirty="0" smtClean="0"/>
              <a:t>study: </a:t>
            </a:r>
            <a:r>
              <a:rPr lang="en-US" dirty="0" err="1" smtClean="0"/>
              <a:t>sudo</a:t>
            </a:r>
            <a:r>
              <a:rPr lang="en-US" dirty="0" smtClean="0"/>
              <a:t> format string vulnerability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609600"/>
            <a:ext cx="87630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 smtClean="0"/>
              <a:t>Sourcecode</a:t>
            </a:r>
            <a:r>
              <a:rPr lang="en-US" sz="1800" dirty="0" smtClean="0"/>
              <a:t>: </a:t>
            </a: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www.sudo.ws/sudo/download.html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18" y="1447800"/>
            <a:ext cx="8814082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5715001" y="4419600"/>
            <a:ext cx="2133600" cy="4191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A427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3824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44"/>
          <p:cNvGrpSpPr>
            <a:grpSpLocks/>
          </p:cNvGrpSpPr>
          <p:nvPr/>
        </p:nvGrpSpPr>
        <p:grpSpPr bwMode="auto">
          <a:xfrm>
            <a:off x="990600" y="5791200"/>
            <a:ext cx="1295400" cy="990600"/>
            <a:chOff x="3648" y="3168"/>
            <a:chExt cx="960" cy="710"/>
          </a:xfrm>
        </p:grpSpPr>
        <p:pic>
          <p:nvPicPr>
            <p:cNvPr id="28697" name="Picture 45" descr="Cloud 0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3168"/>
              <a:ext cx="960" cy="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98" name="Picture 46" descr="TAC TowerDriv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9" y="3352"/>
              <a:ext cx="127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99" name="Picture 47" descr="TAC TowerDriv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8" y="3367"/>
              <a:ext cx="127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00" name="Picture 48" descr="TAC TowerDriv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3360"/>
              <a:ext cx="127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8675" name="Picture 19" descr="j0139031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152400"/>
            <a:ext cx="1320800" cy="1447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AutoShape 6"/>
          <p:cNvSpPr>
            <a:spLocks noChangeArrowheads="1"/>
          </p:cNvSpPr>
          <p:nvPr/>
        </p:nvSpPr>
        <p:spPr bwMode="auto">
          <a:xfrm>
            <a:off x="7391400" y="304800"/>
            <a:ext cx="914400" cy="609600"/>
          </a:xfrm>
          <a:prstGeom prst="wedgeRectCallout">
            <a:avLst>
              <a:gd name="adj1" fmla="val -103301"/>
              <a:gd name="adj2" fmla="val 757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b="1" smtClean="0">
                <a:solidFill>
                  <a:srgbClr val="0000CC"/>
                </a:solidFill>
              </a:rPr>
              <a:t>p?</a:t>
            </a:r>
          </a:p>
        </p:txBody>
      </p:sp>
      <p:grpSp>
        <p:nvGrpSpPr>
          <p:cNvPr id="28677" name="Group 7"/>
          <p:cNvGrpSpPr>
            <a:grpSpLocks/>
          </p:cNvGrpSpPr>
          <p:nvPr/>
        </p:nvGrpSpPr>
        <p:grpSpPr bwMode="auto">
          <a:xfrm>
            <a:off x="1524000" y="304800"/>
            <a:ext cx="1395413" cy="1447800"/>
            <a:chOff x="3072" y="2784"/>
            <a:chExt cx="879" cy="912"/>
          </a:xfrm>
        </p:grpSpPr>
        <p:sp>
          <p:nvSpPr>
            <p:cNvPr id="28694" name="Content Placeholder 2"/>
            <p:cNvSpPr>
              <a:spLocks/>
            </p:cNvSpPr>
            <p:nvPr/>
          </p:nvSpPr>
          <p:spPr bwMode="auto">
            <a:xfrm>
              <a:off x="3264" y="31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b="1" smtClean="0">
                  <a:solidFill>
                    <a:srgbClr val="0000CC"/>
                  </a:solidFill>
                </a:rPr>
                <a:t>p</a:t>
              </a:r>
              <a:endParaRPr lang="ru-RU" smtClean="0">
                <a:solidFill>
                  <a:srgbClr val="000000"/>
                </a:solidFill>
              </a:endParaRPr>
            </a:p>
          </p:txBody>
        </p:sp>
        <p:pic>
          <p:nvPicPr>
            <p:cNvPr id="28695" name="Picture 9" descr="red-button-med-3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87" y="3081"/>
              <a:ext cx="249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96" name="AutoShape 10"/>
            <p:cNvSpPr>
              <a:spLocks noChangeArrowheads="1"/>
            </p:cNvSpPr>
            <p:nvPr/>
          </p:nvSpPr>
          <p:spPr bwMode="auto">
            <a:xfrm>
              <a:off x="3072" y="2784"/>
              <a:ext cx="864" cy="912"/>
            </a:xfrm>
            <a:prstGeom prst="cube">
              <a:avLst>
                <a:gd name="adj" fmla="val 28125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8678" name="Rectangle 19"/>
          <p:cNvSpPr>
            <a:spLocks noChangeArrowheads="1"/>
          </p:cNvSpPr>
          <p:nvPr/>
        </p:nvSpPr>
        <p:spPr bwMode="auto">
          <a:xfrm>
            <a:off x="609600" y="1828800"/>
            <a:ext cx="830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Arial" charset="0"/>
              <a:buNone/>
            </a:pPr>
            <a:r>
              <a:rPr lang="en-US" sz="2400" b="1" smtClean="0">
                <a:solidFill>
                  <a:srgbClr val="000000"/>
                </a:solidFill>
              </a:rPr>
              <a:t>Assumption:</a:t>
            </a:r>
            <a:r>
              <a:rPr lang="en-US" sz="2400" smtClean="0">
                <a:solidFill>
                  <a:srgbClr val="000000"/>
                </a:solidFill>
              </a:rPr>
              <a:t> no PPT adversary can </a:t>
            </a:r>
            <a:r>
              <a:rPr lang="en-US" sz="2400" b="1" smtClean="0">
                <a:solidFill>
                  <a:srgbClr val="000000"/>
                </a:solidFill>
              </a:rPr>
              <a:t>guess the number p</a:t>
            </a:r>
          </a:p>
        </p:txBody>
      </p:sp>
      <p:sp>
        <p:nvSpPr>
          <p:cNvPr id="28679" name="Line 20"/>
          <p:cNvSpPr>
            <a:spLocks noChangeShapeType="1"/>
          </p:cNvSpPr>
          <p:nvPr/>
        </p:nvSpPr>
        <p:spPr bwMode="auto">
          <a:xfrm>
            <a:off x="-304800" y="2514600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28680" name="Rectangle 22"/>
          <p:cNvSpPr>
            <a:spLocks noChangeArrowheads="1"/>
          </p:cNvSpPr>
          <p:nvPr/>
        </p:nvSpPr>
        <p:spPr bwMode="auto">
          <a:xfrm>
            <a:off x="0" y="3657600"/>
            <a:ext cx="9220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Arial" charset="0"/>
              <a:buNone/>
            </a:pPr>
            <a:r>
              <a:rPr lang="en-US" sz="2400" b="1" smtClean="0">
                <a:solidFill>
                  <a:srgbClr val="000000"/>
                </a:solidFill>
              </a:rPr>
              <a:t>Semantic Security </a:t>
            </a:r>
            <a:r>
              <a:rPr lang="en-US" sz="2000" smtClean="0">
                <a:solidFill>
                  <a:srgbClr val="000000"/>
                </a:solidFill>
              </a:rPr>
              <a:t>[GM’82]:</a:t>
            </a:r>
            <a:r>
              <a:rPr lang="en-US" sz="2400" smtClean="0">
                <a:solidFill>
                  <a:srgbClr val="000000"/>
                </a:solidFill>
              </a:rPr>
              <a:t> no PPT adversary can </a:t>
            </a:r>
            <a:r>
              <a:rPr lang="en-US" sz="2400" b="1" smtClean="0">
                <a:solidFill>
                  <a:srgbClr val="000000"/>
                </a:solidFill>
              </a:rPr>
              <a:t>guess the bit b</a:t>
            </a:r>
          </a:p>
        </p:txBody>
      </p:sp>
      <p:sp>
        <p:nvSpPr>
          <p:cNvPr id="28681" name="Line 23"/>
          <p:cNvSpPr>
            <a:spLocks noChangeShapeType="1"/>
          </p:cNvSpPr>
          <p:nvPr/>
        </p:nvSpPr>
        <p:spPr bwMode="auto">
          <a:xfrm>
            <a:off x="-304800" y="3733800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en-US" sz="1800" smtClean="0">
              <a:solidFill>
                <a:srgbClr val="000000"/>
              </a:solidFill>
            </a:endParaRPr>
          </a:p>
        </p:txBody>
      </p:sp>
      <p:pic>
        <p:nvPicPr>
          <p:cNvPr id="28682" name="Picture 24" descr="stic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495800"/>
            <a:ext cx="7000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3" name="Line 26"/>
          <p:cNvSpPr>
            <a:spLocks noChangeShapeType="1"/>
          </p:cNvSpPr>
          <p:nvPr/>
        </p:nvSpPr>
        <p:spPr bwMode="auto">
          <a:xfrm>
            <a:off x="16764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en-US" sz="1800" smtClean="0">
              <a:solidFill>
                <a:srgbClr val="000000"/>
              </a:solidFill>
            </a:endParaRPr>
          </a:p>
        </p:txBody>
      </p:sp>
      <p:pic>
        <p:nvPicPr>
          <p:cNvPr id="28684" name="Picture 19" descr="j0139031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50" y="4495800"/>
            <a:ext cx="1530350" cy="1676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5" name="Oval 35"/>
          <p:cNvSpPr>
            <a:spLocks noChangeArrowheads="1"/>
          </p:cNvSpPr>
          <p:nvPr/>
        </p:nvSpPr>
        <p:spPr bwMode="auto">
          <a:xfrm>
            <a:off x="609600" y="4267200"/>
            <a:ext cx="1981200" cy="25908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28686" name="Rectangle 36"/>
          <p:cNvSpPr>
            <a:spLocks noChangeArrowheads="1"/>
          </p:cNvSpPr>
          <p:nvPr/>
        </p:nvSpPr>
        <p:spPr bwMode="auto">
          <a:xfrm>
            <a:off x="3352800" y="4876800"/>
            <a:ext cx="3276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Arial" charset="0"/>
              <a:buNone/>
            </a:pPr>
            <a:r>
              <a:rPr lang="en-US" sz="2400" smtClean="0">
                <a:solidFill>
                  <a:srgbClr val="000000"/>
                </a:solidFill>
              </a:rPr>
              <a:t>PK </a:t>
            </a:r>
            <a:r>
              <a:rPr lang="en-US" sz="1800" smtClean="0">
                <a:solidFill>
                  <a:srgbClr val="000000"/>
                </a:solidFill>
              </a:rPr>
              <a:t>=(q</a:t>
            </a:r>
            <a:r>
              <a:rPr lang="en-US" sz="1800" baseline="-25000" smtClean="0">
                <a:solidFill>
                  <a:srgbClr val="000000"/>
                </a:solidFill>
              </a:rPr>
              <a:t>0</a:t>
            </a:r>
            <a:r>
              <a:rPr lang="en-US" sz="1800" smtClean="0">
                <a:solidFill>
                  <a:srgbClr val="000000"/>
                </a:solidFill>
              </a:rPr>
              <a:t>p+2r</a:t>
            </a:r>
            <a:r>
              <a:rPr lang="en-US" sz="1800" baseline="-25000" smtClean="0">
                <a:solidFill>
                  <a:srgbClr val="000000"/>
                </a:solidFill>
              </a:rPr>
              <a:t>0</a:t>
            </a:r>
            <a:r>
              <a:rPr lang="en-US" sz="1800" smtClean="0">
                <a:solidFill>
                  <a:srgbClr val="000000"/>
                </a:solidFill>
              </a:rPr>
              <a:t>,{q</a:t>
            </a:r>
            <a:r>
              <a:rPr lang="en-US" sz="1800" baseline="-25000" smtClean="0">
                <a:solidFill>
                  <a:srgbClr val="000000"/>
                </a:solidFill>
              </a:rPr>
              <a:t>i</a:t>
            </a:r>
            <a:r>
              <a:rPr lang="en-US" sz="1800" smtClean="0">
                <a:solidFill>
                  <a:srgbClr val="000000"/>
                </a:solidFill>
              </a:rPr>
              <a:t>p+2r</a:t>
            </a:r>
            <a:r>
              <a:rPr lang="en-US" sz="1800" baseline="-25000" smtClean="0">
                <a:solidFill>
                  <a:srgbClr val="000000"/>
                </a:solidFill>
              </a:rPr>
              <a:t>i</a:t>
            </a:r>
            <a:r>
              <a:rPr lang="en-US" sz="1800" smtClean="0">
                <a:solidFill>
                  <a:srgbClr val="000000"/>
                </a:solidFill>
              </a:rPr>
              <a:t>})</a:t>
            </a:r>
            <a:endParaRPr lang="ru-RU" sz="1800" smtClean="0">
              <a:solidFill>
                <a:srgbClr val="000000"/>
              </a:solidFill>
            </a:endParaRPr>
          </a:p>
        </p:txBody>
      </p:sp>
      <p:sp>
        <p:nvSpPr>
          <p:cNvPr id="28687" name="Line 37"/>
          <p:cNvSpPr>
            <a:spLocks noChangeShapeType="1"/>
          </p:cNvSpPr>
          <p:nvPr/>
        </p:nvSpPr>
        <p:spPr bwMode="auto">
          <a:xfrm>
            <a:off x="2895600" y="54864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28688" name="Rectangle 38"/>
          <p:cNvSpPr>
            <a:spLocks noChangeArrowheads="1"/>
          </p:cNvSpPr>
          <p:nvPr/>
        </p:nvSpPr>
        <p:spPr bwMode="auto">
          <a:xfrm>
            <a:off x="3352800" y="5562600"/>
            <a:ext cx="2438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Arial" charset="0"/>
              <a:buNone/>
            </a:pPr>
            <a:r>
              <a:rPr lang="en-US" sz="2400" smtClean="0">
                <a:solidFill>
                  <a:srgbClr val="000000"/>
                </a:solidFill>
              </a:rPr>
              <a:t>Enc(b) </a:t>
            </a:r>
            <a:r>
              <a:rPr lang="en-US" sz="1800" smtClean="0">
                <a:solidFill>
                  <a:srgbClr val="000000"/>
                </a:solidFill>
              </a:rPr>
              <a:t>=(qp+2r+b)</a:t>
            </a:r>
            <a:endParaRPr lang="ru-RU" sz="1800" smtClean="0">
              <a:solidFill>
                <a:srgbClr val="000000"/>
              </a:solidFill>
            </a:endParaRPr>
          </a:p>
        </p:txBody>
      </p:sp>
      <p:sp>
        <p:nvSpPr>
          <p:cNvPr id="1600552" name="Rectangle 40"/>
          <p:cNvSpPr>
            <a:spLocks noChangeArrowheads="1"/>
          </p:cNvSpPr>
          <p:nvPr/>
        </p:nvSpPr>
        <p:spPr bwMode="auto">
          <a:xfrm>
            <a:off x="4114800" y="2438400"/>
            <a:ext cx="8382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buFont typeface="Arial" charset="0"/>
              <a:buNone/>
            </a:pPr>
            <a:r>
              <a:rPr lang="en-US" sz="8800" b="1" smtClean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1600553" name="Content Placeholder 2"/>
          <p:cNvSpPr>
            <a:spLocks/>
          </p:cNvSpPr>
          <p:nvPr/>
        </p:nvSpPr>
        <p:spPr bwMode="auto">
          <a:xfrm>
            <a:off x="3505200" y="2590800"/>
            <a:ext cx="289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</a:pPr>
            <a:r>
              <a:rPr lang="en-US" sz="1800" smtClean="0">
                <a:solidFill>
                  <a:srgbClr val="000000"/>
                </a:solidFill>
              </a:rPr>
              <a:t>(proof of security)</a:t>
            </a:r>
          </a:p>
        </p:txBody>
      </p:sp>
      <p:sp>
        <p:nvSpPr>
          <p:cNvPr id="28691" name="Line 42"/>
          <p:cNvSpPr>
            <a:spLocks noChangeShapeType="1"/>
          </p:cNvSpPr>
          <p:nvPr/>
        </p:nvSpPr>
        <p:spPr bwMode="auto">
          <a:xfrm>
            <a:off x="3429000" y="914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28692" name="Content Placeholder 2"/>
          <p:cNvSpPr>
            <a:spLocks/>
          </p:cNvSpPr>
          <p:nvPr/>
        </p:nvSpPr>
        <p:spPr bwMode="auto">
          <a:xfrm>
            <a:off x="3200400" y="304800"/>
            <a:ext cx="2667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</a:pPr>
            <a:r>
              <a:rPr lang="en-US" sz="2400" smtClean="0">
                <a:solidFill>
                  <a:srgbClr val="0000CC"/>
                </a:solidFill>
              </a:rPr>
              <a:t>(q</a:t>
            </a:r>
            <a:r>
              <a:rPr lang="en-US" sz="2400" baseline="-25000" smtClean="0">
                <a:solidFill>
                  <a:srgbClr val="0000CC"/>
                </a:solidFill>
              </a:rPr>
              <a:t>1</a:t>
            </a:r>
            <a:r>
              <a:rPr lang="en-US" sz="2400" smtClean="0">
                <a:solidFill>
                  <a:srgbClr val="0000CC"/>
                </a:solidFill>
              </a:rPr>
              <a:t>p+r</a:t>
            </a:r>
            <a:r>
              <a:rPr lang="en-US" sz="2400" baseline="-25000" smtClean="0">
                <a:solidFill>
                  <a:srgbClr val="0000CC"/>
                </a:solidFill>
              </a:rPr>
              <a:t>1</a:t>
            </a:r>
            <a:r>
              <a:rPr lang="en-US" sz="2400" smtClean="0">
                <a:solidFill>
                  <a:srgbClr val="0000CC"/>
                </a:solidFill>
              </a:rPr>
              <a:t>,…, q</a:t>
            </a:r>
            <a:r>
              <a:rPr lang="en-US" sz="2400" baseline="-25000" smtClean="0">
                <a:solidFill>
                  <a:srgbClr val="0000CC"/>
                </a:solidFill>
              </a:rPr>
              <a:t>t</a:t>
            </a:r>
            <a:r>
              <a:rPr lang="en-US" sz="2400" smtClean="0">
                <a:solidFill>
                  <a:srgbClr val="0000CC"/>
                </a:solidFill>
              </a:rPr>
              <a:t>p+r</a:t>
            </a:r>
            <a:r>
              <a:rPr lang="en-US" sz="2400" baseline="-25000" smtClean="0">
                <a:solidFill>
                  <a:srgbClr val="0000CC"/>
                </a:solidFill>
              </a:rPr>
              <a:t>t</a:t>
            </a:r>
            <a:r>
              <a:rPr lang="en-US" sz="240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1600539" name="Rectangle 27"/>
          <p:cNvSpPr>
            <a:spLocks noChangeArrowheads="1"/>
          </p:cNvSpPr>
          <p:nvPr/>
        </p:nvSpPr>
        <p:spPr bwMode="auto">
          <a:xfrm>
            <a:off x="-381000" y="-152400"/>
            <a:ext cx="10058400" cy="2743200"/>
          </a:xfrm>
          <a:prstGeom prst="rect">
            <a:avLst/>
          </a:prstGeom>
          <a:solidFill>
            <a:schemeClr val="bg1">
              <a:alpha val="8509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51976-7EB7-426E-A3A5-7E5E45F1BCE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367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00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00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00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00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00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00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00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00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00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0552" grpId="0"/>
      <p:bldP spid="1600553" grpId="0"/>
      <p:bldP spid="160053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2000" y="4191000"/>
            <a:ext cx="7848600" cy="10668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762000" y="1600200"/>
            <a:ext cx="7848600" cy="10668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sz="3600" b="1" dirty="0" smtClean="0"/>
              <a:t>Progress in FHE</a:t>
            </a:r>
            <a:endParaRPr lang="en-US" sz="2400" b="1" dirty="0" smtClean="0"/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762000" y="16764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Arial" charset="0"/>
              <a:buChar char="►"/>
            </a:pPr>
            <a:r>
              <a:rPr lang="en-US" sz="2800" b="1" dirty="0">
                <a:solidFill>
                  <a:srgbClr val="0000FF"/>
                </a:solidFill>
              </a:rPr>
              <a:t>“Galactic” → Efficient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   </a:t>
            </a:r>
            <a:r>
              <a:rPr lang="en-US" sz="2000" dirty="0">
                <a:solidFill>
                  <a:srgbClr val="C00000"/>
                </a:solidFill>
              </a:rPr>
              <a:t>[BV11a, BV11b, BGV11, GHS11, LTV11]</a:t>
            </a:r>
          </a:p>
        </p:txBody>
      </p:sp>
      <p:sp>
        <p:nvSpPr>
          <p:cNvPr id="11268" name="Rectangle 23"/>
          <p:cNvSpPr>
            <a:spLocks noChangeArrowheads="1"/>
          </p:cNvSpPr>
          <p:nvPr/>
        </p:nvSpPr>
        <p:spPr bwMode="auto">
          <a:xfrm>
            <a:off x="381000" y="2667000"/>
            <a:ext cx="7315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Arial" charset="0"/>
              <a:buChar char="–"/>
            </a:pPr>
            <a:r>
              <a:rPr lang="en-US" sz="2400"/>
              <a:t> asymptotically: nearly </a:t>
            </a:r>
            <a:r>
              <a:rPr lang="en-US" sz="2400" i="1">
                <a:solidFill>
                  <a:srgbClr val="FF0000"/>
                </a:solidFill>
              </a:rPr>
              <a:t>linear-time*</a:t>
            </a:r>
            <a:r>
              <a:rPr lang="en-US" sz="2400"/>
              <a:t> algorithms</a:t>
            </a:r>
          </a:p>
        </p:txBody>
      </p:sp>
      <p:sp>
        <p:nvSpPr>
          <p:cNvPr id="11270" name="Rectangle 3"/>
          <p:cNvSpPr>
            <a:spLocks noChangeArrowheads="1"/>
          </p:cNvSpPr>
          <p:nvPr/>
        </p:nvSpPr>
        <p:spPr bwMode="auto">
          <a:xfrm>
            <a:off x="762000" y="42672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Arial" charset="0"/>
              <a:buChar char="►"/>
            </a:pPr>
            <a:r>
              <a:rPr lang="en-US" sz="2800" b="1" dirty="0" smtClean="0">
                <a:solidFill>
                  <a:srgbClr val="0000FF"/>
                </a:solidFill>
              </a:rPr>
              <a:t> Strange assumptions → Mild assumptions</a:t>
            </a:r>
            <a:endParaRPr lang="en-US" sz="2800" b="1" dirty="0">
              <a:solidFill>
                <a:srgbClr val="0000FF"/>
              </a:solidFill>
            </a:endParaRPr>
          </a:p>
          <a:p>
            <a:r>
              <a:rPr lang="en-US" sz="2800" b="1" dirty="0">
                <a:solidFill>
                  <a:srgbClr val="000099"/>
                </a:solidFill>
              </a:rPr>
              <a:t>    </a:t>
            </a:r>
            <a:r>
              <a:rPr lang="en-US" sz="2000" dirty="0">
                <a:solidFill>
                  <a:srgbClr val="000099"/>
                </a:solidFill>
              </a:rPr>
              <a:t>[B</a:t>
            </a:r>
            <a:r>
              <a:rPr lang="en-US" sz="2000" b="1" dirty="0">
                <a:solidFill>
                  <a:srgbClr val="000099"/>
                </a:solidFill>
              </a:rPr>
              <a:t>V</a:t>
            </a:r>
            <a:r>
              <a:rPr lang="en-US" sz="2000" dirty="0">
                <a:solidFill>
                  <a:srgbClr val="000099"/>
                </a:solidFill>
              </a:rPr>
              <a:t>11b, GH11, BG</a:t>
            </a:r>
            <a:r>
              <a:rPr lang="en-US" sz="2000" b="1" dirty="0">
                <a:solidFill>
                  <a:srgbClr val="000099"/>
                </a:solidFill>
              </a:rPr>
              <a:t>V</a:t>
            </a:r>
            <a:r>
              <a:rPr lang="en-US" sz="2000" dirty="0">
                <a:solidFill>
                  <a:srgbClr val="000099"/>
                </a:solidFill>
              </a:rPr>
              <a:t>11]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762000" y="32004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Arial" charset="0"/>
              <a:buChar char="–"/>
            </a:pPr>
            <a:r>
              <a:rPr lang="en-US" sz="2400" dirty="0"/>
              <a:t> practically: a few milliseconds for </a:t>
            </a:r>
            <a:r>
              <a:rPr lang="en-US" sz="2400" dirty="0" err="1"/>
              <a:t>Enc</a:t>
            </a:r>
            <a:r>
              <a:rPr lang="en-US" sz="2400" dirty="0"/>
              <a:t>, Dec [</a:t>
            </a:r>
            <a:r>
              <a:rPr lang="en-US" sz="2000" dirty="0"/>
              <a:t>LNV11,GHS11</a:t>
            </a:r>
            <a:r>
              <a:rPr lang="en-US" sz="2400" dirty="0"/>
              <a:t>]</a:t>
            </a:r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5410200" y="6477000"/>
            <a:ext cx="3886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600"/>
              <a:t>*linear-time in the security parameter</a:t>
            </a: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609600" y="53340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Arial" charset="0"/>
              <a:buChar char="–"/>
            </a:pP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Best Known </a:t>
            </a:r>
            <a:r>
              <a:rPr lang="en-US" sz="2400" b="1" dirty="0">
                <a:solidFill>
                  <a:srgbClr val="C00000"/>
                </a:solidFill>
              </a:rPr>
              <a:t>[BGV11]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US" sz="2400" dirty="0"/>
              <a:t>(leveled) FHE from worst-case hardness of  </a:t>
            </a:r>
            <a:r>
              <a:rPr lang="en-US" sz="2400" dirty="0" err="1"/>
              <a:t>n</a:t>
            </a:r>
            <a:r>
              <a:rPr lang="en-US" sz="2400" baseline="30000" dirty="0" err="1"/>
              <a:t>O</a:t>
            </a:r>
            <a:r>
              <a:rPr lang="en-US" sz="2400" baseline="30000" dirty="0"/>
              <a:t>(log n)</a:t>
            </a:r>
            <a:r>
              <a:rPr lang="en-US" sz="2400" dirty="0"/>
              <a:t>-</a:t>
            </a:r>
            <a:r>
              <a:rPr lang="en-US" sz="2400" dirty="0" err="1"/>
              <a:t>approx</a:t>
            </a:r>
            <a:r>
              <a:rPr lang="en-US" sz="2400" dirty="0"/>
              <a:t> short vectors on lattices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51976-7EB7-426E-A3A5-7E5E45F1BCE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9257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268" grpId="0"/>
      <p:bldP spid="11270" grpId="0"/>
      <p:bldP spid="8" grpId="0"/>
      <p:bldP spid="9" grpId="0"/>
      <p:bldP spid="9" grpId="1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Multi-key FHE</a:t>
            </a:r>
          </a:p>
        </p:txBody>
      </p:sp>
      <p:pic>
        <p:nvPicPr>
          <p:cNvPr id="12291" name="Picture 4" descr="MC900435242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1981200"/>
            <a:ext cx="18859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6" descr="MC900439836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447800"/>
            <a:ext cx="1219200" cy="1219200"/>
          </a:xfrm>
        </p:spPr>
      </p:pic>
      <p:sp>
        <p:nvSpPr>
          <p:cNvPr id="12293" name="Text Box 16"/>
          <p:cNvSpPr txBox="1">
            <a:spLocks noChangeArrowheads="1"/>
          </p:cNvSpPr>
          <p:nvPr/>
        </p:nvSpPr>
        <p:spPr bwMode="auto">
          <a:xfrm>
            <a:off x="7696200" y="2757488"/>
            <a:ext cx="15240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/>
              <a:t>Function</a:t>
            </a:r>
            <a:r>
              <a:rPr lang="en-US" sz="2000">
                <a:solidFill>
                  <a:srgbClr val="000066"/>
                </a:solidFill>
              </a:rPr>
              <a:t/>
            </a:r>
            <a:br>
              <a:rPr lang="en-US" sz="2000">
                <a:solidFill>
                  <a:srgbClr val="000066"/>
                </a:solidFill>
              </a:rPr>
            </a:br>
            <a:r>
              <a:rPr lang="en-US" sz="2800" i="1">
                <a:solidFill>
                  <a:srgbClr val="000066"/>
                </a:solidFill>
              </a:rPr>
              <a:t>f</a:t>
            </a:r>
          </a:p>
        </p:txBody>
      </p:sp>
      <p:sp>
        <p:nvSpPr>
          <p:cNvPr id="12294" name="Text Box 17"/>
          <p:cNvSpPr txBox="1">
            <a:spLocks noChangeArrowheads="1"/>
          </p:cNvSpPr>
          <p:nvPr/>
        </p:nvSpPr>
        <p:spPr bwMode="auto">
          <a:xfrm>
            <a:off x="304800" y="17526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i="1">
                <a:solidFill>
                  <a:srgbClr val="000066"/>
                </a:solidFill>
              </a:rPr>
              <a:t>x</a:t>
            </a:r>
            <a:r>
              <a:rPr lang="en-US" sz="2800" i="1" baseline="-25000">
                <a:solidFill>
                  <a:srgbClr val="000066"/>
                </a:solidFill>
              </a:rPr>
              <a:t>1</a:t>
            </a:r>
            <a:endParaRPr lang="en-US" sz="2800" i="1">
              <a:solidFill>
                <a:srgbClr val="000066"/>
              </a:solidFill>
            </a:endParaRPr>
          </a:p>
        </p:txBody>
      </p:sp>
      <p:sp>
        <p:nvSpPr>
          <p:cNvPr id="12295" name="Line 10"/>
          <p:cNvSpPr>
            <a:spLocks noChangeShapeType="1"/>
          </p:cNvSpPr>
          <p:nvPr/>
        </p:nvSpPr>
        <p:spPr bwMode="auto">
          <a:xfrm>
            <a:off x="2590800" y="2257425"/>
            <a:ext cx="2971800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Text Box 11"/>
          <p:cNvSpPr txBox="1">
            <a:spLocks noChangeArrowheads="1"/>
          </p:cNvSpPr>
          <p:nvPr/>
        </p:nvSpPr>
        <p:spPr bwMode="auto">
          <a:xfrm rot="639724">
            <a:off x="2384425" y="1846263"/>
            <a:ext cx="303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rgbClr val="000066"/>
                </a:solidFill>
              </a:rPr>
              <a:t>c</a:t>
            </a:r>
            <a:r>
              <a:rPr lang="en-US" sz="2800" baseline="-25000">
                <a:solidFill>
                  <a:srgbClr val="000066"/>
                </a:solidFill>
              </a:rPr>
              <a:t>1</a:t>
            </a:r>
            <a:r>
              <a:rPr lang="en-US" sz="2800">
                <a:solidFill>
                  <a:srgbClr val="000066"/>
                </a:solidFill>
              </a:rPr>
              <a:t> = Enc(pk</a:t>
            </a:r>
            <a:r>
              <a:rPr lang="en-US" sz="2800" baseline="-25000">
                <a:solidFill>
                  <a:srgbClr val="000066"/>
                </a:solidFill>
              </a:rPr>
              <a:t>1</a:t>
            </a:r>
            <a:r>
              <a:rPr lang="en-US" sz="2800">
                <a:solidFill>
                  <a:srgbClr val="000066"/>
                </a:solidFill>
              </a:rPr>
              <a:t>,</a:t>
            </a:r>
            <a:r>
              <a:rPr lang="en-US" sz="2800" i="1">
                <a:solidFill>
                  <a:srgbClr val="000066"/>
                </a:solidFill>
              </a:rPr>
              <a:t>x</a:t>
            </a:r>
            <a:r>
              <a:rPr lang="en-US" sz="2800" i="1" baseline="-25000">
                <a:solidFill>
                  <a:srgbClr val="000066"/>
                </a:solidFill>
              </a:rPr>
              <a:t>1</a:t>
            </a:r>
            <a:r>
              <a:rPr lang="en-US" sz="2800">
                <a:solidFill>
                  <a:srgbClr val="000066"/>
                </a:solidFill>
              </a:rPr>
              <a:t>)</a:t>
            </a:r>
          </a:p>
        </p:txBody>
      </p:sp>
      <p:pic>
        <p:nvPicPr>
          <p:cNvPr id="12297" name="Picture 15" descr="lapt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4121150"/>
            <a:ext cx="1582738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8" name="Text Box 17"/>
          <p:cNvSpPr txBox="1">
            <a:spLocks noChangeArrowheads="1"/>
          </p:cNvSpPr>
          <p:nvPr/>
        </p:nvSpPr>
        <p:spPr bwMode="auto">
          <a:xfrm>
            <a:off x="304800" y="47244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i="1">
                <a:solidFill>
                  <a:srgbClr val="000066"/>
                </a:solidFill>
              </a:rPr>
              <a:t>x</a:t>
            </a:r>
            <a:r>
              <a:rPr lang="en-US" sz="2800" i="1" baseline="-25000">
                <a:solidFill>
                  <a:srgbClr val="000066"/>
                </a:solidFill>
              </a:rPr>
              <a:t>2</a:t>
            </a:r>
            <a:endParaRPr lang="en-US" sz="2800" i="1">
              <a:solidFill>
                <a:srgbClr val="000066"/>
              </a:solidFill>
            </a:endParaRPr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 flipV="1">
            <a:off x="2590800" y="4038600"/>
            <a:ext cx="2971800" cy="733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Text Box 11"/>
          <p:cNvSpPr txBox="1">
            <a:spLocks noChangeArrowheads="1"/>
          </p:cNvSpPr>
          <p:nvPr/>
        </p:nvSpPr>
        <p:spPr bwMode="auto">
          <a:xfrm rot="-838481">
            <a:off x="2384425" y="3863975"/>
            <a:ext cx="303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rgbClr val="000066"/>
                </a:solidFill>
              </a:rPr>
              <a:t>c</a:t>
            </a:r>
            <a:r>
              <a:rPr lang="en-US" sz="2800" baseline="-25000">
                <a:solidFill>
                  <a:srgbClr val="000066"/>
                </a:solidFill>
              </a:rPr>
              <a:t>2</a:t>
            </a:r>
            <a:r>
              <a:rPr lang="en-US" sz="2800">
                <a:solidFill>
                  <a:srgbClr val="000066"/>
                </a:solidFill>
              </a:rPr>
              <a:t> = Enc(pk</a:t>
            </a:r>
            <a:r>
              <a:rPr lang="en-US" sz="2800" baseline="-25000">
                <a:solidFill>
                  <a:srgbClr val="000066"/>
                </a:solidFill>
              </a:rPr>
              <a:t>2</a:t>
            </a:r>
            <a:r>
              <a:rPr lang="en-US" sz="2800">
                <a:solidFill>
                  <a:srgbClr val="000066"/>
                </a:solidFill>
              </a:rPr>
              <a:t>,</a:t>
            </a:r>
            <a:r>
              <a:rPr lang="en-US" sz="2800" i="1">
                <a:solidFill>
                  <a:srgbClr val="000066"/>
                </a:solidFill>
              </a:rPr>
              <a:t>x</a:t>
            </a:r>
            <a:r>
              <a:rPr lang="en-US" sz="2800" i="1" baseline="-25000">
                <a:solidFill>
                  <a:srgbClr val="000066"/>
                </a:solidFill>
              </a:rPr>
              <a:t>2</a:t>
            </a:r>
            <a:r>
              <a:rPr lang="en-US" sz="2800">
                <a:solidFill>
                  <a:srgbClr val="000066"/>
                </a:solidFill>
              </a:rPr>
              <a:t>)</a:t>
            </a:r>
          </a:p>
        </p:txBody>
      </p:sp>
      <p:sp>
        <p:nvSpPr>
          <p:cNvPr id="12301" name="Text Box 17"/>
          <p:cNvSpPr txBox="1">
            <a:spLocks noChangeArrowheads="1"/>
          </p:cNvSpPr>
          <p:nvPr/>
        </p:nvSpPr>
        <p:spPr bwMode="auto">
          <a:xfrm>
            <a:off x="820738" y="1066800"/>
            <a:ext cx="1465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i="1">
                <a:solidFill>
                  <a:srgbClr val="000066"/>
                </a:solidFill>
              </a:rPr>
              <a:t>sk</a:t>
            </a:r>
            <a:r>
              <a:rPr lang="en-US" sz="2400" i="1" baseline="-25000">
                <a:solidFill>
                  <a:srgbClr val="000066"/>
                </a:solidFill>
              </a:rPr>
              <a:t>1</a:t>
            </a:r>
            <a:r>
              <a:rPr lang="en-US" sz="2400" i="1">
                <a:solidFill>
                  <a:srgbClr val="000066"/>
                </a:solidFill>
              </a:rPr>
              <a:t>, pk</a:t>
            </a:r>
            <a:r>
              <a:rPr lang="en-US" sz="2400" i="1" baseline="-25000">
                <a:solidFill>
                  <a:srgbClr val="000066"/>
                </a:solidFill>
              </a:rPr>
              <a:t>1</a:t>
            </a:r>
            <a:endParaRPr lang="en-US" sz="2400" i="1">
              <a:solidFill>
                <a:srgbClr val="000066"/>
              </a:solidFill>
            </a:endParaRPr>
          </a:p>
        </p:txBody>
      </p:sp>
      <p:sp>
        <p:nvSpPr>
          <p:cNvPr id="12302" name="Text Box 17"/>
          <p:cNvSpPr txBox="1">
            <a:spLocks noChangeArrowheads="1"/>
          </p:cNvSpPr>
          <p:nvPr/>
        </p:nvSpPr>
        <p:spPr bwMode="auto">
          <a:xfrm>
            <a:off x="820738" y="3881438"/>
            <a:ext cx="1465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i="1">
                <a:solidFill>
                  <a:srgbClr val="000066"/>
                </a:solidFill>
              </a:rPr>
              <a:t>sk</a:t>
            </a:r>
            <a:r>
              <a:rPr lang="en-US" sz="2400" i="1" baseline="-25000">
                <a:solidFill>
                  <a:srgbClr val="000066"/>
                </a:solidFill>
              </a:rPr>
              <a:t>2</a:t>
            </a:r>
            <a:r>
              <a:rPr lang="en-US" sz="2400" i="1">
                <a:solidFill>
                  <a:srgbClr val="000066"/>
                </a:solidFill>
              </a:rPr>
              <a:t>, pk</a:t>
            </a:r>
            <a:r>
              <a:rPr lang="en-US" sz="2400" i="1" baseline="-25000">
                <a:solidFill>
                  <a:srgbClr val="000066"/>
                </a:solidFill>
              </a:rPr>
              <a:t>2</a:t>
            </a:r>
            <a:endParaRPr lang="en-US" sz="2400" i="1">
              <a:solidFill>
                <a:srgbClr val="00006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52698-EC71-4E30-8B1D-83D10E86735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90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Multi-key FHE</a:t>
            </a:r>
          </a:p>
        </p:txBody>
      </p:sp>
      <p:pic>
        <p:nvPicPr>
          <p:cNvPr id="13315" name="Picture 4" descr="MC900435242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1981200"/>
            <a:ext cx="18859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6" descr="MC900439836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447800"/>
            <a:ext cx="1219200" cy="1219200"/>
          </a:xfrm>
        </p:spPr>
      </p:pic>
      <p:sp>
        <p:nvSpPr>
          <p:cNvPr id="13317" name="Text Box 16"/>
          <p:cNvSpPr txBox="1">
            <a:spLocks noChangeArrowheads="1"/>
          </p:cNvSpPr>
          <p:nvPr/>
        </p:nvSpPr>
        <p:spPr bwMode="auto">
          <a:xfrm>
            <a:off x="7696200" y="2757488"/>
            <a:ext cx="15240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/>
              <a:t>Function</a:t>
            </a:r>
            <a:r>
              <a:rPr lang="en-US" sz="2000">
                <a:solidFill>
                  <a:srgbClr val="000066"/>
                </a:solidFill>
              </a:rPr>
              <a:t/>
            </a:r>
            <a:br>
              <a:rPr lang="en-US" sz="2000">
                <a:solidFill>
                  <a:srgbClr val="000066"/>
                </a:solidFill>
              </a:rPr>
            </a:br>
            <a:r>
              <a:rPr lang="en-US" sz="2800" i="1">
                <a:solidFill>
                  <a:srgbClr val="000066"/>
                </a:solidFill>
              </a:rPr>
              <a:t>f</a:t>
            </a:r>
          </a:p>
        </p:txBody>
      </p:sp>
      <p:sp>
        <p:nvSpPr>
          <p:cNvPr id="13318" name="Text Box 17"/>
          <p:cNvSpPr txBox="1">
            <a:spLocks noChangeArrowheads="1"/>
          </p:cNvSpPr>
          <p:nvPr/>
        </p:nvSpPr>
        <p:spPr bwMode="auto">
          <a:xfrm>
            <a:off x="304800" y="17526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i="1">
                <a:solidFill>
                  <a:srgbClr val="000066"/>
                </a:solidFill>
              </a:rPr>
              <a:t>x</a:t>
            </a:r>
            <a:r>
              <a:rPr lang="en-US" sz="2800" i="1" baseline="-25000">
                <a:solidFill>
                  <a:srgbClr val="000066"/>
                </a:solidFill>
              </a:rPr>
              <a:t>1</a:t>
            </a:r>
            <a:endParaRPr lang="en-US" sz="2800" i="1">
              <a:solidFill>
                <a:srgbClr val="000066"/>
              </a:solidFill>
            </a:endParaRPr>
          </a:p>
        </p:txBody>
      </p:sp>
      <p:sp>
        <p:nvSpPr>
          <p:cNvPr id="13319" name="Line 10"/>
          <p:cNvSpPr>
            <a:spLocks noChangeShapeType="1"/>
          </p:cNvSpPr>
          <p:nvPr/>
        </p:nvSpPr>
        <p:spPr bwMode="auto">
          <a:xfrm flipH="1">
            <a:off x="2667000" y="3429000"/>
            <a:ext cx="289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Text Box 11"/>
          <p:cNvSpPr txBox="1">
            <a:spLocks noChangeArrowheads="1"/>
          </p:cNvSpPr>
          <p:nvPr/>
        </p:nvSpPr>
        <p:spPr bwMode="auto">
          <a:xfrm>
            <a:off x="2760663" y="2905125"/>
            <a:ext cx="3030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rgbClr val="000066"/>
                </a:solidFill>
              </a:rPr>
              <a:t>y = Eval(f,c</a:t>
            </a:r>
            <a:r>
              <a:rPr lang="en-US" sz="2800" i="1" baseline="-25000">
                <a:solidFill>
                  <a:srgbClr val="000066"/>
                </a:solidFill>
              </a:rPr>
              <a:t>1</a:t>
            </a:r>
            <a:r>
              <a:rPr lang="en-US" sz="2800">
                <a:solidFill>
                  <a:srgbClr val="000066"/>
                </a:solidFill>
              </a:rPr>
              <a:t>,c</a:t>
            </a:r>
            <a:r>
              <a:rPr lang="en-US" sz="2800" baseline="-25000">
                <a:solidFill>
                  <a:srgbClr val="000066"/>
                </a:solidFill>
              </a:rPr>
              <a:t>2</a:t>
            </a:r>
            <a:r>
              <a:rPr lang="en-US" sz="2800">
                <a:solidFill>
                  <a:srgbClr val="000066"/>
                </a:solidFill>
              </a:rPr>
              <a:t>)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87313" y="6019800"/>
            <a:ext cx="4027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rgbClr val="000066"/>
                </a:solidFill>
              </a:rPr>
              <a:t>Dec(sk</a:t>
            </a:r>
            <a:r>
              <a:rPr lang="en-US" sz="2800" baseline="-25000">
                <a:solidFill>
                  <a:srgbClr val="000066"/>
                </a:solidFill>
              </a:rPr>
              <a:t>1</a:t>
            </a:r>
            <a:r>
              <a:rPr lang="en-US" sz="2800">
                <a:solidFill>
                  <a:srgbClr val="000066"/>
                </a:solidFill>
              </a:rPr>
              <a:t>,sk</a:t>
            </a:r>
            <a:r>
              <a:rPr lang="en-US" sz="2800" baseline="-25000">
                <a:solidFill>
                  <a:srgbClr val="000066"/>
                </a:solidFill>
              </a:rPr>
              <a:t>2</a:t>
            </a:r>
            <a:r>
              <a:rPr lang="en-US" sz="2800">
                <a:solidFill>
                  <a:srgbClr val="000066"/>
                </a:solidFill>
              </a:rPr>
              <a:t> </a:t>
            </a:r>
            <a:r>
              <a:rPr lang="en-US" sz="2800" i="1">
                <a:solidFill>
                  <a:srgbClr val="000066"/>
                </a:solidFill>
              </a:rPr>
              <a:t>y</a:t>
            </a:r>
            <a:r>
              <a:rPr lang="en-US" sz="2800">
                <a:solidFill>
                  <a:srgbClr val="000066"/>
                </a:solidFill>
              </a:rPr>
              <a:t>)=</a:t>
            </a:r>
            <a:r>
              <a:rPr lang="en-US" sz="2800" i="1">
                <a:solidFill>
                  <a:srgbClr val="000066"/>
                </a:solidFill>
              </a:rPr>
              <a:t>f</a:t>
            </a:r>
            <a:r>
              <a:rPr lang="en-US" sz="2800">
                <a:solidFill>
                  <a:srgbClr val="000066"/>
                </a:solidFill>
              </a:rPr>
              <a:t>(</a:t>
            </a:r>
            <a:r>
              <a:rPr lang="en-US" sz="2800" i="1">
                <a:solidFill>
                  <a:srgbClr val="000066"/>
                </a:solidFill>
              </a:rPr>
              <a:t>x</a:t>
            </a:r>
            <a:r>
              <a:rPr lang="en-US" sz="2800" i="1" baseline="-25000">
                <a:solidFill>
                  <a:srgbClr val="000066"/>
                </a:solidFill>
              </a:rPr>
              <a:t>1</a:t>
            </a:r>
            <a:r>
              <a:rPr lang="en-US" sz="2800" i="1">
                <a:solidFill>
                  <a:srgbClr val="000066"/>
                </a:solidFill>
              </a:rPr>
              <a:t>,x</a:t>
            </a:r>
            <a:r>
              <a:rPr lang="en-US" sz="2800" i="1" baseline="-25000">
                <a:solidFill>
                  <a:srgbClr val="000066"/>
                </a:solidFill>
              </a:rPr>
              <a:t>2</a:t>
            </a:r>
            <a:r>
              <a:rPr lang="en-US" sz="2800">
                <a:solidFill>
                  <a:srgbClr val="000066"/>
                </a:solidFill>
              </a:rPr>
              <a:t>)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241300" y="5743575"/>
            <a:ext cx="14922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Correctness:</a:t>
            </a:r>
          </a:p>
        </p:txBody>
      </p:sp>
      <p:pic>
        <p:nvPicPr>
          <p:cNvPr id="13323" name="Picture 15" descr="lapt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4121150"/>
            <a:ext cx="1582738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Text Box 17"/>
          <p:cNvSpPr txBox="1">
            <a:spLocks noChangeArrowheads="1"/>
          </p:cNvSpPr>
          <p:nvPr/>
        </p:nvSpPr>
        <p:spPr bwMode="auto">
          <a:xfrm>
            <a:off x="304800" y="47244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i="1">
                <a:solidFill>
                  <a:srgbClr val="000066"/>
                </a:solidFill>
              </a:rPr>
              <a:t>x</a:t>
            </a:r>
            <a:r>
              <a:rPr lang="en-US" sz="2800" i="1" baseline="-25000">
                <a:solidFill>
                  <a:srgbClr val="000066"/>
                </a:solidFill>
              </a:rPr>
              <a:t>2</a:t>
            </a:r>
            <a:endParaRPr lang="en-US" sz="2800" i="1">
              <a:solidFill>
                <a:srgbClr val="000066"/>
              </a:solidFill>
            </a:endParaRPr>
          </a:p>
        </p:txBody>
      </p:sp>
      <p:sp>
        <p:nvSpPr>
          <p:cNvPr id="13325" name="Text Box 17"/>
          <p:cNvSpPr txBox="1">
            <a:spLocks noChangeArrowheads="1"/>
          </p:cNvSpPr>
          <p:nvPr/>
        </p:nvSpPr>
        <p:spPr bwMode="auto">
          <a:xfrm>
            <a:off x="820738" y="1066800"/>
            <a:ext cx="1465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i="1">
                <a:solidFill>
                  <a:srgbClr val="000066"/>
                </a:solidFill>
              </a:rPr>
              <a:t>sk</a:t>
            </a:r>
            <a:r>
              <a:rPr lang="en-US" sz="2400" i="1" baseline="-25000">
                <a:solidFill>
                  <a:srgbClr val="000066"/>
                </a:solidFill>
              </a:rPr>
              <a:t>1</a:t>
            </a:r>
            <a:r>
              <a:rPr lang="en-US" sz="2400" i="1">
                <a:solidFill>
                  <a:srgbClr val="000066"/>
                </a:solidFill>
              </a:rPr>
              <a:t>, pk</a:t>
            </a:r>
            <a:r>
              <a:rPr lang="en-US" sz="2400" i="1" baseline="-25000">
                <a:solidFill>
                  <a:srgbClr val="000066"/>
                </a:solidFill>
              </a:rPr>
              <a:t>1</a:t>
            </a:r>
            <a:endParaRPr lang="en-US" sz="2400" i="1">
              <a:solidFill>
                <a:srgbClr val="000066"/>
              </a:solidFill>
            </a:endParaRPr>
          </a:p>
        </p:txBody>
      </p:sp>
      <p:sp>
        <p:nvSpPr>
          <p:cNvPr id="13326" name="Text Box 17"/>
          <p:cNvSpPr txBox="1">
            <a:spLocks noChangeArrowheads="1"/>
          </p:cNvSpPr>
          <p:nvPr/>
        </p:nvSpPr>
        <p:spPr bwMode="auto">
          <a:xfrm>
            <a:off x="820738" y="3881438"/>
            <a:ext cx="1465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i="1">
                <a:solidFill>
                  <a:srgbClr val="000066"/>
                </a:solidFill>
              </a:rPr>
              <a:t>sk</a:t>
            </a:r>
            <a:r>
              <a:rPr lang="en-US" sz="2400" i="1" baseline="-25000">
                <a:solidFill>
                  <a:srgbClr val="000066"/>
                </a:solidFill>
              </a:rPr>
              <a:t>2</a:t>
            </a:r>
            <a:r>
              <a:rPr lang="en-US" sz="2400" i="1">
                <a:solidFill>
                  <a:srgbClr val="000066"/>
                </a:solidFill>
              </a:rPr>
              <a:t>, pk</a:t>
            </a:r>
            <a:r>
              <a:rPr lang="en-US" sz="2400" i="1" baseline="-25000">
                <a:solidFill>
                  <a:srgbClr val="000066"/>
                </a:solidFill>
              </a:rPr>
              <a:t>2</a:t>
            </a:r>
            <a:endParaRPr lang="en-US" sz="2400" i="1">
              <a:solidFill>
                <a:srgbClr val="000066"/>
              </a:solidFill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1447800" y="2905125"/>
            <a:ext cx="0" cy="942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 flipV="1">
            <a:off x="1752600" y="2971800"/>
            <a:ext cx="0" cy="876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-533400" y="3057525"/>
            <a:ext cx="303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rgbClr val="000066"/>
                </a:solidFill>
              </a:rPr>
              <a:t>Dec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52698-EC71-4E30-8B1D-83D10E86735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3038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0" grpId="0" animBg="1"/>
      <p:bldP spid="25" grpId="0" animBg="1"/>
      <p:bldP spid="3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</a:t>
            </a:r>
            <a:r>
              <a:rPr lang="en-US" dirty="0" err="1" smtClean="0"/>
              <a:t>homomorphic</a:t>
            </a:r>
            <a:r>
              <a:rPr lang="en-US" dirty="0" smtClean="0"/>
              <a:t> encryption: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Mathematical</a:t>
            </a:r>
          </a:p>
          <a:p>
            <a:pPr lvl="1"/>
            <a:r>
              <a:rPr lang="en-US" dirty="0" smtClean="0"/>
              <a:t>Adversarial model</a:t>
            </a:r>
          </a:p>
          <a:p>
            <a:r>
              <a:rPr lang="en-US" dirty="0" smtClean="0"/>
              <a:t>Applicability</a:t>
            </a:r>
          </a:p>
          <a:p>
            <a:pPr lvl="1"/>
            <a:r>
              <a:rPr lang="en-US" dirty="0" smtClean="0"/>
              <a:t>Decryption? Keys?</a:t>
            </a:r>
          </a:p>
          <a:p>
            <a:r>
              <a:rPr lang="en-US" dirty="0" smtClean="0"/>
              <a:t>Alternative: multiparty computation</a:t>
            </a:r>
          </a:p>
          <a:p>
            <a:pPr lvl="1"/>
            <a:r>
              <a:rPr lang="en-US" dirty="0" smtClean="0"/>
              <a:t>When interaction is free</a:t>
            </a:r>
          </a:p>
          <a:p>
            <a:r>
              <a:rPr lang="en-US" dirty="0" smtClean="0"/>
              <a:t>What about integrity?</a:t>
            </a:r>
          </a:p>
          <a:p>
            <a:pPr lvl="1"/>
            <a:r>
              <a:rPr lang="en-US" dirty="0" smtClean="0"/>
              <a:t>Computationally-sound proofs, proof-carrying data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51976-7EB7-426E-A3A5-7E5E45F1BCE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6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</a:t>
            </a:r>
            <a:r>
              <a:rPr lang="en-US" dirty="0" smtClean="0"/>
              <a:t>study: </a:t>
            </a:r>
            <a:r>
              <a:rPr lang="en-US" dirty="0" err="1" smtClean="0"/>
              <a:t>sudo</a:t>
            </a:r>
            <a:r>
              <a:rPr lang="en-US" dirty="0" smtClean="0"/>
              <a:t> format string vulnerability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609600"/>
            <a:ext cx="87630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 smtClean="0"/>
              <a:t>Sourcecode</a:t>
            </a:r>
            <a:r>
              <a:rPr lang="en-US" sz="1800" dirty="0" smtClean="0"/>
              <a:t> diff: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pic>
        <p:nvPicPr>
          <p:cNvPr id="3074" name="Picture 2" descr="Y:\ISTvR\slides\img\sudo-dif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66330"/>
            <a:ext cx="8915401" cy="589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0825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</a:t>
            </a:r>
            <a:r>
              <a:rPr lang="en-US" dirty="0" smtClean="0"/>
              <a:t>study: </a:t>
            </a:r>
            <a:r>
              <a:rPr lang="en-US" dirty="0" err="1" smtClean="0"/>
              <a:t>sudo</a:t>
            </a:r>
            <a:r>
              <a:rPr lang="en-US" dirty="0" smtClean="0"/>
              <a:t> format string vulnerability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609600"/>
            <a:ext cx="87630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Report: </a:t>
            </a: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www.sudo.ws/sudo/alerts/sudo_debug.html</a:t>
            </a:r>
            <a:endParaRPr lang="en-US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51" y="1066800"/>
            <a:ext cx="8008949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2209800" y="5943600"/>
            <a:ext cx="6477000" cy="106679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A427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34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r>
              <a:rPr lang="en-US" dirty="0" smtClean="0"/>
              <a:t>MS06-040 buffer overrun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0" y="609600"/>
            <a:ext cx="87630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Report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technet.microsoft.com/en-us/security/bulletin/ms06-040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05" y="1066800"/>
            <a:ext cx="8541395" cy="579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11490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r>
              <a:rPr lang="en-US" dirty="0" smtClean="0"/>
              <a:t>MS06-040 buffer overrun (cont.)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0" y="609600"/>
            <a:ext cx="87630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Report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technet.microsoft.com/en-us/security/bulletin/ms06-040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03" y="1066801"/>
            <a:ext cx="8541397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55787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r>
              <a:rPr lang="en-US" dirty="0" smtClean="0"/>
              <a:t>MS06-040 buffer overrun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0" y="609600"/>
            <a:ext cx="87630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Report</a:t>
            </a:r>
            <a:r>
              <a:rPr lang="en-US" sz="1800" dirty="0"/>
              <a:t>: </a:t>
            </a:r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technet.microsoft.com/en-us/security/bulletin/ms06-040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05" y="1066800"/>
            <a:ext cx="8541395" cy="579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 bwMode="auto">
          <a:xfrm>
            <a:off x="2743200" y="5943600"/>
            <a:ext cx="4419600" cy="9906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A427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3840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9|49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3.7|5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3.7|5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3.7|5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3.7|5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3.7|5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3.7|5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3.7|5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3.7|5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3.7|5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9|49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9|49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9|49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9|49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9|49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9|49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9|49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2|9.3|14.5|12.5|18.7"/>
</p:tagLst>
</file>

<file path=ppt/theme/theme1.xml><?xml version="1.0" encoding="utf-8"?>
<a:theme xmlns:a="http://schemas.openxmlformats.org/drawingml/2006/main" name="RSA2006ConferenceTemplate1">
  <a:themeElements>
    <a:clrScheme name="">
      <a:dk1>
        <a:srgbClr val="000000"/>
      </a:dk1>
      <a:lt1>
        <a:srgbClr val="B2B2B2"/>
      </a:lt1>
      <a:dk2>
        <a:srgbClr val="FFFFFF"/>
      </a:dk2>
      <a:lt2>
        <a:srgbClr val="969696"/>
      </a:lt2>
      <a:accent1>
        <a:srgbClr val="2D5DAD"/>
      </a:accent1>
      <a:accent2>
        <a:srgbClr val="FF0000"/>
      </a:accent2>
      <a:accent3>
        <a:srgbClr val="D5D5D5"/>
      </a:accent3>
      <a:accent4>
        <a:srgbClr val="000000"/>
      </a:accent4>
      <a:accent5>
        <a:srgbClr val="ADB6D3"/>
      </a:accent5>
      <a:accent6>
        <a:srgbClr val="E70000"/>
      </a:accent6>
      <a:hlink>
        <a:srgbClr val="FF6600"/>
      </a:hlink>
      <a:folHlink>
        <a:srgbClr val="FFCC00"/>
      </a:folHlink>
    </a:clrScheme>
    <a:fontScheme name="RSA2006ConferenceTemplate1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ln>
              <a:noFill/>
            </a:ln>
            <a:solidFill>
              <a:srgbClr val="A427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eaVert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A427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SA2006ConferenceTemplate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6666FF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00008A"/>
        </a:accent6>
        <a:hlink>
          <a:srgbClr val="808080"/>
        </a:hlink>
        <a:folHlink>
          <a:srgbClr val="1C1C1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SA2006ConferenceTemplate1">
  <a:themeElements>
    <a:clrScheme name="">
      <a:dk1>
        <a:srgbClr val="000000"/>
      </a:dk1>
      <a:lt1>
        <a:srgbClr val="B2B2B2"/>
      </a:lt1>
      <a:dk2>
        <a:srgbClr val="FFFFFF"/>
      </a:dk2>
      <a:lt2>
        <a:srgbClr val="969696"/>
      </a:lt2>
      <a:accent1>
        <a:srgbClr val="2D5DAD"/>
      </a:accent1>
      <a:accent2>
        <a:srgbClr val="FF0000"/>
      </a:accent2>
      <a:accent3>
        <a:srgbClr val="D5D5D5"/>
      </a:accent3>
      <a:accent4>
        <a:srgbClr val="000000"/>
      </a:accent4>
      <a:accent5>
        <a:srgbClr val="ADB6D3"/>
      </a:accent5>
      <a:accent6>
        <a:srgbClr val="E70000"/>
      </a:accent6>
      <a:hlink>
        <a:srgbClr val="FF6600"/>
      </a:hlink>
      <a:folHlink>
        <a:srgbClr val="FFCC00"/>
      </a:folHlink>
    </a:clrScheme>
    <a:fontScheme name="1_RSA2006ConferenceTemplate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eaVert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A427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eaVert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A427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RSA2006ConferenceTemplate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6666FF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00008A"/>
        </a:accent6>
        <a:hlink>
          <a:srgbClr val="808080"/>
        </a:hlink>
        <a:folHlink>
          <a:srgbClr val="1C1C1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RSA2006ConferenceTemplate1">
  <a:themeElements>
    <a:clrScheme name="">
      <a:dk1>
        <a:srgbClr val="000000"/>
      </a:dk1>
      <a:lt1>
        <a:srgbClr val="B2B2B2"/>
      </a:lt1>
      <a:dk2>
        <a:srgbClr val="FFFFFF"/>
      </a:dk2>
      <a:lt2>
        <a:srgbClr val="969696"/>
      </a:lt2>
      <a:accent1>
        <a:srgbClr val="2D5DAD"/>
      </a:accent1>
      <a:accent2>
        <a:srgbClr val="FF0000"/>
      </a:accent2>
      <a:accent3>
        <a:srgbClr val="D5D5D5"/>
      </a:accent3>
      <a:accent4>
        <a:srgbClr val="000000"/>
      </a:accent4>
      <a:accent5>
        <a:srgbClr val="ADB6D3"/>
      </a:accent5>
      <a:accent6>
        <a:srgbClr val="E70000"/>
      </a:accent6>
      <a:hlink>
        <a:srgbClr val="FF6600"/>
      </a:hlink>
      <a:folHlink>
        <a:srgbClr val="FFCC00"/>
      </a:folHlink>
    </a:clrScheme>
    <a:fontScheme name="4_RSA2006ConferenceTemplate1">
      <a:majorFont>
        <a:latin typeface="Arial"/>
        <a:ea typeface="ＭＳ Ｐゴシック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eaVert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A427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eaVert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A427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RSA2006ConferenceTemplate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6666FF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00008A"/>
        </a:accent6>
        <a:hlink>
          <a:srgbClr val="808080"/>
        </a:hlink>
        <a:folHlink>
          <a:srgbClr val="1C1C1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36567</TotalTime>
  <Words>2017</Words>
  <Application>Microsoft Office PowerPoint</Application>
  <PresentationFormat>On-screen Show (4:3)</PresentationFormat>
  <Paragraphs>344</Paragraphs>
  <Slides>44</Slides>
  <Notes>31</Notes>
  <HiddenSlides>0</HiddenSlides>
  <MMClips>0</MMClips>
  <ScaleCrop>false</ScaleCrop>
  <HeadingPairs>
    <vt:vector size="6" baseType="variant"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RSA2006ConferenceTemplate1</vt:lpstr>
      <vt:lpstr>1_RSA2006ConferenceTemplate1</vt:lpstr>
      <vt:lpstr>4_RSA2006ConferenceTemplate1</vt:lpstr>
      <vt:lpstr>Default Design</vt:lpstr>
      <vt:lpstr>1_Default Design</vt:lpstr>
      <vt:lpstr>Equation</vt:lpstr>
      <vt:lpstr>Information Security – Theory vs. Reality   0368-4474-01, Winter 2011  Lecture 14: More on vulnerability and exploits, Fully homomorphic encryption</vt:lpstr>
      <vt:lpstr>More on vulnerability exploitation</vt:lpstr>
      <vt:lpstr>Case study: sudo format string vulnerability</vt:lpstr>
      <vt:lpstr>Case study: sudo format string vulnerability (cont.)</vt:lpstr>
      <vt:lpstr>Case study: sudo format string vulnerability (cont.)</vt:lpstr>
      <vt:lpstr>Case study: sudo format string vulnerability (cont.)</vt:lpstr>
      <vt:lpstr>Case study: MS06-040 buffer overrun</vt:lpstr>
      <vt:lpstr>Case study: MS06-040 buffer overrun (cont.)</vt:lpstr>
      <vt:lpstr>Case study: MS06-040 buffer overrun</vt:lpstr>
      <vt:lpstr>Understanding binary patches: BinDiff</vt:lpstr>
      <vt:lpstr>Understanding binary patches: BinDiff (cont.)</vt:lpstr>
      <vt:lpstr>Metasploit Framework</vt:lpstr>
      <vt:lpstr>Metasploit Framework (cont.)</vt:lpstr>
      <vt:lpstr>Metasploit Framework: back to MS06-040</vt:lpstr>
      <vt:lpstr>Fully Homomorphic Encryption</vt:lpstr>
      <vt:lpstr>The goal</vt:lpstr>
      <vt:lpstr>Example 1: Private              Search</vt:lpstr>
      <vt:lpstr>Example 2: Private Cloud Computing</vt:lpstr>
      <vt:lpstr>Fully Homomorphic Encryption</vt:lpstr>
      <vt:lpstr>Fully Homomorphic Encryption</vt:lpstr>
      <vt:lpstr>Fully Homomorphic Encryption</vt:lpstr>
      <vt:lpstr>Fully Homomorphic Encryption</vt:lpstr>
      <vt:lpstr>Fully Homomorphic Encryption</vt:lpstr>
      <vt:lpstr>Fully Homomorphic Encryption</vt:lpstr>
      <vt:lpstr>Constructing fully-homomoprhic encryption assuming hardness of approximate GCD</vt:lpstr>
      <vt:lpstr>A Roadmap</vt:lpstr>
      <vt:lpstr>Secret-key Homomorphic Encryption</vt:lpstr>
      <vt:lpstr>Secret-key Homomorphic Encryption</vt:lpstr>
      <vt:lpstr>Problems</vt:lpstr>
      <vt:lpstr>Problems</vt:lpstr>
      <vt:lpstr>Public-key Homomorphic Encryption</vt:lpstr>
      <vt:lpstr>Public-key Homomorphic Encryption</vt:lpstr>
      <vt:lpstr>Public-key Homomorphic Encryption</vt:lpstr>
      <vt:lpstr>A Roadmap</vt:lpstr>
      <vt:lpstr>How “Somewhat” Homomorphic is this?</vt:lpstr>
      <vt:lpstr>From “Somewhat” to “Fully”</vt:lpstr>
      <vt:lpstr>Is our Scheme “Bootstrappable”?</vt:lpstr>
      <vt:lpstr>Security</vt:lpstr>
      <vt:lpstr>The Approximate GCD Assumption</vt:lpstr>
      <vt:lpstr>PowerPoint Presentation</vt:lpstr>
      <vt:lpstr>Progress in FHE</vt:lpstr>
      <vt:lpstr>Multi-key FHE</vt:lpstr>
      <vt:lpstr>Multi-key FHE</vt:lpstr>
      <vt:lpstr>Fully homomorphic encryption: discussion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DynaomoREA</dc:title>
  <dc:creator>Eran Tromer</dc:creator>
  <cp:lastModifiedBy>Dot</cp:lastModifiedBy>
  <cp:revision>1089</cp:revision>
  <cp:lastPrinted>2012-02-15T21:25:47Z</cp:lastPrinted>
  <dcterms:created xsi:type="dcterms:W3CDTF">2006-01-14T22:20:18Z</dcterms:created>
  <dcterms:modified xsi:type="dcterms:W3CDTF">2012-02-15T21:30:22Z</dcterms:modified>
</cp:coreProperties>
</file>