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47"/>
  </p:notesMasterIdLst>
  <p:handoutMasterIdLst>
    <p:handoutMasterId r:id="rId148"/>
  </p:handoutMasterIdLst>
  <p:sldIdLst>
    <p:sldId id="256" r:id="rId7"/>
    <p:sldId id="381"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85" r:id="rId23"/>
    <p:sldId id="487" r:id="rId24"/>
    <p:sldId id="269" r:id="rId25"/>
    <p:sldId id="490" r:id="rId26"/>
    <p:sldId id="491" r:id="rId27"/>
    <p:sldId id="489" r:id="rId28"/>
    <p:sldId id="492" r:id="rId29"/>
    <p:sldId id="318" r:id="rId30"/>
    <p:sldId id="496" r:id="rId31"/>
    <p:sldId id="493" r:id="rId32"/>
    <p:sldId id="322" r:id="rId33"/>
    <p:sldId id="587" r:id="rId34"/>
    <p:sldId id="494" r:id="rId35"/>
    <p:sldId id="589" r:id="rId36"/>
    <p:sldId id="588" r:id="rId37"/>
    <p:sldId id="590" r:id="rId38"/>
    <p:sldId id="324" r:id="rId39"/>
    <p:sldId id="497" r:id="rId40"/>
    <p:sldId id="591" r:id="rId41"/>
    <p:sldId id="592" r:id="rId42"/>
    <p:sldId id="593" r:id="rId43"/>
    <p:sldId id="601" r:id="rId44"/>
    <p:sldId id="605" r:id="rId45"/>
    <p:sldId id="604" r:id="rId46"/>
    <p:sldId id="606" r:id="rId47"/>
    <p:sldId id="607" r:id="rId48"/>
    <p:sldId id="608" r:id="rId49"/>
    <p:sldId id="609" r:id="rId50"/>
    <p:sldId id="610" r:id="rId51"/>
    <p:sldId id="329" r:id="rId52"/>
    <p:sldId id="499" r:id="rId53"/>
    <p:sldId id="611" r:id="rId54"/>
    <p:sldId id="738" r:id="rId55"/>
    <p:sldId id="739" r:id="rId56"/>
    <p:sldId id="740" r:id="rId57"/>
    <p:sldId id="742" r:id="rId58"/>
    <p:sldId id="743" r:id="rId59"/>
    <p:sldId id="744" r:id="rId60"/>
    <p:sldId id="745" r:id="rId61"/>
    <p:sldId id="746" r:id="rId62"/>
    <p:sldId id="747" r:id="rId63"/>
    <p:sldId id="748" r:id="rId64"/>
    <p:sldId id="749" r:id="rId65"/>
    <p:sldId id="750" r:id="rId66"/>
    <p:sldId id="751" r:id="rId67"/>
    <p:sldId id="752" r:id="rId68"/>
    <p:sldId id="753" r:id="rId69"/>
    <p:sldId id="754" r:id="rId70"/>
    <p:sldId id="756" r:id="rId71"/>
    <p:sldId id="757" r:id="rId72"/>
    <p:sldId id="758" r:id="rId73"/>
    <p:sldId id="760" r:id="rId74"/>
    <p:sldId id="761" r:id="rId75"/>
    <p:sldId id="762" r:id="rId76"/>
    <p:sldId id="763" r:id="rId77"/>
    <p:sldId id="764" r:id="rId78"/>
    <p:sldId id="765" r:id="rId79"/>
    <p:sldId id="766" r:id="rId80"/>
    <p:sldId id="767" r:id="rId81"/>
    <p:sldId id="823" r:id="rId82"/>
    <p:sldId id="824" r:id="rId83"/>
    <p:sldId id="825" r:id="rId84"/>
    <p:sldId id="822" r:id="rId85"/>
    <p:sldId id="826" r:id="rId86"/>
    <p:sldId id="827" r:id="rId87"/>
    <p:sldId id="771" r:id="rId88"/>
    <p:sldId id="772" r:id="rId89"/>
    <p:sldId id="773" r:id="rId90"/>
    <p:sldId id="774" r:id="rId91"/>
    <p:sldId id="775" r:id="rId92"/>
    <p:sldId id="776" r:id="rId93"/>
    <p:sldId id="777" r:id="rId94"/>
    <p:sldId id="778" r:id="rId95"/>
    <p:sldId id="828" r:id="rId96"/>
    <p:sldId id="780" r:id="rId97"/>
    <p:sldId id="781" r:id="rId98"/>
    <p:sldId id="782" r:id="rId99"/>
    <p:sldId id="783" r:id="rId100"/>
    <p:sldId id="784" r:id="rId101"/>
    <p:sldId id="785" r:id="rId102"/>
    <p:sldId id="786" r:id="rId103"/>
    <p:sldId id="562" r:id="rId104"/>
    <p:sldId id="830" r:id="rId105"/>
    <p:sldId id="831" r:id="rId106"/>
    <p:sldId id="832" r:id="rId107"/>
    <p:sldId id="833" r:id="rId108"/>
    <p:sldId id="834" r:id="rId109"/>
    <p:sldId id="835" r:id="rId110"/>
    <p:sldId id="836" r:id="rId111"/>
    <p:sldId id="837" r:id="rId112"/>
    <p:sldId id="838" r:id="rId113"/>
    <p:sldId id="839" r:id="rId114"/>
    <p:sldId id="840" r:id="rId115"/>
    <p:sldId id="841" r:id="rId116"/>
    <p:sldId id="842" r:id="rId117"/>
    <p:sldId id="843" r:id="rId118"/>
    <p:sldId id="844" r:id="rId119"/>
    <p:sldId id="845" r:id="rId120"/>
    <p:sldId id="846" r:id="rId121"/>
    <p:sldId id="847" r:id="rId122"/>
    <p:sldId id="848" r:id="rId123"/>
    <p:sldId id="849" r:id="rId124"/>
    <p:sldId id="850" r:id="rId125"/>
    <p:sldId id="851" r:id="rId126"/>
    <p:sldId id="852" r:id="rId127"/>
    <p:sldId id="853" r:id="rId128"/>
    <p:sldId id="854" r:id="rId129"/>
    <p:sldId id="855" r:id="rId130"/>
    <p:sldId id="856" r:id="rId131"/>
    <p:sldId id="857" r:id="rId132"/>
    <p:sldId id="858" r:id="rId133"/>
    <p:sldId id="859" r:id="rId134"/>
    <p:sldId id="860" r:id="rId135"/>
    <p:sldId id="861" r:id="rId136"/>
    <p:sldId id="862" r:id="rId137"/>
    <p:sldId id="713" r:id="rId138"/>
    <p:sldId id="865" r:id="rId139"/>
    <p:sldId id="715" r:id="rId140"/>
    <p:sldId id="716" r:id="rId141"/>
    <p:sldId id="717" r:id="rId142"/>
    <p:sldId id="866" r:id="rId143"/>
    <p:sldId id="718" r:id="rId144"/>
    <p:sldId id="864" r:id="rId145"/>
    <p:sldId id="719" r:id="rId1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C095"/>
    <a:srgbClr val="00CC00"/>
    <a:srgbClr val="0000FF"/>
    <a:srgbClr val="0E0F09"/>
    <a:srgbClr val="060B12"/>
    <a:srgbClr val="1C324C"/>
    <a:srgbClr val="66FFFF"/>
    <a:srgbClr val="0B668F"/>
    <a:srgbClr val="0066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3" autoAdjust="0"/>
    <p:restoredTop sz="76051" autoAdjust="0"/>
  </p:normalViewPr>
  <p:slideViewPr>
    <p:cSldViewPr>
      <p:cViewPr varScale="1">
        <p:scale>
          <a:sx n="52" d="100"/>
          <a:sy n="52" d="100"/>
        </p:scale>
        <p:origin x="1280" y="184"/>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70" d="100"/>
          <a:sy n="70" d="100"/>
        </p:scale>
        <p:origin x="2160"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presProps" Target="presProps.xml"/><Relationship Id="rId5" Type="http://schemas.openxmlformats.org/officeDocument/2006/relationships/customXml" Target="../customXml/item5.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openxmlformats.org/officeDocument/2006/relationships/viewProps" Target="viewProps.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theme" Target="theme/theme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32123-1DFC-465D-BF69-8F8FF8482350}" type="datetimeFigureOut">
              <a:rPr lang="en-US" smtClean="0"/>
              <a:t>7/16/19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09661C-040D-4F60-9EB4-2C19284FAFAE}" type="slidenum">
              <a:rPr lang="en-US" smtClean="0"/>
              <a:t>‹#›</a:t>
            </a:fld>
            <a:endParaRPr lang="en-US"/>
          </a:p>
        </p:txBody>
      </p:sp>
    </p:spTree>
    <p:extLst>
      <p:ext uri="{BB962C8B-B14F-4D97-AF65-F5344CB8AC3E}">
        <p14:creationId xmlns:p14="http://schemas.microsoft.com/office/powerpoint/2010/main" val="3173462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C7358-5FBF-44EE-8B8F-2BAED4D76028}" type="datetimeFigureOut">
              <a:rPr lang="en-US" smtClean="0"/>
              <a:t>7/16/19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982-A2B2-4697-A999-13239B9B176E}" type="slidenum">
              <a:rPr lang="en-US" smtClean="0"/>
              <a:t>‹#›</a:t>
            </a:fld>
            <a:endParaRPr lang="en-US"/>
          </a:p>
        </p:txBody>
      </p:sp>
    </p:spTree>
    <p:extLst>
      <p:ext uri="{BB962C8B-B14F-4D97-AF65-F5344CB8AC3E}">
        <p14:creationId xmlns:p14="http://schemas.microsoft.com/office/powerpoint/2010/main" val="4222694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a:t>
            </a:fld>
            <a:endParaRPr lang="en-US"/>
          </a:p>
        </p:txBody>
      </p:sp>
    </p:spTree>
    <p:extLst>
      <p:ext uri="{BB962C8B-B14F-4D97-AF65-F5344CB8AC3E}">
        <p14:creationId xmlns:p14="http://schemas.microsoft.com/office/powerpoint/2010/main" val="352534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Plaintext functionality</a:t>
            </a:r>
          </a:p>
        </p:txBody>
      </p:sp>
      <p:sp>
        <p:nvSpPr>
          <p:cNvPr id="4" name="Slide Number Placeholder 3"/>
          <p:cNvSpPr>
            <a:spLocks noGrp="1"/>
          </p:cNvSpPr>
          <p:nvPr>
            <p:ph type="sldNum" sz="quarter" idx="10"/>
          </p:nvPr>
        </p:nvSpPr>
        <p:spPr/>
        <p:txBody>
          <a:bodyPr/>
          <a:lstStyle/>
          <a:p>
            <a:fld id="{795A6982-A2B2-4697-A999-13239B9B176E}" type="slidenum">
              <a:rPr lang="en-US" smtClean="0"/>
              <a:t>10</a:t>
            </a:fld>
            <a:endParaRPr lang="en-US"/>
          </a:p>
        </p:txBody>
      </p:sp>
    </p:spTree>
    <p:extLst>
      <p:ext uri="{BB962C8B-B14F-4D97-AF65-F5344CB8AC3E}">
        <p14:creationId xmlns:p14="http://schemas.microsoft.com/office/powerpoint/2010/main" val="26090585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where the systems discussed</a:t>
            </a:r>
            <a:r>
              <a:rPr lang="en-US" baseline="0" dirty="0"/>
              <a:t> previously fall. Briefly, none of them addresses dynamic security. </a:t>
            </a:r>
          </a:p>
          <a:p>
            <a:endParaRPr lang="en-US" baseline="0" dirty="0"/>
          </a:p>
          <a:p>
            <a:r>
              <a:rPr lang="en-US" baseline="0" dirty="0"/>
              <a:t>On the security spectrum, they all fall in between storing the data in the clear (full leakage) and leaking no information. The information leaked includes frequency distribution on columns on which equality is performed and ordering on columns in which sorting/indexing is performed. </a:t>
            </a:r>
          </a:p>
          <a:p>
            <a:endParaRPr lang="en-US" baseline="0" dirty="0"/>
          </a:p>
          <a:p>
            <a:r>
              <a:rPr lang="en-US" baseline="0" dirty="0"/>
              <a:t>We would like to point out that the security yielded by encryption is a significant improvement over today’s alternative, namely keeping the data in the clear in the cloud. It is hence a great starting point to build a secure DBMS-as-a-service. As we have seen before, there are sufficient system design challenges just in that space.</a:t>
            </a:r>
          </a:p>
          <a:p>
            <a:endParaRPr lang="en-US" baseline="0" dirty="0"/>
          </a:p>
          <a:p>
            <a:r>
              <a:rPr lang="en-US" baseline="0" dirty="0"/>
              <a:t>Having said that, the question remains whether we can bridge this gap. The short answer is that while is prior work on addressing dynamic security, it is generally impractical. In the rest of the talk, we will discuss some of the above ideas. The question of *practical* designs that bridge this gap is by and large open.</a:t>
            </a:r>
          </a:p>
        </p:txBody>
      </p:sp>
      <p:sp>
        <p:nvSpPr>
          <p:cNvPr id="4" name="Slide Number Placeholder 3"/>
          <p:cNvSpPr>
            <a:spLocks noGrp="1"/>
          </p:cNvSpPr>
          <p:nvPr>
            <p:ph type="sldNum" sz="quarter" idx="10"/>
          </p:nvPr>
        </p:nvSpPr>
        <p:spPr/>
        <p:txBody>
          <a:bodyPr/>
          <a:lstStyle/>
          <a:p>
            <a:fld id="{6BCA233D-4549-4464-A16F-D32E47C7CE4E}" type="slidenum">
              <a:rPr lang="en-US" smtClean="0"/>
              <a:t>116</a:t>
            </a:fld>
            <a:endParaRPr lang="en-US"/>
          </a:p>
        </p:txBody>
      </p:sp>
    </p:spTree>
    <p:extLst>
      <p:ext uri="{BB962C8B-B14F-4D97-AF65-F5344CB8AC3E}">
        <p14:creationId xmlns:p14="http://schemas.microsoft.com/office/powerpoint/2010/main" val="906685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what</a:t>
            </a:r>
            <a:r>
              <a:rPr lang="en-US" baseline="0" dirty="0"/>
              <a:t> it takes to achieve “No Leakage”. The end-to-end protocol we presented where the client ships an encrypted query and gets back an encrypted result reveals the query result size. Essentially, the only way to hide the query result size is to make all result sizes equal which would imply that for example joins would reduce to cross products. This makes “no leakage” impractical. </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117</a:t>
            </a:fld>
            <a:endParaRPr lang="en-US"/>
          </a:p>
        </p:txBody>
      </p:sp>
    </p:spTree>
    <p:extLst>
      <p:ext uri="{BB962C8B-B14F-4D97-AF65-F5344CB8AC3E}">
        <p14:creationId xmlns:p14="http://schemas.microsoft.com/office/powerpoint/2010/main" val="6770572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require efficient execution at the server, we must intuitively be willing to reveal at the least the output size and (similar to output size) running time so let’s consider whether we can achieve it.</a:t>
            </a:r>
          </a:p>
        </p:txBody>
      </p:sp>
      <p:sp>
        <p:nvSpPr>
          <p:cNvPr id="4" name="Slide Number Placeholder 3"/>
          <p:cNvSpPr>
            <a:spLocks noGrp="1"/>
          </p:cNvSpPr>
          <p:nvPr>
            <p:ph type="sldNum" sz="quarter" idx="10"/>
          </p:nvPr>
        </p:nvSpPr>
        <p:spPr/>
        <p:txBody>
          <a:bodyPr/>
          <a:lstStyle/>
          <a:p>
            <a:fld id="{6BCA233D-4549-4464-A16F-D32E47C7CE4E}" type="slidenum">
              <a:rPr lang="en-US" smtClean="0"/>
              <a:t>118</a:t>
            </a:fld>
            <a:endParaRPr lang="en-US"/>
          </a:p>
        </p:txBody>
      </p:sp>
    </p:spTree>
    <p:extLst>
      <p:ext uri="{BB962C8B-B14F-4D97-AF65-F5344CB8AC3E}">
        <p14:creationId xmlns:p14="http://schemas.microsoft.com/office/powerpoint/2010/main" val="24847689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require efficient execution at the server, we must intuitively be willing to reveal at the least the output size and (similar to output size) running time so let’s consider whether we can achieve it.</a:t>
            </a:r>
          </a:p>
        </p:txBody>
      </p:sp>
      <p:sp>
        <p:nvSpPr>
          <p:cNvPr id="4" name="Slide Number Placeholder 3"/>
          <p:cNvSpPr>
            <a:spLocks noGrp="1"/>
          </p:cNvSpPr>
          <p:nvPr>
            <p:ph type="sldNum" sz="quarter" idx="10"/>
          </p:nvPr>
        </p:nvSpPr>
        <p:spPr/>
        <p:txBody>
          <a:bodyPr/>
          <a:lstStyle/>
          <a:p>
            <a:fld id="{6BCA233D-4549-4464-A16F-D32E47C7CE4E}" type="slidenum">
              <a:rPr lang="en-US" smtClean="0"/>
              <a:t>122</a:t>
            </a:fld>
            <a:endParaRPr lang="en-US"/>
          </a:p>
        </p:txBody>
      </p:sp>
    </p:spTree>
    <p:extLst>
      <p:ext uri="{BB962C8B-B14F-4D97-AF65-F5344CB8AC3E}">
        <p14:creationId xmlns:p14="http://schemas.microsoft.com/office/powerpoint/2010/main" val="365980708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well-known result that shows that </a:t>
            </a:r>
            <a:r>
              <a:rPr lang="en-US" i="1" dirty="0"/>
              <a:t>any</a:t>
            </a:r>
            <a:r>
              <a:rPr lang="en-US" dirty="0"/>
              <a:t> program has an efficient simulation that is oblivious. That is, there is a program P’ that is a simulation (equivalent), efficient (</a:t>
            </a:r>
            <a:r>
              <a:rPr lang="en-US" dirty="0" err="1"/>
              <a:t>polylog</a:t>
            </a:r>
            <a:r>
              <a:rPr lang="en-US" dirty="0"/>
              <a:t>) and oblivious (access patterns look</a:t>
            </a:r>
            <a:r>
              <a:rPr lang="en-US" baseline="0" dirty="0"/>
              <a:t> random). It is known that by keeping memory contents encrypted, an oblivious simulation leaks only the output size and running time of P.</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123</a:t>
            </a:fld>
            <a:endParaRPr lang="en-US"/>
          </a:p>
        </p:txBody>
      </p:sp>
    </p:spTree>
    <p:extLst>
      <p:ext uri="{BB962C8B-B14F-4D97-AF65-F5344CB8AC3E}">
        <p14:creationId xmlns:p14="http://schemas.microsoft.com/office/powerpoint/2010/main" val="259660159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apply this technology</a:t>
            </a:r>
            <a:r>
              <a:rPr lang="en-US" baseline="0" dirty="0"/>
              <a:t> to achieve our goal by running the oblivious simulation of a DBMS.</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124</a:t>
            </a:fld>
            <a:endParaRPr lang="en-US"/>
          </a:p>
        </p:txBody>
      </p:sp>
    </p:spTree>
    <p:extLst>
      <p:ext uri="{BB962C8B-B14F-4D97-AF65-F5344CB8AC3E}">
        <p14:creationId xmlns:p14="http://schemas.microsoft.com/office/powerpoint/2010/main" val="34685820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simulation destroys spatial and temporal locality of reference</a:t>
            </a:r>
            <a:r>
              <a:rPr lang="en-US" baseline="0" dirty="0"/>
              <a:t> by design. A range scan is reduced to…</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125</a:t>
            </a:fld>
            <a:endParaRPr lang="en-US"/>
          </a:p>
        </p:txBody>
      </p:sp>
    </p:spTree>
    <p:extLst>
      <p:ext uri="{BB962C8B-B14F-4D97-AF65-F5344CB8AC3E}">
        <p14:creationId xmlns:p14="http://schemas.microsoft.com/office/powerpoint/2010/main" val="359025934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seeks. This can be prohibitively inefficient.</a:t>
            </a:r>
          </a:p>
        </p:txBody>
      </p:sp>
      <p:sp>
        <p:nvSpPr>
          <p:cNvPr id="4" name="Slide Number Placeholder 3"/>
          <p:cNvSpPr>
            <a:spLocks noGrp="1"/>
          </p:cNvSpPr>
          <p:nvPr>
            <p:ph type="sldNum" sz="quarter" idx="10"/>
          </p:nvPr>
        </p:nvSpPr>
        <p:spPr/>
        <p:txBody>
          <a:bodyPr/>
          <a:lstStyle/>
          <a:p>
            <a:fld id="{6BCA233D-4549-4464-A16F-D32E47C7CE4E}" type="slidenum">
              <a:rPr lang="en-US" smtClean="0"/>
              <a:t>126</a:t>
            </a:fld>
            <a:endParaRPr lang="en-US"/>
          </a:p>
        </p:txBody>
      </p:sp>
    </p:spTree>
    <p:extLst>
      <p:ext uri="{BB962C8B-B14F-4D97-AF65-F5344CB8AC3E}">
        <p14:creationId xmlns:p14="http://schemas.microsoft.com/office/powerpoint/2010/main" val="133053873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brings us to the end of this segment. Wrapping up, I would like to reiterate that the systems proposed stop with encryption for a good reason. Designing a stronger and practically achievable security model for </a:t>
            </a:r>
            <a:r>
              <a:rPr lang="en-US" baseline="0" dirty="0" err="1"/>
              <a:t>DBMSes</a:t>
            </a:r>
            <a:r>
              <a:rPr lang="en-US" baseline="0" dirty="0"/>
              <a:t> is an open problem.</a:t>
            </a:r>
          </a:p>
        </p:txBody>
      </p:sp>
      <p:sp>
        <p:nvSpPr>
          <p:cNvPr id="4" name="Slide Number Placeholder 3"/>
          <p:cNvSpPr>
            <a:spLocks noGrp="1"/>
          </p:cNvSpPr>
          <p:nvPr>
            <p:ph type="sldNum" sz="quarter" idx="10"/>
          </p:nvPr>
        </p:nvSpPr>
        <p:spPr/>
        <p:txBody>
          <a:bodyPr/>
          <a:lstStyle/>
          <a:p>
            <a:fld id="{6BCA233D-4549-4464-A16F-D32E47C7CE4E}" type="slidenum">
              <a:rPr lang="en-US" smtClean="0"/>
              <a:t>127</a:t>
            </a:fld>
            <a:endParaRPr lang="en-US"/>
          </a:p>
        </p:txBody>
      </p:sp>
    </p:spTree>
    <p:extLst>
      <p:ext uri="{BB962C8B-B14F-4D97-AF65-F5344CB8AC3E}">
        <p14:creationId xmlns:p14="http://schemas.microsoft.com/office/powerpoint/2010/main" val="7445689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Let me summarize the tutorial. The overall problem is that we want to migrate data to the cloud where untrusted cloud administrators could get access to it. Encrypting the data before migration addresses this problem but it makes the problem of query processing challenging.</a:t>
            </a:r>
          </a:p>
          <a:p>
            <a:pPr marL="0" indent="0">
              <a:buNone/>
            </a:pPr>
            <a:endParaRPr lang="en-US" baseline="0" dirty="0"/>
          </a:p>
          <a:p>
            <a:pPr marL="0" indent="0">
              <a:buNone/>
            </a:pPr>
            <a:r>
              <a:rPr lang="en-US" baseline="0" dirty="0"/>
              <a:t>One approach is to use homomorphic encryption. There are several open problems in this space – improving FHE, improving PHE, designing new PHE. However, given the state of the art, this approach is incomplete. </a:t>
            </a:r>
          </a:p>
        </p:txBody>
      </p:sp>
      <p:sp>
        <p:nvSpPr>
          <p:cNvPr id="4" name="Slide Number Placeholder 3"/>
          <p:cNvSpPr>
            <a:spLocks noGrp="1"/>
          </p:cNvSpPr>
          <p:nvPr>
            <p:ph type="sldNum" sz="quarter" idx="10"/>
          </p:nvPr>
        </p:nvSpPr>
        <p:spPr/>
        <p:txBody>
          <a:bodyPr/>
          <a:lstStyle/>
          <a:p>
            <a:fld id="{1E04503F-91B3-4894-B30A-49727143E3F6}" type="slidenum">
              <a:rPr lang="en-US" smtClean="0"/>
              <a:t>128</a:t>
            </a:fld>
            <a:endParaRPr lang="en-US"/>
          </a:p>
        </p:txBody>
      </p:sp>
    </p:spTree>
    <p:extLst>
      <p:ext uri="{BB962C8B-B14F-4D97-AF65-F5344CB8AC3E}">
        <p14:creationId xmlns:p14="http://schemas.microsoft.com/office/powerpoint/2010/main" val="85956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Desired</a:t>
            </a:r>
            <a:r>
              <a:rPr lang="en-US" baseline="0" dirty="0"/>
              <a:t> functionality under encryption: encrypted data stored, encrypted queries, and encrypted results</a:t>
            </a:r>
          </a:p>
        </p:txBody>
      </p:sp>
      <p:sp>
        <p:nvSpPr>
          <p:cNvPr id="4" name="Slide Number Placeholder 3"/>
          <p:cNvSpPr>
            <a:spLocks noGrp="1"/>
          </p:cNvSpPr>
          <p:nvPr>
            <p:ph type="sldNum" sz="quarter" idx="10"/>
          </p:nvPr>
        </p:nvSpPr>
        <p:spPr/>
        <p:txBody>
          <a:bodyPr/>
          <a:lstStyle/>
          <a:p>
            <a:fld id="{795A6982-A2B2-4697-A999-13239B9B176E}" type="slidenum">
              <a:rPr lang="en-US" smtClean="0"/>
              <a:t>11</a:t>
            </a:fld>
            <a:endParaRPr lang="en-US"/>
          </a:p>
        </p:txBody>
      </p:sp>
    </p:spTree>
    <p:extLst>
      <p:ext uri="{BB962C8B-B14F-4D97-AF65-F5344CB8AC3E}">
        <p14:creationId xmlns:p14="http://schemas.microsoft.com/office/powerpoint/2010/main" val="402096287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So we consider adding a trusted machine that has access to the key into the mix. The TM can run in the client or in the server. </a:t>
            </a:r>
          </a:p>
          <a:p>
            <a:pPr marL="0" indent="0">
              <a:buNone/>
            </a:pPr>
            <a:endParaRPr lang="en-US" baseline="0" dirty="0"/>
          </a:p>
          <a:p>
            <a:pPr marL="0" indent="0">
              <a:buNone/>
            </a:pPr>
            <a:r>
              <a:rPr lang="en-US" baseline="0" dirty="0"/>
              <a:t>Either way, this makes QP a distributed QP problem. This is however a non-standard QP problem where one node is trusted and the other is not. Moreover, there is a resource asymmetry between the two. This leads to many exciting systems design/performance problems as well as security problems that we have introduced. Furthermore, even designing a trusted machine to be hosted in the cloud is a challenging area. </a:t>
            </a:r>
          </a:p>
        </p:txBody>
      </p:sp>
      <p:sp>
        <p:nvSpPr>
          <p:cNvPr id="4" name="Slide Number Placeholder 3"/>
          <p:cNvSpPr>
            <a:spLocks noGrp="1"/>
          </p:cNvSpPr>
          <p:nvPr>
            <p:ph type="sldNum" sz="quarter" idx="10"/>
          </p:nvPr>
        </p:nvSpPr>
        <p:spPr/>
        <p:txBody>
          <a:bodyPr/>
          <a:lstStyle/>
          <a:p>
            <a:fld id="{1E04503F-91B3-4894-B30A-49727143E3F6}" type="slidenum">
              <a:rPr lang="en-US" smtClean="0"/>
              <a:t>129</a:t>
            </a:fld>
            <a:endParaRPr lang="en-US"/>
          </a:p>
        </p:txBody>
      </p:sp>
    </p:spTree>
    <p:extLst>
      <p:ext uri="{BB962C8B-B14F-4D97-AF65-F5344CB8AC3E}">
        <p14:creationId xmlns:p14="http://schemas.microsoft.com/office/powerpoint/2010/main" val="379950199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4668" indent="-224668">
              <a:buAutoNum type="arabicPeriod"/>
            </a:pPr>
            <a:endParaRPr lang="en-US" baseline="0" dirty="0"/>
          </a:p>
        </p:txBody>
      </p:sp>
      <p:sp>
        <p:nvSpPr>
          <p:cNvPr id="4" name="Slide Number Placeholder 3"/>
          <p:cNvSpPr>
            <a:spLocks noGrp="1"/>
          </p:cNvSpPr>
          <p:nvPr>
            <p:ph type="sldNum" sz="quarter" idx="10"/>
          </p:nvPr>
        </p:nvSpPr>
        <p:spPr/>
        <p:txBody>
          <a:bodyPr/>
          <a:lstStyle/>
          <a:p>
            <a:fld id="{1E04503F-91B3-4894-B30A-49727143E3F6}" type="slidenum">
              <a:rPr lang="en-US" smtClean="0"/>
              <a:t>130</a:t>
            </a:fld>
            <a:endParaRPr lang="en-US"/>
          </a:p>
        </p:txBody>
      </p:sp>
    </p:spTree>
    <p:extLst>
      <p:ext uri="{BB962C8B-B14F-4D97-AF65-F5344CB8AC3E}">
        <p14:creationId xmlns:p14="http://schemas.microsoft.com/office/powerpoint/2010/main" val="9104117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end with other challenges in</a:t>
            </a:r>
            <a:r>
              <a:rPr lang="en-US" baseline="0" dirty="0"/>
              <a:t> </a:t>
            </a:r>
            <a:r>
              <a:rPr lang="en-US" baseline="0"/>
              <a:t>this space </a:t>
            </a:r>
            <a:r>
              <a:rPr lang="en-US"/>
              <a:t>not </a:t>
            </a:r>
            <a:r>
              <a:rPr lang="en-US" dirty="0"/>
              <a:t>covered in the main </a:t>
            </a:r>
            <a:r>
              <a:rPr lang="en-US"/>
              <a:t>tutorial. </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131</a:t>
            </a:fld>
            <a:endParaRPr lang="en-US"/>
          </a:p>
        </p:txBody>
      </p:sp>
    </p:spTree>
    <p:extLst>
      <p:ext uri="{BB962C8B-B14F-4D97-AF65-F5344CB8AC3E}">
        <p14:creationId xmlns:p14="http://schemas.microsoft.com/office/powerpoint/2010/main" val="31971980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137</a:t>
            </a:fld>
            <a:endParaRPr lang="en-US"/>
          </a:p>
        </p:txBody>
      </p:sp>
    </p:spTree>
    <p:extLst>
      <p:ext uri="{BB962C8B-B14F-4D97-AF65-F5344CB8AC3E}">
        <p14:creationId xmlns:p14="http://schemas.microsoft.com/office/powerpoint/2010/main" val="330693610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139</a:t>
            </a:fld>
            <a:endParaRPr lang="en-US"/>
          </a:p>
        </p:txBody>
      </p:sp>
    </p:spTree>
    <p:extLst>
      <p:ext uri="{BB962C8B-B14F-4D97-AF65-F5344CB8AC3E}">
        <p14:creationId xmlns:p14="http://schemas.microsoft.com/office/powerpoint/2010/main" val="129916613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140</a:t>
            </a:fld>
            <a:endParaRPr lang="en-US"/>
          </a:p>
        </p:txBody>
      </p:sp>
    </p:spTree>
    <p:extLst>
      <p:ext uri="{BB962C8B-B14F-4D97-AF65-F5344CB8AC3E}">
        <p14:creationId xmlns:p14="http://schemas.microsoft.com/office/powerpoint/2010/main" val="1117512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this tutorial: how we can build database systems that support this functionality.</a:t>
            </a:r>
          </a:p>
          <a:p>
            <a:r>
              <a:rPr lang="en-US" dirty="0"/>
              <a:t>While we will contain enough details to make the tutorial self-contained, our focus will be on end-to-end systems,</a:t>
            </a:r>
            <a:r>
              <a:rPr lang="en-US" baseline="0" dirty="0"/>
              <a:t> how they trade off security, performance, and generality. </a:t>
            </a:r>
          </a:p>
          <a:p>
            <a:r>
              <a:rPr lang="en-US" baseline="0" dirty="0"/>
              <a:t>We will also spend some organizational effort classifying various systems along various dimensions. This is one of the contributions of this tutorial. </a:t>
            </a:r>
          </a:p>
          <a:p>
            <a:r>
              <a:rPr lang="en-US" baseline="0" dirty="0"/>
              <a:t>We also include lots of open problems and random pontifications on the subject.</a:t>
            </a:r>
          </a:p>
        </p:txBody>
      </p:sp>
      <p:sp>
        <p:nvSpPr>
          <p:cNvPr id="4" name="Slide Number Placeholder 3"/>
          <p:cNvSpPr>
            <a:spLocks noGrp="1"/>
          </p:cNvSpPr>
          <p:nvPr>
            <p:ph type="sldNum" sz="quarter" idx="10"/>
          </p:nvPr>
        </p:nvSpPr>
        <p:spPr/>
        <p:txBody>
          <a:bodyPr/>
          <a:lstStyle/>
          <a:p>
            <a:fld id="{795A6982-A2B2-4697-A999-13239B9B176E}" type="slidenum">
              <a:rPr lang="en-US" smtClean="0"/>
              <a:t>12</a:t>
            </a:fld>
            <a:endParaRPr lang="en-US"/>
          </a:p>
        </p:txBody>
      </p:sp>
    </p:spTree>
    <p:extLst>
      <p:ext uri="{BB962C8B-B14F-4D97-AF65-F5344CB8AC3E}">
        <p14:creationId xmlns:p14="http://schemas.microsoft.com/office/powerpoint/2010/main" val="413448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database systems person on how to use crypto as a </a:t>
            </a:r>
            <a:r>
              <a:rPr lang="en-US" baseline="0" dirty="0" err="1"/>
              <a:t>blackbox</a:t>
            </a:r>
            <a:r>
              <a:rPr lang="en-US" baseline="0" dirty="0"/>
              <a:t> mostly and build secure systems. </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13</a:t>
            </a:fld>
            <a:endParaRPr lang="en-US"/>
          </a:p>
        </p:txBody>
      </p:sp>
    </p:spTree>
    <p:extLst>
      <p:ext uri="{BB962C8B-B14F-4D97-AF65-F5344CB8AC3E}">
        <p14:creationId xmlns:p14="http://schemas.microsoft.com/office/powerpoint/2010/main" val="3872774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14</a:t>
            </a:fld>
            <a:endParaRPr lang="en-US"/>
          </a:p>
        </p:txBody>
      </p:sp>
    </p:spTree>
    <p:extLst>
      <p:ext uri="{BB962C8B-B14F-4D97-AF65-F5344CB8AC3E}">
        <p14:creationId xmlns:p14="http://schemas.microsoft.com/office/powerpoint/2010/main" val="2985172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baseline="0" dirty="0"/>
              <a:t>o understand security, we need to model powers of the adversary. This tutorial: passive adversary</a:t>
            </a:r>
          </a:p>
        </p:txBody>
      </p:sp>
      <p:sp>
        <p:nvSpPr>
          <p:cNvPr id="4" name="Slide Number Placeholder 3"/>
          <p:cNvSpPr>
            <a:spLocks noGrp="1"/>
          </p:cNvSpPr>
          <p:nvPr>
            <p:ph type="sldNum" sz="quarter" idx="10"/>
          </p:nvPr>
        </p:nvSpPr>
        <p:spPr/>
        <p:txBody>
          <a:bodyPr/>
          <a:lstStyle/>
          <a:p>
            <a:fld id="{795A6982-A2B2-4697-A999-13239B9B176E}" type="slidenum">
              <a:rPr lang="en-US" smtClean="0"/>
              <a:t>15</a:t>
            </a:fld>
            <a:endParaRPr lang="en-US"/>
          </a:p>
        </p:txBody>
      </p:sp>
    </p:spTree>
    <p:extLst>
      <p:ext uri="{BB962C8B-B14F-4D97-AF65-F5344CB8AC3E}">
        <p14:creationId xmlns:p14="http://schemas.microsoft.com/office/powerpoint/2010/main" val="1787542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“hides” data, so</a:t>
            </a:r>
            <a:r>
              <a:rPr lang="en-US" baseline="0" dirty="0"/>
              <a:t> traditional query processing does not work in an obvious way</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17</a:t>
            </a:fld>
            <a:endParaRPr lang="en-US"/>
          </a:p>
        </p:txBody>
      </p:sp>
    </p:spTree>
    <p:extLst>
      <p:ext uri="{BB962C8B-B14F-4D97-AF65-F5344CB8AC3E}">
        <p14:creationId xmlns:p14="http://schemas.microsoft.com/office/powerpoint/2010/main" val="1777799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Decrypt the data-on-the</a:t>
            </a:r>
            <a:r>
              <a:rPr lang="en-US" baseline="0" dirty="0"/>
              <a:t>-fly?</a:t>
            </a:r>
          </a:p>
          <a:p>
            <a:r>
              <a:rPr lang="en-US" baseline="0" dirty="0"/>
              <a:t>Two problems: key is in the cloud</a:t>
            </a:r>
          </a:p>
          <a:p>
            <a:r>
              <a:rPr lang="en-US" baseline="0" dirty="0"/>
              <a:t>Plaintext data is visible at least for sometime</a:t>
            </a:r>
          </a:p>
          <a:p>
            <a:r>
              <a:rPr lang="en-US" baseline="0" dirty="0"/>
              <a:t>Most of the talk: working definition of security == data remains encrypted everywhere including memory at all times</a:t>
            </a:r>
          </a:p>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18</a:t>
            </a:fld>
            <a:endParaRPr lang="en-US"/>
          </a:p>
        </p:txBody>
      </p:sp>
    </p:spTree>
    <p:extLst>
      <p:ext uri="{BB962C8B-B14F-4D97-AF65-F5344CB8AC3E}">
        <p14:creationId xmlns:p14="http://schemas.microsoft.com/office/powerpoint/2010/main" val="3830082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19</a:t>
            </a:fld>
            <a:endParaRPr lang="en-US"/>
          </a:p>
        </p:txBody>
      </p:sp>
    </p:spTree>
    <p:extLst>
      <p:ext uri="{BB962C8B-B14F-4D97-AF65-F5344CB8AC3E}">
        <p14:creationId xmlns:p14="http://schemas.microsoft.com/office/powerpoint/2010/main" val="3778692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Homomorphic encryption: directly compute on encrypted values</a:t>
            </a:r>
          </a:p>
        </p:txBody>
      </p:sp>
      <p:sp>
        <p:nvSpPr>
          <p:cNvPr id="4" name="Slide Number Placeholder 3"/>
          <p:cNvSpPr>
            <a:spLocks noGrp="1"/>
          </p:cNvSpPr>
          <p:nvPr>
            <p:ph type="sldNum" sz="quarter" idx="10"/>
          </p:nvPr>
        </p:nvSpPr>
        <p:spPr/>
        <p:txBody>
          <a:bodyPr/>
          <a:lstStyle/>
          <a:p>
            <a:fld id="{795A6982-A2B2-4697-A999-13239B9B176E}" type="slidenum">
              <a:rPr lang="en-US" smtClean="0"/>
              <a:t>20</a:t>
            </a:fld>
            <a:endParaRPr lang="en-US"/>
          </a:p>
        </p:txBody>
      </p:sp>
    </p:spTree>
    <p:extLst>
      <p:ext uri="{BB962C8B-B14F-4D97-AF65-F5344CB8AC3E}">
        <p14:creationId xmlns:p14="http://schemas.microsoft.com/office/powerpoint/2010/main" val="4128998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Motivating</a:t>
            </a:r>
            <a:r>
              <a:rPr lang="en-US" sz="1050" baseline="0" dirty="0"/>
              <a:t> context for this tutorial arises due to cloud computing, which requires no detailed introduction</a:t>
            </a:r>
          </a:p>
          <a:p>
            <a:r>
              <a:rPr lang="en-US" sz="1050" baseline="0" dirty="0"/>
              <a:t>Cloud computing: well-documented benefits both for cloud provider and user</a:t>
            </a:r>
          </a:p>
          <a:p>
            <a:r>
              <a:rPr lang="en-US" sz="1050" baseline="0" dirty="0"/>
              <a:t>Trend: move computation and data to the cloud to the extent possible</a:t>
            </a:r>
          </a:p>
          <a:p>
            <a:r>
              <a:rPr lang="en-US" sz="1050" baseline="0" dirty="0"/>
              <a:t>We are specifically interested in databases – there are a number of cloud providers who offer database as a service in the cloud</a:t>
            </a:r>
          </a:p>
          <a:p>
            <a:endParaRPr lang="en-US" sz="1050" dirty="0"/>
          </a:p>
        </p:txBody>
      </p:sp>
      <p:sp>
        <p:nvSpPr>
          <p:cNvPr id="4" name="Slide Number Placeholder 3"/>
          <p:cNvSpPr>
            <a:spLocks noGrp="1"/>
          </p:cNvSpPr>
          <p:nvPr>
            <p:ph type="sldNum" sz="quarter" idx="10"/>
          </p:nvPr>
        </p:nvSpPr>
        <p:spPr/>
        <p:txBody>
          <a:bodyPr/>
          <a:lstStyle/>
          <a:p>
            <a:fld id="{795A6982-A2B2-4697-A999-13239B9B176E}" type="slidenum">
              <a:rPr lang="en-US" smtClean="0"/>
              <a:t>2</a:t>
            </a:fld>
            <a:endParaRPr lang="en-US"/>
          </a:p>
        </p:txBody>
      </p:sp>
    </p:spTree>
    <p:extLst>
      <p:ext uri="{BB962C8B-B14F-4D97-AF65-F5344CB8AC3E}">
        <p14:creationId xmlns:p14="http://schemas.microsoft.com/office/powerpoint/2010/main" val="3788797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21</a:t>
            </a:fld>
            <a:endParaRPr lang="en-US"/>
          </a:p>
        </p:txBody>
      </p:sp>
    </p:spTree>
    <p:extLst>
      <p:ext uri="{BB962C8B-B14F-4D97-AF65-F5344CB8AC3E}">
        <p14:creationId xmlns:p14="http://schemas.microsoft.com/office/powerpoint/2010/main" val="1887771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10"/>
          </p:nvPr>
        </p:nvSpPr>
        <p:spPr/>
        <p:txBody>
          <a:bodyPr/>
          <a:lstStyle/>
          <a:p>
            <a:fld id="{795A6982-A2B2-4697-A999-13239B9B176E}" type="slidenum">
              <a:rPr lang="en-US" smtClean="0"/>
              <a:t>22</a:t>
            </a:fld>
            <a:endParaRPr lang="en-US"/>
          </a:p>
        </p:txBody>
      </p:sp>
    </p:spTree>
    <p:extLst>
      <p:ext uri="{BB962C8B-B14F-4D97-AF65-F5344CB8AC3E}">
        <p14:creationId xmlns:p14="http://schemas.microsoft.com/office/powerpoint/2010/main" val="603662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24</a:t>
            </a:fld>
            <a:endParaRPr lang="en-US"/>
          </a:p>
        </p:txBody>
      </p:sp>
    </p:spTree>
    <p:extLst>
      <p:ext uri="{BB962C8B-B14F-4D97-AF65-F5344CB8AC3E}">
        <p14:creationId xmlns:p14="http://schemas.microsoft.com/office/powerpoint/2010/main" val="108739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lot more to security than encryption.</a:t>
            </a:r>
            <a:r>
              <a:rPr lang="en-US" baseline="0" dirty="0"/>
              <a:t> Considered in the last part of the tutorial.</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25</a:t>
            </a:fld>
            <a:endParaRPr lang="en-US"/>
          </a:p>
        </p:txBody>
      </p:sp>
    </p:spTree>
    <p:extLst>
      <p:ext uri="{BB962C8B-B14F-4D97-AF65-F5344CB8AC3E}">
        <p14:creationId xmlns:p14="http://schemas.microsoft.com/office/powerpoint/2010/main" val="1351695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scheme</a:t>
            </a:r>
            <a:r>
              <a:rPr lang="en-US" baseline="0" dirty="0"/>
              <a:t> – encryption function, decryption function. Given a key the encryption function maps input to seemingly random sequence of bytes. Given the key the decryption function, gets back the original input. </a:t>
            </a:r>
          </a:p>
        </p:txBody>
      </p:sp>
      <p:sp>
        <p:nvSpPr>
          <p:cNvPr id="4" name="Slide Number Placeholder 3"/>
          <p:cNvSpPr>
            <a:spLocks noGrp="1"/>
          </p:cNvSpPr>
          <p:nvPr>
            <p:ph type="sldNum" sz="quarter" idx="10"/>
          </p:nvPr>
        </p:nvSpPr>
        <p:spPr/>
        <p:txBody>
          <a:bodyPr/>
          <a:lstStyle/>
          <a:p>
            <a:fld id="{795A6982-A2B2-4697-A999-13239B9B176E}" type="slidenum">
              <a:rPr lang="en-US" smtClean="0"/>
              <a:t>27</a:t>
            </a:fld>
            <a:endParaRPr lang="en-US"/>
          </a:p>
        </p:txBody>
      </p:sp>
    </p:spTree>
    <p:extLst>
      <p:ext uri="{BB962C8B-B14F-4D97-AF65-F5344CB8AC3E}">
        <p14:creationId xmlns:p14="http://schemas.microsoft.com/office/powerpoint/2010/main" val="147518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Some schemes use different keys (but related) keys for encryption and decryption – but this detail is not very relevant to our tutorial.</a:t>
            </a:r>
          </a:p>
        </p:txBody>
      </p:sp>
      <p:sp>
        <p:nvSpPr>
          <p:cNvPr id="4" name="Slide Number Placeholder 3"/>
          <p:cNvSpPr>
            <a:spLocks noGrp="1"/>
          </p:cNvSpPr>
          <p:nvPr>
            <p:ph type="sldNum" sz="quarter" idx="10"/>
          </p:nvPr>
        </p:nvSpPr>
        <p:spPr/>
        <p:txBody>
          <a:bodyPr/>
          <a:lstStyle/>
          <a:p>
            <a:fld id="{795A6982-A2B2-4697-A999-13239B9B176E}" type="slidenum">
              <a:rPr lang="en-US" smtClean="0"/>
              <a:t>28</a:t>
            </a:fld>
            <a:endParaRPr lang="en-US"/>
          </a:p>
        </p:txBody>
      </p:sp>
    </p:spTree>
    <p:extLst>
      <p:ext uri="{BB962C8B-B14F-4D97-AF65-F5344CB8AC3E}">
        <p14:creationId xmlns:p14="http://schemas.microsoft.com/office/powerpoint/2010/main" val="1773104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scores of encryption schemes – we will pick 4-5 which are relevant for database encryption. </a:t>
            </a:r>
          </a:p>
          <a:p>
            <a:r>
              <a:rPr lang="en-US" dirty="0"/>
              <a:t>Industry standard encryption</a:t>
            </a:r>
            <a:r>
              <a:rPr lang="en-US" baseline="0" dirty="0"/>
              <a:t> scheme used to encrypt most of your communication would be AES used in particular way called CBC mode. No need to follow all details.</a:t>
            </a:r>
          </a:p>
          <a:p>
            <a:r>
              <a:rPr lang="en-US" baseline="0" dirty="0"/>
              <a:t>One detail that is important: typically IV is variable -&gt; overall encryption is non-deterministic</a:t>
            </a:r>
          </a:p>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29</a:t>
            </a:fld>
            <a:endParaRPr lang="en-US"/>
          </a:p>
        </p:txBody>
      </p:sp>
    </p:spTree>
    <p:extLst>
      <p:ext uri="{BB962C8B-B14F-4D97-AF65-F5344CB8AC3E}">
        <p14:creationId xmlns:p14="http://schemas.microsoft.com/office/powerpoint/2010/main" val="3497027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Encrypting the same input multiple times results in totally different </a:t>
            </a:r>
            <a:r>
              <a:rPr lang="en-US" baseline="0" dirty="0" err="1"/>
              <a:t>ciphertexts</a:t>
            </a:r>
            <a:r>
              <a:rPr lang="en-US" baseline="0" dirty="0"/>
              <a:t>. </a:t>
            </a:r>
          </a:p>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30</a:t>
            </a:fld>
            <a:endParaRPr lang="en-US"/>
          </a:p>
        </p:txBody>
      </p:sp>
    </p:spTree>
    <p:extLst>
      <p:ext uri="{BB962C8B-B14F-4D97-AF65-F5344CB8AC3E}">
        <p14:creationId xmlns:p14="http://schemas.microsoft.com/office/powerpoint/2010/main" val="1186307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Implication:</a:t>
            </a:r>
            <a:r>
              <a:rPr lang="en-US" baseline="0" dirty="0"/>
              <a:t> we cannot even determine if two </a:t>
            </a:r>
            <a:r>
              <a:rPr lang="en-US" baseline="0" dirty="0" err="1"/>
              <a:t>ciphertexts</a:t>
            </a:r>
            <a:r>
              <a:rPr lang="en-US" baseline="0" dirty="0"/>
              <a:t> came from the same plaintext</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31</a:t>
            </a:fld>
            <a:endParaRPr lang="en-US"/>
          </a:p>
        </p:txBody>
      </p:sp>
    </p:spTree>
    <p:extLst>
      <p:ext uri="{BB962C8B-B14F-4D97-AF65-F5344CB8AC3E}">
        <p14:creationId xmlns:p14="http://schemas.microsoft.com/office/powerpoint/2010/main" val="6229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use AES slightly differently to get a deterministic encryption scheme.</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32</a:t>
            </a:fld>
            <a:endParaRPr lang="en-US"/>
          </a:p>
        </p:txBody>
      </p:sp>
    </p:spTree>
    <p:extLst>
      <p:ext uri="{BB962C8B-B14F-4D97-AF65-F5344CB8AC3E}">
        <p14:creationId xmlns:p14="http://schemas.microsoft.com/office/powerpoint/2010/main" val="293978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These benefits</a:t>
            </a:r>
            <a:r>
              <a:rPr lang="en-US" sz="1050" baseline="0" dirty="0"/>
              <a:t> come with some drawbacks.</a:t>
            </a:r>
          </a:p>
          <a:p>
            <a:r>
              <a:rPr lang="en-US" sz="1050" baseline="0" dirty="0"/>
              <a:t>Particularly security concerns.</a:t>
            </a:r>
          </a:p>
          <a:p>
            <a:r>
              <a:rPr lang="en-US" sz="1050" baseline="0" dirty="0"/>
              <a:t>[Slide]</a:t>
            </a:r>
            <a:endParaRPr lang="en-US" sz="1050" dirty="0"/>
          </a:p>
        </p:txBody>
      </p:sp>
      <p:sp>
        <p:nvSpPr>
          <p:cNvPr id="4" name="Slide Number Placeholder 3"/>
          <p:cNvSpPr>
            <a:spLocks noGrp="1"/>
          </p:cNvSpPr>
          <p:nvPr>
            <p:ph type="sldNum" sz="quarter" idx="10"/>
          </p:nvPr>
        </p:nvSpPr>
        <p:spPr/>
        <p:txBody>
          <a:bodyPr/>
          <a:lstStyle/>
          <a:p>
            <a:fld id="{795A6982-A2B2-4697-A999-13239B9B176E}" type="slidenum">
              <a:rPr lang="en-US" smtClean="0"/>
              <a:t>3</a:t>
            </a:fld>
            <a:endParaRPr lang="en-US"/>
          </a:p>
        </p:txBody>
      </p:sp>
    </p:spTree>
    <p:extLst>
      <p:ext uri="{BB962C8B-B14F-4D97-AF65-F5344CB8AC3E}">
        <p14:creationId xmlns:p14="http://schemas.microsoft.com/office/powerpoint/2010/main" val="259189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deterministic encryption? </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35</a:t>
            </a:fld>
            <a:endParaRPr lang="en-US"/>
          </a:p>
        </p:txBody>
      </p:sp>
    </p:spTree>
    <p:extLst>
      <p:ext uri="{BB962C8B-B14F-4D97-AF65-F5344CB8AC3E}">
        <p14:creationId xmlns:p14="http://schemas.microsoft.com/office/powerpoint/2010/main" val="3713512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to the general idea of homomorphic encryption. Homomorphic encryption – special encryption that lets us do some computation directly on encrypted values. The</a:t>
            </a:r>
            <a:r>
              <a:rPr lang="en-US" baseline="0" dirty="0"/>
              <a:t> remaining encryption schemes are all examples of homomorphic encryption schemes.</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37</a:t>
            </a:fld>
            <a:endParaRPr lang="en-US"/>
          </a:p>
        </p:txBody>
      </p:sp>
    </p:spTree>
    <p:extLst>
      <p:ext uri="{BB962C8B-B14F-4D97-AF65-F5344CB8AC3E}">
        <p14:creationId xmlns:p14="http://schemas.microsoft.com/office/powerpoint/2010/main" val="3593894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39</a:t>
            </a:fld>
            <a:endParaRPr lang="en-US"/>
          </a:p>
        </p:txBody>
      </p:sp>
    </p:spTree>
    <p:extLst>
      <p:ext uri="{BB962C8B-B14F-4D97-AF65-F5344CB8AC3E}">
        <p14:creationId xmlns:p14="http://schemas.microsoft.com/office/powerpoint/2010/main" val="2623067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40</a:t>
            </a:fld>
            <a:endParaRPr lang="en-US"/>
          </a:p>
        </p:txBody>
      </p:sp>
    </p:spTree>
    <p:extLst>
      <p:ext uri="{BB962C8B-B14F-4D97-AF65-F5344CB8AC3E}">
        <p14:creationId xmlns:p14="http://schemas.microsoft.com/office/powerpoint/2010/main" val="3394102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homomorphic encryption schemes and what</a:t>
            </a:r>
            <a:r>
              <a:rPr lang="en-US" baseline="0" dirty="0"/>
              <a:t> can be computed using them.</a:t>
            </a:r>
          </a:p>
          <a:p>
            <a:r>
              <a:rPr lang="en-US" baseline="0" dirty="0"/>
              <a:t>Non-deterministic encryption -&gt; no computation</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41</a:t>
            </a:fld>
            <a:endParaRPr lang="en-US"/>
          </a:p>
        </p:txBody>
      </p:sp>
    </p:spTree>
    <p:extLst>
      <p:ext uri="{BB962C8B-B14F-4D97-AF65-F5344CB8AC3E}">
        <p14:creationId xmlns:p14="http://schemas.microsoft.com/office/powerpoint/2010/main" val="3982316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middle -&gt; encryption schemes that allow some computation -&gt; PHE</a:t>
            </a:r>
          </a:p>
          <a:p>
            <a:r>
              <a:rPr lang="en-US" baseline="0" dirty="0"/>
              <a:t>Top -&gt; fully homomorphic encryption</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42</a:t>
            </a:fld>
            <a:endParaRPr lang="en-US"/>
          </a:p>
        </p:txBody>
      </p:sp>
    </p:spTree>
    <p:extLst>
      <p:ext uri="{BB962C8B-B14F-4D97-AF65-F5344CB8AC3E}">
        <p14:creationId xmlns:p14="http://schemas.microsoft.com/office/powerpoint/2010/main" val="2828169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middle -&gt; encryption schemes that allow some computation -&gt; PHE</a:t>
            </a:r>
          </a:p>
          <a:p>
            <a:r>
              <a:rPr lang="en-US" baseline="0" dirty="0"/>
              <a:t>Top -&gt; fully homomorphic encryption</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43</a:t>
            </a:fld>
            <a:endParaRPr lang="en-US"/>
          </a:p>
        </p:txBody>
      </p:sp>
    </p:spTree>
    <p:extLst>
      <p:ext uri="{BB962C8B-B14F-4D97-AF65-F5344CB8AC3E}">
        <p14:creationId xmlns:p14="http://schemas.microsoft.com/office/powerpoint/2010/main" val="35933759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45</a:t>
            </a:fld>
            <a:endParaRPr lang="en-US"/>
          </a:p>
        </p:txBody>
      </p:sp>
    </p:spTree>
    <p:extLst>
      <p:ext uri="{BB962C8B-B14F-4D97-AF65-F5344CB8AC3E}">
        <p14:creationId xmlns:p14="http://schemas.microsoft.com/office/powerpoint/2010/main" val="1472035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columns have different security requirements.</a:t>
            </a:r>
          </a:p>
        </p:txBody>
      </p:sp>
      <p:sp>
        <p:nvSpPr>
          <p:cNvPr id="4" name="Slide Number Placeholder 3"/>
          <p:cNvSpPr>
            <a:spLocks noGrp="1"/>
          </p:cNvSpPr>
          <p:nvPr>
            <p:ph type="sldNum" sz="quarter" idx="10"/>
          </p:nvPr>
        </p:nvSpPr>
        <p:spPr/>
        <p:txBody>
          <a:bodyPr/>
          <a:lstStyle/>
          <a:p>
            <a:fld id="{795A6982-A2B2-4697-A999-13239B9B176E}" type="slidenum">
              <a:rPr lang="en-US" smtClean="0"/>
              <a:t>48</a:t>
            </a:fld>
            <a:endParaRPr lang="en-US"/>
          </a:p>
        </p:txBody>
      </p:sp>
    </p:spTree>
    <p:extLst>
      <p:ext uri="{BB962C8B-B14F-4D97-AF65-F5344CB8AC3E}">
        <p14:creationId xmlns:p14="http://schemas.microsoft.com/office/powerpoint/2010/main" val="3843389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need to provide</a:t>
            </a:r>
            <a:r>
              <a:rPr lang="en-US" baseline="0" dirty="0"/>
              <a:t> a security guarantee that plain text corresponding to encrypted data will not be revealed in the cloud servers then there are two broad approaches for query processing on encrypted data: 1) compute directly on </a:t>
            </a:r>
            <a:r>
              <a:rPr lang="en-US" baseline="0" dirty="0" err="1"/>
              <a:t>ciphertext</a:t>
            </a:r>
            <a:r>
              <a:rPr lang="en-US" baseline="0" dirty="0"/>
              <a:t> (using partial </a:t>
            </a:r>
            <a:r>
              <a:rPr lang="en-US" baseline="0" dirty="0" err="1"/>
              <a:t>homomorphic</a:t>
            </a:r>
            <a:r>
              <a:rPr lang="en-US" baseline="0" dirty="0"/>
              <a:t> techniques) 2) use a secure location that can decrypt </a:t>
            </a:r>
            <a:r>
              <a:rPr lang="en-US" baseline="0" dirty="0" err="1"/>
              <a:t>ciphertext</a:t>
            </a:r>
            <a:r>
              <a:rPr lang="en-US" baseline="0" dirty="0"/>
              <a:t>.</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50</a:t>
            </a:fld>
            <a:endParaRPr lang="en-US" dirty="0"/>
          </a:p>
        </p:txBody>
      </p:sp>
    </p:spTree>
    <p:extLst>
      <p:ext uri="{BB962C8B-B14F-4D97-AF65-F5344CB8AC3E}">
        <p14:creationId xmlns:p14="http://schemas.microsoft.com/office/powerpoint/2010/main" val="180839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post </a:t>
            </a:r>
            <a:r>
              <a:rPr lang="en-US" baseline="0" dirty="0" err="1"/>
              <a:t>snowden</a:t>
            </a:r>
            <a:r>
              <a:rPr lang="en-US" baseline="0" dirty="0"/>
              <a:t> era, I don’t need to spend a lot of time justifying this.</a:t>
            </a:r>
            <a:endParaRPr lang="en-US" dirty="0"/>
          </a:p>
          <a:p>
            <a:r>
              <a:rPr lang="en-US" dirty="0"/>
              <a:t>There</a:t>
            </a:r>
            <a:r>
              <a:rPr lang="en-US" baseline="0" dirty="0"/>
              <a:t> are a lot of surveys which show that confidentiality and security of data in the cloud is a serious concern.</a:t>
            </a:r>
          </a:p>
          <a:p>
            <a:r>
              <a:rPr lang="en-US" baseline="0" dirty="0"/>
              <a:t>We know of organizations that have not moved to the cloud due to security concerns.</a:t>
            </a:r>
          </a:p>
        </p:txBody>
      </p:sp>
      <p:sp>
        <p:nvSpPr>
          <p:cNvPr id="4" name="Slide Number Placeholder 3"/>
          <p:cNvSpPr>
            <a:spLocks noGrp="1"/>
          </p:cNvSpPr>
          <p:nvPr>
            <p:ph type="sldNum" sz="quarter" idx="10"/>
          </p:nvPr>
        </p:nvSpPr>
        <p:spPr/>
        <p:txBody>
          <a:bodyPr/>
          <a:lstStyle/>
          <a:p>
            <a:fld id="{795A6982-A2B2-4697-A999-13239B9B176E}" type="slidenum">
              <a:rPr lang="en-US" smtClean="0"/>
              <a:t>4</a:t>
            </a:fld>
            <a:endParaRPr lang="en-US"/>
          </a:p>
        </p:txBody>
      </p:sp>
    </p:spTree>
    <p:extLst>
      <p:ext uri="{BB962C8B-B14F-4D97-AF65-F5344CB8AC3E}">
        <p14:creationId xmlns:p14="http://schemas.microsoft.com/office/powerpoint/2010/main" val="2076329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part of the tutorial,</a:t>
            </a:r>
            <a:r>
              <a:rPr lang="en-US" baseline="0" dirty="0"/>
              <a:t> we will focus on techniques that use a combination of P.H.E and a trusted client.</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51</a:t>
            </a:fld>
            <a:endParaRPr lang="en-US"/>
          </a:p>
        </p:txBody>
      </p:sp>
    </p:spTree>
    <p:extLst>
      <p:ext uri="{BB962C8B-B14F-4D97-AF65-F5344CB8AC3E}">
        <p14:creationId xmlns:p14="http://schemas.microsoft.com/office/powerpoint/2010/main" val="208451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DBMS shown in red is untrusted.</a:t>
            </a:r>
            <a:r>
              <a:rPr lang="en-US" baseline="0" dirty="0"/>
              <a:t> The client component which has access to the encryption keys is assumed to be trusted (this components is part of the domain of the client app). This architecture does not require any changes to the DBMS and thus can be deployed in today’s cloud services.</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52</a:t>
            </a:fld>
            <a:endParaRPr lang="en-US"/>
          </a:p>
        </p:txBody>
      </p:sp>
    </p:spTree>
    <p:extLst>
      <p:ext uri="{BB962C8B-B14F-4D97-AF65-F5344CB8AC3E}">
        <p14:creationId xmlns:p14="http://schemas.microsoft.com/office/powerpoint/2010/main" val="3717289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term “blob store” </a:t>
            </a:r>
            <a:r>
              <a:rPr lang="en-US" baseline="0" dirty="0"/>
              <a:t>to refer to work that stores encrypted data in the cloud and uses the trusted client for any query processing on </a:t>
            </a:r>
            <a:r>
              <a:rPr lang="en-US" baseline="0" dirty="0" err="1"/>
              <a:t>ciphertext</a:t>
            </a:r>
            <a:r>
              <a:rPr lang="en-US" baseline="0" dirty="0"/>
              <a:t>. While there is a lot of work in space, we will discuss a few representative systems and focus on query processing.</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53</a:t>
            </a:fld>
            <a:endParaRPr lang="en-US"/>
          </a:p>
        </p:txBody>
      </p:sp>
    </p:spTree>
    <p:extLst>
      <p:ext uri="{BB962C8B-B14F-4D97-AF65-F5344CB8AC3E}">
        <p14:creationId xmlns:p14="http://schemas.microsoft.com/office/powerpoint/2010/main" val="4046653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discuss CryptDB which uses P.H.E</a:t>
            </a:r>
            <a:r>
              <a:rPr lang="en-US" baseline="0" dirty="0"/>
              <a:t> – we highlight certain aspects relevant to query processing, for a more detailed discussion refer to [PRZ+11].</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54</a:t>
            </a:fld>
            <a:endParaRPr lang="en-US"/>
          </a:p>
        </p:txBody>
      </p:sp>
    </p:spTree>
    <p:extLst>
      <p:ext uri="{BB962C8B-B14F-4D97-AF65-F5344CB8AC3E}">
        <p14:creationId xmlns:p14="http://schemas.microsoft.com/office/powerpoint/2010/main" val="697098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Plaintext</a:t>
            </a:r>
            <a:r>
              <a:rPr lang="en-US" baseline="0" dirty="0"/>
              <a:t> schema indicated in green – the corresponding schema in </a:t>
            </a:r>
            <a:r>
              <a:rPr lang="en-US" baseline="0" dirty="0" err="1"/>
              <a:t>ciphertext</a:t>
            </a:r>
            <a:r>
              <a:rPr lang="en-US" baseline="0" dirty="0"/>
              <a:t> is in red. We use the notation </a:t>
            </a:r>
            <a:r>
              <a:rPr lang="en-US" baseline="0" dirty="0" err="1"/>
              <a:t>grade_OPE</a:t>
            </a:r>
            <a:r>
              <a:rPr lang="en-US" baseline="0" dirty="0"/>
              <a:t> to indicate the grade column is encrypted using OPE.</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55</a:t>
            </a:fld>
            <a:endParaRPr lang="en-US"/>
          </a:p>
        </p:txBody>
      </p:sp>
    </p:spTree>
    <p:extLst>
      <p:ext uri="{BB962C8B-B14F-4D97-AF65-F5344CB8AC3E}">
        <p14:creationId xmlns:p14="http://schemas.microsoft.com/office/powerpoint/2010/main" val="22028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queries issued by the client and corresponding query fragments</a:t>
            </a:r>
            <a:r>
              <a:rPr lang="en-US" baseline="0" dirty="0"/>
              <a:t> at the DBMS and the web-proxy.</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56</a:t>
            </a:fld>
            <a:endParaRPr lang="en-US"/>
          </a:p>
        </p:txBody>
      </p:sp>
    </p:spTree>
    <p:extLst>
      <p:ext uri="{BB962C8B-B14F-4D97-AF65-F5344CB8AC3E}">
        <p14:creationId xmlns:p14="http://schemas.microsoft.com/office/powerpoint/2010/main" val="1252506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discussed static</a:t>
            </a:r>
            <a:r>
              <a:rPr lang="en-US" baseline="0" dirty="0"/>
              <a:t> database design. </a:t>
            </a:r>
            <a:r>
              <a:rPr lang="en-US" baseline="0" dirty="0" err="1"/>
              <a:t>CryptDB</a:t>
            </a:r>
            <a:r>
              <a:rPr lang="en-US" baseline="0" dirty="0"/>
              <a:t> also has a novel design feature called onion layers in which each data item is encrypted using multiple layers and outer layers of encryption are removed at query time if necessary. For the example queries, for the first two queries no reorganization is needed but for the third query, the grade column, the outermost encryption layer is removed. See [PRZ+11] for more details on key management.</a:t>
            </a:r>
          </a:p>
        </p:txBody>
      </p:sp>
      <p:sp>
        <p:nvSpPr>
          <p:cNvPr id="4" name="Slide Number Placeholder 3"/>
          <p:cNvSpPr>
            <a:spLocks noGrp="1"/>
          </p:cNvSpPr>
          <p:nvPr>
            <p:ph type="sldNum" sz="quarter" idx="10"/>
          </p:nvPr>
        </p:nvSpPr>
        <p:spPr/>
        <p:txBody>
          <a:bodyPr/>
          <a:lstStyle/>
          <a:p>
            <a:fld id="{795A6982-A2B2-4697-A999-13239B9B176E}" type="slidenum">
              <a:rPr lang="en-US" smtClean="0"/>
              <a:t>57</a:t>
            </a:fld>
            <a:endParaRPr lang="en-US"/>
          </a:p>
        </p:txBody>
      </p:sp>
    </p:spTree>
    <p:extLst>
      <p:ext uri="{BB962C8B-B14F-4D97-AF65-F5344CB8AC3E}">
        <p14:creationId xmlns:p14="http://schemas.microsoft.com/office/powerpoint/2010/main" val="34454376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the previous approach and</a:t>
            </a:r>
            <a:r>
              <a:rPr lang="en-US" baseline="0" dirty="0"/>
              <a:t> the trusted client is that the trusted client performs non-trivial query processing. The related work gives pointers to different aspects of distributed query processing including query optimization and physical design.</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59</a:t>
            </a:fld>
            <a:endParaRPr lang="en-US"/>
          </a:p>
        </p:txBody>
      </p:sp>
    </p:spTree>
    <p:extLst>
      <p:ext uri="{BB962C8B-B14F-4D97-AF65-F5344CB8AC3E}">
        <p14:creationId xmlns:p14="http://schemas.microsoft.com/office/powerpoint/2010/main" val="25314653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no query evaluation can occur on blobs, this approach uses additional fake partitions to index blobs so that additional filtering predicates can be used as</a:t>
            </a:r>
            <a:r>
              <a:rPr lang="en-US" baseline="0" dirty="0"/>
              <a:t> part of </a:t>
            </a:r>
            <a:r>
              <a:rPr lang="en-US" dirty="0"/>
              <a:t>the query sent to the DBMS. For example for the grade column, we use an additional partition## column.</a:t>
            </a:r>
          </a:p>
        </p:txBody>
      </p:sp>
      <p:sp>
        <p:nvSpPr>
          <p:cNvPr id="4" name="Slide Number Placeholder 3"/>
          <p:cNvSpPr>
            <a:spLocks noGrp="1"/>
          </p:cNvSpPr>
          <p:nvPr>
            <p:ph type="sldNum" sz="quarter" idx="10"/>
          </p:nvPr>
        </p:nvSpPr>
        <p:spPr/>
        <p:txBody>
          <a:bodyPr/>
          <a:lstStyle/>
          <a:p>
            <a:fld id="{795A6982-A2B2-4697-A999-13239B9B176E}" type="slidenum">
              <a:rPr lang="en-US" smtClean="0"/>
              <a:t>60</a:t>
            </a:fld>
            <a:endParaRPr lang="en-US"/>
          </a:p>
        </p:txBody>
      </p:sp>
    </p:spTree>
    <p:extLst>
      <p:ext uri="{BB962C8B-B14F-4D97-AF65-F5344CB8AC3E}">
        <p14:creationId xmlns:p14="http://schemas.microsoft.com/office/powerpoint/2010/main" val="2083619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efficiency of this approach relies on the appropriate choice of partitioning and efficient query splitting algorithms – refer to the suggested readings for more details.</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61</a:t>
            </a:fld>
            <a:endParaRPr lang="en-US"/>
          </a:p>
        </p:txBody>
      </p:sp>
    </p:spTree>
    <p:extLst>
      <p:ext uri="{BB962C8B-B14F-4D97-AF65-F5344CB8AC3E}">
        <p14:creationId xmlns:p14="http://schemas.microsoft.com/office/powerpoint/2010/main" val="348161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point is also clear if we look at examples of applications running in the cloud.</a:t>
            </a:r>
          </a:p>
          <a:p>
            <a:r>
              <a:rPr lang="en-US" dirty="0"/>
              <a:t>This is a sampling of applications that run fully in the cloud – or </a:t>
            </a:r>
            <a:r>
              <a:rPr lang="en-US" dirty="0" err="1"/>
              <a:t>SaaS</a:t>
            </a:r>
            <a:r>
              <a:rPr lang="en-US" dirty="0"/>
              <a:t> apps.</a:t>
            </a:r>
          </a:p>
          <a:p>
            <a:r>
              <a:rPr lang="en-US" dirty="0"/>
              <a:t>Billing, CRM, ERP:</a:t>
            </a:r>
            <a:r>
              <a:rPr lang="en-US" baseline="0" dirty="0"/>
              <a:t> potentially sensitive corporate data</a:t>
            </a:r>
          </a:p>
          <a:p>
            <a:r>
              <a:rPr lang="en-US" baseline="0" dirty="0"/>
              <a:t>Health, Personal Data: potentially sensitive personal data</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5</a:t>
            </a:fld>
            <a:endParaRPr lang="en-US"/>
          </a:p>
        </p:txBody>
      </p:sp>
    </p:spTree>
    <p:extLst>
      <p:ext uri="{BB962C8B-B14F-4D97-AF65-F5344CB8AC3E}">
        <p14:creationId xmlns:p14="http://schemas.microsoft.com/office/powerpoint/2010/main" val="4974571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explored techniques that use P.H.E and the trusted client approach in isolation</a:t>
            </a:r>
            <a:r>
              <a:rPr lang="en-US" baseline="0" dirty="0"/>
              <a:t> – we now consider a recent approach that is a hybrid of both techniques.</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62</a:t>
            </a:fld>
            <a:endParaRPr lang="en-US"/>
          </a:p>
        </p:txBody>
      </p:sp>
    </p:spTree>
    <p:extLst>
      <p:ext uri="{BB962C8B-B14F-4D97-AF65-F5344CB8AC3E}">
        <p14:creationId xmlns:p14="http://schemas.microsoft.com/office/powerpoint/2010/main" val="11039020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Monomi</a:t>
            </a:r>
            <a:r>
              <a:rPr lang="en-US" dirty="0"/>
              <a:t> [TFM13] uses P.H.E to push more computation</a:t>
            </a:r>
            <a:r>
              <a:rPr lang="en-US" baseline="0" dirty="0"/>
              <a:t> to the server as the above example illustrates, the entire predicate (grade &gt; 3.5) can be pushed to the server. This is in contrast to the previous approach where only the corresponding predicate on the partition## column could have been pushed.</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63</a:t>
            </a:fld>
            <a:endParaRPr lang="en-US"/>
          </a:p>
        </p:txBody>
      </p:sp>
    </p:spTree>
    <p:extLst>
      <p:ext uri="{BB962C8B-B14F-4D97-AF65-F5344CB8AC3E}">
        <p14:creationId xmlns:p14="http://schemas.microsoft.com/office/powerpoint/2010/main" val="345735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a:t>
            </a:r>
            <a:r>
              <a:rPr lang="en-US" baseline="0" dirty="0"/>
              <a:t> example query cannot be handled even if we store the deadline column encrypted using multiple functions. We can however anticipate such a query and pre-compute a column </a:t>
            </a:r>
            <a:r>
              <a:rPr lang="en-US" baseline="0" dirty="0" err="1"/>
              <a:t>deadline_plusone</a:t>
            </a:r>
            <a:r>
              <a:rPr lang="en-US" baseline="0" dirty="0"/>
              <a:t> which is stored encrypted using DET encryption in order to answer the query.</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64</a:t>
            </a:fld>
            <a:endParaRPr lang="en-US"/>
          </a:p>
        </p:txBody>
      </p:sp>
    </p:spTree>
    <p:extLst>
      <p:ext uri="{BB962C8B-B14F-4D97-AF65-F5344CB8AC3E}">
        <p14:creationId xmlns:p14="http://schemas.microsoft.com/office/powerpoint/2010/main" val="197948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P.H.E schemes like </a:t>
            </a:r>
            <a:r>
              <a:rPr lang="en-US" dirty="0" err="1"/>
              <a:t>paillier</a:t>
            </a:r>
            <a:r>
              <a:rPr lang="en-US" baseline="0" dirty="0"/>
              <a:t> have significant storage overheads, there is recent work [GZ07] that aims to optimize this overhead. However, such schemes are for static databases and do not work for updates.</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66</a:t>
            </a:fld>
            <a:endParaRPr lang="en-US"/>
          </a:p>
        </p:txBody>
      </p:sp>
    </p:spTree>
    <p:extLst>
      <p:ext uri="{BB962C8B-B14F-4D97-AF65-F5344CB8AC3E}">
        <p14:creationId xmlns:p14="http://schemas.microsoft.com/office/powerpoint/2010/main" val="24390686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consider a variant of the previous example where the delay is passed as a parameter,</a:t>
            </a:r>
            <a:r>
              <a:rPr lang="en-US" baseline="0" dirty="0"/>
              <a:t> we cannot “anticipate” all possible invocations of a stored procedure and pre-compute the corresponding columns, thus some invocations of the stored procedure will need to ship the entire table to the client. If we keep doing this repeatedly for query evaluation, why even store the table in the cloud?</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67</a:t>
            </a:fld>
            <a:endParaRPr lang="en-US"/>
          </a:p>
        </p:txBody>
      </p:sp>
    </p:spTree>
    <p:extLst>
      <p:ext uri="{BB962C8B-B14F-4D97-AF65-F5344CB8AC3E}">
        <p14:creationId xmlns:p14="http://schemas.microsoft.com/office/powerpoint/2010/main" val="3601838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69</a:t>
            </a:fld>
            <a:endParaRPr lang="en-US"/>
          </a:p>
        </p:txBody>
      </p:sp>
    </p:spTree>
    <p:extLst>
      <p:ext uri="{BB962C8B-B14F-4D97-AF65-F5344CB8AC3E}">
        <p14:creationId xmlns:p14="http://schemas.microsoft.com/office/powerpoint/2010/main" val="17598685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query</a:t>
            </a:r>
            <a:r>
              <a:rPr lang="en-US" baseline="0" dirty="0"/>
              <a:t> processing on encrypted data: partial homomorphic encryption -&gt; works only for a subset of operations or we need to use a trusted location.  Ravi: using the client as the trusted location. </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70</a:t>
            </a:fld>
            <a:endParaRPr lang="en-US"/>
          </a:p>
        </p:txBody>
      </p:sp>
    </p:spTree>
    <p:extLst>
      <p:ext uri="{BB962C8B-B14F-4D97-AF65-F5344CB8AC3E}">
        <p14:creationId xmlns:p14="http://schemas.microsoft.com/office/powerpoint/2010/main" val="1245194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Drawbacks of the client: Low b/w and high latency</a:t>
            </a:r>
          </a:p>
          <a:p>
            <a:r>
              <a:rPr lang="en-US" sz="1050" dirty="0"/>
              <a:t>Idea:</a:t>
            </a:r>
            <a:r>
              <a:rPr lang="en-US" sz="1050" baseline="0" dirty="0"/>
              <a:t> </a:t>
            </a:r>
            <a:r>
              <a:rPr lang="en-US" sz="1050" dirty="0"/>
              <a:t>Fix the limitations if we can locate the trusted module in the cloud servers. [NEXT slide]</a:t>
            </a:r>
          </a:p>
        </p:txBody>
      </p:sp>
      <p:sp>
        <p:nvSpPr>
          <p:cNvPr id="4" name="Slide Number Placeholder 3"/>
          <p:cNvSpPr>
            <a:spLocks noGrp="1"/>
          </p:cNvSpPr>
          <p:nvPr>
            <p:ph type="sldNum" sz="quarter" idx="10"/>
          </p:nvPr>
        </p:nvSpPr>
        <p:spPr/>
        <p:txBody>
          <a:bodyPr/>
          <a:lstStyle/>
          <a:p>
            <a:fld id="{795A6982-A2B2-4697-A999-13239B9B176E}" type="slidenum">
              <a:rPr lang="en-US" smtClean="0"/>
              <a:t>71</a:t>
            </a:fld>
            <a:endParaRPr lang="en-US"/>
          </a:p>
        </p:txBody>
      </p:sp>
    </p:spTree>
    <p:extLst>
      <p:ext uri="{BB962C8B-B14F-4D97-AF65-F5344CB8AC3E}">
        <p14:creationId xmlns:p14="http://schemas.microsoft.com/office/powerpoint/2010/main" val="14024408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We need to architect a database system for QPED</a:t>
            </a:r>
            <a:r>
              <a:rPr lang="en-US" sz="1050" baseline="0" dirty="0"/>
              <a:t> using a trusted module. </a:t>
            </a:r>
            <a:endParaRPr lang="en-US" sz="1050" dirty="0"/>
          </a:p>
          <a:p>
            <a:pPr marL="228600" indent="-228600">
              <a:buAutoNum type="arabicParenR"/>
            </a:pPr>
            <a:r>
              <a:rPr lang="en-US" sz="1050" dirty="0"/>
              <a:t>What is a trusted module and how we can secure it from an adversary.</a:t>
            </a:r>
          </a:p>
          <a:p>
            <a:pPr marL="228600" indent="-228600">
              <a:buAutoNum type="arabicParenR"/>
            </a:pPr>
            <a:r>
              <a:rPr lang="en-US" sz="1050" dirty="0"/>
              <a:t>How</a:t>
            </a:r>
            <a:r>
              <a:rPr lang="en-US" sz="1050" baseline="0" dirty="0"/>
              <a:t> to use the trusted module for query processing.</a:t>
            </a:r>
          </a:p>
          <a:p>
            <a:pPr marL="0" indent="0">
              <a:buNone/>
            </a:pPr>
            <a:r>
              <a:rPr lang="en-US" sz="1050" baseline="0" dirty="0"/>
              <a:t>Start off with (1)</a:t>
            </a:r>
          </a:p>
          <a:p>
            <a:pPr marL="0" indent="0">
              <a:buNone/>
            </a:pPr>
            <a:r>
              <a:rPr lang="en-US" sz="1050" baseline="0" dirty="0"/>
              <a:t>Recall adversary: </a:t>
            </a:r>
            <a:endParaRPr lang="en-US" sz="1050" dirty="0"/>
          </a:p>
        </p:txBody>
      </p:sp>
      <p:sp>
        <p:nvSpPr>
          <p:cNvPr id="4" name="Slide Number Placeholder 3"/>
          <p:cNvSpPr>
            <a:spLocks noGrp="1"/>
          </p:cNvSpPr>
          <p:nvPr>
            <p:ph type="sldNum" sz="quarter" idx="10"/>
          </p:nvPr>
        </p:nvSpPr>
        <p:spPr/>
        <p:txBody>
          <a:bodyPr/>
          <a:lstStyle/>
          <a:p>
            <a:fld id="{795A6982-A2B2-4697-A999-13239B9B176E}" type="slidenum">
              <a:rPr lang="en-US" smtClean="0"/>
              <a:t>72</a:t>
            </a:fld>
            <a:endParaRPr lang="en-US"/>
          </a:p>
        </p:txBody>
      </p:sp>
    </p:spTree>
    <p:extLst>
      <p:ext uri="{BB962C8B-B14F-4D97-AF65-F5344CB8AC3E}">
        <p14:creationId xmlns:p14="http://schemas.microsoft.com/office/powerpoint/2010/main" val="37334498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lays out the main design choices</a:t>
            </a:r>
            <a:r>
              <a:rPr lang="en-US" baseline="0" dirty="0"/>
              <a:t> for a trusted module. We will be coming back to this slide to understand various systems, techniques etc.</a:t>
            </a:r>
          </a:p>
          <a:p>
            <a:r>
              <a:rPr lang="en-US" baseline="0" dirty="0"/>
              <a:t>Design space: two main dimensions: 1) What functionality do we make trusted? 2) What kind of hardware technology we leverage?</a:t>
            </a:r>
          </a:p>
          <a:p>
            <a:r>
              <a:rPr lang="en-US" baseline="0" dirty="0"/>
              <a:t>Start with the functionality dimension and get to hardware dimension</a:t>
            </a:r>
          </a:p>
        </p:txBody>
      </p:sp>
      <p:sp>
        <p:nvSpPr>
          <p:cNvPr id="4" name="Slide Number Placeholder 3"/>
          <p:cNvSpPr>
            <a:spLocks noGrp="1"/>
          </p:cNvSpPr>
          <p:nvPr>
            <p:ph type="sldNum" sz="quarter" idx="10"/>
          </p:nvPr>
        </p:nvSpPr>
        <p:spPr/>
        <p:txBody>
          <a:bodyPr/>
          <a:lstStyle/>
          <a:p>
            <a:fld id="{83EF54DB-82B9-46DC-BC72-CD12CEE09021}" type="slidenum">
              <a:rPr lang="en-US" smtClean="0"/>
              <a:t>73</a:t>
            </a:fld>
            <a:endParaRPr lang="en-US"/>
          </a:p>
        </p:txBody>
      </p:sp>
    </p:spTree>
    <p:extLst>
      <p:ext uri="{BB962C8B-B14F-4D97-AF65-F5344CB8AC3E}">
        <p14:creationId xmlns:p14="http://schemas.microsoft.com/office/powerpoint/2010/main" val="208846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natural</a:t>
            </a:r>
            <a:r>
              <a:rPr lang="en-US" baseline="0" dirty="0"/>
              <a:t> approach to securing the data in the cloud is encryption. </a:t>
            </a:r>
          </a:p>
          <a:p>
            <a:r>
              <a:rPr lang="en-US" baseline="0" dirty="0"/>
              <a:t>We keep data in the cloud encrypted.</a:t>
            </a:r>
            <a:endParaRPr lang="en-US" dirty="0"/>
          </a:p>
          <a:p>
            <a:r>
              <a:rPr lang="en-US" dirty="0"/>
              <a:t>Idea</a:t>
            </a:r>
            <a:r>
              <a:rPr lang="en-US" baseline="0" dirty="0"/>
              <a:t>: the adversary can snoop at this data but cannot learn anything without the key used to encrypt the data which is ideally not stored in the cloud</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6</a:t>
            </a:fld>
            <a:endParaRPr lang="en-US"/>
          </a:p>
        </p:txBody>
      </p:sp>
    </p:spTree>
    <p:extLst>
      <p:ext uri="{BB962C8B-B14F-4D97-AF65-F5344CB8AC3E}">
        <p14:creationId xmlns:p14="http://schemas.microsoft.com/office/powerpoint/2010/main" val="25194954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start off by considering the case where an entire server</a:t>
            </a:r>
            <a:r>
              <a:rPr lang="en-US" baseline="0" dirty="0"/>
              <a:t> =&gt; OS + </a:t>
            </a:r>
            <a:r>
              <a:rPr lang="en-US" baseline="0" dirty="0" err="1"/>
              <a:t>dbms</a:t>
            </a:r>
            <a:r>
              <a:rPr lang="en-US" baseline="0" dirty="0"/>
              <a:t> (trusted module).</a:t>
            </a:r>
          </a:p>
          <a:p>
            <a:r>
              <a:rPr lang="en-US" baseline="0" dirty="0"/>
              <a:t>This would be a difficult sell for a cloud provider and not fundamentally different from claiming your entire cloud as secure.</a:t>
            </a:r>
          </a:p>
          <a:p>
            <a:r>
              <a:rPr lang="en-US" baseline="0" dirty="0"/>
              <a:t>Moderns </a:t>
            </a:r>
            <a:r>
              <a:rPr lang="en-US" baseline="0" dirty="0" err="1"/>
              <a:t>OSes</a:t>
            </a:r>
            <a:r>
              <a:rPr lang="en-US" baseline="0" dirty="0"/>
              <a:t> are large code bases =&gt; there have been known vulnerabilities, backdoor attempts in the past</a:t>
            </a:r>
          </a:p>
          <a:p>
            <a:r>
              <a:rPr lang="en-US" baseline="0" dirty="0"/>
              <a:t>There will be vulnerabilities in the future =&gt; OS as a trusted module would be a hard sell.</a:t>
            </a:r>
          </a:p>
          <a:p>
            <a:r>
              <a:rPr lang="en-US" baseline="0" dirty="0"/>
              <a:t>Pretty much what we get today: Amazon </a:t>
            </a:r>
            <a:r>
              <a:rPr lang="en-US" baseline="0" dirty="0" err="1"/>
              <a:t>GovCloud</a:t>
            </a:r>
            <a:endParaRPr lang="en-US" baseline="0" dirty="0"/>
          </a:p>
          <a:p>
            <a:r>
              <a:rPr lang="en-US" baseline="0" dirty="0"/>
              <a:t>Security community: Trusted Module = Trusted computing base</a:t>
            </a:r>
          </a:p>
          <a:p>
            <a:r>
              <a:rPr lang="en-US" baseline="0" dirty="0"/>
              <a:t>Accepted wisdom: smaller </a:t>
            </a:r>
            <a:r>
              <a:rPr lang="en-US" baseline="0" dirty="0" err="1"/>
              <a:t>tcb</a:t>
            </a:r>
            <a:r>
              <a:rPr lang="en-US" baseline="0" dirty="0"/>
              <a:t> =&gt; fewer lines of code =&gt; fewer bugs =&gt; more security</a:t>
            </a:r>
          </a:p>
          <a:p>
            <a:r>
              <a:rPr lang="en-US" baseline="0" dirty="0"/>
              <a:t>Interesting work in making </a:t>
            </a:r>
            <a:r>
              <a:rPr lang="en-US" baseline="0" dirty="0" err="1"/>
              <a:t>tcb</a:t>
            </a:r>
            <a:r>
              <a:rPr lang="en-US" baseline="0" dirty="0"/>
              <a:t> smaller</a:t>
            </a:r>
          </a:p>
          <a:p>
            <a:r>
              <a:rPr lang="en-US" baseline="0" dirty="0"/>
              <a:t>OS community: there is work that brings isolation to a VM. Admin cannot look inside the memory contents of a VM</a:t>
            </a:r>
          </a:p>
          <a:p>
            <a:r>
              <a:rPr lang="en-US" baseline="0" dirty="0"/>
              <a:t>What is the point?</a:t>
            </a:r>
          </a:p>
          <a:p>
            <a:r>
              <a:rPr lang="en-US" baseline="0" dirty="0"/>
              <a:t>VM: single application =&gt; there exists work that can reduce the OS footprint</a:t>
            </a:r>
          </a:p>
          <a:p>
            <a:endParaRPr lang="en-US" baseline="0" dirty="0"/>
          </a:p>
          <a:p>
            <a:r>
              <a:rPr lang="en-US" baseline="0" dirty="0"/>
              <a:t>Database community: </a:t>
            </a:r>
          </a:p>
        </p:txBody>
      </p:sp>
      <p:sp>
        <p:nvSpPr>
          <p:cNvPr id="4" name="Slide Number Placeholder 3"/>
          <p:cNvSpPr>
            <a:spLocks noGrp="1"/>
          </p:cNvSpPr>
          <p:nvPr>
            <p:ph type="sldNum" sz="quarter" idx="10"/>
          </p:nvPr>
        </p:nvSpPr>
        <p:spPr/>
        <p:txBody>
          <a:bodyPr/>
          <a:lstStyle/>
          <a:p>
            <a:fld id="{83EF54DB-82B9-46DC-BC72-CD12CEE09021}" type="slidenum">
              <a:rPr lang="en-US" smtClean="0"/>
              <a:t>74</a:t>
            </a:fld>
            <a:endParaRPr lang="en-US"/>
          </a:p>
        </p:txBody>
      </p:sp>
    </p:spTree>
    <p:extLst>
      <p:ext uri="{BB962C8B-B14F-4D97-AF65-F5344CB8AC3E}">
        <p14:creationId xmlns:p14="http://schemas.microsoft.com/office/powerpoint/2010/main" val="1085715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Reiterate: larger </a:t>
            </a:r>
            <a:r>
              <a:rPr lang="en-US" baseline="0" dirty="0" err="1"/>
              <a:t>tcb</a:t>
            </a:r>
            <a:r>
              <a:rPr lang="en-US" baseline="0" dirty="0"/>
              <a:t> is undesirable for security, challenge is to see if we can build systems that work with smaller </a:t>
            </a:r>
            <a:r>
              <a:rPr lang="en-US" baseline="0" dirty="0" err="1"/>
              <a:t>tcb</a:t>
            </a:r>
            <a:endParaRPr lang="en-US" baseline="0" dirty="0"/>
          </a:p>
        </p:txBody>
      </p:sp>
      <p:sp>
        <p:nvSpPr>
          <p:cNvPr id="4" name="Slide Number Placeholder 3"/>
          <p:cNvSpPr>
            <a:spLocks noGrp="1"/>
          </p:cNvSpPr>
          <p:nvPr>
            <p:ph type="sldNum" sz="quarter" idx="10"/>
          </p:nvPr>
        </p:nvSpPr>
        <p:spPr/>
        <p:txBody>
          <a:bodyPr/>
          <a:lstStyle/>
          <a:p>
            <a:fld id="{83EF54DB-82B9-46DC-BC72-CD12CEE09021}" type="slidenum">
              <a:rPr lang="en-US" smtClean="0"/>
              <a:t>75</a:t>
            </a:fld>
            <a:endParaRPr lang="en-US"/>
          </a:p>
        </p:txBody>
      </p:sp>
    </p:spTree>
    <p:extLst>
      <p:ext uri="{BB962C8B-B14F-4D97-AF65-F5344CB8AC3E}">
        <p14:creationId xmlns:p14="http://schemas.microsoft.com/office/powerpoint/2010/main" val="3124421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Related note: bigger the functionality of trusted module, more the need for administration; </a:t>
            </a:r>
          </a:p>
          <a:p>
            <a:r>
              <a:rPr lang="en-US" baseline="0" dirty="0"/>
              <a:t>Which goes against what we set out to achieve</a:t>
            </a:r>
          </a:p>
        </p:txBody>
      </p:sp>
      <p:sp>
        <p:nvSpPr>
          <p:cNvPr id="4" name="Slide Number Placeholder 3"/>
          <p:cNvSpPr>
            <a:spLocks noGrp="1"/>
          </p:cNvSpPr>
          <p:nvPr>
            <p:ph type="sldNum" sz="quarter" idx="10"/>
          </p:nvPr>
        </p:nvSpPr>
        <p:spPr/>
        <p:txBody>
          <a:bodyPr/>
          <a:lstStyle/>
          <a:p>
            <a:fld id="{83EF54DB-82B9-46DC-BC72-CD12CEE09021}" type="slidenum">
              <a:rPr lang="en-US" smtClean="0"/>
              <a:t>76</a:t>
            </a:fld>
            <a:endParaRPr lang="en-US"/>
          </a:p>
        </p:txBody>
      </p:sp>
    </p:spTree>
    <p:extLst>
      <p:ext uri="{BB962C8B-B14F-4D97-AF65-F5344CB8AC3E}">
        <p14:creationId xmlns:p14="http://schemas.microsoft.com/office/powerpoint/2010/main" val="40040057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move</a:t>
            </a:r>
            <a:r>
              <a:rPr lang="en-US" baseline="0" dirty="0"/>
              <a:t> to the right possibility of formal verification opens up.</a:t>
            </a:r>
          </a:p>
          <a:p>
            <a:r>
              <a:rPr lang="en-US" baseline="0" dirty="0"/>
              <a:t>Formal verification: verifying with the help of software tools that a piece of code does exactly what it is supposed to.</a:t>
            </a:r>
          </a:p>
          <a:p>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77</a:t>
            </a:fld>
            <a:endParaRPr lang="en-US"/>
          </a:p>
        </p:txBody>
      </p:sp>
    </p:spTree>
    <p:extLst>
      <p:ext uri="{BB962C8B-B14F-4D97-AF65-F5344CB8AC3E}">
        <p14:creationId xmlns:p14="http://schemas.microsoft.com/office/powerpoint/2010/main" val="3836392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a:t>
            </a:r>
            <a:r>
              <a:rPr lang="en-US" baseline="0" dirty="0"/>
              <a:t> give some context: seL4 is a OS microkernel that is completely verified, </a:t>
            </a:r>
          </a:p>
          <a:p>
            <a:r>
              <a:rPr lang="en-US" dirty="0"/>
              <a:t>Things</a:t>
            </a:r>
            <a:r>
              <a:rPr lang="en-US" baseline="0" dirty="0"/>
              <a:t> have improved significantly since the last 5 years, but we are still very far off from verifying an entire </a:t>
            </a:r>
            <a:r>
              <a:rPr lang="en-US" baseline="0" dirty="0" err="1"/>
              <a:t>linux</a:t>
            </a:r>
            <a:r>
              <a:rPr lang="en-US" baseline="0" dirty="0"/>
              <a:t> OS, or even a small database system</a:t>
            </a:r>
          </a:p>
          <a:p>
            <a:endParaRPr lang="en-US" baseline="0" dirty="0"/>
          </a:p>
        </p:txBody>
      </p:sp>
      <p:sp>
        <p:nvSpPr>
          <p:cNvPr id="4" name="Slide Number Placeholder 3"/>
          <p:cNvSpPr>
            <a:spLocks noGrp="1"/>
          </p:cNvSpPr>
          <p:nvPr>
            <p:ph type="sldNum" sz="quarter" idx="10"/>
          </p:nvPr>
        </p:nvSpPr>
        <p:spPr/>
        <p:txBody>
          <a:bodyPr/>
          <a:lstStyle/>
          <a:p>
            <a:fld id="{83EF54DB-82B9-46DC-BC72-CD12CEE09021}" type="slidenum">
              <a:rPr lang="en-US" smtClean="0"/>
              <a:t>78</a:t>
            </a:fld>
            <a:endParaRPr lang="en-US"/>
          </a:p>
        </p:txBody>
      </p:sp>
    </p:spTree>
    <p:extLst>
      <p:ext uri="{BB962C8B-B14F-4D97-AF65-F5344CB8AC3E}">
        <p14:creationId xmlns:p14="http://schemas.microsoft.com/office/powerpoint/2010/main" val="19626648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to trusted module is the notion of isolation</a:t>
            </a:r>
            <a:r>
              <a:rPr lang="en-US" baseline="0" dirty="0"/>
              <a:t> from the rest of the system.</a:t>
            </a:r>
            <a:endParaRPr lang="en-US" dirty="0"/>
          </a:p>
          <a:p>
            <a:r>
              <a:rPr lang="en-US" dirty="0"/>
              <a:t>For sake of argument let us assume we can achieve a secure database system which is bug free, backdoor</a:t>
            </a:r>
            <a:r>
              <a:rPr lang="en-US" baseline="0" dirty="0"/>
              <a:t> free, even formally verified. </a:t>
            </a:r>
          </a:p>
          <a:p>
            <a:r>
              <a:rPr lang="en-US" baseline="0" dirty="0"/>
              <a:t>But we still cannot run it on top of an untrusted operating system. </a:t>
            </a:r>
          </a:p>
          <a:p>
            <a:r>
              <a:rPr lang="en-US" baseline="0" dirty="0"/>
              <a:t>OS compromised =&gt; </a:t>
            </a:r>
            <a:r>
              <a:rPr lang="en-US" baseline="0" dirty="0" err="1"/>
              <a:t>dbms</a:t>
            </a:r>
            <a:r>
              <a:rPr lang="en-US" baseline="0" dirty="0"/>
              <a:t> is compromised</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79</a:t>
            </a:fld>
            <a:endParaRPr lang="en-US"/>
          </a:p>
        </p:txBody>
      </p:sp>
    </p:spTree>
    <p:extLst>
      <p:ext uri="{BB962C8B-B14F-4D97-AF65-F5344CB8AC3E}">
        <p14:creationId xmlns:p14="http://schemas.microsoft.com/office/powerpoint/2010/main" val="42862751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One standard way =&gt; secure hardware</a:t>
            </a:r>
          </a:p>
          <a:p>
            <a:r>
              <a:rPr lang="en-US" baseline="0" dirty="0"/>
              <a:t>Interact with the rest of the system through a narrow interface</a:t>
            </a:r>
          </a:p>
          <a:p>
            <a:r>
              <a:rPr lang="en-US" baseline="0" dirty="0"/>
              <a:t>Even if the OS is compromised, we will have security</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80</a:t>
            </a:fld>
            <a:endParaRPr lang="en-US"/>
          </a:p>
        </p:txBody>
      </p:sp>
    </p:spTree>
    <p:extLst>
      <p:ext uri="{BB962C8B-B14F-4D97-AF65-F5344CB8AC3E}">
        <p14:creationId xmlns:p14="http://schemas.microsoft.com/office/powerpoint/2010/main" val="34725626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another dimension to trusted module design: physical protection</a:t>
            </a:r>
          </a:p>
          <a:p>
            <a:r>
              <a:rPr lang="en-US" baseline="0" dirty="0"/>
              <a:t>Adversary has physical access =&gt; all bets are off</a:t>
            </a:r>
          </a:p>
          <a:p>
            <a:r>
              <a:rPr lang="en-US" baseline="0" dirty="0"/>
              <a:t>Example: cold boot attacks</a:t>
            </a:r>
          </a:p>
          <a:p>
            <a:r>
              <a:rPr lang="en-US" dirty="0"/>
              <a:t>Data centers: elaborate physical protection</a:t>
            </a:r>
          </a:p>
          <a:p>
            <a:r>
              <a:rPr lang="en-US" dirty="0"/>
              <a:t>There also exist a whole class of special purpose hardware</a:t>
            </a:r>
            <a:r>
              <a:rPr lang="en-US" baseline="0" dirty="0"/>
              <a:t> called secure hardware that provide physical protection</a:t>
            </a:r>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81</a:t>
            </a:fld>
            <a:endParaRPr lang="en-US"/>
          </a:p>
        </p:txBody>
      </p:sp>
    </p:spTree>
    <p:extLst>
      <p:ext uri="{BB962C8B-B14F-4D97-AF65-F5344CB8AC3E}">
        <p14:creationId xmlns:p14="http://schemas.microsoft.com/office/powerpoint/2010/main" val="4735625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specially</a:t>
            </a:r>
            <a:r>
              <a:rPr lang="en-US" baseline="0" dirty="0"/>
              <a:t> designed secure hardware has a long history of use for security</a:t>
            </a:r>
            <a:endParaRPr lang="en-US" dirty="0"/>
          </a:p>
          <a:p>
            <a:r>
              <a:rPr lang="en-US" dirty="0"/>
              <a:t>Secure</a:t>
            </a:r>
            <a:r>
              <a:rPr lang="en-US" baseline="0" dirty="0"/>
              <a:t> co-processors are used in ATMs, smart cards</a:t>
            </a:r>
          </a:p>
          <a:p>
            <a:r>
              <a:rPr lang="en-US" baseline="0" dirty="0"/>
              <a:t>Hardware security modules are tamper proof hardware supporting some crypto functions and are already available in some cloud providers for encryption key management</a:t>
            </a:r>
          </a:p>
          <a:p>
            <a:r>
              <a:rPr lang="en-US" baseline="0" dirty="0"/>
              <a:t>FPGAs are widely used by the military for securing control and information systems</a:t>
            </a:r>
          </a:p>
          <a:p>
            <a:r>
              <a:rPr lang="en-US" baseline="0" dirty="0"/>
              <a:t>TPM chips present in most laptops is another example</a:t>
            </a:r>
          </a:p>
        </p:txBody>
      </p:sp>
      <p:sp>
        <p:nvSpPr>
          <p:cNvPr id="4" name="Slide Number Placeholder 3"/>
          <p:cNvSpPr>
            <a:spLocks noGrp="1"/>
          </p:cNvSpPr>
          <p:nvPr>
            <p:ph type="sldNum" sz="quarter" idx="10"/>
          </p:nvPr>
        </p:nvSpPr>
        <p:spPr/>
        <p:txBody>
          <a:bodyPr/>
          <a:lstStyle/>
          <a:p>
            <a:fld id="{795A6982-A2B2-4697-A999-13239B9B176E}" type="slidenum">
              <a:rPr lang="en-US" smtClean="0"/>
              <a:t>82</a:t>
            </a:fld>
            <a:endParaRPr lang="en-US"/>
          </a:p>
        </p:txBody>
      </p:sp>
    </p:spTree>
    <p:extLst>
      <p:ext uri="{BB962C8B-B14F-4D97-AF65-F5344CB8AC3E}">
        <p14:creationId xmlns:p14="http://schemas.microsoft.com/office/powerpoint/2010/main" val="3453251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Secure hardware: easy way of providing architectural isolation</a:t>
            </a:r>
          </a:p>
          <a:p>
            <a:r>
              <a:rPr lang="en-US" baseline="0" dirty="0"/>
              <a:t>We are in a separate memory space</a:t>
            </a:r>
          </a:p>
          <a:p>
            <a:r>
              <a:rPr lang="en-US" baseline="0" dirty="0"/>
              <a:t>We are not sitting on top of the OS</a:t>
            </a:r>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83</a:t>
            </a:fld>
            <a:endParaRPr lang="en-US"/>
          </a:p>
        </p:txBody>
      </p:sp>
    </p:spTree>
    <p:extLst>
      <p:ext uri="{BB962C8B-B14F-4D97-AF65-F5344CB8AC3E}">
        <p14:creationId xmlns:p14="http://schemas.microsoft.com/office/powerpoint/2010/main" val="480331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7</a:t>
            </a:fld>
            <a:endParaRPr lang="en-US"/>
          </a:p>
        </p:txBody>
      </p:sp>
    </p:spTree>
    <p:extLst>
      <p:ext uri="{BB962C8B-B14F-4D97-AF65-F5344CB8AC3E}">
        <p14:creationId xmlns:p14="http://schemas.microsoft.com/office/powerpoint/2010/main" val="15915331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Intel announced extensions to its processor architecture that enables</a:t>
            </a:r>
            <a:r>
              <a:rPr lang="en-US" baseline="0" dirty="0"/>
              <a:t> one to build isolation from the OS using regular intel processors (future plans)</a:t>
            </a:r>
          </a:p>
          <a:p>
            <a:r>
              <a:rPr lang="en-US" baseline="0" dirty="0"/>
              <a:t>Essentially: we can use special instructions to identify some region of virtual memory as a protected unit – enclave</a:t>
            </a:r>
          </a:p>
          <a:p>
            <a:r>
              <a:rPr lang="en-US" baseline="0" dirty="0"/>
              <a:t>Processor ensures that no one outside the enclave can see or tamper with what is inside</a:t>
            </a:r>
          </a:p>
          <a:p>
            <a:r>
              <a:rPr lang="en-US" baseline="0" dirty="0"/>
              <a:t>E.g., when the pages in the enclave sit in physical memory =&gt; encrypted and integrity protected</a:t>
            </a:r>
          </a:p>
          <a:p>
            <a:r>
              <a:rPr lang="en-US" baseline="0" dirty="0"/>
              <a:t>Interesting technology for our purposes =&gt; querying encrypted data</a:t>
            </a:r>
          </a:p>
          <a:p>
            <a:endParaRPr lang="en-US" baseline="0" dirty="0"/>
          </a:p>
          <a:p>
            <a:r>
              <a:rPr lang="en-US" baseline="0" dirty="0"/>
              <a:t>Emphasis: still software could cause vulnerabilities</a:t>
            </a:r>
          </a:p>
        </p:txBody>
      </p:sp>
      <p:sp>
        <p:nvSpPr>
          <p:cNvPr id="4" name="Slide Number Placeholder 3"/>
          <p:cNvSpPr>
            <a:spLocks noGrp="1"/>
          </p:cNvSpPr>
          <p:nvPr>
            <p:ph type="sldNum" sz="quarter" idx="10"/>
          </p:nvPr>
        </p:nvSpPr>
        <p:spPr/>
        <p:txBody>
          <a:bodyPr/>
          <a:lstStyle/>
          <a:p>
            <a:fld id="{83EF54DB-82B9-46DC-BC72-CD12CEE09021}" type="slidenum">
              <a:rPr lang="en-US" smtClean="0"/>
              <a:t>84</a:t>
            </a:fld>
            <a:endParaRPr lang="en-US"/>
          </a:p>
        </p:txBody>
      </p:sp>
    </p:spTree>
    <p:extLst>
      <p:ext uri="{BB962C8B-B14F-4D97-AF65-F5344CB8AC3E}">
        <p14:creationId xmlns:p14="http://schemas.microsoft.com/office/powerpoint/2010/main" val="4766502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US" baseline="0" dirty="0"/>
              <a:t>o far, we have been focusing on security aspects of secure hardware</a:t>
            </a:r>
          </a:p>
          <a:p>
            <a:r>
              <a:rPr lang="en-US" baseline="0" dirty="0"/>
              <a:t>Important =&gt; </a:t>
            </a:r>
            <a:r>
              <a:rPr lang="en-US" baseline="0" dirty="0" err="1"/>
              <a:t>perf</a:t>
            </a:r>
            <a:r>
              <a:rPr lang="en-US" baseline="0" dirty="0"/>
              <a:t> characteristics since it strongly influences design of database systems that rely on them</a:t>
            </a:r>
          </a:p>
          <a:p>
            <a:r>
              <a:rPr lang="en-US" baseline="0" dirty="0"/>
              <a:t>General take away point =&gt; security comes with a cost</a:t>
            </a:r>
          </a:p>
          <a:p>
            <a:r>
              <a:rPr lang="en-US" baseline="0" dirty="0"/>
              <a:t>Current state of the art =&gt; secure hardware order of magnitude slower than commodity hardware</a:t>
            </a:r>
          </a:p>
          <a:p>
            <a:r>
              <a:rPr lang="en-US" baseline="0" dirty="0"/>
              <a:t>Lesser computation, memory: some sweet spots =&gt; lot of parallelism in </a:t>
            </a:r>
            <a:r>
              <a:rPr lang="en-US" baseline="0" dirty="0" err="1"/>
              <a:t>fpga</a:t>
            </a:r>
            <a:endParaRPr lang="en-US" baseline="0" dirty="0"/>
          </a:p>
          <a:p>
            <a:r>
              <a:rPr lang="en-US" baseline="0" dirty="0"/>
              <a:t>Intel SGX =&gt; largely unknown beast at this point. </a:t>
            </a:r>
          </a:p>
          <a:p>
            <a:r>
              <a:rPr lang="en-US" baseline="0" dirty="0"/>
              <a:t>From the workshop – it seems their initial focus is low-end enclaves</a:t>
            </a:r>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85</a:t>
            </a:fld>
            <a:endParaRPr lang="en-US"/>
          </a:p>
        </p:txBody>
      </p:sp>
    </p:spTree>
    <p:extLst>
      <p:ext uri="{BB962C8B-B14F-4D97-AF65-F5344CB8AC3E}">
        <p14:creationId xmlns:p14="http://schemas.microsoft.com/office/powerpoint/2010/main" val="12153843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A</a:t>
            </a:r>
            <a:r>
              <a:rPr lang="en-US" sz="1050" baseline="0" dirty="0"/>
              <a:t> related issue: we could have designed the most secure, verified TM</a:t>
            </a:r>
          </a:p>
          <a:p>
            <a:r>
              <a:rPr lang="en-US" sz="1050" baseline="0" dirty="0"/>
              <a:t>How can the remote client be satisfied that the actual TM is being used</a:t>
            </a:r>
          </a:p>
          <a:p>
            <a:endParaRPr lang="en-US" sz="1050" dirty="0"/>
          </a:p>
        </p:txBody>
      </p:sp>
      <p:sp>
        <p:nvSpPr>
          <p:cNvPr id="4" name="Slide Number Placeholder 3"/>
          <p:cNvSpPr>
            <a:spLocks noGrp="1"/>
          </p:cNvSpPr>
          <p:nvPr>
            <p:ph type="sldNum" sz="quarter" idx="10"/>
          </p:nvPr>
        </p:nvSpPr>
        <p:spPr/>
        <p:txBody>
          <a:bodyPr/>
          <a:lstStyle/>
          <a:p>
            <a:fld id="{795A6982-A2B2-4697-A999-13239B9B176E}" type="slidenum">
              <a:rPr lang="en-US" smtClean="0"/>
              <a:t>86</a:t>
            </a:fld>
            <a:endParaRPr lang="en-US"/>
          </a:p>
        </p:txBody>
      </p:sp>
    </p:spTree>
    <p:extLst>
      <p:ext uri="{BB962C8B-B14F-4D97-AF65-F5344CB8AC3E}">
        <p14:creationId xmlns:p14="http://schemas.microsoft.com/office/powerpoint/2010/main" val="1480081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Perhaps the admin has installed a malicious version of OS, or VM, or </a:t>
            </a:r>
            <a:r>
              <a:rPr lang="en-US" sz="1050" dirty="0" err="1"/>
              <a:t>dbms</a:t>
            </a:r>
            <a:r>
              <a:rPr lang="en-US" sz="1050" dirty="0"/>
              <a:t>,</a:t>
            </a:r>
            <a:r>
              <a:rPr lang="en-US" sz="1050" baseline="0" dirty="0"/>
              <a:t> or whatever the TCB is</a:t>
            </a:r>
            <a:endParaRPr lang="en-US" sz="1050" dirty="0"/>
          </a:p>
        </p:txBody>
      </p:sp>
      <p:sp>
        <p:nvSpPr>
          <p:cNvPr id="4" name="Slide Number Placeholder 3"/>
          <p:cNvSpPr>
            <a:spLocks noGrp="1"/>
          </p:cNvSpPr>
          <p:nvPr>
            <p:ph type="sldNum" sz="quarter" idx="10"/>
          </p:nvPr>
        </p:nvSpPr>
        <p:spPr/>
        <p:txBody>
          <a:bodyPr/>
          <a:lstStyle/>
          <a:p>
            <a:fld id="{795A6982-A2B2-4697-A999-13239B9B176E}" type="slidenum">
              <a:rPr lang="en-US" smtClean="0"/>
              <a:t>87</a:t>
            </a:fld>
            <a:endParaRPr lang="en-US"/>
          </a:p>
        </p:txBody>
      </p:sp>
    </p:spTree>
    <p:extLst>
      <p:ext uri="{BB962C8B-B14F-4D97-AF65-F5344CB8AC3E}">
        <p14:creationId xmlns:p14="http://schemas.microsoft.com/office/powerpoint/2010/main" val="37004001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exists fairly well-tested technology based on TPM chips for verifying remote code</a:t>
            </a:r>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88</a:t>
            </a:fld>
            <a:endParaRPr lang="en-US"/>
          </a:p>
        </p:txBody>
      </p:sp>
    </p:spTree>
    <p:extLst>
      <p:ext uri="{BB962C8B-B14F-4D97-AF65-F5344CB8AC3E}">
        <p14:creationId xmlns:p14="http://schemas.microsoft.com/office/powerpoint/2010/main" val="34476366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Interesting open problem: understand the implications of SGX</a:t>
            </a:r>
            <a:r>
              <a:rPr lang="en-US" baseline="0" dirty="0"/>
              <a:t> technology for querying encrypted data</a:t>
            </a:r>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89</a:t>
            </a:fld>
            <a:endParaRPr lang="en-US"/>
          </a:p>
        </p:txBody>
      </p:sp>
    </p:spTree>
    <p:extLst>
      <p:ext uri="{BB962C8B-B14F-4D97-AF65-F5344CB8AC3E}">
        <p14:creationId xmlns:p14="http://schemas.microsoft.com/office/powerpoint/2010/main" val="41484685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Interesting open problem: understand the implications of SGX</a:t>
            </a:r>
            <a:r>
              <a:rPr lang="en-US" baseline="0" dirty="0"/>
              <a:t> technology for querying encrypted data</a:t>
            </a:r>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90</a:t>
            </a:fld>
            <a:endParaRPr lang="en-US"/>
          </a:p>
        </p:txBody>
      </p:sp>
    </p:spTree>
    <p:extLst>
      <p:ext uri="{BB962C8B-B14F-4D97-AF65-F5344CB8AC3E}">
        <p14:creationId xmlns:p14="http://schemas.microsoft.com/office/powerpoint/2010/main" val="14149651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research</a:t>
            </a:r>
            <a:r>
              <a:rPr lang="en-US" baseline="0" dirty="0"/>
              <a:t> prototype to build on secure hardware</a:t>
            </a:r>
          </a:p>
          <a:p>
            <a:r>
              <a:rPr lang="en-US" baseline="0" dirty="0"/>
              <a:t>Within the secure hardware SQLite database system, on top embedded </a:t>
            </a:r>
            <a:r>
              <a:rPr lang="en-US" baseline="0" dirty="0" err="1"/>
              <a:t>linux</a:t>
            </a:r>
            <a:endParaRPr lang="en-US" baseline="0" dirty="0"/>
          </a:p>
          <a:p>
            <a:r>
              <a:rPr lang="en-US" baseline="0" dirty="0"/>
              <a:t>Designed for the case that only some columns are sensitive</a:t>
            </a:r>
          </a:p>
          <a:p>
            <a:r>
              <a:rPr lang="en-US" baseline="0" dirty="0"/>
              <a:t>There is regular database – </a:t>
            </a:r>
            <a:r>
              <a:rPr lang="en-US" baseline="0" dirty="0" err="1"/>
              <a:t>mysql</a:t>
            </a:r>
            <a:r>
              <a:rPr lang="en-US" baseline="0" dirty="0"/>
              <a:t> – for query processing on non-sensitive columns</a:t>
            </a:r>
          </a:p>
          <a:p>
            <a:r>
              <a:rPr lang="en-US" baseline="0" dirty="0"/>
              <a:t>Query processing: distributed between </a:t>
            </a:r>
            <a:r>
              <a:rPr lang="en-US" baseline="0" dirty="0" err="1"/>
              <a:t>sqlite</a:t>
            </a:r>
            <a:r>
              <a:rPr lang="en-US" baseline="0" dirty="0"/>
              <a:t> and </a:t>
            </a:r>
            <a:r>
              <a:rPr lang="en-US" baseline="0" dirty="0" err="1"/>
              <a:t>mysql</a:t>
            </a:r>
            <a:r>
              <a:rPr lang="en-US" baseline="0" dirty="0"/>
              <a:t> databases</a:t>
            </a:r>
          </a:p>
          <a:p>
            <a:r>
              <a:rPr lang="en-US" baseline="0" dirty="0"/>
              <a:t>Why this design? Why not go with just the database within secure hardware</a:t>
            </a:r>
          </a:p>
          <a:p>
            <a:r>
              <a:rPr lang="en-US" baseline="0" dirty="0"/>
              <a:t>Answer: resource asymmetry between secure hardware and commodity hardware</a:t>
            </a:r>
          </a:p>
          <a:p>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91</a:t>
            </a:fld>
            <a:endParaRPr lang="en-US"/>
          </a:p>
        </p:txBody>
      </p:sp>
    </p:spTree>
    <p:extLst>
      <p:ext uri="{BB962C8B-B14F-4D97-AF65-F5344CB8AC3E}">
        <p14:creationId xmlns:p14="http://schemas.microsoft.com/office/powerpoint/2010/main" val="647868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how query processing works consider the query:</a:t>
            </a:r>
          </a:p>
          <a:p>
            <a:r>
              <a:rPr lang="en-US" baseline="0" dirty="0"/>
              <a:t>Columns in red are sensitive, columns in green are not – can be kept in plaintext</a:t>
            </a:r>
          </a:p>
          <a:p>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92</a:t>
            </a:fld>
            <a:endParaRPr lang="en-US"/>
          </a:p>
        </p:txBody>
      </p:sp>
    </p:spTree>
    <p:extLst>
      <p:ext uri="{BB962C8B-B14F-4D97-AF65-F5344CB8AC3E}">
        <p14:creationId xmlns:p14="http://schemas.microsoft.com/office/powerpoint/2010/main" val="24189237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possible query plan that trusted </a:t>
            </a:r>
            <a:r>
              <a:rPr lang="en-US" dirty="0" err="1"/>
              <a:t>db</a:t>
            </a:r>
            <a:r>
              <a:rPr lang="en-US" dirty="0"/>
              <a:t> would use. </a:t>
            </a:r>
            <a:endParaRPr lang="en-US" baseline="0" dirty="0"/>
          </a:p>
          <a:p>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93</a:t>
            </a:fld>
            <a:endParaRPr lang="en-US"/>
          </a:p>
        </p:txBody>
      </p:sp>
    </p:spTree>
    <p:extLst>
      <p:ext uri="{BB962C8B-B14F-4D97-AF65-F5344CB8AC3E}">
        <p14:creationId xmlns:p14="http://schemas.microsoft.com/office/powerpoint/2010/main" val="290521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our discussion on data</a:t>
            </a:r>
            <a:r>
              <a:rPr lang="en-US" baseline="0" dirty="0"/>
              <a:t> </a:t>
            </a:r>
            <a:r>
              <a:rPr lang="en-US" dirty="0"/>
              <a:t>confidentiality has been generic</a:t>
            </a:r>
          </a:p>
          <a:p>
            <a:r>
              <a:rPr lang="en-US" dirty="0"/>
              <a:t>Now we focus on </a:t>
            </a:r>
            <a:r>
              <a:rPr lang="en-US" dirty="0" err="1"/>
              <a:t>db</a:t>
            </a:r>
            <a:r>
              <a:rPr lang="en-US" dirty="0"/>
              <a:t>-as a service and the implications of using encryption as a technology</a:t>
            </a:r>
          </a:p>
          <a:p>
            <a:r>
              <a:rPr lang="en-US" dirty="0"/>
              <a:t>Most</a:t>
            </a:r>
            <a:r>
              <a:rPr lang="en-US" baseline="0" dirty="0"/>
              <a:t> basic question: what does it mean in terms of functionality?</a:t>
            </a:r>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8</a:t>
            </a:fld>
            <a:endParaRPr lang="en-US"/>
          </a:p>
        </p:txBody>
      </p:sp>
    </p:spTree>
    <p:extLst>
      <p:ext uri="{BB962C8B-B14F-4D97-AF65-F5344CB8AC3E}">
        <p14:creationId xmlns:p14="http://schemas.microsoft.com/office/powerpoint/2010/main" val="24091084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94</a:t>
            </a:fld>
            <a:endParaRPr lang="en-US"/>
          </a:p>
        </p:txBody>
      </p:sp>
    </p:spTree>
    <p:extLst>
      <p:ext uri="{BB962C8B-B14F-4D97-AF65-F5344CB8AC3E}">
        <p14:creationId xmlns:p14="http://schemas.microsoft.com/office/powerpoint/2010/main" val="33271617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a:t>
            </a:r>
            <a:r>
              <a:rPr lang="en-US" baseline="0" dirty="0"/>
              <a:t> how a system like </a:t>
            </a:r>
            <a:r>
              <a:rPr lang="en-US" baseline="0" dirty="0" err="1"/>
              <a:t>Cipherbase</a:t>
            </a:r>
            <a:r>
              <a:rPr lang="en-US" baseline="0" dirty="0"/>
              <a:t> would work, even for a query that only operates on strongly encrypted data, we see very efficient division of labor.</a:t>
            </a:r>
          </a:p>
          <a:p>
            <a:endParaRPr lang="en-US" baseline="0" dirty="0"/>
          </a:p>
          <a:p>
            <a:r>
              <a:rPr lang="en-US" baseline="0" dirty="0"/>
              <a:t>The trusted hardware is only responsible for decryption, expression evaluation and re-encryption.</a:t>
            </a:r>
          </a:p>
          <a:p>
            <a:endParaRPr lang="en-US" baseline="0" dirty="0"/>
          </a:p>
          <a:p>
            <a:r>
              <a:rPr lang="en-US" baseline="0" dirty="0"/>
              <a:t>In a loosely-coupled architecture, all of the operations in the red box would need to run in the trusted system.</a:t>
            </a:r>
          </a:p>
        </p:txBody>
      </p:sp>
      <p:sp>
        <p:nvSpPr>
          <p:cNvPr id="4" name="Slide Number Placeholder 3"/>
          <p:cNvSpPr>
            <a:spLocks noGrp="1"/>
          </p:cNvSpPr>
          <p:nvPr>
            <p:ph type="sldNum" sz="quarter" idx="10"/>
          </p:nvPr>
        </p:nvSpPr>
        <p:spPr/>
        <p:txBody>
          <a:bodyPr/>
          <a:lstStyle/>
          <a:p>
            <a:fld id="{6BCA233D-4549-4464-A16F-D32E47C7CE4E}" type="slidenum">
              <a:rPr lang="en-US" smtClean="0"/>
              <a:t>95</a:t>
            </a:fld>
            <a:endParaRPr lang="en-US"/>
          </a:p>
        </p:txBody>
      </p:sp>
    </p:spTree>
    <p:extLst>
      <p:ext uri="{BB962C8B-B14F-4D97-AF65-F5344CB8AC3E}">
        <p14:creationId xmlns:p14="http://schemas.microsoft.com/office/powerpoint/2010/main" val="29924073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EF54DB-82B9-46DC-BC72-CD12CEE09021}" type="slidenum">
              <a:rPr lang="en-US" smtClean="0"/>
              <a:t>96</a:t>
            </a:fld>
            <a:endParaRPr lang="en-US"/>
          </a:p>
        </p:txBody>
      </p:sp>
    </p:spTree>
    <p:extLst>
      <p:ext uri="{BB962C8B-B14F-4D97-AF65-F5344CB8AC3E}">
        <p14:creationId xmlns:p14="http://schemas.microsoft.com/office/powerpoint/2010/main" val="20555403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95A6982-A2B2-4697-A999-13239B9B176E}" type="slidenum">
              <a:rPr lang="en-US" smtClean="0"/>
              <a:t>97</a:t>
            </a:fld>
            <a:endParaRPr lang="en-US"/>
          </a:p>
        </p:txBody>
      </p:sp>
    </p:spTree>
    <p:extLst>
      <p:ext uri="{BB962C8B-B14F-4D97-AF65-F5344CB8AC3E}">
        <p14:creationId xmlns:p14="http://schemas.microsoft.com/office/powerpoint/2010/main" val="35286719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start with the basics of security. In order to analyze</a:t>
            </a:r>
            <a:r>
              <a:rPr lang="en-US" baseline="0" dirty="0"/>
              <a:t> the security of an encryption scheme, we ask…. &lt;next slide&gt;</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99</a:t>
            </a:fld>
            <a:endParaRPr lang="en-US"/>
          </a:p>
        </p:txBody>
      </p:sp>
    </p:spTree>
    <p:extLst>
      <p:ext uri="{BB962C8B-B14F-4D97-AF65-F5344CB8AC3E}">
        <p14:creationId xmlns:p14="http://schemas.microsoft.com/office/powerpoint/2010/main" val="33870300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information the adversary can learn about the plaintext given the ciphertext (without the key)</a:t>
            </a:r>
          </a:p>
        </p:txBody>
      </p:sp>
      <p:sp>
        <p:nvSpPr>
          <p:cNvPr id="4" name="Slide Number Placeholder 3"/>
          <p:cNvSpPr>
            <a:spLocks noGrp="1"/>
          </p:cNvSpPr>
          <p:nvPr>
            <p:ph type="sldNum" sz="quarter" idx="10"/>
          </p:nvPr>
        </p:nvSpPr>
        <p:spPr/>
        <p:txBody>
          <a:bodyPr/>
          <a:lstStyle/>
          <a:p>
            <a:fld id="{6BCA233D-4549-4464-A16F-D32E47C7CE4E}" type="slidenum">
              <a:rPr lang="en-US" smtClean="0"/>
              <a:t>100</a:t>
            </a:fld>
            <a:endParaRPr lang="en-US"/>
          </a:p>
        </p:txBody>
      </p:sp>
    </p:spTree>
    <p:extLst>
      <p:ext uri="{BB962C8B-B14F-4D97-AF65-F5344CB8AC3E}">
        <p14:creationId xmlns:p14="http://schemas.microsoft.com/office/powerpoint/2010/main" val="30542068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above problem is well-studied in classic cryptography. The classic notion of semantic security stipulates that no information should be revealed other than the length of the input. Incidentally, this contribution was recognized by this year’s Turing Award.</a:t>
            </a:r>
          </a:p>
          <a:p>
            <a:endParaRPr lang="en-US" baseline="0" dirty="0"/>
          </a:p>
          <a:p>
            <a:r>
              <a:rPr lang="en-US" baseline="0" dirty="0"/>
              <a:t>In this talk, we will talk about information leakage informally while noting that it is possible to formalize all that we are saying using the classic notion of semantic security.</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101</a:t>
            </a:fld>
            <a:endParaRPr lang="en-US"/>
          </a:p>
        </p:txBody>
      </p:sp>
    </p:spTree>
    <p:extLst>
      <p:ext uri="{BB962C8B-B14F-4D97-AF65-F5344CB8AC3E}">
        <p14:creationId xmlns:p14="http://schemas.microsoft.com/office/powerpoint/2010/main" val="5244026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schemes such as AES</a:t>
            </a:r>
            <a:r>
              <a:rPr lang="en-US" baseline="0" dirty="0"/>
              <a:t> discussed earlier are widely believed to be semantically secure.</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102</a:t>
            </a:fld>
            <a:endParaRPr lang="en-US"/>
          </a:p>
        </p:txBody>
      </p:sp>
    </p:spTree>
    <p:extLst>
      <p:ext uri="{BB962C8B-B14F-4D97-AF65-F5344CB8AC3E}">
        <p14:creationId xmlns:p14="http://schemas.microsoft.com/office/powerpoint/2010/main" val="22810334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database</a:t>
            </a:r>
            <a:r>
              <a:rPr lang="en-US" baseline="0" dirty="0"/>
              <a:t> security is the security of encrypting “data at rest”. If we apply AES (in non-det.) mode on every cell, what information does it leak? Answer: cell lengths. We ignore cell lengths henceforth in the tutorial. If we wish to prevent leaking cell lengths, we can pad.</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103</a:t>
            </a:fld>
            <a:endParaRPr lang="en-US"/>
          </a:p>
        </p:txBody>
      </p:sp>
    </p:spTree>
    <p:extLst>
      <p:ext uri="{BB962C8B-B14F-4D97-AF65-F5344CB8AC3E}">
        <p14:creationId xmlns:p14="http://schemas.microsoft.com/office/powerpoint/2010/main" val="107476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a:t>
            </a:r>
            <a:r>
              <a:rPr lang="en-US" baseline="0" dirty="0"/>
              <a:t> that we encrypt every cell deterministically. Will we leak anything besides row sizes? Answer: no. of distinct values and frequency distribution. </a:t>
            </a:r>
            <a:r>
              <a:rPr lang="en-US" baseline="0" dirty="0" err="1"/>
              <a:t>Bellare</a:t>
            </a:r>
            <a:r>
              <a:rPr lang="en-US" baseline="0" dirty="0"/>
              <a:t> et al. have formally analyzed the security yielded by det. schemes.</a:t>
            </a:r>
            <a:endParaRPr lang="en-US" dirty="0"/>
          </a:p>
          <a:p>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104</a:t>
            </a:fld>
            <a:endParaRPr lang="en-US"/>
          </a:p>
        </p:txBody>
      </p:sp>
    </p:spTree>
    <p:extLst>
      <p:ext uri="{BB962C8B-B14F-4D97-AF65-F5344CB8AC3E}">
        <p14:creationId xmlns:p14="http://schemas.microsoft.com/office/powerpoint/2010/main" val="90104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introduce a running example: </a:t>
            </a:r>
            <a:r>
              <a:rPr lang="en-US" baseline="0" dirty="0"/>
              <a:t>backend database for a hypothetical online course systems (e.g., </a:t>
            </a:r>
            <a:r>
              <a:rPr lang="en-US" baseline="0" dirty="0" err="1"/>
              <a:t>Coursera</a:t>
            </a:r>
            <a:r>
              <a:rPr lang="en-US" baseline="0" dirty="0"/>
              <a:t>).</a:t>
            </a:r>
          </a:p>
          <a:p>
            <a:r>
              <a:rPr lang="en-US" baseline="0" dirty="0"/>
              <a:t>Contains sensitive attributes shown circled.</a:t>
            </a:r>
          </a:p>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9</a:t>
            </a:fld>
            <a:endParaRPr lang="en-US"/>
          </a:p>
        </p:txBody>
      </p:sp>
    </p:spTree>
    <p:extLst>
      <p:ext uri="{BB962C8B-B14F-4D97-AF65-F5344CB8AC3E}">
        <p14:creationId xmlns:p14="http://schemas.microsoft.com/office/powerpoint/2010/main" val="28386904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Order-preserving encryption seeks to leak cell lengths and</a:t>
            </a:r>
            <a:r>
              <a:rPr lang="en-US" baseline="0" dirty="0"/>
              <a:t> ordering of cell values. However, the OPEs proposed in practice leak more than that. Designing an OPE that leaks only the ordering (and cell lengths) is an open problem.</a:t>
            </a:r>
            <a:endParaRPr lang="en-US" dirty="0"/>
          </a:p>
          <a:p>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105</a:t>
            </a:fld>
            <a:endParaRPr lang="en-US"/>
          </a:p>
        </p:txBody>
      </p:sp>
    </p:spTree>
    <p:extLst>
      <p:ext uri="{BB962C8B-B14F-4D97-AF65-F5344CB8AC3E}">
        <p14:creationId xmlns:p14="http://schemas.microsoft.com/office/powerpoint/2010/main" val="22002013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982-A2B2-4697-A999-13239B9B176E}" type="slidenum">
              <a:rPr lang="en-US" smtClean="0"/>
              <a:t>106</a:t>
            </a:fld>
            <a:endParaRPr lang="en-US"/>
          </a:p>
        </p:txBody>
      </p:sp>
    </p:spTree>
    <p:extLst>
      <p:ext uri="{BB962C8B-B14F-4D97-AF65-F5344CB8AC3E}">
        <p14:creationId xmlns:p14="http://schemas.microsoft.com/office/powerpoint/2010/main" val="54805804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encrypt different columns differently,</a:t>
            </a:r>
            <a:r>
              <a:rPr lang="en-US" baseline="0" dirty="0"/>
              <a:t> the total info leakage is essentially the sum of leakage from each individual column.</a:t>
            </a:r>
          </a:p>
          <a:p>
            <a:endParaRPr lang="en-US" baseline="0" dirty="0"/>
          </a:p>
        </p:txBody>
      </p:sp>
      <p:sp>
        <p:nvSpPr>
          <p:cNvPr id="4" name="Slide Number Placeholder 3"/>
          <p:cNvSpPr>
            <a:spLocks noGrp="1"/>
          </p:cNvSpPr>
          <p:nvPr>
            <p:ph type="sldNum" sz="quarter" idx="10"/>
          </p:nvPr>
        </p:nvSpPr>
        <p:spPr/>
        <p:txBody>
          <a:bodyPr/>
          <a:lstStyle/>
          <a:p>
            <a:fld id="{6BCA233D-4549-4464-A16F-D32E47C7CE4E}" type="slidenum">
              <a:rPr lang="en-US" smtClean="0"/>
              <a:t>107</a:t>
            </a:fld>
            <a:endParaRPr lang="en-US"/>
          </a:p>
        </p:txBody>
      </p:sp>
    </p:spTree>
    <p:extLst>
      <p:ext uri="{BB962C8B-B14F-4D97-AF65-F5344CB8AC3E}">
        <p14:creationId xmlns:p14="http://schemas.microsoft.com/office/powerpoint/2010/main" val="34446674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What happens when we query or update the data?</a:t>
            </a:r>
            <a:r>
              <a:rPr lang="en-US" baseline="0" dirty="0"/>
              <a:t> Suppose that we have an employee table with a “Name” field and a “Salary” field. The “Salary” field is strongly encrypted and “Name” is stored in the clear. Since “Salary” is strongly encrypted, no information about it leaks other than row sizes. </a:t>
            </a:r>
          </a:p>
          <a:p>
            <a:pPr marL="0" indent="0">
              <a:buNone/>
            </a:pPr>
            <a:endParaRPr lang="en-US" baseline="0" dirty="0"/>
          </a:p>
          <a:p>
            <a:pPr marL="0" indent="0">
              <a:buNone/>
            </a:pPr>
            <a:r>
              <a:rPr lang="en-US" baseline="0" dirty="0"/>
              <a:t>Now suppose we modify the salary of an individual by identifying the individual’s name. Note that this process performs no computation on “Salary”, i.e. it treats “Salary” as a blob. While the adversary can see that Alice’s salary got modified, they presumably have no information about its old or new value since “Salary” is strongly encrypted. </a:t>
            </a:r>
          </a:p>
          <a:p>
            <a:pPr marL="0" indent="0">
              <a:buNone/>
            </a:pPr>
            <a:endParaRPr lang="en-US" baseline="0" dirty="0"/>
          </a:p>
          <a:p>
            <a:pPr marL="0" indent="0">
              <a:buNone/>
            </a:pPr>
            <a:r>
              <a:rPr lang="en-US" baseline="0" dirty="0"/>
              <a:t>However, suppose we have a series of updates….</a:t>
            </a:r>
          </a:p>
        </p:txBody>
      </p:sp>
      <p:sp>
        <p:nvSpPr>
          <p:cNvPr id="4" name="Slide Number Placeholder 3"/>
          <p:cNvSpPr>
            <a:spLocks noGrp="1"/>
          </p:cNvSpPr>
          <p:nvPr>
            <p:ph type="sldNum" sz="quarter" idx="10"/>
          </p:nvPr>
        </p:nvSpPr>
        <p:spPr/>
        <p:txBody>
          <a:bodyPr/>
          <a:lstStyle/>
          <a:p>
            <a:fld id="{1E04503F-91B3-4894-B30A-49727143E3F6}" type="slidenum">
              <a:rPr lang="en-US" smtClean="0"/>
              <a:t>108</a:t>
            </a:fld>
            <a:endParaRPr lang="en-US"/>
          </a:p>
        </p:txBody>
      </p:sp>
    </p:spTree>
    <p:extLst>
      <p:ext uri="{BB962C8B-B14F-4D97-AF65-F5344CB8AC3E}">
        <p14:creationId xmlns:p14="http://schemas.microsoft.com/office/powerpoint/2010/main" val="201964843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…two to Alice’s salary</a:t>
            </a:r>
          </a:p>
        </p:txBody>
      </p:sp>
      <p:sp>
        <p:nvSpPr>
          <p:cNvPr id="4" name="Slide Number Placeholder 3"/>
          <p:cNvSpPr>
            <a:spLocks noGrp="1"/>
          </p:cNvSpPr>
          <p:nvPr>
            <p:ph type="sldNum" sz="quarter" idx="10"/>
          </p:nvPr>
        </p:nvSpPr>
        <p:spPr/>
        <p:txBody>
          <a:bodyPr/>
          <a:lstStyle/>
          <a:p>
            <a:fld id="{1E04503F-91B3-4894-B30A-49727143E3F6}" type="slidenum">
              <a:rPr lang="en-US" smtClean="0"/>
              <a:t>109</a:t>
            </a:fld>
            <a:endParaRPr lang="en-US"/>
          </a:p>
        </p:txBody>
      </p:sp>
    </p:spTree>
    <p:extLst>
      <p:ext uri="{BB962C8B-B14F-4D97-AF65-F5344CB8AC3E}">
        <p14:creationId xmlns:p14="http://schemas.microsoft.com/office/powerpoint/2010/main" val="31691101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…and three to Bob’s. </a:t>
            </a:r>
          </a:p>
        </p:txBody>
      </p:sp>
      <p:sp>
        <p:nvSpPr>
          <p:cNvPr id="4" name="Slide Number Placeholder 3"/>
          <p:cNvSpPr>
            <a:spLocks noGrp="1"/>
          </p:cNvSpPr>
          <p:nvPr>
            <p:ph type="sldNum" sz="quarter" idx="10"/>
          </p:nvPr>
        </p:nvSpPr>
        <p:spPr/>
        <p:txBody>
          <a:bodyPr/>
          <a:lstStyle/>
          <a:p>
            <a:fld id="{1E04503F-91B3-4894-B30A-49727143E3F6}" type="slidenum">
              <a:rPr lang="en-US" smtClean="0"/>
              <a:t>110</a:t>
            </a:fld>
            <a:endParaRPr lang="en-US"/>
          </a:p>
        </p:txBody>
      </p:sp>
    </p:spTree>
    <p:extLst>
      <p:ext uri="{BB962C8B-B14F-4D97-AF65-F5344CB8AC3E}">
        <p14:creationId xmlns:p14="http://schemas.microsoft.com/office/powerpoint/2010/main" val="302527511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p:txBody>
      </p:sp>
      <p:sp>
        <p:nvSpPr>
          <p:cNvPr id="4" name="Slide Number Placeholder 3"/>
          <p:cNvSpPr>
            <a:spLocks noGrp="1"/>
          </p:cNvSpPr>
          <p:nvPr>
            <p:ph type="sldNum" sz="quarter" idx="10"/>
          </p:nvPr>
        </p:nvSpPr>
        <p:spPr/>
        <p:txBody>
          <a:bodyPr/>
          <a:lstStyle/>
          <a:p>
            <a:fld id="{1E04503F-91B3-4894-B30A-49727143E3F6}" type="slidenum">
              <a:rPr lang="en-US" smtClean="0"/>
              <a:t>111</a:t>
            </a:fld>
            <a:endParaRPr lang="en-US"/>
          </a:p>
        </p:txBody>
      </p:sp>
    </p:spTree>
    <p:extLst>
      <p:ext uri="{BB962C8B-B14F-4D97-AF65-F5344CB8AC3E}">
        <p14:creationId xmlns:p14="http://schemas.microsoft.com/office/powerpoint/2010/main" val="38441214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Then, the adversary can observe the frequency with which a particular individual’s salary was updated. In this instance, the adversary knows that Alice’s salary was updated less often than Bob’s. Suppose that the adversary knows as part of background knowledge that full-time employees earn more, and that salaries of hourly wage employees are updated more often. Then, the adversary can learn some information about the ordering of employee salaries, in this instance that Alice likely has a higher salary than Bob.</a:t>
            </a:r>
          </a:p>
          <a:p>
            <a:pPr marL="0" indent="0">
              <a:buNone/>
            </a:pPr>
            <a:endParaRPr lang="en-US" baseline="0" dirty="0"/>
          </a:p>
        </p:txBody>
      </p:sp>
      <p:sp>
        <p:nvSpPr>
          <p:cNvPr id="4" name="Slide Number Placeholder 3"/>
          <p:cNvSpPr>
            <a:spLocks noGrp="1"/>
          </p:cNvSpPr>
          <p:nvPr>
            <p:ph type="sldNum" sz="quarter" idx="10"/>
          </p:nvPr>
        </p:nvSpPr>
        <p:spPr/>
        <p:txBody>
          <a:bodyPr/>
          <a:lstStyle/>
          <a:p>
            <a:fld id="{1E04503F-91B3-4894-B30A-49727143E3F6}" type="slidenum">
              <a:rPr lang="en-US" smtClean="0"/>
              <a:t>112</a:t>
            </a:fld>
            <a:endParaRPr lang="en-US"/>
          </a:p>
        </p:txBody>
      </p:sp>
    </p:spTree>
    <p:extLst>
      <p:ext uri="{BB962C8B-B14F-4D97-AF65-F5344CB8AC3E}">
        <p14:creationId xmlns:p14="http://schemas.microsoft.com/office/powerpoint/2010/main" val="375300510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we do computations over encrypted data?</a:t>
            </a:r>
            <a:r>
              <a:rPr lang="en-US" baseline="0" dirty="0"/>
              <a:t> Let us consider a sort operator that uses a trusted module (whether in the client or in the server) to compare records. The adversary can observe the result of comparing various records and can hence infer the ordering. Note that this leakage happens even if the data stays encrypted throughout the system stack. </a:t>
            </a:r>
          </a:p>
          <a:p>
            <a:endParaRPr lang="en-US" baseline="0" dirty="0"/>
          </a:p>
          <a:p>
            <a:r>
              <a:rPr lang="en-US" baseline="0" dirty="0"/>
              <a:t>In other words, encryption of data alone does not prevent information leakage. The overall query workflow – query access patterns and data movement patterns – leak information. We will refer to this as “Dynamic” security to distinguish it from the security of data at rest.</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113</a:t>
            </a:fld>
            <a:endParaRPr lang="en-US"/>
          </a:p>
        </p:txBody>
      </p:sp>
    </p:spTree>
    <p:extLst>
      <p:ext uri="{BB962C8B-B14F-4D97-AF65-F5344CB8AC3E}">
        <p14:creationId xmlns:p14="http://schemas.microsoft.com/office/powerpoint/2010/main" val="25216590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previous work in an area known as oblivious computation that answers in the affirmative. The previous result is stated for programs not just </a:t>
            </a:r>
            <a:r>
              <a:rPr lang="en-US" dirty="0" err="1"/>
              <a:t>DBMSes</a:t>
            </a:r>
            <a:r>
              <a:rPr lang="en-US" dirty="0"/>
              <a:t>.</a:t>
            </a:r>
            <a:r>
              <a:rPr lang="en-US" baseline="0" dirty="0"/>
              <a:t> Suppose that we model program execution simplistically as a trusted CPU that has the program accessing data in untrusted memory. A program in general accesses some data items more than others, defining its access pattern. The notion of “oblivious” computation recognizes that these access patterns leak information and attempts to hide them. </a:t>
            </a:r>
            <a:endParaRPr lang="en-US" dirty="0"/>
          </a:p>
        </p:txBody>
      </p:sp>
      <p:sp>
        <p:nvSpPr>
          <p:cNvPr id="4" name="Slide Number Placeholder 3"/>
          <p:cNvSpPr>
            <a:spLocks noGrp="1"/>
          </p:cNvSpPr>
          <p:nvPr>
            <p:ph type="sldNum" sz="quarter" idx="10"/>
          </p:nvPr>
        </p:nvSpPr>
        <p:spPr/>
        <p:txBody>
          <a:bodyPr/>
          <a:lstStyle/>
          <a:p>
            <a:fld id="{6BCA233D-4549-4464-A16F-D32E47C7CE4E}" type="slidenum">
              <a:rPr lang="en-US" smtClean="0"/>
              <a:t>115</a:t>
            </a:fld>
            <a:endParaRPr lang="en-US"/>
          </a:p>
        </p:txBody>
      </p:sp>
    </p:spTree>
    <p:extLst>
      <p:ext uri="{BB962C8B-B14F-4D97-AF65-F5344CB8AC3E}">
        <p14:creationId xmlns:p14="http://schemas.microsoft.com/office/powerpoint/2010/main" val="142624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Light" panose="020F030202020403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6/26/2014</a:t>
            </a:r>
          </a:p>
        </p:txBody>
      </p:sp>
      <p:sp>
        <p:nvSpPr>
          <p:cNvPr id="5" name="Footer Placeholder 4"/>
          <p:cNvSpPr>
            <a:spLocks noGrp="1"/>
          </p:cNvSpPr>
          <p:nvPr>
            <p:ph type="ftr" sz="quarter" idx="11"/>
          </p:nvPr>
        </p:nvSpPr>
        <p:spPr/>
        <p:txBody>
          <a:bodyPr/>
          <a:lstStyle/>
          <a:p>
            <a:r>
              <a:rPr lang="en-US"/>
              <a:t>SIGMOD 2014</a:t>
            </a:r>
          </a:p>
        </p:txBody>
      </p:sp>
      <p:sp>
        <p:nvSpPr>
          <p:cNvPr id="6" name="Slide Number Placeholder 5"/>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390939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6/26/2014</a:t>
            </a:r>
          </a:p>
        </p:txBody>
      </p:sp>
      <p:sp>
        <p:nvSpPr>
          <p:cNvPr id="5" name="Footer Placeholder 4"/>
          <p:cNvSpPr>
            <a:spLocks noGrp="1"/>
          </p:cNvSpPr>
          <p:nvPr>
            <p:ph type="ftr" sz="quarter" idx="11"/>
          </p:nvPr>
        </p:nvSpPr>
        <p:spPr/>
        <p:txBody>
          <a:bodyPr/>
          <a:lstStyle/>
          <a:p>
            <a:r>
              <a:rPr lang="en-US"/>
              <a:t>SIGMOD 2014</a:t>
            </a:r>
          </a:p>
        </p:txBody>
      </p:sp>
      <p:sp>
        <p:nvSpPr>
          <p:cNvPr id="6" name="Slide Number Placeholder 5"/>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416761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6/26/2014</a:t>
            </a:r>
          </a:p>
        </p:txBody>
      </p:sp>
      <p:sp>
        <p:nvSpPr>
          <p:cNvPr id="5" name="Footer Placeholder 4"/>
          <p:cNvSpPr>
            <a:spLocks noGrp="1"/>
          </p:cNvSpPr>
          <p:nvPr>
            <p:ph type="ftr" sz="quarter" idx="11"/>
          </p:nvPr>
        </p:nvSpPr>
        <p:spPr/>
        <p:txBody>
          <a:bodyPr/>
          <a:lstStyle/>
          <a:p>
            <a:r>
              <a:rPr lang="en-US"/>
              <a:t>SIGMOD 2014</a:t>
            </a:r>
          </a:p>
        </p:txBody>
      </p:sp>
      <p:sp>
        <p:nvSpPr>
          <p:cNvPr id="6" name="Slide Number Placeholder 5"/>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343492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lnSpc>
                <a:spcPct val="150000"/>
              </a:lnSpc>
              <a:defRPr>
                <a:latin typeface="Calibri" panose="020F0502020204030204" pitchFamily="34" charset="0"/>
              </a:defRPr>
            </a:lvl1pPr>
            <a:lvl2pPr>
              <a:lnSpc>
                <a:spcPct val="150000"/>
              </a:lnSpc>
              <a:defRPr>
                <a:latin typeface="Calibri" panose="020F0502020204030204" pitchFamily="34" charset="0"/>
              </a:defRPr>
            </a:lvl2pPr>
            <a:lvl3pPr>
              <a:lnSpc>
                <a:spcPct val="150000"/>
              </a:lnSpc>
              <a:defRPr>
                <a:latin typeface="Calibri" panose="020F0502020204030204" pitchFamily="34" charset="0"/>
              </a:defRPr>
            </a:lvl3pPr>
            <a:lvl4pPr>
              <a:lnSpc>
                <a:spcPct val="150000"/>
              </a:lnSpc>
              <a:defRPr>
                <a:latin typeface="Calibri" panose="020F0502020204030204" pitchFamily="34" charset="0"/>
              </a:defRPr>
            </a:lvl4pPr>
            <a:lvl5pPr>
              <a:lnSpc>
                <a:spcPct val="150000"/>
              </a:lnSpc>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z="1100">
                <a:latin typeface="Calibri" panose="020F0502020204030204" pitchFamily="34" charset="0"/>
              </a:defRPr>
            </a:lvl1pPr>
          </a:lstStyle>
          <a:p>
            <a:r>
              <a:rPr lang="en-US"/>
              <a:t>6/26/2014</a:t>
            </a:r>
            <a:endParaRPr lang="en-US" dirty="0"/>
          </a:p>
        </p:txBody>
      </p:sp>
      <p:sp>
        <p:nvSpPr>
          <p:cNvPr id="5" name="Footer Placeholder 4"/>
          <p:cNvSpPr>
            <a:spLocks noGrp="1"/>
          </p:cNvSpPr>
          <p:nvPr>
            <p:ph type="ftr" sz="quarter" idx="11"/>
          </p:nvPr>
        </p:nvSpPr>
        <p:spPr/>
        <p:txBody>
          <a:bodyPr/>
          <a:lstStyle/>
          <a:p>
            <a:r>
              <a:rPr lang="en-US"/>
              <a:t>SIGMOD 2014</a:t>
            </a:r>
          </a:p>
        </p:txBody>
      </p:sp>
      <p:sp>
        <p:nvSpPr>
          <p:cNvPr id="6" name="Slide Number Placeholder 5"/>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378761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a:t>6/26/2014</a:t>
            </a:r>
          </a:p>
        </p:txBody>
      </p:sp>
      <p:sp>
        <p:nvSpPr>
          <p:cNvPr id="5" name="Footer Placeholder 4"/>
          <p:cNvSpPr>
            <a:spLocks noGrp="1"/>
          </p:cNvSpPr>
          <p:nvPr>
            <p:ph type="ftr" sz="quarter" idx="11"/>
          </p:nvPr>
        </p:nvSpPr>
        <p:spPr/>
        <p:txBody>
          <a:bodyPr/>
          <a:lstStyle/>
          <a:p>
            <a:r>
              <a:rPr lang="en-US"/>
              <a:t>SIGMOD 2014</a:t>
            </a:r>
          </a:p>
        </p:txBody>
      </p:sp>
      <p:sp>
        <p:nvSpPr>
          <p:cNvPr id="6" name="Slide Number Placeholder 5"/>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73988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lnSpc>
                <a:spcPct val="150000"/>
              </a:lnSpc>
              <a:defRPr sz="2800">
                <a:latin typeface="Calibri" panose="020F0502020204030204" pitchFamily="34" charset="0"/>
              </a:defRPr>
            </a:lvl1pPr>
            <a:lvl2pPr>
              <a:lnSpc>
                <a:spcPct val="150000"/>
              </a:lnSpc>
              <a:defRPr sz="2400">
                <a:latin typeface="Calibri" panose="020F0502020204030204" pitchFamily="34" charset="0"/>
              </a:defRPr>
            </a:lvl2pPr>
            <a:lvl3pPr>
              <a:lnSpc>
                <a:spcPct val="150000"/>
              </a:lnSpc>
              <a:defRPr sz="2000">
                <a:latin typeface="Calibri" panose="020F0502020204030204" pitchFamily="34" charset="0"/>
              </a:defRPr>
            </a:lvl3pPr>
            <a:lvl4pPr>
              <a:lnSpc>
                <a:spcPct val="150000"/>
              </a:lnSpc>
              <a:defRPr sz="1800">
                <a:latin typeface="Calibri" panose="020F0502020204030204" pitchFamily="34" charset="0"/>
              </a:defRPr>
            </a:lvl4pPr>
            <a:lvl5pPr>
              <a:lnSpc>
                <a:spcPct val="150000"/>
              </a:lnSpc>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lnSpc>
                <a:spcPct val="150000"/>
              </a:lnSpc>
              <a:defRPr sz="2800">
                <a:latin typeface="Calibri" panose="020F0502020204030204" pitchFamily="34" charset="0"/>
              </a:defRPr>
            </a:lvl1pPr>
            <a:lvl2pPr>
              <a:lnSpc>
                <a:spcPct val="150000"/>
              </a:lnSpc>
              <a:defRPr sz="2400">
                <a:latin typeface="Calibri" panose="020F0502020204030204" pitchFamily="34" charset="0"/>
              </a:defRPr>
            </a:lvl2pPr>
            <a:lvl3pPr>
              <a:lnSpc>
                <a:spcPct val="150000"/>
              </a:lnSpc>
              <a:defRPr sz="2000">
                <a:latin typeface="Calibri" panose="020F0502020204030204" pitchFamily="34" charset="0"/>
              </a:defRPr>
            </a:lvl3pPr>
            <a:lvl4pPr>
              <a:lnSpc>
                <a:spcPct val="150000"/>
              </a:lnSpc>
              <a:defRPr sz="1800">
                <a:latin typeface="Calibri" panose="020F0502020204030204" pitchFamily="34" charset="0"/>
              </a:defRPr>
            </a:lvl4pPr>
            <a:lvl5pPr>
              <a:lnSpc>
                <a:spcPct val="150000"/>
              </a:lnSpc>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6/26/2014</a:t>
            </a:r>
          </a:p>
        </p:txBody>
      </p:sp>
      <p:sp>
        <p:nvSpPr>
          <p:cNvPr id="6" name="Footer Placeholder 5"/>
          <p:cNvSpPr>
            <a:spLocks noGrp="1"/>
          </p:cNvSpPr>
          <p:nvPr>
            <p:ph type="ftr" sz="quarter" idx="11"/>
          </p:nvPr>
        </p:nvSpPr>
        <p:spPr/>
        <p:txBody>
          <a:bodyPr/>
          <a:lstStyle/>
          <a:p>
            <a:r>
              <a:rPr lang="en-US"/>
              <a:t>SIGMOD 2014</a:t>
            </a:r>
          </a:p>
        </p:txBody>
      </p:sp>
      <p:sp>
        <p:nvSpPr>
          <p:cNvPr id="7" name="Slide Number Placeholder 6"/>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94527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6/26/2014</a:t>
            </a:r>
          </a:p>
        </p:txBody>
      </p:sp>
      <p:sp>
        <p:nvSpPr>
          <p:cNvPr id="8" name="Footer Placeholder 7"/>
          <p:cNvSpPr>
            <a:spLocks noGrp="1"/>
          </p:cNvSpPr>
          <p:nvPr>
            <p:ph type="ftr" sz="quarter" idx="11"/>
          </p:nvPr>
        </p:nvSpPr>
        <p:spPr/>
        <p:txBody>
          <a:bodyPr/>
          <a:lstStyle/>
          <a:p>
            <a:r>
              <a:rPr lang="en-US"/>
              <a:t>SIGMOD 2014</a:t>
            </a:r>
          </a:p>
        </p:txBody>
      </p:sp>
      <p:sp>
        <p:nvSpPr>
          <p:cNvPr id="9" name="Slide Number Placeholder 8"/>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337945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6/26/2014</a:t>
            </a:r>
          </a:p>
        </p:txBody>
      </p:sp>
      <p:sp>
        <p:nvSpPr>
          <p:cNvPr id="4" name="Footer Placeholder 3"/>
          <p:cNvSpPr>
            <a:spLocks noGrp="1"/>
          </p:cNvSpPr>
          <p:nvPr>
            <p:ph type="ftr" sz="quarter" idx="11"/>
          </p:nvPr>
        </p:nvSpPr>
        <p:spPr/>
        <p:txBody>
          <a:bodyPr/>
          <a:lstStyle/>
          <a:p>
            <a:r>
              <a:rPr lang="en-US"/>
              <a:t>SIGMOD 2014</a:t>
            </a:r>
          </a:p>
        </p:txBody>
      </p:sp>
      <p:sp>
        <p:nvSpPr>
          <p:cNvPr id="5" name="Slide Number Placeholder 4"/>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369407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6/26/2014</a:t>
            </a:r>
          </a:p>
        </p:txBody>
      </p:sp>
      <p:sp>
        <p:nvSpPr>
          <p:cNvPr id="3" name="Footer Placeholder 2"/>
          <p:cNvSpPr>
            <a:spLocks noGrp="1"/>
          </p:cNvSpPr>
          <p:nvPr>
            <p:ph type="ftr" sz="quarter" idx="11"/>
          </p:nvPr>
        </p:nvSpPr>
        <p:spPr/>
        <p:txBody>
          <a:bodyPr/>
          <a:lstStyle/>
          <a:p>
            <a:r>
              <a:rPr lang="en-US"/>
              <a:t>SIGMOD 2014</a:t>
            </a:r>
          </a:p>
        </p:txBody>
      </p:sp>
      <p:sp>
        <p:nvSpPr>
          <p:cNvPr id="4" name="Slide Number Placeholder 3"/>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408277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6/26/2014</a:t>
            </a:r>
          </a:p>
        </p:txBody>
      </p:sp>
      <p:sp>
        <p:nvSpPr>
          <p:cNvPr id="6" name="Footer Placeholder 5"/>
          <p:cNvSpPr>
            <a:spLocks noGrp="1"/>
          </p:cNvSpPr>
          <p:nvPr>
            <p:ph type="ftr" sz="quarter" idx="11"/>
          </p:nvPr>
        </p:nvSpPr>
        <p:spPr/>
        <p:txBody>
          <a:bodyPr/>
          <a:lstStyle/>
          <a:p>
            <a:r>
              <a:rPr lang="en-US"/>
              <a:t>SIGMOD 2014</a:t>
            </a:r>
          </a:p>
        </p:txBody>
      </p:sp>
      <p:sp>
        <p:nvSpPr>
          <p:cNvPr id="7" name="Slide Number Placeholder 6"/>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355588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6/26/2014</a:t>
            </a:r>
          </a:p>
        </p:txBody>
      </p:sp>
      <p:sp>
        <p:nvSpPr>
          <p:cNvPr id="6" name="Footer Placeholder 5"/>
          <p:cNvSpPr>
            <a:spLocks noGrp="1"/>
          </p:cNvSpPr>
          <p:nvPr>
            <p:ph type="ftr" sz="quarter" idx="11"/>
          </p:nvPr>
        </p:nvSpPr>
        <p:spPr/>
        <p:txBody>
          <a:bodyPr/>
          <a:lstStyle/>
          <a:p>
            <a:r>
              <a:rPr lang="en-US"/>
              <a:t>SIGMOD 2014</a:t>
            </a:r>
          </a:p>
        </p:txBody>
      </p:sp>
      <p:sp>
        <p:nvSpPr>
          <p:cNvPr id="7" name="Slide Number Placeholder 6"/>
          <p:cNvSpPr>
            <a:spLocks noGrp="1"/>
          </p:cNvSpPr>
          <p:nvPr>
            <p:ph type="sldNum" sz="quarter" idx="12"/>
          </p:nvPr>
        </p:nvSpPr>
        <p:spPr/>
        <p:txBody>
          <a:bodyPr/>
          <a:lstStyle/>
          <a:p>
            <a:fld id="{BACC0D7D-E0FC-49BF-B4A2-5B13217C58F0}" type="slidenum">
              <a:rPr lang="en-US" smtClean="0"/>
              <a:t>‹#›</a:t>
            </a:fld>
            <a:endParaRPr lang="en-US"/>
          </a:p>
        </p:txBody>
      </p:sp>
    </p:spTree>
    <p:extLst>
      <p:ext uri="{BB962C8B-B14F-4D97-AF65-F5344CB8AC3E}">
        <p14:creationId xmlns:p14="http://schemas.microsoft.com/office/powerpoint/2010/main" val="304500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6/26/2014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SIGMOD 2014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C0D7D-E0FC-49BF-B4A2-5B13217C58F0}" type="slidenum">
              <a:rPr lang="en-US" smtClean="0"/>
              <a:t>‹#›</a:t>
            </a:fld>
            <a:endParaRPr lang="en-US"/>
          </a:p>
        </p:txBody>
      </p:sp>
    </p:spTree>
    <p:extLst>
      <p:ext uri="{BB962C8B-B14F-4D97-AF65-F5344CB8AC3E}">
        <p14:creationId xmlns:p14="http://schemas.microsoft.com/office/powerpoint/2010/main" val="323378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hyperlink" Target="http://aws.amazon.com/govcloud-us/"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aws.amazon.com/cloudhsm/" TargetMode="External"/><Relationship Id="rId2" Type="http://schemas.openxmlformats.org/officeDocument/2006/relationships/hyperlink" Target="http://www.cse.scu.edu/~tschwarz/coen152_05/Lectures/BufferOverflow.html"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www.oracle.com/technetwork/database/options/advanced-security/index-099011.html"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hyperlink" Target="http://technet.microsoft.com/en-us/library/bb934049.aspx" TargetMode="External"/><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hyperlink" Target="http://crypto.stanford.edu/cs155old/cs155-spring11/lectures/08-TCG.pdf" TargetMode="External"/><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hyperlink" Target="http://www.trustedcomputinggroup.org/resources/tpm_main_specification"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0.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0.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4.png"/><Relationship Id="rId7"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96.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70.png"/><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rPr>
              <a:t>Querying Encrypted Data</a:t>
            </a:r>
          </a:p>
        </p:txBody>
      </p:sp>
      <p:sp>
        <p:nvSpPr>
          <p:cNvPr id="3" name="Subtitle 2"/>
          <p:cNvSpPr>
            <a:spLocks noGrp="1"/>
          </p:cNvSpPr>
          <p:nvPr>
            <p:ph type="subTitle" idx="1"/>
          </p:nvPr>
        </p:nvSpPr>
        <p:spPr>
          <a:xfrm>
            <a:off x="1371600" y="3886200"/>
            <a:ext cx="6400800" cy="2362200"/>
          </a:xfrm>
        </p:spPr>
        <p:txBody>
          <a:bodyPr>
            <a:normAutofit fontScale="70000" lnSpcReduction="20000"/>
          </a:bodyPr>
          <a:lstStyle/>
          <a:p>
            <a:pPr>
              <a:lnSpc>
                <a:spcPct val="170000"/>
              </a:lnSpc>
            </a:pPr>
            <a:r>
              <a:rPr lang="en-US" dirty="0"/>
              <a:t>Arvind Arasu, Ken Eguro, </a:t>
            </a:r>
            <a:br>
              <a:rPr lang="en-US" dirty="0"/>
            </a:br>
            <a:r>
              <a:rPr lang="en-US" dirty="0"/>
              <a:t>Ravi Ramamurthy, Raghav Kaushik</a:t>
            </a:r>
            <a:br>
              <a:rPr lang="en-US" dirty="0"/>
            </a:br>
            <a:endParaRPr lang="en-US" dirty="0"/>
          </a:p>
          <a:p>
            <a:pPr>
              <a:lnSpc>
                <a:spcPct val="170000"/>
              </a:lnSpc>
            </a:pPr>
            <a:r>
              <a:rPr lang="en-US" dirty="0"/>
              <a:t>Microsoft Research</a:t>
            </a:r>
          </a:p>
        </p:txBody>
      </p:sp>
    </p:spTree>
    <p:extLst>
      <p:ext uri="{BB962C8B-B14F-4D97-AF65-F5344CB8AC3E}">
        <p14:creationId xmlns:p14="http://schemas.microsoft.com/office/powerpoint/2010/main" val="314859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Encryption and </a:t>
            </a:r>
            <a:r>
              <a:rPr lang="en-US" sz="4000" dirty="0" err="1"/>
              <a:t>DbaaS</a:t>
            </a:r>
            <a:r>
              <a:rPr lang="en-US" sz="4000" dirty="0"/>
              <a:t>: Functionality</a:t>
            </a:r>
          </a:p>
        </p:txBody>
      </p:sp>
      <p:sp>
        <p:nvSpPr>
          <p:cNvPr id="3" name="Slide Number Placeholder 2"/>
          <p:cNvSpPr>
            <a:spLocks noGrp="1"/>
          </p:cNvSpPr>
          <p:nvPr>
            <p:ph type="sldNum" sz="quarter" idx="12"/>
          </p:nvPr>
        </p:nvSpPr>
        <p:spPr/>
        <p:txBody>
          <a:bodyPr/>
          <a:lstStyle/>
          <a:p>
            <a:fld id="{BACC0D7D-E0FC-49BF-B4A2-5B13217C58F0}" type="slidenum">
              <a:rPr lang="en-US" smtClean="0"/>
              <a:t>10</a:t>
            </a:fld>
            <a:endParaRPr lang="en-US"/>
          </a:p>
        </p:txBody>
      </p:sp>
      <p:pic>
        <p:nvPicPr>
          <p:cNvPr id="20" name="Picture 19"/>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pic>
        <p:nvPicPr>
          <p:cNvPr id="21" name="Picture 2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19200" y="2743200"/>
            <a:ext cx="1066006" cy="1066006"/>
          </a:xfrm>
          <a:prstGeom prst="rect">
            <a:avLst/>
          </a:prstGeom>
        </p:spPr>
      </p:pic>
      <p:pic>
        <p:nvPicPr>
          <p:cNvPr id="22" name="Picture 2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48676" y="2743200"/>
            <a:ext cx="1066006" cy="1066006"/>
          </a:xfrm>
          <a:prstGeom prst="rect">
            <a:avLst/>
          </a:prstGeom>
        </p:spPr>
      </p:pic>
      <p:pic>
        <p:nvPicPr>
          <p:cNvPr id="23" name="Picture 22"/>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33600" y="2743200"/>
            <a:ext cx="1066006" cy="1066006"/>
          </a:xfrm>
          <a:prstGeom prst="rect">
            <a:avLst/>
          </a:prstGeom>
        </p:spPr>
      </p:pic>
      <p:cxnSp>
        <p:nvCxnSpPr>
          <p:cNvPr id="24" name="Straight Connector 23"/>
          <p:cNvCxnSpPr/>
          <p:nvPr/>
        </p:nvCxnSpPr>
        <p:spPr>
          <a:xfrm>
            <a:off x="228600" y="49530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33" name="Picture 32"/>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35" name="Picture 34"/>
          <p:cNvPicPr>
            <a:picLocks noChangeAspect="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sp>
        <p:nvSpPr>
          <p:cNvPr id="4" name="TextBox 3"/>
          <p:cNvSpPr txBox="1"/>
          <p:nvPr/>
        </p:nvSpPr>
        <p:spPr>
          <a:xfrm>
            <a:off x="6572518" y="5767393"/>
            <a:ext cx="1155573" cy="369332"/>
          </a:xfrm>
          <a:prstGeom prst="rect">
            <a:avLst/>
          </a:prstGeom>
          <a:noFill/>
        </p:spPr>
        <p:txBody>
          <a:bodyPr wrap="none" rtlCol="0">
            <a:spAutoFit/>
          </a:bodyPr>
          <a:lstStyle/>
          <a:p>
            <a:r>
              <a:rPr lang="en-US" dirty="0">
                <a:latin typeface="Calibri" panose="020F0502020204030204" pitchFamily="34" charset="0"/>
              </a:rPr>
              <a:t>Client App</a:t>
            </a:r>
          </a:p>
        </p:txBody>
      </p:sp>
      <p:pic>
        <p:nvPicPr>
          <p:cNvPr id="16" name="Picture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84884" y="2743200"/>
            <a:ext cx="1066006" cy="1066006"/>
          </a:xfrm>
          <a:prstGeom prst="rect">
            <a:avLst/>
          </a:prstGeom>
        </p:spPr>
      </p:pic>
      <p:cxnSp>
        <p:nvCxnSpPr>
          <p:cNvPr id="6" name="Straight Arrow Connector 5"/>
          <p:cNvCxnSpPr/>
          <p:nvPr/>
        </p:nvCxnSpPr>
        <p:spPr>
          <a:xfrm flipV="1">
            <a:off x="7086600" y="3809206"/>
            <a:ext cx="0" cy="1937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91400" y="3809206"/>
            <a:ext cx="0" cy="195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1638" y="4214336"/>
            <a:ext cx="2371162"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SELECT *</a:t>
            </a:r>
          </a:p>
          <a:p>
            <a:r>
              <a:rPr lang="en-US" sz="1400" dirty="0">
                <a:latin typeface="Consolas" panose="020B0609020204030204" pitchFamily="49" charset="0"/>
                <a:cs typeface="Consolas" panose="020B0609020204030204" pitchFamily="49" charset="0"/>
              </a:rPr>
              <a:t>FROM courses</a:t>
            </a:r>
          </a:p>
          <a:p>
            <a:r>
              <a:rPr lang="en-US" sz="1400" dirty="0">
                <a:latin typeface="Consolas" panose="020B0609020204030204" pitchFamily="49" charset="0"/>
                <a:cs typeface="Consolas" panose="020B0609020204030204" pitchFamily="49" charset="0"/>
              </a:rPr>
              <a:t>WHERE </a:t>
            </a:r>
            <a:r>
              <a:rPr lang="en-US" sz="1400" dirty="0" err="1">
                <a:latin typeface="Consolas" panose="020B0609020204030204" pitchFamily="49" charset="0"/>
                <a:cs typeface="Consolas" panose="020B0609020204030204" pitchFamily="49" charset="0"/>
              </a:rPr>
              <a:t>StudentId</a:t>
            </a:r>
            <a:r>
              <a:rPr lang="en-US" sz="1400" dirty="0">
                <a:latin typeface="Consolas" panose="020B0609020204030204" pitchFamily="49" charset="0"/>
                <a:cs typeface="Consolas" panose="020B0609020204030204" pitchFamily="49" charset="0"/>
              </a:rPr>
              <a:t> = 1234</a:t>
            </a:r>
          </a:p>
        </p:txBody>
      </p:sp>
      <p:grpSp>
        <p:nvGrpSpPr>
          <p:cNvPr id="19" name="Group 18"/>
          <p:cNvGrpSpPr/>
          <p:nvPr/>
        </p:nvGrpSpPr>
        <p:grpSpPr>
          <a:xfrm>
            <a:off x="7750890" y="4028830"/>
            <a:ext cx="788552" cy="1395044"/>
            <a:chOff x="7750890" y="4028830"/>
            <a:chExt cx="788552" cy="1395044"/>
          </a:xfrm>
        </p:grpSpPr>
        <p:sp>
          <p:nvSpPr>
            <p:cNvPr id="13" name="Rectangle 12"/>
            <p:cNvSpPr/>
            <p:nvPr/>
          </p:nvSpPr>
          <p:spPr>
            <a:xfrm>
              <a:off x="7750890" y="4028830"/>
              <a:ext cx="783510" cy="1381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7750890" y="4214336"/>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0890" y="4407517"/>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50890" y="4610100"/>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50890" y="4788299"/>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750890" y="4983573"/>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755932" y="5181600"/>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4028830"/>
              <a:ext cx="0" cy="1381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229600" y="4042505"/>
              <a:ext cx="0" cy="138136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12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Security</a:t>
            </a:r>
          </a:p>
        </p:txBody>
      </p:sp>
      <p:sp>
        <p:nvSpPr>
          <p:cNvPr id="4" name="Rectangle 3"/>
          <p:cNvSpPr/>
          <p:nvPr/>
        </p:nvSpPr>
        <p:spPr>
          <a:xfrm>
            <a:off x="3956288" y="230327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t>Encr</a:t>
            </a:r>
            <a:endParaRPr lang="en-US" dirty="0"/>
          </a:p>
        </p:txBody>
      </p:sp>
      <p:sp>
        <p:nvSpPr>
          <p:cNvPr id="5" name="TextBox 5"/>
          <p:cNvSpPr txBox="1"/>
          <p:nvPr/>
        </p:nvSpPr>
        <p:spPr>
          <a:xfrm>
            <a:off x="2362200" y="2587823"/>
            <a:ext cx="32573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nsolas" panose="020B0609020204030204" pitchFamily="49" charset="0"/>
                <a:cs typeface="Consolas" panose="020B0609020204030204" pitchFamily="49" charset="0"/>
              </a:rPr>
              <a:t>?</a:t>
            </a:r>
          </a:p>
        </p:txBody>
      </p:sp>
      <p:sp>
        <p:nvSpPr>
          <p:cNvPr id="7" name="TextBox 7"/>
          <p:cNvSpPr txBox="1"/>
          <p:nvPr/>
        </p:nvSpPr>
        <p:spPr>
          <a:xfrm>
            <a:off x="5480288" y="2379478"/>
            <a:ext cx="3365024" cy="73866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8" name="Straight Arrow Connector 7"/>
          <p:cNvCxnSpPr>
            <a:endCxn id="4" idx="0"/>
          </p:cNvCxnSpPr>
          <p:nvPr/>
        </p:nvCxnSpPr>
        <p:spPr>
          <a:xfrm>
            <a:off x="4407376" y="1807542"/>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4" idx="1"/>
          </p:cNvCxnSpPr>
          <p:nvPr/>
        </p:nvCxnSpPr>
        <p:spPr>
          <a:xfrm flipV="1">
            <a:off x="2687930" y="2760478"/>
            <a:ext cx="1268358" cy="2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7" idx="1"/>
          </p:cNvCxnSpPr>
          <p:nvPr/>
        </p:nvCxnSpPr>
        <p:spPr>
          <a:xfrm flipV="1">
            <a:off x="4870688" y="2748810"/>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24"/>
          <p:cNvSpPr txBox="1"/>
          <p:nvPr/>
        </p:nvSpPr>
        <p:spPr>
          <a:xfrm>
            <a:off x="2143486" y="1447800"/>
            <a:ext cx="5813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Key:</a:t>
            </a:r>
          </a:p>
        </p:txBody>
      </p:sp>
    </p:spTree>
    <p:extLst>
      <p:ext uri="{BB962C8B-B14F-4D97-AF65-F5344CB8AC3E}">
        <p14:creationId xmlns:p14="http://schemas.microsoft.com/office/powerpoint/2010/main" val="27271500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Security</a:t>
            </a:r>
          </a:p>
        </p:txBody>
      </p:sp>
      <p:sp>
        <p:nvSpPr>
          <p:cNvPr id="4" name="Rectangle 3"/>
          <p:cNvSpPr/>
          <p:nvPr/>
        </p:nvSpPr>
        <p:spPr>
          <a:xfrm>
            <a:off x="3956288" y="230327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t>Encr</a:t>
            </a:r>
            <a:endParaRPr lang="en-US" dirty="0"/>
          </a:p>
        </p:txBody>
      </p:sp>
      <p:sp>
        <p:nvSpPr>
          <p:cNvPr id="5" name="TextBox 5"/>
          <p:cNvSpPr txBox="1"/>
          <p:nvPr/>
        </p:nvSpPr>
        <p:spPr>
          <a:xfrm>
            <a:off x="2362200" y="2587823"/>
            <a:ext cx="32573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nsolas" panose="020B0609020204030204" pitchFamily="49" charset="0"/>
                <a:cs typeface="Consolas" panose="020B0609020204030204" pitchFamily="49" charset="0"/>
              </a:rPr>
              <a:t>?</a:t>
            </a:r>
          </a:p>
        </p:txBody>
      </p:sp>
      <p:sp>
        <p:nvSpPr>
          <p:cNvPr id="7" name="TextBox 7"/>
          <p:cNvSpPr txBox="1"/>
          <p:nvPr/>
        </p:nvSpPr>
        <p:spPr>
          <a:xfrm>
            <a:off x="5480288" y="2379478"/>
            <a:ext cx="3365024" cy="73866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8" name="Straight Arrow Connector 7"/>
          <p:cNvCxnSpPr>
            <a:endCxn id="4" idx="0"/>
          </p:cNvCxnSpPr>
          <p:nvPr/>
        </p:nvCxnSpPr>
        <p:spPr>
          <a:xfrm>
            <a:off x="4407376" y="1807542"/>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4" idx="1"/>
          </p:cNvCxnSpPr>
          <p:nvPr/>
        </p:nvCxnSpPr>
        <p:spPr>
          <a:xfrm flipV="1">
            <a:off x="2687930" y="2760478"/>
            <a:ext cx="1268358" cy="2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7" idx="1"/>
          </p:cNvCxnSpPr>
          <p:nvPr/>
        </p:nvCxnSpPr>
        <p:spPr>
          <a:xfrm flipV="1">
            <a:off x="4870688" y="2748810"/>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24"/>
          <p:cNvSpPr txBox="1"/>
          <p:nvPr/>
        </p:nvSpPr>
        <p:spPr>
          <a:xfrm>
            <a:off x="2143486" y="1447800"/>
            <a:ext cx="5813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Key:</a:t>
            </a:r>
          </a:p>
        </p:txBody>
      </p:sp>
      <p:sp>
        <p:nvSpPr>
          <p:cNvPr id="12" name="Content Placeholder 2"/>
          <p:cNvSpPr>
            <a:spLocks noGrp="1"/>
          </p:cNvSpPr>
          <p:nvPr>
            <p:ph idx="1"/>
          </p:nvPr>
        </p:nvSpPr>
        <p:spPr>
          <a:xfrm>
            <a:off x="457200" y="3551237"/>
            <a:ext cx="5867400" cy="2239963"/>
          </a:xfrm>
        </p:spPr>
        <p:txBody>
          <a:bodyPr>
            <a:normAutofit fontScale="77500" lnSpcReduction="20000"/>
          </a:bodyPr>
          <a:lstStyle/>
          <a:p>
            <a:r>
              <a:rPr lang="en-US" b="1" dirty="0"/>
              <a:t>Semantic security</a:t>
            </a:r>
            <a:r>
              <a:rPr lang="en-US" dirty="0"/>
              <a:t>:</a:t>
            </a:r>
          </a:p>
          <a:p>
            <a:pPr lvl="1"/>
            <a:r>
              <a:rPr lang="en-US" dirty="0"/>
              <a:t>No information leakage except input length</a:t>
            </a:r>
          </a:p>
          <a:p>
            <a:r>
              <a:rPr lang="en-US" dirty="0"/>
              <a:t>Winner of last year’s Turing Award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4495800"/>
            <a:ext cx="2286000" cy="1524000"/>
          </a:xfrm>
          <a:prstGeom prst="rect">
            <a:avLst/>
          </a:prstGeom>
        </p:spPr>
      </p:pic>
      <p:sp>
        <p:nvSpPr>
          <p:cNvPr id="6" name="TextBox 5"/>
          <p:cNvSpPr txBox="1"/>
          <p:nvPr/>
        </p:nvSpPr>
        <p:spPr>
          <a:xfrm>
            <a:off x="4151051" y="6111652"/>
            <a:ext cx="841897" cy="400110"/>
          </a:xfrm>
          <a:prstGeom prst="rect">
            <a:avLst/>
          </a:prstGeom>
          <a:noFill/>
        </p:spPr>
        <p:txBody>
          <a:bodyPr wrap="none" rtlCol="0">
            <a:spAutoFit/>
          </a:bodyPr>
          <a:lstStyle/>
          <a:p>
            <a:r>
              <a:rPr lang="en-US" sz="2000" dirty="0"/>
              <a:t>[KL07]</a:t>
            </a:r>
          </a:p>
        </p:txBody>
      </p:sp>
    </p:spTree>
    <p:extLst>
      <p:ext uri="{BB962C8B-B14F-4D97-AF65-F5344CB8AC3E}">
        <p14:creationId xmlns:p14="http://schemas.microsoft.com/office/powerpoint/2010/main" val="11321078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Security</a:t>
            </a:r>
          </a:p>
        </p:txBody>
      </p:sp>
      <p:sp>
        <p:nvSpPr>
          <p:cNvPr id="4" name="Rectangle 3"/>
          <p:cNvSpPr/>
          <p:nvPr/>
        </p:nvSpPr>
        <p:spPr>
          <a:xfrm>
            <a:off x="3956288" y="230327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t>Encr</a:t>
            </a:r>
            <a:endParaRPr lang="en-US" dirty="0"/>
          </a:p>
        </p:txBody>
      </p:sp>
      <p:sp>
        <p:nvSpPr>
          <p:cNvPr id="5" name="TextBox 5"/>
          <p:cNvSpPr txBox="1"/>
          <p:nvPr/>
        </p:nvSpPr>
        <p:spPr>
          <a:xfrm>
            <a:off x="2362200" y="2587823"/>
            <a:ext cx="32573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nsolas" panose="020B0609020204030204" pitchFamily="49" charset="0"/>
                <a:cs typeface="Consolas" panose="020B0609020204030204" pitchFamily="49" charset="0"/>
              </a:rPr>
              <a:t>?</a:t>
            </a:r>
          </a:p>
        </p:txBody>
      </p:sp>
      <p:sp>
        <p:nvSpPr>
          <p:cNvPr id="7" name="TextBox 7"/>
          <p:cNvSpPr txBox="1"/>
          <p:nvPr/>
        </p:nvSpPr>
        <p:spPr>
          <a:xfrm>
            <a:off x="5480288" y="2379478"/>
            <a:ext cx="3365024" cy="73866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8" name="Straight Arrow Connector 7"/>
          <p:cNvCxnSpPr>
            <a:endCxn id="4" idx="0"/>
          </p:cNvCxnSpPr>
          <p:nvPr/>
        </p:nvCxnSpPr>
        <p:spPr>
          <a:xfrm>
            <a:off x="4407376" y="1807542"/>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4" idx="1"/>
          </p:cNvCxnSpPr>
          <p:nvPr/>
        </p:nvCxnSpPr>
        <p:spPr>
          <a:xfrm flipV="1">
            <a:off x="2687930" y="2760478"/>
            <a:ext cx="1268358" cy="2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7" idx="1"/>
          </p:cNvCxnSpPr>
          <p:nvPr/>
        </p:nvCxnSpPr>
        <p:spPr>
          <a:xfrm flipV="1">
            <a:off x="4870688" y="2748810"/>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24"/>
          <p:cNvSpPr txBox="1"/>
          <p:nvPr/>
        </p:nvSpPr>
        <p:spPr>
          <a:xfrm>
            <a:off x="2143486" y="1447800"/>
            <a:ext cx="5813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Key:</a:t>
            </a:r>
          </a:p>
        </p:txBody>
      </p:sp>
      <p:sp>
        <p:nvSpPr>
          <p:cNvPr id="13" name="Content Placeholder 2"/>
          <p:cNvSpPr>
            <a:spLocks noGrp="1"/>
          </p:cNvSpPr>
          <p:nvPr>
            <p:ph idx="1"/>
          </p:nvPr>
        </p:nvSpPr>
        <p:spPr>
          <a:xfrm>
            <a:off x="457200" y="3429000"/>
            <a:ext cx="8229600" cy="2697163"/>
          </a:xfrm>
        </p:spPr>
        <p:txBody>
          <a:bodyPr>
            <a:normAutofit/>
          </a:bodyPr>
          <a:lstStyle/>
          <a:p>
            <a:r>
              <a:rPr lang="en-US" dirty="0"/>
              <a:t>Encryption schemes such as AES in CBC mode (non-deterministic) are believed to be semantically secure</a:t>
            </a:r>
          </a:p>
        </p:txBody>
      </p:sp>
    </p:spTree>
    <p:extLst>
      <p:ext uri="{BB962C8B-B14F-4D97-AF65-F5344CB8AC3E}">
        <p14:creationId xmlns:p14="http://schemas.microsoft.com/office/powerpoint/2010/main" val="37088196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of Database Encryption</a:t>
            </a:r>
          </a:p>
        </p:txBody>
      </p:sp>
      <p:sp>
        <p:nvSpPr>
          <p:cNvPr id="3" name="Content Placeholder 2"/>
          <p:cNvSpPr>
            <a:spLocks noGrp="1"/>
          </p:cNvSpPr>
          <p:nvPr>
            <p:ph idx="1"/>
          </p:nvPr>
        </p:nvSpPr>
        <p:spPr>
          <a:xfrm>
            <a:off x="457200" y="3733800"/>
            <a:ext cx="8229600" cy="2392363"/>
          </a:xfrm>
        </p:spPr>
        <p:txBody>
          <a:bodyPr/>
          <a:lstStyle/>
          <a:p>
            <a:r>
              <a:rPr lang="en-US" dirty="0"/>
              <a:t>Apply AES-CBC to every cell</a:t>
            </a:r>
          </a:p>
          <a:p>
            <a:r>
              <a:rPr lang="en-US" dirty="0"/>
              <a:t>Leaks cell lengths</a:t>
            </a:r>
          </a:p>
        </p:txBody>
      </p:sp>
      <p:graphicFrame>
        <p:nvGraphicFramePr>
          <p:cNvPr id="4" name="Table 3"/>
          <p:cNvGraphicFramePr>
            <a:graphicFrameLocks noGrp="1"/>
          </p:cNvGraphicFramePr>
          <p:nvPr>
            <p:extLst/>
          </p:nvPr>
        </p:nvGraphicFramePr>
        <p:xfrm>
          <a:off x="1752600" y="1676400"/>
          <a:ext cx="838200" cy="1548066"/>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172405">
                <a:tc>
                  <a:txBody>
                    <a:bodyPr/>
                    <a:lstStyle/>
                    <a:p>
                      <a:r>
                        <a:rPr lang="en-US" sz="1400" dirty="0"/>
                        <a:t>Disease</a:t>
                      </a:r>
                    </a:p>
                  </a:txBody>
                  <a:tcPr marL="115506" marR="115506" marT="57753" marB="57753"/>
                </a:tc>
                <a:extLst>
                  <a:ext uri="{0D108BD9-81ED-4DB2-BD59-A6C34878D82A}">
                    <a16:rowId xmlns:a16="http://schemas.microsoft.com/office/drawing/2014/main" val="10000"/>
                  </a:ext>
                </a:extLst>
              </a:tr>
              <a:tr h="301622">
                <a:tc>
                  <a:txBody>
                    <a:bodyPr/>
                    <a:lstStyle/>
                    <a:p>
                      <a:r>
                        <a:rPr lang="en-US" sz="1400" dirty="0"/>
                        <a:t>Flu</a:t>
                      </a:r>
                    </a:p>
                  </a:txBody>
                  <a:tcPr/>
                </a:tc>
                <a:extLst>
                  <a:ext uri="{0D108BD9-81ED-4DB2-BD59-A6C34878D82A}">
                    <a16:rowId xmlns:a16="http://schemas.microsoft.com/office/drawing/2014/main" val="10001"/>
                  </a:ext>
                </a:extLst>
              </a:tr>
              <a:tr h="277556">
                <a:tc>
                  <a:txBody>
                    <a:bodyPr/>
                    <a:lstStyle/>
                    <a:p>
                      <a:r>
                        <a:rPr lang="en-US" sz="1400" dirty="0"/>
                        <a:t>Diabetes</a:t>
                      </a:r>
                    </a:p>
                  </a:txBody>
                  <a:tcPr/>
                </a:tc>
                <a:extLst>
                  <a:ext uri="{0D108BD9-81ED-4DB2-BD59-A6C34878D82A}">
                    <a16:rowId xmlns:a16="http://schemas.microsoft.com/office/drawing/2014/main" val="10002"/>
                  </a:ext>
                </a:extLst>
              </a:tr>
              <a:tr h="294384">
                <a:tc>
                  <a:txBody>
                    <a:bodyPr/>
                    <a:lstStyle/>
                    <a:p>
                      <a:r>
                        <a:rPr lang="en-US" sz="1400" dirty="0"/>
                        <a:t>Flu</a:t>
                      </a:r>
                    </a:p>
                  </a:txBody>
                  <a:tcPr/>
                </a:tc>
                <a:extLst>
                  <a:ext uri="{0D108BD9-81ED-4DB2-BD59-A6C34878D82A}">
                    <a16:rowId xmlns:a16="http://schemas.microsoft.com/office/drawing/2014/main" val="10003"/>
                  </a:ext>
                </a:extLst>
              </a:tr>
              <a:tr h="229424">
                <a:tc>
                  <a:txBody>
                    <a:bodyPr/>
                    <a:lstStyle/>
                    <a:p>
                      <a:r>
                        <a:rPr lang="en-US" sz="1400" dirty="0"/>
                        <a:t>Cold</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nvPr>
        </p:nvGraphicFramePr>
        <p:xfrm>
          <a:off x="5105400" y="1632270"/>
          <a:ext cx="1295400" cy="164433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tblGrid>
              <a:tr h="172405">
                <a:tc>
                  <a:txBody>
                    <a:bodyPr/>
                    <a:lstStyle/>
                    <a:p>
                      <a:r>
                        <a:rPr lang="en-US" sz="1400" dirty="0" err="1"/>
                        <a:t>Disease_NDET</a:t>
                      </a:r>
                      <a:endParaRPr lang="en-US" sz="1400" dirty="0"/>
                    </a:p>
                  </a:txBody>
                  <a:tcPr marL="115506" marR="115506" marT="57753" marB="57753"/>
                </a:tc>
                <a:extLst>
                  <a:ext uri="{0D108BD9-81ED-4DB2-BD59-A6C34878D82A}">
                    <a16:rowId xmlns:a16="http://schemas.microsoft.com/office/drawing/2014/main" val="10000"/>
                  </a:ext>
                </a:extLst>
              </a:tr>
              <a:tr h="301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1"/>
                  </a:ext>
                </a:extLst>
              </a:tr>
              <a:tr h="277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zFr#x</a:t>
                      </a:r>
                      <a:endParaRPr lang="en-US" sz="1400" dirty="0"/>
                    </a:p>
                  </a:txBody>
                  <a:tcPr marL="115506" marR="115506" marT="57753" marB="57753"/>
                </a:tc>
                <a:extLst>
                  <a:ext uri="{0D108BD9-81ED-4DB2-BD59-A6C34878D82A}">
                    <a16:rowId xmlns:a16="http://schemas.microsoft.com/office/drawing/2014/main" val="10002"/>
                  </a:ext>
                </a:extLst>
              </a:tr>
              <a:tr h="294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tG</a:t>
                      </a:r>
                      <a:endParaRPr lang="en-US" sz="1400" dirty="0"/>
                    </a:p>
                  </a:txBody>
                  <a:tcPr marL="115506" marR="115506" marT="57753" marB="57753"/>
                </a:tc>
                <a:extLst>
                  <a:ext uri="{0D108BD9-81ED-4DB2-BD59-A6C34878D82A}">
                    <a16:rowId xmlns:a16="http://schemas.microsoft.com/office/drawing/2014/main" val="10003"/>
                  </a:ext>
                </a:extLst>
              </a:tr>
              <a:tr h="229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BxU3</a:t>
                      </a:r>
                    </a:p>
                  </a:txBody>
                  <a:tcPr marL="115506" marR="115506" marT="57753" marB="57753"/>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2667000" y="24384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80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Encryption</a:t>
            </a:r>
          </a:p>
        </p:txBody>
      </p:sp>
      <p:sp>
        <p:nvSpPr>
          <p:cNvPr id="3" name="Content Placeholder 2"/>
          <p:cNvSpPr>
            <a:spLocks noGrp="1"/>
          </p:cNvSpPr>
          <p:nvPr>
            <p:ph idx="1"/>
          </p:nvPr>
        </p:nvSpPr>
        <p:spPr>
          <a:xfrm>
            <a:off x="457200" y="3733800"/>
            <a:ext cx="8229600" cy="2392363"/>
          </a:xfrm>
        </p:spPr>
        <p:txBody>
          <a:bodyPr/>
          <a:lstStyle/>
          <a:p>
            <a:r>
              <a:rPr lang="en-US" dirty="0"/>
              <a:t>No. of distinct values + frequency distribution [BFO+08]</a:t>
            </a:r>
          </a:p>
        </p:txBody>
      </p:sp>
      <p:graphicFrame>
        <p:nvGraphicFramePr>
          <p:cNvPr id="4" name="Table 3"/>
          <p:cNvGraphicFramePr>
            <a:graphicFrameLocks noGrp="1"/>
          </p:cNvGraphicFramePr>
          <p:nvPr>
            <p:extLst/>
          </p:nvPr>
        </p:nvGraphicFramePr>
        <p:xfrm>
          <a:off x="5105400" y="1632270"/>
          <a:ext cx="1371600" cy="164433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172405">
                <a:tc>
                  <a:txBody>
                    <a:bodyPr/>
                    <a:lstStyle/>
                    <a:p>
                      <a:r>
                        <a:rPr lang="en-US" sz="1400" dirty="0" err="1"/>
                        <a:t>Disease_DET</a:t>
                      </a:r>
                      <a:endParaRPr lang="en-US" sz="1400" dirty="0"/>
                    </a:p>
                  </a:txBody>
                  <a:tcPr marL="115506" marR="115506" marT="57753" marB="57753"/>
                </a:tc>
                <a:extLst>
                  <a:ext uri="{0D108BD9-81ED-4DB2-BD59-A6C34878D82A}">
                    <a16:rowId xmlns:a16="http://schemas.microsoft.com/office/drawing/2014/main" val="10000"/>
                  </a:ext>
                </a:extLst>
              </a:tr>
              <a:tr h="301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1"/>
                  </a:ext>
                </a:extLst>
              </a:tr>
              <a:tr h="277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zFr#x</a:t>
                      </a:r>
                      <a:endParaRPr lang="en-US" sz="1400" dirty="0"/>
                    </a:p>
                  </a:txBody>
                  <a:tcPr marL="115506" marR="115506" marT="57753" marB="57753"/>
                </a:tc>
                <a:extLst>
                  <a:ext uri="{0D108BD9-81ED-4DB2-BD59-A6C34878D82A}">
                    <a16:rowId xmlns:a16="http://schemas.microsoft.com/office/drawing/2014/main" val="10002"/>
                  </a:ext>
                </a:extLst>
              </a:tr>
              <a:tr h="294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3"/>
                  </a:ext>
                </a:extLst>
              </a:tr>
              <a:tr h="229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BxU3</a:t>
                      </a:r>
                    </a:p>
                  </a:txBody>
                  <a:tcPr marL="115506" marR="115506" marT="57753" marB="57753"/>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nvPr>
        </p:nvGraphicFramePr>
        <p:xfrm>
          <a:off x="1752600" y="1676400"/>
          <a:ext cx="838200" cy="1548066"/>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172405">
                <a:tc>
                  <a:txBody>
                    <a:bodyPr/>
                    <a:lstStyle/>
                    <a:p>
                      <a:r>
                        <a:rPr lang="en-US" sz="1400" dirty="0"/>
                        <a:t>Disease</a:t>
                      </a:r>
                    </a:p>
                  </a:txBody>
                  <a:tcPr marL="115506" marR="115506" marT="57753" marB="57753"/>
                </a:tc>
                <a:extLst>
                  <a:ext uri="{0D108BD9-81ED-4DB2-BD59-A6C34878D82A}">
                    <a16:rowId xmlns:a16="http://schemas.microsoft.com/office/drawing/2014/main" val="10000"/>
                  </a:ext>
                </a:extLst>
              </a:tr>
              <a:tr h="301622">
                <a:tc>
                  <a:txBody>
                    <a:bodyPr/>
                    <a:lstStyle/>
                    <a:p>
                      <a:r>
                        <a:rPr lang="en-US" sz="1400" dirty="0"/>
                        <a:t>Flu</a:t>
                      </a:r>
                    </a:p>
                  </a:txBody>
                  <a:tcPr/>
                </a:tc>
                <a:extLst>
                  <a:ext uri="{0D108BD9-81ED-4DB2-BD59-A6C34878D82A}">
                    <a16:rowId xmlns:a16="http://schemas.microsoft.com/office/drawing/2014/main" val="10001"/>
                  </a:ext>
                </a:extLst>
              </a:tr>
              <a:tr h="277556">
                <a:tc>
                  <a:txBody>
                    <a:bodyPr/>
                    <a:lstStyle/>
                    <a:p>
                      <a:r>
                        <a:rPr lang="en-US" sz="1400" dirty="0"/>
                        <a:t>Diabetes</a:t>
                      </a:r>
                    </a:p>
                  </a:txBody>
                  <a:tcPr/>
                </a:tc>
                <a:extLst>
                  <a:ext uri="{0D108BD9-81ED-4DB2-BD59-A6C34878D82A}">
                    <a16:rowId xmlns:a16="http://schemas.microsoft.com/office/drawing/2014/main" val="10002"/>
                  </a:ext>
                </a:extLst>
              </a:tr>
              <a:tr h="294384">
                <a:tc>
                  <a:txBody>
                    <a:bodyPr/>
                    <a:lstStyle/>
                    <a:p>
                      <a:r>
                        <a:rPr lang="en-US" sz="1400" dirty="0"/>
                        <a:t>Flu</a:t>
                      </a:r>
                    </a:p>
                  </a:txBody>
                  <a:tcPr/>
                </a:tc>
                <a:extLst>
                  <a:ext uri="{0D108BD9-81ED-4DB2-BD59-A6C34878D82A}">
                    <a16:rowId xmlns:a16="http://schemas.microsoft.com/office/drawing/2014/main" val="10003"/>
                  </a:ext>
                </a:extLst>
              </a:tr>
              <a:tr h="229424">
                <a:tc>
                  <a:txBody>
                    <a:bodyPr/>
                    <a:lstStyle/>
                    <a:p>
                      <a:r>
                        <a:rPr lang="en-US" sz="1400" dirty="0"/>
                        <a:t>Cold</a:t>
                      </a:r>
                    </a:p>
                  </a:txBody>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2667000" y="24384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Order-Preserving Encryption</a:t>
            </a:r>
          </a:p>
        </p:txBody>
      </p:sp>
      <p:graphicFrame>
        <p:nvGraphicFramePr>
          <p:cNvPr id="4" name="Table 3"/>
          <p:cNvGraphicFramePr>
            <a:graphicFrameLocks noGrp="1"/>
          </p:cNvGraphicFramePr>
          <p:nvPr>
            <p:extLst/>
          </p:nvPr>
        </p:nvGraphicFramePr>
        <p:xfrm>
          <a:off x="1981200" y="1937070"/>
          <a:ext cx="838200" cy="1548066"/>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172405">
                <a:tc>
                  <a:txBody>
                    <a:bodyPr/>
                    <a:lstStyle/>
                    <a:p>
                      <a:r>
                        <a:rPr lang="en-US" sz="1400" dirty="0"/>
                        <a:t>Age</a:t>
                      </a:r>
                    </a:p>
                  </a:txBody>
                  <a:tcPr marL="115506" marR="115506" marT="57753" marB="57753"/>
                </a:tc>
                <a:extLst>
                  <a:ext uri="{0D108BD9-81ED-4DB2-BD59-A6C34878D82A}">
                    <a16:rowId xmlns:a16="http://schemas.microsoft.com/office/drawing/2014/main" val="10000"/>
                  </a:ext>
                </a:extLst>
              </a:tr>
              <a:tr h="301622">
                <a:tc>
                  <a:txBody>
                    <a:bodyPr/>
                    <a:lstStyle/>
                    <a:p>
                      <a:r>
                        <a:rPr lang="en-US" sz="1400" dirty="0"/>
                        <a:t>12</a:t>
                      </a:r>
                    </a:p>
                  </a:txBody>
                  <a:tcPr/>
                </a:tc>
                <a:extLst>
                  <a:ext uri="{0D108BD9-81ED-4DB2-BD59-A6C34878D82A}">
                    <a16:rowId xmlns:a16="http://schemas.microsoft.com/office/drawing/2014/main" val="10001"/>
                  </a:ext>
                </a:extLst>
              </a:tr>
              <a:tr h="277556">
                <a:tc>
                  <a:txBody>
                    <a:bodyPr/>
                    <a:lstStyle/>
                    <a:p>
                      <a:r>
                        <a:rPr lang="en-US" sz="1400" dirty="0"/>
                        <a:t>51</a:t>
                      </a:r>
                    </a:p>
                  </a:txBody>
                  <a:tcPr/>
                </a:tc>
                <a:extLst>
                  <a:ext uri="{0D108BD9-81ED-4DB2-BD59-A6C34878D82A}">
                    <a16:rowId xmlns:a16="http://schemas.microsoft.com/office/drawing/2014/main" val="10002"/>
                  </a:ext>
                </a:extLst>
              </a:tr>
              <a:tr h="294384">
                <a:tc>
                  <a:txBody>
                    <a:bodyPr/>
                    <a:lstStyle/>
                    <a:p>
                      <a:r>
                        <a:rPr lang="en-US" sz="1400" dirty="0"/>
                        <a:t>24</a:t>
                      </a:r>
                    </a:p>
                  </a:txBody>
                  <a:tcPr/>
                </a:tc>
                <a:extLst>
                  <a:ext uri="{0D108BD9-81ED-4DB2-BD59-A6C34878D82A}">
                    <a16:rowId xmlns:a16="http://schemas.microsoft.com/office/drawing/2014/main" val="10003"/>
                  </a:ext>
                </a:extLst>
              </a:tr>
              <a:tr h="229424">
                <a:tc>
                  <a:txBody>
                    <a:bodyPr/>
                    <a:lstStyle/>
                    <a:p>
                      <a:r>
                        <a:rPr lang="en-US" sz="1400" dirty="0"/>
                        <a:t>36</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nvPr>
        </p:nvGraphicFramePr>
        <p:xfrm>
          <a:off x="5334000" y="1860870"/>
          <a:ext cx="1295400" cy="164433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tblGrid>
              <a:tr h="172405">
                <a:tc>
                  <a:txBody>
                    <a:bodyPr/>
                    <a:lstStyle/>
                    <a:p>
                      <a:r>
                        <a:rPr lang="en-US" sz="1400" dirty="0" err="1"/>
                        <a:t>Age_OPE</a:t>
                      </a:r>
                      <a:endParaRPr lang="en-US" sz="1400" dirty="0"/>
                    </a:p>
                  </a:txBody>
                  <a:tcPr marL="115506" marR="115506" marT="57753" marB="57753"/>
                </a:tc>
                <a:extLst>
                  <a:ext uri="{0D108BD9-81ED-4DB2-BD59-A6C34878D82A}">
                    <a16:rowId xmlns:a16="http://schemas.microsoft.com/office/drawing/2014/main" val="10000"/>
                  </a:ext>
                </a:extLst>
              </a:tr>
              <a:tr h="301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0x000a</a:t>
                      </a:r>
                    </a:p>
                  </a:txBody>
                  <a:tcPr marL="115506" marR="115506" marT="57753" marB="57753"/>
                </a:tc>
                <a:extLst>
                  <a:ext uri="{0D108BD9-81ED-4DB2-BD59-A6C34878D82A}">
                    <a16:rowId xmlns:a16="http://schemas.microsoft.com/office/drawing/2014/main" val="10001"/>
                  </a:ext>
                </a:extLst>
              </a:tr>
              <a:tr h="277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0x0f12</a:t>
                      </a:r>
                    </a:p>
                  </a:txBody>
                  <a:tcPr marL="115506" marR="115506" marT="57753" marB="57753"/>
                </a:tc>
                <a:extLst>
                  <a:ext uri="{0D108BD9-81ED-4DB2-BD59-A6C34878D82A}">
                    <a16:rowId xmlns:a16="http://schemas.microsoft.com/office/drawing/2014/main" val="10002"/>
                  </a:ext>
                </a:extLst>
              </a:tr>
              <a:tr h="294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0x00a1</a:t>
                      </a:r>
                    </a:p>
                  </a:txBody>
                  <a:tcPr marL="115506" marR="115506" marT="57753" marB="57753"/>
                </a:tc>
                <a:extLst>
                  <a:ext uri="{0D108BD9-81ED-4DB2-BD59-A6C34878D82A}">
                    <a16:rowId xmlns:a16="http://schemas.microsoft.com/office/drawing/2014/main" val="10003"/>
                  </a:ext>
                </a:extLst>
              </a:tr>
              <a:tr h="229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0x00b2</a:t>
                      </a:r>
                    </a:p>
                  </a:txBody>
                  <a:tcPr marL="115506" marR="115506" marT="57753" marB="57753"/>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2895600" y="269907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457200" y="3733800"/>
            <a:ext cx="8229600" cy="2392363"/>
          </a:xfrm>
        </p:spPr>
        <p:txBody>
          <a:bodyPr>
            <a:normAutofit fontScale="92500" lnSpcReduction="20000"/>
          </a:bodyPr>
          <a:lstStyle/>
          <a:p>
            <a:r>
              <a:rPr lang="en-US" dirty="0"/>
              <a:t>Ideal: </a:t>
            </a:r>
          </a:p>
          <a:p>
            <a:pPr lvl="1"/>
            <a:r>
              <a:rPr lang="en-US" dirty="0"/>
              <a:t>Security: Leak only order of cell values</a:t>
            </a:r>
          </a:p>
          <a:p>
            <a:pPr lvl="1"/>
            <a:r>
              <a:rPr lang="en-US" dirty="0"/>
              <a:t>Immutable: existing </a:t>
            </a:r>
            <a:r>
              <a:rPr lang="en-US" dirty="0" err="1"/>
              <a:t>ciphertext</a:t>
            </a:r>
            <a:r>
              <a:rPr lang="en-US" dirty="0"/>
              <a:t> does not change when new plaintext is inserted</a:t>
            </a:r>
          </a:p>
        </p:txBody>
      </p:sp>
      <p:sp>
        <p:nvSpPr>
          <p:cNvPr id="3" name="Rectangle 2"/>
          <p:cNvSpPr/>
          <p:nvPr/>
        </p:nvSpPr>
        <p:spPr>
          <a:xfrm>
            <a:off x="2731902" y="1295400"/>
            <a:ext cx="3668898" cy="369332"/>
          </a:xfrm>
          <a:prstGeom prst="rect">
            <a:avLst/>
          </a:prstGeom>
        </p:spPr>
        <p:txBody>
          <a:bodyPr wrap="square">
            <a:spAutoFit/>
          </a:bodyPr>
          <a:lstStyle/>
          <a:p>
            <a:r>
              <a:rPr lang="en-US" dirty="0"/>
              <a:t>[AKS+04, BCN11, PLZ13, SBMKV13]</a:t>
            </a:r>
          </a:p>
        </p:txBody>
      </p:sp>
    </p:spTree>
    <p:extLst>
      <p:ext uri="{BB962C8B-B14F-4D97-AF65-F5344CB8AC3E}">
        <p14:creationId xmlns:p14="http://schemas.microsoft.com/office/powerpoint/2010/main" val="32404600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Proposals</a:t>
            </a:r>
          </a:p>
        </p:txBody>
      </p:sp>
      <p:sp>
        <p:nvSpPr>
          <p:cNvPr id="4" name="Slide Number Placeholder 3"/>
          <p:cNvSpPr>
            <a:spLocks noGrp="1"/>
          </p:cNvSpPr>
          <p:nvPr>
            <p:ph type="sldNum" sz="quarter" idx="12"/>
          </p:nvPr>
        </p:nvSpPr>
        <p:spPr/>
        <p:txBody>
          <a:bodyPr/>
          <a:lstStyle/>
          <a:p>
            <a:fld id="{BACC0D7D-E0FC-49BF-B4A2-5B13217C58F0}" type="slidenum">
              <a:rPr lang="en-US" smtClean="0"/>
              <a:t>106</a:t>
            </a:fld>
            <a:endParaRPr lang="en-US"/>
          </a:p>
        </p:txBody>
      </p:sp>
      <p:graphicFrame>
        <p:nvGraphicFramePr>
          <p:cNvPr id="5" name="Table 4"/>
          <p:cNvGraphicFramePr>
            <a:graphicFrameLocks noGrp="1"/>
          </p:cNvGraphicFramePr>
          <p:nvPr>
            <p:extLst/>
          </p:nvPr>
        </p:nvGraphicFramePr>
        <p:xfrm>
          <a:off x="762000" y="1828800"/>
          <a:ext cx="6934200" cy="2743201"/>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733850">
                <a:tc>
                  <a:txBody>
                    <a:bodyPr/>
                    <a:lstStyle/>
                    <a:p>
                      <a:r>
                        <a:rPr lang="en-US" dirty="0"/>
                        <a:t>Scheme</a:t>
                      </a:r>
                    </a:p>
                  </a:txBody>
                  <a:tcPr/>
                </a:tc>
                <a:tc>
                  <a:txBody>
                    <a:bodyPr/>
                    <a:lstStyle/>
                    <a:p>
                      <a:r>
                        <a:rPr lang="en-US" dirty="0"/>
                        <a:t>Guarantees</a:t>
                      </a:r>
                    </a:p>
                  </a:txBody>
                  <a:tcPr/>
                </a:tc>
                <a:tc>
                  <a:txBody>
                    <a:bodyPr/>
                    <a:lstStyle/>
                    <a:p>
                      <a:r>
                        <a:rPr lang="en-US" dirty="0"/>
                        <a:t>Leakage Besides</a:t>
                      </a:r>
                      <a:r>
                        <a:rPr lang="en-US" baseline="0" dirty="0"/>
                        <a:t> Order</a:t>
                      </a:r>
                      <a:endParaRPr lang="en-US" dirty="0"/>
                    </a:p>
                  </a:txBody>
                  <a:tcPr/>
                </a:tc>
                <a:extLst>
                  <a:ext uri="{0D108BD9-81ED-4DB2-BD59-A6C34878D82A}">
                    <a16:rowId xmlns:a16="http://schemas.microsoft.com/office/drawing/2014/main" val="10000"/>
                  </a:ext>
                </a:extLst>
              </a:tr>
              <a:tr h="733850">
                <a:tc>
                  <a:txBody>
                    <a:bodyPr/>
                    <a:lstStyle/>
                    <a:p>
                      <a:r>
                        <a:rPr lang="en-US" dirty="0"/>
                        <a:t>Agrawal</a:t>
                      </a:r>
                      <a:r>
                        <a:rPr lang="en-US" baseline="0" dirty="0"/>
                        <a:t> et al. [AKS+04]</a:t>
                      </a:r>
                      <a:endParaRPr lang="en-US" dirty="0"/>
                    </a:p>
                  </a:txBody>
                  <a:tcPr/>
                </a:tc>
                <a:tc>
                  <a:txBody>
                    <a:bodyPr/>
                    <a:lstStyle/>
                    <a:p>
                      <a:r>
                        <a:rPr lang="en-US" dirty="0"/>
                        <a:t>None</a:t>
                      </a:r>
                    </a:p>
                  </a:txBody>
                  <a:tcPr/>
                </a:tc>
                <a:tc>
                  <a:txBody>
                    <a:bodyPr/>
                    <a:lstStyle/>
                    <a:p>
                      <a:r>
                        <a:rPr lang="en-US" dirty="0"/>
                        <a:t>Yes</a:t>
                      </a:r>
                    </a:p>
                  </a:txBody>
                  <a:tcPr/>
                </a:tc>
                <a:extLst>
                  <a:ext uri="{0D108BD9-81ED-4DB2-BD59-A6C34878D82A}">
                    <a16:rowId xmlns:a16="http://schemas.microsoft.com/office/drawing/2014/main" val="10001"/>
                  </a:ext>
                </a:extLst>
              </a:tr>
              <a:tr h="425167">
                <a:tc>
                  <a:txBody>
                    <a:bodyPr/>
                    <a:lstStyle/>
                    <a:p>
                      <a:r>
                        <a:rPr lang="en-US" dirty="0" err="1"/>
                        <a:t>Boldyreva</a:t>
                      </a:r>
                      <a:r>
                        <a:rPr lang="en-US" dirty="0"/>
                        <a:t> et al. [</a:t>
                      </a:r>
                      <a:r>
                        <a:rPr lang="en-US" sz="1800" dirty="0"/>
                        <a:t>BCL09]</a:t>
                      </a:r>
                      <a:endParaRPr lang="en-US" dirty="0"/>
                    </a:p>
                  </a:txBody>
                  <a:tcPr/>
                </a:tc>
                <a:tc>
                  <a:txBody>
                    <a:bodyPr/>
                    <a:lstStyle/>
                    <a:p>
                      <a:r>
                        <a:rPr lang="en-US" dirty="0"/>
                        <a:t>Yes</a:t>
                      </a:r>
                    </a:p>
                  </a:txBody>
                  <a:tcPr/>
                </a:tc>
                <a:tc>
                  <a:txBody>
                    <a:bodyPr/>
                    <a:lstStyle/>
                    <a:p>
                      <a:r>
                        <a:rPr lang="en-US" dirty="0"/>
                        <a:t>Half</a:t>
                      </a:r>
                      <a:r>
                        <a:rPr lang="en-US" baseline="0" dirty="0"/>
                        <a:t> of plaintext bits</a:t>
                      </a:r>
                      <a:endParaRPr lang="en-US" dirty="0"/>
                    </a:p>
                  </a:txBody>
                  <a:tcPr/>
                </a:tc>
                <a:extLst>
                  <a:ext uri="{0D108BD9-81ED-4DB2-BD59-A6C34878D82A}">
                    <a16:rowId xmlns:a16="http://schemas.microsoft.com/office/drawing/2014/main" val="10002"/>
                  </a:ext>
                </a:extLst>
              </a:tr>
              <a:tr h="425167">
                <a:tc>
                  <a:txBody>
                    <a:bodyPr/>
                    <a:lstStyle/>
                    <a:p>
                      <a:r>
                        <a:rPr lang="en-US" dirty="0"/>
                        <a:t>Popa et al. [PLZ13]</a:t>
                      </a:r>
                    </a:p>
                  </a:txBody>
                  <a:tcPr/>
                </a:tc>
                <a:tc>
                  <a:txBody>
                    <a:bodyPr/>
                    <a:lstStyle/>
                    <a:p>
                      <a:r>
                        <a:rPr lang="en-US" dirty="0"/>
                        <a:t>Yes</a:t>
                      </a:r>
                    </a:p>
                  </a:txBody>
                  <a:tcPr/>
                </a:tc>
                <a:tc>
                  <a:txBody>
                    <a:bodyPr/>
                    <a:lstStyle/>
                    <a:p>
                      <a:r>
                        <a:rPr lang="en-US" dirty="0"/>
                        <a:t>No, but a </a:t>
                      </a:r>
                      <a:r>
                        <a:rPr lang="en-US" i="1" dirty="0"/>
                        <a:t>mutable</a:t>
                      </a:r>
                      <a:r>
                        <a:rPr lang="en-US" dirty="0"/>
                        <a:t> scheme</a:t>
                      </a:r>
                    </a:p>
                  </a:txBody>
                  <a:tcPr/>
                </a:tc>
                <a:extLst>
                  <a:ext uri="{0D108BD9-81ED-4DB2-BD59-A6C34878D82A}">
                    <a16:rowId xmlns:a16="http://schemas.microsoft.com/office/drawing/2014/main" val="10003"/>
                  </a:ext>
                </a:extLst>
              </a:tr>
              <a:tr h="425167">
                <a:tc>
                  <a:txBody>
                    <a:bodyPr/>
                    <a:lstStyle/>
                    <a:p>
                      <a:r>
                        <a:rPr lang="en-US" dirty="0" err="1"/>
                        <a:t>Cipherbase</a:t>
                      </a:r>
                      <a:r>
                        <a:rPr lang="en-US" dirty="0"/>
                        <a:t> [</a:t>
                      </a:r>
                      <a:r>
                        <a:rPr lang="en-US" sz="1800" dirty="0"/>
                        <a:t>ABE+13]</a:t>
                      </a:r>
                      <a:endParaRPr lang="en-US" dirty="0"/>
                    </a:p>
                  </a:txBody>
                  <a:tcPr/>
                </a:tc>
                <a:tc>
                  <a:txBody>
                    <a:bodyPr/>
                    <a:lstStyle/>
                    <a:p>
                      <a:r>
                        <a:rPr lang="en-US" dirty="0"/>
                        <a:t>Yes</a:t>
                      </a:r>
                    </a:p>
                  </a:txBody>
                  <a:tcPr/>
                </a:tc>
                <a:tc>
                  <a:txBody>
                    <a:bodyPr/>
                    <a:lstStyle/>
                    <a:p>
                      <a:r>
                        <a:rPr lang="en-US" dirty="0"/>
                        <a:t>No, and </a:t>
                      </a:r>
                      <a:r>
                        <a:rPr lang="en-US" i="1" dirty="0"/>
                        <a:t>immutable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6617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Overall Security of Data Encryption</a:t>
            </a:r>
          </a:p>
        </p:txBody>
      </p:sp>
      <p:sp>
        <p:nvSpPr>
          <p:cNvPr id="3" name="Content Placeholder 2"/>
          <p:cNvSpPr>
            <a:spLocks noGrp="1"/>
          </p:cNvSpPr>
          <p:nvPr>
            <p:ph idx="1"/>
          </p:nvPr>
        </p:nvSpPr>
        <p:spPr>
          <a:xfrm>
            <a:off x="457200" y="3657600"/>
            <a:ext cx="8229600" cy="2468563"/>
          </a:xfrm>
        </p:spPr>
        <p:txBody>
          <a:bodyPr>
            <a:normAutofit fontScale="77500" lnSpcReduction="20000"/>
          </a:bodyPr>
          <a:lstStyle/>
          <a:p>
            <a:r>
              <a:rPr lang="en-US" dirty="0"/>
              <a:t>Name: AES-CBC non-deterministic</a:t>
            </a:r>
          </a:p>
          <a:p>
            <a:r>
              <a:rPr lang="en-US" dirty="0"/>
              <a:t>Age: Clear-text</a:t>
            </a:r>
          </a:p>
          <a:p>
            <a:r>
              <a:rPr lang="en-US" dirty="0"/>
              <a:t>Disease: AES deterministic</a:t>
            </a:r>
          </a:p>
          <a:p>
            <a:r>
              <a:rPr lang="en-US" dirty="0"/>
              <a:t>Total information leaked = “sum” of column-level leakage</a:t>
            </a:r>
          </a:p>
        </p:txBody>
      </p:sp>
      <p:graphicFrame>
        <p:nvGraphicFramePr>
          <p:cNvPr id="4" name="Table 3"/>
          <p:cNvGraphicFramePr>
            <a:graphicFrameLocks noGrp="1"/>
          </p:cNvGraphicFramePr>
          <p:nvPr>
            <p:extLst/>
          </p:nvPr>
        </p:nvGraphicFramePr>
        <p:xfrm>
          <a:off x="1219200" y="1676400"/>
          <a:ext cx="2057400" cy="159651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0840">
                <a:tc>
                  <a:txBody>
                    <a:bodyPr/>
                    <a:lstStyle/>
                    <a:p>
                      <a:r>
                        <a:rPr lang="en-US" sz="1400" dirty="0"/>
                        <a:t>Name</a:t>
                      </a:r>
                    </a:p>
                  </a:txBody>
                  <a:tcPr/>
                </a:tc>
                <a:tc>
                  <a:txBody>
                    <a:bodyPr/>
                    <a:lstStyle/>
                    <a:p>
                      <a:r>
                        <a:rPr lang="en-US" sz="1400" dirty="0"/>
                        <a:t>Age</a:t>
                      </a:r>
                    </a:p>
                  </a:txBody>
                  <a:tcPr/>
                </a:tc>
                <a:tc>
                  <a:txBody>
                    <a:bodyPr/>
                    <a:lstStyle/>
                    <a:p>
                      <a:r>
                        <a:rPr lang="en-US" sz="1400" dirty="0"/>
                        <a:t>Disease</a:t>
                      </a:r>
                    </a:p>
                  </a:txBody>
                  <a:tcPr/>
                </a:tc>
                <a:extLst>
                  <a:ext uri="{0D108BD9-81ED-4DB2-BD59-A6C34878D82A}">
                    <a16:rowId xmlns:a16="http://schemas.microsoft.com/office/drawing/2014/main" val="10000"/>
                  </a:ext>
                </a:extLst>
              </a:tr>
              <a:tr h="311274">
                <a:tc>
                  <a:txBody>
                    <a:bodyPr/>
                    <a:lstStyle/>
                    <a:p>
                      <a:r>
                        <a:rPr lang="en-US" sz="1400" dirty="0"/>
                        <a:t>Alice</a:t>
                      </a:r>
                    </a:p>
                  </a:txBody>
                  <a:tcPr/>
                </a:tc>
                <a:tc>
                  <a:txBody>
                    <a:bodyPr/>
                    <a:lstStyle/>
                    <a:p>
                      <a:r>
                        <a:rPr lang="en-US" sz="1400" dirty="0"/>
                        <a:t>12</a:t>
                      </a:r>
                    </a:p>
                  </a:txBody>
                  <a:tcPr/>
                </a:tc>
                <a:tc>
                  <a:txBody>
                    <a:bodyPr/>
                    <a:lstStyle/>
                    <a:p>
                      <a:r>
                        <a:rPr lang="en-US" sz="1400" dirty="0"/>
                        <a:t>Flu</a:t>
                      </a:r>
                    </a:p>
                  </a:txBody>
                  <a:tcPr/>
                </a:tc>
                <a:extLst>
                  <a:ext uri="{0D108BD9-81ED-4DB2-BD59-A6C34878D82A}">
                    <a16:rowId xmlns:a16="http://schemas.microsoft.com/office/drawing/2014/main" val="10001"/>
                  </a:ext>
                </a:extLst>
              </a:tr>
              <a:tr h="304800">
                <a:tc>
                  <a:txBody>
                    <a:bodyPr/>
                    <a:lstStyle/>
                    <a:p>
                      <a:r>
                        <a:rPr lang="en-US" sz="1400" dirty="0"/>
                        <a:t>Bob</a:t>
                      </a:r>
                    </a:p>
                  </a:txBody>
                  <a:tcPr/>
                </a:tc>
                <a:tc>
                  <a:txBody>
                    <a:bodyPr/>
                    <a:lstStyle/>
                    <a:p>
                      <a:r>
                        <a:rPr lang="en-US" sz="1400" dirty="0"/>
                        <a:t>51</a:t>
                      </a:r>
                    </a:p>
                  </a:txBody>
                  <a:tcPr/>
                </a:tc>
                <a:tc>
                  <a:txBody>
                    <a:bodyPr/>
                    <a:lstStyle/>
                    <a:p>
                      <a:r>
                        <a:rPr lang="en-US" sz="1400" dirty="0"/>
                        <a:t>Diabetes</a:t>
                      </a:r>
                    </a:p>
                  </a:txBody>
                  <a:tcPr/>
                </a:tc>
                <a:extLst>
                  <a:ext uri="{0D108BD9-81ED-4DB2-BD59-A6C34878D82A}">
                    <a16:rowId xmlns:a16="http://schemas.microsoft.com/office/drawing/2014/main" val="10002"/>
                  </a:ext>
                </a:extLst>
              </a:tr>
              <a:tr h="304800">
                <a:tc>
                  <a:txBody>
                    <a:bodyPr/>
                    <a:lstStyle/>
                    <a:p>
                      <a:r>
                        <a:rPr lang="en-US" sz="1400" dirty="0"/>
                        <a:t>Chen</a:t>
                      </a:r>
                    </a:p>
                  </a:txBody>
                  <a:tcPr/>
                </a:tc>
                <a:tc>
                  <a:txBody>
                    <a:bodyPr/>
                    <a:lstStyle/>
                    <a:p>
                      <a:r>
                        <a:rPr lang="en-US" sz="1400" dirty="0"/>
                        <a:t>24</a:t>
                      </a:r>
                    </a:p>
                  </a:txBody>
                  <a:tcPr/>
                </a:tc>
                <a:tc>
                  <a:txBody>
                    <a:bodyPr/>
                    <a:lstStyle/>
                    <a:p>
                      <a:r>
                        <a:rPr lang="en-US" sz="1400" dirty="0"/>
                        <a:t>Flu</a:t>
                      </a:r>
                    </a:p>
                  </a:txBody>
                  <a:tcPr/>
                </a:tc>
                <a:extLst>
                  <a:ext uri="{0D108BD9-81ED-4DB2-BD59-A6C34878D82A}">
                    <a16:rowId xmlns:a16="http://schemas.microsoft.com/office/drawing/2014/main" val="10003"/>
                  </a:ext>
                </a:extLst>
              </a:tr>
              <a:tr h="304800">
                <a:tc>
                  <a:txBody>
                    <a:bodyPr/>
                    <a:lstStyle/>
                    <a:p>
                      <a:r>
                        <a:rPr lang="en-US" sz="1400" dirty="0"/>
                        <a:t>Dan</a:t>
                      </a:r>
                    </a:p>
                  </a:txBody>
                  <a:tcPr/>
                </a:tc>
                <a:tc>
                  <a:txBody>
                    <a:bodyPr/>
                    <a:lstStyle/>
                    <a:p>
                      <a:r>
                        <a:rPr lang="en-US" sz="1400" dirty="0"/>
                        <a:t>36</a:t>
                      </a:r>
                    </a:p>
                  </a:txBody>
                  <a:tcPr/>
                </a:tc>
                <a:tc>
                  <a:txBody>
                    <a:bodyPr/>
                    <a:lstStyle/>
                    <a:p>
                      <a:r>
                        <a:rPr lang="en-US" sz="1400" dirty="0"/>
                        <a:t>Cold</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nvPr>
        </p:nvGraphicFramePr>
        <p:xfrm>
          <a:off x="5715000" y="1676400"/>
          <a:ext cx="3276600" cy="164433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722489">
                  <a:extLst>
                    <a:ext uri="{9D8B030D-6E8A-4147-A177-3AD203B41FA5}">
                      <a16:colId xmlns:a16="http://schemas.microsoft.com/office/drawing/2014/main" val="20001"/>
                    </a:ext>
                  </a:extLst>
                </a:gridCol>
                <a:gridCol w="1334911">
                  <a:extLst>
                    <a:ext uri="{9D8B030D-6E8A-4147-A177-3AD203B41FA5}">
                      <a16:colId xmlns:a16="http://schemas.microsoft.com/office/drawing/2014/main" val="20002"/>
                    </a:ext>
                  </a:extLst>
                </a:gridCol>
              </a:tblGrid>
              <a:tr h="172405">
                <a:tc>
                  <a:txBody>
                    <a:bodyPr/>
                    <a:lstStyle/>
                    <a:p>
                      <a:r>
                        <a:rPr lang="en-US" sz="1400" dirty="0" err="1"/>
                        <a:t>Name_NDET</a:t>
                      </a:r>
                      <a:endParaRPr lang="en-US" sz="1400" dirty="0"/>
                    </a:p>
                  </a:txBody>
                  <a:tcPr marL="115506" marR="115506" marT="57753" marB="57753"/>
                </a:tc>
                <a:tc>
                  <a:txBody>
                    <a:bodyPr/>
                    <a:lstStyle/>
                    <a:p>
                      <a:r>
                        <a:rPr lang="en-US" sz="1400" dirty="0"/>
                        <a:t>Age</a:t>
                      </a:r>
                    </a:p>
                  </a:txBody>
                  <a:tcPr marL="115506" marR="115506" marT="57753" marB="57753"/>
                </a:tc>
                <a:tc>
                  <a:txBody>
                    <a:bodyPr/>
                    <a:lstStyle/>
                    <a:p>
                      <a:r>
                        <a:rPr lang="en-US" sz="1400" dirty="0" err="1"/>
                        <a:t>Disease_DET</a:t>
                      </a:r>
                      <a:endParaRPr lang="en-US" sz="1400" dirty="0"/>
                    </a:p>
                  </a:txBody>
                  <a:tcPr marL="115506" marR="115506" marT="57753" marB="57753"/>
                </a:tc>
                <a:extLst>
                  <a:ext uri="{0D108BD9-81ED-4DB2-BD59-A6C34878D82A}">
                    <a16:rowId xmlns:a16="http://schemas.microsoft.com/office/drawing/2014/main" val="10000"/>
                  </a:ext>
                </a:extLst>
              </a:tr>
              <a:tr h="301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tc>
                  <a:txBody>
                    <a:bodyPr/>
                    <a:lstStyle/>
                    <a:p>
                      <a:r>
                        <a:rPr lang="en-US" sz="1400" dirty="0"/>
                        <a:t>12</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1"/>
                  </a:ext>
                </a:extLst>
              </a:tr>
              <a:tr h="277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tc>
                  <a:txBody>
                    <a:bodyPr/>
                    <a:lstStyle/>
                    <a:p>
                      <a:r>
                        <a:rPr lang="en-US" sz="1400" dirty="0"/>
                        <a:t>51</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zFr#x</a:t>
                      </a:r>
                      <a:endParaRPr lang="en-US" sz="1400" dirty="0"/>
                    </a:p>
                  </a:txBody>
                  <a:tcPr marL="115506" marR="115506" marT="57753" marB="57753"/>
                </a:tc>
                <a:extLst>
                  <a:ext uri="{0D108BD9-81ED-4DB2-BD59-A6C34878D82A}">
                    <a16:rowId xmlns:a16="http://schemas.microsoft.com/office/drawing/2014/main" val="10002"/>
                  </a:ext>
                </a:extLst>
              </a:tr>
              <a:tr h="294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tc>
                  <a:txBody>
                    <a:bodyPr/>
                    <a:lstStyle/>
                    <a:p>
                      <a:r>
                        <a:rPr lang="en-US" sz="1400" dirty="0"/>
                        <a:t>24</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3"/>
                  </a:ext>
                </a:extLst>
              </a:tr>
              <a:tr h="229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tc>
                  <a:txBody>
                    <a:bodyPr/>
                    <a:lstStyle/>
                    <a:p>
                      <a:r>
                        <a:rPr lang="en-US" sz="1400" dirty="0"/>
                        <a:t>36</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BxU3</a:t>
                      </a:r>
                    </a:p>
                  </a:txBody>
                  <a:tcPr marL="115506" marR="115506" marT="57753" marB="57753"/>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3352800" y="24384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429000"/>
            <a:ext cx="2438400" cy="1876425"/>
          </a:xfrm>
          <a:prstGeom prst="rect">
            <a:avLst/>
          </a:prstGeom>
        </p:spPr>
      </p:pic>
    </p:spTree>
    <p:extLst>
      <p:ext uri="{BB962C8B-B14F-4D97-AF65-F5344CB8AC3E}">
        <p14:creationId xmlns:p14="http://schemas.microsoft.com/office/powerpoint/2010/main" val="9330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8200" y="1828800"/>
            <a:ext cx="1524000" cy="1206843"/>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Client</a:t>
            </a:r>
          </a:p>
        </p:txBody>
      </p:sp>
      <p:sp>
        <p:nvSpPr>
          <p:cNvPr id="2" name="Title 1"/>
          <p:cNvSpPr>
            <a:spLocks noGrp="1"/>
          </p:cNvSpPr>
          <p:nvPr>
            <p:ph type="title"/>
          </p:nvPr>
        </p:nvSpPr>
        <p:spPr>
          <a:xfrm>
            <a:off x="457200" y="0"/>
            <a:ext cx="8229600" cy="824428"/>
          </a:xfrm>
        </p:spPr>
        <p:txBody>
          <a:bodyPr>
            <a:normAutofit/>
          </a:bodyPr>
          <a:lstStyle/>
          <a:p>
            <a:r>
              <a:rPr lang="en-US" dirty="0"/>
              <a:t>Impact of Querying &amp; Updating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a:p>
        </p:txBody>
      </p:sp>
      <p:sp>
        <p:nvSpPr>
          <p:cNvPr id="29" name="Can 28"/>
          <p:cNvSpPr/>
          <p:nvPr/>
        </p:nvSpPr>
        <p:spPr>
          <a:xfrm>
            <a:off x="914400" y="2667000"/>
            <a:ext cx="685800" cy="381000"/>
          </a:xfrm>
          <a:prstGeom prst="can">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Key</a:t>
            </a:r>
          </a:p>
        </p:txBody>
      </p:sp>
      <p:sp>
        <p:nvSpPr>
          <p:cNvPr id="34" name="Rectangle 33"/>
          <p:cNvSpPr/>
          <p:nvPr/>
        </p:nvSpPr>
        <p:spPr>
          <a:xfrm>
            <a:off x="6400800" y="19812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Server</a:t>
            </a:r>
          </a:p>
        </p:txBody>
      </p:sp>
      <p:cxnSp>
        <p:nvCxnSpPr>
          <p:cNvPr id="5" name="Straight Arrow Connector 4"/>
          <p:cNvCxnSpPr>
            <a:stCxn id="14" idx="3"/>
            <a:endCxn id="34" idx="1"/>
          </p:cNvCxnSpPr>
          <p:nvPr/>
        </p:nvCxnSpPr>
        <p:spPr>
          <a:xfrm>
            <a:off x="2362200" y="2432222"/>
            <a:ext cx="4038600" cy="2082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846478"/>
            <a:ext cx="0" cy="5538936"/>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228600" y="914400"/>
            <a:ext cx="3733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19" name="Rectangle 18"/>
          <p:cNvSpPr/>
          <p:nvPr/>
        </p:nvSpPr>
        <p:spPr>
          <a:xfrm>
            <a:off x="50263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graphicFrame>
        <p:nvGraphicFramePr>
          <p:cNvPr id="20" name="Table 19"/>
          <p:cNvGraphicFramePr>
            <a:graphicFrameLocks noGrp="1"/>
          </p:cNvGraphicFramePr>
          <p:nvPr>
            <p:extLst/>
          </p:nvPr>
        </p:nvGraphicFramePr>
        <p:xfrm>
          <a:off x="5715000" y="3352800"/>
          <a:ext cx="3048000" cy="183362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sz="1400" dirty="0"/>
                        <a:t>Name</a:t>
                      </a:r>
                    </a:p>
                  </a:txBody>
                  <a:tcPr/>
                </a:tc>
                <a:tc>
                  <a:txBody>
                    <a:bodyPr/>
                    <a:lstStyle/>
                    <a:p>
                      <a:r>
                        <a:rPr lang="en-US" sz="1400" dirty="0" err="1"/>
                        <a:t>Salary_NDET</a:t>
                      </a:r>
                      <a:endParaRPr lang="en-US" sz="1400" dirty="0"/>
                    </a:p>
                    <a:p>
                      <a:r>
                        <a:rPr lang="en-US" sz="1400" dirty="0"/>
                        <a:t> </a:t>
                      </a:r>
                    </a:p>
                  </a:txBody>
                  <a:tcPr/>
                </a:tc>
                <a:extLst>
                  <a:ext uri="{0D108BD9-81ED-4DB2-BD59-A6C34878D82A}">
                    <a16:rowId xmlns:a16="http://schemas.microsoft.com/office/drawing/2014/main" val="10000"/>
                  </a:ext>
                </a:extLst>
              </a:tr>
              <a:tr h="311274">
                <a:tc>
                  <a:txBody>
                    <a:bodyPr/>
                    <a:lstStyle/>
                    <a:p>
                      <a:r>
                        <a:rPr lang="en-US" sz="1400" dirty="0"/>
                        <a:t>Alice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extLst>
                  <a:ext uri="{0D108BD9-81ED-4DB2-BD59-A6C34878D82A}">
                    <a16:rowId xmlns:a16="http://schemas.microsoft.com/office/drawing/2014/main" val="10001"/>
                  </a:ext>
                </a:extLst>
              </a:tr>
              <a:tr h="304800">
                <a:tc>
                  <a:txBody>
                    <a:bodyPr/>
                    <a:lstStyle/>
                    <a:p>
                      <a:r>
                        <a:rPr lang="en-US" sz="1400" dirty="0"/>
                        <a:t>Bob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extLst>
                  <a:ext uri="{0D108BD9-81ED-4DB2-BD59-A6C34878D82A}">
                    <a16:rowId xmlns:a16="http://schemas.microsoft.com/office/drawing/2014/main" val="10002"/>
                  </a:ext>
                </a:extLst>
              </a:tr>
              <a:tr h="304800">
                <a:tc>
                  <a:txBody>
                    <a:bodyPr/>
                    <a:lstStyle/>
                    <a:p>
                      <a:r>
                        <a:rPr lang="en-US" sz="1400" dirty="0"/>
                        <a:t>Chen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extLst>
                  <a:ext uri="{0D108BD9-81ED-4DB2-BD59-A6C34878D82A}">
                    <a16:rowId xmlns:a16="http://schemas.microsoft.com/office/drawing/2014/main" val="10003"/>
                  </a:ext>
                </a:extLst>
              </a:tr>
              <a:tr h="304800">
                <a:tc>
                  <a:txBody>
                    <a:bodyPr/>
                    <a:lstStyle/>
                    <a:p>
                      <a:r>
                        <a:rPr lang="en-US" sz="1400" dirty="0"/>
                        <a:t>Dan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extLst>
                  <a:ext uri="{0D108BD9-81ED-4DB2-BD59-A6C34878D82A}">
                    <a16:rowId xmlns:a16="http://schemas.microsoft.com/office/drawing/2014/main" val="10004"/>
                  </a:ext>
                </a:extLst>
              </a:tr>
            </a:tbl>
          </a:graphicData>
        </a:graphic>
      </p:graphicFrame>
      <p:sp>
        <p:nvSpPr>
          <p:cNvPr id="21" name="Rectangle 20"/>
          <p:cNvSpPr/>
          <p:nvPr/>
        </p:nvSpPr>
        <p:spPr>
          <a:xfrm>
            <a:off x="3048000" y="1508891"/>
            <a:ext cx="2286000" cy="923330"/>
          </a:xfrm>
          <a:prstGeom prst="rect">
            <a:avLst/>
          </a:prstGeom>
        </p:spPr>
        <p:txBody>
          <a:bodyPr wrap="square">
            <a:spAutoFit/>
          </a:bodyPr>
          <a:lstStyle/>
          <a:p>
            <a:r>
              <a:rPr lang="en-US" dirty="0"/>
              <a:t>Update Employee</a:t>
            </a:r>
          </a:p>
          <a:p>
            <a:r>
              <a:rPr lang="en-US" dirty="0"/>
              <a:t>Set Salary = *&amp;@#</a:t>
            </a:r>
          </a:p>
          <a:p>
            <a:r>
              <a:rPr lang="en-US" dirty="0"/>
              <a:t>Where Name = ‘Alice’</a:t>
            </a:r>
          </a:p>
        </p:txBody>
      </p:sp>
      <p:grpSp>
        <p:nvGrpSpPr>
          <p:cNvPr id="11" name="Group 10"/>
          <p:cNvGrpSpPr/>
          <p:nvPr/>
        </p:nvGrpSpPr>
        <p:grpSpPr>
          <a:xfrm>
            <a:off x="3810000" y="2133600"/>
            <a:ext cx="4114800" cy="2057400"/>
            <a:chOff x="3810000" y="2133600"/>
            <a:chExt cx="4114800" cy="2057400"/>
          </a:xfrm>
        </p:grpSpPr>
        <p:sp>
          <p:nvSpPr>
            <p:cNvPr id="8" name="Oval 7"/>
            <p:cNvSpPr/>
            <p:nvPr/>
          </p:nvSpPr>
          <p:spPr>
            <a:xfrm>
              <a:off x="3810000" y="2133600"/>
              <a:ext cx="1524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3892379"/>
              <a:ext cx="2286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8" idx="4"/>
              <a:endCxn id="22" idx="2"/>
            </p:cNvCxnSpPr>
            <p:nvPr/>
          </p:nvCxnSpPr>
          <p:spPr>
            <a:xfrm rot="16200000" flipH="1">
              <a:off x="4300666" y="2703555"/>
              <a:ext cx="1609469"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436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8200" y="1828800"/>
            <a:ext cx="1524000" cy="1206843"/>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Client</a:t>
            </a:r>
          </a:p>
        </p:txBody>
      </p:sp>
      <p:sp>
        <p:nvSpPr>
          <p:cNvPr id="2" name="Title 1"/>
          <p:cNvSpPr>
            <a:spLocks noGrp="1"/>
          </p:cNvSpPr>
          <p:nvPr>
            <p:ph type="title"/>
          </p:nvPr>
        </p:nvSpPr>
        <p:spPr>
          <a:xfrm>
            <a:off x="457200" y="0"/>
            <a:ext cx="8229600" cy="824428"/>
          </a:xfrm>
        </p:spPr>
        <p:txBody>
          <a:bodyPr>
            <a:normAutofit/>
          </a:bodyPr>
          <a:lstStyle/>
          <a:p>
            <a:r>
              <a:rPr lang="en-US" dirty="0"/>
              <a:t>Impact of Querying &amp; Updating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109</a:t>
            </a:fld>
            <a:endParaRPr lang="en-US"/>
          </a:p>
        </p:txBody>
      </p:sp>
      <p:sp>
        <p:nvSpPr>
          <p:cNvPr id="29" name="Can 28"/>
          <p:cNvSpPr/>
          <p:nvPr/>
        </p:nvSpPr>
        <p:spPr>
          <a:xfrm>
            <a:off x="914400" y="2667000"/>
            <a:ext cx="685800" cy="381000"/>
          </a:xfrm>
          <a:prstGeom prst="can">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Key</a:t>
            </a:r>
          </a:p>
        </p:txBody>
      </p:sp>
      <p:sp>
        <p:nvSpPr>
          <p:cNvPr id="34" name="Rectangle 33"/>
          <p:cNvSpPr/>
          <p:nvPr/>
        </p:nvSpPr>
        <p:spPr>
          <a:xfrm>
            <a:off x="6400800" y="19812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Server</a:t>
            </a:r>
          </a:p>
        </p:txBody>
      </p:sp>
      <p:cxnSp>
        <p:nvCxnSpPr>
          <p:cNvPr id="5" name="Straight Arrow Connector 4"/>
          <p:cNvCxnSpPr>
            <a:stCxn id="14" idx="3"/>
            <a:endCxn id="34" idx="1"/>
          </p:cNvCxnSpPr>
          <p:nvPr/>
        </p:nvCxnSpPr>
        <p:spPr>
          <a:xfrm>
            <a:off x="2362200" y="2432222"/>
            <a:ext cx="4038600" cy="2082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846478"/>
            <a:ext cx="0" cy="5538936"/>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228600" y="914400"/>
            <a:ext cx="3733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19" name="Rectangle 18"/>
          <p:cNvSpPr/>
          <p:nvPr/>
        </p:nvSpPr>
        <p:spPr>
          <a:xfrm>
            <a:off x="50263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graphicFrame>
        <p:nvGraphicFramePr>
          <p:cNvPr id="20" name="Table 19"/>
          <p:cNvGraphicFramePr>
            <a:graphicFrameLocks noGrp="1"/>
          </p:cNvGraphicFramePr>
          <p:nvPr>
            <p:extLst/>
          </p:nvPr>
        </p:nvGraphicFramePr>
        <p:xfrm>
          <a:off x="5715000" y="3352800"/>
          <a:ext cx="3048000" cy="183362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sz="1400" dirty="0"/>
                        <a:t>Name</a:t>
                      </a:r>
                    </a:p>
                  </a:txBody>
                  <a:tcPr/>
                </a:tc>
                <a:tc>
                  <a:txBody>
                    <a:bodyPr/>
                    <a:lstStyle/>
                    <a:p>
                      <a:r>
                        <a:rPr lang="en-US" sz="1400" dirty="0" err="1"/>
                        <a:t>Salary_NDET</a:t>
                      </a:r>
                      <a:endParaRPr lang="en-US" sz="1400" dirty="0"/>
                    </a:p>
                    <a:p>
                      <a:r>
                        <a:rPr lang="en-US" sz="1400" dirty="0"/>
                        <a:t> </a:t>
                      </a:r>
                    </a:p>
                  </a:txBody>
                  <a:tcPr/>
                </a:tc>
                <a:extLst>
                  <a:ext uri="{0D108BD9-81ED-4DB2-BD59-A6C34878D82A}">
                    <a16:rowId xmlns:a16="http://schemas.microsoft.com/office/drawing/2014/main" val="10000"/>
                  </a:ext>
                </a:extLst>
              </a:tr>
              <a:tr h="311274">
                <a:tc>
                  <a:txBody>
                    <a:bodyPr/>
                    <a:lstStyle/>
                    <a:p>
                      <a:r>
                        <a:rPr lang="en-US" sz="1400" dirty="0"/>
                        <a:t>Alice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extLst>
                  <a:ext uri="{0D108BD9-81ED-4DB2-BD59-A6C34878D82A}">
                    <a16:rowId xmlns:a16="http://schemas.microsoft.com/office/drawing/2014/main" val="10001"/>
                  </a:ext>
                </a:extLst>
              </a:tr>
              <a:tr h="304800">
                <a:tc>
                  <a:txBody>
                    <a:bodyPr/>
                    <a:lstStyle/>
                    <a:p>
                      <a:r>
                        <a:rPr lang="en-US" sz="1400" dirty="0"/>
                        <a:t>Bob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extLst>
                  <a:ext uri="{0D108BD9-81ED-4DB2-BD59-A6C34878D82A}">
                    <a16:rowId xmlns:a16="http://schemas.microsoft.com/office/drawing/2014/main" val="10002"/>
                  </a:ext>
                </a:extLst>
              </a:tr>
              <a:tr h="304800">
                <a:tc>
                  <a:txBody>
                    <a:bodyPr/>
                    <a:lstStyle/>
                    <a:p>
                      <a:r>
                        <a:rPr lang="en-US" sz="1400" dirty="0"/>
                        <a:t>Chen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extLst>
                  <a:ext uri="{0D108BD9-81ED-4DB2-BD59-A6C34878D82A}">
                    <a16:rowId xmlns:a16="http://schemas.microsoft.com/office/drawing/2014/main" val="10003"/>
                  </a:ext>
                </a:extLst>
              </a:tr>
              <a:tr h="304800">
                <a:tc>
                  <a:txBody>
                    <a:bodyPr/>
                    <a:lstStyle/>
                    <a:p>
                      <a:r>
                        <a:rPr lang="en-US" sz="1400" dirty="0"/>
                        <a:t>Dan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extLst>
                  <a:ext uri="{0D108BD9-81ED-4DB2-BD59-A6C34878D82A}">
                    <a16:rowId xmlns:a16="http://schemas.microsoft.com/office/drawing/2014/main" val="10004"/>
                  </a:ext>
                </a:extLst>
              </a:tr>
            </a:tbl>
          </a:graphicData>
        </a:graphic>
      </p:graphicFrame>
      <p:sp>
        <p:nvSpPr>
          <p:cNvPr id="21" name="Rectangle 20"/>
          <p:cNvSpPr/>
          <p:nvPr/>
        </p:nvSpPr>
        <p:spPr>
          <a:xfrm>
            <a:off x="3048000" y="1508891"/>
            <a:ext cx="2286000" cy="923330"/>
          </a:xfrm>
          <a:prstGeom prst="rect">
            <a:avLst/>
          </a:prstGeom>
        </p:spPr>
        <p:txBody>
          <a:bodyPr wrap="square">
            <a:spAutoFit/>
          </a:bodyPr>
          <a:lstStyle/>
          <a:p>
            <a:r>
              <a:rPr lang="en-US" dirty="0"/>
              <a:t>Update Employee</a:t>
            </a:r>
          </a:p>
          <a:p>
            <a:r>
              <a:rPr lang="en-US" dirty="0"/>
              <a:t>Set Salary = *!-#</a:t>
            </a:r>
          </a:p>
          <a:p>
            <a:r>
              <a:rPr lang="en-US" dirty="0"/>
              <a:t>Where Name = ‘Alice’</a:t>
            </a:r>
          </a:p>
        </p:txBody>
      </p:sp>
      <p:grpSp>
        <p:nvGrpSpPr>
          <p:cNvPr id="11" name="Group 10"/>
          <p:cNvGrpSpPr/>
          <p:nvPr/>
        </p:nvGrpSpPr>
        <p:grpSpPr>
          <a:xfrm>
            <a:off x="3810000" y="2133600"/>
            <a:ext cx="4114800" cy="2057400"/>
            <a:chOff x="3810000" y="2133600"/>
            <a:chExt cx="4114800" cy="2057400"/>
          </a:xfrm>
        </p:grpSpPr>
        <p:sp>
          <p:nvSpPr>
            <p:cNvPr id="8" name="Oval 7"/>
            <p:cNvSpPr/>
            <p:nvPr/>
          </p:nvSpPr>
          <p:spPr>
            <a:xfrm>
              <a:off x="3810000" y="2133600"/>
              <a:ext cx="1524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3892379"/>
              <a:ext cx="2286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8" idx="4"/>
              <a:endCxn id="22" idx="2"/>
            </p:cNvCxnSpPr>
            <p:nvPr/>
          </p:nvCxnSpPr>
          <p:spPr>
            <a:xfrm rot="16200000" flipH="1">
              <a:off x="4300666" y="2703555"/>
              <a:ext cx="1609469"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576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Encryption and </a:t>
            </a:r>
            <a:r>
              <a:rPr lang="en-US" sz="4000" dirty="0" err="1"/>
              <a:t>DbaaS</a:t>
            </a:r>
            <a:r>
              <a:rPr lang="en-US" sz="4000" dirty="0"/>
              <a:t>: Functionality</a:t>
            </a:r>
          </a:p>
        </p:txBody>
      </p:sp>
      <p:sp>
        <p:nvSpPr>
          <p:cNvPr id="3" name="Slide Number Placeholder 2"/>
          <p:cNvSpPr>
            <a:spLocks noGrp="1"/>
          </p:cNvSpPr>
          <p:nvPr>
            <p:ph type="sldNum" sz="quarter" idx="12"/>
          </p:nvPr>
        </p:nvSpPr>
        <p:spPr/>
        <p:txBody>
          <a:bodyPr/>
          <a:lstStyle/>
          <a:p>
            <a:fld id="{BACC0D7D-E0FC-49BF-B4A2-5B13217C58F0}" type="slidenum">
              <a:rPr lang="en-US" smtClean="0"/>
              <a:t>11</a:t>
            </a:fld>
            <a:endParaRPr lang="en-US"/>
          </a:p>
        </p:txBody>
      </p:sp>
      <p:pic>
        <p:nvPicPr>
          <p:cNvPr id="20" name="Picture 19"/>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pic>
        <p:nvPicPr>
          <p:cNvPr id="21" name="Picture 2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19200" y="2743200"/>
            <a:ext cx="1066006" cy="1066006"/>
          </a:xfrm>
          <a:prstGeom prst="rect">
            <a:avLst/>
          </a:prstGeom>
        </p:spPr>
      </p:pic>
      <p:pic>
        <p:nvPicPr>
          <p:cNvPr id="22" name="Picture 2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48676" y="2743200"/>
            <a:ext cx="1066006" cy="1066006"/>
          </a:xfrm>
          <a:prstGeom prst="rect">
            <a:avLst/>
          </a:prstGeom>
        </p:spPr>
      </p:pic>
      <p:pic>
        <p:nvPicPr>
          <p:cNvPr id="23" name="Picture 22"/>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33600" y="2743200"/>
            <a:ext cx="1066006" cy="1066006"/>
          </a:xfrm>
          <a:prstGeom prst="rect">
            <a:avLst/>
          </a:prstGeom>
        </p:spPr>
      </p:pic>
      <p:cxnSp>
        <p:nvCxnSpPr>
          <p:cNvPr id="24" name="Straight Connector 23"/>
          <p:cNvCxnSpPr/>
          <p:nvPr/>
        </p:nvCxnSpPr>
        <p:spPr>
          <a:xfrm>
            <a:off x="228600" y="49530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33" name="Picture 32"/>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35" name="Picture 34"/>
          <p:cNvPicPr>
            <a:picLocks noChangeAspect="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sp>
        <p:nvSpPr>
          <p:cNvPr id="4" name="TextBox 3"/>
          <p:cNvSpPr txBox="1"/>
          <p:nvPr/>
        </p:nvSpPr>
        <p:spPr>
          <a:xfrm>
            <a:off x="6572518" y="5767393"/>
            <a:ext cx="1155573" cy="369332"/>
          </a:xfrm>
          <a:prstGeom prst="rect">
            <a:avLst/>
          </a:prstGeom>
          <a:noFill/>
        </p:spPr>
        <p:txBody>
          <a:bodyPr wrap="none" rtlCol="0">
            <a:spAutoFit/>
          </a:bodyPr>
          <a:lstStyle/>
          <a:p>
            <a:r>
              <a:rPr lang="en-US" dirty="0">
                <a:latin typeface="Calibri" panose="020F0502020204030204" pitchFamily="34" charset="0"/>
              </a:rPr>
              <a:t>Client App</a:t>
            </a:r>
          </a:p>
        </p:txBody>
      </p:sp>
      <p:pic>
        <p:nvPicPr>
          <p:cNvPr id="16" name="Picture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84884" y="2743200"/>
            <a:ext cx="1066006" cy="1066006"/>
          </a:xfrm>
          <a:prstGeom prst="rect">
            <a:avLst/>
          </a:prstGeom>
        </p:spPr>
      </p:pic>
      <p:cxnSp>
        <p:nvCxnSpPr>
          <p:cNvPr id="6" name="Straight Arrow Connector 5"/>
          <p:cNvCxnSpPr/>
          <p:nvPr/>
        </p:nvCxnSpPr>
        <p:spPr>
          <a:xfrm flipV="1">
            <a:off x="7086600" y="3809206"/>
            <a:ext cx="0" cy="1937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91400" y="3809206"/>
            <a:ext cx="0" cy="195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1638" y="4214336"/>
            <a:ext cx="2371162"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SELECT *</a:t>
            </a:r>
          </a:p>
          <a:p>
            <a:r>
              <a:rPr lang="en-US" sz="1400" dirty="0">
                <a:latin typeface="Consolas" panose="020B0609020204030204" pitchFamily="49" charset="0"/>
                <a:cs typeface="Consolas" panose="020B0609020204030204" pitchFamily="49" charset="0"/>
              </a:rPr>
              <a:t>FROM courses</a:t>
            </a:r>
          </a:p>
          <a:p>
            <a:r>
              <a:rPr lang="en-US" sz="1400" dirty="0">
                <a:latin typeface="Consolas" panose="020B0609020204030204" pitchFamily="49" charset="0"/>
                <a:cs typeface="Consolas" panose="020B0609020204030204" pitchFamily="49" charset="0"/>
              </a:rPr>
              <a:t>WHERE </a:t>
            </a:r>
            <a:r>
              <a:rPr lang="en-US" sz="1400" dirty="0" err="1">
                <a:latin typeface="Consolas" panose="020B0609020204030204" pitchFamily="49" charset="0"/>
                <a:cs typeface="Consolas" panose="020B0609020204030204" pitchFamily="49" charset="0"/>
              </a:rPr>
              <a:t>StudentId</a:t>
            </a:r>
            <a:r>
              <a:rPr lang="en-US" sz="1400" dirty="0">
                <a:latin typeface="Consolas" panose="020B0609020204030204" pitchFamily="49" charset="0"/>
                <a:cs typeface="Consolas" panose="020B0609020204030204" pitchFamily="49" charset="0"/>
              </a:rPr>
              <a:t> = 1234</a:t>
            </a:r>
          </a:p>
        </p:txBody>
      </p:sp>
      <p:grpSp>
        <p:nvGrpSpPr>
          <p:cNvPr id="19" name="Group 18"/>
          <p:cNvGrpSpPr/>
          <p:nvPr/>
        </p:nvGrpSpPr>
        <p:grpSpPr>
          <a:xfrm>
            <a:off x="7750890" y="4028830"/>
            <a:ext cx="788552" cy="1395044"/>
            <a:chOff x="7750890" y="4028830"/>
            <a:chExt cx="788552" cy="1395044"/>
          </a:xfrm>
        </p:grpSpPr>
        <p:sp>
          <p:nvSpPr>
            <p:cNvPr id="13" name="Rectangle 12"/>
            <p:cNvSpPr/>
            <p:nvPr/>
          </p:nvSpPr>
          <p:spPr>
            <a:xfrm>
              <a:off x="7750890" y="4028830"/>
              <a:ext cx="783510" cy="1381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7750890" y="4214336"/>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0890" y="4407517"/>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50890" y="4610100"/>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50890" y="4788299"/>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750890" y="4983573"/>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755932" y="5181600"/>
              <a:ext cx="78351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4028830"/>
              <a:ext cx="0" cy="1381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229600" y="4042505"/>
              <a:ext cx="0" cy="1381369"/>
            </a:xfrm>
            <a:prstGeom prst="line">
              <a:avLst/>
            </a:prstGeom>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6705600" y="2743200"/>
            <a:ext cx="1045290" cy="1066006"/>
          </a:xfrm>
          <a:prstGeom prst="rect">
            <a:avLst/>
          </a:prstGeom>
          <a:solidFill>
            <a:schemeClr val="bg1">
              <a:lumMod val="65000"/>
              <a:alpha val="68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91638" y="4214336"/>
            <a:ext cx="2294962" cy="738664"/>
          </a:xfrm>
          <a:prstGeom prst="rect">
            <a:avLst/>
          </a:prstGeom>
          <a:solidFill>
            <a:schemeClr val="bg1">
              <a:lumMod val="65000"/>
              <a:alpha val="7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50890" y="4028831"/>
            <a:ext cx="783510" cy="1381369"/>
          </a:xfrm>
          <a:prstGeom prst="rect">
            <a:avLst/>
          </a:prstGeom>
          <a:solidFill>
            <a:schemeClr val="bg1">
              <a:lumMod val="65000"/>
              <a:alpha val="7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661006" y="1502814"/>
            <a:ext cx="1134478" cy="369332"/>
          </a:xfrm>
          <a:prstGeom prst="rect">
            <a:avLst/>
          </a:prstGeom>
          <a:noFill/>
        </p:spPr>
        <p:txBody>
          <a:bodyPr wrap="none" rtlCol="0">
            <a:spAutoFit/>
          </a:bodyPr>
          <a:lstStyle/>
          <a:p>
            <a:r>
              <a:rPr lang="en-US" dirty="0">
                <a:latin typeface="Calibri" panose="020F0502020204030204" pitchFamily="34" charset="0"/>
              </a:rPr>
              <a:t>Encrypted</a:t>
            </a:r>
          </a:p>
        </p:txBody>
      </p:sp>
      <p:cxnSp>
        <p:nvCxnSpPr>
          <p:cNvPr id="14" name="Straight Arrow Connector 13"/>
          <p:cNvCxnSpPr>
            <a:stCxn id="9" idx="2"/>
            <a:endCxn id="16" idx="0"/>
          </p:cNvCxnSpPr>
          <p:nvPr/>
        </p:nvCxnSpPr>
        <p:spPr>
          <a:xfrm flipH="1">
            <a:off x="7217887" y="1872146"/>
            <a:ext cx="10358" cy="871054"/>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5615189" y="1828800"/>
            <a:ext cx="1687132" cy="2356834"/>
          </a:xfrm>
          <a:custGeom>
            <a:avLst/>
            <a:gdLst>
              <a:gd name="connsiteX0" fmla="*/ 1687132 w 1687132"/>
              <a:gd name="connsiteY0" fmla="*/ 0 h 2356834"/>
              <a:gd name="connsiteX1" fmla="*/ 360608 w 1687132"/>
              <a:gd name="connsiteY1" fmla="*/ 888642 h 2356834"/>
              <a:gd name="connsiteX2" fmla="*/ 0 w 1687132"/>
              <a:gd name="connsiteY2" fmla="*/ 2356834 h 2356834"/>
            </a:gdLst>
            <a:ahLst/>
            <a:cxnLst>
              <a:cxn ang="0">
                <a:pos x="connsiteX0" y="connsiteY0"/>
              </a:cxn>
              <a:cxn ang="0">
                <a:pos x="connsiteX1" y="connsiteY1"/>
              </a:cxn>
              <a:cxn ang="0">
                <a:pos x="connsiteX2" y="connsiteY2"/>
              </a:cxn>
            </a:cxnLst>
            <a:rect l="l" t="t" r="r" b="b"/>
            <a:pathLst>
              <a:path w="1687132" h="2356834">
                <a:moveTo>
                  <a:pt x="1687132" y="0"/>
                </a:moveTo>
                <a:cubicBezTo>
                  <a:pt x="1164464" y="247918"/>
                  <a:pt x="641797" y="495836"/>
                  <a:pt x="360608" y="888642"/>
                </a:cubicBezTo>
                <a:cubicBezTo>
                  <a:pt x="79419" y="1281448"/>
                  <a:pt x="39709" y="1819141"/>
                  <a:pt x="0" y="2356834"/>
                </a:cubicBezTo>
              </a:path>
            </a:pathLst>
          </a:custGeom>
          <a:noFill/>
          <a:ln w="19050">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7302321" y="1815921"/>
            <a:ext cx="891726" cy="2215166"/>
          </a:xfrm>
          <a:custGeom>
            <a:avLst/>
            <a:gdLst>
              <a:gd name="connsiteX0" fmla="*/ 0 w 891726"/>
              <a:gd name="connsiteY0" fmla="*/ 0 h 2215166"/>
              <a:gd name="connsiteX1" fmla="*/ 785611 w 891726"/>
              <a:gd name="connsiteY1" fmla="*/ 798490 h 2215166"/>
              <a:gd name="connsiteX2" fmla="*/ 862885 w 891726"/>
              <a:gd name="connsiteY2" fmla="*/ 2215166 h 2215166"/>
            </a:gdLst>
            <a:ahLst/>
            <a:cxnLst>
              <a:cxn ang="0">
                <a:pos x="connsiteX0" y="connsiteY0"/>
              </a:cxn>
              <a:cxn ang="0">
                <a:pos x="connsiteX1" y="connsiteY1"/>
              </a:cxn>
              <a:cxn ang="0">
                <a:pos x="connsiteX2" y="connsiteY2"/>
              </a:cxn>
            </a:cxnLst>
            <a:rect l="l" t="t" r="r" b="b"/>
            <a:pathLst>
              <a:path w="891726" h="2215166">
                <a:moveTo>
                  <a:pt x="0" y="0"/>
                </a:moveTo>
                <a:cubicBezTo>
                  <a:pt x="320898" y="214648"/>
                  <a:pt x="641797" y="429296"/>
                  <a:pt x="785611" y="798490"/>
                </a:cubicBezTo>
                <a:cubicBezTo>
                  <a:pt x="929425" y="1167684"/>
                  <a:pt x="896155" y="1691425"/>
                  <a:pt x="862885" y="2215166"/>
                </a:cubicBezTo>
              </a:path>
            </a:pathLst>
          </a:custGeom>
          <a:noFill/>
          <a:ln w="19050">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40771" y="6107668"/>
            <a:ext cx="974947" cy="369332"/>
          </a:xfrm>
          <a:prstGeom prst="rect">
            <a:avLst/>
          </a:prstGeom>
          <a:noFill/>
        </p:spPr>
        <p:txBody>
          <a:bodyPr wrap="none" rtlCol="0">
            <a:spAutoFit/>
          </a:bodyPr>
          <a:lstStyle/>
          <a:p>
            <a:r>
              <a:rPr lang="en-US" dirty="0">
                <a:latin typeface="Calibri" panose="020F0502020204030204" pitchFamily="34" charset="0"/>
              </a:rPr>
              <a:t>[HIL+02]</a:t>
            </a:r>
          </a:p>
        </p:txBody>
      </p:sp>
      <p:sp>
        <p:nvSpPr>
          <p:cNvPr id="17" name="TextBox 16"/>
          <p:cNvSpPr txBox="1"/>
          <p:nvPr/>
        </p:nvSpPr>
        <p:spPr>
          <a:xfrm>
            <a:off x="5622674" y="6400695"/>
            <a:ext cx="2831288" cy="369332"/>
          </a:xfrm>
          <a:prstGeom prst="rect">
            <a:avLst/>
          </a:prstGeom>
          <a:noFill/>
        </p:spPr>
        <p:txBody>
          <a:bodyPr wrap="none" rtlCol="0">
            <a:spAutoFit/>
          </a:bodyPr>
          <a:lstStyle/>
          <a:p>
            <a:r>
              <a:rPr lang="en-US" dirty="0"/>
              <a:t>SIGMOD Test of Time Award</a:t>
            </a:r>
          </a:p>
        </p:txBody>
      </p:sp>
    </p:spTree>
    <p:extLst>
      <p:ext uri="{BB962C8B-B14F-4D97-AF65-F5344CB8AC3E}">
        <p14:creationId xmlns:p14="http://schemas.microsoft.com/office/powerpoint/2010/main" val="259003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25" grpId="0" animBg="1"/>
      <p:bldP spid="26" grpId="0" animBg="1"/>
      <p:bldP spid="27" grpId="0"/>
      <p:bldP spid="1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8200" y="1828800"/>
            <a:ext cx="1524000" cy="1206843"/>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Client</a:t>
            </a:r>
          </a:p>
        </p:txBody>
      </p:sp>
      <p:sp>
        <p:nvSpPr>
          <p:cNvPr id="2" name="Title 1"/>
          <p:cNvSpPr>
            <a:spLocks noGrp="1"/>
          </p:cNvSpPr>
          <p:nvPr>
            <p:ph type="title"/>
          </p:nvPr>
        </p:nvSpPr>
        <p:spPr>
          <a:xfrm>
            <a:off x="457200" y="0"/>
            <a:ext cx="8229600" cy="824428"/>
          </a:xfrm>
        </p:spPr>
        <p:txBody>
          <a:bodyPr>
            <a:normAutofit/>
          </a:bodyPr>
          <a:lstStyle/>
          <a:p>
            <a:r>
              <a:rPr lang="en-US" dirty="0"/>
              <a:t>Impact of Querying &amp; Updating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110</a:t>
            </a:fld>
            <a:endParaRPr lang="en-US"/>
          </a:p>
        </p:txBody>
      </p:sp>
      <p:sp>
        <p:nvSpPr>
          <p:cNvPr id="29" name="Can 28"/>
          <p:cNvSpPr/>
          <p:nvPr/>
        </p:nvSpPr>
        <p:spPr>
          <a:xfrm>
            <a:off x="914400" y="2667000"/>
            <a:ext cx="685800" cy="381000"/>
          </a:xfrm>
          <a:prstGeom prst="can">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Key</a:t>
            </a:r>
          </a:p>
        </p:txBody>
      </p:sp>
      <p:sp>
        <p:nvSpPr>
          <p:cNvPr id="34" name="Rectangle 33"/>
          <p:cNvSpPr/>
          <p:nvPr/>
        </p:nvSpPr>
        <p:spPr>
          <a:xfrm>
            <a:off x="6400800" y="19812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Server</a:t>
            </a:r>
          </a:p>
        </p:txBody>
      </p:sp>
      <p:cxnSp>
        <p:nvCxnSpPr>
          <p:cNvPr id="5" name="Straight Arrow Connector 4"/>
          <p:cNvCxnSpPr>
            <a:stCxn id="14" idx="3"/>
            <a:endCxn id="34" idx="1"/>
          </p:cNvCxnSpPr>
          <p:nvPr/>
        </p:nvCxnSpPr>
        <p:spPr>
          <a:xfrm>
            <a:off x="2362200" y="2432222"/>
            <a:ext cx="4038600" cy="2082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846478"/>
            <a:ext cx="0" cy="5538936"/>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228600" y="914400"/>
            <a:ext cx="3733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19" name="Rectangle 18"/>
          <p:cNvSpPr/>
          <p:nvPr/>
        </p:nvSpPr>
        <p:spPr>
          <a:xfrm>
            <a:off x="50263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graphicFrame>
        <p:nvGraphicFramePr>
          <p:cNvPr id="20" name="Table 19"/>
          <p:cNvGraphicFramePr>
            <a:graphicFrameLocks noGrp="1"/>
          </p:cNvGraphicFramePr>
          <p:nvPr>
            <p:extLst/>
          </p:nvPr>
        </p:nvGraphicFramePr>
        <p:xfrm>
          <a:off x="5715000" y="3352800"/>
          <a:ext cx="3048000" cy="183362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sz="1400" dirty="0"/>
                        <a:t>Name</a:t>
                      </a:r>
                    </a:p>
                  </a:txBody>
                  <a:tcPr/>
                </a:tc>
                <a:tc>
                  <a:txBody>
                    <a:bodyPr/>
                    <a:lstStyle/>
                    <a:p>
                      <a:r>
                        <a:rPr lang="en-US" sz="1400" dirty="0" err="1"/>
                        <a:t>Salary_NDET</a:t>
                      </a:r>
                      <a:endParaRPr lang="en-US" sz="1400" dirty="0"/>
                    </a:p>
                    <a:p>
                      <a:r>
                        <a:rPr lang="en-US" sz="1400" dirty="0"/>
                        <a:t> </a:t>
                      </a:r>
                    </a:p>
                  </a:txBody>
                  <a:tcPr/>
                </a:tc>
                <a:extLst>
                  <a:ext uri="{0D108BD9-81ED-4DB2-BD59-A6C34878D82A}">
                    <a16:rowId xmlns:a16="http://schemas.microsoft.com/office/drawing/2014/main" val="10000"/>
                  </a:ext>
                </a:extLst>
              </a:tr>
              <a:tr h="311274">
                <a:tc>
                  <a:txBody>
                    <a:bodyPr/>
                    <a:lstStyle/>
                    <a:p>
                      <a:r>
                        <a:rPr lang="en-US" sz="1400" dirty="0"/>
                        <a:t>Alice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extLst>
                  <a:ext uri="{0D108BD9-81ED-4DB2-BD59-A6C34878D82A}">
                    <a16:rowId xmlns:a16="http://schemas.microsoft.com/office/drawing/2014/main" val="10001"/>
                  </a:ext>
                </a:extLst>
              </a:tr>
              <a:tr h="304800">
                <a:tc>
                  <a:txBody>
                    <a:bodyPr/>
                    <a:lstStyle/>
                    <a:p>
                      <a:r>
                        <a:rPr lang="en-US" sz="1400" dirty="0"/>
                        <a:t>Bob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extLst>
                  <a:ext uri="{0D108BD9-81ED-4DB2-BD59-A6C34878D82A}">
                    <a16:rowId xmlns:a16="http://schemas.microsoft.com/office/drawing/2014/main" val="10002"/>
                  </a:ext>
                </a:extLst>
              </a:tr>
              <a:tr h="304800">
                <a:tc>
                  <a:txBody>
                    <a:bodyPr/>
                    <a:lstStyle/>
                    <a:p>
                      <a:r>
                        <a:rPr lang="en-US" sz="1400" dirty="0"/>
                        <a:t>Chen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extLst>
                  <a:ext uri="{0D108BD9-81ED-4DB2-BD59-A6C34878D82A}">
                    <a16:rowId xmlns:a16="http://schemas.microsoft.com/office/drawing/2014/main" val="10003"/>
                  </a:ext>
                </a:extLst>
              </a:tr>
              <a:tr h="304800">
                <a:tc>
                  <a:txBody>
                    <a:bodyPr/>
                    <a:lstStyle/>
                    <a:p>
                      <a:r>
                        <a:rPr lang="en-US" sz="1400" dirty="0"/>
                        <a:t>Dan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extLst>
                  <a:ext uri="{0D108BD9-81ED-4DB2-BD59-A6C34878D82A}">
                    <a16:rowId xmlns:a16="http://schemas.microsoft.com/office/drawing/2014/main" val="10004"/>
                  </a:ext>
                </a:extLst>
              </a:tr>
            </a:tbl>
          </a:graphicData>
        </a:graphic>
      </p:graphicFrame>
      <p:sp>
        <p:nvSpPr>
          <p:cNvPr id="21" name="Rectangle 20"/>
          <p:cNvSpPr/>
          <p:nvPr/>
        </p:nvSpPr>
        <p:spPr>
          <a:xfrm>
            <a:off x="3048000" y="1508891"/>
            <a:ext cx="2286000" cy="923330"/>
          </a:xfrm>
          <a:prstGeom prst="rect">
            <a:avLst/>
          </a:prstGeom>
        </p:spPr>
        <p:txBody>
          <a:bodyPr wrap="square">
            <a:spAutoFit/>
          </a:bodyPr>
          <a:lstStyle/>
          <a:p>
            <a:r>
              <a:rPr lang="en-US" dirty="0"/>
              <a:t>Update Employee</a:t>
            </a:r>
          </a:p>
          <a:p>
            <a:r>
              <a:rPr lang="en-US" dirty="0"/>
              <a:t>Set Salary = 23=$&lt;</a:t>
            </a:r>
          </a:p>
          <a:p>
            <a:r>
              <a:rPr lang="en-US" dirty="0"/>
              <a:t>Where Name = ‘Bob’</a:t>
            </a:r>
          </a:p>
        </p:txBody>
      </p:sp>
      <p:sp>
        <p:nvSpPr>
          <p:cNvPr id="8" name="Oval 7"/>
          <p:cNvSpPr/>
          <p:nvPr/>
        </p:nvSpPr>
        <p:spPr>
          <a:xfrm>
            <a:off x="3810000" y="2133600"/>
            <a:ext cx="1524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4197179"/>
            <a:ext cx="2286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8" idx="4"/>
            <a:endCxn id="22" idx="2"/>
          </p:cNvCxnSpPr>
          <p:nvPr/>
        </p:nvCxnSpPr>
        <p:spPr>
          <a:xfrm rot="16200000" flipH="1">
            <a:off x="4148266" y="2855955"/>
            <a:ext cx="1914269"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4309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8200" y="1828800"/>
            <a:ext cx="1524000" cy="1206843"/>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Client</a:t>
            </a:r>
          </a:p>
        </p:txBody>
      </p:sp>
      <p:sp>
        <p:nvSpPr>
          <p:cNvPr id="2" name="Title 1"/>
          <p:cNvSpPr>
            <a:spLocks noGrp="1"/>
          </p:cNvSpPr>
          <p:nvPr>
            <p:ph type="title"/>
          </p:nvPr>
        </p:nvSpPr>
        <p:spPr>
          <a:xfrm>
            <a:off x="457200" y="0"/>
            <a:ext cx="8229600" cy="824428"/>
          </a:xfrm>
        </p:spPr>
        <p:txBody>
          <a:bodyPr>
            <a:normAutofit/>
          </a:bodyPr>
          <a:lstStyle/>
          <a:p>
            <a:r>
              <a:rPr lang="en-US" dirty="0"/>
              <a:t>Impact of Querying &amp; Updating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111</a:t>
            </a:fld>
            <a:endParaRPr lang="en-US"/>
          </a:p>
        </p:txBody>
      </p:sp>
      <p:sp>
        <p:nvSpPr>
          <p:cNvPr id="29" name="Can 28"/>
          <p:cNvSpPr/>
          <p:nvPr/>
        </p:nvSpPr>
        <p:spPr>
          <a:xfrm>
            <a:off x="914400" y="2667000"/>
            <a:ext cx="685800" cy="381000"/>
          </a:xfrm>
          <a:prstGeom prst="can">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Key</a:t>
            </a:r>
          </a:p>
        </p:txBody>
      </p:sp>
      <p:sp>
        <p:nvSpPr>
          <p:cNvPr id="34" name="Rectangle 33"/>
          <p:cNvSpPr/>
          <p:nvPr/>
        </p:nvSpPr>
        <p:spPr>
          <a:xfrm>
            <a:off x="6400800" y="19812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Server</a:t>
            </a:r>
          </a:p>
        </p:txBody>
      </p:sp>
      <p:cxnSp>
        <p:nvCxnSpPr>
          <p:cNvPr id="5" name="Straight Arrow Connector 4"/>
          <p:cNvCxnSpPr>
            <a:stCxn id="14" idx="3"/>
            <a:endCxn id="34" idx="1"/>
          </p:cNvCxnSpPr>
          <p:nvPr/>
        </p:nvCxnSpPr>
        <p:spPr>
          <a:xfrm>
            <a:off x="2362200" y="2432222"/>
            <a:ext cx="4038600" cy="2082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846478"/>
            <a:ext cx="0" cy="5538936"/>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228600" y="914400"/>
            <a:ext cx="3733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19" name="Rectangle 18"/>
          <p:cNvSpPr/>
          <p:nvPr/>
        </p:nvSpPr>
        <p:spPr>
          <a:xfrm>
            <a:off x="50263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graphicFrame>
        <p:nvGraphicFramePr>
          <p:cNvPr id="20" name="Table 19"/>
          <p:cNvGraphicFramePr>
            <a:graphicFrameLocks noGrp="1"/>
          </p:cNvGraphicFramePr>
          <p:nvPr>
            <p:extLst/>
          </p:nvPr>
        </p:nvGraphicFramePr>
        <p:xfrm>
          <a:off x="5715000" y="3352800"/>
          <a:ext cx="3048000" cy="183362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sz="1400" dirty="0"/>
                        <a:t>Name</a:t>
                      </a:r>
                    </a:p>
                  </a:txBody>
                  <a:tcPr/>
                </a:tc>
                <a:tc>
                  <a:txBody>
                    <a:bodyPr/>
                    <a:lstStyle/>
                    <a:p>
                      <a:r>
                        <a:rPr lang="en-US" sz="1400" dirty="0" err="1"/>
                        <a:t>Salary_NDET</a:t>
                      </a:r>
                      <a:endParaRPr lang="en-US" sz="1400" dirty="0"/>
                    </a:p>
                    <a:p>
                      <a:r>
                        <a:rPr lang="en-US" sz="1400" dirty="0"/>
                        <a:t> </a:t>
                      </a:r>
                    </a:p>
                  </a:txBody>
                  <a:tcPr/>
                </a:tc>
                <a:extLst>
                  <a:ext uri="{0D108BD9-81ED-4DB2-BD59-A6C34878D82A}">
                    <a16:rowId xmlns:a16="http://schemas.microsoft.com/office/drawing/2014/main" val="10000"/>
                  </a:ext>
                </a:extLst>
              </a:tr>
              <a:tr h="311274">
                <a:tc>
                  <a:txBody>
                    <a:bodyPr/>
                    <a:lstStyle/>
                    <a:p>
                      <a:r>
                        <a:rPr lang="en-US" sz="1400" dirty="0"/>
                        <a:t>Alice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extLst>
                  <a:ext uri="{0D108BD9-81ED-4DB2-BD59-A6C34878D82A}">
                    <a16:rowId xmlns:a16="http://schemas.microsoft.com/office/drawing/2014/main" val="10001"/>
                  </a:ext>
                </a:extLst>
              </a:tr>
              <a:tr h="304800">
                <a:tc>
                  <a:txBody>
                    <a:bodyPr/>
                    <a:lstStyle/>
                    <a:p>
                      <a:r>
                        <a:rPr lang="en-US" sz="1400" dirty="0"/>
                        <a:t>Bob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extLst>
                  <a:ext uri="{0D108BD9-81ED-4DB2-BD59-A6C34878D82A}">
                    <a16:rowId xmlns:a16="http://schemas.microsoft.com/office/drawing/2014/main" val="10002"/>
                  </a:ext>
                </a:extLst>
              </a:tr>
              <a:tr h="304800">
                <a:tc>
                  <a:txBody>
                    <a:bodyPr/>
                    <a:lstStyle/>
                    <a:p>
                      <a:r>
                        <a:rPr lang="en-US" sz="1400" dirty="0"/>
                        <a:t>Chen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extLst>
                  <a:ext uri="{0D108BD9-81ED-4DB2-BD59-A6C34878D82A}">
                    <a16:rowId xmlns:a16="http://schemas.microsoft.com/office/drawing/2014/main" val="10003"/>
                  </a:ext>
                </a:extLst>
              </a:tr>
              <a:tr h="304800">
                <a:tc>
                  <a:txBody>
                    <a:bodyPr/>
                    <a:lstStyle/>
                    <a:p>
                      <a:r>
                        <a:rPr lang="en-US" sz="1400" dirty="0"/>
                        <a:t>Dan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extLst>
                  <a:ext uri="{0D108BD9-81ED-4DB2-BD59-A6C34878D82A}">
                    <a16:rowId xmlns:a16="http://schemas.microsoft.com/office/drawing/2014/main" val="10004"/>
                  </a:ext>
                </a:extLst>
              </a:tr>
            </a:tbl>
          </a:graphicData>
        </a:graphic>
      </p:graphicFrame>
      <p:sp>
        <p:nvSpPr>
          <p:cNvPr id="21" name="Rectangle 20"/>
          <p:cNvSpPr/>
          <p:nvPr/>
        </p:nvSpPr>
        <p:spPr>
          <a:xfrm>
            <a:off x="3048000" y="1508891"/>
            <a:ext cx="2286000" cy="923330"/>
          </a:xfrm>
          <a:prstGeom prst="rect">
            <a:avLst/>
          </a:prstGeom>
        </p:spPr>
        <p:txBody>
          <a:bodyPr wrap="square">
            <a:spAutoFit/>
          </a:bodyPr>
          <a:lstStyle/>
          <a:p>
            <a:r>
              <a:rPr lang="en-US" dirty="0"/>
              <a:t>Update Employee</a:t>
            </a:r>
          </a:p>
          <a:p>
            <a:r>
              <a:rPr lang="en-US" dirty="0"/>
              <a:t>Set Salary = +=$&lt;</a:t>
            </a:r>
          </a:p>
          <a:p>
            <a:r>
              <a:rPr lang="en-US" dirty="0"/>
              <a:t>Where Name = ‘Bob’</a:t>
            </a:r>
          </a:p>
        </p:txBody>
      </p:sp>
      <p:sp>
        <p:nvSpPr>
          <p:cNvPr id="8" name="Oval 7"/>
          <p:cNvSpPr/>
          <p:nvPr/>
        </p:nvSpPr>
        <p:spPr>
          <a:xfrm>
            <a:off x="3810000" y="2133600"/>
            <a:ext cx="1524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4197179"/>
            <a:ext cx="2286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8" idx="4"/>
            <a:endCxn id="22" idx="2"/>
          </p:cNvCxnSpPr>
          <p:nvPr/>
        </p:nvCxnSpPr>
        <p:spPr>
          <a:xfrm rot="16200000" flipH="1">
            <a:off x="4148266" y="2855955"/>
            <a:ext cx="1914269"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0028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8200" y="1828800"/>
            <a:ext cx="1524000" cy="1206843"/>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Client</a:t>
            </a:r>
          </a:p>
        </p:txBody>
      </p:sp>
      <p:sp>
        <p:nvSpPr>
          <p:cNvPr id="2" name="Title 1"/>
          <p:cNvSpPr>
            <a:spLocks noGrp="1"/>
          </p:cNvSpPr>
          <p:nvPr>
            <p:ph type="title"/>
          </p:nvPr>
        </p:nvSpPr>
        <p:spPr>
          <a:xfrm>
            <a:off x="457200" y="0"/>
            <a:ext cx="8229600" cy="824428"/>
          </a:xfrm>
        </p:spPr>
        <p:txBody>
          <a:bodyPr>
            <a:normAutofit/>
          </a:bodyPr>
          <a:lstStyle/>
          <a:p>
            <a:r>
              <a:rPr lang="en-US" dirty="0"/>
              <a:t>Impact of Querying &amp; Updating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a:p>
        </p:txBody>
      </p:sp>
      <p:sp>
        <p:nvSpPr>
          <p:cNvPr id="29" name="Can 28"/>
          <p:cNvSpPr/>
          <p:nvPr/>
        </p:nvSpPr>
        <p:spPr>
          <a:xfrm>
            <a:off x="914400" y="2667000"/>
            <a:ext cx="685800" cy="381000"/>
          </a:xfrm>
          <a:prstGeom prst="can">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Key</a:t>
            </a:r>
          </a:p>
        </p:txBody>
      </p:sp>
      <p:sp>
        <p:nvSpPr>
          <p:cNvPr id="34" name="Rectangle 33"/>
          <p:cNvSpPr/>
          <p:nvPr/>
        </p:nvSpPr>
        <p:spPr>
          <a:xfrm>
            <a:off x="6400800" y="19812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Server</a:t>
            </a:r>
          </a:p>
        </p:txBody>
      </p:sp>
      <p:cxnSp>
        <p:nvCxnSpPr>
          <p:cNvPr id="5" name="Straight Arrow Connector 4"/>
          <p:cNvCxnSpPr>
            <a:stCxn id="14" idx="3"/>
            <a:endCxn id="34" idx="1"/>
          </p:cNvCxnSpPr>
          <p:nvPr/>
        </p:nvCxnSpPr>
        <p:spPr>
          <a:xfrm>
            <a:off x="2362200" y="2432222"/>
            <a:ext cx="4038600" cy="2082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846478"/>
            <a:ext cx="0" cy="5538936"/>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228600" y="914400"/>
            <a:ext cx="3733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19" name="Rectangle 18"/>
          <p:cNvSpPr/>
          <p:nvPr/>
        </p:nvSpPr>
        <p:spPr>
          <a:xfrm>
            <a:off x="50263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graphicFrame>
        <p:nvGraphicFramePr>
          <p:cNvPr id="20" name="Table 19"/>
          <p:cNvGraphicFramePr>
            <a:graphicFrameLocks noGrp="1"/>
          </p:cNvGraphicFramePr>
          <p:nvPr>
            <p:extLst/>
          </p:nvPr>
        </p:nvGraphicFramePr>
        <p:xfrm>
          <a:off x="5715000" y="3352800"/>
          <a:ext cx="3048000" cy="183362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r>
                        <a:rPr lang="en-US" sz="1400" dirty="0"/>
                        <a:t>Name</a:t>
                      </a:r>
                    </a:p>
                  </a:txBody>
                  <a:tcPr/>
                </a:tc>
                <a:tc>
                  <a:txBody>
                    <a:bodyPr/>
                    <a:lstStyle/>
                    <a:p>
                      <a:r>
                        <a:rPr lang="en-US" sz="1400" dirty="0" err="1"/>
                        <a:t>Salary_NDET</a:t>
                      </a:r>
                      <a:endParaRPr lang="en-US" sz="1400" dirty="0"/>
                    </a:p>
                    <a:p>
                      <a:r>
                        <a:rPr lang="en-US" sz="1400" dirty="0"/>
                        <a:t> </a:t>
                      </a:r>
                    </a:p>
                  </a:txBody>
                  <a:tcPr/>
                </a:tc>
                <a:extLst>
                  <a:ext uri="{0D108BD9-81ED-4DB2-BD59-A6C34878D82A}">
                    <a16:rowId xmlns:a16="http://schemas.microsoft.com/office/drawing/2014/main" val="10000"/>
                  </a:ext>
                </a:extLst>
              </a:tr>
              <a:tr h="311274">
                <a:tc>
                  <a:txBody>
                    <a:bodyPr/>
                    <a:lstStyle/>
                    <a:p>
                      <a:r>
                        <a:rPr lang="en-US" sz="1400" dirty="0"/>
                        <a:t>Alice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extLst>
                  <a:ext uri="{0D108BD9-81ED-4DB2-BD59-A6C34878D82A}">
                    <a16:rowId xmlns:a16="http://schemas.microsoft.com/office/drawing/2014/main" val="10001"/>
                  </a:ext>
                </a:extLst>
              </a:tr>
              <a:tr h="304800">
                <a:tc>
                  <a:txBody>
                    <a:bodyPr/>
                    <a:lstStyle/>
                    <a:p>
                      <a:r>
                        <a:rPr lang="en-US" sz="1400" dirty="0"/>
                        <a:t>Bob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extLst>
                  <a:ext uri="{0D108BD9-81ED-4DB2-BD59-A6C34878D82A}">
                    <a16:rowId xmlns:a16="http://schemas.microsoft.com/office/drawing/2014/main" val="10002"/>
                  </a:ext>
                </a:extLst>
              </a:tr>
              <a:tr h="304800">
                <a:tc>
                  <a:txBody>
                    <a:bodyPr/>
                    <a:lstStyle/>
                    <a:p>
                      <a:r>
                        <a:rPr lang="en-US" sz="1400" dirty="0"/>
                        <a:t>Chen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extLst>
                  <a:ext uri="{0D108BD9-81ED-4DB2-BD59-A6C34878D82A}">
                    <a16:rowId xmlns:a16="http://schemas.microsoft.com/office/drawing/2014/main" val="10003"/>
                  </a:ext>
                </a:extLst>
              </a:tr>
              <a:tr h="304800">
                <a:tc>
                  <a:txBody>
                    <a:bodyPr/>
                    <a:lstStyle/>
                    <a:p>
                      <a:r>
                        <a:rPr lang="en-US" sz="1400" dirty="0"/>
                        <a:t>Dan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extLst>
                  <a:ext uri="{0D108BD9-81ED-4DB2-BD59-A6C34878D82A}">
                    <a16:rowId xmlns:a16="http://schemas.microsoft.com/office/drawing/2014/main" val="10004"/>
                  </a:ext>
                </a:extLst>
              </a:tr>
            </a:tbl>
          </a:graphicData>
        </a:graphic>
      </p:graphicFrame>
      <p:sp>
        <p:nvSpPr>
          <p:cNvPr id="21" name="Rectangle 20"/>
          <p:cNvSpPr/>
          <p:nvPr/>
        </p:nvSpPr>
        <p:spPr>
          <a:xfrm>
            <a:off x="3048000" y="1508891"/>
            <a:ext cx="2286000" cy="923330"/>
          </a:xfrm>
          <a:prstGeom prst="rect">
            <a:avLst/>
          </a:prstGeom>
        </p:spPr>
        <p:txBody>
          <a:bodyPr wrap="square">
            <a:spAutoFit/>
          </a:bodyPr>
          <a:lstStyle/>
          <a:p>
            <a:r>
              <a:rPr lang="en-US" dirty="0"/>
              <a:t>Update Employee</a:t>
            </a:r>
          </a:p>
          <a:p>
            <a:r>
              <a:rPr lang="en-US" dirty="0"/>
              <a:t>Set Salary = #2$^</a:t>
            </a:r>
          </a:p>
          <a:p>
            <a:r>
              <a:rPr lang="en-US" dirty="0"/>
              <a:t>Where Name = ‘Bob’</a:t>
            </a:r>
          </a:p>
        </p:txBody>
      </p:sp>
      <p:sp>
        <p:nvSpPr>
          <p:cNvPr id="8" name="Oval 7"/>
          <p:cNvSpPr/>
          <p:nvPr/>
        </p:nvSpPr>
        <p:spPr>
          <a:xfrm>
            <a:off x="3810000" y="2133600"/>
            <a:ext cx="1524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4197179"/>
            <a:ext cx="2286000" cy="298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8" idx="4"/>
            <a:endCxn id="22" idx="2"/>
          </p:cNvCxnSpPr>
          <p:nvPr/>
        </p:nvCxnSpPr>
        <p:spPr>
          <a:xfrm rot="16200000" flipH="1">
            <a:off x="4148266" y="2855955"/>
            <a:ext cx="1914269"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76200" y="3276600"/>
            <a:ext cx="5029200" cy="3429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Background knowledge</a:t>
            </a:r>
          </a:p>
          <a:p>
            <a:pPr lvl="1"/>
            <a:r>
              <a:rPr lang="en-US" dirty="0"/>
              <a:t>Full-time employees earn more </a:t>
            </a:r>
          </a:p>
          <a:p>
            <a:pPr lvl="1"/>
            <a:r>
              <a:rPr lang="en-US" dirty="0"/>
              <a:t>Salaries of hourly-wage employees updated more </a:t>
            </a:r>
          </a:p>
          <a:p>
            <a:r>
              <a:rPr lang="en-US" dirty="0"/>
              <a:t>Learn partial ordering of employee salary</a:t>
            </a:r>
          </a:p>
          <a:p>
            <a:pPr lvl="1"/>
            <a:r>
              <a:rPr lang="en-US" dirty="0"/>
              <a:t>Alice’s salary &gt; Bob’s</a:t>
            </a:r>
          </a:p>
        </p:txBody>
      </p:sp>
      <p:sp>
        <p:nvSpPr>
          <p:cNvPr id="3" name="Rectangle 2"/>
          <p:cNvSpPr/>
          <p:nvPr/>
        </p:nvSpPr>
        <p:spPr>
          <a:xfrm>
            <a:off x="3036277" y="5181600"/>
            <a:ext cx="4572000" cy="830997"/>
          </a:xfrm>
          <a:prstGeom prst="rect">
            <a:avLst/>
          </a:prstGeom>
          <a:solidFill>
            <a:schemeClr val="bg1">
              <a:lumMod val="85000"/>
            </a:schemeClr>
          </a:solidFill>
          <a:ln>
            <a:solidFill>
              <a:schemeClr val="accent1"/>
            </a:solidFill>
          </a:ln>
        </p:spPr>
        <p:txBody>
          <a:bodyPr>
            <a:spAutoFit/>
          </a:bodyPr>
          <a:lstStyle/>
          <a:p>
            <a:r>
              <a:rPr lang="en-US" sz="2400" b="1" dirty="0">
                <a:solidFill>
                  <a:srgbClr val="FF0000"/>
                </a:solidFill>
              </a:rPr>
              <a:t>Query access patterns reveal information!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78" y="4319270"/>
            <a:ext cx="2057400" cy="2057400"/>
          </a:xfrm>
          <a:prstGeom prst="rect">
            <a:avLst/>
          </a:prstGeom>
        </p:spPr>
      </p:pic>
    </p:spTree>
    <p:extLst>
      <p:ext uri="{BB962C8B-B14F-4D97-AF65-F5344CB8AC3E}">
        <p14:creationId xmlns:p14="http://schemas.microsoft.com/office/powerpoint/2010/main" val="1088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fade">
                                      <p:cBhvr>
                                        <p:cTn id="10" dur="500"/>
                                        <p:tgtEl>
                                          <p:spTgt spid="1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fade">
                                      <p:cBhvr>
                                        <p:cTn id="13" dur="500"/>
                                        <p:tgtEl>
                                          <p:spTgt spid="1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fade">
                                      <p:cBhvr>
                                        <p:cTn id="18" dur="500"/>
                                        <p:tgtEl>
                                          <p:spTgt spid="1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500"/>
                                        <p:tgtEl>
                                          <p:spTgt spid="1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Querying &amp; Updating</a:t>
            </a:r>
          </a:p>
        </p:txBody>
      </p:sp>
      <p:sp>
        <p:nvSpPr>
          <p:cNvPr id="3" name="Content Placeholder 2"/>
          <p:cNvSpPr>
            <a:spLocks noGrp="1"/>
          </p:cNvSpPr>
          <p:nvPr>
            <p:ph idx="1"/>
          </p:nvPr>
        </p:nvSpPr>
        <p:spPr>
          <a:xfrm>
            <a:off x="457200" y="3657601"/>
            <a:ext cx="4114800" cy="838200"/>
          </a:xfrm>
        </p:spPr>
        <p:txBody>
          <a:bodyPr>
            <a:normAutofit/>
          </a:bodyPr>
          <a:lstStyle/>
          <a:p>
            <a:r>
              <a:rPr lang="en-US" dirty="0"/>
              <a:t>Sort leaks ordering</a:t>
            </a:r>
          </a:p>
        </p:txBody>
      </p:sp>
      <p:sp>
        <p:nvSpPr>
          <p:cNvPr id="4" name="TextBox 3"/>
          <p:cNvSpPr txBox="1"/>
          <p:nvPr/>
        </p:nvSpPr>
        <p:spPr>
          <a:xfrm>
            <a:off x="2503423" y="2197893"/>
            <a:ext cx="614271" cy="400110"/>
          </a:xfrm>
          <a:prstGeom prst="rect">
            <a:avLst/>
          </a:prstGeom>
          <a:noFill/>
        </p:spPr>
        <p:txBody>
          <a:bodyPr wrap="none" rtlCol="0">
            <a:spAutoFit/>
          </a:bodyPr>
          <a:lstStyle/>
          <a:p>
            <a:r>
              <a:rPr lang="en-US" sz="2000" dirty="0"/>
              <a:t>Sort</a:t>
            </a:r>
          </a:p>
        </p:txBody>
      </p:sp>
      <p:sp>
        <p:nvSpPr>
          <p:cNvPr id="5" name="Rectangle 4"/>
          <p:cNvSpPr/>
          <p:nvPr/>
        </p:nvSpPr>
        <p:spPr>
          <a:xfrm>
            <a:off x="4441848" y="2118531"/>
            <a:ext cx="739752" cy="6202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TM</a:t>
            </a:r>
          </a:p>
        </p:txBody>
      </p:sp>
      <p:cxnSp>
        <p:nvCxnSpPr>
          <p:cNvPr id="6" name="Straight Arrow Connector 5"/>
          <p:cNvCxnSpPr/>
          <p:nvPr/>
        </p:nvCxnSpPr>
        <p:spPr>
          <a:xfrm flipV="1">
            <a:off x="2810558" y="2598003"/>
            <a:ext cx="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0"/>
          </p:cNvCxnSpPr>
          <p:nvPr/>
        </p:nvCxnSpPr>
        <p:spPr>
          <a:xfrm flipV="1">
            <a:off x="2810559" y="1661331"/>
            <a:ext cx="0" cy="53656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89223" y="2583715"/>
            <a:ext cx="12526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92426" y="2598003"/>
            <a:ext cx="963597" cy="830997"/>
          </a:xfrm>
          <a:prstGeom prst="rect">
            <a:avLst/>
          </a:prstGeom>
          <a:noFill/>
        </p:spPr>
        <p:txBody>
          <a:bodyPr wrap="none" rtlCol="0">
            <a:spAutoFit/>
          </a:bodyPr>
          <a:lstStyle/>
          <a:p>
            <a:pPr algn="ctr"/>
            <a:r>
              <a:rPr lang="en-US" sz="1600" dirty="0"/>
              <a:t>Record 1 </a:t>
            </a:r>
          </a:p>
          <a:p>
            <a:pPr algn="ctr"/>
            <a:r>
              <a:rPr lang="en-US" sz="1600" dirty="0"/>
              <a:t>&lt;</a:t>
            </a:r>
          </a:p>
          <a:p>
            <a:pPr algn="ctr"/>
            <a:r>
              <a:rPr lang="en-US" sz="1600" dirty="0"/>
              <a:t>Record 2</a:t>
            </a:r>
          </a:p>
        </p:txBody>
      </p:sp>
      <p:cxnSp>
        <p:nvCxnSpPr>
          <p:cNvPr id="10" name="Straight Arrow Connector 9"/>
          <p:cNvCxnSpPr/>
          <p:nvPr/>
        </p:nvCxnSpPr>
        <p:spPr>
          <a:xfrm>
            <a:off x="3189223" y="2293203"/>
            <a:ext cx="1252625"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423" y="1912203"/>
            <a:ext cx="1048107" cy="338554"/>
          </a:xfrm>
          <a:prstGeom prst="rect">
            <a:avLst/>
          </a:prstGeom>
          <a:noFill/>
        </p:spPr>
        <p:txBody>
          <a:bodyPr wrap="none" rtlCol="0">
            <a:spAutoFit/>
          </a:bodyPr>
          <a:lstStyle/>
          <a:p>
            <a:r>
              <a:rPr lang="en-US" sz="1600" dirty="0"/>
              <a:t>True/False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907135"/>
            <a:ext cx="2143125" cy="2143125"/>
          </a:xfrm>
          <a:prstGeom prst="rect">
            <a:avLst/>
          </a:prstGeom>
        </p:spPr>
      </p:pic>
    </p:spTree>
    <p:extLst>
      <p:ext uri="{BB962C8B-B14F-4D97-AF65-F5344CB8AC3E}">
        <p14:creationId xmlns:p14="http://schemas.microsoft.com/office/powerpoint/2010/main" val="122565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 input and outputs are all encrypted?</a:t>
            </a:r>
          </a:p>
        </p:txBody>
      </p:sp>
      <p:sp>
        <p:nvSpPr>
          <p:cNvPr id="4" name="Slide Number Placeholder 3"/>
          <p:cNvSpPr>
            <a:spLocks noGrp="1"/>
          </p:cNvSpPr>
          <p:nvPr>
            <p:ph type="sldNum" sz="quarter" idx="12"/>
          </p:nvPr>
        </p:nvSpPr>
        <p:spPr/>
        <p:txBody>
          <a:bodyPr/>
          <a:lstStyle/>
          <a:p>
            <a:fld id="{BACC0D7D-E0FC-49BF-B4A2-5B13217C58F0}" type="slidenum">
              <a:rPr lang="en-US" smtClean="0"/>
              <a:t>114</a:t>
            </a:fld>
            <a:endParaRPr lang="en-US"/>
          </a:p>
        </p:txBody>
      </p:sp>
      <p:sp>
        <p:nvSpPr>
          <p:cNvPr id="6" name="Rectangle 5"/>
          <p:cNvSpPr/>
          <p:nvPr/>
        </p:nvSpPr>
        <p:spPr>
          <a:xfrm>
            <a:off x="2689248" y="3075445"/>
            <a:ext cx="739752" cy="6202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TM</a:t>
            </a:r>
          </a:p>
        </p:txBody>
      </p:sp>
      <p:cxnSp>
        <p:nvCxnSpPr>
          <p:cNvPr id="7" name="Straight Arrow Connector 6"/>
          <p:cNvCxnSpPr/>
          <p:nvPr/>
        </p:nvCxnSpPr>
        <p:spPr>
          <a:xfrm flipV="1">
            <a:off x="3080239" y="3733800"/>
            <a:ext cx="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362200" y="4191000"/>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24200" y="4191000"/>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55681" y="4321382"/>
            <a:ext cx="381836" cy="369332"/>
          </a:xfrm>
          <a:prstGeom prst="rect">
            <a:avLst/>
          </a:prstGeom>
          <a:noFill/>
        </p:spPr>
        <p:txBody>
          <a:bodyPr wrap="none" rtlCol="0">
            <a:spAutoFit/>
          </a:bodyPr>
          <a:lstStyle/>
          <a:p>
            <a:r>
              <a:rPr lang="en-US" dirty="0"/>
              <a:t>r1</a:t>
            </a:r>
          </a:p>
        </p:txBody>
      </p:sp>
      <p:sp>
        <p:nvSpPr>
          <p:cNvPr id="18" name="TextBox 17"/>
          <p:cNvSpPr txBox="1"/>
          <p:nvPr/>
        </p:nvSpPr>
        <p:spPr>
          <a:xfrm>
            <a:off x="3393045" y="4309714"/>
            <a:ext cx="381836" cy="369332"/>
          </a:xfrm>
          <a:prstGeom prst="rect">
            <a:avLst/>
          </a:prstGeom>
          <a:noFill/>
        </p:spPr>
        <p:txBody>
          <a:bodyPr wrap="none" rtlCol="0">
            <a:spAutoFit/>
          </a:bodyPr>
          <a:lstStyle/>
          <a:p>
            <a:r>
              <a:rPr lang="en-US" dirty="0"/>
              <a:t>r2</a:t>
            </a:r>
          </a:p>
        </p:txBody>
      </p:sp>
      <p:sp>
        <p:nvSpPr>
          <p:cNvPr id="19" name="TextBox 18"/>
          <p:cNvSpPr txBox="1"/>
          <p:nvPr/>
        </p:nvSpPr>
        <p:spPr>
          <a:xfrm>
            <a:off x="3771781" y="3016215"/>
            <a:ext cx="915635" cy="369332"/>
          </a:xfrm>
          <a:prstGeom prst="rect">
            <a:avLst/>
          </a:prstGeom>
          <a:noFill/>
        </p:spPr>
        <p:txBody>
          <a:bodyPr wrap="none" rtlCol="0">
            <a:spAutoFit/>
          </a:bodyPr>
          <a:lstStyle/>
          <a:p>
            <a:r>
              <a:rPr lang="en-US" dirty="0"/>
              <a:t>r1 &lt;= r2</a:t>
            </a:r>
          </a:p>
        </p:txBody>
      </p:sp>
      <p:sp>
        <p:nvSpPr>
          <p:cNvPr id="20" name="TextBox 19"/>
          <p:cNvSpPr txBox="1"/>
          <p:nvPr/>
        </p:nvSpPr>
        <p:spPr>
          <a:xfrm>
            <a:off x="3771780" y="3385547"/>
            <a:ext cx="800219" cy="369332"/>
          </a:xfrm>
          <a:prstGeom prst="rect">
            <a:avLst/>
          </a:prstGeom>
          <a:noFill/>
        </p:spPr>
        <p:txBody>
          <a:bodyPr wrap="none" rtlCol="0">
            <a:spAutoFit/>
          </a:bodyPr>
          <a:lstStyle/>
          <a:p>
            <a:r>
              <a:rPr lang="en-US" dirty="0"/>
              <a:t>r2 &lt; r1</a:t>
            </a:r>
          </a:p>
        </p:txBody>
      </p:sp>
      <p:sp>
        <p:nvSpPr>
          <p:cNvPr id="21" name="Rectangle 20"/>
          <p:cNvSpPr/>
          <p:nvPr/>
        </p:nvSpPr>
        <p:spPr>
          <a:xfrm>
            <a:off x="2362200" y="4191000"/>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124200" y="4191000"/>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55681" y="4321382"/>
            <a:ext cx="439544" cy="369332"/>
          </a:xfrm>
          <a:prstGeom prst="rect">
            <a:avLst/>
          </a:prstGeom>
          <a:noFill/>
        </p:spPr>
        <p:txBody>
          <a:bodyPr wrap="none" rtlCol="0">
            <a:spAutoFit/>
          </a:bodyPr>
          <a:lstStyle/>
          <a:p>
            <a:r>
              <a:rPr lang="en-US" dirty="0"/>
              <a:t>r2’</a:t>
            </a:r>
          </a:p>
        </p:txBody>
      </p:sp>
      <p:sp>
        <p:nvSpPr>
          <p:cNvPr id="24" name="TextBox 23"/>
          <p:cNvSpPr txBox="1"/>
          <p:nvPr/>
        </p:nvSpPr>
        <p:spPr>
          <a:xfrm>
            <a:off x="3393045" y="4309714"/>
            <a:ext cx="439544" cy="369332"/>
          </a:xfrm>
          <a:prstGeom prst="rect">
            <a:avLst/>
          </a:prstGeom>
          <a:noFill/>
        </p:spPr>
        <p:txBody>
          <a:bodyPr wrap="none" rtlCol="0">
            <a:spAutoFit/>
          </a:bodyPr>
          <a:lstStyle/>
          <a:p>
            <a:r>
              <a:rPr lang="en-US" dirty="0"/>
              <a:t>r1’</a:t>
            </a:r>
          </a:p>
        </p:txBody>
      </p:sp>
      <p:sp>
        <p:nvSpPr>
          <p:cNvPr id="26" name="Content Placeholder 2"/>
          <p:cNvSpPr>
            <a:spLocks noGrp="1"/>
          </p:cNvSpPr>
          <p:nvPr>
            <p:ph idx="1"/>
          </p:nvPr>
        </p:nvSpPr>
        <p:spPr>
          <a:xfrm>
            <a:off x="4715550" y="2171700"/>
            <a:ext cx="4114800" cy="838200"/>
          </a:xfrm>
        </p:spPr>
        <p:txBody>
          <a:bodyPr>
            <a:normAutofit/>
          </a:bodyPr>
          <a:lstStyle/>
          <a:p>
            <a:r>
              <a:rPr lang="en-US" dirty="0"/>
              <a:t>Still leaks ordering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780004"/>
            <a:ext cx="2057400" cy="2057400"/>
          </a:xfrm>
          <a:prstGeom prst="rect">
            <a:avLst/>
          </a:prstGeom>
        </p:spPr>
      </p:pic>
    </p:spTree>
    <p:extLst>
      <p:ext uri="{BB962C8B-B14F-4D97-AF65-F5344CB8AC3E}">
        <p14:creationId xmlns:p14="http://schemas.microsoft.com/office/powerpoint/2010/main" val="19841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xit" presetSubtype="0" fill="hold" grpId="0" nodeType="with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6">
                                            <p:txEl>
                                              <p:pRg st="0" end="0"/>
                                            </p:txEl>
                                          </p:spTgt>
                                        </p:tgtEl>
                                        <p:attrNameLst>
                                          <p:attrName>style.visibility</p:attrName>
                                        </p:attrNameLst>
                                      </p:cBhvr>
                                      <p:to>
                                        <p:strVal val="visible"/>
                                      </p:to>
                                    </p:set>
                                    <p:animEffect transition="in" filter="fade">
                                      <p:cBhvr>
                                        <p:cTn id="43" dur="500"/>
                                        <p:tgtEl>
                                          <p:spTgt spid="2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P spid="20" grpId="0"/>
      <p:bldP spid="21" grpId="0" animBg="1"/>
      <p:bldP spid="22" grpId="0" animBg="1"/>
      <p:bldP spid="23" grpId="0"/>
      <p:bldP spid="2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Patterns Leak Information</a:t>
            </a:r>
          </a:p>
        </p:txBody>
      </p:sp>
      <p:sp>
        <p:nvSpPr>
          <p:cNvPr id="4" name="Rectangle 3"/>
          <p:cNvSpPr/>
          <p:nvPr/>
        </p:nvSpPr>
        <p:spPr>
          <a:xfrm>
            <a:off x="5004555" y="2667000"/>
            <a:ext cx="2005845" cy="11870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CPU (program P)</a:t>
            </a:r>
          </a:p>
        </p:txBody>
      </p:sp>
      <p:sp>
        <p:nvSpPr>
          <p:cNvPr id="5" name="Rectangle 4"/>
          <p:cNvSpPr/>
          <p:nvPr/>
        </p:nvSpPr>
        <p:spPr>
          <a:xfrm>
            <a:off x="3048000" y="2514600"/>
            <a:ext cx="739752" cy="152400"/>
          </a:xfrm>
          <a:prstGeom prst="rect">
            <a:avLst/>
          </a:prstGeom>
          <a:solidFill>
            <a:schemeClr val="accent2">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8" name="Rectangle 7"/>
          <p:cNvSpPr/>
          <p:nvPr/>
        </p:nvSpPr>
        <p:spPr>
          <a:xfrm>
            <a:off x="3048000" y="2667000"/>
            <a:ext cx="739752" cy="152400"/>
          </a:xfrm>
          <a:prstGeom prst="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9" name="Rectangle 8"/>
          <p:cNvSpPr/>
          <p:nvPr/>
        </p:nvSpPr>
        <p:spPr>
          <a:xfrm>
            <a:off x="3048000" y="28194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0" name="Rectangle 9"/>
          <p:cNvSpPr/>
          <p:nvPr/>
        </p:nvSpPr>
        <p:spPr>
          <a:xfrm>
            <a:off x="3048000" y="29718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1" name="Rectangle 10"/>
          <p:cNvSpPr/>
          <p:nvPr/>
        </p:nvSpPr>
        <p:spPr>
          <a:xfrm>
            <a:off x="3048000" y="3124200"/>
            <a:ext cx="739752" cy="152400"/>
          </a:xfrm>
          <a:prstGeom prst="rect">
            <a:avLst/>
          </a:prstGeom>
          <a:solidFill>
            <a:schemeClr val="accent2">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2" name="Rectangle 11"/>
          <p:cNvSpPr/>
          <p:nvPr/>
        </p:nvSpPr>
        <p:spPr>
          <a:xfrm>
            <a:off x="3048000" y="3276600"/>
            <a:ext cx="739752" cy="152400"/>
          </a:xfrm>
          <a:prstGeom prst="rect">
            <a:avLst/>
          </a:prstGeom>
          <a:solidFill>
            <a:schemeClr val="accent2">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3" name="Rectangle 12"/>
          <p:cNvSpPr/>
          <p:nvPr/>
        </p:nvSpPr>
        <p:spPr>
          <a:xfrm>
            <a:off x="3048000" y="3429000"/>
            <a:ext cx="739752" cy="152400"/>
          </a:xfrm>
          <a:prstGeom prst="rect">
            <a:avLst/>
          </a:prstGeom>
          <a:solidFill>
            <a:schemeClr val="accent2">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4" name="Rectangle 13"/>
          <p:cNvSpPr/>
          <p:nvPr/>
        </p:nvSpPr>
        <p:spPr>
          <a:xfrm>
            <a:off x="3048000" y="3581400"/>
            <a:ext cx="739752" cy="152400"/>
          </a:xfrm>
          <a:prstGeom prst="rect">
            <a:avLst/>
          </a:prstGeom>
          <a:solidFill>
            <a:schemeClr val="accent2">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5" name="Rectangle 14"/>
          <p:cNvSpPr/>
          <p:nvPr/>
        </p:nvSpPr>
        <p:spPr>
          <a:xfrm>
            <a:off x="3048000" y="3733800"/>
            <a:ext cx="739752" cy="152400"/>
          </a:xfrm>
          <a:prstGeom prst="rect">
            <a:avLst/>
          </a:prstGeom>
          <a:solidFill>
            <a:schemeClr val="accent2">
              <a:alpha val="9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6" name="Rectangle 15"/>
          <p:cNvSpPr/>
          <p:nvPr/>
        </p:nvSpPr>
        <p:spPr>
          <a:xfrm>
            <a:off x="3048000" y="3886200"/>
            <a:ext cx="739752" cy="1524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cxnSp>
        <p:nvCxnSpPr>
          <p:cNvPr id="19" name="Straight Arrow Connector 18"/>
          <p:cNvCxnSpPr>
            <a:stCxn id="4" idx="1"/>
            <a:endCxn id="5" idx="3"/>
          </p:cNvCxnSpPr>
          <p:nvPr/>
        </p:nvCxnSpPr>
        <p:spPr>
          <a:xfrm flipH="1" flipV="1">
            <a:off x="3787752" y="2590800"/>
            <a:ext cx="1216803" cy="6697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1"/>
            <a:endCxn id="8" idx="3"/>
          </p:cNvCxnSpPr>
          <p:nvPr/>
        </p:nvCxnSpPr>
        <p:spPr>
          <a:xfrm flipH="1" flipV="1">
            <a:off x="3787752" y="2743200"/>
            <a:ext cx="1216803" cy="517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13246" y="2145268"/>
            <a:ext cx="620554" cy="369332"/>
          </a:xfrm>
          <a:prstGeom prst="rect">
            <a:avLst/>
          </a:prstGeom>
          <a:noFill/>
        </p:spPr>
        <p:txBody>
          <a:bodyPr wrap="none" rtlCol="0">
            <a:spAutoFit/>
          </a:bodyPr>
          <a:lstStyle/>
          <a:p>
            <a:r>
              <a:rPr lang="en-US" dirty="0"/>
              <a:t>Data</a:t>
            </a:r>
          </a:p>
        </p:txBody>
      </p:sp>
      <p:cxnSp>
        <p:nvCxnSpPr>
          <p:cNvPr id="24" name="Straight Arrow Connector 23"/>
          <p:cNvCxnSpPr>
            <a:stCxn id="4" idx="1"/>
            <a:endCxn id="10" idx="3"/>
          </p:cNvCxnSpPr>
          <p:nvPr/>
        </p:nvCxnSpPr>
        <p:spPr>
          <a:xfrm flipH="1" flipV="1">
            <a:off x="3787752" y="3048000"/>
            <a:ext cx="1216803" cy="212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29754" y="4433682"/>
            <a:ext cx="7928446" cy="1323439"/>
          </a:xfrm>
          <a:prstGeom prst="rect">
            <a:avLst/>
          </a:prstGeom>
        </p:spPr>
        <p:txBody>
          <a:bodyPr wrap="square">
            <a:spAutoFit/>
          </a:bodyPr>
          <a:lstStyle/>
          <a:p>
            <a:r>
              <a:rPr lang="en-US" sz="2000" dirty="0"/>
              <a:t>Encryption across the stack (disk + in-memory) does NOT imply no information leakage</a:t>
            </a:r>
          </a:p>
          <a:p>
            <a:r>
              <a:rPr lang="en-US" sz="2000" dirty="0">
                <a:solidFill>
                  <a:srgbClr val="FF0000"/>
                </a:solidFill>
              </a:rPr>
              <a:t>The overall query workflow reveals information</a:t>
            </a:r>
          </a:p>
          <a:p>
            <a:r>
              <a:rPr lang="en-US" sz="2000" b="1" i="1" dirty="0">
                <a:solidFill>
                  <a:srgbClr val="FF0000"/>
                </a:solidFill>
              </a:rPr>
              <a:t>Dynamic</a:t>
            </a:r>
            <a:r>
              <a:rPr lang="en-US" sz="2000" b="1" dirty="0">
                <a:solidFill>
                  <a:srgbClr val="FF0000"/>
                </a:solidFill>
              </a:rPr>
              <a:t> security </a:t>
            </a:r>
            <a:r>
              <a:rPr lang="en-US" sz="2000" dirty="0">
                <a:solidFill>
                  <a:srgbClr val="FF0000"/>
                </a:solidFill>
              </a:rPr>
              <a:t>(different from security of data at rest)</a:t>
            </a:r>
          </a:p>
        </p:txBody>
      </p:sp>
    </p:spTree>
    <p:extLst>
      <p:ext uri="{BB962C8B-B14F-4D97-AF65-F5344CB8AC3E}">
        <p14:creationId xmlns:p14="http://schemas.microsoft.com/office/powerpoint/2010/main" val="30759942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55" y="152400"/>
            <a:ext cx="8229600" cy="990600"/>
          </a:xfrm>
        </p:spPr>
        <p:txBody>
          <a:bodyPr/>
          <a:lstStyle/>
          <a:p>
            <a:r>
              <a:rPr lang="en-US" dirty="0"/>
              <a:t>Design Space</a:t>
            </a:r>
          </a:p>
        </p:txBody>
      </p:sp>
      <p:cxnSp>
        <p:nvCxnSpPr>
          <p:cNvPr id="5" name="Straight Connector 4"/>
          <p:cNvCxnSpPr/>
          <p:nvPr/>
        </p:nvCxnSpPr>
        <p:spPr>
          <a:xfrm>
            <a:off x="533400" y="3962400"/>
            <a:ext cx="815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4029670"/>
            <a:ext cx="1328120" cy="369332"/>
          </a:xfrm>
          <a:prstGeom prst="rect">
            <a:avLst/>
          </a:prstGeom>
          <a:noFill/>
        </p:spPr>
        <p:txBody>
          <a:bodyPr wrap="none" rtlCol="0">
            <a:spAutoFit/>
          </a:bodyPr>
          <a:lstStyle/>
          <a:p>
            <a:r>
              <a:rPr lang="en-US" dirty="0"/>
              <a:t>Full Leakage</a:t>
            </a:r>
          </a:p>
        </p:txBody>
      </p:sp>
      <p:sp>
        <p:nvSpPr>
          <p:cNvPr id="32" name="TextBox 31"/>
          <p:cNvSpPr txBox="1"/>
          <p:nvPr/>
        </p:nvSpPr>
        <p:spPr>
          <a:xfrm>
            <a:off x="7954597" y="4040448"/>
            <a:ext cx="1265603" cy="369332"/>
          </a:xfrm>
          <a:prstGeom prst="rect">
            <a:avLst/>
          </a:prstGeom>
          <a:noFill/>
        </p:spPr>
        <p:txBody>
          <a:bodyPr wrap="none" rtlCol="0">
            <a:spAutoFit/>
          </a:bodyPr>
          <a:lstStyle/>
          <a:p>
            <a:r>
              <a:rPr lang="en-US" dirty="0"/>
              <a:t>No Leakage</a:t>
            </a:r>
          </a:p>
        </p:txBody>
      </p:sp>
      <p:sp>
        <p:nvSpPr>
          <p:cNvPr id="10" name="TextBox 9"/>
          <p:cNvSpPr txBox="1"/>
          <p:nvPr/>
        </p:nvSpPr>
        <p:spPr>
          <a:xfrm>
            <a:off x="3893160" y="1295400"/>
            <a:ext cx="1591029" cy="1477328"/>
          </a:xfrm>
          <a:prstGeom prst="rect">
            <a:avLst/>
          </a:prstGeom>
          <a:noFill/>
        </p:spPr>
        <p:txBody>
          <a:bodyPr wrap="square" rtlCol="0">
            <a:spAutoFit/>
          </a:bodyPr>
          <a:lstStyle/>
          <a:p>
            <a:r>
              <a:rPr lang="en-US" dirty="0"/>
              <a:t>Cipherbase, TrustedDB,</a:t>
            </a:r>
          </a:p>
          <a:p>
            <a:r>
              <a:rPr lang="en-US" dirty="0"/>
              <a:t>CryptDB,</a:t>
            </a:r>
          </a:p>
          <a:p>
            <a:r>
              <a:rPr lang="en-US" dirty="0" err="1"/>
              <a:t>Monomi</a:t>
            </a:r>
            <a:r>
              <a:rPr lang="en-US" dirty="0"/>
              <a:t>,</a:t>
            </a:r>
          </a:p>
          <a:p>
            <a:r>
              <a:rPr lang="en-US" dirty="0" err="1"/>
              <a:t>BlobStore</a:t>
            </a:r>
            <a:endParaRPr lang="en-US" dirty="0"/>
          </a:p>
        </p:txBody>
      </p:sp>
      <p:sp>
        <p:nvSpPr>
          <p:cNvPr id="14" name="Right Brace 13"/>
          <p:cNvSpPr/>
          <p:nvPr/>
        </p:nvSpPr>
        <p:spPr>
          <a:xfrm rot="16200000">
            <a:off x="6343650" y="1466850"/>
            <a:ext cx="381000" cy="38481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 name="TextBox 2"/>
          <p:cNvSpPr txBox="1"/>
          <p:nvPr/>
        </p:nvSpPr>
        <p:spPr>
          <a:xfrm>
            <a:off x="6007171" y="1905000"/>
            <a:ext cx="2146229" cy="369332"/>
          </a:xfrm>
          <a:prstGeom prst="rect">
            <a:avLst/>
          </a:prstGeom>
          <a:noFill/>
        </p:spPr>
        <p:txBody>
          <a:bodyPr wrap="none" rtlCol="0">
            <a:spAutoFit/>
          </a:bodyPr>
          <a:lstStyle/>
          <a:p>
            <a:r>
              <a:rPr lang="en-US" dirty="0"/>
              <a:t>Stop with encryption</a:t>
            </a:r>
          </a:p>
        </p:txBody>
      </p:sp>
      <p:sp>
        <p:nvSpPr>
          <p:cNvPr id="4" name="Oval 3"/>
          <p:cNvSpPr/>
          <p:nvPr/>
        </p:nvSpPr>
        <p:spPr>
          <a:xfrm>
            <a:off x="3657599" y="1124635"/>
            <a:ext cx="1676401" cy="19233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1"/>
            <a:endCxn id="4" idx="6"/>
          </p:cNvCxnSpPr>
          <p:nvPr/>
        </p:nvCxnSpPr>
        <p:spPr>
          <a:xfrm flipH="1" flipV="1">
            <a:off x="5334000" y="2086318"/>
            <a:ext cx="673171" cy="3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nvPr>
        </p:nvGraphicFramePr>
        <p:xfrm>
          <a:off x="2821736" y="3581400"/>
          <a:ext cx="3655264" cy="1920240"/>
        </p:xfrm>
        <a:graphic>
          <a:graphicData uri="http://schemas.openxmlformats.org/drawingml/2006/table">
            <a:tbl>
              <a:tblPr firstRow="1" bandRow="1">
                <a:tableStyleId>{5C22544A-7EE6-4342-B048-85BDC9FD1C3A}</a:tableStyleId>
              </a:tblPr>
              <a:tblGrid>
                <a:gridCol w="1826464">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dirty="0"/>
                        <a:t>Operations on column</a:t>
                      </a:r>
                    </a:p>
                  </a:txBody>
                  <a:tcPr/>
                </a:tc>
                <a:tc>
                  <a:txBody>
                    <a:bodyPr/>
                    <a:lstStyle/>
                    <a:p>
                      <a:r>
                        <a:rPr lang="en-US" dirty="0"/>
                        <a:t>Leakage</a:t>
                      </a:r>
                    </a:p>
                  </a:txBody>
                  <a:tcPr/>
                </a:tc>
                <a:extLst>
                  <a:ext uri="{0D108BD9-81ED-4DB2-BD59-A6C34878D82A}">
                    <a16:rowId xmlns:a16="http://schemas.microsoft.com/office/drawing/2014/main" val="10000"/>
                  </a:ext>
                </a:extLst>
              </a:tr>
              <a:tr h="370840">
                <a:tc>
                  <a:txBody>
                    <a:bodyPr/>
                    <a:lstStyle/>
                    <a:p>
                      <a:r>
                        <a:rPr lang="en-US" dirty="0"/>
                        <a:t>Equality (including</a:t>
                      </a:r>
                      <a:r>
                        <a:rPr lang="en-US" baseline="0" dirty="0"/>
                        <a:t> joins)</a:t>
                      </a:r>
                      <a:endParaRPr lang="en-US" dirty="0"/>
                    </a:p>
                  </a:txBody>
                  <a:tcPr/>
                </a:tc>
                <a:tc>
                  <a:txBody>
                    <a:bodyPr/>
                    <a:lstStyle/>
                    <a:p>
                      <a:r>
                        <a:rPr lang="en-US" dirty="0"/>
                        <a:t>Frequency distribution</a:t>
                      </a:r>
                    </a:p>
                  </a:txBody>
                  <a:tcPr/>
                </a:tc>
                <a:extLst>
                  <a:ext uri="{0D108BD9-81ED-4DB2-BD59-A6C34878D82A}">
                    <a16:rowId xmlns:a16="http://schemas.microsoft.com/office/drawing/2014/main" val="10001"/>
                  </a:ext>
                </a:extLst>
              </a:tr>
              <a:tr h="370840">
                <a:tc>
                  <a:txBody>
                    <a:bodyPr/>
                    <a:lstStyle/>
                    <a:p>
                      <a:r>
                        <a:rPr lang="en-US" dirty="0"/>
                        <a:t>Indexing/Sorting/range predicates</a:t>
                      </a:r>
                    </a:p>
                  </a:txBody>
                  <a:tcPr/>
                </a:tc>
                <a:tc>
                  <a:txBody>
                    <a:bodyPr/>
                    <a:lstStyle/>
                    <a:p>
                      <a:r>
                        <a:rPr lang="en-US" dirty="0"/>
                        <a:t>Order</a:t>
                      </a:r>
                    </a:p>
                  </a:txBody>
                  <a:tcPr/>
                </a:tc>
                <a:extLst>
                  <a:ext uri="{0D108BD9-81ED-4DB2-BD59-A6C34878D82A}">
                    <a16:rowId xmlns:a16="http://schemas.microsoft.com/office/drawing/2014/main" val="10002"/>
                  </a:ext>
                </a:extLst>
              </a:tr>
            </a:tbl>
          </a:graphicData>
        </a:graphic>
      </p:graphicFrame>
      <p:sp>
        <p:nvSpPr>
          <p:cNvPr id="21" name="TextBox 20"/>
          <p:cNvSpPr txBox="1"/>
          <p:nvPr/>
        </p:nvSpPr>
        <p:spPr>
          <a:xfrm>
            <a:off x="5334000" y="2743200"/>
            <a:ext cx="2415790" cy="369332"/>
          </a:xfrm>
          <a:prstGeom prst="rect">
            <a:avLst/>
          </a:prstGeom>
          <a:noFill/>
        </p:spPr>
        <p:txBody>
          <a:bodyPr wrap="none" rtlCol="0">
            <a:spAutoFit/>
          </a:bodyPr>
          <a:lstStyle/>
          <a:p>
            <a:r>
              <a:rPr lang="en-US" dirty="0"/>
              <a:t>Can we bridge this gap?</a:t>
            </a:r>
          </a:p>
        </p:txBody>
      </p:sp>
    </p:spTree>
    <p:extLst>
      <p:ext uri="{BB962C8B-B14F-4D97-AF65-F5344CB8AC3E}">
        <p14:creationId xmlns:p14="http://schemas.microsoft.com/office/powerpoint/2010/main" val="128780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Leakage</a:t>
            </a:r>
          </a:p>
        </p:txBody>
      </p:sp>
      <p:sp>
        <p:nvSpPr>
          <p:cNvPr id="15" name="Content Placeholder 14"/>
          <p:cNvSpPr>
            <a:spLocks noGrp="1"/>
          </p:cNvSpPr>
          <p:nvPr>
            <p:ph idx="1"/>
          </p:nvPr>
        </p:nvSpPr>
        <p:spPr>
          <a:xfrm>
            <a:off x="469827" y="4191000"/>
            <a:ext cx="8229600" cy="2590800"/>
          </a:xfrm>
        </p:spPr>
        <p:txBody>
          <a:bodyPr>
            <a:normAutofit fontScale="70000" lnSpcReduction="20000"/>
          </a:bodyPr>
          <a:lstStyle/>
          <a:p>
            <a:r>
              <a:rPr lang="en-US" dirty="0"/>
              <a:t>Reveals size of query result</a:t>
            </a:r>
          </a:p>
          <a:p>
            <a:r>
              <a:rPr lang="en-US" dirty="0"/>
              <a:t>Hide query result size by making all query result sizes equal to maximum size</a:t>
            </a:r>
          </a:p>
          <a:p>
            <a:pPr lvl="1"/>
            <a:r>
              <a:rPr lang="en-US" dirty="0"/>
              <a:t>Joins reduce to cross products</a:t>
            </a:r>
          </a:p>
          <a:p>
            <a:pPr lvl="1"/>
            <a:r>
              <a:rPr lang="en-US" dirty="0"/>
              <a:t>Impractical</a:t>
            </a:r>
          </a:p>
        </p:txBody>
      </p:sp>
      <p:sp>
        <p:nvSpPr>
          <p:cNvPr id="3" name="Rectangle 2"/>
          <p:cNvSpPr/>
          <p:nvPr/>
        </p:nvSpPr>
        <p:spPr>
          <a:xfrm>
            <a:off x="1091477" y="2371270"/>
            <a:ext cx="1219200" cy="75495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Client</a:t>
            </a:r>
          </a:p>
        </p:txBody>
      </p:sp>
      <p:sp>
        <p:nvSpPr>
          <p:cNvPr id="6" name="Rectangle 5"/>
          <p:cNvSpPr/>
          <p:nvPr/>
        </p:nvSpPr>
        <p:spPr>
          <a:xfrm>
            <a:off x="6858000" y="2274332"/>
            <a:ext cx="1524000" cy="943697"/>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Server</a:t>
            </a:r>
          </a:p>
        </p:txBody>
      </p:sp>
      <p:cxnSp>
        <p:nvCxnSpPr>
          <p:cNvPr id="7" name="Straight Connector 6"/>
          <p:cNvCxnSpPr/>
          <p:nvPr/>
        </p:nvCxnSpPr>
        <p:spPr>
          <a:xfrm>
            <a:off x="3886200" y="1524000"/>
            <a:ext cx="0" cy="2667000"/>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76200" y="1425714"/>
            <a:ext cx="3352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9" name="Rectangle 8"/>
          <p:cNvSpPr/>
          <p:nvPr/>
        </p:nvSpPr>
        <p:spPr>
          <a:xfrm>
            <a:off x="4721560" y="1425714"/>
            <a:ext cx="3812840"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sp>
        <p:nvSpPr>
          <p:cNvPr id="13" name="Flowchart: Magnetic Disk 12"/>
          <p:cNvSpPr/>
          <p:nvPr/>
        </p:nvSpPr>
        <p:spPr>
          <a:xfrm>
            <a:off x="6793135" y="3352800"/>
            <a:ext cx="1584176" cy="1411717"/>
          </a:xfrm>
          <a:prstGeom prst="flowChartMagneticDisk">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Segoe Light" pitchFamily="34" charset="0"/>
              </a:rPr>
              <a:t>Encrypted Database</a:t>
            </a:r>
          </a:p>
        </p:txBody>
      </p:sp>
      <p:cxnSp>
        <p:nvCxnSpPr>
          <p:cNvPr id="16" name="Straight Arrow Connector 15"/>
          <p:cNvCxnSpPr>
            <a:stCxn id="3" idx="3"/>
            <a:endCxn id="6" idx="1"/>
          </p:cNvCxnSpPr>
          <p:nvPr/>
        </p:nvCxnSpPr>
        <p:spPr>
          <a:xfrm flipV="1">
            <a:off x="2310677" y="2746181"/>
            <a:ext cx="4547323" cy="25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05200" y="2315944"/>
            <a:ext cx="457176" cy="369332"/>
          </a:xfrm>
          <a:prstGeom prst="rect">
            <a:avLst/>
          </a:prstGeom>
          <a:noFill/>
        </p:spPr>
        <p:txBody>
          <a:bodyPr wrap="none" rtlCol="0">
            <a:spAutoFit/>
          </a:bodyPr>
          <a:lstStyle/>
          <a:p>
            <a:r>
              <a:rPr lang="en-US" dirty="0"/>
              <a:t>Q1</a:t>
            </a:r>
          </a:p>
        </p:txBody>
      </p:sp>
      <p:sp>
        <p:nvSpPr>
          <p:cNvPr id="20" name="Flowchart: Magnetic Disk 19"/>
          <p:cNvSpPr/>
          <p:nvPr/>
        </p:nvSpPr>
        <p:spPr>
          <a:xfrm>
            <a:off x="3517538" y="2895601"/>
            <a:ext cx="1066800" cy="457199"/>
          </a:xfrm>
          <a:prstGeom prst="flowChartMagneticDisk">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Segoe Light" pitchFamily="34" charset="0"/>
              </a:rPr>
              <a:t>Result1</a:t>
            </a:r>
          </a:p>
        </p:txBody>
      </p:sp>
      <p:sp>
        <p:nvSpPr>
          <p:cNvPr id="21" name="TextBox 20"/>
          <p:cNvSpPr txBox="1"/>
          <p:nvPr/>
        </p:nvSpPr>
        <p:spPr>
          <a:xfrm>
            <a:off x="3505200" y="2286000"/>
            <a:ext cx="457176" cy="369332"/>
          </a:xfrm>
          <a:prstGeom prst="rect">
            <a:avLst/>
          </a:prstGeom>
          <a:noFill/>
        </p:spPr>
        <p:txBody>
          <a:bodyPr wrap="none" rtlCol="0">
            <a:spAutoFit/>
          </a:bodyPr>
          <a:lstStyle/>
          <a:p>
            <a:r>
              <a:rPr lang="en-US" dirty="0"/>
              <a:t>Q2</a:t>
            </a:r>
          </a:p>
        </p:txBody>
      </p:sp>
      <p:sp>
        <p:nvSpPr>
          <p:cNvPr id="22" name="Flowchart: Magnetic Disk 21"/>
          <p:cNvSpPr/>
          <p:nvPr/>
        </p:nvSpPr>
        <p:spPr>
          <a:xfrm>
            <a:off x="3505200" y="2819400"/>
            <a:ext cx="1066800" cy="1010657"/>
          </a:xfrm>
          <a:prstGeom prst="flowChartMagneticDisk">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Segoe Light" pitchFamily="34" charset="0"/>
              </a:rPr>
              <a:t>Result2</a:t>
            </a:r>
          </a:p>
        </p:txBody>
      </p:sp>
    </p:spTree>
    <p:extLst>
      <p:ext uri="{BB962C8B-B14F-4D97-AF65-F5344CB8AC3E}">
        <p14:creationId xmlns:p14="http://schemas.microsoft.com/office/powerpoint/2010/main" val="225225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xit" presetSubtype="0" fill="hold" grpId="1" nodeType="withEffect">
                                  <p:stCondLst>
                                    <p:cond delay="0"/>
                                  </p:stCondLst>
                                  <p:childTnLst>
                                    <p:animEffect transition="out" filter="fade">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Effect transition="in" filter="fade">
                                      <p:cBhvr>
                                        <p:cTn id="29" dur="500"/>
                                        <p:tgtEl>
                                          <p:spTgt spid="1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xEl>
                                              <p:pRg st="2" end="2"/>
                                            </p:txEl>
                                          </p:spTgt>
                                        </p:tgtEl>
                                        <p:attrNameLst>
                                          <p:attrName>style.visibility</p:attrName>
                                        </p:attrNameLst>
                                      </p:cBhvr>
                                      <p:to>
                                        <p:strVal val="visible"/>
                                      </p:to>
                                    </p:set>
                                    <p:animEffect transition="in" filter="fade">
                                      <p:cBhvr>
                                        <p:cTn id="34" dur="500"/>
                                        <p:tgtEl>
                                          <p:spTgt spid="1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xEl>
                                              <p:pRg st="3" end="3"/>
                                            </p:txEl>
                                          </p:spTgt>
                                        </p:tgtEl>
                                        <p:attrNameLst>
                                          <p:attrName>style.visibility</p:attrName>
                                        </p:attrNameLst>
                                      </p:cBhvr>
                                      <p:to>
                                        <p:strVal val="visible"/>
                                      </p:to>
                                    </p:set>
                                    <p:animEffect transition="in" filter="fade">
                                      <p:cBhvr>
                                        <p:cTn id="39"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animBg="1"/>
      <p:bldP spid="20" grpId="1" animBg="1"/>
      <p:bldP spid="21" grpId="0"/>
      <p:bldP spid="2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55" y="152400"/>
            <a:ext cx="8229600" cy="990600"/>
          </a:xfrm>
        </p:spPr>
        <p:txBody>
          <a:bodyPr/>
          <a:lstStyle/>
          <a:p>
            <a:r>
              <a:rPr lang="en-US" dirty="0"/>
              <a:t>Design Space</a:t>
            </a:r>
          </a:p>
        </p:txBody>
      </p:sp>
      <p:cxnSp>
        <p:nvCxnSpPr>
          <p:cNvPr id="5" name="Straight Connector 4"/>
          <p:cNvCxnSpPr/>
          <p:nvPr/>
        </p:nvCxnSpPr>
        <p:spPr>
          <a:xfrm>
            <a:off x="533400" y="3962400"/>
            <a:ext cx="815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4029670"/>
            <a:ext cx="1328120" cy="369332"/>
          </a:xfrm>
          <a:prstGeom prst="rect">
            <a:avLst/>
          </a:prstGeom>
          <a:noFill/>
        </p:spPr>
        <p:txBody>
          <a:bodyPr wrap="none" rtlCol="0">
            <a:spAutoFit/>
          </a:bodyPr>
          <a:lstStyle/>
          <a:p>
            <a:r>
              <a:rPr lang="en-US" dirty="0"/>
              <a:t>Full Leakage</a:t>
            </a:r>
          </a:p>
        </p:txBody>
      </p:sp>
      <p:sp>
        <p:nvSpPr>
          <p:cNvPr id="32" name="TextBox 31"/>
          <p:cNvSpPr txBox="1"/>
          <p:nvPr/>
        </p:nvSpPr>
        <p:spPr>
          <a:xfrm>
            <a:off x="7954597" y="4040448"/>
            <a:ext cx="1265603" cy="646331"/>
          </a:xfrm>
          <a:prstGeom prst="rect">
            <a:avLst/>
          </a:prstGeom>
          <a:noFill/>
        </p:spPr>
        <p:txBody>
          <a:bodyPr wrap="none" rtlCol="0">
            <a:spAutoFit/>
          </a:bodyPr>
          <a:lstStyle/>
          <a:p>
            <a:r>
              <a:rPr lang="en-US" dirty="0"/>
              <a:t>No Leakage</a:t>
            </a:r>
          </a:p>
          <a:p>
            <a:r>
              <a:rPr lang="en-US" dirty="0">
                <a:solidFill>
                  <a:srgbClr val="FF0000"/>
                </a:solidFill>
              </a:rPr>
              <a:t>Impractical</a:t>
            </a:r>
          </a:p>
        </p:txBody>
      </p:sp>
      <p:sp>
        <p:nvSpPr>
          <p:cNvPr id="10" name="TextBox 9"/>
          <p:cNvSpPr txBox="1"/>
          <p:nvPr/>
        </p:nvSpPr>
        <p:spPr>
          <a:xfrm>
            <a:off x="3893160" y="2180272"/>
            <a:ext cx="1591029" cy="1477328"/>
          </a:xfrm>
          <a:prstGeom prst="rect">
            <a:avLst/>
          </a:prstGeom>
          <a:noFill/>
        </p:spPr>
        <p:txBody>
          <a:bodyPr wrap="square" rtlCol="0">
            <a:spAutoFit/>
          </a:bodyPr>
          <a:lstStyle/>
          <a:p>
            <a:r>
              <a:rPr lang="en-US" dirty="0"/>
              <a:t>Cipherbase, TrustedDB,</a:t>
            </a:r>
          </a:p>
          <a:p>
            <a:r>
              <a:rPr lang="en-US" dirty="0"/>
              <a:t>CryptDB,</a:t>
            </a:r>
          </a:p>
          <a:p>
            <a:r>
              <a:rPr lang="en-US" dirty="0" err="1"/>
              <a:t>Monomi</a:t>
            </a:r>
            <a:r>
              <a:rPr lang="en-US" dirty="0"/>
              <a:t>,</a:t>
            </a:r>
          </a:p>
          <a:p>
            <a:r>
              <a:rPr lang="en-US" dirty="0" err="1"/>
              <a:t>BlobStore</a:t>
            </a:r>
            <a:endParaRPr lang="en-US" dirty="0"/>
          </a:p>
        </p:txBody>
      </p:sp>
      <p:sp>
        <p:nvSpPr>
          <p:cNvPr id="13" name="TextBox 12"/>
          <p:cNvSpPr txBox="1"/>
          <p:nvPr/>
        </p:nvSpPr>
        <p:spPr>
          <a:xfrm>
            <a:off x="6248400" y="4038600"/>
            <a:ext cx="1269515" cy="369332"/>
          </a:xfrm>
          <a:prstGeom prst="rect">
            <a:avLst/>
          </a:prstGeom>
          <a:noFill/>
        </p:spPr>
        <p:txBody>
          <a:bodyPr wrap="none" rtlCol="0">
            <a:spAutoFit/>
          </a:bodyPr>
          <a:lstStyle/>
          <a:p>
            <a:r>
              <a:rPr lang="en-US" dirty="0"/>
              <a:t>Output Size</a:t>
            </a:r>
          </a:p>
        </p:txBody>
      </p:sp>
      <p:sp>
        <p:nvSpPr>
          <p:cNvPr id="15" name="TextBox 14"/>
          <p:cNvSpPr txBox="1"/>
          <p:nvPr/>
        </p:nvSpPr>
        <p:spPr>
          <a:xfrm>
            <a:off x="6007171" y="2666999"/>
            <a:ext cx="2146229" cy="369332"/>
          </a:xfrm>
          <a:prstGeom prst="rect">
            <a:avLst/>
          </a:prstGeom>
          <a:noFill/>
        </p:spPr>
        <p:txBody>
          <a:bodyPr wrap="none" rtlCol="0">
            <a:spAutoFit/>
          </a:bodyPr>
          <a:lstStyle/>
          <a:p>
            <a:r>
              <a:rPr lang="en-US" dirty="0"/>
              <a:t>Stop with encryption</a:t>
            </a:r>
          </a:p>
        </p:txBody>
      </p:sp>
      <p:sp>
        <p:nvSpPr>
          <p:cNvPr id="16" name="Oval 15"/>
          <p:cNvSpPr/>
          <p:nvPr/>
        </p:nvSpPr>
        <p:spPr>
          <a:xfrm>
            <a:off x="3657599" y="1886634"/>
            <a:ext cx="1676401" cy="19233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1"/>
            <a:endCxn id="16" idx="6"/>
          </p:cNvCxnSpPr>
          <p:nvPr/>
        </p:nvCxnSpPr>
        <p:spPr>
          <a:xfrm flipH="1" flipV="1">
            <a:off x="5334000" y="2848317"/>
            <a:ext cx="673171" cy="3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37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Query Processing </a:t>
            </a:r>
            <a:r>
              <a:rPr lang="en-US" sz="3600" dirty="0"/>
              <a:t>[AK14]</a:t>
            </a:r>
            <a:endParaRPr lang="en-US" dirty="0"/>
          </a:p>
        </p:txBody>
      </p:sp>
      <p:sp>
        <p:nvSpPr>
          <p:cNvPr id="4" name="Content Placeholder 3"/>
          <p:cNvSpPr>
            <a:spLocks noGrp="1"/>
          </p:cNvSpPr>
          <p:nvPr>
            <p:ph idx="1"/>
          </p:nvPr>
        </p:nvSpPr>
        <p:spPr/>
        <p:txBody>
          <a:bodyPr>
            <a:normAutofit lnSpcReduction="10000"/>
          </a:bodyPr>
          <a:lstStyle/>
          <a:p>
            <a:r>
              <a:rPr lang="en-US" dirty="0"/>
              <a:t>Goal: Query Processing algorithms that reveal only output size</a:t>
            </a:r>
          </a:p>
          <a:p>
            <a:r>
              <a:rPr lang="en-US" dirty="0"/>
              <a:t>Algorithms for non-trivial subset of SQL</a:t>
            </a:r>
          </a:p>
          <a:p>
            <a:r>
              <a:rPr lang="en-US" dirty="0"/>
              <a:t>Approach: design </a:t>
            </a:r>
            <a:r>
              <a:rPr lang="en-US" i="1" dirty="0"/>
              <a:t>oblivious</a:t>
            </a:r>
            <a:r>
              <a:rPr lang="en-US" dirty="0"/>
              <a:t> algorithms that have same access pattern independent of input</a:t>
            </a:r>
          </a:p>
        </p:txBody>
      </p:sp>
      <p:sp>
        <p:nvSpPr>
          <p:cNvPr id="3" name="Slide Number Placeholder 2"/>
          <p:cNvSpPr>
            <a:spLocks noGrp="1"/>
          </p:cNvSpPr>
          <p:nvPr>
            <p:ph type="sldNum" sz="quarter" idx="12"/>
          </p:nvPr>
        </p:nvSpPr>
        <p:spPr/>
        <p:txBody>
          <a:bodyPr/>
          <a:lstStyle/>
          <a:p>
            <a:fld id="{BACC0D7D-E0FC-49BF-B4A2-5B13217C58F0}" type="slidenum">
              <a:rPr lang="en-US" smtClean="0"/>
              <a:t>119</a:t>
            </a:fld>
            <a:endParaRPr lang="en-US"/>
          </a:p>
        </p:txBody>
      </p:sp>
    </p:spTree>
    <p:extLst>
      <p:ext uri="{BB962C8B-B14F-4D97-AF65-F5344CB8AC3E}">
        <p14:creationId xmlns:p14="http://schemas.microsoft.com/office/powerpoint/2010/main" val="309616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Overview</a:t>
            </a:r>
          </a:p>
        </p:txBody>
      </p:sp>
      <p:sp>
        <p:nvSpPr>
          <p:cNvPr id="3" name="Content Placeholder 2"/>
          <p:cNvSpPr>
            <a:spLocks noGrp="1"/>
          </p:cNvSpPr>
          <p:nvPr>
            <p:ph idx="1"/>
          </p:nvPr>
        </p:nvSpPr>
        <p:spPr/>
        <p:txBody>
          <a:bodyPr>
            <a:normAutofit/>
          </a:bodyPr>
          <a:lstStyle/>
          <a:p>
            <a:pPr>
              <a:lnSpc>
                <a:spcPct val="150000"/>
              </a:lnSpc>
            </a:pPr>
            <a:r>
              <a:rPr lang="en-US" sz="2400" dirty="0"/>
              <a:t>Survey of existing work</a:t>
            </a:r>
          </a:p>
          <a:p>
            <a:pPr lvl="1">
              <a:lnSpc>
                <a:spcPct val="150000"/>
              </a:lnSpc>
            </a:pPr>
            <a:r>
              <a:rPr lang="en-US" sz="2000" dirty="0"/>
              <a:t>Building blocks</a:t>
            </a:r>
          </a:p>
          <a:p>
            <a:pPr lvl="1">
              <a:lnSpc>
                <a:spcPct val="150000"/>
              </a:lnSpc>
            </a:pPr>
            <a:r>
              <a:rPr lang="en-US" sz="2000" dirty="0"/>
              <a:t>End-to-end systems</a:t>
            </a:r>
          </a:p>
          <a:p>
            <a:pPr lvl="2">
              <a:lnSpc>
                <a:spcPct val="150000"/>
              </a:lnSpc>
            </a:pPr>
            <a:r>
              <a:rPr lang="en-US" sz="1800" dirty="0"/>
              <a:t>Security-Performance-Generality tradeoff</a:t>
            </a:r>
          </a:p>
          <a:p>
            <a:pPr lvl="2">
              <a:lnSpc>
                <a:spcPct val="150000"/>
              </a:lnSpc>
            </a:pPr>
            <a:r>
              <a:rPr lang="en-US" sz="1800" dirty="0"/>
              <a:t>Taxonomy, organization</a:t>
            </a:r>
          </a:p>
          <a:p>
            <a:pPr>
              <a:lnSpc>
                <a:spcPct val="150000"/>
              </a:lnSpc>
            </a:pPr>
            <a:r>
              <a:rPr lang="en-US" sz="2400" dirty="0"/>
              <a:t>Open problems &amp; Challenges</a:t>
            </a:r>
          </a:p>
          <a:p>
            <a:pPr>
              <a:lnSpc>
                <a:spcPct val="150000"/>
              </a:lnSpc>
            </a:pPr>
            <a:r>
              <a:rPr lang="en-US" sz="2400" dirty="0"/>
              <a:t>Random pontifications</a:t>
            </a:r>
          </a:p>
          <a:p>
            <a:pPr>
              <a:lnSpc>
                <a:spcPct val="150000"/>
              </a:lnSpc>
            </a:pPr>
            <a:endParaRPr lang="en-US" sz="2400" dirty="0"/>
          </a:p>
          <a:p>
            <a:pPr lvl="1">
              <a:lnSpc>
                <a:spcPct val="150000"/>
              </a:lnSpc>
            </a:pPr>
            <a:endParaRPr lang="en-US" sz="2000" dirty="0"/>
          </a:p>
        </p:txBody>
      </p:sp>
      <p:sp>
        <p:nvSpPr>
          <p:cNvPr id="4" name="Slide Number Placeholder 3"/>
          <p:cNvSpPr>
            <a:spLocks noGrp="1"/>
          </p:cNvSpPr>
          <p:nvPr>
            <p:ph type="sldNum" sz="quarter" idx="12"/>
          </p:nvPr>
        </p:nvSpPr>
        <p:spPr/>
        <p:txBody>
          <a:bodyPr/>
          <a:lstStyle/>
          <a:p>
            <a:fld id="{BACC0D7D-E0FC-49BF-B4A2-5B13217C58F0}" type="slidenum">
              <a:rPr lang="en-US" smtClean="0"/>
              <a:t>12</a:t>
            </a:fld>
            <a:endParaRPr lang="en-US"/>
          </a:p>
        </p:txBody>
      </p:sp>
    </p:spTree>
    <p:extLst>
      <p:ext uri="{BB962C8B-B14F-4D97-AF65-F5344CB8AC3E}">
        <p14:creationId xmlns:p14="http://schemas.microsoft.com/office/powerpoint/2010/main" val="1151081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Oblivious Sort</a:t>
            </a:r>
          </a:p>
        </p:txBody>
      </p:sp>
      <p:sp>
        <p:nvSpPr>
          <p:cNvPr id="18" name="Content Placeholder 17"/>
          <p:cNvSpPr>
            <a:spLocks noGrp="1"/>
          </p:cNvSpPr>
          <p:nvPr>
            <p:ph idx="1"/>
          </p:nvPr>
        </p:nvSpPr>
        <p:spPr>
          <a:xfrm>
            <a:off x="3625361" y="1600200"/>
            <a:ext cx="5061439" cy="4525963"/>
          </a:xfrm>
        </p:spPr>
        <p:txBody>
          <a:bodyPr>
            <a:normAutofit/>
          </a:bodyPr>
          <a:lstStyle/>
          <a:p>
            <a:r>
              <a:rPr lang="en-US" sz="2800" dirty="0"/>
              <a:t>Bubble sort can be made oblivious</a:t>
            </a:r>
          </a:p>
          <a:p>
            <a:pPr lvl="1"/>
            <a:r>
              <a:rPr lang="en-US" sz="2400" dirty="0"/>
              <a:t>Same set of comparisons independent of input</a:t>
            </a:r>
          </a:p>
          <a:p>
            <a:r>
              <a:rPr lang="en-US" dirty="0"/>
              <a:t>O(n log n) oblivious sort algorithms known [Go11]</a:t>
            </a:r>
          </a:p>
        </p:txBody>
      </p:sp>
      <p:sp>
        <p:nvSpPr>
          <p:cNvPr id="4" name="Slide Number Placeholder 3"/>
          <p:cNvSpPr>
            <a:spLocks noGrp="1"/>
          </p:cNvSpPr>
          <p:nvPr>
            <p:ph type="sldNum" sz="quarter" idx="12"/>
          </p:nvPr>
        </p:nvSpPr>
        <p:spPr/>
        <p:txBody>
          <a:bodyPr/>
          <a:lstStyle/>
          <a:p>
            <a:fld id="{BACC0D7D-E0FC-49BF-B4A2-5B13217C58F0}" type="slidenum">
              <a:rPr lang="en-US" smtClean="0"/>
              <a:t>120</a:t>
            </a:fld>
            <a:endParaRPr lang="en-US"/>
          </a:p>
        </p:txBody>
      </p:sp>
      <p:sp>
        <p:nvSpPr>
          <p:cNvPr id="5" name="Rectangle 4"/>
          <p:cNvSpPr/>
          <p:nvPr/>
        </p:nvSpPr>
        <p:spPr>
          <a:xfrm>
            <a:off x="1666409" y="3075445"/>
            <a:ext cx="739752" cy="6202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TM</a:t>
            </a:r>
          </a:p>
        </p:txBody>
      </p:sp>
      <p:cxnSp>
        <p:nvCxnSpPr>
          <p:cNvPr id="6" name="Straight Arrow Connector 5"/>
          <p:cNvCxnSpPr/>
          <p:nvPr/>
        </p:nvCxnSpPr>
        <p:spPr>
          <a:xfrm flipV="1">
            <a:off x="2057400" y="3733800"/>
            <a:ext cx="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39361" y="4191000"/>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01361" y="4191000"/>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32842" y="4321382"/>
            <a:ext cx="381836" cy="369332"/>
          </a:xfrm>
          <a:prstGeom prst="rect">
            <a:avLst/>
          </a:prstGeom>
          <a:noFill/>
        </p:spPr>
        <p:txBody>
          <a:bodyPr wrap="none" rtlCol="0">
            <a:spAutoFit/>
          </a:bodyPr>
          <a:lstStyle/>
          <a:p>
            <a:r>
              <a:rPr lang="en-US" dirty="0"/>
              <a:t>r1</a:t>
            </a:r>
          </a:p>
        </p:txBody>
      </p:sp>
      <p:sp>
        <p:nvSpPr>
          <p:cNvPr id="10" name="TextBox 9"/>
          <p:cNvSpPr txBox="1"/>
          <p:nvPr/>
        </p:nvSpPr>
        <p:spPr>
          <a:xfrm>
            <a:off x="2370206" y="4309714"/>
            <a:ext cx="381836" cy="369332"/>
          </a:xfrm>
          <a:prstGeom prst="rect">
            <a:avLst/>
          </a:prstGeom>
          <a:noFill/>
        </p:spPr>
        <p:txBody>
          <a:bodyPr wrap="none" rtlCol="0">
            <a:spAutoFit/>
          </a:bodyPr>
          <a:lstStyle/>
          <a:p>
            <a:r>
              <a:rPr lang="en-US" dirty="0"/>
              <a:t>r2</a:t>
            </a:r>
          </a:p>
        </p:txBody>
      </p:sp>
      <p:sp>
        <p:nvSpPr>
          <p:cNvPr id="13" name="Rectangle 12"/>
          <p:cNvSpPr/>
          <p:nvPr/>
        </p:nvSpPr>
        <p:spPr>
          <a:xfrm>
            <a:off x="1295400" y="1970076"/>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57400" y="1970076"/>
            <a:ext cx="762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88448" y="2100458"/>
            <a:ext cx="636713" cy="369332"/>
          </a:xfrm>
          <a:prstGeom prst="rect">
            <a:avLst/>
          </a:prstGeom>
          <a:noFill/>
        </p:spPr>
        <p:txBody>
          <a:bodyPr wrap="none" rtlCol="0">
            <a:spAutoFit/>
          </a:bodyPr>
          <a:lstStyle/>
          <a:p>
            <a:r>
              <a:rPr lang="en-US" dirty="0" err="1"/>
              <a:t>rMin</a:t>
            </a:r>
            <a:endParaRPr lang="en-US" dirty="0"/>
          </a:p>
        </p:txBody>
      </p:sp>
      <p:sp>
        <p:nvSpPr>
          <p:cNvPr id="16" name="TextBox 15"/>
          <p:cNvSpPr txBox="1"/>
          <p:nvPr/>
        </p:nvSpPr>
        <p:spPr>
          <a:xfrm>
            <a:off x="2101361" y="2088790"/>
            <a:ext cx="669863" cy="369332"/>
          </a:xfrm>
          <a:prstGeom prst="rect">
            <a:avLst/>
          </a:prstGeom>
          <a:noFill/>
        </p:spPr>
        <p:txBody>
          <a:bodyPr wrap="none" rtlCol="0">
            <a:spAutoFit/>
          </a:bodyPr>
          <a:lstStyle/>
          <a:p>
            <a:r>
              <a:rPr lang="en-US" dirty="0" err="1"/>
              <a:t>rMax</a:t>
            </a:r>
            <a:endParaRPr lang="en-US" dirty="0"/>
          </a:p>
        </p:txBody>
      </p:sp>
      <p:cxnSp>
        <p:nvCxnSpPr>
          <p:cNvPr id="17" name="Straight Arrow Connector 16"/>
          <p:cNvCxnSpPr/>
          <p:nvPr/>
        </p:nvCxnSpPr>
        <p:spPr>
          <a:xfrm flipV="1">
            <a:off x="2025161" y="2590800"/>
            <a:ext cx="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1883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4" name="Slide Number Placeholder 3"/>
          <p:cNvSpPr>
            <a:spLocks noGrp="1"/>
          </p:cNvSpPr>
          <p:nvPr>
            <p:ph type="sldNum" sz="quarter" idx="12"/>
          </p:nvPr>
        </p:nvSpPr>
        <p:spPr/>
        <p:txBody>
          <a:bodyPr/>
          <a:lstStyle/>
          <a:p>
            <a:fld id="{BACC0D7D-E0FC-49BF-B4A2-5B13217C58F0}" type="slidenum">
              <a:rPr lang="en-US" smtClean="0"/>
              <a:t>121</a:t>
            </a:fld>
            <a:endParaRPr lang="en-US"/>
          </a:p>
        </p:txBody>
      </p:sp>
      <p:sp>
        <p:nvSpPr>
          <p:cNvPr id="11" name="Rectangle 10"/>
          <p:cNvSpPr/>
          <p:nvPr/>
        </p:nvSpPr>
        <p:spPr>
          <a:xfrm>
            <a:off x="3048000" y="4267200"/>
            <a:ext cx="739752" cy="1524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2" name="Rectangle 11"/>
          <p:cNvSpPr/>
          <p:nvPr/>
        </p:nvSpPr>
        <p:spPr>
          <a:xfrm>
            <a:off x="3048000" y="44196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3" name="Rectangle 12"/>
          <p:cNvSpPr/>
          <p:nvPr/>
        </p:nvSpPr>
        <p:spPr>
          <a:xfrm>
            <a:off x="3048000" y="45720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4" name="Rectangle 13"/>
          <p:cNvSpPr/>
          <p:nvPr/>
        </p:nvSpPr>
        <p:spPr>
          <a:xfrm>
            <a:off x="3048000" y="47244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5" name="Rectangle 14"/>
          <p:cNvSpPr/>
          <p:nvPr/>
        </p:nvSpPr>
        <p:spPr>
          <a:xfrm>
            <a:off x="3048000" y="4876800"/>
            <a:ext cx="739752" cy="152400"/>
          </a:xfrm>
          <a:prstGeom prst="rect">
            <a:avLst/>
          </a:prstGeom>
          <a:solidFill>
            <a:schemeClr val="accent2">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6" name="Rectangle 15"/>
          <p:cNvSpPr/>
          <p:nvPr/>
        </p:nvSpPr>
        <p:spPr>
          <a:xfrm>
            <a:off x="3048000" y="5029200"/>
            <a:ext cx="739752" cy="152400"/>
          </a:xfrm>
          <a:prstGeom prst="rect">
            <a:avLst/>
          </a:prstGeom>
          <a:solidFill>
            <a:schemeClr val="accent2">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7" name="Rectangle 16"/>
          <p:cNvSpPr/>
          <p:nvPr/>
        </p:nvSpPr>
        <p:spPr>
          <a:xfrm>
            <a:off x="3048000" y="51816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8" name="Rectangle 17"/>
          <p:cNvSpPr/>
          <p:nvPr/>
        </p:nvSpPr>
        <p:spPr>
          <a:xfrm>
            <a:off x="3048000" y="5334000"/>
            <a:ext cx="739752" cy="152400"/>
          </a:xfrm>
          <a:prstGeom prst="rect">
            <a:avLst/>
          </a:prstGeom>
          <a:solidFill>
            <a:schemeClr val="accent2">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9" name="Rectangle 18"/>
          <p:cNvSpPr/>
          <p:nvPr/>
        </p:nvSpPr>
        <p:spPr>
          <a:xfrm>
            <a:off x="3048000" y="5486400"/>
            <a:ext cx="739752" cy="152400"/>
          </a:xfrm>
          <a:prstGeom prst="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20" name="Rectangle 19"/>
          <p:cNvSpPr/>
          <p:nvPr/>
        </p:nvSpPr>
        <p:spPr>
          <a:xfrm>
            <a:off x="3048000" y="5638800"/>
            <a:ext cx="739752" cy="152400"/>
          </a:xfrm>
          <a:prstGeom prst="rect">
            <a:avLst/>
          </a:prstGeom>
          <a:solidFill>
            <a:schemeClr val="accent2">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21" name="TextBox 20"/>
          <p:cNvSpPr txBox="1"/>
          <p:nvPr/>
        </p:nvSpPr>
        <p:spPr>
          <a:xfrm>
            <a:off x="3124200" y="3114953"/>
            <a:ext cx="561372" cy="369332"/>
          </a:xfrm>
          <a:prstGeom prst="rect">
            <a:avLst/>
          </a:prstGeom>
          <a:noFill/>
        </p:spPr>
        <p:txBody>
          <a:bodyPr wrap="none" rtlCol="0">
            <a:spAutoFit/>
          </a:bodyPr>
          <a:lstStyle/>
          <a:p>
            <a:r>
              <a:rPr lang="en-US" dirty="0"/>
              <a:t>Add</a:t>
            </a:r>
          </a:p>
        </p:txBody>
      </p:sp>
      <p:sp>
        <p:nvSpPr>
          <p:cNvPr id="23" name="Rectangle 22"/>
          <p:cNvSpPr/>
          <p:nvPr/>
        </p:nvSpPr>
        <p:spPr>
          <a:xfrm>
            <a:off x="5105400" y="3048000"/>
            <a:ext cx="739752" cy="62020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TM</a:t>
            </a:r>
          </a:p>
        </p:txBody>
      </p:sp>
      <p:cxnSp>
        <p:nvCxnSpPr>
          <p:cNvPr id="25" name="Straight Arrow Connector 24"/>
          <p:cNvCxnSpPr>
            <a:endCxn id="11" idx="1"/>
          </p:cNvCxnSpPr>
          <p:nvPr/>
        </p:nvCxnSpPr>
        <p:spPr>
          <a:xfrm>
            <a:off x="2514600" y="43434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017494" y="1629053"/>
            <a:ext cx="739752" cy="571500"/>
          </a:xfrm>
          <a:prstGeom prst="rect">
            <a:avLst/>
          </a:prstGeom>
          <a:solidFill>
            <a:schemeClr val="accent2">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solidFill>
                  <a:schemeClr val="tx1"/>
                </a:solidFill>
              </a:rPr>
              <a:t>Sum</a:t>
            </a:r>
          </a:p>
        </p:txBody>
      </p:sp>
      <p:cxnSp>
        <p:nvCxnSpPr>
          <p:cNvPr id="27" name="Straight Arrow Connector 26"/>
          <p:cNvCxnSpPr/>
          <p:nvPr/>
        </p:nvCxnSpPr>
        <p:spPr>
          <a:xfrm flipV="1">
            <a:off x="3429000" y="3657600"/>
            <a:ext cx="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423138" y="2438400"/>
            <a:ext cx="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870409" y="3498115"/>
            <a:ext cx="125262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37856" y="3512403"/>
            <a:ext cx="635110" cy="338554"/>
          </a:xfrm>
          <a:prstGeom prst="rect">
            <a:avLst/>
          </a:prstGeom>
          <a:noFill/>
        </p:spPr>
        <p:txBody>
          <a:bodyPr wrap="none" rtlCol="0">
            <a:spAutoFit/>
          </a:bodyPr>
          <a:lstStyle/>
          <a:p>
            <a:pPr algn="ctr"/>
            <a:r>
              <a:rPr lang="en-US" sz="1600" dirty="0"/>
              <a:t>r1, r2</a:t>
            </a:r>
          </a:p>
        </p:txBody>
      </p:sp>
      <p:cxnSp>
        <p:nvCxnSpPr>
          <p:cNvPr id="31" name="Straight Arrow Connector 30"/>
          <p:cNvCxnSpPr/>
          <p:nvPr/>
        </p:nvCxnSpPr>
        <p:spPr>
          <a:xfrm>
            <a:off x="3870409" y="3207603"/>
            <a:ext cx="1252625"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57004" y="2588131"/>
            <a:ext cx="1094165" cy="584775"/>
          </a:xfrm>
          <a:prstGeom prst="rect">
            <a:avLst/>
          </a:prstGeom>
          <a:noFill/>
        </p:spPr>
        <p:txBody>
          <a:bodyPr wrap="square" rtlCol="0">
            <a:spAutoFit/>
          </a:bodyPr>
          <a:lstStyle/>
          <a:p>
            <a:r>
              <a:rPr lang="en-US" sz="1600" dirty="0"/>
              <a:t>Encrypted r1 + r2</a:t>
            </a:r>
          </a:p>
        </p:txBody>
      </p:sp>
      <p:sp>
        <p:nvSpPr>
          <p:cNvPr id="33" name="TextBox 32"/>
          <p:cNvSpPr txBox="1"/>
          <p:nvPr/>
        </p:nvSpPr>
        <p:spPr>
          <a:xfrm>
            <a:off x="4321152" y="4114800"/>
            <a:ext cx="4441848" cy="1323439"/>
          </a:xfrm>
          <a:prstGeom prst="rect">
            <a:avLst/>
          </a:prstGeom>
          <a:noFill/>
        </p:spPr>
        <p:txBody>
          <a:bodyPr wrap="square" rtlCol="0">
            <a:spAutoFit/>
          </a:bodyPr>
          <a:lstStyle/>
          <a:p>
            <a:r>
              <a:rPr lang="en-US" sz="2000" dirty="0"/>
              <a:t>Can extend these ideas to group-by, join, filters to cover a large class of SQL including most TPC-H queries [AK14]</a:t>
            </a:r>
          </a:p>
          <a:p>
            <a:pPr marL="342900" indent="-342900">
              <a:buFont typeface="Arial" panose="020B0604020202020204" pitchFamily="34" charset="0"/>
              <a:buChar char="•"/>
            </a:pPr>
            <a:r>
              <a:rPr lang="en-US" sz="2000" dirty="0"/>
              <a:t>Great for OLAP scenarios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548" y="2407920"/>
            <a:ext cx="1699260" cy="1478280"/>
          </a:xfrm>
          <a:prstGeom prst="rect">
            <a:avLst/>
          </a:prstGeom>
        </p:spPr>
      </p:pic>
    </p:spTree>
    <p:extLst>
      <p:ext uri="{BB962C8B-B14F-4D97-AF65-F5344CB8AC3E}">
        <p14:creationId xmlns:p14="http://schemas.microsoft.com/office/powerpoint/2010/main" val="237145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42" presetClass="path" presetSubtype="0" accel="50000" decel="50000" fill="hold" nodeType="withEffect">
                                  <p:stCondLst>
                                    <p:cond delay="0"/>
                                  </p:stCondLst>
                                  <p:childTnLst>
                                    <p:animMotion origin="layout" path="M 3.33333E-6 -3.33333E-6 L 0.00416 0.21111 " pathEditMode="relative" rAng="0" ptsTypes="AA">
                                      <p:cBhvr>
                                        <p:cTn id="9" dur="2000" fill="hold"/>
                                        <p:tgtEl>
                                          <p:spTgt spid="25"/>
                                        </p:tgtEl>
                                        <p:attrNameLst>
                                          <p:attrName>ppt_x</p:attrName>
                                          <p:attrName>ppt_y</p:attrName>
                                        </p:attrNameLst>
                                      </p:cBhvr>
                                      <p:rCtr x="208" y="10556"/>
                                    </p:animMotion>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25"/>
                                        </p:tgtEl>
                                      </p:cBhvr>
                                    </p:animEffect>
                                    <p:set>
                                      <p:cBhvr>
                                        <p:cTn id="14" dur="1" fill="hold">
                                          <p:stCondLst>
                                            <p:cond delay="499"/>
                                          </p:stCondLst>
                                        </p:cTn>
                                        <p:tgtEl>
                                          <p:spTgt spid="25"/>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55" y="152400"/>
            <a:ext cx="8229600" cy="990600"/>
          </a:xfrm>
        </p:spPr>
        <p:txBody>
          <a:bodyPr/>
          <a:lstStyle/>
          <a:p>
            <a:r>
              <a:rPr lang="en-US" dirty="0"/>
              <a:t>Design Space</a:t>
            </a:r>
          </a:p>
        </p:txBody>
      </p:sp>
      <p:cxnSp>
        <p:nvCxnSpPr>
          <p:cNvPr id="5" name="Straight Connector 4"/>
          <p:cNvCxnSpPr/>
          <p:nvPr/>
        </p:nvCxnSpPr>
        <p:spPr>
          <a:xfrm>
            <a:off x="533400" y="3962400"/>
            <a:ext cx="815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4029670"/>
            <a:ext cx="1328120" cy="369332"/>
          </a:xfrm>
          <a:prstGeom prst="rect">
            <a:avLst/>
          </a:prstGeom>
          <a:noFill/>
        </p:spPr>
        <p:txBody>
          <a:bodyPr wrap="none" rtlCol="0">
            <a:spAutoFit/>
          </a:bodyPr>
          <a:lstStyle/>
          <a:p>
            <a:r>
              <a:rPr lang="en-US" dirty="0"/>
              <a:t>Full Leakage</a:t>
            </a:r>
          </a:p>
        </p:txBody>
      </p:sp>
      <p:sp>
        <p:nvSpPr>
          <p:cNvPr id="32" name="TextBox 31"/>
          <p:cNvSpPr txBox="1"/>
          <p:nvPr/>
        </p:nvSpPr>
        <p:spPr>
          <a:xfrm>
            <a:off x="7954597" y="4040448"/>
            <a:ext cx="1265603" cy="646331"/>
          </a:xfrm>
          <a:prstGeom prst="rect">
            <a:avLst/>
          </a:prstGeom>
          <a:noFill/>
        </p:spPr>
        <p:txBody>
          <a:bodyPr wrap="none" rtlCol="0">
            <a:spAutoFit/>
          </a:bodyPr>
          <a:lstStyle/>
          <a:p>
            <a:r>
              <a:rPr lang="en-US" dirty="0"/>
              <a:t>No Leakage</a:t>
            </a:r>
          </a:p>
          <a:p>
            <a:r>
              <a:rPr lang="en-US" dirty="0">
                <a:solidFill>
                  <a:srgbClr val="FF0000"/>
                </a:solidFill>
              </a:rPr>
              <a:t>Impractical</a:t>
            </a:r>
          </a:p>
        </p:txBody>
      </p:sp>
      <p:sp>
        <p:nvSpPr>
          <p:cNvPr id="10" name="TextBox 9"/>
          <p:cNvSpPr txBox="1"/>
          <p:nvPr/>
        </p:nvSpPr>
        <p:spPr>
          <a:xfrm>
            <a:off x="3893160" y="2180272"/>
            <a:ext cx="1591029" cy="1477328"/>
          </a:xfrm>
          <a:prstGeom prst="rect">
            <a:avLst/>
          </a:prstGeom>
          <a:noFill/>
        </p:spPr>
        <p:txBody>
          <a:bodyPr wrap="square" rtlCol="0">
            <a:spAutoFit/>
          </a:bodyPr>
          <a:lstStyle/>
          <a:p>
            <a:r>
              <a:rPr lang="en-US" dirty="0"/>
              <a:t>Cipherbase, TrustedDB,</a:t>
            </a:r>
          </a:p>
          <a:p>
            <a:r>
              <a:rPr lang="en-US" dirty="0"/>
              <a:t>CryptDB,</a:t>
            </a:r>
          </a:p>
          <a:p>
            <a:r>
              <a:rPr lang="en-US" dirty="0" err="1"/>
              <a:t>Monomi</a:t>
            </a:r>
            <a:r>
              <a:rPr lang="en-US" dirty="0"/>
              <a:t>,</a:t>
            </a:r>
          </a:p>
          <a:p>
            <a:r>
              <a:rPr lang="en-US" dirty="0" err="1"/>
              <a:t>BlobStore</a:t>
            </a:r>
            <a:endParaRPr lang="en-US" dirty="0"/>
          </a:p>
        </p:txBody>
      </p:sp>
      <p:sp>
        <p:nvSpPr>
          <p:cNvPr id="13" name="TextBox 12"/>
          <p:cNvSpPr txBox="1"/>
          <p:nvPr/>
        </p:nvSpPr>
        <p:spPr>
          <a:xfrm>
            <a:off x="5228914" y="4038600"/>
            <a:ext cx="1476686" cy="646331"/>
          </a:xfrm>
          <a:prstGeom prst="rect">
            <a:avLst/>
          </a:prstGeom>
          <a:noFill/>
        </p:spPr>
        <p:txBody>
          <a:bodyPr wrap="none" rtlCol="0">
            <a:spAutoFit/>
          </a:bodyPr>
          <a:lstStyle/>
          <a:p>
            <a:r>
              <a:rPr lang="en-US" dirty="0"/>
              <a:t>Output Size,</a:t>
            </a:r>
          </a:p>
          <a:p>
            <a:r>
              <a:rPr lang="en-US" dirty="0"/>
              <a:t>Running Time</a:t>
            </a:r>
          </a:p>
        </p:txBody>
      </p:sp>
      <p:sp>
        <p:nvSpPr>
          <p:cNvPr id="15" name="TextBox 14"/>
          <p:cNvSpPr txBox="1"/>
          <p:nvPr/>
        </p:nvSpPr>
        <p:spPr>
          <a:xfrm>
            <a:off x="6007171" y="2666999"/>
            <a:ext cx="2146229" cy="369332"/>
          </a:xfrm>
          <a:prstGeom prst="rect">
            <a:avLst/>
          </a:prstGeom>
          <a:noFill/>
        </p:spPr>
        <p:txBody>
          <a:bodyPr wrap="none" rtlCol="0">
            <a:spAutoFit/>
          </a:bodyPr>
          <a:lstStyle/>
          <a:p>
            <a:r>
              <a:rPr lang="en-US" dirty="0"/>
              <a:t>Stop with encryption</a:t>
            </a:r>
          </a:p>
        </p:txBody>
      </p:sp>
      <p:sp>
        <p:nvSpPr>
          <p:cNvPr id="16" name="Oval 15"/>
          <p:cNvSpPr/>
          <p:nvPr/>
        </p:nvSpPr>
        <p:spPr>
          <a:xfrm>
            <a:off x="3657599" y="1886634"/>
            <a:ext cx="1676401" cy="19233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1"/>
            <a:endCxn id="16" idx="6"/>
          </p:cNvCxnSpPr>
          <p:nvPr/>
        </p:nvCxnSpPr>
        <p:spPr>
          <a:xfrm flipH="1" flipV="1">
            <a:off x="5334000" y="2848317"/>
            <a:ext cx="673171" cy="3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05600" y="4038600"/>
            <a:ext cx="1269515" cy="646331"/>
          </a:xfrm>
          <a:prstGeom prst="rect">
            <a:avLst/>
          </a:prstGeom>
          <a:noFill/>
        </p:spPr>
        <p:txBody>
          <a:bodyPr wrap="none" rtlCol="0">
            <a:spAutoFit/>
          </a:bodyPr>
          <a:lstStyle/>
          <a:p>
            <a:r>
              <a:rPr lang="en-US" dirty="0"/>
              <a:t>Output Size</a:t>
            </a:r>
          </a:p>
          <a:p>
            <a:r>
              <a:rPr lang="en-US" dirty="0">
                <a:solidFill>
                  <a:srgbClr val="FF0000"/>
                </a:solidFill>
              </a:rPr>
              <a:t>OLAP</a:t>
            </a:r>
          </a:p>
        </p:txBody>
      </p:sp>
      <p:sp>
        <p:nvSpPr>
          <p:cNvPr id="3" name="TextBox 2"/>
          <p:cNvSpPr txBox="1"/>
          <p:nvPr/>
        </p:nvSpPr>
        <p:spPr>
          <a:xfrm>
            <a:off x="1542118" y="4724400"/>
            <a:ext cx="5773082" cy="2031325"/>
          </a:xfrm>
          <a:prstGeom prst="rect">
            <a:avLst/>
          </a:prstGeom>
          <a:noFill/>
        </p:spPr>
        <p:txBody>
          <a:bodyPr wrap="square" rtlCol="0">
            <a:spAutoFit/>
          </a:bodyPr>
          <a:lstStyle/>
          <a:p>
            <a:r>
              <a:rPr lang="en-US" dirty="0"/>
              <a:t>What about full SQL? </a:t>
            </a:r>
          </a:p>
          <a:p>
            <a:pPr marL="285750" indent="-285750">
              <a:buFont typeface="Arial" panose="020B0604020202020204" pitchFamily="34" charset="0"/>
              <a:buChar char="•"/>
            </a:pPr>
            <a:r>
              <a:rPr lang="en-US" dirty="0"/>
              <a:t>Updates</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Transactions (concurrency)</a:t>
            </a:r>
          </a:p>
          <a:p>
            <a:pPr marL="285750" indent="-285750">
              <a:buFont typeface="Arial" panose="020B0604020202020204" pitchFamily="34" charset="0"/>
              <a:buChar char="•"/>
            </a:pPr>
            <a:r>
              <a:rPr lang="en-US" dirty="0"/>
              <a:t>Stored procedures</a:t>
            </a:r>
          </a:p>
          <a:p>
            <a:pPr marL="285750" indent="-285750">
              <a:buFont typeface="Arial" panose="020B0604020202020204" pitchFamily="34" charset="0"/>
              <a:buChar char="•"/>
            </a:pPr>
            <a:r>
              <a:rPr lang="en-US" dirty="0"/>
              <a:t>Constraints</a:t>
            </a:r>
          </a:p>
          <a:p>
            <a:pPr marL="285750" indent="-285750">
              <a:buFont typeface="Arial" panose="020B0604020202020204" pitchFamily="34" charset="0"/>
              <a:buChar char="•"/>
            </a:pPr>
            <a:r>
              <a:rPr lang="en-US" dirty="0"/>
              <a:t>Triggers</a:t>
            </a:r>
          </a:p>
        </p:txBody>
      </p:sp>
    </p:spTree>
    <p:extLst>
      <p:ext uri="{BB962C8B-B14F-4D97-AF65-F5344CB8AC3E}">
        <p14:creationId xmlns:p14="http://schemas.microsoft.com/office/powerpoint/2010/main" val="114851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Oblivious Simulation</a:t>
            </a:r>
          </a:p>
        </p:txBody>
      </p:sp>
      <p:sp>
        <p:nvSpPr>
          <p:cNvPr id="4" name="Rectangle 3"/>
          <p:cNvSpPr/>
          <p:nvPr/>
        </p:nvSpPr>
        <p:spPr>
          <a:xfrm>
            <a:off x="5004555" y="2667000"/>
            <a:ext cx="2005845" cy="11870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CPU (oblivious program P’)</a:t>
            </a:r>
          </a:p>
        </p:txBody>
      </p:sp>
      <p:sp>
        <p:nvSpPr>
          <p:cNvPr id="5" name="Rectangle 4"/>
          <p:cNvSpPr/>
          <p:nvPr/>
        </p:nvSpPr>
        <p:spPr>
          <a:xfrm>
            <a:off x="3048000" y="2514600"/>
            <a:ext cx="739752" cy="1524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8" name="Rectangle 7"/>
          <p:cNvSpPr/>
          <p:nvPr/>
        </p:nvSpPr>
        <p:spPr>
          <a:xfrm>
            <a:off x="3048000" y="26670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9" name="Rectangle 8"/>
          <p:cNvSpPr/>
          <p:nvPr/>
        </p:nvSpPr>
        <p:spPr>
          <a:xfrm>
            <a:off x="3048000" y="28194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0" name="Rectangle 9"/>
          <p:cNvSpPr/>
          <p:nvPr/>
        </p:nvSpPr>
        <p:spPr>
          <a:xfrm>
            <a:off x="3048000" y="29718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1" name="Rectangle 10"/>
          <p:cNvSpPr/>
          <p:nvPr/>
        </p:nvSpPr>
        <p:spPr>
          <a:xfrm>
            <a:off x="3048000" y="3124200"/>
            <a:ext cx="739752" cy="152400"/>
          </a:xfrm>
          <a:prstGeom prst="rect">
            <a:avLst/>
          </a:prstGeom>
          <a:solidFill>
            <a:schemeClr val="accent2">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2" name="Rectangle 11"/>
          <p:cNvSpPr/>
          <p:nvPr/>
        </p:nvSpPr>
        <p:spPr>
          <a:xfrm>
            <a:off x="3048000" y="3276600"/>
            <a:ext cx="739752" cy="152400"/>
          </a:xfrm>
          <a:prstGeom prst="rect">
            <a:avLst/>
          </a:prstGeom>
          <a:solidFill>
            <a:schemeClr val="accent2">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3" name="Rectangle 12"/>
          <p:cNvSpPr/>
          <p:nvPr/>
        </p:nvSpPr>
        <p:spPr>
          <a:xfrm>
            <a:off x="3048000" y="34290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4" name="Rectangle 13"/>
          <p:cNvSpPr/>
          <p:nvPr/>
        </p:nvSpPr>
        <p:spPr>
          <a:xfrm>
            <a:off x="3048000" y="3581400"/>
            <a:ext cx="739752" cy="152400"/>
          </a:xfrm>
          <a:prstGeom prst="rect">
            <a:avLst/>
          </a:prstGeom>
          <a:solidFill>
            <a:schemeClr val="accent2">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5" name="Rectangle 14"/>
          <p:cNvSpPr/>
          <p:nvPr/>
        </p:nvSpPr>
        <p:spPr>
          <a:xfrm>
            <a:off x="3048000" y="3733800"/>
            <a:ext cx="739752" cy="152400"/>
          </a:xfrm>
          <a:prstGeom prst="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6" name="Rectangle 15"/>
          <p:cNvSpPr/>
          <p:nvPr/>
        </p:nvSpPr>
        <p:spPr>
          <a:xfrm>
            <a:off x="3048000" y="3886200"/>
            <a:ext cx="739752" cy="152400"/>
          </a:xfrm>
          <a:prstGeom prst="rect">
            <a:avLst/>
          </a:prstGeom>
          <a:solidFill>
            <a:schemeClr val="accent2">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cxnSp>
        <p:nvCxnSpPr>
          <p:cNvPr id="19" name="Straight Arrow Connector 18"/>
          <p:cNvCxnSpPr>
            <a:stCxn id="4" idx="1"/>
            <a:endCxn id="8" idx="3"/>
          </p:cNvCxnSpPr>
          <p:nvPr/>
        </p:nvCxnSpPr>
        <p:spPr>
          <a:xfrm flipH="1" flipV="1">
            <a:off x="3787752" y="2743200"/>
            <a:ext cx="1216803" cy="517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1"/>
            <a:endCxn id="11" idx="3"/>
          </p:cNvCxnSpPr>
          <p:nvPr/>
        </p:nvCxnSpPr>
        <p:spPr>
          <a:xfrm flipH="1" flipV="1">
            <a:off x="3787752" y="3200400"/>
            <a:ext cx="1216803" cy="6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13246" y="2145268"/>
            <a:ext cx="620554" cy="369332"/>
          </a:xfrm>
          <a:prstGeom prst="rect">
            <a:avLst/>
          </a:prstGeom>
          <a:noFill/>
        </p:spPr>
        <p:txBody>
          <a:bodyPr wrap="none" rtlCol="0">
            <a:spAutoFit/>
          </a:bodyPr>
          <a:lstStyle/>
          <a:p>
            <a:r>
              <a:rPr lang="en-US" dirty="0"/>
              <a:t>Data</a:t>
            </a:r>
          </a:p>
        </p:txBody>
      </p:sp>
      <p:cxnSp>
        <p:nvCxnSpPr>
          <p:cNvPr id="24" name="Straight Arrow Connector 23"/>
          <p:cNvCxnSpPr>
            <a:stCxn id="4" idx="1"/>
            <a:endCxn id="15" idx="3"/>
          </p:cNvCxnSpPr>
          <p:nvPr/>
        </p:nvCxnSpPr>
        <p:spPr>
          <a:xfrm flipH="1">
            <a:off x="3787752" y="3260521"/>
            <a:ext cx="1216803" cy="549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43000" y="4267200"/>
            <a:ext cx="7239000" cy="2308324"/>
          </a:xfrm>
          <a:prstGeom prst="rect">
            <a:avLst/>
          </a:prstGeom>
          <a:noFill/>
        </p:spPr>
        <p:txBody>
          <a:bodyPr wrap="square" rtlCol="0">
            <a:spAutoFit/>
          </a:bodyPr>
          <a:lstStyle/>
          <a:p>
            <a:pPr marL="342900" indent="-342900">
              <a:buFont typeface="Arial" pitchFamily="34" charset="0"/>
              <a:buChar char="•"/>
            </a:pPr>
            <a:r>
              <a:rPr lang="en-US" sz="2400" dirty="0">
                <a:solidFill>
                  <a:srgbClr val="C00000"/>
                </a:solidFill>
              </a:rPr>
              <a:t>Simulation</a:t>
            </a:r>
            <a:r>
              <a:rPr lang="en-US" sz="2400" dirty="0"/>
              <a:t>: P’ equivalent to P</a:t>
            </a:r>
          </a:p>
          <a:p>
            <a:pPr marL="342900" indent="-342900">
              <a:buFont typeface="Arial" pitchFamily="34" charset="0"/>
              <a:buChar char="•"/>
            </a:pPr>
            <a:r>
              <a:rPr lang="en-US" sz="2400" dirty="0">
                <a:solidFill>
                  <a:srgbClr val="C00000"/>
                </a:solidFill>
              </a:rPr>
              <a:t>Theoretically Efficient: </a:t>
            </a:r>
            <a:r>
              <a:rPr lang="en-US" sz="2400" dirty="0"/>
              <a:t>Running time of P’ within </a:t>
            </a:r>
            <a:r>
              <a:rPr lang="en-US" sz="2400" dirty="0" err="1"/>
              <a:t>polylog</a:t>
            </a:r>
            <a:r>
              <a:rPr lang="en-US" sz="2400" dirty="0"/>
              <a:t> factor of running time of P</a:t>
            </a:r>
          </a:p>
          <a:p>
            <a:pPr marL="342900" indent="-342900">
              <a:buFont typeface="Arial" pitchFamily="34" charset="0"/>
              <a:buChar char="•"/>
            </a:pPr>
            <a:r>
              <a:rPr lang="en-US" sz="2400" dirty="0">
                <a:solidFill>
                  <a:srgbClr val="C00000"/>
                </a:solidFill>
              </a:rPr>
              <a:t>Oblivious:</a:t>
            </a:r>
            <a:r>
              <a:rPr lang="en-US" sz="2400" dirty="0"/>
              <a:t> Access patterns of P’ look random</a:t>
            </a:r>
          </a:p>
          <a:p>
            <a:pPr marL="342900" indent="-342900">
              <a:buFont typeface="Arial" pitchFamily="34" charset="0"/>
              <a:buChar char="•"/>
            </a:pPr>
            <a:r>
              <a:rPr lang="en-US" sz="2400" dirty="0">
                <a:solidFill>
                  <a:srgbClr val="C00000"/>
                </a:solidFill>
              </a:rPr>
              <a:t>Information leakage: </a:t>
            </a:r>
            <a:r>
              <a:rPr lang="en-US" sz="2400" dirty="0"/>
              <a:t>input size, output size, running time</a:t>
            </a:r>
          </a:p>
        </p:txBody>
      </p:sp>
      <p:sp>
        <p:nvSpPr>
          <p:cNvPr id="7" name="Rectangle 6"/>
          <p:cNvSpPr/>
          <p:nvPr/>
        </p:nvSpPr>
        <p:spPr>
          <a:xfrm>
            <a:off x="3003301" y="6375748"/>
            <a:ext cx="2552302" cy="461665"/>
          </a:xfrm>
          <a:prstGeom prst="rect">
            <a:avLst/>
          </a:prstGeom>
        </p:spPr>
        <p:txBody>
          <a:bodyPr wrap="none">
            <a:spAutoFit/>
          </a:bodyPr>
          <a:lstStyle/>
          <a:p>
            <a:r>
              <a:rPr lang="en-US" sz="2400" dirty="0"/>
              <a:t>[GO96, W12, SS13]</a:t>
            </a:r>
          </a:p>
        </p:txBody>
      </p:sp>
    </p:spTree>
    <p:extLst>
      <p:ext uri="{BB962C8B-B14F-4D97-AF65-F5344CB8AC3E}">
        <p14:creationId xmlns:p14="http://schemas.microsoft.com/office/powerpoint/2010/main" val="35246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to DBMS</a:t>
            </a:r>
          </a:p>
        </p:txBody>
      </p:sp>
      <p:sp>
        <p:nvSpPr>
          <p:cNvPr id="4" name="Rectangle 3"/>
          <p:cNvSpPr/>
          <p:nvPr/>
        </p:nvSpPr>
        <p:spPr>
          <a:xfrm>
            <a:off x="5004555" y="2667000"/>
            <a:ext cx="2005845" cy="11870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Oblivious simulation of DBMS</a:t>
            </a:r>
          </a:p>
        </p:txBody>
      </p:sp>
      <p:sp>
        <p:nvSpPr>
          <p:cNvPr id="5" name="Rectangle 4"/>
          <p:cNvSpPr/>
          <p:nvPr/>
        </p:nvSpPr>
        <p:spPr>
          <a:xfrm>
            <a:off x="3048000" y="2514600"/>
            <a:ext cx="739752" cy="1524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8" name="Rectangle 7"/>
          <p:cNvSpPr/>
          <p:nvPr/>
        </p:nvSpPr>
        <p:spPr>
          <a:xfrm>
            <a:off x="3048000" y="26670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9" name="Rectangle 8"/>
          <p:cNvSpPr/>
          <p:nvPr/>
        </p:nvSpPr>
        <p:spPr>
          <a:xfrm>
            <a:off x="3048000" y="28194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0" name="Rectangle 9"/>
          <p:cNvSpPr/>
          <p:nvPr/>
        </p:nvSpPr>
        <p:spPr>
          <a:xfrm>
            <a:off x="3048000" y="29718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1" name="Rectangle 10"/>
          <p:cNvSpPr/>
          <p:nvPr/>
        </p:nvSpPr>
        <p:spPr>
          <a:xfrm>
            <a:off x="3048000" y="3124200"/>
            <a:ext cx="739752" cy="152400"/>
          </a:xfrm>
          <a:prstGeom prst="rect">
            <a:avLst/>
          </a:prstGeom>
          <a:solidFill>
            <a:schemeClr val="accent2">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2" name="Rectangle 11"/>
          <p:cNvSpPr/>
          <p:nvPr/>
        </p:nvSpPr>
        <p:spPr>
          <a:xfrm>
            <a:off x="3048000" y="3276600"/>
            <a:ext cx="739752" cy="152400"/>
          </a:xfrm>
          <a:prstGeom prst="rect">
            <a:avLst/>
          </a:prstGeom>
          <a:solidFill>
            <a:schemeClr val="accent2">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3" name="Rectangle 12"/>
          <p:cNvSpPr/>
          <p:nvPr/>
        </p:nvSpPr>
        <p:spPr>
          <a:xfrm>
            <a:off x="3048000" y="34290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4" name="Rectangle 13"/>
          <p:cNvSpPr/>
          <p:nvPr/>
        </p:nvSpPr>
        <p:spPr>
          <a:xfrm>
            <a:off x="3048000" y="3581400"/>
            <a:ext cx="739752" cy="152400"/>
          </a:xfrm>
          <a:prstGeom prst="rect">
            <a:avLst/>
          </a:prstGeom>
          <a:solidFill>
            <a:schemeClr val="accent2">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5" name="Rectangle 14"/>
          <p:cNvSpPr/>
          <p:nvPr/>
        </p:nvSpPr>
        <p:spPr>
          <a:xfrm>
            <a:off x="3048000" y="3733800"/>
            <a:ext cx="739752" cy="152400"/>
          </a:xfrm>
          <a:prstGeom prst="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6" name="Rectangle 15"/>
          <p:cNvSpPr/>
          <p:nvPr/>
        </p:nvSpPr>
        <p:spPr>
          <a:xfrm>
            <a:off x="3048000" y="3886200"/>
            <a:ext cx="739752" cy="152400"/>
          </a:xfrm>
          <a:prstGeom prst="rect">
            <a:avLst/>
          </a:prstGeom>
          <a:solidFill>
            <a:schemeClr val="accent2">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cxnSp>
        <p:nvCxnSpPr>
          <p:cNvPr id="19" name="Straight Arrow Connector 18"/>
          <p:cNvCxnSpPr>
            <a:stCxn id="4" idx="1"/>
            <a:endCxn id="8" idx="3"/>
          </p:cNvCxnSpPr>
          <p:nvPr/>
        </p:nvCxnSpPr>
        <p:spPr>
          <a:xfrm flipH="1" flipV="1">
            <a:off x="3787752" y="2743200"/>
            <a:ext cx="1216803" cy="517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1"/>
            <a:endCxn id="11" idx="3"/>
          </p:cNvCxnSpPr>
          <p:nvPr/>
        </p:nvCxnSpPr>
        <p:spPr>
          <a:xfrm flipH="1" flipV="1">
            <a:off x="3787752" y="3200400"/>
            <a:ext cx="1216803" cy="6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13246" y="2145268"/>
            <a:ext cx="620554" cy="369332"/>
          </a:xfrm>
          <a:prstGeom prst="rect">
            <a:avLst/>
          </a:prstGeom>
          <a:noFill/>
        </p:spPr>
        <p:txBody>
          <a:bodyPr wrap="none" rtlCol="0">
            <a:spAutoFit/>
          </a:bodyPr>
          <a:lstStyle/>
          <a:p>
            <a:r>
              <a:rPr lang="en-US" dirty="0"/>
              <a:t>Data</a:t>
            </a:r>
          </a:p>
        </p:txBody>
      </p:sp>
      <p:cxnSp>
        <p:nvCxnSpPr>
          <p:cNvPr id="24" name="Straight Arrow Connector 23"/>
          <p:cNvCxnSpPr>
            <a:stCxn id="4" idx="1"/>
            <a:endCxn id="15" idx="3"/>
          </p:cNvCxnSpPr>
          <p:nvPr/>
        </p:nvCxnSpPr>
        <p:spPr>
          <a:xfrm flipH="1">
            <a:off x="3787752" y="3260521"/>
            <a:ext cx="1216803" cy="549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3845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a:t>
            </a:r>
          </a:p>
        </p:txBody>
      </p:sp>
      <p:sp>
        <p:nvSpPr>
          <p:cNvPr id="3" name="Content Placeholder 2"/>
          <p:cNvSpPr>
            <a:spLocks noGrp="1"/>
          </p:cNvSpPr>
          <p:nvPr>
            <p:ph idx="1"/>
          </p:nvPr>
        </p:nvSpPr>
        <p:spPr>
          <a:xfrm>
            <a:off x="457200" y="1600201"/>
            <a:ext cx="8229600" cy="1219200"/>
          </a:xfrm>
        </p:spPr>
        <p:txBody>
          <a:bodyPr>
            <a:normAutofit fontScale="85000" lnSpcReduction="10000"/>
          </a:bodyPr>
          <a:lstStyle/>
          <a:p>
            <a:r>
              <a:rPr lang="en-US" dirty="0"/>
              <a:t>Destroys spatial and temporal locality of reference</a:t>
            </a:r>
          </a:p>
        </p:txBody>
      </p:sp>
      <p:sp>
        <p:nvSpPr>
          <p:cNvPr id="4" name="Rectangle 3"/>
          <p:cNvSpPr/>
          <p:nvPr/>
        </p:nvSpPr>
        <p:spPr>
          <a:xfrm>
            <a:off x="5004555" y="3200400"/>
            <a:ext cx="2005845" cy="11870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DBMS</a:t>
            </a:r>
          </a:p>
        </p:txBody>
      </p:sp>
      <p:cxnSp>
        <p:nvCxnSpPr>
          <p:cNvPr id="15" name="Straight Arrow Connector 14"/>
          <p:cNvCxnSpPr>
            <a:stCxn id="4" idx="1"/>
          </p:cNvCxnSpPr>
          <p:nvPr/>
        </p:nvCxnSpPr>
        <p:spPr>
          <a:xfrm flipH="1" flipV="1">
            <a:off x="3787752" y="3276600"/>
            <a:ext cx="1216803" cy="517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1"/>
          </p:cNvCxnSpPr>
          <p:nvPr/>
        </p:nvCxnSpPr>
        <p:spPr>
          <a:xfrm flipH="1" flipV="1">
            <a:off x="3787752" y="3733800"/>
            <a:ext cx="1216803" cy="6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95600" y="3276600"/>
            <a:ext cx="0" cy="4872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60005" y="3364468"/>
            <a:ext cx="1235595" cy="369332"/>
          </a:xfrm>
          <a:prstGeom prst="rect">
            <a:avLst/>
          </a:prstGeom>
          <a:noFill/>
        </p:spPr>
        <p:txBody>
          <a:bodyPr wrap="none" rtlCol="0">
            <a:spAutoFit/>
          </a:bodyPr>
          <a:lstStyle/>
          <a:p>
            <a:r>
              <a:rPr lang="en-US" dirty="0"/>
              <a:t>Range scan</a:t>
            </a:r>
          </a:p>
        </p:txBody>
      </p:sp>
      <p:sp>
        <p:nvSpPr>
          <p:cNvPr id="38" name="Rectangle 37"/>
          <p:cNvSpPr/>
          <p:nvPr/>
        </p:nvSpPr>
        <p:spPr>
          <a:xfrm>
            <a:off x="3048000" y="3048000"/>
            <a:ext cx="739752" cy="152400"/>
          </a:xfrm>
          <a:prstGeom prst="rect">
            <a:avLst/>
          </a:prstGeom>
          <a:solidFill>
            <a:schemeClr val="accent2">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39" name="Rectangle 38"/>
          <p:cNvSpPr/>
          <p:nvPr/>
        </p:nvSpPr>
        <p:spPr>
          <a:xfrm>
            <a:off x="3048000" y="3200400"/>
            <a:ext cx="739752" cy="152400"/>
          </a:xfrm>
          <a:prstGeom prst="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0" name="Rectangle 39"/>
          <p:cNvSpPr/>
          <p:nvPr/>
        </p:nvSpPr>
        <p:spPr>
          <a:xfrm>
            <a:off x="3048000" y="33528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1" name="Rectangle 40"/>
          <p:cNvSpPr/>
          <p:nvPr/>
        </p:nvSpPr>
        <p:spPr>
          <a:xfrm>
            <a:off x="3048000" y="35052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2" name="Rectangle 41"/>
          <p:cNvSpPr/>
          <p:nvPr/>
        </p:nvSpPr>
        <p:spPr>
          <a:xfrm>
            <a:off x="3048000" y="3657600"/>
            <a:ext cx="739752" cy="152400"/>
          </a:xfrm>
          <a:prstGeom prst="rect">
            <a:avLst/>
          </a:prstGeom>
          <a:solidFill>
            <a:schemeClr val="accent2">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3" name="Rectangle 42"/>
          <p:cNvSpPr/>
          <p:nvPr/>
        </p:nvSpPr>
        <p:spPr>
          <a:xfrm>
            <a:off x="3048000" y="3810000"/>
            <a:ext cx="739752" cy="152400"/>
          </a:xfrm>
          <a:prstGeom prst="rect">
            <a:avLst/>
          </a:prstGeom>
          <a:solidFill>
            <a:schemeClr val="accent2">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4" name="Rectangle 43"/>
          <p:cNvSpPr/>
          <p:nvPr/>
        </p:nvSpPr>
        <p:spPr>
          <a:xfrm>
            <a:off x="3048000" y="3962400"/>
            <a:ext cx="739752" cy="152400"/>
          </a:xfrm>
          <a:prstGeom prst="rect">
            <a:avLst/>
          </a:prstGeom>
          <a:solidFill>
            <a:schemeClr val="accent2">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5" name="Rectangle 44"/>
          <p:cNvSpPr/>
          <p:nvPr/>
        </p:nvSpPr>
        <p:spPr>
          <a:xfrm>
            <a:off x="3048000" y="4114800"/>
            <a:ext cx="739752" cy="152400"/>
          </a:xfrm>
          <a:prstGeom prst="rect">
            <a:avLst/>
          </a:prstGeom>
          <a:solidFill>
            <a:schemeClr val="accent2">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6" name="Rectangle 45"/>
          <p:cNvSpPr/>
          <p:nvPr/>
        </p:nvSpPr>
        <p:spPr>
          <a:xfrm>
            <a:off x="3048000" y="4267200"/>
            <a:ext cx="739752" cy="152400"/>
          </a:xfrm>
          <a:prstGeom prst="rect">
            <a:avLst/>
          </a:prstGeom>
          <a:solidFill>
            <a:schemeClr val="accent2">
              <a:alpha val="9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7" name="Rectangle 46"/>
          <p:cNvSpPr/>
          <p:nvPr/>
        </p:nvSpPr>
        <p:spPr>
          <a:xfrm>
            <a:off x="3048000" y="4419600"/>
            <a:ext cx="739752" cy="1524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48" name="TextBox 47"/>
          <p:cNvSpPr txBox="1"/>
          <p:nvPr/>
        </p:nvSpPr>
        <p:spPr>
          <a:xfrm>
            <a:off x="3113246" y="2678668"/>
            <a:ext cx="620554" cy="369332"/>
          </a:xfrm>
          <a:prstGeom prst="rect">
            <a:avLst/>
          </a:prstGeom>
          <a:noFill/>
        </p:spPr>
        <p:txBody>
          <a:bodyPr wrap="none" rtlCol="0">
            <a:spAutoFit/>
          </a:bodyPr>
          <a:lstStyle/>
          <a:p>
            <a:r>
              <a:rPr lang="en-US" dirty="0"/>
              <a:t>Data</a:t>
            </a:r>
          </a:p>
        </p:txBody>
      </p:sp>
    </p:spTree>
    <p:extLst>
      <p:ext uri="{BB962C8B-B14F-4D97-AF65-F5344CB8AC3E}">
        <p14:creationId xmlns:p14="http://schemas.microsoft.com/office/powerpoint/2010/main" val="32627226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a:t>
            </a:r>
          </a:p>
        </p:txBody>
      </p:sp>
      <p:sp>
        <p:nvSpPr>
          <p:cNvPr id="3" name="Content Placeholder 2"/>
          <p:cNvSpPr>
            <a:spLocks noGrp="1"/>
          </p:cNvSpPr>
          <p:nvPr>
            <p:ph idx="1"/>
          </p:nvPr>
        </p:nvSpPr>
        <p:spPr>
          <a:xfrm>
            <a:off x="457200" y="1600201"/>
            <a:ext cx="8229600" cy="1219200"/>
          </a:xfrm>
        </p:spPr>
        <p:txBody>
          <a:bodyPr>
            <a:normAutofit fontScale="85000" lnSpcReduction="10000"/>
          </a:bodyPr>
          <a:lstStyle/>
          <a:p>
            <a:r>
              <a:rPr lang="en-US" dirty="0"/>
              <a:t>Destroys spatial and temporal locality of reference</a:t>
            </a:r>
          </a:p>
        </p:txBody>
      </p:sp>
      <p:sp>
        <p:nvSpPr>
          <p:cNvPr id="4" name="Rectangle 3"/>
          <p:cNvSpPr/>
          <p:nvPr/>
        </p:nvSpPr>
        <p:spPr>
          <a:xfrm>
            <a:off x="5004555" y="3200400"/>
            <a:ext cx="2005845" cy="11870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dirty="0"/>
              <a:t>Oblivious Simulation of DBMS</a:t>
            </a:r>
          </a:p>
        </p:txBody>
      </p:sp>
      <p:sp>
        <p:nvSpPr>
          <p:cNvPr id="5" name="Rectangle 4"/>
          <p:cNvSpPr/>
          <p:nvPr/>
        </p:nvSpPr>
        <p:spPr>
          <a:xfrm>
            <a:off x="3048000" y="3048000"/>
            <a:ext cx="739752" cy="1524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6" name="Rectangle 5"/>
          <p:cNvSpPr/>
          <p:nvPr/>
        </p:nvSpPr>
        <p:spPr>
          <a:xfrm>
            <a:off x="3048000" y="32004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7" name="Rectangle 6"/>
          <p:cNvSpPr/>
          <p:nvPr/>
        </p:nvSpPr>
        <p:spPr>
          <a:xfrm>
            <a:off x="3048000" y="33528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8" name="Rectangle 7"/>
          <p:cNvSpPr/>
          <p:nvPr/>
        </p:nvSpPr>
        <p:spPr>
          <a:xfrm>
            <a:off x="3048000" y="3505200"/>
            <a:ext cx="739752" cy="152400"/>
          </a:xfrm>
          <a:prstGeom prst="rect">
            <a:avLst/>
          </a:prstGeom>
          <a:solidFill>
            <a:schemeClr val="accent2">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9" name="Rectangle 8"/>
          <p:cNvSpPr/>
          <p:nvPr/>
        </p:nvSpPr>
        <p:spPr>
          <a:xfrm>
            <a:off x="3048000" y="3657600"/>
            <a:ext cx="739752" cy="152400"/>
          </a:xfrm>
          <a:prstGeom prst="rect">
            <a:avLst/>
          </a:prstGeom>
          <a:solidFill>
            <a:schemeClr val="accent2">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0" name="Rectangle 9"/>
          <p:cNvSpPr/>
          <p:nvPr/>
        </p:nvSpPr>
        <p:spPr>
          <a:xfrm>
            <a:off x="3048000" y="3810000"/>
            <a:ext cx="739752" cy="152400"/>
          </a:xfrm>
          <a:prstGeom prst="rect">
            <a:avLst/>
          </a:prstGeom>
          <a:solidFill>
            <a:schemeClr val="accent2">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1" name="Rectangle 10"/>
          <p:cNvSpPr/>
          <p:nvPr/>
        </p:nvSpPr>
        <p:spPr>
          <a:xfrm>
            <a:off x="3048000" y="3962400"/>
            <a:ext cx="739752" cy="152400"/>
          </a:xfrm>
          <a:prstGeom prst="rect">
            <a:avLst/>
          </a:prstGeom>
          <a:solidFill>
            <a:schemeClr val="accent2">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2" name="Rectangle 11"/>
          <p:cNvSpPr/>
          <p:nvPr/>
        </p:nvSpPr>
        <p:spPr>
          <a:xfrm>
            <a:off x="3048000" y="4114800"/>
            <a:ext cx="739752" cy="152400"/>
          </a:xfrm>
          <a:prstGeom prst="rect">
            <a:avLst/>
          </a:prstGeom>
          <a:solidFill>
            <a:schemeClr val="accent2">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3" name="Rectangle 12"/>
          <p:cNvSpPr/>
          <p:nvPr/>
        </p:nvSpPr>
        <p:spPr>
          <a:xfrm>
            <a:off x="3048000" y="4267200"/>
            <a:ext cx="739752" cy="152400"/>
          </a:xfrm>
          <a:prstGeom prst="rect">
            <a:avLst/>
          </a:prstGeom>
          <a:solidFill>
            <a:schemeClr val="accent2">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4" name="Rectangle 13"/>
          <p:cNvSpPr/>
          <p:nvPr/>
        </p:nvSpPr>
        <p:spPr>
          <a:xfrm>
            <a:off x="3048000" y="4419600"/>
            <a:ext cx="739752" cy="152400"/>
          </a:xfrm>
          <a:prstGeom prst="rect">
            <a:avLst/>
          </a:prstGeom>
          <a:solidFill>
            <a:schemeClr val="accent2">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2000" dirty="0"/>
          </a:p>
        </p:txBody>
      </p:sp>
      <p:sp>
        <p:nvSpPr>
          <p:cNvPr id="17" name="TextBox 16"/>
          <p:cNvSpPr txBox="1"/>
          <p:nvPr/>
        </p:nvSpPr>
        <p:spPr>
          <a:xfrm>
            <a:off x="3113246" y="2678668"/>
            <a:ext cx="620554" cy="369332"/>
          </a:xfrm>
          <a:prstGeom prst="rect">
            <a:avLst/>
          </a:prstGeom>
          <a:noFill/>
        </p:spPr>
        <p:txBody>
          <a:bodyPr wrap="none" rtlCol="0">
            <a:spAutoFit/>
          </a:bodyPr>
          <a:lstStyle/>
          <a:p>
            <a:r>
              <a:rPr lang="en-US" dirty="0"/>
              <a:t>Data</a:t>
            </a:r>
          </a:p>
        </p:txBody>
      </p:sp>
      <p:cxnSp>
        <p:nvCxnSpPr>
          <p:cNvPr id="20" name="Straight Arrow Connector 19"/>
          <p:cNvCxnSpPr/>
          <p:nvPr/>
        </p:nvCxnSpPr>
        <p:spPr>
          <a:xfrm flipH="1" flipV="1">
            <a:off x="3787752" y="3276600"/>
            <a:ext cx="1216803" cy="517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787752" y="3733800"/>
            <a:ext cx="1216803" cy="6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787752" y="3793921"/>
            <a:ext cx="1216803" cy="549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60005" y="3364468"/>
            <a:ext cx="1235595" cy="646331"/>
          </a:xfrm>
          <a:prstGeom prst="rect">
            <a:avLst/>
          </a:prstGeom>
          <a:noFill/>
        </p:spPr>
        <p:txBody>
          <a:bodyPr wrap="square" rtlCol="0">
            <a:spAutoFit/>
          </a:bodyPr>
          <a:lstStyle/>
          <a:p>
            <a:r>
              <a:rPr lang="en-US" dirty="0"/>
              <a:t>Random seeks</a:t>
            </a:r>
          </a:p>
        </p:txBody>
      </p:sp>
      <p:sp>
        <p:nvSpPr>
          <p:cNvPr id="16" name="Rectangle 15"/>
          <p:cNvSpPr/>
          <p:nvPr/>
        </p:nvSpPr>
        <p:spPr>
          <a:xfrm>
            <a:off x="685800" y="4641031"/>
            <a:ext cx="8229600" cy="830997"/>
          </a:xfrm>
          <a:prstGeom prst="rect">
            <a:avLst/>
          </a:prstGeom>
        </p:spPr>
        <p:txBody>
          <a:bodyPr wrap="square">
            <a:spAutoFit/>
          </a:bodyPr>
          <a:lstStyle/>
          <a:p>
            <a:pPr marL="342900" indent="-342900">
              <a:buFont typeface="Arial" pitchFamily="34" charset="0"/>
              <a:buChar char="•"/>
            </a:pPr>
            <a:r>
              <a:rPr lang="en-US" sz="2400" dirty="0"/>
              <a:t>Range scan of 100M records on hard disk </a:t>
            </a:r>
            <a:r>
              <a:rPr lang="en-US" sz="2400" dirty="0">
                <a:sym typeface="Wingdings" pitchFamily="2" charset="2"/>
              </a:rPr>
              <a:t></a:t>
            </a:r>
            <a:r>
              <a:rPr lang="en-US" sz="2400" dirty="0"/>
              <a:t> 100M seeks </a:t>
            </a:r>
          </a:p>
          <a:p>
            <a:pPr marL="800100" lvl="1" indent="-342900">
              <a:buFont typeface="Arial" pitchFamily="34" charset="0"/>
              <a:buChar char="•"/>
            </a:pPr>
            <a:r>
              <a:rPr lang="en-US" sz="2400" dirty="0">
                <a:sym typeface="Wingdings" pitchFamily="2" charset="2"/>
              </a:rPr>
              <a:t>10^5 seconds (~1 day)</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917" y="5091029"/>
            <a:ext cx="2286000" cy="1714500"/>
          </a:xfrm>
          <a:prstGeom prst="rect">
            <a:avLst/>
          </a:prstGeom>
        </p:spPr>
      </p:pic>
    </p:spTree>
    <p:extLst>
      <p:ext uri="{BB962C8B-B14F-4D97-AF65-F5344CB8AC3E}">
        <p14:creationId xmlns:p14="http://schemas.microsoft.com/office/powerpoint/2010/main" val="13333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55" y="152400"/>
            <a:ext cx="8229600" cy="990600"/>
          </a:xfrm>
        </p:spPr>
        <p:txBody>
          <a:bodyPr/>
          <a:lstStyle/>
          <a:p>
            <a:r>
              <a:rPr lang="en-US" dirty="0"/>
              <a:t>Design Space</a:t>
            </a:r>
          </a:p>
        </p:txBody>
      </p:sp>
      <p:cxnSp>
        <p:nvCxnSpPr>
          <p:cNvPr id="5" name="Straight Connector 4"/>
          <p:cNvCxnSpPr/>
          <p:nvPr/>
        </p:nvCxnSpPr>
        <p:spPr>
          <a:xfrm>
            <a:off x="533400" y="3962400"/>
            <a:ext cx="815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4029670"/>
            <a:ext cx="1328120" cy="369332"/>
          </a:xfrm>
          <a:prstGeom prst="rect">
            <a:avLst/>
          </a:prstGeom>
          <a:noFill/>
        </p:spPr>
        <p:txBody>
          <a:bodyPr wrap="none" rtlCol="0">
            <a:spAutoFit/>
          </a:bodyPr>
          <a:lstStyle/>
          <a:p>
            <a:r>
              <a:rPr lang="en-US" dirty="0"/>
              <a:t>Full Leakage</a:t>
            </a:r>
          </a:p>
        </p:txBody>
      </p:sp>
      <p:sp>
        <p:nvSpPr>
          <p:cNvPr id="32" name="TextBox 31"/>
          <p:cNvSpPr txBox="1"/>
          <p:nvPr/>
        </p:nvSpPr>
        <p:spPr>
          <a:xfrm>
            <a:off x="7954597" y="4040448"/>
            <a:ext cx="1265603" cy="646331"/>
          </a:xfrm>
          <a:prstGeom prst="rect">
            <a:avLst/>
          </a:prstGeom>
          <a:noFill/>
        </p:spPr>
        <p:txBody>
          <a:bodyPr wrap="none" rtlCol="0">
            <a:spAutoFit/>
          </a:bodyPr>
          <a:lstStyle/>
          <a:p>
            <a:r>
              <a:rPr lang="en-US" dirty="0"/>
              <a:t>No Leakage</a:t>
            </a:r>
          </a:p>
          <a:p>
            <a:r>
              <a:rPr lang="en-US" dirty="0">
                <a:solidFill>
                  <a:srgbClr val="FF0000"/>
                </a:solidFill>
              </a:rPr>
              <a:t>Impractical</a:t>
            </a:r>
          </a:p>
        </p:txBody>
      </p:sp>
      <p:sp>
        <p:nvSpPr>
          <p:cNvPr id="10" name="TextBox 9"/>
          <p:cNvSpPr txBox="1"/>
          <p:nvPr/>
        </p:nvSpPr>
        <p:spPr>
          <a:xfrm>
            <a:off x="3893160" y="2180272"/>
            <a:ext cx="1591029" cy="1477328"/>
          </a:xfrm>
          <a:prstGeom prst="rect">
            <a:avLst/>
          </a:prstGeom>
          <a:noFill/>
        </p:spPr>
        <p:txBody>
          <a:bodyPr wrap="square" rtlCol="0">
            <a:spAutoFit/>
          </a:bodyPr>
          <a:lstStyle/>
          <a:p>
            <a:r>
              <a:rPr lang="en-US" dirty="0"/>
              <a:t>Cipherbase, TrustedDB,</a:t>
            </a:r>
          </a:p>
          <a:p>
            <a:r>
              <a:rPr lang="en-US" dirty="0"/>
              <a:t>CryptDB,</a:t>
            </a:r>
          </a:p>
          <a:p>
            <a:r>
              <a:rPr lang="en-US" dirty="0" err="1"/>
              <a:t>Monomi</a:t>
            </a:r>
            <a:r>
              <a:rPr lang="en-US" dirty="0"/>
              <a:t>,</a:t>
            </a:r>
          </a:p>
          <a:p>
            <a:r>
              <a:rPr lang="en-US" dirty="0" err="1"/>
              <a:t>BlobStore</a:t>
            </a:r>
            <a:endParaRPr lang="en-US" dirty="0"/>
          </a:p>
        </p:txBody>
      </p:sp>
      <p:sp>
        <p:nvSpPr>
          <p:cNvPr id="13" name="TextBox 12"/>
          <p:cNvSpPr txBox="1"/>
          <p:nvPr/>
        </p:nvSpPr>
        <p:spPr>
          <a:xfrm>
            <a:off x="5257800" y="4038600"/>
            <a:ext cx="1476686" cy="923330"/>
          </a:xfrm>
          <a:prstGeom prst="rect">
            <a:avLst/>
          </a:prstGeom>
          <a:noFill/>
        </p:spPr>
        <p:txBody>
          <a:bodyPr wrap="none" rtlCol="0">
            <a:spAutoFit/>
          </a:bodyPr>
          <a:lstStyle/>
          <a:p>
            <a:r>
              <a:rPr lang="en-US" dirty="0"/>
              <a:t>Output Size,</a:t>
            </a:r>
          </a:p>
          <a:p>
            <a:r>
              <a:rPr lang="en-US" dirty="0"/>
              <a:t>Running Time</a:t>
            </a:r>
          </a:p>
          <a:p>
            <a:r>
              <a:rPr lang="en-US" dirty="0">
                <a:solidFill>
                  <a:srgbClr val="FF0000"/>
                </a:solidFill>
              </a:rPr>
              <a:t>Impractical</a:t>
            </a:r>
          </a:p>
        </p:txBody>
      </p:sp>
      <p:sp>
        <p:nvSpPr>
          <p:cNvPr id="15" name="TextBox 14"/>
          <p:cNvSpPr txBox="1"/>
          <p:nvPr/>
        </p:nvSpPr>
        <p:spPr>
          <a:xfrm>
            <a:off x="6007171" y="2666999"/>
            <a:ext cx="2146229" cy="369332"/>
          </a:xfrm>
          <a:prstGeom prst="rect">
            <a:avLst/>
          </a:prstGeom>
          <a:noFill/>
        </p:spPr>
        <p:txBody>
          <a:bodyPr wrap="none" rtlCol="0">
            <a:spAutoFit/>
          </a:bodyPr>
          <a:lstStyle/>
          <a:p>
            <a:r>
              <a:rPr lang="en-US" dirty="0"/>
              <a:t>Stop with encryption</a:t>
            </a:r>
          </a:p>
        </p:txBody>
      </p:sp>
      <p:sp>
        <p:nvSpPr>
          <p:cNvPr id="16" name="Oval 15"/>
          <p:cNvSpPr/>
          <p:nvPr/>
        </p:nvSpPr>
        <p:spPr>
          <a:xfrm>
            <a:off x="3657599" y="1886634"/>
            <a:ext cx="1676401" cy="19233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1"/>
            <a:endCxn id="16" idx="6"/>
          </p:cNvCxnSpPr>
          <p:nvPr/>
        </p:nvCxnSpPr>
        <p:spPr>
          <a:xfrm flipH="1" flipV="1">
            <a:off x="5334000" y="2848317"/>
            <a:ext cx="673171" cy="3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rot="5400000">
            <a:off x="4759666" y="4095424"/>
            <a:ext cx="381000" cy="211401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5334000"/>
            <a:ext cx="1219200" cy="1219200"/>
          </a:xfrm>
          <a:prstGeom prst="rect">
            <a:avLst/>
          </a:prstGeom>
        </p:spPr>
      </p:pic>
      <p:sp>
        <p:nvSpPr>
          <p:cNvPr id="18" name="Rectangle 17"/>
          <p:cNvSpPr/>
          <p:nvPr/>
        </p:nvSpPr>
        <p:spPr>
          <a:xfrm>
            <a:off x="2895599" y="5485130"/>
            <a:ext cx="5058997" cy="764539"/>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Is there a stronger and practically achievable security model for full SQL?</a:t>
            </a:r>
          </a:p>
        </p:txBody>
      </p:sp>
      <p:sp>
        <p:nvSpPr>
          <p:cNvPr id="19" name="TextBox 18"/>
          <p:cNvSpPr txBox="1"/>
          <p:nvPr/>
        </p:nvSpPr>
        <p:spPr>
          <a:xfrm>
            <a:off x="6705600" y="4038600"/>
            <a:ext cx="1269515" cy="646331"/>
          </a:xfrm>
          <a:prstGeom prst="rect">
            <a:avLst/>
          </a:prstGeom>
          <a:noFill/>
        </p:spPr>
        <p:txBody>
          <a:bodyPr wrap="none" rtlCol="0">
            <a:spAutoFit/>
          </a:bodyPr>
          <a:lstStyle/>
          <a:p>
            <a:r>
              <a:rPr lang="en-US" dirty="0"/>
              <a:t>Output Size</a:t>
            </a:r>
          </a:p>
          <a:p>
            <a:r>
              <a:rPr lang="en-US" dirty="0">
                <a:solidFill>
                  <a:srgbClr val="FF0000"/>
                </a:solidFill>
              </a:rPr>
              <a:t>OLAP</a:t>
            </a:r>
          </a:p>
        </p:txBody>
      </p:sp>
    </p:spTree>
    <p:extLst>
      <p:ext uri="{BB962C8B-B14F-4D97-AF65-F5344CB8AC3E}">
        <p14:creationId xmlns:p14="http://schemas.microsoft.com/office/powerpoint/2010/main" val="2650023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4428"/>
          </a:xfrm>
        </p:spPr>
        <p:txBody>
          <a:bodyPr>
            <a:normAutofit/>
          </a:bodyPr>
          <a:lstStyle/>
          <a:p>
            <a:r>
              <a:rPr lang="en-US" dirty="0"/>
              <a:t>Summary</a:t>
            </a:r>
          </a:p>
        </p:txBody>
      </p:sp>
      <p:graphicFrame>
        <p:nvGraphicFramePr>
          <p:cNvPr id="23" name="Table 22"/>
          <p:cNvGraphicFramePr>
            <a:graphicFrameLocks noGrp="1"/>
          </p:cNvGraphicFramePr>
          <p:nvPr>
            <p:extLst/>
          </p:nvPr>
        </p:nvGraphicFramePr>
        <p:xfrm>
          <a:off x="1524000" y="4804286"/>
          <a:ext cx="2057400" cy="159651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0840">
                <a:tc>
                  <a:txBody>
                    <a:bodyPr/>
                    <a:lstStyle/>
                    <a:p>
                      <a:r>
                        <a:rPr lang="en-US" sz="1400" dirty="0"/>
                        <a:t>Name</a:t>
                      </a:r>
                    </a:p>
                  </a:txBody>
                  <a:tcPr/>
                </a:tc>
                <a:tc>
                  <a:txBody>
                    <a:bodyPr/>
                    <a:lstStyle/>
                    <a:p>
                      <a:r>
                        <a:rPr lang="en-US" sz="1400" dirty="0"/>
                        <a:t>Age</a:t>
                      </a:r>
                    </a:p>
                  </a:txBody>
                  <a:tcPr/>
                </a:tc>
                <a:tc>
                  <a:txBody>
                    <a:bodyPr/>
                    <a:lstStyle/>
                    <a:p>
                      <a:r>
                        <a:rPr lang="en-US" sz="1400" dirty="0"/>
                        <a:t>Disease</a:t>
                      </a:r>
                    </a:p>
                  </a:txBody>
                  <a:tcPr/>
                </a:tc>
                <a:extLst>
                  <a:ext uri="{0D108BD9-81ED-4DB2-BD59-A6C34878D82A}">
                    <a16:rowId xmlns:a16="http://schemas.microsoft.com/office/drawing/2014/main" val="10000"/>
                  </a:ext>
                </a:extLst>
              </a:tr>
              <a:tr h="311274">
                <a:tc>
                  <a:txBody>
                    <a:bodyPr/>
                    <a:lstStyle/>
                    <a:p>
                      <a:r>
                        <a:rPr lang="en-US" sz="1400" dirty="0"/>
                        <a:t>Alice</a:t>
                      </a:r>
                    </a:p>
                  </a:txBody>
                  <a:tcPr/>
                </a:tc>
                <a:tc>
                  <a:txBody>
                    <a:bodyPr/>
                    <a:lstStyle/>
                    <a:p>
                      <a:r>
                        <a:rPr lang="en-US" sz="1400" dirty="0"/>
                        <a:t>12</a:t>
                      </a:r>
                    </a:p>
                  </a:txBody>
                  <a:tcPr/>
                </a:tc>
                <a:tc>
                  <a:txBody>
                    <a:bodyPr/>
                    <a:lstStyle/>
                    <a:p>
                      <a:r>
                        <a:rPr lang="en-US" sz="1400" dirty="0"/>
                        <a:t>Flu</a:t>
                      </a:r>
                    </a:p>
                  </a:txBody>
                  <a:tcPr/>
                </a:tc>
                <a:extLst>
                  <a:ext uri="{0D108BD9-81ED-4DB2-BD59-A6C34878D82A}">
                    <a16:rowId xmlns:a16="http://schemas.microsoft.com/office/drawing/2014/main" val="10001"/>
                  </a:ext>
                </a:extLst>
              </a:tr>
              <a:tr h="304800">
                <a:tc>
                  <a:txBody>
                    <a:bodyPr/>
                    <a:lstStyle/>
                    <a:p>
                      <a:r>
                        <a:rPr lang="en-US" sz="1400" dirty="0"/>
                        <a:t>Bob</a:t>
                      </a:r>
                    </a:p>
                  </a:txBody>
                  <a:tcPr/>
                </a:tc>
                <a:tc>
                  <a:txBody>
                    <a:bodyPr/>
                    <a:lstStyle/>
                    <a:p>
                      <a:r>
                        <a:rPr lang="en-US" sz="1400" dirty="0"/>
                        <a:t>51</a:t>
                      </a:r>
                    </a:p>
                  </a:txBody>
                  <a:tcPr/>
                </a:tc>
                <a:tc>
                  <a:txBody>
                    <a:bodyPr/>
                    <a:lstStyle/>
                    <a:p>
                      <a:r>
                        <a:rPr lang="en-US" sz="1400" dirty="0"/>
                        <a:t>Diabetes</a:t>
                      </a:r>
                    </a:p>
                  </a:txBody>
                  <a:tcPr/>
                </a:tc>
                <a:extLst>
                  <a:ext uri="{0D108BD9-81ED-4DB2-BD59-A6C34878D82A}">
                    <a16:rowId xmlns:a16="http://schemas.microsoft.com/office/drawing/2014/main" val="10002"/>
                  </a:ext>
                </a:extLst>
              </a:tr>
              <a:tr h="304800">
                <a:tc>
                  <a:txBody>
                    <a:bodyPr/>
                    <a:lstStyle/>
                    <a:p>
                      <a:r>
                        <a:rPr lang="en-US" sz="1400" dirty="0"/>
                        <a:t>Chen</a:t>
                      </a:r>
                    </a:p>
                  </a:txBody>
                  <a:tcPr/>
                </a:tc>
                <a:tc>
                  <a:txBody>
                    <a:bodyPr/>
                    <a:lstStyle/>
                    <a:p>
                      <a:r>
                        <a:rPr lang="en-US" sz="1400" dirty="0"/>
                        <a:t>24</a:t>
                      </a:r>
                    </a:p>
                  </a:txBody>
                  <a:tcPr/>
                </a:tc>
                <a:tc>
                  <a:txBody>
                    <a:bodyPr/>
                    <a:lstStyle/>
                    <a:p>
                      <a:r>
                        <a:rPr lang="en-US" sz="1400" dirty="0"/>
                        <a:t>Flu</a:t>
                      </a:r>
                    </a:p>
                  </a:txBody>
                  <a:tcPr/>
                </a:tc>
                <a:extLst>
                  <a:ext uri="{0D108BD9-81ED-4DB2-BD59-A6C34878D82A}">
                    <a16:rowId xmlns:a16="http://schemas.microsoft.com/office/drawing/2014/main" val="10003"/>
                  </a:ext>
                </a:extLst>
              </a:tr>
              <a:tr h="304800">
                <a:tc>
                  <a:txBody>
                    <a:bodyPr/>
                    <a:lstStyle/>
                    <a:p>
                      <a:r>
                        <a:rPr lang="en-US" sz="1400" dirty="0"/>
                        <a:t>Dan</a:t>
                      </a:r>
                    </a:p>
                  </a:txBody>
                  <a:tcPr/>
                </a:tc>
                <a:tc>
                  <a:txBody>
                    <a:bodyPr/>
                    <a:lstStyle/>
                    <a:p>
                      <a:r>
                        <a:rPr lang="en-US" sz="1400" dirty="0"/>
                        <a:t>36</a:t>
                      </a:r>
                    </a:p>
                  </a:txBody>
                  <a:tcPr/>
                </a:tc>
                <a:tc>
                  <a:txBody>
                    <a:bodyPr/>
                    <a:lstStyle/>
                    <a:p>
                      <a:r>
                        <a:rPr lang="en-US" sz="1400" dirty="0"/>
                        <a:t>Cold</a:t>
                      </a:r>
                    </a:p>
                  </a:txBody>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extLst/>
          </p:nvPr>
        </p:nvGraphicFramePr>
        <p:xfrm>
          <a:off x="4343400" y="4876800"/>
          <a:ext cx="2057400" cy="1644330"/>
        </p:xfrm>
        <a:graphic>
          <a:graphicData uri="http://schemas.openxmlformats.org/drawingml/2006/table">
            <a:tbl>
              <a:tblPr firstRow="1" bandRow="1">
                <a:tableStyleId>{5C22544A-7EE6-4342-B048-85BDC9FD1C3A}</a:tableStyleId>
              </a:tblPr>
              <a:tblGrid>
                <a:gridCol w="704877">
                  <a:extLst>
                    <a:ext uri="{9D8B030D-6E8A-4147-A177-3AD203B41FA5}">
                      <a16:colId xmlns:a16="http://schemas.microsoft.com/office/drawing/2014/main" val="20000"/>
                    </a:ext>
                  </a:extLst>
                </a:gridCol>
                <a:gridCol w="514323">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172405">
                <a:tc>
                  <a:txBody>
                    <a:bodyPr/>
                    <a:lstStyle/>
                    <a:p>
                      <a:r>
                        <a:rPr lang="en-US" sz="1400" dirty="0"/>
                        <a:t>Name</a:t>
                      </a:r>
                    </a:p>
                  </a:txBody>
                  <a:tcPr marL="115506" marR="115506" marT="57753" marB="57753"/>
                </a:tc>
                <a:tc>
                  <a:txBody>
                    <a:bodyPr/>
                    <a:lstStyle/>
                    <a:p>
                      <a:r>
                        <a:rPr lang="en-US" sz="1400" dirty="0"/>
                        <a:t>Age</a:t>
                      </a:r>
                    </a:p>
                  </a:txBody>
                  <a:tcPr marL="115506" marR="115506" marT="57753" marB="57753"/>
                </a:tc>
                <a:tc>
                  <a:txBody>
                    <a:bodyPr/>
                    <a:lstStyle/>
                    <a:p>
                      <a:r>
                        <a:rPr lang="en-US" sz="1400" dirty="0"/>
                        <a:t>Disease</a:t>
                      </a:r>
                    </a:p>
                  </a:txBody>
                  <a:tcPr marL="115506" marR="115506" marT="57753" marB="57753"/>
                </a:tc>
                <a:extLst>
                  <a:ext uri="{0D108BD9-81ED-4DB2-BD59-A6C34878D82A}">
                    <a16:rowId xmlns:a16="http://schemas.microsoft.com/office/drawing/2014/main" val="10000"/>
                  </a:ext>
                </a:extLst>
              </a:tr>
              <a:tr h="301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tc>
                  <a:txBody>
                    <a:bodyPr/>
                    <a:lstStyle/>
                    <a:p>
                      <a:r>
                        <a:rPr lang="en-US" sz="1400" dirty="0"/>
                        <a:t>)C</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1"/>
                  </a:ext>
                </a:extLst>
              </a:tr>
              <a:tr h="277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zFr#x</a:t>
                      </a:r>
                      <a:endParaRPr lang="en-US" sz="1400" dirty="0"/>
                    </a:p>
                  </a:txBody>
                  <a:tcPr marL="115506" marR="115506" marT="57753" marB="57753"/>
                </a:tc>
                <a:extLst>
                  <a:ext uri="{0D108BD9-81ED-4DB2-BD59-A6C34878D82A}">
                    <a16:rowId xmlns:a16="http://schemas.microsoft.com/office/drawing/2014/main" val="10002"/>
                  </a:ext>
                </a:extLst>
              </a:tr>
              <a:tr h="294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tG</a:t>
                      </a:r>
                      <a:endParaRPr lang="en-US" sz="1400" dirty="0"/>
                    </a:p>
                  </a:txBody>
                  <a:tcPr marL="115506" marR="115506" marT="57753" marB="57753"/>
                </a:tc>
                <a:extLst>
                  <a:ext uri="{0D108BD9-81ED-4DB2-BD59-A6C34878D82A}">
                    <a16:rowId xmlns:a16="http://schemas.microsoft.com/office/drawing/2014/main" val="10003"/>
                  </a:ext>
                </a:extLst>
              </a:tr>
              <a:tr h="229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BxU3</a:t>
                      </a:r>
                    </a:p>
                  </a:txBody>
                  <a:tcPr marL="115506" marR="115506" marT="57753" marB="57753"/>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128</a:t>
            </a:fld>
            <a:endParaRPr lang="en-US"/>
          </a:p>
        </p:txBody>
      </p:sp>
      <p:sp>
        <p:nvSpPr>
          <p:cNvPr id="18" name="Flowchart: Magnetic Disk 17"/>
          <p:cNvSpPr/>
          <p:nvPr/>
        </p:nvSpPr>
        <p:spPr>
          <a:xfrm>
            <a:off x="1524000" y="3352800"/>
            <a:ext cx="1581912" cy="1408176"/>
          </a:xfrm>
          <a:prstGeom prst="flowChartMagneticDisk">
            <a:avLst/>
          </a:prstGeom>
          <a:solidFill>
            <a:schemeClr val="accent1">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Segoe Light" pitchFamily="34" charset="0"/>
              </a:rPr>
              <a:t>Data</a:t>
            </a:r>
          </a:p>
        </p:txBody>
      </p:sp>
      <p:cxnSp>
        <p:nvCxnSpPr>
          <p:cNvPr id="21" name="Straight Connector 20"/>
          <p:cNvCxnSpPr/>
          <p:nvPr/>
        </p:nvCxnSpPr>
        <p:spPr>
          <a:xfrm>
            <a:off x="3886200" y="846478"/>
            <a:ext cx="0" cy="5538936"/>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25" name="Rectangle 24"/>
          <p:cNvSpPr/>
          <p:nvPr/>
        </p:nvSpPr>
        <p:spPr>
          <a:xfrm>
            <a:off x="1524000" y="2039230"/>
            <a:ext cx="1524000" cy="94369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DBMS</a:t>
            </a:r>
          </a:p>
        </p:txBody>
      </p:sp>
      <p:sp>
        <p:nvSpPr>
          <p:cNvPr id="30" name="Rectangle 29"/>
          <p:cNvSpPr/>
          <p:nvPr/>
        </p:nvSpPr>
        <p:spPr>
          <a:xfrm>
            <a:off x="152400" y="914400"/>
            <a:ext cx="3733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31" name="Rectangle 30"/>
          <p:cNvSpPr/>
          <p:nvPr/>
        </p:nvSpPr>
        <p:spPr>
          <a:xfrm>
            <a:off x="41119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sp>
        <p:nvSpPr>
          <p:cNvPr id="33" name="TextBox 32"/>
          <p:cNvSpPr txBox="1"/>
          <p:nvPr/>
        </p:nvSpPr>
        <p:spPr>
          <a:xfrm>
            <a:off x="6629400" y="3581400"/>
            <a:ext cx="2254479" cy="1015663"/>
          </a:xfrm>
          <a:prstGeom prst="rect">
            <a:avLst/>
          </a:prstGeom>
          <a:noFill/>
        </p:spPr>
        <p:txBody>
          <a:bodyPr wrap="square" rtlCol="0">
            <a:spAutoFit/>
          </a:bodyPr>
          <a:lstStyle/>
          <a:p>
            <a:r>
              <a:rPr lang="en-US" sz="2000" dirty="0">
                <a:solidFill>
                  <a:prstClr val="black"/>
                </a:solidFill>
                <a:latin typeface="Segoe UI Light" pitchFamily="34" charset="0"/>
              </a:rPr>
              <a:t>Cloud Admin</a:t>
            </a:r>
          </a:p>
          <a:p>
            <a:pPr marL="342900" indent="-342900">
              <a:buFont typeface="Arial" pitchFamily="34" charset="0"/>
              <a:buChar char="•"/>
            </a:pPr>
            <a:r>
              <a:rPr lang="en-US" sz="2000" dirty="0">
                <a:solidFill>
                  <a:prstClr val="black"/>
                </a:solidFill>
                <a:latin typeface="Segoe UI Light" pitchFamily="34" charset="0"/>
              </a:rPr>
              <a:t>Super-user with console access</a:t>
            </a:r>
          </a:p>
        </p:txBody>
      </p:sp>
      <p:sp>
        <p:nvSpPr>
          <p:cNvPr id="36" name="Flowchart: Magnetic Disk 35"/>
          <p:cNvSpPr/>
          <p:nvPr/>
        </p:nvSpPr>
        <p:spPr>
          <a:xfrm>
            <a:off x="4572000" y="3352800"/>
            <a:ext cx="1584176" cy="1411717"/>
          </a:xfrm>
          <a:prstGeom prst="flowChartMagneticDisk">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solidFill>
                  <a:schemeClr val="tx1"/>
                </a:solidFill>
                <a:latin typeface="Segoe Light" pitchFamily="34" charset="0"/>
              </a:rPr>
              <a:t>EncryptedData</a:t>
            </a:r>
            <a:endParaRPr lang="en-US" sz="2400" dirty="0">
              <a:solidFill>
                <a:schemeClr val="tx1"/>
              </a:solidFill>
              <a:latin typeface="Segoe Light" pitchFamily="34"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3048000"/>
            <a:ext cx="533400" cy="488046"/>
          </a:xfrm>
          <a:prstGeom prst="rect">
            <a:avLst/>
          </a:prstGeom>
        </p:spPr>
      </p:pic>
      <p:sp>
        <p:nvSpPr>
          <p:cNvPr id="29" name="Can 28"/>
          <p:cNvSpPr/>
          <p:nvPr/>
        </p:nvSpPr>
        <p:spPr>
          <a:xfrm>
            <a:off x="1972056" y="3292023"/>
            <a:ext cx="685800" cy="594177"/>
          </a:xfrm>
          <a:prstGeom prst="can">
            <a:avLst/>
          </a:prstGeom>
          <a:solidFill>
            <a:schemeClr val="accent1">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Key</a:t>
            </a:r>
          </a:p>
        </p:txBody>
      </p:sp>
      <p:sp>
        <p:nvSpPr>
          <p:cNvPr id="34" name="Rectangle 33"/>
          <p:cNvSpPr/>
          <p:nvPr/>
        </p:nvSpPr>
        <p:spPr>
          <a:xfrm>
            <a:off x="4343400" y="20574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DBMS</a:t>
            </a:r>
          </a:p>
        </p:txBody>
      </p:sp>
      <p:sp>
        <p:nvSpPr>
          <p:cNvPr id="17" name="Flowchart: Magnetic Disk 16"/>
          <p:cNvSpPr/>
          <p:nvPr/>
        </p:nvSpPr>
        <p:spPr>
          <a:xfrm>
            <a:off x="4590757" y="3352800"/>
            <a:ext cx="1584176" cy="1411717"/>
          </a:xfrm>
          <a:prstGeom prst="flowChartMagneticDisk">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Segoe Light" pitchFamily="34" charset="0"/>
              </a:rPr>
              <a:t>Homo-</a:t>
            </a:r>
            <a:r>
              <a:rPr lang="en-US" sz="2000" dirty="0" err="1">
                <a:solidFill>
                  <a:schemeClr val="tx1"/>
                </a:solidFill>
                <a:latin typeface="Segoe Light" pitchFamily="34" charset="0"/>
              </a:rPr>
              <a:t>morphic</a:t>
            </a:r>
            <a:r>
              <a:rPr lang="en-US" sz="2000" dirty="0">
                <a:solidFill>
                  <a:schemeClr val="tx1"/>
                </a:solidFill>
                <a:latin typeface="Segoe Light" pitchFamily="34" charset="0"/>
              </a:rPr>
              <a:t> Encryption</a:t>
            </a:r>
          </a:p>
        </p:txBody>
      </p:sp>
    </p:spTree>
    <p:extLst>
      <p:ext uri="{BB962C8B-B14F-4D97-AF65-F5344CB8AC3E}">
        <p14:creationId xmlns:p14="http://schemas.microsoft.com/office/powerpoint/2010/main" val="216442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4.81481E-6 L 0.33021 -0.00255 " pathEditMode="relative" rAng="0" ptsTypes="AA">
                                      <p:cBhvr>
                                        <p:cTn id="6" dur="2000" fill="hold"/>
                                        <p:tgtEl>
                                          <p:spTgt spid="18"/>
                                        </p:tgtEl>
                                        <p:attrNameLst>
                                          <p:attrName>ppt_x</p:attrName>
                                          <p:attrName>ppt_y</p:attrName>
                                        </p:attrNameLst>
                                      </p:cBhvr>
                                      <p:rCtr x="16510" y="-139"/>
                                    </p:animMotion>
                                  </p:childTnLst>
                                </p:cTn>
                              </p:par>
                              <p:par>
                                <p:cTn id="7" presetID="42" presetClass="path" presetSubtype="0" accel="50000" decel="50000" fill="hold" nodeType="withEffect">
                                  <p:stCondLst>
                                    <p:cond delay="0"/>
                                  </p:stCondLst>
                                  <p:childTnLst>
                                    <p:animMotion origin="layout" path="M 3.33333E-6 1.85185E-6 L 0.3125 0.00532 " pathEditMode="relative" rAng="0" ptsTypes="AA">
                                      <p:cBhvr>
                                        <p:cTn id="8" dur="2000" fill="hold"/>
                                        <p:tgtEl>
                                          <p:spTgt spid="23"/>
                                        </p:tgtEl>
                                        <p:attrNameLst>
                                          <p:attrName>ppt_x</p:attrName>
                                          <p:attrName>ppt_y</p:attrName>
                                        </p:attrNameLst>
                                      </p:cBhvr>
                                      <p:rCtr x="15625" y="255"/>
                                    </p:animMotion>
                                  </p:childTnLst>
                                </p:cTn>
                              </p:par>
                              <p:par>
                                <p:cTn id="9" presetID="2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1"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heel(1)">
                                      <p:cBhvr>
                                        <p:cTn id="18" dur="2000"/>
                                        <p:tgtEl>
                                          <p:spTgt spid="36"/>
                                        </p:tgtEl>
                                      </p:cBhvr>
                                    </p:animEffect>
                                  </p:childTnLst>
                                </p:cTn>
                              </p:par>
                              <p:par>
                                <p:cTn id="19" presetID="21" presetClass="entr" presetSubtype="1"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1)">
                                      <p:cBhvr>
                                        <p:cTn id="21" dur="2000"/>
                                        <p:tgtEl>
                                          <p:spTgt spid="1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circle(in)">
                                      <p:cBhvr>
                                        <p:cTn id="24" dur="2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0 0.00047 L 0.30833 -0.00208 " pathEditMode="relative" rAng="0" ptsTypes="AA">
                                      <p:cBhvr>
                                        <p:cTn id="28" dur="2000" fill="hold"/>
                                        <p:tgtEl>
                                          <p:spTgt spid="25"/>
                                        </p:tgtEl>
                                        <p:attrNameLst>
                                          <p:attrName>ppt_x</p:attrName>
                                          <p:attrName>ppt_y</p:attrName>
                                        </p:attrNameLst>
                                      </p:cBhvr>
                                      <p:rCtr x="15417" y="-139"/>
                                    </p:animMotion>
                                  </p:childTnLst>
                                </p:cTn>
                              </p:par>
                              <p:par>
                                <p:cTn id="29" presetID="6" presetClass="entr" presetSubtype="16"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circle(in)">
                                      <p:cBhvr>
                                        <p:cTn id="31" dur="20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heel(1)">
                                      <p:cBhvr>
                                        <p:cTn id="3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33" grpId="0"/>
      <p:bldP spid="36" grpId="0" animBg="1"/>
      <p:bldP spid="29" grpId="0" animBg="1"/>
      <p:bldP spid="34" grpId="0" animBg="1"/>
      <p:bldP spid="1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524000" y="1524000"/>
            <a:ext cx="1524000" cy="203183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Trusted Machine</a:t>
            </a:r>
          </a:p>
        </p:txBody>
      </p:sp>
      <p:sp>
        <p:nvSpPr>
          <p:cNvPr id="2" name="Title 1"/>
          <p:cNvSpPr>
            <a:spLocks noGrp="1"/>
          </p:cNvSpPr>
          <p:nvPr>
            <p:ph type="title"/>
          </p:nvPr>
        </p:nvSpPr>
        <p:spPr>
          <a:xfrm>
            <a:off x="457200" y="0"/>
            <a:ext cx="8229600" cy="824428"/>
          </a:xfrm>
        </p:spPr>
        <p:txBody>
          <a:bodyPr>
            <a:normAutofit/>
          </a:bodyPr>
          <a:lstStyle/>
          <a:p>
            <a:r>
              <a:rPr lang="en-US" dirty="0"/>
              <a:t>Summary</a:t>
            </a:r>
          </a:p>
        </p:txBody>
      </p:sp>
      <p:graphicFrame>
        <p:nvGraphicFramePr>
          <p:cNvPr id="16" name="Table 15"/>
          <p:cNvGraphicFramePr>
            <a:graphicFrameLocks noGrp="1"/>
          </p:cNvGraphicFramePr>
          <p:nvPr>
            <p:extLst/>
          </p:nvPr>
        </p:nvGraphicFramePr>
        <p:xfrm>
          <a:off x="4343400" y="4876800"/>
          <a:ext cx="2057400" cy="1644330"/>
        </p:xfrm>
        <a:graphic>
          <a:graphicData uri="http://schemas.openxmlformats.org/drawingml/2006/table">
            <a:tbl>
              <a:tblPr firstRow="1" bandRow="1">
                <a:tableStyleId>{5C22544A-7EE6-4342-B048-85BDC9FD1C3A}</a:tableStyleId>
              </a:tblPr>
              <a:tblGrid>
                <a:gridCol w="704877">
                  <a:extLst>
                    <a:ext uri="{9D8B030D-6E8A-4147-A177-3AD203B41FA5}">
                      <a16:colId xmlns:a16="http://schemas.microsoft.com/office/drawing/2014/main" val="20000"/>
                    </a:ext>
                  </a:extLst>
                </a:gridCol>
                <a:gridCol w="514323">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172405">
                <a:tc>
                  <a:txBody>
                    <a:bodyPr/>
                    <a:lstStyle/>
                    <a:p>
                      <a:r>
                        <a:rPr lang="en-US" sz="1400" dirty="0"/>
                        <a:t>Name</a:t>
                      </a:r>
                    </a:p>
                  </a:txBody>
                  <a:tcPr marL="115506" marR="115506" marT="57753" marB="57753"/>
                </a:tc>
                <a:tc>
                  <a:txBody>
                    <a:bodyPr/>
                    <a:lstStyle/>
                    <a:p>
                      <a:r>
                        <a:rPr lang="en-US" sz="1400" dirty="0"/>
                        <a:t>Age</a:t>
                      </a:r>
                    </a:p>
                  </a:txBody>
                  <a:tcPr marL="115506" marR="115506" marT="57753" marB="57753"/>
                </a:tc>
                <a:tc>
                  <a:txBody>
                    <a:bodyPr/>
                    <a:lstStyle/>
                    <a:p>
                      <a:r>
                        <a:rPr lang="en-US" sz="1400" dirty="0"/>
                        <a:t>Disease</a:t>
                      </a:r>
                    </a:p>
                  </a:txBody>
                  <a:tcPr marL="115506" marR="115506" marT="57753" marB="57753"/>
                </a:tc>
                <a:extLst>
                  <a:ext uri="{0D108BD9-81ED-4DB2-BD59-A6C34878D82A}">
                    <a16:rowId xmlns:a16="http://schemas.microsoft.com/office/drawing/2014/main" val="10000"/>
                  </a:ext>
                </a:extLst>
              </a:tr>
              <a:tr h="301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tc>
                  <a:txBody>
                    <a:bodyPr/>
                    <a:lstStyle/>
                    <a:p>
                      <a:r>
                        <a:rPr lang="en-US" sz="1400" dirty="0"/>
                        <a:t>)C</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1"/>
                  </a:ext>
                </a:extLst>
              </a:tr>
              <a:tr h="277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zFr#x</a:t>
                      </a:r>
                      <a:endParaRPr lang="en-US" sz="1400" dirty="0"/>
                    </a:p>
                  </a:txBody>
                  <a:tcPr marL="115506" marR="115506" marT="57753" marB="57753"/>
                </a:tc>
                <a:extLst>
                  <a:ext uri="{0D108BD9-81ED-4DB2-BD59-A6C34878D82A}">
                    <a16:rowId xmlns:a16="http://schemas.microsoft.com/office/drawing/2014/main" val="10002"/>
                  </a:ext>
                </a:extLst>
              </a:tr>
              <a:tr h="294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tG</a:t>
                      </a:r>
                      <a:endParaRPr lang="en-US" sz="1400" dirty="0"/>
                    </a:p>
                  </a:txBody>
                  <a:tcPr marL="115506" marR="115506" marT="57753" marB="57753"/>
                </a:tc>
                <a:extLst>
                  <a:ext uri="{0D108BD9-81ED-4DB2-BD59-A6C34878D82A}">
                    <a16:rowId xmlns:a16="http://schemas.microsoft.com/office/drawing/2014/main" val="10003"/>
                  </a:ext>
                </a:extLst>
              </a:tr>
              <a:tr h="229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BxU3</a:t>
                      </a:r>
                    </a:p>
                  </a:txBody>
                  <a:tcPr marL="115506" marR="115506" marT="57753" marB="57753"/>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129</a:t>
            </a:fld>
            <a:endParaRPr lang="en-US"/>
          </a:p>
        </p:txBody>
      </p:sp>
      <p:sp>
        <p:nvSpPr>
          <p:cNvPr id="36" name="Flowchart: Magnetic Disk 35"/>
          <p:cNvSpPr/>
          <p:nvPr/>
        </p:nvSpPr>
        <p:spPr>
          <a:xfrm>
            <a:off x="4572000" y="3352800"/>
            <a:ext cx="1584176" cy="1411717"/>
          </a:xfrm>
          <a:prstGeom prst="flowChartMagneticDisk">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Segoe Light" pitchFamily="34" charset="0"/>
              </a:rPr>
              <a:t>Encrypted Database</a:t>
            </a:r>
          </a:p>
        </p:txBody>
      </p:sp>
      <p:sp>
        <p:nvSpPr>
          <p:cNvPr id="29" name="Can 28"/>
          <p:cNvSpPr/>
          <p:nvPr/>
        </p:nvSpPr>
        <p:spPr>
          <a:xfrm>
            <a:off x="1972056" y="2911023"/>
            <a:ext cx="685800" cy="594177"/>
          </a:xfrm>
          <a:prstGeom prst="can">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Key</a:t>
            </a:r>
          </a:p>
        </p:txBody>
      </p:sp>
      <p:sp>
        <p:nvSpPr>
          <p:cNvPr id="34" name="Rectangle 33"/>
          <p:cNvSpPr/>
          <p:nvPr/>
        </p:nvSpPr>
        <p:spPr>
          <a:xfrm>
            <a:off x="4343400" y="20574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Untrusted Machine</a:t>
            </a:r>
          </a:p>
        </p:txBody>
      </p:sp>
      <p:cxnSp>
        <p:nvCxnSpPr>
          <p:cNvPr id="5" name="Straight Arrow Connector 4"/>
          <p:cNvCxnSpPr>
            <a:stCxn id="13" idx="3"/>
            <a:endCxn id="34" idx="1"/>
          </p:cNvCxnSpPr>
          <p:nvPr/>
        </p:nvCxnSpPr>
        <p:spPr>
          <a:xfrm flipV="1">
            <a:off x="3048000" y="2529249"/>
            <a:ext cx="1295400" cy="106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886200" y="846478"/>
            <a:ext cx="0" cy="5538936"/>
          </a:xfrm>
          <a:prstGeom prst="line">
            <a:avLst/>
          </a:prstGeom>
          <a:ln>
            <a:solidFill>
              <a:schemeClr val="bg1">
                <a:lumMod val="50000"/>
              </a:schemeClr>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152400" y="914400"/>
            <a:ext cx="3733800" cy="707886"/>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000" b="1" dirty="0">
                <a:ln/>
                <a:solidFill>
                  <a:srgbClr val="9BBB59"/>
                </a:solidFill>
              </a:rPr>
              <a:t>Trusted Client</a:t>
            </a:r>
          </a:p>
        </p:txBody>
      </p:sp>
      <p:sp>
        <p:nvSpPr>
          <p:cNvPr id="19" name="Rectangle 18"/>
          <p:cNvSpPr/>
          <p:nvPr/>
        </p:nvSpPr>
        <p:spPr>
          <a:xfrm>
            <a:off x="41119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spTree>
    <p:extLst>
      <p:ext uri="{BB962C8B-B14F-4D97-AF65-F5344CB8AC3E}">
        <p14:creationId xmlns:p14="http://schemas.microsoft.com/office/powerpoint/2010/main" val="204242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Goals &amp; Non-Goals</a:t>
            </a:r>
          </a:p>
        </p:txBody>
      </p:sp>
      <p:sp>
        <p:nvSpPr>
          <p:cNvPr id="3" name="Content Placeholder 2"/>
          <p:cNvSpPr>
            <a:spLocks noGrp="1"/>
          </p:cNvSpPr>
          <p:nvPr>
            <p:ph idx="1"/>
          </p:nvPr>
        </p:nvSpPr>
        <p:spPr/>
        <p:txBody>
          <a:bodyPr>
            <a:normAutofit lnSpcReduction="10000"/>
          </a:bodyPr>
          <a:lstStyle/>
          <a:p>
            <a:r>
              <a:rPr lang="en-US" dirty="0"/>
              <a:t>Takeaway goals:</a:t>
            </a:r>
          </a:p>
          <a:p>
            <a:pPr lvl="1"/>
            <a:r>
              <a:rPr lang="en-US" dirty="0"/>
              <a:t>Interesting &amp; Important area</a:t>
            </a:r>
          </a:p>
          <a:p>
            <a:pPr lvl="1"/>
            <a:r>
              <a:rPr lang="en-US" dirty="0"/>
              <a:t>Lots of open (systems) problems</a:t>
            </a:r>
          </a:p>
          <a:p>
            <a:pPr lvl="1"/>
            <a:r>
              <a:rPr lang="en-US" dirty="0"/>
              <a:t>Multi-disciplinary</a:t>
            </a:r>
          </a:p>
          <a:p>
            <a:r>
              <a:rPr lang="en-US" dirty="0"/>
              <a:t>Non-goals:</a:t>
            </a:r>
          </a:p>
          <a:p>
            <a:pPr lvl="1"/>
            <a:r>
              <a:rPr lang="en-US" dirty="0"/>
              <a:t>Latest advances Elliptic Curve Cryptography</a:t>
            </a:r>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ACC0D7D-E0FC-49BF-B4A2-5B13217C58F0}" type="slidenum">
              <a:rPr lang="en-US" smtClean="0"/>
              <a:t>13</a:t>
            </a:fld>
            <a:endParaRPr lang="en-US"/>
          </a:p>
        </p:txBody>
      </p:sp>
    </p:spTree>
    <p:extLst>
      <p:ext uri="{BB962C8B-B14F-4D97-AF65-F5344CB8AC3E}">
        <p14:creationId xmlns:p14="http://schemas.microsoft.com/office/powerpoint/2010/main" val="37865774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524000" y="1524000"/>
            <a:ext cx="1524000" cy="203183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Trusted Machine</a:t>
            </a:r>
          </a:p>
        </p:txBody>
      </p:sp>
      <p:sp>
        <p:nvSpPr>
          <p:cNvPr id="2" name="Title 1"/>
          <p:cNvSpPr>
            <a:spLocks noGrp="1"/>
          </p:cNvSpPr>
          <p:nvPr>
            <p:ph type="title"/>
          </p:nvPr>
        </p:nvSpPr>
        <p:spPr>
          <a:xfrm>
            <a:off x="457200" y="0"/>
            <a:ext cx="8229600" cy="824428"/>
          </a:xfrm>
        </p:spPr>
        <p:txBody>
          <a:bodyPr>
            <a:normAutofit/>
          </a:bodyPr>
          <a:lstStyle/>
          <a:p>
            <a:r>
              <a:rPr lang="en-US" dirty="0"/>
              <a:t>Summary</a:t>
            </a:r>
          </a:p>
        </p:txBody>
      </p:sp>
      <p:graphicFrame>
        <p:nvGraphicFramePr>
          <p:cNvPr id="16" name="Table 15"/>
          <p:cNvGraphicFramePr>
            <a:graphicFrameLocks noGrp="1"/>
          </p:cNvGraphicFramePr>
          <p:nvPr>
            <p:extLst/>
          </p:nvPr>
        </p:nvGraphicFramePr>
        <p:xfrm>
          <a:off x="4343400" y="4876800"/>
          <a:ext cx="2057400" cy="1644330"/>
        </p:xfrm>
        <a:graphic>
          <a:graphicData uri="http://schemas.openxmlformats.org/drawingml/2006/table">
            <a:tbl>
              <a:tblPr firstRow="1" bandRow="1">
                <a:tableStyleId>{5C22544A-7EE6-4342-B048-85BDC9FD1C3A}</a:tableStyleId>
              </a:tblPr>
              <a:tblGrid>
                <a:gridCol w="704877">
                  <a:extLst>
                    <a:ext uri="{9D8B030D-6E8A-4147-A177-3AD203B41FA5}">
                      <a16:colId xmlns:a16="http://schemas.microsoft.com/office/drawing/2014/main" val="20000"/>
                    </a:ext>
                  </a:extLst>
                </a:gridCol>
                <a:gridCol w="514323">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172405">
                <a:tc>
                  <a:txBody>
                    <a:bodyPr/>
                    <a:lstStyle/>
                    <a:p>
                      <a:r>
                        <a:rPr lang="en-US" sz="1400" dirty="0"/>
                        <a:t>Name</a:t>
                      </a:r>
                    </a:p>
                  </a:txBody>
                  <a:tcPr marL="115506" marR="115506" marT="57753" marB="57753"/>
                </a:tc>
                <a:tc>
                  <a:txBody>
                    <a:bodyPr/>
                    <a:lstStyle/>
                    <a:p>
                      <a:r>
                        <a:rPr lang="en-US" sz="1400" dirty="0"/>
                        <a:t>Age</a:t>
                      </a:r>
                    </a:p>
                  </a:txBody>
                  <a:tcPr marL="115506" marR="115506" marT="57753" marB="57753"/>
                </a:tc>
                <a:tc>
                  <a:txBody>
                    <a:bodyPr/>
                    <a:lstStyle/>
                    <a:p>
                      <a:r>
                        <a:rPr lang="en-US" sz="1400" dirty="0"/>
                        <a:t>Disease</a:t>
                      </a:r>
                    </a:p>
                  </a:txBody>
                  <a:tcPr marL="115506" marR="115506" marT="57753" marB="57753"/>
                </a:tc>
                <a:extLst>
                  <a:ext uri="{0D108BD9-81ED-4DB2-BD59-A6C34878D82A}">
                    <a16:rowId xmlns:a16="http://schemas.microsoft.com/office/drawing/2014/main" val="10000"/>
                  </a:ext>
                </a:extLst>
              </a:tr>
              <a:tr h="301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a:t>
                      </a:r>
                    </a:p>
                  </a:txBody>
                  <a:tcPr marL="115506" marR="115506" marT="57753" marB="57753"/>
                </a:tc>
                <a:tc>
                  <a:txBody>
                    <a:bodyPr/>
                    <a:lstStyle/>
                    <a:p>
                      <a:r>
                        <a:rPr lang="en-US" sz="1400" dirty="0"/>
                        <a:t>)C</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!x8J</a:t>
                      </a:r>
                    </a:p>
                  </a:txBody>
                  <a:tcPr marL="115506" marR="115506" marT="57753" marB="57753"/>
                </a:tc>
                <a:extLst>
                  <a:ext uri="{0D108BD9-81ED-4DB2-BD59-A6C34878D82A}">
                    <a16:rowId xmlns:a16="http://schemas.microsoft.com/office/drawing/2014/main" val="10001"/>
                  </a:ext>
                </a:extLst>
              </a:tr>
              <a:tr h="2775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~4Yz</a:t>
                      </a:r>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zFr#x</a:t>
                      </a:r>
                      <a:endParaRPr lang="en-US" sz="1400" dirty="0"/>
                    </a:p>
                  </a:txBody>
                  <a:tcPr marL="115506" marR="115506" marT="57753" marB="57753"/>
                </a:tc>
                <a:extLst>
                  <a:ext uri="{0D108BD9-81ED-4DB2-BD59-A6C34878D82A}">
                    <a16:rowId xmlns:a16="http://schemas.microsoft.com/office/drawing/2014/main" val="10002"/>
                  </a:ext>
                </a:extLst>
              </a:tr>
              <a:tr h="294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T$H2</a:t>
                      </a:r>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US" sz="1400" dirty="0" err="1"/>
                        <a:t>tG</a:t>
                      </a:r>
                      <a:endParaRPr lang="en-US" sz="1400" dirty="0"/>
                    </a:p>
                  </a:txBody>
                  <a:tcPr marL="115506" marR="115506" marT="57753" marB="57753"/>
                </a:tc>
                <a:extLst>
                  <a:ext uri="{0D108BD9-81ED-4DB2-BD59-A6C34878D82A}">
                    <a16:rowId xmlns:a16="http://schemas.microsoft.com/office/drawing/2014/main" val="10003"/>
                  </a:ext>
                </a:extLst>
              </a:tr>
              <a:tr h="229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fB</a:t>
                      </a:r>
                      <a:endParaRPr lang="en-US" sz="1400" dirty="0"/>
                    </a:p>
                  </a:txBody>
                  <a:tcPr marL="115506" marR="115506" marT="57753" marB="57753"/>
                </a:tc>
                <a:tc>
                  <a:txBody>
                    <a:bodyPr/>
                    <a:lstStyle/>
                    <a:p>
                      <a:r>
                        <a:rPr lang="en-US" sz="1400" dirty="0"/>
                        <a:t>@$</a:t>
                      </a:r>
                    </a:p>
                  </a:txBody>
                  <a:tcPr marL="115506" marR="115506" marT="57753" marB="5775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BxU3</a:t>
                      </a:r>
                    </a:p>
                  </a:txBody>
                  <a:tcPr marL="115506" marR="115506" marT="57753" marB="57753"/>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130</a:t>
            </a:fld>
            <a:endParaRPr lang="en-US"/>
          </a:p>
        </p:txBody>
      </p:sp>
      <p:sp>
        <p:nvSpPr>
          <p:cNvPr id="36" name="Flowchart: Magnetic Disk 35"/>
          <p:cNvSpPr/>
          <p:nvPr/>
        </p:nvSpPr>
        <p:spPr>
          <a:xfrm>
            <a:off x="4572000" y="3352800"/>
            <a:ext cx="1584176" cy="1411717"/>
          </a:xfrm>
          <a:prstGeom prst="flowChartMagneticDisk">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Segoe Light" pitchFamily="34" charset="0"/>
              </a:rPr>
              <a:t>Encrypted Database</a:t>
            </a:r>
          </a:p>
        </p:txBody>
      </p:sp>
      <p:sp>
        <p:nvSpPr>
          <p:cNvPr id="29" name="Can 28"/>
          <p:cNvSpPr/>
          <p:nvPr/>
        </p:nvSpPr>
        <p:spPr>
          <a:xfrm>
            <a:off x="1972056" y="2911023"/>
            <a:ext cx="685800" cy="594177"/>
          </a:xfrm>
          <a:prstGeom prst="can">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bg1"/>
                </a:solidFill>
              </a:rPr>
              <a:t>Key</a:t>
            </a:r>
          </a:p>
        </p:txBody>
      </p:sp>
      <p:sp>
        <p:nvSpPr>
          <p:cNvPr id="34" name="Rectangle 33"/>
          <p:cNvSpPr/>
          <p:nvPr/>
        </p:nvSpPr>
        <p:spPr>
          <a:xfrm>
            <a:off x="4343400" y="2057400"/>
            <a:ext cx="1524000" cy="94369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Untrusted Machine</a:t>
            </a:r>
          </a:p>
        </p:txBody>
      </p:sp>
      <p:cxnSp>
        <p:nvCxnSpPr>
          <p:cNvPr id="5" name="Straight Arrow Connector 4"/>
          <p:cNvCxnSpPr>
            <a:stCxn id="13" idx="3"/>
            <a:endCxn id="34" idx="1"/>
          </p:cNvCxnSpPr>
          <p:nvPr/>
        </p:nvCxnSpPr>
        <p:spPr>
          <a:xfrm flipV="1">
            <a:off x="3048000" y="2529249"/>
            <a:ext cx="1295400" cy="106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111961" y="892314"/>
            <a:ext cx="3812839" cy="707886"/>
          </a:xfrm>
          <a:prstGeom prst="rect">
            <a:avLst/>
          </a:prstGeom>
          <a:noFill/>
        </p:spPr>
        <p:txBody>
          <a:bodyPr wrap="none" lIns="91440" tIns="45720" rIns="91440" bIns="45720">
            <a:spAutoFit/>
          </a:bodyPr>
          <a:lstStyle/>
          <a:p>
            <a:pPr algn="ctr"/>
            <a:r>
              <a:rPr lang="en-US" sz="4000" b="1" dirty="0">
                <a:ln w="18000">
                  <a:solidFill>
                    <a:srgbClr val="C0504D">
                      <a:satMod val="140000"/>
                    </a:srgbClr>
                  </a:solidFill>
                  <a:prstDash val="solid"/>
                  <a:miter lim="800000"/>
                </a:ln>
                <a:noFill/>
                <a:effectLst>
                  <a:outerShdw blurRad="25500" dist="23000" dir="7020000" algn="tl">
                    <a:srgbClr val="000000">
                      <a:alpha val="50000"/>
                    </a:srgbClr>
                  </a:outerShdw>
                </a:effectLst>
              </a:rPr>
              <a:t>Untrusted Server</a:t>
            </a:r>
          </a:p>
        </p:txBody>
      </p:sp>
    </p:spTree>
    <p:extLst>
      <p:ext uri="{BB962C8B-B14F-4D97-AF65-F5344CB8AC3E}">
        <p14:creationId xmlns:p14="http://schemas.microsoft.com/office/powerpoint/2010/main" val="4606218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Challenges</a:t>
            </a:r>
          </a:p>
        </p:txBody>
      </p:sp>
      <p:sp>
        <p:nvSpPr>
          <p:cNvPr id="3" name="Content Placeholder 2"/>
          <p:cNvSpPr>
            <a:spLocks noGrp="1"/>
          </p:cNvSpPr>
          <p:nvPr>
            <p:ph idx="1"/>
          </p:nvPr>
        </p:nvSpPr>
        <p:spPr/>
        <p:txBody>
          <a:bodyPr>
            <a:normAutofit fontScale="92500" lnSpcReduction="20000"/>
          </a:bodyPr>
          <a:lstStyle/>
          <a:p>
            <a:r>
              <a:rPr lang="en-US" dirty="0"/>
              <a:t>Application Security</a:t>
            </a:r>
          </a:p>
          <a:p>
            <a:pPr lvl="1"/>
            <a:r>
              <a:rPr lang="en-US" dirty="0"/>
              <a:t>DBMS is only a part of the overall system stack</a:t>
            </a:r>
          </a:p>
          <a:p>
            <a:r>
              <a:rPr lang="en-US" dirty="0"/>
              <a:t>Usability</a:t>
            </a:r>
          </a:p>
          <a:p>
            <a:pPr lvl="1"/>
            <a:r>
              <a:rPr lang="en-US" dirty="0"/>
              <a:t>Clients need tools and interpretable security models to navigate security-performance tradeoff</a:t>
            </a:r>
          </a:p>
          <a:p>
            <a:r>
              <a:rPr lang="en-US" dirty="0"/>
              <a:t>Connections to other areas of security</a:t>
            </a:r>
          </a:p>
          <a:p>
            <a:pPr lvl="1"/>
            <a:r>
              <a:rPr lang="en-US" dirty="0"/>
              <a:t>Data privacy, access control, auditing</a:t>
            </a:r>
          </a:p>
        </p:txBody>
      </p:sp>
    </p:spTree>
    <p:extLst>
      <p:ext uri="{BB962C8B-B14F-4D97-AF65-F5344CB8AC3E}">
        <p14:creationId xmlns:p14="http://schemas.microsoft.com/office/powerpoint/2010/main" val="37059996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a:xfrm>
            <a:off x="467638" y="1447800"/>
            <a:ext cx="8229600" cy="4525963"/>
          </a:xfrm>
        </p:spPr>
        <p:txBody>
          <a:bodyPr>
            <a:noAutofit/>
          </a:bodyPr>
          <a:lstStyle/>
          <a:p>
            <a:r>
              <a:rPr lang="en-US" sz="1400" dirty="0"/>
              <a:t>[ABE+12] Arvind Arasu, Spyros Blanas, Ken Eguro, Manas Joglekar, Raghav Kaushik, Donald Kossmann, </a:t>
            </a:r>
            <a:r>
              <a:rPr lang="en-US" sz="1400" dirty="0" err="1"/>
              <a:t>Ravishankar</a:t>
            </a:r>
            <a:r>
              <a:rPr lang="en-US" sz="1400" dirty="0"/>
              <a:t> Ramamurthy, Prasang Upadhyaya, Ramarathnam Venkatesan: Engineering Security and Performance with Cipherbase. IEEE Data Eng. Bull. 35(4): 65-72 (2012).</a:t>
            </a:r>
          </a:p>
          <a:p>
            <a:r>
              <a:rPr lang="en-US" sz="1400" dirty="0"/>
              <a:t>[ABE+13] Orthogonal Security With Cipherbase. Arvind Arasu, Spyros Blanas, Ken Eguro, Raghav Kaushik, Donald Kossmann, Ravi Ramamurthy, and </a:t>
            </a:r>
            <a:r>
              <a:rPr lang="en-US" sz="1400" dirty="0" err="1"/>
              <a:t>Ramaratnam</a:t>
            </a:r>
            <a:r>
              <a:rPr lang="en-US" sz="1400" dirty="0"/>
              <a:t> Venkatesan. CIDR 2013.</a:t>
            </a:r>
          </a:p>
          <a:p>
            <a:r>
              <a:rPr lang="en-US" sz="1400" dirty="0"/>
              <a:t>[AGJ+ 13] </a:t>
            </a:r>
            <a:r>
              <a:rPr lang="en-US" sz="1400" dirty="0" err="1"/>
              <a:t>Ittai</a:t>
            </a:r>
            <a:r>
              <a:rPr lang="en-US" sz="1400" dirty="0"/>
              <a:t> </a:t>
            </a:r>
            <a:r>
              <a:rPr lang="en-US" sz="1400" dirty="0" err="1"/>
              <a:t>Anati</a:t>
            </a:r>
            <a:r>
              <a:rPr lang="en-US" sz="1400" dirty="0"/>
              <a:t>, Shay </a:t>
            </a:r>
            <a:r>
              <a:rPr lang="en-US" sz="1400" dirty="0" err="1"/>
              <a:t>Gueron</a:t>
            </a:r>
            <a:r>
              <a:rPr lang="en-US" sz="1400" dirty="0"/>
              <a:t>, Simon Johnson and Vincent </a:t>
            </a:r>
            <a:r>
              <a:rPr lang="en-US" sz="1400" dirty="0" err="1"/>
              <a:t>Scarlata</a:t>
            </a:r>
            <a:r>
              <a:rPr lang="en-US" sz="1400" dirty="0"/>
              <a:t>. Innovative Technology for CPU Based Attestation and Sealing. Workshop on Hardware and Architectural Support for Security and Privacy. 2013.</a:t>
            </a:r>
          </a:p>
          <a:p>
            <a:r>
              <a:rPr lang="en-US" sz="1400" dirty="0"/>
              <a:t>[AKSX04] R. Agrawal,  J. Kiernan, R. </a:t>
            </a:r>
            <a:r>
              <a:rPr lang="en-US" sz="1400" dirty="0" err="1"/>
              <a:t>Srikant</a:t>
            </a:r>
            <a:r>
              <a:rPr lang="en-US" sz="1400" dirty="0"/>
              <a:t>, Y. Xu. Order Preserving Encryption for Numeric Data. SIGMOD 2004.</a:t>
            </a:r>
          </a:p>
          <a:p>
            <a:r>
              <a:rPr lang="en-US" sz="1400" dirty="0"/>
              <a:t>[AES] AES Standard. FIPS 197. http://csrc.nist.gov/publications/fips/fips197/fips-197.pdf</a:t>
            </a:r>
          </a:p>
          <a:p>
            <a:r>
              <a:rPr lang="en-US" sz="1400" dirty="0"/>
              <a:t>[AF+ 09] Above the Clouds: A Berkeley View of Cloud Computing. by Michael </a:t>
            </a:r>
            <a:r>
              <a:rPr lang="en-US" sz="1400" dirty="0" err="1"/>
              <a:t>Armbrust</a:t>
            </a:r>
            <a:r>
              <a:rPr lang="en-US" sz="1400" dirty="0"/>
              <a:t>, Armando Fox, and others. Tech Report EECS-2009-28, Univ. of Calif., Berkeley.</a:t>
            </a:r>
          </a:p>
          <a:p>
            <a:r>
              <a:rPr lang="en-US" sz="1400" dirty="0"/>
              <a:t>[AKS+04] R. Agrawal, J. Kiernan, R. </a:t>
            </a:r>
            <a:r>
              <a:rPr lang="en-US" sz="1400" dirty="0" err="1"/>
              <a:t>Srikant</a:t>
            </a:r>
            <a:r>
              <a:rPr lang="en-US" sz="1400" dirty="0"/>
              <a:t>, and Y. </a:t>
            </a:r>
            <a:r>
              <a:rPr lang="en-US" sz="1400" dirty="0" err="1"/>
              <a:t>Xu</a:t>
            </a:r>
            <a:r>
              <a:rPr lang="en-US" sz="1400" dirty="0"/>
              <a:t>. Order-preserving encryption for numeric data. In </a:t>
            </a:r>
            <a:r>
              <a:rPr lang="fr-FR" sz="1400" dirty="0"/>
              <a:t>SIGMOD 2004.</a:t>
            </a:r>
            <a:endParaRPr lang="en-US" sz="1400" dirty="0"/>
          </a:p>
        </p:txBody>
      </p:sp>
      <p:sp>
        <p:nvSpPr>
          <p:cNvPr id="4" name="Slide Number Placeholder 3"/>
          <p:cNvSpPr>
            <a:spLocks noGrp="1"/>
          </p:cNvSpPr>
          <p:nvPr>
            <p:ph type="sldNum" sz="quarter" idx="12"/>
          </p:nvPr>
        </p:nvSpPr>
        <p:spPr/>
        <p:txBody>
          <a:bodyPr/>
          <a:lstStyle/>
          <a:p>
            <a:fld id="{BACC0D7D-E0FC-49BF-B4A2-5B13217C58F0}" type="slidenum">
              <a:rPr lang="en-US" smtClean="0"/>
              <a:t>132</a:t>
            </a:fld>
            <a:endParaRPr lang="en-US" dirty="0"/>
          </a:p>
        </p:txBody>
      </p:sp>
    </p:spTree>
    <p:extLst>
      <p:ext uri="{BB962C8B-B14F-4D97-AF65-F5344CB8AC3E}">
        <p14:creationId xmlns:p14="http://schemas.microsoft.com/office/powerpoint/2010/main" val="15351410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r>
              <a:rPr lang="en-US" sz="1400" dirty="0"/>
              <a:t>[AWSGC] </a:t>
            </a:r>
            <a:r>
              <a:rPr lang="da-DK" sz="1400" dirty="0"/>
              <a:t>Amazon GovCloud. </a:t>
            </a:r>
            <a:r>
              <a:rPr lang="da-DK" sz="1400" u="sng" dirty="0">
                <a:hlinkClick r:id="rId2"/>
              </a:rPr>
              <a:t>http://aws.amazon.com/govcloud-us/</a:t>
            </a:r>
            <a:r>
              <a:rPr lang="da-DK" sz="1400" dirty="0"/>
              <a:t>.</a:t>
            </a:r>
            <a:endParaRPr lang="en-US" sz="1400" dirty="0"/>
          </a:p>
          <a:p>
            <a:r>
              <a:rPr lang="en-US" sz="1400" dirty="0"/>
              <a:t>[BS13] </a:t>
            </a:r>
            <a:r>
              <a:rPr lang="en-US" sz="1400" dirty="0" err="1"/>
              <a:t>S.Bajaj</a:t>
            </a:r>
            <a:r>
              <a:rPr lang="en-US" sz="1400" dirty="0"/>
              <a:t>, R. </a:t>
            </a:r>
            <a:r>
              <a:rPr lang="en-US" sz="1400" dirty="0" err="1"/>
              <a:t>Sion</a:t>
            </a:r>
            <a:r>
              <a:rPr lang="en-US" sz="1400" dirty="0"/>
              <a:t>. </a:t>
            </a:r>
            <a:r>
              <a:rPr lang="en-US" sz="1400" dirty="0" err="1"/>
              <a:t>CorrectDB</a:t>
            </a:r>
            <a:r>
              <a:rPr lang="en-US" sz="1400" dirty="0"/>
              <a:t>: SQL Engine with Practical Query Authentication. PVLDB 6(7). 2013.</a:t>
            </a:r>
          </a:p>
          <a:p>
            <a:r>
              <a:rPr lang="en-US" sz="1400" dirty="0"/>
              <a:t>[B68] K.E. Batcher, </a:t>
            </a:r>
            <a:r>
              <a:rPr lang="en-US" sz="1400" i="1" dirty="0"/>
              <a:t>Sorting networks and their applications</a:t>
            </a:r>
            <a:r>
              <a:rPr lang="en-US" sz="1400" dirty="0"/>
              <a:t>, Proceedings of the AFIPS Spring Joint Computer Conference 32, 307–314 (1968).</a:t>
            </a:r>
          </a:p>
          <a:p>
            <a:r>
              <a:rPr lang="en-US" sz="1400" dirty="0"/>
              <a:t>[BCD+ 05] Michael Barnett, </a:t>
            </a:r>
            <a:r>
              <a:rPr lang="en-US" sz="1400" dirty="0" err="1"/>
              <a:t>Bor-Yuh</a:t>
            </a:r>
            <a:r>
              <a:rPr lang="en-US" sz="1400" dirty="0"/>
              <a:t> Evan Chang, Robert </a:t>
            </a:r>
            <a:r>
              <a:rPr lang="en-US" sz="1400" dirty="0" err="1"/>
              <a:t>DeLine</a:t>
            </a:r>
            <a:r>
              <a:rPr lang="en-US" sz="1400" dirty="0"/>
              <a:t>, Bart Jacobs, K. </a:t>
            </a:r>
            <a:r>
              <a:rPr lang="en-US" sz="1400" dirty="0" err="1"/>
              <a:t>Rustan</a:t>
            </a:r>
            <a:r>
              <a:rPr lang="en-US" sz="1400" dirty="0"/>
              <a:t> M. </a:t>
            </a:r>
            <a:r>
              <a:rPr lang="en-US" sz="1400" dirty="0" err="1"/>
              <a:t>Leino</a:t>
            </a:r>
            <a:r>
              <a:rPr lang="en-US" sz="1400" dirty="0"/>
              <a:t>: Boogie: A Modular Reusable Verifier for Object-Oriented Programs. FMCO 2005: 364-387</a:t>
            </a:r>
          </a:p>
          <a:p>
            <a:r>
              <a:rPr lang="en-US" sz="1400" dirty="0"/>
              <a:t>[BCL09] Order-Preserving Symmetric Encryption. Alexandra </a:t>
            </a:r>
            <a:r>
              <a:rPr lang="en-US" sz="1400" dirty="0" err="1"/>
              <a:t>Boldyreva</a:t>
            </a:r>
            <a:r>
              <a:rPr lang="en-US" sz="1400" dirty="0"/>
              <a:t>, Nathan </a:t>
            </a:r>
            <a:r>
              <a:rPr lang="en-US" sz="1400" dirty="0" err="1"/>
              <a:t>Chenette</a:t>
            </a:r>
            <a:r>
              <a:rPr lang="en-US" sz="1400" dirty="0"/>
              <a:t>, </a:t>
            </a:r>
            <a:r>
              <a:rPr lang="en-US" sz="1400" dirty="0" err="1"/>
              <a:t>Younho</a:t>
            </a:r>
            <a:r>
              <a:rPr lang="en-US" sz="1400" dirty="0"/>
              <a:t> Lee, Adam O'Neill. EUROCRYPT 2009.</a:t>
            </a:r>
          </a:p>
          <a:p>
            <a:pPr>
              <a:lnSpc>
                <a:spcPct val="170000"/>
              </a:lnSpc>
            </a:pPr>
            <a:r>
              <a:rPr lang="en-US" sz="1400" dirty="0"/>
              <a:t>[BCN11] Order-Preserving Encryption Revisited: Improved Security Analysis and Alternative Solutions. Alexandra </a:t>
            </a:r>
            <a:r>
              <a:rPr lang="en-US" sz="1400" dirty="0" err="1"/>
              <a:t>Boldyreva</a:t>
            </a:r>
            <a:r>
              <a:rPr lang="en-US" sz="1400" dirty="0"/>
              <a:t>, Nathan </a:t>
            </a:r>
            <a:r>
              <a:rPr lang="en-US" sz="1400" dirty="0" err="1"/>
              <a:t>Chenette</a:t>
            </a:r>
            <a:r>
              <a:rPr lang="en-US" sz="1400" dirty="0"/>
              <a:t>, Adam O’Neill. CRYPTO 2011.</a:t>
            </a:r>
          </a:p>
          <a:p>
            <a:pPr>
              <a:lnSpc>
                <a:spcPct val="170000"/>
              </a:lnSpc>
            </a:pPr>
            <a:r>
              <a:rPr lang="en-US" sz="1400" dirty="0"/>
              <a:t>[BFO+08] M. </a:t>
            </a:r>
            <a:r>
              <a:rPr lang="en-US" sz="1400" dirty="0" err="1"/>
              <a:t>Bellare</a:t>
            </a:r>
            <a:r>
              <a:rPr lang="en-US" sz="1400" dirty="0"/>
              <a:t>, M. </a:t>
            </a:r>
            <a:r>
              <a:rPr lang="en-US" sz="1400" dirty="0" err="1"/>
              <a:t>Fischlin</a:t>
            </a:r>
            <a:r>
              <a:rPr lang="en-US" sz="1400" dirty="0"/>
              <a:t>, A. O'Neill, T. </a:t>
            </a:r>
            <a:r>
              <a:rPr lang="en-US" sz="1400" dirty="0" err="1"/>
              <a:t>Ristenpart</a:t>
            </a:r>
            <a:r>
              <a:rPr lang="en-US" sz="1400" dirty="0"/>
              <a:t>: Deterministic Encryption: Definitional Equivalences and Constructions without Random Oracles. CRYPTO 2008.</a:t>
            </a:r>
          </a:p>
          <a:p>
            <a:endParaRPr lang="en-US" sz="1400" dirty="0"/>
          </a:p>
        </p:txBody>
      </p:sp>
      <p:sp>
        <p:nvSpPr>
          <p:cNvPr id="4" name="Slide Number Placeholder 3"/>
          <p:cNvSpPr>
            <a:spLocks noGrp="1"/>
          </p:cNvSpPr>
          <p:nvPr>
            <p:ph type="sldNum" sz="quarter" idx="12"/>
          </p:nvPr>
        </p:nvSpPr>
        <p:spPr/>
        <p:txBody>
          <a:bodyPr/>
          <a:lstStyle/>
          <a:p>
            <a:fld id="{BACC0D7D-E0FC-49BF-B4A2-5B13217C58F0}" type="slidenum">
              <a:rPr lang="en-US" smtClean="0"/>
              <a:t>133</a:t>
            </a:fld>
            <a:endParaRPr lang="en-US"/>
          </a:p>
        </p:txBody>
      </p:sp>
    </p:spTree>
    <p:extLst>
      <p:ext uri="{BB962C8B-B14F-4D97-AF65-F5344CB8AC3E}">
        <p14:creationId xmlns:p14="http://schemas.microsoft.com/office/powerpoint/2010/main" val="14111546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a:xfrm>
            <a:off x="457200" y="1143000"/>
            <a:ext cx="8229600" cy="5213350"/>
          </a:xfrm>
        </p:spPr>
        <p:txBody>
          <a:bodyPr>
            <a:noAutofit/>
          </a:bodyPr>
          <a:lstStyle/>
          <a:p>
            <a:pPr>
              <a:lnSpc>
                <a:spcPct val="170000"/>
              </a:lnSpc>
            </a:pPr>
            <a:r>
              <a:rPr lang="en-US" sz="1400" dirty="0"/>
              <a:t>[BG11] Luc </a:t>
            </a:r>
            <a:r>
              <a:rPr lang="en-US" sz="1400" dirty="0" err="1"/>
              <a:t>Bouganim</a:t>
            </a:r>
            <a:r>
              <a:rPr lang="en-US" sz="1400" dirty="0"/>
              <a:t>, </a:t>
            </a:r>
            <a:r>
              <a:rPr lang="en-US" sz="1400" dirty="0" err="1"/>
              <a:t>Yanli</a:t>
            </a:r>
            <a:r>
              <a:rPr lang="en-US" sz="1400" dirty="0"/>
              <a:t> </a:t>
            </a:r>
            <a:r>
              <a:rPr lang="en-US" sz="1400" dirty="0" err="1"/>
              <a:t>Guo</a:t>
            </a:r>
            <a:r>
              <a:rPr lang="en-US" sz="1400" dirty="0"/>
              <a:t>: Database Encryption. Encyclopedia of Cryptography and Security (2nd Ed.) 2011.</a:t>
            </a:r>
          </a:p>
          <a:p>
            <a:pPr>
              <a:lnSpc>
                <a:spcPct val="170000"/>
              </a:lnSpc>
            </a:pPr>
            <a:r>
              <a:rPr lang="en-US" sz="1400" dirty="0"/>
              <a:t>[BM76] R. Bayer,  J. K. Metzger. On the </a:t>
            </a:r>
            <a:r>
              <a:rPr lang="en-US" sz="1400" dirty="0" err="1"/>
              <a:t>encipherment</a:t>
            </a:r>
            <a:r>
              <a:rPr lang="en-US" sz="1400" dirty="0"/>
              <a:t> of search trees and random access files.  ACM TODS 1(1) 1976.</a:t>
            </a:r>
          </a:p>
          <a:p>
            <a:pPr>
              <a:lnSpc>
                <a:spcPct val="170000"/>
              </a:lnSpc>
            </a:pPr>
            <a:r>
              <a:rPr lang="fr-FR" sz="1400" dirty="0"/>
              <a:t>[BOA] </a:t>
            </a:r>
            <a:r>
              <a:rPr lang="da-DK" sz="1400" dirty="0"/>
              <a:t>Buffer Overflow Attack. Lecture Notes. </a:t>
            </a:r>
            <a:r>
              <a:rPr lang="da-DK" sz="1400" u="sng" dirty="0">
                <a:hlinkClick r:id="rId2"/>
              </a:rPr>
              <a:t>http://www.cse.scu.edu/~tschwarz/coen152_05/Lectures/BufferOverflow.html</a:t>
            </a:r>
            <a:endParaRPr lang="en-US" sz="1400" dirty="0"/>
          </a:p>
          <a:p>
            <a:pPr>
              <a:lnSpc>
                <a:spcPct val="170000"/>
              </a:lnSpc>
            </a:pPr>
            <a:r>
              <a:rPr lang="en-US" sz="1400" dirty="0"/>
              <a:t>[BP02] Luc </a:t>
            </a:r>
            <a:r>
              <a:rPr lang="en-US" sz="1400" dirty="0" err="1"/>
              <a:t>Bouganim</a:t>
            </a:r>
            <a:r>
              <a:rPr lang="en-US" sz="1400" dirty="0"/>
              <a:t>, Philippe </a:t>
            </a:r>
            <a:r>
              <a:rPr lang="en-US" sz="1400" dirty="0" err="1"/>
              <a:t>Pucheral</a:t>
            </a:r>
            <a:r>
              <a:rPr lang="en-US" sz="1400" dirty="0"/>
              <a:t>: Chip-Secured Data Access: Confidential Data on Untrusted Servers. VLDB 2002</a:t>
            </a:r>
          </a:p>
          <a:p>
            <a:pPr>
              <a:lnSpc>
                <a:spcPct val="170000"/>
              </a:lnSpc>
            </a:pPr>
            <a:r>
              <a:rPr lang="en-US" sz="1400" dirty="0"/>
              <a:t>[BS11] </a:t>
            </a:r>
            <a:r>
              <a:rPr lang="en-US" sz="1400" dirty="0" err="1"/>
              <a:t>Sumeet</a:t>
            </a:r>
            <a:r>
              <a:rPr lang="en-US" sz="1400" dirty="0"/>
              <a:t> Bajaj, </a:t>
            </a:r>
            <a:r>
              <a:rPr lang="en-US" sz="1400" dirty="0" err="1"/>
              <a:t>Radu</a:t>
            </a:r>
            <a:r>
              <a:rPr lang="en-US" sz="1400" dirty="0"/>
              <a:t> </a:t>
            </a:r>
            <a:r>
              <a:rPr lang="en-US" sz="1400" dirty="0" err="1"/>
              <a:t>Sion</a:t>
            </a:r>
            <a:r>
              <a:rPr lang="en-US" sz="1400" dirty="0"/>
              <a:t>: </a:t>
            </a:r>
            <a:r>
              <a:rPr lang="en-US" sz="1400" dirty="0" err="1"/>
              <a:t>TrustedDB</a:t>
            </a:r>
            <a:r>
              <a:rPr lang="en-US" sz="1400" dirty="0"/>
              <a:t>: a trusted hardware based database with privacy and data confidentiality. SIGMOD Conference 2011.</a:t>
            </a:r>
          </a:p>
          <a:p>
            <a:pPr>
              <a:lnSpc>
                <a:spcPct val="170000"/>
              </a:lnSpc>
            </a:pPr>
            <a:r>
              <a:rPr lang="en-US" sz="1400" dirty="0"/>
              <a:t>[</a:t>
            </a:r>
            <a:r>
              <a:rPr lang="en-US" sz="1400" dirty="0" err="1"/>
              <a:t>CloudHSM</a:t>
            </a:r>
            <a:r>
              <a:rPr lang="en-US" sz="1400" dirty="0"/>
              <a:t>] Amazon Cloud HSM. </a:t>
            </a:r>
            <a:r>
              <a:rPr lang="en-US" sz="1400" dirty="0">
                <a:hlinkClick r:id="rId3"/>
              </a:rPr>
              <a:t>http://aws.amazon.com/cloudhsm/</a:t>
            </a:r>
            <a:endParaRPr lang="en-US" sz="1400" dirty="0"/>
          </a:p>
          <a:p>
            <a:pPr>
              <a:lnSpc>
                <a:spcPct val="170000"/>
              </a:lnSpc>
            </a:pPr>
            <a:r>
              <a:rPr lang="en-US" sz="1400" dirty="0"/>
              <a:t>[CPK 10] What’s New About Cloud Computing Security?. </a:t>
            </a:r>
            <a:r>
              <a:rPr lang="en-US" sz="1400" dirty="0" err="1"/>
              <a:t>Yanpei</a:t>
            </a:r>
            <a:r>
              <a:rPr lang="en-US" sz="1400" dirty="0"/>
              <a:t> Chen, Vern </a:t>
            </a:r>
            <a:r>
              <a:rPr lang="en-US" sz="1400" dirty="0" err="1"/>
              <a:t>Paxson</a:t>
            </a:r>
            <a:r>
              <a:rPr lang="en-US" sz="1400" dirty="0"/>
              <a:t> and Randy H. Katz. Tech Report EECS-2010-5. Univ. of Calif., Berkeley.</a:t>
            </a:r>
          </a:p>
        </p:txBody>
      </p:sp>
      <p:sp>
        <p:nvSpPr>
          <p:cNvPr id="4" name="Slide Number Placeholder 3"/>
          <p:cNvSpPr>
            <a:spLocks noGrp="1"/>
          </p:cNvSpPr>
          <p:nvPr>
            <p:ph type="sldNum" sz="quarter" idx="12"/>
          </p:nvPr>
        </p:nvSpPr>
        <p:spPr/>
        <p:txBody>
          <a:bodyPr/>
          <a:lstStyle/>
          <a:p>
            <a:fld id="{BACC0D7D-E0FC-49BF-B4A2-5B13217C58F0}" type="slidenum">
              <a:rPr lang="en-US" smtClean="0"/>
              <a:t>134</a:t>
            </a:fld>
            <a:endParaRPr lang="en-US"/>
          </a:p>
        </p:txBody>
      </p:sp>
    </p:spTree>
    <p:extLst>
      <p:ext uri="{BB962C8B-B14F-4D97-AF65-F5344CB8AC3E}">
        <p14:creationId xmlns:p14="http://schemas.microsoft.com/office/powerpoint/2010/main" val="693444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a:xfrm>
            <a:off x="457200" y="1447800"/>
            <a:ext cx="8229600" cy="4525963"/>
          </a:xfrm>
        </p:spPr>
        <p:txBody>
          <a:bodyPr>
            <a:noAutofit/>
          </a:bodyPr>
          <a:lstStyle/>
          <a:p>
            <a:pPr>
              <a:lnSpc>
                <a:spcPct val="170000"/>
              </a:lnSpc>
            </a:pPr>
            <a:r>
              <a:rPr lang="en-US" sz="1400" dirty="0"/>
              <a:t>[E84] A public key cryptosystem and a signature scheme based on discrete logarithms. </a:t>
            </a:r>
            <a:r>
              <a:rPr lang="en-US" sz="1400" dirty="0" err="1"/>
              <a:t>Taher</a:t>
            </a:r>
            <a:r>
              <a:rPr lang="en-US" sz="1400" dirty="0"/>
              <a:t> El </a:t>
            </a:r>
            <a:r>
              <a:rPr lang="en-US" sz="1400" dirty="0" err="1"/>
              <a:t>Gamal</a:t>
            </a:r>
            <a:r>
              <a:rPr lang="en-US" sz="1400" dirty="0"/>
              <a:t>. CRYPTO 1984.</a:t>
            </a:r>
          </a:p>
          <a:p>
            <a:pPr>
              <a:lnSpc>
                <a:spcPct val="170000"/>
              </a:lnSpc>
            </a:pPr>
            <a:r>
              <a:rPr lang="en-US" sz="1400" dirty="0"/>
              <a:t>[ENISA 09a] Cloud Computing Risk Assessment. European Network and Information Security Agency. 2009.</a:t>
            </a:r>
          </a:p>
          <a:p>
            <a:pPr>
              <a:lnSpc>
                <a:spcPct val="170000"/>
              </a:lnSpc>
            </a:pPr>
            <a:r>
              <a:rPr lang="en-US" sz="1400" dirty="0"/>
              <a:t>[ENISA 09b] An SME perspective on cloud computing (survey). European Network and Information Security Agency, 2009.</a:t>
            </a:r>
          </a:p>
          <a:p>
            <a:pPr>
              <a:lnSpc>
                <a:spcPct val="170000"/>
              </a:lnSpc>
            </a:pPr>
            <a:r>
              <a:rPr lang="en-US" sz="1400" dirty="0"/>
              <a:t>[G09] Fully homomorphic encryption using ideal lattices. Craig Gentry. STOC 2009.</a:t>
            </a:r>
          </a:p>
          <a:p>
            <a:pPr>
              <a:lnSpc>
                <a:spcPct val="170000"/>
              </a:lnSpc>
            </a:pPr>
            <a:r>
              <a:rPr lang="en-US" sz="1400" dirty="0"/>
              <a:t>[G10] Computing arbitrary functions of encrypted data. Craig Gentry. CACM 2010.</a:t>
            </a:r>
          </a:p>
          <a:p>
            <a:pPr>
              <a:lnSpc>
                <a:spcPct val="170000"/>
              </a:lnSpc>
            </a:pPr>
            <a:r>
              <a:rPr lang="en-US" sz="1400" dirty="0"/>
              <a:t>[G11] Michael T. Goodrich. Data-oblivious external-memory algorithms for the compaction, selection, and sorting of outsourced data. In SPAA, pages 379–388, 2011.</a:t>
            </a:r>
          </a:p>
          <a:p>
            <a:pPr>
              <a:lnSpc>
                <a:spcPct val="170000"/>
              </a:lnSpc>
            </a:pPr>
            <a:r>
              <a:rPr lang="en-US" sz="1400" dirty="0"/>
              <a:t>[GO96] O. </a:t>
            </a:r>
            <a:r>
              <a:rPr lang="en-US" sz="1400" dirty="0" err="1"/>
              <a:t>Goldreich</a:t>
            </a:r>
            <a:r>
              <a:rPr lang="en-US" sz="1400" dirty="0"/>
              <a:t>, R. </a:t>
            </a:r>
            <a:r>
              <a:rPr lang="en-US" sz="1400" dirty="0" err="1"/>
              <a:t>Ostrovsky</a:t>
            </a:r>
            <a:r>
              <a:rPr lang="en-US" sz="1400" dirty="0"/>
              <a:t>: Software Protection and Simulation on Oblivious RAMs. J. ACM 43(3): 431-473 (1996)</a:t>
            </a:r>
          </a:p>
          <a:p>
            <a:pPr>
              <a:lnSpc>
                <a:spcPct val="170000"/>
              </a:lnSpc>
            </a:pPr>
            <a:r>
              <a:rPr lang="da-DK" sz="1400" dirty="0"/>
              <a:t>[GZ07] Tingjian Ge, Stanley B. Zdonik. Answering Aggregation Queries in a Secure System Model. VLDB 2007.</a:t>
            </a:r>
            <a:endParaRPr lang="en-US" sz="1400" dirty="0"/>
          </a:p>
        </p:txBody>
      </p:sp>
      <p:sp>
        <p:nvSpPr>
          <p:cNvPr id="4" name="Slide Number Placeholder 3"/>
          <p:cNvSpPr>
            <a:spLocks noGrp="1"/>
          </p:cNvSpPr>
          <p:nvPr>
            <p:ph type="sldNum" sz="quarter" idx="12"/>
          </p:nvPr>
        </p:nvSpPr>
        <p:spPr/>
        <p:txBody>
          <a:bodyPr/>
          <a:lstStyle/>
          <a:p>
            <a:fld id="{BACC0D7D-E0FC-49BF-B4A2-5B13217C58F0}" type="slidenum">
              <a:rPr lang="en-US" smtClean="0"/>
              <a:t>135</a:t>
            </a:fld>
            <a:endParaRPr lang="en-US"/>
          </a:p>
        </p:txBody>
      </p:sp>
    </p:spTree>
    <p:extLst>
      <p:ext uri="{BB962C8B-B14F-4D97-AF65-F5344CB8AC3E}">
        <p14:creationId xmlns:p14="http://schemas.microsoft.com/office/powerpoint/2010/main" val="8537441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Autofit/>
          </a:bodyPr>
          <a:lstStyle/>
          <a:p>
            <a:pPr>
              <a:lnSpc>
                <a:spcPct val="170000"/>
              </a:lnSpc>
            </a:pPr>
            <a:r>
              <a:rPr lang="en-US" sz="1400" dirty="0"/>
              <a:t>[GZ07b] </a:t>
            </a:r>
            <a:r>
              <a:rPr lang="en-US" sz="1400" dirty="0" err="1"/>
              <a:t>Tingjian</a:t>
            </a:r>
            <a:r>
              <a:rPr lang="en-US" sz="1400" dirty="0"/>
              <a:t> Ge, Stanley B. </a:t>
            </a:r>
            <a:r>
              <a:rPr lang="en-US" sz="1400" dirty="0" err="1"/>
              <a:t>Zdonik</a:t>
            </a:r>
            <a:r>
              <a:rPr lang="en-US" sz="1400" dirty="0"/>
              <a:t>: Fast, Secure Encryption for Indexing in a Column-Oriented DBMS. ICDE 2007.</a:t>
            </a:r>
          </a:p>
          <a:p>
            <a:pPr>
              <a:lnSpc>
                <a:spcPct val="170000"/>
              </a:lnSpc>
            </a:pPr>
            <a:r>
              <a:rPr lang="en-US" sz="1400" dirty="0"/>
              <a:t>[HIL+02] Executing SQL over Encrypted Data in the Database-Service-Provider Model. </a:t>
            </a:r>
            <a:r>
              <a:rPr lang="en-US" sz="1400" dirty="0" err="1"/>
              <a:t>Hakan</a:t>
            </a:r>
            <a:r>
              <a:rPr lang="en-US" sz="1400" dirty="0"/>
              <a:t> </a:t>
            </a:r>
            <a:r>
              <a:rPr lang="en-US" sz="1400" dirty="0" err="1"/>
              <a:t>Hacigumus</a:t>
            </a:r>
            <a:r>
              <a:rPr lang="en-US" sz="1400" dirty="0"/>
              <a:t>, </a:t>
            </a:r>
            <a:r>
              <a:rPr lang="en-US" sz="1400" dirty="0" err="1"/>
              <a:t>Balakrishna</a:t>
            </a:r>
            <a:r>
              <a:rPr lang="en-US" sz="1400" dirty="0"/>
              <a:t> R. </a:t>
            </a:r>
            <a:r>
              <a:rPr lang="en-US" sz="1400" dirty="0" err="1"/>
              <a:t>Iyer</a:t>
            </a:r>
            <a:r>
              <a:rPr lang="en-US" sz="1400" dirty="0"/>
              <a:t>, Chen Li, </a:t>
            </a:r>
            <a:r>
              <a:rPr lang="en-US" sz="1400" dirty="0" err="1"/>
              <a:t>Sharad</a:t>
            </a:r>
            <a:r>
              <a:rPr lang="en-US" sz="1400" dirty="0"/>
              <a:t> </a:t>
            </a:r>
            <a:r>
              <a:rPr lang="en-US" sz="1400" dirty="0" err="1"/>
              <a:t>Mehrotra</a:t>
            </a:r>
            <a:r>
              <a:rPr lang="en-US" sz="1400" dirty="0"/>
              <a:t>, SIGMOD 2002.</a:t>
            </a:r>
          </a:p>
          <a:p>
            <a:pPr>
              <a:lnSpc>
                <a:spcPct val="170000"/>
              </a:lnSpc>
            </a:pPr>
            <a:r>
              <a:rPr lang="da-DK" sz="1400" dirty="0"/>
              <a:t>[HIM04] Hakan Hacigümüs, Balakrishna R. Iyer, Sharad Mehrotra: Efficient Execution of Aggregation Queries over Encrypted Relational Databases. DASFAA 2004.</a:t>
            </a:r>
            <a:endParaRPr lang="en-US" sz="1400" dirty="0"/>
          </a:p>
          <a:p>
            <a:pPr>
              <a:lnSpc>
                <a:spcPct val="170000"/>
              </a:lnSpc>
            </a:pPr>
            <a:r>
              <a:rPr lang="da-DK" sz="1400" dirty="0"/>
              <a:t>[HIM05] Hakan Hacigümüs, Balakrishna R. Iyer, Sharad Mehrotra: Query Optimization in Encrypted Database Systems. DASFAA 2005.</a:t>
            </a:r>
            <a:endParaRPr lang="en-US" sz="1400" dirty="0"/>
          </a:p>
          <a:p>
            <a:pPr>
              <a:lnSpc>
                <a:spcPct val="170000"/>
              </a:lnSpc>
            </a:pPr>
            <a:r>
              <a:rPr lang="en-US" sz="1400" dirty="0"/>
              <a:t>[HIM05b] Efficient Execution of Aggregation Queries over Encrypted Relational Databases. </a:t>
            </a:r>
            <a:r>
              <a:rPr lang="en-US" sz="1400" dirty="0" err="1"/>
              <a:t>Hakan</a:t>
            </a:r>
            <a:r>
              <a:rPr lang="en-US" sz="1400" dirty="0"/>
              <a:t> </a:t>
            </a:r>
            <a:r>
              <a:rPr lang="en-US" sz="1400" dirty="0" err="1"/>
              <a:t>Hacigümüs</a:t>
            </a:r>
            <a:r>
              <a:rPr lang="en-US" sz="1400" dirty="0"/>
              <a:t>, </a:t>
            </a:r>
            <a:r>
              <a:rPr lang="en-US" sz="1400" dirty="0" err="1"/>
              <a:t>Balakrishna</a:t>
            </a:r>
            <a:r>
              <a:rPr lang="en-US" sz="1400" dirty="0"/>
              <a:t> R. </a:t>
            </a:r>
            <a:r>
              <a:rPr lang="en-US" sz="1400" dirty="0" err="1"/>
              <a:t>Iyer</a:t>
            </a:r>
            <a:r>
              <a:rPr lang="en-US" sz="1400" dirty="0"/>
              <a:t>, </a:t>
            </a:r>
            <a:r>
              <a:rPr lang="en-US" sz="1400" dirty="0" err="1"/>
              <a:t>Sharad</a:t>
            </a:r>
            <a:r>
              <a:rPr lang="en-US" sz="1400" dirty="0"/>
              <a:t> </a:t>
            </a:r>
            <a:r>
              <a:rPr lang="en-US" sz="1400" dirty="0" err="1"/>
              <a:t>Mehrotra</a:t>
            </a:r>
            <a:r>
              <a:rPr lang="en-US" sz="1400" dirty="0"/>
              <a:t>. DASFAA 2005.</a:t>
            </a:r>
          </a:p>
          <a:p>
            <a:pPr>
              <a:lnSpc>
                <a:spcPct val="170000"/>
              </a:lnSpc>
            </a:pPr>
            <a:r>
              <a:rPr lang="en-US" sz="1400" dirty="0"/>
              <a:t>[HLP+ 13] Matthew Hoekstra, </a:t>
            </a:r>
            <a:r>
              <a:rPr lang="en-US" sz="1400" dirty="0" err="1"/>
              <a:t>Reshma</a:t>
            </a:r>
            <a:r>
              <a:rPr lang="en-US" sz="1400" dirty="0"/>
              <a:t> </a:t>
            </a:r>
            <a:r>
              <a:rPr lang="en-US" sz="1400" dirty="0" err="1"/>
              <a:t>Lal</a:t>
            </a:r>
            <a:r>
              <a:rPr lang="en-US" sz="1400" dirty="0"/>
              <a:t>, Pradeep </a:t>
            </a:r>
            <a:r>
              <a:rPr lang="en-US" sz="1400" dirty="0" err="1"/>
              <a:t>Pappachan</a:t>
            </a:r>
            <a:r>
              <a:rPr lang="en-US" sz="1400" dirty="0"/>
              <a:t> and others. Using Innovative Instructions to Create Trustworthy Software Solutions. Workshop on Hardware and Architectural Support for Security and Privacy. 2013.</a:t>
            </a:r>
          </a:p>
        </p:txBody>
      </p:sp>
      <p:sp>
        <p:nvSpPr>
          <p:cNvPr id="4" name="Slide Number Placeholder 3"/>
          <p:cNvSpPr>
            <a:spLocks noGrp="1"/>
          </p:cNvSpPr>
          <p:nvPr>
            <p:ph type="sldNum" sz="quarter" idx="12"/>
          </p:nvPr>
        </p:nvSpPr>
        <p:spPr/>
        <p:txBody>
          <a:bodyPr/>
          <a:lstStyle/>
          <a:p>
            <a:fld id="{BACC0D7D-E0FC-49BF-B4A2-5B13217C58F0}" type="slidenum">
              <a:rPr lang="en-US" smtClean="0"/>
              <a:t>136</a:t>
            </a:fld>
            <a:endParaRPr lang="en-US"/>
          </a:p>
        </p:txBody>
      </p:sp>
    </p:spTree>
    <p:extLst>
      <p:ext uri="{BB962C8B-B14F-4D97-AF65-F5344CB8AC3E}">
        <p14:creationId xmlns:p14="http://schemas.microsoft.com/office/powerpoint/2010/main" val="9409141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lnSpcReduction="10000"/>
          </a:bodyPr>
          <a:lstStyle/>
          <a:p>
            <a:pPr>
              <a:lnSpc>
                <a:spcPct val="170000"/>
              </a:lnSpc>
            </a:pPr>
            <a:r>
              <a:rPr lang="da-DK" sz="1400" dirty="0"/>
              <a:t>[HMH08] Bijit Hore, Sharad Mehrotra, Hakan Hacigümüs: Managing and Querying Encrypted Data. Handbook of Database Security 2008</a:t>
            </a:r>
            <a:endParaRPr lang="en-US" sz="1400" dirty="0"/>
          </a:p>
          <a:p>
            <a:pPr>
              <a:lnSpc>
                <a:spcPct val="170000"/>
              </a:lnSpc>
            </a:pPr>
            <a:r>
              <a:rPr lang="en-US" sz="1400" dirty="0"/>
              <a:t>[HMI02] Providing Database as a Service. </a:t>
            </a:r>
            <a:r>
              <a:rPr lang="en-US" sz="1400" dirty="0" err="1"/>
              <a:t>Hakan</a:t>
            </a:r>
            <a:r>
              <a:rPr lang="en-US" sz="1400" dirty="0"/>
              <a:t> </a:t>
            </a:r>
            <a:r>
              <a:rPr lang="en-US" sz="1400" dirty="0" err="1"/>
              <a:t>Hacigumus</a:t>
            </a:r>
            <a:r>
              <a:rPr lang="en-US" sz="1400" dirty="0"/>
              <a:t>, Sharad Mehrotra, </a:t>
            </a:r>
            <a:r>
              <a:rPr lang="en-US" sz="1400" dirty="0" err="1"/>
              <a:t>Balakrishna</a:t>
            </a:r>
            <a:r>
              <a:rPr lang="en-US" sz="1400" dirty="0"/>
              <a:t> R. </a:t>
            </a:r>
            <a:r>
              <a:rPr lang="en-US" sz="1400" dirty="0" err="1"/>
              <a:t>Iyer</a:t>
            </a:r>
            <a:r>
              <a:rPr lang="en-US" sz="1400" dirty="0"/>
              <a:t>. ICDE 2002.</a:t>
            </a:r>
          </a:p>
          <a:p>
            <a:pPr>
              <a:lnSpc>
                <a:spcPct val="170000"/>
              </a:lnSpc>
            </a:pPr>
            <a:r>
              <a:rPr lang="en-US" sz="1400" dirty="0"/>
              <a:t>[HMT04] </a:t>
            </a:r>
            <a:r>
              <a:rPr lang="en-US" sz="1400" dirty="0" err="1"/>
              <a:t>Bijit</a:t>
            </a:r>
            <a:r>
              <a:rPr lang="en-US" sz="1400" dirty="0"/>
              <a:t> </a:t>
            </a:r>
            <a:r>
              <a:rPr lang="en-US" sz="1400" dirty="0" err="1"/>
              <a:t>Hore</a:t>
            </a:r>
            <a:r>
              <a:rPr lang="en-US" sz="1400" dirty="0"/>
              <a:t>, Sharad Mehrotra, Gene </a:t>
            </a:r>
            <a:r>
              <a:rPr lang="en-US" sz="1400" dirty="0" err="1"/>
              <a:t>Tsudik</a:t>
            </a:r>
            <a:r>
              <a:rPr lang="en-US" sz="1400" dirty="0"/>
              <a:t>: A Privacy-Preserving Index for Range Queries. VLDB 2004.</a:t>
            </a:r>
          </a:p>
          <a:p>
            <a:pPr>
              <a:lnSpc>
                <a:spcPct val="170000"/>
              </a:lnSpc>
            </a:pPr>
            <a:r>
              <a:rPr lang="da-DK" sz="1400" dirty="0"/>
              <a:t>[K09] G. Klein et al, “seL4: formal verification of an OS kernel” SOSP 2009.</a:t>
            </a:r>
          </a:p>
          <a:p>
            <a:pPr>
              <a:lnSpc>
                <a:spcPct val="170000"/>
              </a:lnSpc>
            </a:pPr>
            <a:r>
              <a:rPr lang="en-US" sz="1400" dirty="0"/>
              <a:t>[KEH+ 09] </a:t>
            </a:r>
            <a:r>
              <a:rPr lang="en-US" sz="1400" dirty="0" err="1"/>
              <a:t>Gerwin</a:t>
            </a:r>
            <a:r>
              <a:rPr lang="en-US" sz="1400" dirty="0"/>
              <a:t> Klein, Kevin </a:t>
            </a:r>
            <a:r>
              <a:rPr lang="en-US" sz="1400" dirty="0" err="1"/>
              <a:t>Elphinstone</a:t>
            </a:r>
            <a:r>
              <a:rPr lang="en-US" sz="1400" dirty="0"/>
              <a:t>, </a:t>
            </a:r>
            <a:r>
              <a:rPr lang="en-US" sz="1400" dirty="0" err="1"/>
              <a:t>Gernot</a:t>
            </a:r>
            <a:r>
              <a:rPr lang="en-US" sz="1400" dirty="0"/>
              <a:t> </a:t>
            </a:r>
            <a:r>
              <a:rPr lang="en-US" sz="1400" dirty="0" err="1"/>
              <a:t>Heiser</a:t>
            </a:r>
            <a:r>
              <a:rPr lang="en-US" sz="1400" dirty="0"/>
              <a:t>, June </a:t>
            </a:r>
            <a:r>
              <a:rPr lang="en-US" sz="1400" dirty="0" err="1"/>
              <a:t>Andronick</a:t>
            </a:r>
            <a:r>
              <a:rPr lang="en-US" sz="1400" dirty="0"/>
              <a:t>, David Cock, Philip </a:t>
            </a:r>
            <a:r>
              <a:rPr lang="en-US" sz="1400" dirty="0" err="1"/>
              <a:t>Derrin</a:t>
            </a:r>
            <a:r>
              <a:rPr lang="en-US" sz="1400" dirty="0"/>
              <a:t>, </a:t>
            </a:r>
            <a:r>
              <a:rPr lang="en-US" sz="1400" dirty="0" err="1"/>
              <a:t>Dhammika</a:t>
            </a:r>
            <a:r>
              <a:rPr lang="en-US" sz="1400" dirty="0"/>
              <a:t> </a:t>
            </a:r>
            <a:r>
              <a:rPr lang="en-US" sz="1400" dirty="0" err="1"/>
              <a:t>Elkaduwe</a:t>
            </a:r>
            <a:r>
              <a:rPr lang="en-US" sz="1400" dirty="0"/>
              <a:t>, Kai </a:t>
            </a:r>
            <a:r>
              <a:rPr lang="en-US" sz="1400" dirty="0" err="1"/>
              <a:t>Engelhardt</a:t>
            </a:r>
            <a:r>
              <a:rPr lang="en-US" sz="1400" dirty="0"/>
              <a:t>, </a:t>
            </a:r>
            <a:r>
              <a:rPr lang="en-US" sz="1400" dirty="0" err="1"/>
              <a:t>Rafal</a:t>
            </a:r>
            <a:r>
              <a:rPr lang="en-US" sz="1400" dirty="0"/>
              <a:t> </a:t>
            </a:r>
            <a:r>
              <a:rPr lang="en-US" sz="1400" dirty="0" err="1"/>
              <a:t>Kolanski</a:t>
            </a:r>
            <a:r>
              <a:rPr lang="en-US" sz="1400" dirty="0"/>
              <a:t>, Michael Norrish, Thomas Sewell, Harvey </a:t>
            </a:r>
            <a:r>
              <a:rPr lang="en-US" sz="1400" dirty="0" err="1"/>
              <a:t>Tuch</a:t>
            </a:r>
            <a:r>
              <a:rPr lang="en-US" sz="1400" dirty="0"/>
              <a:t>, Simon </a:t>
            </a:r>
            <a:r>
              <a:rPr lang="en-US" sz="1400" dirty="0" err="1"/>
              <a:t>Winwood</a:t>
            </a:r>
            <a:r>
              <a:rPr lang="en-US" sz="1400" dirty="0"/>
              <a:t>: seL4: formal verification of an OS kernel. SOSP 2009</a:t>
            </a:r>
          </a:p>
          <a:p>
            <a:pPr>
              <a:lnSpc>
                <a:spcPct val="170000"/>
              </a:lnSpc>
            </a:pPr>
            <a:r>
              <a:rPr lang="en-US" sz="1400" dirty="0"/>
              <a:t>[KL07] Introduction to Modern Cryptography. Jonathan Katz and Yehuda Lindell. Chapman &amp; Hall/CRC Press. 2007.</a:t>
            </a:r>
          </a:p>
          <a:p>
            <a:endParaRPr lang="en-US" sz="1400" dirty="0"/>
          </a:p>
        </p:txBody>
      </p:sp>
      <p:sp>
        <p:nvSpPr>
          <p:cNvPr id="4" name="Slide Number Placeholder 3"/>
          <p:cNvSpPr>
            <a:spLocks noGrp="1"/>
          </p:cNvSpPr>
          <p:nvPr>
            <p:ph type="sldNum" sz="quarter" idx="12"/>
          </p:nvPr>
        </p:nvSpPr>
        <p:spPr/>
        <p:txBody>
          <a:bodyPr/>
          <a:lstStyle/>
          <a:p>
            <a:fld id="{BACC0D7D-E0FC-49BF-B4A2-5B13217C58F0}" type="slidenum">
              <a:rPr lang="en-US" smtClean="0"/>
              <a:t>137</a:t>
            </a:fld>
            <a:endParaRPr lang="en-US"/>
          </a:p>
        </p:txBody>
      </p:sp>
    </p:spTree>
    <p:extLst>
      <p:ext uri="{BB962C8B-B14F-4D97-AF65-F5344CB8AC3E}">
        <p14:creationId xmlns:p14="http://schemas.microsoft.com/office/powerpoint/2010/main" val="14511597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a:xfrm>
            <a:off x="435429" y="1143000"/>
            <a:ext cx="8229600" cy="5334000"/>
          </a:xfrm>
        </p:spPr>
        <p:txBody>
          <a:bodyPr>
            <a:noAutofit/>
          </a:bodyPr>
          <a:lstStyle/>
          <a:p>
            <a:pPr>
              <a:lnSpc>
                <a:spcPct val="170000"/>
              </a:lnSpc>
            </a:pPr>
            <a:r>
              <a:rPr lang="en-US" sz="1400" dirty="0"/>
              <a:t>[MAB+ 13] Frank </a:t>
            </a:r>
            <a:r>
              <a:rPr lang="en-US" sz="1400" dirty="0" err="1"/>
              <a:t>Mckeen</a:t>
            </a:r>
            <a:r>
              <a:rPr lang="en-US" sz="1400" dirty="0"/>
              <a:t>, </a:t>
            </a:r>
            <a:r>
              <a:rPr lang="en-US" sz="1400" dirty="0" err="1"/>
              <a:t>Ilya</a:t>
            </a:r>
            <a:r>
              <a:rPr lang="en-US" sz="1400" dirty="0"/>
              <a:t> </a:t>
            </a:r>
            <a:r>
              <a:rPr lang="en-US" sz="1400" dirty="0" err="1"/>
              <a:t>Alexandrovich</a:t>
            </a:r>
            <a:r>
              <a:rPr lang="en-US" sz="1400" dirty="0"/>
              <a:t>, Alex </a:t>
            </a:r>
            <a:r>
              <a:rPr lang="en-US" sz="1400" dirty="0" err="1"/>
              <a:t>Berenzon</a:t>
            </a:r>
            <a:r>
              <a:rPr lang="en-US" sz="1400" dirty="0"/>
              <a:t> and others. Innovative Instructions and Software Model for Isolated Execution. Workshop on Hardware and Architectural Support for Security and Privacy. 2013.</a:t>
            </a:r>
          </a:p>
          <a:p>
            <a:pPr>
              <a:lnSpc>
                <a:spcPct val="170000"/>
              </a:lnSpc>
            </a:pPr>
            <a:r>
              <a:rPr lang="en-US" sz="1400" dirty="0"/>
              <a:t>[MT05] E. </a:t>
            </a:r>
            <a:r>
              <a:rPr lang="en-US" sz="1400" dirty="0" err="1"/>
              <a:t>Mykletun</a:t>
            </a:r>
            <a:r>
              <a:rPr lang="en-US" sz="1400" dirty="0"/>
              <a:t>, G. </a:t>
            </a:r>
            <a:r>
              <a:rPr lang="en-US" sz="1400" dirty="0" err="1"/>
              <a:t>Tsudik</a:t>
            </a:r>
            <a:r>
              <a:rPr lang="en-US" sz="1400" dirty="0"/>
              <a:t>. Incorporating a Secure Coprocessor in the Database-as-a-Service Model. IWIA Workshop 2005.</a:t>
            </a:r>
          </a:p>
          <a:p>
            <a:pPr>
              <a:lnSpc>
                <a:spcPct val="170000"/>
              </a:lnSpc>
            </a:pPr>
            <a:r>
              <a:rPr lang="en-US" sz="1400" dirty="0"/>
              <a:t>[NIST 09] P. </a:t>
            </a:r>
            <a:r>
              <a:rPr lang="en-US" sz="1400" dirty="0" err="1"/>
              <a:t>Mell</a:t>
            </a:r>
            <a:r>
              <a:rPr lang="en-US" sz="1400" dirty="0"/>
              <a:t> and T. </a:t>
            </a:r>
            <a:r>
              <a:rPr lang="en-US" sz="1400" dirty="0" err="1"/>
              <a:t>Grance</a:t>
            </a:r>
            <a:r>
              <a:rPr lang="en-US" sz="1400" dirty="0"/>
              <a:t>. NIST definition of cloud computing. National Institute of Standards and Technology. October 7, 2009.</a:t>
            </a:r>
          </a:p>
          <a:p>
            <a:pPr>
              <a:lnSpc>
                <a:spcPct val="170000"/>
              </a:lnSpc>
            </a:pPr>
            <a:r>
              <a:rPr lang="en-US" sz="1400" dirty="0"/>
              <a:t>[OTDE] Oracle Transparent Data Encryption. </a:t>
            </a:r>
            <a:r>
              <a:rPr lang="en-US" sz="1400" u="sng" dirty="0">
                <a:hlinkClick r:id="rId2"/>
              </a:rPr>
              <a:t>http://www.oracle.com/technetwork/database/options/advanced-security/index-099011.html</a:t>
            </a:r>
            <a:endParaRPr lang="en-US" sz="1400" dirty="0"/>
          </a:p>
          <a:p>
            <a:pPr>
              <a:lnSpc>
                <a:spcPct val="170000"/>
              </a:lnSpc>
            </a:pPr>
            <a:r>
              <a:rPr lang="en-US" sz="1400" dirty="0"/>
              <a:t>[P99] Public-Key Cryptosystems Based on Composite Degree </a:t>
            </a:r>
            <a:r>
              <a:rPr lang="en-US" sz="1400" dirty="0" err="1"/>
              <a:t>Residuosity</a:t>
            </a:r>
            <a:r>
              <a:rPr lang="en-US" sz="1400" dirty="0"/>
              <a:t> Classes. Pascal </a:t>
            </a:r>
            <a:r>
              <a:rPr lang="en-US" sz="1400" dirty="0" err="1"/>
              <a:t>Paillier</a:t>
            </a:r>
            <a:r>
              <a:rPr lang="en-US" sz="1400" dirty="0"/>
              <a:t>. EUROCRYPT 1999.</a:t>
            </a:r>
          </a:p>
          <a:p>
            <a:pPr>
              <a:lnSpc>
                <a:spcPct val="170000"/>
              </a:lnSpc>
            </a:pPr>
            <a:r>
              <a:rPr lang="en-US" sz="1400" dirty="0"/>
              <a:t>[PBH+ 11] Donald E. Porter, Silas Boyd-</a:t>
            </a:r>
            <a:r>
              <a:rPr lang="en-US" sz="1400" dirty="0" err="1"/>
              <a:t>Wickizer</a:t>
            </a:r>
            <a:r>
              <a:rPr lang="en-US" sz="1400" dirty="0"/>
              <a:t>, Jon Howell, Reuben </a:t>
            </a:r>
            <a:r>
              <a:rPr lang="en-US" sz="1400" dirty="0" err="1"/>
              <a:t>Olinsky</a:t>
            </a:r>
            <a:r>
              <a:rPr lang="en-US" sz="1400" dirty="0"/>
              <a:t>, Galen C. Hunt: Rethinking the library OS from the top down. ASPLOS 2011</a:t>
            </a:r>
          </a:p>
        </p:txBody>
      </p:sp>
      <p:sp>
        <p:nvSpPr>
          <p:cNvPr id="4" name="Slide Number Placeholder 3"/>
          <p:cNvSpPr>
            <a:spLocks noGrp="1"/>
          </p:cNvSpPr>
          <p:nvPr>
            <p:ph type="sldNum" sz="quarter" idx="12"/>
          </p:nvPr>
        </p:nvSpPr>
        <p:spPr/>
        <p:txBody>
          <a:bodyPr/>
          <a:lstStyle/>
          <a:p>
            <a:fld id="{BACC0D7D-E0FC-49BF-B4A2-5B13217C58F0}" type="slidenum">
              <a:rPr lang="en-US" smtClean="0"/>
              <a:t>138</a:t>
            </a:fld>
            <a:endParaRPr lang="en-US"/>
          </a:p>
        </p:txBody>
      </p:sp>
    </p:spTree>
    <p:extLst>
      <p:ext uri="{BB962C8B-B14F-4D97-AF65-F5344CB8AC3E}">
        <p14:creationId xmlns:p14="http://schemas.microsoft.com/office/powerpoint/2010/main" val="39919048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a:lnSpc>
                <a:spcPct val="170000"/>
              </a:lnSpc>
            </a:pPr>
            <a:r>
              <a:rPr lang="en-US" sz="1400" dirty="0"/>
              <a:t>[PLZ13] An Ideal-Security Protocol for Order-Preserving Encoding. </a:t>
            </a:r>
            <a:r>
              <a:rPr lang="en-US" sz="1400" dirty="0" err="1"/>
              <a:t>Raluca</a:t>
            </a:r>
            <a:r>
              <a:rPr lang="en-US" sz="1400" dirty="0"/>
              <a:t> Ada </a:t>
            </a:r>
            <a:r>
              <a:rPr lang="en-US" sz="1400" dirty="0" err="1"/>
              <a:t>Popa</a:t>
            </a:r>
            <a:r>
              <a:rPr lang="en-US" sz="1400" dirty="0"/>
              <a:t>, Frank H Li, </a:t>
            </a:r>
            <a:r>
              <a:rPr lang="en-US" sz="1400" dirty="0" err="1"/>
              <a:t>Nickolai</a:t>
            </a:r>
            <a:r>
              <a:rPr lang="en-US" sz="1400" dirty="0"/>
              <a:t> </a:t>
            </a:r>
            <a:r>
              <a:rPr lang="en-US" sz="1400" dirty="0" err="1"/>
              <a:t>Zeldovich</a:t>
            </a:r>
            <a:r>
              <a:rPr lang="en-US" sz="1400" dirty="0"/>
              <a:t>.  </a:t>
            </a:r>
            <a:r>
              <a:rPr lang="en-US" sz="1400" dirty="0" err="1"/>
              <a:t>Symp</a:t>
            </a:r>
            <a:r>
              <a:rPr lang="en-US" sz="1400" dirty="0"/>
              <a:t> on Security and Privacy, 2013.</a:t>
            </a:r>
          </a:p>
          <a:p>
            <a:pPr>
              <a:lnSpc>
                <a:spcPct val="170000"/>
              </a:lnSpc>
            </a:pPr>
            <a:r>
              <a:rPr lang="en-US" sz="1400" dirty="0"/>
              <a:t>[PRZ+11] </a:t>
            </a:r>
            <a:r>
              <a:rPr lang="en-US" sz="1400" dirty="0" err="1"/>
              <a:t>CryptDB</a:t>
            </a:r>
            <a:r>
              <a:rPr lang="en-US" sz="1400" dirty="0"/>
              <a:t>: protecting confidentiality with encrypted query processing. </a:t>
            </a:r>
            <a:r>
              <a:rPr lang="en-US" sz="1400" dirty="0" err="1"/>
              <a:t>Raluca</a:t>
            </a:r>
            <a:r>
              <a:rPr lang="en-US" sz="1400" dirty="0"/>
              <a:t> A. </a:t>
            </a:r>
            <a:r>
              <a:rPr lang="en-US" sz="1400" dirty="0" err="1"/>
              <a:t>Popa</a:t>
            </a:r>
            <a:r>
              <a:rPr lang="en-US" sz="1400" dirty="0"/>
              <a:t>, Catherine M. S. Redfield, </a:t>
            </a:r>
            <a:r>
              <a:rPr lang="en-US" sz="1400" dirty="0" err="1"/>
              <a:t>Nickolai</a:t>
            </a:r>
            <a:r>
              <a:rPr lang="en-US" sz="1400" dirty="0"/>
              <a:t> </a:t>
            </a:r>
            <a:r>
              <a:rPr lang="en-US" sz="1400" dirty="0" err="1"/>
              <a:t>Zeldovich</a:t>
            </a:r>
            <a:r>
              <a:rPr lang="en-US" sz="1400" dirty="0"/>
              <a:t>, </a:t>
            </a:r>
            <a:r>
              <a:rPr lang="en-US" sz="1400" dirty="0" err="1"/>
              <a:t>Hari</a:t>
            </a:r>
            <a:r>
              <a:rPr lang="en-US" sz="1400" dirty="0"/>
              <a:t> </a:t>
            </a:r>
            <a:r>
              <a:rPr lang="en-US" sz="1400" dirty="0" err="1"/>
              <a:t>Balakrishnan</a:t>
            </a:r>
            <a:r>
              <a:rPr lang="en-US" sz="1400" dirty="0"/>
              <a:t>. SOSP 2011.</a:t>
            </a:r>
          </a:p>
          <a:p>
            <a:pPr>
              <a:lnSpc>
                <a:spcPct val="170000"/>
              </a:lnSpc>
            </a:pPr>
            <a:r>
              <a:rPr lang="en-US" sz="1400" dirty="0"/>
              <a:t>[RAD78] R. </a:t>
            </a:r>
            <a:r>
              <a:rPr lang="en-US" sz="1400" dirty="0" err="1"/>
              <a:t>Rivest</a:t>
            </a:r>
            <a:r>
              <a:rPr lang="en-US" sz="1400" dirty="0"/>
              <a:t>, L. </a:t>
            </a:r>
            <a:r>
              <a:rPr lang="en-US" sz="1400" dirty="0" err="1"/>
              <a:t>Adleman</a:t>
            </a:r>
            <a:r>
              <a:rPr lang="en-US" sz="1400" dirty="0"/>
              <a:t>,  M. </a:t>
            </a:r>
            <a:r>
              <a:rPr lang="en-US" sz="1400" dirty="0" err="1"/>
              <a:t>Dertouzos</a:t>
            </a:r>
            <a:r>
              <a:rPr lang="en-US" sz="1400" dirty="0"/>
              <a:t>. On Data Banks and Privacy </a:t>
            </a:r>
            <a:r>
              <a:rPr lang="en-US" sz="1400" dirty="0" err="1"/>
              <a:t>Homomorphisms</a:t>
            </a:r>
            <a:r>
              <a:rPr lang="en-US" sz="1400" dirty="0"/>
              <a:t>. In Foundations of Secure Computation, pages 169-178, 1978</a:t>
            </a:r>
          </a:p>
          <a:p>
            <a:r>
              <a:rPr lang="en-US" sz="1400" dirty="0"/>
              <a:t>[S96] Applied Cryptography. Bruce </a:t>
            </a:r>
            <a:r>
              <a:rPr lang="en-US" sz="1400" dirty="0" err="1"/>
              <a:t>Schneier</a:t>
            </a:r>
            <a:r>
              <a:rPr lang="en-US" sz="1400" dirty="0"/>
              <a:t>. John Wiley &amp; Sons, 1996.</a:t>
            </a:r>
          </a:p>
          <a:p>
            <a:pPr lvl="0"/>
            <a:r>
              <a:rPr lang="en-US" sz="1400" dirty="0"/>
              <a:t>[SS05] Trusted Computing Platforms: Design and Applications. Sean W Smith.  Springer. 2005.</a:t>
            </a:r>
          </a:p>
          <a:p>
            <a:r>
              <a:rPr lang="en-US" sz="1400" dirty="0"/>
              <a:t>[SS13] E. </a:t>
            </a:r>
            <a:r>
              <a:rPr lang="en-US" sz="1400" dirty="0" err="1"/>
              <a:t>Stefanov</a:t>
            </a:r>
            <a:r>
              <a:rPr lang="en-US" sz="1400" dirty="0"/>
              <a:t>, E. Shi. </a:t>
            </a:r>
            <a:r>
              <a:rPr lang="en-US" sz="1400" dirty="0" err="1"/>
              <a:t>ObliviStore</a:t>
            </a:r>
            <a:r>
              <a:rPr lang="en-US" sz="1400" dirty="0"/>
              <a:t>: High Performance Oblivious Cloud Storage. IEEE S&amp;P. 2013.</a:t>
            </a:r>
          </a:p>
          <a:p>
            <a:r>
              <a:rPr lang="en-US" sz="1400" dirty="0"/>
              <a:t>[STDE] </a:t>
            </a:r>
            <a:r>
              <a:rPr lang="en-US" sz="1400" dirty="0" err="1"/>
              <a:t>Sql</a:t>
            </a:r>
            <a:r>
              <a:rPr lang="en-US" sz="1400" dirty="0"/>
              <a:t> Server Transparent Data Encryption. </a:t>
            </a:r>
            <a:br>
              <a:rPr lang="en-US" sz="1400" dirty="0"/>
            </a:br>
            <a:r>
              <a:rPr lang="en-US" sz="1400" u="sng" dirty="0">
                <a:hlinkClick r:id="rId3"/>
              </a:rPr>
              <a:t>http://technet.microsoft.com/en-us/library/bb934049.aspx</a:t>
            </a:r>
            <a:endParaRPr lang="en-US" sz="1400" dirty="0"/>
          </a:p>
          <a:p>
            <a:pPr lvl="0"/>
            <a:endParaRPr lang="en-US" sz="1400" dirty="0"/>
          </a:p>
          <a:p>
            <a:endParaRPr lang="en-US" sz="1400" dirty="0"/>
          </a:p>
        </p:txBody>
      </p:sp>
      <p:sp>
        <p:nvSpPr>
          <p:cNvPr id="4" name="Slide Number Placeholder 3"/>
          <p:cNvSpPr>
            <a:spLocks noGrp="1"/>
          </p:cNvSpPr>
          <p:nvPr>
            <p:ph type="sldNum" sz="quarter" idx="12"/>
          </p:nvPr>
        </p:nvSpPr>
        <p:spPr/>
        <p:txBody>
          <a:bodyPr/>
          <a:lstStyle/>
          <a:p>
            <a:fld id="{BACC0D7D-E0FC-49BF-B4A2-5B13217C58F0}" type="slidenum">
              <a:rPr lang="en-US" smtClean="0"/>
              <a:t>139</a:t>
            </a:fld>
            <a:endParaRPr lang="en-US"/>
          </a:p>
        </p:txBody>
      </p:sp>
    </p:spTree>
    <p:extLst>
      <p:ext uri="{BB962C8B-B14F-4D97-AF65-F5344CB8AC3E}">
        <p14:creationId xmlns:p14="http://schemas.microsoft.com/office/powerpoint/2010/main" val="196784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85000" lnSpcReduction="20000"/>
          </a:bodyPr>
          <a:lstStyle/>
          <a:p>
            <a:r>
              <a:rPr lang="en-US" dirty="0">
                <a:solidFill>
                  <a:schemeClr val="bg1">
                    <a:lumMod val="65000"/>
                  </a:schemeClr>
                </a:solidFill>
              </a:rPr>
              <a:t>Introduction</a:t>
            </a:r>
          </a:p>
          <a:p>
            <a:r>
              <a:rPr lang="en-US" dirty="0"/>
              <a:t>Overview</a:t>
            </a:r>
          </a:p>
          <a:p>
            <a:r>
              <a:rPr lang="en-US" dirty="0"/>
              <a:t>Basics of Encryption</a:t>
            </a:r>
          </a:p>
          <a:p>
            <a:r>
              <a:rPr lang="en-US" dirty="0"/>
              <a:t>Trusted Client based Systems</a:t>
            </a:r>
          </a:p>
          <a:p>
            <a:r>
              <a:rPr lang="en-US" dirty="0"/>
              <a:t>Secure In-Cloud Processing</a:t>
            </a:r>
          </a:p>
          <a:p>
            <a:r>
              <a:rPr lang="en-US" dirty="0"/>
              <a:t>Security</a:t>
            </a:r>
          </a:p>
          <a:p>
            <a:r>
              <a:rPr lang="en-US" dirty="0"/>
              <a:t>Conclusion</a:t>
            </a:r>
          </a:p>
          <a:p>
            <a:endParaRPr lang="en-US" dirty="0"/>
          </a:p>
        </p:txBody>
      </p:sp>
      <p:sp>
        <p:nvSpPr>
          <p:cNvPr id="4" name="Slide Number Placeholder 3"/>
          <p:cNvSpPr>
            <a:spLocks noGrp="1"/>
          </p:cNvSpPr>
          <p:nvPr>
            <p:ph type="sldNum" sz="quarter" idx="12"/>
          </p:nvPr>
        </p:nvSpPr>
        <p:spPr/>
        <p:txBody>
          <a:bodyPr/>
          <a:lstStyle/>
          <a:p>
            <a:fld id="{BACC0D7D-E0FC-49BF-B4A2-5B13217C58F0}" type="slidenum">
              <a:rPr lang="en-US" smtClean="0"/>
              <a:t>14</a:t>
            </a:fld>
            <a:endParaRPr lang="en-US"/>
          </a:p>
        </p:txBody>
      </p:sp>
    </p:spTree>
    <p:extLst>
      <p:ext uri="{BB962C8B-B14F-4D97-AF65-F5344CB8AC3E}">
        <p14:creationId xmlns:p14="http://schemas.microsoft.com/office/powerpoint/2010/main" val="11843247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Autofit/>
          </a:bodyPr>
          <a:lstStyle/>
          <a:p>
            <a:pPr>
              <a:lnSpc>
                <a:spcPct val="170000"/>
              </a:lnSpc>
            </a:pPr>
            <a:r>
              <a:rPr lang="en-US" sz="1400" dirty="0"/>
              <a:t>[</a:t>
            </a:r>
            <a:r>
              <a:rPr lang="en-US" sz="1400" dirty="0" err="1"/>
              <a:t>TCGNotes</a:t>
            </a:r>
            <a:r>
              <a:rPr lang="en-US" sz="1400" dirty="0"/>
              <a:t>] Trusted Computing Architecture and its applications. CS255 Lecture Notes. Stanford University. </a:t>
            </a:r>
            <a:r>
              <a:rPr lang="en-US" sz="1400" u="sng" dirty="0">
                <a:hlinkClick r:id="rId3"/>
              </a:rPr>
              <a:t>http://crypto.stanford.edu/cs155old/cs155-spring11/lectures/08-TCG.pdf</a:t>
            </a:r>
            <a:endParaRPr lang="en-US" sz="1400" dirty="0"/>
          </a:p>
          <a:p>
            <a:pPr>
              <a:lnSpc>
                <a:spcPct val="170000"/>
              </a:lnSpc>
            </a:pPr>
            <a:r>
              <a:rPr lang="da-DK" sz="1400" dirty="0"/>
              <a:t>[TFM13] Stephen Tu, M. Frans Kaashoek, Samuel Madden et al. </a:t>
            </a:r>
            <a:r>
              <a:rPr lang="en-US" sz="1400" dirty="0"/>
              <a:t>Processing Analytical Queries over Encrypted Data.  VLDB 2013.</a:t>
            </a:r>
          </a:p>
          <a:p>
            <a:pPr>
              <a:lnSpc>
                <a:spcPct val="170000"/>
              </a:lnSpc>
            </a:pPr>
            <a:r>
              <a:rPr lang="en-US" sz="1400" dirty="0"/>
              <a:t>[</a:t>
            </a:r>
            <a:r>
              <a:rPr lang="en-US" sz="1400" dirty="0" err="1"/>
              <a:t>TPMSpec</a:t>
            </a:r>
            <a:r>
              <a:rPr lang="en-US" sz="1400" dirty="0"/>
              <a:t>] TPM Main Specification. </a:t>
            </a:r>
            <a:r>
              <a:rPr lang="en-US" sz="1400" u="sng" dirty="0">
                <a:hlinkClick r:id="rId4"/>
              </a:rPr>
              <a:t>http://www.trustedcomputinggroup.org/resources/tpm_main_specification</a:t>
            </a:r>
            <a:endParaRPr lang="en-US" sz="1400" dirty="0"/>
          </a:p>
          <a:p>
            <a:pPr>
              <a:lnSpc>
                <a:spcPct val="170000"/>
              </a:lnSpc>
            </a:pPr>
            <a:r>
              <a:rPr lang="en-US" sz="1400" dirty="0"/>
              <a:t>[VYK12] </a:t>
            </a:r>
            <a:r>
              <a:rPr lang="en-US" sz="1400" dirty="0" err="1"/>
              <a:t>Vaibhav</a:t>
            </a:r>
            <a:r>
              <a:rPr lang="en-US" sz="1400" dirty="0"/>
              <a:t> </a:t>
            </a:r>
            <a:r>
              <a:rPr lang="en-US" sz="1400" dirty="0" err="1"/>
              <a:t>Khadilkar</a:t>
            </a:r>
            <a:r>
              <a:rPr lang="en-US" sz="1400" dirty="0"/>
              <a:t>, Kerim </a:t>
            </a:r>
            <a:r>
              <a:rPr lang="en-US" sz="1400" dirty="0" err="1"/>
              <a:t>Yasin</a:t>
            </a:r>
            <a:r>
              <a:rPr lang="en-US" sz="1400" dirty="0"/>
              <a:t> Oktay, Murat </a:t>
            </a:r>
            <a:r>
              <a:rPr lang="en-US" sz="1400" dirty="0" err="1"/>
              <a:t>Kantarcioglu</a:t>
            </a:r>
            <a:r>
              <a:rPr lang="en-US" sz="1400" dirty="0"/>
              <a:t>, </a:t>
            </a:r>
            <a:r>
              <a:rPr lang="en-US" sz="1400" dirty="0" err="1"/>
              <a:t>Sharad</a:t>
            </a:r>
            <a:r>
              <a:rPr lang="en-US" sz="1400" dirty="0"/>
              <a:t> </a:t>
            </a:r>
            <a:r>
              <a:rPr lang="en-US" sz="1400" dirty="0" err="1"/>
              <a:t>Mehrotra</a:t>
            </a:r>
            <a:r>
              <a:rPr lang="en-US" sz="1400" dirty="0"/>
              <a:t>: Secure Data Processing over Hybrid Clouds. IEEE Data Eng. Bull. 35(4): 46-54 (2012).</a:t>
            </a:r>
          </a:p>
          <a:p>
            <a:pPr>
              <a:lnSpc>
                <a:spcPct val="170000"/>
              </a:lnSpc>
            </a:pPr>
            <a:r>
              <a:rPr lang="en-US" sz="1400" dirty="0"/>
              <a:t>[W12] P. Williams. Oblivious Remote Data Access Made Parallel. PhD Thesis. 2012.</a:t>
            </a:r>
          </a:p>
          <a:p>
            <a:pPr>
              <a:lnSpc>
                <a:spcPct val="170000"/>
              </a:lnSpc>
            </a:pPr>
            <a:r>
              <a:rPr lang="en-US" sz="1400" dirty="0"/>
              <a:t>[ZCC+] </a:t>
            </a:r>
            <a:r>
              <a:rPr lang="en-US" sz="1400" dirty="0" err="1"/>
              <a:t>Fengzhe</a:t>
            </a:r>
            <a:r>
              <a:rPr lang="en-US" sz="1400" dirty="0"/>
              <a:t> Zhang, </a:t>
            </a:r>
            <a:r>
              <a:rPr lang="en-US" sz="1400" dirty="0" err="1"/>
              <a:t>Jin</a:t>
            </a:r>
            <a:r>
              <a:rPr lang="en-US" sz="1400" dirty="0"/>
              <a:t> Chen, </a:t>
            </a:r>
            <a:r>
              <a:rPr lang="en-US" sz="1400" dirty="0" err="1"/>
              <a:t>Haibo</a:t>
            </a:r>
            <a:r>
              <a:rPr lang="en-US" sz="1400" dirty="0"/>
              <a:t> Chen, </a:t>
            </a:r>
            <a:r>
              <a:rPr lang="en-US" sz="1400" dirty="0" err="1"/>
              <a:t>Binyu</a:t>
            </a:r>
            <a:r>
              <a:rPr lang="en-US" sz="1400" dirty="0"/>
              <a:t> </a:t>
            </a:r>
            <a:r>
              <a:rPr lang="en-US" sz="1400" dirty="0" err="1"/>
              <a:t>Zang</a:t>
            </a:r>
            <a:r>
              <a:rPr lang="en-US" sz="1400" dirty="0"/>
              <a:t>: </a:t>
            </a:r>
            <a:r>
              <a:rPr lang="en-US" sz="1400" dirty="0" err="1"/>
              <a:t>CloudVisor</a:t>
            </a:r>
            <a:r>
              <a:rPr lang="en-US" sz="1400" dirty="0"/>
              <a:t>: retrofitting protection of virtual machines in multi-tenant cloud with nested virtualization. SOSP 2011</a:t>
            </a:r>
          </a:p>
        </p:txBody>
      </p:sp>
      <p:sp>
        <p:nvSpPr>
          <p:cNvPr id="4" name="Slide Number Placeholder 3"/>
          <p:cNvSpPr>
            <a:spLocks noGrp="1"/>
          </p:cNvSpPr>
          <p:nvPr>
            <p:ph type="sldNum" sz="quarter" idx="12"/>
          </p:nvPr>
        </p:nvSpPr>
        <p:spPr/>
        <p:txBody>
          <a:bodyPr/>
          <a:lstStyle/>
          <a:p>
            <a:fld id="{BACC0D7D-E0FC-49BF-B4A2-5B13217C58F0}" type="slidenum">
              <a:rPr lang="en-US" smtClean="0"/>
              <a:t>140</a:t>
            </a:fld>
            <a:endParaRPr lang="en-US"/>
          </a:p>
        </p:txBody>
      </p:sp>
    </p:spTree>
    <p:extLst>
      <p:ext uri="{BB962C8B-B14F-4D97-AF65-F5344CB8AC3E}">
        <p14:creationId xmlns:p14="http://schemas.microsoft.com/office/powerpoint/2010/main" val="135243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Adversary</a:t>
            </a:r>
          </a:p>
        </p:txBody>
      </p:sp>
      <p:sp>
        <p:nvSpPr>
          <p:cNvPr id="3" name="Slide Number Placeholder 2"/>
          <p:cNvSpPr>
            <a:spLocks noGrp="1"/>
          </p:cNvSpPr>
          <p:nvPr>
            <p:ph type="sldNum" sz="quarter" idx="12"/>
          </p:nvPr>
        </p:nvSpPr>
        <p:spPr/>
        <p:txBody>
          <a:bodyPr/>
          <a:lstStyle/>
          <a:p>
            <a:fld id="{BACC0D7D-E0FC-49BF-B4A2-5B13217C58F0}" type="slidenum">
              <a:rPr lang="en-US" smtClean="0"/>
              <a:t>15</a:t>
            </a:fld>
            <a:endParaRPr lang="en-US"/>
          </a:p>
        </p:txBody>
      </p:sp>
      <p:pic>
        <p:nvPicPr>
          <p:cNvPr id="4" name="Picture 3"/>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cxnSp>
        <p:nvCxnSpPr>
          <p:cNvPr id="5" name="Elbow Connector 4"/>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8" name="Group 7"/>
          <p:cNvGrpSpPr/>
          <p:nvPr/>
        </p:nvGrpSpPr>
        <p:grpSpPr>
          <a:xfrm>
            <a:off x="2646450" y="2162877"/>
            <a:ext cx="1228047" cy="603339"/>
            <a:chOff x="6157200" y="4437319"/>
            <a:chExt cx="1228047" cy="603339"/>
          </a:xfrm>
        </p:grpSpPr>
        <p:pic>
          <p:nvPicPr>
            <p:cNvPr id="9" name="Picture 8"/>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10" name="Picture 9"/>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11" name="Picture 10"/>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12" name="Group 11"/>
          <p:cNvGrpSpPr/>
          <p:nvPr/>
        </p:nvGrpSpPr>
        <p:grpSpPr>
          <a:xfrm>
            <a:off x="2798850" y="2315277"/>
            <a:ext cx="1228047" cy="603339"/>
            <a:chOff x="6157200" y="4437319"/>
            <a:chExt cx="1228047" cy="603339"/>
          </a:xfrm>
        </p:grpSpPr>
        <p:pic>
          <p:nvPicPr>
            <p:cNvPr id="13" name="Picture 12"/>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14" name="Picture 13"/>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15" name="Picture 14"/>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16" name="Group 15"/>
          <p:cNvGrpSpPr/>
          <p:nvPr/>
        </p:nvGrpSpPr>
        <p:grpSpPr>
          <a:xfrm>
            <a:off x="2951250" y="2467677"/>
            <a:ext cx="1228047" cy="603339"/>
            <a:chOff x="6157200" y="4437319"/>
            <a:chExt cx="1228047" cy="603339"/>
          </a:xfrm>
        </p:grpSpPr>
        <p:pic>
          <p:nvPicPr>
            <p:cNvPr id="17" name="Picture 16"/>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18" name="Picture 17"/>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19" name="Picture 18"/>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20" name="Group 19"/>
          <p:cNvGrpSpPr/>
          <p:nvPr/>
        </p:nvGrpSpPr>
        <p:grpSpPr>
          <a:xfrm>
            <a:off x="875141" y="3000960"/>
            <a:ext cx="1711128" cy="615281"/>
            <a:chOff x="5896755" y="3921626"/>
            <a:chExt cx="1711128" cy="615281"/>
          </a:xfrm>
        </p:grpSpPr>
        <p:pic>
          <p:nvPicPr>
            <p:cNvPr id="21" name="Picture 20"/>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22" name="Picture 21"/>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23" name="Picture 22"/>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pic>
        <p:nvPicPr>
          <p:cNvPr id="24" name="Picture 23"/>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26" name="Picture 25"/>
          <p:cNvPicPr>
            <a:picLocks noChangeAspect="1"/>
          </p:cNvPicPr>
          <p:nvPr/>
        </p:nvPicPr>
        <p:blipFill>
          <a:blip r:embed="rId8">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cxnSp>
        <p:nvCxnSpPr>
          <p:cNvPr id="28" name="Straight Connector 27"/>
          <p:cNvCxnSpPr/>
          <p:nvPr/>
        </p:nvCxnSpPr>
        <p:spPr>
          <a:xfrm>
            <a:off x="228600" y="51816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46865" y="1547447"/>
            <a:ext cx="740026" cy="740026"/>
          </a:xfrm>
          <a:prstGeom prst="rect">
            <a:avLst/>
          </a:prstGeom>
        </p:spPr>
      </p:pic>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5975" y="1845834"/>
            <a:ext cx="770094" cy="770094"/>
          </a:xfrm>
          <a:prstGeom prst="rect">
            <a:avLst/>
          </a:prstGeom>
        </p:spPr>
      </p:pic>
      <p:sp>
        <p:nvSpPr>
          <p:cNvPr id="34" name="TextBox 33"/>
          <p:cNvSpPr txBox="1"/>
          <p:nvPr/>
        </p:nvSpPr>
        <p:spPr>
          <a:xfrm>
            <a:off x="6199707" y="2278635"/>
            <a:ext cx="2840586" cy="28050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latin typeface="Calibri" panose="020F0502020204030204" pitchFamily="34" charset="0"/>
              </a:rPr>
              <a:t>Passive</a:t>
            </a:r>
          </a:p>
          <a:p>
            <a:pPr marL="285750" indent="-285750">
              <a:lnSpc>
                <a:spcPct val="150000"/>
              </a:lnSpc>
              <a:buFont typeface="Arial" panose="020B0604020202020204" pitchFamily="34" charset="0"/>
              <a:buChar char="•"/>
            </a:pPr>
            <a:r>
              <a:rPr lang="en-US" sz="2400" dirty="0">
                <a:latin typeface="Calibri" panose="020F0502020204030204" pitchFamily="34" charset="0"/>
              </a:rPr>
              <a:t>Honest but curious</a:t>
            </a:r>
          </a:p>
          <a:p>
            <a:pPr marL="285750" indent="-285750">
              <a:lnSpc>
                <a:spcPct val="150000"/>
              </a:lnSpc>
              <a:buFont typeface="Arial" panose="020B0604020202020204" pitchFamily="34" charset="0"/>
              <a:buChar char="•"/>
            </a:pPr>
            <a:r>
              <a:rPr lang="en-US" sz="2400" dirty="0">
                <a:latin typeface="Calibri" panose="020F0502020204030204" pitchFamily="34" charset="0"/>
              </a:rPr>
              <a:t>Does not alter:</a:t>
            </a:r>
          </a:p>
          <a:p>
            <a:pPr marL="742950" lvl="1" indent="-285750">
              <a:lnSpc>
                <a:spcPct val="150000"/>
              </a:lnSpc>
              <a:buFont typeface="Arial" panose="020B0604020202020204" pitchFamily="34" charset="0"/>
              <a:buChar char="•"/>
            </a:pPr>
            <a:r>
              <a:rPr lang="en-US" sz="2400" dirty="0">
                <a:latin typeface="Calibri" panose="020F0502020204030204" pitchFamily="34" charset="0"/>
              </a:rPr>
              <a:t>Database</a:t>
            </a:r>
          </a:p>
          <a:p>
            <a:pPr marL="742950" lvl="1" indent="-285750">
              <a:lnSpc>
                <a:spcPct val="150000"/>
              </a:lnSpc>
              <a:buFont typeface="Arial" panose="020B0604020202020204" pitchFamily="34" charset="0"/>
              <a:buChar char="•"/>
            </a:pPr>
            <a:r>
              <a:rPr lang="en-US" sz="2400" dirty="0">
                <a:latin typeface="Calibri" panose="020F0502020204030204" pitchFamily="34" charset="0"/>
              </a:rPr>
              <a:t>Results </a:t>
            </a:r>
          </a:p>
        </p:txBody>
      </p:sp>
      <p:pic>
        <p:nvPicPr>
          <p:cNvPr id="42" name="Picture 4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05400" y="5257800"/>
            <a:ext cx="1219200" cy="1219200"/>
          </a:xfrm>
          <a:prstGeom prst="rect">
            <a:avLst/>
          </a:prstGeom>
        </p:spPr>
      </p:pic>
      <p:sp>
        <p:nvSpPr>
          <p:cNvPr id="45" name="Rectangle 44"/>
          <p:cNvSpPr/>
          <p:nvPr/>
        </p:nvSpPr>
        <p:spPr>
          <a:xfrm>
            <a:off x="6324600" y="5485130"/>
            <a:ext cx="2514600" cy="764539"/>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libri" panose="020F0502020204030204" pitchFamily="34" charset="0"/>
              </a:rPr>
              <a:t>Design systems for active adversary</a:t>
            </a:r>
          </a:p>
        </p:txBody>
      </p:sp>
    </p:spTree>
    <p:extLst>
      <p:ext uri="{BB962C8B-B14F-4D97-AF65-F5344CB8AC3E}">
        <p14:creationId xmlns:p14="http://schemas.microsoft.com/office/powerpoint/2010/main" val="269700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fade">
                                      <p:cBhvr>
                                        <p:cTn id="7" dur="500"/>
                                        <p:tgtEl>
                                          <p:spTgt spid="3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4">
                                            <p:txEl>
                                              <p:pRg st="3" end="3"/>
                                            </p:txEl>
                                          </p:spTgt>
                                        </p:tgtEl>
                                        <p:attrNameLst>
                                          <p:attrName>style.visibility</p:attrName>
                                        </p:attrNameLst>
                                      </p:cBhvr>
                                      <p:to>
                                        <p:strVal val="visible"/>
                                      </p:to>
                                    </p:set>
                                    <p:animEffect transition="in" filter="fade">
                                      <p:cBhvr>
                                        <p:cTn id="10" dur="500"/>
                                        <p:tgtEl>
                                          <p:spTgt spid="3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xEl>
                                              <p:pRg st="4" end="4"/>
                                            </p:txEl>
                                          </p:spTgt>
                                        </p:tgtEl>
                                        <p:attrNameLst>
                                          <p:attrName>style.visibility</p:attrName>
                                        </p:attrNameLst>
                                      </p:cBhvr>
                                      <p:to>
                                        <p:strVal val="visible"/>
                                      </p:to>
                                    </p:set>
                                    <p:animEffect transition="in" filter="fade">
                                      <p:cBhvr>
                                        <p:cTn id="13" dur="500"/>
                                        <p:tgtEl>
                                          <p:spTgt spid="3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Encryption: Fundamental Challenge</a:t>
            </a:r>
          </a:p>
        </p:txBody>
      </p:sp>
      <p:sp>
        <p:nvSpPr>
          <p:cNvPr id="3" name="Slide Number Placeholder 2"/>
          <p:cNvSpPr>
            <a:spLocks noGrp="1"/>
          </p:cNvSpPr>
          <p:nvPr>
            <p:ph type="sldNum" sz="quarter" idx="12"/>
          </p:nvPr>
        </p:nvSpPr>
        <p:spPr/>
        <p:txBody>
          <a:bodyPr/>
          <a:lstStyle/>
          <a:p>
            <a:fld id="{BACC0D7D-E0FC-49BF-B4A2-5B13217C58F0}" type="slidenum">
              <a:rPr lang="en-US" smtClean="0"/>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34537216"/>
              </p:ext>
            </p:extLst>
          </p:nvPr>
        </p:nvGraphicFramePr>
        <p:xfrm>
          <a:off x="1981202" y="4060877"/>
          <a:ext cx="2209798" cy="1940560"/>
        </p:xfrm>
        <a:graphic>
          <a:graphicData uri="http://schemas.openxmlformats.org/drawingml/2006/table">
            <a:tbl>
              <a:tblPr firstRow="1">
                <a:tableStyleId>{616DA210-FB5B-4158-B5E0-FEB733F419BA}</a:tableStyleId>
              </a:tblPr>
              <a:tblGrid>
                <a:gridCol w="838199">
                  <a:extLst>
                    <a:ext uri="{9D8B030D-6E8A-4147-A177-3AD203B41FA5}">
                      <a16:colId xmlns:a16="http://schemas.microsoft.com/office/drawing/2014/main" val="20000"/>
                    </a:ext>
                  </a:extLst>
                </a:gridCol>
                <a:gridCol w="740228">
                  <a:extLst>
                    <a:ext uri="{9D8B030D-6E8A-4147-A177-3AD203B41FA5}">
                      <a16:colId xmlns:a16="http://schemas.microsoft.com/office/drawing/2014/main" val="20001"/>
                    </a:ext>
                  </a:extLst>
                </a:gridCol>
                <a:gridCol w="631371">
                  <a:extLst>
                    <a:ext uri="{9D8B030D-6E8A-4147-A177-3AD203B41FA5}">
                      <a16:colId xmlns:a16="http://schemas.microsoft.com/office/drawing/2014/main" val="20002"/>
                    </a:ext>
                  </a:extLst>
                </a:gridCol>
              </a:tblGrid>
              <a:tr h="370840">
                <a:tc>
                  <a:txBody>
                    <a:bodyPr/>
                    <a:lstStyle/>
                    <a:p>
                      <a:pPr algn="ctr"/>
                      <a:r>
                        <a:rPr lang="en-US" sz="1200" i="0" dirty="0" err="1">
                          <a:latin typeface="Cambria Math" panose="02040503050406030204" pitchFamily="18" charset="0"/>
                          <a:ea typeface="Cambria Math" panose="02040503050406030204" pitchFamily="18" charset="0"/>
                        </a:rPr>
                        <a:t>StudentId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err="1">
                          <a:latin typeface="Cambria Math" panose="02040503050406030204" pitchFamily="18" charset="0"/>
                          <a:ea typeface="Cambria Math" panose="02040503050406030204" pitchFamily="18" charset="0"/>
                        </a:rPr>
                        <a:t>AssignId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Score</a:t>
                      </a:r>
                    </a:p>
                  </a:txBody>
                  <a:tcPr/>
                </a:tc>
                <a:extLst>
                  <a:ext uri="{0D108BD9-81ED-4DB2-BD59-A6C34878D82A}">
                    <a16:rowId xmlns:a16="http://schemas.microsoft.com/office/drawing/2014/main" val="10000"/>
                  </a:ext>
                </a:extLst>
              </a:tr>
              <a:tr h="370840">
                <a:tc>
                  <a:txBody>
                    <a:bodyPr/>
                    <a:lstStyle/>
                    <a:p>
                      <a:pPr algn="ctr"/>
                      <a:r>
                        <a:rPr lang="en-US" sz="1200" i="0" dirty="0">
                          <a:latin typeface="Cambria Math" panose="02040503050406030204" pitchFamily="18" charset="0"/>
                          <a:ea typeface="Cambria Math" panose="02040503050406030204" pitchFamily="18" charset="0"/>
                        </a:rPr>
                        <a:t>1</a:t>
                      </a:r>
                    </a:p>
                  </a:txBody>
                  <a:tcPr/>
                </a:tc>
                <a:tc>
                  <a:txBody>
                    <a:bodyPr/>
                    <a:lstStyle/>
                    <a:p>
                      <a:pPr algn="ctr"/>
                      <a:r>
                        <a:rPr lang="en-US" sz="1200" i="0" dirty="0">
                          <a:latin typeface="Cambria Math" panose="02040503050406030204" pitchFamily="18" charset="0"/>
                          <a:ea typeface="Cambria Math" panose="02040503050406030204" pitchFamily="18" charset="0"/>
                        </a:rPr>
                        <a:t>1</a:t>
                      </a:r>
                    </a:p>
                  </a:txBody>
                  <a:tcPr/>
                </a:tc>
                <a:tc>
                  <a:txBody>
                    <a:bodyPr/>
                    <a:lstStyle/>
                    <a:p>
                      <a:pPr algn="ctr"/>
                      <a:r>
                        <a:rPr lang="en-US" sz="1200" i="0" dirty="0">
                          <a:latin typeface="Cambria Math" panose="02040503050406030204" pitchFamily="18" charset="0"/>
                          <a:ea typeface="Cambria Math" panose="02040503050406030204" pitchFamily="18" charset="0"/>
                        </a:rPr>
                        <a:t>68</a:t>
                      </a:r>
                    </a:p>
                  </a:txBody>
                  <a:tcPr/>
                </a:tc>
                <a:extLst>
                  <a:ext uri="{0D108BD9-81ED-4DB2-BD59-A6C34878D82A}">
                    <a16:rowId xmlns:a16="http://schemas.microsoft.com/office/drawing/2014/main" val="10001"/>
                  </a:ext>
                </a:extLst>
              </a:tr>
              <a:tr h="370840">
                <a:tc>
                  <a:txBody>
                    <a:bodyPr/>
                    <a:lstStyle/>
                    <a:p>
                      <a:pPr algn="ctr"/>
                      <a:r>
                        <a:rPr lang="en-US" sz="1200" i="0" dirty="0">
                          <a:latin typeface="Cambria Math" panose="02040503050406030204" pitchFamily="18" charset="0"/>
                          <a:ea typeface="Cambria Math" panose="02040503050406030204" pitchFamily="18" charset="0"/>
                        </a:rPr>
                        <a:t>1</a:t>
                      </a:r>
                    </a:p>
                  </a:txBody>
                  <a:tcPr/>
                </a:tc>
                <a:tc>
                  <a:txBody>
                    <a:bodyPr/>
                    <a:lstStyle/>
                    <a:p>
                      <a:pPr algn="ctr"/>
                      <a:r>
                        <a:rPr lang="en-US" sz="1200" i="0" dirty="0">
                          <a:latin typeface="Cambria Math" panose="02040503050406030204" pitchFamily="18" charset="0"/>
                          <a:ea typeface="Cambria Math" panose="02040503050406030204" pitchFamily="18" charset="0"/>
                        </a:rPr>
                        <a:t>2</a:t>
                      </a:r>
                    </a:p>
                  </a:txBody>
                  <a:tcPr/>
                </a:tc>
                <a:tc>
                  <a:txBody>
                    <a:bodyPr/>
                    <a:lstStyle/>
                    <a:p>
                      <a:pPr algn="ctr"/>
                      <a:r>
                        <a:rPr lang="en-US" sz="1200" i="0" dirty="0">
                          <a:latin typeface="Cambria Math" panose="02040503050406030204" pitchFamily="18" charset="0"/>
                          <a:ea typeface="Cambria Math" panose="02040503050406030204" pitchFamily="18" charset="0"/>
                        </a:rPr>
                        <a:t>71</a:t>
                      </a:r>
                    </a:p>
                  </a:txBody>
                  <a:tcPr/>
                </a:tc>
                <a:extLst>
                  <a:ext uri="{0D108BD9-81ED-4DB2-BD59-A6C34878D82A}">
                    <a16:rowId xmlns:a16="http://schemas.microsoft.com/office/drawing/2014/main" val="10002"/>
                  </a:ext>
                </a:extLst>
              </a:tr>
              <a:tr h="370840">
                <a:tc>
                  <a:txBody>
                    <a:bodyPr/>
                    <a:lstStyle/>
                    <a:p>
                      <a:pPr algn="ctr"/>
                      <a:r>
                        <a:rPr lang="en-US" sz="1200" i="0" dirty="0">
                          <a:latin typeface="Cambria Math" panose="02040503050406030204" pitchFamily="18" charset="0"/>
                          <a:ea typeface="Cambria Math" panose="02040503050406030204" pitchFamily="18" charset="0"/>
                        </a:rPr>
                        <a:t>3</a:t>
                      </a:r>
                    </a:p>
                  </a:txBody>
                  <a:tcPr/>
                </a:tc>
                <a:tc>
                  <a:txBody>
                    <a:bodyPr/>
                    <a:lstStyle/>
                    <a:p>
                      <a:pPr algn="ctr"/>
                      <a:r>
                        <a:rPr lang="en-US" sz="1200" i="0" dirty="0">
                          <a:latin typeface="Cambria Math" panose="02040503050406030204" pitchFamily="18" charset="0"/>
                          <a:ea typeface="Cambria Math" panose="02040503050406030204" pitchFamily="18" charset="0"/>
                        </a:rPr>
                        <a:t>4</a:t>
                      </a:r>
                    </a:p>
                  </a:txBody>
                  <a:tcPr/>
                </a:tc>
                <a:tc>
                  <a:txBody>
                    <a:bodyPr/>
                    <a:lstStyle/>
                    <a:p>
                      <a:pPr algn="ctr"/>
                      <a:r>
                        <a:rPr lang="en-US" sz="1200" i="0" dirty="0">
                          <a:latin typeface="Cambria Math" panose="02040503050406030204" pitchFamily="18" charset="0"/>
                          <a:ea typeface="Cambria Math" panose="02040503050406030204" pitchFamily="18" charset="0"/>
                        </a:rPr>
                        <a:t>99</a:t>
                      </a:r>
                    </a:p>
                  </a:txBody>
                  <a:tcPr/>
                </a:tc>
                <a:extLst>
                  <a:ext uri="{0D108BD9-81ED-4DB2-BD59-A6C34878D82A}">
                    <a16:rowId xmlns:a16="http://schemas.microsoft.com/office/drawing/2014/main" val="10003"/>
                  </a:ext>
                </a:extLst>
              </a:tr>
              <a:tr h="370840">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extLst>
                  <a:ext uri="{0D108BD9-81ED-4DB2-BD59-A6C34878D82A}">
                    <a16:rowId xmlns:a16="http://schemas.microsoft.com/office/drawing/2014/main" val="10004"/>
                  </a:ext>
                </a:extLst>
              </a:tr>
            </a:tbl>
          </a:graphicData>
        </a:graphic>
      </p:graphicFrame>
      <p:cxnSp>
        <p:nvCxnSpPr>
          <p:cNvPr id="8" name="Straight Arrow Connector 7"/>
          <p:cNvCxnSpPr>
            <a:stCxn id="4" idx="0"/>
            <a:endCxn id="17" idx="2"/>
          </p:cNvCxnSpPr>
          <p:nvPr/>
        </p:nvCxnSpPr>
        <p:spPr>
          <a:xfrm flipH="1" flipV="1">
            <a:off x="3069774" y="3289719"/>
            <a:ext cx="16327" cy="77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7" idx="0"/>
            <a:endCxn id="22" idx="2"/>
          </p:cNvCxnSpPr>
          <p:nvPr/>
        </p:nvCxnSpPr>
        <p:spPr>
          <a:xfrm flipH="1" flipV="1">
            <a:off x="3069773" y="2103176"/>
            <a:ext cx="1"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57813" y="2485551"/>
            <a:ext cx="2590774"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Select Sum (Score)</a:t>
            </a:r>
          </a:p>
          <a:p>
            <a:r>
              <a:rPr lang="en-US" dirty="0">
                <a:latin typeface="Consolas" panose="020B0609020204030204" pitchFamily="49" charset="0"/>
                <a:cs typeface="Consolas" panose="020B0609020204030204" pitchFamily="49" charset="0"/>
              </a:rPr>
              <a:t>From Assignment</a:t>
            </a:r>
          </a:p>
          <a:p>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StudentId</a:t>
            </a:r>
            <a:r>
              <a:rPr lang="en-US" dirty="0">
                <a:latin typeface="Consolas" panose="020B0609020204030204" pitchFamily="49" charset="0"/>
                <a:cs typeface="Consolas" panose="020B0609020204030204" pitchFamily="49" charset="0"/>
              </a:rPr>
              <a:t> = 1</a:t>
            </a:r>
          </a:p>
        </p:txBody>
      </p:sp>
      <mc:AlternateContent xmlns:mc="http://schemas.openxmlformats.org/markup-compatibility/2006" xmlns:a14="http://schemas.microsoft.com/office/drawing/2010/main">
        <mc:Choice Requires="a14">
          <p:sp>
            <p:nvSpPr>
              <p:cNvPr id="17" name="Rectangle 16"/>
              <p:cNvSpPr/>
              <p:nvPr/>
            </p:nvSpPr>
            <p:spPr>
              <a:xfrm>
                <a:off x="2313284" y="2680119"/>
                <a:ext cx="15129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𝑆𝑡𝑢𝑑𝑒𝑛𝑡𝐼𝑑</m:t>
                          </m:r>
                          <m:r>
                            <a:rPr lang="en-US" i="1">
                              <a:latin typeface="Cambria Math" panose="02040503050406030204" pitchFamily="18" charset="0"/>
                            </a:rPr>
                            <m:t>=1</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2313284" y="2680119"/>
                <a:ext cx="1512979" cy="60960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313283" y="1493576"/>
                <a:ext cx="15129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𝑆𝑢𝑚</m:t>
                      </m:r>
                      <m:r>
                        <a:rPr lang="en-US" i="1">
                          <a:latin typeface="Cambria Math" panose="02040503050406030204" pitchFamily="18" charset="0"/>
                        </a:rPr>
                        <m:t> (</m:t>
                      </m:r>
                      <m:r>
                        <a:rPr lang="en-US" i="1">
                          <a:latin typeface="Cambria Math" panose="02040503050406030204" pitchFamily="18" charset="0"/>
                        </a:rPr>
                        <m:t>𝑆𝑐𝑜𝑟𝑒</m:t>
                      </m:r>
                      <m:r>
                        <a:rPr lang="en-US" i="1">
                          <a:latin typeface="Cambria Math" panose="02040503050406030204" pitchFamily="18" charset="0"/>
                        </a:rPr>
                        <m:t>)</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2313283" y="1493576"/>
                <a:ext cx="1512979" cy="60960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443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Encryption: Fundamental Challenge</a:t>
            </a:r>
          </a:p>
        </p:txBody>
      </p:sp>
      <p:sp>
        <p:nvSpPr>
          <p:cNvPr id="3" name="Slide Number Placeholder 2"/>
          <p:cNvSpPr>
            <a:spLocks noGrp="1"/>
          </p:cNvSpPr>
          <p:nvPr>
            <p:ph type="sldNum" sz="quarter" idx="12"/>
          </p:nvPr>
        </p:nvSpPr>
        <p:spPr/>
        <p:txBody>
          <a:bodyPr/>
          <a:lstStyle/>
          <a:p>
            <a:fld id="{BACC0D7D-E0FC-49BF-B4A2-5B13217C58F0}" type="slidenum">
              <a:rPr lang="en-US" smtClean="0"/>
              <a:t>17</a:t>
            </a:fld>
            <a:endParaRPr lang="en-US"/>
          </a:p>
        </p:txBody>
      </p:sp>
      <p:sp>
        <p:nvSpPr>
          <p:cNvPr id="16" name="TextBox 15"/>
          <p:cNvSpPr txBox="1"/>
          <p:nvPr/>
        </p:nvSpPr>
        <p:spPr>
          <a:xfrm>
            <a:off x="5257813" y="2485551"/>
            <a:ext cx="2590774"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Select Sum (Score)</a:t>
            </a:r>
          </a:p>
          <a:p>
            <a:r>
              <a:rPr lang="en-US" dirty="0">
                <a:latin typeface="Consolas" panose="020B0609020204030204" pitchFamily="49" charset="0"/>
                <a:cs typeface="Consolas" panose="020B0609020204030204" pitchFamily="49" charset="0"/>
              </a:rPr>
              <a:t>From Assignment</a:t>
            </a:r>
          </a:p>
          <a:p>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StudentId</a:t>
            </a:r>
            <a:r>
              <a:rPr lang="en-US" dirty="0">
                <a:latin typeface="Consolas" panose="020B0609020204030204" pitchFamily="49" charset="0"/>
                <a:cs typeface="Consolas" panose="020B0609020204030204" pitchFamily="49" charset="0"/>
              </a:rPr>
              <a:t> = 1</a:t>
            </a:r>
          </a:p>
        </p:txBody>
      </p:sp>
      <p:sp>
        <p:nvSpPr>
          <p:cNvPr id="11" name="TextBox 10"/>
          <p:cNvSpPr txBox="1"/>
          <p:nvPr/>
        </p:nvSpPr>
        <p:spPr>
          <a:xfrm>
            <a:off x="1447800" y="4076684"/>
            <a:ext cx="3365024" cy="738664"/>
          </a:xfrm>
          <a:prstGeom prst="rect">
            <a:avLst/>
          </a:prstGeom>
          <a:noFill/>
        </p:spPr>
        <p:txBody>
          <a:bodyPr wrap="none" rtlCol="0">
            <a:spAutoFit/>
          </a:bodyPr>
          <a:lstStyle/>
          <a:p>
            <a:r>
              <a:rPr lang="en-US" sz="1400" dirty="0">
                <a:latin typeface="Consolas" panose="020B0609020204030204" pitchFamily="49" charset="0"/>
                <a:ea typeface="Cambria Math" panose="02040503050406030204" pitchFamily="18" charset="0"/>
                <a:cs typeface="Consolas" panose="020B0609020204030204" pitchFamily="49" charset="0"/>
              </a:rPr>
              <a:t>a7be1a6997ad739bd8c9ca451f618b61</a:t>
            </a:r>
          </a:p>
          <a:p>
            <a:r>
              <a:rPr lang="en-US" sz="1400" dirty="0">
                <a:latin typeface="Consolas" panose="020B0609020204030204" pitchFamily="49" charset="0"/>
                <a:ea typeface="Cambria Math" panose="02040503050406030204" pitchFamily="18" charset="0"/>
                <a:cs typeface="Consolas" panose="020B0609020204030204" pitchFamily="49" charset="0"/>
              </a:rPr>
              <a:t>b6ff744ed2c2c9bf6c590cbf0469bf41</a:t>
            </a:r>
          </a:p>
          <a:p>
            <a:r>
              <a:rPr lang="en-US" sz="1400" dirty="0">
                <a:latin typeface="Consolas" panose="020B0609020204030204" pitchFamily="49" charset="0"/>
                <a:ea typeface="Cambria Math" panose="02040503050406030204" pitchFamily="18" charset="0"/>
                <a:cs typeface="Consolas" panose="020B0609020204030204" pitchFamily="49" charset="0"/>
              </a:rPr>
              <a:t>47f7f7bc95353e03f96c32bcfd8058df</a:t>
            </a:r>
          </a:p>
        </p:txBody>
      </p:sp>
      <p:cxnSp>
        <p:nvCxnSpPr>
          <p:cNvPr id="12" name="Straight Arrow Connector 11"/>
          <p:cNvCxnSpPr>
            <a:endCxn id="14" idx="2"/>
          </p:cNvCxnSpPr>
          <p:nvPr/>
        </p:nvCxnSpPr>
        <p:spPr>
          <a:xfrm flipH="1" flipV="1">
            <a:off x="3069774" y="3289719"/>
            <a:ext cx="16327" cy="77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0"/>
            <a:endCxn id="15" idx="2"/>
          </p:cNvCxnSpPr>
          <p:nvPr/>
        </p:nvCxnSpPr>
        <p:spPr>
          <a:xfrm flipH="1" flipV="1">
            <a:off x="3069773" y="2103176"/>
            <a:ext cx="1"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2313284" y="2680119"/>
                <a:ext cx="15129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𝑆𝑡𝑢𝑑𝑒𝑛𝑡𝐼𝑑</m:t>
                          </m:r>
                          <m:r>
                            <a:rPr lang="en-US" i="1">
                              <a:latin typeface="Cambria Math" panose="02040503050406030204" pitchFamily="18" charset="0"/>
                            </a:rPr>
                            <m:t>=1</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2313284" y="2680119"/>
                <a:ext cx="1512979" cy="60960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313283" y="1493576"/>
                <a:ext cx="15129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𝑆𝑢𝑚</m:t>
                      </m:r>
                      <m:r>
                        <a:rPr lang="en-US" i="1">
                          <a:latin typeface="Cambria Math" panose="02040503050406030204" pitchFamily="18" charset="0"/>
                        </a:rPr>
                        <m:t> (</m:t>
                      </m:r>
                      <m:r>
                        <a:rPr lang="en-US" i="1">
                          <a:latin typeface="Cambria Math" panose="02040503050406030204" pitchFamily="18" charset="0"/>
                        </a:rPr>
                        <m:t>𝑆𝑐𝑜𝑟𝑒</m:t>
                      </m:r>
                      <m:r>
                        <a:rPr lang="en-US" i="1">
                          <a:latin typeface="Cambria Math" panose="02040503050406030204" pitchFamily="18" charset="0"/>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2313283" y="1493576"/>
                <a:ext cx="1512979" cy="609600"/>
              </a:xfrm>
              <a:prstGeom prst="rect">
                <a:avLst/>
              </a:prstGeom>
              <a:blipFill rotWithShape="0">
                <a:blip r:embed="rId4"/>
                <a:stretch>
                  <a:fillRect/>
                </a:stretch>
              </a:blipFill>
            </p:spPr>
            <p:txBody>
              <a:bodyPr/>
              <a:lstStyle/>
              <a:p>
                <a:r>
                  <a:rPr lang="en-US">
                    <a:noFill/>
                  </a:rPr>
                  <a:t> </a:t>
                </a:r>
              </a:p>
            </p:txBody>
          </p:sp>
        </mc:Fallback>
      </mc:AlternateContent>
      <p:sp>
        <p:nvSpPr>
          <p:cNvPr id="4" name="Rectangle 3"/>
          <p:cNvSpPr/>
          <p:nvPr/>
        </p:nvSpPr>
        <p:spPr>
          <a:xfrm>
            <a:off x="1447800" y="4060877"/>
            <a:ext cx="3365024" cy="754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43051" y="3707352"/>
            <a:ext cx="1277401" cy="369332"/>
          </a:xfrm>
          <a:prstGeom prst="rect">
            <a:avLst/>
          </a:prstGeom>
          <a:noFill/>
        </p:spPr>
        <p:txBody>
          <a:bodyPr wrap="none" rtlCol="0">
            <a:spAutoFit/>
          </a:bodyPr>
          <a:lstStyle/>
          <a:p>
            <a:r>
              <a:rPr lang="en-US" dirty="0"/>
              <a:t>Assignment</a:t>
            </a:r>
          </a:p>
        </p:txBody>
      </p:sp>
    </p:spTree>
    <p:extLst>
      <p:ext uri="{BB962C8B-B14F-4D97-AF65-F5344CB8AC3E}">
        <p14:creationId xmlns:p14="http://schemas.microsoft.com/office/powerpoint/2010/main" val="140052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Encryption: Fundamental Challenge</a:t>
            </a:r>
          </a:p>
        </p:txBody>
      </p:sp>
      <p:sp>
        <p:nvSpPr>
          <p:cNvPr id="3" name="Slide Number Placeholder 2"/>
          <p:cNvSpPr>
            <a:spLocks noGrp="1"/>
          </p:cNvSpPr>
          <p:nvPr>
            <p:ph type="sldNum" sz="quarter" idx="12"/>
          </p:nvPr>
        </p:nvSpPr>
        <p:spPr/>
        <p:txBody>
          <a:bodyPr/>
          <a:lstStyle/>
          <a:p>
            <a:fld id="{BACC0D7D-E0FC-49BF-B4A2-5B13217C58F0}" type="slidenum">
              <a:rPr lang="en-US" smtClean="0"/>
              <a:t>18</a:t>
            </a:fld>
            <a:endParaRPr lang="en-US"/>
          </a:p>
        </p:txBody>
      </p:sp>
      <p:sp>
        <p:nvSpPr>
          <p:cNvPr id="16" name="TextBox 15"/>
          <p:cNvSpPr txBox="1"/>
          <p:nvPr/>
        </p:nvSpPr>
        <p:spPr>
          <a:xfrm>
            <a:off x="5257813" y="2485551"/>
            <a:ext cx="2590774"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Select Sum (Score)</a:t>
            </a:r>
          </a:p>
          <a:p>
            <a:r>
              <a:rPr lang="en-US" dirty="0">
                <a:latin typeface="Consolas" panose="020B0609020204030204" pitchFamily="49" charset="0"/>
                <a:cs typeface="Consolas" panose="020B0609020204030204" pitchFamily="49" charset="0"/>
              </a:rPr>
              <a:t>From Assignment</a:t>
            </a:r>
          </a:p>
          <a:p>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StudentId</a:t>
            </a:r>
            <a:r>
              <a:rPr lang="en-US" dirty="0">
                <a:latin typeface="Consolas" panose="020B0609020204030204" pitchFamily="49" charset="0"/>
                <a:cs typeface="Consolas" panose="020B0609020204030204" pitchFamily="49" charset="0"/>
              </a:rPr>
              <a:t> = 1</a:t>
            </a:r>
          </a:p>
        </p:txBody>
      </p:sp>
      <p:sp>
        <p:nvSpPr>
          <p:cNvPr id="11" name="TextBox 10"/>
          <p:cNvSpPr txBox="1"/>
          <p:nvPr/>
        </p:nvSpPr>
        <p:spPr>
          <a:xfrm>
            <a:off x="1387260" y="5800248"/>
            <a:ext cx="3365024" cy="738664"/>
          </a:xfrm>
          <a:prstGeom prst="rect">
            <a:avLst/>
          </a:prstGeom>
          <a:noFill/>
        </p:spPr>
        <p:txBody>
          <a:bodyPr wrap="none" rtlCol="0">
            <a:spAutoFit/>
          </a:bodyPr>
          <a:lstStyle/>
          <a:p>
            <a:r>
              <a:rPr lang="en-US" sz="1400" dirty="0">
                <a:latin typeface="Consolas" panose="020B0609020204030204" pitchFamily="49" charset="0"/>
                <a:ea typeface="Cambria Math" panose="02040503050406030204" pitchFamily="18" charset="0"/>
                <a:cs typeface="Consolas" panose="020B0609020204030204" pitchFamily="49" charset="0"/>
              </a:rPr>
              <a:t>a7be1a6997ad739bd8c9ca451f618b61</a:t>
            </a:r>
          </a:p>
          <a:p>
            <a:r>
              <a:rPr lang="en-US" sz="1400" dirty="0">
                <a:latin typeface="Consolas" panose="020B0609020204030204" pitchFamily="49" charset="0"/>
                <a:ea typeface="Cambria Math" panose="02040503050406030204" pitchFamily="18" charset="0"/>
                <a:cs typeface="Consolas" panose="020B0609020204030204" pitchFamily="49" charset="0"/>
              </a:rPr>
              <a:t>b6ff744ed2c2c9bf6c590cbf0469bf41</a:t>
            </a:r>
          </a:p>
          <a:p>
            <a:r>
              <a:rPr lang="en-US" sz="1400" dirty="0">
                <a:latin typeface="Consolas" panose="020B0609020204030204" pitchFamily="49" charset="0"/>
                <a:ea typeface="Cambria Math" panose="02040503050406030204" pitchFamily="18" charset="0"/>
                <a:cs typeface="Consolas" panose="020B0609020204030204" pitchFamily="49" charset="0"/>
              </a:rPr>
              <a:t>47f7f7bc95353e03f96c32bcfd8058df</a:t>
            </a:r>
          </a:p>
        </p:txBody>
      </p:sp>
      <p:cxnSp>
        <p:nvCxnSpPr>
          <p:cNvPr id="12" name="Straight Arrow Connector 11"/>
          <p:cNvCxnSpPr>
            <a:stCxn id="10" idx="0"/>
            <a:endCxn id="14" idx="2"/>
          </p:cNvCxnSpPr>
          <p:nvPr/>
        </p:nvCxnSpPr>
        <p:spPr>
          <a:xfrm flipV="1">
            <a:off x="3069773" y="3289719"/>
            <a:ext cx="1" cy="112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0"/>
            <a:endCxn id="15" idx="2"/>
          </p:cNvCxnSpPr>
          <p:nvPr/>
        </p:nvCxnSpPr>
        <p:spPr>
          <a:xfrm flipH="1" flipV="1">
            <a:off x="3069773" y="2103176"/>
            <a:ext cx="1"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2313284" y="2680119"/>
                <a:ext cx="15129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𝑆𝑡𝑢𝑑𝑒𝑛𝑡𝐼𝑑</m:t>
                          </m:r>
                          <m:r>
                            <a:rPr lang="en-US" i="1">
                              <a:latin typeface="Cambria Math" panose="02040503050406030204" pitchFamily="18" charset="0"/>
                            </a:rPr>
                            <m:t>=1</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2313284" y="2680119"/>
                <a:ext cx="1512979" cy="60960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313283" y="1493576"/>
                <a:ext cx="15129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𝑆𝑢𝑚</m:t>
                      </m:r>
                      <m:r>
                        <a:rPr lang="en-US" i="1">
                          <a:latin typeface="Cambria Math" panose="02040503050406030204" pitchFamily="18" charset="0"/>
                        </a:rPr>
                        <m:t> (</m:t>
                      </m:r>
                      <m:r>
                        <a:rPr lang="en-US" i="1">
                          <a:latin typeface="Cambria Math" panose="02040503050406030204" pitchFamily="18" charset="0"/>
                        </a:rPr>
                        <m:t>𝑆𝑐𝑜𝑟𝑒</m:t>
                      </m:r>
                      <m:r>
                        <a:rPr lang="en-US" i="1">
                          <a:latin typeface="Cambria Math" panose="02040503050406030204" pitchFamily="18" charset="0"/>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2313283" y="1493576"/>
                <a:ext cx="1512979" cy="60960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313284" y="4412007"/>
                <a:ext cx="151297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𝐷𝑒𝑐𝑟</m:t>
                      </m:r>
                    </m:oMath>
                  </m:oMathPara>
                </a14:m>
                <a:endParaRPr lang="en-US" i="1" dirty="0">
                  <a:latin typeface="Calibri" panose="020F0502020204030204" pitchFamily="34" charset="0"/>
                  <a:ea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2313284" y="4412007"/>
                <a:ext cx="1512978" cy="609600"/>
              </a:xfrm>
              <a:prstGeom prst="rect">
                <a:avLst/>
              </a:prstGeom>
              <a:blipFill rotWithShape="0">
                <a:blip r:embed="rId5"/>
                <a:stretch>
                  <a:fillRect/>
                </a:stretch>
              </a:blipFill>
            </p:spPr>
            <p:txBody>
              <a:bodyPr/>
              <a:lstStyle/>
              <a:p>
                <a:r>
                  <a:rPr lang="en-US">
                    <a:noFill/>
                  </a:rPr>
                  <a:t> </a:t>
                </a:r>
              </a:p>
            </p:txBody>
          </p:sp>
        </mc:Fallback>
      </mc:AlternateContent>
      <p:cxnSp>
        <p:nvCxnSpPr>
          <p:cNvPr id="6" name="Straight Arrow Connector 5"/>
          <p:cNvCxnSpPr>
            <a:stCxn id="11" idx="0"/>
            <a:endCxn id="10" idx="2"/>
          </p:cNvCxnSpPr>
          <p:nvPr/>
        </p:nvCxnSpPr>
        <p:spPr>
          <a:xfrm flipV="1">
            <a:off x="3069772" y="5021607"/>
            <a:ext cx="1" cy="778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4463143" y="4412007"/>
                <a:ext cx="7620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𝐾𝑒𝑦</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463143" y="4412007"/>
                <a:ext cx="762013" cy="609600"/>
              </a:xfrm>
              <a:prstGeom prst="rect">
                <a:avLst/>
              </a:prstGeom>
              <a:blipFill rotWithShape="0">
                <a:blip r:embed="rId6"/>
                <a:stretch>
                  <a:fillRect/>
                </a:stretch>
              </a:blipFill>
            </p:spPr>
            <p:txBody>
              <a:bodyPr/>
              <a:lstStyle/>
              <a:p>
                <a:r>
                  <a:rPr lang="en-US">
                    <a:noFill/>
                  </a:rPr>
                  <a:t> </a:t>
                </a:r>
              </a:p>
            </p:txBody>
          </p:sp>
        </mc:Fallback>
      </mc:AlternateContent>
      <p:cxnSp>
        <p:nvCxnSpPr>
          <p:cNvPr id="17" name="Straight Arrow Connector 16"/>
          <p:cNvCxnSpPr>
            <a:stCxn id="8" idx="1"/>
            <a:endCxn id="10" idx="3"/>
          </p:cNvCxnSpPr>
          <p:nvPr/>
        </p:nvCxnSpPr>
        <p:spPr>
          <a:xfrm flipH="1">
            <a:off x="3826262" y="4716807"/>
            <a:ext cx="6368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3200" y="4336429"/>
            <a:ext cx="740026" cy="740026"/>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1074" y="4365107"/>
            <a:ext cx="770094" cy="770094"/>
          </a:xfrm>
          <a:prstGeom prst="rect">
            <a:avLst/>
          </a:prstGeom>
        </p:spPr>
      </p:pic>
      <p:sp>
        <p:nvSpPr>
          <p:cNvPr id="20" name="TextBox 19"/>
          <p:cNvSpPr txBox="1"/>
          <p:nvPr/>
        </p:nvSpPr>
        <p:spPr>
          <a:xfrm>
            <a:off x="5663990" y="5680837"/>
            <a:ext cx="2518445" cy="646331"/>
          </a:xfrm>
          <a:prstGeom prst="rect">
            <a:avLst/>
          </a:prstGeom>
          <a:noFill/>
        </p:spPr>
        <p:txBody>
          <a:bodyPr wrap="none" rtlCol="0">
            <a:spAutoFit/>
          </a:bodyPr>
          <a:lstStyle/>
          <a:p>
            <a:pPr algn="ctr"/>
            <a:r>
              <a:rPr lang="en-US" dirty="0">
                <a:latin typeface="Calibri" panose="020F0502020204030204" pitchFamily="34" charset="0"/>
              </a:rPr>
              <a:t>Industry state-of-the-art:</a:t>
            </a:r>
          </a:p>
          <a:p>
            <a:pPr algn="ctr"/>
            <a:r>
              <a:rPr lang="en-US" dirty="0">
                <a:latin typeface="Calibri" panose="020F0502020204030204" pitchFamily="34" charset="0"/>
              </a:rPr>
              <a:t>[OTDE, STDE]</a:t>
            </a:r>
          </a:p>
        </p:txBody>
      </p:sp>
      <p:sp>
        <p:nvSpPr>
          <p:cNvPr id="21" name="TextBox 20"/>
          <p:cNvSpPr txBox="1"/>
          <p:nvPr/>
        </p:nvSpPr>
        <p:spPr>
          <a:xfrm>
            <a:off x="6096000" y="6004003"/>
            <a:ext cx="184731" cy="369332"/>
          </a:xfrm>
          <a:prstGeom prst="rect">
            <a:avLst/>
          </a:prstGeom>
          <a:noFill/>
        </p:spPr>
        <p:txBody>
          <a:bodyPr wrap="none" rtlCol="0">
            <a:spAutoFit/>
          </a:bodyPr>
          <a:lstStyle/>
          <a:p>
            <a:endParaRPr lang="en-US" dirty="0"/>
          </a:p>
        </p:txBody>
      </p:sp>
      <p:cxnSp>
        <p:nvCxnSpPr>
          <p:cNvPr id="5" name="Straight Connector 4"/>
          <p:cNvCxnSpPr/>
          <p:nvPr/>
        </p:nvCxnSpPr>
        <p:spPr>
          <a:xfrm>
            <a:off x="228600" y="5410200"/>
            <a:ext cx="5257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3124200"/>
            <a:ext cx="988925" cy="369332"/>
          </a:xfrm>
          <a:prstGeom prst="rect">
            <a:avLst/>
          </a:prstGeom>
          <a:noFill/>
        </p:spPr>
        <p:txBody>
          <a:bodyPr wrap="none" rtlCol="0">
            <a:spAutoFit/>
          </a:bodyPr>
          <a:lstStyle/>
          <a:p>
            <a:r>
              <a:rPr lang="en-US" dirty="0">
                <a:latin typeface="Calibri" panose="020F0502020204030204" pitchFamily="34" charset="0"/>
              </a:rPr>
              <a:t>Memory</a:t>
            </a:r>
          </a:p>
        </p:txBody>
      </p:sp>
      <p:sp>
        <p:nvSpPr>
          <p:cNvPr id="9" name="TextBox 8"/>
          <p:cNvSpPr txBox="1"/>
          <p:nvPr/>
        </p:nvSpPr>
        <p:spPr>
          <a:xfrm>
            <a:off x="267651" y="5918927"/>
            <a:ext cx="895502" cy="369332"/>
          </a:xfrm>
          <a:prstGeom prst="rect">
            <a:avLst/>
          </a:prstGeom>
          <a:noFill/>
        </p:spPr>
        <p:txBody>
          <a:bodyPr wrap="none" rtlCol="0">
            <a:spAutoFit/>
          </a:bodyPr>
          <a:lstStyle/>
          <a:p>
            <a:r>
              <a:rPr lang="en-US" dirty="0">
                <a:latin typeface="Calibri" panose="020F0502020204030204" pitchFamily="34" charset="0"/>
              </a:rPr>
              <a:t>Storage</a:t>
            </a:r>
          </a:p>
        </p:txBody>
      </p:sp>
      <p:sp>
        <p:nvSpPr>
          <p:cNvPr id="24" name="Rectangle 23"/>
          <p:cNvSpPr/>
          <p:nvPr/>
        </p:nvSpPr>
        <p:spPr>
          <a:xfrm>
            <a:off x="1447800" y="5798729"/>
            <a:ext cx="3365024" cy="754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414127" y="5430157"/>
            <a:ext cx="1277401" cy="369332"/>
          </a:xfrm>
          <a:prstGeom prst="rect">
            <a:avLst/>
          </a:prstGeom>
          <a:noFill/>
        </p:spPr>
        <p:txBody>
          <a:bodyPr wrap="none" rtlCol="0">
            <a:spAutoFit/>
          </a:bodyPr>
          <a:lstStyle/>
          <a:p>
            <a:r>
              <a:rPr lang="en-US" dirty="0"/>
              <a:t>Assignment</a:t>
            </a:r>
          </a:p>
        </p:txBody>
      </p:sp>
      <p:grpSp>
        <p:nvGrpSpPr>
          <p:cNvPr id="23" name="Group 22"/>
          <p:cNvGrpSpPr/>
          <p:nvPr/>
        </p:nvGrpSpPr>
        <p:grpSpPr>
          <a:xfrm>
            <a:off x="191439" y="3124200"/>
            <a:ext cx="5877745" cy="1371791"/>
            <a:chOff x="191439" y="3124200"/>
            <a:chExt cx="5877745" cy="1371791"/>
          </a:xfrm>
        </p:grpSpPr>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439" y="3124200"/>
              <a:ext cx="5877745" cy="1371791"/>
            </a:xfrm>
            <a:prstGeom prst="rect">
              <a:avLst/>
            </a:prstGeom>
          </p:spPr>
        </p:pic>
        <p:sp>
          <p:nvSpPr>
            <p:cNvPr id="22" name="Rectangle 21"/>
            <p:cNvSpPr/>
            <p:nvPr/>
          </p:nvSpPr>
          <p:spPr>
            <a:xfrm>
              <a:off x="4752284" y="3493532"/>
              <a:ext cx="1223837" cy="647156"/>
            </a:xfrm>
            <a:prstGeom prst="rect">
              <a:avLst/>
            </a:prstGeom>
            <a:solidFill>
              <a:srgbClr val="FFC0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Landscape</a:t>
            </a:r>
          </a:p>
        </p:txBody>
      </p:sp>
      <p:sp>
        <p:nvSpPr>
          <p:cNvPr id="3" name="Content Placeholder 2"/>
          <p:cNvSpPr>
            <a:spLocks noGrp="1"/>
          </p:cNvSpPr>
          <p:nvPr>
            <p:ph idx="1"/>
          </p:nvPr>
        </p:nvSpPr>
        <p:spPr/>
        <p:txBody>
          <a:bodyPr>
            <a:normAutofit lnSpcReduction="10000"/>
          </a:bodyPr>
          <a:lstStyle/>
          <a:p>
            <a:r>
              <a:rPr lang="en-US" dirty="0"/>
              <a:t>Two fundamental techniques</a:t>
            </a:r>
          </a:p>
          <a:p>
            <a:pPr lvl="1"/>
            <a:r>
              <a:rPr lang="en-US" dirty="0"/>
              <a:t>Directly compute over encrypted data</a:t>
            </a:r>
          </a:p>
          <a:p>
            <a:pPr lvl="2"/>
            <a:r>
              <a:rPr lang="en-US" dirty="0"/>
              <a:t>Special </a:t>
            </a:r>
            <a:r>
              <a:rPr lang="en-US" i="1" dirty="0">
                <a:effectLst>
                  <a:outerShdw blurRad="38100" dist="38100" dir="2700000" algn="tl">
                    <a:srgbClr val="000000">
                      <a:alpha val="43137"/>
                    </a:srgbClr>
                  </a:outerShdw>
                </a:effectLst>
              </a:rPr>
              <a:t>homomorphic</a:t>
            </a:r>
            <a:r>
              <a:rPr lang="en-US" dirty="0"/>
              <a:t> encryption schemes</a:t>
            </a:r>
          </a:p>
          <a:p>
            <a:pPr lvl="2"/>
            <a:r>
              <a:rPr lang="en-US" dirty="0">
                <a:solidFill>
                  <a:schemeClr val="bg1"/>
                </a:solidFill>
              </a:rPr>
              <a:t>Challenge: limited class of computations</a:t>
            </a:r>
          </a:p>
          <a:p>
            <a:pPr lvl="1"/>
            <a:r>
              <a:rPr lang="en-US" dirty="0">
                <a:solidFill>
                  <a:schemeClr val="bg1"/>
                </a:solidFill>
              </a:rPr>
              <a:t>Use a “secure” location</a:t>
            </a:r>
          </a:p>
          <a:p>
            <a:pPr lvl="2"/>
            <a:r>
              <a:rPr lang="en-US" dirty="0">
                <a:solidFill>
                  <a:schemeClr val="bg1"/>
                </a:solidFill>
              </a:rPr>
              <a:t>Computations on plaintext</a:t>
            </a:r>
          </a:p>
          <a:p>
            <a:pPr lvl="2"/>
            <a:r>
              <a:rPr lang="en-US" dirty="0">
                <a:solidFill>
                  <a:schemeClr val="bg1"/>
                </a:solidFill>
              </a:rPr>
              <a:t>Challenge: Expensive</a:t>
            </a:r>
          </a:p>
        </p:txBody>
      </p:sp>
      <p:sp>
        <p:nvSpPr>
          <p:cNvPr id="4" name="Slide Number Placeholder 3"/>
          <p:cNvSpPr>
            <a:spLocks noGrp="1"/>
          </p:cNvSpPr>
          <p:nvPr>
            <p:ph type="sldNum" sz="quarter" idx="12"/>
          </p:nvPr>
        </p:nvSpPr>
        <p:spPr/>
        <p:txBody>
          <a:bodyPr/>
          <a:lstStyle/>
          <a:p>
            <a:fld id="{BACC0D7D-E0FC-49BF-B4A2-5B13217C58F0}" type="slidenum">
              <a:rPr lang="en-US" smtClean="0"/>
              <a:t>19</a:t>
            </a:fld>
            <a:endParaRPr lang="en-US"/>
          </a:p>
        </p:txBody>
      </p:sp>
    </p:spTree>
    <p:extLst>
      <p:ext uri="{BB962C8B-B14F-4D97-AF65-F5344CB8AC3E}">
        <p14:creationId xmlns:p14="http://schemas.microsoft.com/office/powerpoint/2010/main" val="218839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Cloud Computing </a:t>
            </a:r>
          </a:p>
        </p:txBody>
      </p:sp>
      <p:sp>
        <p:nvSpPr>
          <p:cNvPr id="3" name="Slide Number Placeholder 2"/>
          <p:cNvSpPr>
            <a:spLocks noGrp="1"/>
          </p:cNvSpPr>
          <p:nvPr>
            <p:ph type="sldNum" sz="quarter" idx="12"/>
          </p:nvPr>
        </p:nvSpPr>
        <p:spPr/>
        <p:txBody>
          <a:bodyPr/>
          <a:lstStyle/>
          <a:p>
            <a:fld id="{BACC0D7D-E0FC-49BF-B4A2-5B13217C58F0}" type="slidenum">
              <a:rPr lang="en-US" smtClean="0"/>
              <a:t>2</a:t>
            </a:fld>
            <a:endParaRPr lang="en-US"/>
          </a:p>
        </p:txBody>
      </p:sp>
      <p:pic>
        <p:nvPicPr>
          <p:cNvPr id="13" name="Picture 12"/>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91537"/>
            <a:ext cx="4876800" cy="4876800"/>
          </a:xfrm>
          <a:prstGeom prst="rect">
            <a:avLst/>
          </a:prstGeom>
        </p:spPr>
      </p:pic>
      <p:pic>
        <p:nvPicPr>
          <p:cNvPr id="14" name="Picture 13"/>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17" name="Picture 16"/>
          <p:cNvPicPr>
            <a:picLocks noChangeAspect="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cxnSp>
        <p:nvCxnSpPr>
          <p:cNvPr id="20" name="Elbow Connector 19"/>
          <p:cNvCxnSpPr>
            <a:endCxn id="14" idx="0"/>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5072510" y="1796564"/>
            <a:ext cx="3788026"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Well-documented benefits</a:t>
            </a:r>
          </a:p>
          <a:p>
            <a:pPr marL="285750" indent="-285750">
              <a:lnSpc>
                <a:spcPct val="150000"/>
              </a:lnSpc>
              <a:buFont typeface="Arial" panose="020B0604020202020204" pitchFamily="34" charset="0"/>
              <a:buChar char="•"/>
            </a:pPr>
            <a:r>
              <a:rPr lang="en-US" dirty="0"/>
              <a:t>Trend to move computation and data to cloud</a:t>
            </a:r>
          </a:p>
          <a:p>
            <a:pPr marL="285750" indent="-285750">
              <a:lnSpc>
                <a:spcPct val="150000"/>
              </a:lnSpc>
              <a:buFont typeface="Arial" panose="020B0604020202020204" pitchFamily="34" charset="0"/>
              <a:buChar char="•"/>
            </a:pPr>
            <a:r>
              <a:rPr lang="en-US" dirty="0"/>
              <a:t>Database functionality</a:t>
            </a:r>
          </a:p>
          <a:p>
            <a:pPr marL="742950" lvl="1" indent="-285750">
              <a:lnSpc>
                <a:spcPct val="150000"/>
              </a:lnSpc>
              <a:buFont typeface="Arial" panose="020B0604020202020204" pitchFamily="34" charset="0"/>
              <a:buChar char="•"/>
            </a:pPr>
            <a:r>
              <a:rPr lang="en-US" dirty="0"/>
              <a:t>Amazon RDS</a:t>
            </a:r>
          </a:p>
          <a:p>
            <a:pPr marL="742950" lvl="1" indent="-285750">
              <a:lnSpc>
                <a:spcPct val="150000"/>
              </a:lnSpc>
              <a:buFont typeface="Arial" panose="020B0604020202020204" pitchFamily="34" charset="0"/>
              <a:buChar char="•"/>
            </a:pPr>
            <a:r>
              <a:rPr lang="en-US" dirty="0"/>
              <a:t>Microsoft SQL Azure</a:t>
            </a:r>
          </a:p>
          <a:p>
            <a:pPr marL="742950" lvl="1" indent="-285750">
              <a:lnSpc>
                <a:spcPct val="150000"/>
              </a:lnSpc>
              <a:buFont typeface="Arial" panose="020B0604020202020204" pitchFamily="34" charset="0"/>
              <a:buChar char="•"/>
            </a:pPr>
            <a:r>
              <a:rPr lang="en-US" dirty="0" err="1"/>
              <a:t>Heroku</a:t>
            </a:r>
            <a:r>
              <a:rPr lang="en-US" dirty="0"/>
              <a:t> </a:t>
            </a:r>
            <a:r>
              <a:rPr lang="en-US" dirty="0" err="1"/>
              <a:t>PostegreSQL</a:t>
            </a:r>
            <a:endParaRPr lang="en-US" dirty="0"/>
          </a:p>
          <a:p>
            <a:pPr marL="742950" lvl="1" indent="-285750">
              <a:lnSpc>
                <a:spcPct val="150000"/>
              </a:lnSpc>
              <a:buFont typeface="Arial" panose="020B0604020202020204" pitchFamily="34" charset="0"/>
              <a:buChar char="•"/>
            </a:pPr>
            <a:r>
              <a:rPr lang="en-US" dirty="0" err="1"/>
              <a:t>Xeround</a:t>
            </a:r>
            <a:endParaRPr lang="en-US" dirty="0"/>
          </a:p>
        </p:txBody>
      </p:sp>
      <p:sp>
        <p:nvSpPr>
          <p:cNvPr id="34" name="TextBox 33"/>
          <p:cNvSpPr txBox="1"/>
          <p:nvPr/>
        </p:nvSpPr>
        <p:spPr>
          <a:xfrm>
            <a:off x="6447519" y="5943335"/>
            <a:ext cx="1681871" cy="369332"/>
          </a:xfrm>
          <a:prstGeom prst="rect">
            <a:avLst/>
          </a:prstGeom>
          <a:noFill/>
        </p:spPr>
        <p:txBody>
          <a:bodyPr wrap="none" rtlCol="0">
            <a:spAutoFit/>
          </a:bodyPr>
          <a:lstStyle/>
          <a:p>
            <a:r>
              <a:rPr lang="en-US" dirty="0"/>
              <a:t>[AF+09, NIST09]</a:t>
            </a:r>
          </a:p>
        </p:txBody>
      </p:sp>
      <p:grpSp>
        <p:nvGrpSpPr>
          <p:cNvPr id="42" name="Group 41"/>
          <p:cNvGrpSpPr/>
          <p:nvPr/>
        </p:nvGrpSpPr>
        <p:grpSpPr>
          <a:xfrm>
            <a:off x="2646450" y="2162877"/>
            <a:ext cx="1228047" cy="603339"/>
            <a:chOff x="6157200" y="4437319"/>
            <a:chExt cx="1228047" cy="603339"/>
          </a:xfrm>
        </p:grpSpPr>
        <p:pic>
          <p:nvPicPr>
            <p:cNvPr id="39" name="Picture 38"/>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40" name="Picture 39"/>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41" name="Picture 40"/>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43" name="Group 42"/>
          <p:cNvGrpSpPr/>
          <p:nvPr/>
        </p:nvGrpSpPr>
        <p:grpSpPr>
          <a:xfrm>
            <a:off x="2798850" y="2315277"/>
            <a:ext cx="1228047" cy="603339"/>
            <a:chOff x="6157200" y="4437319"/>
            <a:chExt cx="1228047" cy="603339"/>
          </a:xfrm>
        </p:grpSpPr>
        <p:pic>
          <p:nvPicPr>
            <p:cNvPr id="44" name="Picture 43"/>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45" name="Picture 44"/>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46" name="Picture 45"/>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47" name="Group 46"/>
          <p:cNvGrpSpPr/>
          <p:nvPr/>
        </p:nvGrpSpPr>
        <p:grpSpPr>
          <a:xfrm>
            <a:off x="2951250" y="2467677"/>
            <a:ext cx="1228047" cy="603339"/>
            <a:chOff x="6157200" y="4437319"/>
            <a:chExt cx="1228047" cy="603339"/>
          </a:xfrm>
        </p:grpSpPr>
        <p:pic>
          <p:nvPicPr>
            <p:cNvPr id="48" name="Picture 47"/>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49" name="Picture 48"/>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50" name="Picture 49"/>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54" name="Group 53"/>
          <p:cNvGrpSpPr/>
          <p:nvPr/>
        </p:nvGrpSpPr>
        <p:grpSpPr>
          <a:xfrm>
            <a:off x="875141" y="3000960"/>
            <a:ext cx="1711128" cy="615281"/>
            <a:chOff x="5896755" y="3921626"/>
            <a:chExt cx="1711128" cy="615281"/>
          </a:xfrm>
        </p:grpSpPr>
        <p:pic>
          <p:nvPicPr>
            <p:cNvPr id="51" name="Picture 50"/>
            <p:cNvPicPr>
              <a:picLocks noChangeAspect="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52" name="Picture 51"/>
            <p:cNvPicPr>
              <a:picLocks noChangeAspect="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53" name="Picture 52"/>
            <p:cNvPicPr>
              <a:picLocks noChangeAspect="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spTree>
    <p:extLst>
      <p:ext uri="{BB962C8B-B14F-4D97-AF65-F5344CB8AC3E}">
        <p14:creationId xmlns:p14="http://schemas.microsoft.com/office/powerpoint/2010/main" val="94636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Homomorphic Encryption</a:t>
            </a:r>
          </a:p>
        </p:txBody>
      </p:sp>
      <p:cxnSp>
        <p:nvCxnSpPr>
          <p:cNvPr id="6" name="Straight Arrow Connector 5"/>
          <p:cNvCxnSpPr/>
          <p:nvPr/>
        </p:nvCxnSpPr>
        <p:spPr>
          <a:xfrm>
            <a:off x="3273486" y="2851666"/>
            <a:ext cx="727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73486" y="3396734"/>
            <a:ext cx="727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43500" y="3124200"/>
            <a:ext cx="727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7582" y="2713166"/>
            <a:ext cx="2895600"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7ad5fda789ef4e272bca100b3d9ff59f </a:t>
            </a:r>
          </a:p>
        </p:txBody>
      </p:sp>
      <p:sp>
        <p:nvSpPr>
          <p:cNvPr id="13" name="TextBox 12"/>
          <p:cNvSpPr txBox="1"/>
          <p:nvPr/>
        </p:nvSpPr>
        <p:spPr>
          <a:xfrm>
            <a:off x="357279" y="3258234"/>
            <a:ext cx="2916207"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bd6e7c3df2b5779e0b61216e8b10b689 </a:t>
            </a:r>
          </a:p>
        </p:txBody>
      </p:sp>
      <p:sp>
        <p:nvSpPr>
          <p:cNvPr id="9" name="TextBox 8"/>
          <p:cNvSpPr txBox="1"/>
          <p:nvPr/>
        </p:nvSpPr>
        <p:spPr>
          <a:xfrm>
            <a:off x="5870514" y="2985700"/>
            <a:ext cx="2903359"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7a9f102789d5f50b2beffd9f3dca4ea7</a:t>
            </a:r>
          </a:p>
        </p:txBody>
      </p:sp>
      <mc:AlternateContent xmlns:mc="http://schemas.openxmlformats.org/markup-compatibility/2006" xmlns:a14="http://schemas.microsoft.com/office/drawing/2010/main">
        <mc:Choice Requires="a14">
          <p:sp>
            <p:nvSpPr>
              <p:cNvPr id="14" name="Rectangle 13"/>
              <p:cNvSpPr/>
              <p:nvPr/>
            </p:nvSpPr>
            <p:spPr>
              <a:xfrm>
                <a:off x="4000500" y="2590800"/>
                <a:ext cx="1143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𝐸𝑛𝑐</m:t>
                          </m:r>
                        </m:sub>
                      </m:sSub>
                    </m:oMath>
                  </m:oMathPara>
                </a14:m>
                <a:endParaRPr lang="en-US" sz="3200" dirty="0"/>
              </a:p>
            </p:txBody>
          </p:sp>
        </mc:Choice>
        <mc:Fallback xmlns="">
          <p:sp>
            <p:nvSpPr>
              <p:cNvPr id="14" name="Rectangle 13"/>
              <p:cNvSpPr>
                <a:spLocks noRot="1" noChangeAspect="1" noMove="1" noResize="1" noEditPoints="1" noAdjustHandles="1" noChangeArrowheads="1" noChangeShapeType="1" noTextEdit="1"/>
              </p:cNvSpPr>
              <p:nvPr/>
            </p:nvSpPr>
            <p:spPr>
              <a:xfrm>
                <a:off x="4000500" y="2590800"/>
                <a:ext cx="1143000" cy="106680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143000" y="2209800"/>
                <a:ext cx="99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r>
                        <a:rPr lang="en-US" b="0" i="1" smtClean="0">
                          <a:latin typeface="Cambria Math" panose="02040503050406030204" pitchFamily="18" charset="0"/>
                        </a:rPr>
                        <m:t> (1)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143000" y="2209800"/>
                <a:ext cx="999889" cy="369332"/>
              </a:xfrm>
              <a:prstGeom prst="rect">
                <a:avLst/>
              </a:prstGeom>
              <a:blipFill rotWithShape="0">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143000" y="3757134"/>
                <a:ext cx="99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r>
                        <a:rPr lang="en-US" b="0" i="1" smtClean="0">
                          <a:latin typeface="Cambria Math" panose="02040503050406030204" pitchFamily="18" charset="0"/>
                        </a:rPr>
                        <m:t> (1)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43000" y="3757134"/>
                <a:ext cx="999889"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822248" y="3370436"/>
                <a:ext cx="99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r>
                        <a:rPr lang="en-US" b="0" i="1" smtClean="0">
                          <a:latin typeface="Cambria Math" panose="02040503050406030204" pitchFamily="18" charset="0"/>
                        </a:rPr>
                        <m:t> (2)</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822248" y="3370436"/>
                <a:ext cx="999889" cy="369332"/>
              </a:xfrm>
              <a:prstGeom prst="rect">
                <a:avLst/>
              </a:prstGeom>
              <a:blipFill rotWithShape="0">
                <a:blip r:embed="rId6"/>
                <a:stretch>
                  <a:fillRect b="-13333"/>
                </a:stretch>
              </a:blipFill>
            </p:spPr>
            <p:txBody>
              <a:bodyPr/>
              <a:lstStyle/>
              <a:p>
                <a:r>
                  <a:rPr lang="en-US">
                    <a:noFill/>
                  </a:rPr>
                  <a:t> </a:t>
                </a:r>
              </a:p>
            </p:txBody>
          </p:sp>
        </mc:Fallback>
      </mc:AlternateContent>
      <p:sp>
        <p:nvSpPr>
          <p:cNvPr id="3" name="TextBox 2"/>
          <p:cNvSpPr txBox="1"/>
          <p:nvPr/>
        </p:nvSpPr>
        <p:spPr>
          <a:xfrm>
            <a:off x="2893495" y="4235063"/>
            <a:ext cx="2966710" cy="369332"/>
          </a:xfrm>
          <a:prstGeom prst="rect">
            <a:avLst/>
          </a:prstGeom>
          <a:noFill/>
        </p:spPr>
        <p:txBody>
          <a:bodyPr wrap="none" rtlCol="0">
            <a:spAutoFit/>
          </a:bodyPr>
          <a:lstStyle/>
          <a:p>
            <a:r>
              <a:rPr lang="en-US" dirty="0">
                <a:latin typeface="Calibri" panose="020F0502020204030204" pitchFamily="34" charset="0"/>
              </a:rPr>
              <a:t>Encryption key is not an input</a:t>
            </a:r>
          </a:p>
        </p:txBody>
      </p:sp>
      <p:sp>
        <p:nvSpPr>
          <p:cNvPr id="4" name="Slide Number Placeholder 3"/>
          <p:cNvSpPr>
            <a:spLocks noGrp="1"/>
          </p:cNvSpPr>
          <p:nvPr>
            <p:ph type="sldNum" sz="quarter" idx="12"/>
          </p:nvPr>
        </p:nvSpPr>
        <p:spPr/>
        <p:txBody>
          <a:bodyPr/>
          <a:lstStyle/>
          <a:p>
            <a:fld id="{BACC0D7D-E0FC-49BF-B4A2-5B13217C58F0}" type="slidenum">
              <a:rPr lang="en-US" smtClean="0"/>
              <a:t>20</a:t>
            </a:fld>
            <a:endParaRPr lang="en-US"/>
          </a:p>
        </p:txBody>
      </p:sp>
    </p:spTree>
    <p:extLst>
      <p:ext uri="{BB962C8B-B14F-4D97-AF65-F5344CB8AC3E}">
        <p14:creationId xmlns:p14="http://schemas.microsoft.com/office/powerpoint/2010/main" val="509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Landscape</a:t>
            </a:r>
          </a:p>
        </p:txBody>
      </p:sp>
      <p:sp>
        <p:nvSpPr>
          <p:cNvPr id="3" name="Content Placeholder 2"/>
          <p:cNvSpPr>
            <a:spLocks noGrp="1"/>
          </p:cNvSpPr>
          <p:nvPr>
            <p:ph idx="1"/>
          </p:nvPr>
        </p:nvSpPr>
        <p:spPr/>
        <p:txBody>
          <a:bodyPr>
            <a:normAutofit fontScale="92500" lnSpcReduction="20000"/>
          </a:bodyPr>
          <a:lstStyle/>
          <a:p>
            <a:r>
              <a:rPr lang="en-US" dirty="0"/>
              <a:t>Two fundamental techniques</a:t>
            </a:r>
          </a:p>
          <a:p>
            <a:pPr lvl="1"/>
            <a:r>
              <a:rPr lang="en-US" dirty="0"/>
              <a:t>Directly compute over encrypted data</a:t>
            </a:r>
          </a:p>
          <a:p>
            <a:pPr lvl="2"/>
            <a:r>
              <a:rPr lang="en-US" dirty="0"/>
              <a:t>Special </a:t>
            </a:r>
            <a:r>
              <a:rPr lang="en-US" i="1" dirty="0">
                <a:effectLst>
                  <a:outerShdw blurRad="38100" dist="38100" dir="2700000" algn="tl">
                    <a:srgbClr val="000000">
                      <a:alpha val="43137"/>
                    </a:srgbClr>
                  </a:outerShdw>
                </a:effectLst>
              </a:rPr>
              <a:t>homomorphic</a:t>
            </a:r>
            <a:r>
              <a:rPr lang="en-US" dirty="0"/>
              <a:t> encryption schemes</a:t>
            </a:r>
          </a:p>
          <a:p>
            <a:pPr lvl="2"/>
            <a:r>
              <a:rPr lang="en-US" dirty="0"/>
              <a:t>Challenge: limited class of computations</a:t>
            </a:r>
          </a:p>
          <a:p>
            <a:pPr lvl="2"/>
            <a:r>
              <a:rPr lang="en-US" dirty="0"/>
              <a:t>Challenge: Not </a:t>
            </a:r>
            <a:r>
              <a:rPr lang="en-US" dirty="0" err="1"/>
              <a:t>composable</a:t>
            </a:r>
            <a:endParaRPr lang="en-US" dirty="0"/>
          </a:p>
          <a:p>
            <a:pPr lvl="1"/>
            <a:r>
              <a:rPr lang="en-US" dirty="0"/>
              <a:t>Use a “secure” location</a:t>
            </a:r>
          </a:p>
          <a:p>
            <a:pPr lvl="2"/>
            <a:r>
              <a:rPr lang="en-US" dirty="0"/>
              <a:t>Computations on plaintext</a:t>
            </a:r>
          </a:p>
          <a:p>
            <a:pPr lvl="2"/>
            <a:r>
              <a:rPr lang="en-US" dirty="0">
                <a:solidFill>
                  <a:schemeClr val="bg1"/>
                </a:solidFill>
              </a:rPr>
              <a:t>Challenge: Expensive</a:t>
            </a:r>
          </a:p>
        </p:txBody>
      </p:sp>
      <p:sp>
        <p:nvSpPr>
          <p:cNvPr id="4" name="Slide Number Placeholder 3"/>
          <p:cNvSpPr>
            <a:spLocks noGrp="1"/>
          </p:cNvSpPr>
          <p:nvPr>
            <p:ph type="sldNum" sz="quarter" idx="12"/>
          </p:nvPr>
        </p:nvSpPr>
        <p:spPr/>
        <p:txBody>
          <a:bodyPr/>
          <a:lstStyle/>
          <a:p>
            <a:fld id="{BACC0D7D-E0FC-49BF-B4A2-5B13217C58F0}" type="slidenum">
              <a:rPr lang="en-US" smtClean="0"/>
              <a:t>21</a:t>
            </a:fld>
            <a:endParaRPr lang="en-US"/>
          </a:p>
        </p:txBody>
      </p:sp>
    </p:spTree>
    <p:extLst>
      <p:ext uri="{BB962C8B-B14F-4D97-AF65-F5344CB8AC3E}">
        <p14:creationId xmlns:p14="http://schemas.microsoft.com/office/powerpoint/2010/main" val="156503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Location </a:t>
            </a:r>
          </a:p>
        </p:txBody>
      </p:sp>
      <p:sp>
        <p:nvSpPr>
          <p:cNvPr id="3" name="Slide Number Placeholder 2"/>
          <p:cNvSpPr>
            <a:spLocks noGrp="1"/>
          </p:cNvSpPr>
          <p:nvPr>
            <p:ph type="sldNum" sz="quarter" idx="12"/>
          </p:nvPr>
        </p:nvSpPr>
        <p:spPr/>
        <p:txBody>
          <a:bodyPr/>
          <a:lstStyle/>
          <a:p>
            <a:fld id="{BACC0D7D-E0FC-49BF-B4A2-5B13217C58F0}" type="slidenum">
              <a:rPr lang="en-US" smtClean="0"/>
              <a:t>22</a:t>
            </a:fld>
            <a:endParaRPr lang="en-US" dirty="0"/>
          </a:p>
        </p:txBody>
      </p:sp>
      <p:pic>
        <p:nvPicPr>
          <p:cNvPr id="13" name="Picture 12"/>
          <p:cNvPicPr>
            <a:picLocks noChangeAspect="1"/>
          </p:cNvPicPr>
          <p:nvPr/>
        </p:nvPicPr>
        <p:blipFill>
          <a:blip r:embed="rId3">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pic>
        <p:nvPicPr>
          <p:cNvPr id="14" name="Picture 13"/>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17" name="Picture 16"/>
          <p:cNvPicPr>
            <a:picLocks noChangeAspect="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cxnSp>
        <p:nvCxnSpPr>
          <p:cNvPr id="20" name="Elbow Connector 19"/>
          <p:cNvCxnSpPr>
            <a:endCxn id="14" idx="0"/>
          </p:cNvCxnSpPr>
          <p:nvPr/>
        </p:nvCxnSpPr>
        <p:spPr>
          <a:xfrm rot="5400000">
            <a:off x="1203201" y="4664201"/>
            <a:ext cx="1327399" cy="838200"/>
          </a:xfrm>
          <a:prstGeom prst="bentConnector3">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67000" y="4419601"/>
            <a:ext cx="0" cy="132740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2993900" y="4549900"/>
            <a:ext cx="1327403" cy="1066801"/>
          </a:xfrm>
          <a:prstGeom prst="bentConnector3">
            <a:avLst/>
          </a:prstGeom>
          <a:ln w="38100">
            <a:solidFill>
              <a:srgbClr val="C0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4343400"/>
            <a:ext cx="740026" cy="740026"/>
          </a:xfrm>
          <a:prstGeom prst="rect">
            <a:avLst/>
          </a:prstGeom>
        </p:spPr>
      </p:pic>
      <p:grpSp>
        <p:nvGrpSpPr>
          <p:cNvPr id="32" name="Group 31"/>
          <p:cNvGrpSpPr/>
          <p:nvPr/>
        </p:nvGrpSpPr>
        <p:grpSpPr>
          <a:xfrm>
            <a:off x="875141" y="3000960"/>
            <a:ext cx="1711128" cy="615281"/>
            <a:chOff x="5896755" y="3921626"/>
            <a:chExt cx="1711128" cy="615281"/>
          </a:xfrm>
        </p:grpSpPr>
        <p:pic>
          <p:nvPicPr>
            <p:cNvPr id="35" name="Picture 34"/>
            <p:cNvPicPr>
              <a:picLocks noChangeAspect="1"/>
            </p:cNvPicPr>
            <p:nvPr/>
          </p:nvPicPr>
          <p:blipFill>
            <a:blip r:embed="rId8">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36" name="Picture 35"/>
            <p:cNvPicPr>
              <a:picLocks noChangeAspect="1"/>
            </p:cNvPicPr>
            <p:nvPr/>
          </p:nvPicPr>
          <p:blipFill>
            <a:blip r:embed="rId8">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37" name="Picture 36"/>
            <p:cNvPicPr>
              <a:picLocks noChangeAspect="1"/>
            </p:cNvPicPr>
            <p:nvPr/>
          </p:nvPicPr>
          <p:blipFill>
            <a:blip r:embed="rId8">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grpSp>
        <p:nvGrpSpPr>
          <p:cNvPr id="62" name="Group 61"/>
          <p:cNvGrpSpPr/>
          <p:nvPr/>
        </p:nvGrpSpPr>
        <p:grpSpPr>
          <a:xfrm>
            <a:off x="2646450" y="2162877"/>
            <a:ext cx="1228047" cy="603339"/>
            <a:chOff x="6157200" y="4437319"/>
            <a:chExt cx="1228047" cy="603339"/>
          </a:xfrm>
        </p:grpSpPr>
        <p:pic>
          <p:nvPicPr>
            <p:cNvPr id="63" name="Picture 62"/>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4" name="Picture 63"/>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5" name="Picture 64"/>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66" name="Group 65"/>
          <p:cNvGrpSpPr/>
          <p:nvPr/>
        </p:nvGrpSpPr>
        <p:grpSpPr>
          <a:xfrm>
            <a:off x="2798850" y="2315277"/>
            <a:ext cx="1228047" cy="603339"/>
            <a:chOff x="6157200" y="4437319"/>
            <a:chExt cx="1228047" cy="603339"/>
          </a:xfrm>
        </p:grpSpPr>
        <p:pic>
          <p:nvPicPr>
            <p:cNvPr id="67" name="Picture 66"/>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8" name="Picture 67"/>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9" name="Picture 68"/>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70" name="Group 69"/>
          <p:cNvGrpSpPr/>
          <p:nvPr/>
        </p:nvGrpSpPr>
        <p:grpSpPr>
          <a:xfrm>
            <a:off x="2951250" y="2467677"/>
            <a:ext cx="1228047" cy="603339"/>
            <a:chOff x="6157200" y="4437319"/>
            <a:chExt cx="1228047" cy="603339"/>
          </a:xfrm>
        </p:grpSpPr>
        <p:pic>
          <p:nvPicPr>
            <p:cNvPr id="71" name="Picture 70"/>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72" name="Picture 71"/>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73" name="Picture 72"/>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8" name="Group 7"/>
          <p:cNvGrpSpPr/>
          <p:nvPr/>
        </p:nvGrpSpPr>
        <p:grpSpPr>
          <a:xfrm>
            <a:off x="3336348" y="3280282"/>
            <a:ext cx="953659" cy="885123"/>
            <a:chOff x="6387287" y="2238286"/>
            <a:chExt cx="953659" cy="885123"/>
          </a:xfrm>
        </p:grpSpPr>
        <p:sp>
          <p:nvSpPr>
            <p:cNvPr id="7" name="Rectangle 6"/>
            <p:cNvSpPr/>
            <p:nvPr/>
          </p:nvSpPr>
          <p:spPr>
            <a:xfrm>
              <a:off x="6387287" y="2238286"/>
              <a:ext cx="953659" cy="885123"/>
            </a:xfrm>
            <a:prstGeom prst="rect">
              <a:avLst/>
            </a:prstGeom>
            <a:pattFill prst="diagBrick">
              <a:fgClr>
                <a:schemeClr val="tx1"/>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10569" y="2386537"/>
              <a:ext cx="685800" cy="6013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Freeform 8"/>
          <p:cNvSpPr/>
          <p:nvPr/>
        </p:nvSpPr>
        <p:spPr>
          <a:xfrm>
            <a:off x="4288889" y="3744686"/>
            <a:ext cx="653225" cy="511628"/>
          </a:xfrm>
          <a:custGeom>
            <a:avLst/>
            <a:gdLst>
              <a:gd name="connsiteX0" fmla="*/ 653225 w 653225"/>
              <a:gd name="connsiteY0" fmla="*/ 511628 h 511628"/>
              <a:gd name="connsiteX1" fmla="*/ 370197 w 653225"/>
              <a:gd name="connsiteY1" fmla="*/ 65314 h 511628"/>
              <a:gd name="connsiteX2" fmla="*/ 82 w 653225"/>
              <a:gd name="connsiteY2" fmla="*/ 0 h 511628"/>
            </a:gdLst>
            <a:ahLst/>
            <a:cxnLst>
              <a:cxn ang="0">
                <a:pos x="connsiteX0" y="connsiteY0"/>
              </a:cxn>
              <a:cxn ang="0">
                <a:pos x="connsiteX1" y="connsiteY1"/>
              </a:cxn>
              <a:cxn ang="0">
                <a:pos x="connsiteX2" y="connsiteY2"/>
              </a:cxn>
            </a:cxnLst>
            <a:rect l="l" t="t" r="r" b="b"/>
            <a:pathLst>
              <a:path w="653225" h="511628">
                <a:moveTo>
                  <a:pt x="653225" y="511628"/>
                </a:moveTo>
                <a:cubicBezTo>
                  <a:pt x="566139" y="331106"/>
                  <a:pt x="479054" y="150585"/>
                  <a:pt x="370197" y="65314"/>
                </a:cubicBezTo>
                <a:cubicBezTo>
                  <a:pt x="261340" y="-19957"/>
                  <a:pt x="-5361" y="32657"/>
                  <a:pt x="82" y="0"/>
                </a:cubicBezTo>
              </a:path>
            </a:pathLst>
          </a:cu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826859" y="3834675"/>
            <a:ext cx="1308371" cy="369332"/>
          </a:xfrm>
          <a:prstGeom prst="rect">
            <a:avLst/>
          </a:prstGeom>
          <a:noFill/>
        </p:spPr>
        <p:txBody>
          <a:bodyPr wrap="none" rtlCol="0">
            <a:spAutoFit/>
          </a:bodyPr>
          <a:lstStyle/>
          <a:p>
            <a:r>
              <a:rPr lang="en-US" dirty="0">
                <a:solidFill>
                  <a:srgbClr val="FF0000"/>
                </a:solidFill>
                <a:latin typeface="Calibri" panose="020F0502020204030204" pitchFamily="34" charset="0"/>
              </a:rPr>
              <a:t>Inaccessible</a:t>
            </a:r>
          </a:p>
        </p:txBody>
      </p: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418713">
            <a:off x="2607044" y="5916353"/>
            <a:ext cx="398908" cy="398908"/>
          </a:xfrm>
          <a:prstGeom prst="rect">
            <a:avLst/>
          </a:prstGeom>
        </p:spPr>
      </p:pic>
      <p:cxnSp>
        <p:nvCxnSpPr>
          <p:cNvPr id="34" name="Straight Connector 33"/>
          <p:cNvCxnSpPr/>
          <p:nvPr/>
        </p:nvCxnSpPr>
        <p:spPr>
          <a:xfrm>
            <a:off x="228600" y="53340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418713">
            <a:off x="4224541" y="5983413"/>
            <a:ext cx="398908" cy="398908"/>
          </a:xfrm>
          <a:prstGeom prst="rect">
            <a:avLst/>
          </a:prstGeom>
        </p:spPr>
      </p:pic>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418713">
            <a:off x="1321945" y="5975760"/>
            <a:ext cx="251709" cy="251709"/>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418713">
            <a:off x="3613165" y="3578310"/>
            <a:ext cx="398908" cy="398908"/>
          </a:xfrm>
          <a:prstGeom prst="rect">
            <a:avLst/>
          </a:prstGeom>
        </p:spPr>
      </p:pic>
      <p:sp>
        <p:nvSpPr>
          <p:cNvPr id="6" name="Freeform 5"/>
          <p:cNvSpPr/>
          <p:nvPr/>
        </p:nvSpPr>
        <p:spPr>
          <a:xfrm>
            <a:off x="4872625" y="5148197"/>
            <a:ext cx="357013" cy="638828"/>
          </a:xfrm>
          <a:custGeom>
            <a:avLst/>
            <a:gdLst>
              <a:gd name="connsiteX0" fmla="*/ 325676 w 357013"/>
              <a:gd name="connsiteY0" fmla="*/ 0 h 638828"/>
              <a:gd name="connsiteX1" fmla="*/ 325676 w 357013"/>
              <a:gd name="connsiteY1" fmla="*/ 400833 h 638828"/>
              <a:gd name="connsiteX2" fmla="*/ 0 w 357013"/>
              <a:gd name="connsiteY2" fmla="*/ 638828 h 638828"/>
              <a:gd name="connsiteX3" fmla="*/ 0 w 357013"/>
              <a:gd name="connsiteY3" fmla="*/ 638828 h 638828"/>
            </a:gdLst>
            <a:ahLst/>
            <a:cxnLst>
              <a:cxn ang="0">
                <a:pos x="connsiteX0" y="connsiteY0"/>
              </a:cxn>
              <a:cxn ang="0">
                <a:pos x="connsiteX1" y="connsiteY1"/>
              </a:cxn>
              <a:cxn ang="0">
                <a:pos x="connsiteX2" y="connsiteY2"/>
              </a:cxn>
              <a:cxn ang="0">
                <a:pos x="connsiteX3" y="connsiteY3"/>
              </a:cxn>
            </a:cxnLst>
            <a:rect l="l" t="t" r="r" b="b"/>
            <a:pathLst>
              <a:path w="357013" h="638828">
                <a:moveTo>
                  <a:pt x="325676" y="0"/>
                </a:moveTo>
                <a:cubicBezTo>
                  <a:pt x="352815" y="147181"/>
                  <a:pt x="379955" y="294362"/>
                  <a:pt x="325676" y="400833"/>
                </a:cubicBezTo>
                <a:cubicBezTo>
                  <a:pt x="271397" y="507304"/>
                  <a:pt x="0" y="638828"/>
                  <a:pt x="0" y="638828"/>
                </a:cubicBezTo>
                <a:lnTo>
                  <a:pt x="0" y="638828"/>
                </a:lnTo>
              </a:path>
            </a:pathLst>
          </a:custGeom>
          <a:noFill/>
          <a:ln>
            <a:solidFill>
              <a:srgbClr val="C0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196706" y="5038289"/>
            <a:ext cx="1308371" cy="369332"/>
          </a:xfrm>
          <a:prstGeom prst="rect">
            <a:avLst/>
          </a:prstGeom>
          <a:noFill/>
        </p:spPr>
        <p:txBody>
          <a:bodyPr wrap="none" rtlCol="0">
            <a:spAutoFit/>
          </a:bodyPr>
          <a:lstStyle/>
          <a:p>
            <a:r>
              <a:rPr lang="en-US" dirty="0">
                <a:solidFill>
                  <a:srgbClr val="FF0000"/>
                </a:solidFill>
                <a:latin typeface="Calibri" panose="020F0502020204030204" pitchFamily="34" charset="0"/>
              </a:rPr>
              <a:t>Inaccessible</a:t>
            </a:r>
          </a:p>
        </p:txBody>
      </p:sp>
    </p:spTree>
    <p:extLst>
      <p:ext uri="{BB962C8B-B14F-4D97-AF65-F5344CB8AC3E}">
        <p14:creationId xmlns:p14="http://schemas.microsoft.com/office/powerpoint/2010/main" val="387461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Landscape</a:t>
            </a:r>
          </a:p>
        </p:txBody>
      </p:sp>
      <p:sp>
        <p:nvSpPr>
          <p:cNvPr id="3" name="Content Placeholder 2"/>
          <p:cNvSpPr>
            <a:spLocks noGrp="1"/>
          </p:cNvSpPr>
          <p:nvPr>
            <p:ph idx="1"/>
          </p:nvPr>
        </p:nvSpPr>
        <p:spPr/>
        <p:txBody>
          <a:bodyPr>
            <a:normAutofit fontScale="92500" lnSpcReduction="20000"/>
          </a:bodyPr>
          <a:lstStyle/>
          <a:p>
            <a:r>
              <a:rPr lang="en-US" dirty="0"/>
              <a:t>Two fundamental techniques</a:t>
            </a:r>
          </a:p>
          <a:p>
            <a:pPr lvl="1"/>
            <a:r>
              <a:rPr lang="en-US" dirty="0"/>
              <a:t>Directly compute over encrypted data</a:t>
            </a:r>
          </a:p>
          <a:p>
            <a:pPr lvl="2"/>
            <a:r>
              <a:rPr lang="en-US" dirty="0"/>
              <a:t>Special </a:t>
            </a:r>
            <a:r>
              <a:rPr lang="en-US" i="1" dirty="0">
                <a:effectLst>
                  <a:outerShdw blurRad="38100" dist="38100" dir="2700000" algn="tl">
                    <a:srgbClr val="000000">
                      <a:alpha val="43137"/>
                    </a:srgbClr>
                  </a:outerShdw>
                </a:effectLst>
              </a:rPr>
              <a:t>homomorphic</a:t>
            </a:r>
            <a:r>
              <a:rPr lang="en-US" dirty="0"/>
              <a:t> encryption schemes</a:t>
            </a:r>
          </a:p>
          <a:p>
            <a:pPr lvl="2"/>
            <a:r>
              <a:rPr lang="en-US" dirty="0"/>
              <a:t>Challenge: limited class of computations</a:t>
            </a:r>
          </a:p>
          <a:p>
            <a:pPr lvl="1"/>
            <a:r>
              <a:rPr lang="en-US" dirty="0"/>
              <a:t>Use a “secure” location</a:t>
            </a:r>
          </a:p>
          <a:p>
            <a:pPr lvl="2"/>
            <a:r>
              <a:rPr lang="en-US" dirty="0"/>
              <a:t>Computations on plaintext</a:t>
            </a:r>
          </a:p>
          <a:p>
            <a:pPr lvl="2"/>
            <a:r>
              <a:rPr lang="en-US" dirty="0"/>
              <a:t>Challenge: Expensive</a:t>
            </a:r>
          </a:p>
          <a:p>
            <a:pPr lvl="3"/>
            <a:r>
              <a:rPr lang="en-US" dirty="0"/>
              <a:t>Build a plane from black box material</a:t>
            </a:r>
          </a:p>
        </p:txBody>
      </p:sp>
      <p:sp>
        <p:nvSpPr>
          <p:cNvPr id="4" name="Slide Number Placeholder 3"/>
          <p:cNvSpPr>
            <a:spLocks noGrp="1"/>
          </p:cNvSpPr>
          <p:nvPr>
            <p:ph type="sldNum" sz="quarter" idx="12"/>
          </p:nvPr>
        </p:nvSpPr>
        <p:spPr/>
        <p:txBody>
          <a:bodyPr/>
          <a:lstStyle/>
          <a:p>
            <a:fld id="{BACC0D7D-E0FC-49BF-B4A2-5B13217C58F0}" type="slidenum">
              <a:rPr lang="en-US" smtClean="0"/>
              <a:t>23</a:t>
            </a:fld>
            <a:endParaRPr lang="en-US"/>
          </a:p>
        </p:txBody>
      </p:sp>
    </p:spTree>
    <p:extLst>
      <p:ext uri="{BB962C8B-B14F-4D97-AF65-F5344CB8AC3E}">
        <p14:creationId xmlns:p14="http://schemas.microsoft.com/office/powerpoint/2010/main" val="233052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Landscape</a:t>
            </a:r>
          </a:p>
        </p:txBody>
      </p:sp>
      <p:cxnSp>
        <p:nvCxnSpPr>
          <p:cNvPr id="4" name="Straight Arrow Connector 3"/>
          <p:cNvCxnSpPr/>
          <p:nvPr/>
        </p:nvCxnSpPr>
        <p:spPr>
          <a:xfrm>
            <a:off x="2057400" y="5715000"/>
            <a:ext cx="594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057400" y="1600200"/>
            <a:ext cx="0" cy="411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74781" y="5973629"/>
            <a:ext cx="725968" cy="369332"/>
          </a:xfrm>
          <a:prstGeom prst="rect">
            <a:avLst/>
          </a:prstGeom>
          <a:noFill/>
        </p:spPr>
        <p:txBody>
          <a:bodyPr wrap="none" rtlCol="0">
            <a:spAutoFit/>
          </a:bodyPr>
          <a:lstStyle/>
          <a:p>
            <a:r>
              <a:rPr lang="en-US" dirty="0">
                <a:latin typeface="Calibri" panose="020F0502020204030204" pitchFamily="34" charset="0"/>
              </a:rPr>
              <a:t>Client</a:t>
            </a:r>
          </a:p>
        </p:txBody>
      </p:sp>
      <p:sp>
        <p:nvSpPr>
          <p:cNvPr id="10" name="TextBox 9"/>
          <p:cNvSpPr txBox="1"/>
          <p:nvPr/>
        </p:nvSpPr>
        <p:spPr>
          <a:xfrm>
            <a:off x="5518630" y="5835517"/>
            <a:ext cx="1344727" cy="646331"/>
          </a:xfrm>
          <a:prstGeom prst="rect">
            <a:avLst/>
          </a:prstGeom>
          <a:noFill/>
        </p:spPr>
        <p:txBody>
          <a:bodyPr wrap="none" rtlCol="0">
            <a:spAutoFit/>
          </a:bodyPr>
          <a:lstStyle/>
          <a:p>
            <a:pPr algn="ctr"/>
            <a:r>
              <a:rPr lang="en-US" dirty="0">
                <a:latin typeface="Calibri" panose="020F0502020204030204" pitchFamily="34" charset="0"/>
              </a:rPr>
              <a:t>Crypto</a:t>
            </a:r>
            <a:br>
              <a:rPr lang="en-US" dirty="0">
                <a:latin typeface="Calibri" panose="020F0502020204030204" pitchFamily="34" charset="0"/>
              </a:rPr>
            </a:br>
            <a:r>
              <a:rPr lang="en-US" dirty="0">
                <a:latin typeface="Calibri" panose="020F0502020204030204" pitchFamily="34" charset="0"/>
              </a:rPr>
              <a:t>Coprocessor</a:t>
            </a:r>
          </a:p>
        </p:txBody>
      </p:sp>
      <p:sp>
        <p:nvSpPr>
          <p:cNvPr id="11" name="TextBox 10"/>
          <p:cNvSpPr txBox="1"/>
          <p:nvPr/>
        </p:nvSpPr>
        <p:spPr>
          <a:xfrm>
            <a:off x="6942963" y="5973629"/>
            <a:ext cx="688009" cy="369332"/>
          </a:xfrm>
          <a:prstGeom prst="rect">
            <a:avLst/>
          </a:prstGeom>
          <a:noFill/>
        </p:spPr>
        <p:txBody>
          <a:bodyPr wrap="none" rtlCol="0">
            <a:spAutoFit/>
          </a:bodyPr>
          <a:lstStyle/>
          <a:p>
            <a:r>
              <a:rPr lang="en-US" dirty="0">
                <a:latin typeface="Calibri" panose="020F0502020204030204" pitchFamily="34" charset="0"/>
              </a:rPr>
              <a:t>FPGA</a:t>
            </a:r>
          </a:p>
        </p:txBody>
      </p:sp>
      <p:sp>
        <p:nvSpPr>
          <p:cNvPr id="13" name="TextBox 12"/>
          <p:cNvSpPr txBox="1"/>
          <p:nvPr/>
        </p:nvSpPr>
        <p:spPr>
          <a:xfrm>
            <a:off x="4276294" y="5835130"/>
            <a:ext cx="870944" cy="646331"/>
          </a:xfrm>
          <a:prstGeom prst="rect">
            <a:avLst/>
          </a:prstGeom>
          <a:noFill/>
        </p:spPr>
        <p:txBody>
          <a:bodyPr wrap="none" rtlCol="0">
            <a:spAutoFit/>
          </a:bodyPr>
          <a:lstStyle/>
          <a:p>
            <a:r>
              <a:rPr lang="en-US" dirty="0">
                <a:latin typeface="Calibri" panose="020F0502020204030204" pitchFamily="34" charset="0"/>
              </a:rPr>
              <a:t>Secure </a:t>
            </a:r>
            <a:br>
              <a:rPr lang="en-US" dirty="0">
                <a:latin typeface="Calibri" panose="020F0502020204030204" pitchFamily="34" charset="0"/>
              </a:rPr>
            </a:br>
            <a:r>
              <a:rPr lang="en-US" dirty="0">
                <a:latin typeface="Calibri" panose="020F0502020204030204" pitchFamily="34" charset="0"/>
              </a:rPr>
              <a:t>Server</a:t>
            </a:r>
          </a:p>
        </p:txBody>
      </p:sp>
      <p:sp>
        <p:nvSpPr>
          <p:cNvPr id="14" name="TextBox 13"/>
          <p:cNvSpPr txBox="1"/>
          <p:nvPr/>
        </p:nvSpPr>
        <p:spPr>
          <a:xfrm>
            <a:off x="519801" y="4745504"/>
            <a:ext cx="1537600" cy="646331"/>
          </a:xfrm>
          <a:prstGeom prst="rect">
            <a:avLst/>
          </a:prstGeom>
          <a:noFill/>
        </p:spPr>
        <p:txBody>
          <a:bodyPr wrap="none" rtlCol="0">
            <a:spAutoFit/>
          </a:bodyPr>
          <a:lstStyle/>
          <a:p>
            <a:pPr algn="ctr"/>
            <a:r>
              <a:rPr lang="en-US" dirty="0">
                <a:latin typeface="Calibri" panose="020F0502020204030204" pitchFamily="34" charset="0"/>
              </a:rPr>
              <a:t>Non</a:t>
            </a:r>
            <a:br>
              <a:rPr lang="en-US" dirty="0">
                <a:latin typeface="Calibri" panose="020F0502020204030204" pitchFamily="34" charset="0"/>
              </a:rPr>
            </a:br>
            <a:r>
              <a:rPr lang="en-US" dirty="0">
                <a:latin typeface="Calibri" panose="020F0502020204030204" pitchFamily="34" charset="0"/>
              </a:rPr>
              <a:t>Homomorphic</a:t>
            </a:r>
          </a:p>
        </p:txBody>
      </p:sp>
      <p:sp>
        <p:nvSpPr>
          <p:cNvPr id="15" name="TextBox 14"/>
          <p:cNvSpPr txBox="1"/>
          <p:nvPr/>
        </p:nvSpPr>
        <p:spPr>
          <a:xfrm>
            <a:off x="519801" y="3334435"/>
            <a:ext cx="1537600" cy="646331"/>
          </a:xfrm>
          <a:prstGeom prst="rect">
            <a:avLst/>
          </a:prstGeom>
          <a:noFill/>
        </p:spPr>
        <p:txBody>
          <a:bodyPr wrap="none" rtlCol="0">
            <a:spAutoFit/>
          </a:bodyPr>
          <a:lstStyle/>
          <a:p>
            <a:pPr algn="ctr"/>
            <a:r>
              <a:rPr lang="en-US" dirty="0">
                <a:latin typeface="Calibri" panose="020F0502020204030204" pitchFamily="34" charset="0"/>
              </a:rPr>
              <a:t>Partial</a:t>
            </a:r>
            <a:br>
              <a:rPr lang="en-US" dirty="0">
                <a:latin typeface="Calibri" panose="020F0502020204030204" pitchFamily="34" charset="0"/>
              </a:rPr>
            </a:br>
            <a:r>
              <a:rPr lang="en-US" dirty="0">
                <a:latin typeface="Calibri" panose="020F0502020204030204" pitchFamily="34" charset="0"/>
              </a:rPr>
              <a:t>Homomorphic</a:t>
            </a:r>
          </a:p>
        </p:txBody>
      </p:sp>
      <p:sp>
        <p:nvSpPr>
          <p:cNvPr id="16" name="TextBox 15"/>
          <p:cNvSpPr txBox="1"/>
          <p:nvPr/>
        </p:nvSpPr>
        <p:spPr>
          <a:xfrm>
            <a:off x="507769" y="2112074"/>
            <a:ext cx="1537600" cy="646331"/>
          </a:xfrm>
          <a:prstGeom prst="rect">
            <a:avLst/>
          </a:prstGeom>
          <a:noFill/>
        </p:spPr>
        <p:txBody>
          <a:bodyPr wrap="none" rtlCol="0">
            <a:spAutoFit/>
          </a:bodyPr>
          <a:lstStyle/>
          <a:p>
            <a:pPr algn="ctr"/>
            <a:r>
              <a:rPr lang="en-US" dirty="0">
                <a:latin typeface="Calibri" panose="020F0502020204030204" pitchFamily="34" charset="0"/>
              </a:rPr>
              <a:t>Full</a:t>
            </a:r>
            <a:br>
              <a:rPr lang="en-US" dirty="0">
                <a:latin typeface="Calibri" panose="020F0502020204030204" pitchFamily="34" charset="0"/>
              </a:rPr>
            </a:br>
            <a:r>
              <a:rPr lang="en-US" dirty="0">
                <a:latin typeface="Calibri" panose="020F0502020204030204" pitchFamily="34" charset="0"/>
              </a:rPr>
              <a:t>Homomorphic</a:t>
            </a:r>
          </a:p>
        </p:txBody>
      </p:sp>
      <p:sp>
        <p:nvSpPr>
          <p:cNvPr id="3" name="Slide Number Placeholder 2"/>
          <p:cNvSpPr>
            <a:spLocks noGrp="1"/>
          </p:cNvSpPr>
          <p:nvPr>
            <p:ph type="sldNum" sz="quarter" idx="12"/>
          </p:nvPr>
        </p:nvSpPr>
        <p:spPr>
          <a:xfrm>
            <a:off x="6553200" y="6342961"/>
            <a:ext cx="2133600" cy="365125"/>
          </a:xfrm>
        </p:spPr>
        <p:txBody>
          <a:bodyPr/>
          <a:lstStyle/>
          <a:p>
            <a:fld id="{BACC0D7D-E0FC-49BF-B4A2-5B13217C58F0}" type="slidenum">
              <a:rPr lang="en-US" smtClean="0"/>
              <a:t>24</a:t>
            </a:fld>
            <a:endParaRPr lang="en-US"/>
          </a:p>
        </p:txBody>
      </p:sp>
      <p:sp>
        <p:nvSpPr>
          <p:cNvPr id="5" name="TextBox 4"/>
          <p:cNvSpPr txBox="1"/>
          <p:nvPr/>
        </p:nvSpPr>
        <p:spPr>
          <a:xfrm>
            <a:off x="2092970" y="5833407"/>
            <a:ext cx="1141851" cy="646331"/>
          </a:xfrm>
          <a:prstGeom prst="rect">
            <a:avLst/>
          </a:prstGeom>
          <a:noFill/>
        </p:spPr>
        <p:txBody>
          <a:bodyPr wrap="none" rtlCol="0">
            <a:spAutoFit/>
          </a:bodyPr>
          <a:lstStyle/>
          <a:p>
            <a:pPr algn="ctr"/>
            <a:r>
              <a:rPr lang="en-US" dirty="0">
                <a:latin typeface="Calibri" panose="020F0502020204030204" pitchFamily="34" charset="0"/>
              </a:rPr>
              <a:t>No Secure</a:t>
            </a:r>
          </a:p>
          <a:p>
            <a:pPr algn="ctr"/>
            <a:r>
              <a:rPr lang="en-US" dirty="0">
                <a:latin typeface="Calibri" panose="020F0502020204030204" pitchFamily="34" charset="0"/>
              </a:rPr>
              <a:t>Location</a:t>
            </a:r>
          </a:p>
        </p:txBody>
      </p:sp>
      <p:sp>
        <p:nvSpPr>
          <p:cNvPr id="7" name="TextBox 6"/>
          <p:cNvSpPr txBox="1"/>
          <p:nvPr/>
        </p:nvSpPr>
        <p:spPr>
          <a:xfrm>
            <a:off x="2148369" y="3572522"/>
            <a:ext cx="789127" cy="307777"/>
          </a:xfrm>
          <a:prstGeom prst="rect">
            <a:avLst/>
          </a:prstGeom>
          <a:noFill/>
        </p:spPr>
        <p:txBody>
          <a:bodyPr wrap="none" rtlCol="0">
            <a:spAutoFit/>
          </a:bodyPr>
          <a:lstStyle/>
          <a:p>
            <a:r>
              <a:rPr lang="en-US" sz="1400" dirty="0" err="1">
                <a:latin typeface="Calibri" panose="020F0502020204030204" pitchFamily="34" charset="0"/>
              </a:rPr>
              <a:t>CryptDB</a:t>
            </a:r>
            <a:endParaRPr lang="en-US" sz="1400" dirty="0">
              <a:latin typeface="Calibri" panose="020F0502020204030204" pitchFamily="34" charset="0"/>
            </a:endParaRPr>
          </a:p>
        </p:txBody>
      </p:sp>
      <p:sp>
        <p:nvSpPr>
          <p:cNvPr id="21" name="TextBox 20"/>
          <p:cNvSpPr txBox="1"/>
          <p:nvPr/>
        </p:nvSpPr>
        <p:spPr>
          <a:xfrm>
            <a:off x="6831934" y="3572521"/>
            <a:ext cx="1005403" cy="307777"/>
          </a:xfrm>
          <a:prstGeom prst="rect">
            <a:avLst/>
          </a:prstGeom>
          <a:noFill/>
        </p:spPr>
        <p:txBody>
          <a:bodyPr wrap="none" rtlCol="0">
            <a:spAutoFit/>
          </a:bodyPr>
          <a:lstStyle/>
          <a:p>
            <a:r>
              <a:rPr lang="en-US" sz="1400" dirty="0">
                <a:latin typeface="Calibri" panose="020F0502020204030204" pitchFamily="34" charset="0"/>
              </a:rPr>
              <a:t>Cipherbase</a:t>
            </a:r>
          </a:p>
        </p:txBody>
      </p:sp>
      <p:sp>
        <p:nvSpPr>
          <p:cNvPr id="8" name="TextBox 7"/>
          <p:cNvSpPr txBox="1"/>
          <p:nvPr/>
        </p:nvSpPr>
        <p:spPr>
          <a:xfrm>
            <a:off x="4074732" y="4914780"/>
            <a:ext cx="1274067" cy="307777"/>
          </a:xfrm>
          <a:prstGeom prst="rect">
            <a:avLst/>
          </a:prstGeom>
          <a:noFill/>
        </p:spPr>
        <p:txBody>
          <a:bodyPr wrap="none" rtlCol="0">
            <a:spAutoFit/>
          </a:bodyPr>
          <a:lstStyle/>
          <a:p>
            <a:r>
              <a:rPr lang="en-US" sz="1400" dirty="0"/>
              <a:t>AWS </a:t>
            </a:r>
            <a:r>
              <a:rPr lang="en-US" sz="1400" dirty="0" err="1"/>
              <a:t>GovCloud</a:t>
            </a:r>
            <a:endParaRPr lang="en-US" sz="1400" dirty="0"/>
          </a:p>
        </p:txBody>
      </p:sp>
      <p:sp>
        <p:nvSpPr>
          <p:cNvPr id="12" name="TextBox 11"/>
          <p:cNvSpPr txBox="1"/>
          <p:nvPr/>
        </p:nvSpPr>
        <p:spPr>
          <a:xfrm>
            <a:off x="5721473" y="3572520"/>
            <a:ext cx="939040" cy="307777"/>
          </a:xfrm>
          <a:prstGeom prst="rect">
            <a:avLst/>
          </a:prstGeom>
          <a:noFill/>
        </p:spPr>
        <p:txBody>
          <a:bodyPr wrap="none" rtlCol="0">
            <a:spAutoFit/>
          </a:bodyPr>
          <a:lstStyle/>
          <a:p>
            <a:r>
              <a:rPr lang="en-US" sz="1400" dirty="0" err="1"/>
              <a:t>TrustedDB</a:t>
            </a:r>
            <a:endParaRPr lang="en-US" sz="1400" dirty="0"/>
          </a:p>
        </p:txBody>
      </p:sp>
      <p:sp>
        <p:nvSpPr>
          <p:cNvPr id="17" name="TextBox 16"/>
          <p:cNvSpPr txBox="1"/>
          <p:nvPr/>
        </p:nvSpPr>
        <p:spPr>
          <a:xfrm>
            <a:off x="3234449" y="3572520"/>
            <a:ext cx="806631" cy="307777"/>
          </a:xfrm>
          <a:prstGeom prst="rect">
            <a:avLst/>
          </a:prstGeom>
          <a:noFill/>
        </p:spPr>
        <p:txBody>
          <a:bodyPr wrap="none" rtlCol="0">
            <a:spAutoFit/>
          </a:bodyPr>
          <a:lstStyle/>
          <a:p>
            <a:r>
              <a:rPr lang="en-US" sz="1400" dirty="0" err="1"/>
              <a:t>Monomi</a:t>
            </a:r>
            <a:endParaRPr lang="en-US" sz="1400" dirty="0"/>
          </a:p>
        </p:txBody>
      </p:sp>
      <p:sp>
        <p:nvSpPr>
          <p:cNvPr id="18" name="TextBox 17"/>
          <p:cNvSpPr txBox="1"/>
          <p:nvPr/>
        </p:nvSpPr>
        <p:spPr>
          <a:xfrm>
            <a:off x="3188410" y="4698572"/>
            <a:ext cx="1046184" cy="307777"/>
          </a:xfrm>
          <a:prstGeom prst="rect">
            <a:avLst/>
          </a:prstGeom>
          <a:noFill/>
        </p:spPr>
        <p:txBody>
          <a:bodyPr wrap="none" rtlCol="0">
            <a:spAutoFit/>
          </a:bodyPr>
          <a:lstStyle/>
          <a:p>
            <a:r>
              <a:rPr lang="en-US" sz="1400" dirty="0"/>
              <a:t>“</a:t>
            </a:r>
            <a:r>
              <a:rPr lang="en-US" sz="1400" dirty="0" err="1"/>
              <a:t>Blob”Store</a:t>
            </a:r>
            <a:endParaRPr lang="en-US" sz="1400" dirty="0"/>
          </a:p>
        </p:txBody>
      </p:sp>
    </p:spTree>
    <p:extLst>
      <p:ext uri="{BB962C8B-B14F-4D97-AF65-F5344CB8AC3E}">
        <p14:creationId xmlns:p14="http://schemas.microsoft.com/office/powerpoint/2010/main" val="3961931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 Security?</a:t>
            </a:r>
          </a:p>
        </p:txBody>
      </p:sp>
      <p:sp>
        <p:nvSpPr>
          <p:cNvPr id="3" name="Slide Number Placeholder 2"/>
          <p:cNvSpPr>
            <a:spLocks noGrp="1"/>
          </p:cNvSpPr>
          <p:nvPr>
            <p:ph type="sldNum" sz="quarter" idx="12"/>
          </p:nvPr>
        </p:nvSpPr>
        <p:spPr/>
        <p:txBody>
          <a:bodyPr/>
          <a:lstStyle/>
          <a:p>
            <a:fld id="{BACC0D7D-E0FC-49BF-B4A2-5B13217C58F0}" type="slidenum">
              <a:rPr lang="en-US" smtClean="0"/>
              <a:t>25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676400"/>
            <a:ext cx="6173104" cy="3775514"/>
          </a:xfrm>
          <a:prstGeom prst="rect">
            <a:avLst/>
          </a:prstGeom>
        </p:spPr>
      </p:pic>
      <p:sp>
        <p:nvSpPr>
          <p:cNvPr id="5" name="TextBox 4"/>
          <p:cNvSpPr txBox="1"/>
          <p:nvPr/>
        </p:nvSpPr>
        <p:spPr>
          <a:xfrm>
            <a:off x="2814147" y="5526010"/>
            <a:ext cx="3097323" cy="369332"/>
          </a:xfrm>
          <a:prstGeom prst="rect">
            <a:avLst/>
          </a:prstGeom>
          <a:noFill/>
        </p:spPr>
        <p:txBody>
          <a:bodyPr wrap="none" rtlCol="0">
            <a:spAutoFit/>
          </a:bodyPr>
          <a:lstStyle/>
          <a:p>
            <a:r>
              <a:rPr lang="en-US" dirty="0">
                <a:latin typeface="Calibri" panose="020F0502020204030204" pitchFamily="34" charset="0"/>
              </a:rPr>
              <a:t>Source: http://xkcd.com/538/</a:t>
            </a:r>
          </a:p>
        </p:txBody>
      </p:sp>
    </p:spTree>
    <p:extLst>
      <p:ext uri="{BB962C8B-B14F-4D97-AF65-F5344CB8AC3E}">
        <p14:creationId xmlns:p14="http://schemas.microsoft.com/office/powerpoint/2010/main" val="1974732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85000" lnSpcReduction="20000"/>
          </a:bodyPr>
          <a:lstStyle/>
          <a:p>
            <a:r>
              <a:rPr lang="en-US" dirty="0">
                <a:solidFill>
                  <a:schemeClr val="bg1">
                    <a:lumMod val="65000"/>
                  </a:schemeClr>
                </a:solidFill>
              </a:rPr>
              <a:t>Introduction</a:t>
            </a:r>
          </a:p>
          <a:p>
            <a:r>
              <a:rPr lang="en-US" dirty="0">
                <a:solidFill>
                  <a:schemeClr val="bg1">
                    <a:lumMod val="65000"/>
                  </a:schemeClr>
                </a:solidFill>
              </a:rPr>
              <a:t>Overview</a:t>
            </a:r>
          </a:p>
          <a:p>
            <a:r>
              <a:rPr lang="en-US" dirty="0"/>
              <a:t>Basics of Encryption</a:t>
            </a:r>
          </a:p>
          <a:p>
            <a:r>
              <a:rPr lang="en-US" dirty="0"/>
              <a:t>Trusted Client based Systems</a:t>
            </a:r>
          </a:p>
          <a:p>
            <a:r>
              <a:rPr lang="en-US" dirty="0"/>
              <a:t>Secure In-Cloud Processing</a:t>
            </a:r>
          </a:p>
          <a:p>
            <a:r>
              <a:rPr lang="en-US" dirty="0"/>
              <a:t>Security</a:t>
            </a:r>
          </a:p>
          <a:p>
            <a:r>
              <a:rPr lang="en-US" dirty="0"/>
              <a:t>Conclusion</a:t>
            </a:r>
          </a:p>
          <a:p>
            <a:endParaRPr lang="en-US" dirty="0"/>
          </a:p>
        </p:txBody>
      </p:sp>
      <p:sp>
        <p:nvSpPr>
          <p:cNvPr id="4" name="Slide Number Placeholder 3"/>
          <p:cNvSpPr>
            <a:spLocks noGrp="1"/>
          </p:cNvSpPr>
          <p:nvPr>
            <p:ph type="sldNum" sz="quarter" idx="12"/>
          </p:nvPr>
        </p:nvSpPr>
        <p:spPr/>
        <p:txBody>
          <a:bodyPr/>
          <a:lstStyle/>
          <a:p>
            <a:fld id="{BACC0D7D-E0FC-49BF-B4A2-5B13217C58F0}" type="slidenum">
              <a:rPr lang="en-US" smtClean="0"/>
              <a:t>26</a:t>
            </a:fld>
            <a:endParaRPr lang="en-US"/>
          </a:p>
        </p:txBody>
      </p:sp>
    </p:spTree>
    <p:extLst>
      <p:ext uri="{BB962C8B-B14F-4D97-AF65-F5344CB8AC3E}">
        <p14:creationId xmlns:p14="http://schemas.microsoft.com/office/powerpoint/2010/main" val="8753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Encryption Scheme</a:t>
            </a:r>
          </a:p>
        </p:txBody>
      </p:sp>
      <p:sp>
        <p:nvSpPr>
          <p:cNvPr id="4" name="Rectangle 3"/>
          <p:cNvSpPr/>
          <p:nvPr/>
        </p:nvSpPr>
        <p:spPr>
          <a:xfrm>
            <a:off x="3962400" y="2286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Encr</a:t>
            </a:r>
            <a:endParaRPr lang="en-US" dirty="0">
              <a:latin typeface="Calibri" panose="020F0502020204030204" pitchFamily="34" charset="0"/>
            </a:endParaRPr>
          </a:p>
        </p:txBody>
      </p:sp>
      <p:sp>
        <p:nvSpPr>
          <p:cNvPr id="5" name="Rectangle 4"/>
          <p:cNvSpPr/>
          <p:nvPr/>
        </p:nvSpPr>
        <p:spPr>
          <a:xfrm>
            <a:off x="3962400" y="4267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Decr</a:t>
            </a:r>
            <a:endParaRPr lang="en-US" dirty="0">
              <a:latin typeface="Calibri" panose="020F0502020204030204" pitchFamily="34" charset="0"/>
            </a:endParaRPr>
          </a:p>
        </p:txBody>
      </p:sp>
      <p:sp>
        <p:nvSpPr>
          <p:cNvPr id="6" name="TextBox 5"/>
          <p:cNvSpPr txBox="1"/>
          <p:nvPr/>
        </p:nvSpPr>
        <p:spPr>
          <a:xfrm>
            <a:off x="304800" y="2481590"/>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sp>
        <p:nvSpPr>
          <p:cNvPr id="7" name="TextBox 6"/>
          <p:cNvSpPr txBox="1"/>
          <p:nvPr/>
        </p:nvSpPr>
        <p:spPr>
          <a:xfrm>
            <a:off x="2730976" y="1482487"/>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000102030405060708090a0b0c0d0e0f</a:t>
            </a:r>
          </a:p>
        </p:txBody>
      </p:sp>
      <p:sp>
        <p:nvSpPr>
          <p:cNvPr id="8" name="TextBox 7"/>
          <p:cNvSpPr txBox="1"/>
          <p:nvPr/>
        </p:nvSpPr>
        <p:spPr>
          <a:xfrm>
            <a:off x="5486400" y="2362200"/>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10" name="Straight Arrow Connector 9"/>
          <p:cNvCxnSpPr>
            <a:stCxn id="7" idx="2"/>
            <a:endCxn id="4" idx="0"/>
          </p:cNvCxnSpPr>
          <p:nvPr/>
        </p:nvCxnSpPr>
        <p:spPr>
          <a:xfrm>
            <a:off x="4413488" y="1790264"/>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4" idx="1"/>
          </p:cNvCxnSpPr>
          <p:nvPr/>
        </p:nvCxnSpPr>
        <p:spPr>
          <a:xfrm>
            <a:off x="3073507" y="2743200"/>
            <a:ext cx="88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8" idx="1"/>
          </p:cNvCxnSpPr>
          <p:nvPr/>
        </p:nvCxnSpPr>
        <p:spPr>
          <a:xfrm flipV="1">
            <a:off x="4876800" y="2731532"/>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 y="4366736"/>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17" name="Straight Arrow Connector 16"/>
          <p:cNvCxnSpPr>
            <a:stCxn id="15" idx="3"/>
            <a:endCxn id="5" idx="1"/>
          </p:cNvCxnSpPr>
          <p:nvPr/>
        </p:nvCxnSpPr>
        <p:spPr>
          <a:xfrm flipV="1">
            <a:off x="3441224" y="4724400"/>
            <a:ext cx="521176"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43200" y="5791200"/>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000102030405060708090a0b0c0d0e0f</a:t>
            </a:r>
          </a:p>
        </p:txBody>
      </p:sp>
      <p:cxnSp>
        <p:nvCxnSpPr>
          <p:cNvPr id="20" name="Straight Arrow Connector 19"/>
          <p:cNvCxnSpPr>
            <a:stCxn id="18" idx="0"/>
            <a:endCxn id="5" idx="2"/>
          </p:cNvCxnSpPr>
          <p:nvPr/>
        </p:nvCxnSpPr>
        <p:spPr>
          <a:xfrm flipH="1" flipV="1">
            <a:off x="4419600" y="5181600"/>
            <a:ext cx="6112"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84558" y="4465638"/>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cxnSp>
        <p:nvCxnSpPr>
          <p:cNvPr id="22" name="Straight Arrow Connector 21"/>
          <p:cNvCxnSpPr>
            <a:stCxn id="5" idx="3"/>
            <a:endCxn id="21" idx="1"/>
          </p:cNvCxnSpPr>
          <p:nvPr/>
        </p:nvCxnSpPr>
        <p:spPr>
          <a:xfrm>
            <a:off x="4876800" y="4724400"/>
            <a:ext cx="907758" cy="2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49598" y="1430522"/>
            <a:ext cx="581378" cy="369332"/>
          </a:xfrm>
          <a:prstGeom prst="rect">
            <a:avLst/>
          </a:prstGeom>
          <a:noFill/>
        </p:spPr>
        <p:txBody>
          <a:bodyPr wrap="none" rtlCol="0">
            <a:spAutoFit/>
          </a:bodyPr>
          <a:lstStyle/>
          <a:p>
            <a:r>
              <a:rPr lang="en-US" dirty="0">
                <a:latin typeface="Calibri" panose="020F0502020204030204" pitchFamily="34" charset="0"/>
              </a:rPr>
              <a:t>Key:</a:t>
            </a:r>
          </a:p>
        </p:txBody>
      </p:sp>
      <p:sp>
        <p:nvSpPr>
          <p:cNvPr id="3" name="Slide Number Placeholder 2"/>
          <p:cNvSpPr>
            <a:spLocks noGrp="1"/>
          </p:cNvSpPr>
          <p:nvPr>
            <p:ph type="sldNum" sz="quarter" idx="12"/>
          </p:nvPr>
        </p:nvSpPr>
        <p:spPr/>
        <p:txBody>
          <a:bodyPr/>
          <a:lstStyle/>
          <a:p>
            <a:fld id="{BACC0D7D-E0FC-49BF-B4A2-5B13217C58F0}" type="slidenum">
              <a:rPr lang="en-US" smtClean="0"/>
              <a:t>27</a:t>
            </a:fld>
            <a:endParaRPr lang="en-US"/>
          </a:p>
        </p:txBody>
      </p:sp>
      <p:sp>
        <p:nvSpPr>
          <p:cNvPr id="9" name="TextBox 8"/>
          <p:cNvSpPr txBox="1"/>
          <p:nvPr/>
        </p:nvSpPr>
        <p:spPr>
          <a:xfrm>
            <a:off x="2951740" y="6216134"/>
            <a:ext cx="2475614" cy="369332"/>
          </a:xfrm>
          <a:prstGeom prst="rect">
            <a:avLst/>
          </a:prstGeom>
          <a:noFill/>
        </p:spPr>
        <p:txBody>
          <a:bodyPr wrap="none" rtlCol="0">
            <a:spAutoFit/>
          </a:bodyPr>
          <a:lstStyle/>
          <a:p>
            <a:r>
              <a:rPr lang="en-US" dirty="0">
                <a:latin typeface="Calibri" panose="020F0502020204030204" pitchFamily="34" charset="0"/>
              </a:rPr>
              <a:t>Crypto Textbook: [KL 07]</a:t>
            </a:r>
          </a:p>
        </p:txBody>
      </p:sp>
      <p:sp>
        <p:nvSpPr>
          <p:cNvPr id="11" name="Rectangle 10"/>
          <p:cNvSpPr/>
          <p:nvPr/>
        </p:nvSpPr>
        <p:spPr>
          <a:xfrm>
            <a:off x="304800" y="2286000"/>
            <a:ext cx="2768707" cy="914400"/>
          </a:xfrm>
          <a:prstGeom prst="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791200" y="4267200"/>
            <a:ext cx="3060224" cy="914400"/>
          </a:xfrm>
          <a:prstGeom prst="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222264" y="1978223"/>
            <a:ext cx="935256" cy="338554"/>
          </a:xfrm>
          <a:prstGeom prst="rect">
            <a:avLst/>
          </a:prstGeom>
          <a:noFill/>
        </p:spPr>
        <p:txBody>
          <a:bodyPr wrap="none" rtlCol="0">
            <a:spAutoFit/>
          </a:bodyPr>
          <a:lstStyle/>
          <a:p>
            <a:r>
              <a:rPr lang="en-US" sz="1600" b="1" dirty="0">
                <a:latin typeface="Calibri" panose="020F0502020204030204" pitchFamily="34" charset="0"/>
              </a:rPr>
              <a:t>Plaintext</a:t>
            </a:r>
          </a:p>
        </p:txBody>
      </p:sp>
      <p:sp>
        <p:nvSpPr>
          <p:cNvPr id="26" name="TextBox 25"/>
          <p:cNvSpPr txBox="1"/>
          <p:nvPr/>
        </p:nvSpPr>
        <p:spPr>
          <a:xfrm>
            <a:off x="6798572" y="3928646"/>
            <a:ext cx="935256" cy="338554"/>
          </a:xfrm>
          <a:prstGeom prst="rect">
            <a:avLst/>
          </a:prstGeom>
          <a:noFill/>
        </p:spPr>
        <p:txBody>
          <a:bodyPr wrap="none" rtlCol="0">
            <a:spAutoFit/>
          </a:bodyPr>
          <a:lstStyle/>
          <a:p>
            <a:r>
              <a:rPr lang="en-US" sz="1600" b="1" dirty="0">
                <a:latin typeface="Calibri" panose="020F0502020204030204" pitchFamily="34" charset="0"/>
              </a:rPr>
              <a:t>Plaintext</a:t>
            </a:r>
          </a:p>
        </p:txBody>
      </p:sp>
      <p:sp>
        <p:nvSpPr>
          <p:cNvPr id="27" name="Rectangle 26"/>
          <p:cNvSpPr/>
          <p:nvPr/>
        </p:nvSpPr>
        <p:spPr>
          <a:xfrm>
            <a:off x="5512671" y="2332038"/>
            <a:ext cx="3338753" cy="914400"/>
          </a:xfrm>
          <a:prstGeom prst="rect">
            <a:avLst/>
          </a:prstGeom>
          <a:solidFill>
            <a:srgbClr val="00B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200" y="4278868"/>
            <a:ext cx="3338753" cy="914400"/>
          </a:xfrm>
          <a:prstGeom prst="rect">
            <a:avLst/>
          </a:prstGeom>
          <a:solidFill>
            <a:srgbClr val="00B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612624" y="1986295"/>
            <a:ext cx="1073435" cy="338554"/>
          </a:xfrm>
          <a:prstGeom prst="rect">
            <a:avLst/>
          </a:prstGeom>
          <a:noFill/>
        </p:spPr>
        <p:txBody>
          <a:bodyPr wrap="none" rtlCol="0">
            <a:spAutoFit/>
          </a:bodyPr>
          <a:lstStyle/>
          <a:p>
            <a:r>
              <a:rPr lang="en-US" sz="1600" b="1" dirty="0">
                <a:latin typeface="Calibri" panose="020F0502020204030204" pitchFamily="34" charset="0"/>
              </a:rPr>
              <a:t>Ciphertext</a:t>
            </a:r>
          </a:p>
        </p:txBody>
      </p:sp>
      <p:sp>
        <p:nvSpPr>
          <p:cNvPr id="30" name="TextBox 29"/>
          <p:cNvSpPr txBox="1"/>
          <p:nvPr/>
        </p:nvSpPr>
        <p:spPr>
          <a:xfrm>
            <a:off x="974567" y="3928646"/>
            <a:ext cx="1073435" cy="338554"/>
          </a:xfrm>
          <a:prstGeom prst="rect">
            <a:avLst/>
          </a:prstGeom>
          <a:noFill/>
        </p:spPr>
        <p:txBody>
          <a:bodyPr wrap="none" rtlCol="0">
            <a:spAutoFit/>
          </a:bodyPr>
          <a:lstStyle/>
          <a:p>
            <a:r>
              <a:rPr lang="en-US" sz="1600" b="1" dirty="0">
                <a:latin typeface="Calibri" panose="020F0502020204030204" pitchFamily="34" charset="0"/>
              </a:rPr>
              <a:t>Ciphertext</a:t>
            </a:r>
          </a:p>
        </p:txBody>
      </p:sp>
      <p:sp>
        <p:nvSpPr>
          <p:cNvPr id="31" name="TextBox 30"/>
          <p:cNvSpPr txBox="1"/>
          <p:nvPr/>
        </p:nvSpPr>
        <p:spPr>
          <a:xfrm>
            <a:off x="2161822" y="5760422"/>
            <a:ext cx="581378" cy="369332"/>
          </a:xfrm>
          <a:prstGeom prst="rect">
            <a:avLst/>
          </a:prstGeom>
          <a:noFill/>
        </p:spPr>
        <p:txBody>
          <a:bodyPr wrap="none" rtlCol="0">
            <a:spAutoFit/>
          </a:bodyPr>
          <a:lstStyle/>
          <a:p>
            <a:r>
              <a:rPr lang="en-US" dirty="0">
                <a:latin typeface="Calibri" panose="020F0502020204030204" pitchFamily="34" charset="0"/>
              </a:rPr>
              <a:t>Key:</a:t>
            </a:r>
          </a:p>
        </p:txBody>
      </p:sp>
    </p:spTree>
    <p:extLst>
      <p:ext uri="{BB962C8B-B14F-4D97-AF65-F5344CB8AC3E}">
        <p14:creationId xmlns:p14="http://schemas.microsoft.com/office/powerpoint/2010/main" val="42759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3" grpId="0" animBg="1"/>
      <p:bldP spid="24" grpId="0"/>
      <p:bldP spid="26" grpId="0"/>
      <p:bldP spid="27" grpId="0" animBg="1"/>
      <p:bldP spid="28" grpId="0" animBg="1"/>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Encryption Scheme</a:t>
            </a:r>
          </a:p>
        </p:txBody>
      </p:sp>
      <p:sp>
        <p:nvSpPr>
          <p:cNvPr id="4" name="Rectangle 3"/>
          <p:cNvSpPr/>
          <p:nvPr/>
        </p:nvSpPr>
        <p:spPr>
          <a:xfrm>
            <a:off x="3962400" y="2286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Encr</a:t>
            </a:r>
            <a:endParaRPr lang="en-US" dirty="0">
              <a:latin typeface="Calibri" panose="020F0502020204030204" pitchFamily="34" charset="0"/>
            </a:endParaRPr>
          </a:p>
        </p:txBody>
      </p:sp>
      <p:sp>
        <p:nvSpPr>
          <p:cNvPr id="5" name="Rectangle 4"/>
          <p:cNvSpPr/>
          <p:nvPr/>
        </p:nvSpPr>
        <p:spPr>
          <a:xfrm>
            <a:off x="3962400" y="4267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Decr</a:t>
            </a:r>
            <a:endParaRPr lang="en-US" dirty="0">
              <a:latin typeface="Calibri" panose="020F0502020204030204" pitchFamily="34" charset="0"/>
            </a:endParaRPr>
          </a:p>
        </p:txBody>
      </p:sp>
      <p:sp>
        <p:nvSpPr>
          <p:cNvPr id="6" name="TextBox 5"/>
          <p:cNvSpPr txBox="1"/>
          <p:nvPr/>
        </p:nvSpPr>
        <p:spPr>
          <a:xfrm>
            <a:off x="304800" y="2481590"/>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sp>
        <p:nvSpPr>
          <p:cNvPr id="7" name="TextBox 6"/>
          <p:cNvSpPr txBox="1"/>
          <p:nvPr/>
        </p:nvSpPr>
        <p:spPr>
          <a:xfrm>
            <a:off x="2730976" y="1482487"/>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000102030405060708090a0b0c0d0e0f</a:t>
            </a:r>
          </a:p>
        </p:txBody>
      </p:sp>
      <p:sp>
        <p:nvSpPr>
          <p:cNvPr id="8" name="TextBox 7"/>
          <p:cNvSpPr txBox="1"/>
          <p:nvPr/>
        </p:nvSpPr>
        <p:spPr>
          <a:xfrm>
            <a:off x="5486400" y="2362200"/>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10" name="Straight Arrow Connector 9"/>
          <p:cNvCxnSpPr>
            <a:stCxn id="7" idx="2"/>
            <a:endCxn id="4" idx="0"/>
          </p:cNvCxnSpPr>
          <p:nvPr/>
        </p:nvCxnSpPr>
        <p:spPr>
          <a:xfrm>
            <a:off x="4413488" y="1790264"/>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4" idx="1"/>
          </p:cNvCxnSpPr>
          <p:nvPr/>
        </p:nvCxnSpPr>
        <p:spPr>
          <a:xfrm>
            <a:off x="3073507" y="2743200"/>
            <a:ext cx="88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8" idx="1"/>
          </p:cNvCxnSpPr>
          <p:nvPr/>
        </p:nvCxnSpPr>
        <p:spPr>
          <a:xfrm flipV="1">
            <a:off x="4876800" y="2731532"/>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 y="4366736"/>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17" name="Straight Arrow Connector 16"/>
          <p:cNvCxnSpPr>
            <a:stCxn id="15" idx="3"/>
            <a:endCxn id="5" idx="1"/>
          </p:cNvCxnSpPr>
          <p:nvPr/>
        </p:nvCxnSpPr>
        <p:spPr>
          <a:xfrm flipV="1">
            <a:off x="3441224" y="4724400"/>
            <a:ext cx="521176"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2"/>
          </p:cNvCxnSpPr>
          <p:nvPr/>
        </p:nvCxnSpPr>
        <p:spPr>
          <a:xfrm flipH="1" flipV="1">
            <a:off x="4419600" y="5181600"/>
            <a:ext cx="6112"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84558" y="4465638"/>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cxnSp>
        <p:nvCxnSpPr>
          <p:cNvPr id="22" name="Straight Arrow Connector 21"/>
          <p:cNvCxnSpPr>
            <a:stCxn id="5" idx="3"/>
            <a:endCxn id="21" idx="1"/>
          </p:cNvCxnSpPr>
          <p:nvPr/>
        </p:nvCxnSpPr>
        <p:spPr>
          <a:xfrm>
            <a:off x="4876800" y="4724400"/>
            <a:ext cx="907758" cy="2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20395" y="1429306"/>
            <a:ext cx="1200137" cy="369332"/>
          </a:xfrm>
          <a:prstGeom prst="rect">
            <a:avLst/>
          </a:prstGeom>
          <a:noFill/>
        </p:spPr>
        <p:txBody>
          <a:bodyPr wrap="none" rtlCol="0">
            <a:spAutoFit/>
          </a:bodyPr>
          <a:lstStyle/>
          <a:p>
            <a:r>
              <a:rPr lang="en-US" dirty="0">
                <a:latin typeface="Calibri" panose="020F0502020204030204" pitchFamily="34" charset="0"/>
              </a:rPr>
              <a:t>Public Key:</a:t>
            </a:r>
          </a:p>
        </p:txBody>
      </p:sp>
      <p:sp>
        <p:nvSpPr>
          <p:cNvPr id="3" name="Slide Number Placeholder 2"/>
          <p:cNvSpPr>
            <a:spLocks noGrp="1"/>
          </p:cNvSpPr>
          <p:nvPr>
            <p:ph type="sldNum" sz="quarter" idx="12"/>
          </p:nvPr>
        </p:nvSpPr>
        <p:spPr/>
        <p:txBody>
          <a:bodyPr/>
          <a:lstStyle/>
          <a:p>
            <a:fld id="{BACC0D7D-E0FC-49BF-B4A2-5B13217C58F0}" type="slidenum">
              <a:rPr lang="en-US" smtClean="0"/>
              <a:t>28</a:t>
            </a:fld>
            <a:endParaRPr lang="en-US"/>
          </a:p>
        </p:txBody>
      </p:sp>
      <p:sp>
        <p:nvSpPr>
          <p:cNvPr id="9" name="TextBox 8"/>
          <p:cNvSpPr txBox="1"/>
          <p:nvPr/>
        </p:nvSpPr>
        <p:spPr>
          <a:xfrm>
            <a:off x="2951740" y="6216134"/>
            <a:ext cx="2475614" cy="369332"/>
          </a:xfrm>
          <a:prstGeom prst="rect">
            <a:avLst/>
          </a:prstGeom>
          <a:noFill/>
        </p:spPr>
        <p:txBody>
          <a:bodyPr wrap="none" rtlCol="0">
            <a:spAutoFit/>
          </a:bodyPr>
          <a:lstStyle/>
          <a:p>
            <a:r>
              <a:rPr lang="en-US" dirty="0">
                <a:latin typeface="Calibri" panose="020F0502020204030204" pitchFamily="34" charset="0"/>
              </a:rPr>
              <a:t>Crypto Textbook: [KL 07]</a:t>
            </a:r>
          </a:p>
        </p:txBody>
      </p:sp>
      <p:sp>
        <p:nvSpPr>
          <p:cNvPr id="11" name="Rectangle 10"/>
          <p:cNvSpPr/>
          <p:nvPr/>
        </p:nvSpPr>
        <p:spPr>
          <a:xfrm>
            <a:off x="304800" y="2286000"/>
            <a:ext cx="2768707" cy="914400"/>
          </a:xfrm>
          <a:prstGeom prst="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791200" y="4267200"/>
            <a:ext cx="3060224" cy="914400"/>
          </a:xfrm>
          <a:prstGeom prst="rect">
            <a:avLst/>
          </a:prstGeom>
          <a:solidFill>
            <a:srgbClr val="FF0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222264" y="1978223"/>
            <a:ext cx="935256" cy="338554"/>
          </a:xfrm>
          <a:prstGeom prst="rect">
            <a:avLst/>
          </a:prstGeom>
          <a:noFill/>
        </p:spPr>
        <p:txBody>
          <a:bodyPr wrap="none" rtlCol="0">
            <a:spAutoFit/>
          </a:bodyPr>
          <a:lstStyle/>
          <a:p>
            <a:r>
              <a:rPr lang="en-US" sz="1600" b="1" dirty="0">
                <a:latin typeface="Calibri" panose="020F0502020204030204" pitchFamily="34" charset="0"/>
              </a:rPr>
              <a:t>Plaintext</a:t>
            </a:r>
          </a:p>
        </p:txBody>
      </p:sp>
      <p:sp>
        <p:nvSpPr>
          <p:cNvPr id="26" name="TextBox 25"/>
          <p:cNvSpPr txBox="1"/>
          <p:nvPr/>
        </p:nvSpPr>
        <p:spPr>
          <a:xfrm>
            <a:off x="6798572" y="3928646"/>
            <a:ext cx="935256" cy="338554"/>
          </a:xfrm>
          <a:prstGeom prst="rect">
            <a:avLst/>
          </a:prstGeom>
          <a:noFill/>
        </p:spPr>
        <p:txBody>
          <a:bodyPr wrap="none" rtlCol="0">
            <a:spAutoFit/>
          </a:bodyPr>
          <a:lstStyle/>
          <a:p>
            <a:r>
              <a:rPr lang="en-US" sz="1600" b="1" dirty="0">
                <a:latin typeface="Calibri" panose="020F0502020204030204" pitchFamily="34" charset="0"/>
              </a:rPr>
              <a:t>Plaintext</a:t>
            </a:r>
          </a:p>
        </p:txBody>
      </p:sp>
      <p:sp>
        <p:nvSpPr>
          <p:cNvPr id="27" name="Rectangle 26"/>
          <p:cNvSpPr/>
          <p:nvPr/>
        </p:nvSpPr>
        <p:spPr>
          <a:xfrm>
            <a:off x="5512671" y="2332038"/>
            <a:ext cx="3338753" cy="914400"/>
          </a:xfrm>
          <a:prstGeom prst="rect">
            <a:avLst/>
          </a:prstGeom>
          <a:solidFill>
            <a:srgbClr val="00B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200" y="4278868"/>
            <a:ext cx="3338753" cy="914400"/>
          </a:xfrm>
          <a:prstGeom prst="rect">
            <a:avLst/>
          </a:prstGeom>
          <a:solidFill>
            <a:srgbClr val="00B05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612624" y="1986295"/>
            <a:ext cx="1073435" cy="338554"/>
          </a:xfrm>
          <a:prstGeom prst="rect">
            <a:avLst/>
          </a:prstGeom>
          <a:noFill/>
        </p:spPr>
        <p:txBody>
          <a:bodyPr wrap="none" rtlCol="0">
            <a:spAutoFit/>
          </a:bodyPr>
          <a:lstStyle/>
          <a:p>
            <a:r>
              <a:rPr lang="en-US" sz="1600" b="1" dirty="0">
                <a:latin typeface="Calibri" panose="020F0502020204030204" pitchFamily="34" charset="0"/>
              </a:rPr>
              <a:t>Ciphertext</a:t>
            </a:r>
          </a:p>
        </p:txBody>
      </p:sp>
      <p:sp>
        <p:nvSpPr>
          <p:cNvPr id="30" name="TextBox 29"/>
          <p:cNvSpPr txBox="1"/>
          <p:nvPr/>
        </p:nvSpPr>
        <p:spPr>
          <a:xfrm>
            <a:off x="974567" y="3928646"/>
            <a:ext cx="1073435" cy="338554"/>
          </a:xfrm>
          <a:prstGeom prst="rect">
            <a:avLst/>
          </a:prstGeom>
          <a:noFill/>
        </p:spPr>
        <p:txBody>
          <a:bodyPr wrap="none" rtlCol="0">
            <a:spAutoFit/>
          </a:bodyPr>
          <a:lstStyle/>
          <a:p>
            <a:r>
              <a:rPr lang="en-US" sz="1600" b="1" dirty="0">
                <a:latin typeface="Calibri" panose="020F0502020204030204" pitchFamily="34" charset="0"/>
              </a:rPr>
              <a:t>Ciphertext</a:t>
            </a:r>
          </a:p>
        </p:txBody>
      </p:sp>
      <p:sp>
        <p:nvSpPr>
          <p:cNvPr id="31" name="TextBox 30"/>
          <p:cNvSpPr txBox="1"/>
          <p:nvPr/>
        </p:nvSpPr>
        <p:spPr>
          <a:xfrm>
            <a:off x="1499028" y="5739071"/>
            <a:ext cx="1285095" cy="369332"/>
          </a:xfrm>
          <a:prstGeom prst="rect">
            <a:avLst/>
          </a:prstGeom>
          <a:noFill/>
        </p:spPr>
        <p:txBody>
          <a:bodyPr wrap="none" rtlCol="0">
            <a:spAutoFit/>
          </a:bodyPr>
          <a:lstStyle/>
          <a:p>
            <a:r>
              <a:rPr lang="en-US" dirty="0">
                <a:latin typeface="Calibri" panose="020F0502020204030204" pitchFamily="34" charset="0"/>
              </a:rPr>
              <a:t>Private Key:</a:t>
            </a:r>
          </a:p>
        </p:txBody>
      </p:sp>
      <p:sp>
        <p:nvSpPr>
          <p:cNvPr id="32" name="TextBox 31"/>
          <p:cNvSpPr txBox="1"/>
          <p:nvPr/>
        </p:nvSpPr>
        <p:spPr>
          <a:xfrm>
            <a:off x="2730976" y="5779412"/>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47b6ffedc2be19bd5359c32bcfd8dff5</a:t>
            </a:r>
          </a:p>
        </p:txBody>
      </p:sp>
    </p:spTree>
    <p:extLst>
      <p:ext uri="{BB962C8B-B14F-4D97-AF65-F5344CB8AC3E}">
        <p14:creationId xmlns:p14="http://schemas.microsoft.com/office/powerpoint/2010/main" val="346098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6847436" y="5109835"/>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47f7f7bc9535...</a:t>
            </a:r>
          </a:p>
        </p:txBody>
      </p:sp>
      <p:sp>
        <p:nvSpPr>
          <p:cNvPr id="56" name="TextBox 55"/>
          <p:cNvSpPr txBox="1"/>
          <p:nvPr/>
        </p:nvSpPr>
        <p:spPr>
          <a:xfrm>
            <a:off x="4269563" y="5094779"/>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b6ff744ed2c2...</a:t>
            </a:r>
          </a:p>
        </p:txBody>
      </p:sp>
      <p:sp>
        <p:nvSpPr>
          <p:cNvPr id="53" name="TextBox 52"/>
          <p:cNvSpPr txBox="1"/>
          <p:nvPr/>
        </p:nvSpPr>
        <p:spPr>
          <a:xfrm>
            <a:off x="1703375" y="5099982"/>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a7be1a6997a7...</a:t>
            </a:r>
          </a:p>
        </p:txBody>
      </p:sp>
      <p:sp>
        <p:nvSpPr>
          <p:cNvPr id="55" name="TextBox 54"/>
          <p:cNvSpPr txBox="1"/>
          <p:nvPr/>
        </p:nvSpPr>
        <p:spPr>
          <a:xfrm>
            <a:off x="223534" y="2740223"/>
            <a:ext cx="1751482" cy="307777"/>
          </a:xfrm>
          <a:prstGeom prst="rect">
            <a:avLst/>
          </a:prstGeom>
          <a:noFill/>
          <a:ln>
            <a:solidFill>
              <a:schemeClr val="accent1"/>
            </a:solidFill>
          </a:ln>
        </p:spPr>
        <p:txBody>
          <a:bodyPr wrap="square" rtlCol="0">
            <a:spAutoFit/>
          </a:bodyPr>
          <a:lstStyle/>
          <a:p>
            <a:r>
              <a:rPr lang="en-US" sz="1400" dirty="0">
                <a:latin typeface="Consolas" panose="020B0609020204030204" pitchFamily="49" charset="0"/>
                <a:cs typeface="Consolas" panose="020B0609020204030204" pitchFamily="49" charset="0"/>
              </a:rPr>
              <a:t>000000000001...</a:t>
            </a:r>
          </a:p>
        </p:txBody>
      </p:sp>
      <p:sp>
        <p:nvSpPr>
          <p:cNvPr id="2" name="Title 1"/>
          <p:cNvSpPr>
            <a:spLocks noGrp="1"/>
          </p:cNvSpPr>
          <p:nvPr>
            <p:ph type="title"/>
          </p:nvPr>
        </p:nvSpPr>
        <p:spPr/>
        <p:txBody>
          <a:bodyPr/>
          <a:lstStyle/>
          <a:p>
            <a:r>
              <a:rPr lang="en-US" dirty="0"/>
              <a:t>AES + CBC Mode</a:t>
            </a:r>
          </a:p>
        </p:txBody>
      </p:sp>
      <p:sp>
        <p:nvSpPr>
          <p:cNvPr id="3" name="Slide Number Placeholder 2"/>
          <p:cNvSpPr>
            <a:spLocks noGrp="1"/>
          </p:cNvSpPr>
          <p:nvPr>
            <p:ph type="sldNum" sz="quarter" idx="12"/>
          </p:nvPr>
        </p:nvSpPr>
        <p:spPr/>
        <p:txBody>
          <a:bodyPr/>
          <a:lstStyle/>
          <a:p>
            <a:fld id="{BACC0D7D-E0FC-49BF-B4A2-5B13217C58F0}" type="slidenum">
              <a:rPr lang="en-US" smtClean="0"/>
              <a:t>29</a:t>
            </a:fld>
            <a:endParaRPr lang="en-US" dirty="0"/>
          </a:p>
        </p:txBody>
      </p:sp>
      <p:sp>
        <p:nvSpPr>
          <p:cNvPr id="4" name="Rectangle 3"/>
          <p:cNvSpPr/>
          <p:nvPr/>
        </p:nvSpPr>
        <p:spPr>
          <a:xfrm>
            <a:off x="2185189"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8" name="TextBox 7"/>
          <p:cNvSpPr txBox="1"/>
          <p:nvPr/>
        </p:nvSpPr>
        <p:spPr>
          <a:xfrm>
            <a:off x="1703377" y="2055982"/>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The quick brown </a:t>
            </a:r>
          </a:p>
        </p:txBody>
      </p:sp>
      <p:sp>
        <p:nvSpPr>
          <p:cNvPr id="9" name="TextBox 8"/>
          <p:cNvSpPr txBox="1"/>
          <p:nvPr/>
        </p:nvSpPr>
        <p:spPr>
          <a:xfrm>
            <a:off x="4269566" y="2059188"/>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fox jumps over t</a:t>
            </a:r>
          </a:p>
        </p:txBody>
      </p:sp>
      <p:sp>
        <p:nvSpPr>
          <p:cNvPr id="10" name="TextBox 9"/>
          <p:cNvSpPr txBox="1"/>
          <p:nvPr/>
        </p:nvSpPr>
        <p:spPr>
          <a:xfrm>
            <a:off x="6835755" y="2055981"/>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lazy dog........</a:t>
            </a:r>
          </a:p>
        </p:txBody>
      </p:sp>
      <p:sp>
        <p:nvSpPr>
          <p:cNvPr id="13" name="Rectangle 12"/>
          <p:cNvSpPr/>
          <p:nvPr/>
        </p:nvSpPr>
        <p:spPr>
          <a:xfrm>
            <a:off x="4751378"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14" name="Rectangle 13"/>
          <p:cNvSpPr/>
          <p:nvPr/>
        </p:nvSpPr>
        <p:spPr>
          <a:xfrm>
            <a:off x="7317567"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16" name="Rectangle 15"/>
          <p:cNvSpPr/>
          <p:nvPr/>
        </p:nvSpPr>
        <p:spPr>
          <a:xfrm>
            <a:off x="1703375" y="5093934"/>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3375" y="2057400"/>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69566" y="2068895"/>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35755" y="2058193"/>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9566" y="5093934"/>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35755" y="5104665"/>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7" idx="2"/>
            <a:endCxn id="4" idx="0"/>
          </p:cNvCxnSpPr>
          <p:nvPr/>
        </p:nvCxnSpPr>
        <p:spPr>
          <a:xfrm>
            <a:off x="2590798" y="2362965"/>
            <a:ext cx="2" cy="10668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90797" y="4049301"/>
            <a:ext cx="1"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13" idx="0"/>
          </p:cNvCxnSpPr>
          <p:nvPr/>
        </p:nvCxnSpPr>
        <p:spPr>
          <a:xfrm>
            <a:off x="5156989" y="2374460"/>
            <a:ext cx="0"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20" idx="0"/>
          </p:cNvCxnSpPr>
          <p:nvPr/>
        </p:nvCxnSpPr>
        <p:spPr>
          <a:xfrm>
            <a:off x="5156989" y="4038600"/>
            <a:ext cx="0"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4" idx="0"/>
          </p:cNvCxnSpPr>
          <p:nvPr/>
        </p:nvCxnSpPr>
        <p:spPr>
          <a:xfrm>
            <a:off x="7723178" y="2363758"/>
            <a:ext cx="0" cy="10660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21" idx="0"/>
          </p:cNvCxnSpPr>
          <p:nvPr/>
        </p:nvCxnSpPr>
        <p:spPr>
          <a:xfrm>
            <a:off x="7723178" y="4038600"/>
            <a:ext cx="0" cy="10660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608877" y="2728134"/>
            <a:ext cx="228600" cy="228600"/>
            <a:chOff x="7638288" y="2651169"/>
            <a:chExt cx="228600" cy="228600"/>
          </a:xfrm>
        </p:grpSpPr>
        <p:sp useBgFill="1">
          <p:nvSpPr>
            <p:cNvPr id="37" name="Oval 36"/>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7" idx="2"/>
              <a:endCxn id="37"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0"/>
              <a:endCxn id="37"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042688" y="2787827"/>
            <a:ext cx="228600" cy="228600"/>
            <a:chOff x="7638288" y="2651169"/>
            <a:chExt cx="228600" cy="228600"/>
          </a:xfrm>
        </p:grpSpPr>
        <p:sp useBgFill="1">
          <p:nvSpPr>
            <p:cNvPr id="44" name="Oval 43"/>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2"/>
              <a:endCxn id="44"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0"/>
              <a:endCxn id="44"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476500" y="2786416"/>
            <a:ext cx="228600" cy="228600"/>
            <a:chOff x="7638288" y="2651169"/>
            <a:chExt cx="228600" cy="228600"/>
          </a:xfrm>
        </p:grpSpPr>
        <p:sp useBgFill="1">
          <p:nvSpPr>
            <p:cNvPr id="48" name="Oval 47"/>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8" idx="2"/>
              <a:endCxn id="48"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0"/>
              <a:endCxn id="48"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229596" y="2743993"/>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onsolas" panose="020B0609020204030204" pitchFamily="49" charset="0"/>
              <a:cs typeface="Consolas" panose="020B0609020204030204" pitchFamily="49" charset="0"/>
            </a:endParaRPr>
          </a:p>
        </p:txBody>
      </p:sp>
      <p:cxnSp>
        <p:nvCxnSpPr>
          <p:cNvPr id="54" name="Straight Arrow Connector 53"/>
          <p:cNvCxnSpPr>
            <a:stCxn id="51" idx="3"/>
            <a:endCxn id="48" idx="2"/>
          </p:cNvCxnSpPr>
          <p:nvPr/>
        </p:nvCxnSpPr>
        <p:spPr>
          <a:xfrm>
            <a:off x="2004441" y="2896776"/>
            <a:ext cx="472059" cy="39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44" idx="2"/>
          </p:cNvCxnSpPr>
          <p:nvPr/>
        </p:nvCxnSpPr>
        <p:spPr>
          <a:xfrm flipV="1">
            <a:off x="2590797" y="2902127"/>
            <a:ext cx="2451891" cy="1674841"/>
          </a:xfrm>
          <a:prstGeom prst="bentConnector3">
            <a:avLst>
              <a:gd name="adj1" fmla="val 2941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flipV="1">
            <a:off x="5156985" y="2842434"/>
            <a:ext cx="2451891" cy="1674841"/>
          </a:xfrm>
          <a:prstGeom prst="bentConnector3">
            <a:avLst>
              <a:gd name="adj1" fmla="val 3213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930258" y="3500641"/>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3" name="Straight Arrow Connector 62"/>
          <p:cNvCxnSpPr>
            <a:stCxn id="61" idx="3"/>
            <a:endCxn id="4" idx="1"/>
          </p:cNvCxnSpPr>
          <p:nvPr/>
        </p:nvCxnSpPr>
        <p:spPr>
          <a:xfrm>
            <a:off x="1741480" y="3734196"/>
            <a:ext cx="44370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529486" y="3500641"/>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5" name="Straight Arrow Connector 64"/>
          <p:cNvCxnSpPr/>
          <p:nvPr/>
        </p:nvCxnSpPr>
        <p:spPr>
          <a:xfrm>
            <a:off x="4213241" y="3744117"/>
            <a:ext cx="5381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147589" y="3510562"/>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8" name="Straight Arrow Connector 67"/>
          <p:cNvCxnSpPr/>
          <p:nvPr/>
        </p:nvCxnSpPr>
        <p:spPr>
          <a:xfrm>
            <a:off x="6779430" y="3763958"/>
            <a:ext cx="5381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88804" y="6080434"/>
            <a:ext cx="1290097" cy="369332"/>
          </a:xfrm>
          <a:prstGeom prst="rect">
            <a:avLst/>
          </a:prstGeom>
          <a:noFill/>
        </p:spPr>
        <p:txBody>
          <a:bodyPr wrap="none" rtlCol="0">
            <a:spAutoFit/>
          </a:bodyPr>
          <a:lstStyle/>
          <a:p>
            <a:r>
              <a:rPr lang="en-US" dirty="0">
                <a:latin typeface="Calibri" panose="020F0502020204030204" pitchFamily="34" charset="0"/>
              </a:rPr>
              <a:t>[AES, KL 07]</a:t>
            </a:r>
          </a:p>
        </p:txBody>
      </p:sp>
      <p:cxnSp>
        <p:nvCxnSpPr>
          <p:cNvPr id="6" name="Straight Arrow Connector 5"/>
          <p:cNvCxnSpPr/>
          <p:nvPr/>
        </p:nvCxnSpPr>
        <p:spPr>
          <a:xfrm>
            <a:off x="685800" y="3049558"/>
            <a:ext cx="0" cy="20443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34308" y="5708045"/>
            <a:ext cx="3275384" cy="369332"/>
          </a:xfrm>
          <a:prstGeom prst="rect">
            <a:avLst/>
          </a:prstGeom>
          <a:noFill/>
        </p:spPr>
        <p:txBody>
          <a:bodyPr wrap="none" rtlCol="0">
            <a:spAutoFit/>
          </a:bodyPr>
          <a:lstStyle/>
          <a:p>
            <a:r>
              <a:rPr lang="en-US" dirty="0"/>
              <a:t>Variable IV =&gt; Non-deterministic </a:t>
            </a:r>
          </a:p>
        </p:txBody>
      </p:sp>
      <p:sp>
        <p:nvSpPr>
          <p:cNvPr id="12" name="TextBox 11"/>
          <p:cNvSpPr txBox="1"/>
          <p:nvPr/>
        </p:nvSpPr>
        <p:spPr>
          <a:xfrm>
            <a:off x="241856" y="2388901"/>
            <a:ext cx="1440459" cy="338554"/>
          </a:xfrm>
          <a:prstGeom prst="rect">
            <a:avLst/>
          </a:prstGeom>
          <a:noFill/>
        </p:spPr>
        <p:txBody>
          <a:bodyPr wrap="none" rtlCol="0">
            <a:spAutoFit/>
          </a:bodyPr>
          <a:lstStyle/>
          <a:p>
            <a:r>
              <a:rPr lang="en-US" sz="1600" dirty="0" err="1"/>
              <a:t>Init.</a:t>
            </a:r>
            <a:r>
              <a:rPr lang="en-US" sz="1600" dirty="0"/>
              <a:t> Vector (IV)</a:t>
            </a:r>
          </a:p>
        </p:txBody>
      </p:sp>
    </p:spTree>
    <p:extLst>
      <p:ext uri="{BB962C8B-B14F-4D97-AF65-F5344CB8AC3E}">
        <p14:creationId xmlns:p14="http://schemas.microsoft.com/office/powerpoint/2010/main" val="186715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Security</a:t>
            </a:r>
            <a:r>
              <a:rPr lang="en-US" dirty="0"/>
              <a:t> </a:t>
            </a:r>
            <a:r>
              <a:rPr lang="en-US" dirty="0">
                <a:latin typeface="+mj-lt"/>
              </a:rPr>
              <a:t>Concerns</a:t>
            </a:r>
            <a:r>
              <a:rPr lang="en-US" dirty="0"/>
              <a:t> </a:t>
            </a:r>
          </a:p>
        </p:txBody>
      </p:sp>
      <p:sp>
        <p:nvSpPr>
          <p:cNvPr id="3" name="Slide Number Placeholder 2"/>
          <p:cNvSpPr>
            <a:spLocks noGrp="1"/>
          </p:cNvSpPr>
          <p:nvPr>
            <p:ph type="sldNum" sz="quarter" idx="12"/>
          </p:nvPr>
        </p:nvSpPr>
        <p:spPr/>
        <p:txBody>
          <a:bodyPr/>
          <a:lstStyle/>
          <a:p>
            <a:fld id="{BACC0D7D-E0FC-49BF-B4A2-5B13217C58F0}" type="slidenum">
              <a:rPr lang="en-US" smtClean="0"/>
              <a:t>3</a:t>
            </a:fld>
            <a:endParaRPr lang="en-US" dirty="0"/>
          </a:p>
        </p:txBody>
      </p:sp>
      <p:pic>
        <p:nvPicPr>
          <p:cNvPr id="13" name="Picture 12"/>
          <p:cNvPicPr>
            <a:picLocks noChangeAspect="1"/>
          </p:cNvPicPr>
          <p:nvPr/>
        </p:nvPicPr>
        <p:blipFill>
          <a:blip r:embed="rId3">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pic>
        <p:nvPicPr>
          <p:cNvPr id="14" name="Picture 13"/>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17" name="Picture 16"/>
          <p:cNvPicPr>
            <a:picLocks noChangeAspect="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cxnSp>
        <p:nvCxnSpPr>
          <p:cNvPr id="20" name="Elbow Connector 19"/>
          <p:cNvCxnSpPr>
            <a:endCxn id="14" idx="0"/>
          </p:cNvCxnSpPr>
          <p:nvPr/>
        </p:nvCxnSpPr>
        <p:spPr>
          <a:xfrm rot="5400000">
            <a:off x="1203201" y="4664201"/>
            <a:ext cx="1327399" cy="838200"/>
          </a:xfrm>
          <a:prstGeom prst="bentConnector3">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67000" y="4419601"/>
            <a:ext cx="0" cy="132740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2993900" y="4549900"/>
            <a:ext cx="1327403" cy="1066801"/>
          </a:xfrm>
          <a:prstGeom prst="bentConnector3">
            <a:avLst/>
          </a:prstGeom>
          <a:ln w="38100">
            <a:solidFill>
              <a:srgbClr val="C0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5051174" y="1758854"/>
            <a:ext cx="4092825" cy="1754326"/>
          </a:xfrm>
          <a:prstGeom prst="rect">
            <a:avLst/>
          </a:prstGeom>
          <a:noFill/>
        </p:spPr>
        <p:txBody>
          <a:bodyPr wrap="square" rtlCol="0">
            <a:spAutoFit/>
          </a:bodyPr>
          <a:lstStyle/>
          <a:p>
            <a:pPr>
              <a:lnSpc>
                <a:spcPct val="150000"/>
              </a:lnSpc>
            </a:pPr>
            <a:r>
              <a:rPr lang="en-US" dirty="0"/>
              <a:t>Data in the cloud vulnerable to:</a:t>
            </a:r>
          </a:p>
          <a:p>
            <a:pPr marL="285750" indent="-285750">
              <a:lnSpc>
                <a:spcPct val="150000"/>
              </a:lnSpc>
              <a:buFont typeface="Arial" panose="020B0604020202020204" pitchFamily="34" charset="0"/>
              <a:buChar char="•"/>
            </a:pPr>
            <a:r>
              <a:rPr lang="en-US" dirty="0"/>
              <a:t>Snooping administrators</a:t>
            </a:r>
          </a:p>
          <a:p>
            <a:pPr marL="285750" indent="-285750">
              <a:lnSpc>
                <a:spcPct val="150000"/>
              </a:lnSpc>
              <a:buFont typeface="Arial" panose="020B0604020202020204" pitchFamily="34" charset="0"/>
              <a:buChar char="•"/>
            </a:pPr>
            <a:r>
              <a:rPr lang="en-US" dirty="0"/>
              <a:t>Hackers with illegal access</a:t>
            </a:r>
          </a:p>
          <a:p>
            <a:pPr marL="742950" lvl="1" indent="-285750">
              <a:lnSpc>
                <a:spcPct val="150000"/>
              </a:lnSpc>
              <a:buFont typeface="Arial" panose="020B0604020202020204" pitchFamily="34" charset="0"/>
              <a:buChar char="•"/>
            </a:pPr>
            <a:r>
              <a:rPr lang="en-US" dirty="0"/>
              <a:t>Compromised servers</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4343400"/>
            <a:ext cx="740026" cy="740026"/>
          </a:xfrm>
          <a:prstGeom prst="rect">
            <a:avLst/>
          </a:prstGeom>
        </p:spPr>
      </p:pic>
      <p:grpSp>
        <p:nvGrpSpPr>
          <p:cNvPr id="32" name="Group 31"/>
          <p:cNvGrpSpPr/>
          <p:nvPr/>
        </p:nvGrpSpPr>
        <p:grpSpPr>
          <a:xfrm>
            <a:off x="875141" y="3000960"/>
            <a:ext cx="1711128" cy="615281"/>
            <a:chOff x="5896755" y="3921626"/>
            <a:chExt cx="1711128" cy="615281"/>
          </a:xfrm>
        </p:grpSpPr>
        <p:pic>
          <p:nvPicPr>
            <p:cNvPr id="35" name="Picture 34"/>
            <p:cNvPicPr>
              <a:picLocks noChangeAspect="1"/>
            </p:cNvPicPr>
            <p:nvPr/>
          </p:nvPicPr>
          <p:blipFill>
            <a:blip r:embed="rId8">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36" name="Picture 35"/>
            <p:cNvPicPr>
              <a:picLocks noChangeAspect="1"/>
            </p:cNvPicPr>
            <p:nvPr/>
          </p:nvPicPr>
          <p:blipFill>
            <a:blip r:embed="rId8">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37" name="Picture 36"/>
            <p:cNvPicPr>
              <a:picLocks noChangeAspect="1"/>
            </p:cNvPicPr>
            <p:nvPr/>
          </p:nvPicPr>
          <p:blipFill>
            <a:blip r:embed="rId8">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grpSp>
        <p:nvGrpSpPr>
          <p:cNvPr id="62" name="Group 61"/>
          <p:cNvGrpSpPr/>
          <p:nvPr/>
        </p:nvGrpSpPr>
        <p:grpSpPr>
          <a:xfrm>
            <a:off x="2646450" y="2162877"/>
            <a:ext cx="1228047" cy="603339"/>
            <a:chOff x="6157200" y="4437319"/>
            <a:chExt cx="1228047" cy="603339"/>
          </a:xfrm>
        </p:grpSpPr>
        <p:pic>
          <p:nvPicPr>
            <p:cNvPr id="63" name="Picture 62"/>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4" name="Picture 63"/>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5" name="Picture 64"/>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66" name="Group 65"/>
          <p:cNvGrpSpPr/>
          <p:nvPr/>
        </p:nvGrpSpPr>
        <p:grpSpPr>
          <a:xfrm>
            <a:off x="2798850" y="2315277"/>
            <a:ext cx="1228047" cy="603339"/>
            <a:chOff x="6157200" y="4437319"/>
            <a:chExt cx="1228047" cy="603339"/>
          </a:xfrm>
        </p:grpSpPr>
        <p:pic>
          <p:nvPicPr>
            <p:cNvPr id="67" name="Picture 66"/>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8" name="Picture 67"/>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9" name="Picture 68"/>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70" name="Group 69"/>
          <p:cNvGrpSpPr/>
          <p:nvPr/>
        </p:nvGrpSpPr>
        <p:grpSpPr>
          <a:xfrm>
            <a:off x="2951250" y="2467677"/>
            <a:ext cx="1228047" cy="603339"/>
            <a:chOff x="6157200" y="4437319"/>
            <a:chExt cx="1228047" cy="603339"/>
          </a:xfrm>
        </p:grpSpPr>
        <p:pic>
          <p:nvPicPr>
            <p:cNvPr id="71" name="Picture 70"/>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72" name="Picture 71"/>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73" name="Picture 72"/>
            <p:cNvPicPr>
              <a:picLocks noChangeAspect="1"/>
            </p:cNvPicPr>
            <p:nvPr/>
          </p:nvPicPr>
          <p:blipFill>
            <a:blip r:embed="rId9">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sp>
        <p:nvSpPr>
          <p:cNvPr id="6" name="Rectangle 5"/>
          <p:cNvSpPr/>
          <p:nvPr/>
        </p:nvSpPr>
        <p:spPr>
          <a:xfrm>
            <a:off x="5713066" y="5562335"/>
            <a:ext cx="2039276" cy="369332"/>
          </a:xfrm>
          <a:prstGeom prst="rect">
            <a:avLst/>
          </a:prstGeom>
        </p:spPr>
        <p:txBody>
          <a:bodyPr wrap="none">
            <a:spAutoFit/>
          </a:bodyPr>
          <a:lstStyle/>
          <a:p>
            <a:r>
              <a:rPr lang="en-US" dirty="0"/>
              <a:t>[CPK10, ENISA09a] </a:t>
            </a:r>
          </a:p>
        </p:txBody>
      </p:sp>
    </p:spTree>
    <p:extLst>
      <p:ext uri="{BB962C8B-B14F-4D97-AF65-F5344CB8AC3E}">
        <p14:creationId xmlns:p14="http://schemas.microsoft.com/office/powerpoint/2010/main" val="201697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6835755" y="5102453"/>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69c4e0d86a7b...</a:t>
            </a:r>
          </a:p>
        </p:txBody>
      </p:sp>
      <p:sp>
        <p:nvSpPr>
          <p:cNvPr id="56" name="TextBox 55"/>
          <p:cNvSpPr txBox="1"/>
          <p:nvPr/>
        </p:nvSpPr>
        <p:spPr>
          <a:xfrm>
            <a:off x="4257884" y="5090560"/>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247240236966...</a:t>
            </a:r>
          </a:p>
        </p:txBody>
      </p:sp>
      <p:sp>
        <p:nvSpPr>
          <p:cNvPr id="53" name="TextBox 52"/>
          <p:cNvSpPr txBox="1"/>
          <p:nvPr/>
        </p:nvSpPr>
        <p:spPr>
          <a:xfrm>
            <a:off x="1715058" y="5090560"/>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fa636a2825b3...</a:t>
            </a:r>
          </a:p>
        </p:txBody>
      </p:sp>
      <p:sp>
        <p:nvSpPr>
          <p:cNvPr id="55" name="TextBox 54"/>
          <p:cNvSpPr txBox="1"/>
          <p:nvPr/>
        </p:nvSpPr>
        <p:spPr>
          <a:xfrm>
            <a:off x="223534" y="2729743"/>
            <a:ext cx="1751482" cy="307777"/>
          </a:xfrm>
          <a:prstGeom prst="rect">
            <a:avLst/>
          </a:prstGeom>
          <a:noFill/>
          <a:ln>
            <a:solidFill>
              <a:schemeClr val="accent1"/>
            </a:solidFill>
          </a:ln>
        </p:spPr>
        <p:txBody>
          <a:bodyPr wrap="square" rtlCol="0">
            <a:spAutoFit/>
          </a:bodyPr>
          <a:lstStyle/>
          <a:p>
            <a:r>
              <a:rPr lang="en-US" sz="1400" dirty="0">
                <a:latin typeface="Consolas" panose="020B0609020204030204" pitchFamily="49" charset="0"/>
                <a:cs typeface="Consolas" panose="020B0609020204030204" pitchFamily="49" charset="0"/>
              </a:rPr>
              <a:t>000000000002...</a:t>
            </a:r>
          </a:p>
        </p:txBody>
      </p:sp>
      <p:sp>
        <p:nvSpPr>
          <p:cNvPr id="2" name="Title 1"/>
          <p:cNvSpPr>
            <a:spLocks noGrp="1"/>
          </p:cNvSpPr>
          <p:nvPr>
            <p:ph type="title"/>
          </p:nvPr>
        </p:nvSpPr>
        <p:spPr/>
        <p:txBody>
          <a:bodyPr/>
          <a:lstStyle/>
          <a:p>
            <a:r>
              <a:rPr lang="en-US" dirty="0"/>
              <a:t>AES + CBC Mode</a:t>
            </a:r>
          </a:p>
        </p:txBody>
      </p:sp>
      <p:sp>
        <p:nvSpPr>
          <p:cNvPr id="3" name="Slide Number Placeholder 2"/>
          <p:cNvSpPr>
            <a:spLocks noGrp="1"/>
          </p:cNvSpPr>
          <p:nvPr>
            <p:ph type="sldNum" sz="quarter" idx="12"/>
          </p:nvPr>
        </p:nvSpPr>
        <p:spPr/>
        <p:txBody>
          <a:bodyPr/>
          <a:lstStyle/>
          <a:p>
            <a:fld id="{BACC0D7D-E0FC-49BF-B4A2-5B13217C58F0}" type="slidenum">
              <a:rPr lang="en-US" smtClean="0"/>
              <a:t>30</a:t>
            </a:fld>
            <a:endParaRPr lang="en-US" dirty="0"/>
          </a:p>
        </p:txBody>
      </p:sp>
      <p:sp>
        <p:nvSpPr>
          <p:cNvPr id="4" name="Rectangle 3"/>
          <p:cNvSpPr/>
          <p:nvPr/>
        </p:nvSpPr>
        <p:spPr>
          <a:xfrm>
            <a:off x="2185189"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8" name="TextBox 7"/>
          <p:cNvSpPr txBox="1"/>
          <p:nvPr/>
        </p:nvSpPr>
        <p:spPr>
          <a:xfrm>
            <a:off x="1703377" y="2055982"/>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The quick brown </a:t>
            </a:r>
          </a:p>
        </p:txBody>
      </p:sp>
      <p:sp>
        <p:nvSpPr>
          <p:cNvPr id="9" name="TextBox 8"/>
          <p:cNvSpPr txBox="1"/>
          <p:nvPr/>
        </p:nvSpPr>
        <p:spPr>
          <a:xfrm>
            <a:off x="4269566" y="2059188"/>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fox jumps over t</a:t>
            </a:r>
          </a:p>
        </p:txBody>
      </p:sp>
      <p:sp>
        <p:nvSpPr>
          <p:cNvPr id="10" name="TextBox 9"/>
          <p:cNvSpPr txBox="1"/>
          <p:nvPr/>
        </p:nvSpPr>
        <p:spPr>
          <a:xfrm>
            <a:off x="6835755" y="2055981"/>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lazy dog........</a:t>
            </a:r>
          </a:p>
        </p:txBody>
      </p:sp>
      <p:sp>
        <p:nvSpPr>
          <p:cNvPr id="13" name="Rectangle 12"/>
          <p:cNvSpPr/>
          <p:nvPr/>
        </p:nvSpPr>
        <p:spPr>
          <a:xfrm>
            <a:off x="4751378"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14" name="Rectangle 13"/>
          <p:cNvSpPr/>
          <p:nvPr/>
        </p:nvSpPr>
        <p:spPr>
          <a:xfrm>
            <a:off x="7317567"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16" name="Rectangle 15"/>
          <p:cNvSpPr/>
          <p:nvPr/>
        </p:nvSpPr>
        <p:spPr>
          <a:xfrm>
            <a:off x="1703375" y="5093934"/>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3375" y="2057400"/>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69566" y="2068895"/>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35755" y="2058193"/>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9566" y="5093934"/>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35755" y="5104665"/>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7" idx="2"/>
            <a:endCxn id="4" idx="0"/>
          </p:cNvCxnSpPr>
          <p:nvPr/>
        </p:nvCxnSpPr>
        <p:spPr>
          <a:xfrm>
            <a:off x="2590798" y="2362965"/>
            <a:ext cx="2" cy="10668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90797" y="4049301"/>
            <a:ext cx="1"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13" idx="0"/>
          </p:cNvCxnSpPr>
          <p:nvPr/>
        </p:nvCxnSpPr>
        <p:spPr>
          <a:xfrm>
            <a:off x="5156989" y="2374460"/>
            <a:ext cx="0"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20" idx="0"/>
          </p:cNvCxnSpPr>
          <p:nvPr/>
        </p:nvCxnSpPr>
        <p:spPr>
          <a:xfrm>
            <a:off x="5156989" y="4038600"/>
            <a:ext cx="0"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4" idx="0"/>
          </p:cNvCxnSpPr>
          <p:nvPr/>
        </p:nvCxnSpPr>
        <p:spPr>
          <a:xfrm>
            <a:off x="7723178" y="2363758"/>
            <a:ext cx="0" cy="10660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21" idx="0"/>
          </p:cNvCxnSpPr>
          <p:nvPr/>
        </p:nvCxnSpPr>
        <p:spPr>
          <a:xfrm>
            <a:off x="7723178" y="4038600"/>
            <a:ext cx="0" cy="10660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608877" y="2728134"/>
            <a:ext cx="228600" cy="228600"/>
            <a:chOff x="7638288" y="2651169"/>
            <a:chExt cx="228600" cy="228600"/>
          </a:xfrm>
        </p:grpSpPr>
        <p:sp useBgFill="1">
          <p:nvSpPr>
            <p:cNvPr id="37" name="Oval 36"/>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7" idx="2"/>
              <a:endCxn id="37"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0"/>
              <a:endCxn id="37"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042688" y="2787827"/>
            <a:ext cx="228600" cy="228600"/>
            <a:chOff x="7638288" y="2651169"/>
            <a:chExt cx="228600" cy="228600"/>
          </a:xfrm>
        </p:grpSpPr>
        <p:sp useBgFill="1">
          <p:nvSpPr>
            <p:cNvPr id="44" name="Oval 43"/>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2"/>
              <a:endCxn id="44"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0"/>
              <a:endCxn id="44"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476500" y="2786416"/>
            <a:ext cx="228600" cy="228600"/>
            <a:chOff x="7638288" y="2651169"/>
            <a:chExt cx="228600" cy="228600"/>
          </a:xfrm>
        </p:grpSpPr>
        <p:sp useBgFill="1">
          <p:nvSpPr>
            <p:cNvPr id="48" name="Oval 47"/>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8" idx="2"/>
              <a:endCxn id="48"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0"/>
              <a:endCxn id="48"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229596" y="2743993"/>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onsolas" panose="020B0609020204030204" pitchFamily="49" charset="0"/>
              <a:cs typeface="Consolas" panose="020B0609020204030204" pitchFamily="49" charset="0"/>
            </a:endParaRPr>
          </a:p>
        </p:txBody>
      </p:sp>
      <p:cxnSp>
        <p:nvCxnSpPr>
          <p:cNvPr id="54" name="Straight Arrow Connector 53"/>
          <p:cNvCxnSpPr>
            <a:stCxn id="51" idx="3"/>
            <a:endCxn id="48" idx="2"/>
          </p:cNvCxnSpPr>
          <p:nvPr/>
        </p:nvCxnSpPr>
        <p:spPr>
          <a:xfrm>
            <a:off x="2004441" y="2896776"/>
            <a:ext cx="472059" cy="39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44" idx="2"/>
          </p:cNvCxnSpPr>
          <p:nvPr/>
        </p:nvCxnSpPr>
        <p:spPr>
          <a:xfrm flipV="1">
            <a:off x="2590797" y="2902127"/>
            <a:ext cx="2451891" cy="1674841"/>
          </a:xfrm>
          <a:prstGeom prst="bentConnector3">
            <a:avLst>
              <a:gd name="adj1" fmla="val 2941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flipV="1">
            <a:off x="5156985" y="2842434"/>
            <a:ext cx="2451891" cy="1674841"/>
          </a:xfrm>
          <a:prstGeom prst="bentConnector3">
            <a:avLst>
              <a:gd name="adj1" fmla="val 3213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930258" y="3500641"/>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3" name="Straight Arrow Connector 62"/>
          <p:cNvCxnSpPr>
            <a:stCxn id="61" idx="3"/>
            <a:endCxn id="4" idx="1"/>
          </p:cNvCxnSpPr>
          <p:nvPr/>
        </p:nvCxnSpPr>
        <p:spPr>
          <a:xfrm>
            <a:off x="1741480" y="3734196"/>
            <a:ext cx="44370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529486" y="3500641"/>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5" name="Straight Arrow Connector 64"/>
          <p:cNvCxnSpPr/>
          <p:nvPr/>
        </p:nvCxnSpPr>
        <p:spPr>
          <a:xfrm>
            <a:off x="4213241" y="3744117"/>
            <a:ext cx="5381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147589" y="3510562"/>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8" name="Straight Arrow Connector 67"/>
          <p:cNvCxnSpPr/>
          <p:nvPr/>
        </p:nvCxnSpPr>
        <p:spPr>
          <a:xfrm>
            <a:off x="6779430" y="3763958"/>
            <a:ext cx="5381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88804" y="6080434"/>
            <a:ext cx="1290097" cy="369332"/>
          </a:xfrm>
          <a:prstGeom prst="rect">
            <a:avLst/>
          </a:prstGeom>
          <a:noFill/>
        </p:spPr>
        <p:txBody>
          <a:bodyPr wrap="none" rtlCol="0">
            <a:spAutoFit/>
          </a:bodyPr>
          <a:lstStyle/>
          <a:p>
            <a:r>
              <a:rPr lang="en-US" dirty="0">
                <a:latin typeface="Calibri" panose="020F0502020204030204" pitchFamily="34" charset="0"/>
              </a:rPr>
              <a:t>[AES, KL 07]</a:t>
            </a:r>
          </a:p>
        </p:txBody>
      </p:sp>
      <p:cxnSp>
        <p:nvCxnSpPr>
          <p:cNvPr id="6" name="Straight Arrow Connector 5"/>
          <p:cNvCxnSpPr/>
          <p:nvPr/>
        </p:nvCxnSpPr>
        <p:spPr>
          <a:xfrm>
            <a:off x="685800" y="3049558"/>
            <a:ext cx="0" cy="20443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934308" y="5708045"/>
            <a:ext cx="3275384" cy="369332"/>
          </a:xfrm>
          <a:prstGeom prst="rect">
            <a:avLst/>
          </a:prstGeom>
          <a:noFill/>
        </p:spPr>
        <p:txBody>
          <a:bodyPr wrap="none" rtlCol="0">
            <a:spAutoFit/>
          </a:bodyPr>
          <a:lstStyle/>
          <a:p>
            <a:r>
              <a:rPr lang="en-US" dirty="0"/>
              <a:t>Variable IV =&gt; Non-deterministic </a:t>
            </a:r>
          </a:p>
        </p:txBody>
      </p:sp>
      <p:sp>
        <p:nvSpPr>
          <p:cNvPr id="60" name="TextBox 59"/>
          <p:cNvSpPr txBox="1"/>
          <p:nvPr/>
        </p:nvSpPr>
        <p:spPr>
          <a:xfrm>
            <a:off x="241856" y="2388901"/>
            <a:ext cx="1440459" cy="338554"/>
          </a:xfrm>
          <a:prstGeom prst="rect">
            <a:avLst/>
          </a:prstGeom>
          <a:noFill/>
        </p:spPr>
        <p:txBody>
          <a:bodyPr wrap="none" rtlCol="0">
            <a:spAutoFit/>
          </a:bodyPr>
          <a:lstStyle/>
          <a:p>
            <a:r>
              <a:rPr lang="en-US" sz="1600" dirty="0" err="1"/>
              <a:t>Init.</a:t>
            </a:r>
            <a:r>
              <a:rPr lang="en-US" sz="1600" dirty="0"/>
              <a:t> Vector (IV)</a:t>
            </a:r>
          </a:p>
        </p:txBody>
      </p:sp>
    </p:spTree>
    <p:extLst>
      <p:ext uri="{BB962C8B-B14F-4D97-AF65-F5344CB8AC3E}">
        <p14:creationId xmlns:p14="http://schemas.microsoft.com/office/powerpoint/2010/main" val="35348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Nondeterministic Encryption Scheme</a:t>
            </a:r>
          </a:p>
        </p:txBody>
      </p:sp>
      <p:sp>
        <p:nvSpPr>
          <p:cNvPr id="4" name="Rectangle 3"/>
          <p:cNvSpPr/>
          <p:nvPr/>
        </p:nvSpPr>
        <p:spPr>
          <a:xfrm>
            <a:off x="3962400" y="2286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Encr</a:t>
            </a:r>
            <a:endParaRPr lang="en-US" dirty="0">
              <a:latin typeface="Calibri" panose="020F0502020204030204" pitchFamily="34" charset="0"/>
            </a:endParaRPr>
          </a:p>
        </p:txBody>
      </p:sp>
      <p:sp>
        <p:nvSpPr>
          <p:cNvPr id="6" name="TextBox 5"/>
          <p:cNvSpPr txBox="1"/>
          <p:nvPr/>
        </p:nvSpPr>
        <p:spPr>
          <a:xfrm>
            <a:off x="304800" y="2481590"/>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sp>
        <p:nvSpPr>
          <p:cNvPr id="7" name="TextBox 6"/>
          <p:cNvSpPr txBox="1"/>
          <p:nvPr/>
        </p:nvSpPr>
        <p:spPr>
          <a:xfrm>
            <a:off x="2730976" y="1482487"/>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000102030405060708090a0b0c0d0e0f</a:t>
            </a:r>
          </a:p>
        </p:txBody>
      </p:sp>
      <p:sp>
        <p:nvSpPr>
          <p:cNvPr id="8" name="TextBox 7"/>
          <p:cNvSpPr txBox="1"/>
          <p:nvPr/>
        </p:nvSpPr>
        <p:spPr>
          <a:xfrm>
            <a:off x="5486400" y="2362200"/>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10" name="Straight Arrow Connector 9"/>
          <p:cNvCxnSpPr>
            <a:stCxn id="7" idx="2"/>
            <a:endCxn id="4" idx="0"/>
          </p:cNvCxnSpPr>
          <p:nvPr/>
        </p:nvCxnSpPr>
        <p:spPr>
          <a:xfrm>
            <a:off x="4413488" y="1790264"/>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4" idx="1"/>
          </p:cNvCxnSpPr>
          <p:nvPr/>
        </p:nvCxnSpPr>
        <p:spPr>
          <a:xfrm>
            <a:off x="3073507" y="2743200"/>
            <a:ext cx="88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8" idx="1"/>
          </p:cNvCxnSpPr>
          <p:nvPr/>
        </p:nvCxnSpPr>
        <p:spPr>
          <a:xfrm flipV="1">
            <a:off x="4876800" y="2731532"/>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50176" y="453731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Encr</a:t>
            </a:r>
            <a:endParaRPr lang="en-US" dirty="0">
              <a:latin typeface="Calibri" panose="020F0502020204030204" pitchFamily="34" charset="0"/>
            </a:endParaRPr>
          </a:p>
        </p:txBody>
      </p:sp>
      <p:sp>
        <p:nvSpPr>
          <p:cNvPr id="23" name="TextBox 22"/>
          <p:cNvSpPr txBox="1"/>
          <p:nvPr/>
        </p:nvSpPr>
        <p:spPr>
          <a:xfrm>
            <a:off x="292576" y="4732903"/>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sp>
        <p:nvSpPr>
          <p:cNvPr id="24" name="TextBox 23"/>
          <p:cNvSpPr txBox="1"/>
          <p:nvPr/>
        </p:nvSpPr>
        <p:spPr>
          <a:xfrm>
            <a:off x="2718752" y="3733800"/>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000102030405060708090a0b0c0d0e0f</a:t>
            </a:r>
          </a:p>
        </p:txBody>
      </p:sp>
      <p:sp>
        <p:nvSpPr>
          <p:cNvPr id="25" name="TextBox 24"/>
          <p:cNvSpPr txBox="1"/>
          <p:nvPr/>
        </p:nvSpPr>
        <p:spPr>
          <a:xfrm>
            <a:off x="5474176" y="4613513"/>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fa636a2825b339c940668a3157244d17</a:t>
            </a:r>
          </a:p>
          <a:p>
            <a:r>
              <a:rPr lang="en-US" sz="1400" dirty="0">
                <a:latin typeface="Consolas" panose="020B0609020204030204" pitchFamily="49" charset="0"/>
                <a:cs typeface="Consolas" panose="020B0609020204030204" pitchFamily="49" charset="0"/>
              </a:rPr>
              <a:t>247240236966b3fa6ed2753288425b6c</a:t>
            </a:r>
          </a:p>
          <a:p>
            <a:r>
              <a:rPr lang="en-US" sz="1400" dirty="0">
                <a:latin typeface="Consolas" panose="020B0609020204030204" pitchFamily="49" charset="0"/>
                <a:cs typeface="Consolas" panose="020B0609020204030204" pitchFamily="49" charset="0"/>
              </a:rPr>
              <a:t>69c4e0d86a7b0430d8cdb78070b4c55a</a:t>
            </a:r>
          </a:p>
        </p:txBody>
      </p:sp>
      <p:cxnSp>
        <p:nvCxnSpPr>
          <p:cNvPr id="26" name="Straight Arrow Connector 25"/>
          <p:cNvCxnSpPr>
            <a:stCxn id="24" idx="2"/>
            <a:endCxn id="19" idx="0"/>
          </p:cNvCxnSpPr>
          <p:nvPr/>
        </p:nvCxnSpPr>
        <p:spPr>
          <a:xfrm>
            <a:off x="4401264" y="4041577"/>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a:endCxn id="19" idx="1"/>
          </p:cNvCxnSpPr>
          <p:nvPr/>
        </p:nvCxnSpPr>
        <p:spPr>
          <a:xfrm>
            <a:off x="3061283" y="4994513"/>
            <a:ext cx="88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3"/>
            <a:endCxn id="25" idx="1"/>
          </p:cNvCxnSpPr>
          <p:nvPr/>
        </p:nvCxnSpPr>
        <p:spPr>
          <a:xfrm flipV="1">
            <a:off x="4864576" y="4982845"/>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9598" y="1430522"/>
            <a:ext cx="581378" cy="369332"/>
          </a:xfrm>
          <a:prstGeom prst="rect">
            <a:avLst/>
          </a:prstGeom>
          <a:noFill/>
        </p:spPr>
        <p:txBody>
          <a:bodyPr wrap="none" rtlCol="0">
            <a:spAutoFit/>
          </a:bodyPr>
          <a:lstStyle/>
          <a:p>
            <a:r>
              <a:rPr lang="en-US" dirty="0">
                <a:latin typeface="Calibri" panose="020F0502020204030204" pitchFamily="34" charset="0"/>
              </a:rPr>
              <a:t>Key:</a:t>
            </a:r>
          </a:p>
        </p:txBody>
      </p:sp>
      <p:sp>
        <p:nvSpPr>
          <p:cNvPr id="5" name="Slide Number Placeholder 4"/>
          <p:cNvSpPr>
            <a:spLocks noGrp="1"/>
          </p:cNvSpPr>
          <p:nvPr>
            <p:ph type="sldNum" sz="quarter" idx="12"/>
          </p:nvPr>
        </p:nvSpPr>
        <p:spPr/>
        <p:txBody>
          <a:bodyPr/>
          <a:lstStyle/>
          <a:p>
            <a:fld id="{BACC0D7D-E0FC-49BF-B4A2-5B13217C58F0}" type="slidenum">
              <a:rPr lang="en-US" smtClean="0"/>
              <a:t>31</a:t>
            </a:fld>
            <a:endParaRPr lang="en-US"/>
          </a:p>
        </p:txBody>
      </p:sp>
      <p:sp>
        <p:nvSpPr>
          <p:cNvPr id="20" name="TextBox 19"/>
          <p:cNvSpPr txBox="1"/>
          <p:nvPr/>
        </p:nvSpPr>
        <p:spPr>
          <a:xfrm>
            <a:off x="2789658" y="5715000"/>
            <a:ext cx="3243004" cy="369332"/>
          </a:xfrm>
          <a:prstGeom prst="rect">
            <a:avLst/>
          </a:prstGeom>
          <a:noFill/>
        </p:spPr>
        <p:txBody>
          <a:bodyPr wrap="none" rtlCol="0">
            <a:spAutoFit/>
          </a:bodyPr>
          <a:lstStyle/>
          <a:p>
            <a:r>
              <a:rPr lang="en-US" dirty="0">
                <a:latin typeface="Calibri" panose="020F0502020204030204" pitchFamily="34" charset="0"/>
              </a:rPr>
              <a:t>Example: AES + CBC + variable IV</a:t>
            </a:r>
          </a:p>
        </p:txBody>
      </p:sp>
    </p:spTree>
    <p:extLst>
      <p:ext uri="{BB962C8B-B14F-4D97-AF65-F5344CB8AC3E}">
        <p14:creationId xmlns:p14="http://schemas.microsoft.com/office/powerpoint/2010/main" val="4650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6847436" y="5109835"/>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47f7f7bc9535...</a:t>
            </a:r>
          </a:p>
        </p:txBody>
      </p:sp>
      <p:sp>
        <p:nvSpPr>
          <p:cNvPr id="56" name="TextBox 55"/>
          <p:cNvSpPr txBox="1"/>
          <p:nvPr/>
        </p:nvSpPr>
        <p:spPr>
          <a:xfrm>
            <a:off x="4269563" y="5094779"/>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b6ff744ed2c2...</a:t>
            </a:r>
          </a:p>
        </p:txBody>
      </p:sp>
      <p:sp>
        <p:nvSpPr>
          <p:cNvPr id="53" name="TextBox 52"/>
          <p:cNvSpPr txBox="1"/>
          <p:nvPr/>
        </p:nvSpPr>
        <p:spPr>
          <a:xfrm>
            <a:off x="1703375" y="5099982"/>
            <a:ext cx="1751482" cy="307777"/>
          </a:xfrm>
          <a:prstGeom prst="rect">
            <a:avLst/>
          </a:prstGeom>
          <a:noFill/>
          <a:ln>
            <a:noFill/>
          </a:ln>
        </p:spPr>
        <p:txBody>
          <a:bodyPr wrap="square" rtlCol="0">
            <a:spAutoFit/>
          </a:bodyPr>
          <a:lstStyle/>
          <a:p>
            <a:r>
              <a:rPr lang="en-US" sz="1400" dirty="0">
                <a:latin typeface="Consolas" panose="020B0609020204030204" pitchFamily="49" charset="0"/>
                <a:cs typeface="Consolas" panose="020B0609020204030204" pitchFamily="49" charset="0"/>
              </a:rPr>
              <a:t>a7be1a6997a7...</a:t>
            </a:r>
          </a:p>
        </p:txBody>
      </p:sp>
      <p:sp>
        <p:nvSpPr>
          <p:cNvPr id="2" name="Title 1"/>
          <p:cNvSpPr>
            <a:spLocks noGrp="1"/>
          </p:cNvSpPr>
          <p:nvPr>
            <p:ph type="title"/>
          </p:nvPr>
        </p:nvSpPr>
        <p:spPr/>
        <p:txBody>
          <a:bodyPr/>
          <a:lstStyle/>
          <a:p>
            <a:r>
              <a:rPr lang="en-US" dirty="0"/>
              <a:t>AES + ECB Mode</a:t>
            </a:r>
          </a:p>
        </p:txBody>
      </p:sp>
      <p:sp>
        <p:nvSpPr>
          <p:cNvPr id="3" name="Slide Number Placeholder 2"/>
          <p:cNvSpPr>
            <a:spLocks noGrp="1"/>
          </p:cNvSpPr>
          <p:nvPr>
            <p:ph type="sldNum" sz="quarter" idx="12"/>
          </p:nvPr>
        </p:nvSpPr>
        <p:spPr/>
        <p:txBody>
          <a:bodyPr/>
          <a:lstStyle/>
          <a:p>
            <a:fld id="{BACC0D7D-E0FC-49BF-B4A2-5B13217C58F0}" type="slidenum">
              <a:rPr lang="en-US" smtClean="0"/>
              <a:t>32</a:t>
            </a:fld>
            <a:endParaRPr lang="en-US" dirty="0"/>
          </a:p>
        </p:txBody>
      </p:sp>
      <p:sp>
        <p:nvSpPr>
          <p:cNvPr id="4" name="Rectangle 3"/>
          <p:cNvSpPr/>
          <p:nvPr/>
        </p:nvSpPr>
        <p:spPr>
          <a:xfrm>
            <a:off x="2185189"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8" name="TextBox 7"/>
          <p:cNvSpPr txBox="1"/>
          <p:nvPr/>
        </p:nvSpPr>
        <p:spPr>
          <a:xfrm>
            <a:off x="1703377" y="2055982"/>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The quick brown </a:t>
            </a:r>
          </a:p>
        </p:txBody>
      </p:sp>
      <p:sp>
        <p:nvSpPr>
          <p:cNvPr id="9" name="TextBox 8"/>
          <p:cNvSpPr txBox="1"/>
          <p:nvPr/>
        </p:nvSpPr>
        <p:spPr>
          <a:xfrm>
            <a:off x="4269566" y="2059188"/>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fox jumps over t</a:t>
            </a:r>
          </a:p>
        </p:txBody>
      </p:sp>
      <p:sp>
        <p:nvSpPr>
          <p:cNvPr id="10" name="TextBox 9"/>
          <p:cNvSpPr txBox="1"/>
          <p:nvPr/>
        </p:nvSpPr>
        <p:spPr>
          <a:xfrm>
            <a:off x="6835755" y="2055981"/>
            <a:ext cx="1774845" cy="307777"/>
          </a:xfrm>
          <a:prstGeom prst="rect">
            <a:avLst/>
          </a:prstGeom>
          <a:noFill/>
          <a:ln>
            <a:solidFill>
              <a:schemeClr val="accent1"/>
            </a:solidFill>
          </a:ln>
        </p:spPr>
        <p:txBody>
          <a:bodyPr wrap="none" rtlCol="0">
            <a:spAutoFit/>
          </a:bodyPr>
          <a:lstStyle/>
          <a:p>
            <a:r>
              <a:rPr lang="en-US" sz="1400" dirty="0">
                <a:latin typeface="Consolas" panose="020B0609020204030204" pitchFamily="49" charset="0"/>
                <a:cs typeface="Consolas" panose="020B0609020204030204" pitchFamily="49" charset="0"/>
              </a:rPr>
              <a:t>lazy dog........</a:t>
            </a:r>
          </a:p>
        </p:txBody>
      </p:sp>
      <p:sp>
        <p:nvSpPr>
          <p:cNvPr id="13" name="Rectangle 12"/>
          <p:cNvSpPr/>
          <p:nvPr/>
        </p:nvSpPr>
        <p:spPr>
          <a:xfrm>
            <a:off x="4751378"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14" name="Rectangle 13"/>
          <p:cNvSpPr/>
          <p:nvPr/>
        </p:nvSpPr>
        <p:spPr>
          <a:xfrm>
            <a:off x="7317567" y="3429794"/>
            <a:ext cx="811222" cy="60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AES</a:t>
            </a:r>
          </a:p>
        </p:txBody>
      </p:sp>
      <p:sp>
        <p:nvSpPr>
          <p:cNvPr id="16" name="Rectangle 15"/>
          <p:cNvSpPr/>
          <p:nvPr/>
        </p:nvSpPr>
        <p:spPr>
          <a:xfrm>
            <a:off x="1703375" y="5093934"/>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3375" y="2057400"/>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69566" y="2068895"/>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35755" y="2058193"/>
            <a:ext cx="1774845" cy="30556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9566" y="5093934"/>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35755" y="5104665"/>
            <a:ext cx="1774845" cy="305565"/>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7" idx="2"/>
            <a:endCxn id="4" idx="0"/>
          </p:cNvCxnSpPr>
          <p:nvPr/>
        </p:nvCxnSpPr>
        <p:spPr>
          <a:xfrm>
            <a:off x="2590798" y="2362965"/>
            <a:ext cx="2" cy="10668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590797" y="4049301"/>
            <a:ext cx="1"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2"/>
            <a:endCxn id="13" idx="0"/>
          </p:cNvCxnSpPr>
          <p:nvPr/>
        </p:nvCxnSpPr>
        <p:spPr>
          <a:xfrm>
            <a:off x="5156989" y="2374460"/>
            <a:ext cx="0"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20" idx="0"/>
          </p:cNvCxnSpPr>
          <p:nvPr/>
        </p:nvCxnSpPr>
        <p:spPr>
          <a:xfrm>
            <a:off x="5156989" y="4038600"/>
            <a:ext cx="0" cy="1055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4" idx="0"/>
          </p:cNvCxnSpPr>
          <p:nvPr/>
        </p:nvCxnSpPr>
        <p:spPr>
          <a:xfrm>
            <a:off x="7723178" y="2363758"/>
            <a:ext cx="0" cy="10660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21" idx="0"/>
          </p:cNvCxnSpPr>
          <p:nvPr/>
        </p:nvCxnSpPr>
        <p:spPr>
          <a:xfrm>
            <a:off x="7723178" y="4038600"/>
            <a:ext cx="0" cy="10660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608877" y="2728134"/>
            <a:ext cx="228600" cy="228600"/>
            <a:chOff x="7638288" y="2651169"/>
            <a:chExt cx="228600" cy="228600"/>
          </a:xfrm>
        </p:grpSpPr>
        <p:sp useBgFill="1">
          <p:nvSpPr>
            <p:cNvPr id="37" name="Oval 36"/>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7" idx="2"/>
              <a:endCxn id="37"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0"/>
              <a:endCxn id="37"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042688" y="2787827"/>
            <a:ext cx="228600" cy="228600"/>
            <a:chOff x="7638288" y="2651169"/>
            <a:chExt cx="228600" cy="228600"/>
          </a:xfrm>
        </p:grpSpPr>
        <p:sp useBgFill="1">
          <p:nvSpPr>
            <p:cNvPr id="44" name="Oval 43"/>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2"/>
              <a:endCxn id="44"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0"/>
              <a:endCxn id="44"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476500" y="2786416"/>
            <a:ext cx="228600" cy="228600"/>
            <a:chOff x="7638288" y="2651169"/>
            <a:chExt cx="228600" cy="228600"/>
          </a:xfrm>
        </p:grpSpPr>
        <p:sp useBgFill="1">
          <p:nvSpPr>
            <p:cNvPr id="48" name="Oval 47"/>
            <p:cNvSpPr/>
            <p:nvPr/>
          </p:nvSpPr>
          <p:spPr>
            <a:xfrm>
              <a:off x="7638288" y="2651169"/>
              <a:ext cx="228600" cy="2286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48" idx="2"/>
              <a:endCxn id="48" idx="6"/>
            </p:cNvCxnSpPr>
            <p:nvPr/>
          </p:nvCxnSpPr>
          <p:spPr>
            <a:xfrm>
              <a:off x="7638288" y="2765469"/>
              <a:ext cx="228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0"/>
              <a:endCxn id="48" idx="4"/>
            </p:cNvCxnSpPr>
            <p:nvPr/>
          </p:nvCxnSpPr>
          <p:spPr>
            <a:xfrm>
              <a:off x="7752588" y="2651169"/>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1" name="Rectangle 60"/>
          <p:cNvSpPr/>
          <p:nvPr/>
        </p:nvSpPr>
        <p:spPr>
          <a:xfrm>
            <a:off x="930258" y="3500641"/>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3" name="Straight Arrow Connector 62"/>
          <p:cNvCxnSpPr>
            <a:stCxn id="61" idx="3"/>
            <a:endCxn id="4" idx="1"/>
          </p:cNvCxnSpPr>
          <p:nvPr/>
        </p:nvCxnSpPr>
        <p:spPr>
          <a:xfrm>
            <a:off x="1741480" y="3734196"/>
            <a:ext cx="44370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529486" y="3500641"/>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5" name="Straight Arrow Connector 64"/>
          <p:cNvCxnSpPr/>
          <p:nvPr/>
        </p:nvCxnSpPr>
        <p:spPr>
          <a:xfrm>
            <a:off x="4213241" y="3744117"/>
            <a:ext cx="5381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147589" y="3510562"/>
            <a:ext cx="811222" cy="467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rPr>
              <a:t>Key</a:t>
            </a:r>
          </a:p>
        </p:txBody>
      </p:sp>
      <p:cxnSp>
        <p:nvCxnSpPr>
          <p:cNvPr id="68" name="Straight Arrow Connector 67"/>
          <p:cNvCxnSpPr/>
          <p:nvPr/>
        </p:nvCxnSpPr>
        <p:spPr>
          <a:xfrm>
            <a:off x="6779430" y="3763958"/>
            <a:ext cx="5381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88804" y="6080434"/>
            <a:ext cx="1290097" cy="369332"/>
          </a:xfrm>
          <a:prstGeom prst="rect">
            <a:avLst/>
          </a:prstGeom>
          <a:noFill/>
        </p:spPr>
        <p:txBody>
          <a:bodyPr wrap="none" rtlCol="0">
            <a:spAutoFit/>
          </a:bodyPr>
          <a:lstStyle/>
          <a:p>
            <a:r>
              <a:rPr lang="en-US" dirty="0">
                <a:latin typeface="Calibri" panose="020F0502020204030204" pitchFamily="34" charset="0"/>
              </a:rPr>
              <a:t>[AES, KL 07]</a:t>
            </a:r>
          </a:p>
        </p:txBody>
      </p:sp>
    </p:spTree>
    <p:extLst>
      <p:ext uri="{BB962C8B-B14F-4D97-AF65-F5344CB8AC3E}">
        <p14:creationId xmlns:p14="http://schemas.microsoft.com/office/powerpoint/2010/main" val="2761114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Deterministic Encryption Scheme</a:t>
            </a:r>
          </a:p>
        </p:txBody>
      </p:sp>
      <p:sp>
        <p:nvSpPr>
          <p:cNvPr id="4" name="Rectangle 3"/>
          <p:cNvSpPr/>
          <p:nvPr/>
        </p:nvSpPr>
        <p:spPr>
          <a:xfrm>
            <a:off x="3962400" y="2286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Encr</a:t>
            </a:r>
            <a:endParaRPr lang="en-US" dirty="0">
              <a:latin typeface="Calibri" panose="020F0502020204030204" pitchFamily="34" charset="0"/>
            </a:endParaRPr>
          </a:p>
        </p:txBody>
      </p:sp>
      <p:sp>
        <p:nvSpPr>
          <p:cNvPr id="6" name="TextBox 5"/>
          <p:cNvSpPr txBox="1"/>
          <p:nvPr/>
        </p:nvSpPr>
        <p:spPr>
          <a:xfrm>
            <a:off x="304800" y="2481590"/>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sp>
        <p:nvSpPr>
          <p:cNvPr id="7" name="TextBox 6"/>
          <p:cNvSpPr txBox="1"/>
          <p:nvPr/>
        </p:nvSpPr>
        <p:spPr>
          <a:xfrm>
            <a:off x="2730976" y="1482487"/>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000102030405060708090a0b0c0d0e0f</a:t>
            </a:r>
          </a:p>
        </p:txBody>
      </p:sp>
      <p:sp>
        <p:nvSpPr>
          <p:cNvPr id="8" name="TextBox 7"/>
          <p:cNvSpPr txBox="1"/>
          <p:nvPr/>
        </p:nvSpPr>
        <p:spPr>
          <a:xfrm>
            <a:off x="5486400" y="2362200"/>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10" name="Straight Arrow Connector 9"/>
          <p:cNvCxnSpPr>
            <a:stCxn id="7" idx="2"/>
            <a:endCxn id="4" idx="0"/>
          </p:cNvCxnSpPr>
          <p:nvPr/>
        </p:nvCxnSpPr>
        <p:spPr>
          <a:xfrm>
            <a:off x="4413488" y="1790264"/>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4" idx="1"/>
          </p:cNvCxnSpPr>
          <p:nvPr/>
        </p:nvCxnSpPr>
        <p:spPr>
          <a:xfrm>
            <a:off x="3073507" y="2743200"/>
            <a:ext cx="88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8" idx="1"/>
          </p:cNvCxnSpPr>
          <p:nvPr/>
        </p:nvCxnSpPr>
        <p:spPr>
          <a:xfrm flipV="1">
            <a:off x="4876800" y="2731532"/>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50176" y="453731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Encr</a:t>
            </a:r>
            <a:endParaRPr lang="en-US" dirty="0">
              <a:latin typeface="Calibri" panose="020F0502020204030204" pitchFamily="34" charset="0"/>
            </a:endParaRPr>
          </a:p>
        </p:txBody>
      </p:sp>
      <p:sp>
        <p:nvSpPr>
          <p:cNvPr id="23" name="TextBox 22"/>
          <p:cNvSpPr txBox="1"/>
          <p:nvPr/>
        </p:nvSpPr>
        <p:spPr>
          <a:xfrm>
            <a:off x="292576" y="4732903"/>
            <a:ext cx="2768707" cy="523220"/>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sp>
        <p:nvSpPr>
          <p:cNvPr id="24" name="TextBox 23"/>
          <p:cNvSpPr txBox="1"/>
          <p:nvPr/>
        </p:nvSpPr>
        <p:spPr>
          <a:xfrm>
            <a:off x="2718752" y="3733800"/>
            <a:ext cx="3365024"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000102030405060708090a0b0c0d0e0f</a:t>
            </a:r>
          </a:p>
        </p:txBody>
      </p:sp>
      <p:sp>
        <p:nvSpPr>
          <p:cNvPr id="25" name="TextBox 24"/>
          <p:cNvSpPr txBox="1"/>
          <p:nvPr/>
        </p:nvSpPr>
        <p:spPr>
          <a:xfrm>
            <a:off x="5474176" y="4613513"/>
            <a:ext cx="3365024" cy="738664"/>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26" name="Straight Arrow Connector 25"/>
          <p:cNvCxnSpPr>
            <a:stCxn id="24" idx="2"/>
            <a:endCxn id="19" idx="0"/>
          </p:cNvCxnSpPr>
          <p:nvPr/>
        </p:nvCxnSpPr>
        <p:spPr>
          <a:xfrm>
            <a:off x="4401264" y="4041577"/>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a:endCxn id="19" idx="1"/>
          </p:cNvCxnSpPr>
          <p:nvPr/>
        </p:nvCxnSpPr>
        <p:spPr>
          <a:xfrm>
            <a:off x="3061283" y="4994513"/>
            <a:ext cx="88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3"/>
            <a:endCxn id="25" idx="1"/>
          </p:cNvCxnSpPr>
          <p:nvPr/>
        </p:nvCxnSpPr>
        <p:spPr>
          <a:xfrm flipV="1">
            <a:off x="4864576" y="4982845"/>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49598" y="1430522"/>
            <a:ext cx="581378" cy="369332"/>
          </a:xfrm>
          <a:prstGeom prst="rect">
            <a:avLst/>
          </a:prstGeom>
          <a:noFill/>
        </p:spPr>
        <p:txBody>
          <a:bodyPr wrap="none" rtlCol="0">
            <a:spAutoFit/>
          </a:bodyPr>
          <a:lstStyle/>
          <a:p>
            <a:r>
              <a:rPr lang="en-US" dirty="0">
                <a:latin typeface="Calibri" panose="020F0502020204030204" pitchFamily="34" charset="0"/>
              </a:rPr>
              <a:t>Key:</a:t>
            </a:r>
          </a:p>
        </p:txBody>
      </p:sp>
      <p:sp>
        <p:nvSpPr>
          <p:cNvPr id="3" name="Slide Number Placeholder 2"/>
          <p:cNvSpPr>
            <a:spLocks noGrp="1"/>
          </p:cNvSpPr>
          <p:nvPr>
            <p:ph type="sldNum" sz="quarter" idx="12"/>
          </p:nvPr>
        </p:nvSpPr>
        <p:spPr/>
        <p:txBody>
          <a:bodyPr/>
          <a:lstStyle/>
          <a:p>
            <a:fld id="{BACC0D7D-E0FC-49BF-B4A2-5B13217C58F0}" type="slidenum">
              <a:rPr lang="en-US" smtClean="0"/>
              <a:t>33</a:t>
            </a:fld>
            <a:endParaRPr lang="en-US"/>
          </a:p>
        </p:txBody>
      </p:sp>
      <p:sp>
        <p:nvSpPr>
          <p:cNvPr id="5" name="TextBox 4"/>
          <p:cNvSpPr txBox="1"/>
          <p:nvPr/>
        </p:nvSpPr>
        <p:spPr>
          <a:xfrm>
            <a:off x="2233539" y="5911913"/>
            <a:ext cx="4676921" cy="646331"/>
          </a:xfrm>
          <a:prstGeom prst="rect">
            <a:avLst/>
          </a:prstGeom>
          <a:noFill/>
        </p:spPr>
        <p:txBody>
          <a:bodyPr wrap="none" rtlCol="0">
            <a:spAutoFit/>
          </a:bodyPr>
          <a:lstStyle/>
          <a:p>
            <a:pPr algn="ctr"/>
            <a:r>
              <a:rPr lang="en-US" dirty="0">
                <a:latin typeface="Calibri" panose="020F0502020204030204" pitchFamily="34" charset="0"/>
              </a:rPr>
              <a:t>Example: AES + ECB</a:t>
            </a:r>
          </a:p>
          <a:p>
            <a:pPr algn="ctr"/>
            <a:r>
              <a:rPr lang="en-US" dirty="0">
                <a:latin typeface="Calibri" panose="020F0502020204030204" pitchFamily="34" charset="0"/>
              </a:rPr>
              <a:t>More secure deterministic encryption: [</a:t>
            </a:r>
            <a:r>
              <a:rPr lang="en-US" dirty="0"/>
              <a:t>PRZ+11]</a:t>
            </a:r>
            <a:endParaRPr lang="en-US" dirty="0">
              <a:latin typeface="Calibri" panose="020F0502020204030204" pitchFamily="34" charset="0"/>
            </a:endParaRPr>
          </a:p>
        </p:txBody>
      </p:sp>
    </p:spTree>
    <p:extLst>
      <p:ext uri="{BB962C8B-B14F-4D97-AF65-F5344CB8AC3E}">
        <p14:creationId xmlns:p14="http://schemas.microsoft.com/office/powerpoint/2010/main" val="215248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Strong Security =&gt; Non-Deterministic</a:t>
            </a:r>
          </a:p>
        </p:txBody>
      </p:sp>
      <p:sp>
        <p:nvSpPr>
          <p:cNvPr id="3" name="Slide Number Placeholder 2"/>
          <p:cNvSpPr>
            <a:spLocks noGrp="1"/>
          </p:cNvSpPr>
          <p:nvPr>
            <p:ph type="sldNum" sz="quarter" idx="12"/>
          </p:nvPr>
        </p:nvSpPr>
        <p:spPr/>
        <p:txBody>
          <a:bodyPr/>
          <a:lstStyle/>
          <a:p>
            <a:fld id="{BACC0D7D-E0FC-49BF-B4A2-5B13217C58F0}" type="slidenum">
              <a:rPr lang="en-US" smtClean="0"/>
              <a:t>34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48" y="2514600"/>
            <a:ext cx="1866900" cy="2057400"/>
          </a:xfrm>
          <a:prstGeom prst="rect">
            <a:avLst/>
          </a:prstGeom>
          <a:ln w="19050">
            <a:solidFill>
              <a:schemeClr val="accent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550" y="2505269"/>
            <a:ext cx="1866900" cy="2057400"/>
          </a:xfrm>
          <a:prstGeom prst="rect">
            <a:avLst/>
          </a:prstGeom>
          <a:ln w="19050">
            <a:solidFill>
              <a:schemeClr val="accent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852" y="2495937"/>
            <a:ext cx="1875368" cy="2066732"/>
          </a:xfrm>
          <a:prstGeom prst="rect">
            <a:avLst/>
          </a:prstGeom>
          <a:ln w="19050">
            <a:solidFill>
              <a:schemeClr val="accent1"/>
            </a:solidFill>
          </a:ln>
        </p:spPr>
      </p:pic>
      <p:sp>
        <p:nvSpPr>
          <p:cNvPr id="10" name="TextBox 9"/>
          <p:cNvSpPr txBox="1"/>
          <p:nvPr/>
        </p:nvSpPr>
        <p:spPr>
          <a:xfrm>
            <a:off x="1411986" y="5710329"/>
            <a:ext cx="6978192" cy="369332"/>
          </a:xfrm>
          <a:prstGeom prst="rect">
            <a:avLst/>
          </a:prstGeom>
          <a:noFill/>
        </p:spPr>
        <p:txBody>
          <a:bodyPr wrap="none" rtlCol="0">
            <a:spAutoFit/>
          </a:bodyPr>
          <a:lstStyle/>
          <a:p>
            <a:r>
              <a:rPr lang="en-US" dirty="0">
                <a:latin typeface="Calibri" panose="020F0502020204030204" pitchFamily="34" charset="0"/>
              </a:rPr>
              <a:t>Source: http://en.wikipedia.org/wiki/Block_cipher_modes_of_operation</a:t>
            </a:r>
          </a:p>
        </p:txBody>
      </p:sp>
      <p:sp>
        <p:nvSpPr>
          <p:cNvPr id="11" name="TextBox 10"/>
          <p:cNvSpPr txBox="1"/>
          <p:nvPr/>
        </p:nvSpPr>
        <p:spPr>
          <a:xfrm>
            <a:off x="878172" y="4823420"/>
            <a:ext cx="917239" cy="369332"/>
          </a:xfrm>
          <a:prstGeom prst="rect">
            <a:avLst/>
          </a:prstGeom>
          <a:noFill/>
        </p:spPr>
        <p:txBody>
          <a:bodyPr wrap="none" rtlCol="0">
            <a:spAutoFit/>
          </a:bodyPr>
          <a:lstStyle/>
          <a:p>
            <a:r>
              <a:rPr lang="en-US" dirty="0">
                <a:latin typeface="Calibri" panose="020F0502020204030204" pitchFamily="34" charset="0"/>
              </a:rPr>
              <a:t>Original</a:t>
            </a:r>
          </a:p>
        </p:txBody>
      </p:sp>
      <p:sp>
        <p:nvSpPr>
          <p:cNvPr id="12" name="TextBox 11"/>
          <p:cNvSpPr txBox="1"/>
          <p:nvPr/>
        </p:nvSpPr>
        <p:spPr>
          <a:xfrm>
            <a:off x="3852828" y="4823420"/>
            <a:ext cx="1438342" cy="369332"/>
          </a:xfrm>
          <a:prstGeom prst="rect">
            <a:avLst/>
          </a:prstGeom>
          <a:noFill/>
        </p:spPr>
        <p:txBody>
          <a:bodyPr wrap="none" rtlCol="0">
            <a:spAutoFit/>
          </a:bodyPr>
          <a:lstStyle/>
          <a:p>
            <a:pPr algn="ctr"/>
            <a:r>
              <a:rPr lang="en-US" dirty="0">
                <a:latin typeface="Calibri" panose="020F0502020204030204" pitchFamily="34" charset="0"/>
              </a:rPr>
              <a:t>Deterministic</a:t>
            </a:r>
          </a:p>
        </p:txBody>
      </p:sp>
      <p:sp>
        <p:nvSpPr>
          <p:cNvPr id="13" name="TextBox 12"/>
          <p:cNvSpPr txBox="1"/>
          <p:nvPr/>
        </p:nvSpPr>
        <p:spPr>
          <a:xfrm>
            <a:off x="6803730" y="4823420"/>
            <a:ext cx="1901611" cy="369332"/>
          </a:xfrm>
          <a:prstGeom prst="rect">
            <a:avLst/>
          </a:prstGeom>
          <a:noFill/>
        </p:spPr>
        <p:txBody>
          <a:bodyPr wrap="none" rtlCol="0">
            <a:spAutoFit/>
          </a:bodyPr>
          <a:lstStyle/>
          <a:p>
            <a:pPr algn="ctr"/>
            <a:r>
              <a:rPr lang="en-US" dirty="0">
                <a:latin typeface="Calibri" panose="020F0502020204030204" pitchFamily="34" charset="0"/>
              </a:rPr>
              <a:t>Non-Deterministic</a:t>
            </a:r>
          </a:p>
        </p:txBody>
      </p:sp>
    </p:spTree>
    <p:extLst>
      <p:ext uri="{BB962C8B-B14F-4D97-AF65-F5344CB8AC3E}">
        <p14:creationId xmlns:p14="http://schemas.microsoft.com/office/powerpoint/2010/main" val="2367984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Deterministic Encryption</a:t>
            </a:r>
          </a:p>
        </p:txBody>
      </p:sp>
      <p:sp>
        <p:nvSpPr>
          <p:cNvPr id="3" name="Slide Number Placeholder 2"/>
          <p:cNvSpPr>
            <a:spLocks noGrp="1"/>
          </p:cNvSpPr>
          <p:nvPr>
            <p:ph type="sldNum" sz="quarter" idx="12"/>
          </p:nvPr>
        </p:nvSpPr>
        <p:spPr/>
        <p:txBody>
          <a:bodyPr/>
          <a:lstStyle/>
          <a:p>
            <a:fld id="{BACC0D7D-E0FC-49BF-B4A2-5B13217C58F0}" type="slidenum">
              <a:rPr lang="en-US" smtClean="0"/>
              <a:t>35</a:t>
            </a:fld>
            <a:endParaRPr lang="en-US"/>
          </a:p>
        </p:txBody>
      </p:sp>
      <p:graphicFrame>
        <p:nvGraphicFramePr>
          <p:cNvPr id="4" name="Table 3"/>
          <p:cNvGraphicFramePr>
            <a:graphicFrameLocks noGrp="1"/>
          </p:cNvGraphicFramePr>
          <p:nvPr>
            <p:extLst/>
          </p:nvPr>
        </p:nvGraphicFramePr>
        <p:xfrm>
          <a:off x="533400" y="4060877"/>
          <a:ext cx="4419601" cy="1854200"/>
        </p:xfrm>
        <a:graphic>
          <a:graphicData uri="http://schemas.openxmlformats.org/drawingml/2006/table">
            <a:tbl>
              <a:tblPr firstRow="1">
                <a:tableStyleId>{616DA210-FB5B-4158-B5E0-FEB733F419BA}</a:tableStyleId>
              </a:tblPr>
              <a:tblGrid>
                <a:gridCol w="28956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70840">
                <a:tc>
                  <a:txBody>
                    <a:bodyPr/>
                    <a:lstStyle/>
                    <a:p>
                      <a:pPr algn="ctr"/>
                      <a:r>
                        <a:rPr lang="en-US" sz="1200" i="0" dirty="0" err="1">
                          <a:latin typeface="Cambria Math" panose="02040503050406030204" pitchFamily="18" charset="0"/>
                          <a:ea typeface="Cambria Math" panose="02040503050406030204" pitchFamily="18" charset="0"/>
                        </a:rPr>
                        <a:t>StudentId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err="1">
                          <a:latin typeface="Cambria Math" panose="02040503050406030204" pitchFamily="18" charset="0"/>
                          <a:ea typeface="Cambria Math" panose="02040503050406030204" pitchFamily="18" charset="0"/>
                        </a:rPr>
                        <a:t>AssignId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Score</a:t>
                      </a:r>
                    </a:p>
                  </a:txBody>
                  <a:tcPr/>
                </a:tc>
                <a:extLst>
                  <a:ext uri="{0D108BD9-81ED-4DB2-BD59-A6C34878D82A}">
                    <a16:rowId xmlns:a16="http://schemas.microsoft.com/office/drawing/2014/main" val="10000"/>
                  </a:ext>
                </a:extLst>
              </a:tr>
              <a:tr h="370840">
                <a:tc>
                  <a:txBody>
                    <a:bodyPr/>
                    <a:lstStyle/>
                    <a:p>
                      <a:pPr algn="ctr"/>
                      <a:r>
                        <a:rPr lang="en-US" sz="1200" i="0" dirty="0">
                          <a:latin typeface="Consolas" panose="020B0609020204030204" pitchFamily="49" charset="0"/>
                          <a:ea typeface="+mn-ea"/>
                          <a:cs typeface="Consolas" panose="020B0609020204030204" pitchFamily="49" charset="0"/>
                        </a:rPr>
                        <a:t>1</a:t>
                      </a:r>
                      <a:endParaRPr lang="en-US" sz="1200" i="0" dirty="0">
                        <a:latin typeface="Cambria Math" panose="02040503050406030204" pitchFamily="18" charset="0"/>
                        <a:ea typeface="Cambria Math" panose="02040503050406030204" pitchFamily="18" charset="0"/>
                      </a:endParaRPr>
                    </a:p>
                  </a:txBody>
                  <a:tcPr>
                    <a:noFill/>
                  </a:tcPr>
                </a:tc>
                <a:tc>
                  <a:txBody>
                    <a:bodyPr/>
                    <a:lstStyle/>
                    <a:p>
                      <a:pPr algn="ctr"/>
                      <a:r>
                        <a:rPr lang="en-US" sz="1200" i="0" dirty="0">
                          <a:latin typeface="Cambria Math" panose="02040503050406030204" pitchFamily="18" charset="0"/>
                          <a:ea typeface="Cambria Math" panose="02040503050406030204" pitchFamily="18" charset="0"/>
                        </a:rPr>
                        <a:t>1</a:t>
                      </a:r>
                    </a:p>
                  </a:txBody>
                  <a:tcPr/>
                </a:tc>
                <a:tc>
                  <a:txBody>
                    <a:bodyPr/>
                    <a:lstStyle/>
                    <a:p>
                      <a:pPr algn="ctr"/>
                      <a:r>
                        <a:rPr lang="en-US" sz="1200" i="0" dirty="0">
                          <a:latin typeface="Cambria Math" panose="02040503050406030204" pitchFamily="18" charset="0"/>
                          <a:ea typeface="Cambria Math" panose="02040503050406030204" pitchFamily="18" charset="0"/>
                        </a:rPr>
                        <a:t>68</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latin typeface="Consolas" panose="020B0609020204030204" pitchFamily="49" charset="0"/>
                          <a:ea typeface="+mn-ea"/>
                          <a:cs typeface="Consolas" panose="020B0609020204030204" pitchFamily="49" charset="0"/>
                        </a:rPr>
                        <a:t>1</a:t>
                      </a:r>
                      <a:endParaRPr lang="en-US" sz="1200" i="0" dirty="0">
                        <a:latin typeface="Cambria Math" panose="02040503050406030204" pitchFamily="18" charset="0"/>
                        <a:ea typeface="Cambria Math" panose="02040503050406030204" pitchFamily="18" charset="0"/>
                      </a:endParaRPr>
                    </a:p>
                  </a:txBody>
                  <a:tcPr>
                    <a:noFill/>
                  </a:tcPr>
                </a:tc>
                <a:tc>
                  <a:txBody>
                    <a:bodyPr/>
                    <a:lstStyle/>
                    <a:p>
                      <a:pPr algn="ctr"/>
                      <a:r>
                        <a:rPr lang="en-US" sz="1200" i="0" dirty="0">
                          <a:latin typeface="Cambria Math" panose="02040503050406030204" pitchFamily="18" charset="0"/>
                          <a:ea typeface="Cambria Math" panose="02040503050406030204" pitchFamily="18" charset="0"/>
                        </a:rPr>
                        <a:t>2</a:t>
                      </a:r>
                    </a:p>
                  </a:txBody>
                  <a:tcPr/>
                </a:tc>
                <a:tc>
                  <a:txBody>
                    <a:bodyPr/>
                    <a:lstStyle/>
                    <a:p>
                      <a:pPr algn="ctr"/>
                      <a:r>
                        <a:rPr lang="en-US" sz="1200" i="0" dirty="0">
                          <a:latin typeface="Cambria Math" panose="02040503050406030204" pitchFamily="18" charset="0"/>
                          <a:ea typeface="Cambria Math" panose="02040503050406030204" pitchFamily="18" charset="0"/>
                        </a:rPr>
                        <a:t>71</a:t>
                      </a:r>
                    </a:p>
                  </a:txBody>
                  <a:tcPr/>
                </a:tc>
                <a:extLst>
                  <a:ext uri="{0D108BD9-81ED-4DB2-BD59-A6C34878D82A}">
                    <a16:rowId xmlns:a16="http://schemas.microsoft.com/office/drawing/2014/main" val="10002"/>
                  </a:ext>
                </a:extLst>
              </a:tr>
              <a:tr h="370840">
                <a:tc>
                  <a:txBody>
                    <a:bodyPr/>
                    <a:lstStyle/>
                    <a:p>
                      <a:pPr algn="ctr"/>
                      <a:r>
                        <a:rPr lang="en-US" sz="1200" i="0" dirty="0">
                          <a:latin typeface="Consolas" panose="020B0609020204030204" pitchFamily="49" charset="0"/>
                          <a:ea typeface="+mn-ea"/>
                          <a:cs typeface="Consolas" panose="020B0609020204030204" pitchFamily="49" charset="0"/>
                        </a:rPr>
                        <a:t>3</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4</a:t>
                      </a:r>
                    </a:p>
                  </a:txBody>
                  <a:tcPr/>
                </a:tc>
                <a:tc>
                  <a:txBody>
                    <a:bodyPr/>
                    <a:lstStyle/>
                    <a:p>
                      <a:pPr algn="ctr"/>
                      <a:r>
                        <a:rPr lang="en-US" sz="1200" i="0" dirty="0">
                          <a:latin typeface="Cambria Math" panose="02040503050406030204" pitchFamily="18" charset="0"/>
                          <a:ea typeface="Cambria Math" panose="02040503050406030204" pitchFamily="18" charset="0"/>
                        </a:rPr>
                        <a:t>99</a:t>
                      </a:r>
                    </a:p>
                  </a:txBody>
                  <a:tcPr/>
                </a:tc>
                <a:extLst>
                  <a:ext uri="{0D108BD9-81ED-4DB2-BD59-A6C34878D82A}">
                    <a16:rowId xmlns:a16="http://schemas.microsoft.com/office/drawing/2014/main" val="10003"/>
                  </a:ext>
                </a:extLst>
              </a:tr>
              <a:tr h="370840">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extLst>
                  <a:ext uri="{0D108BD9-81ED-4DB2-BD59-A6C34878D82A}">
                    <a16:rowId xmlns:a16="http://schemas.microsoft.com/office/drawing/2014/main" val="10004"/>
                  </a:ext>
                </a:extLst>
              </a:tr>
            </a:tbl>
          </a:graphicData>
        </a:graphic>
      </p:graphicFrame>
      <p:cxnSp>
        <p:nvCxnSpPr>
          <p:cNvPr id="5" name="Straight Arrow Connector 4"/>
          <p:cNvCxnSpPr>
            <a:stCxn id="4" idx="0"/>
            <a:endCxn id="8" idx="2"/>
          </p:cNvCxnSpPr>
          <p:nvPr/>
        </p:nvCxnSpPr>
        <p:spPr>
          <a:xfrm flipH="1" flipV="1">
            <a:off x="2737690" y="3289719"/>
            <a:ext cx="5510" cy="77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2017" y="1489501"/>
            <a:ext cx="2316660" cy="830997"/>
          </a:xfrm>
          <a:prstGeom prst="rect">
            <a:avLst/>
          </a:prstGeom>
          <a:noFill/>
          <a:ln>
            <a:noFill/>
          </a:ln>
        </p:spPr>
        <p:txBody>
          <a:bodyPr wrap="none" rtlCol="0">
            <a:spAutoFit/>
          </a:bodyPr>
          <a:lstStyle/>
          <a:p>
            <a:r>
              <a:rPr lang="en-US" sz="1600" b="1" dirty="0">
                <a:solidFill>
                  <a:srgbClr val="0B668F"/>
                </a:solidFill>
                <a:latin typeface="Consolas" panose="020B0609020204030204" pitchFamily="49" charset="0"/>
                <a:cs typeface="Consolas" panose="020B0609020204030204" pitchFamily="49" charset="0"/>
              </a:rPr>
              <a:t>select</a:t>
            </a:r>
            <a:r>
              <a:rPr lang="en-US" sz="1600" dirty="0">
                <a:latin typeface="Consolas" panose="020B0609020204030204" pitchFamily="49" charset="0"/>
                <a:cs typeface="Consolas" panose="020B0609020204030204" pitchFamily="49" charset="0"/>
              </a:rPr>
              <a:t> *</a:t>
            </a:r>
          </a:p>
          <a:p>
            <a:r>
              <a:rPr lang="en-US" sz="1600" b="1" dirty="0">
                <a:solidFill>
                  <a:srgbClr val="0B668F"/>
                </a:solidFill>
                <a:latin typeface="Consolas" panose="020B0609020204030204" pitchFamily="49" charset="0"/>
                <a:cs typeface="Consolas" panose="020B0609020204030204" pitchFamily="49" charset="0"/>
              </a:rPr>
              <a:t>from</a:t>
            </a:r>
            <a:r>
              <a:rPr lang="en-US" sz="1600" dirty="0">
                <a:latin typeface="Consolas" panose="020B0609020204030204" pitchFamily="49" charset="0"/>
                <a:cs typeface="Consolas" panose="020B0609020204030204" pitchFamily="49" charset="0"/>
              </a:rPr>
              <a:t> assignment</a:t>
            </a:r>
          </a:p>
          <a:p>
            <a:r>
              <a:rPr lang="en-US" sz="1600" b="1" dirty="0">
                <a:solidFill>
                  <a:srgbClr val="0B668F"/>
                </a:solidFill>
                <a:latin typeface="Consolas" panose="020B0609020204030204" pitchFamily="49" charset="0"/>
                <a:cs typeface="Consolas" panose="020B0609020204030204" pitchFamily="49" charset="0"/>
              </a:rPr>
              <a:t>where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studentid</a:t>
            </a:r>
            <a:r>
              <a:rPr lang="en-US" sz="1600" dirty="0">
                <a:latin typeface="Consolas" panose="020B0609020204030204" pitchFamily="49" charset="0"/>
                <a:cs typeface="Consolas" panose="020B0609020204030204" pitchFamily="49" charset="0"/>
              </a:rPr>
              <a:t> = 1</a:t>
            </a:r>
            <a:endParaRPr lang="en-US" sz="12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1828800" y="2680119"/>
                <a:ext cx="18177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𝑆𝑡𝑢𝑑𝑒𝑛𝑡𝐼𝑑</m:t>
                          </m:r>
                          <m:r>
                            <a:rPr lang="en-US" i="1">
                              <a:latin typeface="Cambria Math" panose="02040503050406030204" pitchFamily="18" charset="0"/>
                            </a:rPr>
                            <m:t>=1</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828800" y="2680119"/>
                <a:ext cx="1817779" cy="609600"/>
              </a:xfrm>
              <a:prstGeom prst="rect">
                <a:avLst/>
              </a:prstGeom>
              <a:blipFill rotWithShape="0">
                <a:blip r:embed="rId3"/>
                <a:stretch>
                  <a:fillRect/>
                </a:stretch>
              </a:blipFill>
            </p:spPr>
            <p:txBody>
              <a:bodyPr/>
              <a:lstStyle/>
              <a:p>
                <a:r>
                  <a:rPr lang="en-US">
                    <a:noFill/>
                  </a:rPr>
                  <a:t> </a:t>
                </a:r>
              </a:p>
            </p:txBody>
          </p:sp>
        </mc:Fallback>
      </mc:AlternateContent>
      <p:cxnSp>
        <p:nvCxnSpPr>
          <p:cNvPr id="22" name="Straight Arrow Connector 21"/>
          <p:cNvCxnSpPr>
            <a:stCxn id="8" idx="0"/>
          </p:cNvCxnSpPr>
          <p:nvPr/>
        </p:nvCxnSpPr>
        <p:spPr>
          <a:xfrm flipH="1" flipV="1">
            <a:off x="2737689" y="1920558"/>
            <a:ext cx="1" cy="75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077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Deterministic Encryption</a:t>
            </a:r>
          </a:p>
        </p:txBody>
      </p:sp>
      <p:sp>
        <p:nvSpPr>
          <p:cNvPr id="3" name="Slide Number Placeholder 2"/>
          <p:cNvSpPr>
            <a:spLocks noGrp="1"/>
          </p:cNvSpPr>
          <p:nvPr>
            <p:ph type="sldNum" sz="quarter" idx="12"/>
          </p:nvPr>
        </p:nvSpPr>
        <p:spPr/>
        <p:txBody>
          <a:bodyPr/>
          <a:lstStyle/>
          <a:p>
            <a:fld id="{BACC0D7D-E0FC-49BF-B4A2-5B13217C58F0}" type="slidenum">
              <a:rPr lang="en-US" smtClean="0"/>
              <a:t>36</a:t>
            </a:fld>
            <a:endParaRPr lang="en-US"/>
          </a:p>
        </p:txBody>
      </p:sp>
      <p:graphicFrame>
        <p:nvGraphicFramePr>
          <p:cNvPr id="4" name="Table 3"/>
          <p:cNvGraphicFramePr>
            <a:graphicFrameLocks noGrp="1"/>
          </p:cNvGraphicFramePr>
          <p:nvPr>
            <p:extLst/>
          </p:nvPr>
        </p:nvGraphicFramePr>
        <p:xfrm>
          <a:off x="533400" y="4060877"/>
          <a:ext cx="4419601" cy="1854200"/>
        </p:xfrm>
        <a:graphic>
          <a:graphicData uri="http://schemas.openxmlformats.org/drawingml/2006/table">
            <a:tbl>
              <a:tblPr firstRow="1">
                <a:tableStyleId>{616DA210-FB5B-4158-B5E0-FEB733F419BA}</a:tableStyleId>
              </a:tblPr>
              <a:tblGrid>
                <a:gridCol w="28956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70840">
                <a:tc>
                  <a:txBody>
                    <a:bodyPr/>
                    <a:lstStyle/>
                    <a:p>
                      <a:pPr algn="ctr"/>
                      <a:r>
                        <a:rPr lang="en-US" sz="1200" i="0" dirty="0" err="1">
                          <a:latin typeface="Cambria Math" panose="02040503050406030204" pitchFamily="18" charset="0"/>
                          <a:ea typeface="Cambria Math" panose="02040503050406030204" pitchFamily="18" charset="0"/>
                        </a:rPr>
                        <a:t>StudentId_DET</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err="1">
                          <a:latin typeface="Cambria Math" panose="02040503050406030204" pitchFamily="18" charset="0"/>
                          <a:ea typeface="Cambria Math" panose="02040503050406030204" pitchFamily="18" charset="0"/>
                        </a:rPr>
                        <a:t>AssignId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Score</a:t>
                      </a:r>
                    </a:p>
                  </a:txBody>
                  <a:tcPr/>
                </a:tc>
                <a:extLst>
                  <a:ext uri="{0D108BD9-81ED-4DB2-BD59-A6C34878D82A}">
                    <a16:rowId xmlns:a16="http://schemas.microsoft.com/office/drawing/2014/main" val="10000"/>
                  </a:ext>
                </a:extLst>
              </a:tr>
              <a:tr h="370840">
                <a:tc>
                  <a:txBody>
                    <a:bodyPr/>
                    <a:lstStyle/>
                    <a:p>
                      <a:pPr algn="ctr"/>
                      <a:r>
                        <a:rPr lang="en-US" sz="1200" dirty="0">
                          <a:latin typeface="Consolas" panose="020B0609020204030204" pitchFamily="49" charset="0"/>
                          <a:cs typeface="Consolas" panose="020B0609020204030204" pitchFamily="49" charset="0"/>
                        </a:rPr>
                        <a:t>bd6e7c3df2b5779e0b61216e8b10b689</a:t>
                      </a:r>
                      <a:endParaRPr lang="en-US" sz="1200" i="0" dirty="0">
                        <a:latin typeface="Cambria Math" panose="02040503050406030204" pitchFamily="18" charset="0"/>
                        <a:ea typeface="Cambria Math" panose="02040503050406030204" pitchFamily="18" charset="0"/>
                      </a:endParaRPr>
                    </a:p>
                  </a:txBody>
                  <a:tcPr>
                    <a:solidFill>
                      <a:srgbClr val="00B050">
                        <a:alpha val="50000"/>
                      </a:srgbClr>
                    </a:solidFill>
                  </a:tcPr>
                </a:tc>
                <a:tc>
                  <a:txBody>
                    <a:bodyPr/>
                    <a:lstStyle/>
                    <a:p>
                      <a:pPr algn="ctr"/>
                      <a:r>
                        <a:rPr lang="en-US" sz="1200" i="0" dirty="0">
                          <a:latin typeface="Cambria Math" panose="02040503050406030204" pitchFamily="18" charset="0"/>
                          <a:ea typeface="Cambria Math" panose="02040503050406030204" pitchFamily="18" charset="0"/>
                        </a:rPr>
                        <a:t>1</a:t>
                      </a:r>
                    </a:p>
                  </a:txBody>
                  <a:tcPr/>
                </a:tc>
                <a:tc>
                  <a:txBody>
                    <a:bodyPr/>
                    <a:lstStyle/>
                    <a:p>
                      <a:pPr algn="ctr"/>
                      <a:r>
                        <a:rPr lang="en-US" sz="1200" i="0" dirty="0">
                          <a:latin typeface="Cambria Math" panose="02040503050406030204" pitchFamily="18" charset="0"/>
                          <a:ea typeface="Cambria Math" panose="02040503050406030204" pitchFamily="18" charset="0"/>
                        </a:rPr>
                        <a:t>68</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onsolas" panose="020B0609020204030204" pitchFamily="49" charset="0"/>
                          <a:cs typeface="Consolas" panose="020B0609020204030204" pitchFamily="49" charset="0"/>
                        </a:rPr>
                        <a:t>bd6e7c3df2b5779e0b61216e8b10b689</a:t>
                      </a:r>
                      <a:endParaRPr lang="en-US" sz="1200" i="0" dirty="0">
                        <a:latin typeface="Cambria Math" panose="02040503050406030204" pitchFamily="18" charset="0"/>
                        <a:ea typeface="Cambria Math" panose="02040503050406030204" pitchFamily="18" charset="0"/>
                      </a:endParaRPr>
                    </a:p>
                  </a:txBody>
                  <a:tcPr>
                    <a:solidFill>
                      <a:srgbClr val="00B050">
                        <a:alpha val="50000"/>
                      </a:srgbClr>
                    </a:solidFill>
                  </a:tcPr>
                </a:tc>
                <a:tc>
                  <a:txBody>
                    <a:bodyPr/>
                    <a:lstStyle/>
                    <a:p>
                      <a:pPr algn="ctr"/>
                      <a:r>
                        <a:rPr lang="en-US" sz="1200" i="0" dirty="0">
                          <a:latin typeface="Cambria Math" panose="02040503050406030204" pitchFamily="18" charset="0"/>
                          <a:ea typeface="Cambria Math" panose="02040503050406030204" pitchFamily="18" charset="0"/>
                        </a:rPr>
                        <a:t>2</a:t>
                      </a:r>
                    </a:p>
                  </a:txBody>
                  <a:tcPr/>
                </a:tc>
                <a:tc>
                  <a:txBody>
                    <a:bodyPr/>
                    <a:lstStyle/>
                    <a:p>
                      <a:pPr algn="ctr"/>
                      <a:r>
                        <a:rPr lang="en-US" sz="1200" i="0" dirty="0">
                          <a:latin typeface="Cambria Math" panose="02040503050406030204" pitchFamily="18" charset="0"/>
                          <a:ea typeface="Cambria Math" panose="02040503050406030204" pitchFamily="18" charset="0"/>
                        </a:rPr>
                        <a:t>71</a:t>
                      </a:r>
                    </a:p>
                  </a:txBody>
                  <a:tcPr/>
                </a:tc>
                <a:extLst>
                  <a:ext uri="{0D108BD9-81ED-4DB2-BD59-A6C34878D82A}">
                    <a16:rowId xmlns:a16="http://schemas.microsoft.com/office/drawing/2014/main" val="10002"/>
                  </a:ext>
                </a:extLst>
              </a:tr>
              <a:tr h="370840">
                <a:tc>
                  <a:txBody>
                    <a:bodyPr/>
                    <a:lstStyle/>
                    <a:p>
                      <a:pPr algn="ctr"/>
                      <a:r>
                        <a:rPr lang="en-US" sz="1200" dirty="0">
                          <a:latin typeface="Consolas" panose="020B0609020204030204" pitchFamily="49" charset="0"/>
                          <a:cs typeface="Consolas" panose="020B0609020204030204" pitchFamily="49" charset="0"/>
                        </a:rPr>
                        <a:t>7ad5fda789ef4e272bca100b3d9ff59f</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4</a:t>
                      </a:r>
                    </a:p>
                  </a:txBody>
                  <a:tcPr/>
                </a:tc>
                <a:tc>
                  <a:txBody>
                    <a:bodyPr/>
                    <a:lstStyle/>
                    <a:p>
                      <a:pPr algn="ctr"/>
                      <a:r>
                        <a:rPr lang="en-US" sz="1200" i="0" dirty="0">
                          <a:latin typeface="Cambria Math" panose="02040503050406030204" pitchFamily="18" charset="0"/>
                          <a:ea typeface="Cambria Math" panose="02040503050406030204" pitchFamily="18" charset="0"/>
                        </a:rPr>
                        <a:t>99</a:t>
                      </a:r>
                    </a:p>
                  </a:txBody>
                  <a:tcPr/>
                </a:tc>
                <a:extLst>
                  <a:ext uri="{0D108BD9-81ED-4DB2-BD59-A6C34878D82A}">
                    <a16:rowId xmlns:a16="http://schemas.microsoft.com/office/drawing/2014/main" val="10003"/>
                  </a:ext>
                </a:extLst>
              </a:tr>
              <a:tr h="370840">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extLst>
                  <a:ext uri="{0D108BD9-81ED-4DB2-BD59-A6C34878D82A}">
                    <a16:rowId xmlns:a16="http://schemas.microsoft.com/office/drawing/2014/main" val="10004"/>
                  </a:ext>
                </a:extLst>
              </a:tr>
            </a:tbl>
          </a:graphicData>
        </a:graphic>
      </p:graphicFrame>
      <p:cxnSp>
        <p:nvCxnSpPr>
          <p:cNvPr id="5" name="Straight Arrow Connector 4"/>
          <p:cNvCxnSpPr>
            <a:stCxn id="4" idx="0"/>
            <a:endCxn id="8" idx="2"/>
          </p:cNvCxnSpPr>
          <p:nvPr/>
        </p:nvCxnSpPr>
        <p:spPr>
          <a:xfrm flipV="1">
            <a:off x="2743200" y="3372774"/>
            <a:ext cx="5628" cy="688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2017" y="1489501"/>
            <a:ext cx="5371983" cy="830997"/>
          </a:xfrm>
          <a:prstGeom prst="rect">
            <a:avLst/>
          </a:prstGeom>
          <a:noFill/>
          <a:ln>
            <a:noFill/>
          </a:ln>
        </p:spPr>
        <p:txBody>
          <a:bodyPr wrap="none" rtlCol="0">
            <a:spAutoFit/>
          </a:bodyPr>
          <a:lstStyle/>
          <a:p>
            <a:r>
              <a:rPr lang="en-US" sz="1600" b="1" dirty="0">
                <a:solidFill>
                  <a:srgbClr val="0B668F"/>
                </a:solidFill>
                <a:latin typeface="Consolas" panose="020B0609020204030204" pitchFamily="49" charset="0"/>
                <a:cs typeface="Consolas" panose="020B0609020204030204" pitchFamily="49" charset="0"/>
              </a:rPr>
              <a:t>select</a:t>
            </a:r>
            <a:r>
              <a:rPr lang="en-US" sz="1600" dirty="0">
                <a:latin typeface="Consolas" panose="020B0609020204030204" pitchFamily="49" charset="0"/>
                <a:cs typeface="Consolas" panose="020B0609020204030204" pitchFamily="49" charset="0"/>
              </a:rPr>
              <a:t> *</a:t>
            </a:r>
          </a:p>
          <a:p>
            <a:r>
              <a:rPr lang="en-US" sz="1600" b="1" dirty="0">
                <a:solidFill>
                  <a:srgbClr val="0B668F"/>
                </a:solidFill>
                <a:latin typeface="Consolas" panose="020B0609020204030204" pitchFamily="49" charset="0"/>
                <a:cs typeface="Consolas" panose="020B0609020204030204" pitchFamily="49" charset="0"/>
              </a:rPr>
              <a:t>from</a:t>
            </a:r>
            <a:r>
              <a:rPr lang="en-US" sz="1600" dirty="0">
                <a:latin typeface="Consolas" panose="020B0609020204030204" pitchFamily="49" charset="0"/>
                <a:cs typeface="Consolas" panose="020B0609020204030204" pitchFamily="49" charset="0"/>
              </a:rPr>
              <a:t> assignment</a:t>
            </a:r>
          </a:p>
          <a:p>
            <a:r>
              <a:rPr lang="en-US" sz="1600" b="1" dirty="0">
                <a:solidFill>
                  <a:srgbClr val="0B668F"/>
                </a:solidFill>
                <a:latin typeface="Consolas" panose="020B0609020204030204" pitchFamily="49" charset="0"/>
                <a:cs typeface="Consolas" panose="020B0609020204030204" pitchFamily="49" charset="0"/>
              </a:rPr>
              <a:t>where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studentid_det</a:t>
            </a:r>
            <a:r>
              <a:rPr lang="en-US" sz="1600" dirty="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bd6e7c3df2b5779e0b61216e8b10b689</a:t>
            </a:r>
            <a:endParaRPr lang="en-US" sz="12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1801838" y="2763174"/>
                <a:ext cx="18939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𝑆𝑡𝑢𝑑𝑒𝑛𝑡𝐼𝑑</m:t>
                          </m:r>
                          <m:r>
                            <a:rPr lang="en-US" b="0" i="1" smtClean="0">
                              <a:latin typeface="Cambria Math" panose="02040503050406030204" pitchFamily="18" charset="0"/>
                            </a:rPr>
                            <m:t>_</m:t>
                          </m:r>
                          <m:r>
                            <a:rPr lang="en-US" b="0" i="1" smtClean="0">
                              <a:latin typeface="Cambria Math" panose="02040503050406030204" pitchFamily="18" charset="0"/>
                            </a:rPr>
                            <m:t>𝑑𝑒𝑡</m:t>
                          </m:r>
                          <m:r>
                            <a:rPr lang="en-US" i="1">
                              <a:latin typeface="Cambria Math" panose="02040503050406030204" pitchFamily="18" charset="0"/>
                            </a:rPr>
                            <m:t>=</m:t>
                          </m:r>
                          <m:r>
                            <a:rPr lang="en-US" b="0" i="1" smtClean="0">
                              <a:latin typeface="Cambria Math" panose="02040503050406030204" pitchFamily="18" charset="0"/>
                            </a:rPr>
                            <m:t>𝑏𝑑</m:t>
                          </m:r>
                          <m:r>
                            <a:rPr lang="en-US" b="0" i="1" smtClean="0">
                              <a:latin typeface="Cambria Math" panose="02040503050406030204" pitchFamily="18" charset="0"/>
                            </a:rPr>
                            <m:t>6…</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801838" y="2763174"/>
                <a:ext cx="1893979" cy="609600"/>
              </a:xfrm>
              <a:prstGeom prst="rect">
                <a:avLst/>
              </a:prstGeom>
              <a:blipFill rotWithShape="0">
                <a:blip r:embed="rId2"/>
                <a:stretch>
                  <a:fillRect l="-2548"/>
                </a:stretch>
              </a:blipFill>
            </p:spPr>
            <p:txBody>
              <a:bodyPr/>
              <a:lstStyle/>
              <a:p>
                <a:r>
                  <a:rPr lang="en-US">
                    <a:noFill/>
                  </a:rPr>
                  <a:t> </a:t>
                </a:r>
              </a:p>
            </p:txBody>
          </p:sp>
        </mc:Fallback>
      </mc:AlternateContent>
      <p:sp>
        <p:nvSpPr>
          <p:cNvPr id="9" name="Rectangle 8"/>
          <p:cNvSpPr/>
          <p:nvPr/>
        </p:nvSpPr>
        <p:spPr>
          <a:xfrm>
            <a:off x="6248400" y="1920558"/>
            <a:ext cx="2819400" cy="39994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8" idx="0"/>
          </p:cNvCxnSpPr>
          <p:nvPr/>
        </p:nvCxnSpPr>
        <p:spPr>
          <a:xfrm flipV="1">
            <a:off x="2748828" y="2003614"/>
            <a:ext cx="38100" cy="75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171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Homomorphic Encryption</a:t>
            </a:r>
          </a:p>
        </p:txBody>
      </p:sp>
      <p:cxnSp>
        <p:nvCxnSpPr>
          <p:cNvPr id="6" name="Straight Arrow Connector 5"/>
          <p:cNvCxnSpPr/>
          <p:nvPr/>
        </p:nvCxnSpPr>
        <p:spPr>
          <a:xfrm>
            <a:off x="3273486" y="2851666"/>
            <a:ext cx="727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73486" y="3396734"/>
            <a:ext cx="727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43500" y="3124200"/>
            <a:ext cx="727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7582" y="2713166"/>
            <a:ext cx="2895600"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7ad5fda789ef4e272bca100b3d9ff59f </a:t>
            </a:r>
          </a:p>
        </p:txBody>
      </p:sp>
      <p:sp>
        <p:nvSpPr>
          <p:cNvPr id="13" name="TextBox 12"/>
          <p:cNvSpPr txBox="1"/>
          <p:nvPr/>
        </p:nvSpPr>
        <p:spPr>
          <a:xfrm>
            <a:off x="357279" y="3258234"/>
            <a:ext cx="2916207"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bd6e7c3df2b5779e0b61216e8b10b689 </a:t>
            </a:r>
          </a:p>
        </p:txBody>
      </p:sp>
      <p:sp>
        <p:nvSpPr>
          <p:cNvPr id="9" name="TextBox 8"/>
          <p:cNvSpPr txBox="1"/>
          <p:nvPr/>
        </p:nvSpPr>
        <p:spPr>
          <a:xfrm>
            <a:off x="5870514" y="2985700"/>
            <a:ext cx="2903359" cy="27699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7a9f102789d5f50b2beffd9f3dca4ea7</a:t>
            </a:r>
          </a:p>
        </p:txBody>
      </p:sp>
      <mc:AlternateContent xmlns:mc="http://schemas.openxmlformats.org/markup-compatibility/2006" xmlns:a14="http://schemas.microsoft.com/office/drawing/2010/main">
        <mc:Choice Requires="a14">
          <p:sp>
            <p:nvSpPr>
              <p:cNvPr id="14" name="Rectangle 13"/>
              <p:cNvSpPr/>
              <p:nvPr/>
            </p:nvSpPr>
            <p:spPr>
              <a:xfrm>
                <a:off x="4000500" y="2590800"/>
                <a:ext cx="1143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𝐸𝑛𝑐</m:t>
                          </m:r>
                        </m:sub>
                      </m:sSub>
                    </m:oMath>
                  </m:oMathPara>
                </a14:m>
                <a:endParaRPr lang="en-US" sz="3200" dirty="0"/>
              </a:p>
            </p:txBody>
          </p:sp>
        </mc:Choice>
        <mc:Fallback xmlns="">
          <p:sp>
            <p:nvSpPr>
              <p:cNvPr id="14" name="Rectangle 13"/>
              <p:cNvSpPr>
                <a:spLocks noRot="1" noChangeAspect="1" noMove="1" noResize="1" noEditPoints="1" noAdjustHandles="1" noChangeArrowheads="1" noChangeShapeType="1" noTextEdit="1"/>
              </p:cNvSpPr>
              <p:nvPr/>
            </p:nvSpPr>
            <p:spPr>
              <a:xfrm>
                <a:off x="4000500" y="2590800"/>
                <a:ext cx="1143000" cy="106680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143000" y="2209800"/>
                <a:ext cx="99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r>
                        <a:rPr lang="en-US" b="0" i="1" smtClean="0">
                          <a:latin typeface="Cambria Math" panose="02040503050406030204" pitchFamily="18" charset="0"/>
                        </a:rPr>
                        <m:t> (1)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143000" y="2209800"/>
                <a:ext cx="999889" cy="369332"/>
              </a:xfrm>
              <a:prstGeom prst="rect">
                <a:avLst/>
              </a:prstGeom>
              <a:blipFill rotWithShape="0">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143000" y="3757134"/>
                <a:ext cx="99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r>
                        <a:rPr lang="en-US" b="0" i="1" smtClean="0">
                          <a:latin typeface="Cambria Math" panose="02040503050406030204" pitchFamily="18" charset="0"/>
                        </a:rPr>
                        <m:t> (1)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43000" y="3757134"/>
                <a:ext cx="999889"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822248" y="3370436"/>
                <a:ext cx="9998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r>
                        <a:rPr lang="en-US" b="0" i="1" smtClean="0">
                          <a:latin typeface="Cambria Math" panose="02040503050406030204" pitchFamily="18" charset="0"/>
                        </a:rPr>
                        <m:t> (2)</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822248" y="3370436"/>
                <a:ext cx="999889" cy="369332"/>
              </a:xfrm>
              <a:prstGeom prst="rect">
                <a:avLst/>
              </a:prstGeom>
              <a:blipFill rotWithShape="0">
                <a:blip r:embed="rId6"/>
                <a:stretch>
                  <a:fillRect b="-13333"/>
                </a:stretch>
              </a:blipFill>
            </p:spPr>
            <p:txBody>
              <a:bodyPr/>
              <a:lstStyle/>
              <a:p>
                <a:r>
                  <a:rPr lang="en-US">
                    <a:noFill/>
                  </a:rPr>
                  <a:t> </a:t>
                </a:r>
              </a:p>
            </p:txBody>
          </p:sp>
        </mc:Fallback>
      </mc:AlternateContent>
      <p:sp>
        <p:nvSpPr>
          <p:cNvPr id="3" name="TextBox 2"/>
          <p:cNvSpPr txBox="1"/>
          <p:nvPr/>
        </p:nvSpPr>
        <p:spPr>
          <a:xfrm>
            <a:off x="3200400" y="4572000"/>
            <a:ext cx="2966710" cy="369332"/>
          </a:xfrm>
          <a:prstGeom prst="rect">
            <a:avLst/>
          </a:prstGeom>
          <a:noFill/>
        </p:spPr>
        <p:txBody>
          <a:bodyPr wrap="none" rtlCol="0">
            <a:spAutoFit/>
          </a:bodyPr>
          <a:lstStyle/>
          <a:p>
            <a:r>
              <a:rPr lang="en-US" dirty="0">
                <a:latin typeface="Calibri" panose="020F0502020204030204" pitchFamily="34" charset="0"/>
              </a:rPr>
              <a:t>Encryption key is not an input</a:t>
            </a:r>
          </a:p>
        </p:txBody>
      </p:sp>
      <p:sp>
        <p:nvSpPr>
          <p:cNvPr id="4" name="Slide Number Placeholder 3"/>
          <p:cNvSpPr>
            <a:spLocks noGrp="1"/>
          </p:cNvSpPr>
          <p:nvPr>
            <p:ph type="sldNum" sz="quarter" idx="12"/>
          </p:nvPr>
        </p:nvSpPr>
        <p:spPr/>
        <p:txBody>
          <a:bodyPr/>
          <a:lstStyle/>
          <a:p>
            <a:fld id="{BACC0D7D-E0FC-49BF-B4A2-5B13217C58F0}" type="slidenum">
              <a:rPr lang="en-US" smtClean="0"/>
              <a:t>37</a:t>
            </a:fld>
            <a:endParaRPr lang="en-US"/>
          </a:p>
        </p:txBody>
      </p:sp>
    </p:spTree>
    <p:extLst>
      <p:ext uri="{BB962C8B-B14F-4D97-AF65-F5344CB8AC3E}">
        <p14:creationId xmlns:p14="http://schemas.microsoft.com/office/powerpoint/2010/main" val="4059132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Preserving Encryption</a:t>
            </a:r>
          </a:p>
        </p:txBody>
      </p:sp>
      <p:sp>
        <p:nvSpPr>
          <p:cNvPr id="3" name="Slide Number Placeholder 2"/>
          <p:cNvSpPr>
            <a:spLocks noGrp="1"/>
          </p:cNvSpPr>
          <p:nvPr>
            <p:ph type="sldNum" sz="quarter" idx="12"/>
          </p:nvPr>
        </p:nvSpPr>
        <p:spPr/>
        <p:txBody>
          <a:bodyPr/>
          <a:lstStyle/>
          <a:p>
            <a:fld id="{BACC0D7D-E0FC-49BF-B4A2-5B13217C58F0}" type="slidenum">
              <a:rPr lang="en-US" smtClean="0"/>
              <a:t>38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85602909"/>
              </p:ext>
            </p:extLst>
          </p:nvPr>
        </p:nvGraphicFramePr>
        <p:xfrm>
          <a:off x="1676400" y="1828800"/>
          <a:ext cx="5943600" cy="22250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pPr algn="ctr"/>
                      <a:r>
                        <a:rPr lang="en-US" sz="1600" dirty="0">
                          <a:latin typeface="Consolas" panose="020B0609020204030204" pitchFamily="49" charset="0"/>
                          <a:cs typeface="Consolas" panose="020B0609020204030204" pitchFamily="49" charset="0"/>
                        </a:rPr>
                        <a:t>Value</a:t>
                      </a:r>
                    </a:p>
                  </a:txBody>
                  <a:tcPr/>
                </a:tc>
                <a:tc>
                  <a:txBody>
                    <a:bodyPr/>
                    <a:lstStyle/>
                    <a:p>
                      <a:pPr algn="ctr"/>
                      <a:r>
                        <a:rPr lang="en-US" sz="1600" dirty="0" err="1">
                          <a:latin typeface="Consolas" panose="020B0609020204030204" pitchFamily="49" charset="0"/>
                          <a:cs typeface="Consolas" panose="020B0609020204030204" pitchFamily="49" charset="0"/>
                        </a:rPr>
                        <a:t>Enc</a:t>
                      </a:r>
                      <a:r>
                        <a:rPr lang="en-US" sz="1600" dirty="0">
                          <a:latin typeface="Consolas" panose="020B0609020204030204" pitchFamily="49" charset="0"/>
                          <a:cs typeface="Consolas" panose="020B0609020204030204" pitchFamily="49" charset="0"/>
                        </a:rPr>
                        <a:t> (Value)</a:t>
                      </a:r>
                    </a:p>
                  </a:txBody>
                  <a:tcPr/>
                </a:tc>
                <a:extLst>
                  <a:ext uri="{0D108BD9-81ED-4DB2-BD59-A6C34878D82A}">
                    <a16:rowId xmlns:a16="http://schemas.microsoft.com/office/drawing/2014/main" val="10000"/>
                  </a:ext>
                </a:extLst>
              </a:tr>
              <a:tr h="370840">
                <a:tc>
                  <a:txBody>
                    <a:bodyPr/>
                    <a:lstStyle/>
                    <a:p>
                      <a:pPr algn="ctr"/>
                      <a:r>
                        <a:rPr lang="en-US" sz="1600" dirty="0">
                          <a:latin typeface="Consolas" panose="020B0609020204030204" pitchFamily="49" charset="0"/>
                          <a:cs typeface="Consolas" panose="020B0609020204030204" pitchFamily="49"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cs typeface="Consolas" panose="020B0609020204030204" pitchFamily="49" charset="0"/>
                        </a:rPr>
                        <a:t>0x0001102789d5f50b2beffd9f3dca4ea7</a:t>
                      </a:r>
                    </a:p>
                  </a:txBody>
                  <a:tcPr/>
                </a:tc>
                <a:extLst>
                  <a:ext uri="{0D108BD9-81ED-4DB2-BD59-A6C34878D82A}">
                    <a16:rowId xmlns:a16="http://schemas.microsoft.com/office/drawing/2014/main" val="10001"/>
                  </a:ext>
                </a:extLst>
              </a:tr>
              <a:tr h="370840">
                <a:tc>
                  <a:txBody>
                    <a:bodyPr/>
                    <a:lstStyle/>
                    <a:p>
                      <a:pPr algn="ctr"/>
                      <a:r>
                        <a:rPr lang="en-US" sz="1600" dirty="0">
                          <a:latin typeface="Consolas" panose="020B0609020204030204" pitchFamily="49" charset="0"/>
                          <a:cs typeface="Consolas" panose="020B0609020204030204" pitchFamily="49" charset="0"/>
                        </a:rPr>
                        <a:t>2</a:t>
                      </a:r>
                    </a:p>
                  </a:txBody>
                  <a:tcPr/>
                </a:tc>
                <a:tc>
                  <a:txBody>
                    <a:bodyPr/>
                    <a:lstStyle/>
                    <a:p>
                      <a:pPr algn="l"/>
                      <a:r>
                        <a:rPr lang="en-US" sz="1600" dirty="0">
                          <a:latin typeface="Consolas" panose="020B0609020204030204" pitchFamily="49" charset="0"/>
                          <a:cs typeface="Consolas" panose="020B0609020204030204" pitchFamily="49" charset="0"/>
                        </a:rPr>
                        <a:t>0x0065fda789ef4e272bcf102787a93903</a:t>
                      </a:r>
                    </a:p>
                  </a:txBody>
                  <a:tcPr/>
                </a:tc>
                <a:extLst>
                  <a:ext uri="{0D108BD9-81ED-4DB2-BD59-A6C34878D82A}">
                    <a16:rowId xmlns:a16="http://schemas.microsoft.com/office/drawing/2014/main" val="10002"/>
                  </a:ext>
                </a:extLst>
              </a:tr>
              <a:tr h="370840">
                <a:tc>
                  <a:txBody>
                    <a:bodyPr/>
                    <a:lstStyle/>
                    <a:p>
                      <a:pPr algn="ctr"/>
                      <a:r>
                        <a:rPr lang="en-US" sz="1600" dirty="0">
                          <a:latin typeface="Consolas" panose="020B0609020204030204" pitchFamily="49" charset="0"/>
                          <a:cs typeface="Consolas" panose="020B0609020204030204" pitchFamily="49" charset="0"/>
                        </a:rPr>
                        <a:t>3</a:t>
                      </a:r>
                    </a:p>
                  </a:txBody>
                  <a:tcPr/>
                </a:tc>
                <a:tc>
                  <a:txBody>
                    <a:bodyPr/>
                    <a:lstStyle/>
                    <a:p>
                      <a:pPr algn="l"/>
                      <a:r>
                        <a:rPr lang="en-US" sz="1600" dirty="0">
                          <a:latin typeface="Consolas" panose="020B0609020204030204" pitchFamily="49" charset="0"/>
                          <a:cs typeface="Consolas" panose="020B0609020204030204" pitchFamily="49" charset="0"/>
                        </a:rPr>
                        <a:t>0x009b5708e13665a7de14d3d824ca9f15</a:t>
                      </a:r>
                    </a:p>
                  </a:txBody>
                  <a:tcPr/>
                </a:tc>
                <a:extLst>
                  <a:ext uri="{0D108BD9-81ED-4DB2-BD59-A6C34878D82A}">
                    <a16:rowId xmlns:a16="http://schemas.microsoft.com/office/drawing/2014/main" val="10003"/>
                  </a:ext>
                </a:extLst>
              </a:tr>
              <a:tr h="370840">
                <a:tc>
                  <a:txBody>
                    <a:bodyPr/>
                    <a:lstStyle/>
                    <a:p>
                      <a:pPr algn="ctr"/>
                      <a:r>
                        <a:rPr lang="en-US" sz="1600" dirty="0">
                          <a:latin typeface="Consolas" panose="020B0609020204030204" pitchFamily="49" charset="0"/>
                          <a:cs typeface="Consolas" panose="020B0609020204030204" pitchFamily="49" charset="0"/>
                        </a:rPr>
                        <a:t>4</a:t>
                      </a:r>
                    </a:p>
                  </a:txBody>
                  <a:tcPr/>
                </a:tc>
                <a:tc>
                  <a:txBody>
                    <a:bodyPr/>
                    <a:lstStyle/>
                    <a:p>
                      <a:pPr algn="l"/>
                      <a:r>
                        <a:rPr lang="en-US" sz="1600" dirty="0">
                          <a:latin typeface="Consolas" panose="020B0609020204030204" pitchFamily="49" charset="0"/>
                          <a:cs typeface="Consolas" panose="020B0609020204030204" pitchFamily="49" charset="0"/>
                        </a:rPr>
                        <a:t>0x04e062ff507458f9be50497656ed654c</a:t>
                      </a:r>
                    </a:p>
                  </a:txBody>
                  <a:tcPr/>
                </a:tc>
                <a:extLst>
                  <a:ext uri="{0D108BD9-81ED-4DB2-BD59-A6C34878D82A}">
                    <a16:rowId xmlns:a16="http://schemas.microsoft.com/office/drawing/2014/main" val="10004"/>
                  </a:ext>
                </a:extLst>
              </a:tr>
              <a:tr h="370840">
                <a:tc>
                  <a:txBody>
                    <a:bodyPr/>
                    <a:lstStyle/>
                    <a:p>
                      <a:pPr algn="ctr"/>
                      <a:r>
                        <a:rPr lang="en-US" sz="1600" dirty="0">
                          <a:latin typeface="Consolas" panose="020B0609020204030204" pitchFamily="49" charset="0"/>
                          <a:cs typeface="Consolas" panose="020B0609020204030204" pitchFamily="49" charset="0"/>
                        </a:rPr>
                        <a:t>5</a:t>
                      </a:r>
                    </a:p>
                  </a:txBody>
                  <a:tcPr/>
                </a:tc>
                <a:tc>
                  <a:txBody>
                    <a:bodyPr/>
                    <a:lstStyle/>
                    <a:p>
                      <a:pPr algn="l"/>
                      <a:r>
                        <a:rPr lang="en-US" sz="1600" dirty="0">
                          <a:latin typeface="Consolas" panose="020B0609020204030204" pitchFamily="49" charset="0"/>
                          <a:cs typeface="Consolas" panose="020B0609020204030204" pitchFamily="49" charset="0"/>
                        </a:rPr>
                        <a:t>0x08db34fb1f807678d3f833c2194a759e</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3067165" y="4800600"/>
                <a:ext cx="30096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𝐸𝑛𝑐</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𝐸𝑛𝑐</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67165" y="4800600"/>
                <a:ext cx="3009670" cy="369332"/>
              </a:xfrm>
              <a:prstGeom prst="rect">
                <a:avLst/>
              </a:prstGeom>
              <a:blipFill rotWithShape="0">
                <a:blip r:embed="rId2"/>
                <a:stretch>
                  <a:fillRect b="-13333"/>
                </a:stretch>
              </a:blipFill>
            </p:spPr>
            <p:txBody>
              <a:bodyPr/>
              <a:lstStyle/>
              <a:p>
                <a:r>
                  <a:rPr lang="en-US">
                    <a:noFill/>
                  </a:rPr>
                  <a:t> </a:t>
                </a:r>
              </a:p>
            </p:txBody>
          </p:sp>
        </mc:Fallback>
      </mc:AlternateContent>
      <p:sp>
        <p:nvSpPr>
          <p:cNvPr id="6" name="TextBox 5"/>
          <p:cNvSpPr txBox="1"/>
          <p:nvPr/>
        </p:nvSpPr>
        <p:spPr>
          <a:xfrm>
            <a:off x="3581400" y="5486400"/>
            <a:ext cx="2196563" cy="338554"/>
          </a:xfrm>
          <a:prstGeom prst="rect">
            <a:avLst/>
          </a:prstGeom>
          <a:noFill/>
        </p:spPr>
        <p:txBody>
          <a:bodyPr wrap="none" rtlCol="0">
            <a:spAutoFit/>
          </a:bodyPr>
          <a:lstStyle/>
          <a:p>
            <a:r>
              <a:rPr lang="en-US" sz="1600" dirty="0">
                <a:latin typeface="Calibri" panose="020F0502020204030204" pitchFamily="34" charset="0"/>
              </a:rPr>
              <a:t>[</a:t>
            </a:r>
            <a:r>
              <a:rPr lang="en-US" sz="1600" dirty="0">
                <a:solidFill>
                  <a:srgbClr val="C00000"/>
                </a:solidFill>
              </a:rPr>
              <a:t>AKSX04</a:t>
            </a:r>
            <a:r>
              <a:rPr lang="en-US" sz="1600" dirty="0"/>
              <a:t>, </a:t>
            </a:r>
            <a:r>
              <a:rPr lang="en-US" sz="1600" dirty="0">
                <a:latin typeface="Calibri" panose="020F0502020204030204" pitchFamily="34" charset="0"/>
              </a:rPr>
              <a:t>BCN11, PLZ13]</a:t>
            </a:r>
          </a:p>
        </p:txBody>
      </p:sp>
      <p:sp>
        <p:nvSpPr>
          <p:cNvPr id="7" name="TextBox 6"/>
          <p:cNvSpPr txBox="1"/>
          <p:nvPr/>
        </p:nvSpPr>
        <p:spPr>
          <a:xfrm>
            <a:off x="3067165" y="5987018"/>
            <a:ext cx="3352264" cy="369332"/>
          </a:xfrm>
          <a:prstGeom prst="rect">
            <a:avLst/>
          </a:prstGeom>
          <a:noFill/>
        </p:spPr>
        <p:txBody>
          <a:bodyPr wrap="none" rtlCol="0">
            <a:spAutoFit/>
          </a:bodyPr>
          <a:lstStyle/>
          <a:p>
            <a:r>
              <a:rPr lang="en-US" dirty="0">
                <a:solidFill>
                  <a:srgbClr val="C00000"/>
                </a:solidFill>
              </a:rPr>
              <a:t>SIGMOD Test of Time Award 2014</a:t>
            </a:r>
          </a:p>
        </p:txBody>
      </p:sp>
    </p:spTree>
    <p:extLst>
      <p:ext uri="{BB962C8B-B14F-4D97-AF65-F5344CB8AC3E}">
        <p14:creationId xmlns:p14="http://schemas.microsoft.com/office/powerpoint/2010/main" val="19570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Order-Preserving Encryption</a:t>
            </a:r>
          </a:p>
        </p:txBody>
      </p:sp>
      <p:sp>
        <p:nvSpPr>
          <p:cNvPr id="3" name="Slide Number Placeholder 2"/>
          <p:cNvSpPr>
            <a:spLocks noGrp="1"/>
          </p:cNvSpPr>
          <p:nvPr>
            <p:ph type="sldNum" sz="quarter" idx="12"/>
          </p:nvPr>
        </p:nvSpPr>
        <p:spPr/>
        <p:txBody>
          <a:bodyPr/>
          <a:lstStyle/>
          <a:p>
            <a:fld id="{BACC0D7D-E0FC-49BF-B4A2-5B13217C58F0}" type="slidenum">
              <a:rPr lang="en-US" smtClean="0"/>
              <a:t>39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19377259"/>
              </p:ext>
            </p:extLst>
          </p:nvPr>
        </p:nvGraphicFramePr>
        <p:xfrm>
          <a:off x="533400" y="4060877"/>
          <a:ext cx="4724400" cy="1854200"/>
        </p:xfrm>
        <a:graphic>
          <a:graphicData uri="http://schemas.openxmlformats.org/drawingml/2006/table">
            <a:tbl>
              <a:tblPr firstRow="1">
                <a:tableStyleId>{616DA210-FB5B-4158-B5E0-FEB733F419BA}</a:tableStyleId>
              </a:tblPr>
              <a:tblGrid>
                <a:gridCol w="851941">
                  <a:extLst>
                    <a:ext uri="{9D8B030D-6E8A-4147-A177-3AD203B41FA5}">
                      <a16:colId xmlns:a16="http://schemas.microsoft.com/office/drawing/2014/main" val="20000"/>
                    </a:ext>
                  </a:extLst>
                </a:gridCol>
                <a:gridCol w="748259">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370840">
                <a:tc>
                  <a:txBody>
                    <a:bodyPr/>
                    <a:lstStyle/>
                    <a:p>
                      <a:pPr algn="ctr"/>
                      <a:r>
                        <a:rPr lang="en-US" sz="1200" i="0" dirty="0" err="1">
                          <a:latin typeface="Cambria Math" panose="02040503050406030204" pitchFamily="18" charset="0"/>
                          <a:ea typeface="Cambria Math" panose="02040503050406030204" pitchFamily="18" charset="0"/>
                        </a:rPr>
                        <a:t>StudentId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err="1">
                          <a:latin typeface="Cambria Math" panose="02040503050406030204" pitchFamily="18" charset="0"/>
                          <a:ea typeface="Cambria Math" panose="02040503050406030204" pitchFamily="18" charset="0"/>
                        </a:rPr>
                        <a:t>AssignId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Score</a:t>
                      </a:r>
                    </a:p>
                  </a:txBody>
                  <a:tcPr/>
                </a:tc>
                <a:extLst>
                  <a:ext uri="{0D108BD9-81ED-4DB2-BD59-A6C34878D82A}">
                    <a16:rowId xmlns:a16="http://schemas.microsoft.com/office/drawing/2014/main" val="10000"/>
                  </a:ext>
                </a:extLst>
              </a:tr>
              <a:tr h="370840">
                <a:tc>
                  <a:txBody>
                    <a:bodyPr/>
                    <a:lstStyle/>
                    <a:p>
                      <a:pPr algn="ctr"/>
                      <a:r>
                        <a:rPr lang="en-US" sz="1200" i="0" dirty="0">
                          <a:latin typeface="Consolas" panose="020B0609020204030204" pitchFamily="49" charset="0"/>
                          <a:ea typeface="+mn-ea"/>
                          <a:cs typeface="Consolas" panose="020B0609020204030204" pitchFamily="49" charset="0"/>
                        </a:rPr>
                        <a:t>1</a:t>
                      </a:r>
                      <a:endParaRPr lang="en-US" sz="1200" i="0" dirty="0">
                        <a:latin typeface="Cambria Math" panose="02040503050406030204" pitchFamily="18" charset="0"/>
                        <a:ea typeface="Cambria Math" panose="02040503050406030204" pitchFamily="18" charset="0"/>
                      </a:endParaRPr>
                    </a:p>
                  </a:txBody>
                  <a:tcPr>
                    <a:noFill/>
                  </a:tcPr>
                </a:tc>
                <a:tc>
                  <a:txBody>
                    <a:bodyPr/>
                    <a:lstStyle/>
                    <a:p>
                      <a:pPr algn="ctr"/>
                      <a:r>
                        <a:rPr lang="en-US" sz="1200" i="0" dirty="0">
                          <a:latin typeface="Cambria Math" panose="02040503050406030204" pitchFamily="18" charset="0"/>
                          <a:ea typeface="Cambria Math" panose="02040503050406030204" pitchFamily="18" charset="0"/>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onsolas" panose="020B0609020204030204" pitchFamily="49" charset="0"/>
                          <a:cs typeface="Consolas" panose="020B0609020204030204" pitchFamily="49" charset="0"/>
                        </a:rPr>
                        <a:t>68</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latin typeface="Consolas" panose="020B0609020204030204" pitchFamily="49" charset="0"/>
                          <a:ea typeface="+mn-ea"/>
                          <a:cs typeface="Consolas" panose="020B0609020204030204" pitchFamily="49" charset="0"/>
                        </a:rPr>
                        <a:t>1</a:t>
                      </a:r>
                      <a:endParaRPr lang="en-US" sz="1200" i="0" dirty="0">
                        <a:latin typeface="Cambria Math" panose="02040503050406030204" pitchFamily="18" charset="0"/>
                        <a:ea typeface="Cambria Math" panose="02040503050406030204" pitchFamily="18" charset="0"/>
                      </a:endParaRPr>
                    </a:p>
                  </a:txBody>
                  <a:tcPr>
                    <a:noFill/>
                  </a:tcPr>
                </a:tc>
                <a:tc>
                  <a:txBody>
                    <a:bodyPr/>
                    <a:lstStyle/>
                    <a:p>
                      <a:pPr algn="ctr"/>
                      <a:r>
                        <a:rPr lang="en-US" sz="1200" i="0" dirty="0">
                          <a:latin typeface="Cambria Math" panose="02040503050406030204" pitchFamily="18" charset="0"/>
                          <a:ea typeface="Cambria Math" panose="02040503050406030204" pitchFamily="18"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onsolas" panose="020B0609020204030204" pitchFamily="49" charset="0"/>
                          <a:cs typeface="Consolas" panose="020B0609020204030204" pitchFamily="49" charset="0"/>
                        </a:rPr>
                        <a:t>71</a:t>
                      </a:r>
                    </a:p>
                  </a:txBody>
                  <a:tcPr/>
                </a:tc>
                <a:extLst>
                  <a:ext uri="{0D108BD9-81ED-4DB2-BD59-A6C34878D82A}">
                    <a16:rowId xmlns:a16="http://schemas.microsoft.com/office/drawing/2014/main" val="10002"/>
                  </a:ext>
                </a:extLst>
              </a:tr>
              <a:tr h="370840">
                <a:tc>
                  <a:txBody>
                    <a:bodyPr/>
                    <a:lstStyle/>
                    <a:p>
                      <a:pPr algn="ctr"/>
                      <a:r>
                        <a:rPr lang="en-US" sz="1200" i="0" dirty="0">
                          <a:latin typeface="Consolas" panose="020B0609020204030204" pitchFamily="49" charset="0"/>
                          <a:ea typeface="+mn-ea"/>
                          <a:cs typeface="Consolas" panose="020B0609020204030204" pitchFamily="49" charset="0"/>
                        </a:rPr>
                        <a:t>3</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onsolas" panose="020B0609020204030204" pitchFamily="49" charset="0"/>
                          <a:cs typeface="Consolas" panose="020B0609020204030204" pitchFamily="49" charset="0"/>
                        </a:rPr>
                        <a:t>99</a:t>
                      </a:r>
                    </a:p>
                  </a:txBody>
                  <a:tcPr/>
                </a:tc>
                <a:extLst>
                  <a:ext uri="{0D108BD9-81ED-4DB2-BD59-A6C34878D82A}">
                    <a16:rowId xmlns:a16="http://schemas.microsoft.com/office/drawing/2014/main" val="10003"/>
                  </a:ext>
                </a:extLst>
              </a:tr>
              <a:tr h="370840">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extLst>
                  <a:ext uri="{0D108BD9-81ED-4DB2-BD59-A6C34878D82A}">
                    <a16:rowId xmlns:a16="http://schemas.microsoft.com/office/drawing/2014/main" val="10004"/>
                  </a:ext>
                </a:extLst>
              </a:tr>
            </a:tbl>
          </a:graphicData>
        </a:graphic>
      </p:graphicFrame>
      <p:cxnSp>
        <p:nvCxnSpPr>
          <p:cNvPr id="5" name="Straight Arrow Connector 4"/>
          <p:cNvCxnSpPr>
            <a:endCxn id="8" idx="2"/>
          </p:cNvCxnSpPr>
          <p:nvPr/>
        </p:nvCxnSpPr>
        <p:spPr>
          <a:xfrm flipV="1">
            <a:off x="2737689" y="3289719"/>
            <a:ext cx="1" cy="74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2017" y="1489501"/>
            <a:ext cx="2037737" cy="830997"/>
          </a:xfrm>
          <a:prstGeom prst="rect">
            <a:avLst/>
          </a:prstGeom>
          <a:noFill/>
          <a:ln>
            <a:noFill/>
          </a:ln>
        </p:spPr>
        <p:txBody>
          <a:bodyPr wrap="none" rtlCol="0">
            <a:spAutoFit/>
          </a:bodyPr>
          <a:lstStyle/>
          <a:p>
            <a:r>
              <a:rPr lang="en-US" sz="1600" b="1" dirty="0">
                <a:solidFill>
                  <a:srgbClr val="0B668F"/>
                </a:solidFill>
                <a:latin typeface="Consolas" panose="020B0609020204030204" pitchFamily="49" charset="0"/>
                <a:cs typeface="Consolas" panose="020B0609020204030204" pitchFamily="49" charset="0"/>
              </a:rPr>
              <a:t>select</a:t>
            </a:r>
            <a:r>
              <a:rPr lang="en-US" sz="1600" dirty="0">
                <a:latin typeface="Consolas" panose="020B0609020204030204" pitchFamily="49" charset="0"/>
                <a:cs typeface="Consolas" panose="020B0609020204030204" pitchFamily="49" charset="0"/>
              </a:rPr>
              <a:t> *</a:t>
            </a:r>
          </a:p>
          <a:p>
            <a:r>
              <a:rPr lang="en-US" sz="1600" b="1" dirty="0">
                <a:solidFill>
                  <a:srgbClr val="0B668F"/>
                </a:solidFill>
                <a:latin typeface="Consolas" panose="020B0609020204030204" pitchFamily="49" charset="0"/>
                <a:cs typeface="Consolas" panose="020B0609020204030204" pitchFamily="49" charset="0"/>
              </a:rPr>
              <a:t>from</a:t>
            </a:r>
            <a:r>
              <a:rPr lang="en-US" sz="1600" dirty="0">
                <a:latin typeface="Consolas" panose="020B0609020204030204" pitchFamily="49" charset="0"/>
                <a:cs typeface="Consolas" panose="020B0609020204030204" pitchFamily="49" charset="0"/>
              </a:rPr>
              <a:t> assignment</a:t>
            </a:r>
          </a:p>
          <a:p>
            <a:r>
              <a:rPr lang="en-US" sz="1600" b="1" dirty="0">
                <a:solidFill>
                  <a:srgbClr val="0B668F"/>
                </a:solidFill>
                <a:latin typeface="Consolas" panose="020B0609020204030204" pitchFamily="49" charset="0"/>
                <a:cs typeface="Consolas" panose="020B0609020204030204" pitchFamily="49" charset="0"/>
              </a:rPr>
              <a:t>where</a:t>
            </a:r>
            <a:r>
              <a:rPr lang="en-US" sz="1600" dirty="0">
                <a:latin typeface="Consolas" panose="020B0609020204030204" pitchFamily="49" charset="0"/>
                <a:cs typeface="Consolas" panose="020B0609020204030204" pitchFamily="49" charset="0"/>
              </a:rPr>
              <a:t> score &gt;= </a:t>
            </a:r>
            <a:r>
              <a:rPr lang="en-US" sz="1200" dirty="0">
                <a:latin typeface="Consolas" panose="020B0609020204030204" pitchFamily="49" charset="0"/>
                <a:cs typeface="Consolas" panose="020B0609020204030204" pitchFamily="49" charset="0"/>
              </a:rPr>
              <a:t>90</a:t>
            </a:r>
          </a:p>
        </p:txBody>
      </p:sp>
      <mc:AlternateContent xmlns:mc="http://schemas.openxmlformats.org/markup-compatibility/2006" xmlns:a14="http://schemas.microsoft.com/office/drawing/2010/main">
        <mc:Choice Requires="a14">
          <p:sp>
            <p:nvSpPr>
              <p:cNvPr id="8" name="Rectangle 7"/>
              <p:cNvSpPr/>
              <p:nvPr/>
            </p:nvSpPr>
            <p:spPr>
              <a:xfrm>
                <a:off x="1828800" y="2680119"/>
                <a:ext cx="18177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𝑆</m:t>
                          </m:r>
                          <m:r>
                            <a:rPr lang="en-US" b="0" i="1" smtClean="0">
                              <a:latin typeface="Cambria Math" panose="02040503050406030204" pitchFamily="18" charset="0"/>
                            </a:rPr>
                            <m:t>𝑐𝑜𝑟𝑒</m:t>
                          </m:r>
                          <m:r>
                            <a:rPr lang="en-US" b="0" i="1" smtClean="0">
                              <a:latin typeface="Cambria Math" panose="02040503050406030204" pitchFamily="18" charset="0"/>
                            </a:rPr>
                            <m:t> ≥90</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828800" y="2680119"/>
                <a:ext cx="1817779" cy="609600"/>
              </a:xfrm>
              <a:prstGeom prst="rect">
                <a:avLst/>
              </a:prstGeom>
              <a:blipFill rotWithShape="0">
                <a:blip r:embed="rId3"/>
                <a:stretch>
                  <a:fillRect/>
                </a:stretch>
              </a:blipFill>
            </p:spPr>
            <p:txBody>
              <a:bodyPr/>
              <a:lstStyle/>
              <a:p>
                <a:r>
                  <a:rPr lang="en-US">
                    <a:noFill/>
                  </a:rPr>
                  <a:t> </a:t>
                </a:r>
              </a:p>
            </p:txBody>
          </p:sp>
        </mc:Fallback>
      </mc:AlternateContent>
      <p:cxnSp>
        <p:nvCxnSpPr>
          <p:cNvPr id="22" name="Straight Arrow Connector 21"/>
          <p:cNvCxnSpPr>
            <a:stCxn id="8" idx="0"/>
          </p:cNvCxnSpPr>
          <p:nvPr/>
        </p:nvCxnSpPr>
        <p:spPr>
          <a:xfrm flipH="1" flipV="1">
            <a:off x="2737689" y="1920558"/>
            <a:ext cx="1" cy="75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18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latin typeface="+mj-lt"/>
              </a:rPr>
              <a:t>What are your main cloud computing concerns?</a:t>
            </a:r>
          </a:p>
        </p:txBody>
      </p:sp>
      <p:sp>
        <p:nvSpPr>
          <p:cNvPr id="2" name="Slide Number Placeholder 1"/>
          <p:cNvSpPr>
            <a:spLocks noGrp="1"/>
          </p:cNvSpPr>
          <p:nvPr>
            <p:ph type="sldNum" sz="quarter" idx="12"/>
          </p:nvPr>
        </p:nvSpPr>
        <p:spPr/>
        <p:txBody>
          <a:bodyPr/>
          <a:lstStyle/>
          <a:p>
            <a:fld id="{BACC0D7D-E0FC-49BF-B4A2-5B13217C58F0}" type="slidenum">
              <a:rPr lang="en-US" smtClean="0"/>
              <a:t>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9170"/>
            <a:ext cx="7340512" cy="5212305"/>
          </a:xfrm>
          <a:prstGeom prst="rect">
            <a:avLst/>
          </a:prstGeom>
        </p:spPr>
      </p:pic>
      <p:sp>
        <p:nvSpPr>
          <p:cNvPr id="6" name="TextBox 5"/>
          <p:cNvSpPr txBox="1"/>
          <p:nvPr/>
        </p:nvSpPr>
        <p:spPr>
          <a:xfrm>
            <a:off x="6019800" y="4572000"/>
            <a:ext cx="2971800" cy="1569660"/>
          </a:xfrm>
          <a:prstGeom prst="rect">
            <a:avLst/>
          </a:prstGeom>
          <a:noFill/>
        </p:spPr>
        <p:txBody>
          <a:bodyPr wrap="square" rtlCol="0">
            <a:spAutoFit/>
          </a:bodyPr>
          <a:lstStyle/>
          <a:p>
            <a:pPr>
              <a:lnSpc>
                <a:spcPct val="150000"/>
              </a:lnSpc>
            </a:pPr>
            <a:r>
              <a:rPr lang="en-US" sz="1600" dirty="0"/>
              <a:t>Survey: European Network and Information Security Agency, Nov 2009 </a:t>
            </a:r>
            <a:br>
              <a:rPr lang="en-US" sz="1600" dirty="0"/>
            </a:br>
            <a:r>
              <a:rPr lang="en-US" sz="1600" dirty="0"/>
              <a:t>[ENISA09b]</a:t>
            </a:r>
          </a:p>
        </p:txBody>
      </p:sp>
      <p:sp>
        <p:nvSpPr>
          <p:cNvPr id="3" name="Oval 2"/>
          <p:cNvSpPr/>
          <p:nvPr/>
        </p:nvSpPr>
        <p:spPr>
          <a:xfrm>
            <a:off x="152400" y="2895600"/>
            <a:ext cx="57912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126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Order-Preserving Encryption</a:t>
            </a:r>
          </a:p>
        </p:txBody>
      </p:sp>
      <p:sp>
        <p:nvSpPr>
          <p:cNvPr id="3" name="Slide Number Placeholder 2"/>
          <p:cNvSpPr>
            <a:spLocks noGrp="1"/>
          </p:cNvSpPr>
          <p:nvPr>
            <p:ph type="sldNum" sz="quarter" idx="12"/>
          </p:nvPr>
        </p:nvSpPr>
        <p:spPr/>
        <p:txBody>
          <a:bodyPr/>
          <a:lstStyle/>
          <a:p>
            <a:fld id="{BACC0D7D-E0FC-49BF-B4A2-5B13217C58F0}" type="slidenum">
              <a:rPr lang="en-US" smtClean="0"/>
              <a:t>40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94319304"/>
              </p:ext>
            </p:extLst>
          </p:nvPr>
        </p:nvGraphicFramePr>
        <p:xfrm>
          <a:off x="533400" y="4060877"/>
          <a:ext cx="4724400" cy="1854200"/>
        </p:xfrm>
        <a:graphic>
          <a:graphicData uri="http://schemas.openxmlformats.org/drawingml/2006/table">
            <a:tbl>
              <a:tblPr firstRow="1">
                <a:tableStyleId>{616DA210-FB5B-4158-B5E0-FEB733F419BA}</a:tableStyleId>
              </a:tblPr>
              <a:tblGrid>
                <a:gridCol w="851941">
                  <a:extLst>
                    <a:ext uri="{9D8B030D-6E8A-4147-A177-3AD203B41FA5}">
                      <a16:colId xmlns:a16="http://schemas.microsoft.com/office/drawing/2014/main" val="20000"/>
                    </a:ext>
                  </a:extLst>
                </a:gridCol>
                <a:gridCol w="748259">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370840">
                <a:tc>
                  <a:txBody>
                    <a:bodyPr/>
                    <a:lstStyle/>
                    <a:p>
                      <a:pPr algn="ctr"/>
                      <a:r>
                        <a:rPr lang="en-US" sz="1200" i="0" dirty="0" err="1">
                          <a:latin typeface="Cambria Math" panose="02040503050406030204" pitchFamily="18" charset="0"/>
                          <a:ea typeface="Cambria Math" panose="02040503050406030204" pitchFamily="18" charset="0"/>
                        </a:rPr>
                        <a:t>StudentId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err="1">
                          <a:latin typeface="Cambria Math" panose="02040503050406030204" pitchFamily="18" charset="0"/>
                          <a:ea typeface="Cambria Math" panose="02040503050406030204" pitchFamily="18" charset="0"/>
                        </a:rPr>
                        <a:t>AssignId</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err="1">
                          <a:latin typeface="Cambria Math" panose="02040503050406030204" pitchFamily="18" charset="0"/>
                          <a:ea typeface="Cambria Math" panose="02040503050406030204" pitchFamily="18" charset="0"/>
                        </a:rPr>
                        <a:t>Score_OPE</a:t>
                      </a:r>
                      <a:endParaRPr lang="en-US" sz="1200" i="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0000"/>
                  </a:ext>
                </a:extLst>
              </a:tr>
              <a:tr h="370840">
                <a:tc>
                  <a:txBody>
                    <a:bodyPr/>
                    <a:lstStyle/>
                    <a:p>
                      <a:pPr algn="ctr"/>
                      <a:r>
                        <a:rPr lang="en-US" sz="1200" i="0" dirty="0">
                          <a:latin typeface="Consolas" panose="020B0609020204030204" pitchFamily="49" charset="0"/>
                          <a:ea typeface="+mn-ea"/>
                          <a:cs typeface="Consolas" panose="020B0609020204030204" pitchFamily="49" charset="0"/>
                        </a:rPr>
                        <a:t>1</a:t>
                      </a:r>
                      <a:endParaRPr lang="en-US" sz="1200" i="0" dirty="0">
                        <a:latin typeface="Cambria Math" panose="02040503050406030204" pitchFamily="18" charset="0"/>
                        <a:ea typeface="Cambria Math" panose="02040503050406030204" pitchFamily="18" charset="0"/>
                      </a:endParaRPr>
                    </a:p>
                  </a:txBody>
                  <a:tcPr>
                    <a:noFill/>
                  </a:tcPr>
                </a:tc>
                <a:tc>
                  <a:txBody>
                    <a:bodyPr/>
                    <a:lstStyle/>
                    <a:p>
                      <a:pPr algn="ctr"/>
                      <a:r>
                        <a:rPr lang="en-US" sz="1200" i="0" dirty="0">
                          <a:latin typeface="Cambria Math" panose="02040503050406030204" pitchFamily="18" charset="0"/>
                          <a:ea typeface="Cambria Math" panose="02040503050406030204" pitchFamily="18" charset="0"/>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onsolas" panose="020B0609020204030204" pitchFamily="49" charset="0"/>
                          <a:cs typeface="Consolas" panose="020B0609020204030204" pitchFamily="49" charset="0"/>
                        </a:rPr>
                        <a:t>0x0065fda789ef4e272bcf102787a93903</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latin typeface="Consolas" panose="020B0609020204030204" pitchFamily="49" charset="0"/>
                          <a:ea typeface="+mn-ea"/>
                          <a:cs typeface="Consolas" panose="020B0609020204030204" pitchFamily="49" charset="0"/>
                        </a:rPr>
                        <a:t>1</a:t>
                      </a:r>
                      <a:endParaRPr lang="en-US" sz="1200" i="0" dirty="0">
                        <a:latin typeface="Cambria Math" panose="02040503050406030204" pitchFamily="18" charset="0"/>
                        <a:ea typeface="Cambria Math" panose="02040503050406030204" pitchFamily="18" charset="0"/>
                      </a:endParaRPr>
                    </a:p>
                  </a:txBody>
                  <a:tcPr>
                    <a:noFill/>
                  </a:tcPr>
                </a:tc>
                <a:tc>
                  <a:txBody>
                    <a:bodyPr/>
                    <a:lstStyle/>
                    <a:p>
                      <a:pPr algn="ctr"/>
                      <a:r>
                        <a:rPr lang="en-US" sz="1200" i="0" dirty="0">
                          <a:latin typeface="Cambria Math" panose="02040503050406030204" pitchFamily="18" charset="0"/>
                          <a:ea typeface="Cambria Math" panose="02040503050406030204" pitchFamily="18"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onsolas" panose="020B0609020204030204" pitchFamily="49" charset="0"/>
                          <a:cs typeface="Consolas" panose="020B0609020204030204" pitchFamily="49" charset="0"/>
                        </a:rPr>
                        <a:t>0x009b5708e13665a7de14d3d824ca9f15</a:t>
                      </a:r>
                    </a:p>
                  </a:txBody>
                  <a:tcPr/>
                </a:tc>
                <a:extLst>
                  <a:ext uri="{0D108BD9-81ED-4DB2-BD59-A6C34878D82A}">
                    <a16:rowId xmlns:a16="http://schemas.microsoft.com/office/drawing/2014/main" val="10002"/>
                  </a:ext>
                </a:extLst>
              </a:tr>
              <a:tr h="370840">
                <a:tc>
                  <a:txBody>
                    <a:bodyPr/>
                    <a:lstStyle/>
                    <a:p>
                      <a:pPr algn="ctr"/>
                      <a:r>
                        <a:rPr lang="en-US" sz="1200" i="0" dirty="0">
                          <a:latin typeface="Consolas" panose="020B0609020204030204" pitchFamily="49" charset="0"/>
                          <a:ea typeface="+mn-ea"/>
                          <a:cs typeface="Consolas" panose="020B0609020204030204" pitchFamily="49" charset="0"/>
                        </a:rPr>
                        <a:t>3</a:t>
                      </a:r>
                      <a:endParaRPr lang="en-US" sz="1200" i="0" dirty="0">
                        <a:latin typeface="Cambria Math" panose="02040503050406030204" pitchFamily="18" charset="0"/>
                        <a:ea typeface="Cambria Math" panose="02040503050406030204" pitchFamily="18" charset="0"/>
                      </a:endParaRPr>
                    </a:p>
                  </a:txBody>
                  <a:tcPr/>
                </a:tc>
                <a:tc>
                  <a:txBody>
                    <a:bodyPr/>
                    <a:lstStyle/>
                    <a:p>
                      <a:pPr algn="ctr"/>
                      <a:r>
                        <a:rPr lang="en-US" sz="1200" i="0" dirty="0">
                          <a:latin typeface="Cambria Math" panose="02040503050406030204" pitchFamily="18" charset="0"/>
                          <a:ea typeface="Cambria Math" panose="02040503050406030204" pitchFamily="18" charset="0"/>
                        </a:rPr>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Consolas" panose="020B0609020204030204" pitchFamily="49" charset="0"/>
                          <a:cs typeface="Consolas" panose="020B0609020204030204" pitchFamily="49" charset="0"/>
                        </a:rPr>
                        <a:t>0x08db34fb1f807678d3f833c2194a759e</a:t>
                      </a:r>
                    </a:p>
                  </a:txBody>
                  <a:tcPr/>
                </a:tc>
                <a:extLst>
                  <a:ext uri="{0D108BD9-81ED-4DB2-BD59-A6C34878D82A}">
                    <a16:rowId xmlns:a16="http://schemas.microsoft.com/office/drawing/2014/main" val="10003"/>
                  </a:ext>
                </a:extLst>
              </a:tr>
              <a:tr h="370840">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tc>
                  <a:txBody>
                    <a:bodyPr/>
                    <a:lstStyle/>
                    <a:p>
                      <a:pPr algn="ctr"/>
                      <a:r>
                        <a:rPr lang="en-US" sz="1200" i="0" dirty="0">
                          <a:latin typeface="Cambria Math" panose="02040503050406030204" pitchFamily="18" charset="0"/>
                          <a:ea typeface="Cambria Math" panose="02040503050406030204" pitchFamily="18" charset="0"/>
                        </a:rPr>
                        <a:t>…</a:t>
                      </a:r>
                    </a:p>
                  </a:txBody>
                  <a:tcPr/>
                </a:tc>
                <a:extLst>
                  <a:ext uri="{0D108BD9-81ED-4DB2-BD59-A6C34878D82A}">
                    <a16:rowId xmlns:a16="http://schemas.microsoft.com/office/drawing/2014/main" val="10004"/>
                  </a:ext>
                </a:extLst>
              </a:tr>
            </a:tbl>
          </a:graphicData>
        </a:graphic>
      </p:graphicFrame>
      <p:cxnSp>
        <p:nvCxnSpPr>
          <p:cNvPr id="5" name="Straight Arrow Connector 4"/>
          <p:cNvCxnSpPr>
            <a:endCxn id="8" idx="2"/>
          </p:cNvCxnSpPr>
          <p:nvPr/>
        </p:nvCxnSpPr>
        <p:spPr>
          <a:xfrm flipV="1">
            <a:off x="2737689" y="3289719"/>
            <a:ext cx="1" cy="74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72017" y="1489501"/>
            <a:ext cx="5205271" cy="830997"/>
          </a:xfrm>
          <a:prstGeom prst="rect">
            <a:avLst/>
          </a:prstGeom>
          <a:noFill/>
          <a:ln>
            <a:noFill/>
          </a:ln>
        </p:spPr>
        <p:txBody>
          <a:bodyPr wrap="none" rtlCol="0">
            <a:spAutoFit/>
          </a:bodyPr>
          <a:lstStyle/>
          <a:p>
            <a:r>
              <a:rPr lang="en-US" sz="1600" b="1" dirty="0">
                <a:solidFill>
                  <a:srgbClr val="0B668F"/>
                </a:solidFill>
                <a:latin typeface="Consolas" panose="020B0609020204030204" pitchFamily="49" charset="0"/>
                <a:cs typeface="Consolas" panose="020B0609020204030204" pitchFamily="49" charset="0"/>
              </a:rPr>
              <a:t>select</a:t>
            </a:r>
            <a:r>
              <a:rPr lang="en-US" sz="1600" dirty="0">
                <a:latin typeface="Consolas" panose="020B0609020204030204" pitchFamily="49" charset="0"/>
                <a:cs typeface="Consolas" panose="020B0609020204030204" pitchFamily="49" charset="0"/>
              </a:rPr>
              <a:t> *</a:t>
            </a:r>
          </a:p>
          <a:p>
            <a:r>
              <a:rPr lang="en-US" sz="1600" b="1" dirty="0">
                <a:solidFill>
                  <a:srgbClr val="0B668F"/>
                </a:solidFill>
                <a:latin typeface="Consolas" panose="020B0609020204030204" pitchFamily="49" charset="0"/>
                <a:cs typeface="Consolas" panose="020B0609020204030204" pitchFamily="49" charset="0"/>
              </a:rPr>
              <a:t>from</a:t>
            </a:r>
            <a:r>
              <a:rPr lang="en-US" sz="1600" dirty="0">
                <a:latin typeface="Consolas" panose="020B0609020204030204" pitchFamily="49" charset="0"/>
                <a:cs typeface="Consolas" panose="020B0609020204030204" pitchFamily="49" charset="0"/>
              </a:rPr>
              <a:t> assignment</a:t>
            </a:r>
          </a:p>
          <a:p>
            <a:r>
              <a:rPr lang="en-US" sz="1600" b="1" dirty="0">
                <a:solidFill>
                  <a:srgbClr val="0B668F"/>
                </a:solidFill>
                <a:latin typeface="Consolas" panose="020B0609020204030204" pitchFamily="49" charset="0"/>
                <a:cs typeface="Consolas" panose="020B0609020204030204" pitchFamily="49" charset="0"/>
              </a:rPr>
              <a:t>where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score_OPE</a:t>
            </a:r>
            <a:r>
              <a:rPr lang="en-US" sz="1600" dirty="0">
                <a:latin typeface="Consolas" panose="020B0609020204030204" pitchFamily="49" charset="0"/>
                <a:cs typeface="Consolas" panose="020B0609020204030204" pitchFamily="49" charset="0"/>
              </a:rPr>
              <a:t> &gt;= </a:t>
            </a:r>
            <a:r>
              <a:rPr lang="en-US" sz="1200" dirty="0">
                <a:latin typeface="Consolas" panose="020B0609020204030204" pitchFamily="49" charset="0"/>
                <a:cs typeface="Consolas" panose="020B0609020204030204" pitchFamily="49" charset="0"/>
              </a:rPr>
              <a:t>0x04e062ff507458f9be50497656ed654c</a:t>
            </a:r>
          </a:p>
        </p:txBody>
      </p:sp>
      <mc:AlternateContent xmlns:mc="http://schemas.openxmlformats.org/markup-compatibility/2006" xmlns:a14="http://schemas.microsoft.com/office/drawing/2010/main">
        <mc:Choice Requires="a14">
          <p:sp>
            <p:nvSpPr>
              <p:cNvPr id="8" name="Rectangle 7"/>
              <p:cNvSpPr/>
              <p:nvPr/>
            </p:nvSpPr>
            <p:spPr>
              <a:xfrm>
                <a:off x="1828800" y="2680119"/>
                <a:ext cx="181777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𝑆𝑐𝑜𝑟𝑒</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𝑜𝑝𝑒</m:t>
                          </m:r>
                          <m:r>
                            <a:rPr lang="en-US" b="0" i="1" smtClean="0">
                              <a:latin typeface="Cambria Math" panose="02040503050406030204" pitchFamily="18" charset="0"/>
                              <a:ea typeface="Cambria Math" panose="02040503050406030204" pitchFamily="18" charset="0"/>
                            </a:rPr>
                            <m:t> ≥04</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0…</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828800" y="2680119"/>
                <a:ext cx="1817779" cy="609600"/>
              </a:xfrm>
              <a:prstGeom prst="rect">
                <a:avLst/>
              </a:prstGeom>
              <a:blipFill rotWithShape="0">
                <a:blip r:embed="rId3"/>
                <a:stretch>
                  <a:fillRect/>
                </a:stretch>
              </a:blipFill>
            </p:spPr>
            <p:txBody>
              <a:bodyPr/>
              <a:lstStyle/>
              <a:p>
                <a:r>
                  <a:rPr lang="en-US">
                    <a:noFill/>
                  </a:rPr>
                  <a:t> </a:t>
                </a:r>
              </a:p>
            </p:txBody>
          </p:sp>
        </mc:Fallback>
      </mc:AlternateContent>
      <p:cxnSp>
        <p:nvCxnSpPr>
          <p:cNvPr id="22" name="Straight Arrow Connector 21"/>
          <p:cNvCxnSpPr>
            <a:stCxn id="8" idx="0"/>
          </p:cNvCxnSpPr>
          <p:nvPr/>
        </p:nvCxnSpPr>
        <p:spPr>
          <a:xfrm flipH="1" flipV="1">
            <a:off x="2737689" y="1920558"/>
            <a:ext cx="1" cy="75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882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736" y="67534"/>
            <a:ext cx="8229600" cy="1143000"/>
          </a:xfrm>
        </p:spPr>
        <p:txBody>
          <a:bodyPr>
            <a:normAutofit/>
          </a:bodyPr>
          <a:lstStyle/>
          <a:p>
            <a:r>
              <a:rPr lang="en-US" dirty="0"/>
              <a:t>Homomorphic Encryption Schemes</a:t>
            </a:r>
          </a:p>
        </p:txBody>
      </p:sp>
      <p:sp>
        <p:nvSpPr>
          <p:cNvPr id="3" name="TextBox 2"/>
          <p:cNvSpPr txBox="1"/>
          <p:nvPr/>
        </p:nvSpPr>
        <p:spPr>
          <a:xfrm>
            <a:off x="2895600" y="1600200"/>
            <a:ext cx="3092641" cy="369332"/>
          </a:xfrm>
          <a:prstGeom prst="rect">
            <a:avLst/>
          </a:prstGeom>
          <a:noFill/>
        </p:spPr>
        <p:txBody>
          <a:bodyPr wrap="none" rtlCol="0">
            <a:spAutoFit/>
          </a:bodyPr>
          <a:lstStyle/>
          <a:p>
            <a:r>
              <a:rPr lang="en-US" dirty="0">
                <a:latin typeface="Calibri" panose="020F0502020204030204" pitchFamily="34" charset="0"/>
              </a:rPr>
              <a:t>Fully Homomorphic Encryption</a:t>
            </a:r>
          </a:p>
        </p:txBody>
      </p:sp>
      <p:sp>
        <p:nvSpPr>
          <p:cNvPr id="4" name="TextBox 3"/>
          <p:cNvSpPr txBox="1"/>
          <p:nvPr/>
        </p:nvSpPr>
        <p:spPr>
          <a:xfrm>
            <a:off x="5082752" y="3146076"/>
            <a:ext cx="2852960" cy="369332"/>
          </a:xfrm>
          <a:prstGeom prst="rect">
            <a:avLst/>
          </a:prstGeom>
          <a:noFill/>
        </p:spPr>
        <p:txBody>
          <a:bodyPr wrap="none" rtlCol="0">
            <a:spAutoFit/>
          </a:bodyPr>
          <a:lstStyle/>
          <a:p>
            <a:r>
              <a:rPr lang="en-US" dirty="0">
                <a:latin typeface="Calibri" panose="020F0502020204030204" pitchFamily="34" charset="0"/>
              </a:rPr>
              <a:t>Order-Preserving Encryption</a:t>
            </a:r>
          </a:p>
        </p:txBody>
      </p:sp>
      <p:sp>
        <p:nvSpPr>
          <p:cNvPr id="5" name="TextBox 4"/>
          <p:cNvSpPr txBox="1"/>
          <p:nvPr/>
        </p:nvSpPr>
        <p:spPr>
          <a:xfrm>
            <a:off x="5257800" y="4311134"/>
            <a:ext cx="2502865" cy="369332"/>
          </a:xfrm>
          <a:prstGeom prst="rect">
            <a:avLst/>
          </a:prstGeom>
          <a:noFill/>
        </p:spPr>
        <p:txBody>
          <a:bodyPr wrap="none" rtlCol="0">
            <a:spAutoFit/>
          </a:bodyPr>
          <a:lstStyle/>
          <a:p>
            <a:r>
              <a:rPr lang="en-US" dirty="0">
                <a:latin typeface="Calibri" panose="020F0502020204030204" pitchFamily="34" charset="0"/>
              </a:rPr>
              <a:t>Deterministic Encryption</a:t>
            </a:r>
          </a:p>
        </p:txBody>
      </p:sp>
      <p:sp>
        <p:nvSpPr>
          <p:cNvPr id="6" name="TextBox 5"/>
          <p:cNvSpPr txBox="1"/>
          <p:nvPr/>
        </p:nvSpPr>
        <p:spPr>
          <a:xfrm>
            <a:off x="3491115" y="5562600"/>
            <a:ext cx="1901611" cy="646331"/>
          </a:xfrm>
          <a:prstGeom prst="rect">
            <a:avLst/>
          </a:prstGeom>
          <a:noFill/>
        </p:spPr>
        <p:txBody>
          <a:bodyPr wrap="none" rtlCol="0">
            <a:spAutoFit/>
          </a:bodyPr>
          <a:lstStyle/>
          <a:p>
            <a:pPr algn="ctr"/>
            <a:r>
              <a:rPr lang="en-US" dirty="0">
                <a:latin typeface="Calibri" panose="020F0502020204030204" pitchFamily="34" charset="0"/>
              </a:rPr>
              <a:t>Non-Deterministic</a:t>
            </a:r>
            <a:br>
              <a:rPr lang="en-US" dirty="0">
                <a:latin typeface="Calibri" panose="020F0502020204030204" pitchFamily="34" charset="0"/>
              </a:rPr>
            </a:br>
            <a:r>
              <a:rPr lang="en-US" dirty="0">
                <a:latin typeface="Calibri" panose="020F0502020204030204" pitchFamily="34" charset="0"/>
              </a:rPr>
              <a:t>Encryption</a:t>
            </a:r>
          </a:p>
        </p:txBody>
      </p:sp>
      <p:sp>
        <p:nvSpPr>
          <p:cNvPr id="7" name="TextBox 6"/>
          <p:cNvSpPr txBox="1"/>
          <p:nvPr/>
        </p:nvSpPr>
        <p:spPr>
          <a:xfrm>
            <a:off x="228600" y="3657600"/>
            <a:ext cx="1460015" cy="646331"/>
          </a:xfrm>
          <a:prstGeom prst="rect">
            <a:avLst/>
          </a:prstGeom>
          <a:noFill/>
        </p:spPr>
        <p:txBody>
          <a:bodyPr wrap="none" rtlCol="0">
            <a:spAutoFit/>
          </a:bodyPr>
          <a:lstStyle/>
          <a:p>
            <a:pPr algn="ctr"/>
            <a:r>
              <a:rPr lang="en-US" dirty="0" err="1">
                <a:latin typeface="Calibri" panose="020F0502020204030204" pitchFamily="34" charset="0"/>
              </a:rPr>
              <a:t>Paillier</a:t>
            </a:r>
            <a:r>
              <a:rPr lang="en-US" dirty="0">
                <a:latin typeface="Calibri" panose="020F0502020204030204" pitchFamily="34" charset="0"/>
              </a:rPr>
              <a:t> </a:t>
            </a:r>
            <a:br>
              <a:rPr lang="en-US" dirty="0">
                <a:latin typeface="Calibri" panose="020F0502020204030204" pitchFamily="34" charset="0"/>
              </a:rPr>
            </a:br>
            <a:r>
              <a:rPr lang="en-US" dirty="0">
                <a:latin typeface="Calibri" panose="020F0502020204030204" pitchFamily="34" charset="0"/>
              </a:rPr>
              <a:t>Cryptosystem</a:t>
            </a:r>
          </a:p>
        </p:txBody>
      </p:sp>
      <p:sp>
        <p:nvSpPr>
          <p:cNvPr id="8" name="TextBox 7"/>
          <p:cNvSpPr txBox="1"/>
          <p:nvPr/>
        </p:nvSpPr>
        <p:spPr>
          <a:xfrm>
            <a:off x="2514600" y="3657599"/>
            <a:ext cx="1460015" cy="646331"/>
          </a:xfrm>
          <a:prstGeom prst="rect">
            <a:avLst/>
          </a:prstGeom>
          <a:noFill/>
        </p:spPr>
        <p:txBody>
          <a:bodyPr wrap="none" rtlCol="0">
            <a:spAutoFit/>
          </a:bodyPr>
          <a:lstStyle/>
          <a:p>
            <a:pPr algn="ctr"/>
            <a:r>
              <a:rPr lang="en-US" dirty="0" err="1">
                <a:latin typeface="Calibri" panose="020F0502020204030204" pitchFamily="34" charset="0"/>
              </a:rPr>
              <a:t>ElGamal</a:t>
            </a:r>
            <a:br>
              <a:rPr lang="en-US" dirty="0">
                <a:latin typeface="Calibri" panose="020F0502020204030204" pitchFamily="34" charset="0"/>
              </a:rPr>
            </a:br>
            <a:r>
              <a:rPr lang="en-US" dirty="0">
                <a:latin typeface="Calibri" panose="020F0502020204030204" pitchFamily="34" charset="0"/>
              </a:rPr>
              <a:t>Cryptosystem</a:t>
            </a:r>
          </a:p>
        </p:txBody>
      </p:sp>
      <p:cxnSp>
        <p:nvCxnSpPr>
          <p:cNvPr id="10" name="Straight Arrow Connector 9"/>
          <p:cNvCxnSpPr>
            <a:stCxn id="8" idx="0"/>
            <a:endCxn id="3" idx="2"/>
          </p:cNvCxnSpPr>
          <p:nvPr/>
        </p:nvCxnSpPr>
        <p:spPr>
          <a:xfrm flipV="1">
            <a:off x="3244608" y="1969532"/>
            <a:ext cx="1197313" cy="1688067"/>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0"/>
            <a:endCxn id="3" idx="2"/>
          </p:cNvCxnSpPr>
          <p:nvPr/>
        </p:nvCxnSpPr>
        <p:spPr>
          <a:xfrm flipV="1">
            <a:off x="958608" y="1969532"/>
            <a:ext cx="3483313" cy="1688068"/>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a:endCxn id="7" idx="2"/>
          </p:cNvCxnSpPr>
          <p:nvPr/>
        </p:nvCxnSpPr>
        <p:spPr>
          <a:xfrm flipH="1" flipV="1">
            <a:off x="958608" y="4303931"/>
            <a:ext cx="3483313" cy="1258669"/>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8" idx="2"/>
          </p:cNvCxnSpPr>
          <p:nvPr/>
        </p:nvCxnSpPr>
        <p:spPr>
          <a:xfrm flipH="1" flipV="1">
            <a:off x="3244608" y="4303930"/>
            <a:ext cx="1197313" cy="1258670"/>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0"/>
            <a:endCxn id="5" idx="2"/>
          </p:cNvCxnSpPr>
          <p:nvPr/>
        </p:nvCxnSpPr>
        <p:spPr>
          <a:xfrm flipV="1">
            <a:off x="4441921" y="4680466"/>
            <a:ext cx="2067312" cy="882134"/>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0"/>
            <a:endCxn id="4" idx="2"/>
          </p:cNvCxnSpPr>
          <p:nvPr/>
        </p:nvCxnSpPr>
        <p:spPr>
          <a:xfrm flipH="1" flipV="1">
            <a:off x="6509232" y="3515408"/>
            <a:ext cx="1" cy="795726"/>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0"/>
            <a:endCxn id="3" idx="2"/>
          </p:cNvCxnSpPr>
          <p:nvPr/>
        </p:nvCxnSpPr>
        <p:spPr>
          <a:xfrm flipH="1" flipV="1">
            <a:off x="4441921" y="1969532"/>
            <a:ext cx="2067311" cy="1176544"/>
          </a:xfrm>
          <a:prstGeom prst="straightConnector1">
            <a:avLst/>
          </a:prstGeom>
          <a:ln w="19050">
            <a:prstDash val="dash"/>
            <a:tailEnd type="stealth"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5337702" y="5645469"/>
                <a:ext cx="62068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0"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337702" y="5645469"/>
                <a:ext cx="620683" cy="400110"/>
              </a:xfrm>
              <a:prstGeom prst="rect">
                <a:avLst/>
              </a:prstGeom>
              <a:blipFill rotWithShape="0">
                <a:blip r:embed="rId3"/>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930232" y="4279229"/>
                <a:ext cx="8451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930232" y="4279229"/>
                <a:ext cx="845103" cy="400110"/>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138789" y="3127525"/>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8138789" y="3127525"/>
                <a:ext cx="652743" cy="400110"/>
              </a:xfrm>
              <a:prstGeom prst="rect">
                <a:avLst/>
              </a:prstGeom>
              <a:blipFill rotWithShape="0">
                <a:blip r:embed="rId5"/>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635767" y="3768923"/>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635767" y="3768923"/>
                <a:ext cx="652743" cy="400110"/>
              </a:xfrm>
              <a:prstGeom prst="rect">
                <a:avLst/>
              </a:prstGeom>
              <a:blipFill rotWithShape="0">
                <a:blip r:embed="rId6"/>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821810" y="3713216"/>
                <a:ext cx="64312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821810" y="3713216"/>
                <a:ext cx="643125" cy="400110"/>
              </a:xfrm>
              <a:prstGeom prst="rect">
                <a:avLst/>
              </a:prstGeom>
              <a:blipFill rotWithShape="0">
                <a:blip r:embed="rId7"/>
                <a:stretch>
                  <a:fillRect b="-15152"/>
                </a:stretch>
              </a:blipFill>
            </p:spPr>
            <p:txBody>
              <a:bodyPr/>
              <a:lstStyle/>
              <a:p>
                <a:r>
                  <a:rPr lang="en-US">
                    <a:noFill/>
                  </a:rPr>
                  <a:t> </a:t>
                </a:r>
              </a:p>
            </p:txBody>
          </p:sp>
        </mc:Fallback>
      </mc:AlternateContent>
      <p:sp>
        <p:nvSpPr>
          <p:cNvPr id="32" name="TextBox 31"/>
          <p:cNvSpPr txBox="1"/>
          <p:nvPr/>
        </p:nvSpPr>
        <p:spPr>
          <a:xfrm>
            <a:off x="6213242" y="1587069"/>
            <a:ext cx="1518877" cy="369332"/>
          </a:xfrm>
          <a:prstGeom prst="rect">
            <a:avLst/>
          </a:prstGeom>
          <a:noFill/>
        </p:spPr>
        <p:txBody>
          <a:bodyPr wrap="none" rtlCol="0">
            <a:spAutoFit/>
          </a:bodyPr>
          <a:lstStyle/>
          <a:p>
            <a:r>
              <a:rPr lang="en-US" dirty="0">
                <a:latin typeface="Calibri" panose="020F0502020204030204" pitchFamily="34" charset="0"/>
              </a:rPr>
              <a:t>(Any function)</a:t>
            </a:r>
          </a:p>
        </p:txBody>
      </p:sp>
      <p:sp>
        <p:nvSpPr>
          <p:cNvPr id="9" name="Slide Number Placeholder 8"/>
          <p:cNvSpPr>
            <a:spLocks noGrp="1"/>
          </p:cNvSpPr>
          <p:nvPr>
            <p:ph type="sldNum" sz="quarter" idx="12"/>
          </p:nvPr>
        </p:nvSpPr>
        <p:spPr/>
        <p:txBody>
          <a:bodyPr/>
          <a:lstStyle/>
          <a:p>
            <a:fld id="{BACC0D7D-E0FC-49BF-B4A2-5B13217C58F0}" type="slidenum">
              <a:rPr lang="en-US" smtClean="0">
                <a:latin typeface="Calibri" panose="020F0502020204030204" pitchFamily="34" charset="0"/>
              </a:rPr>
              <a:t>41</a:t>
            </a:fld>
            <a:endParaRPr lang="en-US" dirty="0">
              <a:latin typeface="Calibri" panose="020F0502020204030204" pitchFamily="34" charset="0"/>
            </a:endParaRPr>
          </a:p>
        </p:txBody>
      </p:sp>
      <p:sp>
        <p:nvSpPr>
          <p:cNvPr id="42" name="TextBox 41"/>
          <p:cNvSpPr txBox="1"/>
          <p:nvPr/>
        </p:nvSpPr>
        <p:spPr>
          <a:xfrm>
            <a:off x="5180804" y="1902049"/>
            <a:ext cx="1083951" cy="338554"/>
          </a:xfrm>
          <a:prstGeom prst="rect">
            <a:avLst/>
          </a:prstGeom>
          <a:noFill/>
        </p:spPr>
        <p:txBody>
          <a:bodyPr wrap="none" rtlCol="0">
            <a:spAutoFit/>
          </a:bodyPr>
          <a:lstStyle/>
          <a:p>
            <a:r>
              <a:rPr lang="en-US" sz="1600" dirty="0">
                <a:latin typeface="Calibri" panose="020F0502020204030204" pitchFamily="34" charset="0"/>
              </a:rPr>
              <a:t>[G09, G10]</a:t>
            </a:r>
          </a:p>
        </p:txBody>
      </p:sp>
      <p:sp>
        <p:nvSpPr>
          <p:cNvPr id="11" name="TextBox 10"/>
          <p:cNvSpPr txBox="1"/>
          <p:nvPr/>
        </p:nvSpPr>
        <p:spPr>
          <a:xfrm>
            <a:off x="405298" y="4279229"/>
            <a:ext cx="623889" cy="338554"/>
          </a:xfrm>
          <a:prstGeom prst="rect">
            <a:avLst/>
          </a:prstGeom>
          <a:noFill/>
        </p:spPr>
        <p:txBody>
          <a:bodyPr wrap="none" rtlCol="0">
            <a:spAutoFit/>
          </a:bodyPr>
          <a:lstStyle/>
          <a:p>
            <a:r>
              <a:rPr lang="en-US" sz="1600" dirty="0">
                <a:latin typeface="Calibri" panose="020F0502020204030204" pitchFamily="34" charset="0"/>
              </a:rPr>
              <a:t>[P99]</a:t>
            </a:r>
          </a:p>
        </p:txBody>
      </p:sp>
      <p:sp>
        <p:nvSpPr>
          <p:cNvPr id="13" name="TextBox 12"/>
          <p:cNvSpPr txBox="1"/>
          <p:nvPr/>
        </p:nvSpPr>
        <p:spPr>
          <a:xfrm>
            <a:off x="2609011" y="4247320"/>
            <a:ext cx="619080" cy="338554"/>
          </a:xfrm>
          <a:prstGeom prst="rect">
            <a:avLst/>
          </a:prstGeom>
          <a:noFill/>
        </p:spPr>
        <p:txBody>
          <a:bodyPr wrap="none" rtlCol="0">
            <a:spAutoFit/>
          </a:bodyPr>
          <a:lstStyle/>
          <a:p>
            <a:r>
              <a:rPr lang="en-US" sz="1600" dirty="0">
                <a:latin typeface="Calibri" panose="020F0502020204030204" pitchFamily="34" charset="0"/>
              </a:rPr>
              <a:t>[E84]</a:t>
            </a:r>
          </a:p>
        </p:txBody>
      </p:sp>
      <p:sp>
        <p:nvSpPr>
          <p:cNvPr id="15" name="TextBox 14"/>
          <p:cNvSpPr txBox="1"/>
          <p:nvPr/>
        </p:nvSpPr>
        <p:spPr>
          <a:xfrm>
            <a:off x="5124824" y="3430369"/>
            <a:ext cx="1467068" cy="338554"/>
          </a:xfrm>
          <a:prstGeom prst="rect">
            <a:avLst/>
          </a:prstGeom>
          <a:noFill/>
        </p:spPr>
        <p:txBody>
          <a:bodyPr wrap="none" rtlCol="0">
            <a:spAutoFit/>
          </a:bodyPr>
          <a:lstStyle/>
          <a:p>
            <a:r>
              <a:rPr lang="en-US" sz="1600" dirty="0">
                <a:latin typeface="Calibri" panose="020F0502020204030204" pitchFamily="34" charset="0"/>
              </a:rPr>
              <a:t>[BCN11, PLZ13]</a:t>
            </a:r>
          </a:p>
        </p:txBody>
      </p:sp>
    </p:spTree>
    <p:extLst>
      <p:ext uri="{BB962C8B-B14F-4D97-AF65-F5344CB8AC3E}">
        <p14:creationId xmlns:p14="http://schemas.microsoft.com/office/powerpoint/2010/main" val="366271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736" y="67534"/>
            <a:ext cx="8229600" cy="1143000"/>
          </a:xfrm>
        </p:spPr>
        <p:txBody>
          <a:bodyPr>
            <a:normAutofit/>
          </a:bodyPr>
          <a:lstStyle/>
          <a:p>
            <a:r>
              <a:rPr lang="en-US" dirty="0"/>
              <a:t>Homomorphic Encryption Schemes</a:t>
            </a:r>
          </a:p>
        </p:txBody>
      </p:sp>
      <p:sp>
        <p:nvSpPr>
          <p:cNvPr id="3" name="TextBox 2"/>
          <p:cNvSpPr txBox="1"/>
          <p:nvPr/>
        </p:nvSpPr>
        <p:spPr>
          <a:xfrm>
            <a:off x="2895600" y="1600200"/>
            <a:ext cx="3092641" cy="369332"/>
          </a:xfrm>
          <a:prstGeom prst="rect">
            <a:avLst/>
          </a:prstGeom>
          <a:noFill/>
        </p:spPr>
        <p:txBody>
          <a:bodyPr wrap="none" rtlCol="0">
            <a:spAutoFit/>
          </a:bodyPr>
          <a:lstStyle/>
          <a:p>
            <a:r>
              <a:rPr lang="en-US" dirty="0">
                <a:latin typeface="Calibri" panose="020F0502020204030204" pitchFamily="34" charset="0"/>
              </a:rPr>
              <a:t>Fully Homomorphic Encryption</a:t>
            </a:r>
          </a:p>
        </p:txBody>
      </p:sp>
      <p:sp>
        <p:nvSpPr>
          <p:cNvPr id="4" name="TextBox 3"/>
          <p:cNvSpPr txBox="1"/>
          <p:nvPr/>
        </p:nvSpPr>
        <p:spPr>
          <a:xfrm>
            <a:off x="5082752" y="3146076"/>
            <a:ext cx="2852960" cy="369332"/>
          </a:xfrm>
          <a:prstGeom prst="rect">
            <a:avLst/>
          </a:prstGeom>
          <a:noFill/>
        </p:spPr>
        <p:txBody>
          <a:bodyPr wrap="none" rtlCol="0">
            <a:spAutoFit/>
          </a:bodyPr>
          <a:lstStyle/>
          <a:p>
            <a:r>
              <a:rPr lang="en-US" dirty="0">
                <a:latin typeface="Calibri" panose="020F0502020204030204" pitchFamily="34" charset="0"/>
              </a:rPr>
              <a:t>Order-Preserving Encryption</a:t>
            </a:r>
          </a:p>
        </p:txBody>
      </p:sp>
      <p:sp>
        <p:nvSpPr>
          <p:cNvPr id="5" name="TextBox 4"/>
          <p:cNvSpPr txBox="1"/>
          <p:nvPr/>
        </p:nvSpPr>
        <p:spPr>
          <a:xfrm>
            <a:off x="5257800" y="4311134"/>
            <a:ext cx="2502865" cy="369332"/>
          </a:xfrm>
          <a:prstGeom prst="rect">
            <a:avLst/>
          </a:prstGeom>
          <a:noFill/>
        </p:spPr>
        <p:txBody>
          <a:bodyPr wrap="none" rtlCol="0">
            <a:spAutoFit/>
          </a:bodyPr>
          <a:lstStyle/>
          <a:p>
            <a:r>
              <a:rPr lang="en-US" dirty="0">
                <a:latin typeface="Calibri" panose="020F0502020204030204" pitchFamily="34" charset="0"/>
              </a:rPr>
              <a:t>Deterministic Encryption</a:t>
            </a:r>
          </a:p>
        </p:txBody>
      </p:sp>
      <p:sp>
        <p:nvSpPr>
          <p:cNvPr id="6" name="TextBox 5"/>
          <p:cNvSpPr txBox="1"/>
          <p:nvPr/>
        </p:nvSpPr>
        <p:spPr>
          <a:xfrm>
            <a:off x="3491115" y="5562600"/>
            <a:ext cx="1901611" cy="646331"/>
          </a:xfrm>
          <a:prstGeom prst="rect">
            <a:avLst/>
          </a:prstGeom>
          <a:noFill/>
        </p:spPr>
        <p:txBody>
          <a:bodyPr wrap="none" rtlCol="0">
            <a:spAutoFit/>
          </a:bodyPr>
          <a:lstStyle/>
          <a:p>
            <a:pPr algn="ctr"/>
            <a:r>
              <a:rPr lang="en-US" dirty="0">
                <a:latin typeface="Calibri" panose="020F0502020204030204" pitchFamily="34" charset="0"/>
              </a:rPr>
              <a:t>Non-Deterministic</a:t>
            </a:r>
            <a:br>
              <a:rPr lang="en-US" dirty="0">
                <a:latin typeface="Calibri" panose="020F0502020204030204" pitchFamily="34" charset="0"/>
              </a:rPr>
            </a:br>
            <a:r>
              <a:rPr lang="en-US" dirty="0">
                <a:latin typeface="Calibri" panose="020F0502020204030204" pitchFamily="34" charset="0"/>
              </a:rPr>
              <a:t>Encryption</a:t>
            </a:r>
          </a:p>
        </p:txBody>
      </p:sp>
      <p:sp>
        <p:nvSpPr>
          <p:cNvPr id="7" name="TextBox 6"/>
          <p:cNvSpPr txBox="1"/>
          <p:nvPr/>
        </p:nvSpPr>
        <p:spPr>
          <a:xfrm>
            <a:off x="228600" y="3657600"/>
            <a:ext cx="1460015" cy="646331"/>
          </a:xfrm>
          <a:prstGeom prst="rect">
            <a:avLst/>
          </a:prstGeom>
          <a:noFill/>
        </p:spPr>
        <p:txBody>
          <a:bodyPr wrap="none" rtlCol="0">
            <a:spAutoFit/>
          </a:bodyPr>
          <a:lstStyle/>
          <a:p>
            <a:pPr algn="ctr"/>
            <a:r>
              <a:rPr lang="en-US" dirty="0" err="1">
                <a:latin typeface="Calibri" panose="020F0502020204030204" pitchFamily="34" charset="0"/>
              </a:rPr>
              <a:t>Paillier</a:t>
            </a:r>
            <a:r>
              <a:rPr lang="en-US" dirty="0">
                <a:latin typeface="Calibri" panose="020F0502020204030204" pitchFamily="34" charset="0"/>
              </a:rPr>
              <a:t> </a:t>
            </a:r>
            <a:br>
              <a:rPr lang="en-US" dirty="0">
                <a:latin typeface="Calibri" panose="020F0502020204030204" pitchFamily="34" charset="0"/>
              </a:rPr>
            </a:br>
            <a:r>
              <a:rPr lang="en-US" dirty="0">
                <a:latin typeface="Calibri" panose="020F0502020204030204" pitchFamily="34" charset="0"/>
              </a:rPr>
              <a:t>Cryptosystem</a:t>
            </a:r>
          </a:p>
        </p:txBody>
      </p:sp>
      <p:sp>
        <p:nvSpPr>
          <p:cNvPr id="8" name="TextBox 7"/>
          <p:cNvSpPr txBox="1"/>
          <p:nvPr/>
        </p:nvSpPr>
        <p:spPr>
          <a:xfrm>
            <a:off x="2514600" y="3657599"/>
            <a:ext cx="1460015" cy="646331"/>
          </a:xfrm>
          <a:prstGeom prst="rect">
            <a:avLst/>
          </a:prstGeom>
          <a:noFill/>
        </p:spPr>
        <p:txBody>
          <a:bodyPr wrap="none" rtlCol="0">
            <a:spAutoFit/>
          </a:bodyPr>
          <a:lstStyle/>
          <a:p>
            <a:pPr algn="ctr"/>
            <a:r>
              <a:rPr lang="en-US" dirty="0" err="1">
                <a:latin typeface="Calibri" panose="020F0502020204030204" pitchFamily="34" charset="0"/>
              </a:rPr>
              <a:t>ElGamal</a:t>
            </a:r>
            <a:br>
              <a:rPr lang="en-US" dirty="0">
                <a:latin typeface="Calibri" panose="020F0502020204030204" pitchFamily="34" charset="0"/>
              </a:rPr>
            </a:br>
            <a:r>
              <a:rPr lang="en-US" dirty="0">
                <a:latin typeface="Calibri" panose="020F0502020204030204" pitchFamily="34" charset="0"/>
              </a:rPr>
              <a:t>Cryptosystem</a:t>
            </a:r>
          </a:p>
        </p:txBody>
      </p:sp>
      <p:cxnSp>
        <p:nvCxnSpPr>
          <p:cNvPr id="10" name="Straight Arrow Connector 9"/>
          <p:cNvCxnSpPr>
            <a:stCxn id="8" idx="0"/>
            <a:endCxn id="3" idx="2"/>
          </p:cNvCxnSpPr>
          <p:nvPr/>
        </p:nvCxnSpPr>
        <p:spPr>
          <a:xfrm flipV="1">
            <a:off x="3244608" y="1969532"/>
            <a:ext cx="1197313" cy="1688067"/>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0"/>
            <a:endCxn id="3" idx="2"/>
          </p:cNvCxnSpPr>
          <p:nvPr/>
        </p:nvCxnSpPr>
        <p:spPr>
          <a:xfrm flipV="1">
            <a:off x="958608" y="1969532"/>
            <a:ext cx="3483313" cy="1688068"/>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a:endCxn id="7" idx="2"/>
          </p:cNvCxnSpPr>
          <p:nvPr/>
        </p:nvCxnSpPr>
        <p:spPr>
          <a:xfrm flipH="1" flipV="1">
            <a:off x="958608" y="4303931"/>
            <a:ext cx="3483313" cy="1258669"/>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8" idx="2"/>
          </p:cNvCxnSpPr>
          <p:nvPr/>
        </p:nvCxnSpPr>
        <p:spPr>
          <a:xfrm flipH="1" flipV="1">
            <a:off x="3244608" y="4303930"/>
            <a:ext cx="1197313" cy="1258670"/>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0"/>
            <a:endCxn id="5" idx="2"/>
          </p:cNvCxnSpPr>
          <p:nvPr/>
        </p:nvCxnSpPr>
        <p:spPr>
          <a:xfrm flipV="1">
            <a:off x="4441921" y="4680466"/>
            <a:ext cx="2067312" cy="882134"/>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0"/>
            <a:endCxn id="4" idx="2"/>
          </p:cNvCxnSpPr>
          <p:nvPr/>
        </p:nvCxnSpPr>
        <p:spPr>
          <a:xfrm flipH="1" flipV="1">
            <a:off x="6509232" y="3515408"/>
            <a:ext cx="1" cy="795726"/>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0"/>
            <a:endCxn id="3" idx="2"/>
          </p:cNvCxnSpPr>
          <p:nvPr/>
        </p:nvCxnSpPr>
        <p:spPr>
          <a:xfrm flipH="1" flipV="1">
            <a:off x="4441921" y="1969532"/>
            <a:ext cx="2067311" cy="1176544"/>
          </a:xfrm>
          <a:prstGeom prst="straightConnector1">
            <a:avLst/>
          </a:prstGeom>
          <a:ln w="19050">
            <a:prstDash val="dash"/>
            <a:tailEnd type="stealth"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5337702" y="5645469"/>
                <a:ext cx="62068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0"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337702" y="5645469"/>
                <a:ext cx="620683" cy="400110"/>
              </a:xfrm>
              <a:prstGeom prst="rect">
                <a:avLst/>
              </a:prstGeom>
              <a:blipFill rotWithShape="0">
                <a:blip r:embed="rId3"/>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930232" y="4279229"/>
                <a:ext cx="8451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930232" y="4279229"/>
                <a:ext cx="845103" cy="400110"/>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138789" y="3127525"/>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8138789" y="3127525"/>
                <a:ext cx="652743" cy="400110"/>
              </a:xfrm>
              <a:prstGeom prst="rect">
                <a:avLst/>
              </a:prstGeom>
              <a:blipFill rotWithShape="0">
                <a:blip r:embed="rId5"/>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635767" y="3768923"/>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635767" y="3768923"/>
                <a:ext cx="652743" cy="400110"/>
              </a:xfrm>
              <a:prstGeom prst="rect">
                <a:avLst/>
              </a:prstGeom>
              <a:blipFill rotWithShape="0">
                <a:blip r:embed="rId6"/>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821810" y="3713216"/>
                <a:ext cx="64312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821810" y="3713216"/>
                <a:ext cx="643125" cy="400110"/>
              </a:xfrm>
              <a:prstGeom prst="rect">
                <a:avLst/>
              </a:prstGeom>
              <a:blipFill rotWithShape="0">
                <a:blip r:embed="rId7"/>
                <a:stretch>
                  <a:fillRect b="-15152"/>
                </a:stretch>
              </a:blipFill>
            </p:spPr>
            <p:txBody>
              <a:bodyPr/>
              <a:lstStyle/>
              <a:p>
                <a:r>
                  <a:rPr lang="en-US">
                    <a:noFill/>
                  </a:rPr>
                  <a:t> </a:t>
                </a:r>
              </a:p>
            </p:txBody>
          </p:sp>
        </mc:Fallback>
      </mc:AlternateContent>
      <p:sp>
        <p:nvSpPr>
          <p:cNvPr id="32" name="TextBox 31"/>
          <p:cNvSpPr txBox="1"/>
          <p:nvPr/>
        </p:nvSpPr>
        <p:spPr>
          <a:xfrm>
            <a:off x="6213242" y="1587069"/>
            <a:ext cx="1518877" cy="369332"/>
          </a:xfrm>
          <a:prstGeom prst="rect">
            <a:avLst/>
          </a:prstGeom>
          <a:noFill/>
        </p:spPr>
        <p:txBody>
          <a:bodyPr wrap="none" rtlCol="0">
            <a:spAutoFit/>
          </a:bodyPr>
          <a:lstStyle/>
          <a:p>
            <a:r>
              <a:rPr lang="en-US" dirty="0">
                <a:latin typeface="Calibri" panose="020F0502020204030204" pitchFamily="34" charset="0"/>
              </a:rPr>
              <a:t>(Any function)</a:t>
            </a:r>
          </a:p>
        </p:txBody>
      </p:sp>
      <p:sp>
        <p:nvSpPr>
          <p:cNvPr id="9" name="Slide Number Placeholder 8"/>
          <p:cNvSpPr>
            <a:spLocks noGrp="1"/>
          </p:cNvSpPr>
          <p:nvPr>
            <p:ph type="sldNum" sz="quarter" idx="12"/>
          </p:nvPr>
        </p:nvSpPr>
        <p:spPr/>
        <p:txBody>
          <a:bodyPr/>
          <a:lstStyle/>
          <a:p>
            <a:fld id="{BACC0D7D-E0FC-49BF-B4A2-5B13217C58F0}" type="slidenum">
              <a:rPr lang="en-US" smtClean="0">
                <a:latin typeface="Calibri" panose="020F0502020204030204" pitchFamily="34" charset="0"/>
              </a:rPr>
              <a:t>42</a:t>
            </a:fld>
            <a:endParaRPr lang="en-US" dirty="0">
              <a:latin typeface="Calibri" panose="020F0502020204030204" pitchFamily="34" charset="0"/>
            </a:endParaRPr>
          </a:p>
        </p:txBody>
      </p:sp>
      <p:sp>
        <p:nvSpPr>
          <p:cNvPr id="42" name="TextBox 41"/>
          <p:cNvSpPr txBox="1"/>
          <p:nvPr/>
        </p:nvSpPr>
        <p:spPr>
          <a:xfrm>
            <a:off x="5180804" y="1902049"/>
            <a:ext cx="1083951" cy="338554"/>
          </a:xfrm>
          <a:prstGeom prst="rect">
            <a:avLst/>
          </a:prstGeom>
          <a:noFill/>
        </p:spPr>
        <p:txBody>
          <a:bodyPr wrap="none" rtlCol="0">
            <a:spAutoFit/>
          </a:bodyPr>
          <a:lstStyle/>
          <a:p>
            <a:r>
              <a:rPr lang="en-US" sz="1600" dirty="0">
                <a:latin typeface="Calibri" panose="020F0502020204030204" pitchFamily="34" charset="0"/>
              </a:rPr>
              <a:t>[G09, G10]</a:t>
            </a:r>
          </a:p>
        </p:txBody>
      </p:sp>
      <p:sp>
        <p:nvSpPr>
          <p:cNvPr id="11" name="TextBox 10"/>
          <p:cNvSpPr txBox="1"/>
          <p:nvPr/>
        </p:nvSpPr>
        <p:spPr>
          <a:xfrm>
            <a:off x="405298" y="4279229"/>
            <a:ext cx="623889" cy="338554"/>
          </a:xfrm>
          <a:prstGeom prst="rect">
            <a:avLst/>
          </a:prstGeom>
          <a:noFill/>
        </p:spPr>
        <p:txBody>
          <a:bodyPr wrap="none" rtlCol="0">
            <a:spAutoFit/>
          </a:bodyPr>
          <a:lstStyle/>
          <a:p>
            <a:r>
              <a:rPr lang="en-US" sz="1600" dirty="0">
                <a:latin typeface="Calibri" panose="020F0502020204030204" pitchFamily="34" charset="0"/>
              </a:rPr>
              <a:t>[P99]</a:t>
            </a:r>
          </a:p>
        </p:txBody>
      </p:sp>
      <p:sp>
        <p:nvSpPr>
          <p:cNvPr id="13" name="TextBox 12"/>
          <p:cNvSpPr txBox="1"/>
          <p:nvPr/>
        </p:nvSpPr>
        <p:spPr>
          <a:xfrm>
            <a:off x="2609011" y="4247320"/>
            <a:ext cx="619080" cy="338554"/>
          </a:xfrm>
          <a:prstGeom prst="rect">
            <a:avLst/>
          </a:prstGeom>
          <a:noFill/>
        </p:spPr>
        <p:txBody>
          <a:bodyPr wrap="none" rtlCol="0">
            <a:spAutoFit/>
          </a:bodyPr>
          <a:lstStyle/>
          <a:p>
            <a:r>
              <a:rPr lang="en-US" sz="1600" dirty="0">
                <a:latin typeface="Calibri" panose="020F0502020204030204" pitchFamily="34" charset="0"/>
              </a:rPr>
              <a:t>[E84]</a:t>
            </a:r>
          </a:p>
        </p:txBody>
      </p:sp>
      <p:sp>
        <p:nvSpPr>
          <p:cNvPr id="15" name="TextBox 14"/>
          <p:cNvSpPr txBox="1"/>
          <p:nvPr/>
        </p:nvSpPr>
        <p:spPr>
          <a:xfrm>
            <a:off x="5124824" y="3430369"/>
            <a:ext cx="1467068" cy="338554"/>
          </a:xfrm>
          <a:prstGeom prst="rect">
            <a:avLst/>
          </a:prstGeom>
          <a:noFill/>
        </p:spPr>
        <p:txBody>
          <a:bodyPr wrap="none" rtlCol="0">
            <a:spAutoFit/>
          </a:bodyPr>
          <a:lstStyle/>
          <a:p>
            <a:r>
              <a:rPr lang="en-US" sz="1600" dirty="0">
                <a:latin typeface="Calibri" panose="020F0502020204030204" pitchFamily="34" charset="0"/>
              </a:rPr>
              <a:t>[BCN11, PLZ13]</a:t>
            </a:r>
          </a:p>
        </p:txBody>
      </p:sp>
      <p:cxnSp>
        <p:nvCxnSpPr>
          <p:cNvPr id="28" name="Straight Connector 27"/>
          <p:cNvCxnSpPr/>
          <p:nvPr/>
        </p:nvCxnSpPr>
        <p:spPr>
          <a:xfrm>
            <a:off x="140368" y="5334000"/>
            <a:ext cx="868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8600" y="2514600"/>
            <a:ext cx="868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8992" y="2607557"/>
            <a:ext cx="2241191" cy="646331"/>
          </a:xfrm>
          <a:prstGeom prst="rect">
            <a:avLst/>
          </a:prstGeom>
          <a:noFill/>
        </p:spPr>
        <p:txBody>
          <a:bodyPr wrap="none" rtlCol="0">
            <a:spAutoFit/>
          </a:bodyPr>
          <a:lstStyle/>
          <a:p>
            <a:pPr algn="ctr"/>
            <a:r>
              <a:rPr lang="en-US" dirty="0">
                <a:solidFill>
                  <a:schemeClr val="accent2"/>
                </a:solidFill>
                <a:latin typeface="Calibri" panose="020F0502020204030204" pitchFamily="34" charset="0"/>
              </a:rPr>
              <a:t>Partial Homomorphic </a:t>
            </a:r>
            <a:br>
              <a:rPr lang="en-US" dirty="0">
                <a:solidFill>
                  <a:schemeClr val="accent2"/>
                </a:solidFill>
                <a:latin typeface="Calibri" panose="020F0502020204030204" pitchFamily="34" charset="0"/>
              </a:rPr>
            </a:br>
            <a:r>
              <a:rPr lang="en-US" dirty="0">
                <a:solidFill>
                  <a:schemeClr val="accent2"/>
                </a:solidFill>
                <a:latin typeface="Calibri" panose="020F0502020204030204" pitchFamily="34" charset="0"/>
              </a:rPr>
              <a:t>Encryption</a:t>
            </a:r>
          </a:p>
        </p:txBody>
      </p:sp>
    </p:spTree>
    <p:extLst>
      <p:ext uri="{BB962C8B-B14F-4D97-AF65-F5344CB8AC3E}">
        <p14:creationId xmlns:p14="http://schemas.microsoft.com/office/powerpoint/2010/main" val="48899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736" y="67534"/>
            <a:ext cx="8229600" cy="1143000"/>
          </a:xfrm>
        </p:spPr>
        <p:txBody>
          <a:bodyPr>
            <a:normAutofit/>
          </a:bodyPr>
          <a:lstStyle/>
          <a:p>
            <a:r>
              <a:rPr lang="en-US" dirty="0"/>
              <a:t>Homomorphic</a:t>
            </a:r>
            <a:r>
              <a:rPr lang="en-US" sz="3600" dirty="0"/>
              <a:t> </a:t>
            </a:r>
            <a:r>
              <a:rPr lang="en-US" dirty="0"/>
              <a:t>Encryption Schemes</a:t>
            </a:r>
            <a:endParaRPr lang="en-US" sz="3600" dirty="0"/>
          </a:p>
        </p:txBody>
      </p:sp>
      <p:sp>
        <p:nvSpPr>
          <p:cNvPr id="3" name="TextBox 2"/>
          <p:cNvSpPr txBox="1"/>
          <p:nvPr/>
        </p:nvSpPr>
        <p:spPr>
          <a:xfrm>
            <a:off x="2895600" y="1600200"/>
            <a:ext cx="3092641" cy="369332"/>
          </a:xfrm>
          <a:prstGeom prst="rect">
            <a:avLst/>
          </a:prstGeom>
          <a:noFill/>
        </p:spPr>
        <p:txBody>
          <a:bodyPr wrap="none" rtlCol="0">
            <a:spAutoFit/>
          </a:bodyPr>
          <a:lstStyle/>
          <a:p>
            <a:r>
              <a:rPr lang="en-US" dirty="0">
                <a:latin typeface="Calibri" panose="020F0502020204030204" pitchFamily="34" charset="0"/>
              </a:rPr>
              <a:t>Fully Homomorphic Encryption</a:t>
            </a:r>
          </a:p>
        </p:txBody>
      </p:sp>
      <p:sp>
        <p:nvSpPr>
          <p:cNvPr id="4" name="TextBox 3"/>
          <p:cNvSpPr txBox="1"/>
          <p:nvPr/>
        </p:nvSpPr>
        <p:spPr>
          <a:xfrm>
            <a:off x="5082752" y="3146076"/>
            <a:ext cx="2852960" cy="369332"/>
          </a:xfrm>
          <a:prstGeom prst="rect">
            <a:avLst/>
          </a:prstGeom>
          <a:noFill/>
        </p:spPr>
        <p:txBody>
          <a:bodyPr wrap="none" rtlCol="0">
            <a:spAutoFit/>
          </a:bodyPr>
          <a:lstStyle/>
          <a:p>
            <a:r>
              <a:rPr lang="en-US" dirty="0">
                <a:latin typeface="Calibri" panose="020F0502020204030204" pitchFamily="34" charset="0"/>
              </a:rPr>
              <a:t>Order-Preserving Encryption</a:t>
            </a:r>
          </a:p>
        </p:txBody>
      </p:sp>
      <p:sp>
        <p:nvSpPr>
          <p:cNvPr id="5" name="TextBox 4"/>
          <p:cNvSpPr txBox="1"/>
          <p:nvPr/>
        </p:nvSpPr>
        <p:spPr>
          <a:xfrm>
            <a:off x="5257800" y="4311134"/>
            <a:ext cx="2502865" cy="369332"/>
          </a:xfrm>
          <a:prstGeom prst="rect">
            <a:avLst/>
          </a:prstGeom>
          <a:noFill/>
        </p:spPr>
        <p:txBody>
          <a:bodyPr wrap="none" rtlCol="0">
            <a:spAutoFit/>
          </a:bodyPr>
          <a:lstStyle/>
          <a:p>
            <a:r>
              <a:rPr lang="en-US" dirty="0">
                <a:latin typeface="Calibri" panose="020F0502020204030204" pitchFamily="34" charset="0"/>
              </a:rPr>
              <a:t>Deterministic Encryption</a:t>
            </a:r>
          </a:p>
        </p:txBody>
      </p:sp>
      <p:sp>
        <p:nvSpPr>
          <p:cNvPr id="6" name="TextBox 5"/>
          <p:cNvSpPr txBox="1"/>
          <p:nvPr/>
        </p:nvSpPr>
        <p:spPr>
          <a:xfrm>
            <a:off x="3491115" y="5562600"/>
            <a:ext cx="1901611" cy="646331"/>
          </a:xfrm>
          <a:prstGeom prst="rect">
            <a:avLst/>
          </a:prstGeom>
          <a:noFill/>
        </p:spPr>
        <p:txBody>
          <a:bodyPr wrap="none" rtlCol="0">
            <a:spAutoFit/>
          </a:bodyPr>
          <a:lstStyle/>
          <a:p>
            <a:pPr algn="ctr"/>
            <a:r>
              <a:rPr lang="en-US" dirty="0">
                <a:latin typeface="Calibri" panose="020F0502020204030204" pitchFamily="34" charset="0"/>
              </a:rPr>
              <a:t>Non-Deterministic</a:t>
            </a:r>
            <a:br>
              <a:rPr lang="en-US" dirty="0">
                <a:latin typeface="Calibri" panose="020F0502020204030204" pitchFamily="34" charset="0"/>
              </a:rPr>
            </a:br>
            <a:r>
              <a:rPr lang="en-US" dirty="0">
                <a:latin typeface="Calibri" panose="020F0502020204030204" pitchFamily="34" charset="0"/>
              </a:rPr>
              <a:t>Encryption</a:t>
            </a:r>
          </a:p>
        </p:txBody>
      </p:sp>
      <p:sp>
        <p:nvSpPr>
          <p:cNvPr id="7" name="TextBox 6"/>
          <p:cNvSpPr txBox="1"/>
          <p:nvPr/>
        </p:nvSpPr>
        <p:spPr>
          <a:xfrm>
            <a:off x="228600" y="3657600"/>
            <a:ext cx="1460015" cy="646331"/>
          </a:xfrm>
          <a:prstGeom prst="rect">
            <a:avLst/>
          </a:prstGeom>
          <a:noFill/>
        </p:spPr>
        <p:txBody>
          <a:bodyPr wrap="none" rtlCol="0">
            <a:spAutoFit/>
          </a:bodyPr>
          <a:lstStyle/>
          <a:p>
            <a:pPr algn="ctr"/>
            <a:r>
              <a:rPr lang="en-US" dirty="0" err="1">
                <a:latin typeface="Calibri" panose="020F0502020204030204" pitchFamily="34" charset="0"/>
              </a:rPr>
              <a:t>Paillier</a:t>
            </a:r>
            <a:r>
              <a:rPr lang="en-US" dirty="0">
                <a:latin typeface="Calibri" panose="020F0502020204030204" pitchFamily="34" charset="0"/>
              </a:rPr>
              <a:t> </a:t>
            </a:r>
            <a:br>
              <a:rPr lang="en-US" dirty="0">
                <a:latin typeface="Calibri" panose="020F0502020204030204" pitchFamily="34" charset="0"/>
              </a:rPr>
            </a:br>
            <a:r>
              <a:rPr lang="en-US" dirty="0">
                <a:latin typeface="Calibri" panose="020F0502020204030204" pitchFamily="34" charset="0"/>
              </a:rPr>
              <a:t>Cryptosystem</a:t>
            </a:r>
          </a:p>
        </p:txBody>
      </p:sp>
      <p:sp>
        <p:nvSpPr>
          <p:cNvPr id="8" name="TextBox 7"/>
          <p:cNvSpPr txBox="1"/>
          <p:nvPr/>
        </p:nvSpPr>
        <p:spPr>
          <a:xfrm>
            <a:off x="2514600" y="3657599"/>
            <a:ext cx="1460015" cy="646331"/>
          </a:xfrm>
          <a:prstGeom prst="rect">
            <a:avLst/>
          </a:prstGeom>
          <a:noFill/>
        </p:spPr>
        <p:txBody>
          <a:bodyPr wrap="none" rtlCol="0">
            <a:spAutoFit/>
          </a:bodyPr>
          <a:lstStyle/>
          <a:p>
            <a:pPr algn="ctr"/>
            <a:r>
              <a:rPr lang="en-US" dirty="0" err="1">
                <a:latin typeface="Calibri" panose="020F0502020204030204" pitchFamily="34" charset="0"/>
              </a:rPr>
              <a:t>ElGamal</a:t>
            </a:r>
            <a:br>
              <a:rPr lang="en-US" dirty="0">
                <a:latin typeface="Calibri" panose="020F0502020204030204" pitchFamily="34" charset="0"/>
              </a:rPr>
            </a:br>
            <a:r>
              <a:rPr lang="en-US" dirty="0">
                <a:latin typeface="Calibri" panose="020F0502020204030204" pitchFamily="34" charset="0"/>
              </a:rPr>
              <a:t>Cryptosystem</a:t>
            </a:r>
          </a:p>
        </p:txBody>
      </p:sp>
      <p:cxnSp>
        <p:nvCxnSpPr>
          <p:cNvPr id="10" name="Straight Arrow Connector 9"/>
          <p:cNvCxnSpPr>
            <a:stCxn id="8" idx="0"/>
            <a:endCxn id="3" idx="2"/>
          </p:cNvCxnSpPr>
          <p:nvPr/>
        </p:nvCxnSpPr>
        <p:spPr>
          <a:xfrm flipV="1">
            <a:off x="3244608" y="1969532"/>
            <a:ext cx="1197313" cy="1688067"/>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0"/>
            <a:endCxn id="3" idx="2"/>
          </p:cNvCxnSpPr>
          <p:nvPr/>
        </p:nvCxnSpPr>
        <p:spPr>
          <a:xfrm flipV="1">
            <a:off x="958608" y="1969532"/>
            <a:ext cx="3483313" cy="1688068"/>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a:endCxn id="7" idx="2"/>
          </p:cNvCxnSpPr>
          <p:nvPr/>
        </p:nvCxnSpPr>
        <p:spPr>
          <a:xfrm flipH="1" flipV="1">
            <a:off x="958608" y="4303931"/>
            <a:ext cx="3483313" cy="1258669"/>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8" idx="2"/>
          </p:cNvCxnSpPr>
          <p:nvPr/>
        </p:nvCxnSpPr>
        <p:spPr>
          <a:xfrm flipH="1" flipV="1">
            <a:off x="3244608" y="4303930"/>
            <a:ext cx="1197313" cy="1258670"/>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0"/>
            <a:endCxn id="5" idx="2"/>
          </p:cNvCxnSpPr>
          <p:nvPr/>
        </p:nvCxnSpPr>
        <p:spPr>
          <a:xfrm flipV="1">
            <a:off x="4441921" y="4680466"/>
            <a:ext cx="2067312" cy="882134"/>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0"/>
            <a:endCxn id="4" idx="2"/>
          </p:cNvCxnSpPr>
          <p:nvPr/>
        </p:nvCxnSpPr>
        <p:spPr>
          <a:xfrm flipH="1" flipV="1">
            <a:off x="6509232" y="3515408"/>
            <a:ext cx="1" cy="795726"/>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0"/>
            <a:endCxn id="3" idx="2"/>
          </p:cNvCxnSpPr>
          <p:nvPr/>
        </p:nvCxnSpPr>
        <p:spPr>
          <a:xfrm flipH="1" flipV="1">
            <a:off x="4441921" y="1969532"/>
            <a:ext cx="2067311" cy="1176544"/>
          </a:xfrm>
          <a:prstGeom prst="straightConnector1">
            <a:avLst/>
          </a:prstGeom>
          <a:ln w="19050">
            <a:prstDash val="dash"/>
            <a:tailEnd type="stealth"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5337702" y="5645469"/>
                <a:ext cx="62068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0"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337702" y="5645469"/>
                <a:ext cx="620683" cy="400110"/>
              </a:xfrm>
              <a:prstGeom prst="rect">
                <a:avLst/>
              </a:prstGeom>
              <a:blipFill rotWithShape="0">
                <a:blip r:embed="rId3"/>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930232" y="4279229"/>
                <a:ext cx="8451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930232" y="4279229"/>
                <a:ext cx="845103" cy="400110"/>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138789" y="3127525"/>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8138789" y="3127525"/>
                <a:ext cx="652743" cy="400110"/>
              </a:xfrm>
              <a:prstGeom prst="rect">
                <a:avLst/>
              </a:prstGeom>
              <a:blipFill rotWithShape="0">
                <a:blip r:embed="rId5"/>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635767" y="3768923"/>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635767" y="3768923"/>
                <a:ext cx="652743" cy="400110"/>
              </a:xfrm>
              <a:prstGeom prst="rect">
                <a:avLst/>
              </a:prstGeom>
              <a:blipFill rotWithShape="0">
                <a:blip r:embed="rId6"/>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821810" y="3713216"/>
                <a:ext cx="64312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821810" y="3713216"/>
                <a:ext cx="643125" cy="400110"/>
              </a:xfrm>
              <a:prstGeom prst="rect">
                <a:avLst/>
              </a:prstGeom>
              <a:blipFill rotWithShape="0">
                <a:blip r:embed="rId7"/>
                <a:stretch>
                  <a:fillRect b="-15152"/>
                </a:stretch>
              </a:blipFill>
            </p:spPr>
            <p:txBody>
              <a:bodyPr/>
              <a:lstStyle/>
              <a:p>
                <a:r>
                  <a:rPr lang="en-US">
                    <a:noFill/>
                  </a:rPr>
                  <a:t> </a:t>
                </a:r>
              </a:p>
            </p:txBody>
          </p:sp>
        </mc:Fallback>
      </mc:AlternateContent>
      <p:sp>
        <p:nvSpPr>
          <p:cNvPr id="32" name="TextBox 31"/>
          <p:cNvSpPr txBox="1"/>
          <p:nvPr/>
        </p:nvSpPr>
        <p:spPr>
          <a:xfrm>
            <a:off x="6213242" y="1587069"/>
            <a:ext cx="1518877" cy="369332"/>
          </a:xfrm>
          <a:prstGeom prst="rect">
            <a:avLst/>
          </a:prstGeom>
          <a:noFill/>
        </p:spPr>
        <p:txBody>
          <a:bodyPr wrap="none" rtlCol="0">
            <a:spAutoFit/>
          </a:bodyPr>
          <a:lstStyle/>
          <a:p>
            <a:r>
              <a:rPr lang="en-US" dirty="0">
                <a:latin typeface="Calibri" panose="020F0502020204030204" pitchFamily="34" charset="0"/>
              </a:rPr>
              <a:t>(Any function)</a:t>
            </a:r>
          </a:p>
        </p:txBody>
      </p:sp>
      <p:sp>
        <p:nvSpPr>
          <p:cNvPr id="9" name="Slide Number Placeholder 8"/>
          <p:cNvSpPr>
            <a:spLocks noGrp="1"/>
          </p:cNvSpPr>
          <p:nvPr>
            <p:ph type="sldNum" sz="quarter" idx="12"/>
          </p:nvPr>
        </p:nvSpPr>
        <p:spPr/>
        <p:txBody>
          <a:bodyPr/>
          <a:lstStyle/>
          <a:p>
            <a:fld id="{BACC0D7D-E0FC-49BF-B4A2-5B13217C58F0}" type="slidenum">
              <a:rPr lang="en-US" smtClean="0">
                <a:latin typeface="Calibri" panose="020F0502020204030204" pitchFamily="34" charset="0"/>
              </a:rPr>
              <a:t>43</a:t>
            </a:fld>
            <a:endParaRPr lang="en-US" dirty="0">
              <a:latin typeface="Calibri" panose="020F0502020204030204" pitchFamily="34" charset="0"/>
            </a:endParaRPr>
          </a:p>
        </p:txBody>
      </p:sp>
      <p:sp>
        <p:nvSpPr>
          <p:cNvPr id="42" name="TextBox 41"/>
          <p:cNvSpPr txBox="1"/>
          <p:nvPr/>
        </p:nvSpPr>
        <p:spPr>
          <a:xfrm>
            <a:off x="5180804" y="1902049"/>
            <a:ext cx="1083951" cy="338554"/>
          </a:xfrm>
          <a:prstGeom prst="rect">
            <a:avLst/>
          </a:prstGeom>
          <a:noFill/>
        </p:spPr>
        <p:txBody>
          <a:bodyPr wrap="none" rtlCol="0">
            <a:spAutoFit/>
          </a:bodyPr>
          <a:lstStyle/>
          <a:p>
            <a:r>
              <a:rPr lang="en-US" sz="1600" dirty="0">
                <a:latin typeface="Calibri" panose="020F0502020204030204" pitchFamily="34" charset="0"/>
              </a:rPr>
              <a:t>[G09, G10]</a:t>
            </a:r>
          </a:p>
        </p:txBody>
      </p:sp>
      <p:sp>
        <p:nvSpPr>
          <p:cNvPr id="11" name="TextBox 10"/>
          <p:cNvSpPr txBox="1"/>
          <p:nvPr/>
        </p:nvSpPr>
        <p:spPr>
          <a:xfrm>
            <a:off x="405298" y="4279229"/>
            <a:ext cx="623889" cy="338554"/>
          </a:xfrm>
          <a:prstGeom prst="rect">
            <a:avLst/>
          </a:prstGeom>
          <a:noFill/>
        </p:spPr>
        <p:txBody>
          <a:bodyPr wrap="none" rtlCol="0">
            <a:spAutoFit/>
          </a:bodyPr>
          <a:lstStyle/>
          <a:p>
            <a:r>
              <a:rPr lang="en-US" sz="1600" dirty="0">
                <a:latin typeface="Calibri" panose="020F0502020204030204" pitchFamily="34" charset="0"/>
              </a:rPr>
              <a:t>[P99]</a:t>
            </a:r>
          </a:p>
        </p:txBody>
      </p:sp>
      <p:sp>
        <p:nvSpPr>
          <p:cNvPr id="13" name="TextBox 12"/>
          <p:cNvSpPr txBox="1"/>
          <p:nvPr/>
        </p:nvSpPr>
        <p:spPr>
          <a:xfrm>
            <a:off x="2609011" y="4247320"/>
            <a:ext cx="619080" cy="338554"/>
          </a:xfrm>
          <a:prstGeom prst="rect">
            <a:avLst/>
          </a:prstGeom>
          <a:noFill/>
        </p:spPr>
        <p:txBody>
          <a:bodyPr wrap="none" rtlCol="0">
            <a:spAutoFit/>
          </a:bodyPr>
          <a:lstStyle/>
          <a:p>
            <a:r>
              <a:rPr lang="en-US" sz="1600" dirty="0">
                <a:latin typeface="Calibri" panose="020F0502020204030204" pitchFamily="34" charset="0"/>
              </a:rPr>
              <a:t>[E84]</a:t>
            </a:r>
          </a:p>
        </p:txBody>
      </p:sp>
      <p:sp>
        <p:nvSpPr>
          <p:cNvPr id="15" name="TextBox 14"/>
          <p:cNvSpPr txBox="1"/>
          <p:nvPr/>
        </p:nvSpPr>
        <p:spPr>
          <a:xfrm>
            <a:off x="5124824" y="3430369"/>
            <a:ext cx="1467068" cy="338554"/>
          </a:xfrm>
          <a:prstGeom prst="rect">
            <a:avLst/>
          </a:prstGeom>
          <a:noFill/>
        </p:spPr>
        <p:txBody>
          <a:bodyPr wrap="none" rtlCol="0">
            <a:spAutoFit/>
          </a:bodyPr>
          <a:lstStyle/>
          <a:p>
            <a:r>
              <a:rPr lang="en-US" sz="1600" dirty="0">
                <a:latin typeface="Calibri" panose="020F0502020204030204" pitchFamily="34" charset="0"/>
              </a:rPr>
              <a:t>[BCN11, PLZ13]</a:t>
            </a:r>
          </a:p>
        </p:txBody>
      </p:sp>
      <p:cxnSp>
        <p:nvCxnSpPr>
          <p:cNvPr id="28" name="Straight Connector 27"/>
          <p:cNvCxnSpPr/>
          <p:nvPr/>
        </p:nvCxnSpPr>
        <p:spPr>
          <a:xfrm>
            <a:off x="140368" y="5334000"/>
            <a:ext cx="868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8600" y="2514600"/>
            <a:ext cx="868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8992" y="2607557"/>
            <a:ext cx="2241191" cy="646331"/>
          </a:xfrm>
          <a:prstGeom prst="rect">
            <a:avLst/>
          </a:prstGeom>
          <a:noFill/>
        </p:spPr>
        <p:txBody>
          <a:bodyPr wrap="none" rtlCol="0">
            <a:spAutoFit/>
          </a:bodyPr>
          <a:lstStyle/>
          <a:p>
            <a:pPr algn="ctr"/>
            <a:r>
              <a:rPr lang="en-US" dirty="0">
                <a:solidFill>
                  <a:schemeClr val="accent2"/>
                </a:solidFill>
                <a:latin typeface="Calibri" panose="020F0502020204030204" pitchFamily="34" charset="0"/>
              </a:rPr>
              <a:t>Partial Homomorphic </a:t>
            </a:r>
            <a:br>
              <a:rPr lang="en-US" dirty="0">
                <a:solidFill>
                  <a:schemeClr val="accent2"/>
                </a:solidFill>
                <a:latin typeface="Calibri" panose="020F0502020204030204" pitchFamily="34" charset="0"/>
              </a:rPr>
            </a:br>
            <a:r>
              <a:rPr lang="en-US" dirty="0">
                <a:solidFill>
                  <a:schemeClr val="accent2"/>
                </a:solidFill>
                <a:latin typeface="Calibri" panose="020F0502020204030204" pitchFamily="34" charset="0"/>
              </a:rPr>
              <a:t>Encryption</a:t>
            </a:r>
          </a:p>
        </p:txBody>
      </p:sp>
      <p:sp>
        <p:nvSpPr>
          <p:cNvPr id="31" name="Rectangle 30"/>
          <p:cNvSpPr/>
          <p:nvPr/>
        </p:nvSpPr>
        <p:spPr>
          <a:xfrm>
            <a:off x="4720875" y="2557804"/>
            <a:ext cx="4191000" cy="2726956"/>
          </a:xfrm>
          <a:prstGeom prst="rect">
            <a:avLst/>
          </a:prstGeom>
          <a:solidFill>
            <a:srgbClr val="00B05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3" name="Rectangle 32"/>
          <p:cNvSpPr/>
          <p:nvPr/>
        </p:nvSpPr>
        <p:spPr>
          <a:xfrm>
            <a:off x="140368" y="5400893"/>
            <a:ext cx="8775032" cy="1228507"/>
          </a:xfrm>
          <a:prstGeom prst="rect">
            <a:avLst/>
          </a:prstGeom>
          <a:solidFill>
            <a:srgbClr val="00B05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4" name="Rectangle 33"/>
          <p:cNvSpPr/>
          <p:nvPr/>
        </p:nvSpPr>
        <p:spPr>
          <a:xfrm>
            <a:off x="128378" y="2545511"/>
            <a:ext cx="4431632" cy="2726956"/>
          </a:xfrm>
          <a:prstGeom prst="rect">
            <a:avLst/>
          </a:prstGeom>
          <a:solidFill>
            <a:srgbClr val="FF9933">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5" name="TextBox 34"/>
          <p:cNvSpPr txBox="1"/>
          <p:nvPr/>
        </p:nvSpPr>
        <p:spPr>
          <a:xfrm>
            <a:off x="6975981" y="5756293"/>
            <a:ext cx="995785" cy="369332"/>
          </a:xfrm>
          <a:prstGeom prst="rect">
            <a:avLst/>
          </a:prstGeom>
          <a:noFill/>
        </p:spPr>
        <p:txBody>
          <a:bodyPr wrap="none" rtlCol="0">
            <a:prstTxWarp prst="textPlain">
              <a:avLst/>
            </a:prstTxWarp>
            <a:spAutoFit/>
          </a:bodyPr>
          <a:lstStyle/>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rPr>
              <a:t>Practical</a:t>
            </a:r>
          </a:p>
        </p:txBody>
      </p:sp>
      <p:sp>
        <p:nvSpPr>
          <p:cNvPr id="36" name="TextBox 35"/>
          <p:cNvSpPr txBox="1"/>
          <p:nvPr/>
        </p:nvSpPr>
        <p:spPr>
          <a:xfrm>
            <a:off x="304800" y="4812268"/>
            <a:ext cx="1190599" cy="369332"/>
          </a:xfrm>
          <a:prstGeom prst="rect">
            <a:avLst/>
          </a:prstGeom>
          <a:noFill/>
        </p:spPr>
        <p:txBody>
          <a:bodyPr wrap="none" rtlCol="0">
            <a:prstTxWarp prst="textPlain">
              <a:avLst/>
            </a:prstTxWarp>
            <a:spAutoFit/>
          </a:bodyPr>
          <a:lstStyle/>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rPr>
              <a:t>Expensive</a:t>
            </a:r>
          </a:p>
        </p:txBody>
      </p:sp>
      <p:sp>
        <p:nvSpPr>
          <p:cNvPr id="37" name="Rectangle 36"/>
          <p:cNvSpPr/>
          <p:nvPr/>
        </p:nvSpPr>
        <p:spPr>
          <a:xfrm>
            <a:off x="155608" y="1162544"/>
            <a:ext cx="8775032" cy="1295400"/>
          </a:xfrm>
          <a:prstGeom prst="rect">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8" name="TextBox 37"/>
          <p:cNvSpPr txBox="1"/>
          <p:nvPr/>
        </p:nvSpPr>
        <p:spPr>
          <a:xfrm>
            <a:off x="454362" y="1611868"/>
            <a:ext cx="1298237" cy="369332"/>
          </a:xfrm>
          <a:prstGeom prst="rect">
            <a:avLst/>
          </a:prstGeom>
          <a:noFill/>
        </p:spPr>
        <p:txBody>
          <a:bodyPr wrap="none" rtlCol="0">
            <a:prstTxWarp prst="textPlain">
              <a:avLst/>
            </a:prstTxWarp>
            <a:spAutoFit/>
          </a:bodyPr>
          <a:lstStyle/>
          <a:p>
            <a:r>
              <a:rPr lang="en-US" dirty="0">
                <a:ln w="0"/>
                <a:solidFill>
                  <a:schemeClr val="tx1">
                    <a:lumMod val="95000"/>
                    <a:lumOff val="5000"/>
                  </a:schemeClr>
                </a:solidFill>
                <a:effectLst>
                  <a:outerShdw blurRad="38100" dist="19050" dir="2700000" algn="tl" rotWithShape="0">
                    <a:schemeClr val="dk1">
                      <a:alpha val="40000"/>
                    </a:schemeClr>
                  </a:outerShdw>
                </a:effectLst>
                <a:latin typeface="Calibri" panose="020F0502020204030204" pitchFamily="34" charset="0"/>
              </a:rPr>
              <a:t>Impractical</a:t>
            </a:r>
          </a:p>
        </p:txBody>
      </p:sp>
    </p:spTree>
    <p:extLst>
      <p:ext uri="{BB962C8B-B14F-4D97-AF65-F5344CB8AC3E}">
        <p14:creationId xmlns:p14="http://schemas.microsoft.com/office/powerpoint/2010/main" val="13278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P spid="35" grpId="0"/>
      <p:bldP spid="36" grpId="0"/>
      <p:bldP spid="37" grpId="0" animBg="1"/>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Homomorphic Encryption Schemes: Performance</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1447800" y="2286000"/>
              <a:ext cx="6096000" cy="3759200"/>
            </p:xfrm>
            <a:graphic>
              <a:graphicData uri="http://schemas.openxmlformats.org/drawingml/2006/table">
                <a:tbl>
                  <a:tblPr>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939800">
                    <a:tc>
                      <a:txBody>
                        <a:bodyPr/>
                        <a:lstStyle/>
                        <a:p>
                          <a:pPr lvl="0" algn="ctr"/>
                          <a:r>
                            <a:rPr lang="en-US" sz="1600" dirty="0">
                              <a:latin typeface="Calibri" panose="020F0502020204030204" pitchFamily="34" charset="0"/>
                            </a:rPr>
                            <a:t>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r>
                            <a:rPr lang="en-US" sz="1600" dirty="0">
                              <a:latin typeface="Calibri" panose="020F0502020204030204" pitchFamily="34" charset="0"/>
                            </a:rPr>
                            <a:t>Space for</a:t>
                          </a:r>
                          <a:r>
                            <a:rPr lang="en-US" sz="1600" baseline="0" dirty="0">
                              <a:latin typeface="Calibri" panose="020F0502020204030204" pitchFamily="34" charset="0"/>
                            </a:rPr>
                            <a:t> 1 integer (bits)</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r>
                            <a:rPr lang="en-US" sz="1600" dirty="0">
                              <a:latin typeface="Calibri" panose="020F0502020204030204" pitchFamily="34" charset="0"/>
                            </a:rPr>
                            <a:t>Time for 1 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extLst>
                      <a:ext uri="{0D108BD9-81ED-4DB2-BD59-A6C34878D82A}">
                        <a16:rowId xmlns:a16="http://schemas.microsoft.com/office/drawing/2014/main" val="10000"/>
                      </a:ext>
                    </a:extLst>
                  </a:tr>
                  <a:tr h="939800">
                    <a:tc>
                      <a:txBody>
                        <a:bodyPr/>
                        <a:lstStyle/>
                        <a:p>
                          <a:pPr lvl="1" algn="ct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smtClean="0">
                                        <a:latin typeface="Cambria Math" panose="02040503050406030204" pitchFamily="18" charset="0"/>
                                      </a:rPr>
                                      <m:t>2</m:t>
                                    </m:r>
                                  </m:e>
                                  <m:sup>
                                    <m:r>
                                      <a:rPr lang="en-US" sz="1800" smtClean="0">
                                        <a:latin typeface="Cambria Math" panose="02040503050406030204" pitchFamily="18" charset="0"/>
                                      </a:rPr>
                                      <m:t>14</m:t>
                                    </m:r>
                                  </m:sup>
                                </m:sSup>
                              </m:oMath>
                            </m:oMathPara>
                          </a14:m>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r>
                            <a:rPr lang="en-US" sz="1600" dirty="0">
                              <a:latin typeface="Calibri" panose="020F0502020204030204" pitchFamily="34" charset="0"/>
                            </a:rPr>
                            <a:t>Cosmic time</a:t>
                          </a:r>
                          <a:r>
                            <a:rPr lang="en-US" sz="1600" baseline="0" dirty="0">
                              <a:latin typeface="Calibri" panose="020F0502020204030204" pitchFamily="34" charset="0"/>
                            </a:rPr>
                            <a:t> scales</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extLst>
                      <a:ext uri="{0D108BD9-81ED-4DB2-BD59-A6C34878D82A}">
                        <a16:rowId xmlns:a16="http://schemas.microsoft.com/office/drawing/2014/main" val="10001"/>
                      </a:ext>
                    </a:extLst>
                  </a:tr>
                  <a:tr h="939800">
                    <a:tc>
                      <a:txBody>
                        <a:bodyPr/>
                        <a:lstStyle/>
                        <a:p>
                          <a:pPr lvl="1" algn="ct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14:m>
                            <m:oMathPara xmlns:m="http://schemas.openxmlformats.org/officeDocument/2006/math">
                              <m:oMathParaPr>
                                <m:jc m:val="centerGroup"/>
                              </m:oMathParaPr>
                              <m:oMath xmlns:m="http://schemas.openxmlformats.org/officeDocument/2006/math">
                                <m:r>
                                  <a:rPr lang="en-US" sz="1800" smtClean="0">
                                    <a:latin typeface="Cambria Math" panose="02040503050406030204" pitchFamily="18" charset="0"/>
                                  </a:rPr>
                                  <m:t>2048</m:t>
                                </m:r>
                              </m:oMath>
                            </m:oMathPara>
                          </a14:m>
                          <a:endParaRPr lang="en-US" sz="18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14:m>
                            <m:oMath xmlns:m="http://schemas.openxmlformats.org/officeDocument/2006/math">
                              <m:r>
                                <a:rPr lang="en-US" sz="1600" smtClean="0">
                                  <a:latin typeface="Cambria Math" panose="02040503050406030204" pitchFamily="18" charset="0"/>
                                </a:rPr>
                                <m:t>≈ </m:t>
                              </m:r>
                            </m:oMath>
                          </a14:m>
                          <a:r>
                            <a:rPr lang="en-US" sz="1600" dirty="0">
                              <a:latin typeface="Calibri" panose="020F0502020204030204" pitchFamily="34" charset="0"/>
                            </a:rPr>
                            <a:t>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extLst>
                      <a:ext uri="{0D108BD9-81ED-4DB2-BD59-A6C34878D82A}">
                        <a16:rowId xmlns:a16="http://schemas.microsoft.com/office/drawing/2014/main" val="10002"/>
                      </a:ext>
                    </a:extLst>
                  </a:tr>
                  <a:tr h="939800">
                    <a:tc>
                      <a:txBody>
                        <a:bodyPr/>
                        <a:lstStyle/>
                        <a:p>
                          <a:pPr lvl="1" algn="l"/>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14:m>
                            <m:oMathPara xmlns:m="http://schemas.openxmlformats.org/officeDocument/2006/math">
                              <m:oMathParaPr>
                                <m:jc m:val="centerGroup"/>
                              </m:oMathParaPr>
                              <m:oMath xmlns:m="http://schemas.openxmlformats.org/officeDocument/2006/math">
                                <m:r>
                                  <a:rPr lang="en-US" sz="1800" smtClean="0">
                                    <a:latin typeface="Cambria Math" panose="02040503050406030204" pitchFamily="18" charset="0"/>
                                  </a:rPr>
                                  <m:t>128</m:t>
                                </m:r>
                              </m:oMath>
                            </m:oMathPara>
                          </a14:m>
                          <a:endParaRPr lang="en-US" sz="18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14:m>
                            <m:oMath xmlns:m="http://schemas.openxmlformats.org/officeDocument/2006/math">
                              <m:r>
                                <a:rPr lang="en-US" sz="1600" smtClean="0">
                                  <a:latin typeface="Cambria Math" panose="02040503050406030204" pitchFamily="18" charset="0"/>
                                </a:rPr>
                                <m:t>≈ </m:t>
                              </m:r>
                              <m:r>
                                <a:rPr lang="en-US" sz="1600" i="1" dirty="0" smtClean="0">
                                  <a:latin typeface="Cambria Math" panose="02040503050406030204" pitchFamily="18" charset="0"/>
                                </a:rPr>
                                <m:t>µ</m:t>
                              </m:r>
                            </m:oMath>
                          </a14:m>
                          <a:r>
                            <a:rPr lang="en-US" sz="1600" dirty="0">
                              <a:latin typeface="Calibri" panose="020F0502020204030204" pitchFamily="34"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nvPr>
            </p:nvGraphicFramePr>
            <p:xfrm>
              <a:off x="1447800" y="2286000"/>
              <a:ext cx="6096000" cy="3759200"/>
            </p:xfrm>
            <a:graphic>
              <a:graphicData uri="http://schemas.openxmlformats.org/drawingml/2006/table">
                <a:tbl>
                  <a:tblPr>
                    <a:tableStyleId>{2D5ABB26-0587-4C30-8999-92F81FD0307C}</a:tableStyleId>
                  </a:tblPr>
                  <a:tblGrid>
                    <a:gridCol w="2032000"/>
                    <a:gridCol w="2032000"/>
                    <a:gridCol w="2032000"/>
                  </a:tblGrid>
                  <a:tr h="939800">
                    <a:tc>
                      <a:txBody>
                        <a:bodyPr/>
                        <a:lstStyle/>
                        <a:p>
                          <a:pPr lvl="0" algn="ctr"/>
                          <a:r>
                            <a:rPr lang="en-US" sz="1600" dirty="0" smtClean="0">
                              <a:latin typeface="Calibri" panose="020F0502020204030204" pitchFamily="34" charset="0"/>
                            </a:rPr>
                            <a:t>Scheme</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r>
                            <a:rPr lang="en-US" sz="1600" dirty="0" smtClean="0">
                              <a:latin typeface="Calibri" panose="020F0502020204030204" pitchFamily="34" charset="0"/>
                            </a:rPr>
                            <a:t>Space for</a:t>
                          </a:r>
                          <a:r>
                            <a:rPr lang="en-US" sz="1600" baseline="0" dirty="0" smtClean="0">
                              <a:latin typeface="Calibri" panose="020F0502020204030204" pitchFamily="34" charset="0"/>
                            </a:rPr>
                            <a:t> 1 integer (bits)</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pPr lvl="0" algn="ctr"/>
                          <a:r>
                            <a:rPr lang="en-US" sz="1600" dirty="0" smtClean="0">
                              <a:latin typeface="Calibri" panose="020F0502020204030204" pitchFamily="34" charset="0"/>
                            </a:rPr>
                            <a:t>Time for 1 operation</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r>
                  <a:tr h="939800">
                    <a:tc>
                      <a:txBody>
                        <a:bodyPr/>
                        <a:lstStyle/>
                        <a:p>
                          <a:pPr lvl="1" algn="ct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blipFill rotWithShape="0">
                          <a:blip r:embed="rId2"/>
                          <a:stretch>
                            <a:fillRect l="-100901" t="-101290" r="-101201" b="-200000"/>
                          </a:stretch>
                        </a:blipFill>
                      </a:tcPr>
                    </a:tc>
                    <a:tc>
                      <a:txBody>
                        <a:bodyPr/>
                        <a:lstStyle/>
                        <a:p>
                          <a:pPr lvl="0" algn="ctr"/>
                          <a:r>
                            <a:rPr lang="en-US" sz="1600" dirty="0" smtClean="0">
                              <a:latin typeface="Calibri" panose="020F0502020204030204" pitchFamily="34" charset="0"/>
                            </a:rPr>
                            <a:t>Cosmic time</a:t>
                          </a:r>
                          <a:r>
                            <a:rPr lang="en-US" sz="1600" baseline="0" dirty="0" smtClean="0">
                              <a:latin typeface="Calibri" panose="020F0502020204030204" pitchFamily="34" charset="0"/>
                            </a:rPr>
                            <a:t> scales</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r>
                  <a:tr h="939800">
                    <a:tc>
                      <a:txBody>
                        <a:bodyPr/>
                        <a:lstStyle/>
                        <a:p>
                          <a:pPr lvl="1" algn="ct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blipFill rotWithShape="0">
                          <a:blip r:embed="rId2"/>
                          <a:stretch>
                            <a:fillRect l="-100901" t="-202597" r="-101201" b="-101299"/>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blipFill rotWithShape="0">
                          <a:blip r:embed="rId2"/>
                          <a:stretch>
                            <a:fillRect l="-200299" t="-202597" r="-898" b="-101299"/>
                          </a:stretch>
                        </a:blipFill>
                      </a:tcPr>
                    </a:tc>
                  </a:tr>
                  <a:tr h="939800">
                    <a:tc>
                      <a:txBody>
                        <a:bodyPr/>
                        <a:lstStyle/>
                        <a:p>
                          <a:pPr lvl="1" algn="l"/>
                          <a:endParaRPr lang="en-US" sz="1600" dirty="0" smtClean="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blipFill rotWithShape="0">
                          <a:blip r:embed="rId2"/>
                          <a:stretch>
                            <a:fillRect l="-100901" t="-302597" r="-101201" b="-1299"/>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blipFill rotWithShape="0">
                          <a:blip r:embed="rId2"/>
                          <a:stretch>
                            <a:fillRect l="-200299" t="-302597" r="-898" b="-1299"/>
                          </a:stretch>
                        </a:blipFill>
                      </a:tcPr>
                    </a:tc>
                  </a:tr>
                </a:tbl>
              </a:graphicData>
            </a:graphic>
          </p:graphicFrame>
        </mc:Fallback>
      </mc:AlternateContent>
      <p:sp>
        <p:nvSpPr>
          <p:cNvPr id="4" name="Rectangle 3"/>
          <p:cNvSpPr/>
          <p:nvPr/>
        </p:nvSpPr>
        <p:spPr>
          <a:xfrm>
            <a:off x="1447800" y="5105400"/>
            <a:ext cx="2057400" cy="914400"/>
          </a:xfrm>
          <a:prstGeom prst="rect">
            <a:avLst/>
          </a:prstGeom>
          <a:solidFill>
            <a:srgbClr val="00B05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Calibri" panose="020F0502020204030204" pitchFamily="34" charset="0"/>
              </a:rPr>
              <a:t>Deterministic</a:t>
            </a:r>
            <a:br>
              <a:rPr lang="en-US" sz="1600" dirty="0">
                <a:solidFill>
                  <a:schemeClr val="tx1">
                    <a:lumMod val="95000"/>
                    <a:lumOff val="5000"/>
                  </a:schemeClr>
                </a:solidFill>
                <a:latin typeface="Calibri" panose="020F0502020204030204" pitchFamily="34" charset="0"/>
              </a:rPr>
            </a:br>
            <a:r>
              <a:rPr lang="en-US" sz="1600" dirty="0">
                <a:solidFill>
                  <a:schemeClr val="tx1">
                    <a:lumMod val="95000"/>
                    <a:lumOff val="5000"/>
                  </a:schemeClr>
                </a:solidFill>
                <a:latin typeface="Calibri" panose="020F0502020204030204" pitchFamily="34" charset="0"/>
              </a:rPr>
              <a:t>Order-preserving</a:t>
            </a:r>
          </a:p>
        </p:txBody>
      </p:sp>
      <p:sp>
        <p:nvSpPr>
          <p:cNvPr id="5" name="Rectangle 4"/>
          <p:cNvSpPr/>
          <p:nvPr/>
        </p:nvSpPr>
        <p:spPr>
          <a:xfrm>
            <a:off x="1447800" y="4152900"/>
            <a:ext cx="2057400" cy="914400"/>
          </a:xfrm>
          <a:prstGeom prst="rect">
            <a:avLst/>
          </a:prstGeom>
          <a:solidFill>
            <a:srgbClr val="FF9933">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lumMod val="95000"/>
                    <a:lumOff val="5000"/>
                  </a:schemeClr>
                </a:solidFill>
                <a:latin typeface="Calibri" panose="020F0502020204030204" pitchFamily="34" charset="0"/>
              </a:rPr>
              <a:t>Paillier</a:t>
            </a:r>
            <a:br>
              <a:rPr lang="en-US" sz="1600" dirty="0">
                <a:solidFill>
                  <a:schemeClr val="tx1">
                    <a:lumMod val="95000"/>
                    <a:lumOff val="5000"/>
                  </a:schemeClr>
                </a:solidFill>
                <a:latin typeface="Calibri" panose="020F0502020204030204" pitchFamily="34" charset="0"/>
              </a:rPr>
            </a:br>
            <a:r>
              <a:rPr lang="en-US" sz="1600" dirty="0" err="1">
                <a:solidFill>
                  <a:schemeClr val="tx1">
                    <a:lumMod val="95000"/>
                    <a:lumOff val="5000"/>
                  </a:schemeClr>
                </a:solidFill>
                <a:latin typeface="Calibri" panose="020F0502020204030204" pitchFamily="34" charset="0"/>
              </a:rPr>
              <a:t>ElGamal</a:t>
            </a:r>
            <a:endParaRPr lang="en-US" sz="1600" dirty="0">
              <a:solidFill>
                <a:schemeClr val="tx1">
                  <a:lumMod val="95000"/>
                  <a:lumOff val="5000"/>
                </a:schemeClr>
              </a:solidFill>
              <a:latin typeface="Calibri" panose="020F0502020204030204" pitchFamily="34" charset="0"/>
            </a:endParaRPr>
          </a:p>
        </p:txBody>
      </p:sp>
      <p:sp>
        <p:nvSpPr>
          <p:cNvPr id="6" name="Rectangle 5"/>
          <p:cNvSpPr/>
          <p:nvPr/>
        </p:nvSpPr>
        <p:spPr>
          <a:xfrm>
            <a:off x="1447800" y="3200400"/>
            <a:ext cx="2057400" cy="914400"/>
          </a:xfrm>
          <a:prstGeom prst="rect">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Calibri" panose="020F0502020204030204" pitchFamily="34" charset="0"/>
              </a:rPr>
              <a:t>Fully Homomorphic</a:t>
            </a:r>
            <a:br>
              <a:rPr lang="en-US" sz="1600" dirty="0">
                <a:solidFill>
                  <a:schemeClr val="tx1">
                    <a:lumMod val="95000"/>
                    <a:lumOff val="5000"/>
                  </a:schemeClr>
                </a:solidFill>
                <a:latin typeface="Calibri" panose="020F0502020204030204" pitchFamily="34" charset="0"/>
              </a:rPr>
            </a:br>
            <a:r>
              <a:rPr lang="en-US" sz="1600" dirty="0">
                <a:solidFill>
                  <a:schemeClr val="tx1">
                    <a:lumMod val="95000"/>
                    <a:lumOff val="5000"/>
                  </a:schemeClr>
                </a:solidFill>
                <a:latin typeface="Calibri" panose="020F0502020204030204" pitchFamily="34" charset="0"/>
              </a:rPr>
              <a:t>Encryption</a:t>
            </a:r>
          </a:p>
        </p:txBody>
      </p:sp>
      <p:sp>
        <p:nvSpPr>
          <p:cNvPr id="7" name="Slide Number Placeholder 6"/>
          <p:cNvSpPr>
            <a:spLocks noGrp="1"/>
          </p:cNvSpPr>
          <p:nvPr>
            <p:ph type="sldNum" sz="quarter" idx="12"/>
          </p:nvPr>
        </p:nvSpPr>
        <p:spPr/>
        <p:txBody>
          <a:bodyPr/>
          <a:lstStyle/>
          <a:p>
            <a:fld id="{BACC0D7D-E0FC-49BF-B4A2-5B13217C58F0}" type="slidenum">
              <a:rPr lang="en-US" smtClean="0"/>
              <a:t>44</a:t>
            </a:fld>
            <a:endParaRPr lang="en-US"/>
          </a:p>
        </p:txBody>
      </p:sp>
    </p:spTree>
    <p:extLst>
      <p:ext uri="{BB962C8B-B14F-4D97-AF65-F5344CB8AC3E}">
        <p14:creationId xmlns:p14="http://schemas.microsoft.com/office/powerpoint/2010/main" val="16595791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736" y="67534"/>
            <a:ext cx="8229600" cy="1143000"/>
          </a:xfrm>
        </p:spPr>
        <p:txBody>
          <a:bodyPr>
            <a:normAutofit fontScale="90000"/>
          </a:bodyPr>
          <a:lstStyle/>
          <a:p>
            <a:r>
              <a:rPr lang="en-US" dirty="0"/>
              <a:t>Homomorphic Encryption Schemes: Notation</a:t>
            </a:r>
          </a:p>
        </p:txBody>
      </p:sp>
      <p:sp>
        <p:nvSpPr>
          <p:cNvPr id="3" name="TextBox 2"/>
          <p:cNvSpPr txBox="1"/>
          <p:nvPr/>
        </p:nvSpPr>
        <p:spPr>
          <a:xfrm>
            <a:off x="2895600" y="1600200"/>
            <a:ext cx="3092641" cy="369332"/>
          </a:xfrm>
          <a:prstGeom prst="rect">
            <a:avLst/>
          </a:prstGeom>
          <a:noFill/>
        </p:spPr>
        <p:txBody>
          <a:bodyPr wrap="none" rtlCol="0">
            <a:spAutoFit/>
          </a:bodyPr>
          <a:lstStyle/>
          <a:p>
            <a:r>
              <a:rPr lang="en-US" dirty="0">
                <a:latin typeface="Calibri" panose="020F0502020204030204" pitchFamily="34" charset="0"/>
              </a:rPr>
              <a:t>Fully Homomorphic Encryption</a:t>
            </a:r>
          </a:p>
        </p:txBody>
      </p:sp>
      <p:sp>
        <p:nvSpPr>
          <p:cNvPr id="4" name="TextBox 3"/>
          <p:cNvSpPr txBox="1"/>
          <p:nvPr/>
        </p:nvSpPr>
        <p:spPr>
          <a:xfrm>
            <a:off x="5082752" y="3146076"/>
            <a:ext cx="2852960" cy="369332"/>
          </a:xfrm>
          <a:prstGeom prst="rect">
            <a:avLst/>
          </a:prstGeom>
          <a:noFill/>
        </p:spPr>
        <p:txBody>
          <a:bodyPr wrap="none" rtlCol="0">
            <a:spAutoFit/>
          </a:bodyPr>
          <a:lstStyle/>
          <a:p>
            <a:r>
              <a:rPr lang="en-US" dirty="0">
                <a:latin typeface="Calibri" panose="020F0502020204030204" pitchFamily="34" charset="0"/>
              </a:rPr>
              <a:t>Order-Preserving Encryption</a:t>
            </a:r>
          </a:p>
        </p:txBody>
      </p:sp>
      <p:sp>
        <p:nvSpPr>
          <p:cNvPr id="5" name="TextBox 4"/>
          <p:cNvSpPr txBox="1"/>
          <p:nvPr/>
        </p:nvSpPr>
        <p:spPr>
          <a:xfrm>
            <a:off x="5257800" y="4311134"/>
            <a:ext cx="2502865" cy="369332"/>
          </a:xfrm>
          <a:prstGeom prst="rect">
            <a:avLst/>
          </a:prstGeom>
          <a:noFill/>
        </p:spPr>
        <p:txBody>
          <a:bodyPr wrap="none" rtlCol="0">
            <a:spAutoFit/>
          </a:bodyPr>
          <a:lstStyle/>
          <a:p>
            <a:r>
              <a:rPr lang="en-US" dirty="0">
                <a:latin typeface="Calibri" panose="020F0502020204030204" pitchFamily="34" charset="0"/>
              </a:rPr>
              <a:t>Deterministic Encryption</a:t>
            </a:r>
          </a:p>
        </p:txBody>
      </p:sp>
      <p:sp>
        <p:nvSpPr>
          <p:cNvPr id="6" name="TextBox 5"/>
          <p:cNvSpPr txBox="1"/>
          <p:nvPr/>
        </p:nvSpPr>
        <p:spPr>
          <a:xfrm>
            <a:off x="3491115" y="5562600"/>
            <a:ext cx="1901611" cy="646331"/>
          </a:xfrm>
          <a:prstGeom prst="rect">
            <a:avLst/>
          </a:prstGeom>
          <a:noFill/>
        </p:spPr>
        <p:txBody>
          <a:bodyPr wrap="none" rtlCol="0">
            <a:spAutoFit/>
          </a:bodyPr>
          <a:lstStyle/>
          <a:p>
            <a:pPr algn="ctr"/>
            <a:r>
              <a:rPr lang="en-US" dirty="0">
                <a:latin typeface="Calibri" panose="020F0502020204030204" pitchFamily="34" charset="0"/>
              </a:rPr>
              <a:t>Non-Deterministic</a:t>
            </a:r>
            <a:br>
              <a:rPr lang="en-US" dirty="0">
                <a:latin typeface="Calibri" panose="020F0502020204030204" pitchFamily="34" charset="0"/>
              </a:rPr>
            </a:br>
            <a:r>
              <a:rPr lang="en-US" dirty="0">
                <a:latin typeface="Calibri" panose="020F0502020204030204" pitchFamily="34" charset="0"/>
              </a:rPr>
              <a:t>Encryption</a:t>
            </a:r>
          </a:p>
        </p:txBody>
      </p:sp>
      <p:sp>
        <p:nvSpPr>
          <p:cNvPr id="7" name="TextBox 6"/>
          <p:cNvSpPr txBox="1"/>
          <p:nvPr/>
        </p:nvSpPr>
        <p:spPr>
          <a:xfrm>
            <a:off x="228600" y="3657600"/>
            <a:ext cx="1460015" cy="646331"/>
          </a:xfrm>
          <a:prstGeom prst="rect">
            <a:avLst/>
          </a:prstGeom>
          <a:noFill/>
        </p:spPr>
        <p:txBody>
          <a:bodyPr wrap="none" rtlCol="0">
            <a:spAutoFit/>
          </a:bodyPr>
          <a:lstStyle/>
          <a:p>
            <a:pPr algn="ctr"/>
            <a:r>
              <a:rPr lang="en-US" dirty="0" err="1">
                <a:latin typeface="Calibri" panose="020F0502020204030204" pitchFamily="34" charset="0"/>
              </a:rPr>
              <a:t>Paillier</a:t>
            </a:r>
            <a:r>
              <a:rPr lang="en-US" dirty="0">
                <a:latin typeface="Calibri" panose="020F0502020204030204" pitchFamily="34" charset="0"/>
              </a:rPr>
              <a:t> </a:t>
            </a:r>
            <a:br>
              <a:rPr lang="en-US" dirty="0">
                <a:latin typeface="Calibri" panose="020F0502020204030204" pitchFamily="34" charset="0"/>
              </a:rPr>
            </a:br>
            <a:r>
              <a:rPr lang="en-US" dirty="0">
                <a:latin typeface="Calibri" panose="020F0502020204030204" pitchFamily="34" charset="0"/>
              </a:rPr>
              <a:t>Cryptosystem</a:t>
            </a:r>
          </a:p>
        </p:txBody>
      </p:sp>
      <p:sp>
        <p:nvSpPr>
          <p:cNvPr id="8" name="TextBox 7"/>
          <p:cNvSpPr txBox="1"/>
          <p:nvPr/>
        </p:nvSpPr>
        <p:spPr>
          <a:xfrm>
            <a:off x="2514600" y="3657599"/>
            <a:ext cx="1460015" cy="646331"/>
          </a:xfrm>
          <a:prstGeom prst="rect">
            <a:avLst/>
          </a:prstGeom>
          <a:noFill/>
        </p:spPr>
        <p:txBody>
          <a:bodyPr wrap="none" rtlCol="0">
            <a:spAutoFit/>
          </a:bodyPr>
          <a:lstStyle/>
          <a:p>
            <a:pPr algn="ctr"/>
            <a:r>
              <a:rPr lang="en-US" dirty="0" err="1">
                <a:latin typeface="Calibri" panose="020F0502020204030204" pitchFamily="34" charset="0"/>
              </a:rPr>
              <a:t>ElGamal</a:t>
            </a:r>
            <a:br>
              <a:rPr lang="en-US" dirty="0">
                <a:latin typeface="Calibri" panose="020F0502020204030204" pitchFamily="34" charset="0"/>
              </a:rPr>
            </a:br>
            <a:r>
              <a:rPr lang="en-US" dirty="0">
                <a:latin typeface="Calibri" panose="020F0502020204030204" pitchFamily="34" charset="0"/>
              </a:rPr>
              <a:t>Cryptosystem</a:t>
            </a:r>
          </a:p>
        </p:txBody>
      </p:sp>
      <p:cxnSp>
        <p:nvCxnSpPr>
          <p:cNvPr id="10" name="Straight Arrow Connector 9"/>
          <p:cNvCxnSpPr>
            <a:stCxn id="8" idx="0"/>
            <a:endCxn id="3" idx="2"/>
          </p:cNvCxnSpPr>
          <p:nvPr/>
        </p:nvCxnSpPr>
        <p:spPr>
          <a:xfrm flipV="1">
            <a:off x="3244608" y="1969532"/>
            <a:ext cx="1197313" cy="1688067"/>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0"/>
            <a:endCxn id="3" idx="2"/>
          </p:cNvCxnSpPr>
          <p:nvPr/>
        </p:nvCxnSpPr>
        <p:spPr>
          <a:xfrm flipV="1">
            <a:off x="958608" y="1969532"/>
            <a:ext cx="3483313" cy="1688068"/>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0"/>
            <a:endCxn id="7" idx="2"/>
          </p:cNvCxnSpPr>
          <p:nvPr/>
        </p:nvCxnSpPr>
        <p:spPr>
          <a:xfrm flipH="1" flipV="1">
            <a:off x="958608" y="4303931"/>
            <a:ext cx="3483313" cy="1258669"/>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8" idx="2"/>
          </p:cNvCxnSpPr>
          <p:nvPr/>
        </p:nvCxnSpPr>
        <p:spPr>
          <a:xfrm flipH="1" flipV="1">
            <a:off x="3244608" y="4303930"/>
            <a:ext cx="1197313" cy="1258670"/>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0"/>
            <a:endCxn id="5" idx="2"/>
          </p:cNvCxnSpPr>
          <p:nvPr/>
        </p:nvCxnSpPr>
        <p:spPr>
          <a:xfrm flipV="1">
            <a:off x="4441921" y="4680466"/>
            <a:ext cx="2067312" cy="882134"/>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0"/>
            <a:endCxn id="4" idx="2"/>
          </p:cNvCxnSpPr>
          <p:nvPr/>
        </p:nvCxnSpPr>
        <p:spPr>
          <a:xfrm flipH="1" flipV="1">
            <a:off x="6509232" y="3515408"/>
            <a:ext cx="1" cy="795726"/>
          </a:xfrm>
          <a:prstGeom prst="straightConnector1">
            <a:avLst/>
          </a:prstGeom>
          <a:ln w="19050">
            <a:tailEnd type="stealth"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0"/>
            <a:endCxn id="3" idx="2"/>
          </p:cNvCxnSpPr>
          <p:nvPr/>
        </p:nvCxnSpPr>
        <p:spPr>
          <a:xfrm flipH="1" flipV="1">
            <a:off x="4441921" y="1969532"/>
            <a:ext cx="2067311" cy="1176544"/>
          </a:xfrm>
          <a:prstGeom prst="straightConnector1">
            <a:avLst/>
          </a:prstGeom>
          <a:ln w="19050">
            <a:prstDash val="dash"/>
            <a:tailEnd type="stealth"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5337702" y="5645469"/>
                <a:ext cx="62068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0"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5337702" y="5645469"/>
                <a:ext cx="620683" cy="400110"/>
              </a:xfrm>
              <a:prstGeom prst="rect">
                <a:avLst/>
              </a:prstGeom>
              <a:blipFill rotWithShape="0">
                <a:blip r:embed="rId3"/>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930232" y="4279229"/>
                <a:ext cx="8451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930232" y="4279229"/>
                <a:ext cx="845103" cy="400110"/>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138789" y="3127525"/>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8138789" y="3127525"/>
                <a:ext cx="652743" cy="400110"/>
              </a:xfrm>
              <a:prstGeom prst="rect">
                <a:avLst/>
              </a:prstGeom>
              <a:blipFill rotWithShape="0">
                <a:blip r:embed="rId5"/>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635767" y="3768923"/>
                <a:ext cx="65274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635767" y="3768923"/>
                <a:ext cx="652743" cy="400110"/>
              </a:xfrm>
              <a:prstGeom prst="rect">
                <a:avLst/>
              </a:prstGeom>
              <a:blipFill rotWithShape="0">
                <a:blip r:embed="rId6"/>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821810" y="3713216"/>
                <a:ext cx="64312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m:t>
                      </m:r>
                    </m:oMath>
                  </m:oMathPara>
                </a14:m>
                <a:endParaRPr lang="en-US" sz="2000" b="1" dirty="0">
                  <a:latin typeface="Calibri" panose="020F050202020403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821810" y="3713216"/>
                <a:ext cx="643125" cy="400110"/>
              </a:xfrm>
              <a:prstGeom prst="rect">
                <a:avLst/>
              </a:prstGeom>
              <a:blipFill rotWithShape="0">
                <a:blip r:embed="rId7"/>
                <a:stretch>
                  <a:fillRect b="-15152"/>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BACC0D7D-E0FC-49BF-B4A2-5B13217C58F0}" type="slidenum">
              <a:rPr lang="en-US" smtClean="0">
                <a:latin typeface="Calibri" panose="020F0502020204030204" pitchFamily="34" charset="0"/>
              </a:rPr>
              <a:t>45</a:t>
            </a:fld>
            <a:endParaRPr lang="en-US" dirty="0">
              <a:latin typeface="Calibri" panose="020F0502020204030204" pitchFamily="34" charset="0"/>
            </a:endParaRPr>
          </a:p>
        </p:txBody>
      </p:sp>
      <p:sp>
        <p:nvSpPr>
          <p:cNvPr id="11" name="TextBox 10"/>
          <p:cNvSpPr txBox="1"/>
          <p:nvPr/>
        </p:nvSpPr>
        <p:spPr>
          <a:xfrm>
            <a:off x="405298" y="4279229"/>
            <a:ext cx="623889" cy="338554"/>
          </a:xfrm>
          <a:prstGeom prst="rect">
            <a:avLst/>
          </a:prstGeom>
          <a:noFill/>
        </p:spPr>
        <p:txBody>
          <a:bodyPr wrap="none" rtlCol="0">
            <a:spAutoFit/>
          </a:bodyPr>
          <a:lstStyle/>
          <a:p>
            <a:r>
              <a:rPr lang="en-US" sz="1600" dirty="0">
                <a:latin typeface="Calibri" panose="020F0502020204030204" pitchFamily="34" charset="0"/>
              </a:rPr>
              <a:t>[P99]</a:t>
            </a:r>
          </a:p>
        </p:txBody>
      </p:sp>
      <p:sp>
        <p:nvSpPr>
          <p:cNvPr id="13" name="TextBox 12"/>
          <p:cNvSpPr txBox="1"/>
          <p:nvPr/>
        </p:nvSpPr>
        <p:spPr>
          <a:xfrm>
            <a:off x="2609011" y="4247320"/>
            <a:ext cx="619080" cy="338554"/>
          </a:xfrm>
          <a:prstGeom prst="rect">
            <a:avLst/>
          </a:prstGeom>
          <a:noFill/>
        </p:spPr>
        <p:txBody>
          <a:bodyPr wrap="none" rtlCol="0">
            <a:spAutoFit/>
          </a:bodyPr>
          <a:lstStyle/>
          <a:p>
            <a:r>
              <a:rPr lang="en-US" sz="1600" dirty="0">
                <a:latin typeface="Calibri" panose="020F0502020204030204" pitchFamily="34" charset="0"/>
              </a:rPr>
              <a:t>[E84]</a:t>
            </a:r>
          </a:p>
        </p:txBody>
      </p:sp>
      <p:sp>
        <p:nvSpPr>
          <p:cNvPr id="15" name="TextBox 14"/>
          <p:cNvSpPr txBox="1"/>
          <p:nvPr/>
        </p:nvSpPr>
        <p:spPr>
          <a:xfrm>
            <a:off x="5124824" y="3430369"/>
            <a:ext cx="1467068" cy="338554"/>
          </a:xfrm>
          <a:prstGeom prst="rect">
            <a:avLst/>
          </a:prstGeom>
          <a:noFill/>
        </p:spPr>
        <p:txBody>
          <a:bodyPr wrap="none" rtlCol="0">
            <a:spAutoFit/>
          </a:bodyPr>
          <a:lstStyle/>
          <a:p>
            <a:r>
              <a:rPr lang="en-US" sz="1600" dirty="0">
                <a:latin typeface="Calibri" panose="020F0502020204030204" pitchFamily="34" charset="0"/>
              </a:rPr>
              <a:t>[BCN11, PLZ13]</a:t>
            </a:r>
          </a:p>
        </p:txBody>
      </p:sp>
      <p:cxnSp>
        <p:nvCxnSpPr>
          <p:cNvPr id="28" name="Straight Connector 27"/>
          <p:cNvCxnSpPr/>
          <p:nvPr/>
        </p:nvCxnSpPr>
        <p:spPr>
          <a:xfrm>
            <a:off x="140368" y="5334000"/>
            <a:ext cx="868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8600" y="2514600"/>
            <a:ext cx="868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8992" y="2607557"/>
            <a:ext cx="2241191" cy="646331"/>
          </a:xfrm>
          <a:prstGeom prst="rect">
            <a:avLst/>
          </a:prstGeom>
          <a:noFill/>
        </p:spPr>
        <p:txBody>
          <a:bodyPr wrap="none" rtlCol="0">
            <a:spAutoFit/>
          </a:bodyPr>
          <a:lstStyle/>
          <a:p>
            <a:pPr algn="ctr"/>
            <a:r>
              <a:rPr lang="en-US" dirty="0">
                <a:solidFill>
                  <a:schemeClr val="accent2"/>
                </a:solidFill>
                <a:latin typeface="Calibri" panose="020F0502020204030204" pitchFamily="34" charset="0"/>
              </a:rPr>
              <a:t>Partial Homomorphic </a:t>
            </a:r>
            <a:br>
              <a:rPr lang="en-US" dirty="0">
                <a:solidFill>
                  <a:schemeClr val="accent2"/>
                </a:solidFill>
                <a:latin typeface="Calibri" panose="020F0502020204030204" pitchFamily="34" charset="0"/>
              </a:rPr>
            </a:br>
            <a:r>
              <a:rPr lang="en-US" dirty="0">
                <a:solidFill>
                  <a:schemeClr val="accent2"/>
                </a:solidFill>
                <a:latin typeface="Calibri" panose="020F0502020204030204" pitchFamily="34" charset="0"/>
              </a:rPr>
              <a:t>Encryption </a:t>
            </a:r>
            <a:r>
              <a:rPr lang="en-US" b="1" dirty="0">
                <a:solidFill>
                  <a:schemeClr val="accent2"/>
                </a:solidFill>
                <a:effectLst>
                  <a:outerShdw blurRad="38100" dist="38100" dir="2700000" algn="tl">
                    <a:srgbClr val="000000">
                      <a:alpha val="43137"/>
                    </a:srgbClr>
                  </a:outerShdw>
                </a:effectLst>
                <a:latin typeface="Calibri" panose="020F0502020204030204" pitchFamily="34" charset="0"/>
              </a:rPr>
              <a:t>(PHE)</a:t>
            </a:r>
          </a:p>
        </p:txBody>
      </p:sp>
      <p:sp>
        <p:nvSpPr>
          <p:cNvPr id="17" name="TextBox 16"/>
          <p:cNvSpPr txBox="1"/>
          <p:nvPr/>
        </p:nvSpPr>
        <p:spPr>
          <a:xfrm>
            <a:off x="5862470" y="1603057"/>
            <a:ext cx="692818"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(FHE)</a:t>
            </a:r>
          </a:p>
        </p:txBody>
      </p:sp>
      <p:sp>
        <p:nvSpPr>
          <p:cNvPr id="21" name="TextBox 20"/>
          <p:cNvSpPr txBox="1"/>
          <p:nvPr/>
        </p:nvSpPr>
        <p:spPr>
          <a:xfrm>
            <a:off x="7229399" y="4600835"/>
            <a:ext cx="700833"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(DET)</a:t>
            </a:r>
          </a:p>
        </p:txBody>
      </p:sp>
      <p:sp>
        <p:nvSpPr>
          <p:cNvPr id="31" name="TextBox 30"/>
          <p:cNvSpPr txBox="1"/>
          <p:nvPr/>
        </p:nvSpPr>
        <p:spPr>
          <a:xfrm>
            <a:off x="7229399" y="3414980"/>
            <a:ext cx="720069"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(OPE)</a:t>
            </a:r>
          </a:p>
        </p:txBody>
      </p:sp>
      <p:sp>
        <p:nvSpPr>
          <p:cNvPr id="33" name="TextBox 32"/>
          <p:cNvSpPr txBox="1"/>
          <p:nvPr/>
        </p:nvSpPr>
        <p:spPr>
          <a:xfrm>
            <a:off x="4833658" y="6105941"/>
            <a:ext cx="853119"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(NDET)</a:t>
            </a:r>
          </a:p>
        </p:txBody>
      </p:sp>
    </p:spTree>
    <p:extLst>
      <p:ext uri="{BB962C8B-B14F-4D97-AF65-F5344CB8AC3E}">
        <p14:creationId xmlns:p14="http://schemas.microsoft.com/office/powerpoint/2010/main" val="2914743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 I Encrypt a Database?</a:t>
            </a:r>
          </a:p>
        </p:txBody>
      </p:sp>
      <p:sp>
        <p:nvSpPr>
          <p:cNvPr id="6" name="Rectangle 5"/>
          <p:cNvSpPr/>
          <p:nvPr/>
        </p:nvSpPr>
        <p:spPr>
          <a:xfrm>
            <a:off x="1305880" y="1974748"/>
            <a:ext cx="1275436" cy="228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2286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rPr>
              <a:t>Encr</a:t>
            </a:r>
            <a:endParaRPr lang="en-US" dirty="0">
              <a:latin typeface="Calibri" panose="020F0502020204030204" pitchFamily="34" charset="0"/>
            </a:endParaRPr>
          </a:p>
        </p:txBody>
      </p:sp>
      <p:cxnSp>
        <p:nvCxnSpPr>
          <p:cNvPr id="10" name="Straight Arrow Connector 9"/>
          <p:cNvCxnSpPr/>
          <p:nvPr/>
        </p:nvCxnSpPr>
        <p:spPr>
          <a:xfrm>
            <a:off x="4413488" y="1790264"/>
            <a:ext cx="6112" cy="4957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324599" y="1981200"/>
            <a:ext cx="1274047" cy="228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307269" y="2206616"/>
            <a:ext cx="1275436" cy="536584"/>
            <a:chOff x="705764" y="2514600"/>
            <a:chExt cx="1275436" cy="536584"/>
          </a:xfrm>
          <a:solidFill>
            <a:srgbClr val="FF0000">
              <a:alpha val="50000"/>
            </a:srgbClr>
          </a:solidFill>
        </p:grpSpPr>
        <p:sp>
          <p:nvSpPr>
            <p:cNvPr id="11" name="Rectangle 10"/>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1307269" y="2737941"/>
            <a:ext cx="1275436" cy="536584"/>
            <a:chOff x="705764" y="2514600"/>
            <a:chExt cx="1275436" cy="536584"/>
          </a:xfrm>
          <a:solidFill>
            <a:srgbClr val="FF0000">
              <a:alpha val="50000"/>
            </a:srgbClr>
          </a:solidFill>
        </p:grpSpPr>
        <p:sp>
          <p:nvSpPr>
            <p:cNvPr id="50" name="Rectangle 49"/>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1307269" y="3270499"/>
            <a:ext cx="1275436" cy="536584"/>
            <a:chOff x="705764" y="2514600"/>
            <a:chExt cx="1275436" cy="536584"/>
          </a:xfrm>
          <a:solidFill>
            <a:srgbClr val="FF0000">
              <a:alpha val="50000"/>
            </a:srgbClr>
          </a:solidFill>
        </p:grpSpPr>
        <p:sp>
          <p:nvSpPr>
            <p:cNvPr id="71" name="Rectangle 70"/>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1305880" y="3801824"/>
            <a:ext cx="1275436" cy="536584"/>
            <a:chOff x="705764" y="2514600"/>
            <a:chExt cx="1275436" cy="536584"/>
          </a:xfrm>
          <a:solidFill>
            <a:srgbClr val="FF0000">
              <a:alpha val="50000"/>
            </a:srgbClr>
          </a:solidFill>
        </p:grpSpPr>
        <p:sp>
          <p:nvSpPr>
            <p:cNvPr id="92" name="Rectangle 91"/>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6324600" y="2209800"/>
            <a:ext cx="1275436" cy="536584"/>
            <a:chOff x="705764" y="2514600"/>
            <a:chExt cx="1275436" cy="536584"/>
          </a:xfrm>
          <a:solidFill>
            <a:srgbClr val="00B050">
              <a:alpha val="50000"/>
            </a:srgbClr>
          </a:solidFill>
        </p:grpSpPr>
        <p:sp>
          <p:nvSpPr>
            <p:cNvPr id="113" name="Rectangle 112"/>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6324600" y="2741125"/>
            <a:ext cx="1275436" cy="536584"/>
            <a:chOff x="705764" y="2514600"/>
            <a:chExt cx="1275436" cy="536584"/>
          </a:xfrm>
          <a:solidFill>
            <a:srgbClr val="00B050">
              <a:alpha val="50000"/>
            </a:srgbClr>
          </a:solidFill>
        </p:grpSpPr>
        <p:sp>
          <p:nvSpPr>
            <p:cNvPr id="134" name="Rectangle 133"/>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6324600" y="3273683"/>
            <a:ext cx="1275436" cy="536584"/>
            <a:chOff x="705764" y="2514600"/>
            <a:chExt cx="1275436" cy="536584"/>
          </a:xfrm>
          <a:solidFill>
            <a:srgbClr val="00B050">
              <a:alpha val="50000"/>
            </a:srgbClr>
          </a:solidFill>
        </p:grpSpPr>
        <p:sp>
          <p:nvSpPr>
            <p:cNvPr id="155" name="Rectangle 154"/>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6323211" y="3805008"/>
            <a:ext cx="1275436" cy="536584"/>
            <a:chOff x="705764" y="2514600"/>
            <a:chExt cx="1275436" cy="536584"/>
          </a:xfrm>
          <a:solidFill>
            <a:srgbClr val="00B050">
              <a:alpha val="50000"/>
            </a:srgbClr>
          </a:solidFill>
        </p:grpSpPr>
        <p:sp>
          <p:nvSpPr>
            <p:cNvPr id="176" name="Rectangle 175"/>
            <p:cNvSpPr/>
            <p:nvPr/>
          </p:nvSpPr>
          <p:spPr>
            <a:xfrm>
              <a:off x="705764"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962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1215123"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1471841"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724482" y="2514600"/>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05764"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962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15123"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471841"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1724482" y="2652628"/>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05764"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962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215123"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1471841"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724482" y="2783727"/>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705764"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62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215123"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1471841"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1724482" y="2914826"/>
              <a:ext cx="256718" cy="13635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BACC0D7D-E0FC-49BF-B4A2-5B13217C58F0}" type="slidenum">
              <a:rPr lang="en-US" smtClean="0"/>
              <a:t>46</a:t>
            </a:fld>
            <a:endParaRPr lang="en-US"/>
          </a:p>
        </p:txBody>
      </p:sp>
      <p:pic>
        <p:nvPicPr>
          <p:cNvPr id="196" name="Picture 1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418713">
            <a:off x="4141686" y="1219938"/>
            <a:ext cx="543602" cy="543602"/>
          </a:xfrm>
          <a:prstGeom prst="rect">
            <a:avLst/>
          </a:prstGeom>
        </p:spPr>
      </p:pic>
      <p:cxnSp>
        <p:nvCxnSpPr>
          <p:cNvPr id="8" name="Elbow Connector 7"/>
          <p:cNvCxnSpPr>
            <a:stCxn id="30" idx="3"/>
            <a:endCxn id="7" idx="1"/>
          </p:cNvCxnSpPr>
          <p:nvPr/>
        </p:nvCxnSpPr>
        <p:spPr>
          <a:xfrm>
            <a:off x="2582705" y="2274795"/>
            <a:ext cx="1379695" cy="46840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11" idx="3"/>
            <a:endCxn id="7" idx="1"/>
          </p:cNvCxnSpPr>
          <p:nvPr/>
        </p:nvCxnSpPr>
        <p:spPr>
          <a:xfrm flipV="1">
            <a:off x="2581316" y="2743200"/>
            <a:ext cx="1381084" cy="152702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3"/>
            <a:endCxn id="113" idx="1"/>
          </p:cNvCxnSpPr>
          <p:nvPr/>
        </p:nvCxnSpPr>
        <p:spPr>
          <a:xfrm flipV="1">
            <a:off x="4876800" y="2277979"/>
            <a:ext cx="1447800" cy="46522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3"/>
            <a:endCxn id="191" idx="1"/>
          </p:cNvCxnSpPr>
          <p:nvPr/>
        </p:nvCxnSpPr>
        <p:spPr>
          <a:xfrm>
            <a:off x="4876800" y="2743200"/>
            <a:ext cx="1446411" cy="153021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3502821" y="4787467"/>
            <a:ext cx="1598579" cy="369332"/>
          </a:xfrm>
          <a:prstGeom prst="rect">
            <a:avLst/>
          </a:prstGeom>
          <a:noFill/>
        </p:spPr>
        <p:txBody>
          <a:bodyPr wrap="none" rtlCol="0">
            <a:spAutoFit/>
          </a:bodyPr>
          <a:lstStyle/>
          <a:p>
            <a:r>
              <a:rPr lang="en-US" dirty="0">
                <a:latin typeface="Calibri" panose="020F0502020204030204" pitchFamily="34" charset="0"/>
              </a:rPr>
              <a:t>Cell granularity</a:t>
            </a:r>
          </a:p>
        </p:txBody>
      </p:sp>
      <p:sp>
        <p:nvSpPr>
          <p:cNvPr id="19" name="TextBox 18"/>
          <p:cNvSpPr txBox="1"/>
          <p:nvPr/>
        </p:nvSpPr>
        <p:spPr>
          <a:xfrm>
            <a:off x="2614141" y="5221252"/>
            <a:ext cx="3564117" cy="1338828"/>
          </a:xfrm>
          <a:prstGeom prst="rect">
            <a:avLst/>
          </a:prstGeom>
          <a:noFill/>
        </p:spPr>
        <p:txBody>
          <a:bodyPr wrap="none" rtlCol="0">
            <a:spAutoFit/>
          </a:bodyPr>
          <a:lstStyle/>
          <a:p>
            <a:pPr>
              <a:lnSpc>
                <a:spcPct val="150000"/>
              </a:lnSpc>
            </a:pPr>
            <a:r>
              <a:rPr lang="en-US" dirty="0">
                <a:latin typeface="Calibri" panose="020F0502020204030204" pitchFamily="34" charset="0"/>
              </a:rPr>
              <a:t>Advantage: </a:t>
            </a:r>
          </a:p>
          <a:p>
            <a:pPr marL="285750" indent="-285750">
              <a:lnSpc>
                <a:spcPct val="150000"/>
              </a:lnSpc>
              <a:buFont typeface="Arial" panose="020B0604020202020204" pitchFamily="34" charset="0"/>
              <a:buChar char="•"/>
            </a:pPr>
            <a:r>
              <a:rPr lang="en-US" dirty="0">
                <a:latin typeface="Calibri" panose="020F0502020204030204" pitchFamily="34" charset="0"/>
              </a:rPr>
              <a:t>Random access to a cell contents</a:t>
            </a:r>
          </a:p>
          <a:p>
            <a:pPr marL="285750" indent="-285750">
              <a:lnSpc>
                <a:spcPct val="150000"/>
              </a:lnSpc>
              <a:buFont typeface="Arial" panose="020B0604020202020204" pitchFamily="34" charset="0"/>
              <a:buChar char="•"/>
            </a:pPr>
            <a:r>
              <a:rPr lang="en-US" dirty="0">
                <a:latin typeface="Calibri" panose="020F0502020204030204" pitchFamily="34" charset="0"/>
              </a:rPr>
              <a:t>Mix n Match encryption</a:t>
            </a:r>
          </a:p>
        </p:txBody>
      </p:sp>
    </p:spTree>
    <p:extLst>
      <p:ext uri="{BB962C8B-B14F-4D97-AF65-F5344CB8AC3E}">
        <p14:creationId xmlns:p14="http://schemas.microsoft.com/office/powerpoint/2010/main" val="26534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 n Match Encryption</a:t>
            </a:r>
          </a:p>
        </p:txBody>
      </p:sp>
      <p:sp>
        <p:nvSpPr>
          <p:cNvPr id="4" name="Slide Number Placeholder 3"/>
          <p:cNvSpPr>
            <a:spLocks noGrp="1"/>
          </p:cNvSpPr>
          <p:nvPr>
            <p:ph type="sldNum" sz="quarter" idx="12"/>
          </p:nvPr>
        </p:nvSpPr>
        <p:spPr/>
        <p:txBody>
          <a:bodyPr/>
          <a:lstStyle/>
          <a:p>
            <a:fld id="{BACC0D7D-E0FC-49BF-B4A2-5B13217C58F0}" type="slidenum">
              <a:rPr lang="en-US" smtClean="0"/>
              <a:t>47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1073869"/>
              </p:ext>
            </p:extLst>
          </p:nvPr>
        </p:nvGraphicFramePr>
        <p:xfrm>
          <a:off x="304800" y="2946400"/>
          <a:ext cx="2926080" cy="1854200"/>
        </p:xfrm>
        <a:graphic>
          <a:graphicData uri="http://schemas.openxmlformats.org/drawingml/2006/table">
            <a:tbl>
              <a:tblPr bandRow="1">
                <a:tableStyleId>{5C22544A-7EE6-4342-B048-85BDC9FD1C3A}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tblGrid>
              <a:tr h="370840">
                <a:tc>
                  <a:txBody>
                    <a:bodyPr/>
                    <a:lstStyle/>
                    <a:p>
                      <a:pPr algn="ctr"/>
                      <a:r>
                        <a:rPr lang="en-US" sz="1400" dirty="0">
                          <a:latin typeface="Calibri" panose="020F0502020204030204" pitchFamily="34" charset="0"/>
                        </a:rPr>
                        <a:t>Id</a:t>
                      </a:r>
                    </a:p>
                  </a:txBody>
                  <a:tcPr>
                    <a:solidFill>
                      <a:srgbClr val="FF0000">
                        <a:alpha val="50000"/>
                      </a:srgbClr>
                    </a:solidFill>
                  </a:tcPr>
                </a:tc>
                <a:tc>
                  <a:txBody>
                    <a:bodyPr/>
                    <a:lstStyle/>
                    <a:p>
                      <a:pPr algn="ctr"/>
                      <a:r>
                        <a:rPr lang="en-US" sz="1400" dirty="0">
                          <a:latin typeface="Calibri" panose="020F0502020204030204" pitchFamily="34" charset="0"/>
                        </a:rPr>
                        <a:t>SSN</a:t>
                      </a:r>
                    </a:p>
                  </a:txBody>
                  <a:tcPr>
                    <a:solidFill>
                      <a:srgbClr val="FF0000">
                        <a:alpha val="50000"/>
                      </a:srgbClr>
                    </a:solidFill>
                  </a:tcPr>
                </a:tc>
                <a:tc>
                  <a:txBody>
                    <a:bodyPr/>
                    <a:lstStyle/>
                    <a:p>
                      <a:pPr algn="ctr"/>
                      <a:r>
                        <a:rPr lang="en-US" sz="1400" dirty="0">
                          <a:latin typeface="Calibri" panose="020F0502020204030204" pitchFamily="34" charset="0"/>
                        </a:rPr>
                        <a:t>Name</a:t>
                      </a:r>
                    </a:p>
                  </a:txBody>
                  <a:tcPr>
                    <a:solidFill>
                      <a:srgbClr val="FF0000">
                        <a:alpha val="50000"/>
                      </a:srgbClr>
                    </a:solidFill>
                  </a:tcPr>
                </a:tc>
                <a:tc>
                  <a:txBody>
                    <a:bodyPr/>
                    <a:lstStyle/>
                    <a:p>
                      <a:pPr algn="ctr"/>
                      <a:r>
                        <a:rPr lang="en-US" sz="1400" dirty="0">
                          <a:latin typeface="Calibri" panose="020F0502020204030204" pitchFamily="34" charset="0"/>
                        </a:rPr>
                        <a:t>Score</a:t>
                      </a:r>
                    </a:p>
                  </a:txBody>
                  <a:tcPr>
                    <a:solidFill>
                      <a:srgbClr val="FF0000">
                        <a:alpha val="50000"/>
                      </a:srgbClr>
                    </a:solidFill>
                  </a:tcPr>
                </a:tc>
                <a:extLst>
                  <a:ext uri="{0D108BD9-81ED-4DB2-BD59-A6C34878D82A}">
                    <a16:rowId xmlns:a16="http://schemas.microsoft.com/office/drawing/2014/main" val="10000"/>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extLst>
                  <a:ext uri="{0D108BD9-81ED-4DB2-BD59-A6C34878D82A}">
                    <a16:rowId xmlns:a16="http://schemas.microsoft.com/office/drawing/2014/main" val="10001"/>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extLst>
                  <a:ext uri="{0D108BD9-81ED-4DB2-BD59-A6C34878D82A}">
                    <a16:rowId xmlns:a16="http://schemas.microsoft.com/office/drawing/2014/main" val="10002"/>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extLst>
                  <a:ext uri="{0D108BD9-81ED-4DB2-BD59-A6C34878D82A}">
                    <a16:rowId xmlns:a16="http://schemas.microsoft.com/office/drawing/2014/main" val="10003"/>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FF0000">
                        <a:alpha val="50000"/>
                      </a:srgbClr>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8721105"/>
              </p:ext>
            </p:extLst>
          </p:nvPr>
        </p:nvGraphicFramePr>
        <p:xfrm>
          <a:off x="4175760" y="2946400"/>
          <a:ext cx="4754880" cy="1854200"/>
        </p:xfrm>
        <a:graphic>
          <a:graphicData uri="http://schemas.openxmlformats.org/drawingml/2006/table">
            <a:tbl>
              <a:tblPr bandRow="1">
                <a:tableStyleId>{5C22544A-7EE6-4342-B048-85BDC9FD1C3A}</a:tableStyleId>
              </a:tblPr>
              <a:tblGrid>
                <a:gridCol w="914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tblGrid>
              <a:tr h="370840">
                <a:tc>
                  <a:txBody>
                    <a:bodyPr/>
                    <a:lstStyle/>
                    <a:p>
                      <a:pPr algn="ctr"/>
                      <a:r>
                        <a:rPr lang="en-US" sz="1400" dirty="0">
                          <a:latin typeface="Calibri" panose="020F0502020204030204" pitchFamily="34" charset="0"/>
                        </a:rPr>
                        <a:t>Id</a:t>
                      </a:r>
                    </a:p>
                  </a:txBody>
                  <a:tcPr>
                    <a:solidFill>
                      <a:srgbClr val="FF0000">
                        <a:alpha val="50000"/>
                      </a:srgbClr>
                    </a:solidFill>
                  </a:tcPr>
                </a:tc>
                <a:tc>
                  <a:txBody>
                    <a:bodyPr/>
                    <a:lstStyle/>
                    <a:p>
                      <a:pPr algn="ctr"/>
                      <a:r>
                        <a:rPr lang="en-US" sz="1400" dirty="0">
                          <a:latin typeface="Calibri" panose="020F0502020204030204" pitchFamily="34" charset="0"/>
                        </a:rPr>
                        <a:t>SSN_DET</a:t>
                      </a:r>
                    </a:p>
                  </a:txBody>
                  <a:tcPr>
                    <a:solidFill>
                      <a:srgbClr val="00B050">
                        <a:alpha val="50000"/>
                      </a:srgbClr>
                    </a:solidFill>
                  </a:tcPr>
                </a:tc>
                <a:tc>
                  <a:txBody>
                    <a:bodyPr/>
                    <a:lstStyle/>
                    <a:p>
                      <a:pPr algn="ctr"/>
                      <a:r>
                        <a:rPr lang="en-US" sz="1400" dirty="0" err="1">
                          <a:latin typeface="Calibri" panose="020F0502020204030204" pitchFamily="34" charset="0"/>
                        </a:rPr>
                        <a:t>Name_NDET</a:t>
                      </a:r>
                      <a:endParaRPr lang="en-US" sz="1400" dirty="0">
                        <a:latin typeface="Calibri" panose="020F0502020204030204" pitchFamily="34" charset="0"/>
                      </a:endParaRPr>
                    </a:p>
                  </a:txBody>
                  <a:tcPr>
                    <a:solidFill>
                      <a:srgbClr val="00B050">
                        <a:alpha val="80000"/>
                      </a:srgbClr>
                    </a:solidFill>
                  </a:tcPr>
                </a:tc>
                <a:tc>
                  <a:txBody>
                    <a:bodyPr/>
                    <a:lstStyle/>
                    <a:p>
                      <a:pPr algn="ctr"/>
                      <a:r>
                        <a:rPr lang="en-US" sz="1400" dirty="0" err="1">
                          <a:latin typeface="Calibri" panose="020F0502020204030204" pitchFamily="34" charset="0"/>
                        </a:rPr>
                        <a:t>Score_OPE</a:t>
                      </a:r>
                      <a:endParaRPr lang="en-US" sz="1400" dirty="0">
                        <a:latin typeface="Calibri" panose="020F0502020204030204" pitchFamily="34" charset="0"/>
                      </a:endParaRPr>
                    </a:p>
                  </a:txBody>
                  <a:tcPr>
                    <a:solidFill>
                      <a:srgbClr val="92D050">
                        <a:alpha val="43000"/>
                      </a:srgbClr>
                    </a:solidFill>
                  </a:tcPr>
                </a:tc>
                <a:extLst>
                  <a:ext uri="{0D108BD9-81ED-4DB2-BD59-A6C34878D82A}">
                    <a16:rowId xmlns:a16="http://schemas.microsoft.com/office/drawing/2014/main" val="10000"/>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00B050">
                        <a:alpha val="50000"/>
                      </a:srgbClr>
                    </a:solidFill>
                  </a:tcPr>
                </a:tc>
                <a:tc>
                  <a:txBody>
                    <a:bodyPr/>
                    <a:lstStyle/>
                    <a:p>
                      <a:pPr algn="ctr"/>
                      <a:endParaRPr lang="en-US" sz="1400" dirty="0">
                        <a:latin typeface="Calibri" panose="020F0502020204030204" pitchFamily="34" charset="0"/>
                      </a:endParaRPr>
                    </a:p>
                  </a:txBody>
                  <a:tcPr>
                    <a:solidFill>
                      <a:srgbClr val="00B050">
                        <a:alpha val="80000"/>
                      </a:srgbClr>
                    </a:solidFill>
                  </a:tcPr>
                </a:tc>
                <a:tc>
                  <a:txBody>
                    <a:bodyPr/>
                    <a:lstStyle/>
                    <a:p>
                      <a:pPr algn="ctr"/>
                      <a:endParaRPr lang="en-US" sz="1400" dirty="0">
                        <a:latin typeface="Calibri" panose="020F0502020204030204" pitchFamily="34" charset="0"/>
                      </a:endParaRPr>
                    </a:p>
                  </a:txBody>
                  <a:tcPr>
                    <a:solidFill>
                      <a:srgbClr val="92D050">
                        <a:alpha val="43000"/>
                      </a:srgbClr>
                    </a:solidFill>
                  </a:tcPr>
                </a:tc>
                <a:extLst>
                  <a:ext uri="{0D108BD9-81ED-4DB2-BD59-A6C34878D82A}">
                    <a16:rowId xmlns:a16="http://schemas.microsoft.com/office/drawing/2014/main" val="10001"/>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00B050">
                        <a:alpha val="50000"/>
                      </a:srgbClr>
                    </a:solidFill>
                  </a:tcPr>
                </a:tc>
                <a:tc>
                  <a:txBody>
                    <a:bodyPr/>
                    <a:lstStyle/>
                    <a:p>
                      <a:pPr algn="ctr"/>
                      <a:endParaRPr lang="en-US" sz="1400" dirty="0">
                        <a:latin typeface="Calibri" panose="020F0502020204030204" pitchFamily="34" charset="0"/>
                      </a:endParaRPr>
                    </a:p>
                  </a:txBody>
                  <a:tcPr>
                    <a:solidFill>
                      <a:srgbClr val="00B050">
                        <a:alpha val="80000"/>
                      </a:srgbClr>
                    </a:solidFill>
                  </a:tcPr>
                </a:tc>
                <a:tc>
                  <a:txBody>
                    <a:bodyPr/>
                    <a:lstStyle/>
                    <a:p>
                      <a:pPr algn="ctr"/>
                      <a:endParaRPr lang="en-US" sz="1400" dirty="0">
                        <a:latin typeface="Calibri" panose="020F0502020204030204" pitchFamily="34" charset="0"/>
                      </a:endParaRPr>
                    </a:p>
                  </a:txBody>
                  <a:tcPr>
                    <a:solidFill>
                      <a:srgbClr val="92D050">
                        <a:alpha val="43000"/>
                      </a:srgbClr>
                    </a:solidFill>
                  </a:tcPr>
                </a:tc>
                <a:extLst>
                  <a:ext uri="{0D108BD9-81ED-4DB2-BD59-A6C34878D82A}">
                    <a16:rowId xmlns:a16="http://schemas.microsoft.com/office/drawing/2014/main" val="10002"/>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00B050">
                        <a:alpha val="50000"/>
                      </a:srgbClr>
                    </a:solidFill>
                  </a:tcPr>
                </a:tc>
                <a:tc>
                  <a:txBody>
                    <a:bodyPr/>
                    <a:lstStyle/>
                    <a:p>
                      <a:pPr algn="ctr"/>
                      <a:endParaRPr lang="en-US" sz="1400" dirty="0">
                        <a:latin typeface="Calibri" panose="020F0502020204030204" pitchFamily="34" charset="0"/>
                      </a:endParaRPr>
                    </a:p>
                  </a:txBody>
                  <a:tcPr>
                    <a:solidFill>
                      <a:srgbClr val="00B050">
                        <a:alpha val="80000"/>
                      </a:srgbClr>
                    </a:solidFill>
                  </a:tcPr>
                </a:tc>
                <a:tc>
                  <a:txBody>
                    <a:bodyPr/>
                    <a:lstStyle/>
                    <a:p>
                      <a:pPr algn="ctr"/>
                      <a:endParaRPr lang="en-US" sz="1400" dirty="0">
                        <a:latin typeface="Calibri" panose="020F0502020204030204" pitchFamily="34" charset="0"/>
                      </a:endParaRPr>
                    </a:p>
                  </a:txBody>
                  <a:tcPr>
                    <a:solidFill>
                      <a:srgbClr val="92D050">
                        <a:alpha val="43000"/>
                      </a:srgbClr>
                    </a:solidFill>
                  </a:tcPr>
                </a:tc>
                <a:extLst>
                  <a:ext uri="{0D108BD9-81ED-4DB2-BD59-A6C34878D82A}">
                    <a16:rowId xmlns:a16="http://schemas.microsoft.com/office/drawing/2014/main" val="10003"/>
                  </a:ext>
                </a:extLst>
              </a:tr>
              <a:tr h="370840">
                <a:tc>
                  <a:txBody>
                    <a:bodyPr/>
                    <a:lstStyle/>
                    <a:p>
                      <a:pPr algn="ctr"/>
                      <a:endParaRPr lang="en-US" sz="1400" dirty="0">
                        <a:latin typeface="Calibri" panose="020F0502020204030204" pitchFamily="34" charset="0"/>
                      </a:endParaRPr>
                    </a:p>
                  </a:txBody>
                  <a:tcPr>
                    <a:solidFill>
                      <a:srgbClr val="FF0000">
                        <a:alpha val="50000"/>
                      </a:srgbClr>
                    </a:solidFill>
                  </a:tcPr>
                </a:tc>
                <a:tc>
                  <a:txBody>
                    <a:bodyPr/>
                    <a:lstStyle/>
                    <a:p>
                      <a:pPr algn="ctr"/>
                      <a:endParaRPr lang="en-US" sz="1400" dirty="0">
                        <a:latin typeface="Calibri" panose="020F0502020204030204" pitchFamily="34" charset="0"/>
                      </a:endParaRPr>
                    </a:p>
                  </a:txBody>
                  <a:tcPr>
                    <a:solidFill>
                      <a:srgbClr val="00B050">
                        <a:alpha val="50000"/>
                      </a:srgbClr>
                    </a:solidFill>
                  </a:tcPr>
                </a:tc>
                <a:tc>
                  <a:txBody>
                    <a:bodyPr/>
                    <a:lstStyle/>
                    <a:p>
                      <a:pPr algn="ctr"/>
                      <a:endParaRPr lang="en-US" sz="1400" dirty="0">
                        <a:latin typeface="Calibri" panose="020F0502020204030204" pitchFamily="34" charset="0"/>
                      </a:endParaRPr>
                    </a:p>
                  </a:txBody>
                  <a:tcPr>
                    <a:solidFill>
                      <a:srgbClr val="00B050">
                        <a:alpha val="80000"/>
                      </a:srgbClr>
                    </a:solidFill>
                  </a:tcPr>
                </a:tc>
                <a:tc>
                  <a:txBody>
                    <a:bodyPr/>
                    <a:lstStyle/>
                    <a:p>
                      <a:pPr algn="ctr"/>
                      <a:endParaRPr lang="en-US" sz="1400" dirty="0">
                        <a:latin typeface="Calibri" panose="020F0502020204030204" pitchFamily="34" charset="0"/>
                      </a:endParaRPr>
                    </a:p>
                  </a:txBody>
                  <a:tcPr>
                    <a:solidFill>
                      <a:srgbClr val="92D050">
                        <a:alpha val="43000"/>
                      </a:srgbClr>
                    </a:solidFill>
                  </a:tcPr>
                </a:tc>
                <a:extLst>
                  <a:ext uri="{0D108BD9-81ED-4DB2-BD59-A6C34878D82A}">
                    <a16:rowId xmlns:a16="http://schemas.microsoft.com/office/drawing/2014/main" val="10004"/>
                  </a:ext>
                </a:extLst>
              </a:tr>
            </a:tbl>
          </a:graphicData>
        </a:graphic>
      </p:graphicFrame>
      <p:sp>
        <p:nvSpPr>
          <p:cNvPr id="8" name="Freeform 7"/>
          <p:cNvSpPr/>
          <p:nvPr/>
        </p:nvSpPr>
        <p:spPr>
          <a:xfrm>
            <a:off x="682752" y="2370328"/>
            <a:ext cx="3950208" cy="573024"/>
          </a:xfrm>
          <a:custGeom>
            <a:avLst/>
            <a:gdLst>
              <a:gd name="connsiteX0" fmla="*/ 0 w 3950208"/>
              <a:gd name="connsiteY0" fmla="*/ 573024 h 573024"/>
              <a:gd name="connsiteX1" fmla="*/ 2182368 w 3950208"/>
              <a:gd name="connsiteY1" fmla="*/ 0 h 573024"/>
              <a:gd name="connsiteX2" fmla="*/ 3950208 w 3950208"/>
              <a:gd name="connsiteY2" fmla="*/ 573024 h 573024"/>
            </a:gdLst>
            <a:ahLst/>
            <a:cxnLst>
              <a:cxn ang="0">
                <a:pos x="connsiteX0" y="connsiteY0"/>
              </a:cxn>
              <a:cxn ang="0">
                <a:pos x="connsiteX1" y="connsiteY1"/>
              </a:cxn>
              <a:cxn ang="0">
                <a:pos x="connsiteX2" y="connsiteY2"/>
              </a:cxn>
            </a:cxnLst>
            <a:rect l="l" t="t" r="r" b="b"/>
            <a:pathLst>
              <a:path w="3950208" h="573024">
                <a:moveTo>
                  <a:pt x="0" y="573024"/>
                </a:moveTo>
                <a:cubicBezTo>
                  <a:pt x="762000" y="286512"/>
                  <a:pt x="1524000" y="0"/>
                  <a:pt x="2182368" y="0"/>
                </a:cubicBezTo>
                <a:cubicBezTo>
                  <a:pt x="2840736" y="0"/>
                  <a:pt x="3395472" y="286512"/>
                  <a:pt x="3950208" y="573024"/>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22529" y="2000996"/>
            <a:ext cx="1002839" cy="369332"/>
          </a:xfrm>
          <a:prstGeom prst="rect">
            <a:avLst/>
          </a:prstGeom>
          <a:noFill/>
        </p:spPr>
        <p:txBody>
          <a:bodyPr wrap="none" rtlCol="0">
            <a:spAutoFit/>
          </a:bodyPr>
          <a:lstStyle/>
          <a:p>
            <a:r>
              <a:rPr lang="en-US" dirty="0">
                <a:latin typeface="Calibri" panose="020F0502020204030204" pitchFamily="34" charset="0"/>
              </a:rPr>
              <a:t>Plaintext</a:t>
            </a:r>
          </a:p>
        </p:txBody>
      </p:sp>
      <p:sp>
        <p:nvSpPr>
          <p:cNvPr id="12" name="Freeform 11"/>
          <p:cNvSpPr/>
          <p:nvPr/>
        </p:nvSpPr>
        <p:spPr>
          <a:xfrm>
            <a:off x="1498702" y="2370328"/>
            <a:ext cx="4140098" cy="573024"/>
          </a:xfrm>
          <a:custGeom>
            <a:avLst/>
            <a:gdLst>
              <a:gd name="connsiteX0" fmla="*/ 0 w 3950208"/>
              <a:gd name="connsiteY0" fmla="*/ 573024 h 573024"/>
              <a:gd name="connsiteX1" fmla="*/ 2182368 w 3950208"/>
              <a:gd name="connsiteY1" fmla="*/ 0 h 573024"/>
              <a:gd name="connsiteX2" fmla="*/ 3950208 w 3950208"/>
              <a:gd name="connsiteY2" fmla="*/ 573024 h 573024"/>
            </a:gdLst>
            <a:ahLst/>
            <a:cxnLst>
              <a:cxn ang="0">
                <a:pos x="connsiteX0" y="connsiteY0"/>
              </a:cxn>
              <a:cxn ang="0">
                <a:pos x="connsiteX1" y="connsiteY1"/>
              </a:cxn>
              <a:cxn ang="0">
                <a:pos x="connsiteX2" y="connsiteY2"/>
              </a:cxn>
            </a:cxnLst>
            <a:rect l="l" t="t" r="r" b="b"/>
            <a:pathLst>
              <a:path w="3950208" h="573024">
                <a:moveTo>
                  <a:pt x="0" y="573024"/>
                </a:moveTo>
                <a:cubicBezTo>
                  <a:pt x="762000" y="286512"/>
                  <a:pt x="1524000" y="0"/>
                  <a:pt x="2182368" y="0"/>
                </a:cubicBezTo>
                <a:cubicBezTo>
                  <a:pt x="2840736" y="0"/>
                  <a:pt x="3395472" y="286512"/>
                  <a:pt x="3950208" y="573024"/>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76737" y="2000996"/>
            <a:ext cx="1438342" cy="369332"/>
          </a:xfrm>
          <a:prstGeom prst="rect">
            <a:avLst/>
          </a:prstGeom>
          <a:noFill/>
        </p:spPr>
        <p:txBody>
          <a:bodyPr wrap="none" rtlCol="0">
            <a:spAutoFit/>
          </a:bodyPr>
          <a:lstStyle/>
          <a:p>
            <a:r>
              <a:rPr lang="en-US" dirty="0">
                <a:latin typeface="Calibri" panose="020F0502020204030204" pitchFamily="34" charset="0"/>
              </a:rPr>
              <a:t>Deterministic</a:t>
            </a:r>
          </a:p>
        </p:txBody>
      </p:sp>
      <p:sp>
        <p:nvSpPr>
          <p:cNvPr id="14" name="Freeform 13"/>
          <p:cNvSpPr/>
          <p:nvPr/>
        </p:nvSpPr>
        <p:spPr>
          <a:xfrm>
            <a:off x="2273808" y="2362200"/>
            <a:ext cx="4432249" cy="573024"/>
          </a:xfrm>
          <a:custGeom>
            <a:avLst/>
            <a:gdLst>
              <a:gd name="connsiteX0" fmla="*/ 0 w 3950208"/>
              <a:gd name="connsiteY0" fmla="*/ 573024 h 573024"/>
              <a:gd name="connsiteX1" fmla="*/ 2182368 w 3950208"/>
              <a:gd name="connsiteY1" fmla="*/ 0 h 573024"/>
              <a:gd name="connsiteX2" fmla="*/ 3950208 w 3950208"/>
              <a:gd name="connsiteY2" fmla="*/ 573024 h 573024"/>
            </a:gdLst>
            <a:ahLst/>
            <a:cxnLst>
              <a:cxn ang="0">
                <a:pos x="connsiteX0" y="connsiteY0"/>
              </a:cxn>
              <a:cxn ang="0">
                <a:pos x="connsiteX1" y="connsiteY1"/>
              </a:cxn>
              <a:cxn ang="0">
                <a:pos x="connsiteX2" y="connsiteY2"/>
              </a:cxn>
            </a:cxnLst>
            <a:rect l="l" t="t" r="r" b="b"/>
            <a:pathLst>
              <a:path w="3950208" h="573024">
                <a:moveTo>
                  <a:pt x="0" y="573024"/>
                </a:moveTo>
                <a:cubicBezTo>
                  <a:pt x="762000" y="286512"/>
                  <a:pt x="1524000" y="0"/>
                  <a:pt x="2182368" y="0"/>
                </a:cubicBezTo>
                <a:cubicBezTo>
                  <a:pt x="2840736" y="0"/>
                  <a:pt x="3395472" y="286512"/>
                  <a:pt x="3950208" y="573024"/>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21343" y="2027134"/>
            <a:ext cx="2191756" cy="369332"/>
          </a:xfrm>
          <a:prstGeom prst="rect">
            <a:avLst/>
          </a:prstGeom>
          <a:noFill/>
        </p:spPr>
        <p:txBody>
          <a:bodyPr wrap="square" rtlCol="0">
            <a:spAutoFit/>
          </a:bodyPr>
          <a:lstStyle/>
          <a:p>
            <a:r>
              <a:rPr lang="en-US" dirty="0">
                <a:latin typeface="Calibri" panose="020F0502020204030204" pitchFamily="34" charset="0"/>
              </a:rPr>
              <a:t>Non-deterministic</a:t>
            </a:r>
          </a:p>
        </p:txBody>
      </p:sp>
      <p:sp>
        <p:nvSpPr>
          <p:cNvPr id="3" name="TextBox 2"/>
          <p:cNvSpPr txBox="1"/>
          <p:nvPr/>
        </p:nvSpPr>
        <p:spPr>
          <a:xfrm>
            <a:off x="1337501" y="5632926"/>
            <a:ext cx="6308458" cy="369332"/>
          </a:xfrm>
          <a:prstGeom prst="rect">
            <a:avLst/>
          </a:prstGeom>
          <a:noFill/>
        </p:spPr>
        <p:txBody>
          <a:bodyPr wrap="none" rtlCol="0">
            <a:spAutoFit/>
          </a:bodyPr>
          <a:lstStyle/>
          <a:p>
            <a:r>
              <a:rPr lang="en-US" dirty="0"/>
              <a:t>Not covered: Deriving multiple keys. See [PRZ+11] for an example.</a:t>
            </a:r>
          </a:p>
        </p:txBody>
      </p:sp>
    </p:spTree>
    <p:extLst>
      <p:ext uri="{BB962C8B-B14F-4D97-AF65-F5344CB8AC3E}">
        <p14:creationId xmlns:p14="http://schemas.microsoft.com/office/powerpoint/2010/main" val="429484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9" grpId="1"/>
      <p:bldP spid="12" grpId="0" animBg="1"/>
      <p:bldP spid="12" grpId="1" animBg="1"/>
      <p:bldP spid="13" grpId="0"/>
      <p:bldP spid="13" grpId="1"/>
      <p:bldP spid="14" grpId="0" animBg="1"/>
      <p:bldP spid="14" grpId="1" animBg="1"/>
      <p:bldP spid="15" grpId="0"/>
      <p:bldP spid="1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700"/>
            <a:ext cx="8229600" cy="1143000"/>
          </a:xfrm>
        </p:spPr>
        <p:txBody>
          <a:bodyPr>
            <a:noAutofit/>
          </a:bodyPr>
          <a:lstStyle/>
          <a:p>
            <a:r>
              <a:rPr lang="en-US" sz="3600" dirty="0"/>
              <a:t>Example: Online Course Database</a:t>
            </a:r>
          </a:p>
        </p:txBody>
      </p:sp>
      <p:sp>
        <p:nvSpPr>
          <p:cNvPr id="3" name="Slide Number Placeholder 2"/>
          <p:cNvSpPr>
            <a:spLocks noGrp="1"/>
          </p:cNvSpPr>
          <p:nvPr>
            <p:ph type="sldNum" sz="quarter" idx="12"/>
          </p:nvPr>
        </p:nvSpPr>
        <p:spPr/>
        <p:txBody>
          <a:bodyPr/>
          <a:lstStyle/>
          <a:p>
            <a:fld id="{BACC0D7D-E0FC-49BF-B4A2-5B13217C58F0}" type="slidenum">
              <a:rPr lang="en-US" smtClean="0"/>
              <a:t>48</a:t>
            </a:fld>
            <a:endParaRPr lang="en-US"/>
          </a:p>
        </p:txBody>
      </p:sp>
      <p:pic>
        <p:nvPicPr>
          <p:cNvPr id="20" name="Picture 19"/>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pic>
        <p:nvPicPr>
          <p:cNvPr id="21" name="Picture 2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19200" y="2743200"/>
            <a:ext cx="1066006" cy="1066006"/>
          </a:xfrm>
          <a:prstGeom prst="rect">
            <a:avLst/>
          </a:prstGeom>
        </p:spPr>
      </p:pic>
      <p:pic>
        <p:nvPicPr>
          <p:cNvPr id="22" name="Picture 2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48676" y="2743200"/>
            <a:ext cx="1066006" cy="1066006"/>
          </a:xfrm>
          <a:prstGeom prst="rect">
            <a:avLst/>
          </a:prstGeom>
        </p:spPr>
      </p:pic>
      <p:pic>
        <p:nvPicPr>
          <p:cNvPr id="23" name="Picture 22"/>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33600" y="2743200"/>
            <a:ext cx="1066006" cy="1066006"/>
          </a:xfrm>
          <a:prstGeom prst="rect">
            <a:avLst/>
          </a:prstGeom>
        </p:spPr>
      </p:pic>
      <p:cxnSp>
        <p:nvCxnSpPr>
          <p:cNvPr id="24" name="Straight Connector 23"/>
          <p:cNvCxnSpPr/>
          <p:nvPr/>
        </p:nvCxnSpPr>
        <p:spPr>
          <a:xfrm>
            <a:off x="228600" y="49530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33" name="Picture 32"/>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35" name="Picture 34"/>
          <p:cNvPicPr>
            <a:picLocks noChangeAspect="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graphicFrame>
        <p:nvGraphicFramePr>
          <p:cNvPr id="5" name="Table 4"/>
          <p:cNvGraphicFramePr>
            <a:graphicFrameLocks noGrp="1"/>
          </p:cNvGraphicFramePr>
          <p:nvPr>
            <p:extLst/>
          </p:nvPr>
        </p:nvGraphicFramePr>
        <p:xfrm>
          <a:off x="4953000" y="1600200"/>
          <a:ext cx="4191000" cy="37084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tblGrid>
              <a:tr h="370840">
                <a:tc>
                  <a:txBody>
                    <a:bodyPr/>
                    <a:lstStyle/>
                    <a:p>
                      <a:pPr algn="ctr"/>
                      <a:r>
                        <a:rPr lang="en-US" sz="1200" dirty="0" err="1"/>
                        <a:t>StudentId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Name</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t>Addr</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GPA</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t>Credit</a:t>
                      </a:r>
                      <a:r>
                        <a:rPr lang="en-US" sz="1200" baseline="0" dirty="0" err="1"/>
                        <a:t>Card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a:t>
                      </a:r>
                      <a:endParaRPr lang="en-US" sz="12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sp>
        <p:nvSpPr>
          <p:cNvPr id="6" name="TextBox 5"/>
          <p:cNvSpPr txBox="1"/>
          <p:nvPr/>
        </p:nvSpPr>
        <p:spPr>
          <a:xfrm>
            <a:off x="4948042" y="1303201"/>
            <a:ext cx="843158" cy="276999"/>
          </a:xfrm>
          <a:prstGeom prst="rect">
            <a:avLst/>
          </a:prstGeom>
          <a:noFill/>
          <a:ln w="12700">
            <a:solidFill>
              <a:schemeClr val="tx1"/>
            </a:solidFill>
          </a:ln>
        </p:spPr>
        <p:txBody>
          <a:bodyPr wrap="square" rtlCol="0">
            <a:spAutoFit/>
          </a:bodyPr>
          <a:lstStyle/>
          <a:p>
            <a:r>
              <a:rPr lang="en-US" sz="1200" b="1" dirty="0">
                <a:latin typeface="Consolas" panose="020B0609020204030204" pitchFamily="49" charset="0"/>
                <a:cs typeface="Consolas" panose="020B0609020204030204" pitchFamily="49" charset="0"/>
              </a:rPr>
              <a:t>Student</a:t>
            </a:r>
          </a:p>
        </p:txBody>
      </p:sp>
      <p:graphicFrame>
        <p:nvGraphicFramePr>
          <p:cNvPr id="25" name="Table 24"/>
          <p:cNvGraphicFramePr>
            <a:graphicFrameLocks noGrp="1"/>
          </p:cNvGraphicFramePr>
          <p:nvPr>
            <p:extLst/>
          </p:nvPr>
        </p:nvGraphicFramePr>
        <p:xfrm>
          <a:off x="4953000" y="2506799"/>
          <a:ext cx="2514600" cy="37084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tblGrid>
              <a:tr h="370840">
                <a:tc>
                  <a:txBody>
                    <a:bodyPr/>
                    <a:lstStyle/>
                    <a:p>
                      <a:pPr algn="ctr"/>
                      <a:r>
                        <a:rPr lang="en-US" sz="1200" dirty="0" err="1"/>
                        <a:t>CourseId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Name</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latin typeface="+mn-lt"/>
                          <a:cs typeface="+mn-cs"/>
                        </a:rPr>
                        <a:t>InstrId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a:t>
                      </a:r>
                      <a:endParaRPr lang="en-US" sz="12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sp>
        <p:nvSpPr>
          <p:cNvPr id="26" name="TextBox 25"/>
          <p:cNvSpPr txBox="1"/>
          <p:nvPr/>
        </p:nvSpPr>
        <p:spPr>
          <a:xfrm>
            <a:off x="4948042" y="2209800"/>
            <a:ext cx="843158" cy="276999"/>
          </a:xfrm>
          <a:prstGeom prst="rect">
            <a:avLst/>
          </a:prstGeom>
          <a:noFill/>
          <a:ln w="12700">
            <a:solidFill>
              <a:schemeClr val="tx1"/>
            </a:solidFill>
          </a:ln>
        </p:spPr>
        <p:txBody>
          <a:bodyPr wrap="square" rtlCol="0" anchor="ctr">
            <a:spAutoFit/>
          </a:bodyPr>
          <a:lstStyle/>
          <a:p>
            <a:pPr algn="ctr"/>
            <a:r>
              <a:rPr lang="en-US" sz="1200" b="1" dirty="0">
                <a:latin typeface="Consolas" panose="020B0609020204030204" pitchFamily="49" charset="0"/>
                <a:cs typeface="Consolas" panose="020B0609020204030204" pitchFamily="49" charset="0"/>
              </a:rPr>
              <a:t>Course</a:t>
            </a:r>
          </a:p>
        </p:txBody>
      </p:sp>
      <p:graphicFrame>
        <p:nvGraphicFramePr>
          <p:cNvPr id="27" name="Table 26"/>
          <p:cNvGraphicFramePr>
            <a:graphicFrameLocks noGrp="1"/>
          </p:cNvGraphicFramePr>
          <p:nvPr>
            <p:extLst/>
          </p:nvPr>
        </p:nvGraphicFramePr>
        <p:xfrm>
          <a:off x="4953000" y="3286760"/>
          <a:ext cx="2514600" cy="37084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tblGrid>
              <a:tr h="370840">
                <a:tc>
                  <a:txBody>
                    <a:bodyPr/>
                    <a:lstStyle/>
                    <a:p>
                      <a:pPr algn="ctr"/>
                      <a:r>
                        <a:rPr lang="en-US" sz="1200" dirty="0" err="1"/>
                        <a:t>CourseId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latin typeface="+mn-lt"/>
                          <a:cs typeface="+mn-cs"/>
                        </a:rPr>
                        <a:t>StudentId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latin typeface="+mn-lt"/>
                          <a:cs typeface="+mn-cs"/>
                        </a:rPr>
                        <a:t>Grade</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a:t>
                      </a:r>
                      <a:endParaRPr lang="en-US" sz="12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4948042" y="2989761"/>
            <a:ext cx="1300358" cy="276999"/>
          </a:xfrm>
          <a:prstGeom prst="rect">
            <a:avLst/>
          </a:prstGeom>
          <a:noFill/>
          <a:ln w="12700">
            <a:solidFill>
              <a:schemeClr val="tx1"/>
            </a:solidFill>
          </a:ln>
        </p:spPr>
        <p:txBody>
          <a:bodyPr wrap="square" rtlCol="0" anchor="ctr">
            <a:spAutoFit/>
          </a:bodyPr>
          <a:lstStyle/>
          <a:p>
            <a:pPr algn="ctr"/>
            <a:r>
              <a:rPr lang="en-US" sz="1200" b="1" dirty="0" err="1">
                <a:latin typeface="Consolas" panose="020B0609020204030204" pitchFamily="49" charset="0"/>
                <a:cs typeface="Consolas" panose="020B0609020204030204" pitchFamily="49" charset="0"/>
              </a:rPr>
              <a:t>StudentCourse</a:t>
            </a:r>
            <a:endParaRPr lang="en-US" sz="1200" b="1" dirty="0">
              <a:latin typeface="Consolas" panose="020B0609020204030204" pitchFamily="49" charset="0"/>
              <a:cs typeface="Consolas" panose="020B0609020204030204" pitchFamily="49" charset="0"/>
            </a:endParaRPr>
          </a:p>
        </p:txBody>
      </p:sp>
      <p:sp>
        <p:nvSpPr>
          <p:cNvPr id="4" name="Oval 3"/>
          <p:cNvSpPr/>
          <p:nvPr/>
        </p:nvSpPr>
        <p:spPr>
          <a:xfrm>
            <a:off x="7772400" y="1580200"/>
            <a:ext cx="1066800" cy="40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39000" y="1580200"/>
            <a:ext cx="457200" cy="40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48042" y="3266760"/>
            <a:ext cx="1681358" cy="3908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629400" y="3276203"/>
            <a:ext cx="571500" cy="3908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4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85000" lnSpcReduction="20000"/>
          </a:bodyPr>
          <a:lstStyle/>
          <a:p>
            <a:r>
              <a:rPr lang="en-US" dirty="0">
                <a:solidFill>
                  <a:schemeClr val="bg1">
                    <a:lumMod val="65000"/>
                  </a:schemeClr>
                </a:solidFill>
              </a:rPr>
              <a:t>Introduction</a:t>
            </a:r>
          </a:p>
          <a:p>
            <a:r>
              <a:rPr lang="en-US" dirty="0">
                <a:solidFill>
                  <a:schemeClr val="bg1">
                    <a:lumMod val="65000"/>
                  </a:schemeClr>
                </a:solidFill>
              </a:rPr>
              <a:t>Overview</a:t>
            </a:r>
          </a:p>
          <a:p>
            <a:r>
              <a:rPr lang="en-US" dirty="0">
                <a:solidFill>
                  <a:schemeClr val="bg1">
                    <a:lumMod val="65000"/>
                  </a:schemeClr>
                </a:solidFill>
              </a:rPr>
              <a:t>Basics of Encryption</a:t>
            </a:r>
          </a:p>
          <a:p>
            <a:r>
              <a:rPr lang="en-US" dirty="0"/>
              <a:t>Trusted Client based Systems</a:t>
            </a:r>
          </a:p>
          <a:p>
            <a:r>
              <a:rPr lang="en-US" dirty="0"/>
              <a:t>Secure In-Cloud Processing</a:t>
            </a:r>
          </a:p>
          <a:p>
            <a:r>
              <a:rPr lang="en-US" dirty="0"/>
              <a:t>Security</a:t>
            </a:r>
          </a:p>
          <a:p>
            <a:r>
              <a:rPr lang="en-US" dirty="0"/>
              <a:t>Conclusion</a:t>
            </a:r>
          </a:p>
          <a:p>
            <a:endParaRPr lang="en-US" dirty="0"/>
          </a:p>
        </p:txBody>
      </p:sp>
      <p:sp>
        <p:nvSpPr>
          <p:cNvPr id="4" name="Slide Number Placeholder 3"/>
          <p:cNvSpPr>
            <a:spLocks noGrp="1"/>
          </p:cNvSpPr>
          <p:nvPr>
            <p:ph type="sldNum" sz="quarter" idx="12"/>
          </p:nvPr>
        </p:nvSpPr>
        <p:spPr/>
        <p:txBody>
          <a:bodyPr/>
          <a:lstStyle/>
          <a:p>
            <a:fld id="{BACC0D7D-E0FC-49BF-B4A2-5B13217C58F0}" type="slidenum">
              <a:rPr lang="en-US" smtClean="0"/>
              <a:t>49</a:t>
            </a:fld>
            <a:endParaRPr lang="en-US"/>
          </a:p>
        </p:txBody>
      </p:sp>
    </p:spTree>
    <p:extLst>
      <p:ext uri="{BB962C8B-B14F-4D97-AF65-F5344CB8AC3E}">
        <p14:creationId xmlns:p14="http://schemas.microsoft.com/office/powerpoint/2010/main" val="296666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j-lt"/>
              </a:rPr>
              <a:t>Sensitive Data in the Cloud: Examples</a:t>
            </a:r>
          </a:p>
        </p:txBody>
      </p:sp>
      <p:sp>
        <p:nvSpPr>
          <p:cNvPr id="4" name="Slide Number Placeholder 3"/>
          <p:cNvSpPr>
            <a:spLocks noGrp="1"/>
          </p:cNvSpPr>
          <p:nvPr>
            <p:ph type="sldNum" sz="quarter" idx="12"/>
          </p:nvPr>
        </p:nvSpPr>
        <p:spPr/>
        <p:txBody>
          <a:bodyPr/>
          <a:lstStyle/>
          <a:p>
            <a:fld id="{BACC0D7D-E0FC-49BF-B4A2-5B13217C58F0}" type="slidenum">
              <a:rPr lang="en-US" smtClean="0"/>
              <a:t>5</a:t>
            </a:fld>
            <a:endParaRPr lang="en-US" dirty="0"/>
          </a:p>
        </p:txBody>
      </p:sp>
      <p:sp>
        <p:nvSpPr>
          <p:cNvPr id="6" name="TextBox 5"/>
          <p:cNvSpPr txBox="1"/>
          <p:nvPr/>
        </p:nvSpPr>
        <p:spPr>
          <a:xfrm>
            <a:off x="2590800" y="1259721"/>
            <a:ext cx="3826689" cy="369332"/>
          </a:xfrm>
          <a:prstGeom prst="rect">
            <a:avLst/>
          </a:prstGeom>
          <a:noFill/>
        </p:spPr>
        <p:txBody>
          <a:bodyPr wrap="none" rtlCol="0">
            <a:spAutoFit/>
          </a:bodyPr>
          <a:lstStyle/>
          <a:p>
            <a:r>
              <a:rPr lang="en-US" b="1" dirty="0"/>
              <a:t>Software as a Service Applications</a:t>
            </a:r>
          </a:p>
        </p:txBody>
      </p:sp>
      <p:sp>
        <p:nvSpPr>
          <p:cNvPr id="7" name="TextBox 6"/>
          <p:cNvSpPr txBox="1"/>
          <p:nvPr/>
        </p:nvSpPr>
        <p:spPr>
          <a:xfrm>
            <a:off x="447957" y="1905000"/>
            <a:ext cx="835485" cy="338554"/>
          </a:xfrm>
          <a:prstGeom prst="rect">
            <a:avLst/>
          </a:prstGeom>
          <a:noFill/>
        </p:spPr>
        <p:txBody>
          <a:bodyPr wrap="none" rtlCol="0">
            <a:spAutoFit/>
          </a:bodyPr>
          <a:lstStyle/>
          <a:p>
            <a:r>
              <a:rPr lang="en-US" sz="1600" b="1" dirty="0"/>
              <a:t>Billing</a:t>
            </a:r>
          </a:p>
        </p:txBody>
      </p:sp>
      <p:sp>
        <p:nvSpPr>
          <p:cNvPr id="9" name="TextBox 8"/>
          <p:cNvSpPr txBox="1"/>
          <p:nvPr/>
        </p:nvSpPr>
        <p:spPr>
          <a:xfrm>
            <a:off x="447957" y="2178834"/>
            <a:ext cx="1082348" cy="1477328"/>
          </a:xfrm>
          <a:prstGeom prst="rect">
            <a:avLst/>
          </a:prstGeom>
          <a:noFill/>
        </p:spPr>
        <p:txBody>
          <a:bodyPr wrap="none" rtlCol="0">
            <a:spAutoFit/>
          </a:bodyPr>
          <a:lstStyle/>
          <a:p>
            <a:pPr>
              <a:lnSpc>
                <a:spcPct val="150000"/>
              </a:lnSpc>
            </a:pPr>
            <a:r>
              <a:rPr lang="en-US" sz="1200" dirty="0"/>
              <a:t>Aria Systems</a:t>
            </a:r>
          </a:p>
          <a:p>
            <a:pPr>
              <a:lnSpc>
                <a:spcPct val="150000"/>
              </a:lnSpc>
            </a:pPr>
            <a:r>
              <a:rPr lang="en-US" sz="1200" dirty="0" err="1"/>
              <a:t>eVapt</a:t>
            </a:r>
            <a:endParaRPr lang="en-US" sz="1200" dirty="0"/>
          </a:p>
          <a:p>
            <a:pPr>
              <a:lnSpc>
                <a:spcPct val="150000"/>
              </a:lnSpc>
            </a:pPr>
            <a:r>
              <a:rPr lang="en-US" sz="1200" dirty="0" err="1"/>
              <a:t>nDEBIT</a:t>
            </a:r>
            <a:endParaRPr lang="en-US" sz="1200" dirty="0"/>
          </a:p>
          <a:p>
            <a:pPr>
              <a:lnSpc>
                <a:spcPct val="150000"/>
              </a:lnSpc>
            </a:pPr>
            <a:r>
              <a:rPr lang="en-US" sz="1200" dirty="0"/>
              <a:t>Redi2</a:t>
            </a:r>
          </a:p>
          <a:p>
            <a:pPr>
              <a:lnSpc>
                <a:spcPct val="150000"/>
              </a:lnSpc>
            </a:pPr>
            <a:r>
              <a:rPr lang="en-US" sz="1200" dirty="0" err="1"/>
              <a:t>Zuora</a:t>
            </a:r>
            <a:endParaRPr lang="en-US" sz="1200" dirty="0"/>
          </a:p>
        </p:txBody>
      </p:sp>
      <p:sp>
        <p:nvSpPr>
          <p:cNvPr id="10" name="TextBox 9"/>
          <p:cNvSpPr txBox="1"/>
          <p:nvPr/>
        </p:nvSpPr>
        <p:spPr>
          <a:xfrm>
            <a:off x="1828800" y="1905000"/>
            <a:ext cx="683200" cy="338554"/>
          </a:xfrm>
          <a:prstGeom prst="rect">
            <a:avLst/>
          </a:prstGeom>
          <a:noFill/>
        </p:spPr>
        <p:txBody>
          <a:bodyPr wrap="none" rtlCol="0">
            <a:spAutoFit/>
          </a:bodyPr>
          <a:lstStyle/>
          <a:p>
            <a:r>
              <a:rPr lang="en-US" sz="1600" b="1" dirty="0"/>
              <a:t>CRM</a:t>
            </a:r>
          </a:p>
        </p:txBody>
      </p:sp>
      <p:sp>
        <p:nvSpPr>
          <p:cNvPr id="11" name="TextBox 10"/>
          <p:cNvSpPr txBox="1"/>
          <p:nvPr/>
        </p:nvSpPr>
        <p:spPr>
          <a:xfrm>
            <a:off x="1852955" y="2184450"/>
            <a:ext cx="1298753" cy="3416320"/>
          </a:xfrm>
          <a:prstGeom prst="rect">
            <a:avLst/>
          </a:prstGeom>
          <a:noFill/>
          <a:ln>
            <a:noFill/>
          </a:ln>
        </p:spPr>
        <p:txBody>
          <a:bodyPr wrap="none" rtlCol="0">
            <a:spAutoFit/>
          </a:bodyPr>
          <a:lstStyle/>
          <a:p>
            <a:pPr>
              <a:lnSpc>
                <a:spcPct val="150000"/>
              </a:lnSpc>
            </a:pPr>
            <a:r>
              <a:rPr lang="en-US" sz="1200" dirty="0"/>
              <a:t>37 Signals</a:t>
            </a:r>
          </a:p>
          <a:p>
            <a:pPr>
              <a:lnSpc>
                <a:spcPct val="150000"/>
              </a:lnSpc>
            </a:pPr>
            <a:r>
              <a:rPr lang="en-US" sz="1200" dirty="0"/>
              <a:t>Capsule</a:t>
            </a:r>
          </a:p>
          <a:p>
            <a:pPr>
              <a:lnSpc>
                <a:spcPct val="150000"/>
              </a:lnSpc>
            </a:pPr>
            <a:r>
              <a:rPr lang="en-US" sz="1200" dirty="0"/>
              <a:t>Dynamics</a:t>
            </a:r>
          </a:p>
          <a:p>
            <a:pPr>
              <a:lnSpc>
                <a:spcPct val="150000"/>
              </a:lnSpc>
            </a:pPr>
            <a:r>
              <a:rPr lang="en-US" sz="1200" dirty="0" err="1"/>
              <a:t>Intouchcrm</a:t>
            </a:r>
            <a:endParaRPr lang="en-US" sz="1200" dirty="0"/>
          </a:p>
          <a:p>
            <a:pPr>
              <a:lnSpc>
                <a:spcPct val="150000"/>
              </a:lnSpc>
            </a:pPr>
            <a:r>
              <a:rPr lang="en-US" sz="1200" dirty="0" err="1"/>
              <a:t>LiveOps</a:t>
            </a:r>
            <a:endParaRPr lang="en-US" sz="1200" dirty="0"/>
          </a:p>
          <a:p>
            <a:pPr>
              <a:lnSpc>
                <a:spcPct val="150000"/>
              </a:lnSpc>
            </a:pPr>
            <a:r>
              <a:rPr lang="en-US" sz="1200" dirty="0"/>
              <a:t>Oracle CRM</a:t>
            </a:r>
          </a:p>
          <a:p>
            <a:pPr>
              <a:lnSpc>
                <a:spcPct val="150000"/>
              </a:lnSpc>
            </a:pPr>
            <a:r>
              <a:rPr lang="en-US" sz="1200" dirty="0" err="1"/>
              <a:t>Parature</a:t>
            </a:r>
            <a:endParaRPr lang="en-US" sz="1200" dirty="0"/>
          </a:p>
          <a:p>
            <a:pPr>
              <a:lnSpc>
                <a:spcPct val="150000"/>
              </a:lnSpc>
            </a:pPr>
            <a:r>
              <a:rPr lang="en-US" sz="1200" dirty="0" err="1"/>
              <a:t>Responsys</a:t>
            </a:r>
            <a:endParaRPr lang="en-US" sz="1200" dirty="0"/>
          </a:p>
          <a:p>
            <a:pPr>
              <a:lnSpc>
                <a:spcPct val="150000"/>
              </a:lnSpc>
            </a:pPr>
            <a:r>
              <a:rPr lang="en-US" sz="1200" dirty="0" err="1"/>
              <a:t>RO|Enablement</a:t>
            </a:r>
            <a:endParaRPr lang="en-US" sz="1200" dirty="0"/>
          </a:p>
          <a:p>
            <a:pPr>
              <a:lnSpc>
                <a:spcPct val="150000"/>
              </a:lnSpc>
            </a:pPr>
            <a:r>
              <a:rPr lang="en-US" sz="1200" dirty="0"/>
              <a:t>Salesforce.com</a:t>
            </a:r>
          </a:p>
          <a:p>
            <a:pPr>
              <a:lnSpc>
                <a:spcPct val="150000"/>
              </a:lnSpc>
            </a:pPr>
            <a:r>
              <a:rPr lang="en-US" sz="1200" dirty="0"/>
              <a:t>Save My Table</a:t>
            </a:r>
          </a:p>
          <a:p>
            <a:pPr>
              <a:lnSpc>
                <a:spcPct val="150000"/>
              </a:lnSpc>
            </a:pPr>
            <a:r>
              <a:rPr lang="en-US" sz="1200" dirty="0"/>
              <a:t>Solve 360</a:t>
            </a:r>
          </a:p>
        </p:txBody>
      </p:sp>
      <p:sp>
        <p:nvSpPr>
          <p:cNvPr id="12" name="TextBox 11"/>
          <p:cNvSpPr txBox="1"/>
          <p:nvPr/>
        </p:nvSpPr>
        <p:spPr>
          <a:xfrm>
            <a:off x="3384713" y="1905000"/>
            <a:ext cx="580608" cy="338554"/>
          </a:xfrm>
          <a:prstGeom prst="rect">
            <a:avLst/>
          </a:prstGeom>
          <a:noFill/>
        </p:spPr>
        <p:txBody>
          <a:bodyPr wrap="none" rtlCol="0">
            <a:spAutoFit/>
          </a:bodyPr>
          <a:lstStyle/>
          <a:p>
            <a:r>
              <a:rPr lang="en-US" sz="1600" b="1" dirty="0"/>
              <a:t>ERP</a:t>
            </a:r>
          </a:p>
        </p:txBody>
      </p:sp>
      <p:sp>
        <p:nvSpPr>
          <p:cNvPr id="13" name="TextBox 12"/>
          <p:cNvSpPr txBox="1"/>
          <p:nvPr/>
        </p:nvSpPr>
        <p:spPr>
          <a:xfrm>
            <a:off x="3384713" y="2178834"/>
            <a:ext cx="1263487" cy="1754326"/>
          </a:xfrm>
          <a:prstGeom prst="rect">
            <a:avLst/>
          </a:prstGeom>
          <a:noFill/>
        </p:spPr>
        <p:txBody>
          <a:bodyPr wrap="none" rtlCol="0">
            <a:spAutoFit/>
          </a:bodyPr>
          <a:lstStyle/>
          <a:p>
            <a:pPr>
              <a:lnSpc>
                <a:spcPct val="150000"/>
              </a:lnSpc>
            </a:pPr>
            <a:r>
              <a:rPr lang="en-US" sz="1200" dirty="0" err="1"/>
              <a:t>Acumatica</a:t>
            </a:r>
            <a:r>
              <a:rPr lang="en-US" sz="1200" dirty="0"/>
              <a:t> ERP</a:t>
            </a:r>
          </a:p>
          <a:p>
            <a:pPr>
              <a:lnSpc>
                <a:spcPct val="150000"/>
              </a:lnSpc>
            </a:pPr>
            <a:r>
              <a:rPr lang="en-US" sz="1200" dirty="0"/>
              <a:t>Blue Link Elite</a:t>
            </a:r>
          </a:p>
          <a:p>
            <a:pPr>
              <a:lnSpc>
                <a:spcPct val="150000"/>
              </a:lnSpc>
            </a:pPr>
            <a:r>
              <a:rPr lang="en-US" sz="1200" dirty="0" err="1"/>
              <a:t>Epicor</a:t>
            </a:r>
            <a:r>
              <a:rPr lang="en-US" sz="1200" dirty="0"/>
              <a:t> Express</a:t>
            </a:r>
          </a:p>
          <a:p>
            <a:pPr>
              <a:lnSpc>
                <a:spcPct val="150000"/>
              </a:lnSpc>
            </a:pPr>
            <a:r>
              <a:rPr lang="en-US" sz="1200" dirty="0"/>
              <a:t>NetSuite</a:t>
            </a:r>
          </a:p>
          <a:p>
            <a:pPr>
              <a:lnSpc>
                <a:spcPct val="150000"/>
              </a:lnSpc>
            </a:pPr>
            <a:r>
              <a:rPr lang="en-US" sz="1200" dirty="0" err="1"/>
              <a:t>OrderHarmony</a:t>
            </a:r>
            <a:endParaRPr lang="en-US" sz="1200" dirty="0"/>
          </a:p>
          <a:p>
            <a:pPr>
              <a:lnSpc>
                <a:spcPct val="150000"/>
              </a:lnSpc>
            </a:pPr>
            <a:r>
              <a:rPr lang="en-US" sz="1200" dirty="0" err="1"/>
              <a:t>Plex</a:t>
            </a:r>
            <a:r>
              <a:rPr lang="en-US" sz="1200" dirty="0"/>
              <a:t> Online</a:t>
            </a:r>
          </a:p>
        </p:txBody>
      </p:sp>
      <p:sp>
        <p:nvSpPr>
          <p:cNvPr id="14" name="TextBox 13"/>
          <p:cNvSpPr txBox="1"/>
          <p:nvPr/>
        </p:nvSpPr>
        <p:spPr>
          <a:xfrm>
            <a:off x="5105400" y="1905000"/>
            <a:ext cx="841897" cy="338554"/>
          </a:xfrm>
          <a:prstGeom prst="rect">
            <a:avLst/>
          </a:prstGeom>
          <a:noFill/>
        </p:spPr>
        <p:txBody>
          <a:bodyPr wrap="none" rtlCol="0">
            <a:spAutoFit/>
          </a:bodyPr>
          <a:lstStyle/>
          <a:p>
            <a:r>
              <a:rPr lang="en-US" sz="1600" b="1" dirty="0"/>
              <a:t>Health</a:t>
            </a:r>
          </a:p>
        </p:txBody>
      </p:sp>
      <p:sp>
        <p:nvSpPr>
          <p:cNvPr id="15" name="TextBox 14"/>
          <p:cNvSpPr txBox="1"/>
          <p:nvPr/>
        </p:nvSpPr>
        <p:spPr>
          <a:xfrm>
            <a:off x="6324600" y="1905000"/>
            <a:ext cx="1489510" cy="338554"/>
          </a:xfrm>
          <a:prstGeom prst="rect">
            <a:avLst/>
          </a:prstGeom>
          <a:noFill/>
        </p:spPr>
        <p:txBody>
          <a:bodyPr wrap="none" rtlCol="0">
            <a:spAutoFit/>
          </a:bodyPr>
          <a:lstStyle/>
          <a:p>
            <a:r>
              <a:rPr lang="en-US" sz="1600" b="1" dirty="0"/>
              <a:t>Personal Data</a:t>
            </a:r>
          </a:p>
        </p:txBody>
      </p:sp>
      <p:sp>
        <p:nvSpPr>
          <p:cNvPr id="16" name="TextBox 15"/>
          <p:cNvSpPr txBox="1"/>
          <p:nvPr/>
        </p:nvSpPr>
        <p:spPr>
          <a:xfrm>
            <a:off x="1405378" y="6205498"/>
            <a:ext cx="6093591" cy="369332"/>
          </a:xfrm>
          <a:prstGeom prst="rect">
            <a:avLst/>
          </a:prstGeom>
          <a:noFill/>
        </p:spPr>
        <p:txBody>
          <a:bodyPr wrap="none" rtlCol="0">
            <a:spAutoFit/>
          </a:bodyPr>
          <a:lstStyle/>
          <a:p>
            <a:r>
              <a:rPr lang="en-US" dirty="0"/>
              <a:t>Source: http://cloudtaxonomy.opencrowd.com/taxonomy/</a:t>
            </a:r>
          </a:p>
        </p:txBody>
      </p:sp>
      <p:sp>
        <p:nvSpPr>
          <p:cNvPr id="3" name="TextBox 2"/>
          <p:cNvSpPr txBox="1"/>
          <p:nvPr/>
        </p:nvSpPr>
        <p:spPr>
          <a:xfrm>
            <a:off x="5110766" y="2196335"/>
            <a:ext cx="676788" cy="646331"/>
          </a:xfrm>
          <a:prstGeom prst="rect">
            <a:avLst/>
          </a:prstGeom>
          <a:noFill/>
        </p:spPr>
        <p:txBody>
          <a:bodyPr wrap="none" rtlCol="0">
            <a:spAutoFit/>
          </a:bodyPr>
          <a:lstStyle/>
          <a:p>
            <a:pPr>
              <a:lnSpc>
                <a:spcPct val="150000"/>
              </a:lnSpc>
            </a:pPr>
            <a:r>
              <a:rPr lang="en-US" sz="1200" dirty="0" err="1"/>
              <a:t>CECity</a:t>
            </a:r>
            <a:endParaRPr lang="en-US" sz="1200" dirty="0"/>
          </a:p>
          <a:p>
            <a:pPr>
              <a:lnSpc>
                <a:spcPct val="150000"/>
              </a:lnSpc>
            </a:pPr>
            <a:r>
              <a:rPr lang="en-US" sz="1200" dirty="0"/>
              <a:t>SNO</a:t>
            </a:r>
          </a:p>
        </p:txBody>
      </p:sp>
      <p:sp>
        <p:nvSpPr>
          <p:cNvPr id="17" name="TextBox 16"/>
          <p:cNvSpPr txBox="1"/>
          <p:nvPr/>
        </p:nvSpPr>
        <p:spPr>
          <a:xfrm>
            <a:off x="6349775" y="2196335"/>
            <a:ext cx="1287532" cy="923330"/>
          </a:xfrm>
          <a:prstGeom prst="rect">
            <a:avLst/>
          </a:prstGeom>
          <a:noFill/>
        </p:spPr>
        <p:txBody>
          <a:bodyPr wrap="none" rtlCol="0">
            <a:spAutoFit/>
          </a:bodyPr>
          <a:lstStyle/>
          <a:p>
            <a:pPr>
              <a:lnSpc>
                <a:spcPct val="150000"/>
              </a:lnSpc>
            </a:pPr>
            <a:r>
              <a:rPr lang="en-US" sz="1200" dirty="0"/>
              <a:t>Google Docs</a:t>
            </a:r>
          </a:p>
          <a:p>
            <a:pPr>
              <a:lnSpc>
                <a:spcPct val="150000"/>
              </a:lnSpc>
            </a:pPr>
            <a:r>
              <a:rPr lang="en-US" sz="1200" dirty="0"/>
              <a:t>Microsoft Office</a:t>
            </a:r>
          </a:p>
          <a:p>
            <a:pPr>
              <a:lnSpc>
                <a:spcPct val="150000"/>
              </a:lnSpc>
            </a:pPr>
            <a:r>
              <a:rPr lang="en-US" sz="1200" dirty="0"/>
              <a:t>Mint.com</a:t>
            </a:r>
          </a:p>
        </p:txBody>
      </p:sp>
      <p:sp>
        <p:nvSpPr>
          <p:cNvPr id="19" name="Rectangle 18"/>
          <p:cNvSpPr/>
          <p:nvPr/>
        </p:nvSpPr>
        <p:spPr>
          <a:xfrm>
            <a:off x="1828800" y="2178834"/>
            <a:ext cx="1295400" cy="342755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384713" y="2133600"/>
            <a:ext cx="1270112" cy="18187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200" y="2209800"/>
            <a:ext cx="1145240" cy="156644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567437" y="5695554"/>
            <a:ext cx="1729961" cy="369332"/>
          </a:xfrm>
          <a:prstGeom prst="rect">
            <a:avLst/>
          </a:prstGeom>
          <a:noFill/>
        </p:spPr>
        <p:txBody>
          <a:bodyPr wrap="none" rtlCol="0">
            <a:spAutoFit/>
          </a:bodyPr>
          <a:lstStyle/>
          <a:p>
            <a:r>
              <a:rPr lang="en-US" dirty="0"/>
              <a:t>Corporate data</a:t>
            </a:r>
          </a:p>
        </p:txBody>
      </p:sp>
      <p:sp>
        <p:nvSpPr>
          <p:cNvPr id="24" name="TextBox 23"/>
          <p:cNvSpPr txBox="1"/>
          <p:nvPr/>
        </p:nvSpPr>
        <p:spPr>
          <a:xfrm>
            <a:off x="5558445" y="4164255"/>
            <a:ext cx="1565557" cy="369332"/>
          </a:xfrm>
          <a:prstGeom prst="rect">
            <a:avLst/>
          </a:prstGeom>
          <a:noFill/>
        </p:spPr>
        <p:txBody>
          <a:bodyPr wrap="none" rtlCol="0">
            <a:spAutoFit/>
          </a:bodyPr>
          <a:lstStyle/>
          <a:p>
            <a:r>
              <a:rPr lang="en-US" dirty="0"/>
              <a:t>Personal data</a:t>
            </a:r>
          </a:p>
        </p:txBody>
      </p:sp>
      <p:sp>
        <p:nvSpPr>
          <p:cNvPr id="25" name="Rectangle 24"/>
          <p:cNvSpPr/>
          <p:nvPr/>
        </p:nvSpPr>
        <p:spPr>
          <a:xfrm>
            <a:off x="5098775" y="2221189"/>
            <a:ext cx="716755" cy="6744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72931" y="2209800"/>
            <a:ext cx="1436612" cy="9571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17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p:bldP spid="24" grpId="0"/>
      <p:bldP spid="25" grpId="0" animBg="1"/>
      <p:bldP spid="2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Choices</a:t>
            </a:r>
          </a:p>
        </p:txBody>
      </p:sp>
      <p:sp>
        <p:nvSpPr>
          <p:cNvPr id="17" name="TextBox 16"/>
          <p:cNvSpPr txBox="1"/>
          <p:nvPr/>
        </p:nvSpPr>
        <p:spPr>
          <a:xfrm>
            <a:off x="1295400" y="3952193"/>
            <a:ext cx="1828800" cy="400110"/>
          </a:xfrm>
          <a:prstGeom prst="rect">
            <a:avLst/>
          </a:prstGeom>
          <a:noFill/>
        </p:spPr>
        <p:txBody>
          <a:bodyPr wrap="square" rtlCol="0">
            <a:spAutoFit/>
          </a:bodyPr>
          <a:lstStyle/>
          <a:p>
            <a:r>
              <a:rPr lang="en-US" b="1" dirty="0"/>
              <a:t>        </a:t>
            </a:r>
            <a:r>
              <a:rPr lang="en-US" sz="2000" b="1" dirty="0"/>
              <a:t>F.H.E </a:t>
            </a:r>
          </a:p>
        </p:txBody>
      </p:sp>
      <p:sp>
        <p:nvSpPr>
          <p:cNvPr id="10" name="TextBox 9"/>
          <p:cNvSpPr txBox="1"/>
          <p:nvPr/>
        </p:nvSpPr>
        <p:spPr>
          <a:xfrm>
            <a:off x="2120462" y="2473542"/>
            <a:ext cx="1981200" cy="646331"/>
          </a:xfrm>
          <a:prstGeom prst="rect">
            <a:avLst/>
          </a:prstGeom>
          <a:noFill/>
        </p:spPr>
        <p:txBody>
          <a:bodyPr wrap="square" rtlCol="0">
            <a:spAutoFit/>
          </a:bodyPr>
          <a:lstStyle/>
          <a:p>
            <a:r>
              <a:rPr lang="en-US" b="1" dirty="0"/>
              <a:t>  COMPUTE ON </a:t>
            </a:r>
          </a:p>
          <a:p>
            <a:r>
              <a:rPr lang="en-US" b="1" dirty="0"/>
              <a:t>ENCRYPTED DATA</a:t>
            </a:r>
            <a:r>
              <a:rPr lang="en-US" dirty="0"/>
              <a:t> </a:t>
            </a:r>
          </a:p>
        </p:txBody>
      </p:sp>
      <p:cxnSp>
        <p:nvCxnSpPr>
          <p:cNvPr id="12" name="Straight Connector 11"/>
          <p:cNvCxnSpPr/>
          <p:nvPr/>
        </p:nvCxnSpPr>
        <p:spPr>
          <a:xfrm>
            <a:off x="2882462" y="3119818"/>
            <a:ext cx="838200" cy="8015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120462" y="3119873"/>
            <a:ext cx="762000" cy="8015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58662" y="3959396"/>
            <a:ext cx="1828800" cy="400110"/>
          </a:xfrm>
          <a:prstGeom prst="rect">
            <a:avLst/>
          </a:prstGeom>
          <a:noFill/>
        </p:spPr>
        <p:txBody>
          <a:bodyPr wrap="square" rtlCol="0">
            <a:spAutoFit/>
          </a:bodyPr>
          <a:lstStyle/>
          <a:p>
            <a:r>
              <a:rPr lang="en-US" sz="2000" b="1" dirty="0"/>
              <a:t>         P.H.E </a:t>
            </a:r>
          </a:p>
        </p:txBody>
      </p:sp>
      <p:sp>
        <p:nvSpPr>
          <p:cNvPr id="26" name="TextBox 25"/>
          <p:cNvSpPr txBox="1"/>
          <p:nvPr/>
        </p:nvSpPr>
        <p:spPr>
          <a:xfrm>
            <a:off x="5092262" y="2473542"/>
            <a:ext cx="1981200" cy="646331"/>
          </a:xfrm>
          <a:prstGeom prst="rect">
            <a:avLst/>
          </a:prstGeom>
          <a:noFill/>
        </p:spPr>
        <p:txBody>
          <a:bodyPr wrap="square" rtlCol="0">
            <a:spAutoFit/>
          </a:bodyPr>
          <a:lstStyle/>
          <a:p>
            <a:r>
              <a:rPr lang="en-US" b="1" dirty="0"/>
              <a:t>      USE  SECURE</a:t>
            </a:r>
          </a:p>
          <a:p>
            <a:r>
              <a:rPr lang="en-US" b="1" dirty="0"/>
              <a:t>         LOCATION</a:t>
            </a:r>
            <a:endParaRPr lang="en-US" dirty="0"/>
          </a:p>
        </p:txBody>
      </p:sp>
      <p:cxnSp>
        <p:nvCxnSpPr>
          <p:cNvPr id="27" name="Straight Connector 26"/>
          <p:cNvCxnSpPr>
            <a:stCxn id="26" idx="2"/>
          </p:cNvCxnSpPr>
          <p:nvPr/>
        </p:nvCxnSpPr>
        <p:spPr>
          <a:xfrm flipH="1">
            <a:off x="5206562" y="3119873"/>
            <a:ext cx="876300" cy="8015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82862" y="3119818"/>
            <a:ext cx="838200" cy="80152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30262" y="3921342"/>
            <a:ext cx="1828800" cy="400110"/>
          </a:xfrm>
          <a:prstGeom prst="rect">
            <a:avLst/>
          </a:prstGeom>
          <a:noFill/>
        </p:spPr>
        <p:txBody>
          <a:bodyPr wrap="square" rtlCol="0">
            <a:spAutoFit/>
          </a:bodyPr>
          <a:lstStyle/>
          <a:p>
            <a:r>
              <a:rPr lang="en-US" sz="2000" b="1" dirty="0">
                <a:solidFill>
                  <a:schemeClr val="bg2"/>
                </a:solidFill>
              </a:rPr>
              <a:t> </a:t>
            </a:r>
            <a:r>
              <a:rPr lang="en-US" sz="2000" b="1" dirty="0"/>
              <a:t>         Client </a:t>
            </a:r>
          </a:p>
        </p:txBody>
      </p:sp>
      <p:sp>
        <p:nvSpPr>
          <p:cNvPr id="33" name="TextBox 32"/>
          <p:cNvSpPr txBox="1"/>
          <p:nvPr/>
        </p:nvSpPr>
        <p:spPr>
          <a:xfrm>
            <a:off x="6030311" y="3941233"/>
            <a:ext cx="1828800" cy="677108"/>
          </a:xfrm>
          <a:prstGeom prst="rect">
            <a:avLst/>
          </a:prstGeom>
          <a:noFill/>
        </p:spPr>
        <p:txBody>
          <a:bodyPr wrap="square" rtlCol="0">
            <a:spAutoFit/>
          </a:bodyPr>
          <a:lstStyle/>
          <a:p>
            <a:r>
              <a:rPr lang="en-US" sz="2000" b="1" dirty="0">
                <a:solidFill>
                  <a:schemeClr val="bg2"/>
                </a:solidFill>
              </a:rPr>
              <a:t>          </a:t>
            </a:r>
            <a:r>
              <a:rPr lang="en-US" sz="2000" b="1" dirty="0"/>
              <a:t>Server </a:t>
            </a:r>
          </a:p>
          <a:p>
            <a:r>
              <a:rPr lang="en-US" b="1" dirty="0"/>
              <a:t>          </a:t>
            </a:r>
          </a:p>
        </p:txBody>
      </p:sp>
      <p:sp>
        <p:nvSpPr>
          <p:cNvPr id="20" name="Left Bracket 19"/>
          <p:cNvSpPr/>
          <p:nvPr/>
        </p:nvSpPr>
        <p:spPr>
          <a:xfrm rot="5400000">
            <a:off x="4415989" y="981073"/>
            <a:ext cx="70283" cy="2832537"/>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ACC0D7D-E0FC-49BF-B4A2-5B13217C58F0}" type="slidenum">
              <a:rPr lang="en-US" smtClean="0"/>
              <a:t>50</a:t>
            </a:fld>
            <a:endParaRPr lang="en-US"/>
          </a:p>
        </p:txBody>
      </p:sp>
    </p:spTree>
    <p:extLst>
      <p:ext uri="{BB962C8B-B14F-4D97-AF65-F5344CB8AC3E}">
        <p14:creationId xmlns:p14="http://schemas.microsoft.com/office/powerpoint/2010/main" val="2871470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 </a:t>
            </a:r>
            <a:br>
              <a:rPr lang="en-US" sz="5400" dirty="0"/>
            </a:br>
            <a:r>
              <a:rPr lang="en-US" dirty="0"/>
              <a:t>Trusted Client based Systems</a:t>
            </a:r>
            <a:br>
              <a:rPr lang="en-US" dirty="0"/>
            </a:br>
            <a:endParaRPr lang="en-US" dirty="0"/>
          </a:p>
        </p:txBody>
      </p:sp>
      <p:grpSp>
        <p:nvGrpSpPr>
          <p:cNvPr id="19" name="Group 18"/>
          <p:cNvGrpSpPr/>
          <p:nvPr/>
        </p:nvGrpSpPr>
        <p:grpSpPr>
          <a:xfrm>
            <a:off x="1495512" y="2699804"/>
            <a:ext cx="6258774" cy="2161636"/>
            <a:chOff x="1513626" y="3172364"/>
            <a:chExt cx="6258774" cy="2161636"/>
          </a:xfrm>
        </p:grpSpPr>
        <p:sp>
          <p:nvSpPr>
            <p:cNvPr id="4" name="TextBox 3"/>
            <p:cNvSpPr txBox="1"/>
            <p:nvPr/>
          </p:nvSpPr>
          <p:spPr>
            <a:xfrm>
              <a:off x="1513626" y="4561587"/>
              <a:ext cx="1765529" cy="295148"/>
            </a:xfrm>
            <a:prstGeom prst="rect">
              <a:avLst/>
            </a:prstGeom>
            <a:noFill/>
          </p:spPr>
          <p:txBody>
            <a:bodyPr wrap="square" rtlCol="0">
              <a:spAutoFit/>
            </a:bodyPr>
            <a:lstStyle/>
            <a:p>
              <a:r>
                <a:rPr lang="en-US" b="1" dirty="0">
                  <a:solidFill>
                    <a:schemeClr val="bg2"/>
                  </a:solidFill>
                </a:rPr>
                <a:t>        F.H.E </a:t>
              </a:r>
            </a:p>
          </p:txBody>
        </p:sp>
        <p:sp>
          <p:nvSpPr>
            <p:cNvPr id="6" name="TextBox 5"/>
            <p:cNvSpPr txBox="1"/>
            <p:nvPr/>
          </p:nvSpPr>
          <p:spPr>
            <a:xfrm>
              <a:off x="2310143" y="3212279"/>
              <a:ext cx="1912656" cy="664205"/>
            </a:xfrm>
            <a:prstGeom prst="rect">
              <a:avLst/>
            </a:prstGeom>
            <a:noFill/>
          </p:spPr>
          <p:txBody>
            <a:bodyPr wrap="square" rtlCol="0">
              <a:spAutoFit/>
            </a:bodyPr>
            <a:lstStyle/>
            <a:p>
              <a:r>
                <a:rPr lang="en-US" b="1" dirty="0"/>
                <a:t>  </a:t>
              </a:r>
              <a:r>
                <a:rPr lang="en-US" sz="1400" b="1" dirty="0"/>
                <a:t>COMPUTE ON </a:t>
              </a:r>
            </a:p>
            <a:p>
              <a:r>
                <a:rPr lang="en-US" sz="1400" b="1" dirty="0"/>
                <a:t>ENCRYPTED DATA</a:t>
              </a:r>
              <a:r>
                <a:rPr lang="en-US" sz="1400" dirty="0"/>
                <a:t> </a:t>
              </a:r>
            </a:p>
          </p:txBody>
        </p:sp>
        <p:cxnSp>
          <p:nvCxnSpPr>
            <p:cNvPr id="7" name="Straight Connector 6"/>
            <p:cNvCxnSpPr/>
            <p:nvPr/>
          </p:nvCxnSpPr>
          <p:spPr>
            <a:xfrm>
              <a:off x="3045780" y="3861170"/>
              <a:ext cx="809201" cy="6405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310143" y="3861215"/>
              <a:ext cx="735637"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19345" y="4561587"/>
              <a:ext cx="1765529" cy="295148"/>
            </a:xfrm>
            <a:prstGeom prst="rect">
              <a:avLst/>
            </a:prstGeom>
            <a:noFill/>
          </p:spPr>
          <p:txBody>
            <a:bodyPr wrap="square" rtlCol="0">
              <a:spAutoFit/>
            </a:bodyPr>
            <a:lstStyle/>
            <a:p>
              <a:r>
                <a:rPr lang="en-US" b="1" dirty="0"/>
                <a:t>          P.H.E </a:t>
              </a:r>
            </a:p>
          </p:txBody>
        </p:sp>
        <p:sp>
          <p:nvSpPr>
            <p:cNvPr id="11" name="TextBox 10"/>
            <p:cNvSpPr txBox="1"/>
            <p:nvPr/>
          </p:nvSpPr>
          <p:spPr>
            <a:xfrm>
              <a:off x="5179128" y="3298830"/>
              <a:ext cx="1912656" cy="664205"/>
            </a:xfrm>
            <a:prstGeom prst="rect">
              <a:avLst/>
            </a:prstGeom>
            <a:noFill/>
          </p:spPr>
          <p:txBody>
            <a:bodyPr wrap="square" rtlCol="0">
              <a:spAutoFit/>
            </a:bodyPr>
            <a:lstStyle/>
            <a:p>
              <a:r>
                <a:rPr lang="en-US" b="1" dirty="0">
                  <a:solidFill>
                    <a:schemeClr val="bg2"/>
                  </a:solidFill>
                </a:rPr>
                <a:t>      </a:t>
              </a:r>
              <a:r>
                <a:rPr lang="en-US" sz="1400" b="1" dirty="0"/>
                <a:t>USE  SECURE</a:t>
              </a:r>
            </a:p>
            <a:p>
              <a:r>
                <a:rPr lang="en-US" sz="1400" b="1" dirty="0"/>
                <a:t>       LOCATION</a:t>
              </a:r>
              <a:r>
                <a:rPr lang="en-US" sz="1400" dirty="0"/>
                <a:t> </a:t>
              </a:r>
            </a:p>
          </p:txBody>
        </p:sp>
        <p:cxnSp>
          <p:nvCxnSpPr>
            <p:cNvPr id="12" name="Straight Connector 11"/>
            <p:cNvCxnSpPr/>
            <p:nvPr/>
          </p:nvCxnSpPr>
          <p:spPr>
            <a:xfrm flipH="1">
              <a:off x="5289473" y="4002969"/>
              <a:ext cx="845983" cy="4928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35456" y="3991232"/>
              <a:ext cx="809201"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43400" y="4581652"/>
              <a:ext cx="1765529" cy="295148"/>
            </a:xfrm>
            <a:prstGeom prst="rect">
              <a:avLst/>
            </a:prstGeom>
            <a:noFill/>
          </p:spPr>
          <p:txBody>
            <a:bodyPr wrap="square" rtlCol="0">
              <a:spAutoFit/>
            </a:bodyPr>
            <a:lstStyle/>
            <a:p>
              <a:r>
                <a:rPr lang="en-US" b="1" dirty="0">
                  <a:solidFill>
                    <a:schemeClr val="bg2"/>
                  </a:solidFill>
                </a:rPr>
                <a:t>          </a:t>
              </a:r>
              <a:r>
                <a:rPr lang="en-US" b="1" dirty="0"/>
                <a:t>Client </a:t>
              </a:r>
            </a:p>
          </p:txBody>
        </p:sp>
        <p:sp>
          <p:nvSpPr>
            <p:cNvPr id="15" name="TextBox 14"/>
            <p:cNvSpPr txBox="1"/>
            <p:nvPr/>
          </p:nvSpPr>
          <p:spPr>
            <a:xfrm>
              <a:off x="6006871" y="4599877"/>
              <a:ext cx="1765529" cy="734123"/>
            </a:xfrm>
            <a:prstGeom prst="rect">
              <a:avLst/>
            </a:prstGeom>
            <a:noFill/>
          </p:spPr>
          <p:txBody>
            <a:bodyPr wrap="square" rtlCol="0">
              <a:spAutoFit/>
            </a:bodyPr>
            <a:lstStyle/>
            <a:p>
              <a:r>
                <a:rPr lang="en-US" b="1" dirty="0">
                  <a:solidFill>
                    <a:schemeClr val="bg2"/>
                  </a:solidFill>
                </a:rPr>
                <a:t>          Server </a:t>
              </a:r>
            </a:p>
            <a:p>
              <a:r>
                <a:rPr lang="en-US" b="1" dirty="0"/>
                <a:t>          </a:t>
              </a:r>
            </a:p>
          </p:txBody>
        </p:sp>
        <p:sp>
          <p:nvSpPr>
            <p:cNvPr id="16" name="Oval 15"/>
            <p:cNvSpPr/>
            <p:nvPr/>
          </p:nvSpPr>
          <p:spPr>
            <a:xfrm>
              <a:off x="3450381" y="4510534"/>
              <a:ext cx="1029892" cy="47248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42514" y="4511160"/>
              <a:ext cx="1029892" cy="47248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 Bracket 17"/>
            <p:cNvSpPr/>
            <p:nvPr/>
          </p:nvSpPr>
          <p:spPr>
            <a:xfrm rot="5400000">
              <a:off x="4654574" y="1741646"/>
              <a:ext cx="79830" cy="294126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5" name="Content Placeholder 2"/>
          <p:cNvSpPr txBox="1">
            <a:spLocks/>
          </p:cNvSpPr>
          <p:nvPr/>
        </p:nvSpPr>
        <p:spPr>
          <a:xfrm>
            <a:off x="513243" y="5428260"/>
            <a:ext cx="8229600" cy="6477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0" name="Slide Number Placeholder 9"/>
          <p:cNvSpPr>
            <a:spLocks noGrp="1"/>
          </p:cNvSpPr>
          <p:nvPr>
            <p:ph type="sldNum" sz="quarter" idx="12"/>
          </p:nvPr>
        </p:nvSpPr>
        <p:spPr/>
        <p:txBody>
          <a:bodyPr/>
          <a:lstStyle/>
          <a:p>
            <a:fld id="{BACC0D7D-E0FC-49BF-B4A2-5B13217C58F0}" type="slidenum">
              <a:rPr lang="en-US" smtClean="0"/>
              <a:t>51</a:t>
            </a:fld>
            <a:endParaRPr lang="en-US"/>
          </a:p>
        </p:txBody>
      </p:sp>
    </p:spTree>
    <p:extLst>
      <p:ext uri="{BB962C8B-B14F-4D97-AF65-F5344CB8AC3E}">
        <p14:creationId xmlns:p14="http://schemas.microsoft.com/office/powerpoint/2010/main" val="3470051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Trusted Client Architecture</a:t>
            </a:r>
          </a:p>
        </p:txBody>
      </p:sp>
      <p:cxnSp>
        <p:nvCxnSpPr>
          <p:cNvPr id="11" name="Straight Connector 10"/>
          <p:cNvCxnSpPr/>
          <p:nvPr/>
        </p:nvCxnSpPr>
        <p:spPr>
          <a:xfrm flipH="1">
            <a:off x="4155359" y="1531176"/>
            <a:ext cx="15407" cy="3193968"/>
          </a:xfrm>
          <a:prstGeom prst="line">
            <a:avLst/>
          </a:prstGeom>
          <a:ln w="3175">
            <a:solidFill>
              <a:schemeClr val="tx1"/>
            </a:solidFill>
            <a:prstDash val="sysDash"/>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17" name="Content Placeholder 2"/>
          <p:cNvSpPr>
            <a:spLocks noGrp="1"/>
          </p:cNvSpPr>
          <p:nvPr>
            <p:ph idx="1"/>
          </p:nvPr>
        </p:nvSpPr>
        <p:spPr>
          <a:xfrm>
            <a:off x="533400" y="4953000"/>
            <a:ext cx="8229600" cy="1447800"/>
          </a:xfrm>
        </p:spPr>
        <p:txBody>
          <a:bodyPr>
            <a:normAutofit fontScale="62500" lnSpcReduction="20000"/>
          </a:bodyPr>
          <a:lstStyle/>
          <a:p>
            <a:r>
              <a:rPr lang="en-US" dirty="0"/>
              <a:t>Data not decrypted in DBMS</a:t>
            </a:r>
          </a:p>
          <a:p>
            <a:pPr lvl="1"/>
            <a:r>
              <a:rPr lang="en-US" sz="3200" dirty="0"/>
              <a:t>Only ciphertext seen in the DBMS</a:t>
            </a:r>
          </a:p>
          <a:p>
            <a:r>
              <a:rPr lang="en-US" dirty="0"/>
              <a:t>No changes to DBMS/Client App</a:t>
            </a:r>
          </a:p>
          <a:p>
            <a:pPr marL="0" indent="0">
              <a:buNone/>
            </a:pPr>
            <a:endParaRPr lang="en-US" dirty="0"/>
          </a:p>
          <a:p>
            <a:pPr marL="0" indent="0">
              <a:buNone/>
            </a:pPr>
            <a:endParaRPr lang="en-US" dirty="0"/>
          </a:p>
        </p:txBody>
      </p:sp>
      <p:sp>
        <p:nvSpPr>
          <p:cNvPr id="5" name="Rectangle 3"/>
          <p:cNvSpPr>
            <a:spLocks noChangeArrowheads="1"/>
          </p:cNvSpPr>
          <p:nvPr/>
        </p:nvSpPr>
        <p:spPr bwMode="auto">
          <a:xfrm>
            <a:off x="1640219" y="3054729"/>
            <a:ext cx="1600200" cy="1069488"/>
          </a:xfrm>
          <a:prstGeom prst="rect">
            <a:avLst/>
          </a:prstGeom>
          <a:solidFill>
            <a:schemeClr val="accent5"/>
          </a:solidFill>
          <a:ln>
            <a:noFill/>
          </a:ln>
          <a:effectLst/>
        </p:spPr>
        <p:txBody>
          <a:bodyPr wrap="none"/>
          <a:lstStyle/>
          <a:p>
            <a:pPr algn="ctr">
              <a:defRPr/>
            </a:pPr>
            <a:r>
              <a:rPr lang="en-US" sz="1600" b="1" dirty="0"/>
              <a:t>Client </a:t>
            </a:r>
          </a:p>
          <a:p>
            <a:pPr algn="ctr">
              <a:defRPr/>
            </a:pPr>
            <a:r>
              <a:rPr lang="en-US" sz="1600" b="1" dirty="0"/>
              <a:t>Component</a:t>
            </a:r>
          </a:p>
          <a:p>
            <a:pPr algn="ctr">
              <a:defRPr/>
            </a:pPr>
            <a:endParaRPr lang="en-US" b="1" dirty="0"/>
          </a:p>
        </p:txBody>
      </p:sp>
      <p:sp>
        <p:nvSpPr>
          <p:cNvPr id="6" name="Rectangle 3"/>
          <p:cNvSpPr>
            <a:spLocks noChangeArrowheads="1"/>
          </p:cNvSpPr>
          <p:nvPr/>
        </p:nvSpPr>
        <p:spPr bwMode="auto">
          <a:xfrm>
            <a:off x="1999515" y="1755369"/>
            <a:ext cx="936104" cy="643944"/>
          </a:xfrm>
          <a:prstGeom prst="rect">
            <a:avLst/>
          </a:prstGeom>
          <a:solidFill>
            <a:schemeClr val="bg1"/>
          </a:solidFill>
          <a:ln>
            <a:noFill/>
          </a:ln>
          <a:effectLst/>
        </p:spPr>
        <p:txBody>
          <a:bodyPr wrap="none"/>
          <a:lstStyle/>
          <a:p>
            <a:pPr algn="ctr">
              <a:defRPr/>
            </a:pPr>
            <a:r>
              <a:rPr lang="en-US" sz="1600" b="1" dirty="0"/>
              <a:t>Client </a:t>
            </a:r>
          </a:p>
          <a:p>
            <a:pPr algn="ctr">
              <a:defRPr/>
            </a:pPr>
            <a:r>
              <a:rPr lang="en-US" sz="1600" b="1" dirty="0"/>
              <a:t>App</a:t>
            </a:r>
          </a:p>
          <a:p>
            <a:pPr algn="ctr">
              <a:defRPr/>
            </a:pPr>
            <a:endParaRPr lang="en-US" b="1" dirty="0"/>
          </a:p>
        </p:txBody>
      </p:sp>
      <p:cxnSp>
        <p:nvCxnSpPr>
          <p:cNvPr id="7" name="Straight Arrow Connector 6"/>
          <p:cNvCxnSpPr/>
          <p:nvPr/>
        </p:nvCxnSpPr>
        <p:spPr>
          <a:xfrm>
            <a:off x="2209800" y="2399313"/>
            <a:ext cx="0" cy="565071"/>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nvGrpSpPr>
          <p:cNvPr id="3" name="Group 2"/>
          <p:cNvGrpSpPr/>
          <p:nvPr/>
        </p:nvGrpSpPr>
        <p:grpSpPr>
          <a:xfrm>
            <a:off x="5156859" y="2143018"/>
            <a:ext cx="2378968" cy="1981199"/>
            <a:chOff x="5193040" y="2216449"/>
            <a:chExt cx="2378968" cy="1981199"/>
          </a:xfrm>
        </p:grpSpPr>
        <p:sp>
          <p:nvSpPr>
            <p:cNvPr id="8" name="Rectangle 7"/>
            <p:cNvSpPr/>
            <p:nvPr/>
          </p:nvSpPr>
          <p:spPr>
            <a:xfrm>
              <a:off x="5193040" y="2216449"/>
              <a:ext cx="2378968" cy="198119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3"/>
            <p:cNvSpPr>
              <a:spLocks noChangeArrowheads="1"/>
            </p:cNvSpPr>
            <p:nvPr/>
          </p:nvSpPr>
          <p:spPr bwMode="auto">
            <a:xfrm>
              <a:off x="5443682" y="2607623"/>
              <a:ext cx="1846153" cy="1287887"/>
            </a:xfrm>
            <a:prstGeom prst="rect">
              <a:avLst/>
            </a:prstGeom>
            <a:solidFill>
              <a:srgbClr val="FF0000"/>
            </a:solidFill>
            <a:ln>
              <a:noFill/>
            </a:ln>
            <a:effectLst/>
          </p:spPr>
          <p:txBody>
            <a:bodyPr wrap="none"/>
            <a:lstStyle/>
            <a:p>
              <a:pPr algn="ctr">
                <a:defRPr/>
              </a:pPr>
              <a:endParaRPr lang="en-US" sz="1000" dirty="0">
                <a:solidFill>
                  <a:srgbClr val="FF0000"/>
                </a:solidFill>
              </a:endParaRPr>
            </a:p>
          </p:txBody>
        </p:sp>
        <p:sp>
          <p:nvSpPr>
            <p:cNvPr id="10" name="Rectangle 2"/>
            <p:cNvSpPr>
              <a:spLocks noChangeArrowheads="1"/>
            </p:cNvSpPr>
            <p:nvPr/>
          </p:nvSpPr>
          <p:spPr bwMode="auto">
            <a:xfrm>
              <a:off x="5597670" y="2939793"/>
              <a:ext cx="1538178" cy="505986"/>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a:t>
              </a:r>
              <a:r>
                <a:rPr lang="en-US" b="1" dirty="0"/>
                <a:t>DBMS</a:t>
              </a:r>
            </a:p>
          </p:txBody>
        </p:sp>
      </p:grpSp>
      <p:cxnSp>
        <p:nvCxnSpPr>
          <p:cNvPr id="13" name="Straight Arrow Connector 12"/>
          <p:cNvCxnSpPr/>
          <p:nvPr/>
        </p:nvCxnSpPr>
        <p:spPr>
          <a:xfrm>
            <a:off x="3306670" y="3276600"/>
            <a:ext cx="1728192" cy="0"/>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3341027" y="3628255"/>
            <a:ext cx="1728192" cy="0"/>
          </a:xfrm>
          <a:prstGeom prst="straightConnector1">
            <a:avLst/>
          </a:prstGeom>
          <a:ln w="19050">
            <a:solidFill>
              <a:schemeClr val="tx1"/>
            </a:solidFill>
            <a:headEnd type="arrow" w="med" len="med"/>
            <a:tailEnd type="none"/>
          </a:ln>
          <a:effectLst/>
        </p:spPr>
        <p:style>
          <a:lnRef idx="2">
            <a:schemeClr val="dk1"/>
          </a:lnRef>
          <a:fillRef idx="0">
            <a:schemeClr val="dk1"/>
          </a:fillRef>
          <a:effectRef idx="1">
            <a:schemeClr val="dk1"/>
          </a:effectRef>
          <a:fontRef idx="minor">
            <a:schemeClr val="tx1"/>
          </a:fontRef>
        </p:style>
      </p:cxnSp>
      <p:sp>
        <p:nvSpPr>
          <p:cNvPr id="15" name="Text Box 30"/>
          <p:cNvSpPr txBox="1">
            <a:spLocks noChangeArrowheads="1"/>
          </p:cNvSpPr>
          <p:nvPr/>
        </p:nvSpPr>
        <p:spPr bwMode="auto">
          <a:xfrm>
            <a:off x="3505200" y="3030379"/>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a:t>Rewritten Query </a:t>
            </a:r>
          </a:p>
        </p:txBody>
      </p:sp>
      <p:sp>
        <p:nvSpPr>
          <p:cNvPr id="16" name="Text Box 30"/>
          <p:cNvSpPr txBox="1">
            <a:spLocks noChangeArrowheads="1"/>
          </p:cNvSpPr>
          <p:nvPr/>
        </p:nvSpPr>
        <p:spPr bwMode="auto">
          <a:xfrm>
            <a:off x="3638676" y="3657600"/>
            <a:ext cx="15429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000" b="1" dirty="0"/>
              <a:t>Encrypted  Data</a:t>
            </a:r>
          </a:p>
        </p:txBody>
      </p:sp>
      <p:sp>
        <p:nvSpPr>
          <p:cNvPr id="18" name="Rectangle 2"/>
          <p:cNvSpPr>
            <a:spLocks noChangeArrowheads="1"/>
          </p:cNvSpPr>
          <p:nvPr/>
        </p:nvSpPr>
        <p:spPr bwMode="auto">
          <a:xfrm>
            <a:off x="1945019" y="3628255"/>
            <a:ext cx="912321" cy="38764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Key</a:t>
            </a:r>
            <a:endParaRPr lang="en-US" b="1" dirty="0"/>
          </a:p>
        </p:txBody>
      </p:sp>
      <p:sp>
        <p:nvSpPr>
          <p:cNvPr id="19" name="Text Box 30"/>
          <p:cNvSpPr txBox="1">
            <a:spLocks noChangeArrowheads="1"/>
          </p:cNvSpPr>
          <p:nvPr/>
        </p:nvSpPr>
        <p:spPr bwMode="auto">
          <a:xfrm>
            <a:off x="948304" y="2534192"/>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a:t>PlainText Query </a:t>
            </a:r>
          </a:p>
        </p:txBody>
      </p:sp>
      <p:sp>
        <p:nvSpPr>
          <p:cNvPr id="20" name="Text Box 30"/>
          <p:cNvSpPr txBox="1">
            <a:spLocks noChangeArrowheads="1"/>
          </p:cNvSpPr>
          <p:nvPr/>
        </p:nvSpPr>
        <p:spPr bwMode="auto">
          <a:xfrm>
            <a:off x="2396104" y="2558737"/>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a:t>PlainText Results </a:t>
            </a:r>
          </a:p>
        </p:txBody>
      </p:sp>
      <p:cxnSp>
        <p:nvCxnSpPr>
          <p:cNvPr id="21" name="Straight Arrow Connector 20"/>
          <p:cNvCxnSpPr/>
          <p:nvPr/>
        </p:nvCxnSpPr>
        <p:spPr>
          <a:xfrm flipV="1">
            <a:off x="2590800" y="2399313"/>
            <a:ext cx="0" cy="565071"/>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2" name="Slide Number Placeholder 21"/>
          <p:cNvSpPr>
            <a:spLocks noGrp="1"/>
          </p:cNvSpPr>
          <p:nvPr>
            <p:ph type="sldNum" sz="quarter" idx="12"/>
          </p:nvPr>
        </p:nvSpPr>
        <p:spPr/>
        <p:txBody>
          <a:bodyPr/>
          <a:lstStyle/>
          <a:p>
            <a:fld id="{BACC0D7D-E0FC-49BF-B4A2-5B13217C58F0}" type="slidenum">
              <a:rPr lang="en-US" smtClean="0"/>
              <a:t>52</a:t>
            </a:fld>
            <a:endParaRPr lang="en-US"/>
          </a:p>
        </p:txBody>
      </p:sp>
    </p:spTree>
    <p:extLst>
      <p:ext uri="{BB962C8B-B14F-4D97-AF65-F5344CB8AC3E}">
        <p14:creationId xmlns:p14="http://schemas.microsoft.com/office/powerpoint/2010/main" val="401842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5" grpId="0"/>
      <p:bldP spid="16" grpId="0"/>
      <p:bldP spid="19"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a:t>Minimal Client Computation</a:t>
            </a:r>
          </a:p>
          <a:p>
            <a:pPr lvl="1"/>
            <a:r>
              <a:rPr lang="en-US" sz="2400" dirty="0"/>
              <a:t>Use P.H.E (</a:t>
            </a:r>
            <a:r>
              <a:rPr lang="en-US" sz="2400" dirty="0" err="1"/>
              <a:t>Cryptdb</a:t>
            </a:r>
            <a:r>
              <a:rPr lang="en-US" sz="2400" dirty="0"/>
              <a:t>) </a:t>
            </a:r>
          </a:p>
          <a:p>
            <a:r>
              <a:rPr lang="en-US" sz="2800" dirty="0"/>
              <a:t>Residual Query Processing in Client </a:t>
            </a:r>
          </a:p>
          <a:p>
            <a:pPr lvl="1"/>
            <a:r>
              <a:rPr lang="en-US" sz="2400" dirty="0"/>
              <a:t>Blob Store </a:t>
            </a:r>
          </a:p>
          <a:p>
            <a:pPr lvl="1"/>
            <a:r>
              <a:rPr lang="en-US" sz="2400" dirty="0"/>
              <a:t>Use in conjunction with P.H.E (</a:t>
            </a:r>
            <a:r>
              <a:rPr lang="en-US" sz="2400" dirty="0" err="1"/>
              <a:t>Monomi</a:t>
            </a:r>
            <a:r>
              <a:rPr lang="en-US" sz="2400" dirty="0"/>
              <a:t>)</a:t>
            </a:r>
          </a:p>
          <a:p>
            <a:pPr lvl="1"/>
            <a:endParaRPr lang="en-US" sz="2400" dirty="0"/>
          </a:p>
          <a:p>
            <a:pPr marL="457200" lvl="1" indent="0">
              <a:buNone/>
            </a:pPr>
            <a:endParaRPr lang="en-US" sz="2400" dirty="0"/>
          </a:p>
        </p:txBody>
      </p:sp>
      <p:sp>
        <p:nvSpPr>
          <p:cNvPr id="6" name="Slide Number Placeholder 5"/>
          <p:cNvSpPr>
            <a:spLocks noGrp="1"/>
          </p:cNvSpPr>
          <p:nvPr>
            <p:ph type="sldNum" sz="quarter" idx="12"/>
          </p:nvPr>
        </p:nvSpPr>
        <p:spPr/>
        <p:txBody>
          <a:bodyPr/>
          <a:lstStyle/>
          <a:p>
            <a:fld id="{BACC0D7D-E0FC-49BF-B4A2-5B13217C58F0}" type="slidenum">
              <a:rPr lang="en-US" smtClean="0"/>
              <a:t>53</a:t>
            </a:fld>
            <a:endParaRPr lang="en-US"/>
          </a:p>
        </p:txBody>
      </p:sp>
    </p:spTree>
    <p:extLst>
      <p:ext uri="{BB962C8B-B14F-4D97-AF65-F5344CB8AC3E}">
        <p14:creationId xmlns:p14="http://schemas.microsoft.com/office/powerpoint/2010/main" val="6557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990600"/>
          </a:xfrm>
        </p:spPr>
        <p:txBody>
          <a:bodyPr/>
          <a:lstStyle/>
          <a:p>
            <a:r>
              <a:rPr lang="en-US" dirty="0"/>
              <a:t>CryptDB Architecture</a:t>
            </a:r>
          </a:p>
        </p:txBody>
      </p:sp>
      <p:sp>
        <p:nvSpPr>
          <p:cNvPr id="17" name="Content Placeholder 2"/>
          <p:cNvSpPr>
            <a:spLocks noGrp="1"/>
          </p:cNvSpPr>
          <p:nvPr>
            <p:ph idx="1"/>
          </p:nvPr>
        </p:nvSpPr>
        <p:spPr>
          <a:xfrm>
            <a:off x="457200" y="4953000"/>
            <a:ext cx="8229600" cy="1219200"/>
          </a:xfrm>
        </p:spPr>
        <p:txBody>
          <a:bodyPr>
            <a:normAutofit fontScale="40000" lnSpcReduction="20000"/>
          </a:bodyPr>
          <a:lstStyle/>
          <a:p>
            <a:r>
              <a:rPr lang="en-US" sz="6200" dirty="0"/>
              <a:t>Web proxy rewrites queries, decrypts result </a:t>
            </a:r>
          </a:p>
          <a:p>
            <a:r>
              <a:rPr lang="en-US" sz="6200" dirty="0"/>
              <a:t>Leverage P.H.E techniques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pSp>
        <p:nvGrpSpPr>
          <p:cNvPr id="9" name="Group 8"/>
          <p:cNvGrpSpPr/>
          <p:nvPr/>
        </p:nvGrpSpPr>
        <p:grpSpPr>
          <a:xfrm>
            <a:off x="948304" y="1531176"/>
            <a:ext cx="6587523" cy="3193968"/>
            <a:chOff x="948304" y="1531176"/>
            <a:chExt cx="6587523" cy="3193968"/>
          </a:xfrm>
        </p:grpSpPr>
        <p:cxnSp>
          <p:nvCxnSpPr>
            <p:cNvPr id="39" name="Straight Connector 38"/>
            <p:cNvCxnSpPr/>
            <p:nvPr/>
          </p:nvCxnSpPr>
          <p:spPr>
            <a:xfrm flipH="1">
              <a:off x="4155359" y="1531176"/>
              <a:ext cx="15407" cy="3193968"/>
            </a:xfrm>
            <a:prstGeom prst="line">
              <a:avLst/>
            </a:prstGeom>
            <a:ln w="3175">
              <a:solidFill>
                <a:schemeClr val="tx1"/>
              </a:solidFill>
              <a:prstDash val="sysDash"/>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40" name="Rectangle 3"/>
            <p:cNvSpPr>
              <a:spLocks noChangeArrowheads="1"/>
            </p:cNvSpPr>
            <p:nvPr/>
          </p:nvSpPr>
          <p:spPr bwMode="auto">
            <a:xfrm>
              <a:off x="1640219" y="3054729"/>
              <a:ext cx="1600200" cy="1069488"/>
            </a:xfrm>
            <a:prstGeom prst="rect">
              <a:avLst/>
            </a:prstGeom>
            <a:solidFill>
              <a:schemeClr val="accent5"/>
            </a:solidFill>
            <a:ln>
              <a:noFill/>
            </a:ln>
            <a:effectLst/>
          </p:spPr>
          <p:txBody>
            <a:bodyPr wrap="none"/>
            <a:lstStyle/>
            <a:p>
              <a:pPr algn="ctr">
                <a:defRPr/>
              </a:pPr>
              <a:r>
                <a:rPr lang="en-US" sz="1600" b="1" dirty="0"/>
                <a:t>Web</a:t>
              </a:r>
            </a:p>
            <a:p>
              <a:pPr algn="ctr">
                <a:defRPr/>
              </a:pPr>
              <a:r>
                <a:rPr lang="en-US" sz="1600" b="1" dirty="0"/>
                <a:t>Proxy</a:t>
              </a:r>
            </a:p>
            <a:p>
              <a:pPr algn="ctr">
                <a:defRPr/>
              </a:pPr>
              <a:endParaRPr lang="en-US" b="1" dirty="0"/>
            </a:p>
          </p:txBody>
        </p:sp>
        <p:sp>
          <p:nvSpPr>
            <p:cNvPr id="41" name="Rectangle 3"/>
            <p:cNvSpPr>
              <a:spLocks noChangeArrowheads="1"/>
            </p:cNvSpPr>
            <p:nvPr/>
          </p:nvSpPr>
          <p:spPr bwMode="auto">
            <a:xfrm>
              <a:off x="1905000" y="1755369"/>
              <a:ext cx="936104" cy="643944"/>
            </a:xfrm>
            <a:prstGeom prst="rect">
              <a:avLst/>
            </a:prstGeom>
            <a:solidFill>
              <a:schemeClr val="bg1"/>
            </a:solidFill>
            <a:ln>
              <a:noFill/>
            </a:ln>
            <a:effectLst/>
          </p:spPr>
          <p:txBody>
            <a:bodyPr wrap="none"/>
            <a:lstStyle/>
            <a:p>
              <a:pPr algn="ctr">
                <a:defRPr/>
              </a:pPr>
              <a:r>
                <a:rPr lang="en-US" sz="1600" b="1" dirty="0"/>
                <a:t>Client </a:t>
              </a:r>
            </a:p>
            <a:p>
              <a:pPr algn="ctr">
                <a:defRPr/>
              </a:pPr>
              <a:r>
                <a:rPr lang="en-US" sz="1600" b="1" dirty="0"/>
                <a:t>App</a:t>
              </a:r>
            </a:p>
            <a:p>
              <a:pPr algn="ctr">
                <a:defRPr/>
              </a:pPr>
              <a:endParaRPr lang="en-US" b="1" dirty="0"/>
            </a:p>
          </p:txBody>
        </p:sp>
        <p:cxnSp>
          <p:nvCxnSpPr>
            <p:cNvPr id="42" name="Straight Arrow Connector 41"/>
            <p:cNvCxnSpPr/>
            <p:nvPr/>
          </p:nvCxnSpPr>
          <p:spPr>
            <a:xfrm>
              <a:off x="2209800" y="2399313"/>
              <a:ext cx="0" cy="565071"/>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nvGrpSpPr>
            <p:cNvPr id="43" name="Group 42"/>
            <p:cNvGrpSpPr/>
            <p:nvPr/>
          </p:nvGrpSpPr>
          <p:grpSpPr>
            <a:xfrm>
              <a:off x="5156859" y="2143018"/>
              <a:ext cx="2378968" cy="1981199"/>
              <a:chOff x="5193040" y="2216449"/>
              <a:chExt cx="2378968" cy="1981199"/>
            </a:xfrm>
          </p:grpSpPr>
          <p:sp>
            <p:nvSpPr>
              <p:cNvPr id="44" name="Rectangle 43"/>
              <p:cNvSpPr/>
              <p:nvPr/>
            </p:nvSpPr>
            <p:spPr>
              <a:xfrm>
                <a:off x="5193040" y="2216449"/>
                <a:ext cx="2378968" cy="198119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3"/>
              <p:cNvSpPr>
                <a:spLocks noChangeArrowheads="1"/>
              </p:cNvSpPr>
              <p:nvPr/>
            </p:nvSpPr>
            <p:spPr bwMode="auto">
              <a:xfrm>
                <a:off x="5443682" y="2607623"/>
                <a:ext cx="1846153" cy="1287887"/>
              </a:xfrm>
              <a:prstGeom prst="rect">
                <a:avLst/>
              </a:prstGeom>
              <a:solidFill>
                <a:srgbClr val="FF0000"/>
              </a:solidFill>
              <a:ln>
                <a:noFill/>
              </a:ln>
              <a:effectLst/>
            </p:spPr>
            <p:txBody>
              <a:bodyPr wrap="none"/>
              <a:lstStyle/>
              <a:p>
                <a:pPr algn="ctr">
                  <a:defRPr/>
                </a:pPr>
                <a:endParaRPr lang="en-US" sz="1000" dirty="0">
                  <a:solidFill>
                    <a:srgbClr val="FF0000"/>
                  </a:solidFill>
                </a:endParaRPr>
              </a:p>
            </p:txBody>
          </p:sp>
          <p:sp>
            <p:nvSpPr>
              <p:cNvPr id="46" name="Rectangle 2"/>
              <p:cNvSpPr>
                <a:spLocks noChangeArrowheads="1"/>
              </p:cNvSpPr>
              <p:nvPr/>
            </p:nvSpPr>
            <p:spPr bwMode="auto">
              <a:xfrm>
                <a:off x="5597670" y="2939793"/>
                <a:ext cx="1538178" cy="63883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a:t>
                </a:r>
                <a:r>
                  <a:rPr lang="en-US" b="1" dirty="0"/>
                  <a:t>DBMS +</a:t>
                </a:r>
              </a:p>
              <a:p>
                <a:r>
                  <a:rPr lang="en-US" b="1" dirty="0"/>
                  <a:t>         UDFs</a:t>
                </a:r>
              </a:p>
            </p:txBody>
          </p:sp>
        </p:grpSp>
        <p:cxnSp>
          <p:nvCxnSpPr>
            <p:cNvPr id="47" name="Straight Arrow Connector 46"/>
            <p:cNvCxnSpPr/>
            <p:nvPr/>
          </p:nvCxnSpPr>
          <p:spPr>
            <a:xfrm>
              <a:off x="3306670" y="3276600"/>
              <a:ext cx="1728192" cy="0"/>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3341027" y="3628255"/>
              <a:ext cx="1728192" cy="0"/>
            </a:xfrm>
            <a:prstGeom prst="straightConnector1">
              <a:avLst/>
            </a:prstGeom>
            <a:ln w="19050">
              <a:solidFill>
                <a:schemeClr val="tx1"/>
              </a:solidFill>
              <a:headEnd type="arrow" w="med" len="med"/>
              <a:tailEnd type="none"/>
            </a:ln>
            <a:effectLst/>
          </p:spPr>
          <p:style>
            <a:lnRef idx="2">
              <a:schemeClr val="dk1"/>
            </a:lnRef>
            <a:fillRef idx="0">
              <a:schemeClr val="dk1"/>
            </a:fillRef>
            <a:effectRef idx="1">
              <a:schemeClr val="dk1"/>
            </a:effectRef>
            <a:fontRef idx="minor">
              <a:schemeClr val="tx1"/>
            </a:fontRef>
          </p:style>
        </p:cxnSp>
        <p:sp>
          <p:nvSpPr>
            <p:cNvPr id="49" name="Text Box 30"/>
            <p:cNvSpPr txBox="1">
              <a:spLocks noChangeArrowheads="1"/>
            </p:cNvSpPr>
            <p:nvPr/>
          </p:nvSpPr>
          <p:spPr bwMode="auto">
            <a:xfrm>
              <a:off x="3505200" y="3030379"/>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a:t>Rewritten Query </a:t>
              </a:r>
            </a:p>
          </p:txBody>
        </p:sp>
        <p:sp>
          <p:nvSpPr>
            <p:cNvPr id="50" name="Text Box 30"/>
            <p:cNvSpPr txBox="1">
              <a:spLocks noChangeArrowheads="1"/>
            </p:cNvSpPr>
            <p:nvPr/>
          </p:nvSpPr>
          <p:spPr bwMode="auto">
            <a:xfrm>
              <a:off x="3638676" y="3657600"/>
              <a:ext cx="15429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000" b="1" dirty="0"/>
                <a:t>Encrypted  Data</a:t>
              </a:r>
            </a:p>
          </p:txBody>
        </p:sp>
        <p:sp>
          <p:nvSpPr>
            <p:cNvPr id="51" name="Rectangle 2"/>
            <p:cNvSpPr>
              <a:spLocks noChangeArrowheads="1"/>
            </p:cNvSpPr>
            <p:nvPr/>
          </p:nvSpPr>
          <p:spPr bwMode="auto">
            <a:xfrm>
              <a:off x="1945019" y="3628255"/>
              <a:ext cx="912321" cy="38764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Key</a:t>
              </a:r>
              <a:endParaRPr lang="en-US" b="1" dirty="0"/>
            </a:p>
          </p:txBody>
        </p:sp>
        <p:sp>
          <p:nvSpPr>
            <p:cNvPr id="52" name="Text Box 30"/>
            <p:cNvSpPr txBox="1">
              <a:spLocks noChangeArrowheads="1"/>
            </p:cNvSpPr>
            <p:nvPr/>
          </p:nvSpPr>
          <p:spPr bwMode="auto">
            <a:xfrm>
              <a:off x="948304" y="2534192"/>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err="1"/>
                <a:t>PlainText</a:t>
              </a:r>
              <a:r>
                <a:rPr lang="en-US" sz="1000" b="1" dirty="0"/>
                <a:t> Query </a:t>
              </a:r>
            </a:p>
          </p:txBody>
        </p:sp>
        <p:sp>
          <p:nvSpPr>
            <p:cNvPr id="53" name="Text Box 30"/>
            <p:cNvSpPr txBox="1">
              <a:spLocks noChangeArrowheads="1"/>
            </p:cNvSpPr>
            <p:nvPr/>
          </p:nvSpPr>
          <p:spPr bwMode="auto">
            <a:xfrm>
              <a:off x="2396104" y="2558737"/>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err="1"/>
                <a:t>PlainText</a:t>
              </a:r>
              <a:r>
                <a:rPr lang="en-US" sz="1000" b="1" dirty="0"/>
                <a:t> Results </a:t>
              </a:r>
            </a:p>
          </p:txBody>
        </p:sp>
        <p:cxnSp>
          <p:nvCxnSpPr>
            <p:cNvPr id="54" name="Straight Arrow Connector 53"/>
            <p:cNvCxnSpPr/>
            <p:nvPr/>
          </p:nvCxnSpPr>
          <p:spPr>
            <a:xfrm flipV="1">
              <a:off x="2590800" y="2399313"/>
              <a:ext cx="0" cy="565071"/>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sp>
        <p:nvSpPr>
          <p:cNvPr id="4" name="TextBox 3"/>
          <p:cNvSpPr txBox="1"/>
          <p:nvPr/>
        </p:nvSpPr>
        <p:spPr>
          <a:xfrm>
            <a:off x="3733800" y="6382435"/>
            <a:ext cx="934871" cy="338554"/>
          </a:xfrm>
          <a:prstGeom prst="rect">
            <a:avLst/>
          </a:prstGeom>
          <a:noFill/>
        </p:spPr>
        <p:txBody>
          <a:bodyPr wrap="none" rtlCol="0">
            <a:spAutoFit/>
          </a:bodyPr>
          <a:lstStyle/>
          <a:p>
            <a:r>
              <a:rPr lang="en-US" sz="1600" dirty="0"/>
              <a:t>[PRZ+11]</a:t>
            </a:r>
            <a:endParaRPr lang="en-US" sz="1600" dirty="0">
              <a:solidFill>
                <a:schemeClr val="accent2"/>
              </a:solidFill>
            </a:endParaRPr>
          </a:p>
        </p:txBody>
      </p:sp>
      <p:sp>
        <p:nvSpPr>
          <p:cNvPr id="6" name="Slide Number Placeholder 5"/>
          <p:cNvSpPr>
            <a:spLocks noGrp="1"/>
          </p:cNvSpPr>
          <p:nvPr>
            <p:ph type="sldNum" sz="quarter" idx="12"/>
          </p:nvPr>
        </p:nvSpPr>
        <p:spPr/>
        <p:txBody>
          <a:bodyPr/>
          <a:lstStyle/>
          <a:p>
            <a:fld id="{BACC0D7D-E0FC-49BF-B4A2-5B13217C58F0}" type="slidenum">
              <a:rPr lang="en-US" smtClean="0"/>
              <a:t>54</a:t>
            </a:fld>
            <a:endParaRPr lang="en-US"/>
          </a:p>
        </p:txBody>
      </p:sp>
    </p:spTree>
    <p:extLst>
      <p:ext uri="{BB962C8B-B14F-4D97-AF65-F5344CB8AC3E}">
        <p14:creationId xmlns:p14="http://schemas.microsoft.com/office/powerpoint/2010/main" val="5133199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Content Placeholder 2"/>
          <p:cNvSpPr>
            <a:spLocks noGrp="1"/>
          </p:cNvSpPr>
          <p:nvPr>
            <p:ph idx="1"/>
          </p:nvPr>
        </p:nvSpPr>
        <p:spPr>
          <a:xfrm>
            <a:off x="381000" y="1143000"/>
            <a:ext cx="8229600" cy="4953000"/>
          </a:xfrm>
          <a:noFill/>
        </p:spPr>
        <p:txBody>
          <a:bodyPr>
            <a:noAutofit/>
          </a:bodyPr>
          <a:lstStyle/>
          <a:p>
            <a:r>
              <a:rPr lang="en-US" sz="2400" dirty="0">
                <a:solidFill>
                  <a:srgbClr val="00B050"/>
                </a:solidFill>
              </a:rPr>
              <a:t>students(ID, grade)</a:t>
            </a:r>
          </a:p>
          <a:p>
            <a:pPr lvl="1"/>
            <a:r>
              <a:rPr lang="en-US" sz="2400" dirty="0"/>
              <a:t>Point Lookups on ID column</a:t>
            </a:r>
          </a:p>
          <a:p>
            <a:pPr lvl="1"/>
            <a:r>
              <a:rPr lang="en-US" sz="2400" dirty="0"/>
              <a:t>SELECT and AGGREGATION queries on grade</a:t>
            </a:r>
          </a:p>
          <a:p>
            <a:r>
              <a:rPr lang="en-US" sz="2400" dirty="0">
                <a:solidFill>
                  <a:srgbClr val="FF0000"/>
                </a:solidFill>
              </a:rPr>
              <a:t>students(ID_DET, </a:t>
            </a:r>
            <a:r>
              <a:rPr lang="en-US" sz="2400" dirty="0" err="1">
                <a:solidFill>
                  <a:srgbClr val="FF0000"/>
                </a:solidFill>
              </a:rPr>
              <a:t>grade_OPE</a:t>
            </a:r>
            <a:r>
              <a:rPr lang="en-US" sz="2400" dirty="0">
                <a:solidFill>
                  <a:srgbClr val="FF0000"/>
                </a:solidFill>
              </a:rPr>
              <a:t>)</a:t>
            </a:r>
          </a:p>
          <a:p>
            <a:r>
              <a:rPr lang="en-US" sz="2400" dirty="0">
                <a:solidFill>
                  <a:srgbClr val="FF0000"/>
                </a:solidFill>
              </a:rPr>
              <a:t>students(ID_DET, grade_OPE, grade_PAILLIER)</a:t>
            </a:r>
          </a:p>
          <a:p>
            <a:pPr lvl="1"/>
            <a:r>
              <a:rPr lang="en-US" sz="2400" dirty="0"/>
              <a:t>Need to store columns encrypted in multiple ways</a:t>
            </a:r>
          </a:p>
          <a:p>
            <a:pPr lvl="1"/>
            <a:r>
              <a:rPr lang="en-US" sz="2400" dirty="0"/>
              <a:t>Static/Dynamic design based on workload</a:t>
            </a:r>
          </a:p>
          <a:p>
            <a:pPr marL="457200" lvl="1" indent="0">
              <a:buNone/>
            </a:pPr>
            <a:endParaRPr lang="en-US" sz="2400" dirty="0"/>
          </a:p>
          <a:p>
            <a:pPr marL="0" indent="0">
              <a:buNone/>
            </a:pPr>
            <a:endParaRPr lang="en-US" sz="700" dirty="0"/>
          </a:p>
          <a:p>
            <a:pPr marL="457200" lvl="1" indent="0">
              <a:buNone/>
            </a:pPr>
            <a:r>
              <a:rPr lang="en-US" sz="600" dirty="0"/>
              <a:t> </a:t>
            </a:r>
          </a:p>
          <a:p>
            <a:pPr marL="0" indent="0">
              <a:buNone/>
            </a:pPr>
            <a:endParaRPr lang="en-US" sz="700" dirty="0"/>
          </a:p>
        </p:txBody>
      </p:sp>
      <p:sp>
        <p:nvSpPr>
          <p:cNvPr id="4" name="TextBox 3"/>
          <p:cNvSpPr txBox="1"/>
          <p:nvPr/>
        </p:nvSpPr>
        <p:spPr>
          <a:xfrm>
            <a:off x="3733800" y="6382435"/>
            <a:ext cx="934871" cy="338554"/>
          </a:xfrm>
          <a:prstGeom prst="rect">
            <a:avLst/>
          </a:prstGeom>
          <a:noFill/>
        </p:spPr>
        <p:txBody>
          <a:bodyPr wrap="none" rtlCol="0">
            <a:spAutoFit/>
          </a:bodyPr>
          <a:lstStyle/>
          <a:p>
            <a:r>
              <a:rPr lang="en-US" sz="1600" dirty="0"/>
              <a:t>[PRZ+11]</a:t>
            </a:r>
            <a:endParaRPr lang="en-US" sz="1600" dirty="0">
              <a:solidFill>
                <a:schemeClr val="accent2"/>
              </a:solidFill>
            </a:endParaRPr>
          </a:p>
        </p:txBody>
      </p:sp>
      <p:sp>
        <p:nvSpPr>
          <p:cNvPr id="7" name="Slide Number Placeholder 6"/>
          <p:cNvSpPr>
            <a:spLocks noGrp="1"/>
          </p:cNvSpPr>
          <p:nvPr>
            <p:ph type="sldNum" sz="quarter" idx="12"/>
          </p:nvPr>
        </p:nvSpPr>
        <p:spPr/>
        <p:txBody>
          <a:bodyPr/>
          <a:lstStyle/>
          <a:p>
            <a:fld id="{BACC0D7D-E0FC-49BF-B4A2-5B13217C58F0}" type="slidenum">
              <a:rPr lang="en-US" smtClean="0"/>
              <a:t>55</a:t>
            </a:fld>
            <a:endParaRPr lang="en-US"/>
          </a:p>
        </p:txBody>
      </p:sp>
    </p:spTree>
    <p:extLst>
      <p:ext uri="{BB962C8B-B14F-4D97-AF65-F5344CB8AC3E}">
        <p14:creationId xmlns:p14="http://schemas.microsoft.com/office/powerpoint/2010/main" val="377381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24" y="228600"/>
            <a:ext cx="8229600" cy="1143000"/>
          </a:xfrm>
        </p:spPr>
        <p:txBody>
          <a:bodyPr/>
          <a:lstStyle/>
          <a:p>
            <a:r>
              <a:rPr lang="en-US" dirty="0"/>
              <a:t>Query Processing</a:t>
            </a:r>
          </a:p>
        </p:txBody>
      </p:sp>
      <p:grpSp>
        <p:nvGrpSpPr>
          <p:cNvPr id="23" name="Group 22"/>
          <p:cNvGrpSpPr/>
          <p:nvPr/>
        </p:nvGrpSpPr>
        <p:grpSpPr>
          <a:xfrm>
            <a:off x="1741043" y="1911432"/>
            <a:ext cx="5895608" cy="3193968"/>
            <a:chOff x="1741043" y="1679616"/>
            <a:chExt cx="5895608" cy="3193968"/>
          </a:xfrm>
        </p:grpSpPr>
        <p:cxnSp>
          <p:nvCxnSpPr>
            <p:cNvPr id="5" name="Straight Connector 4"/>
            <p:cNvCxnSpPr/>
            <p:nvPr/>
          </p:nvCxnSpPr>
          <p:spPr>
            <a:xfrm flipH="1">
              <a:off x="4256183" y="1679616"/>
              <a:ext cx="15407" cy="3193968"/>
            </a:xfrm>
            <a:prstGeom prst="line">
              <a:avLst/>
            </a:prstGeom>
            <a:ln w="3175">
              <a:solidFill>
                <a:schemeClr val="tx1"/>
              </a:solidFill>
              <a:prstDash val="sysDash"/>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6" name="Rectangle 3"/>
            <p:cNvSpPr>
              <a:spLocks noChangeArrowheads="1"/>
            </p:cNvSpPr>
            <p:nvPr/>
          </p:nvSpPr>
          <p:spPr bwMode="auto">
            <a:xfrm>
              <a:off x="1741043" y="3203169"/>
              <a:ext cx="1600200" cy="1069488"/>
            </a:xfrm>
            <a:prstGeom prst="rect">
              <a:avLst/>
            </a:prstGeom>
            <a:solidFill>
              <a:schemeClr val="accent5"/>
            </a:solidFill>
            <a:ln>
              <a:solidFill>
                <a:schemeClr val="tx1"/>
              </a:solidFill>
              <a:tailEnd type="arrow"/>
            </a:ln>
            <a:effectLst/>
          </p:spPr>
          <p:txBody>
            <a:bodyPr wrap="none"/>
            <a:lstStyle/>
            <a:p>
              <a:pPr algn="ctr">
                <a:defRPr/>
              </a:pPr>
              <a:r>
                <a:rPr lang="en-US" sz="1600" b="1" dirty="0"/>
                <a:t>Web</a:t>
              </a:r>
            </a:p>
            <a:p>
              <a:pPr algn="ctr">
                <a:defRPr/>
              </a:pPr>
              <a:r>
                <a:rPr lang="en-US" sz="1600" b="1" dirty="0"/>
                <a:t>Proxy</a:t>
              </a:r>
            </a:p>
            <a:p>
              <a:pPr algn="ctr">
                <a:defRPr/>
              </a:pPr>
              <a:endParaRPr lang="en-US" b="1" dirty="0"/>
            </a:p>
          </p:txBody>
        </p:sp>
        <p:sp>
          <p:nvSpPr>
            <p:cNvPr id="7" name="Rectangle 3"/>
            <p:cNvSpPr>
              <a:spLocks noChangeArrowheads="1"/>
            </p:cNvSpPr>
            <p:nvPr/>
          </p:nvSpPr>
          <p:spPr bwMode="auto">
            <a:xfrm>
              <a:off x="2100339" y="1903809"/>
              <a:ext cx="936104" cy="643944"/>
            </a:xfrm>
            <a:prstGeom prst="rect">
              <a:avLst/>
            </a:prstGeom>
            <a:solidFill>
              <a:schemeClr val="bg1"/>
            </a:solidFill>
            <a:ln>
              <a:solidFill>
                <a:schemeClr val="tx1"/>
              </a:solidFill>
              <a:tailEnd type="arrow"/>
            </a:ln>
            <a:effectLst/>
          </p:spPr>
          <p:txBody>
            <a:bodyPr wrap="none"/>
            <a:lstStyle/>
            <a:p>
              <a:pPr algn="ctr">
                <a:defRPr/>
              </a:pPr>
              <a:r>
                <a:rPr lang="en-US" sz="1600" b="1" dirty="0"/>
                <a:t>Client </a:t>
              </a:r>
            </a:p>
            <a:p>
              <a:pPr algn="ctr">
                <a:defRPr/>
              </a:pPr>
              <a:r>
                <a:rPr lang="en-US" sz="1600" b="1" dirty="0"/>
                <a:t>App</a:t>
              </a:r>
            </a:p>
            <a:p>
              <a:pPr algn="ctr">
                <a:defRPr/>
              </a:pPr>
              <a:endParaRPr lang="en-US" b="1" dirty="0"/>
            </a:p>
          </p:txBody>
        </p:sp>
        <p:grpSp>
          <p:nvGrpSpPr>
            <p:cNvPr id="9" name="Group 8"/>
            <p:cNvGrpSpPr/>
            <p:nvPr/>
          </p:nvGrpSpPr>
          <p:grpSpPr>
            <a:xfrm>
              <a:off x="5257683" y="2291458"/>
              <a:ext cx="2378968" cy="1981199"/>
              <a:chOff x="5193040" y="2216449"/>
              <a:chExt cx="2378968" cy="1981199"/>
            </a:xfrm>
          </p:grpSpPr>
          <p:sp>
            <p:nvSpPr>
              <p:cNvPr id="18" name="Rectangle 17"/>
              <p:cNvSpPr/>
              <p:nvPr/>
            </p:nvSpPr>
            <p:spPr>
              <a:xfrm>
                <a:off x="5193040" y="2216449"/>
                <a:ext cx="2378968" cy="1981199"/>
              </a:xfrm>
              <a:prstGeom prst="rect">
                <a:avLst/>
              </a:prstGeom>
              <a:noFill/>
              <a:ln>
                <a:prstDash val="sysDash"/>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3"/>
              <p:cNvSpPr>
                <a:spLocks noChangeArrowheads="1"/>
              </p:cNvSpPr>
              <p:nvPr/>
            </p:nvSpPr>
            <p:spPr bwMode="auto">
              <a:xfrm>
                <a:off x="5443682" y="2607623"/>
                <a:ext cx="1846153" cy="1287887"/>
              </a:xfrm>
              <a:prstGeom prst="rect">
                <a:avLst/>
              </a:prstGeom>
              <a:solidFill>
                <a:srgbClr val="FF0000"/>
              </a:solidFill>
              <a:ln>
                <a:solidFill>
                  <a:schemeClr val="tx1"/>
                </a:solidFill>
                <a:tailEnd type="arrow"/>
              </a:ln>
              <a:effectLst/>
            </p:spPr>
            <p:txBody>
              <a:bodyPr wrap="none"/>
              <a:lstStyle/>
              <a:p>
                <a:pPr algn="ctr">
                  <a:defRPr/>
                </a:pPr>
                <a:endParaRPr lang="en-US" sz="1000" dirty="0">
                  <a:solidFill>
                    <a:srgbClr val="FF0000"/>
                  </a:solidFill>
                </a:endParaRPr>
              </a:p>
            </p:txBody>
          </p:sp>
          <p:sp>
            <p:nvSpPr>
              <p:cNvPr id="20" name="Rectangle 2"/>
              <p:cNvSpPr>
                <a:spLocks noChangeArrowheads="1"/>
              </p:cNvSpPr>
              <p:nvPr/>
            </p:nvSpPr>
            <p:spPr bwMode="auto">
              <a:xfrm>
                <a:off x="5597670" y="2939793"/>
                <a:ext cx="1538178" cy="638838"/>
              </a:xfrm>
              <a:prstGeom prst="rect">
                <a:avLst/>
              </a:prstGeom>
              <a:solidFill>
                <a:srgbClr val="FFFF99"/>
              </a:solidFill>
              <a:ln w="9525">
                <a:solidFill>
                  <a:srgbClr val="FFFF99"/>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a:t>
                </a:r>
                <a:r>
                  <a:rPr lang="en-US" b="1" dirty="0"/>
                  <a:t>DBMS +</a:t>
                </a:r>
              </a:p>
              <a:p>
                <a:r>
                  <a:rPr lang="en-US" b="1" dirty="0"/>
                  <a:t>         UDFs</a:t>
                </a:r>
              </a:p>
            </p:txBody>
          </p:sp>
        </p:grpSp>
        <p:cxnSp>
          <p:nvCxnSpPr>
            <p:cNvPr id="11" name="Straight Arrow Connector 10"/>
            <p:cNvCxnSpPr/>
            <p:nvPr/>
          </p:nvCxnSpPr>
          <p:spPr>
            <a:xfrm>
              <a:off x="3441851" y="3657600"/>
              <a:ext cx="1728192" cy="0"/>
            </a:xfrm>
            <a:prstGeom prst="straightConnector1">
              <a:avLst/>
            </a:prstGeom>
            <a:ln w="19050">
              <a:solidFill>
                <a:schemeClr val="tx1"/>
              </a:solidFill>
              <a:headEnd type="arrow" w="med" len="med"/>
              <a:tailEnd type="arrow"/>
            </a:ln>
            <a:effectLst/>
          </p:spPr>
          <p:style>
            <a:lnRef idx="2">
              <a:schemeClr val="dk1"/>
            </a:lnRef>
            <a:fillRef idx="0">
              <a:schemeClr val="dk1"/>
            </a:fillRef>
            <a:effectRef idx="1">
              <a:schemeClr val="dk1"/>
            </a:effectRef>
            <a:fontRef idx="minor">
              <a:schemeClr val="tx1"/>
            </a:fontRef>
          </p:style>
        </p:cxnSp>
        <p:sp>
          <p:nvSpPr>
            <p:cNvPr id="14" name="Rectangle 2"/>
            <p:cNvSpPr>
              <a:spLocks noChangeArrowheads="1"/>
            </p:cNvSpPr>
            <p:nvPr/>
          </p:nvSpPr>
          <p:spPr bwMode="auto">
            <a:xfrm>
              <a:off x="2045843" y="3776695"/>
              <a:ext cx="912321" cy="387648"/>
            </a:xfrm>
            <a:prstGeom prst="rect">
              <a:avLst/>
            </a:prstGeom>
            <a:solidFill>
              <a:srgbClr val="FFFF99"/>
            </a:solidFill>
            <a:ln w="9525">
              <a:solidFill>
                <a:srgbClr val="FFFF99"/>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Key</a:t>
              </a:r>
              <a:endParaRPr lang="en-US" b="1" dirty="0"/>
            </a:p>
          </p:txBody>
        </p:sp>
        <p:cxnSp>
          <p:nvCxnSpPr>
            <p:cNvPr id="17" name="Straight Arrow Connector 16"/>
            <p:cNvCxnSpPr/>
            <p:nvPr/>
          </p:nvCxnSpPr>
          <p:spPr>
            <a:xfrm flipV="1">
              <a:off x="2514600" y="2547753"/>
              <a:ext cx="0" cy="565071"/>
            </a:xfrm>
            <a:prstGeom prst="straightConnector1">
              <a:avLst/>
            </a:prstGeom>
            <a:ln w="19050">
              <a:solidFill>
                <a:schemeClr val="tx1"/>
              </a:solidFill>
              <a:headEnd type="arrow" w="med" len="med"/>
              <a:tailEnd type="arrow"/>
            </a:ln>
            <a:effectLst/>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4382147" y="4648200"/>
            <a:ext cx="4228453" cy="338554"/>
          </a:xfrm>
          <a:prstGeom prst="rect">
            <a:avLst/>
          </a:prstGeom>
          <a:noFill/>
        </p:spPr>
        <p:txBody>
          <a:bodyPr wrap="square" rtlCol="0">
            <a:spAutoFit/>
          </a:bodyPr>
          <a:lstStyle/>
          <a:p>
            <a:r>
              <a:rPr lang="en-US" sz="1600" b="1" dirty="0">
                <a:solidFill>
                  <a:srgbClr val="FF0000"/>
                </a:solidFill>
              </a:rPr>
              <a:t>students(ID_DET,  grade_OPE,  grade_PAILLIER) </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3548"/>
            <a:ext cx="3341783" cy="291451"/>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419" y="2866252"/>
            <a:ext cx="1698181" cy="314895"/>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8243" y="1877421"/>
            <a:ext cx="3325157" cy="516407"/>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524000"/>
            <a:ext cx="2633662" cy="485468"/>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7436" y="1860841"/>
            <a:ext cx="4146215" cy="529304"/>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15" y="4516529"/>
            <a:ext cx="3458119" cy="435985"/>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3733800" y="6382435"/>
            <a:ext cx="934871" cy="338554"/>
          </a:xfrm>
          <a:prstGeom prst="rect">
            <a:avLst/>
          </a:prstGeom>
          <a:noFill/>
        </p:spPr>
        <p:txBody>
          <a:bodyPr wrap="none" rtlCol="0">
            <a:spAutoFit/>
          </a:bodyPr>
          <a:lstStyle/>
          <a:p>
            <a:r>
              <a:rPr lang="en-US" sz="1600" dirty="0"/>
              <a:t>[PRZ+11]</a:t>
            </a:r>
            <a:endParaRPr lang="en-US" sz="1600" dirty="0">
              <a:solidFill>
                <a:schemeClr val="accent2"/>
              </a:solidFill>
            </a:endParaRPr>
          </a:p>
        </p:txBody>
      </p:sp>
      <p:sp>
        <p:nvSpPr>
          <p:cNvPr id="8" name="Slide Number Placeholder 7"/>
          <p:cNvSpPr>
            <a:spLocks noGrp="1"/>
          </p:cNvSpPr>
          <p:nvPr>
            <p:ph type="sldNum" sz="quarter" idx="12"/>
          </p:nvPr>
        </p:nvSpPr>
        <p:spPr/>
        <p:txBody>
          <a:bodyPr/>
          <a:lstStyle/>
          <a:p>
            <a:fld id="{BACC0D7D-E0FC-49BF-B4A2-5B13217C58F0}" type="slidenum">
              <a:rPr lang="en-US" smtClean="0"/>
              <a:t>56</a:t>
            </a:fld>
            <a:endParaRPr lang="en-US"/>
          </a:p>
        </p:txBody>
      </p:sp>
    </p:spTree>
    <p:extLst>
      <p:ext uri="{BB962C8B-B14F-4D97-AF65-F5344CB8AC3E}">
        <p14:creationId xmlns:p14="http://schemas.microsoft.com/office/powerpoint/2010/main" val="14903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a:t>Dynamic Database Design</a:t>
            </a:r>
          </a:p>
        </p:txBody>
      </p:sp>
      <p:grpSp>
        <p:nvGrpSpPr>
          <p:cNvPr id="23" name="Group 22"/>
          <p:cNvGrpSpPr/>
          <p:nvPr/>
        </p:nvGrpSpPr>
        <p:grpSpPr>
          <a:xfrm>
            <a:off x="1741043" y="1524000"/>
            <a:ext cx="5895608" cy="3193968"/>
            <a:chOff x="1741043" y="1679616"/>
            <a:chExt cx="5895608" cy="3193968"/>
          </a:xfrm>
        </p:grpSpPr>
        <p:cxnSp>
          <p:nvCxnSpPr>
            <p:cNvPr id="5" name="Straight Connector 4"/>
            <p:cNvCxnSpPr/>
            <p:nvPr/>
          </p:nvCxnSpPr>
          <p:spPr>
            <a:xfrm flipH="1">
              <a:off x="4256183" y="1679616"/>
              <a:ext cx="15407" cy="3193968"/>
            </a:xfrm>
            <a:prstGeom prst="line">
              <a:avLst/>
            </a:prstGeom>
            <a:ln w="3175">
              <a:solidFill>
                <a:schemeClr val="tx1"/>
              </a:solidFill>
              <a:prstDash val="sysDash"/>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6" name="Rectangle 3"/>
            <p:cNvSpPr>
              <a:spLocks noChangeArrowheads="1"/>
            </p:cNvSpPr>
            <p:nvPr/>
          </p:nvSpPr>
          <p:spPr bwMode="auto">
            <a:xfrm>
              <a:off x="1741043" y="3203169"/>
              <a:ext cx="1600200" cy="1069488"/>
            </a:xfrm>
            <a:prstGeom prst="rect">
              <a:avLst/>
            </a:prstGeom>
            <a:solidFill>
              <a:schemeClr val="accent5"/>
            </a:solidFill>
            <a:ln>
              <a:solidFill>
                <a:schemeClr val="tx1"/>
              </a:solidFill>
              <a:tailEnd type="arrow"/>
            </a:ln>
            <a:effectLst/>
          </p:spPr>
          <p:txBody>
            <a:bodyPr wrap="none"/>
            <a:lstStyle/>
            <a:p>
              <a:pPr algn="ctr">
                <a:defRPr/>
              </a:pPr>
              <a:r>
                <a:rPr lang="en-US" sz="1600" b="1" dirty="0"/>
                <a:t>Web</a:t>
              </a:r>
            </a:p>
            <a:p>
              <a:pPr algn="ctr">
                <a:defRPr/>
              </a:pPr>
              <a:r>
                <a:rPr lang="en-US" sz="1600" b="1" dirty="0"/>
                <a:t>Proxy</a:t>
              </a:r>
            </a:p>
            <a:p>
              <a:pPr algn="ctr">
                <a:defRPr/>
              </a:pPr>
              <a:endParaRPr lang="en-US" b="1" dirty="0"/>
            </a:p>
          </p:txBody>
        </p:sp>
        <p:sp>
          <p:nvSpPr>
            <p:cNvPr id="7" name="Rectangle 3"/>
            <p:cNvSpPr>
              <a:spLocks noChangeArrowheads="1"/>
            </p:cNvSpPr>
            <p:nvPr/>
          </p:nvSpPr>
          <p:spPr bwMode="auto">
            <a:xfrm>
              <a:off x="2100339" y="1903809"/>
              <a:ext cx="936104" cy="643944"/>
            </a:xfrm>
            <a:prstGeom prst="rect">
              <a:avLst/>
            </a:prstGeom>
            <a:solidFill>
              <a:schemeClr val="bg1"/>
            </a:solidFill>
            <a:ln>
              <a:solidFill>
                <a:schemeClr val="tx1"/>
              </a:solidFill>
              <a:tailEnd type="arrow"/>
            </a:ln>
            <a:effectLst/>
          </p:spPr>
          <p:txBody>
            <a:bodyPr wrap="none"/>
            <a:lstStyle/>
            <a:p>
              <a:pPr algn="ctr">
                <a:defRPr/>
              </a:pPr>
              <a:r>
                <a:rPr lang="en-US" sz="1600" b="1" dirty="0"/>
                <a:t>Client </a:t>
              </a:r>
            </a:p>
            <a:p>
              <a:pPr algn="ctr">
                <a:defRPr/>
              </a:pPr>
              <a:r>
                <a:rPr lang="en-US" sz="1600" b="1" dirty="0"/>
                <a:t>App</a:t>
              </a:r>
            </a:p>
            <a:p>
              <a:pPr algn="ctr">
                <a:defRPr/>
              </a:pPr>
              <a:endParaRPr lang="en-US" b="1" dirty="0"/>
            </a:p>
          </p:txBody>
        </p:sp>
        <p:grpSp>
          <p:nvGrpSpPr>
            <p:cNvPr id="9" name="Group 8"/>
            <p:cNvGrpSpPr/>
            <p:nvPr/>
          </p:nvGrpSpPr>
          <p:grpSpPr>
            <a:xfrm>
              <a:off x="5257683" y="2291458"/>
              <a:ext cx="2378968" cy="1981199"/>
              <a:chOff x="5193040" y="2216449"/>
              <a:chExt cx="2378968" cy="1981199"/>
            </a:xfrm>
          </p:grpSpPr>
          <p:sp>
            <p:nvSpPr>
              <p:cNvPr id="18" name="Rectangle 17"/>
              <p:cNvSpPr/>
              <p:nvPr/>
            </p:nvSpPr>
            <p:spPr>
              <a:xfrm>
                <a:off x="5193040" y="2216449"/>
                <a:ext cx="2378968" cy="1981199"/>
              </a:xfrm>
              <a:prstGeom prst="rect">
                <a:avLst/>
              </a:prstGeom>
              <a:noFill/>
              <a:ln>
                <a:prstDash val="sysDash"/>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3"/>
              <p:cNvSpPr>
                <a:spLocks noChangeArrowheads="1"/>
              </p:cNvSpPr>
              <p:nvPr/>
            </p:nvSpPr>
            <p:spPr bwMode="auto">
              <a:xfrm>
                <a:off x="5443682" y="2607623"/>
                <a:ext cx="1846153" cy="1287887"/>
              </a:xfrm>
              <a:prstGeom prst="rect">
                <a:avLst/>
              </a:prstGeom>
              <a:solidFill>
                <a:srgbClr val="FF0000"/>
              </a:solidFill>
              <a:ln>
                <a:solidFill>
                  <a:schemeClr val="tx1"/>
                </a:solidFill>
                <a:tailEnd type="arrow"/>
              </a:ln>
              <a:effectLst/>
            </p:spPr>
            <p:txBody>
              <a:bodyPr wrap="none"/>
              <a:lstStyle/>
              <a:p>
                <a:pPr algn="ctr">
                  <a:defRPr/>
                </a:pPr>
                <a:endParaRPr lang="en-US" sz="1000" dirty="0">
                  <a:solidFill>
                    <a:srgbClr val="FF0000"/>
                  </a:solidFill>
                </a:endParaRPr>
              </a:p>
            </p:txBody>
          </p:sp>
          <p:sp>
            <p:nvSpPr>
              <p:cNvPr id="20" name="Rectangle 2"/>
              <p:cNvSpPr>
                <a:spLocks noChangeArrowheads="1"/>
              </p:cNvSpPr>
              <p:nvPr/>
            </p:nvSpPr>
            <p:spPr bwMode="auto">
              <a:xfrm>
                <a:off x="5597670" y="2939793"/>
                <a:ext cx="1538178" cy="638838"/>
              </a:xfrm>
              <a:prstGeom prst="rect">
                <a:avLst/>
              </a:prstGeom>
              <a:solidFill>
                <a:srgbClr val="FFFF99"/>
              </a:solidFill>
              <a:ln w="9525">
                <a:solidFill>
                  <a:srgbClr val="FFFF99"/>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a:t>
                </a:r>
                <a:r>
                  <a:rPr lang="en-US" b="1" dirty="0"/>
                  <a:t>DBMS +</a:t>
                </a:r>
              </a:p>
              <a:p>
                <a:r>
                  <a:rPr lang="en-US" b="1" dirty="0"/>
                  <a:t>         UDFs</a:t>
                </a:r>
              </a:p>
            </p:txBody>
          </p:sp>
        </p:grpSp>
        <p:cxnSp>
          <p:nvCxnSpPr>
            <p:cNvPr id="11" name="Straight Arrow Connector 10"/>
            <p:cNvCxnSpPr/>
            <p:nvPr/>
          </p:nvCxnSpPr>
          <p:spPr>
            <a:xfrm>
              <a:off x="3441851" y="3657600"/>
              <a:ext cx="1728192" cy="0"/>
            </a:xfrm>
            <a:prstGeom prst="straightConnector1">
              <a:avLst/>
            </a:prstGeom>
            <a:ln w="19050">
              <a:solidFill>
                <a:schemeClr val="tx1"/>
              </a:solidFill>
              <a:headEnd type="arrow" w="med" len="med"/>
              <a:tailEnd type="arrow"/>
            </a:ln>
            <a:effectLst/>
          </p:spPr>
          <p:style>
            <a:lnRef idx="2">
              <a:schemeClr val="dk1"/>
            </a:lnRef>
            <a:fillRef idx="0">
              <a:schemeClr val="dk1"/>
            </a:fillRef>
            <a:effectRef idx="1">
              <a:schemeClr val="dk1"/>
            </a:effectRef>
            <a:fontRef idx="minor">
              <a:schemeClr val="tx1"/>
            </a:fontRef>
          </p:style>
        </p:cxnSp>
        <p:sp>
          <p:nvSpPr>
            <p:cNvPr id="14" name="Rectangle 2"/>
            <p:cNvSpPr>
              <a:spLocks noChangeArrowheads="1"/>
            </p:cNvSpPr>
            <p:nvPr/>
          </p:nvSpPr>
          <p:spPr bwMode="auto">
            <a:xfrm>
              <a:off x="2045843" y="3776695"/>
              <a:ext cx="912321" cy="387648"/>
            </a:xfrm>
            <a:prstGeom prst="rect">
              <a:avLst/>
            </a:prstGeom>
            <a:solidFill>
              <a:srgbClr val="FFFF99"/>
            </a:solidFill>
            <a:ln w="9525">
              <a:solidFill>
                <a:srgbClr val="FFFF99"/>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Key</a:t>
              </a:r>
              <a:endParaRPr lang="en-US" b="1" dirty="0"/>
            </a:p>
          </p:txBody>
        </p:sp>
        <p:cxnSp>
          <p:nvCxnSpPr>
            <p:cNvPr id="17" name="Straight Arrow Connector 16"/>
            <p:cNvCxnSpPr/>
            <p:nvPr/>
          </p:nvCxnSpPr>
          <p:spPr>
            <a:xfrm flipV="1">
              <a:off x="2514600" y="2547753"/>
              <a:ext cx="0" cy="565071"/>
            </a:xfrm>
            <a:prstGeom prst="straightConnector1">
              <a:avLst/>
            </a:prstGeom>
            <a:ln w="19050">
              <a:solidFill>
                <a:schemeClr val="tx1"/>
              </a:solidFill>
              <a:headEnd type="arrow" w="med" len="med"/>
              <a:tailEnd type="arrow"/>
            </a:ln>
            <a:effectLst/>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4572000" y="1538468"/>
            <a:ext cx="4228453" cy="338554"/>
          </a:xfrm>
          <a:prstGeom prst="rect">
            <a:avLst/>
          </a:prstGeom>
          <a:noFill/>
        </p:spPr>
        <p:txBody>
          <a:bodyPr wrap="square" rtlCol="0">
            <a:spAutoFit/>
          </a:bodyPr>
          <a:lstStyle/>
          <a:p>
            <a:r>
              <a:rPr lang="en-US" sz="1600" b="1" dirty="0">
                <a:solidFill>
                  <a:srgbClr val="FF0000"/>
                </a:solidFill>
              </a:rPr>
              <a:t>                 students(ID_DET,  grade**) </a:t>
            </a:r>
          </a:p>
        </p:txBody>
      </p:sp>
      <p:grpSp>
        <p:nvGrpSpPr>
          <p:cNvPr id="3" name="Group 2"/>
          <p:cNvGrpSpPr/>
          <p:nvPr/>
        </p:nvGrpSpPr>
        <p:grpSpPr>
          <a:xfrm>
            <a:off x="6470517" y="4508333"/>
            <a:ext cx="1950384" cy="1691052"/>
            <a:chOff x="6730480" y="4477632"/>
            <a:chExt cx="1950384" cy="1691052"/>
          </a:xfrm>
        </p:grpSpPr>
        <p:sp>
          <p:nvSpPr>
            <p:cNvPr id="24" name="Rounded Rectangle 23"/>
            <p:cNvSpPr/>
            <p:nvPr/>
          </p:nvSpPr>
          <p:spPr>
            <a:xfrm>
              <a:off x="6730480" y="4477632"/>
              <a:ext cx="1950384" cy="1691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944365" y="4929720"/>
              <a:ext cx="1434106" cy="1024817"/>
              <a:chOff x="6934200" y="4114800"/>
              <a:chExt cx="1905000" cy="1295400"/>
            </a:xfrm>
          </p:grpSpPr>
          <p:sp>
            <p:nvSpPr>
              <p:cNvPr id="27" name="Rounded Rectangle 26"/>
              <p:cNvSpPr/>
              <p:nvPr/>
            </p:nvSpPr>
            <p:spPr>
              <a:xfrm>
                <a:off x="6934200" y="4114800"/>
                <a:ext cx="1905000" cy="1295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426800" y="4625822"/>
                <a:ext cx="952500" cy="495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284215" y="4569023"/>
                <a:ext cx="799771" cy="307778"/>
              </a:xfrm>
              <a:prstGeom prst="rect">
                <a:avLst/>
              </a:prstGeom>
              <a:noFill/>
            </p:spPr>
            <p:txBody>
              <a:bodyPr wrap="none" rtlCol="0">
                <a:spAutoFit/>
              </a:bodyPr>
              <a:lstStyle/>
              <a:p>
                <a:r>
                  <a:rPr lang="en-US" sz="1400" dirty="0"/>
                  <a:t>     grade</a:t>
                </a:r>
              </a:p>
            </p:txBody>
          </p:sp>
          <p:sp>
            <p:nvSpPr>
              <p:cNvPr id="30" name="TextBox 29"/>
              <p:cNvSpPr txBox="1"/>
              <p:nvPr/>
            </p:nvSpPr>
            <p:spPr>
              <a:xfrm>
                <a:off x="7528021" y="4186709"/>
                <a:ext cx="834930" cy="389040"/>
              </a:xfrm>
              <a:prstGeom prst="rect">
                <a:avLst/>
              </a:prstGeom>
              <a:solidFill>
                <a:schemeClr val="accent2"/>
              </a:solidFill>
            </p:spPr>
            <p:txBody>
              <a:bodyPr wrap="square" rtlCol="0">
                <a:spAutoFit/>
              </a:bodyPr>
              <a:lstStyle/>
              <a:p>
                <a:r>
                  <a:rPr lang="en-US" sz="1400" dirty="0"/>
                  <a:t> OPE    </a:t>
                </a:r>
              </a:p>
            </p:txBody>
          </p:sp>
        </p:grpSp>
        <p:sp>
          <p:nvSpPr>
            <p:cNvPr id="26" name="TextBox 25"/>
            <p:cNvSpPr txBox="1"/>
            <p:nvPr/>
          </p:nvSpPr>
          <p:spPr>
            <a:xfrm>
              <a:off x="7431961" y="4572000"/>
              <a:ext cx="587020" cy="307777"/>
            </a:xfrm>
            <a:prstGeom prst="rect">
              <a:avLst/>
            </a:prstGeom>
            <a:solidFill>
              <a:schemeClr val="accent2"/>
            </a:solidFill>
          </p:spPr>
          <p:txBody>
            <a:bodyPr wrap="none" rtlCol="0">
              <a:spAutoFit/>
            </a:bodyPr>
            <a:lstStyle/>
            <a:p>
              <a:r>
                <a:rPr lang="en-US" sz="1400" dirty="0"/>
                <a:t>NDET</a:t>
              </a:r>
            </a:p>
          </p:txBody>
        </p:sp>
      </p:gr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96" y="2614308"/>
            <a:ext cx="3186113" cy="3429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888" y="2468782"/>
            <a:ext cx="2982167" cy="488426"/>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462" y="2511025"/>
            <a:ext cx="2607018" cy="460775"/>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 name="Group 43"/>
          <p:cNvGrpSpPr/>
          <p:nvPr/>
        </p:nvGrpSpPr>
        <p:grpSpPr>
          <a:xfrm>
            <a:off x="4638752" y="4504901"/>
            <a:ext cx="1434106" cy="1024817"/>
            <a:chOff x="6934200" y="4114800"/>
            <a:chExt cx="1905000" cy="1295400"/>
          </a:xfrm>
        </p:grpSpPr>
        <p:sp>
          <p:nvSpPr>
            <p:cNvPr id="45" name="Rounded Rectangle 44"/>
            <p:cNvSpPr/>
            <p:nvPr/>
          </p:nvSpPr>
          <p:spPr>
            <a:xfrm>
              <a:off x="6934200" y="4114800"/>
              <a:ext cx="1905000" cy="1295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7410451" y="4622651"/>
              <a:ext cx="952500" cy="495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284215" y="4569023"/>
              <a:ext cx="718019" cy="389040"/>
            </a:xfrm>
            <a:prstGeom prst="rect">
              <a:avLst/>
            </a:prstGeom>
            <a:noFill/>
          </p:spPr>
          <p:txBody>
            <a:bodyPr wrap="none" rtlCol="0">
              <a:spAutoFit/>
            </a:bodyPr>
            <a:lstStyle/>
            <a:p>
              <a:r>
                <a:rPr lang="en-US" sz="1400" dirty="0"/>
                <a:t>     ID</a:t>
              </a:r>
            </a:p>
          </p:txBody>
        </p:sp>
        <p:sp>
          <p:nvSpPr>
            <p:cNvPr id="48" name="TextBox 47"/>
            <p:cNvSpPr txBox="1"/>
            <p:nvPr/>
          </p:nvSpPr>
          <p:spPr>
            <a:xfrm>
              <a:off x="7417819" y="4186709"/>
              <a:ext cx="999093" cy="389040"/>
            </a:xfrm>
            <a:prstGeom prst="rect">
              <a:avLst/>
            </a:prstGeom>
            <a:solidFill>
              <a:schemeClr val="accent2"/>
            </a:solidFill>
          </p:spPr>
          <p:txBody>
            <a:bodyPr wrap="none" rtlCol="0">
              <a:spAutoFit/>
            </a:bodyPr>
            <a:lstStyle/>
            <a:p>
              <a:r>
                <a:rPr lang="en-US" sz="1400" dirty="0"/>
                <a:t>   DET    </a:t>
              </a:r>
            </a:p>
          </p:txBody>
        </p:sp>
      </p:grpSp>
      <p:grpSp>
        <p:nvGrpSpPr>
          <p:cNvPr id="49" name="Group 48"/>
          <p:cNvGrpSpPr/>
          <p:nvPr/>
        </p:nvGrpSpPr>
        <p:grpSpPr>
          <a:xfrm>
            <a:off x="6684402" y="4504901"/>
            <a:ext cx="1434106" cy="1024817"/>
            <a:chOff x="6934200" y="4114800"/>
            <a:chExt cx="1905000" cy="1295400"/>
          </a:xfrm>
        </p:grpSpPr>
        <p:sp>
          <p:nvSpPr>
            <p:cNvPr id="50" name="Rounded Rectangle 49"/>
            <p:cNvSpPr/>
            <p:nvPr/>
          </p:nvSpPr>
          <p:spPr>
            <a:xfrm>
              <a:off x="6934200" y="4114800"/>
              <a:ext cx="1905000" cy="1295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7426800" y="4625822"/>
              <a:ext cx="952500" cy="495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284215" y="4569023"/>
              <a:ext cx="799771" cy="307778"/>
            </a:xfrm>
            <a:prstGeom prst="rect">
              <a:avLst/>
            </a:prstGeom>
            <a:noFill/>
          </p:spPr>
          <p:txBody>
            <a:bodyPr wrap="none" rtlCol="0">
              <a:spAutoFit/>
            </a:bodyPr>
            <a:lstStyle/>
            <a:p>
              <a:r>
                <a:rPr lang="en-US" sz="1400" dirty="0"/>
                <a:t>     grade</a:t>
              </a:r>
            </a:p>
          </p:txBody>
        </p:sp>
        <p:sp>
          <p:nvSpPr>
            <p:cNvPr id="53" name="TextBox 52"/>
            <p:cNvSpPr txBox="1"/>
            <p:nvPr/>
          </p:nvSpPr>
          <p:spPr>
            <a:xfrm>
              <a:off x="7528021" y="4186709"/>
              <a:ext cx="834930" cy="389040"/>
            </a:xfrm>
            <a:prstGeom prst="rect">
              <a:avLst/>
            </a:prstGeom>
            <a:solidFill>
              <a:schemeClr val="accent2"/>
            </a:solidFill>
          </p:spPr>
          <p:txBody>
            <a:bodyPr wrap="square" rtlCol="0">
              <a:spAutoFit/>
            </a:bodyPr>
            <a:lstStyle/>
            <a:p>
              <a:r>
                <a:rPr lang="en-US" sz="1400" dirty="0"/>
                <a:t> OPE    </a:t>
              </a:r>
            </a:p>
          </p:txBody>
        </p:sp>
      </p:grpSp>
      <p:sp>
        <p:nvSpPr>
          <p:cNvPr id="54" name="TextBox 53"/>
          <p:cNvSpPr txBox="1"/>
          <p:nvPr/>
        </p:nvSpPr>
        <p:spPr>
          <a:xfrm>
            <a:off x="3101086" y="6255752"/>
            <a:ext cx="2303836" cy="338554"/>
          </a:xfrm>
          <a:prstGeom prst="rect">
            <a:avLst/>
          </a:prstGeom>
          <a:noFill/>
        </p:spPr>
        <p:txBody>
          <a:bodyPr wrap="none" rtlCol="0">
            <a:spAutoFit/>
          </a:bodyPr>
          <a:lstStyle/>
          <a:p>
            <a:r>
              <a:rPr lang="en-US" sz="1600" dirty="0"/>
              <a:t>[PRZ+11] [FK13a] [FK13b]</a:t>
            </a:r>
            <a:endParaRPr lang="en-US" sz="1600" dirty="0">
              <a:solidFill>
                <a:schemeClr val="accent2"/>
              </a:solidFill>
            </a:endParaRPr>
          </a:p>
        </p:txBody>
      </p:sp>
      <p:sp>
        <p:nvSpPr>
          <p:cNvPr id="10" name="Slide Number Placeholder 9"/>
          <p:cNvSpPr>
            <a:spLocks noGrp="1"/>
          </p:cNvSpPr>
          <p:nvPr>
            <p:ph type="sldNum" sz="quarter" idx="12"/>
          </p:nvPr>
        </p:nvSpPr>
        <p:spPr/>
        <p:txBody>
          <a:bodyPr/>
          <a:lstStyle/>
          <a:p>
            <a:fld id="{BACC0D7D-E0FC-49BF-B4A2-5B13217C58F0}" type="slidenum">
              <a:rPr lang="en-US" smtClean="0"/>
              <a:t>57</a:t>
            </a:fld>
            <a:endParaRPr lang="en-US"/>
          </a:p>
        </p:txBody>
      </p:sp>
    </p:spTree>
    <p:extLst>
      <p:ext uri="{BB962C8B-B14F-4D97-AF65-F5344CB8AC3E}">
        <p14:creationId xmlns:p14="http://schemas.microsoft.com/office/powerpoint/2010/main" val="10603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normAutofit lnSpcReduction="10000"/>
          </a:bodyPr>
          <a:lstStyle/>
          <a:p>
            <a:r>
              <a:rPr lang="en-US" dirty="0">
                <a:solidFill>
                  <a:schemeClr val="bg1">
                    <a:lumMod val="85000"/>
                  </a:schemeClr>
                </a:solidFill>
              </a:rPr>
              <a:t>No Client Computation</a:t>
            </a:r>
          </a:p>
          <a:p>
            <a:pPr lvl="1"/>
            <a:r>
              <a:rPr lang="en-US" dirty="0">
                <a:solidFill>
                  <a:schemeClr val="bg1">
                    <a:lumMod val="85000"/>
                  </a:schemeClr>
                </a:solidFill>
              </a:rPr>
              <a:t>Leverage P.H.E</a:t>
            </a:r>
          </a:p>
          <a:p>
            <a:pPr lvl="1"/>
            <a:r>
              <a:rPr lang="en-US" dirty="0">
                <a:solidFill>
                  <a:schemeClr val="bg1">
                    <a:lumMod val="85000"/>
                  </a:schemeClr>
                </a:solidFill>
              </a:rPr>
              <a:t>e.g., </a:t>
            </a:r>
            <a:r>
              <a:rPr lang="en-US" dirty="0" err="1">
                <a:solidFill>
                  <a:schemeClr val="bg1">
                    <a:lumMod val="85000"/>
                  </a:schemeClr>
                </a:solidFill>
              </a:rPr>
              <a:t>Cryptdb</a:t>
            </a:r>
            <a:endParaRPr lang="en-US" dirty="0">
              <a:solidFill>
                <a:schemeClr val="bg1">
                  <a:lumMod val="85000"/>
                </a:schemeClr>
              </a:solidFill>
            </a:endParaRPr>
          </a:p>
          <a:p>
            <a:r>
              <a:rPr lang="en-US" dirty="0"/>
              <a:t>Residual Query Processing on Client</a:t>
            </a:r>
          </a:p>
          <a:p>
            <a:pPr lvl="1"/>
            <a:r>
              <a:rPr lang="en-US" dirty="0"/>
              <a:t>e.g., Blob store</a:t>
            </a:r>
          </a:p>
          <a:p>
            <a:pPr lvl="1"/>
            <a:r>
              <a:rPr lang="en-US" dirty="0"/>
              <a:t>Use in conjunction with P.H.E (e.g., Monomi)</a:t>
            </a:r>
          </a:p>
          <a:p>
            <a:pPr marL="457200" lvl="1" indent="0">
              <a:buNone/>
            </a:pPr>
            <a:endParaRPr lang="en-US" dirty="0"/>
          </a:p>
          <a:p>
            <a:pPr lvl="1"/>
            <a:endParaRPr lang="en-US" dirty="0"/>
          </a:p>
          <a:p>
            <a:pPr lvl="1"/>
            <a:endParaRPr lang="en-US" dirty="0"/>
          </a:p>
        </p:txBody>
      </p:sp>
      <p:sp>
        <p:nvSpPr>
          <p:cNvPr id="6" name="Slide Number Placeholder 5"/>
          <p:cNvSpPr>
            <a:spLocks noGrp="1"/>
          </p:cNvSpPr>
          <p:nvPr>
            <p:ph type="sldNum" sz="quarter" idx="12"/>
          </p:nvPr>
        </p:nvSpPr>
        <p:spPr/>
        <p:txBody>
          <a:bodyPr/>
          <a:lstStyle/>
          <a:p>
            <a:fld id="{BACC0D7D-E0FC-49BF-B4A2-5B13217C58F0}" type="slidenum">
              <a:rPr lang="en-US" smtClean="0"/>
              <a:t>58</a:t>
            </a:fld>
            <a:endParaRPr lang="en-US"/>
          </a:p>
        </p:txBody>
      </p:sp>
    </p:spTree>
    <p:extLst>
      <p:ext uri="{BB962C8B-B14F-4D97-AF65-F5344CB8AC3E}">
        <p14:creationId xmlns:p14="http://schemas.microsoft.com/office/powerpoint/2010/main" val="122333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in Trusted Client</a:t>
            </a:r>
          </a:p>
        </p:txBody>
      </p:sp>
      <p:sp>
        <p:nvSpPr>
          <p:cNvPr id="5" name="Rectangle 3"/>
          <p:cNvSpPr>
            <a:spLocks noChangeArrowheads="1"/>
          </p:cNvSpPr>
          <p:nvPr/>
        </p:nvSpPr>
        <p:spPr bwMode="auto">
          <a:xfrm>
            <a:off x="1676400" y="3128160"/>
            <a:ext cx="1600200" cy="1069488"/>
          </a:xfrm>
          <a:prstGeom prst="rect">
            <a:avLst/>
          </a:prstGeom>
          <a:solidFill>
            <a:schemeClr val="accent5"/>
          </a:solidFill>
          <a:ln>
            <a:noFill/>
          </a:ln>
          <a:effectLst/>
        </p:spPr>
        <p:txBody>
          <a:bodyPr wrap="none"/>
          <a:lstStyle/>
          <a:p>
            <a:pPr algn="ctr">
              <a:defRPr/>
            </a:pPr>
            <a:r>
              <a:rPr lang="en-US" b="1" dirty="0"/>
              <a:t>DBMS</a:t>
            </a:r>
          </a:p>
          <a:p>
            <a:pPr algn="ctr">
              <a:defRPr/>
            </a:pPr>
            <a:r>
              <a:rPr lang="en-US" b="1" dirty="0"/>
              <a:t>Shell</a:t>
            </a:r>
          </a:p>
          <a:p>
            <a:pPr algn="ctr">
              <a:defRPr/>
            </a:pPr>
            <a:endParaRPr lang="en-US" b="1" dirty="0"/>
          </a:p>
        </p:txBody>
      </p:sp>
      <p:sp>
        <p:nvSpPr>
          <p:cNvPr id="6" name="Rectangle 3"/>
          <p:cNvSpPr>
            <a:spLocks noChangeArrowheads="1"/>
          </p:cNvSpPr>
          <p:nvPr/>
        </p:nvSpPr>
        <p:spPr bwMode="auto">
          <a:xfrm>
            <a:off x="1959496" y="1755369"/>
            <a:ext cx="936104" cy="643944"/>
          </a:xfrm>
          <a:prstGeom prst="rect">
            <a:avLst/>
          </a:prstGeom>
          <a:solidFill>
            <a:schemeClr val="bg1"/>
          </a:solidFill>
          <a:ln>
            <a:noFill/>
          </a:ln>
          <a:effectLst/>
        </p:spPr>
        <p:txBody>
          <a:bodyPr wrap="none"/>
          <a:lstStyle/>
          <a:p>
            <a:pPr algn="ctr">
              <a:defRPr/>
            </a:pPr>
            <a:r>
              <a:rPr lang="en-US" sz="1600" b="1" dirty="0"/>
              <a:t>Client </a:t>
            </a:r>
          </a:p>
          <a:p>
            <a:pPr algn="ctr">
              <a:defRPr/>
            </a:pPr>
            <a:r>
              <a:rPr lang="en-US" sz="1600" b="1" dirty="0"/>
              <a:t>App</a:t>
            </a:r>
          </a:p>
          <a:p>
            <a:pPr algn="ctr">
              <a:defRPr/>
            </a:pPr>
            <a:endParaRPr lang="en-US" b="1" dirty="0"/>
          </a:p>
        </p:txBody>
      </p:sp>
      <p:cxnSp>
        <p:nvCxnSpPr>
          <p:cNvPr id="11" name="Straight Connector 10"/>
          <p:cNvCxnSpPr/>
          <p:nvPr/>
        </p:nvCxnSpPr>
        <p:spPr>
          <a:xfrm flipH="1">
            <a:off x="4155359" y="1531176"/>
            <a:ext cx="15407" cy="3193968"/>
          </a:xfrm>
          <a:prstGeom prst="line">
            <a:avLst/>
          </a:prstGeom>
          <a:ln w="15875">
            <a:solidFill>
              <a:schemeClr val="tx1"/>
            </a:solidFill>
            <a:prstDash val="sysDash"/>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3352800" y="3573538"/>
            <a:ext cx="1728192" cy="0"/>
          </a:xfrm>
          <a:prstGeom prst="straightConnector1">
            <a:avLst/>
          </a:prstGeom>
          <a:ln w="19050">
            <a:solidFill>
              <a:schemeClr val="tx1"/>
            </a:solidFill>
            <a:headEnd type="arrow" w="med" len="med"/>
            <a:tailEnd type="none"/>
          </a:ln>
          <a:effectLst/>
        </p:spPr>
        <p:style>
          <a:lnRef idx="2">
            <a:schemeClr val="dk1"/>
          </a:lnRef>
          <a:fillRef idx="0">
            <a:schemeClr val="dk1"/>
          </a:fillRef>
          <a:effectRef idx="1">
            <a:schemeClr val="dk1"/>
          </a:effectRef>
          <a:fontRef idx="minor">
            <a:schemeClr val="tx1"/>
          </a:fontRef>
        </p:style>
      </p:cxnSp>
      <p:sp>
        <p:nvSpPr>
          <p:cNvPr id="15" name="Text Box 30"/>
          <p:cNvSpPr txBox="1">
            <a:spLocks noChangeArrowheads="1"/>
          </p:cNvSpPr>
          <p:nvPr/>
        </p:nvSpPr>
        <p:spPr bwMode="auto">
          <a:xfrm>
            <a:off x="1432583" y="4268501"/>
            <a:ext cx="1927042" cy="246221"/>
          </a:xfrm>
          <a:prstGeom prst="rect">
            <a:avLst/>
          </a:prstGeom>
          <a:solidFill>
            <a:schemeClr val="bg1"/>
          </a:solidFill>
          <a:ln w="22225">
            <a:solidFill>
              <a:schemeClr val="tx1"/>
            </a:solidFill>
          </a:ln>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a:t>Client Query Fragment</a:t>
            </a:r>
          </a:p>
        </p:txBody>
      </p:sp>
      <p:sp>
        <p:nvSpPr>
          <p:cNvPr id="17" name="Content Placeholder 2"/>
          <p:cNvSpPr>
            <a:spLocks noGrp="1"/>
          </p:cNvSpPr>
          <p:nvPr>
            <p:ph idx="1"/>
          </p:nvPr>
        </p:nvSpPr>
        <p:spPr>
          <a:xfrm>
            <a:off x="533400" y="4800600"/>
            <a:ext cx="8229600" cy="1295400"/>
          </a:xfrm>
        </p:spPr>
        <p:txBody>
          <a:bodyPr>
            <a:normAutofit fontScale="92500" lnSpcReduction="20000"/>
          </a:bodyPr>
          <a:lstStyle/>
          <a:p>
            <a:r>
              <a:rPr lang="en-US" dirty="0"/>
              <a:t>Distributed query processing between DBMS shell and untrusted DBMS</a:t>
            </a:r>
          </a:p>
          <a:p>
            <a:pPr marL="0" indent="0">
              <a:buNone/>
            </a:pPr>
            <a:endParaRPr lang="en-US" dirty="0"/>
          </a:p>
          <a:p>
            <a:pPr marL="0" indent="0">
              <a:buNone/>
            </a:pPr>
            <a:endParaRPr lang="en-US" dirty="0"/>
          </a:p>
          <a:p>
            <a:pPr marL="0" indent="0">
              <a:buNone/>
            </a:pPr>
            <a:endParaRPr lang="en-US" dirty="0"/>
          </a:p>
        </p:txBody>
      </p:sp>
      <p:sp>
        <p:nvSpPr>
          <p:cNvPr id="18" name="Rectangle 2"/>
          <p:cNvSpPr>
            <a:spLocks noChangeArrowheads="1"/>
          </p:cNvSpPr>
          <p:nvPr/>
        </p:nvSpPr>
        <p:spPr bwMode="auto">
          <a:xfrm>
            <a:off x="1981200" y="3727152"/>
            <a:ext cx="912321" cy="38764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Key</a:t>
            </a:r>
            <a:endParaRPr lang="en-US" b="1" dirty="0"/>
          </a:p>
        </p:txBody>
      </p:sp>
      <p:grpSp>
        <p:nvGrpSpPr>
          <p:cNvPr id="19" name="Group 18"/>
          <p:cNvGrpSpPr/>
          <p:nvPr/>
        </p:nvGrpSpPr>
        <p:grpSpPr>
          <a:xfrm>
            <a:off x="5105400" y="2286001"/>
            <a:ext cx="2378968" cy="1981199"/>
            <a:chOff x="5193040" y="2216449"/>
            <a:chExt cx="2378968" cy="1981199"/>
          </a:xfrm>
        </p:grpSpPr>
        <p:sp>
          <p:nvSpPr>
            <p:cNvPr id="20" name="Rectangle 19"/>
            <p:cNvSpPr/>
            <p:nvPr/>
          </p:nvSpPr>
          <p:spPr>
            <a:xfrm>
              <a:off x="5193040" y="2216449"/>
              <a:ext cx="2378968" cy="198119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3"/>
            <p:cNvSpPr>
              <a:spLocks noChangeArrowheads="1"/>
            </p:cNvSpPr>
            <p:nvPr/>
          </p:nvSpPr>
          <p:spPr bwMode="auto">
            <a:xfrm>
              <a:off x="5443682" y="2607623"/>
              <a:ext cx="1846153" cy="1287887"/>
            </a:xfrm>
            <a:prstGeom prst="rect">
              <a:avLst/>
            </a:prstGeom>
            <a:solidFill>
              <a:srgbClr val="FF0000"/>
            </a:solidFill>
            <a:ln>
              <a:noFill/>
            </a:ln>
            <a:effectLst/>
          </p:spPr>
          <p:txBody>
            <a:bodyPr wrap="none"/>
            <a:lstStyle/>
            <a:p>
              <a:pPr algn="ctr">
                <a:defRPr/>
              </a:pPr>
              <a:endParaRPr lang="en-US" sz="1000" dirty="0">
                <a:solidFill>
                  <a:srgbClr val="FF0000"/>
                </a:solidFill>
              </a:endParaRPr>
            </a:p>
          </p:txBody>
        </p:sp>
        <p:sp>
          <p:nvSpPr>
            <p:cNvPr id="22" name="Rectangle 2"/>
            <p:cNvSpPr>
              <a:spLocks noChangeArrowheads="1"/>
            </p:cNvSpPr>
            <p:nvPr/>
          </p:nvSpPr>
          <p:spPr bwMode="auto">
            <a:xfrm>
              <a:off x="5597670" y="2939793"/>
              <a:ext cx="1538178" cy="505986"/>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a:t>
              </a:r>
              <a:r>
                <a:rPr lang="en-US" b="1" dirty="0"/>
                <a:t>DBMS</a:t>
              </a:r>
            </a:p>
          </p:txBody>
        </p:sp>
      </p:grpSp>
      <p:cxnSp>
        <p:nvCxnSpPr>
          <p:cNvPr id="23" name="Straight Arrow Connector 22"/>
          <p:cNvCxnSpPr/>
          <p:nvPr/>
        </p:nvCxnSpPr>
        <p:spPr>
          <a:xfrm>
            <a:off x="2209800" y="2399313"/>
            <a:ext cx="0" cy="565071"/>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3306670" y="3276600"/>
            <a:ext cx="1728192" cy="0"/>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6" name="Text Box 30"/>
          <p:cNvSpPr txBox="1">
            <a:spLocks noChangeArrowheads="1"/>
          </p:cNvSpPr>
          <p:nvPr/>
        </p:nvSpPr>
        <p:spPr bwMode="auto">
          <a:xfrm>
            <a:off x="5234170" y="4391611"/>
            <a:ext cx="2233430" cy="246221"/>
          </a:xfrm>
          <a:prstGeom prst="rect">
            <a:avLst/>
          </a:prstGeom>
          <a:solidFill>
            <a:schemeClr val="bg1"/>
          </a:solidFill>
          <a:ln w="22225">
            <a:solidFill>
              <a:schemeClr val="tx1"/>
            </a:solidFill>
          </a:ln>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a:t>Server Query Fragment </a:t>
            </a:r>
          </a:p>
        </p:txBody>
      </p:sp>
      <p:sp>
        <p:nvSpPr>
          <p:cNvPr id="27" name="Text Box 30"/>
          <p:cNvSpPr txBox="1">
            <a:spLocks noChangeArrowheads="1"/>
          </p:cNvSpPr>
          <p:nvPr/>
        </p:nvSpPr>
        <p:spPr bwMode="auto">
          <a:xfrm>
            <a:off x="3562476" y="3563779"/>
            <a:ext cx="15429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000" b="1" dirty="0"/>
              <a:t>Encrypted  Data</a:t>
            </a:r>
          </a:p>
        </p:txBody>
      </p:sp>
      <p:sp>
        <p:nvSpPr>
          <p:cNvPr id="28" name="Text Box 30"/>
          <p:cNvSpPr txBox="1">
            <a:spLocks noChangeArrowheads="1"/>
          </p:cNvSpPr>
          <p:nvPr/>
        </p:nvSpPr>
        <p:spPr bwMode="auto">
          <a:xfrm>
            <a:off x="948304" y="2534192"/>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err="1"/>
              <a:t>PlainText</a:t>
            </a:r>
            <a:r>
              <a:rPr lang="en-US" sz="1000" b="1" dirty="0"/>
              <a:t> Query </a:t>
            </a:r>
          </a:p>
        </p:txBody>
      </p:sp>
      <p:sp>
        <p:nvSpPr>
          <p:cNvPr id="29" name="Text Box 30"/>
          <p:cNvSpPr txBox="1">
            <a:spLocks noChangeArrowheads="1"/>
          </p:cNvSpPr>
          <p:nvPr/>
        </p:nvSpPr>
        <p:spPr bwMode="auto">
          <a:xfrm>
            <a:off x="2396104" y="2558737"/>
            <a:ext cx="14900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800" b="1" dirty="0"/>
              <a:t>     </a:t>
            </a:r>
            <a:r>
              <a:rPr lang="en-US" sz="1000" b="1" dirty="0" err="1"/>
              <a:t>PlainText</a:t>
            </a:r>
            <a:r>
              <a:rPr lang="en-US" sz="1000" b="1" dirty="0"/>
              <a:t> Results </a:t>
            </a:r>
          </a:p>
        </p:txBody>
      </p:sp>
      <p:cxnSp>
        <p:nvCxnSpPr>
          <p:cNvPr id="30" name="Straight Arrow Connector 29"/>
          <p:cNvCxnSpPr/>
          <p:nvPr/>
        </p:nvCxnSpPr>
        <p:spPr>
          <a:xfrm flipV="1">
            <a:off x="2590800" y="2399313"/>
            <a:ext cx="0" cy="565071"/>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1600200" y="6324600"/>
            <a:ext cx="872355" cy="338554"/>
          </a:xfrm>
          <a:prstGeom prst="rect">
            <a:avLst/>
          </a:prstGeom>
          <a:noFill/>
        </p:spPr>
        <p:txBody>
          <a:bodyPr wrap="none" rtlCol="0">
            <a:spAutoFit/>
          </a:bodyPr>
          <a:lstStyle/>
          <a:p>
            <a:r>
              <a:rPr lang="en-US" sz="1600" dirty="0"/>
              <a:t>[HMI02]</a:t>
            </a:r>
            <a:endParaRPr lang="en-US" sz="1600" dirty="0">
              <a:solidFill>
                <a:schemeClr val="accent2"/>
              </a:solidFill>
            </a:endParaRPr>
          </a:p>
        </p:txBody>
      </p:sp>
      <p:sp>
        <p:nvSpPr>
          <p:cNvPr id="35" name="TextBox 34"/>
          <p:cNvSpPr txBox="1"/>
          <p:nvPr/>
        </p:nvSpPr>
        <p:spPr>
          <a:xfrm>
            <a:off x="3048000" y="6324600"/>
            <a:ext cx="886781" cy="338554"/>
          </a:xfrm>
          <a:prstGeom prst="rect">
            <a:avLst/>
          </a:prstGeom>
          <a:noFill/>
        </p:spPr>
        <p:txBody>
          <a:bodyPr wrap="none" rtlCol="0">
            <a:spAutoFit/>
          </a:bodyPr>
          <a:lstStyle/>
          <a:p>
            <a:r>
              <a:rPr lang="en-US" sz="1600" dirty="0"/>
              <a:t>[HIL+02]</a:t>
            </a:r>
            <a:endParaRPr lang="en-US" sz="1600" dirty="0">
              <a:solidFill>
                <a:schemeClr val="accent2"/>
              </a:solidFill>
            </a:endParaRPr>
          </a:p>
        </p:txBody>
      </p:sp>
      <p:sp>
        <p:nvSpPr>
          <p:cNvPr id="36" name="TextBox 35"/>
          <p:cNvSpPr txBox="1"/>
          <p:nvPr/>
        </p:nvSpPr>
        <p:spPr>
          <a:xfrm>
            <a:off x="6019800" y="6324600"/>
            <a:ext cx="886781" cy="338554"/>
          </a:xfrm>
          <a:prstGeom prst="rect">
            <a:avLst/>
          </a:prstGeom>
          <a:noFill/>
        </p:spPr>
        <p:txBody>
          <a:bodyPr wrap="none" rtlCol="0">
            <a:spAutoFit/>
          </a:bodyPr>
          <a:lstStyle/>
          <a:p>
            <a:r>
              <a:rPr lang="en-US" sz="1600" dirty="0"/>
              <a:t>[TFM13]</a:t>
            </a:r>
            <a:endParaRPr lang="en-US" sz="1600" dirty="0">
              <a:solidFill>
                <a:schemeClr val="accent2"/>
              </a:solidFill>
            </a:endParaRPr>
          </a:p>
        </p:txBody>
      </p:sp>
      <p:sp>
        <p:nvSpPr>
          <p:cNvPr id="37" name="TextBox 36"/>
          <p:cNvSpPr txBox="1"/>
          <p:nvPr/>
        </p:nvSpPr>
        <p:spPr>
          <a:xfrm>
            <a:off x="4648200" y="6324600"/>
            <a:ext cx="949299" cy="338554"/>
          </a:xfrm>
          <a:prstGeom prst="rect">
            <a:avLst/>
          </a:prstGeom>
          <a:noFill/>
        </p:spPr>
        <p:txBody>
          <a:bodyPr wrap="none" rtlCol="0">
            <a:spAutoFit/>
          </a:bodyPr>
          <a:lstStyle/>
          <a:p>
            <a:r>
              <a:rPr lang="en-US" sz="1600" dirty="0"/>
              <a:t>[HMH08]</a:t>
            </a:r>
            <a:endParaRPr lang="en-US" sz="1600" dirty="0">
              <a:solidFill>
                <a:schemeClr val="accent2"/>
              </a:solidFill>
            </a:endParaRPr>
          </a:p>
        </p:txBody>
      </p:sp>
      <p:sp>
        <p:nvSpPr>
          <p:cNvPr id="7" name="Slide Number Placeholder 6"/>
          <p:cNvSpPr>
            <a:spLocks noGrp="1"/>
          </p:cNvSpPr>
          <p:nvPr>
            <p:ph type="sldNum" sz="quarter" idx="12"/>
          </p:nvPr>
        </p:nvSpPr>
        <p:spPr/>
        <p:txBody>
          <a:bodyPr/>
          <a:lstStyle/>
          <a:p>
            <a:fld id="{BACC0D7D-E0FC-49BF-B4A2-5B13217C58F0}" type="slidenum">
              <a:rPr lang="en-US" smtClean="0"/>
              <a:t>59</a:t>
            </a:fld>
            <a:endParaRPr lang="en-US"/>
          </a:p>
        </p:txBody>
      </p:sp>
    </p:spTree>
    <p:extLst>
      <p:ext uri="{BB962C8B-B14F-4D97-AF65-F5344CB8AC3E}">
        <p14:creationId xmlns:p14="http://schemas.microsoft.com/office/powerpoint/2010/main" val="61901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Data Encryption</a:t>
            </a:r>
          </a:p>
        </p:txBody>
      </p:sp>
      <p:sp>
        <p:nvSpPr>
          <p:cNvPr id="3" name="Slide Number Placeholder 2"/>
          <p:cNvSpPr>
            <a:spLocks noGrp="1"/>
          </p:cNvSpPr>
          <p:nvPr>
            <p:ph type="sldNum" sz="quarter" idx="12"/>
          </p:nvPr>
        </p:nvSpPr>
        <p:spPr/>
        <p:txBody>
          <a:bodyPr/>
          <a:lstStyle/>
          <a:p>
            <a:fld id="{BACC0D7D-E0FC-49BF-B4A2-5B13217C58F0}" type="slidenum">
              <a:rPr lang="en-US" smtClean="0"/>
              <a:t>6</a:t>
            </a:fld>
            <a:endParaRPr lang="en-US"/>
          </a:p>
        </p:txBody>
      </p:sp>
      <p:pic>
        <p:nvPicPr>
          <p:cNvPr id="4" name="Picture 3"/>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cxnSp>
        <p:nvCxnSpPr>
          <p:cNvPr id="5" name="Elbow Connector 4"/>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8" name="Group 7"/>
          <p:cNvGrpSpPr/>
          <p:nvPr/>
        </p:nvGrpSpPr>
        <p:grpSpPr>
          <a:xfrm>
            <a:off x="2646450" y="2162877"/>
            <a:ext cx="1228047" cy="603339"/>
            <a:chOff x="6157200" y="4437319"/>
            <a:chExt cx="1228047" cy="603339"/>
          </a:xfrm>
        </p:grpSpPr>
        <p:pic>
          <p:nvPicPr>
            <p:cNvPr id="9" name="Picture 8"/>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10" name="Picture 9"/>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11" name="Picture 10"/>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12" name="Group 11"/>
          <p:cNvGrpSpPr/>
          <p:nvPr/>
        </p:nvGrpSpPr>
        <p:grpSpPr>
          <a:xfrm>
            <a:off x="2798850" y="2315277"/>
            <a:ext cx="1228047" cy="603339"/>
            <a:chOff x="6157200" y="4437319"/>
            <a:chExt cx="1228047" cy="603339"/>
          </a:xfrm>
        </p:grpSpPr>
        <p:pic>
          <p:nvPicPr>
            <p:cNvPr id="13" name="Picture 12"/>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14" name="Picture 13"/>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15" name="Picture 14"/>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16" name="Group 15"/>
          <p:cNvGrpSpPr/>
          <p:nvPr/>
        </p:nvGrpSpPr>
        <p:grpSpPr>
          <a:xfrm>
            <a:off x="2951250" y="2467677"/>
            <a:ext cx="1228047" cy="603339"/>
            <a:chOff x="6157200" y="4437319"/>
            <a:chExt cx="1228047" cy="603339"/>
          </a:xfrm>
        </p:grpSpPr>
        <p:pic>
          <p:nvPicPr>
            <p:cNvPr id="17" name="Picture 16"/>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18" name="Picture 17"/>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19" name="Picture 18"/>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20" name="Group 19"/>
          <p:cNvGrpSpPr/>
          <p:nvPr/>
        </p:nvGrpSpPr>
        <p:grpSpPr>
          <a:xfrm>
            <a:off x="875141" y="3000960"/>
            <a:ext cx="1711128" cy="615281"/>
            <a:chOff x="5896755" y="3921626"/>
            <a:chExt cx="1711128" cy="615281"/>
          </a:xfrm>
        </p:grpSpPr>
        <p:pic>
          <p:nvPicPr>
            <p:cNvPr id="21" name="Picture 20"/>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22" name="Picture 21"/>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23" name="Picture 22"/>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pic>
        <p:nvPicPr>
          <p:cNvPr id="24" name="Picture 23"/>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26" name="Picture 25"/>
          <p:cNvPicPr>
            <a:picLocks noChangeAspect="1"/>
          </p:cNvPicPr>
          <p:nvPr/>
        </p:nvPicPr>
        <p:blipFill>
          <a:blip r:embed="rId8">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cxnSp>
        <p:nvCxnSpPr>
          <p:cNvPr id="28" name="Straight Connector 27"/>
          <p:cNvCxnSpPr/>
          <p:nvPr/>
        </p:nvCxnSpPr>
        <p:spPr>
          <a:xfrm>
            <a:off x="228600" y="49530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943600" y="5943600"/>
            <a:ext cx="2308645" cy="461665"/>
          </a:xfrm>
          <a:prstGeom prst="rect">
            <a:avLst/>
          </a:prstGeom>
          <a:noFill/>
        </p:spPr>
        <p:txBody>
          <a:bodyPr wrap="none" rtlCol="0">
            <a:spAutoFit/>
          </a:bodyPr>
          <a:lstStyle/>
          <a:p>
            <a:pPr algn="ctr"/>
            <a:r>
              <a:rPr lang="en-US" sz="1200" dirty="0">
                <a:latin typeface="Consolas" panose="020B0609020204030204" pitchFamily="49" charset="0"/>
                <a:cs typeface="Consolas" panose="020B0609020204030204" pitchFamily="49" charset="0"/>
              </a:rPr>
              <a:t>The quick brown fox jumps</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over the lazy dog</a:t>
            </a:r>
          </a:p>
        </p:txBody>
      </p:sp>
      <p:sp>
        <p:nvSpPr>
          <p:cNvPr id="29" name="Rectangle 28"/>
          <p:cNvSpPr/>
          <p:nvPr/>
        </p:nvSpPr>
        <p:spPr>
          <a:xfrm>
            <a:off x="6335922" y="5140528"/>
            <a:ext cx="1524000" cy="499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Encr</a:t>
            </a:r>
            <a:endParaRPr lang="en-US" sz="1400" dirty="0"/>
          </a:p>
        </p:txBody>
      </p:sp>
      <p:cxnSp>
        <p:nvCxnSpPr>
          <p:cNvPr id="31" name="Straight Arrow Connector 30"/>
          <p:cNvCxnSpPr>
            <a:stCxn id="27" idx="0"/>
            <a:endCxn id="29" idx="2"/>
          </p:cNvCxnSpPr>
          <p:nvPr/>
        </p:nvCxnSpPr>
        <p:spPr>
          <a:xfrm flipH="1" flipV="1">
            <a:off x="7097922" y="5640275"/>
            <a:ext cx="1" cy="303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46242" y="3578323"/>
            <a:ext cx="2903359" cy="646331"/>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a7be1a6997ad739bd8c9ca451f618b61</a:t>
            </a:r>
          </a:p>
          <a:p>
            <a:r>
              <a:rPr lang="en-US" sz="1200" dirty="0">
                <a:latin typeface="Consolas" panose="020B0609020204030204" pitchFamily="49" charset="0"/>
                <a:cs typeface="Consolas" panose="020B0609020204030204" pitchFamily="49" charset="0"/>
              </a:rPr>
              <a:t>b6ff744ed2c2c9bf6c590cbf0469bf41</a:t>
            </a:r>
          </a:p>
          <a:p>
            <a:r>
              <a:rPr lang="en-US" sz="1200" dirty="0">
                <a:latin typeface="Consolas" panose="020B0609020204030204" pitchFamily="49" charset="0"/>
                <a:cs typeface="Consolas" panose="020B0609020204030204" pitchFamily="49" charset="0"/>
              </a:rPr>
              <a:t>47f7f7bc95353e03f96c32bcfd8058df</a:t>
            </a:r>
          </a:p>
        </p:txBody>
      </p:sp>
      <p:cxnSp>
        <p:nvCxnSpPr>
          <p:cNvPr id="33" name="Straight Arrow Connector 32"/>
          <p:cNvCxnSpPr>
            <a:endCxn id="32" idx="2"/>
          </p:cNvCxnSpPr>
          <p:nvPr/>
        </p:nvCxnSpPr>
        <p:spPr>
          <a:xfrm flipH="1" flipV="1">
            <a:off x="7097922" y="4224654"/>
            <a:ext cx="1" cy="86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549601" y="5152800"/>
            <a:ext cx="547282" cy="487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cs typeface="Consolas" panose="020B0609020204030204" pitchFamily="49" charset="0"/>
              </a:rPr>
              <a:t>Key</a:t>
            </a:r>
          </a:p>
        </p:txBody>
      </p:sp>
      <p:cxnSp>
        <p:nvCxnSpPr>
          <p:cNvPr id="37" name="Straight Arrow Connector 36"/>
          <p:cNvCxnSpPr>
            <a:stCxn id="35" idx="1"/>
            <a:endCxn id="29" idx="3"/>
          </p:cNvCxnSpPr>
          <p:nvPr/>
        </p:nvCxnSpPr>
        <p:spPr>
          <a:xfrm flipH="1" flipV="1">
            <a:off x="7859922" y="5390402"/>
            <a:ext cx="689679" cy="6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1909" y="1775971"/>
            <a:ext cx="740026" cy="740026"/>
          </a:xfrm>
          <a:prstGeom prst="rect">
            <a:avLst/>
          </a:prstGeom>
        </p:spPr>
      </p:pic>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12874" y="2754074"/>
            <a:ext cx="770094" cy="770094"/>
          </a:xfrm>
          <a:prstGeom prst="rect">
            <a:avLst/>
          </a:prstGeom>
        </p:spPr>
      </p:pic>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418713">
            <a:off x="8041589" y="5040818"/>
            <a:ext cx="398908" cy="398908"/>
          </a:xfrm>
          <a:prstGeom prst="rect">
            <a:avLst/>
          </a:prstGeom>
        </p:spPr>
      </p:pic>
    </p:spTree>
    <p:extLst>
      <p:ext uri="{BB962C8B-B14F-4D97-AF65-F5344CB8AC3E}">
        <p14:creationId xmlns:p14="http://schemas.microsoft.com/office/powerpoint/2010/main" val="339132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t>Blob Store: Database Design</a:t>
            </a:r>
          </a:p>
        </p:txBody>
      </p:sp>
      <p:sp>
        <p:nvSpPr>
          <p:cNvPr id="35" name="Content Placeholder 2"/>
          <p:cNvSpPr txBox="1">
            <a:spLocks/>
          </p:cNvSpPr>
          <p:nvPr/>
        </p:nvSpPr>
        <p:spPr>
          <a:xfrm>
            <a:off x="593751" y="1676400"/>
            <a:ext cx="8229600" cy="198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sz="2000" dirty="0">
                <a:latin typeface="Calibri" panose="020F0502020204030204" pitchFamily="34" charset="0"/>
              </a:rPr>
              <a:t>Encrypted data stored as ‘blobs’ (No computation)</a:t>
            </a:r>
          </a:p>
          <a:p>
            <a:pPr lvl="1">
              <a:lnSpc>
                <a:spcPct val="170000"/>
              </a:lnSpc>
            </a:pPr>
            <a:r>
              <a:rPr lang="en-US" sz="1800" dirty="0">
                <a:solidFill>
                  <a:srgbClr val="FF0000"/>
                </a:solidFill>
                <a:latin typeface="Calibri" panose="020F0502020204030204" pitchFamily="34" charset="0"/>
              </a:rPr>
              <a:t>students(ID, grade_blob) </a:t>
            </a:r>
            <a:endParaRPr lang="en-US" sz="1800" dirty="0">
              <a:latin typeface="Calibri" panose="020F0502020204030204" pitchFamily="34" charset="0"/>
            </a:endParaRPr>
          </a:p>
          <a:p>
            <a:pPr>
              <a:lnSpc>
                <a:spcPct val="170000"/>
              </a:lnSpc>
            </a:pPr>
            <a:r>
              <a:rPr lang="en-US" sz="2000" dirty="0">
                <a:latin typeface="Calibri" panose="020F0502020204030204" pitchFamily="34" charset="0"/>
              </a:rPr>
              <a:t>Use additional “fake” partitions to index blobs</a:t>
            </a:r>
          </a:p>
          <a:p>
            <a:pPr lvl="1">
              <a:lnSpc>
                <a:spcPct val="170000"/>
              </a:lnSpc>
            </a:pPr>
            <a:r>
              <a:rPr lang="en-US" sz="1800" dirty="0">
                <a:solidFill>
                  <a:srgbClr val="FF0000"/>
                </a:solidFill>
                <a:latin typeface="Calibri" panose="020F0502020204030204" pitchFamily="34" charset="0"/>
              </a:rPr>
              <a:t>students(ID, grade_blob, partition##) </a:t>
            </a:r>
            <a:endParaRPr lang="en-US" sz="1800" dirty="0">
              <a:latin typeface="Calibri" panose="020F0502020204030204" pitchFamily="34" charset="0"/>
            </a:endParaRPr>
          </a:p>
          <a:p>
            <a:pPr>
              <a:lnSpc>
                <a:spcPct val="170000"/>
              </a:lnSpc>
            </a:pPr>
            <a:endParaRPr lang="en-US" sz="900" dirty="0">
              <a:latin typeface="Calibri" panose="020F0502020204030204" pitchFamily="34" charset="0"/>
            </a:endParaRPr>
          </a:p>
          <a:p>
            <a:pPr lvl="1">
              <a:lnSpc>
                <a:spcPct val="170000"/>
              </a:lnSpc>
            </a:pPr>
            <a:endParaRPr lang="en-US" sz="800" dirty="0">
              <a:latin typeface="Calibri" panose="020F0502020204030204" pitchFamily="34" charset="0"/>
            </a:endParaRPr>
          </a:p>
          <a:p>
            <a:pPr>
              <a:lnSpc>
                <a:spcPct val="170000"/>
              </a:lnSpc>
            </a:pPr>
            <a:endParaRPr lang="en-US" sz="900" dirty="0">
              <a:solidFill>
                <a:srgbClr val="FF0000"/>
              </a:solidFill>
              <a:latin typeface="Calibri" panose="020F0502020204030204" pitchFamily="34" charset="0"/>
            </a:endParaRPr>
          </a:p>
          <a:p>
            <a:pPr>
              <a:lnSpc>
                <a:spcPct val="170000"/>
              </a:lnSpc>
            </a:pPr>
            <a:endParaRPr lang="en-US" sz="800" dirty="0">
              <a:solidFill>
                <a:srgbClr val="00B050"/>
              </a:solidFill>
              <a:latin typeface="Calibri" panose="020F0502020204030204" pitchFamily="34" charset="0"/>
            </a:endParaRPr>
          </a:p>
          <a:p>
            <a:pPr>
              <a:lnSpc>
                <a:spcPct val="170000"/>
              </a:lnSpc>
            </a:pPr>
            <a:endParaRPr lang="en-US" sz="900" dirty="0">
              <a:latin typeface="Calibri" panose="020F0502020204030204" pitchFamily="34" charset="0"/>
            </a:endParaRPr>
          </a:p>
          <a:p>
            <a:pPr>
              <a:lnSpc>
                <a:spcPct val="170000"/>
              </a:lnSpc>
            </a:pPr>
            <a:endParaRPr lang="en-US" sz="900" dirty="0">
              <a:latin typeface="Calibri" panose="020F0502020204030204" pitchFamily="34" charset="0"/>
            </a:endParaRPr>
          </a:p>
          <a:p>
            <a:pPr marL="0" indent="0">
              <a:lnSpc>
                <a:spcPct val="170000"/>
              </a:lnSpc>
              <a:buFont typeface="Arial" pitchFamily="34" charset="0"/>
              <a:buNone/>
            </a:pPr>
            <a:endParaRPr lang="en-US" sz="900" dirty="0">
              <a:latin typeface="Calibri" panose="020F0502020204030204" pitchFamily="34" charset="0"/>
            </a:endParaRPr>
          </a:p>
          <a:p>
            <a:pPr marL="0" indent="0">
              <a:lnSpc>
                <a:spcPct val="170000"/>
              </a:lnSpc>
              <a:buFont typeface="Arial" pitchFamily="34" charset="0"/>
              <a:buNone/>
            </a:pPr>
            <a:endParaRPr lang="en-US" sz="900" dirty="0">
              <a:latin typeface="Calibri" panose="020F0502020204030204" pitchFamily="34" charset="0"/>
            </a:endParaRPr>
          </a:p>
          <a:p>
            <a:pPr marL="0" indent="0">
              <a:lnSpc>
                <a:spcPct val="170000"/>
              </a:lnSpc>
              <a:buFont typeface="Arial" pitchFamily="34" charset="0"/>
              <a:buNone/>
            </a:pPr>
            <a:endParaRPr lang="en-US" sz="900" dirty="0">
              <a:latin typeface="Calibri" panose="020F0502020204030204" pitchFamily="34" charset="0"/>
            </a:endParaRPr>
          </a:p>
        </p:txBody>
      </p:sp>
      <p:graphicFrame>
        <p:nvGraphicFramePr>
          <p:cNvPr id="36" name="Table 35"/>
          <p:cNvGraphicFramePr>
            <a:graphicFrameLocks noGrp="1"/>
          </p:cNvGraphicFramePr>
          <p:nvPr>
            <p:extLst/>
          </p:nvPr>
        </p:nvGraphicFramePr>
        <p:xfrm>
          <a:off x="1905000" y="4241800"/>
          <a:ext cx="4876800" cy="18542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70840">
                <a:tc>
                  <a:txBody>
                    <a:bodyPr/>
                    <a:lstStyle/>
                    <a:p>
                      <a:r>
                        <a:rPr lang="en-US" dirty="0"/>
                        <a:t>              grade</a:t>
                      </a:r>
                    </a:p>
                  </a:txBody>
                  <a:tcPr/>
                </a:tc>
                <a:tc>
                  <a:txBody>
                    <a:bodyPr/>
                    <a:lstStyle/>
                    <a:p>
                      <a:r>
                        <a:rPr lang="en-US" dirty="0"/>
                        <a:t>          partition##</a:t>
                      </a:r>
                    </a:p>
                  </a:txBody>
                  <a:tcPr/>
                </a:tc>
                <a:extLst>
                  <a:ext uri="{0D108BD9-81ED-4DB2-BD59-A6C34878D82A}">
                    <a16:rowId xmlns:a16="http://schemas.microsoft.com/office/drawing/2014/main" val="10000"/>
                  </a:ext>
                </a:extLst>
              </a:tr>
              <a:tr h="370840">
                <a:tc>
                  <a:txBody>
                    <a:bodyPr/>
                    <a:lstStyle/>
                    <a:p>
                      <a:r>
                        <a:rPr lang="en-US" dirty="0">
                          <a:solidFill>
                            <a:schemeClr val="tx1"/>
                          </a:solidFill>
                        </a:rPr>
                        <a:t>          </a:t>
                      </a:r>
                      <a:r>
                        <a:rPr lang="en-US" baseline="0" dirty="0">
                          <a:solidFill>
                            <a:schemeClr val="tx1"/>
                          </a:solidFill>
                        </a:rPr>
                        <a:t>   </a:t>
                      </a:r>
                      <a:r>
                        <a:rPr lang="en-US" dirty="0">
                          <a:solidFill>
                            <a:schemeClr val="tx1"/>
                          </a:solidFill>
                        </a:rPr>
                        <a:t> </a:t>
                      </a:r>
                      <a:r>
                        <a:rPr lang="en-US" baseline="0" dirty="0">
                          <a:solidFill>
                            <a:schemeClr val="tx1"/>
                          </a:solidFill>
                        </a:rPr>
                        <a:t> </a:t>
                      </a:r>
                      <a:r>
                        <a:rPr lang="en-US" dirty="0">
                          <a:solidFill>
                            <a:schemeClr val="tx1"/>
                          </a:solidFill>
                        </a:rPr>
                        <a:t>0 - 1.0</a:t>
                      </a:r>
                    </a:p>
                  </a:txBody>
                  <a:tcPr/>
                </a:tc>
                <a:tc>
                  <a:txBody>
                    <a:bodyPr/>
                    <a:lstStyle/>
                    <a:p>
                      <a:r>
                        <a:rPr lang="en-US" dirty="0">
                          <a:solidFill>
                            <a:srgbClr val="FF0000"/>
                          </a:solidFill>
                        </a:rPr>
                        <a:t>                ccc##</a:t>
                      </a:r>
                    </a:p>
                  </a:txBody>
                  <a:tcPr/>
                </a:tc>
                <a:extLst>
                  <a:ext uri="{0D108BD9-81ED-4DB2-BD59-A6C34878D82A}">
                    <a16:rowId xmlns:a16="http://schemas.microsoft.com/office/drawing/2014/main" val="10001"/>
                  </a:ext>
                </a:extLst>
              </a:tr>
              <a:tr h="370840">
                <a:tc>
                  <a:txBody>
                    <a:bodyPr/>
                    <a:lstStyle/>
                    <a:p>
                      <a:r>
                        <a:rPr lang="en-US" dirty="0">
                          <a:solidFill>
                            <a:schemeClr val="tx1"/>
                          </a:solidFill>
                        </a:rPr>
                        <a:t>           1.0 – 2.0</a:t>
                      </a:r>
                    </a:p>
                  </a:txBody>
                  <a:tcPr/>
                </a:tc>
                <a:tc>
                  <a:txBody>
                    <a:bodyPr/>
                    <a:lstStyle/>
                    <a:p>
                      <a:r>
                        <a:rPr lang="en-US" dirty="0">
                          <a:solidFill>
                            <a:srgbClr val="FF0000"/>
                          </a:solidFill>
                        </a:rPr>
                        <a:t>                aaa##</a:t>
                      </a:r>
                    </a:p>
                  </a:txBody>
                  <a:tcPr/>
                </a:tc>
                <a:extLst>
                  <a:ext uri="{0D108BD9-81ED-4DB2-BD59-A6C34878D82A}">
                    <a16:rowId xmlns:a16="http://schemas.microsoft.com/office/drawing/2014/main" val="10002"/>
                  </a:ext>
                </a:extLst>
              </a:tr>
              <a:tr h="370840">
                <a:tc>
                  <a:txBody>
                    <a:bodyPr/>
                    <a:lstStyle/>
                    <a:p>
                      <a:r>
                        <a:rPr lang="en-US" dirty="0">
                          <a:solidFill>
                            <a:schemeClr val="tx1"/>
                          </a:solidFill>
                        </a:rPr>
                        <a:t>           2.0 – 3.0</a:t>
                      </a:r>
                    </a:p>
                  </a:txBody>
                  <a:tcPr/>
                </a:tc>
                <a:tc>
                  <a:txBody>
                    <a:bodyPr/>
                    <a:lstStyle/>
                    <a:p>
                      <a:r>
                        <a:rPr lang="en-US" dirty="0">
                          <a:solidFill>
                            <a:srgbClr val="FF0000"/>
                          </a:solidFill>
                        </a:rPr>
                        <a:t>               </a:t>
                      </a:r>
                      <a:r>
                        <a:rPr lang="en-US" baseline="0" dirty="0">
                          <a:solidFill>
                            <a:srgbClr val="FF0000"/>
                          </a:solidFill>
                        </a:rPr>
                        <a:t> </a:t>
                      </a:r>
                      <a:r>
                        <a:rPr lang="en-US" dirty="0">
                          <a:solidFill>
                            <a:srgbClr val="FF0000"/>
                          </a:solidFill>
                        </a:rPr>
                        <a:t>ddd##</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           3.0 –</a:t>
                      </a:r>
                      <a:r>
                        <a:rPr lang="en-US" baseline="0" dirty="0">
                          <a:solidFill>
                            <a:schemeClr val="tx1"/>
                          </a:solidFill>
                        </a:rPr>
                        <a:t> 4.0</a:t>
                      </a:r>
                      <a:endParaRPr lang="en-US" dirty="0">
                        <a:solidFill>
                          <a:schemeClr val="tx1"/>
                        </a:solidFill>
                      </a:endParaRPr>
                    </a:p>
                  </a:txBody>
                  <a:tcPr/>
                </a:tc>
                <a:tc>
                  <a:txBody>
                    <a:bodyPr/>
                    <a:lstStyle/>
                    <a:p>
                      <a:r>
                        <a:rPr lang="en-US" dirty="0">
                          <a:solidFill>
                            <a:srgbClr val="FF0000"/>
                          </a:solidFill>
                        </a:rPr>
                        <a:t>                bbb##</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4128609" y="6324600"/>
            <a:ext cx="886781" cy="338554"/>
          </a:xfrm>
          <a:prstGeom prst="rect">
            <a:avLst/>
          </a:prstGeom>
          <a:noFill/>
        </p:spPr>
        <p:txBody>
          <a:bodyPr wrap="none" rtlCol="0">
            <a:spAutoFit/>
          </a:bodyPr>
          <a:lstStyle/>
          <a:p>
            <a:r>
              <a:rPr lang="en-US" sz="1600" dirty="0"/>
              <a:t>[HIL+02]</a:t>
            </a:r>
            <a:endParaRPr lang="en-US" sz="1600" dirty="0">
              <a:solidFill>
                <a:schemeClr val="accent2"/>
              </a:solidFill>
            </a:endParaRPr>
          </a:p>
        </p:txBody>
      </p:sp>
      <p:sp>
        <p:nvSpPr>
          <p:cNvPr id="5" name="Slide Number Placeholder 4"/>
          <p:cNvSpPr>
            <a:spLocks noGrp="1"/>
          </p:cNvSpPr>
          <p:nvPr>
            <p:ph type="sldNum" sz="quarter" idx="12"/>
          </p:nvPr>
        </p:nvSpPr>
        <p:spPr/>
        <p:txBody>
          <a:bodyPr/>
          <a:lstStyle/>
          <a:p>
            <a:fld id="{BACC0D7D-E0FC-49BF-B4A2-5B13217C58F0}" type="slidenum">
              <a:rPr lang="en-US" smtClean="0"/>
              <a:t>60</a:t>
            </a:fld>
            <a:endParaRPr lang="en-US"/>
          </a:p>
        </p:txBody>
      </p:sp>
    </p:spTree>
    <p:extLst>
      <p:ext uri="{BB962C8B-B14F-4D97-AF65-F5344CB8AC3E}">
        <p14:creationId xmlns:p14="http://schemas.microsoft.com/office/powerpoint/2010/main" val="324537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dirty="0"/>
              <a:t>Blob Store: Query Processing</a:t>
            </a:r>
          </a:p>
        </p:txBody>
      </p:sp>
      <p:sp>
        <p:nvSpPr>
          <p:cNvPr id="5" name="Rectangle 3"/>
          <p:cNvSpPr>
            <a:spLocks noChangeArrowheads="1"/>
          </p:cNvSpPr>
          <p:nvPr/>
        </p:nvSpPr>
        <p:spPr bwMode="auto">
          <a:xfrm>
            <a:off x="1628568" y="3273384"/>
            <a:ext cx="1600200" cy="1069488"/>
          </a:xfrm>
          <a:prstGeom prst="rect">
            <a:avLst/>
          </a:prstGeom>
          <a:solidFill>
            <a:schemeClr val="accent5"/>
          </a:solidFill>
          <a:ln>
            <a:noFill/>
          </a:ln>
          <a:effectLst/>
        </p:spPr>
        <p:txBody>
          <a:bodyPr wrap="none"/>
          <a:lstStyle/>
          <a:p>
            <a:pPr algn="ctr">
              <a:defRPr/>
            </a:pPr>
            <a:r>
              <a:rPr lang="en-US" sz="1600" b="1" dirty="0"/>
              <a:t>DBMS</a:t>
            </a:r>
          </a:p>
          <a:p>
            <a:pPr algn="ctr">
              <a:defRPr/>
            </a:pPr>
            <a:r>
              <a:rPr lang="en-US" sz="1600" b="1" dirty="0"/>
              <a:t>Shell</a:t>
            </a:r>
          </a:p>
          <a:p>
            <a:pPr algn="ctr">
              <a:defRPr/>
            </a:pPr>
            <a:endParaRPr lang="en-US" b="1" dirty="0"/>
          </a:p>
        </p:txBody>
      </p:sp>
      <p:sp>
        <p:nvSpPr>
          <p:cNvPr id="6" name="Rectangle 3"/>
          <p:cNvSpPr>
            <a:spLocks noChangeArrowheads="1"/>
          </p:cNvSpPr>
          <p:nvPr/>
        </p:nvSpPr>
        <p:spPr bwMode="auto">
          <a:xfrm>
            <a:off x="1987864" y="1974024"/>
            <a:ext cx="936104" cy="643944"/>
          </a:xfrm>
          <a:prstGeom prst="rect">
            <a:avLst/>
          </a:prstGeom>
          <a:solidFill>
            <a:schemeClr val="bg1"/>
          </a:solidFill>
          <a:ln>
            <a:noFill/>
          </a:ln>
          <a:effectLst/>
        </p:spPr>
        <p:txBody>
          <a:bodyPr wrap="none"/>
          <a:lstStyle/>
          <a:p>
            <a:pPr algn="ctr">
              <a:defRPr/>
            </a:pPr>
            <a:r>
              <a:rPr lang="en-US" sz="1600" b="1" dirty="0"/>
              <a:t>Client </a:t>
            </a:r>
          </a:p>
          <a:p>
            <a:pPr algn="ctr">
              <a:defRPr/>
            </a:pPr>
            <a:r>
              <a:rPr lang="en-US" sz="1600" b="1" dirty="0"/>
              <a:t>App</a:t>
            </a:r>
          </a:p>
          <a:p>
            <a:pPr algn="ctr">
              <a:defRPr/>
            </a:pPr>
            <a:endParaRPr lang="en-US" b="1" dirty="0"/>
          </a:p>
        </p:txBody>
      </p:sp>
      <p:cxnSp>
        <p:nvCxnSpPr>
          <p:cNvPr id="7" name="Straight Arrow Connector 6"/>
          <p:cNvCxnSpPr/>
          <p:nvPr/>
        </p:nvCxnSpPr>
        <p:spPr>
          <a:xfrm>
            <a:off x="2436680" y="2583624"/>
            <a:ext cx="0" cy="565071"/>
          </a:xfrm>
          <a:prstGeom prst="straightConnector1">
            <a:avLst/>
          </a:prstGeom>
          <a:ln w="19050">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8" name="Rectangle 7"/>
          <p:cNvSpPr/>
          <p:nvPr/>
        </p:nvSpPr>
        <p:spPr>
          <a:xfrm>
            <a:off x="5145208" y="2361673"/>
            <a:ext cx="2378968" cy="198119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3"/>
          <p:cNvSpPr>
            <a:spLocks noChangeArrowheads="1"/>
          </p:cNvSpPr>
          <p:nvPr/>
        </p:nvSpPr>
        <p:spPr bwMode="auto">
          <a:xfrm>
            <a:off x="5395850" y="2752847"/>
            <a:ext cx="1846153" cy="1287887"/>
          </a:xfrm>
          <a:prstGeom prst="rect">
            <a:avLst/>
          </a:prstGeom>
          <a:solidFill>
            <a:srgbClr val="FF0000"/>
          </a:solidFill>
          <a:ln>
            <a:noFill/>
          </a:ln>
          <a:effectLst/>
        </p:spPr>
        <p:txBody>
          <a:bodyPr wrap="none"/>
          <a:lstStyle/>
          <a:p>
            <a:pPr algn="ctr">
              <a:defRPr/>
            </a:pPr>
            <a:endParaRPr lang="en-US" sz="1000" dirty="0"/>
          </a:p>
        </p:txBody>
      </p:sp>
      <p:sp>
        <p:nvSpPr>
          <p:cNvPr id="10" name="Rectangle 2"/>
          <p:cNvSpPr>
            <a:spLocks noChangeArrowheads="1"/>
          </p:cNvSpPr>
          <p:nvPr/>
        </p:nvSpPr>
        <p:spPr bwMode="auto">
          <a:xfrm>
            <a:off x="5549838" y="3085017"/>
            <a:ext cx="1538178" cy="505986"/>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a:t>
            </a:r>
            <a:r>
              <a:rPr lang="en-US" b="1" dirty="0"/>
              <a:t>DBMS</a:t>
            </a:r>
          </a:p>
        </p:txBody>
      </p:sp>
      <p:cxnSp>
        <p:nvCxnSpPr>
          <p:cNvPr id="11" name="Straight Connector 10"/>
          <p:cNvCxnSpPr/>
          <p:nvPr/>
        </p:nvCxnSpPr>
        <p:spPr>
          <a:xfrm flipH="1">
            <a:off x="4107527" y="1676400"/>
            <a:ext cx="15407" cy="3193968"/>
          </a:xfrm>
          <a:prstGeom prst="line">
            <a:avLst/>
          </a:prstGeom>
          <a:ln w="15875">
            <a:solidFill>
              <a:schemeClr val="tx1"/>
            </a:solidFill>
            <a:prstDash val="sysDash"/>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3329376" y="3718762"/>
            <a:ext cx="1728192" cy="0"/>
          </a:xfrm>
          <a:prstGeom prst="straightConnector1">
            <a:avLst/>
          </a:prstGeom>
          <a:ln w="19050">
            <a:solidFill>
              <a:schemeClr val="tx1"/>
            </a:solidFill>
            <a:headEnd type="arrow" w="med" len="med"/>
            <a:tailEnd type="arrow"/>
          </a:ln>
          <a:effectLst/>
        </p:spPr>
        <p:style>
          <a:lnRef idx="2">
            <a:schemeClr val="dk1"/>
          </a:lnRef>
          <a:fillRef idx="0">
            <a:schemeClr val="dk1"/>
          </a:fillRef>
          <a:effectRef idx="1">
            <a:schemeClr val="dk1"/>
          </a:effectRef>
          <a:fontRef idx="minor">
            <a:schemeClr val="tx1"/>
          </a:fontRef>
        </p:style>
      </p:cxnSp>
      <p:sp>
        <p:nvSpPr>
          <p:cNvPr id="18" name="Rectangle 2"/>
          <p:cNvSpPr>
            <a:spLocks noChangeArrowheads="1"/>
          </p:cNvSpPr>
          <p:nvPr/>
        </p:nvSpPr>
        <p:spPr bwMode="auto">
          <a:xfrm>
            <a:off x="1933368" y="3846910"/>
            <a:ext cx="912321" cy="38764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Key</a:t>
            </a:r>
            <a:endParaRPr lang="en-US" b="1" dirty="0"/>
          </a:p>
        </p:txBody>
      </p:sp>
      <p:sp>
        <p:nvSpPr>
          <p:cNvPr id="20" name="Content Placeholder 2"/>
          <p:cNvSpPr>
            <a:spLocks noGrp="1"/>
          </p:cNvSpPr>
          <p:nvPr>
            <p:ph idx="1"/>
          </p:nvPr>
        </p:nvSpPr>
        <p:spPr>
          <a:xfrm>
            <a:off x="304800" y="4953000"/>
            <a:ext cx="8229600" cy="1295400"/>
          </a:xfrm>
        </p:spPr>
        <p:txBody>
          <a:bodyPr>
            <a:normAutofit fontScale="55000" lnSpcReduction="20000"/>
          </a:bodyPr>
          <a:lstStyle/>
          <a:p>
            <a:r>
              <a:rPr lang="en-US" sz="3300" dirty="0"/>
              <a:t>Distributed query processing</a:t>
            </a:r>
          </a:p>
          <a:p>
            <a:pPr lvl="1"/>
            <a:r>
              <a:rPr lang="en-US" sz="3300" dirty="0"/>
              <a:t>Choosing appropriate partitioning</a:t>
            </a:r>
          </a:p>
          <a:p>
            <a:pPr lvl="1"/>
            <a:r>
              <a:rPr lang="en-US" sz="3300" dirty="0"/>
              <a:t>“Optimal” Query Splitting  </a:t>
            </a:r>
          </a:p>
          <a:p>
            <a:pPr marL="0" indent="0">
              <a:buNone/>
            </a:pPr>
            <a:endParaRPr lang="en-US" dirty="0"/>
          </a:p>
          <a:p>
            <a:pPr marL="0" indent="0">
              <a:buNone/>
            </a:pPr>
            <a:endParaRPr lang="en-US" dirty="0"/>
          </a:p>
          <a:p>
            <a:pPr marL="0" indent="0">
              <a:buNone/>
            </a:pPr>
            <a:endParaRPr lang="en-US" dirty="0"/>
          </a:p>
        </p:txBody>
      </p:sp>
      <p:sp>
        <p:nvSpPr>
          <p:cNvPr id="25" name="TextBox 24"/>
          <p:cNvSpPr txBox="1"/>
          <p:nvPr/>
        </p:nvSpPr>
        <p:spPr>
          <a:xfrm>
            <a:off x="4644244" y="4343400"/>
            <a:ext cx="3890156" cy="338554"/>
          </a:xfrm>
          <a:prstGeom prst="rect">
            <a:avLst/>
          </a:prstGeom>
          <a:noFill/>
        </p:spPr>
        <p:txBody>
          <a:bodyPr wrap="square" rtlCol="0">
            <a:spAutoFit/>
          </a:bodyPr>
          <a:lstStyle/>
          <a:p>
            <a:r>
              <a:rPr lang="en-US" sz="1600" b="1" dirty="0">
                <a:solidFill>
                  <a:srgbClr val="FF0000"/>
                </a:solidFill>
              </a:rPr>
              <a:t>   students(ID, grade_blob, partition##)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64496"/>
            <a:ext cx="2547640" cy="509528"/>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813" y="1719260"/>
            <a:ext cx="2261987" cy="521997"/>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596" y="3846910"/>
            <a:ext cx="2928640" cy="434914"/>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057400" y="6367046"/>
            <a:ext cx="886781" cy="338554"/>
          </a:xfrm>
          <a:prstGeom prst="rect">
            <a:avLst/>
          </a:prstGeom>
          <a:noFill/>
        </p:spPr>
        <p:txBody>
          <a:bodyPr wrap="none" rtlCol="0">
            <a:spAutoFit/>
          </a:bodyPr>
          <a:lstStyle/>
          <a:p>
            <a:r>
              <a:rPr lang="en-US" sz="1600" dirty="0"/>
              <a:t>[HIL+02]</a:t>
            </a:r>
            <a:endParaRPr lang="en-US" sz="1600" dirty="0">
              <a:solidFill>
                <a:schemeClr val="accent2"/>
              </a:solidFill>
            </a:endParaRPr>
          </a:p>
        </p:txBody>
      </p:sp>
      <p:sp>
        <p:nvSpPr>
          <p:cNvPr id="19" name="TextBox 18"/>
          <p:cNvSpPr txBox="1"/>
          <p:nvPr/>
        </p:nvSpPr>
        <p:spPr>
          <a:xfrm>
            <a:off x="3569416" y="6367046"/>
            <a:ext cx="872355" cy="338554"/>
          </a:xfrm>
          <a:prstGeom prst="rect">
            <a:avLst/>
          </a:prstGeom>
          <a:noFill/>
        </p:spPr>
        <p:txBody>
          <a:bodyPr wrap="none" rtlCol="0">
            <a:spAutoFit/>
          </a:bodyPr>
          <a:lstStyle/>
          <a:p>
            <a:r>
              <a:rPr lang="en-US" sz="1600" dirty="0"/>
              <a:t>[HIM05]</a:t>
            </a:r>
            <a:endParaRPr lang="en-US" sz="1600" dirty="0">
              <a:solidFill>
                <a:schemeClr val="accent2"/>
              </a:solidFill>
            </a:endParaRPr>
          </a:p>
        </p:txBody>
      </p:sp>
      <p:sp>
        <p:nvSpPr>
          <p:cNvPr id="21" name="TextBox 20"/>
          <p:cNvSpPr txBox="1"/>
          <p:nvPr/>
        </p:nvSpPr>
        <p:spPr>
          <a:xfrm>
            <a:off x="5169616" y="6367046"/>
            <a:ext cx="920445" cy="338554"/>
          </a:xfrm>
          <a:prstGeom prst="rect">
            <a:avLst/>
          </a:prstGeom>
          <a:noFill/>
        </p:spPr>
        <p:txBody>
          <a:bodyPr wrap="none" rtlCol="0">
            <a:spAutoFit/>
          </a:bodyPr>
          <a:lstStyle/>
          <a:p>
            <a:r>
              <a:rPr lang="en-US" sz="1600" dirty="0"/>
              <a:t>[HMT04]</a:t>
            </a:r>
            <a:endParaRPr lang="en-US" sz="1600" dirty="0">
              <a:solidFill>
                <a:schemeClr val="accent2"/>
              </a:solidFill>
            </a:endParaRPr>
          </a:p>
        </p:txBody>
      </p:sp>
      <p:sp>
        <p:nvSpPr>
          <p:cNvPr id="12" name="Slide Number Placeholder 11"/>
          <p:cNvSpPr>
            <a:spLocks noGrp="1"/>
          </p:cNvSpPr>
          <p:nvPr>
            <p:ph type="sldNum" sz="quarter" idx="12"/>
          </p:nvPr>
        </p:nvSpPr>
        <p:spPr/>
        <p:txBody>
          <a:bodyPr/>
          <a:lstStyle/>
          <a:p>
            <a:fld id="{BACC0D7D-E0FC-49BF-B4A2-5B13217C58F0}" type="slidenum">
              <a:rPr lang="en-US" smtClean="0"/>
              <a:t>61</a:t>
            </a:fld>
            <a:endParaRPr lang="en-US"/>
          </a:p>
        </p:txBody>
      </p:sp>
    </p:spTree>
    <p:extLst>
      <p:ext uri="{BB962C8B-B14F-4D97-AF65-F5344CB8AC3E}">
        <p14:creationId xmlns:p14="http://schemas.microsoft.com/office/powerpoint/2010/main" val="412092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 </a:t>
            </a:r>
            <a:br>
              <a:rPr lang="en-US" sz="5400" dirty="0"/>
            </a:br>
            <a:r>
              <a:rPr lang="en-US" dirty="0"/>
              <a:t>Trusted Client based Systems</a:t>
            </a:r>
            <a:br>
              <a:rPr lang="en-US" dirty="0"/>
            </a:br>
            <a:endParaRPr lang="en-US" dirty="0"/>
          </a:p>
        </p:txBody>
      </p:sp>
      <p:grpSp>
        <p:nvGrpSpPr>
          <p:cNvPr id="19" name="Group 18"/>
          <p:cNvGrpSpPr/>
          <p:nvPr/>
        </p:nvGrpSpPr>
        <p:grpSpPr>
          <a:xfrm>
            <a:off x="1199367" y="2493717"/>
            <a:ext cx="6258774" cy="2161636"/>
            <a:chOff x="1513626" y="3172364"/>
            <a:chExt cx="6258774" cy="2161636"/>
          </a:xfrm>
        </p:grpSpPr>
        <p:sp>
          <p:nvSpPr>
            <p:cNvPr id="4" name="TextBox 3"/>
            <p:cNvSpPr txBox="1"/>
            <p:nvPr/>
          </p:nvSpPr>
          <p:spPr>
            <a:xfrm>
              <a:off x="1513626" y="4561587"/>
              <a:ext cx="1765529" cy="295148"/>
            </a:xfrm>
            <a:prstGeom prst="rect">
              <a:avLst/>
            </a:prstGeom>
            <a:noFill/>
          </p:spPr>
          <p:txBody>
            <a:bodyPr wrap="square" rtlCol="0">
              <a:spAutoFit/>
            </a:bodyPr>
            <a:lstStyle/>
            <a:p>
              <a:r>
                <a:rPr lang="en-US" b="1" dirty="0">
                  <a:solidFill>
                    <a:schemeClr val="bg2"/>
                  </a:solidFill>
                </a:rPr>
                <a:t>        F.H.E </a:t>
              </a:r>
            </a:p>
          </p:txBody>
        </p:sp>
        <p:sp>
          <p:nvSpPr>
            <p:cNvPr id="6" name="TextBox 5"/>
            <p:cNvSpPr txBox="1"/>
            <p:nvPr/>
          </p:nvSpPr>
          <p:spPr>
            <a:xfrm>
              <a:off x="2310143" y="3212279"/>
              <a:ext cx="1912656" cy="664205"/>
            </a:xfrm>
            <a:prstGeom prst="rect">
              <a:avLst/>
            </a:prstGeom>
            <a:noFill/>
          </p:spPr>
          <p:txBody>
            <a:bodyPr wrap="square" rtlCol="0">
              <a:spAutoFit/>
            </a:bodyPr>
            <a:lstStyle/>
            <a:p>
              <a:r>
                <a:rPr lang="en-US" b="1" dirty="0"/>
                <a:t>  </a:t>
              </a:r>
              <a:r>
                <a:rPr lang="en-US" sz="1400" b="1" dirty="0"/>
                <a:t>COMPUTE ON </a:t>
              </a:r>
            </a:p>
            <a:p>
              <a:r>
                <a:rPr lang="en-US" sz="1400" b="1" dirty="0"/>
                <a:t>ENCRYPTED DATA</a:t>
              </a:r>
              <a:r>
                <a:rPr lang="en-US" sz="1400" dirty="0"/>
                <a:t> </a:t>
              </a:r>
            </a:p>
          </p:txBody>
        </p:sp>
        <p:cxnSp>
          <p:nvCxnSpPr>
            <p:cNvPr id="7" name="Straight Connector 6"/>
            <p:cNvCxnSpPr/>
            <p:nvPr/>
          </p:nvCxnSpPr>
          <p:spPr>
            <a:xfrm>
              <a:off x="3045780" y="3861170"/>
              <a:ext cx="809201" cy="6405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310143" y="3861215"/>
              <a:ext cx="735637"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19345" y="4561587"/>
              <a:ext cx="1765529" cy="295148"/>
            </a:xfrm>
            <a:prstGeom prst="rect">
              <a:avLst/>
            </a:prstGeom>
            <a:noFill/>
          </p:spPr>
          <p:txBody>
            <a:bodyPr wrap="square" rtlCol="0">
              <a:spAutoFit/>
            </a:bodyPr>
            <a:lstStyle/>
            <a:p>
              <a:r>
                <a:rPr lang="en-US" b="1" dirty="0"/>
                <a:t>          P.H.E </a:t>
              </a:r>
            </a:p>
          </p:txBody>
        </p:sp>
        <p:sp>
          <p:nvSpPr>
            <p:cNvPr id="11" name="TextBox 10"/>
            <p:cNvSpPr txBox="1"/>
            <p:nvPr/>
          </p:nvSpPr>
          <p:spPr>
            <a:xfrm>
              <a:off x="5179128" y="3298830"/>
              <a:ext cx="1912656" cy="664205"/>
            </a:xfrm>
            <a:prstGeom prst="rect">
              <a:avLst/>
            </a:prstGeom>
            <a:noFill/>
          </p:spPr>
          <p:txBody>
            <a:bodyPr wrap="square" rtlCol="0">
              <a:spAutoFit/>
            </a:bodyPr>
            <a:lstStyle/>
            <a:p>
              <a:r>
                <a:rPr lang="en-US" b="1" dirty="0">
                  <a:solidFill>
                    <a:schemeClr val="bg2"/>
                  </a:solidFill>
                </a:rPr>
                <a:t>      </a:t>
              </a:r>
              <a:r>
                <a:rPr lang="en-US" sz="1400" b="1" dirty="0"/>
                <a:t>USE  SECURE</a:t>
              </a:r>
            </a:p>
            <a:p>
              <a:r>
                <a:rPr lang="en-US" sz="1400" b="1" dirty="0"/>
                <a:t>       LOCATION</a:t>
              </a:r>
              <a:r>
                <a:rPr lang="en-US" sz="1400" dirty="0"/>
                <a:t> </a:t>
              </a:r>
            </a:p>
          </p:txBody>
        </p:sp>
        <p:cxnSp>
          <p:nvCxnSpPr>
            <p:cNvPr id="12" name="Straight Connector 11"/>
            <p:cNvCxnSpPr/>
            <p:nvPr/>
          </p:nvCxnSpPr>
          <p:spPr>
            <a:xfrm flipH="1">
              <a:off x="5289473" y="4002969"/>
              <a:ext cx="845983" cy="4928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35456" y="3991232"/>
              <a:ext cx="809201"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43400" y="4581652"/>
              <a:ext cx="1765529" cy="295148"/>
            </a:xfrm>
            <a:prstGeom prst="rect">
              <a:avLst/>
            </a:prstGeom>
            <a:noFill/>
          </p:spPr>
          <p:txBody>
            <a:bodyPr wrap="square" rtlCol="0">
              <a:spAutoFit/>
            </a:bodyPr>
            <a:lstStyle/>
            <a:p>
              <a:r>
                <a:rPr lang="en-US" b="1" dirty="0">
                  <a:solidFill>
                    <a:schemeClr val="bg2"/>
                  </a:solidFill>
                </a:rPr>
                <a:t>          </a:t>
              </a:r>
              <a:r>
                <a:rPr lang="en-US" b="1" dirty="0"/>
                <a:t>Client </a:t>
              </a:r>
            </a:p>
          </p:txBody>
        </p:sp>
        <p:sp>
          <p:nvSpPr>
            <p:cNvPr id="15" name="TextBox 14"/>
            <p:cNvSpPr txBox="1"/>
            <p:nvPr/>
          </p:nvSpPr>
          <p:spPr>
            <a:xfrm>
              <a:off x="6006871" y="4599877"/>
              <a:ext cx="1765529" cy="734123"/>
            </a:xfrm>
            <a:prstGeom prst="rect">
              <a:avLst/>
            </a:prstGeom>
            <a:noFill/>
          </p:spPr>
          <p:txBody>
            <a:bodyPr wrap="square" rtlCol="0">
              <a:spAutoFit/>
            </a:bodyPr>
            <a:lstStyle/>
            <a:p>
              <a:r>
                <a:rPr lang="en-US" b="1" dirty="0">
                  <a:solidFill>
                    <a:schemeClr val="bg2"/>
                  </a:solidFill>
                </a:rPr>
                <a:t>          Server </a:t>
              </a:r>
            </a:p>
            <a:p>
              <a:r>
                <a:rPr lang="en-US" b="1" dirty="0"/>
                <a:t>          </a:t>
              </a:r>
            </a:p>
          </p:txBody>
        </p:sp>
        <p:sp>
          <p:nvSpPr>
            <p:cNvPr id="16" name="Oval 15"/>
            <p:cNvSpPr/>
            <p:nvPr/>
          </p:nvSpPr>
          <p:spPr>
            <a:xfrm>
              <a:off x="3450381" y="4510534"/>
              <a:ext cx="1029892" cy="47248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42514" y="4511160"/>
              <a:ext cx="1029892" cy="47248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Bracket 17"/>
            <p:cNvSpPr/>
            <p:nvPr/>
          </p:nvSpPr>
          <p:spPr>
            <a:xfrm rot="5400000">
              <a:off x="4654574" y="1741646"/>
              <a:ext cx="79830" cy="294126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p:cNvGrpSpPr/>
          <p:nvPr/>
        </p:nvGrpSpPr>
        <p:grpSpPr>
          <a:xfrm>
            <a:off x="1170140" y="2498076"/>
            <a:ext cx="6258774" cy="2161636"/>
            <a:chOff x="1536648" y="3198462"/>
            <a:chExt cx="6258774" cy="2161636"/>
          </a:xfrm>
        </p:grpSpPr>
        <p:sp>
          <p:nvSpPr>
            <p:cNvPr id="21" name="TextBox 20"/>
            <p:cNvSpPr txBox="1"/>
            <p:nvPr/>
          </p:nvSpPr>
          <p:spPr>
            <a:xfrm>
              <a:off x="1536648" y="4587685"/>
              <a:ext cx="1765529" cy="295148"/>
            </a:xfrm>
            <a:prstGeom prst="rect">
              <a:avLst/>
            </a:prstGeom>
            <a:noFill/>
          </p:spPr>
          <p:txBody>
            <a:bodyPr wrap="square" rtlCol="0">
              <a:spAutoFit/>
            </a:bodyPr>
            <a:lstStyle/>
            <a:p>
              <a:r>
                <a:rPr lang="en-US" b="1" dirty="0">
                  <a:solidFill>
                    <a:schemeClr val="bg2"/>
                  </a:solidFill>
                </a:rPr>
                <a:t>        F.H.E </a:t>
              </a:r>
            </a:p>
          </p:txBody>
        </p:sp>
        <p:sp>
          <p:nvSpPr>
            <p:cNvPr id="22" name="TextBox 21"/>
            <p:cNvSpPr txBox="1"/>
            <p:nvPr/>
          </p:nvSpPr>
          <p:spPr>
            <a:xfrm>
              <a:off x="2369818" y="3238377"/>
              <a:ext cx="1912656" cy="664205"/>
            </a:xfrm>
            <a:prstGeom prst="rect">
              <a:avLst/>
            </a:prstGeom>
            <a:noFill/>
          </p:spPr>
          <p:txBody>
            <a:bodyPr wrap="square" rtlCol="0">
              <a:spAutoFit/>
            </a:bodyPr>
            <a:lstStyle/>
            <a:p>
              <a:r>
                <a:rPr lang="en-US" b="1" dirty="0"/>
                <a:t>  </a:t>
              </a:r>
              <a:r>
                <a:rPr lang="en-US" sz="1400" b="1" dirty="0"/>
                <a:t>COMPUTE ON </a:t>
              </a:r>
            </a:p>
            <a:p>
              <a:r>
                <a:rPr lang="en-US" sz="1400" b="1" dirty="0"/>
                <a:t>ENCRYPTED DATA</a:t>
              </a:r>
              <a:r>
                <a:rPr lang="en-US" sz="1400" dirty="0"/>
                <a:t> </a:t>
              </a:r>
            </a:p>
          </p:txBody>
        </p:sp>
        <p:cxnSp>
          <p:nvCxnSpPr>
            <p:cNvPr id="23" name="Straight Connector 22"/>
            <p:cNvCxnSpPr/>
            <p:nvPr/>
          </p:nvCxnSpPr>
          <p:spPr>
            <a:xfrm>
              <a:off x="3068802" y="3887268"/>
              <a:ext cx="809201" cy="64052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33165" y="3887313"/>
              <a:ext cx="735637"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42367" y="4587685"/>
              <a:ext cx="1765529" cy="295148"/>
            </a:xfrm>
            <a:prstGeom prst="rect">
              <a:avLst/>
            </a:prstGeom>
            <a:noFill/>
          </p:spPr>
          <p:txBody>
            <a:bodyPr wrap="square" rtlCol="0">
              <a:spAutoFit/>
            </a:bodyPr>
            <a:lstStyle/>
            <a:p>
              <a:r>
                <a:rPr lang="en-US" b="1" dirty="0"/>
                <a:t>          P.H.E </a:t>
              </a:r>
            </a:p>
          </p:txBody>
        </p:sp>
        <p:sp>
          <p:nvSpPr>
            <p:cNvPr id="27" name="TextBox 26"/>
            <p:cNvSpPr txBox="1"/>
            <p:nvPr/>
          </p:nvSpPr>
          <p:spPr>
            <a:xfrm>
              <a:off x="5202150" y="3324928"/>
              <a:ext cx="1912656" cy="584775"/>
            </a:xfrm>
            <a:prstGeom prst="rect">
              <a:avLst/>
            </a:prstGeom>
            <a:noFill/>
          </p:spPr>
          <p:txBody>
            <a:bodyPr wrap="square" rtlCol="0">
              <a:spAutoFit/>
            </a:bodyPr>
            <a:lstStyle/>
            <a:p>
              <a:r>
                <a:rPr lang="en-US" b="1" dirty="0">
                  <a:solidFill>
                    <a:schemeClr val="bg2"/>
                  </a:solidFill>
                </a:rPr>
                <a:t>      </a:t>
              </a:r>
              <a:r>
                <a:rPr lang="en-US" sz="1400" b="1" dirty="0">
                  <a:solidFill>
                    <a:schemeClr val="bg2"/>
                  </a:solidFill>
                </a:rPr>
                <a:t>USE  SECURE</a:t>
              </a:r>
            </a:p>
            <a:p>
              <a:r>
                <a:rPr lang="en-US" sz="1400" b="1" dirty="0">
                  <a:solidFill>
                    <a:schemeClr val="bg2"/>
                  </a:solidFill>
                </a:rPr>
                <a:t>       LOCATION</a:t>
              </a:r>
              <a:r>
                <a:rPr lang="en-US" sz="1400" dirty="0">
                  <a:solidFill>
                    <a:schemeClr val="bg2"/>
                  </a:solidFill>
                </a:rPr>
                <a:t> </a:t>
              </a:r>
            </a:p>
          </p:txBody>
        </p:sp>
        <p:cxnSp>
          <p:nvCxnSpPr>
            <p:cNvPr id="28" name="Straight Connector 27"/>
            <p:cNvCxnSpPr/>
            <p:nvPr/>
          </p:nvCxnSpPr>
          <p:spPr>
            <a:xfrm flipH="1">
              <a:off x="5312495" y="4029067"/>
              <a:ext cx="845983" cy="492831"/>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58478" y="4017330"/>
              <a:ext cx="809201"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66422" y="4607750"/>
              <a:ext cx="1765529" cy="369332"/>
            </a:xfrm>
            <a:prstGeom prst="rect">
              <a:avLst/>
            </a:prstGeom>
            <a:noFill/>
          </p:spPr>
          <p:txBody>
            <a:bodyPr wrap="square" rtlCol="0">
              <a:spAutoFit/>
            </a:bodyPr>
            <a:lstStyle/>
            <a:p>
              <a:r>
                <a:rPr lang="en-US" b="1" dirty="0">
                  <a:solidFill>
                    <a:schemeClr val="bg2"/>
                  </a:solidFill>
                </a:rPr>
                <a:t>          Client </a:t>
              </a:r>
            </a:p>
          </p:txBody>
        </p:sp>
        <p:sp>
          <p:nvSpPr>
            <p:cNvPr id="31" name="TextBox 30"/>
            <p:cNvSpPr txBox="1"/>
            <p:nvPr/>
          </p:nvSpPr>
          <p:spPr>
            <a:xfrm>
              <a:off x="6029893" y="4625975"/>
              <a:ext cx="1765529" cy="734123"/>
            </a:xfrm>
            <a:prstGeom prst="rect">
              <a:avLst/>
            </a:prstGeom>
            <a:noFill/>
          </p:spPr>
          <p:txBody>
            <a:bodyPr wrap="square" rtlCol="0">
              <a:spAutoFit/>
            </a:bodyPr>
            <a:lstStyle/>
            <a:p>
              <a:r>
                <a:rPr lang="en-US" b="1" dirty="0">
                  <a:solidFill>
                    <a:schemeClr val="bg2"/>
                  </a:solidFill>
                </a:rPr>
                <a:t>          Server </a:t>
              </a:r>
            </a:p>
            <a:p>
              <a:r>
                <a:rPr lang="en-US" b="1" dirty="0"/>
                <a:t>          </a:t>
              </a:r>
            </a:p>
          </p:txBody>
        </p:sp>
        <p:sp>
          <p:nvSpPr>
            <p:cNvPr id="32" name="Oval 31"/>
            <p:cNvSpPr/>
            <p:nvPr/>
          </p:nvSpPr>
          <p:spPr>
            <a:xfrm>
              <a:off x="3473403" y="4536632"/>
              <a:ext cx="1029892" cy="47248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765536" y="4537258"/>
              <a:ext cx="1029892" cy="472480"/>
            </a:xfrm>
            <a:prstGeom prst="ellipse">
              <a:avLst/>
            </a:prstGeom>
            <a:no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4" name="Left Bracket 33"/>
            <p:cNvSpPr/>
            <p:nvPr/>
          </p:nvSpPr>
          <p:spPr>
            <a:xfrm rot="5400000">
              <a:off x="4677596" y="1767744"/>
              <a:ext cx="79830" cy="2941265"/>
            </a:xfrm>
            <a:prstGeom prst="leftBracket">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p:cNvGrpSpPr/>
          <p:nvPr/>
        </p:nvGrpSpPr>
        <p:grpSpPr>
          <a:xfrm>
            <a:off x="1199367" y="2493523"/>
            <a:ext cx="6276975" cy="2143639"/>
            <a:chOff x="1376875" y="3904197"/>
            <a:chExt cx="6276975" cy="2143639"/>
          </a:xfrm>
        </p:grpSpPr>
        <p:sp>
          <p:nvSpPr>
            <p:cNvPr id="45" name="TextBox 44"/>
            <p:cNvSpPr txBox="1"/>
            <p:nvPr/>
          </p:nvSpPr>
          <p:spPr>
            <a:xfrm>
              <a:off x="5888321" y="5313713"/>
              <a:ext cx="1765529" cy="734123"/>
            </a:xfrm>
            <a:prstGeom prst="rect">
              <a:avLst/>
            </a:prstGeom>
            <a:noFill/>
          </p:spPr>
          <p:txBody>
            <a:bodyPr wrap="square" rtlCol="0">
              <a:spAutoFit/>
            </a:bodyPr>
            <a:lstStyle/>
            <a:p>
              <a:r>
                <a:rPr lang="en-US" b="1" dirty="0">
                  <a:solidFill>
                    <a:schemeClr val="bg2"/>
                  </a:solidFill>
                </a:rPr>
                <a:t>          Server </a:t>
              </a:r>
            </a:p>
            <a:p>
              <a:r>
                <a:rPr lang="en-US" b="1" dirty="0"/>
                <a:t>          </a:t>
              </a:r>
            </a:p>
          </p:txBody>
        </p:sp>
        <p:sp>
          <p:nvSpPr>
            <p:cNvPr id="36" name="TextBox 35"/>
            <p:cNvSpPr txBox="1"/>
            <p:nvPr/>
          </p:nvSpPr>
          <p:spPr>
            <a:xfrm>
              <a:off x="1376875" y="5293420"/>
              <a:ext cx="1765529" cy="295148"/>
            </a:xfrm>
            <a:prstGeom prst="rect">
              <a:avLst/>
            </a:prstGeom>
            <a:noFill/>
          </p:spPr>
          <p:txBody>
            <a:bodyPr wrap="square" rtlCol="0">
              <a:spAutoFit/>
            </a:bodyPr>
            <a:lstStyle/>
            <a:p>
              <a:r>
                <a:rPr lang="en-US" b="1" dirty="0">
                  <a:solidFill>
                    <a:schemeClr val="bg2"/>
                  </a:solidFill>
                </a:rPr>
                <a:t>        F.H.E </a:t>
              </a:r>
            </a:p>
          </p:txBody>
        </p:sp>
        <p:sp>
          <p:nvSpPr>
            <p:cNvPr id="37" name="TextBox 36"/>
            <p:cNvSpPr txBox="1"/>
            <p:nvPr/>
          </p:nvSpPr>
          <p:spPr>
            <a:xfrm>
              <a:off x="2210045" y="3944112"/>
              <a:ext cx="1912656" cy="584775"/>
            </a:xfrm>
            <a:prstGeom prst="rect">
              <a:avLst/>
            </a:prstGeom>
            <a:noFill/>
          </p:spPr>
          <p:txBody>
            <a:bodyPr wrap="square" rtlCol="0">
              <a:spAutoFit/>
            </a:bodyPr>
            <a:lstStyle/>
            <a:p>
              <a:r>
                <a:rPr lang="en-US" b="1" dirty="0"/>
                <a:t>  </a:t>
              </a:r>
              <a:r>
                <a:rPr lang="en-US" sz="1400" b="1" dirty="0">
                  <a:solidFill>
                    <a:schemeClr val="bg2"/>
                  </a:solidFill>
                </a:rPr>
                <a:t>COMPUTE ON </a:t>
              </a:r>
            </a:p>
            <a:p>
              <a:r>
                <a:rPr lang="en-US" sz="1400" b="1" dirty="0">
                  <a:solidFill>
                    <a:schemeClr val="bg2"/>
                  </a:solidFill>
                </a:rPr>
                <a:t>ENCRYPTED DATA</a:t>
              </a:r>
              <a:r>
                <a:rPr lang="en-US" sz="1400" dirty="0">
                  <a:solidFill>
                    <a:schemeClr val="bg2"/>
                  </a:solidFill>
                </a:rPr>
                <a:t> </a:t>
              </a:r>
            </a:p>
          </p:txBody>
        </p:sp>
        <p:cxnSp>
          <p:nvCxnSpPr>
            <p:cNvPr id="38" name="Straight Connector 37"/>
            <p:cNvCxnSpPr/>
            <p:nvPr/>
          </p:nvCxnSpPr>
          <p:spPr>
            <a:xfrm>
              <a:off x="2909029" y="4593003"/>
              <a:ext cx="809201"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73392" y="4593048"/>
              <a:ext cx="735637"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982594" y="5293420"/>
              <a:ext cx="1765529" cy="369332"/>
            </a:xfrm>
            <a:prstGeom prst="rect">
              <a:avLst/>
            </a:prstGeom>
            <a:noFill/>
          </p:spPr>
          <p:txBody>
            <a:bodyPr wrap="square" rtlCol="0">
              <a:spAutoFit/>
            </a:bodyPr>
            <a:lstStyle/>
            <a:p>
              <a:r>
                <a:rPr lang="en-US" b="1" dirty="0"/>
                <a:t>          </a:t>
              </a:r>
              <a:r>
                <a:rPr lang="en-US" b="1" dirty="0">
                  <a:solidFill>
                    <a:schemeClr val="bg2"/>
                  </a:solidFill>
                </a:rPr>
                <a:t>P.H.E </a:t>
              </a:r>
            </a:p>
          </p:txBody>
        </p:sp>
        <p:sp>
          <p:nvSpPr>
            <p:cNvPr id="41" name="TextBox 40"/>
            <p:cNvSpPr txBox="1"/>
            <p:nvPr/>
          </p:nvSpPr>
          <p:spPr>
            <a:xfrm>
              <a:off x="5042377" y="4030663"/>
              <a:ext cx="1912656" cy="584775"/>
            </a:xfrm>
            <a:prstGeom prst="rect">
              <a:avLst/>
            </a:prstGeom>
            <a:noFill/>
          </p:spPr>
          <p:txBody>
            <a:bodyPr wrap="square" rtlCol="0">
              <a:spAutoFit/>
            </a:bodyPr>
            <a:lstStyle/>
            <a:p>
              <a:r>
                <a:rPr lang="en-US" b="1" dirty="0">
                  <a:solidFill>
                    <a:schemeClr val="bg2"/>
                  </a:solidFill>
                </a:rPr>
                <a:t>        </a:t>
              </a:r>
              <a:r>
                <a:rPr lang="en-US" sz="1400" b="1" dirty="0"/>
                <a:t>USE  SECURE</a:t>
              </a:r>
            </a:p>
            <a:p>
              <a:r>
                <a:rPr lang="en-US" sz="1400" b="1" dirty="0"/>
                <a:t>           LOCATION</a:t>
              </a:r>
              <a:r>
                <a:rPr lang="en-US" sz="1400" dirty="0"/>
                <a:t> </a:t>
              </a:r>
            </a:p>
          </p:txBody>
        </p:sp>
        <p:cxnSp>
          <p:nvCxnSpPr>
            <p:cNvPr id="42" name="Straight Connector 41"/>
            <p:cNvCxnSpPr/>
            <p:nvPr/>
          </p:nvCxnSpPr>
          <p:spPr>
            <a:xfrm flipH="1">
              <a:off x="5152722" y="4734802"/>
              <a:ext cx="845983" cy="4928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998705" y="4723065"/>
              <a:ext cx="809201" cy="640529"/>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206649" y="5313485"/>
              <a:ext cx="1765529" cy="369332"/>
            </a:xfrm>
            <a:prstGeom prst="rect">
              <a:avLst/>
            </a:prstGeom>
            <a:noFill/>
          </p:spPr>
          <p:txBody>
            <a:bodyPr wrap="square" rtlCol="0">
              <a:spAutoFit/>
            </a:bodyPr>
            <a:lstStyle/>
            <a:p>
              <a:r>
                <a:rPr lang="en-US" b="1" dirty="0">
                  <a:solidFill>
                    <a:schemeClr val="bg2"/>
                  </a:solidFill>
                </a:rPr>
                <a:t>          </a:t>
              </a:r>
              <a:r>
                <a:rPr lang="en-US" b="1" dirty="0"/>
                <a:t>Client</a:t>
              </a:r>
              <a:r>
                <a:rPr lang="en-US" b="1" dirty="0">
                  <a:solidFill>
                    <a:schemeClr val="bg2"/>
                  </a:solidFill>
                </a:rPr>
                <a:t> </a:t>
              </a:r>
            </a:p>
          </p:txBody>
        </p:sp>
        <p:sp>
          <p:nvSpPr>
            <p:cNvPr id="46" name="Oval 45"/>
            <p:cNvSpPr/>
            <p:nvPr/>
          </p:nvSpPr>
          <p:spPr>
            <a:xfrm>
              <a:off x="3313630" y="5242367"/>
              <a:ext cx="1029892" cy="472480"/>
            </a:xfrm>
            <a:prstGeom prst="ellipse">
              <a:avLst/>
            </a:prstGeom>
            <a:no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605763" y="5242993"/>
              <a:ext cx="1029892" cy="472480"/>
            </a:xfrm>
            <a:prstGeom prst="ellipse">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8" name="Left Bracket 47"/>
            <p:cNvSpPr/>
            <p:nvPr/>
          </p:nvSpPr>
          <p:spPr>
            <a:xfrm rot="5400000">
              <a:off x="4517823" y="2473479"/>
              <a:ext cx="79830" cy="2941265"/>
            </a:xfrm>
            <a:prstGeom prst="leftBracket">
              <a:avLst/>
            </a:prstGeom>
            <a:ln w="254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0" name="Slide Number Placeholder 19"/>
          <p:cNvSpPr>
            <a:spLocks noGrp="1"/>
          </p:cNvSpPr>
          <p:nvPr>
            <p:ph type="sldNum" sz="quarter" idx="12"/>
          </p:nvPr>
        </p:nvSpPr>
        <p:spPr/>
        <p:txBody>
          <a:bodyPr/>
          <a:lstStyle/>
          <a:p>
            <a:fld id="{BACC0D7D-E0FC-49BF-B4A2-5B13217C58F0}" type="slidenum">
              <a:rPr lang="en-US" smtClean="0"/>
              <a:t>62</a:t>
            </a:fld>
            <a:endParaRPr lang="en-US"/>
          </a:p>
        </p:txBody>
      </p:sp>
    </p:spTree>
    <p:extLst>
      <p:ext uri="{BB962C8B-B14F-4D97-AF65-F5344CB8AC3E}">
        <p14:creationId xmlns:p14="http://schemas.microsoft.com/office/powerpoint/2010/main" val="14370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dirty="0"/>
              <a:t>Augmenting Blob Store</a:t>
            </a:r>
          </a:p>
        </p:txBody>
      </p:sp>
      <p:sp>
        <p:nvSpPr>
          <p:cNvPr id="5" name="Rectangle 3"/>
          <p:cNvSpPr>
            <a:spLocks noChangeArrowheads="1"/>
          </p:cNvSpPr>
          <p:nvPr/>
        </p:nvSpPr>
        <p:spPr bwMode="auto">
          <a:xfrm>
            <a:off x="1628568" y="3273384"/>
            <a:ext cx="1600200" cy="1069488"/>
          </a:xfrm>
          <a:prstGeom prst="rect">
            <a:avLst/>
          </a:prstGeom>
          <a:solidFill>
            <a:schemeClr val="accent5"/>
          </a:solidFill>
          <a:ln>
            <a:noFill/>
          </a:ln>
          <a:effectLst/>
        </p:spPr>
        <p:txBody>
          <a:bodyPr wrap="none"/>
          <a:lstStyle/>
          <a:p>
            <a:pPr algn="ctr">
              <a:defRPr/>
            </a:pPr>
            <a:r>
              <a:rPr lang="en-US" sz="1600" b="1" dirty="0"/>
              <a:t>DBMS</a:t>
            </a:r>
          </a:p>
          <a:p>
            <a:pPr algn="ctr">
              <a:defRPr/>
            </a:pPr>
            <a:r>
              <a:rPr lang="en-US" sz="1600" b="1" dirty="0"/>
              <a:t>Shell</a:t>
            </a:r>
          </a:p>
          <a:p>
            <a:pPr algn="ctr">
              <a:defRPr/>
            </a:pPr>
            <a:endParaRPr lang="en-US" b="1" dirty="0"/>
          </a:p>
        </p:txBody>
      </p:sp>
      <p:sp>
        <p:nvSpPr>
          <p:cNvPr id="6" name="Rectangle 3"/>
          <p:cNvSpPr>
            <a:spLocks noChangeArrowheads="1"/>
          </p:cNvSpPr>
          <p:nvPr/>
        </p:nvSpPr>
        <p:spPr bwMode="auto">
          <a:xfrm>
            <a:off x="1987864" y="1974024"/>
            <a:ext cx="936104" cy="643944"/>
          </a:xfrm>
          <a:prstGeom prst="rect">
            <a:avLst/>
          </a:prstGeom>
          <a:solidFill>
            <a:schemeClr val="bg1"/>
          </a:solidFill>
          <a:ln>
            <a:noFill/>
          </a:ln>
          <a:effectLst/>
        </p:spPr>
        <p:txBody>
          <a:bodyPr wrap="none"/>
          <a:lstStyle/>
          <a:p>
            <a:pPr algn="ctr">
              <a:defRPr/>
            </a:pPr>
            <a:r>
              <a:rPr lang="en-US" sz="1600" b="1" dirty="0"/>
              <a:t>Client </a:t>
            </a:r>
          </a:p>
          <a:p>
            <a:pPr algn="ctr">
              <a:defRPr/>
            </a:pPr>
            <a:r>
              <a:rPr lang="en-US" sz="1600" b="1" dirty="0"/>
              <a:t>App</a:t>
            </a:r>
          </a:p>
          <a:p>
            <a:pPr algn="ctr">
              <a:defRPr/>
            </a:pPr>
            <a:endParaRPr lang="en-US" b="1" dirty="0"/>
          </a:p>
        </p:txBody>
      </p:sp>
      <p:cxnSp>
        <p:nvCxnSpPr>
          <p:cNvPr id="7" name="Straight Arrow Connector 6"/>
          <p:cNvCxnSpPr/>
          <p:nvPr/>
        </p:nvCxnSpPr>
        <p:spPr>
          <a:xfrm>
            <a:off x="2436680" y="2583624"/>
            <a:ext cx="0" cy="565071"/>
          </a:xfrm>
          <a:prstGeom prst="straightConnector1">
            <a:avLst/>
          </a:prstGeom>
          <a:ln w="19050">
            <a:solidFill>
              <a:schemeClr val="tx1"/>
            </a:solidFill>
            <a:headEnd type="arrow" w="med" len="med"/>
            <a:tailEnd type="arrow"/>
          </a:ln>
          <a:effectLst/>
        </p:spPr>
        <p:style>
          <a:lnRef idx="2">
            <a:schemeClr val="dk1"/>
          </a:lnRef>
          <a:fillRef idx="0">
            <a:schemeClr val="dk1"/>
          </a:fillRef>
          <a:effectRef idx="1">
            <a:schemeClr val="dk1"/>
          </a:effectRef>
          <a:fontRef idx="minor">
            <a:schemeClr val="tx1"/>
          </a:fontRef>
        </p:style>
      </p:cxnSp>
      <p:sp>
        <p:nvSpPr>
          <p:cNvPr id="8" name="Rectangle 7"/>
          <p:cNvSpPr/>
          <p:nvPr/>
        </p:nvSpPr>
        <p:spPr>
          <a:xfrm>
            <a:off x="5145208" y="2361673"/>
            <a:ext cx="2378968" cy="198119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3"/>
          <p:cNvSpPr>
            <a:spLocks noChangeArrowheads="1"/>
          </p:cNvSpPr>
          <p:nvPr/>
        </p:nvSpPr>
        <p:spPr bwMode="auto">
          <a:xfrm>
            <a:off x="5395850" y="2752847"/>
            <a:ext cx="1846153" cy="1287887"/>
          </a:xfrm>
          <a:prstGeom prst="rect">
            <a:avLst/>
          </a:prstGeom>
          <a:solidFill>
            <a:srgbClr val="FF0000"/>
          </a:solidFill>
          <a:ln>
            <a:noFill/>
          </a:ln>
          <a:effectLst/>
        </p:spPr>
        <p:txBody>
          <a:bodyPr wrap="none"/>
          <a:lstStyle/>
          <a:p>
            <a:pPr algn="ctr">
              <a:defRPr/>
            </a:pPr>
            <a:endParaRPr lang="en-US" sz="1000" dirty="0"/>
          </a:p>
        </p:txBody>
      </p:sp>
      <p:sp>
        <p:nvSpPr>
          <p:cNvPr id="10" name="Rectangle 2"/>
          <p:cNvSpPr>
            <a:spLocks noChangeArrowheads="1"/>
          </p:cNvSpPr>
          <p:nvPr/>
        </p:nvSpPr>
        <p:spPr bwMode="auto">
          <a:xfrm>
            <a:off x="5549838" y="3085017"/>
            <a:ext cx="1538178" cy="505986"/>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a:t>
            </a:r>
            <a:r>
              <a:rPr lang="en-US" b="1" dirty="0"/>
              <a:t>DBMS</a:t>
            </a:r>
          </a:p>
        </p:txBody>
      </p:sp>
      <p:cxnSp>
        <p:nvCxnSpPr>
          <p:cNvPr id="11" name="Straight Connector 10"/>
          <p:cNvCxnSpPr/>
          <p:nvPr/>
        </p:nvCxnSpPr>
        <p:spPr>
          <a:xfrm flipH="1">
            <a:off x="4107527" y="1676400"/>
            <a:ext cx="15407" cy="3193968"/>
          </a:xfrm>
          <a:prstGeom prst="line">
            <a:avLst/>
          </a:prstGeom>
          <a:ln w="15875">
            <a:solidFill>
              <a:schemeClr val="tx1"/>
            </a:solidFill>
            <a:prstDash val="sysDash"/>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3258838" y="3888334"/>
            <a:ext cx="1886370" cy="0"/>
          </a:xfrm>
          <a:prstGeom prst="straightConnector1">
            <a:avLst/>
          </a:prstGeom>
          <a:ln w="19050">
            <a:solidFill>
              <a:schemeClr val="tx1"/>
            </a:solidFill>
            <a:headEnd type="arrow" w="med" len="med"/>
            <a:tailEnd type="arrow"/>
          </a:ln>
          <a:effectLst/>
        </p:spPr>
        <p:style>
          <a:lnRef idx="2">
            <a:schemeClr val="dk1"/>
          </a:lnRef>
          <a:fillRef idx="0">
            <a:schemeClr val="dk1"/>
          </a:fillRef>
          <a:effectRef idx="1">
            <a:schemeClr val="dk1"/>
          </a:effectRef>
          <a:fontRef idx="minor">
            <a:schemeClr val="tx1"/>
          </a:fontRef>
        </p:style>
      </p:cxnSp>
      <p:sp>
        <p:nvSpPr>
          <p:cNvPr id="18" name="Rectangle 2"/>
          <p:cNvSpPr>
            <a:spLocks noChangeArrowheads="1"/>
          </p:cNvSpPr>
          <p:nvPr/>
        </p:nvSpPr>
        <p:spPr bwMode="auto">
          <a:xfrm>
            <a:off x="1933368" y="3846910"/>
            <a:ext cx="912321" cy="38764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600" b="1" dirty="0"/>
              <a:t>     Key</a:t>
            </a:r>
            <a:endParaRPr lang="en-US" b="1" dirty="0"/>
          </a:p>
        </p:txBody>
      </p:sp>
      <p:sp>
        <p:nvSpPr>
          <p:cNvPr id="20" name="Content Placeholder 2"/>
          <p:cNvSpPr>
            <a:spLocks noGrp="1"/>
          </p:cNvSpPr>
          <p:nvPr>
            <p:ph idx="1"/>
          </p:nvPr>
        </p:nvSpPr>
        <p:spPr>
          <a:xfrm>
            <a:off x="304800" y="5105400"/>
            <a:ext cx="8229600" cy="990600"/>
          </a:xfrm>
        </p:spPr>
        <p:txBody>
          <a:bodyPr>
            <a:normAutofit fontScale="70000" lnSpcReduction="20000"/>
          </a:bodyPr>
          <a:lstStyle/>
          <a:p>
            <a:r>
              <a:rPr lang="en-US" dirty="0"/>
              <a:t>Use P.H.E to push more computation to DBMS</a:t>
            </a:r>
          </a:p>
          <a:p>
            <a:pPr lvl="1"/>
            <a:r>
              <a:rPr lang="en-US" dirty="0"/>
              <a:t> </a:t>
            </a:r>
            <a:r>
              <a:rPr lang="en-US" dirty="0" err="1"/>
              <a:t>Monomi</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5" name="TextBox 24"/>
          <p:cNvSpPr txBox="1"/>
          <p:nvPr/>
        </p:nvSpPr>
        <p:spPr>
          <a:xfrm>
            <a:off x="4505576" y="4383908"/>
            <a:ext cx="3890156" cy="338554"/>
          </a:xfrm>
          <a:prstGeom prst="rect">
            <a:avLst/>
          </a:prstGeom>
          <a:noFill/>
        </p:spPr>
        <p:txBody>
          <a:bodyPr wrap="square" rtlCol="0">
            <a:spAutoFit/>
          </a:bodyPr>
          <a:lstStyle/>
          <a:p>
            <a:r>
              <a:rPr lang="en-US" sz="1600" b="1" dirty="0">
                <a:solidFill>
                  <a:srgbClr val="FF0000"/>
                </a:solidFill>
              </a:rPr>
              <a:t>   students(ID, grade_blob, partition##)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096" y="1486696"/>
            <a:ext cx="2547640" cy="509528"/>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5177644" y="4385846"/>
            <a:ext cx="3890156" cy="338554"/>
          </a:xfrm>
          <a:prstGeom prst="rect">
            <a:avLst/>
          </a:prstGeom>
          <a:noFill/>
        </p:spPr>
        <p:txBody>
          <a:bodyPr wrap="square" rtlCol="0">
            <a:spAutoFit/>
          </a:bodyPr>
          <a:lstStyle/>
          <a:p>
            <a:r>
              <a:rPr lang="en-US" sz="1600" b="1" dirty="0">
                <a:solidFill>
                  <a:srgbClr val="FF0000"/>
                </a:solidFill>
              </a:rPr>
              <a:t>   students(ID, grade_OPE) </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584" y="2583624"/>
            <a:ext cx="3194685" cy="4953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190" y="3273384"/>
            <a:ext cx="2971765" cy="385006"/>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3707890" y="6400800"/>
            <a:ext cx="886781" cy="338554"/>
          </a:xfrm>
          <a:prstGeom prst="rect">
            <a:avLst/>
          </a:prstGeom>
          <a:noFill/>
        </p:spPr>
        <p:txBody>
          <a:bodyPr wrap="none" rtlCol="0">
            <a:spAutoFit/>
          </a:bodyPr>
          <a:lstStyle/>
          <a:p>
            <a:r>
              <a:rPr lang="en-US" sz="1600" dirty="0"/>
              <a:t>[TFM13]</a:t>
            </a:r>
            <a:endParaRPr lang="en-US" sz="1600" dirty="0">
              <a:solidFill>
                <a:schemeClr val="accent2"/>
              </a:solidFill>
            </a:endParaRPr>
          </a:p>
        </p:txBody>
      </p:sp>
      <p:sp>
        <p:nvSpPr>
          <p:cNvPr id="12" name="Slide Number Placeholder 11"/>
          <p:cNvSpPr>
            <a:spLocks noGrp="1"/>
          </p:cNvSpPr>
          <p:nvPr>
            <p:ph type="sldNum" sz="quarter" idx="12"/>
          </p:nvPr>
        </p:nvSpPr>
        <p:spPr/>
        <p:txBody>
          <a:bodyPr/>
          <a:lstStyle/>
          <a:p>
            <a:fld id="{BACC0D7D-E0FC-49BF-B4A2-5B13217C58F0}" type="slidenum">
              <a:rPr lang="en-US" smtClean="0"/>
              <a:t>63</a:t>
            </a:fld>
            <a:endParaRPr lang="en-US"/>
          </a:p>
        </p:txBody>
      </p:sp>
    </p:spTree>
    <p:extLst>
      <p:ext uri="{BB962C8B-B14F-4D97-AF65-F5344CB8AC3E}">
        <p14:creationId xmlns:p14="http://schemas.microsoft.com/office/powerpoint/2010/main" val="349811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Pre-computation for complex queries  </a:t>
            </a:r>
          </a:p>
        </p:txBody>
      </p:sp>
      <p:sp>
        <p:nvSpPr>
          <p:cNvPr id="3" name="Content Placeholder 2"/>
          <p:cNvSpPr>
            <a:spLocks noGrp="1"/>
          </p:cNvSpPr>
          <p:nvPr>
            <p:ph idx="1"/>
          </p:nvPr>
        </p:nvSpPr>
        <p:spPr>
          <a:xfrm>
            <a:off x="533400" y="1575459"/>
            <a:ext cx="8382000" cy="939141"/>
          </a:xfrm>
        </p:spPr>
        <p:txBody>
          <a:bodyPr>
            <a:normAutofit fontScale="25000" lnSpcReduction="20000"/>
          </a:bodyPr>
          <a:lstStyle/>
          <a:p>
            <a:r>
              <a:rPr lang="en-US" sz="11200" dirty="0"/>
              <a:t>Find student submissions that have been handed in a day late</a:t>
            </a:r>
          </a:p>
          <a:p>
            <a:pPr marL="0" indent="0">
              <a:buNone/>
            </a:pPr>
            <a:endParaRPr lang="en-US" sz="9600" dirty="0">
              <a:solidFill>
                <a:srgbClr val="FF0000"/>
              </a:solidFill>
            </a:endParaRPr>
          </a:p>
          <a:p>
            <a:pPr marL="0" indent="0">
              <a:buNone/>
            </a:pPr>
            <a:endParaRPr lang="en-US" sz="9600" dirty="0">
              <a:solidFill>
                <a:srgbClr val="FF0000"/>
              </a:solidFill>
            </a:endParaRPr>
          </a:p>
          <a:p>
            <a:pPr marL="0" indent="0">
              <a:buNone/>
            </a:pPr>
            <a:endParaRPr lang="en-US" sz="9600" dirty="0">
              <a:solidFill>
                <a:srgbClr val="FF0000"/>
              </a:solidFill>
            </a:endParaRPr>
          </a:p>
          <a:p>
            <a:endParaRPr lang="en-US" dirty="0"/>
          </a:p>
          <a:p>
            <a:pPr marL="457200" lvl="1"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11245"/>
            <a:ext cx="4304389" cy="946355"/>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4155869" y="2916028"/>
            <a:ext cx="990600" cy="3605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5334000" y="2916028"/>
            <a:ext cx="990600" cy="360572"/>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468829" y="3771901"/>
            <a:ext cx="8382000" cy="11429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300" dirty="0"/>
              <a:t>Students(ID_DET,  submissiondate_DET,  </a:t>
            </a:r>
            <a:r>
              <a:rPr lang="en-US" sz="3300" dirty="0">
                <a:solidFill>
                  <a:srgbClr val="FF0000"/>
                </a:solidFill>
              </a:rPr>
              <a:t>deadline_DET</a:t>
            </a:r>
            <a:r>
              <a:rPr lang="en-US" sz="3300" dirty="0"/>
              <a:t>, </a:t>
            </a:r>
            <a:r>
              <a:rPr lang="en-US" sz="3300" dirty="0" err="1">
                <a:solidFill>
                  <a:schemeClr val="accent1"/>
                </a:solidFill>
              </a:rPr>
              <a:t>deadline_PAILLIER</a:t>
            </a:r>
            <a:r>
              <a:rPr lang="en-US" sz="3300" dirty="0"/>
              <a:t>)</a:t>
            </a:r>
          </a:p>
          <a:p>
            <a:pPr lvl="1"/>
            <a:r>
              <a:rPr lang="en-US" sz="2900" dirty="0"/>
              <a:t>Cannot “Mix and Match” different encryptions</a:t>
            </a:r>
          </a:p>
          <a:p>
            <a:pPr marL="0" indent="0">
              <a:buFont typeface="Arial" pitchFamily="34" charset="0"/>
              <a:buNone/>
            </a:pPr>
            <a:endParaRPr lang="en-US" sz="9600" dirty="0">
              <a:solidFill>
                <a:srgbClr val="FF0000"/>
              </a:solidFill>
            </a:endParaRPr>
          </a:p>
          <a:p>
            <a:pPr marL="0" indent="0">
              <a:buFont typeface="Arial" pitchFamily="34" charset="0"/>
              <a:buNone/>
            </a:pPr>
            <a:endParaRPr lang="en-US" sz="9600" dirty="0">
              <a:solidFill>
                <a:srgbClr val="FF0000"/>
              </a:solidFill>
            </a:endParaRPr>
          </a:p>
          <a:p>
            <a:endParaRPr lang="en-US" dirty="0"/>
          </a:p>
          <a:p>
            <a:pPr marL="457200" lvl="1" indent="0">
              <a:buFont typeface="Arial" pitchFamily="34" charset="0"/>
              <a:buNone/>
            </a:pPr>
            <a:endParaRPr lang="en-US" dirty="0"/>
          </a:p>
        </p:txBody>
      </p:sp>
      <p:sp>
        <p:nvSpPr>
          <p:cNvPr id="17" name="Content Placeholder 2"/>
          <p:cNvSpPr txBox="1">
            <a:spLocks/>
          </p:cNvSpPr>
          <p:nvPr/>
        </p:nvSpPr>
        <p:spPr>
          <a:xfrm>
            <a:off x="468829" y="3691417"/>
            <a:ext cx="8382000" cy="1142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Students(ID_DET,  submissiondate_DET,  </a:t>
            </a:r>
            <a:r>
              <a:rPr lang="en-US" sz="2600" dirty="0">
                <a:solidFill>
                  <a:srgbClr val="FF0000"/>
                </a:solidFill>
              </a:rPr>
              <a:t>deadline_DET</a:t>
            </a:r>
            <a:r>
              <a:rPr lang="en-US" sz="2600" dirty="0"/>
              <a:t>, </a:t>
            </a:r>
            <a:r>
              <a:rPr lang="en-US" sz="2600" dirty="0" err="1">
                <a:solidFill>
                  <a:schemeClr val="accent1"/>
                </a:solidFill>
              </a:rPr>
              <a:t>deadlineplusone_DET</a:t>
            </a:r>
            <a:r>
              <a:rPr lang="en-US" sz="2600" dirty="0"/>
              <a:t>)</a:t>
            </a:r>
          </a:p>
          <a:p>
            <a:pPr marL="457200" lvl="1" indent="0">
              <a:buNone/>
            </a:pPr>
            <a:endParaRPr lang="en-US" sz="2900" dirty="0"/>
          </a:p>
          <a:p>
            <a:pPr marL="0" indent="0">
              <a:buFont typeface="Arial" pitchFamily="34" charset="0"/>
              <a:buNone/>
            </a:pPr>
            <a:endParaRPr lang="en-US" sz="9600" dirty="0">
              <a:solidFill>
                <a:srgbClr val="FF0000"/>
              </a:solidFill>
            </a:endParaRPr>
          </a:p>
          <a:p>
            <a:pPr marL="0" indent="0">
              <a:buFont typeface="Arial" pitchFamily="34" charset="0"/>
              <a:buNone/>
            </a:pPr>
            <a:endParaRPr lang="en-US" sz="9600" dirty="0">
              <a:solidFill>
                <a:srgbClr val="FF0000"/>
              </a:solidFill>
            </a:endParaRPr>
          </a:p>
          <a:p>
            <a:endParaRPr lang="en-US" dirty="0"/>
          </a:p>
          <a:p>
            <a:pPr marL="457200" lvl="1" indent="0">
              <a:buFont typeface="Arial" pitchFamily="34" charset="0"/>
              <a:buNone/>
            </a:pPr>
            <a:endParaRPr lang="en-US"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029200"/>
            <a:ext cx="4419600" cy="938875"/>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707890" y="6400800"/>
            <a:ext cx="886781" cy="338554"/>
          </a:xfrm>
          <a:prstGeom prst="rect">
            <a:avLst/>
          </a:prstGeom>
          <a:noFill/>
        </p:spPr>
        <p:txBody>
          <a:bodyPr wrap="none" rtlCol="0">
            <a:spAutoFit/>
          </a:bodyPr>
          <a:lstStyle/>
          <a:p>
            <a:r>
              <a:rPr lang="en-US" sz="1600" dirty="0"/>
              <a:t>[TFM13]</a:t>
            </a:r>
            <a:endParaRPr lang="en-US" sz="1600" dirty="0">
              <a:solidFill>
                <a:schemeClr val="accent2"/>
              </a:solidFill>
            </a:endParaRPr>
          </a:p>
        </p:txBody>
      </p:sp>
      <p:sp>
        <p:nvSpPr>
          <p:cNvPr id="7" name="Slide Number Placeholder 6"/>
          <p:cNvSpPr>
            <a:spLocks noGrp="1"/>
          </p:cNvSpPr>
          <p:nvPr>
            <p:ph type="sldNum" sz="quarter" idx="12"/>
          </p:nvPr>
        </p:nvSpPr>
        <p:spPr/>
        <p:txBody>
          <a:bodyPr/>
          <a:lstStyle/>
          <a:p>
            <a:fld id="{BACC0D7D-E0FC-49BF-B4A2-5B13217C58F0}" type="slidenum">
              <a:rPr lang="en-US" smtClean="0"/>
              <a:t>64</a:t>
            </a:fld>
            <a:endParaRPr lang="en-US"/>
          </a:p>
        </p:txBody>
      </p:sp>
    </p:spTree>
    <p:extLst>
      <p:ext uri="{BB962C8B-B14F-4D97-AF65-F5344CB8AC3E}">
        <p14:creationId xmlns:p14="http://schemas.microsoft.com/office/powerpoint/2010/main" val="218012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3">
                                            <p:txEl>
                                              <p:pRg st="1" end="1"/>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animBg="1"/>
      <p:bldP spid="12" grpId="1" animBg="1"/>
      <p:bldP spid="13" grpId="0" build="allAtOnce"/>
      <p:bldP spid="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Client: Summary </a:t>
            </a:r>
          </a:p>
        </p:txBody>
      </p:sp>
      <p:sp>
        <p:nvSpPr>
          <p:cNvPr id="3" name="Content Placeholder 2"/>
          <p:cNvSpPr>
            <a:spLocks noGrp="1"/>
          </p:cNvSpPr>
          <p:nvPr>
            <p:ph idx="1"/>
          </p:nvPr>
        </p:nvSpPr>
        <p:spPr/>
        <p:txBody>
          <a:bodyPr>
            <a:normAutofit fontScale="85000" lnSpcReduction="10000"/>
          </a:bodyPr>
          <a:lstStyle/>
          <a:p>
            <a:r>
              <a:rPr lang="en-US" sz="3200" dirty="0"/>
              <a:t>No Server changes required to DBMS</a:t>
            </a:r>
          </a:p>
          <a:p>
            <a:r>
              <a:rPr lang="en-US" sz="3200" dirty="0"/>
              <a:t>Works well for </a:t>
            </a:r>
            <a:r>
              <a:rPr lang="en-US" dirty="0"/>
              <a:t>workloads where amount of data shipped is small</a:t>
            </a:r>
          </a:p>
          <a:p>
            <a:pPr lvl="1"/>
            <a:r>
              <a:rPr lang="en-US" sz="2400" dirty="0"/>
              <a:t>Physical Design is important for distributed queries </a:t>
            </a:r>
          </a:p>
          <a:p>
            <a:pPr lvl="1"/>
            <a:r>
              <a:rPr lang="en-US" sz="2400" dirty="0"/>
              <a:t>Pre-computation is not free</a:t>
            </a:r>
          </a:p>
          <a:p>
            <a:r>
              <a:rPr lang="en-US" dirty="0"/>
              <a:t>Generality of approach is unproven</a:t>
            </a:r>
          </a:p>
          <a:p>
            <a:pPr lvl="1"/>
            <a:r>
              <a:rPr lang="en-US" sz="2400" dirty="0"/>
              <a:t>Integrity constraints, Triggers etc.</a:t>
            </a:r>
          </a:p>
          <a:p>
            <a:pPr lvl="1"/>
            <a:r>
              <a:rPr lang="en-US" sz="2400" dirty="0"/>
              <a:t>Automated tools to migrate database applications</a:t>
            </a:r>
          </a:p>
          <a:p>
            <a:pPr marL="0" indent="0">
              <a:buNone/>
            </a:pP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2818" y="5042667"/>
            <a:ext cx="1219200" cy="1219200"/>
          </a:xfrm>
          <a:prstGeom prst="rect">
            <a:avLst/>
          </a:prstGeom>
        </p:spPr>
      </p:pic>
      <p:sp>
        <p:nvSpPr>
          <p:cNvPr id="7" name="Slide Number Placeholder 6"/>
          <p:cNvSpPr>
            <a:spLocks noGrp="1"/>
          </p:cNvSpPr>
          <p:nvPr>
            <p:ph type="sldNum" sz="quarter" idx="12"/>
          </p:nvPr>
        </p:nvSpPr>
        <p:spPr/>
        <p:txBody>
          <a:bodyPr/>
          <a:lstStyle/>
          <a:p>
            <a:fld id="{BACC0D7D-E0FC-49BF-B4A2-5B13217C58F0}" type="slidenum">
              <a:rPr lang="en-US" smtClean="0"/>
              <a:t>65</a:t>
            </a:fld>
            <a:endParaRPr lang="en-US"/>
          </a:p>
        </p:txBody>
      </p:sp>
    </p:spTree>
    <p:extLst>
      <p:ext uri="{BB962C8B-B14F-4D97-AF65-F5344CB8AC3E}">
        <p14:creationId xmlns:p14="http://schemas.microsoft.com/office/powerpoint/2010/main" val="25244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P.H.E</a:t>
            </a:r>
          </a:p>
        </p:txBody>
      </p:sp>
      <p:sp>
        <p:nvSpPr>
          <p:cNvPr id="3" name="Content Placeholder 2"/>
          <p:cNvSpPr>
            <a:spLocks noGrp="1"/>
          </p:cNvSpPr>
          <p:nvPr>
            <p:ph idx="1"/>
          </p:nvPr>
        </p:nvSpPr>
        <p:spPr>
          <a:xfrm>
            <a:off x="544310" y="1295400"/>
            <a:ext cx="8229600" cy="4525963"/>
          </a:xfrm>
        </p:spPr>
        <p:txBody>
          <a:bodyPr>
            <a:normAutofit/>
          </a:bodyPr>
          <a:lstStyle/>
          <a:p>
            <a:r>
              <a:rPr lang="en-US" sz="2800" dirty="0"/>
              <a:t>P.H.E is not “free” – space overheads</a:t>
            </a:r>
          </a:p>
          <a:p>
            <a:pPr lvl="1"/>
            <a:r>
              <a:rPr lang="en-US" sz="2000" dirty="0"/>
              <a:t>For Paillier, to store one integer (32 bits),  the </a:t>
            </a:r>
            <a:r>
              <a:rPr lang="en-US" sz="2000" dirty="0" err="1"/>
              <a:t>ciphertext</a:t>
            </a:r>
            <a:r>
              <a:rPr lang="en-US" sz="2000" dirty="0"/>
              <a:t> need to use 2048 bits!</a:t>
            </a:r>
          </a:p>
          <a:p>
            <a:pPr lvl="1"/>
            <a:r>
              <a:rPr lang="en-US" sz="2000" dirty="0"/>
              <a:t>Compact representation for </a:t>
            </a:r>
            <a:r>
              <a:rPr lang="en-US" sz="2000" dirty="0" err="1"/>
              <a:t>paillier</a:t>
            </a:r>
            <a:r>
              <a:rPr lang="en-US" sz="2000" dirty="0"/>
              <a:t>/OPE that is updatable – open problem.</a:t>
            </a:r>
          </a:p>
          <a:p>
            <a:pPr marL="457200" lvl="1" indent="0">
              <a:buNone/>
            </a:pPr>
            <a:endParaRPr lang="en-US" sz="2000" dirty="0"/>
          </a:p>
          <a:p>
            <a:r>
              <a:rPr lang="en-US" sz="2800" dirty="0"/>
              <a:t>P.H.E is inherently limited – cannot address all of SQL </a:t>
            </a:r>
          </a:p>
          <a:p>
            <a:pPr marL="457200" lvl="1" indent="0">
              <a:buNone/>
            </a:pPr>
            <a:endParaRPr lang="en-US" sz="2000" dirty="0"/>
          </a:p>
          <a:p>
            <a:pPr marL="0" indent="0">
              <a:buNone/>
            </a:pPr>
            <a:endParaRPr lang="en-US" sz="2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114" y="5429434"/>
            <a:ext cx="4267200" cy="391929"/>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657600" y="6324600"/>
            <a:ext cx="744114" cy="338554"/>
          </a:xfrm>
          <a:prstGeom prst="rect">
            <a:avLst/>
          </a:prstGeom>
          <a:noFill/>
        </p:spPr>
        <p:txBody>
          <a:bodyPr wrap="none" rtlCol="0">
            <a:spAutoFit/>
          </a:bodyPr>
          <a:lstStyle/>
          <a:p>
            <a:r>
              <a:rPr lang="en-US" sz="1600" dirty="0"/>
              <a:t>[GZ07]</a:t>
            </a:r>
            <a:endParaRPr lang="en-US" sz="1600" dirty="0">
              <a:solidFill>
                <a:schemeClr val="accent2"/>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8976" y="3429000"/>
            <a:ext cx="1219200" cy="1219200"/>
          </a:xfrm>
          <a:prstGeom prst="rect">
            <a:avLst/>
          </a:prstGeom>
        </p:spPr>
      </p:pic>
      <p:sp>
        <p:nvSpPr>
          <p:cNvPr id="8" name="Slide Number Placeholder 7"/>
          <p:cNvSpPr>
            <a:spLocks noGrp="1"/>
          </p:cNvSpPr>
          <p:nvPr>
            <p:ph type="sldNum" sz="quarter" idx="12"/>
          </p:nvPr>
        </p:nvSpPr>
        <p:spPr/>
        <p:txBody>
          <a:bodyPr/>
          <a:lstStyle/>
          <a:p>
            <a:fld id="{BACC0D7D-E0FC-49BF-B4A2-5B13217C58F0}" type="slidenum">
              <a:rPr lang="en-US" smtClean="0"/>
              <a:t>66</a:t>
            </a:fld>
            <a:endParaRPr lang="en-US"/>
          </a:p>
        </p:txBody>
      </p:sp>
    </p:spTree>
    <p:extLst>
      <p:ext uri="{BB962C8B-B14F-4D97-AF65-F5344CB8AC3E}">
        <p14:creationId xmlns:p14="http://schemas.microsoft.com/office/powerpoint/2010/main" val="233058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Robustness</a:t>
            </a:r>
          </a:p>
        </p:txBody>
      </p:sp>
      <p:sp>
        <p:nvSpPr>
          <p:cNvPr id="3" name="Content Placeholder 2"/>
          <p:cNvSpPr>
            <a:spLocks noGrp="1"/>
          </p:cNvSpPr>
          <p:nvPr>
            <p:ph idx="1"/>
          </p:nvPr>
        </p:nvSpPr>
        <p:spPr>
          <a:xfrm>
            <a:off x="457200" y="1676400"/>
            <a:ext cx="8229600" cy="4525963"/>
          </a:xfrm>
        </p:spPr>
        <p:txBody>
          <a:bodyPr>
            <a:normAutofit fontScale="85000" lnSpcReduction="10000"/>
          </a:bodyPr>
          <a:lstStyle/>
          <a:p>
            <a:r>
              <a:rPr lang="en-US" dirty="0"/>
              <a:t>Stored procedure to find student submissions that have been handed in late (with delay as a parameter)</a:t>
            </a:r>
          </a:p>
          <a:p>
            <a:pPr marL="0" indent="0">
              <a:buNone/>
            </a:pPr>
            <a:endParaRPr lang="en-US" dirty="0"/>
          </a:p>
          <a:p>
            <a:pPr marL="0" indent="0">
              <a:buNone/>
            </a:pPr>
            <a:endParaRPr lang="en-US" dirty="0"/>
          </a:p>
          <a:p>
            <a:pPr marL="0" indent="0">
              <a:buNone/>
            </a:pPr>
            <a:endParaRPr lang="en-US" dirty="0"/>
          </a:p>
          <a:p>
            <a:r>
              <a:rPr lang="en-US" dirty="0"/>
              <a:t>Cannot pre-compute all possible input values</a:t>
            </a:r>
          </a:p>
          <a:p>
            <a:pPr lvl="1"/>
            <a:r>
              <a:rPr lang="en-US" dirty="0"/>
              <a:t> Why store the table in the cloud!</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194613"/>
            <a:ext cx="4989351" cy="13507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ACC0D7D-E0FC-49BF-B4A2-5B13217C58F0}" type="slidenum">
              <a:rPr lang="en-US" smtClean="0"/>
              <a:t>67</a:t>
            </a:fld>
            <a:endParaRPr lang="en-US"/>
          </a:p>
        </p:txBody>
      </p:sp>
    </p:spTree>
    <p:extLst>
      <p:ext uri="{BB962C8B-B14F-4D97-AF65-F5344CB8AC3E}">
        <p14:creationId xmlns:p14="http://schemas.microsoft.com/office/powerpoint/2010/main" val="355715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Still to come …</a:t>
            </a:r>
          </a:p>
        </p:txBody>
      </p:sp>
      <p:sp>
        <p:nvSpPr>
          <p:cNvPr id="3" name="Content Placeholder 2"/>
          <p:cNvSpPr>
            <a:spLocks noGrp="1"/>
          </p:cNvSpPr>
          <p:nvPr>
            <p:ph idx="1"/>
          </p:nvPr>
        </p:nvSpPr>
        <p:spPr>
          <a:xfrm>
            <a:off x="381000" y="1573143"/>
            <a:ext cx="8229600" cy="1551057"/>
          </a:xfrm>
          <a:solidFill>
            <a:schemeClr val="accent2">
              <a:alpha val="73000"/>
            </a:schemeClr>
          </a:solidFill>
        </p:spPr>
        <p:txBody>
          <a:bodyPr>
            <a:normAutofit/>
          </a:bodyPr>
          <a:lstStyle/>
          <a:p>
            <a:pPr marL="0" indent="0">
              <a:buNone/>
            </a:pPr>
            <a:r>
              <a:rPr lang="en-US" sz="2300" dirty="0"/>
              <a:t>Is it possible to design an encrypted DBMS where only the results are shipped to the client irrespective of query complexity ?</a:t>
            </a:r>
          </a:p>
        </p:txBody>
      </p:sp>
      <p:sp>
        <p:nvSpPr>
          <p:cNvPr id="6" name="Slide Number Placeholder 5"/>
          <p:cNvSpPr>
            <a:spLocks noGrp="1"/>
          </p:cNvSpPr>
          <p:nvPr>
            <p:ph type="sldNum" sz="quarter" idx="12"/>
          </p:nvPr>
        </p:nvSpPr>
        <p:spPr/>
        <p:txBody>
          <a:bodyPr/>
          <a:lstStyle/>
          <a:p>
            <a:fld id="{BACC0D7D-E0FC-49BF-B4A2-5B13217C58F0}" type="slidenum">
              <a:rPr lang="en-US" smtClean="0"/>
              <a:t>68</a:t>
            </a:fld>
            <a:endParaRPr lang="en-US"/>
          </a:p>
        </p:txBody>
      </p:sp>
    </p:spTree>
    <p:extLst>
      <p:ext uri="{BB962C8B-B14F-4D97-AF65-F5344CB8AC3E}">
        <p14:creationId xmlns:p14="http://schemas.microsoft.com/office/powerpoint/2010/main" val="100873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85000" lnSpcReduction="20000"/>
          </a:bodyPr>
          <a:lstStyle/>
          <a:p>
            <a:r>
              <a:rPr lang="en-US" dirty="0">
                <a:solidFill>
                  <a:schemeClr val="bg1">
                    <a:lumMod val="65000"/>
                  </a:schemeClr>
                </a:solidFill>
              </a:rPr>
              <a:t>Introduction</a:t>
            </a:r>
          </a:p>
          <a:p>
            <a:r>
              <a:rPr lang="en-US" dirty="0">
                <a:solidFill>
                  <a:schemeClr val="bg1">
                    <a:lumMod val="65000"/>
                  </a:schemeClr>
                </a:solidFill>
              </a:rPr>
              <a:t>Overview</a:t>
            </a:r>
          </a:p>
          <a:p>
            <a:r>
              <a:rPr lang="en-US" dirty="0">
                <a:solidFill>
                  <a:schemeClr val="bg1">
                    <a:lumMod val="65000"/>
                  </a:schemeClr>
                </a:solidFill>
              </a:rPr>
              <a:t>Basics of Encryption</a:t>
            </a:r>
          </a:p>
          <a:p>
            <a:r>
              <a:rPr lang="en-US" dirty="0">
                <a:solidFill>
                  <a:schemeClr val="bg1">
                    <a:lumMod val="65000"/>
                  </a:schemeClr>
                </a:solidFill>
              </a:rPr>
              <a:t>Trusted Client based Systems</a:t>
            </a:r>
          </a:p>
          <a:p>
            <a:r>
              <a:rPr lang="en-US" dirty="0"/>
              <a:t>Secure In-Cloud Processing</a:t>
            </a:r>
          </a:p>
          <a:p>
            <a:r>
              <a:rPr lang="en-US" dirty="0"/>
              <a:t>Security</a:t>
            </a:r>
          </a:p>
          <a:p>
            <a:r>
              <a:rPr lang="en-US" dirty="0"/>
              <a:t>Conclusion</a:t>
            </a:r>
          </a:p>
          <a:p>
            <a:endParaRPr lang="en-US" dirty="0"/>
          </a:p>
        </p:txBody>
      </p:sp>
      <p:sp>
        <p:nvSpPr>
          <p:cNvPr id="4" name="Slide Number Placeholder 3"/>
          <p:cNvSpPr>
            <a:spLocks noGrp="1"/>
          </p:cNvSpPr>
          <p:nvPr>
            <p:ph type="sldNum" sz="quarter" idx="12"/>
          </p:nvPr>
        </p:nvSpPr>
        <p:spPr/>
        <p:txBody>
          <a:bodyPr/>
          <a:lstStyle/>
          <a:p>
            <a:fld id="{BACC0D7D-E0FC-49BF-B4A2-5B13217C58F0}" type="slidenum">
              <a:rPr lang="en-US" smtClean="0"/>
              <a:t>69</a:t>
            </a:fld>
            <a:endParaRPr lang="en-US"/>
          </a:p>
        </p:txBody>
      </p:sp>
    </p:spTree>
    <p:extLst>
      <p:ext uri="{BB962C8B-B14F-4D97-AF65-F5344CB8AC3E}">
        <p14:creationId xmlns:p14="http://schemas.microsoft.com/office/powerpoint/2010/main" val="272377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914400" y="3886200"/>
            <a:ext cx="67056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3505200"/>
            <a:ext cx="74676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315200" y="3200400"/>
            <a:ext cx="10668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AWS Security Advice</a:t>
            </a:r>
          </a:p>
        </p:txBody>
      </p:sp>
      <p:sp>
        <p:nvSpPr>
          <p:cNvPr id="3" name="Slide Number Placeholder 2"/>
          <p:cNvSpPr>
            <a:spLocks noGrp="1"/>
          </p:cNvSpPr>
          <p:nvPr>
            <p:ph type="sldNum" sz="quarter" idx="12"/>
          </p:nvPr>
        </p:nvSpPr>
        <p:spPr/>
        <p:txBody>
          <a:bodyPr/>
          <a:lstStyle/>
          <a:p>
            <a:fld id="{BACC0D7D-E0FC-49BF-B4A2-5B13217C58F0}" type="slidenum">
              <a:rPr lang="en-US" smtClean="0"/>
              <a:t>7</a:t>
            </a:fld>
            <a:endParaRPr lang="en-US"/>
          </a:p>
        </p:txBody>
      </p:sp>
      <p:sp>
        <p:nvSpPr>
          <p:cNvPr id="5" name="Rectangle 1"/>
          <p:cNvSpPr>
            <a:spLocks noChangeArrowheads="1"/>
          </p:cNvSpPr>
          <p:nvPr/>
        </p:nvSpPr>
        <p:spPr bwMode="auto">
          <a:xfrm flipH="1">
            <a:off x="914400" y="2089665"/>
            <a:ext cx="7467600" cy="290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0306" rIns="6348" bIns="7935"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alibri" panose="020F0502020204030204" pitchFamily="34" charset="0"/>
                <a:cs typeface="Arial" panose="020B0604020202020204" pitchFamily="34" charset="0"/>
              </a:rPr>
              <a:t>7.2. Security.</a:t>
            </a:r>
            <a:r>
              <a:rPr kumimoji="0" lang="en-US" sz="1600" i="0" u="none" strike="noStrike" cap="none" normalizeH="0" baseline="0" dirty="0">
                <a:ln>
                  <a:noFill/>
                </a:ln>
                <a:solidFill>
                  <a:srgbClr val="000000"/>
                </a:solidFill>
                <a:effectLst/>
                <a:latin typeface="Calibri" panose="020F0502020204030204" pitchFamily="34" charset="0"/>
                <a:cs typeface="Arial" panose="020B0604020202020204" pitchFamily="34" charset="0"/>
              </a:rPr>
              <a:t> We strive to keep Your Content secure, but cannot guarantee that we will be successful at doing so, given the nature of the Internet.  Accordingly, without limitation to Section 4.3 above and Section 11.5 below, you acknowledge that you bear sole responsibility for adequate security, protection and backup of Your Content.  We strongly encourage you, where available and appropriate, to use encryption technology to protect Your Content from unauthorized access and to routinely archive Your Content.  We will have no liability to you for any unauthorized access or use, corruption, deletion, destruction or loss of any of Your Content.</a:t>
            </a:r>
            <a:endParaRPr kumimoji="0" lang="en-US" sz="3600" i="0" u="none" strike="noStrike" cap="none" normalizeH="0" baseline="0" dirty="0">
              <a:ln>
                <a:noFill/>
              </a:ln>
              <a:solidFill>
                <a:schemeClr val="tx1"/>
              </a:solidFill>
              <a:effectLst/>
              <a:latin typeface="Calibri" panose="020F0502020204030204" pitchFamily="34" charset="0"/>
            </a:endParaRPr>
          </a:p>
        </p:txBody>
      </p:sp>
      <p:sp>
        <p:nvSpPr>
          <p:cNvPr id="10" name="TextBox 9"/>
          <p:cNvSpPr txBox="1"/>
          <p:nvPr/>
        </p:nvSpPr>
        <p:spPr>
          <a:xfrm>
            <a:off x="995341" y="5806073"/>
            <a:ext cx="7305718" cy="338554"/>
          </a:xfrm>
          <a:prstGeom prst="rect">
            <a:avLst/>
          </a:prstGeom>
          <a:noFill/>
        </p:spPr>
        <p:txBody>
          <a:bodyPr wrap="none" rtlCol="0">
            <a:spAutoFit/>
          </a:bodyPr>
          <a:lstStyle/>
          <a:p>
            <a:r>
              <a:rPr lang="en-US" sz="1600" dirty="0">
                <a:latin typeface="Calibri" panose="020F0502020204030204" pitchFamily="34" charset="0"/>
              </a:rPr>
              <a:t>Source: http://aws-portal.amazon.com/gp/aws/developer/terms-and-conditions.html</a:t>
            </a:r>
          </a:p>
        </p:txBody>
      </p:sp>
    </p:spTree>
    <p:extLst>
      <p:ext uri="{BB962C8B-B14F-4D97-AF65-F5344CB8AC3E}">
        <p14:creationId xmlns:p14="http://schemas.microsoft.com/office/powerpoint/2010/main" val="2093384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In-Cloud Processing</a:t>
            </a:r>
          </a:p>
        </p:txBody>
      </p:sp>
      <p:sp>
        <p:nvSpPr>
          <p:cNvPr id="3" name="Slide Number Placeholder 2"/>
          <p:cNvSpPr>
            <a:spLocks noGrp="1"/>
          </p:cNvSpPr>
          <p:nvPr>
            <p:ph type="sldNum" sz="quarter" idx="12"/>
          </p:nvPr>
        </p:nvSpPr>
        <p:spPr/>
        <p:txBody>
          <a:bodyPr/>
          <a:lstStyle/>
          <a:p>
            <a:fld id="{BACC0D7D-E0FC-49BF-B4A2-5B13217C58F0}" type="slidenum">
              <a:rPr lang="en-US" smtClean="0"/>
              <a:t>70</a:t>
            </a:fld>
            <a:endParaRPr lang="en-US"/>
          </a:p>
        </p:txBody>
      </p:sp>
      <p:sp>
        <p:nvSpPr>
          <p:cNvPr id="15" name="TextBox 14"/>
          <p:cNvSpPr txBox="1"/>
          <p:nvPr/>
        </p:nvSpPr>
        <p:spPr>
          <a:xfrm>
            <a:off x="2114550" y="3825119"/>
            <a:ext cx="1371600" cy="323165"/>
          </a:xfrm>
          <a:prstGeom prst="rect">
            <a:avLst/>
          </a:prstGeom>
          <a:noFill/>
        </p:spPr>
        <p:txBody>
          <a:bodyPr wrap="square" rtlCol="0">
            <a:spAutoFit/>
          </a:bodyPr>
          <a:lstStyle/>
          <a:p>
            <a:r>
              <a:rPr lang="en-US" sz="1350" b="1" dirty="0">
                <a:solidFill>
                  <a:schemeClr val="bg1">
                    <a:lumMod val="65000"/>
                  </a:schemeClr>
                </a:solidFill>
              </a:rPr>
              <a:t>        </a:t>
            </a:r>
            <a:r>
              <a:rPr lang="en-US" sz="1500" b="1" dirty="0">
                <a:solidFill>
                  <a:schemeClr val="bg1">
                    <a:lumMod val="65000"/>
                  </a:schemeClr>
                </a:solidFill>
              </a:rPr>
              <a:t>F.H.E </a:t>
            </a:r>
          </a:p>
        </p:txBody>
      </p:sp>
      <p:sp>
        <p:nvSpPr>
          <p:cNvPr id="16" name="TextBox 15"/>
          <p:cNvSpPr txBox="1"/>
          <p:nvPr/>
        </p:nvSpPr>
        <p:spPr>
          <a:xfrm>
            <a:off x="2733347" y="2716132"/>
            <a:ext cx="1485900" cy="507831"/>
          </a:xfrm>
          <a:prstGeom prst="rect">
            <a:avLst/>
          </a:prstGeom>
          <a:noFill/>
        </p:spPr>
        <p:txBody>
          <a:bodyPr wrap="square" rtlCol="0">
            <a:spAutoFit/>
          </a:bodyPr>
          <a:lstStyle/>
          <a:p>
            <a:r>
              <a:rPr lang="en-US" sz="1350" b="1" dirty="0">
                <a:solidFill>
                  <a:schemeClr val="bg1">
                    <a:lumMod val="65000"/>
                  </a:schemeClr>
                </a:solidFill>
              </a:rPr>
              <a:t>  COMPUTE ON </a:t>
            </a:r>
          </a:p>
          <a:p>
            <a:r>
              <a:rPr lang="en-US" sz="1350" b="1" dirty="0">
                <a:solidFill>
                  <a:schemeClr val="bg1">
                    <a:lumMod val="65000"/>
                  </a:schemeClr>
                </a:solidFill>
              </a:rPr>
              <a:t>ENCRYPTED DATA</a:t>
            </a:r>
            <a:r>
              <a:rPr lang="en-US" sz="1350" dirty="0">
                <a:solidFill>
                  <a:schemeClr val="bg1">
                    <a:lumMod val="65000"/>
                  </a:schemeClr>
                </a:solidFill>
              </a:rPr>
              <a:t> </a:t>
            </a:r>
          </a:p>
        </p:txBody>
      </p:sp>
      <p:cxnSp>
        <p:nvCxnSpPr>
          <p:cNvPr id="18" name="Straight Connector 17"/>
          <p:cNvCxnSpPr/>
          <p:nvPr/>
        </p:nvCxnSpPr>
        <p:spPr>
          <a:xfrm>
            <a:off x="3304847" y="3200837"/>
            <a:ext cx="628650" cy="601143"/>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733347" y="3200879"/>
            <a:ext cx="571500" cy="601143"/>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61997" y="3830521"/>
            <a:ext cx="1371600" cy="323165"/>
          </a:xfrm>
          <a:prstGeom prst="rect">
            <a:avLst/>
          </a:prstGeom>
          <a:noFill/>
        </p:spPr>
        <p:txBody>
          <a:bodyPr wrap="square" rtlCol="0">
            <a:spAutoFit/>
          </a:bodyPr>
          <a:lstStyle/>
          <a:p>
            <a:r>
              <a:rPr lang="en-US" sz="1500" b="1" dirty="0">
                <a:solidFill>
                  <a:schemeClr val="bg1">
                    <a:lumMod val="65000"/>
                  </a:schemeClr>
                </a:solidFill>
              </a:rPr>
              <a:t>         P.H.E </a:t>
            </a:r>
          </a:p>
        </p:txBody>
      </p:sp>
      <p:sp>
        <p:nvSpPr>
          <p:cNvPr id="24" name="TextBox 23"/>
          <p:cNvSpPr txBox="1"/>
          <p:nvPr/>
        </p:nvSpPr>
        <p:spPr>
          <a:xfrm>
            <a:off x="4962197" y="2716132"/>
            <a:ext cx="1485900" cy="507831"/>
          </a:xfrm>
          <a:prstGeom prst="rect">
            <a:avLst/>
          </a:prstGeom>
          <a:noFill/>
        </p:spPr>
        <p:txBody>
          <a:bodyPr wrap="square" rtlCol="0">
            <a:spAutoFit/>
          </a:bodyPr>
          <a:lstStyle/>
          <a:p>
            <a:r>
              <a:rPr lang="en-US" sz="1350" b="1" dirty="0"/>
              <a:t>      USE  TRUSTED</a:t>
            </a:r>
          </a:p>
          <a:p>
            <a:r>
              <a:rPr lang="en-US" sz="1350" b="1" dirty="0"/>
              <a:t>         MODULE</a:t>
            </a:r>
            <a:endParaRPr lang="en-US" sz="1350" dirty="0"/>
          </a:p>
        </p:txBody>
      </p:sp>
      <p:cxnSp>
        <p:nvCxnSpPr>
          <p:cNvPr id="25" name="Straight Connector 24"/>
          <p:cNvCxnSpPr>
            <a:stCxn id="24" idx="2"/>
          </p:cNvCxnSpPr>
          <p:nvPr/>
        </p:nvCxnSpPr>
        <p:spPr>
          <a:xfrm flipH="1">
            <a:off x="5047923" y="3223963"/>
            <a:ext cx="657224" cy="578059"/>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705147" y="3200837"/>
            <a:ext cx="628650" cy="6011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90697" y="3801980"/>
            <a:ext cx="1371600" cy="553998"/>
          </a:xfrm>
          <a:prstGeom prst="rect">
            <a:avLst/>
          </a:prstGeom>
          <a:noFill/>
        </p:spPr>
        <p:txBody>
          <a:bodyPr wrap="square" rtlCol="0">
            <a:spAutoFit/>
          </a:bodyPr>
          <a:lstStyle/>
          <a:p>
            <a:pPr algn="ctr"/>
            <a:r>
              <a:rPr lang="en-US" sz="1500" b="1" dirty="0">
                <a:solidFill>
                  <a:schemeClr val="bg1">
                    <a:lumMod val="65000"/>
                  </a:schemeClr>
                </a:solidFill>
              </a:rPr>
              <a:t>Client-End</a:t>
            </a:r>
            <a:br>
              <a:rPr lang="en-US" sz="1500" b="1" dirty="0">
                <a:solidFill>
                  <a:schemeClr val="bg1">
                    <a:lumMod val="65000"/>
                  </a:schemeClr>
                </a:solidFill>
              </a:rPr>
            </a:br>
            <a:r>
              <a:rPr lang="en-US" sz="1500" b="1" dirty="0">
                <a:solidFill>
                  <a:schemeClr val="bg1">
                    <a:lumMod val="65000"/>
                  </a:schemeClr>
                </a:solidFill>
              </a:rPr>
              <a:t>Solution </a:t>
            </a:r>
          </a:p>
        </p:txBody>
      </p:sp>
      <p:sp>
        <p:nvSpPr>
          <p:cNvPr id="31" name="TextBox 30"/>
          <p:cNvSpPr txBox="1"/>
          <p:nvPr/>
        </p:nvSpPr>
        <p:spPr>
          <a:xfrm>
            <a:off x="5665733" y="3816898"/>
            <a:ext cx="1371600" cy="553998"/>
          </a:xfrm>
          <a:prstGeom prst="rect">
            <a:avLst/>
          </a:prstGeom>
          <a:noFill/>
        </p:spPr>
        <p:txBody>
          <a:bodyPr wrap="square" rtlCol="0">
            <a:spAutoFit/>
          </a:bodyPr>
          <a:lstStyle/>
          <a:p>
            <a:pPr algn="ctr"/>
            <a:r>
              <a:rPr lang="en-US" sz="1500" b="1" dirty="0"/>
              <a:t>In-Cloud</a:t>
            </a:r>
            <a:br>
              <a:rPr lang="en-US" sz="1500" b="1" dirty="0"/>
            </a:br>
            <a:r>
              <a:rPr lang="en-US" sz="1500" b="1" dirty="0"/>
              <a:t>Solution</a:t>
            </a:r>
            <a:endParaRPr lang="en-US" sz="1350" b="1" dirty="0"/>
          </a:p>
        </p:txBody>
      </p:sp>
      <p:sp>
        <p:nvSpPr>
          <p:cNvPr id="34" name="Left Bracket 33"/>
          <p:cNvSpPr/>
          <p:nvPr/>
        </p:nvSpPr>
        <p:spPr>
          <a:xfrm rot="5400000">
            <a:off x="4454993" y="1596780"/>
            <a:ext cx="52712" cy="2124403"/>
          </a:xfrm>
          <a:prstGeom prst="leftBracket">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2914192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In-Cloud Processing </a:t>
            </a:r>
          </a:p>
        </p:txBody>
      </p:sp>
      <p:sp>
        <p:nvSpPr>
          <p:cNvPr id="3" name="Slide Number Placeholder 2"/>
          <p:cNvSpPr>
            <a:spLocks noGrp="1"/>
          </p:cNvSpPr>
          <p:nvPr>
            <p:ph type="sldNum" sz="quarter" idx="12"/>
          </p:nvPr>
        </p:nvSpPr>
        <p:spPr/>
        <p:txBody>
          <a:bodyPr/>
          <a:lstStyle/>
          <a:p>
            <a:fld id="{BACC0D7D-E0FC-49BF-B4A2-5B13217C58F0}" type="slidenum">
              <a:rPr lang="en-US" smtClean="0"/>
              <a:t>71</a:t>
            </a:fld>
            <a:endParaRPr lang="en-US" dirty="0"/>
          </a:p>
        </p:txBody>
      </p:sp>
      <p:pic>
        <p:nvPicPr>
          <p:cNvPr id="13" name="Picture 12"/>
          <p:cNvPicPr>
            <a:picLocks noChangeAspect="1"/>
          </p:cNvPicPr>
          <p:nvPr/>
        </p:nvPicPr>
        <p:blipFill>
          <a:blip r:embed="rId3">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1314450" y="1509901"/>
            <a:ext cx="3657600" cy="36576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7822" y="5096746"/>
            <a:ext cx="730856" cy="730856"/>
          </a:xfrm>
          <a:prstGeom prst="rect">
            <a:avLst/>
          </a:prstGeom>
        </p:spPr>
      </p:pic>
      <p:cxnSp>
        <p:nvCxnSpPr>
          <p:cNvPr id="25" name="Straight Arrow Connector 24"/>
          <p:cNvCxnSpPr/>
          <p:nvPr/>
        </p:nvCxnSpPr>
        <p:spPr>
          <a:xfrm>
            <a:off x="3143250" y="4171951"/>
            <a:ext cx="0" cy="99555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300" y="4114800"/>
            <a:ext cx="555020" cy="555020"/>
          </a:xfrm>
          <a:prstGeom prst="rect">
            <a:avLst/>
          </a:prstGeom>
        </p:spPr>
      </p:pic>
      <p:grpSp>
        <p:nvGrpSpPr>
          <p:cNvPr id="32" name="Group 31"/>
          <p:cNvGrpSpPr/>
          <p:nvPr/>
        </p:nvGrpSpPr>
        <p:grpSpPr>
          <a:xfrm>
            <a:off x="1799356" y="3107971"/>
            <a:ext cx="1283346" cy="461461"/>
            <a:chOff x="5896755" y="3921626"/>
            <a:chExt cx="1711128" cy="615281"/>
          </a:xfrm>
        </p:grpSpPr>
        <p:pic>
          <p:nvPicPr>
            <p:cNvPr id="35" name="Picture 34"/>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36" name="Picture 35"/>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37" name="Picture 36"/>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grpSp>
        <p:nvGrpSpPr>
          <p:cNvPr id="62" name="Group 61"/>
          <p:cNvGrpSpPr/>
          <p:nvPr/>
        </p:nvGrpSpPr>
        <p:grpSpPr>
          <a:xfrm>
            <a:off x="3127839" y="2479409"/>
            <a:ext cx="921035" cy="452504"/>
            <a:chOff x="6157200" y="4437319"/>
            <a:chExt cx="1228047" cy="603339"/>
          </a:xfrm>
        </p:grpSpPr>
        <p:pic>
          <p:nvPicPr>
            <p:cNvPr id="63" name="Picture 6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4" name="Picture 63"/>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5" name="Picture 64"/>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66" name="Group 65"/>
          <p:cNvGrpSpPr/>
          <p:nvPr/>
        </p:nvGrpSpPr>
        <p:grpSpPr>
          <a:xfrm>
            <a:off x="3242139" y="2593709"/>
            <a:ext cx="921035" cy="452504"/>
            <a:chOff x="6157200" y="4437319"/>
            <a:chExt cx="1228047" cy="603339"/>
          </a:xfrm>
        </p:grpSpPr>
        <p:pic>
          <p:nvPicPr>
            <p:cNvPr id="67" name="Picture 66"/>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8" name="Picture 67"/>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9" name="Picture 68"/>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70" name="Group 69"/>
          <p:cNvGrpSpPr/>
          <p:nvPr/>
        </p:nvGrpSpPr>
        <p:grpSpPr>
          <a:xfrm>
            <a:off x="3356439" y="2708009"/>
            <a:ext cx="921035" cy="452504"/>
            <a:chOff x="6157200" y="4437319"/>
            <a:chExt cx="1228047" cy="603339"/>
          </a:xfrm>
        </p:grpSpPr>
        <p:pic>
          <p:nvPicPr>
            <p:cNvPr id="71" name="Picture 70"/>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72" name="Picture 71"/>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73" name="Picture 7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8" name="Group 7"/>
          <p:cNvGrpSpPr/>
          <p:nvPr/>
        </p:nvGrpSpPr>
        <p:grpSpPr>
          <a:xfrm>
            <a:off x="3645262" y="3317463"/>
            <a:ext cx="715244" cy="663842"/>
            <a:chOff x="6387287" y="2238286"/>
            <a:chExt cx="953659" cy="885123"/>
          </a:xfrm>
        </p:grpSpPr>
        <p:sp>
          <p:nvSpPr>
            <p:cNvPr id="7" name="Rectangle 6"/>
            <p:cNvSpPr/>
            <p:nvPr/>
          </p:nvSpPr>
          <p:spPr>
            <a:xfrm>
              <a:off x="6387287" y="2238286"/>
              <a:ext cx="953659" cy="885123"/>
            </a:xfrm>
            <a:prstGeom prst="rect">
              <a:avLst/>
            </a:prstGeom>
            <a:pattFill prst="diagBrick">
              <a:fgClr>
                <a:schemeClr val="tx1"/>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p:nvSpPr>
          <p:spPr>
            <a:xfrm>
              <a:off x="6510569" y="2386537"/>
              <a:ext cx="685800" cy="6013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grpSp>
      <p:sp>
        <p:nvSpPr>
          <p:cNvPr id="9" name="Freeform 8"/>
          <p:cNvSpPr/>
          <p:nvPr/>
        </p:nvSpPr>
        <p:spPr>
          <a:xfrm>
            <a:off x="4359668" y="3665765"/>
            <a:ext cx="489919" cy="383721"/>
          </a:xfrm>
          <a:custGeom>
            <a:avLst/>
            <a:gdLst>
              <a:gd name="connsiteX0" fmla="*/ 653225 w 653225"/>
              <a:gd name="connsiteY0" fmla="*/ 511628 h 511628"/>
              <a:gd name="connsiteX1" fmla="*/ 370197 w 653225"/>
              <a:gd name="connsiteY1" fmla="*/ 65314 h 511628"/>
              <a:gd name="connsiteX2" fmla="*/ 82 w 653225"/>
              <a:gd name="connsiteY2" fmla="*/ 0 h 511628"/>
            </a:gdLst>
            <a:ahLst/>
            <a:cxnLst>
              <a:cxn ang="0">
                <a:pos x="connsiteX0" y="connsiteY0"/>
              </a:cxn>
              <a:cxn ang="0">
                <a:pos x="connsiteX1" y="connsiteY1"/>
              </a:cxn>
              <a:cxn ang="0">
                <a:pos x="connsiteX2" y="connsiteY2"/>
              </a:cxn>
            </a:cxnLst>
            <a:rect l="l" t="t" r="r" b="b"/>
            <a:pathLst>
              <a:path w="653225" h="511628">
                <a:moveTo>
                  <a:pt x="653225" y="511628"/>
                </a:moveTo>
                <a:cubicBezTo>
                  <a:pt x="566139" y="331106"/>
                  <a:pt x="479054" y="150585"/>
                  <a:pt x="370197" y="65314"/>
                </a:cubicBezTo>
                <a:cubicBezTo>
                  <a:pt x="261340" y="-19957"/>
                  <a:pt x="-5361" y="32657"/>
                  <a:pt x="82" y="0"/>
                </a:cubicBezTo>
              </a:path>
            </a:pathLst>
          </a:cu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763145" y="3733256"/>
            <a:ext cx="1059906" cy="307777"/>
          </a:xfrm>
          <a:prstGeom prst="rect">
            <a:avLst/>
          </a:prstGeom>
          <a:noFill/>
        </p:spPr>
        <p:txBody>
          <a:bodyPr wrap="none" rtlCol="0">
            <a:spAutoFit/>
          </a:bodyPr>
          <a:lstStyle/>
          <a:p>
            <a:r>
              <a:rPr lang="en-US" sz="1400" dirty="0">
                <a:solidFill>
                  <a:srgbClr val="FF0000"/>
                </a:solidFill>
                <a:latin typeface="Calibri" panose="020F0502020204030204" pitchFamily="34" charset="0"/>
              </a:rPr>
              <a:t>Inaccessible</a:t>
            </a:r>
          </a:p>
        </p:txBody>
      </p:sp>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418713">
            <a:off x="3011414" y="5294515"/>
            <a:ext cx="299181" cy="299181"/>
          </a:xfrm>
          <a:prstGeom prst="rect">
            <a:avLst/>
          </a:prstGeom>
        </p:spPr>
      </p:pic>
      <p:cxnSp>
        <p:nvCxnSpPr>
          <p:cNvPr id="34" name="Straight Connector 33"/>
          <p:cNvCxnSpPr/>
          <p:nvPr/>
        </p:nvCxnSpPr>
        <p:spPr>
          <a:xfrm>
            <a:off x="1314450" y="4857750"/>
            <a:ext cx="645795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418713">
            <a:off x="3852874" y="3540983"/>
            <a:ext cx="299181" cy="299181"/>
          </a:xfrm>
          <a:prstGeom prst="rect">
            <a:avLst/>
          </a:prstGeom>
        </p:spPr>
      </p:pic>
      <p:sp>
        <p:nvSpPr>
          <p:cNvPr id="41" name="TextBox 40"/>
          <p:cNvSpPr txBox="1"/>
          <p:nvPr/>
        </p:nvSpPr>
        <p:spPr>
          <a:xfrm>
            <a:off x="4849587" y="4890502"/>
            <a:ext cx="1059906" cy="307777"/>
          </a:xfrm>
          <a:prstGeom prst="rect">
            <a:avLst/>
          </a:prstGeom>
          <a:noFill/>
        </p:spPr>
        <p:txBody>
          <a:bodyPr wrap="none" rtlCol="0">
            <a:spAutoFit/>
          </a:bodyPr>
          <a:lstStyle/>
          <a:p>
            <a:r>
              <a:rPr lang="en-US" sz="1400" dirty="0">
                <a:solidFill>
                  <a:srgbClr val="FF0000"/>
                </a:solidFill>
                <a:latin typeface="Calibri" panose="020F0502020204030204" pitchFamily="34" charset="0"/>
              </a:rPr>
              <a:t>Inaccessible</a:t>
            </a:r>
          </a:p>
        </p:txBody>
      </p:sp>
      <p:sp>
        <p:nvSpPr>
          <p:cNvPr id="11" name="Freeform 10"/>
          <p:cNvSpPr/>
          <p:nvPr/>
        </p:nvSpPr>
        <p:spPr>
          <a:xfrm>
            <a:off x="3507583" y="4772026"/>
            <a:ext cx="1507331" cy="674188"/>
          </a:xfrm>
          <a:custGeom>
            <a:avLst/>
            <a:gdLst>
              <a:gd name="connsiteX0" fmla="*/ 2009775 w 2009775"/>
              <a:gd name="connsiteY0" fmla="*/ 0 h 898917"/>
              <a:gd name="connsiteX1" fmla="*/ 1209675 w 2009775"/>
              <a:gd name="connsiteY1" fmla="*/ 762000 h 898917"/>
              <a:gd name="connsiteX2" fmla="*/ 0 w 2009775"/>
              <a:gd name="connsiteY2" fmla="*/ 895350 h 898917"/>
            </a:gdLst>
            <a:ahLst/>
            <a:cxnLst>
              <a:cxn ang="0">
                <a:pos x="connsiteX0" y="connsiteY0"/>
              </a:cxn>
              <a:cxn ang="0">
                <a:pos x="connsiteX1" y="connsiteY1"/>
              </a:cxn>
              <a:cxn ang="0">
                <a:pos x="connsiteX2" y="connsiteY2"/>
              </a:cxn>
            </a:cxnLst>
            <a:rect l="l" t="t" r="r" b="b"/>
            <a:pathLst>
              <a:path w="2009775" h="898917">
                <a:moveTo>
                  <a:pt x="2009775" y="0"/>
                </a:moveTo>
                <a:cubicBezTo>
                  <a:pt x="1777206" y="306387"/>
                  <a:pt x="1544638" y="612775"/>
                  <a:pt x="1209675" y="762000"/>
                </a:cubicBezTo>
                <a:cubicBezTo>
                  <a:pt x="874712" y="911225"/>
                  <a:pt x="437356" y="903287"/>
                  <a:pt x="0" y="895350"/>
                </a:cubicBezTo>
              </a:path>
            </a:pathLst>
          </a:cu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1848318" y="4418231"/>
            <a:ext cx="1312475" cy="523220"/>
          </a:xfrm>
          <a:prstGeom prst="rect">
            <a:avLst/>
          </a:prstGeom>
          <a:noFill/>
        </p:spPr>
        <p:txBody>
          <a:bodyPr wrap="none" rtlCol="0">
            <a:spAutoFit/>
          </a:bodyPr>
          <a:lstStyle/>
          <a:p>
            <a:r>
              <a:rPr lang="en-US" sz="1400" dirty="0"/>
              <a:t>Low bandwidth</a:t>
            </a:r>
            <a:br>
              <a:rPr lang="en-US" sz="1400" dirty="0"/>
            </a:br>
            <a:r>
              <a:rPr lang="en-US" sz="1400" dirty="0"/>
              <a:t>High latency</a:t>
            </a:r>
          </a:p>
        </p:txBody>
      </p:sp>
    </p:spTree>
    <p:extLst>
      <p:ext uri="{BB962C8B-B14F-4D97-AF65-F5344CB8AC3E}">
        <p14:creationId xmlns:p14="http://schemas.microsoft.com/office/powerpoint/2010/main" val="40555152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In-Cloud Processing </a:t>
            </a:r>
          </a:p>
        </p:txBody>
      </p:sp>
      <p:sp>
        <p:nvSpPr>
          <p:cNvPr id="3" name="Slide Number Placeholder 2"/>
          <p:cNvSpPr>
            <a:spLocks noGrp="1"/>
          </p:cNvSpPr>
          <p:nvPr>
            <p:ph type="sldNum" sz="quarter" idx="12"/>
          </p:nvPr>
        </p:nvSpPr>
        <p:spPr/>
        <p:txBody>
          <a:bodyPr/>
          <a:lstStyle/>
          <a:p>
            <a:fld id="{BACC0D7D-E0FC-49BF-B4A2-5B13217C58F0}" type="slidenum">
              <a:rPr lang="en-US" smtClean="0"/>
              <a:t>72</a:t>
            </a:fld>
            <a:endParaRPr lang="en-US" dirty="0"/>
          </a:p>
        </p:txBody>
      </p:sp>
      <p:pic>
        <p:nvPicPr>
          <p:cNvPr id="13" name="Picture 12"/>
          <p:cNvPicPr>
            <a:picLocks noChangeAspect="1"/>
          </p:cNvPicPr>
          <p:nvPr/>
        </p:nvPicPr>
        <p:blipFill>
          <a:blip r:embed="rId3">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1314450" y="1509901"/>
            <a:ext cx="3657600" cy="36576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7822" y="5096746"/>
            <a:ext cx="730856" cy="730856"/>
          </a:xfrm>
          <a:prstGeom prst="rect">
            <a:avLst/>
          </a:prstGeom>
        </p:spPr>
      </p:pic>
      <p:cxnSp>
        <p:nvCxnSpPr>
          <p:cNvPr id="25" name="Straight Arrow Connector 24"/>
          <p:cNvCxnSpPr/>
          <p:nvPr/>
        </p:nvCxnSpPr>
        <p:spPr>
          <a:xfrm>
            <a:off x="3143250" y="4171951"/>
            <a:ext cx="0" cy="99555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300" y="4114800"/>
            <a:ext cx="555020" cy="555020"/>
          </a:xfrm>
          <a:prstGeom prst="rect">
            <a:avLst/>
          </a:prstGeom>
        </p:spPr>
      </p:pic>
      <p:grpSp>
        <p:nvGrpSpPr>
          <p:cNvPr id="32" name="Group 31"/>
          <p:cNvGrpSpPr/>
          <p:nvPr/>
        </p:nvGrpSpPr>
        <p:grpSpPr>
          <a:xfrm>
            <a:off x="1799356" y="3107971"/>
            <a:ext cx="1283346" cy="461461"/>
            <a:chOff x="5896755" y="3921626"/>
            <a:chExt cx="1711128" cy="615281"/>
          </a:xfrm>
        </p:grpSpPr>
        <p:pic>
          <p:nvPicPr>
            <p:cNvPr id="35" name="Picture 34"/>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36" name="Picture 35"/>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37" name="Picture 36"/>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grpSp>
        <p:nvGrpSpPr>
          <p:cNvPr id="62" name="Group 61"/>
          <p:cNvGrpSpPr/>
          <p:nvPr/>
        </p:nvGrpSpPr>
        <p:grpSpPr>
          <a:xfrm>
            <a:off x="3127839" y="2479409"/>
            <a:ext cx="921035" cy="452504"/>
            <a:chOff x="6157200" y="4437319"/>
            <a:chExt cx="1228047" cy="603339"/>
          </a:xfrm>
        </p:grpSpPr>
        <p:pic>
          <p:nvPicPr>
            <p:cNvPr id="63" name="Picture 6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4" name="Picture 63"/>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5" name="Picture 64"/>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66" name="Group 65"/>
          <p:cNvGrpSpPr/>
          <p:nvPr/>
        </p:nvGrpSpPr>
        <p:grpSpPr>
          <a:xfrm>
            <a:off x="3242139" y="2593709"/>
            <a:ext cx="921035" cy="452504"/>
            <a:chOff x="6157200" y="4437319"/>
            <a:chExt cx="1228047" cy="603339"/>
          </a:xfrm>
        </p:grpSpPr>
        <p:pic>
          <p:nvPicPr>
            <p:cNvPr id="67" name="Picture 66"/>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8" name="Picture 67"/>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9" name="Picture 68"/>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70" name="Group 69"/>
          <p:cNvGrpSpPr/>
          <p:nvPr/>
        </p:nvGrpSpPr>
        <p:grpSpPr>
          <a:xfrm>
            <a:off x="3356439" y="2708009"/>
            <a:ext cx="921035" cy="452504"/>
            <a:chOff x="6157200" y="4437319"/>
            <a:chExt cx="1228047" cy="603339"/>
          </a:xfrm>
        </p:grpSpPr>
        <p:pic>
          <p:nvPicPr>
            <p:cNvPr id="71" name="Picture 70"/>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72" name="Picture 71"/>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73" name="Picture 7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8" name="Group 7"/>
          <p:cNvGrpSpPr/>
          <p:nvPr/>
        </p:nvGrpSpPr>
        <p:grpSpPr>
          <a:xfrm>
            <a:off x="3645262" y="3317463"/>
            <a:ext cx="715244" cy="663842"/>
            <a:chOff x="6387287" y="2238286"/>
            <a:chExt cx="953659" cy="885123"/>
          </a:xfrm>
        </p:grpSpPr>
        <p:sp>
          <p:nvSpPr>
            <p:cNvPr id="7" name="Rectangle 6"/>
            <p:cNvSpPr/>
            <p:nvPr/>
          </p:nvSpPr>
          <p:spPr>
            <a:xfrm>
              <a:off x="6387287" y="2238286"/>
              <a:ext cx="953659" cy="885123"/>
            </a:xfrm>
            <a:prstGeom prst="rect">
              <a:avLst/>
            </a:prstGeom>
            <a:pattFill prst="diagBrick">
              <a:fgClr>
                <a:schemeClr val="tx1"/>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p:nvSpPr>
          <p:spPr>
            <a:xfrm>
              <a:off x="6510569" y="2386537"/>
              <a:ext cx="685800" cy="6013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grpSp>
      <p:sp>
        <p:nvSpPr>
          <p:cNvPr id="9" name="Freeform 8"/>
          <p:cNvSpPr/>
          <p:nvPr/>
        </p:nvSpPr>
        <p:spPr>
          <a:xfrm>
            <a:off x="4359668" y="3665765"/>
            <a:ext cx="489919" cy="383721"/>
          </a:xfrm>
          <a:custGeom>
            <a:avLst/>
            <a:gdLst>
              <a:gd name="connsiteX0" fmla="*/ 653225 w 653225"/>
              <a:gd name="connsiteY0" fmla="*/ 511628 h 511628"/>
              <a:gd name="connsiteX1" fmla="*/ 370197 w 653225"/>
              <a:gd name="connsiteY1" fmla="*/ 65314 h 511628"/>
              <a:gd name="connsiteX2" fmla="*/ 82 w 653225"/>
              <a:gd name="connsiteY2" fmla="*/ 0 h 511628"/>
            </a:gdLst>
            <a:ahLst/>
            <a:cxnLst>
              <a:cxn ang="0">
                <a:pos x="connsiteX0" y="connsiteY0"/>
              </a:cxn>
              <a:cxn ang="0">
                <a:pos x="connsiteX1" y="connsiteY1"/>
              </a:cxn>
              <a:cxn ang="0">
                <a:pos x="connsiteX2" y="connsiteY2"/>
              </a:cxn>
            </a:cxnLst>
            <a:rect l="l" t="t" r="r" b="b"/>
            <a:pathLst>
              <a:path w="653225" h="511628">
                <a:moveTo>
                  <a:pt x="653225" y="511628"/>
                </a:moveTo>
                <a:cubicBezTo>
                  <a:pt x="566139" y="331106"/>
                  <a:pt x="479054" y="150585"/>
                  <a:pt x="370197" y="65314"/>
                </a:cubicBezTo>
                <a:cubicBezTo>
                  <a:pt x="261340" y="-19957"/>
                  <a:pt x="-5361" y="32657"/>
                  <a:pt x="82" y="0"/>
                </a:cubicBezTo>
              </a:path>
            </a:pathLst>
          </a:cu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763145" y="3733256"/>
            <a:ext cx="1059906" cy="307777"/>
          </a:xfrm>
          <a:prstGeom prst="rect">
            <a:avLst/>
          </a:prstGeom>
          <a:noFill/>
        </p:spPr>
        <p:txBody>
          <a:bodyPr wrap="none" rtlCol="0">
            <a:spAutoFit/>
          </a:bodyPr>
          <a:lstStyle/>
          <a:p>
            <a:r>
              <a:rPr lang="en-US" sz="1400" dirty="0">
                <a:solidFill>
                  <a:srgbClr val="FF0000"/>
                </a:solidFill>
                <a:latin typeface="Calibri" panose="020F0502020204030204" pitchFamily="34" charset="0"/>
              </a:rPr>
              <a:t>Inaccessible</a:t>
            </a:r>
          </a:p>
        </p:txBody>
      </p:sp>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418713">
            <a:off x="3011414" y="5294515"/>
            <a:ext cx="299181" cy="299181"/>
          </a:xfrm>
          <a:prstGeom prst="rect">
            <a:avLst/>
          </a:prstGeom>
        </p:spPr>
      </p:pic>
      <p:cxnSp>
        <p:nvCxnSpPr>
          <p:cNvPr id="34" name="Straight Connector 33"/>
          <p:cNvCxnSpPr/>
          <p:nvPr/>
        </p:nvCxnSpPr>
        <p:spPr>
          <a:xfrm>
            <a:off x="1314450" y="4857750"/>
            <a:ext cx="645795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418713">
            <a:off x="3852874" y="3540983"/>
            <a:ext cx="299181" cy="299181"/>
          </a:xfrm>
          <a:prstGeom prst="rect">
            <a:avLst/>
          </a:prstGeom>
        </p:spPr>
      </p:pic>
      <p:sp>
        <p:nvSpPr>
          <p:cNvPr id="41" name="TextBox 40"/>
          <p:cNvSpPr txBox="1"/>
          <p:nvPr/>
        </p:nvSpPr>
        <p:spPr>
          <a:xfrm>
            <a:off x="4849587" y="4890502"/>
            <a:ext cx="1029449" cy="300082"/>
          </a:xfrm>
          <a:prstGeom prst="rect">
            <a:avLst/>
          </a:prstGeom>
          <a:noFill/>
        </p:spPr>
        <p:txBody>
          <a:bodyPr wrap="none" rtlCol="0">
            <a:spAutoFit/>
          </a:bodyPr>
          <a:lstStyle/>
          <a:p>
            <a:r>
              <a:rPr lang="en-US" sz="1350" dirty="0">
                <a:solidFill>
                  <a:schemeClr val="bg1">
                    <a:lumMod val="75000"/>
                  </a:schemeClr>
                </a:solidFill>
                <a:latin typeface="Calibri" panose="020F0502020204030204" pitchFamily="34" charset="0"/>
              </a:rPr>
              <a:t>Inaccessible</a:t>
            </a:r>
          </a:p>
        </p:txBody>
      </p:sp>
      <p:sp>
        <p:nvSpPr>
          <p:cNvPr id="11" name="Freeform 10"/>
          <p:cNvSpPr/>
          <p:nvPr/>
        </p:nvSpPr>
        <p:spPr>
          <a:xfrm>
            <a:off x="3507583" y="4772026"/>
            <a:ext cx="1507331" cy="674188"/>
          </a:xfrm>
          <a:custGeom>
            <a:avLst/>
            <a:gdLst>
              <a:gd name="connsiteX0" fmla="*/ 2009775 w 2009775"/>
              <a:gd name="connsiteY0" fmla="*/ 0 h 898917"/>
              <a:gd name="connsiteX1" fmla="*/ 1209675 w 2009775"/>
              <a:gd name="connsiteY1" fmla="*/ 762000 h 898917"/>
              <a:gd name="connsiteX2" fmla="*/ 0 w 2009775"/>
              <a:gd name="connsiteY2" fmla="*/ 895350 h 898917"/>
            </a:gdLst>
            <a:ahLst/>
            <a:cxnLst>
              <a:cxn ang="0">
                <a:pos x="connsiteX0" y="connsiteY0"/>
              </a:cxn>
              <a:cxn ang="0">
                <a:pos x="connsiteX1" y="connsiteY1"/>
              </a:cxn>
              <a:cxn ang="0">
                <a:pos x="connsiteX2" y="connsiteY2"/>
              </a:cxn>
            </a:cxnLst>
            <a:rect l="l" t="t" r="r" b="b"/>
            <a:pathLst>
              <a:path w="2009775" h="898917">
                <a:moveTo>
                  <a:pt x="2009775" y="0"/>
                </a:moveTo>
                <a:cubicBezTo>
                  <a:pt x="1777206" y="306387"/>
                  <a:pt x="1544638" y="612775"/>
                  <a:pt x="1209675" y="762000"/>
                </a:cubicBezTo>
                <a:cubicBezTo>
                  <a:pt x="874712" y="911225"/>
                  <a:pt x="437356" y="903287"/>
                  <a:pt x="0" y="895350"/>
                </a:cubicBezTo>
              </a:path>
            </a:pathLst>
          </a:custGeom>
          <a:noFill/>
          <a:ln>
            <a:solidFill>
              <a:schemeClr val="bg1">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2625503" y="5096746"/>
            <a:ext cx="1086694" cy="801611"/>
          </a:xfrm>
          <a:prstGeom prst="rect">
            <a:avLst/>
          </a:prstGeom>
          <a:solidFill>
            <a:schemeClr val="bg1">
              <a:lumMod val="7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5241319" y="3439882"/>
            <a:ext cx="1499578" cy="338554"/>
          </a:xfrm>
          <a:prstGeom prst="rect">
            <a:avLst/>
          </a:prstGeom>
          <a:noFill/>
        </p:spPr>
        <p:txBody>
          <a:bodyPr wrap="none" rtlCol="0">
            <a:spAutoFit/>
          </a:bodyPr>
          <a:lstStyle/>
          <a:p>
            <a:r>
              <a:rPr lang="en-US" sz="1600" dirty="0"/>
              <a:t>Trusted Module</a:t>
            </a:r>
          </a:p>
        </p:txBody>
      </p:sp>
      <p:cxnSp>
        <p:nvCxnSpPr>
          <p:cNvPr id="16" name="Straight Arrow Connector 15"/>
          <p:cNvCxnSpPr/>
          <p:nvPr/>
        </p:nvCxnSpPr>
        <p:spPr>
          <a:xfrm flipV="1">
            <a:off x="4414403" y="3572771"/>
            <a:ext cx="881653" cy="71001"/>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6056" y="4231996"/>
            <a:ext cx="1410001" cy="523220"/>
          </a:xfrm>
          <a:prstGeom prst="rect">
            <a:avLst/>
          </a:prstGeom>
          <a:noFill/>
        </p:spPr>
        <p:txBody>
          <a:bodyPr wrap="none" rtlCol="0">
            <a:spAutoFit/>
          </a:bodyPr>
          <a:lstStyle/>
          <a:p>
            <a:r>
              <a:rPr lang="en-US" sz="1400" dirty="0"/>
              <a:t>Snooping admin</a:t>
            </a:r>
            <a:br>
              <a:rPr lang="en-US" sz="1400" dirty="0"/>
            </a:br>
            <a:r>
              <a:rPr lang="en-US" sz="1400" dirty="0"/>
              <a:t>Malicious hacker</a:t>
            </a:r>
          </a:p>
        </p:txBody>
      </p:sp>
    </p:spTree>
    <p:extLst>
      <p:ext uri="{BB962C8B-B14F-4D97-AF65-F5344CB8AC3E}">
        <p14:creationId xmlns:p14="http://schemas.microsoft.com/office/powerpoint/2010/main" val="1482298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Module Design Space</a:t>
            </a:r>
          </a:p>
        </p:txBody>
      </p:sp>
      <p:sp>
        <p:nvSpPr>
          <p:cNvPr id="3" name="Slide Number Placeholder 2"/>
          <p:cNvSpPr>
            <a:spLocks noGrp="1"/>
          </p:cNvSpPr>
          <p:nvPr>
            <p:ph type="sldNum" sz="quarter" idx="12"/>
          </p:nvPr>
        </p:nvSpPr>
        <p:spPr/>
        <p:txBody>
          <a:bodyPr/>
          <a:lstStyle/>
          <a:p>
            <a:fld id="{BACC0D7D-E0FC-49BF-B4A2-5B13217C58F0}" type="slidenum">
              <a:rPr lang="en-US" smtClean="0"/>
              <a:t>73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04835550"/>
              </p:ext>
            </p:extLst>
          </p:nvPr>
        </p:nvGraphicFramePr>
        <p:xfrm>
          <a:off x="1964641" y="1851820"/>
          <a:ext cx="5705735" cy="4504530"/>
        </p:xfrm>
        <a:graphic>
          <a:graphicData uri="http://schemas.openxmlformats.org/drawingml/2006/table">
            <a:tbl>
              <a:tblPr bandRow="1">
                <a:tableStyleId>{5C22544A-7EE6-4342-B048-85BDC9FD1C3A}</a:tableStyleId>
              </a:tblPr>
              <a:tblGrid>
                <a:gridCol w="1141147">
                  <a:extLst>
                    <a:ext uri="{9D8B030D-6E8A-4147-A177-3AD203B41FA5}">
                      <a16:colId xmlns:a16="http://schemas.microsoft.com/office/drawing/2014/main" val="20000"/>
                    </a:ext>
                  </a:extLst>
                </a:gridCol>
                <a:gridCol w="1141147">
                  <a:extLst>
                    <a:ext uri="{9D8B030D-6E8A-4147-A177-3AD203B41FA5}">
                      <a16:colId xmlns:a16="http://schemas.microsoft.com/office/drawing/2014/main" val="20001"/>
                    </a:ext>
                  </a:extLst>
                </a:gridCol>
                <a:gridCol w="1141147">
                  <a:extLst>
                    <a:ext uri="{9D8B030D-6E8A-4147-A177-3AD203B41FA5}">
                      <a16:colId xmlns:a16="http://schemas.microsoft.com/office/drawing/2014/main" val="20002"/>
                    </a:ext>
                  </a:extLst>
                </a:gridCol>
                <a:gridCol w="1141147">
                  <a:extLst>
                    <a:ext uri="{9D8B030D-6E8A-4147-A177-3AD203B41FA5}">
                      <a16:colId xmlns:a16="http://schemas.microsoft.com/office/drawing/2014/main" val="20003"/>
                    </a:ext>
                  </a:extLst>
                </a:gridCol>
                <a:gridCol w="1141147">
                  <a:extLst>
                    <a:ext uri="{9D8B030D-6E8A-4147-A177-3AD203B41FA5}">
                      <a16:colId xmlns:a16="http://schemas.microsoft.com/office/drawing/2014/main" val="20004"/>
                    </a:ext>
                  </a:extLst>
                </a:gridCol>
              </a:tblGrid>
              <a:tr h="900906">
                <a:tc>
                  <a:txBody>
                    <a:bodyPr/>
                    <a:lstStyle/>
                    <a:p>
                      <a:pPr algn="ctr"/>
                      <a:endParaRPr lang="en-US" sz="1900" dirty="0"/>
                    </a:p>
                  </a:txBody>
                  <a:tcPr marL="90091" marR="90091" marT="45046" marB="45046"/>
                </a:tc>
                <a:tc>
                  <a:txBody>
                    <a:bodyPr/>
                    <a:lstStyle/>
                    <a:p>
                      <a:pPr algn="ctr"/>
                      <a:r>
                        <a:rPr lang="en-US" sz="1900" dirty="0"/>
                        <a:t>OS+</a:t>
                      </a:r>
                    </a:p>
                  </a:txBody>
                  <a:tcPr marL="90091" marR="90091" marT="45046" marB="45046" anchor="ctr"/>
                </a:tc>
                <a:tc>
                  <a:txBody>
                    <a:bodyPr/>
                    <a:lstStyle/>
                    <a:p>
                      <a:pPr algn="ctr"/>
                      <a:r>
                        <a:rPr lang="en-US" sz="1900" dirty="0"/>
                        <a:t>VMM+</a:t>
                      </a:r>
                    </a:p>
                  </a:txBody>
                  <a:tcPr marL="90091" marR="90091" marT="45046" marB="45046" anchor="ctr"/>
                </a:tc>
                <a:tc>
                  <a:txBody>
                    <a:bodyPr/>
                    <a:lstStyle/>
                    <a:p>
                      <a:pPr algn="ctr"/>
                      <a:r>
                        <a:rPr lang="en-US" sz="1900" baseline="0" dirty="0"/>
                        <a:t>DBMS*</a:t>
                      </a:r>
                      <a:endParaRPr lang="en-US" sz="1900" dirty="0"/>
                    </a:p>
                  </a:txBody>
                  <a:tcPr marL="90091" marR="90091" marT="45046" marB="45046" anchor="ctr"/>
                </a:tc>
                <a:tc>
                  <a:txBody>
                    <a:bodyPr/>
                    <a:lstStyle/>
                    <a:p>
                      <a:pPr algn="ctr"/>
                      <a:r>
                        <a:rPr lang="en-US" sz="1900" dirty="0"/>
                        <a:t>&lt;&lt;DBMS</a:t>
                      </a:r>
                    </a:p>
                  </a:txBody>
                  <a:tcPr marL="90091" marR="90091" marT="45046" marB="45046" anchor="ctr"/>
                </a:tc>
                <a:extLst>
                  <a:ext uri="{0D108BD9-81ED-4DB2-BD59-A6C34878D82A}">
                    <a16:rowId xmlns:a16="http://schemas.microsoft.com/office/drawing/2014/main" val="10000"/>
                  </a:ext>
                </a:extLst>
              </a:tr>
              <a:tr h="900906">
                <a:tc>
                  <a:txBody>
                    <a:bodyPr/>
                    <a:lstStyle/>
                    <a:p>
                      <a:pPr algn="ctr"/>
                      <a:r>
                        <a:rPr lang="en-US" sz="1400" dirty="0"/>
                        <a:t>Physical</a:t>
                      </a:r>
                      <a:br>
                        <a:rPr lang="en-US" sz="1400" dirty="0"/>
                      </a:br>
                      <a:r>
                        <a:rPr lang="en-US" sz="1400" dirty="0"/>
                        <a:t>Server</a:t>
                      </a:r>
                      <a:br>
                        <a:rPr lang="en-US" sz="1400" dirty="0"/>
                      </a:br>
                      <a:r>
                        <a:rPr lang="en-US" sz="1400" dirty="0"/>
                        <a:t>Protection</a:t>
                      </a:r>
                    </a:p>
                  </a:txBody>
                  <a:tcPr marL="90091" marR="90091" marT="45046" marB="45046" anchor="ctr"/>
                </a:tc>
                <a:tc>
                  <a:txBody>
                    <a:bodyPr/>
                    <a:lstStyle/>
                    <a:p>
                      <a:pPr algn="ctr"/>
                      <a:endParaRPr lang="en-US" sz="1900"/>
                    </a:p>
                  </a:txBody>
                  <a:tcPr marL="90091" marR="90091" marT="45046" marB="45046"/>
                </a:tc>
                <a:tc>
                  <a:txBody>
                    <a:bodyPr/>
                    <a:lstStyle/>
                    <a:p>
                      <a:pPr algn="ctr"/>
                      <a:endParaRPr lang="en-US" sz="1900"/>
                    </a:p>
                  </a:txBody>
                  <a:tcPr marL="90091" marR="90091" marT="45046" marB="45046"/>
                </a:tc>
                <a:tc>
                  <a:txBody>
                    <a:bodyPr/>
                    <a:lstStyle/>
                    <a:p>
                      <a:pPr algn="ctr"/>
                      <a:endParaRPr lang="en-US" sz="1900"/>
                    </a:p>
                  </a:txBody>
                  <a:tcPr marL="90091" marR="90091" marT="45046" marB="45046"/>
                </a:tc>
                <a:tc>
                  <a:txBody>
                    <a:bodyPr/>
                    <a:lstStyle/>
                    <a:p>
                      <a:pPr algn="ctr"/>
                      <a:endParaRPr lang="en-US" sz="1900"/>
                    </a:p>
                  </a:txBody>
                  <a:tcPr marL="90091" marR="90091" marT="45046" marB="45046"/>
                </a:tc>
                <a:extLst>
                  <a:ext uri="{0D108BD9-81ED-4DB2-BD59-A6C34878D82A}">
                    <a16:rowId xmlns:a16="http://schemas.microsoft.com/office/drawing/2014/main" val="10001"/>
                  </a:ext>
                </a:extLst>
              </a:tr>
              <a:tr h="900906">
                <a:tc>
                  <a:txBody>
                    <a:bodyPr/>
                    <a:lstStyle/>
                    <a:p>
                      <a:pPr algn="ctr"/>
                      <a:r>
                        <a:rPr lang="en-US" sz="1400" dirty="0"/>
                        <a:t>Secure</a:t>
                      </a:r>
                      <a:br>
                        <a:rPr lang="en-US" sz="1400" dirty="0"/>
                      </a:br>
                      <a:r>
                        <a:rPr lang="en-US" sz="1400" dirty="0"/>
                        <a:t>Co-Processor</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2"/>
                  </a:ext>
                </a:extLst>
              </a:tr>
              <a:tr h="900906">
                <a:tc>
                  <a:txBody>
                    <a:bodyPr/>
                    <a:lstStyle/>
                    <a:p>
                      <a:pPr algn="ctr"/>
                      <a:r>
                        <a:rPr lang="en-US" sz="1400" dirty="0"/>
                        <a:t>FPGA</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3"/>
                  </a:ext>
                </a:extLst>
              </a:tr>
              <a:tr h="900906">
                <a:tc>
                  <a:txBody>
                    <a:bodyPr/>
                    <a:lstStyle/>
                    <a:p>
                      <a:pPr algn="ctr"/>
                      <a:r>
                        <a:rPr lang="en-US" sz="1400" dirty="0"/>
                        <a:t>Intel SGX</a:t>
                      </a:r>
                      <a:endParaRPr lang="en-US" sz="1900" dirty="0"/>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4"/>
                  </a:ext>
                </a:extLst>
              </a:tr>
            </a:tbl>
          </a:graphicData>
        </a:graphic>
      </p:graphicFrame>
      <p:sp>
        <p:nvSpPr>
          <p:cNvPr id="6" name="TextBox 5"/>
          <p:cNvSpPr txBox="1"/>
          <p:nvPr/>
        </p:nvSpPr>
        <p:spPr>
          <a:xfrm>
            <a:off x="2362200" y="1417638"/>
            <a:ext cx="4627934" cy="369332"/>
          </a:xfrm>
          <a:prstGeom prst="rect">
            <a:avLst/>
          </a:prstGeom>
          <a:noFill/>
        </p:spPr>
        <p:txBody>
          <a:bodyPr wrap="none" rtlCol="0">
            <a:spAutoFit/>
          </a:bodyPr>
          <a:lstStyle/>
          <a:p>
            <a:r>
              <a:rPr lang="en-US" dirty="0"/>
              <a:t>Trusted Functionality (Trusted Computing Base)</a:t>
            </a:r>
          </a:p>
        </p:txBody>
      </p:sp>
      <p:sp>
        <p:nvSpPr>
          <p:cNvPr id="7" name="TextBox 6"/>
          <p:cNvSpPr txBox="1"/>
          <p:nvPr/>
        </p:nvSpPr>
        <p:spPr>
          <a:xfrm rot="16200000">
            <a:off x="-613269" y="3995324"/>
            <a:ext cx="4339073" cy="369332"/>
          </a:xfrm>
          <a:prstGeom prst="rect">
            <a:avLst/>
          </a:prstGeom>
          <a:noFill/>
        </p:spPr>
        <p:txBody>
          <a:bodyPr wrap="none" rtlCol="0">
            <a:spAutoFit/>
          </a:bodyPr>
          <a:lstStyle/>
          <a:p>
            <a:r>
              <a:rPr lang="en-US" dirty="0"/>
              <a:t>Physical protection &amp; h/w provided isolation</a:t>
            </a:r>
          </a:p>
        </p:txBody>
      </p:sp>
    </p:spTree>
    <p:extLst>
      <p:ext uri="{BB962C8B-B14F-4D97-AF65-F5344CB8AC3E}">
        <p14:creationId xmlns:p14="http://schemas.microsoft.com/office/powerpoint/2010/main" val="32479025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Functionality (Simplified)</a:t>
            </a:r>
          </a:p>
        </p:txBody>
      </p:sp>
      <p:sp>
        <p:nvSpPr>
          <p:cNvPr id="3" name="Slide Number Placeholder 2"/>
          <p:cNvSpPr>
            <a:spLocks noGrp="1"/>
          </p:cNvSpPr>
          <p:nvPr>
            <p:ph type="sldNum" sz="quarter" idx="12"/>
          </p:nvPr>
        </p:nvSpPr>
        <p:spPr>
          <a:xfrm>
            <a:off x="7596665" y="6356350"/>
            <a:ext cx="1090135" cy="365125"/>
          </a:xfrm>
        </p:spPr>
        <p:txBody>
          <a:bodyPr/>
          <a:lstStyle/>
          <a:p>
            <a:fld id="{BACC0D7D-E0FC-49BF-B4A2-5B13217C58F0}" type="slidenum">
              <a:rPr lang="en-US" smtClean="0"/>
              <a:t>74</a:t>
            </a:fld>
            <a:endParaRPr lang="en-US"/>
          </a:p>
        </p:txBody>
      </p:sp>
      <p:grpSp>
        <p:nvGrpSpPr>
          <p:cNvPr id="17" name="Group 16"/>
          <p:cNvGrpSpPr/>
          <p:nvPr/>
        </p:nvGrpSpPr>
        <p:grpSpPr>
          <a:xfrm>
            <a:off x="322711" y="2789366"/>
            <a:ext cx="1235120" cy="2325949"/>
            <a:chOff x="203200" y="1902691"/>
            <a:chExt cx="1976582" cy="3722254"/>
          </a:xfrm>
        </p:grpSpPr>
        <p:sp>
          <p:nvSpPr>
            <p:cNvPr id="7" name="Rectangle 6"/>
            <p:cNvSpPr/>
            <p:nvPr/>
          </p:nvSpPr>
          <p:spPr>
            <a:xfrm>
              <a:off x="411411" y="2177143"/>
              <a:ext cx="1463040" cy="2516777"/>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494142" y="3048000"/>
              <a:ext cx="1295400" cy="1524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5" name="Rectangle 4"/>
            <p:cNvSpPr/>
            <p:nvPr/>
          </p:nvSpPr>
          <p:spPr>
            <a:xfrm>
              <a:off x="494142" y="2286000"/>
              <a:ext cx="1295400"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1440204" y="2783163"/>
              <a:ext cx="270429" cy="270429"/>
            </a:xfrm>
            <a:prstGeom prst="rect">
              <a:avLst/>
            </a:prstGeom>
          </p:spPr>
        </p:pic>
        <p:sp>
          <p:nvSpPr>
            <p:cNvPr id="22" name="Rectangle 21"/>
            <p:cNvSpPr/>
            <p:nvPr/>
          </p:nvSpPr>
          <p:spPr>
            <a:xfrm>
              <a:off x="411411" y="4793673"/>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Commodity h/w</a:t>
              </a:r>
            </a:p>
          </p:txBody>
        </p:sp>
        <p:sp>
          <p:nvSpPr>
            <p:cNvPr id="45" name="Rectangle 44"/>
            <p:cNvSpPr/>
            <p:nvPr/>
          </p:nvSpPr>
          <p:spPr>
            <a:xfrm>
              <a:off x="203200" y="1902691"/>
              <a:ext cx="1976582"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 name="Group 24"/>
          <p:cNvGrpSpPr/>
          <p:nvPr/>
        </p:nvGrpSpPr>
        <p:grpSpPr>
          <a:xfrm>
            <a:off x="1889089" y="2757950"/>
            <a:ext cx="1728299" cy="2357365"/>
            <a:chOff x="2581546" y="1902691"/>
            <a:chExt cx="2728965" cy="3722254"/>
          </a:xfrm>
        </p:grpSpPr>
        <p:sp>
          <p:nvSpPr>
            <p:cNvPr id="21" name="Rectangle 20"/>
            <p:cNvSpPr/>
            <p:nvPr/>
          </p:nvSpPr>
          <p:spPr>
            <a:xfrm>
              <a:off x="2687772" y="4156059"/>
              <a:ext cx="2475346" cy="53786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2687772" y="2304168"/>
              <a:ext cx="1440873" cy="1925782"/>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2757043" y="2393034"/>
              <a:ext cx="1295400" cy="18565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2757044" y="4229950"/>
              <a:ext cx="2304473" cy="360218"/>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VMM</a:t>
              </a:r>
            </a:p>
          </p:txBody>
        </p:sp>
        <p:sp>
          <p:nvSpPr>
            <p:cNvPr id="9" name="Rectangle 8"/>
            <p:cNvSpPr/>
            <p:nvPr/>
          </p:nvSpPr>
          <p:spPr>
            <a:xfrm>
              <a:off x="2835554" y="3415208"/>
              <a:ext cx="1145309" cy="740851"/>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OS</a:t>
              </a:r>
            </a:p>
          </p:txBody>
        </p:sp>
        <p:sp>
          <p:nvSpPr>
            <p:cNvPr id="11" name="Rectangle 10"/>
            <p:cNvSpPr/>
            <p:nvPr/>
          </p:nvSpPr>
          <p:spPr>
            <a:xfrm>
              <a:off x="2835554" y="2652430"/>
              <a:ext cx="1145309"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13" name="TextBox 12"/>
            <p:cNvSpPr txBox="1"/>
            <p:nvPr/>
          </p:nvSpPr>
          <p:spPr>
            <a:xfrm>
              <a:off x="3003095" y="2393033"/>
              <a:ext cx="1025612" cy="364481"/>
            </a:xfrm>
            <a:prstGeom prst="rect">
              <a:avLst/>
            </a:prstGeom>
            <a:noFill/>
          </p:spPr>
          <p:txBody>
            <a:bodyPr wrap="none" rtlCol="0">
              <a:spAutoFit/>
            </a:bodyPr>
            <a:lstStyle/>
            <a:p>
              <a:r>
                <a:rPr lang="en-US" sz="900" dirty="0"/>
                <a:t>Guest VM</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3625206" y="3152175"/>
              <a:ext cx="270429" cy="270429"/>
            </a:xfrm>
            <a:prstGeom prst="rect">
              <a:avLst/>
            </a:prstGeom>
          </p:spPr>
        </p:pic>
        <p:sp>
          <p:nvSpPr>
            <p:cNvPr id="20" name="Rectangle 19"/>
            <p:cNvSpPr/>
            <p:nvPr/>
          </p:nvSpPr>
          <p:spPr>
            <a:xfrm>
              <a:off x="4128645" y="3340539"/>
              <a:ext cx="932872" cy="815520"/>
            </a:xfrm>
            <a:prstGeom prst="rect">
              <a:avLst/>
            </a:prstGeom>
            <a:solidFill>
              <a:srgbClr val="FF000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Mgmt</a:t>
              </a:r>
              <a:br>
                <a:rPr lang="en-US" sz="1200" dirty="0"/>
              </a:br>
              <a:r>
                <a:rPr lang="en-US" sz="1200" dirty="0"/>
                <a:t>VM</a:t>
              </a:r>
            </a:p>
          </p:txBody>
        </p:sp>
        <p:sp>
          <p:nvSpPr>
            <p:cNvPr id="23" name="Rectangle 22"/>
            <p:cNvSpPr/>
            <p:nvPr/>
          </p:nvSpPr>
          <p:spPr>
            <a:xfrm>
              <a:off x="2687772" y="4791808"/>
              <a:ext cx="2475346"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Commodity h/w</a:t>
              </a:r>
            </a:p>
          </p:txBody>
        </p:sp>
        <p:sp>
          <p:nvSpPr>
            <p:cNvPr id="46" name="Rectangle 45"/>
            <p:cNvSpPr/>
            <p:nvPr/>
          </p:nvSpPr>
          <p:spPr>
            <a:xfrm>
              <a:off x="2581546" y="1902691"/>
              <a:ext cx="2728965"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0" name="TextBox 49"/>
          <p:cNvSpPr txBox="1"/>
          <p:nvPr/>
        </p:nvSpPr>
        <p:spPr>
          <a:xfrm>
            <a:off x="2013977" y="5425949"/>
            <a:ext cx="1673279" cy="307777"/>
          </a:xfrm>
          <a:prstGeom prst="rect">
            <a:avLst/>
          </a:prstGeom>
          <a:noFill/>
        </p:spPr>
        <p:txBody>
          <a:bodyPr wrap="none" rtlCol="0">
            <a:spAutoFit/>
          </a:bodyPr>
          <a:lstStyle/>
          <a:p>
            <a:r>
              <a:rPr lang="en-US" sz="1400" dirty="0" err="1"/>
              <a:t>CloudVisor</a:t>
            </a:r>
            <a:r>
              <a:rPr lang="en-US" sz="1400" dirty="0"/>
              <a:t> [ZCC+11]</a:t>
            </a:r>
          </a:p>
        </p:txBody>
      </p:sp>
      <p:sp>
        <p:nvSpPr>
          <p:cNvPr id="51" name="TextBox 50"/>
          <p:cNvSpPr txBox="1"/>
          <p:nvPr/>
        </p:nvSpPr>
        <p:spPr>
          <a:xfrm>
            <a:off x="1962923" y="5671232"/>
            <a:ext cx="1798954" cy="307777"/>
          </a:xfrm>
          <a:prstGeom prst="rect">
            <a:avLst/>
          </a:prstGeom>
          <a:noFill/>
        </p:spPr>
        <p:txBody>
          <a:bodyPr wrap="none" rtlCol="0">
            <a:spAutoFit/>
          </a:bodyPr>
          <a:lstStyle/>
          <a:p>
            <a:r>
              <a:rPr lang="en-US" sz="1400" dirty="0"/>
              <a:t>Drawbridge [PBH+ 11]</a:t>
            </a:r>
          </a:p>
        </p:txBody>
      </p:sp>
      <p:sp>
        <p:nvSpPr>
          <p:cNvPr id="52" name="TextBox 51"/>
          <p:cNvSpPr txBox="1"/>
          <p:nvPr/>
        </p:nvSpPr>
        <p:spPr>
          <a:xfrm>
            <a:off x="4461538" y="5453275"/>
            <a:ext cx="1450397" cy="307777"/>
          </a:xfrm>
          <a:prstGeom prst="rect">
            <a:avLst/>
          </a:prstGeom>
          <a:noFill/>
        </p:spPr>
        <p:txBody>
          <a:bodyPr wrap="none" rtlCol="0">
            <a:spAutoFit/>
          </a:bodyPr>
          <a:lstStyle/>
          <a:p>
            <a:r>
              <a:rPr lang="en-US" sz="1400" dirty="0" err="1"/>
              <a:t>TrustedDB</a:t>
            </a:r>
            <a:r>
              <a:rPr lang="en-US" sz="1400" dirty="0"/>
              <a:t> [BS11]</a:t>
            </a:r>
          </a:p>
        </p:txBody>
      </p:sp>
      <p:sp>
        <p:nvSpPr>
          <p:cNvPr id="6" name="Notched Right Arrow 5"/>
          <p:cNvSpPr/>
          <p:nvPr/>
        </p:nvSpPr>
        <p:spPr>
          <a:xfrm>
            <a:off x="322712" y="2337886"/>
            <a:ext cx="8480734" cy="191877"/>
          </a:xfrm>
          <a:prstGeom prst="notchedRightArrow">
            <a:avLst/>
          </a:prstGeom>
          <a:gradFill flip="none" rotWithShape="1">
            <a:gsLst>
              <a:gs pos="0">
                <a:srgbClr val="00B050"/>
              </a:gs>
              <a:gs pos="100000">
                <a:srgbClr val="FF000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283166" y="2026876"/>
            <a:ext cx="2788584" cy="300082"/>
          </a:xfrm>
          <a:prstGeom prst="rect">
            <a:avLst/>
          </a:prstGeom>
          <a:noFill/>
        </p:spPr>
        <p:txBody>
          <a:bodyPr wrap="none" rtlCol="0">
            <a:spAutoFit/>
          </a:bodyPr>
          <a:lstStyle/>
          <a:p>
            <a:r>
              <a:rPr lang="en-US" sz="1350" dirty="0"/>
              <a:t>Larger Trusted Computing Base (TCB)</a:t>
            </a:r>
          </a:p>
        </p:txBody>
      </p:sp>
      <p:sp>
        <p:nvSpPr>
          <p:cNvPr id="44" name="TextBox 43"/>
          <p:cNvSpPr txBox="1"/>
          <p:nvPr/>
        </p:nvSpPr>
        <p:spPr>
          <a:xfrm>
            <a:off x="7764809" y="2011896"/>
            <a:ext cx="1059585" cy="300082"/>
          </a:xfrm>
          <a:prstGeom prst="rect">
            <a:avLst/>
          </a:prstGeom>
          <a:noFill/>
        </p:spPr>
        <p:txBody>
          <a:bodyPr wrap="none" rtlCol="0">
            <a:spAutoFit/>
          </a:bodyPr>
          <a:lstStyle/>
          <a:p>
            <a:r>
              <a:rPr lang="en-US" sz="1350" dirty="0"/>
              <a:t> Smaller TCB</a:t>
            </a:r>
          </a:p>
        </p:txBody>
      </p:sp>
      <p:sp>
        <p:nvSpPr>
          <p:cNvPr id="49" name="Rectangle 48"/>
          <p:cNvSpPr/>
          <p:nvPr/>
        </p:nvSpPr>
        <p:spPr>
          <a:xfrm>
            <a:off x="5181122" y="3761880"/>
            <a:ext cx="932398" cy="774926"/>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p:nvSpPr>
        <p:spPr>
          <a:xfrm>
            <a:off x="5181122" y="4599190"/>
            <a:ext cx="932398" cy="347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sp>
        <p:nvSpPr>
          <p:cNvPr id="55" name="Rectangle 54"/>
          <p:cNvSpPr/>
          <p:nvPr/>
        </p:nvSpPr>
        <p:spPr>
          <a:xfrm>
            <a:off x="5245873" y="3815762"/>
            <a:ext cx="825561" cy="485624"/>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56" name="Rectangle 55"/>
          <p:cNvSpPr/>
          <p:nvPr/>
        </p:nvSpPr>
        <p:spPr>
          <a:xfrm>
            <a:off x="5245873" y="4301387"/>
            <a:ext cx="825561" cy="15771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t>Embedded OS</a:t>
            </a: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5837267" y="4107852"/>
            <a:ext cx="172345" cy="172345"/>
          </a:xfrm>
          <a:prstGeom prst="rect">
            <a:avLst/>
          </a:prstGeom>
        </p:spPr>
      </p:pic>
      <p:sp>
        <p:nvSpPr>
          <p:cNvPr id="58" name="Rectangle 57"/>
          <p:cNvSpPr/>
          <p:nvPr/>
        </p:nvSpPr>
        <p:spPr>
          <a:xfrm>
            <a:off x="3983630" y="2757950"/>
            <a:ext cx="2296218" cy="2357365"/>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p:nvSpPr>
        <p:spPr>
          <a:xfrm>
            <a:off x="4166322" y="3486827"/>
            <a:ext cx="825561" cy="971248"/>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60" name="Rectangle 59"/>
          <p:cNvSpPr/>
          <p:nvPr/>
        </p:nvSpPr>
        <p:spPr>
          <a:xfrm>
            <a:off x="4166322" y="3001203"/>
            <a:ext cx="825561" cy="485624"/>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61" name="Rectangle 60"/>
          <p:cNvSpPr/>
          <p:nvPr/>
        </p:nvSpPr>
        <p:spPr>
          <a:xfrm>
            <a:off x="4166321" y="4613047"/>
            <a:ext cx="825562" cy="347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h/w</a:t>
            </a:r>
          </a:p>
        </p:txBody>
      </p:sp>
      <p:cxnSp>
        <p:nvCxnSpPr>
          <p:cNvPr id="62" name="Elbow Connector 61"/>
          <p:cNvCxnSpPr>
            <a:stCxn id="60" idx="3"/>
            <a:endCxn id="49" idx="0"/>
          </p:cNvCxnSpPr>
          <p:nvPr/>
        </p:nvCxnSpPr>
        <p:spPr>
          <a:xfrm>
            <a:off x="4991883" y="3244015"/>
            <a:ext cx="655438" cy="517865"/>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2131" y="5115314"/>
            <a:ext cx="466794" cy="300082"/>
          </a:xfrm>
          <a:prstGeom prst="rect">
            <a:avLst/>
          </a:prstGeom>
          <a:noFill/>
        </p:spPr>
        <p:txBody>
          <a:bodyPr wrap="none" rtlCol="0">
            <a:spAutoFit/>
          </a:bodyPr>
          <a:lstStyle/>
          <a:p>
            <a:r>
              <a:rPr lang="en-US" sz="1350" dirty="0"/>
              <a:t>OS+</a:t>
            </a:r>
          </a:p>
        </p:txBody>
      </p:sp>
      <p:sp>
        <p:nvSpPr>
          <p:cNvPr id="63" name="TextBox 62"/>
          <p:cNvSpPr txBox="1"/>
          <p:nvPr/>
        </p:nvSpPr>
        <p:spPr>
          <a:xfrm>
            <a:off x="2443538" y="5123734"/>
            <a:ext cx="663964" cy="300082"/>
          </a:xfrm>
          <a:prstGeom prst="rect">
            <a:avLst/>
          </a:prstGeom>
          <a:noFill/>
        </p:spPr>
        <p:txBody>
          <a:bodyPr wrap="none" rtlCol="0">
            <a:spAutoFit/>
          </a:bodyPr>
          <a:lstStyle/>
          <a:p>
            <a:r>
              <a:rPr lang="en-US" sz="1350" dirty="0"/>
              <a:t>VMM+</a:t>
            </a:r>
          </a:p>
        </p:txBody>
      </p:sp>
      <p:sp>
        <p:nvSpPr>
          <p:cNvPr id="27" name="TextBox 26"/>
          <p:cNvSpPr txBox="1"/>
          <p:nvPr/>
        </p:nvSpPr>
        <p:spPr>
          <a:xfrm>
            <a:off x="4848488" y="5132129"/>
            <a:ext cx="612668" cy="300082"/>
          </a:xfrm>
          <a:prstGeom prst="rect">
            <a:avLst/>
          </a:prstGeom>
          <a:noFill/>
        </p:spPr>
        <p:txBody>
          <a:bodyPr wrap="none" rtlCol="0">
            <a:spAutoFit/>
          </a:bodyPr>
          <a:lstStyle/>
          <a:p>
            <a:r>
              <a:rPr lang="en-US" sz="1350" dirty="0"/>
              <a:t>DBMS</a:t>
            </a:r>
          </a:p>
        </p:txBody>
      </p:sp>
      <p:grpSp>
        <p:nvGrpSpPr>
          <p:cNvPr id="29" name="Group 28"/>
          <p:cNvGrpSpPr/>
          <p:nvPr/>
        </p:nvGrpSpPr>
        <p:grpSpPr>
          <a:xfrm>
            <a:off x="6619240" y="2789366"/>
            <a:ext cx="2184206" cy="2945352"/>
            <a:chOff x="6619240" y="2789366"/>
            <a:chExt cx="2184206" cy="2945352"/>
          </a:xfrm>
        </p:grpSpPr>
        <p:sp>
          <p:nvSpPr>
            <p:cNvPr id="35" name="Rectangle 34"/>
            <p:cNvSpPr/>
            <p:nvPr/>
          </p:nvSpPr>
          <p:spPr>
            <a:xfrm>
              <a:off x="7751847" y="4250533"/>
              <a:ext cx="915516" cy="290335"/>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a:off x="7815432" y="4317661"/>
              <a:ext cx="810613" cy="154863"/>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050" dirty="0"/>
                <a:t>Expr </a:t>
              </a:r>
              <a:r>
                <a:rPr lang="en-US" sz="1050" dirty="0" err="1"/>
                <a:t>Eval</a:t>
              </a:r>
              <a:r>
                <a:rPr lang="en-US" sz="1050" dirty="0"/>
                <a:t> </a:t>
              </a:r>
            </a:p>
          </p:txBody>
        </p:sp>
        <p:sp>
          <p:nvSpPr>
            <p:cNvPr id="33" name="Rectangle 32"/>
            <p:cNvSpPr/>
            <p:nvPr/>
          </p:nvSpPr>
          <p:spPr>
            <a:xfrm>
              <a:off x="7751847" y="4602122"/>
              <a:ext cx="915516" cy="34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8411040" y="4311088"/>
              <a:ext cx="169224" cy="169224"/>
            </a:xfrm>
            <a:prstGeom prst="rect">
              <a:avLst/>
            </a:prstGeom>
          </p:spPr>
        </p:pic>
        <p:sp>
          <p:nvSpPr>
            <p:cNvPr id="38" name="Rectangle 37"/>
            <p:cNvSpPr/>
            <p:nvPr/>
          </p:nvSpPr>
          <p:spPr>
            <a:xfrm>
              <a:off x="6786052" y="3510913"/>
              <a:ext cx="810613" cy="953662"/>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39" name="Rectangle 38"/>
            <p:cNvSpPr/>
            <p:nvPr/>
          </p:nvSpPr>
          <p:spPr>
            <a:xfrm>
              <a:off x="6786052" y="3034082"/>
              <a:ext cx="810613" cy="476831"/>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cxnSp>
          <p:nvCxnSpPr>
            <p:cNvPr id="43" name="Elbow Connector 42"/>
            <p:cNvCxnSpPr>
              <a:stCxn id="39" idx="3"/>
              <a:endCxn id="35" idx="0"/>
            </p:cNvCxnSpPr>
            <p:nvPr/>
          </p:nvCxnSpPr>
          <p:spPr>
            <a:xfrm>
              <a:off x="7596665" y="3272498"/>
              <a:ext cx="612940" cy="978035"/>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619240" y="2789366"/>
              <a:ext cx="2184206" cy="2319536"/>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p:nvPr/>
          </p:nvSpPr>
          <p:spPr>
            <a:xfrm>
              <a:off x="6995984" y="5426941"/>
              <a:ext cx="1717137" cy="307777"/>
            </a:xfrm>
            <a:prstGeom prst="rect">
              <a:avLst/>
            </a:prstGeom>
            <a:noFill/>
          </p:spPr>
          <p:txBody>
            <a:bodyPr wrap="none" rtlCol="0">
              <a:spAutoFit/>
            </a:bodyPr>
            <a:lstStyle/>
            <a:p>
              <a:r>
                <a:rPr lang="en-US" sz="1400" dirty="0"/>
                <a:t>Cipherbase [ABE+12]</a:t>
              </a:r>
            </a:p>
          </p:txBody>
        </p:sp>
        <p:sp>
          <p:nvSpPr>
            <p:cNvPr id="64" name="TextBox 63"/>
            <p:cNvSpPr txBox="1"/>
            <p:nvPr/>
          </p:nvSpPr>
          <p:spPr>
            <a:xfrm>
              <a:off x="7405400" y="5121178"/>
              <a:ext cx="824265" cy="300082"/>
            </a:xfrm>
            <a:prstGeom prst="rect">
              <a:avLst/>
            </a:prstGeom>
            <a:noFill/>
          </p:spPr>
          <p:txBody>
            <a:bodyPr wrap="none" rtlCol="0">
              <a:spAutoFit/>
            </a:bodyPr>
            <a:lstStyle/>
            <a:p>
              <a:r>
                <a:rPr lang="en-US" sz="1350" dirty="0"/>
                <a:t>&lt;&lt; DBMS</a:t>
              </a:r>
            </a:p>
          </p:txBody>
        </p:sp>
        <p:sp>
          <p:nvSpPr>
            <p:cNvPr id="65" name="Rectangle 64"/>
            <p:cNvSpPr/>
            <p:nvPr/>
          </p:nvSpPr>
          <p:spPr>
            <a:xfrm>
              <a:off x="6772763" y="4592486"/>
              <a:ext cx="825562" cy="347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h/w</a:t>
              </a:r>
            </a:p>
          </p:txBody>
        </p:sp>
      </p:grpSp>
      <p:sp>
        <p:nvSpPr>
          <p:cNvPr id="28" name="TextBox 27"/>
          <p:cNvSpPr txBox="1"/>
          <p:nvPr/>
        </p:nvSpPr>
        <p:spPr>
          <a:xfrm>
            <a:off x="482436" y="5453275"/>
            <a:ext cx="842025" cy="307777"/>
          </a:xfrm>
          <a:prstGeom prst="rect">
            <a:avLst/>
          </a:prstGeom>
          <a:noFill/>
        </p:spPr>
        <p:txBody>
          <a:bodyPr wrap="none" rtlCol="0">
            <a:spAutoFit/>
          </a:bodyPr>
          <a:lstStyle/>
          <a:p>
            <a:r>
              <a:rPr lang="en-US" sz="1400" dirty="0"/>
              <a:t>[AWSGC]</a:t>
            </a:r>
          </a:p>
        </p:txBody>
      </p:sp>
    </p:spTree>
    <p:extLst>
      <p:ext uri="{BB962C8B-B14F-4D97-AF65-F5344CB8AC3E}">
        <p14:creationId xmlns:p14="http://schemas.microsoft.com/office/powerpoint/2010/main" val="54263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par>
                                <p:cTn id="49" presetID="10"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6" grpId="0" animBg="1"/>
      <p:bldP spid="14" grpId="0"/>
      <p:bldP spid="44" grpId="0"/>
      <p:bldP spid="49" grpId="0" animBg="1"/>
      <p:bldP spid="54" grpId="0" animBg="1"/>
      <p:bldP spid="55" grpId="0" animBg="1"/>
      <p:bldP spid="56" grpId="0" animBg="1"/>
      <p:bldP spid="58" grpId="0" animBg="1"/>
      <p:bldP spid="59" grpId="0" animBg="1"/>
      <p:bldP spid="60" grpId="0" animBg="1"/>
      <p:bldP spid="61" grpId="0" animBg="1"/>
      <p:bldP spid="63" grpId="0"/>
      <p:bldP spid="2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Functionality (Simplified)</a:t>
            </a:r>
          </a:p>
        </p:txBody>
      </p:sp>
      <p:sp>
        <p:nvSpPr>
          <p:cNvPr id="3" name="Slide Number Placeholder 2"/>
          <p:cNvSpPr>
            <a:spLocks noGrp="1"/>
          </p:cNvSpPr>
          <p:nvPr>
            <p:ph type="sldNum" sz="quarter" idx="12"/>
          </p:nvPr>
        </p:nvSpPr>
        <p:spPr/>
        <p:txBody>
          <a:bodyPr/>
          <a:lstStyle/>
          <a:p>
            <a:fld id="{BACC0D7D-E0FC-49BF-B4A2-5B13217C58F0}" type="slidenum">
              <a:rPr lang="en-US" smtClean="0"/>
              <a:t>75</a:t>
            </a:fld>
            <a:endParaRPr lang="en-US"/>
          </a:p>
        </p:txBody>
      </p:sp>
      <p:grpSp>
        <p:nvGrpSpPr>
          <p:cNvPr id="17" name="Group 16"/>
          <p:cNvGrpSpPr/>
          <p:nvPr/>
        </p:nvGrpSpPr>
        <p:grpSpPr>
          <a:xfrm>
            <a:off x="322711" y="2789366"/>
            <a:ext cx="1235120" cy="2325949"/>
            <a:chOff x="203200" y="1902691"/>
            <a:chExt cx="1976582" cy="3722254"/>
          </a:xfrm>
        </p:grpSpPr>
        <p:sp>
          <p:nvSpPr>
            <p:cNvPr id="7" name="Rectangle 6"/>
            <p:cNvSpPr/>
            <p:nvPr/>
          </p:nvSpPr>
          <p:spPr>
            <a:xfrm>
              <a:off x="411411" y="2177143"/>
              <a:ext cx="1463040" cy="2516777"/>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494142" y="3048000"/>
              <a:ext cx="1295400" cy="1524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5" name="Rectangle 4"/>
            <p:cNvSpPr/>
            <p:nvPr/>
          </p:nvSpPr>
          <p:spPr>
            <a:xfrm>
              <a:off x="494142" y="2286000"/>
              <a:ext cx="1295400"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1440204" y="2783163"/>
              <a:ext cx="270429" cy="270429"/>
            </a:xfrm>
            <a:prstGeom prst="rect">
              <a:avLst/>
            </a:prstGeom>
          </p:spPr>
        </p:pic>
        <p:sp>
          <p:nvSpPr>
            <p:cNvPr id="22" name="Rectangle 21"/>
            <p:cNvSpPr/>
            <p:nvPr/>
          </p:nvSpPr>
          <p:spPr>
            <a:xfrm>
              <a:off x="411411" y="4793673"/>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Commodity h/w</a:t>
              </a:r>
            </a:p>
          </p:txBody>
        </p:sp>
        <p:sp>
          <p:nvSpPr>
            <p:cNvPr id="45" name="Rectangle 44"/>
            <p:cNvSpPr/>
            <p:nvPr/>
          </p:nvSpPr>
          <p:spPr>
            <a:xfrm>
              <a:off x="203200" y="1902691"/>
              <a:ext cx="1976582"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 name="Group 24"/>
          <p:cNvGrpSpPr/>
          <p:nvPr/>
        </p:nvGrpSpPr>
        <p:grpSpPr>
          <a:xfrm>
            <a:off x="1889089" y="2757950"/>
            <a:ext cx="1728299" cy="2357365"/>
            <a:chOff x="2581546" y="1902691"/>
            <a:chExt cx="2728965" cy="3722254"/>
          </a:xfrm>
        </p:grpSpPr>
        <p:sp>
          <p:nvSpPr>
            <p:cNvPr id="21" name="Rectangle 20"/>
            <p:cNvSpPr/>
            <p:nvPr/>
          </p:nvSpPr>
          <p:spPr>
            <a:xfrm>
              <a:off x="2687772" y="4156059"/>
              <a:ext cx="2475346" cy="53786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2687772" y="2304168"/>
              <a:ext cx="1440873" cy="1925782"/>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2757043" y="2393034"/>
              <a:ext cx="1295400" cy="18565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2757044" y="4229950"/>
              <a:ext cx="2304473" cy="360218"/>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VMM</a:t>
              </a:r>
            </a:p>
          </p:txBody>
        </p:sp>
        <p:sp>
          <p:nvSpPr>
            <p:cNvPr id="9" name="Rectangle 8"/>
            <p:cNvSpPr/>
            <p:nvPr/>
          </p:nvSpPr>
          <p:spPr>
            <a:xfrm>
              <a:off x="2835554" y="3415208"/>
              <a:ext cx="1145309" cy="740851"/>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OS</a:t>
              </a:r>
            </a:p>
          </p:txBody>
        </p:sp>
        <p:sp>
          <p:nvSpPr>
            <p:cNvPr id="11" name="Rectangle 10"/>
            <p:cNvSpPr/>
            <p:nvPr/>
          </p:nvSpPr>
          <p:spPr>
            <a:xfrm>
              <a:off x="2835554" y="2652430"/>
              <a:ext cx="1145309"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13" name="TextBox 12"/>
            <p:cNvSpPr txBox="1"/>
            <p:nvPr/>
          </p:nvSpPr>
          <p:spPr>
            <a:xfrm>
              <a:off x="3003095" y="2393033"/>
              <a:ext cx="1025612" cy="364481"/>
            </a:xfrm>
            <a:prstGeom prst="rect">
              <a:avLst/>
            </a:prstGeom>
            <a:noFill/>
          </p:spPr>
          <p:txBody>
            <a:bodyPr wrap="none" rtlCol="0">
              <a:spAutoFit/>
            </a:bodyPr>
            <a:lstStyle/>
            <a:p>
              <a:r>
                <a:rPr lang="en-US" sz="900" dirty="0"/>
                <a:t>Guest VM</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3625206" y="3152175"/>
              <a:ext cx="270429" cy="270429"/>
            </a:xfrm>
            <a:prstGeom prst="rect">
              <a:avLst/>
            </a:prstGeom>
          </p:spPr>
        </p:pic>
        <p:sp>
          <p:nvSpPr>
            <p:cNvPr id="20" name="Rectangle 19"/>
            <p:cNvSpPr/>
            <p:nvPr/>
          </p:nvSpPr>
          <p:spPr>
            <a:xfrm>
              <a:off x="4128645" y="3340539"/>
              <a:ext cx="932872" cy="815520"/>
            </a:xfrm>
            <a:prstGeom prst="rect">
              <a:avLst/>
            </a:prstGeom>
            <a:solidFill>
              <a:srgbClr val="FF000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Mgmt</a:t>
              </a:r>
              <a:br>
                <a:rPr lang="en-US" sz="1350" dirty="0"/>
              </a:br>
              <a:r>
                <a:rPr lang="en-US" sz="1350" dirty="0"/>
                <a:t>VM</a:t>
              </a:r>
            </a:p>
          </p:txBody>
        </p:sp>
        <p:sp>
          <p:nvSpPr>
            <p:cNvPr id="23" name="Rectangle 22"/>
            <p:cNvSpPr/>
            <p:nvPr/>
          </p:nvSpPr>
          <p:spPr>
            <a:xfrm>
              <a:off x="2687772" y="4791808"/>
              <a:ext cx="2475346"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Commodity h/w</a:t>
              </a:r>
            </a:p>
          </p:txBody>
        </p:sp>
        <p:sp>
          <p:nvSpPr>
            <p:cNvPr id="46" name="Rectangle 45"/>
            <p:cNvSpPr/>
            <p:nvPr/>
          </p:nvSpPr>
          <p:spPr>
            <a:xfrm>
              <a:off x="2581546" y="1902691"/>
              <a:ext cx="2728965"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 name="Group 23"/>
          <p:cNvGrpSpPr/>
          <p:nvPr/>
        </p:nvGrpSpPr>
        <p:grpSpPr>
          <a:xfrm>
            <a:off x="6619240" y="2789366"/>
            <a:ext cx="2184206" cy="2319536"/>
            <a:chOff x="8027275" y="1894931"/>
            <a:chExt cx="3490470" cy="3706735"/>
          </a:xfrm>
        </p:grpSpPr>
        <p:sp>
          <p:nvSpPr>
            <p:cNvPr id="35" name="Rectangle 34"/>
            <p:cNvSpPr/>
            <p:nvPr/>
          </p:nvSpPr>
          <p:spPr>
            <a:xfrm>
              <a:off x="9837237" y="4229950"/>
              <a:ext cx="1463040" cy="463970"/>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a:off x="9938849" y="4337224"/>
              <a:ext cx="1295400" cy="24747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050" dirty="0"/>
                <a:t>Expr </a:t>
              </a:r>
              <a:r>
                <a:rPr lang="en-US" sz="1050" dirty="0" err="1"/>
                <a:t>Eval</a:t>
              </a:r>
              <a:r>
                <a:rPr lang="en-US" sz="1050" dirty="0"/>
                <a:t> </a:t>
              </a:r>
            </a:p>
          </p:txBody>
        </p:sp>
        <p:sp>
          <p:nvSpPr>
            <p:cNvPr id="33" name="Rectangle 32"/>
            <p:cNvSpPr/>
            <p:nvPr/>
          </p:nvSpPr>
          <p:spPr>
            <a:xfrm>
              <a:off x="9837237" y="4791807"/>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10890660" y="4326720"/>
              <a:ext cx="270429" cy="270429"/>
            </a:xfrm>
            <a:prstGeom prst="rect">
              <a:avLst/>
            </a:prstGeom>
          </p:spPr>
        </p:pic>
        <p:sp>
          <p:nvSpPr>
            <p:cNvPr id="38" name="Rectangle 37"/>
            <p:cNvSpPr/>
            <p:nvPr/>
          </p:nvSpPr>
          <p:spPr>
            <a:xfrm>
              <a:off x="8293849" y="3048000"/>
              <a:ext cx="1295400" cy="1524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39" name="Rectangle 38"/>
            <p:cNvSpPr/>
            <p:nvPr/>
          </p:nvSpPr>
          <p:spPr>
            <a:xfrm>
              <a:off x="8293849" y="2286000"/>
              <a:ext cx="1295400" cy="762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41" name="Rectangle 40"/>
            <p:cNvSpPr/>
            <p:nvPr/>
          </p:nvSpPr>
          <p:spPr>
            <a:xfrm>
              <a:off x="8293846" y="4793673"/>
              <a:ext cx="1325923"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a:t>
              </a:r>
              <a:br>
                <a:rPr lang="en-US" sz="1050" dirty="0">
                  <a:solidFill>
                    <a:schemeClr val="tx1"/>
                  </a:solidFill>
                </a:rPr>
              </a:br>
              <a:r>
                <a:rPr lang="en-US" sz="1050" dirty="0">
                  <a:solidFill>
                    <a:schemeClr val="tx1"/>
                  </a:solidFill>
                </a:rPr>
                <a:t>h/w</a:t>
              </a:r>
            </a:p>
          </p:txBody>
        </p:sp>
        <p:cxnSp>
          <p:nvCxnSpPr>
            <p:cNvPr id="43" name="Elbow Connector 42"/>
            <p:cNvCxnSpPr>
              <a:stCxn id="39" idx="3"/>
              <a:endCxn id="35" idx="0"/>
            </p:cNvCxnSpPr>
            <p:nvPr/>
          </p:nvCxnSpPr>
          <p:spPr>
            <a:xfrm>
              <a:off x="9589249" y="2667000"/>
              <a:ext cx="979508" cy="1562950"/>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027275" y="1894931"/>
              <a:ext cx="3490470" cy="3706735"/>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0" name="TextBox 49"/>
          <p:cNvSpPr txBox="1"/>
          <p:nvPr/>
        </p:nvSpPr>
        <p:spPr>
          <a:xfrm>
            <a:off x="2013977" y="5425949"/>
            <a:ext cx="1622047" cy="300082"/>
          </a:xfrm>
          <a:prstGeom prst="rect">
            <a:avLst/>
          </a:prstGeom>
          <a:noFill/>
        </p:spPr>
        <p:txBody>
          <a:bodyPr wrap="none" rtlCol="0">
            <a:spAutoFit/>
          </a:bodyPr>
          <a:lstStyle/>
          <a:p>
            <a:r>
              <a:rPr lang="en-US" sz="1350" dirty="0" err="1"/>
              <a:t>CloudVisor</a:t>
            </a:r>
            <a:r>
              <a:rPr lang="en-US" sz="1350" dirty="0"/>
              <a:t> [ZCC+11]</a:t>
            </a:r>
          </a:p>
        </p:txBody>
      </p:sp>
      <p:sp>
        <p:nvSpPr>
          <p:cNvPr id="51" name="TextBox 50"/>
          <p:cNvSpPr txBox="1"/>
          <p:nvPr/>
        </p:nvSpPr>
        <p:spPr>
          <a:xfrm>
            <a:off x="1962923" y="5671232"/>
            <a:ext cx="1741502" cy="300082"/>
          </a:xfrm>
          <a:prstGeom prst="rect">
            <a:avLst/>
          </a:prstGeom>
          <a:noFill/>
        </p:spPr>
        <p:txBody>
          <a:bodyPr wrap="none" rtlCol="0">
            <a:spAutoFit/>
          </a:bodyPr>
          <a:lstStyle/>
          <a:p>
            <a:r>
              <a:rPr lang="en-US" sz="1350" dirty="0"/>
              <a:t>Drawbridge [PBH+ 11]</a:t>
            </a:r>
          </a:p>
        </p:txBody>
      </p:sp>
      <p:sp>
        <p:nvSpPr>
          <p:cNvPr id="52" name="TextBox 51"/>
          <p:cNvSpPr txBox="1"/>
          <p:nvPr/>
        </p:nvSpPr>
        <p:spPr>
          <a:xfrm>
            <a:off x="4461538" y="5453275"/>
            <a:ext cx="1406091" cy="300082"/>
          </a:xfrm>
          <a:prstGeom prst="rect">
            <a:avLst/>
          </a:prstGeom>
          <a:noFill/>
        </p:spPr>
        <p:txBody>
          <a:bodyPr wrap="none" rtlCol="0">
            <a:spAutoFit/>
          </a:bodyPr>
          <a:lstStyle/>
          <a:p>
            <a:r>
              <a:rPr lang="en-US" sz="1350" dirty="0" err="1"/>
              <a:t>TrustedDB</a:t>
            </a:r>
            <a:r>
              <a:rPr lang="en-US" sz="1350" dirty="0"/>
              <a:t> [BS11]</a:t>
            </a:r>
          </a:p>
        </p:txBody>
      </p:sp>
      <p:sp>
        <p:nvSpPr>
          <p:cNvPr id="53" name="TextBox 52"/>
          <p:cNvSpPr txBox="1"/>
          <p:nvPr/>
        </p:nvSpPr>
        <p:spPr>
          <a:xfrm>
            <a:off x="6995984" y="5426941"/>
            <a:ext cx="1662635" cy="300082"/>
          </a:xfrm>
          <a:prstGeom prst="rect">
            <a:avLst/>
          </a:prstGeom>
          <a:noFill/>
        </p:spPr>
        <p:txBody>
          <a:bodyPr wrap="none" rtlCol="0">
            <a:spAutoFit/>
          </a:bodyPr>
          <a:lstStyle/>
          <a:p>
            <a:r>
              <a:rPr lang="en-US" sz="1350" dirty="0"/>
              <a:t>Cipherbase [ABE+12]</a:t>
            </a:r>
          </a:p>
        </p:txBody>
      </p:sp>
      <p:sp>
        <p:nvSpPr>
          <p:cNvPr id="6" name="Notched Right Arrow 5"/>
          <p:cNvSpPr/>
          <p:nvPr/>
        </p:nvSpPr>
        <p:spPr>
          <a:xfrm>
            <a:off x="322712" y="2337886"/>
            <a:ext cx="8480734" cy="191877"/>
          </a:xfrm>
          <a:prstGeom prst="notchedRightArrow">
            <a:avLst/>
          </a:prstGeom>
          <a:gradFill flip="none" rotWithShape="1">
            <a:gsLst>
              <a:gs pos="0">
                <a:srgbClr val="00B050"/>
              </a:gs>
              <a:gs pos="100000">
                <a:srgbClr val="FF000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3983630" y="2757950"/>
            <a:ext cx="2296218" cy="2357365"/>
            <a:chOff x="2434111" y="3448856"/>
            <a:chExt cx="3603030" cy="3698976"/>
          </a:xfrm>
        </p:grpSpPr>
        <p:sp>
          <p:nvSpPr>
            <p:cNvPr id="49" name="Rectangle 48"/>
            <p:cNvSpPr/>
            <p:nvPr/>
          </p:nvSpPr>
          <p:spPr>
            <a:xfrm>
              <a:off x="4313114" y="5024137"/>
              <a:ext cx="1463040" cy="1215948"/>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p:nvSpPr>
          <p:spPr>
            <a:xfrm>
              <a:off x="4313114" y="6337972"/>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sp>
          <p:nvSpPr>
            <p:cNvPr id="55" name="Rectangle 54"/>
            <p:cNvSpPr/>
            <p:nvPr/>
          </p:nvSpPr>
          <p:spPr>
            <a:xfrm>
              <a:off x="4414715" y="5108685"/>
              <a:ext cx="1295400"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56" name="Rectangle 55"/>
            <p:cNvSpPr/>
            <p:nvPr/>
          </p:nvSpPr>
          <p:spPr>
            <a:xfrm>
              <a:off x="4414715" y="5870685"/>
              <a:ext cx="1295400" cy="24747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t>Embedded OS</a:t>
              </a: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5342680" y="5567007"/>
              <a:ext cx="270429" cy="270429"/>
            </a:xfrm>
            <a:prstGeom prst="rect">
              <a:avLst/>
            </a:prstGeom>
          </p:spPr>
        </p:pic>
        <p:sp>
          <p:nvSpPr>
            <p:cNvPr id="58" name="Rectangle 57"/>
            <p:cNvSpPr/>
            <p:nvPr/>
          </p:nvSpPr>
          <p:spPr>
            <a:xfrm>
              <a:off x="2434111" y="3448856"/>
              <a:ext cx="3603030" cy="3698976"/>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p:nvSpPr>
          <p:spPr>
            <a:xfrm>
              <a:off x="2720776" y="4592548"/>
              <a:ext cx="1295400" cy="1524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60" name="Rectangle 59"/>
            <p:cNvSpPr/>
            <p:nvPr/>
          </p:nvSpPr>
          <p:spPr>
            <a:xfrm>
              <a:off x="2720776" y="3830548"/>
              <a:ext cx="1295400" cy="762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61" name="Rectangle 60"/>
            <p:cNvSpPr/>
            <p:nvPr/>
          </p:nvSpPr>
          <p:spPr>
            <a:xfrm>
              <a:off x="2720775" y="6338221"/>
              <a:ext cx="1295401"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h/w</a:t>
              </a:r>
            </a:p>
          </p:txBody>
        </p:sp>
        <p:cxnSp>
          <p:nvCxnSpPr>
            <p:cNvPr id="62" name="Elbow Connector 61"/>
            <p:cNvCxnSpPr>
              <a:stCxn id="60" idx="3"/>
              <a:endCxn id="49" idx="0"/>
            </p:cNvCxnSpPr>
            <p:nvPr/>
          </p:nvCxnSpPr>
          <p:spPr>
            <a:xfrm>
              <a:off x="4016176" y="4211548"/>
              <a:ext cx="1028458" cy="812589"/>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12131" y="5115314"/>
            <a:ext cx="466794" cy="300082"/>
          </a:xfrm>
          <a:prstGeom prst="rect">
            <a:avLst/>
          </a:prstGeom>
          <a:noFill/>
        </p:spPr>
        <p:txBody>
          <a:bodyPr wrap="none" rtlCol="0">
            <a:spAutoFit/>
          </a:bodyPr>
          <a:lstStyle/>
          <a:p>
            <a:r>
              <a:rPr lang="en-US" sz="1350" dirty="0"/>
              <a:t>OS+</a:t>
            </a:r>
          </a:p>
        </p:txBody>
      </p:sp>
      <p:sp>
        <p:nvSpPr>
          <p:cNvPr id="63" name="TextBox 62"/>
          <p:cNvSpPr txBox="1"/>
          <p:nvPr/>
        </p:nvSpPr>
        <p:spPr>
          <a:xfrm>
            <a:off x="2443538" y="5123734"/>
            <a:ext cx="663964" cy="300082"/>
          </a:xfrm>
          <a:prstGeom prst="rect">
            <a:avLst/>
          </a:prstGeom>
          <a:noFill/>
        </p:spPr>
        <p:txBody>
          <a:bodyPr wrap="none" rtlCol="0">
            <a:spAutoFit/>
          </a:bodyPr>
          <a:lstStyle/>
          <a:p>
            <a:r>
              <a:rPr lang="en-US" sz="1350" dirty="0"/>
              <a:t>VMM+</a:t>
            </a:r>
          </a:p>
        </p:txBody>
      </p:sp>
      <p:sp>
        <p:nvSpPr>
          <p:cNvPr id="27" name="TextBox 26"/>
          <p:cNvSpPr txBox="1"/>
          <p:nvPr/>
        </p:nvSpPr>
        <p:spPr>
          <a:xfrm>
            <a:off x="4848488" y="5132129"/>
            <a:ext cx="612668" cy="300082"/>
          </a:xfrm>
          <a:prstGeom prst="rect">
            <a:avLst/>
          </a:prstGeom>
          <a:noFill/>
        </p:spPr>
        <p:txBody>
          <a:bodyPr wrap="none" rtlCol="0">
            <a:spAutoFit/>
          </a:bodyPr>
          <a:lstStyle/>
          <a:p>
            <a:r>
              <a:rPr lang="en-US" sz="1350" dirty="0"/>
              <a:t>DBMS</a:t>
            </a:r>
          </a:p>
        </p:txBody>
      </p:sp>
      <p:sp>
        <p:nvSpPr>
          <p:cNvPr id="64" name="TextBox 63"/>
          <p:cNvSpPr txBox="1"/>
          <p:nvPr/>
        </p:nvSpPr>
        <p:spPr>
          <a:xfrm>
            <a:off x="7405400" y="5121178"/>
            <a:ext cx="824265" cy="300082"/>
          </a:xfrm>
          <a:prstGeom prst="rect">
            <a:avLst/>
          </a:prstGeom>
          <a:noFill/>
        </p:spPr>
        <p:txBody>
          <a:bodyPr wrap="none" rtlCol="0">
            <a:spAutoFit/>
          </a:bodyPr>
          <a:lstStyle/>
          <a:p>
            <a:r>
              <a:rPr lang="en-US" sz="1350" dirty="0"/>
              <a:t>&lt;&lt; DBMS</a:t>
            </a:r>
          </a:p>
        </p:txBody>
      </p:sp>
      <p:sp>
        <p:nvSpPr>
          <p:cNvPr id="65" name="TextBox 64"/>
          <p:cNvSpPr txBox="1"/>
          <p:nvPr/>
        </p:nvSpPr>
        <p:spPr>
          <a:xfrm>
            <a:off x="283166" y="2026876"/>
            <a:ext cx="980653" cy="300082"/>
          </a:xfrm>
          <a:prstGeom prst="rect">
            <a:avLst/>
          </a:prstGeom>
          <a:noFill/>
        </p:spPr>
        <p:txBody>
          <a:bodyPr wrap="none" rtlCol="0">
            <a:spAutoFit/>
          </a:bodyPr>
          <a:lstStyle/>
          <a:p>
            <a:r>
              <a:rPr lang="en-US" sz="1350" dirty="0"/>
              <a:t>Less secure</a:t>
            </a:r>
          </a:p>
        </p:txBody>
      </p:sp>
      <p:sp>
        <p:nvSpPr>
          <p:cNvPr id="66" name="TextBox 65"/>
          <p:cNvSpPr txBox="1"/>
          <p:nvPr/>
        </p:nvSpPr>
        <p:spPr>
          <a:xfrm>
            <a:off x="7795051" y="2023348"/>
            <a:ext cx="1109791" cy="300082"/>
          </a:xfrm>
          <a:prstGeom prst="rect">
            <a:avLst/>
          </a:prstGeom>
          <a:noFill/>
        </p:spPr>
        <p:txBody>
          <a:bodyPr wrap="none" rtlCol="0">
            <a:spAutoFit/>
          </a:bodyPr>
          <a:lstStyle/>
          <a:p>
            <a:r>
              <a:rPr lang="en-US" sz="1350" dirty="0"/>
              <a:t> More secure</a:t>
            </a:r>
          </a:p>
        </p:txBody>
      </p:sp>
      <p:sp>
        <p:nvSpPr>
          <p:cNvPr id="67" name="TextBox 66"/>
          <p:cNvSpPr txBox="1"/>
          <p:nvPr/>
        </p:nvSpPr>
        <p:spPr>
          <a:xfrm>
            <a:off x="482436" y="5453275"/>
            <a:ext cx="842025" cy="307777"/>
          </a:xfrm>
          <a:prstGeom prst="rect">
            <a:avLst/>
          </a:prstGeom>
          <a:noFill/>
        </p:spPr>
        <p:txBody>
          <a:bodyPr wrap="none" rtlCol="0">
            <a:spAutoFit/>
          </a:bodyPr>
          <a:lstStyle/>
          <a:p>
            <a:r>
              <a:rPr lang="en-US" sz="1400" dirty="0"/>
              <a:t>[AWSGC]</a:t>
            </a:r>
          </a:p>
        </p:txBody>
      </p:sp>
    </p:spTree>
    <p:extLst>
      <p:ext uri="{BB962C8B-B14F-4D97-AF65-F5344CB8AC3E}">
        <p14:creationId xmlns:p14="http://schemas.microsoft.com/office/powerpoint/2010/main" val="3491971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Functionality (Simplified)</a:t>
            </a:r>
          </a:p>
        </p:txBody>
      </p:sp>
      <p:sp>
        <p:nvSpPr>
          <p:cNvPr id="3" name="Slide Number Placeholder 2"/>
          <p:cNvSpPr>
            <a:spLocks noGrp="1"/>
          </p:cNvSpPr>
          <p:nvPr>
            <p:ph type="sldNum" sz="quarter" idx="12"/>
          </p:nvPr>
        </p:nvSpPr>
        <p:spPr>
          <a:xfrm>
            <a:off x="7596665" y="6356350"/>
            <a:ext cx="1090135" cy="365125"/>
          </a:xfrm>
        </p:spPr>
        <p:txBody>
          <a:bodyPr/>
          <a:lstStyle/>
          <a:p>
            <a:fld id="{BACC0D7D-E0FC-49BF-B4A2-5B13217C58F0}" type="slidenum">
              <a:rPr lang="en-US" smtClean="0"/>
              <a:t>76</a:t>
            </a:fld>
            <a:endParaRPr lang="en-US"/>
          </a:p>
        </p:txBody>
      </p:sp>
      <p:grpSp>
        <p:nvGrpSpPr>
          <p:cNvPr id="17" name="Group 16"/>
          <p:cNvGrpSpPr/>
          <p:nvPr/>
        </p:nvGrpSpPr>
        <p:grpSpPr>
          <a:xfrm>
            <a:off x="322711" y="2789366"/>
            <a:ext cx="1235120" cy="2325949"/>
            <a:chOff x="203200" y="1902691"/>
            <a:chExt cx="1976582" cy="3722254"/>
          </a:xfrm>
        </p:grpSpPr>
        <p:sp>
          <p:nvSpPr>
            <p:cNvPr id="7" name="Rectangle 6"/>
            <p:cNvSpPr/>
            <p:nvPr/>
          </p:nvSpPr>
          <p:spPr>
            <a:xfrm>
              <a:off x="411411" y="2177143"/>
              <a:ext cx="1463040" cy="2516777"/>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494142" y="3048000"/>
              <a:ext cx="1295400" cy="1524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5" name="Rectangle 4"/>
            <p:cNvSpPr/>
            <p:nvPr/>
          </p:nvSpPr>
          <p:spPr>
            <a:xfrm>
              <a:off x="494142" y="2286000"/>
              <a:ext cx="1295400"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1440204" y="2783163"/>
              <a:ext cx="270429" cy="270429"/>
            </a:xfrm>
            <a:prstGeom prst="rect">
              <a:avLst/>
            </a:prstGeom>
          </p:spPr>
        </p:pic>
        <p:sp>
          <p:nvSpPr>
            <p:cNvPr id="22" name="Rectangle 21"/>
            <p:cNvSpPr/>
            <p:nvPr/>
          </p:nvSpPr>
          <p:spPr>
            <a:xfrm>
              <a:off x="411411" y="4793673"/>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Commodity h/w</a:t>
              </a:r>
            </a:p>
          </p:txBody>
        </p:sp>
        <p:sp>
          <p:nvSpPr>
            <p:cNvPr id="45" name="Rectangle 44"/>
            <p:cNvSpPr/>
            <p:nvPr/>
          </p:nvSpPr>
          <p:spPr>
            <a:xfrm>
              <a:off x="203200" y="1902691"/>
              <a:ext cx="1976582"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 name="Group 24"/>
          <p:cNvGrpSpPr/>
          <p:nvPr/>
        </p:nvGrpSpPr>
        <p:grpSpPr>
          <a:xfrm>
            <a:off x="1889089" y="2757950"/>
            <a:ext cx="1728299" cy="2357365"/>
            <a:chOff x="2581546" y="1902691"/>
            <a:chExt cx="2728965" cy="3722254"/>
          </a:xfrm>
        </p:grpSpPr>
        <p:sp>
          <p:nvSpPr>
            <p:cNvPr id="21" name="Rectangle 20"/>
            <p:cNvSpPr/>
            <p:nvPr/>
          </p:nvSpPr>
          <p:spPr>
            <a:xfrm>
              <a:off x="2687772" y="4156059"/>
              <a:ext cx="2475346" cy="53786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2687772" y="2304168"/>
              <a:ext cx="1440873" cy="1925782"/>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2757043" y="2393034"/>
              <a:ext cx="1295400" cy="18565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2757044" y="4229950"/>
              <a:ext cx="2304473" cy="360218"/>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VMM</a:t>
              </a:r>
            </a:p>
          </p:txBody>
        </p:sp>
        <p:sp>
          <p:nvSpPr>
            <p:cNvPr id="9" name="Rectangle 8"/>
            <p:cNvSpPr/>
            <p:nvPr/>
          </p:nvSpPr>
          <p:spPr>
            <a:xfrm>
              <a:off x="2835554" y="3415208"/>
              <a:ext cx="1145309" cy="740851"/>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OS</a:t>
              </a:r>
            </a:p>
          </p:txBody>
        </p:sp>
        <p:sp>
          <p:nvSpPr>
            <p:cNvPr id="11" name="Rectangle 10"/>
            <p:cNvSpPr/>
            <p:nvPr/>
          </p:nvSpPr>
          <p:spPr>
            <a:xfrm>
              <a:off x="2835554" y="2652430"/>
              <a:ext cx="1145309"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13" name="TextBox 12"/>
            <p:cNvSpPr txBox="1"/>
            <p:nvPr/>
          </p:nvSpPr>
          <p:spPr>
            <a:xfrm>
              <a:off x="3003095" y="2393033"/>
              <a:ext cx="1025612" cy="364481"/>
            </a:xfrm>
            <a:prstGeom prst="rect">
              <a:avLst/>
            </a:prstGeom>
            <a:noFill/>
          </p:spPr>
          <p:txBody>
            <a:bodyPr wrap="none" rtlCol="0">
              <a:spAutoFit/>
            </a:bodyPr>
            <a:lstStyle/>
            <a:p>
              <a:r>
                <a:rPr lang="en-US" sz="900" dirty="0"/>
                <a:t>Guest VM</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3625206" y="3152175"/>
              <a:ext cx="270429" cy="270429"/>
            </a:xfrm>
            <a:prstGeom prst="rect">
              <a:avLst/>
            </a:prstGeom>
          </p:spPr>
        </p:pic>
        <p:sp>
          <p:nvSpPr>
            <p:cNvPr id="20" name="Rectangle 19"/>
            <p:cNvSpPr/>
            <p:nvPr/>
          </p:nvSpPr>
          <p:spPr>
            <a:xfrm>
              <a:off x="4128645" y="3340539"/>
              <a:ext cx="932872" cy="815520"/>
            </a:xfrm>
            <a:prstGeom prst="rect">
              <a:avLst/>
            </a:prstGeom>
            <a:solidFill>
              <a:srgbClr val="FF000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Mgmt</a:t>
              </a:r>
              <a:br>
                <a:rPr lang="en-US" sz="1200" dirty="0"/>
              </a:br>
              <a:r>
                <a:rPr lang="en-US" sz="1200" dirty="0"/>
                <a:t>VM</a:t>
              </a:r>
            </a:p>
          </p:txBody>
        </p:sp>
        <p:sp>
          <p:nvSpPr>
            <p:cNvPr id="23" name="Rectangle 22"/>
            <p:cNvSpPr/>
            <p:nvPr/>
          </p:nvSpPr>
          <p:spPr>
            <a:xfrm>
              <a:off x="2687772" y="4791808"/>
              <a:ext cx="2475346"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Commodity h/w</a:t>
              </a:r>
            </a:p>
          </p:txBody>
        </p:sp>
        <p:sp>
          <p:nvSpPr>
            <p:cNvPr id="46" name="Rectangle 45"/>
            <p:cNvSpPr/>
            <p:nvPr/>
          </p:nvSpPr>
          <p:spPr>
            <a:xfrm>
              <a:off x="2581546" y="1902691"/>
              <a:ext cx="2728965"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0" name="TextBox 49"/>
          <p:cNvSpPr txBox="1"/>
          <p:nvPr/>
        </p:nvSpPr>
        <p:spPr>
          <a:xfrm>
            <a:off x="2013977" y="5425949"/>
            <a:ext cx="1673279" cy="307777"/>
          </a:xfrm>
          <a:prstGeom prst="rect">
            <a:avLst/>
          </a:prstGeom>
          <a:noFill/>
        </p:spPr>
        <p:txBody>
          <a:bodyPr wrap="none" rtlCol="0">
            <a:spAutoFit/>
          </a:bodyPr>
          <a:lstStyle/>
          <a:p>
            <a:r>
              <a:rPr lang="en-US" sz="1400" dirty="0" err="1"/>
              <a:t>CloudVisor</a:t>
            </a:r>
            <a:r>
              <a:rPr lang="en-US" sz="1400" dirty="0"/>
              <a:t> [ZCC+11]</a:t>
            </a:r>
          </a:p>
        </p:txBody>
      </p:sp>
      <p:sp>
        <p:nvSpPr>
          <p:cNvPr id="51" name="TextBox 50"/>
          <p:cNvSpPr txBox="1"/>
          <p:nvPr/>
        </p:nvSpPr>
        <p:spPr>
          <a:xfrm>
            <a:off x="1962923" y="5671232"/>
            <a:ext cx="1798954" cy="307777"/>
          </a:xfrm>
          <a:prstGeom prst="rect">
            <a:avLst/>
          </a:prstGeom>
          <a:noFill/>
        </p:spPr>
        <p:txBody>
          <a:bodyPr wrap="none" rtlCol="0">
            <a:spAutoFit/>
          </a:bodyPr>
          <a:lstStyle/>
          <a:p>
            <a:r>
              <a:rPr lang="en-US" sz="1400" dirty="0"/>
              <a:t>Drawbridge [PBH+ 11]</a:t>
            </a:r>
          </a:p>
        </p:txBody>
      </p:sp>
      <p:sp>
        <p:nvSpPr>
          <p:cNvPr id="52" name="TextBox 51"/>
          <p:cNvSpPr txBox="1"/>
          <p:nvPr/>
        </p:nvSpPr>
        <p:spPr>
          <a:xfrm>
            <a:off x="4461538" y="5453275"/>
            <a:ext cx="1450397" cy="307777"/>
          </a:xfrm>
          <a:prstGeom prst="rect">
            <a:avLst/>
          </a:prstGeom>
          <a:noFill/>
        </p:spPr>
        <p:txBody>
          <a:bodyPr wrap="none" rtlCol="0">
            <a:spAutoFit/>
          </a:bodyPr>
          <a:lstStyle/>
          <a:p>
            <a:r>
              <a:rPr lang="en-US" sz="1400" dirty="0" err="1"/>
              <a:t>TrustedDB</a:t>
            </a:r>
            <a:r>
              <a:rPr lang="en-US" sz="1400" dirty="0"/>
              <a:t> [BS11]</a:t>
            </a:r>
          </a:p>
        </p:txBody>
      </p:sp>
      <p:sp>
        <p:nvSpPr>
          <p:cNvPr id="6" name="Notched Right Arrow 5"/>
          <p:cNvSpPr/>
          <p:nvPr/>
        </p:nvSpPr>
        <p:spPr>
          <a:xfrm>
            <a:off x="322712" y="2337886"/>
            <a:ext cx="8480734" cy="191877"/>
          </a:xfrm>
          <a:prstGeom prst="notchedRightArrow">
            <a:avLst/>
          </a:prstGeom>
          <a:gradFill flip="none" rotWithShape="1">
            <a:gsLst>
              <a:gs pos="0">
                <a:srgbClr val="00B050"/>
              </a:gs>
              <a:gs pos="100000">
                <a:srgbClr val="FF000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283166" y="2026876"/>
            <a:ext cx="1634037" cy="300082"/>
          </a:xfrm>
          <a:prstGeom prst="rect">
            <a:avLst/>
          </a:prstGeom>
          <a:noFill/>
        </p:spPr>
        <p:txBody>
          <a:bodyPr wrap="none" rtlCol="0">
            <a:spAutoFit/>
          </a:bodyPr>
          <a:lstStyle/>
          <a:p>
            <a:r>
              <a:rPr lang="en-US" sz="1350" dirty="0"/>
              <a:t>More administration</a:t>
            </a:r>
          </a:p>
        </p:txBody>
      </p:sp>
      <p:sp>
        <p:nvSpPr>
          <p:cNvPr id="44" name="TextBox 43"/>
          <p:cNvSpPr txBox="1"/>
          <p:nvPr/>
        </p:nvSpPr>
        <p:spPr>
          <a:xfrm>
            <a:off x="7112213" y="2025528"/>
            <a:ext cx="1581843" cy="300082"/>
          </a:xfrm>
          <a:prstGeom prst="rect">
            <a:avLst/>
          </a:prstGeom>
          <a:noFill/>
        </p:spPr>
        <p:txBody>
          <a:bodyPr wrap="none" rtlCol="0">
            <a:spAutoFit/>
          </a:bodyPr>
          <a:lstStyle/>
          <a:p>
            <a:r>
              <a:rPr lang="en-US" sz="1350" dirty="0"/>
              <a:t> Less administration</a:t>
            </a:r>
          </a:p>
        </p:txBody>
      </p:sp>
      <p:sp>
        <p:nvSpPr>
          <p:cNvPr id="49" name="Rectangle 48"/>
          <p:cNvSpPr/>
          <p:nvPr/>
        </p:nvSpPr>
        <p:spPr>
          <a:xfrm>
            <a:off x="5181122" y="3761880"/>
            <a:ext cx="932398" cy="774926"/>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p:nvSpPr>
        <p:spPr>
          <a:xfrm>
            <a:off x="5181122" y="4599190"/>
            <a:ext cx="932398" cy="347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sp>
        <p:nvSpPr>
          <p:cNvPr id="55" name="Rectangle 54"/>
          <p:cNvSpPr/>
          <p:nvPr/>
        </p:nvSpPr>
        <p:spPr>
          <a:xfrm>
            <a:off x="5245873" y="3815762"/>
            <a:ext cx="825561" cy="485624"/>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56" name="Rectangle 55"/>
          <p:cNvSpPr/>
          <p:nvPr/>
        </p:nvSpPr>
        <p:spPr>
          <a:xfrm>
            <a:off x="5245873" y="4301387"/>
            <a:ext cx="825561" cy="15771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t>Embedded OS</a:t>
            </a: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5837267" y="4107852"/>
            <a:ext cx="172345" cy="172345"/>
          </a:xfrm>
          <a:prstGeom prst="rect">
            <a:avLst/>
          </a:prstGeom>
        </p:spPr>
      </p:pic>
      <p:sp>
        <p:nvSpPr>
          <p:cNvPr id="58" name="Rectangle 57"/>
          <p:cNvSpPr/>
          <p:nvPr/>
        </p:nvSpPr>
        <p:spPr>
          <a:xfrm>
            <a:off x="3983630" y="2757950"/>
            <a:ext cx="2296218" cy="2357365"/>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p:nvSpPr>
        <p:spPr>
          <a:xfrm>
            <a:off x="4166322" y="3486827"/>
            <a:ext cx="825561" cy="971248"/>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60" name="Rectangle 59"/>
          <p:cNvSpPr/>
          <p:nvPr/>
        </p:nvSpPr>
        <p:spPr>
          <a:xfrm>
            <a:off x="4166322" y="3001203"/>
            <a:ext cx="825561" cy="485624"/>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61" name="Rectangle 60"/>
          <p:cNvSpPr/>
          <p:nvPr/>
        </p:nvSpPr>
        <p:spPr>
          <a:xfrm>
            <a:off x="4166321" y="4613047"/>
            <a:ext cx="825562" cy="347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h/w</a:t>
            </a:r>
          </a:p>
        </p:txBody>
      </p:sp>
      <p:cxnSp>
        <p:nvCxnSpPr>
          <p:cNvPr id="62" name="Elbow Connector 61"/>
          <p:cNvCxnSpPr>
            <a:stCxn id="60" idx="3"/>
            <a:endCxn id="49" idx="0"/>
          </p:cNvCxnSpPr>
          <p:nvPr/>
        </p:nvCxnSpPr>
        <p:spPr>
          <a:xfrm>
            <a:off x="4991883" y="3244015"/>
            <a:ext cx="655438" cy="517865"/>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2131" y="5115314"/>
            <a:ext cx="466794" cy="300082"/>
          </a:xfrm>
          <a:prstGeom prst="rect">
            <a:avLst/>
          </a:prstGeom>
          <a:noFill/>
        </p:spPr>
        <p:txBody>
          <a:bodyPr wrap="none" rtlCol="0">
            <a:spAutoFit/>
          </a:bodyPr>
          <a:lstStyle/>
          <a:p>
            <a:r>
              <a:rPr lang="en-US" sz="1350" dirty="0"/>
              <a:t>OS+</a:t>
            </a:r>
          </a:p>
        </p:txBody>
      </p:sp>
      <p:sp>
        <p:nvSpPr>
          <p:cNvPr id="63" name="TextBox 62"/>
          <p:cNvSpPr txBox="1"/>
          <p:nvPr/>
        </p:nvSpPr>
        <p:spPr>
          <a:xfrm>
            <a:off x="2443538" y="5123734"/>
            <a:ext cx="663964" cy="300082"/>
          </a:xfrm>
          <a:prstGeom prst="rect">
            <a:avLst/>
          </a:prstGeom>
          <a:noFill/>
        </p:spPr>
        <p:txBody>
          <a:bodyPr wrap="none" rtlCol="0">
            <a:spAutoFit/>
          </a:bodyPr>
          <a:lstStyle/>
          <a:p>
            <a:r>
              <a:rPr lang="en-US" sz="1350" dirty="0"/>
              <a:t>VMM+</a:t>
            </a:r>
          </a:p>
        </p:txBody>
      </p:sp>
      <p:sp>
        <p:nvSpPr>
          <p:cNvPr id="27" name="TextBox 26"/>
          <p:cNvSpPr txBox="1"/>
          <p:nvPr/>
        </p:nvSpPr>
        <p:spPr>
          <a:xfrm>
            <a:off x="4848488" y="5132129"/>
            <a:ext cx="612668" cy="300082"/>
          </a:xfrm>
          <a:prstGeom prst="rect">
            <a:avLst/>
          </a:prstGeom>
          <a:noFill/>
        </p:spPr>
        <p:txBody>
          <a:bodyPr wrap="none" rtlCol="0">
            <a:spAutoFit/>
          </a:bodyPr>
          <a:lstStyle/>
          <a:p>
            <a:r>
              <a:rPr lang="en-US" sz="1350" dirty="0"/>
              <a:t>DBMS</a:t>
            </a:r>
          </a:p>
        </p:txBody>
      </p:sp>
      <p:grpSp>
        <p:nvGrpSpPr>
          <p:cNvPr id="29" name="Group 28"/>
          <p:cNvGrpSpPr/>
          <p:nvPr/>
        </p:nvGrpSpPr>
        <p:grpSpPr>
          <a:xfrm>
            <a:off x="6619240" y="2789366"/>
            <a:ext cx="2184206" cy="2945352"/>
            <a:chOff x="6619240" y="2789366"/>
            <a:chExt cx="2184206" cy="2945352"/>
          </a:xfrm>
        </p:grpSpPr>
        <p:sp>
          <p:nvSpPr>
            <p:cNvPr id="35" name="Rectangle 34"/>
            <p:cNvSpPr/>
            <p:nvPr/>
          </p:nvSpPr>
          <p:spPr>
            <a:xfrm>
              <a:off x="7751847" y="4250533"/>
              <a:ext cx="915516" cy="290335"/>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a:off x="7815432" y="4317661"/>
              <a:ext cx="810613" cy="154863"/>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050" dirty="0"/>
                <a:t>Expr </a:t>
              </a:r>
              <a:r>
                <a:rPr lang="en-US" sz="1050" dirty="0" err="1"/>
                <a:t>Eval</a:t>
              </a:r>
              <a:r>
                <a:rPr lang="en-US" sz="1050" dirty="0"/>
                <a:t> </a:t>
              </a:r>
            </a:p>
          </p:txBody>
        </p:sp>
        <p:sp>
          <p:nvSpPr>
            <p:cNvPr id="33" name="Rectangle 32"/>
            <p:cNvSpPr/>
            <p:nvPr/>
          </p:nvSpPr>
          <p:spPr>
            <a:xfrm>
              <a:off x="7751847" y="4602122"/>
              <a:ext cx="915516" cy="34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8411040" y="4311088"/>
              <a:ext cx="169224" cy="169224"/>
            </a:xfrm>
            <a:prstGeom prst="rect">
              <a:avLst/>
            </a:prstGeom>
          </p:spPr>
        </p:pic>
        <p:sp>
          <p:nvSpPr>
            <p:cNvPr id="38" name="Rectangle 37"/>
            <p:cNvSpPr/>
            <p:nvPr/>
          </p:nvSpPr>
          <p:spPr>
            <a:xfrm>
              <a:off x="6786052" y="3510913"/>
              <a:ext cx="810613" cy="953662"/>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39" name="Rectangle 38"/>
            <p:cNvSpPr/>
            <p:nvPr/>
          </p:nvSpPr>
          <p:spPr>
            <a:xfrm>
              <a:off x="6786052" y="3034082"/>
              <a:ext cx="810613" cy="476831"/>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cxnSp>
          <p:nvCxnSpPr>
            <p:cNvPr id="43" name="Elbow Connector 42"/>
            <p:cNvCxnSpPr>
              <a:stCxn id="39" idx="3"/>
              <a:endCxn id="35" idx="0"/>
            </p:cNvCxnSpPr>
            <p:nvPr/>
          </p:nvCxnSpPr>
          <p:spPr>
            <a:xfrm>
              <a:off x="7596665" y="3272498"/>
              <a:ext cx="612940" cy="978035"/>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619240" y="2789366"/>
              <a:ext cx="2184206" cy="2319536"/>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p:nvPr/>
          </p:nvSpPr>
          <p:spPr>
            <a:xfrm>
              <a:off x="6995984" y="5426941"/>
              <a:ext cx="1717137" cy="307777"/>
            </a:xfrm>
            <a:prstGeom prst="rect">
              <a:avLst/>
            </a:prstGeom>
            <a:noFill/>
          </p:spPr>
          <p:txBody>
            <a:bodyPr wrap="none" rtlCol="0">
              <a:spAutoFit/>
            </a:bodyPr>
            <a:lstStyle/>
            <a:p>
              <a:r>
                <a:rPr lang="en-US" sz="1400" dirty="0"/>
                <a:t>Cipherbase [ABE+12]</a:t>
              </a:r>
            </a:p>
          </p:txBody>
        </p:sp>
        <p:sp>
          <p:nvSpPr>
            <p:cNvPr id="64" name="TextBox 63"/>
            <p:cNvSpPr txBox="1"/>
            <p:nvPr/>
          </p:nvSpPr>
          <p:spPr>
            <a:xfrm>
              <a:off x="7405400" y="5121178"/>
              <a:ext cx="824265" cy="300082"/>
            </a:xfrm>
            <a:prstGeom prst="rect">
              <a:avLst/>
            </a:prstGeom>
            <a:noFill/>
          </p:spPr>
          <p:txBody>
            <a:bodyPr wrap="none" rtlCol="0">
              <a:spAutoFit/>
            </a:bodyPr>
            <a:lstStyle/>
            <a:p>
              <a:r>
                <a:rPr lang="en-US" sz="1350" dirty="0"/>
                <a:t>&lt;&lt; DBMS</a:t>
              </a:r>
            </a:p>
          </p:txBody>
        </p:sp>
        <p:sp>
          <p:nvSpPr>
            <p:cNvPr id="65" name="Rectangle 64"/>
            <p:cNvSpPr/>
            <p:nvPr/>
          </p:nvSpPr>
          <p:spPr>
            <a:xfrm>
              <a:off x="6772763" y="4592486"/>
              <a:ext cx="825562" cy="347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h/w</a:t>
              </a:r>
            </a:p>
          </p:txBody>
        </p:sp>
      </p:grpSp>
      <p:sp>
        <p:nvSpPr>
          <p:cNvPr id="28" name="TextBox 27"/>
          <p:cNvSpPr txBox="1"/>
          <p:nvPr/>
        </p:nvSpPr>
        <p:spPr>
          <a:xfrm>
            <a:off x="482436" y="5453275"/>
            <a:ext cx="842025" cy="307777"/>
          </a:xfrm>
          <a:prstGeom prst="rect">
            <a:avLst/>
          </a:prstGeom>
          <a:noFill/>
        </p:spPr>
        <p:txBody>
          <a:bodyPr wrap="none" rtlCol="0">
            <a:spAutoFit/>
          </a:bodyPr>
          <a:lstStyle/>
          <a:p>
            <a:r>
              <a:rPr lang="en-US" sz="1400" dirty="0"/>
              <a:t>[AWSGC]</a:t>
            </a:r>
          </a:p>
        </p:txBody>
      </p:sp>
    </p:spTree>
    <p:extLst>
      <p:ext uri="{BB962C8B-B14F-4D97-AF65-F5344CB8AC3E}">
        <p14:creationId xmlns:p14="http://schemas.microsoft.com/office/powerpoint/2010/main" val="21174119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Functionality (Simplified)</a:t>
            </a:r>
          </a:p>
        </p:txBody>
      </p:sp>
      <p:sp>
        <p:nvSpPr>
          <p:cNvPr id="3" name="Slide Number Placeholder 2"/>
          <p:cNvSpPr>
            <a:spLocks noGrp="1"/>
          </p:cNvSpPr>
          <p:nvPr>
            <p:ph type="sldNum" sz="quarter" idx="12"/>
          </p:nvPr>
        </p:nvSpPr>
        <p:spPr/>
        <p:txBody>
          <a:bodyPr/>
          <a:lstStyle/>
          <a:p>
            <a:fld id="{BACC0D7D-E0FC-49BF-B4A2-5B13217C58F0}" type="slidenum">
              <a:rPr lang="en-US" smtClean="0"/>
              <a:t>77</a:t>
            </a:fld>
            <a:endParaRPr lang="en-US"/>
          </a:p>
        </p:txBody>
      </p:sp>
      <p:grpSp>
        <p:nvGrpSpPr>
          <p:cNvPr id="17" name="Group 16"/>
          <p:cNvGrpSpPr/>
          <p:nvPr/>
        </p:nvGrpSpPr>
        <p:grpSpPr>
          <a:xfrm>
            <a:off x="322711" y="2789366"/>
            <a:ext cx="1235120" cy="2325949"/>
            <a:chOff x="203200" y="1902691"/>
            <a:chExt cx="1976582" cy="3722254"/>
          </a:xfrm>
        </p:grpSpPr>
        <p:sp>
          <p:nvSpPr>
            <p:cNvPr id="7" name="Rectangle 6"/>
            <p:cNvSpPr/>
            <p:nvPr/>
          </p:nvSpPr>
          <p:spPr>
            <a:xfrm>
              <a:off x="411411" y="2177143"/>
              <a:ext cx="1463040" cy="2516777"/>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494142" y="3048000"/>
              <a:ext cx="1295400" cy="1524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5" name="Rectangle 4"/>
            <p:cNvSpPr/>
            <p:nvPr/>
          </p:nvSpPr>
          <p:spPr>
            <a:xfrm>
              <a:off x="494142" y="2286000"/>
              <a:ext cx="1295400"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1440204" y="2783163"/>
              <a:ext cx="270429" cy="270429"/>
            </a:xfrm>
            <a:prstGeom prst="rect">
              <a:avLst/>
            </a:prstGeom>
          </p:spPr>
        </p:pic>
        <p:sp>
          <p:nvSpPr>
            <p:cNvPr id="22" name="Rectangle 21"/>
            <p:cNvSpPr/>
            <p:nvPr/>
          </p:nvSpPr>
          <p:spPr>
            <a:xfrm>
              <a:off x="411411" y="4793673"/>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Commodity h/w</a:t>
              </a:r>
            </a:p>
          </p:txBody>
        </p:sp>
        <p:sp>
          <p:nvSpPr>
            <p:cNvPr id="45" name="Rectangle 44"/>
            <p:cNvSpPr/>
            <p:nvPr/>
          </p:nvSpPr>
          <p:spPr>
            <a:xfrm>
              <a:off x="203200" y="1902691"/>
              <a:ext cx="1976582"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 name="Group 24"/>
          <p:cNvGrpSpPr/>
          <p:nvPr/>
        </p:nvGrpSpPr>
        <p:grpSpPr>
          <a:xfrm>
            <a:off x="1889089" y="2757950"/>
            <a:ext cx="1728299" cy="2357365"/>
            <a:chOff x="2581546" y="1902691"/>
            <a:chExt cx="2728965" cy="3722254"/>
          </a:xfrm>
        </p:grpSpPr>
        <p:sp>
          <p:nvSpPr>
            <p:cNvPr id="21" name="Rectangle 20"/>
            <p:cNvSpPr/>
            <p:nvPr/>
          </p:nvSpPr>
          <p:spPr>
            <a:xfrm>
              <a:off x="2687772" y="4156059"/>
              <a:ext cx="2475346" cy="53786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2687772" y="2304168"/>
              <a:ext cx="1440873" cy="1925782"/>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2757043" y="2393034"/>
              <a:ext cx="1295400" cy="18565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2757044" y="4229950"/>
              <a:ext cx="2304473" cy="360218"/>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VMM</a:t>
              </a:r>
            </a:p>
          </p:txBody>
        </p:sp>
        <p:sp>
          <p:nvSpPr>
            <p:cNvPr id="9" name="Rectangle 8"/>
            <p:cNvSpPr/>
            <p:nvPr/>
          </p:nvSpPr>
          <p:spPr>
            <a:xfrm>
              <a:off x="2835554" y="3415208"/>
              <a:ext cx="1145309" cy="740851"/>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OS</a:t>
              </a:r>
            </a:p>
          </p:txBody>
        </p:sp>
        <p:sp>
          <p:nvSpPr>
            <p:cNvPr id="11" name="Rectangle 10"/>
            <p:cNvSpPr/>
            <p:nvPr/>
          </p:nvSpPr>
          <p:spPr>
            <a:xfrm>
              <a:off x="2835554" y="2652430"/>
              <a:ext cx="1145309"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13" name="TextBox 12"/>
            <p:cNvSpPr txBox="1"/>
            <p:nvPr/>
          </p:nvSpPr>
          <p:spPr>
            <a:xfrm>
              <a:off x="3003095" y="2393033"/>
              <a:ext cx="1025612" cy="364481"/>
            </a:xfrm>
            <a:prstGeom prst="rect">
              <a:avLst/>
            </a:prstGeom>
            <a:noFill/>
          </p:spPr>
          <p:txBody>
            <a:bodyPr wrap="none" rtlCol="0">
              <a:spAutoFit/>
            </a:bodyPr>
            <a:lstStyle/>
            <a:p>
              <a:r>
                <a:rPr lang="en-US" sz="900" dirty="0"/>
                <a:t>Guest VM</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3625206" y="3152175"/>
              <a:ext cx="270429" cy="270429"/>
            </a:xfrm>
            <a:prstGeom prst="rect">
              <a:avLst/>
            </a:prstGeom>
          </p:spPr>
        </p:pic>
        <p:sp>
          <p:nvSpPr>
            <p:cNvPr id="20" name="Rectangle 19"/>
            <p:cNvSpPr/>
            <p:nvPr/>
          </p:nvSpPr>
          <p:spPr>
            <a:xfrm>
              <a:off x="4128645" y="3340539"/>
              <a:ext cx="932872" cy="815520"/>
            </a:xfrm>
            <a:prstGeom prst="rect">
              <a:avLst/>
            </a:prstGeom>
            <a:solidFill>
              <a:srgbClr val="FF000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Mgmt</a:t>
              </a:r>
              <a:br>
                <a:rPr lang="en-US" sz="1350" dirty="0"/>
              </a:br>
              <a:r>
                <a:rPr lang="en-US" sz="1350" dirty="0"/>
                <a:t>VM</a:t>
              </a:r>
            </a:p>
          </p:txBody>
        </p:sp>
        <p:sp>
          <p:nvSpPr>
            <p:cNvPr id="23" name="Rectangle 22"/>
            <p:cNvSpPr/>
            <p:nvPr/>
          </p:nvSpPr>
          <p:spPr>
            <a:xfrm>
              <a:off x="2687772" y="4791808"/>
              <a:ext cx="2475346"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Commodity h/w</a:t>
              </a:r>
            </a:p>
          </p:txBody>
        </p:sp>
        <p:sp>
          <p:nvSpPr>
            <p:cNvPr id="46" name="Rectangle 45"/>
            <p:cNvSpPr/>
            <p:nvPr/>
          </p:nvSpPr>
          <p:spPr>
            <a:xfrm>
              <a:off x="2581546" y="1902691"/>
              <a:ext cx="2728965" cy="3722254"/>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 name="Group 23"/>
          <p:cNvGrpSpPr/>
          <p:nvPr/>
        </p:nvGrpSpPr>
        <p:grpSpPr>
          <a:xfrm>
            <a:off x="6619240" y="2789366"/>
            <a:ext cx="2184206" cy="2319536"/>
            <a:chOff x="8027275" y="1894931"/>
            <a:chExt cx="3490470" cy="3706735"/>
          </a:xfrm>
        </p:grpSpPr>
        <p:sp>
          <p:nvSpPr>
            <p:cNvPr id="35" name="Rectangle 34"/>
            <p:cNvSpPr/>
            <p:nvPr/>
          </p:nvSpPr>
          <p:spPr>
            <a:xfrm>
              <a:off x="9837237" y="4229950"/>
              <a:ext cx="1463040" cy="463970"/>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a:off x="9938849" y="4337224"/>
              <a:ext cx="1295400" cy="24747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050" dirty="0"/>
                <a:t>Expr </a:t>
              </a:r>
              <a:r>
                <a:rPr lang="en-US" sz="1050" dirty="0" err="1"/>
                <a:t>Eval</a:t>
              </a:r>
              <a:r>
                <a:rPr lang="en-US" sz="1050" dirty="0"/>
                <a:t> </a:t>
              </a:r>
            </a:p>
          </p:txBody>
        </p:sp>
        <p:sp>
          <p:nvSpPr>
            <p:cNvPr id="33" name="Rectangle 32"/>
            <p:cNvSpPr/>
            <p:nvPr/>
          </p:nvSpPr>
          <p:spPr>
            <a:xfrm>
              <a:off x="9837237" y="4791807"/>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10890660" y="4326720"/>
              <a:ext cx="270429" cy="270429"/>
            </a:xfrm>
            <a:prstGeom prst="rect">
              <a:avLst/>
            </a:prstGeom>
          </p:spPr>
        </p:pic>
        <p:sp>
          <p:nvSpPr>
            <p:cNvPr id="38" name="Rectangle 37"/>
            <p:cNvSpPr/>
            <p:nvPr/>
          </p:nvSpPr>
          <p:spPr>
            <a:xfrm>
              <a:off x="8293849" y="3048000"/>
              <a:ext cx="1295400" cy="1524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39" name="Rectangle 38"/>
            <p:cNvSpPr/>
            <p:nvPr/>
          </p:nvSpPr>
          <p:spPr>
            <a:xfrm>
              <a:off x="8293849" y="2286000"/>
              <a:ext cx="1295400" cy="762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41" name="Rectangle 40"/>
            <p:cNvSpPr/>
            <p:nvPr/>
          </p:nvSpPr>
          <p:spPr>
            <a:xfrm>
              <a:off x="8293846" y="4793673"/>
              <a:ext cx="1325923"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a:t>
              </a:r>
              <a:br>
                <a:rPr lang="en-US" sz="1050" dirty="0">
                  <a:solidFill>
                    <a:schemeClr val="tx1"/>
                  </a:solidFill>
                </a:rPr>
              </a:br>
              <a:r>
                <a:rPr lang="en-US" sz="1050" dirty="0">
                  <a:solidFill>
                    <a:schemeClr val="tx1"/>
                  </a:solidFill>
                </a:rPr>
                <a:t>h/w</a:t>
              </a:r>
            </a:p>
          </p:txBody>
        </p:sp>
        <p:cxnSp>
          <p:nvCxnSpPr>
            <p:cNvPr id="43" name="Elbow Connector 42"/>
            <p:cNvCxnSpPr>
              <a:stCxn id="39" idx="3"/>
              <a:endCxn id="35" idx="0"/>
            </p:cNvCxnSpPr>
            <p:nvPr/>
          </p:nvCxnSpPr>
          <p:spPr>
            <a:xfrm>
              <a:off x="9589249" y="2667000"/>
              <a:ext cx="979508" cy="1562950"/>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027275" y="1894931"/>
              <a:ext cx="3490470" cy="3706735"/>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0" name="TextBox 49"/>
          <p:cNvSpPr txBox="1"/>
          <p:nvPr/>
        </p:nvSpPr>
        <p:spPr>
          <a:xfrm>
            <a:off x="2013977" y="5425949"/>
            <a:ext cx="1622047" cy="300082"/>
          </a:xfrm>
          <a:prstGeom prst="rect">
            <a:avLst/>
          </a:prstGeom>
          <a:noFill/>
        </p:spPr>
        <p:txBody>
          <a:bodyPr wrap="none" rtlCol="0">
            <a:spAutoFit/>
          </a:bodyPr>
          <a:lstStyle/>
          <a:p>
            <a:r>
              <a:rPr lang="en-US" sz="1350" dirty="0" err="1"/>
              <a:t>CloudVisor</a:t>
            </a:r>
            <a:r>
              <a:rPr lang="en-US" sz="1350" dirty="0"/>
              <a:t> [ZCC+11]</a:t>
            </a:r>
          </a:p>
        </p:txBody>
      </p:sp>
      <p:sp>
        <p:nvSpPr>
          <p:cNvPr id="51" name="TextBox 50"/>
          <p:cNvSpPr txBox="1"/>
          <p:nvPr/>
        </p:nvSpPr>
        <p:spPr>
          <a:xfrm>
            <a:off x="1962923" y="5671232"/>
            <a:ext cx="1741502" cy="300082"/>
          </a:xfrm>
          <a:prstGeom prst="rect">
            <a:avLst/>
          </a:prstGeom>
          <a:noFill/>
        </p:spPr>
        <p:txBody>
          <a:bodyPr wrap="none" rtlCol="0">
            <a:spAutoFit/>
          </a:bodyPr>
          <a:lstStyle/>
          <a:p>
            <a:r>
              <a:rPr lang="en-US" sz="1350" dirty="0"/>
              <a:t>Drawbridge [PBH+ 11]</a:t>
            </a:r>
          </a:p>
        </p:txBody>
      </p:sp>
      <p:sp>
        <p:nvSpPr>
          <p:cNvPr id="52" name="TextBox 51"/>
          <p:cNvSpPr txBox="1"/>
          <p:nvPr/>
        </p:nvSpPr>
        <p:spPr>
          <a:xfrm>
            <a:off x="4461538" y="5453275"/>
            <a:ext cx="1406091" cy="300082"/>
          </a:xfrm>
          <a:prstGeom prst="rect">
            <a:avLst/>
          </a:prstGeom>
          <a:noFill/>
        </p:spPr>
        <p:txBody>
          <a:bodyPr wrap="none" rtlCol="0">
            <a:spAutoFit/>
          </a:bodyPr>
          <a:lstStyle/>
          <a:p>
            <a:r>
              <a:rPr lang="en-US" sz="1350" dirty="0" err="1"/>
              <a:t>TrustedDB</a:t>
            </a:r>
            <a:r>
              <a:rPr lang="en-US" sz="1350" dirty="0"/>
              <a:t> [BS11]</a:t>
            </a:r>
          </a:p>
        </p:txBody>
      </p:sp>
      <p:sp>
        <p:nvSpPr>
          <p:cNvPr id="53" name="TextBox 52"/>
          <p:cNvSpPr txBox="1"/>
          <p:nvPr/>
        </p:nvSpPr>
        <p:spPr>
          <a:xfrm>
            <a:off x="6995984" y="5426941"/>
            <a:ext cx="1662635" cy="300082"/>
          </a:xfrm>
          <a:prstGeom prst="rect">
            <a:avLst/>
          </a:prstGeom>
          <a:noFill/>
        </p:spPr>
        <p:txBody>
          <a:bodyPr wrap="none" rtlCol="0">
            <a:spAutoFit/>
          </a:bodyPr>
          <a:lstStyle/>
          <a:p>
            <a:r>
              <a:rPr lang="en-US" sz="1350" dirty="0"/>
              <a:t>Cipherbase [ABE+12]</a:t>
            </a:r>
          </a:p>
        </p:txBody>
      </p:sp>
      <p:sp>
        <p:nvSpPr>
          <p:cNvPr id="6" name="Notched Right Arrow 5"/>
          <p:cNvSpPr/>
          <p:nvPr/>
        </p:nvSpPr>
        <p:spPr>
          <a:xfrm>
            <a:off x="322712" y="2337886"/>
            <a:ext cx="8480734" cy="191877"/>
          </a:xfrm>
          <a:prstGeom prst="notchedRightArrow">
            <a:avLst/>
          </a:prstGeom>
          <a:gradFill flip="none" rotWithShape="1">
            <a:gsLst>
              <a:gs pos="0">
                <a:srgbClr val="00B050"/>
              </a:gs>
              <a:gs pos="100000">
                <a:srgbClr val="FF0000"/>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3983630" y="2757950"/>
            <a:ext cx="2296218" cy="2357365"/>
            <a:chOff x="2434111" y="3448856"/>
            <a:chExt cx="3603030" cy="3698976"/>
          </a:xfrm>
        </p:grpSpPr>
        <p:sp>
          <p:nvSpPr>
            <p:cNvPr id="49" name="Rectangle 48"/>
            <p:cNvSpPr/>
            <p:nvPr/>
          </p:nvSpPr>
          <p:spPr>
            <a:xfrm>
              <a:off x="4313114" y="5024137"/>
              <a:ext cx="1463040" cy="1215948"/>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p:nvSpPr>
          <p:spPr>
            <a:xfrm>
              <a:off x="4313114" y="6337972"/>
              <a:ext cx="1463040"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Secure h/w</a:t>
              </a:r>
            </a:p>
          </p:txBody>
        </p:sp>
        <p:sp>
          <p:nvSpPr>
            <p:cNvPr id="55" name="Rectangle 54"/>
            <p:cNvSpPr/>
            <p:nvPr/>
          </p:nvSpPr>
          <p:spPr>
            <a:xfrm>
              <a:off x="4414715" y="5108685"/>
              <a:ext cx="1295400" cy="7620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56" name="Rectangle 55"/>
            <p:cNvSpPr/>
            <p:nvPr/>
          </p:nvSpPr>
          <p:spPr>
            <a:xfrm>
              <a:off x="4414715" y="5870685"/>
              <a:ext cx="1295400" cy="24747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t>Embedded OS</a:t>
              </a: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18713">
              <a:off x="5342680" y="5567007"/>
              <a:ext cx="270429" cy="270429"/>
            </a:xfrm>
            <a:prstGeom prst="rect">
              <a:avLst/>
            </a:prstGeom>
          </p:spPr>
        </p:pic>
        <p:sp>
          <p:nvSpPr>
            <p:cNvPr id="58" name="Rectangle 57"/>
            <p:cNvSpPr/>
            <p:nvPr/>
          </p:nvSpPr>
          <p:spPr>
            <a:xfrm>
              <a:off x="2434111" y="3448856"/>
              <a:ext cx="3603030" cy="3698976"/>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p:nvSpPr>
          <p:spPr>
            <a:xfrm>
              <a:off x="2720776" y="4592548"/>
              <a:ext cx="1295400" cy="1524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60" name="Rectangle 59"/>
            <p:cNvSpPr/>
            <p:nvPr/>
          </p:nvSpPr>
          <p:spPr>
            <a:xfrm>
              <a:off x="2720776" y="3830548"/>
              <a:ext cx="1295400" cy="762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61" name="Rectangle 60"/>
            <p:cNvSpPr/>
            <p:nvPr/>
          </p:nvSpPr>
          <p:spPr>
            <a:xfrm>
              <a:off x="2720775" y="6338221"/>
              <a:ext cx="1295401" cy="544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Commodity h/w</a:t>
              </a:r>
            </a:p>
          </p:txBody>
        </p:sp>
        <p:cxnSp>
          <p:nvCxnSpPr>
            <p:cNvPr id="62" name="Elbow Connector 61"/>
            <p:cNvCxnSpPr>
              <a:stCxn id="60" idx="3"/>
              <a:endCxn id="49" idx="0"/>
            </p:cNvCxnSpPr>
            <p:nvPr/>
          </p:nvCxnSpPr>
          <p:spPr>
            <a:xfrm>
              <a:off x="4016176" y="4211548"/>
              <a:ext cx="1028458" cy="812589"/>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12131" y="5115314"/>
            <a:ext cx="466794" cy="300082"/>
          </a:xfrm>
          <a:prstGeom prst="rect">
            <a:avLst/>
          </a:prstGeom>
          <a:noFill/>
        </p:spPr>
        <p:txBody>
          <a:bodyPr wrap="none" rtlCol="0">
            <a:spAutoFit/>
          </a:bodyPr>
          <a:lstStyle/>
          <a:p>
            <a:r>
              <a:rPr lang="en-US" sz="1350" dirty="0"/>
              <a:t>OS+</a:t>
            </a:r>
          </a:p>
        </p:txBody>
      </p:sp>
      <p:sp>
        <p:nvSpPr>
          <p:cNvPr id="63" name="TextBox 62"/>
          <p:cNvSpPr txBox="1"/>
          <p:nvPr/>
        </p:nvSpPr>
        <p:spPr>
          <a:xfrm>
            <a:off x="2443538" y="5123734"/>
            <a:ext cx="663964" cy="300082"/>
          </a:xfrm>
          <a:prstGeom prst="rect">
            <a:avLst/>
          </a:prstGeom>
          <a:noFill/>
        </p:spPr>
        <p:txBody>
          <a:bodyPr wrap="none" rtlCol="0">
            <a:spAutoFit/>
          </a:bodyPr>
          <a:lstStyle/>
          <a:p>
            <a:r>
              <a:rPr lang="en-US" sz="1350" dirty="0"/>
              <a:t>VMM+</a:t>
            </a:r>
          </a:p>
        </p:txBody>
      </p:sp>
      <p:sp>
        <p:nvSpPr>
          <p:cNvPr id="27" name="TextBox 26"/>
          <p:cNvSpPr txBox="1"/>
          <p:nvPr/>
        </p:nvSpPr>
        <p:spPr>
          <a:xfrm>
            <a:off x="4848488" y="5132129"/>
            <a:ext cx="612668" cy="300082"/>
          </a:xfrm>
          <a:prstGeom prst="rect">
            <a:avLst/>
          </a:prstGeom>
          <a:noFill/>
        </p:spPr>
        <p:txBody>
          <a:bodyPr wrap="none" rtlCol="0">
            <a:spAutoFit/>
          </a:bodyPr>
          <a:lstStyle/>
          <a:p>
            <a:r>
              <a:rPr lang="en-US" sz="1350" dirty="0"/>
              <a:t>DBMS</a:t>
            </a:r>
          </a:p>
        </p:txBody>
      </p:sp>
      <p:sp>
        <p:nvSpPr>
          <p:cNvPr id="64" name="TextBox 63"/>
          <p:cNvSpPr txBox="1"/>
          <p:nvPr/>
        </p:nvSpPr>
        <p:spPr>
          <a:xfrm>
            <a:off x="7405400" y="5121178"/>
            <a:ext cx="824265" cy="300082"/>
          </a:xfrm>
          <a:prstGeom prst="rect">
            <a:avLst/>
          </a:prstGeom>
          <a:noFill/>
        </p:spPr>
        <p:txBody>
          <a:bodyPr wrap="none" rtlCol="0">
            <a:spAutoFit/>
          </a:bodyPr>
          <a:lstStyle/>
          <a:p>
            <a:r>
              <a:rPr lang="en-US" sz="1350" dirty="0"/>
              <a:t>&lt;&lt; DBMS</a:t>
            </a:r>
          </a:p>
        </p:txBody>
      </p:sp>
      <p:sp>
        <p:nvSpPr>
          <p:cNvPr id="67" name="TextBox 66"/>
          <p:cNvSpPr txBox="1"/>
          <p:nvPr/>
        </p:nvSpPr>
        <p:spPr>
          <a:xfrm>
            <a:off x="6227655" y="2014950"/>
            <a:ext cx="2598788" cy="300082"/>
          </a:xfrm>
          <a:prstGeom prst="rect">
            <a:avLst/>
          </a:prstGeom>
          <a:noFill/>
        </p:spPr>
        <p:txBody>
          <a:bodyPr wrap="none" rtlCol="0">
            <a:spAutoFit/>
          </a:bodyPr>
          <a:lstStyle/>
          <a:p>
            <a:r>
              <a:rPr lang="en-US" sz="1350" dirty="0"/>
              <a:t>Formal verification for correctness</a:t>
            </a:r>
          </a:p>
        </p:txBody>
      </p:sp>
      <p:sp>
        <p:nvSpPr>
          <p:cNvPr id="65" name="TextBox 64"/>
          <p:cNvSpPr txBox="1"/>
          <p:nvPr/>
        </p:nvSpPr>
        <p:spPr>
          <a:xfrm>
            <a:off x="482436" y="5453275"/>
            <a:ext cx="842025" cy="307777"/>
          </a:xfrm>
          <a:prstGeom prst="rect">
            <a:avLst/>
          </a:prstGeom>
          <a:noFill/>
        </p:spPr>
        <p:txBody>
          <a:bodyPr wrap="none" rtlCol="0">
            <a:spAutoFit/>
          </a:bodyPr>
          <a:lstStyle/>
          <a:p>
            <a:r>
              <a:rPr lang="en-US" sz="1400" dirty="0"/>
              <a:t>[AWSGC]</a:t>
            </a:r>
          </a:p>
        </p:txBody>
      </p:sp>
    </p:spTree>
    <p:extLst>
      <p:ext uri="{BB962C8B-B14F-4D97-AF65-F5344CB8AC3E}">
        <p14:creationId xmlns:p14="http://schemas.microsoft.com/office/powerpoint/2010/main" val="2331739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Software Verification</a:t>
            </a:r>
          </a:p>
        </p:txBody>
      </p:sp>
      <p:sp>
        <p:nvSpPr>
          <p:cNvPr id="3" name="Content Placeholder 2"/>
          <p:cNvSpPr>
            <a:spLocks noGrp="1"/>
          </p:cNvSpPr>
          <p:nvPr>
            <p:ph idx="1"/>
          </p:nvPr>
        </p:nvSpPr>
        <p:spPr/>
        <p:txBody>
          <a:bodyPr/>
          <a:lstStyle/>
          <a:p>
            <a:pPr>
              <a:lnSpc>
                <a:spcPct val="150000"/>
              </a:lnSpc>
            </a:pPr>
            <a:r>
              <a:rPr lang="en-US" dirty="0"/>
              <a:t>seL4 microkernel [KEH+ 09]:</a:t>
            </a:r>
          </a:p>
          <a:p>
            <a:pPr lvl="1">
              <a:lnSpc>
                <a:spcPct val="150000"/>
              </a:lnSpc>
            </a:pPr>
            <a:r>
              <a:rPr lang="en-US" dirty="0"/>
              <a:t>8700 lines of C code</a:t>
            </a:r>
          </a:p>
          <a:p>
            <a:pPr lvl="1">
              <a:lnSpc>
                <a:spcPct val="150000"/>
              </a:lnSpc>
            </a:pPr>
            <a:r>
              <a:rPr lang="en-US" dirty="0"/>
              <a:t>22 person year effort</a:t>
            </a:r>
          </a:p>
          <a:p>
            <a:pPr>
              <a:lnSpc>
                <a:spcPct val="150000"/>
              </a:lnSpc>
            </a:pPr>
            <a:r>
              <a:rPr lang="en-US" dirty="0"/>
              <a:t>Verification tools:</a:t>
            </a:r>
          </a:p>
          <a:p>
            <a:pPr lvl="1">
              <a:lnSpc>
                <a:spcPct val="150000"/>
              </a:lnSpc>
            </a:pPr>
            <a:r>
              <a:rPr lang="en-US" dirty="0"/>
              <a:t>Boogie [BCD+ 05]</a:t>
            </a:r>
          </a:p>
        </p:txBody>
      </p:sp>
      <p:sp>
        <p:nvSpPr>
          <p:cNvPr id="6" name="Slide Number Placeholder 5"/>
          <p:cNvSpPr>
            <a:spLocks noGrp="1"/>
          </p:cNvSpPr>
          <p:nvPr>
            <p:ph type="sldNum" sz="quarter" idx="12"/>
          </p:nvPr>
        </p:nvSpPr>
        <p:spPr/>
        <p:txBody>
          <a:bodyPr/>
          <a:lstStyle/>
          <a:p>
            <a:fld id="{BACC0D7D-E0FC-49BF-B4A2-5B13217C58F0}" type="slidenum">
              <a:rPr lang="en-US" smtClean="0"/>
              <a:t>78</a:t>
            </a:fld>
            <a:endParaRPr lang="en-US"/>
          </a:p>
        </p:txBody>
      </p:sp>
    </p:spTree>
    <p:extLst>
      <p:ext uri="{BB962C8B-B14F-4D97-AF65-F5344CB8AC3E}">
        <p14:creationId xmlns:p14="http://schemas.microsoft.com/office/powerpoint/2010/main" val="17676374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a:t>
            </a:r>
          </a:p>
        </p:txBody>
      </p:sp>
      <p:sp>
        <p:nvSpPr>
          <p:cNvPr id="3" name="Slide Number Placeholder 2"/>
          <p:cNvSpPr>
            <a:spLocks noGrp="1"/>
          </p:cNvSpPr>
          <p:nvPr>
            <p:ph type="sldNum" sz="quarter" idx="12"/>
          </p:nvPr>
        </p:nvSpPr>
        <p:spPr/>
        <p:txBody>
          <a:bodyPr/>
          <a:lstStyle/>
          <a:p>
            <a:fld id="{BACC0D7D-E0FC-49BF-B4A2-5B13217C58F0}" type="slidenum">
              <a:rPr lang="en-US" smtClean="0"/>
              <a:t>79</a:t>
            </a:fld>
            <a:endParaRPr lang="en-US"/>
          </a:p>
        </p:txBody>
      </p:sp>
      <p:sp>
        <p:nvSpPr>
          <p:cNvPr id="5" name="Rectangle 4"/>
          <p:cNvSpPr/>
          <p:nvPr/>
        </p:nvSpPr>
        <p:spPr>
          <a:xfrm>
            <a:off x="1512962" y="1886981"/>
            <a:ext cx="1528753" cy="108482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1512961" y="2971802"/>
            <a:ext cx="1528753" cy="1417599"/>
          </a:xfrm>
          <a:prstGeom prst="rect">
            <a:avLst/>
          </a:prstGeom>
          <a:solidFill>
            <a:srgbClr val="FF000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t>OS</a:t>
            </a:r>
          </a:p>
        </p:txBody>
      </p:sp>
      <p:sp>
        <p:nvSpPr>
          <p:cNvPr id="7" name="Rectangle 6"/>
          <p:cNvSpPr/>
          <p:nvPr/>
        </p:nvSpPr>
        <p:spPr>
          <a:xfrm>
            <a:off x="1599410" y="2000725"/>
            <a:ext cx="1353582" cy="796225"/>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t>DBMS</a:t>
            </a: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2587964" y="2520218"/>
            <a:ext cx="282576" cy="282576"/>
          </a:xfrm>
          <a:prstGeom prst="rect">
            <a:avLst/>
          </a:prstGeom>
        </p:spPr>
      </p:pic>
      <p:sp>
        <p:nvSpPr>
          <p:cNvPr id="9" name="Rectangle 8"/>
          <p:cNvSpPr/>
          <p:nvPr/>
        </p:nvSpPr>
        <p:spPr>
          <a:xfrm>
            <a:off x="1512962" y="4621029"/>
            <a:ext cx="1528753" cy="569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Commodity h/w</a:t>
            </a:r>
          </a:p>
        </p:txBody>
      </p:sp>
      <p:sp>
        <p:nvSpPr>
          <p:cNvPr id="10" name="Rectangle 9"/>
          <p:cNvSpPr/>
          <p:nvPr/>
        </p:nvSpPr>
        <p:spPr>
          <a:xfrm>
            <a:off x="1295400" y="1600200"/>
            <a:ext cx="1981200" cy="3889437"/>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9113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Encryption and </a:t>
            </a:r>
            <a:r>
              <a:rPr lang="en-US" sz="4000" dirty="0" err="1"/>
              <a:t>DbaaS</a:t>
            </a:r>
            <a:r>
              <a:rPr lang="en-US" sz="4000" dirty="0"/>
              <a:t>: Functionality</a:t>
            </a:r>
          </a:p>
        </p:txBody>
      </p:sp>
      <p:sp>
        <p:nvSpPr>
          <p:cNvPr id="3" name="Slide Number Placeholder 2"/>
          <p:cNvSpPr>
            <a:spLocks noGrp="1"/>
          </p:cNvSpPr>
          <p:nvPr>
            <p:ph type="sldNum" sz="quarter" idx="12"/>
          </p:nvPr>
        </p:nvSpPr>
        <p:spPr/>
        <p:txBody>
          <a:bodyPr/>
          <a:lstStyle/>
          <a:p>
            <a:fld id="{BACC0D7D-E0FC-49BF-B4A2-5B13217C58F0}" type="slidenum">
              <a:rPr lang="en-US" smtClean="0"/>
              <a:t>8</a:t>
            </a:fld>
            <a:endParaRPr lang="en-US"/>
          </a:p>
        </p:txBody>
      </p:sp>
      <p:pic>
        <p:nvPicPr>
          <p:cNvPr id="20" name="Picture 19"/>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pic>
        <p:nvPicPr>
          <p:cNvPr id="21" name="Picture 2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19200" y="2743200"/>
            <a:ext cx="1066006" cy="1066006"/>
          </a:xfrm>
          <a:prstGeom prst="rect">
            <a:avLst/>
          </a:prstGeom>
        </p:spPr>
      </p:pic>
      <p:pic>
        <p:nvPicPr>
          <p:cNvPr id="22" name="Picture 2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48676" y="2743200"/>
            <a:ext cx="1066006" cy="1066006"/>
          </a:xfrm>
          <a:prstGeom prst="rect">
            <a:avLst/>
          </a:prstGeom>
        </p:spPr>
      </p:pic>
      <p:pic>
        <p:nvPicPr>
          <p:cNvPr id="23" name="Picture 22"/>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33600" y="2743200"/>
            <a:ext cx="1066006" cy="1066006"/>
          </a:xfrm>
          <a:prstGeom prst="rect">
            <a:avLst/>
          </a:prstGeom>
        </p:spPr>
      </p:pic>
      <p:cxnSp>
        <p:nvCxnSpPr>
          <p:cNvPr id="24" name="Straight Connector 23"/>
          <p:cNvCxnSpPr/>
          <p:nvPr/>
        </p:nvCxnSpPr>
        <p:spPr>
          <a:xfrm>
            <a:off x="228600" y="49530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33" name="Picture 32"/>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35" name="Picture 34"/>
          <p:cNvPicPr>
            <a:picLocks noChangeAspect="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spTree>
    <p:extLst>
      <p:ext uri="{BB962C8B-B14F-4D97-AF65-F5344CB8AC3E}">
        <p14:creationId xmlns:p14="http://schemas.microsoft.com/office/powerpoint/2010/main" val="3741451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a:t>
            </a:r>
          </a:p>
        </p:txBody>
      </p:sp>
      <p:sp>
        <p:nvSpPr>
          <p:cNvPr id="3" name="Slide Number Placeholder 2"/>
          <p:cNvSpPr>
            <a:spLocks noGrp="1"/>
          </p:cNvSpPr>
          <p:nvPr>
            <p:ph type="sldNum" sz="quarter" idx="12"/>
          </p:nvPr>
        </p:nvSpPr>
        <p:spPr/>
        <p:txBody>
          <a:bodyPr/>
          <a:lstStyle/>
          <a:p>
            <a:fld id="{BACC0D7D-E0FC-49BF-B4A2-5B13217C58F0}" type="slidenum">
              <a:rPr lang="en-US" smtClean="0"/>
              <a:t>80</a:t>
            </a:fld>
            <a:endParaRPr lang="en-US"/>
          </a:p>
        </p:txBody>
      </p:sp>
      <p:sp>
        <p:nvSpPr>
          <p:cNvPr id="5" name="Rectangle 4"/>
          <p:cNvSpPr/>
          <p:nvPr/>
        </p:nvSpPr>
        <p:spPr>
          <a:xfrm>
            <a:off x="5181599" y="3200400"/>
            <a:ext cx="1528753" cy="123722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2814647" y="3044765"/>
            <a:ext cx="1528753" cy="1417599"/>
          </a:xfrm>
          <a:prstGeom prst="rect">
            <a:avLst/>
          </a:prstGeom>
          <a:solidFill>
            <a:srgbClr val="FF000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t>OS</a:t>
            </a:r>
          </a:p>
        </p:txBody>
      </p:sp>
      <p:sp>
        <p:nvSpPr>
          <p:cNvPr id="7" name="Rectangle 6"/>
          <p:cNvSpPr/>
          <p:nvPr/>
        </p:nvSpPr>
        <p:spPr>
          <a:xfrm>
            <a:off x="5278359" y="3318575"/>
            <a:ext cx="1353582" cy="796225"/>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dirty="0"/>
              <a:t>DBMS</a:t>
            </a:r>
            <a:endParaRPr lang="en-US" sz="135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6288969" y="3639255"/>
            <a:ext cx="282576" cy="282576"/>
          </a:xfrm>
          <a:prstGeom prst="rect">
            <a:avLst/>
          </a:prstGeom>
        </p:spPr>
      </p:pic>
      <p:sp>
        <p:nvSpPr>
          <p:cNvPr id="9" name="Rectangle 8"/>
          <p:cNvSpPr/>
          <p:nvPr/>
        </p:nvSpPr>
        <p:spPr>
          <a:xfrm>
            <a:off x="2805986" y="4693992"/>
            <a:ext cx="1528753" cy="569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Commodity h/w</a:t>
            </a:r>
          </a:p>
        </p:txBody>
      </p:sp>
      <p:sp>
        <p:nvSpPr>
          <p:cNvPr id="10" name="Rectangle 9"/>
          <p:cNvSpPr/>
          <p:nvPr/>
        </p:nvSpPr>
        <p:spPr>
          <a:xfrm>
            <a:off x="2438400" y="2667000"/>
            <a:ext cx="4572000" cy="2895600"/>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5181600" y="4693992"/>
            <a:ext cx="1528753" cy="569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Secure</a:t>
            </a:r>
            <a:br>
              <a:rPr lang="en-US" dirty="0">
                <a:solidFill>
                  <a:schemeClr val="tx1"/>
                </a:solidFill>
              </a:rPr>
            </a:br>
            <a:r>
              <a:rPr lang="en-US" dirty="0">
                <a:solidFill>
                  <a:schemeClr val="tx1"/>
                </a:solidFill>
              </a:rPr>
              <a:t>h/w</a:t>
            </a:r>
          </a:p>
        </p:txBody>
      </p:sp>
      <p:sp>
        <p:nvSpPr>
          <p:cNvPr id="12" name="Rectangle 11"/>
          <p:cNvSpPr/>
          <p:nvPr/>
        </p:nvSpPr>
        <p:spPr>
          <a:xfrm>
            <a:off x="5278359" y="3962400"/>
            <a:ext cx="1353582" cy="389095"/>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dirty="0"/>
              <a:t>Embedded OS</a:t>
            </a:r>
            <a:endParaRPr lang="en-US" sz="1200" dirty="0"/>
          </a:p>
        </p:txBody>
      </p:sp>
      <p:cxnSp>
        <p:nvCxnSpPr>
          <p:cNvPr id="13" name="Straight Arrow Connector 12"/>
          <p:cNvCxnSpPr>
            <a:stCxn id="9" idx="3"/>
            <a:endCxn id="11" idx="1"/>
          </p:cNvCxnSpPr>
          <p:nvPr/>
        </p:nvCxnSpPr>
        <p:spPr>
          <a:xfrm>
            <a:off x="4334739" y="4978702"/>
            <a:ext cx="846861" cy="0"/>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3962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Module Design Space</a:t>
            </a:r>
          </a:p>
        </p:txBody>
      </p:sp>
      <p:sp>
        <p:nvSpPr>
          <p:cNvPr id="3" name="Slide Number Placeholder 2"/>
          <p:cNvSpPr>
            <a:spLocks noGrp="1"/>
          </p:cNvSpPr>
          <p:nvPr>
            <p:ph type="sldNum" sz="quarter" idx="12"/>
          </p:nvPr>
        </p:nvSpPr>
        <p:spPr/>
        <p:txBody>
          <a:bodyPr/>
          <a:lstStyle/>
          <a:p>
            <a:fld id="{BACC0D7D-E0FC-49BF-B4A2-5B13217C58F0}" type="slidenum">
              <a:rPr lang="en-US" smtClean="0"/>
              <a:t>81</a:t>
            </a:fld>
            <a:endParaRPr lang="en-US"/>
          </a:p>
        </p:txBody>
      </p:sp>
      <p:graphicFrame>
        <p:nvGraphicFramePr>
          <p:cNvPr id="4" name="Table 3"/>
          <p:cNvGraphicFramePr>
            <a:graphicFrameLocks noGrp="1"/>
          </p:cNvGraphicFramePr>
          <p:nvPr>
            <p:extLst/>
          </p:nvPr>
        </p:nvGraphicFramePr>
        <p:xfrm>
          <a:off x="1964641" y="1851820"/>
          <a:ext cx="5705735" cy="4504530"/>
        </p:xfrm>
        <a:graphic>
          <a:graphicData uri="http://schemas.openxmlformats.org/drawingml/2006/table">
            <a:tbl>
              <a:tblPr bandRow="1">
                <a:tableStyleId>{5C22544A-7EE6-4342-B048-85BDC9FD1C3A}</a:tableStyleId>
              </a:tblPr>
              <a:tblGrid>
                <a:gridCol w="1141147">
                  <a:extLst>
                    <a:ext uri="{9D8B030D-6E8A-4147-A177-3AD203B41FA5}">
                      <a16:colId xmlns:a16="http://schemas.microsoft.com/office/drawing/2014/main" val="20000"/>
                    </a:ext>
                  </a:extLst>
                </a:gridCol>
                <a:gridCol w="1141147">
                  <a:extLst>
                    <a:ext uri="{9D8B030D-6E8A-4147-A177-3AD203B41FA5}">
                      <a16:colId xmlns:a16="http://schemas.microsoft.com/office/drawing/2014/main" val="20001"/>
                    </a:ext>
                  </a:extLst>
                </a:gridCol>
                <a:gridCol w="1141147">
                  <a:extLst>
                    <a:ext uri="{9D8B030D-6E8A-4147-A177-3AD203B41FA5}">
                      <a16:colId xmlns:a16="http://schemas.microsoft.com/office/drawing/2014/main" val="20002"/>
                    </a:ext>
                  </a:extLst>
                </a:gridCol>
                <a:gridCol w="1141147">
                  <a:extLst>
                    <a:ext uri="{9D8B030D-6E8A-4147-A177-3AD203B41FA5}">
                      <a16:colId xmlns:a16="http://schemas.microsoft.com/office/drawing/2014/main" val="20003"/>
                    </a:ext>
                  </a:extLst>
                </a:gridCol>
                <a:gridCol w="1141147">
                  <a:extLst>
                    <a:ext uri="{9D8B030D-6E8A-4147-A177-3AD203B41FA5}">
                      <a16:colId xmlns:a16="http://schemas.microsoft.com/office/drawing/2014/main" val="20004"/>
                    </a:ext>
                  </a:extLst>
                </a:gridCol>
              </a:tblGrid>
              <a:tr h="900906">
                <a:tc>
                  <a:txBody>
                    <a:bodyPr/>
                    <a:lstStyle/>
                    <a:p>
                      <a:pPr algn="ctr"/>
                      <a:endParaRPr lang="en-US" sz="1900" dirty="0"/>
                    </a:p>
                  </a:txBody>
                  <a:tcPr marL="90091" marR="90091" marT="45046" marB="45046"/>
                </a:tc>
                <a:tc>
                  <a:txBody>
                    <a:bodyPr/>
                    <a:lstStyle/>
                    <a:p>
                      <a:pPr algn="ctr"/>
                      <a:r>
                        <a:rPr lang="en-US" sz="1900" dirty="0"/>
                        <a:t>OS+</a:t>
                      </a:r>
                    </a:p>
                  </a:txBody>
                  <a:tcPr marL="90091" marR="90091" marT="45046" marB="45046" anchor="ctr"/>
                </a:tc>
                <a:tc>
                  <a:txBody>
                    <a:bodyPr/>
                    <a:lstStyle/>
                    <a:p>
                      <a:pPr algn="ctr"/>
                      <a:r>
                        <a:rPr lang="en-US" sz="1900" dirty="0"/>
                        <a:t>VMM+</a:t>
                      </a:r>
                    </a:p>
                  </a:txBody>
                  <a:tcPr marL="90091" marR="90091" marT="45046" marB="45046" anchor="ctr"/>
                </a:tc>
                <a:tc>
                  <a:txBody>
                    <a:bodyPr/>
                    <a:lstStyle/>
                    <a:p>
                      <a:pPr algn="ctr"/>
                      <a:r>
                        <a:rPr lang="en-US" sz="1900" baseline="0" dirty="0"/>
                        <a:t>DBMS*</a:t>
                      </a:r>
                      <a:endParaRPr lang="en-US" sz="1900" dirty="0"/>
                    </a:p>
                  </a:txBody>
                  <a:tcPr marL="90091" marR="90091" marT="45046" marB="45046" anchor="ctr"/>
                </a:tc>
                <a:tc>
                  <a:txBody>
                    <a:bodyPr/>
                    <a:lstStyle/>
                    <a:p>
                      <a:pPr algn="ctr"/>
                      <a:r>
                        <a:rPr lang="en-US" sz="1900" dirty="0"/>
                        <a:t>&lt;&lt;DBMS</a:t>
                      </a:r>
                    </a:p>
                  </a:txBody>
                  <a:tcPr marL="90091" marR="90091" marT="45046" marB="45046" anchor="ctr"/>
                </a:tc>
                <a:extLst>
                  <a:ext uri="{0D108BD9-81ED-4DB2-BD59-A6C34878D82A}">
                    <a16:rowId xmlns:a16="http://schemas.microsoft.com/office/drawing/2014/main" val="10000"/>
                  </a:ext>
                </a:extLst>
              </a:tr>
              <a:tr h="900906">
                <a:tc>
                  <a:txBody>
                    <a:bodyPr/>
                    <a:lstStyle/>
                    <a:p>
                      <a:pPr algn="ctr"/>
                      <a:r>
                        <a:rPr lang="en-US" sz="1400" dirty="0"/>
                        <a:t>Physical</a:t>
                      </a:r>
                      <a:br>
                        <a:rPr lang="en-US" sz="1400" dirty="0"/>
                      </a:br>
                      <a:r>
                        <a:rPr lang="en-US" sz="1400" dirty="0"/>
                        <a:t>Server</a:t>
                      </a:r>
                      <a:br>
                        <a:rPr lang="en-US" sz="1400" dirty="0"/>
                      </a:br>
                      <a:r>
                        <a:rPr lang="en-US" sz="1400" dirty="0"/>
                        <a:t>Protection</a:t>
                      </a:r>
                    </a:p>
                  </a:txBody>
                  <a:tcPr marL="90091" marR="90091" marT="45046" marB="45046" anchor="ctr"/>
                </a:tc>
                <a:tc>
                  <a:txBody>
                    <a:bodyPr/>
                    <a:lstStyle/>
                    <a:p>
                      <a:pPr algn="ctr"/>
                      <a:endParaRPr lang="en-US" sz="1900"/>
                    </a:p>
                  </a:txBody>
                  <a:tcPr marL="90091" marR="90091" marT="45046" marB="45046"/>
                </a:tc>
                <a:tc>
                  <a:txBody>
                    <a:bodyPr/>
                    <a:lstStyle/>
                    <a:p>
                      <a:pPr algn="ctr"/>
                      <a:endParaRPr lang="en-US" sz="1900"/>
                    </a:p>
                  </a:txBody>
                  <a:tcPr marL="90091" marR="90091" marT="45046" marB="45046"/>
                </a:tc>
                <a:tc>
                  <a:txBody>
                    <a:bodyPr/>
                    <a:lstStyle/>
                    <a:p>
                      <a:pPr algn="ctr"/>
                      <a:endParaRPr lang="en-US" sz="1900"/>
                    </a:p>
                  </a:txBody>
                  <a:tcPr marL="90091" marR="90091" marT="45046" marB="45046"/>
                </a:tc>
                <a:tc>
                  <a:txBody>
                    <a:bodyPr/>
                    <a:lstStyle/>
                    <a:p>
                      <a:pPr algn="ctr"/>
                      <a:endParaRPr lang="en-US" sz="1900"/>
                    </a:p>
                  </a:txBody>
                  <a:tcPr marL="90091" marR="90091" marT="45046" marB="45046"/>
                </a:tc>
                <a:extLst>
                  <a:ext uri="{0D108BD9-81ED-4DB2-BD59-A6C34878D82A}">
                    <a16:rowId xmlns:a16="http://schemas.microsoft.com/office/drawing/2014/main" val="10001"/>
                  </a:ext>
                </a:extLst>
              </a:tr>
              <a:tr h="900906">
                <a:tc>
                  <a:txBody>
                    <a:bodyPr/>
                    <a:lstStyle/>
                    <a:p>
                      <a:pPr algn="ctr"/>
                      <a:r>
                        <a:rPr lang="en-US" sz="1400" dirty="0"/>
                        <a:t>Secure</a:t>
                      </a:r>
                      <a:br>
                        <a:rPr lang="en-US" sz="1400" dirty="0"/>
                      </a:br>
                      <a:r>
                        <a:rPr lang="en-US" sz="1400" dirty="0"/>
                        <a:t>Co-Processor</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2"/>
                  </a:ext>
                </a:extLst>
              </a:tr>
              <a:tr h="900906">
                <a:tc>
                  <a:txBody>
                    <a:bodyPr/>
                    <a:lstStyle/>
                    <a:p>
                      <a:pPr algn="ctr"/>
                      <a:r>
                        <a:rPr lang="en-US" sz="1400" dirty="0"/>
                        <a:t>FPGA</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3"/>
                  </a:ext>
                </a:extLst>
              </a:tr>
              <a:tr h="900906">
                <a:tc>
                  <a:txBody>
                    <a:bodyPr/>
                    <a:lstStyle/>
                    <a:p>
                      <a:pPr algn="ctr"/>
                      <a:r>
                        <a:rPr lang="en-US" sz="1400" dirty="0"/>
                        <a:t>Intel SGX</a:t>
                      </a:r>
                      <a:endParaRPr lang="en-US" sz="1900" dirty="0"/>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4"/>
                  </a:ext>
                </a:extLst>
              </a:tr>
            </a:tbl>
          </a:graphicData>
        </a:graphic>
      </p:graphicFrame>
      <p:sp>
        <p:nvSpPr>
          <p:cNvPr id="6" name="TextBox 5"/>
          <p:cNvSpPr txBox="1"/>
          <p:nvPr/>
        </p:nvSpPr>
        <p:spPr>
          <a:xfrm>
            <a:off x="2362200" y="1417638"/>
            <a:ext cx="4627934" cy="369332"/>
          </a:xfrm>
          <a:prstGeom prst="rect">
            <a:avLst/>
          </a:prstGeom>
          <a:noFill/>
        </p:spPr>
        <p:txBody>
          <a:bodyPr wrap="none" rtlCol="0">
            <a:spAutoFit/>
          </a:bodyPr>
          <a:lstStyle/>
          <a:p>
            <a:r>
              <a:rPr lang="en-US" dirty="0"/>
              <a:t>Trusted Functionality (Trusted Computing Base)</a:t>
            </a:r>
          </a:p>
        </p:txBody>
      </p:sp>
      <p:sp>
        <p:nvSpPr>
          <p:cNvPr id="7" name="TextBox 6"/>
          <p:cNvSpPr txBox="1"/>
          <p:nvPr/>
        </p:nvSpPr>
        <p:spPr>
          <a:xfrm rot="16200000">
            <a:off x="-613269" y="3995324"/>
            <a:ext cx="4339073" cy="369332"/>
          </a:xfrm>
          <a:prstGeom prst="rect">
            <a:avLst/>
          </a:prstGeom>
          <a:noFill/>
        </p:spPr>
        <p:txBody>
          <a:bodyPr wrap="none" rtlCol="0">
            <a:spAutoFit/>
          </a:bodyPr>
          <a:lstStyle/>
          <a:p>
            <a:r>
              <a:rPr lang="en-US" dirty="0"/>
              <a:t>Physical protection &amp; h/w provided isolation</a:t>
            </a:r>
          </a:p>
        </p:txBody>
      </p:sp>
    </p:spTree>
    <p:extLst>
      <p:ext uri="{BB962C8B-B14F-4D97-AF65-F5344CB8AC3E}">
        <p14:creationId xmlns:p14="http://schemas.microsoft.com/office/powerpoint/2010/main" val="6969317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Previous Use of Secure Hardware</a:t>
            </a:r>
          </a:p>
        </p:txBody>
      </p:sp>
      <p:sp>
        <p:nvSpPr>
          <p:cNvPr id="3" name="Content Placeholder 2"/>
          <p:cNvSpPr>
            <a:spLocks noGrp="1"/>
          </p:cNvSpPr>
          <p:nvPr>
            <p:ph idx="1"/>
          </p:nvPr>
        </p:nvSpPr>
        <p:spPr/>
        <p:txBody>
          <a:bodyPr>
            <a:normAutofit lnSpcReduction="10000"/>
          </a:bodyPr>
          <a:lstStyle/>
          <a:p>
            <a:pPr>
              <a:lnSpc>
                <a:spcPct val="110000"/>
              </a:lnSpc>
            </a:pPr>
            <a:r>
              <a:rPr lang="en-US" dirty="0"/>
              <a:t>Secure Co-Processor</a:t>
            </a:r>
          </a:p>
          <a:p>
            <a:pPr lvl="1">
              <a:lnSpc>
                <a:spcPct val="110000"/>
              </a:lnSpc>
            </a:pPr>
            <a:r>
              <a:rPr lang="en-US" dirty="0"/>
              <a:t>ATMs, smart cards </a:t>
            </a:r>
          </a:p>
          <a:p>
            <a:pPr>
              <a:lnSpc>
                <a:spcPct val="110000"/>
              </a:lnSpc>
            </a:pPr>
            <a:r>
              <a:rPr lang="en-US" dirty="0"/>
              <a:t>Hardware Security Modules</a:t>
            </a:r>
          </a:p>
          <a:p>
            <a:pPr lvl="1">
              <a:lnSpc>
                <a:spcPct val="110000"/>
              </a:lnSpc>
            </a:pPr>
            <a:r>
              <a:rPr lang="en-US" dirty="0"/>
              <a:t>Tamper-proof crypto acceleration [</a:t>
            </a:r>
            <a:r>
              <a:rPr lang="en-US" dirty="0" err="1"/>
              <a:t>CloudHSM</a:t>
            </a:r>
            <a:r>
              <a:rPr lang="en-US" dirty="0"/>
              <a:t>]</a:t>
            </a:r>
          </a:p>
          <a:p>
            <a:pPr>
              <a:lnSpc>
                <a:spcPct val="110000"/>
              </a:lnSpc>
            </a:pPr>
            <a:r>
              <a:rPr lang="en-US" dirty="0"/>
              <a:t>FPGAs</a:t>
            </a:r>
          </a:p>
          <a:p>
            <a:pPr lvl="1">
              <a:lnSpc>
                <a:spcPct val="110000"/>
              </a:lnSpc>
            </a:pPr>
            <a:r>
              <a:rPr lang="en-US" dirty="0"/>
              <a:t>Military use</a:t>
            </a:r>
          </a:p>
          <a:p>
            <a:pPr>
              <a:lnSpc>
                <a:spcPct val="110000"/>
              </a:lnSpc>
            </a:pPr>
            <a:r>
              <a:rPr lang="en-US" dirty="0"/>
              <a:t>TPM chips</a:t>
            </a:r>
          </a:p>
          <a:p>
            <a:pPr lvl="1">
              <a:lnSpc>
                <a:spcPct val="110000"/>
              </a:lnSpc>
            </a:pPr>
            <a:r>
              <a:rPr lang="en-US" dirty="0"/>
              <a:t>Laptops, etc.</a:t>
            </a:r>
          </a:p>
        </p:txBody>
      </p:sp>
      <p:sp>
        <p:nvSpPr>
          <p:cNvPr id="4" name="Slide Number Placeholder 3"/>
          <p:cNvSpPr>
            <a:spLocks noGrp="1"/>
          </p:cNvSpPr>
          <p:nvPr>
            <p:ph type="sldNum" sz="quarter" idx="12"/>
          </p:nvPr>
        </p:nvSpPr>
        <p:spPr/>
        <p:txBody>
          <a:bodyPr/>
          <a:lstStyle/>
          <a:p>
            <a:fld id="{BACC0D7D-E0FC-49BF-B4A2-5B13217C58F0}" type="slidenum">
              <a:rPr lang="en-US" smtClean="0"/>
              <a:t>82</a:t>
            </a:fld>
            <a:endParaRPr lang="en-US"/>
          </a:p>
        </p:txBody>
      </p:sp>
      <p:sp>
        <p:nvSpPr>
          <p:cNvPr id="5" name="TextBox 4"/>
          <p:cNvSpPr txBox="1"/>
          <p:nvPr/>
        </p:nvSpPr>
        <p:spPr>
          <a:xfrm>
            <a:off x="3200401" y="5266551"/>
            <a:ext cx="985654" cy="300082"/>
          </a:xfrm>
          <a:prstGeom prst="rect">
            <a:avLst/>
          </a:prstGeom>
          <a:noFill/>
        </p:spPr>
        <p:txBody>
          <a:bodyPr wrap="none" rtlCol="0">
            <a:spAutoFit/>
          </a:bodyPr>
          <a:lstStyle/>
          <a:p>
            <a:r>
              <a:rPr lang="en-US" sz="1350" dirty="0"/>
              <a:t>[</a:t>
            </a:r>
            <a:r>
              <a:rPr lang="en-US" sz="1350" dirty="0" err="1"/>
              <a:t>TCGNotes</a:t>
            </a:r>
            <a:r>
              <a:rPr lang="en-US" sz="1350" dirty="0"/>
              <a:t>]</a:t>
            </a:r>
          </a:p>
        </p:txBody>
      </p:sp>
      <p:grpSp>
        <p:nvGrpSpPr>
          <p:cNvPr id="6" name="Group 5"/>
          <p:cNvGrpSpPr/>
          <p:nvPr/>
        </p:nvGrpSpPr>
        <p:grpSpPr>
          <a:xfrm>
            <a:off x="5429250" y="3943351"/>
            <a:ext cx="2265035" cy="1955006"/>
            <a:chOff x="2362200" y="3323593"/>
            <a:chExt cx="3643313" cy="3305807"/>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856785"/>
              <a:ext cx="3643313" cy="27726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178629" y="3323593"/>
              <a:ext cx="1750756" cy="507422"/>
            </a:xfrm>
            <a:prstGeom prst="rect">
              <a:avLst/>
            </a:prstGeom>
            <a:noFill/>
          </p:spPr>
          <p:txBody>
            <a:bodyPr wrap="none" rtlCol="0">
              <a:spAutoFit/>
            </a:bodyPr>
            <a:lstStyle/>
            <a:p>
              <a:r>
                <a:rPr lang="en-US" sz="1350" b="1" dirty="0"/>
                <a:t>Secure FPGA</a:t>
              </a:r>
            </a:p>
          </p:txBody>
        </p:sp>
      </p:grpSp>
      <p:grpSp>
        <p:nvGrpSpPr>
          <p:cNvPr id="9" name="Group 8"/>
          <p:cNvGrpSpPr/>
          <p:nvPr/>
        </p:nvGrpSpPr>
        <p:grpSpPr>
          <a:xfrm>
            <a:off x="5895750" y="2114550"/>
            <a:ext cx="1990951" cy="1489536"/>
            <a:chOff x="990600" y="3452727"/>
            <a:chExt cx="2654601" cy="1986048"/>
          </a:xfrm>
        </p:grpSpPr>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343400"/>
              <a:ext cx="17621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066800" y="3452727"/>
              <a:ext cx="2578401" cy="954108"/>
            </a:xfrm>
            <a:prstGeom prst="rect">
              <a:avLst/>
            </a:prstGeom>
          </p:spPr>
          <p:txBody>
            <a:bodyPr wrap="square">
              <a:spAutoFit/>
            </a:bodyPr>
            <a:lstStyle/>
            <a:p>
              <a:r>
                <a:rPr lang="en-US" sz="1350" b="1" dirty="0"/>
                <a:t>IBM 4764 PCI-X Cryptographic Coprocessor</a:t>
              </a:r>
              <a:endParaRPr lang="en-US" sz="1350" dirty="0"/>
            </a:p>
          </p:txBody>
        </p:sp>
      </p:grpSp>
    </p:spTree>
    <p:extLst>
      <p:ext uri="{BB962C8B-B14F-4D97-AF65-F5344CB8AC3E}">
        <p14:creationId xmlns:p14="http://schemas.microsoft.com/office/powerpoint/2010/main" val="35525488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Trusted Hardware =&gt; Architectural Isolation</a:t>
            </a:r>
          </a:p>
        </p:txBody>
      </p:sp>
      <p:sp>
        <p:nvSpPr>
          <p:cNvPr id="3" name="Rectangle 2"/>
          <p:cNvSpPr/>
          <p:nvPr/>
        </p:nvSpPr>
        <p:spPr>
          <a:xfrm>
            <a:off x="6220880" y="4216749"/>
            <a:ext cx="1097280" cy="347978"/>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3234836" y="3652766"/>
            <a:ext cx="1097280" cy="91196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p:nvSpPr>
        <p:spPr>
          <a:xfrm>
            <a:off x="3234836" y="4638142"/>
            <a:ext cx="1097280"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Secure h/w</a:t>
            </a:r>
          </a:p>
        </p:txBody>
      </p:sp>
      <p:sp>
        <p:nvSpPr>
          <p:cNvPr id="6" name="Rectangle 5"/>
          <p:cNvSpPr/>
          <p:nvPr/>
        </p:nvSpPr>
        <p:spPr>
          <a:xfrm>
            <a:off x="3311036" y="3716177"/>
            <a:ext cx="971550" cy="5715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7" name="Rectangle 6"/>
          <p:cNvSpPr/>
          <p:nvPr/>
        </p:nvSpPr>
        <p:spPr>
          <a:xfrm>
            <a:off x="3311036" y="4287677"/>
            <a:ext cx="971550" cy="18560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Embedded OS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4007010" y="4059918"/>
            <a:ext cx="202822" cy="202822"/>
          </a:xfrm>
          <a:prstGeom prst="rect">
            <a:avLst/>
          </a:prstGeom>
        </p:spPr>
      </p:pic>
      <p:sp>
        <p:nvSpPr>
          <p:cNvPr id="9" name="Rectangle 8"/>
          <p:cNvSpPr/>
          <p:nvPr/>
        </p:nvSpPr>
        <p:spPr>
          <a:xfrm>
            <a:off x="6297089" y="4297205"/>
            <a:ext cx="971550" cy="18560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050" dirty="0"/>
              <a:t>Expr </a:t>
            </a:r>
            <a:r>
              <a:rPr lang="en-US" sz="1050" dirty="0" err="1"/>
              <a:t>Eval</a:t>
            </a:r>
            <a:r>
              <a:rPr lang="en-US" sz="1050" dirty="0"/>
              <a:t> </a:t>
            </a:r>
          </a:p>
        </p:txBody>
      </p:sp>
      <p:sp>
        <p:nvSpPr>
          <p:cNvPr id="10" name="Rectangle 9"/>
          <p:cNvSpPr/>
          <p:nvPr/>
        </p:nvSpPr>
        <p:spPr>
          <a:xfrm>
            <a:off x="6220880" y="4638142"/>
            <a:ext cx="1097280"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Secure h/w</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7010948" y="4289327"/>
            <a:ext cx="202822" cy="202822"/>
          </a:xfrm>
          <a:prstGeom prst="rect">
            <a:avLst/>
          </a:prstGeom>
        </p:spPr>
      </p:pic>
      <p:sp>
        <p:nvSpPr>
          <p:cNvPr id="12" name="Rectangle 11"/>
          <p:cNvSpPr/>
          <p:nvPr/>
        </p:nvSpPr>
        <p:spPr>
          <a:xfrm>
            <a:off x="5063339" y="3330287"/>
            <a:ext cx="971550" cy="1143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13" name="Rectangle 12"/>
          <p:cNvSpPr/>
          <p:nvPr/>
        </p:nvSpPr>
        <p:spPr>
          <a:xfrm>
            <a:off x="5063339" y="2758787"/>
            <a:ext cx="971550" cy="5715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14" name="Rectangle 13"/>
          <p:cNvSpPr/>
          <p:nvPr/>
        </p:nvSpPr>
        <p:spPr>
          <a:xfrm>
            <a:off x="5063339" y="4639542"/>
            <a:ext cx="994439"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Commodity h/w</a:t>
            </a:r>
          </a:p>
        </p:txBody>
      </p:sp>
      <p:cxnSp>
        <p:nvCxnSpPr>
          <p:cNvPr id="15" name="Elbow Connector 14"/>
          <p:cNvCxnSpPr>
            <a:stCxn id="13" idx="3"/>
            <a:endCxn id="3" idx="0"/>
          </p:cNvCxnSpPr>
          <p:nvPr/>
        </p:nvCxnSpPr>
        <p:spPr>
          <a:xfrm>
            <a:off x="6034889" y="3044536"/>
            <a:ext cx="734631" cy="1172213"/>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25583" y="2471305"/>
            <a:ext cx="2702273" cy="2774232"/>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p:nvSpPr>
        <p:spPr>
          <a:xfrm>
            <a:off x="4863409" y="2465485"/>
            <a:ext cx="2617853" cy="2780051"/>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2040582" y="3329074"/>
            <a:ext cx="971550" cy="1143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19" name="Rectangle 18"/>
          <p:cNvSpPr/>
          <p:nvPr/>
        </p:nvSpPr>
        <p:spPr>
          <a:xfrm>
            <a:off x="2040582" y="2757574"/>
            <a:ext cx="971550" cy="5715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DBMS</a:t>
            </a:r>
          </a:p>
        </p:txBody>
      </p:sp>
      <p:sp>
        <p:nvSpPr>
          <p:cNvPr id="20" name="Rectangle 19"/>
          <p:cNvSpPr/>
          <p:nvPr/>
        </p:nvSpPr>
        <p:spPr>
          <a:xfrm>
            <a:off x="2040582" y="4638329"/>
            <a:ext cx="1031152"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Commodity h/w</a:t>
            </a:r>
          </a:p>
        </p:txBody>
      </p:sp>
      <p:cxnSp>
        <p:nvCxnSpPr>
          <p:cNvPr id="22" name="Elbow Connector 21"/>
          <p:cNvCxnSpPr>
            <a:stCxn id="19" idx="3"/>
            <a:endCxn id="4" idx="0"/>
          </p:cNvCxnSpPr>
          <p:nvPr/>
        </p:nvCxnSpPr>
        <p:spPr>
          <a:xfrm>
            <a:off x="3012132" y="3043324"/>
            <a:ext cx="771344" cy="609442"/>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2502" y="3613136"/>
            <a:ext cx="1440074" cy="507831"/>
          </a:xfrm>
          <a:prstGeom prst="rect">
            <a:avLst/>
          </a:prstGeom>
          <a:noFill/>
        </p:spPr>
        <p:txBody>
          <a:bodyPr wrap="none" rtlCol="0">
            <a:spAutoFit/>
          </a:bodyPr>
          <a:lstStyle/>
          <a:p>
            <a:r>
              <a:rPr lang="en-US" sz="1350" dirty="0"/>
              <a:t>Separate memory</a:t>
            </a:r>
            <a:br>
              <a:rPr lang="en-US" sz="1350" dirty="0"/>
            </a:br>
            <a:r>
              <a:rPr lang="en-US" sz="1350" dirty="0"/>
              <a:t>space</a:t>
            </a:r>
          </a:p>
        </p:txBody>
      </p:sp>
      <p:sp>
        <p:nvSpPr>
          <p:cNvPr id="25" name="Slide Number Placeholder 24"/>
          <p:cNvSpPr>
            <a:spLocks noGrp="1"/>
          </p:cNvSpPr>
          <p:nvPr>
            <p:ph type="sldNum" sz="quarter" idx="12"/>
          </p:nvPr>
        </p:nvSpPr>
        <p:spPr/>
        <p:txBody>
          <a:bodyPr/>
          <a:lstStyle/>
          <a:p>
            <a:fld id="{BACC0D7D-E0FC-49BF-B4A2-5B13217C58F0}" type="slidenum">
              <a:rPr lang="en-US" smtClean="0"/>
              <a:t>83</a:t>
            </a:fld>
            <a:endParaRPr lang="en-US"/>
          </a:p>
        </p:txBody>
      </p:sp>
    </p:spTree>
    <p:extLst>
      <p:ext uri="{BB962C8B-B14F-4D97-AF65-F5344CB8AC3E}">
        <p14:creationId xmlns:p14="http://schemas.microsoft.com/office/powerpoint/2010/main" val="13994179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Software Guard Extensions</a:t>
            </a:r>
          </a:p>
        </p:txBody>
      </p:sp>
      <p:sp>
        <p:nvSpPr>
          <p:cNvPr id="3" name="Content Placeholder 2"/>
          <p:cNvSpPr>
            <a:spLocks noGrp="1"/>
          </p:cNvSpPr>
          <p:nvPr>
            <p:ph sz="half" idx="1"/>
          </p:nvPr>
        </p:nvSpPr>
        <p:spPr/>
        <p:txBody>
          <a:bodyPr>
            <a:normAutofit/>
          </a:bodyPr>
          <a:lstStyle/>
          <a:p>
            <a:pPr>
              <a:lnSpc>
                <a:spcPct val="150000"/>
              </a:lnSpc>
            </a:pPr>
            <a:r>
              <a:rPr lang="en-US" sz="1800" dirty="0"/>
              <a:t>Extensions to Intel Architecture</a:t>
            </a:r>
          </a:p>
          <a:p>
            <a:pPr>
              <a:lnSpc>
                <a:spcPct val="150000"/>
              </a:lnSpc>
            </a:pPr>
            <a:r>
              <a:rPr lang="en-US" sz="1800" dirty="0"/>
              <a:t>Isolation to code + data within a designated region called </a:t>
            </a:r>
            <a:r>
              <a:rPr lang="en-US" sz="1800" i="1" dirty="0"/>
              <a:t>enclave</a:t>
            </a:r>
            <a:endParaRPr lang="en-US" sz="1800" dirty="0"/>
          </a:p>
          <a:p>
            <a:pPr lvl="1">
              <a:lnSpc>
                <a:spcPct val="150000"/>
              </a:lnSpc>
            </a:pPr>
            <a:r>
              <a:rPr lang="en-US" sz="1500" dirty="0"/>
              <a:t>Confidentiality</a:t>
            </a:r>
          </a:p>
          <a:p>
            <a:pPr lvl="1">
              <a:lnSpc>
                <a:spcPct val="150000"/>
              </a:lnSpc>
            </a:pPr>
            <a:r>
              <a:rPr lang="en-US" sz="1500" dirty="0"/>
              <a:t>Integrity</a:t>
            </a:r>
          </a:p>
        </p:txBody>
      </p:sp>
      <p:sp>
        <p:nvSpPr>
          <p:cNvPr id="5" name="Rectangle 4"/>
          <p:cNvSpPr/>
          <p:nvPr/>
        </p:nvSpPr>
        <p:spPr>
          <a:xfrm>
            <a:off x="5022760" y="2438325"/>
            <a:ext cx="1052848" cy="2839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4827110" y="2143296"/>
            <a:ext cx="1491114" cy="300082"/>
          </a:xfrm>
          <a:prstGeom prst="rect">
            <a:avLst/>
          </a:prstGeom>
          <a:noFill/>
        </p:spPr>
        <p:txBody>
          <a:bodyPr wrap="none" rtlCol="0">
            <a:spAutoFit/>
          </a:bodyPr>
          <a:lstStyle/>
          <a:p>
            <a:r>
              <a:rPr lang="en-US" sz="1350" dirty="0"/>
              <a:t>Virtual </a:t>
            </a:r>
            <a:r>
              <a:rPr lang="en-US" sz="1350" dirty="0" err="1"/>
              <a:t>Addr</a:t>
            </a:r>
            <a:r>
              <a:rPr lang="en-US" sz="1350" dirty="0"/>
              <a:t> Space</a:t>
            </a:r>
          </a:p>
        </p:txBody>
      </p:sp>
      <p:sp>
        <p:nvSpPr>
          <p:cNvPr id="7" name="Rectangle 6"/>
          <p:cNvSpPr/>
          <p:nvPr/>
        </p:nvSpPr>
        <p:spPr>
          <a:xfrm>
            <a:off x="6725379" y="2980751"/>
            <a:ext cx="1052848" cy="189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6583517" y="2703751"/>
            <a:ext cx="1384738" cy="300082"/>
          </a:xfrm>
          <a:prstGeom prst="rect">
            <a:avLst/>
          </a:prstGeom>
          <a:noFill/>
        </p:spPr>
        <p:txBody>
          <a:bodyPr wrap="none" rtlCol="0">
            <a:spAutoFit/>
          </a:bodyPr>
          <a:lstStyle/>
          <a:p>
            <a:r>
              <a:rPr lang="en-US" sz="1350" dirty="0"/>
              <a:t>Physical Memory</a:t>
            </a:r>
          </a:p>
        </p:txBody>
      </p:sp>
      <p:sp>
        <p:nvSpPr>
          <p:cNvPr id="9" name="Rectangle 8"/>
          <p:cNvSpPr/>
          <p:nvPr/>
        </p:nvSpPr>
        <p:spPr>
          <a:xfrm>
            <a:off x="5022760" y="2703752"/>
            <a:ext cx="1052848" cy="14126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4995810" y="2703751"/>
            <a:ext cx="601447" cy="253916"/>
          </a:xfrm>
          <a:prstGeom prst="rect">
            <a:avLst/>
          </a:prstGeom>
          <a:noFill/>
        </p:spPr>
        <p:txBody>
          <a:bodyPr wrap="none" rtlCol="0">
            <a:spAutoFit/>
          </a:bodyPr>
          <a:lstStyle/>
          <a:p>
            <a:r>
              <a:rPr lang="en-US" sz="1050" dirty="0"/>
              <a:t>Enclave</a:t>
            </a:r>
          </a:p>
        </p:txBody>
      </p:sp>
      <p:sp>
        <p:nvSpPr>
          <p:cNvPr id="11" name="Rectangle 10"/>
          <p:cNvSpPr/>
          <p:nvPr/>
        </p:nvSpPr>
        <p:spPr>
          <a:xfrm>
            <a:off x="5022760" y="2934584"/>
            <a:ext cx="1052848" cy="1732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5022759" y="3107833"/>
            <a:ext cx="1052848" cy="1732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5022758" y="3279178"/>
            <a:ext cx="1052848" cy="1732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5022758" y="3432216"/>
            <a:ext cx="1052848" cy="1732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code/data</a:t>
            </a:r>
          </a:p>
        </p:txBody>
      </p:sp>
      <p:sp>
        <p:nvSpPr>
          <p:cNvPr id="15" name="Rectangle 14"/>
          <p:cNvSpPr/>
          <p:nvPr/>
        </p:nvSpPr>
        <p:spPr>
          <a:xfrm>
            <a:off x="5022758" y="3598530"/>
            <a:ext cx="1052848" cy="1732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5022756" y="3771779"/>
            <a:ext cx="1052848" cy="1732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p:nvSpPr>
        <p:spPr>
          <a:xfrm>
            <a:off x="5022756" y="3943124"/>
            <a:ext cx="1052848" cy="1732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6725371" y="3258967"/>
            <a:ext cx="1052848" cy="1732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6725371" y="3422366"/>
            <a:ext cx="1052848" cy="1732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6725376" y="3587449"/>
            <a:ext cx="1052848" cy="1732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6725376" y="3752585"/>
            <a:ext cx="1052848" cy="1732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6725371" y="3919000"/>
            <a:ext cx="1052848" cy="1732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p:nvSpPr>
        <p:spPr>
          <a:xfrm>
            <a:off x="6725371" y="4084136"/>
            <a:ext cx="1052848" cy="1732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ight Brace 23"/>
          <p:cNvSpPr/>
          <p:nvPr/>
        </p:nvSpPr>
        <p:spPr>
          <a:xfrm>
            <a:off x="7876403" y="3258966"/>
            <a:ext cx="87354" cy="9984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5" name="TextBox 24"/>
          <p:cNvSpPr txBox="1"/>
          <p:nvPr/>
        </p:nvSpPr>
        <p:spPr>
          <a:xfrm rot="16200000">
            <a:off x="7507257" y="3431238"/>
            <a:ext cx="1506759" cy="507831"/>
          </a:xfrm>
          <a:prstGeom prst="rect">
            <a:avLst/>
          </a:prstGeom>
          <a:noFill/>
        </p:spPr>
        <p:txBody>
          <a:bodyPr wrap="none" rtlCol="0">
            <a:spAutoFit/>
          </a:bodyPr>
          <a:lstStyle/>
          <a:p>
            <a:pPr algn="ctr"/>
            <a:r>
              <a:rPr lang="en-US" sz="1350" dirty="0"/>
              <a:t>Encrypted &amp;</a:t>
            </a:r>
            <a:br>
              <a:rPr lang="en-US" sz="1350" dirty="0"/>
            </a:br>
            <a:r>
              <a:rPr lang="en-US" sz="1350" dirty="0"/>
              <a:t>Integrity Protected</a:t>
            </a:r>
          </a:p>
        </p:txBody>
      </p:sp>
      <p:cxnSp>
        <p:nvCxnSpPr>
          <p:cNvPr id="27" name="Straight Connector 26"/>
          <p:cNvCxnSpPr>
            <a:stCxn id="11" idx="3"/>
          </p:cNvCxnSpPr>
          <p:nvPr/>
        </p:nvCxnSpPr>
        <p:spPr>
          <a:xfrm>
            <a:off x="6075608" y="3021209"/>
            <a:ext cx="649763" cy="48778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8" idx="1"/>
          </p:cNvCxnSpPr>
          <p:nvPr/>
        </p:nvCxnSpPr>
        <p:spPr>
          <a:xfrm flipV="1">
            <a:off x="6075603" y="3345591"/>
            <a:ext cx="649768" cy="1678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3"/>
            <a:endCxn id="21" idx="1"/>
          </p:cNvCxnSpPr>
          <p:nvPr/>
        </p:nvCxnSpPr>
        <p:spPr>
          <a:xfrm flipV="1">
            <a:off x="6075604" y="3839210"/>
            <a:ext cx="649772" cy="191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0" idx="1"/>
          </p:cNvCxnSpPr>
          <p:nvPr/>
        </p:nvCxnSpPr>
        <p:spPr>
          <a:xfrm flipV="1">
            <a:off x="6075601" y="3674074"/>
            <a:ext cx="649775" cy="20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2" idx="1"/>
          </p:cNvCxnSpPr>
          <p:nvPr/>
        </p:nvCxnSpPr>
        <p:spPr>
          <a:xfrm>
            <a:off x="6102556" y="3174245"/>
            <a:ext cx="622815" cy="8313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3" idx="1"/>
          </p:cNvCxnSpPr>
          <p:nvPr/>
        </p:nvCxnSpPr>
        <p:spPr>
          <a:xfrm>
            <a:off x="6075600" y="4005624"/>
            <a:ext cx="649771" cy="16513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24848" y="5602030"/>
            <a:ext cx="1782924" cy="300082"/>
          </a:xfrm>
          <a:prstGeom prst="rect">
            <a:avLst/>
          </a:prstGeom>
          <a:noFill/>
        </p:spPr>
        <p:txBody>
          <a:bodyPr wrap="none" rtlCol="0">
            <a:spAutoFit/>
          </a:bodyPr>
          <a:lstStyle/>
          <a:p>
            <a:r>
              <a:rPr lang="en-US" sz="1350" dirty="0" err="1"/>
              <a:t>Ack</a:t>
            </a:r>
            <a:r>
              <a:rPr lang="en-US" sz="1350" dirty="0"/>
              <a:t>: Andrew Baumann</a:t>
            </a:r>
          </a:p>
        </p:txBody>
      </p:sp>
      <p:sp>
        <p:nvSpPr>
          <p:cNvPr id="4" name="TextBox 3"/>
          <p:cNvSpPr txBox="1"/>
          <p:nvPr/>
        </p:nvSpPr>
        <p:spPr>
          <a:xfrm>
            <a:off x="2544180" y="6282710"/>
            <a:ext cx="2973827" cy="369332"/>
          </a:xfrm>
          <a:prstGeom prst="rect">
            <a:avLst/>
          </a:prstGeom>
          <a:noFill/>
        </p:spPr>
        <p:txBody>
          <a:bodyPr wrap="none" rtlCol="0">
            <a:spAutoFit/>
          </a:bodyPr>
          <a:lstStyle/>
          <a:p>
            <a:r>
              <a:rPr lang="en-US" dirty="0"/>
              <a:t>[MAB+ 13, AGJ+ 13, HLP+ 13] </a:t>
            </a:r>
          </a:p>
        </p:txBody>
      </p:sp>
      <p:sp>
        <p:nvSpPr>
          <p:cNvPr id="30" name="Slide Number Placeholder 29"/>
          <p:cNvSpPr>
            <a:spLocks noGrp="1"/>
          </p:cNvSpPr>
          <p:nvPr>
            <p:ph type="sldNum" sz="quarter" idx="12"/>
          </p:nvPr>
        </p:nvSpPr>
        <p:spPr/>
        <p:txBody>
          <a:bodyPr/>
          <a:lstStyle/>
          <a:p>
            <a:fld id="{BACC0D7D-E0FC-49BF-B4A2-5B13217C58F0}" type="slidenum">
              <a:rPr lang="en-US" smtClean="0"/>
              <a:t>84</a:t>
            </a:fld>
            <a:endParaRPr lang="en-US"/>
          </a:p>
        </p:txBody>
      </p:sp>
    </p:spTree>
    <p:extLst>
      <p:ext uri="{BB962C8B-B14F-4D97-AF65-F5344CB8AC3E}">
        <p14:creationId xmlns:p14="http://schemas.microsoft.com/office/powerpoint/2010/main" val="22167751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Performance Characteristics of Secure Hardware</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28650" y="2332181"/>
              <a:ext cx="7886701" cy="1341120"/>
            </p:xfrm>
            <a:graphic>
              <a:graphicData uri="http://schemas.openxmlformats.org/drawingml/2006/table">
                <a:tbl>
                  <a:tblPr firstRow="1" bandRow="1">
                    <a:tableStyleId>{5C22544A-7EE6-4342-B048-85BDC9FD1C3A}</a:tableStyleId>
                  </a:tblPr>
                  <a:tblGrid>
                    <a:gridCol w="2096855">
                      <a:extLst>
                        <a:ext uri="{9D8B030D-6E8A-4147-A177-3AD203B41FA5}">
                          <a16:colId xmlns:a16="http://schemas.microsoft.com/office/drawing/2014/main" val="20000"/>
                        </a:ext>
                      </a:extLst>
                    </a:gridCol>
                    <a:gridCol w="2260519">
                      <a:extLst>
                        <a:ext uri="{9D8B030D-6E8A-4147-A177-3AD203B41FA5}">
                          <a16:colId xmlns:a16="http://schemas.microsoft.com/office/drawing/2014/main" val="20001"/>
                        </a:ext>
                      </a:extLst>
                    </a:gridCol>
                    <a:gridCol w="3529327">
                      <a:extLst>
                        <a:ext uri="{9D8B030D-6E8A-4147-A177-3AD203B41FA5}">
                          <a16:colId xmlns:a16="http://schemas.microsoft.com/office/drawing/2014/main" val="20002"/>
                        </a:ext>
                      </a:extLst>
                    </a:gridCol>
                  </a:tblGrid>
                  <a:tr h="278130">
                    <a:tc>
                      <a:txBody>
                        <a:bodyPr/>
                        <a:lstStyle/>
                        <a:p>
                          <a:r>
                            <a:rPr lang="en-US" sz="1400" dirty="0"/>
                            <a:t>Secure Hardware</a:t>
                          </a:r>
                        </a:p>
                      </a:txBody>
                      <a:tcPr marL="68580" marR="68580" marT="34290" marB="34290"/>
                    </a:tc>
                    <a:tc>
                      <a:txBody>
                        <a:bodyPr/>
                        <a:lstStyle/>
                        <a:p>
                          <a:r>
                            <a:rPr lang="en-US" sz="1400" dirty="0"/>
                            <a:t>Representative Unit</a:t>
                          </a:r>
                        </a:p>
                      </a:txBody>
                      <a:tcPr marL="68580" marR="68580" marT="34290" marB="34290"/>
                    </a:tc>
                    <a:tc>
                      <a:txBody>
                        <a:bodyPr/>
                        <a:lstStyle/>
                        <a:p>
                          <a:r>
                            <a:rPr lang="en-US" sz="1400" dirty="0"/>
                            <a:t>Performance</a:t>
                          </a:r>
                          <a:r>
                            <a:rPr lang="en-US" sz="1400" baseline="0" dirty="0"/>
                            <a:t> Characteristics</a:t>
                          </a:r>
                          <a:endParaRPr lang="en-US" sz="1400" dirty="0"/>
                        </a:p>
                      </a:txBody>
                      <a:tcPr marL="68580" marR="68580" marT="34290" marB="34290"/>
                    </a:tc>
                    <a:extLst>
                      <a:ext uri="{0D108BD9-81ED-4DB2-BD59-A6C34878D82A}">
                        <a16:rowId xmlns:a16="http://schemas.microsoft.com/office/drawing/2014/main" val="10000"/>
                      </a:ext>
                    </a:extLst>
                  </a:tr>
                  <a:tr h="480060">
                    <a:tc>
                      <a:txBody>
                        <a:bodyPr/>
                        <a:lstStyle/>
                        <a:p>
                          <a:r>
                            <a:rPr lang="en-US" sz="1400" dirty="0"/>
                            <a:t>Secure</a:t>
                          </a:r>
                          <a:r>
                            <a:rPr lang="en-US" sz="1400" baseline="0" dirty="0"/>
                            <a:t> Co-Processor</a:t>
                          </a:r>
                          <a:endParaRPr lang="en-US" sz="1400" dirty="0"/>
                        </a:p>
                      </a:txBody>
                      <a:tcPr marL="68580" marR="68580" marT="34290" marB="34290"/>
                    </a:tc>
                    <a:tc>
                      <a:txBody>
                        <a:bodyPr/>
                        <a:lstStyle/>
                        <a:p>
                          <a:r>
                            <a:rPr lang="en-US" sz="1400" dirty="0"/>
                            <a:t>IBM 4765</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 x 400 MHz</a:t>
                          </a:r>
                          <a:r>
                            <a:rPr lang="en-US" sz="1400" baseline="0" dirty="0"/>
                            <a:t> CPU, </a:t>
                          </a:r>
                          <a:br>
                            <a:rPr lang="en-US" sz="1400" baseline="0" dirty="0"/>
                          </a:br>
                          <a:r>
                            <a:rPr lang="en-US" sz="1400" dirty="0"/>
                            <a:t>128 MB DRAM, 64 MB Flash</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FPGA</a:t>
                          </a:r>
                        </a:p>
                      </a:txBody>
                      <a:tcPr marL="68580" marR="68580" marT="34290" marB="34290"/>
                    </a:tc>
                    <a:tc>
                      <a:txBody>
                        <a:bodyPr/>
                        <a:lstStyle/>
                        <a:p>
                          <a:r>
                            <a:rPr lang="en-US" sz="1400" dirty="0"/>
                            <a:t>Xilinx </a:t>
                          </a:r>
                          <a:r>
                            <a:rPr lang="en-US" sz="1400" dirty="0" err="1"/>
                            <a:t>Virtex</a:t>
                          </a:r>
                          <a:r>
                            <a:rPr lang="en-US" sz="1400" dirty="0"/>
                            <a:t> 6</a:t>
                          </a:r>
                        </a:p>
                      </a:txBody>
                      <a:tcPr marL="68580" marR="68580" marT="34290" marB="34290"/>
                    </a:tc>
                    <a:tc>
                      <a:txBody>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150 MHz</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Intel SGX</a:t>
                          </a:r>
                        </a:p>
                      </a:txBody>
                      <a:tcPr marL="68580" marR="68580" marT="34290" marB="34290"/>
                    </a:tc>
                    <a:tc>
                      <a:txBody>
                        <a:bodyPr/>
                        <a:lstStyle/>
                        <a:p>
                          <a:r>
                            <a:rPr lang="en-US" sz="1400" dirty="0"/>
                            <a:t>??</a:t>
                          </a:r>
                        </a:p>
                      </a:txBody>
                      <a:tcPr marL="68580" marR="68580" marT="34290" marB="34290"/>
                    </a:tc>
                    <a:tc>
                      <a:txBody>
                        <a:bodyPr/>
                        <a:lstStyle/>
                        <a:p>
                          <a:r>
                            <a:rPr lang="en-US" sz="1400" dirty="0"/>
                            <a:t>??</a:t>
                          </a:r>
                        </a:p>
                      </a:txBody>
                      <a:tcPr marL="68580" marR="68580" marT="34290" marB="34290"/>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nvPr>
            </p:nvGraphicFramePr>
            <p:xfrm>
              <a:off x="628650" y="2332181"/>
              <a:ext cx="7886701" cy="1341120"/>
            </p:xfrm>
            <a:graphic>
              <a:graphicData uri="http://schemas.openxmlformats.org/drawingml/2006/table">
                <a:tbl>
                  <a:tblPr firstRow="1" bandRow="1">
                    <a:tableStyleId>{5C22544A-7EE6-4342-B048-85BDC9FD1C3A}</a:tableStyleId>
                  </a:tblPr>
                  <a:tblGrid>
                    <a:gridCol w="2096855"/>
                    <a:gridCol w="2260519"/>
                    <a:gridCol w="3529327"/>
                  </a:tblGrid>
                  <a:tr h="281940">
                    <a:tc>
                      <a:txBody>
                        <a:bodyPr/>
                        <a:lstStyle/>
                        <a:p>
                          <a:r>
                            <a:rPr lang="en-US" sz="1400" dirty="0" smtClean="0"/>
                            <a:t>Secure Hardware</a:t>
                          </a:r>
                          <a:endParaRPr lang="en-US" sz="1400" dirty="0"/>
                        </a:p>
                      </a:txBody>
                      <a:tcPr marL="68580" marR="68580" marT="34290" marB="34290"/>
                    </a:tc>
                    <a:tc>
                      <a:txBody>
                        <a:bodyPr/>
                        <a:lstStyle/>
                        <a:p>
                          <a:r>
                            <a:rPr lang="en-US" sz="1400" dirty="0" smtClean="0"/>
                            <a:t>Representative Unit</a:t>
                          </a:r>
                          <a:endParaRPr lang="en-US" sz="1400" dirty="0"/>
                        </a:p>
                      </a:txBody>
                      <a:tcPr marL="68580" marR="68580" marT="34290" marB="34290"/>
                    </a:tc>
                    <a:tc>
                      <a:txBody>
                        <a:bodyPr/>
                        <a:lstStyle/>
                        <a:p>
                          <a:r>
                            <a:rPr lang="en-US" sz="1400" dirty="0" smtClean="0"/>
                            <a:t>Performance</a:t>
                          </a:r>
                          <a:r>
                            <a:rPr lang="en-US" sz="1400" baseline="0" dirty="0" smtClean="0"/>
                            <a:t> Characteristics</a:t>
                          </a:r>
                          <a:endParaRPr lang="en-US" sz="1400" dirty="0"/>
                        </a:p>
                      </a:txBody>
                      <a:tcPr marL="68580" marR="68580" marT="34290" marB="34290"/>
                    </a:tc>
                  </a:tr>
                  <a:tr h="495300">
                    <a:tc>
                      <a:txBody>
                        <a:bodyPr/>
                        <a:lstStyle/>
                        <a:p>
                          <a:r>
                            <a:rPr lang="en-US" sz="1400" dirty="0" smtClean="0"/>
                            <a:t>Secure</a:t>
                          </a:r>
                          <a:r>
                            <a:rPr lang="en-US" sz="1400" baseline="0" dirty="0" smtClean="0"/>
                            <a:t> Co-Processor</a:t>
                          </a:r>
                          <a:endParaRPr lang="en-US" sz="1400" dirty="0"/>
                        </a:p>
                      </a:txBody>
                      <a:tcPr marL="68580" marR="68580" marT="34290" marB="34290"/>
                    </a:tc>
                    <a:tc>
                      <a:txBody>
                        <a:bodyPr/>
                        <a:lstStyle/>
                        <a:p>
                          <a:r>
                            <a:rPr lang="en-US" sz="1400" dirty="0" smtClean="0"/>
                            <a:t>IBM 4765</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 x 400 MHz</a:t>
                          </a:r>
                          <a:r>
                            <a:rPr lang="en-US" sz="1400" baseline="0" dirty="0" smtClean="0"/>
                            <a:t> CPU, </a:t>
                          </a:r>
                          <a:br>
                            <a:rPr lang="en-US" sz="1400" baseline="0" dirty="0" smtClean="0"/>
                          </a:br>
                          <a:r>
                            <a:rPr lang="en-US" sz="1400" dirty="0" smtClean="0"/>
                            <a:t>128 MB DRAM, 64 MB Flash</a:t>
                          </a:r>
                        </a:p>
                      </a:txBody>
                      <a:tcPr marL="68580" marR="68580" marT="34290" marB="34290"/>
                    </a:tc>
                  </a:tr>
                  <a:tr h="281940">
                    <a:tc>
                      <a:txBody>
                        <a:bodyPr/>
                        <a:lstStyle/>
                        <a:p>
                          <a:r>
                            <a:rPr lang="en-US" sz="1400" dirty="0" smtClean="0"/>
                            <a:t>FPGA</a:t>
                          </a:r>
                          <a:endParaRPr lang="en-US" sz="1400" dirty="0"/>
                        </a:p>
                      </a:txBody>
                      <a:tcPr marL="68580" marR="68580" marT="34290" marB="34290"/>
                    </a:tc>
                    <a:tc>
                      <a:txBody>
                        <a:bodyPr/>
                        <a:lstStyle/>
                        <a:p>
                          <a:r>
                            <a:rPr lang="en-US" sz="1400" dirty="0" smtClean="0"/>
                            <a:t>Xilinx </a:t>
                          </a:r>
                          <a:r>
                            <a:rPr lang="en-US" sz="1400" dirty="0" err="1" smtClean="0"/>
                            <a:t>Virtex</a:t>
                          </a:r>
                          <a:r>
                            <a:rPr lang="en-US" sz="1400" dirty="0" smtClean="0"/>
                            <a:t> 6</a:t>
                          </a:r>
                          <a:endParaRPr lang="en-US" sz="1400" dirty="0"/>
                        </a:p>
                      </a:txBody>
                      <a:tcPr marL="68580" marR="68580" marT="34290" marB="34290"/>
                    </a:tc>
                    <a:tc>
                      <a:txBody>
                        <a:bodyPr/>
                        <a:lstStyle/>
                        <a:p>
                          <a:endParaRPr lang="en-US"/>
                        </a:p>
                      </a:txBody>
                      <a:tcPr marL="68580" marR="68580" marT="34290" marB="34290">
                        <a:blipFill rotWithShape="0">
                          <a:blip r:embed="rId3"/>
                          <a:stretch>
                            <a:fillRect l="-123661" t="-278723" r="-864" b="-123404"/>
                          </a:stretch>
                        </a:blipFill>
                      </a:tcPr>
                    </a:tc>
                  </a:tr>
                  <a:tr h="281940">
                    <a:tc>
                      <a:txBody>
                        <a:bodyPr/>
                        <a:lstStyle/>
                        <a:p>
                          <a:r>
                            <a:rPr lang="en-US" sz="1400" dirty="0" smtClean="0"/>
                            <a:t>Intel SGX</a:t>
                          </a:r>
                          <a:endParaRPr lang="en-US" sz="1400" dirty="0"/>
                        </a:p>
                      </a:txBody>
                      <a:tcPr marL="68580" marR="68580" marT="34290" marB="34290"/>
                    </a:tc>
                    <a:tc>
                      <a:txBody>
                        <a:bodyPr/>
                        <a:lstStyle/>
                        <a:p>
                          <a:r>
                            <a:rPr lang="en-US" sz="1400" dirty="0" smtClean="0"/>
                            <a:t>??</a:t>
                          </a:r>
                          <a:endParaRPr lang="en-US" sz="1400" dirty="0"/>
                        </a:p>
                      </a:txBody>
                      <a:tcPr marL="68580" marR="68580" marT="34290" marB="34290"/>
                    </a:tc>
                    <a:tc>
                      <a:txBody>
                        <a:bodyPr/>
                        <a:lstStyle/>
                        <a:p>
                          <a:r>
                            <a:rPr lang="en-US" sz="1400" dirty="0" smtClean="0"/>
                            <a:t>??</a:t>
                          </a:r>
                          <a:endParaRPr lang="en-US" sz="1400" dirty="0"/>
                        </a:p>
                      </a:txBody>
                      <a:tcPr marL="68580" marR="68580" marT="34290" marB="34290"/>
                    </a:tc>
                  </a:tr>
                </a:tbl>
              </a:graphicData>
            </a:graphic>
          </p:graphicFrame>
        </mc:Fallback>
      </mc:AlternateContent>
      <p:sp>
        <p:nvSpPr>
          <p:cNvPr id="6" name="Slide Number Placeholder 5"/>
          <p:cNvSpPr>
            <a:spLocks noGrp="1"/>
          </p:cNvSpPr>
          <p:nvPr>
            <p:ph type="sldNum" sz="quarter" idx="12"/>
          </p:nvPr>
        </p:nvSpPr>
        <p:spPr/>
        <p:txBody>
          <a:bodyPr/>
          <a:lstStyle/>
          <a:p>
            <a:fld id="{BACC0D7D-E0FC-49BF-B4A2-5B13217C58F0}" type="slidenum">
              <a:rPr lang="en-US" smtClean="0"/>
              <a:t>85</a:t>
            </a:fld>
            <a:endParaRPr lang="en-US"/>
          </a:p>
        </p:txBody>
      </p:sp>
    </p:spTree>
    <p:extLst>
      <p:ext uri="{BB962C8B-B14F-4D97-AF65-F5344CB8AC3E}">
        <p14:creationId xmlns:p14="http://schemas.microsoft.com/office/powerpoint/2010/main" val="12966145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Identity in the Cloud </a:t>
            </a:r>
          </a:p>
        </p:txBody>
      </p:sp>
      <p:sp>
        <p:nvSpPr>
          <p:cNvPr id="3" name="Slide Number Placeholder 2"/>
          <p:cNvSpPr>
            <a:spLocks noGrp="1"/>
          </p:cNvSpPr>
          <p:nvPr>
            <p:ph type="sldNum" sz="quarter" idx="12"/>
          </p:nvPr>
        </p:nvSpPr>
        <p:spPr/>
        <p:txBody>
          <a:bodyPr/>
          <a:lstStyle/>
          <a:p>
            <a:fld id="{BACC0D7D-E0FC-49BF-B4A2-5B13217C58F0}" type="slidenum">
              <a:rPr lang="en-US" smtClean="0"/>
              <a:t>86</a:t>
            </a:fld>
            <a:endParaRPr lang="en-US" dirty="0"/>
          </a:p>
        </p:txBody>
      </p:sp>
      <p:pic>
        <p:nvPicPr>
          <p:cNvPr id="13" name="Picture 12"/>
          <p:cNvPicPr>
            <a:picLocks noChangeAspect="1"/>
          </p:cNvPicPr>
          <p:nvPr/>
        </p:nvPicPr>
        <p:blipFill>
          <a:blip r:embed="rId3">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1314450" y="1509901"/>
            <a:ext cx="3657600" cy="36576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7822" y="5096746"/>
            <a:ext cx="730856" cy="730856"/>
          </a:xfrm>
          <a:prstGeom prst="rect">
            <a:avLst/>
          </a:prstGeom>
        </p:spPr>
      </p:pic>
      <p:cxnSp>
        <p:nvCxnSpPr>
          <p:cNvPr id="25" name="Straight Arrow Connector 24"/>
          <p:cNvCxnSpPr/>
          <p:nvPr/>
        </p:nvCxnSpPr>
        <p:spPr>
          <a:xfrm>
            <a:off x="3143250" y="4171951"/>
            <a:ext cx="0" cy="99555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300" y="4114800"/>
            <a:ext cx="555020" cy="555020"/>
          </a:xfrm>
          <a:prstGeom prst="rect">
            <a:avLst/>
          </a:prstGeom>
        </p:spPr>
      </p:pic>
      <p:grpSp>
        <p:nvGrpSpPr>
          <p:cNvPr id="32" name="Group 31"/>
          <p:cNvGrpSpPr/>
          <p:nvPr/>
        </p:nvGrpSpPr>
        <p:grpSpPr>
          <a:xfrm>
            <a:off x="1799356" y="3107971"/>
            <a:ext cx="1283346" cy="461461"/>
            <a:chOff x="5896755" y="3921626"/>
            <a:chExt cx="1711128" cy="615281"/>
          </a:xfrm>
        </p:grpSpPr>
        <p:pic>
          <p:nvPicPr>
            <p:cNvPr id="35" name="Picture 34"/>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36" name="Picture 35"/>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37" name="Picture 36"/>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grpSp>
        <p:nvGrpSpPr>
          <p:cNvPr id="62" name="Group 61"/>
          <p:cNvGrpSpPr/>
          <p:nvPr/>
        </p:nvGrpSpPr>
        <p:grpSpPr>
          <a:xfrm>
            <a:off x="3127839" y="2479409"/>
            <a:ext cx="921035" cy="452504"/>
            <a:chOff x="6157200" y="4437319"/>
            <a:chExt cx="1228047" cy="603339"/>
          </a:xfrm>
        </p:grpSpPr>
        <p:pic>
          <p:nvPicPr>
            <p:cNvPr id="63" name="Picture 6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4" name="Picture 63"/>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5" name="Picture 64"/>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66" name="Group 65"/>
          <p:cNvGrpSpPr/>
          <p:nvPr/>
        </p:nvGrpSpPr>
        <p:grpSpPr>
          <a:xfrm>
            <a:off x="3242139" y="2593709"/>
            <a:ext cx="921035" cy="452504"/>
            <a:chOff x="6157200" y="4437319"/>
            <a:chExt cx="1228047" cy="603339"/>
          </a:xfrm>
        </p:grpSpPr>
        <p:pic>
          <p:nvPicPr>
            <p:cNvPr id="67" name="Picture 66"/>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8" name="Picture 67"/>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9" name="Picture 68"/>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70" name="Group 69"/>
          <p:cNvGrpSpPr/>
          <p:nvPr/>
        </p:nvGrpSpPr>
        <p:grpSpPr>
          <a:xfrm>
            <a:off x="3356439" y="2708009"/>
            <a:ext cx="921035" cy="452504"/>
            <a:chOff x="6157200" y="4437319"/>
            <a:chExt cx="1228047" cy="603339"/>
          </a:xfrm>
        </p:grpSpPr>
        <p:pic>
          <p:nvPicPr>
            <p:cNvPr id="71" name="Picture 70"/>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72" name="Picture 71"/>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73" name="Picture 7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8" name="Group 7"/>
          <p:cNvGrpSpPr/>
          <p:nvPr/>
        </p:nvGrpSpPr>
        <p:grpSpPr>
          <a:xfrm>
            <a:off x="3645262" y="3317463"/>
            <a:ext cx="715244" cy="663842"/>
            <a:chOff x="6387287" y="2238286"/>
            <a:chExt cx="953659" cy="885123"/>
          </a:xfrm>
        </p:grpSpPr>
        <p:sp>
          <p:nvSpPr>
            <p:cNvPr id="7" name="Rectangle 6"/>
            <p:cNvSpPr/>
            <p:nvPr/>
          </p:nvSpPr>
          <p:spPr>
            <a:xfrm>
              <a:off x="6387287" y="2238286"/>
              <a:ext cx="953659" cy="885123"/>
            </a:xfrm>
            <a:prstGeom prst="rect">
              <a:avLst/>
            </a:prstGeom>
            <a:pattFill prst="diagBrick">
              <a:fgClr>
                <a:schemeClr val="tx1"/>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p:nvSpPr>
          <p:spPr>
            <a:xfrm>
              <a:off x="6510569" y="2386537"/>
              <a:ext cx="685800" cy="6013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grpSp>
      <p:sp>
        <p:nvSpPr>
          <p:cNvPr id="9" name="Freeform 8"/>
          <p:cNvSpPr/>
          <p:nvPr/>
        </p:nvSpPr>
        <p:spPr>
          <a:xfrm>
            <a:off x="4359668" y="3665765"/>
            <a:ext cx="489919" cy="383721"/>
          </a:xfrm>
          <a:custGeom>
            <a:avLst/>
            <a:gdLst>
              <a:gd name="connsiteX0" fmla="*/ 653225 w 653225"/>
              <a:gd name="connsiteY0" fmla="*/ 511628 h 511628"/>
              <a:gd name="connsiteX1" fmla="*/ 370197 w 653225"/>
              <a:gd name="connsiteY1" fmla="*/ 65314 h 511628"/>
              <a:gd name="connsiteX2" fmla="*/ 82 w 653225"/>
              <a:gd name="connsiteY2" fmla="*/ 0 h 511628"/>
            </a:gdLst>
            <a:ahLst/>
            <a:cxnLst>
              <a:cxn ang="0">
                <a:pos x="connsiteX0" y="connsiteY0"/>
              </a:cxn>
              <a:cxn ang="0">
                <a:pos x="connsiteX1" y="connsiteY1"/>
              </a:cxn>
              <a:cxn ang="0">
                <a:pos x="connsiteX2" y="connsiteY2"/>
              </a:cxn>
            </a:cxnLst>
            <a:rect l="l" t="t" r="r" b="b"/>
            <a:pathLst>
              <a:path w="653225" h="511628">
                <a:moveTo>
                  <a:pt x="653225" y="511628"/>
                </a:moveTo>
                <a:cubicBezTo>
                  <a:pt x="566139" y="331106"/>
                  <a:pt x="479054" y="150585"/>
                  <a:pt x="370197" y="65314"/>
                </a:cubicBezTo>
                <a:cubicBezTo>
                  <a:pt x="261340" y="-19957"/>
                  <a:pt x="-5361" y="32657"/>
                  <a:pt x="82" y="0"/>
                </a:cubicBezTo>
              </a:path>
            </a:pathLst>
          </a:cu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763145" y="3733256"/>
            <a:ext cx="1029449" cy="300082"/>
          </a:xfrm>
          <a:prstGeom prst="rect">
            <a:avLst/>
          </a:prstGeom>
          <a:noFill/>
        </p:spPr>
        <p:txBody>
          <a:bodyPr wrap="none" rtlCol="0">
            <a:spAutoFit/>
          </a:bodyPr>
          <a:lstStyle/>
          <a:p>
            <a:r>
              <a:rPr lang="en-US" sz="1350" dirty="0">
                <a:solidFill>
                  <a:srgbClr val="FF0000"/>
                </a:solidFill>
                <a:latin typeface="Calibri" panose="020F0502020204030204" pitchFamily="34" charset="0"/>
              </a:rPr>
              <a:t>Inaccessible</a:t>
            </a:r>
          </a:p>
        </p:txBody>
      </p:sp>
      <p:cxnSp>
        <p:nvCxnSpPr>
          <p:cNvPr id="34" name="Straight Connector 33"/>
          <p:cNvCxnSpPr/>
          <p:nvPr/>
        </p:nvCxnSpPr>
        <p:spPr>
          <a:xfrm>
            <a:off x="1314450" y="4857750"/>
            <a:ext cx="645795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418713">
            <a:off x="3852874" y="3540983"/>
            <a:ext cx="299181" cy="299181"/>
          </a:xfrm>
          <a:prstGeom prst="rect">
            <a:avLst/>
          </a:prstGeom>
        </p:spPr>
      </p:pic>
    </p:spTree>
    <p:extLst>
      <p:ext uri="{BB962C8B-B14F-4D97-AF65-F5344CB8AC3E}">
        <p14:creationId xmlns:p14="http://schemas.microsoft.com/office/powerpoint/2010/main" val="37768504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Identity in the Cloud </a:t>
            </a:r>
          </a:p>
        </p:txBody>
      </p:sp>
      <p:sp>
        <p:nvSpPr>
          <p:cNvPr id="3" name="Slide Number Placeholder 2"/>
          <p:cNvSpPr>
            <a:spLocks noGrp="1"/>
          </p:cNvSpPr>
          <p:nvPr>
            <p:ph type="sldNum" sz="quarter" idx="12"/>
          </p:nvPr>
        </p:nvSpPr>
        <p:spPr/>
        <p:txBody>
          <a:bodyPr/>
          <a:lstStyle/>
          <a:p>
            <a:fld id="{BACC0D7D-E0FC-49BF-B4A2-5B13217C58F0}" type="slidenum">
              <a:rPr lang="en-US" smtClean="0"/>
              <a:t>87</a:t>
            </a:fld>
            <a:endParaRPr lang="en-US" dirty="0"/>
          </a:p>
        </p:txBody>
      </p:sp>
      <p:pic>
        <p:nvPicPr>
          <p:cNvPr id="13" name="Picture 12"/>
          <p:cNvPicPr>
            <a:picLocks noChangeAspect="1"/>
          </p:cNvPicPr>
          <p:nvPr/>
        </p:nvPicPr>
        <p:blipFill>
          <a:blip r:embed="rId3">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1314450" y="1509901"/>
            <a:ext cx="3657600" cy="36576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7822" y="5096746"/>
            <a:ext cx="730856" cy="730856"/>
          </a:xfrm>
          <a:prstGeom prst="rect">
            <a:avLst/>
          </a:prstGeom>
        </p:spPr>
      </p:pic>
      <p:cxnSp>
        <p:nvCxnSpPr>
          <p:cNvPr id="25" name="Straight Arrow Connector 24"/>
          <p:cNvCxnSpPr/>
          <p:nvPr/>
        </p:nvCxnSpPr>
        <p:spPr>
          <a:xfrm>
            <a:off x="3143250" y="4171951"/>
            <a:ext cx="0" cy="99555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300" y="4114800"/>
            <a:ext cx="555020" cy="555020"/>
          </a:xfrm>
          <a:prstGeom prst="rect">
            <a:avLst/>
          </a:prstGeom>
        </p:spPr>
      </p:pic>
      <p:grpSp>
        <p:nvGrpSpPr>
          <p:cNvPr id="32" name="Group 31"/>
          <p:cNvGrpSpPr/>
          <p:nvPr/>
        </p:nvGrpSpPr>
        <p:grpSpPr>
          <a:xfrm>
            <a:off x="1799356" y="3107971"/>
            <a:ext cx="1283346" cy="461461"/>
            <a:chOff x="5896755" y="3921626"/>
            <a:chExt cx="1711128" cy="615281"/>
          </a:xfrm>
        </p:grpSpPr>
        <p:pic>
          <p:nvPicPr>
            <p:cNvPr id="35" name="Picture 34"/>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5896755" y="3921626"/>
              <a:ext cx="609600" cy="609600"/>
            </a:xfrm>
            <a:prstGeom prst="rect">
              <a:avLst/>
            </a:prstGeom>
          </p:spPr>
        </p:pic>
        <p:pic>
          <p:nvPicPr>
            <p:cNvPr id="36" name="Picture 35"/>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998283" y="3927307"/>
              <a:ext cx="609600" cy="609600"/>
            </a:xfrm>
            <a:prstGeom prst="rect">
              <a:avLst/>
            </a:prstGeom>
          </p:spPr>
        </p:pic>
        <p:pic>
          <p:nvPicPr>
            <p:cNvPr id="37" name="Picture 36"/>
            <p:cNvPicPr>
              <a:picLocks noChangeAspect="1"/>
            </p:cNvPicPr>
            <p:nvPr/>
          </p:nvPicPr>
          <p:blipFill>
            <a:blip r:embed="rId6">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47519" y="3921626"/>
              <a:ext cx="609600" cy="609600"/>
            </a:xfrm>
            <a:prstGeom prst="rect">
              <a:avLst/>
            </a:prstGeom>
          </p:spPr>
        </p:pic>
      </p:grpSp>
      <p:grpSp>
        <p:nvGrpSpPr>
          <p:cNvPr id="62" name="Group 61"/>
          <p:cNvGrpSpPr/>
          <p:nvPr/>
        </p:nvGrpSpPr>
        <p:grpSpPr>
          <a:xfrm>
            <a:off x="3127839" y="2479409"/>
            <a:ext cx="921035" cy="452504"/>
            <a:chOff x="6157200" y="4437319"/>
            <a:chExt cx="1228047" cy="603339"/>
          </a:xfrm>
        </p:grpSpPr>
        <p:pic>
          <p:nvPicPr>
            <p:cNvPr id="63" name="Picture 6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4" name="Picture 63"/>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5" name="Picture 64"/>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66" name="Group 65"/>
          <p:cNvGrpSpPr/>
          <p:nvPr/>
        </p:nvGrpSpPr>
        <p:grpSpPr>
          <a:xfrm>
            <a:off x="3242139" y="2593709"/>
            <a:ext cx="921035" cy="452504"/>
            <a:chOff x="6157200" y="4437319"/>
            <a:chExt cx="1228047" cy="603339"/>
          </a:xfrm>
        </p:grpSpPr>
        <p:pic>
          <p:nvPicPr>
            <p:cNvPr id="67" name="Picture 66"/>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68" name="Picture 67"/>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69" name="Picture 68"/>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grpSp>
        <p:nvGrpSpPr>
          <p:cNvPr id="70" name="Group 69"/>
          <p:cNvGrpSpPr/>
          <p:nvPr/>
        </p:nvGrpSpPr>
        <p:grpSpPr>
          <a:xfrm>
            <a:off x="3356439" y="2708009"/>
            <a:ext cx="921035" cy="452504"/>
            <a:chOff x="6157200" y="4437319"/>
            <a:chExt cx="1228047" cy="603339"/>
          </a:xfrm>
        </p:grpSpPr>
        <p:pic>
          <p:nvPicPr>
            <p:cNvPr id="71" name="Picture 70"/>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157200" y="4437319"/>
              <a:ext cx="601303" cy="601303"/>
            </a:xfrm>
            <a:prstGeom prst="rect">
              <a:avLst/>
            </a:prstGeom>
          </p:spPr>
        </p:pic>
        <p:pic>
          <p:nvPicPr>
            <p:cNvPr id="72" name="Picture 71"/>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470844" y="4437320"/>
              <a:ext cx="601303" cy="601303"/>
            </a:xfrm>
            <a:prstGeom prst="rect">
              <a:avLst/>
            </a:prstGeom>
          </p:spPr>
        </p:pic>
        <p:pic>
          <p:nvPicPr>
            <p:cNvPr id="73" name="Picture 72"/>
            <p:cNvPicPr>
              <a:picLocks noChangeAspect="1"/>
            </p:cNvPicPr>
            <p:nvPr/>
          </p:nvPicPr>
          <p:blipFill>
            <a:blip r:embed="rId7">
              <a:duotone>
                <a:prstClr val="black"/>
                <a:srgbClr val="C00000">
                  <a:tint val="45000"/>
                  <a:satMod val="400000"/>
                </a:srgbClr>
              </a:duotone>
              <a:extLst>
                <a:ext uri="{28A0092B-C50C-407E-A947-70E740481C1C}">
                  <a14:useLocalDpi xmlns:a14="http://schemas.microsoft.com/office/drawing/2010/main" val="0"/>
                </a:ext>
              </a:extLst>
            </a:blip>
            <a:stretch>
              <a:fillRect/>
            </a:stretch>
          </p:blipFill>
          <p:spPr>
            <a:xfrm>
              <a:off x="6783944" y="4439355"/>
              <a:ext cx="601303" cy="601303"/>
            </a:xfrm>
            <a:prstGeom prst="rect">
              <a:avLst/>
            </a:prstGeom>
          </p:spPr>
        </p:pic>
      </p:grpSp>
      <p:sp>
        <p:nvSpPr>
          <p:cNvPr id="5" name="Rectangle 4"/>
          <p:cNvSpPr/>
          <p:nvPr/>
        </p:nvSpPr>
        <p:spPr>
          <a:xfrm>
            <a:off x="3737723" y="3428651"/>
            <a:ext cx="514350" cy="450977"/>
          </a:xfrm>
          <a:prstGeom prst="rect">
            <a:avLst/>
          </a:prstGeom>
          <a:gradFill>
            <a:gsLst>
              <a:gs pos="0">
                <a:srgbClr val="FF0000"/>
              </a:gs>
              <a:gs pos="50000">
                <a:srgbClr val="FFC000"/>
              </a:gs>
              <a:gs pos="100000">
                <a:srgbClr val="C00000"/>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sp>
        <p:nvSpPr>
          <p:cNvPr id="9" name="Freeform 8"/>
          <p:cNvSpPr/>
          <p:nvPr/>
        </p:nvSpPr>
        <p:spPr>
          <a:xfrm>
            <a:off x="4359668" y="3665765"/>
            <a:ext cx="489919" cy="383721"/>
          </a:xfrm>
          <a:custGeom>
            <a:avLst/>
            <a:gdLst>
              <a:gd name="connsiteX0" fmla="*/ 653225 w 653225"/>
              <a:gd name="connsiteY0" fmla="*/ 511628 h 511628"/>
              <a:gd name="connsiteX1" fmla="*/ 370197 w 653225"/>
              <a:gd name="connsiteY1" fmla="*/ 65314 h 511628"/>
              <a:gd name="connsiteX2" fmla="*/ 82 w 653225"/>
              <a:gd name="connsiteY2" fmla="*/ 0 h 511628"/>
            </a:gdLst>
            <a:ahLst/>
            <a:cxnLst>
              <a:cxn ang="0">
                <a:pos x="connsiteX0" y="connsiteY0"/>
              </a:cxn>
              <a:cxn ang="0">
                <a:pos x="connsiteX1" y="connsiteY1"/>
              </a:cxn>
              <a:cxn ang="0">
                <a:pos x="connsiteX2" y="connsiteY2"/>
              </a:cxn>
            </a:cxnLst>
            <a:rect l="l" t="t" r="r" b="b"/>
            <a:pathLst>
              <a:path w="653225" h="511628">
                <a:moveTo>
                  <a:pt x="653225" y="511628"/>
                </a:moveTo>
                <a:cubicBezTo>
                  <a:pt x="566139" y="331106"/>
                  <a:pt x="479054" y="150585"/>
                  <a:pt x="370197" y="65314"/>
                </a:cubicBezTo>
                <a:cubicBezTo>
                  <a:pt x="261340" y="-19957"/>
                  <a:pt x="-5361" y="32657"/>
                  <a:pt x="82" y="0"/>
                </a:cubicBezTo>
              </a:path>
            </a:pathLst>
          </a:cu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763146" y="3733256"/>
            <a:ext cx="910827" cy="300082"/>
          </a:xfrm>
          <a:prstGeom prst="rect">
            <a:avLst/>
          </a:prstGeom>
          <a:noFill/>
        </p:spPr>
        <p:txBody>
          <a:bodyPr wrap="none" rtlCol="0">
            <a:spAutoFit/>
          </a:bodyPr>
          <a:lstStyle/>
          <a:p>
            <a:r>
              <a:rPr lang="en-US" sz="1350" dirty="0">
                <a:solidFill>
                  <a:srgbClr val="FF0000"/>
                </a:solidFill>
                <a:latin typeface="Calibri" panose="020F0502020204030204" pitchFamily="34" charset="0"/>
              </a:rPr>
              <a:t>Accessible</a:t>
            </a:r>
          </a:p>
        </p:txBody>
      </p:sp>
      <p:cxnSp>
        <p:nvCxnSpPr>
          <p:cNvPr id="34" name="Straight Connector 33"/>
          <p:cNvCxnSpPr/>
          <p:nvPr/>
        </p:nvCxnSpPr>
        <p:spPr>
          <a:xfrm>
            <a:off x="1314450" y="4857750"/>
            <a:ext cx="645795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418713">
            <a:off x="3852874" y="3540983"/>
            <a:ext cx="299181" cy="299181"/>
          </a:xfrm>
          <a:prstGeom prst="rect">
            <a:avLst/>
          </a:prstGeom>
        </p:spPr>
      </p:pic>
    </p:spTree>
    <p:extLst>
      <p:ext uri="{BB962C8B-B14F-4D97-AF65-F5344CB8AC3E}">
        <p14:creationId xmlns:p14="http://schemas.microsoft.com/office/powerpoint/2010/main" val="2025443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Identity of Remote Code</a:t>
            </a:r>
          </a:p>
        </p:txBody>
      </p:sp>
      <p:sp>
        <p:nvSpPr>
          <p:cNvPr id="3" name="Rectangle 2"/>
          <p:cNvSpPr/>
          <p:nvPr/>
        </p:nvSpPr>
        <p:spPr>
          <a:xfrm>
            <a:off x="1177634" y="3108614"/>
            <a:ext cx="824345"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BIOS</a:t>
            </a:r>
            <a:br>
              <a:rPr lang="en-US" sz="1350" dirty="0"/>
            </a:br>
            <a:r>
              <a:rPr lang="en-US" sz="1350" dirty="0"/>
              <a:t>Boot</a:t>
            </a:r>
            <a:br>
              <a:rPr lang="en-US" sz="1350" dirty="0"/>
            </a:br>
            <a:r>
              <a:rPr lang="en-US" sz="1350" dirty="0"/>
              <a:t>Block</a:t>
            </a:r>
          </a:p>
        </p:txBody>
      </p:sp>
      <p:sp>
        <p:nvSpPr>
          <p:cNvPr id="5" name="Rectangle 4"/>
          <p:cNvSpPr/>
          <p:nvPr/>
        </p:nvSpPr>
        <p:spPr>
          <a:xfrm>
            <a:off x="2625434" y="3108613"/>
            <a:ext cx="824345"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BIOS</a:t>
            </a:r>
          </a:p>
        </p:txBody>
      </p:sp>
      <p:sp>
        <p:nvSpPr>
          <p:cNvPr id="6" name="Rectangle 5"/>
          <p:cNvSpPr/>
          <p:nvPr/>
        </p:nvSpPr>
        <p:spPr>
          <a:xfrm>
            <a:off x="4073234" y="3108613"/>
            <a:ext cx="824345"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OS</a:t>
            </a:r>
            <a:br>
              <a:rPr lang="en-US" sz="1350" dirty="0"/>
            </a:br>
            <a:r>
              <a:rPr lang="en-US" sz="1350" dirty="0"/>
              <a:t>Loader</a:t>
            </a:r>
          </a:p>
        </p:txBody>
      </p:sp>
      <p:sp>
        <p:nvSpPr>
          <p:cNvPr id="9" name="Rectangle 8"/>
          <p:cNvSpPr/>
          <p:nvPr/>
        </p:nvSpPr>
        <p:spPr>
          <a:xfrm>
            <a:off x="5521034" y="3108613"/>
            <a:ext cx="824345"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OS</a:t>
            </a:r>
          </a:p>
        </p:txBody>
      </p:sp>
      <p:sp>
        <p:nvSpPr>
          <p:cNvPr id="11" name="Rectangle 10"/>
          <p:cNvSpPr/>
          <p:nvPr/>
        </p:nvSpPr>
        <p:spPr>
          <a:xfrm>
            <a:off x="6972298" y="3108613"/>
            <a:ext cx="824345"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DBMS</a:t>
            </a:r>
          </a:p>
        </p:txBody>
      </p:sp>
      <p:sp>
        <p:nvSpPr>
          <p:cNvPr id="12" name="Rectangle 11"/>
          <p:cNvSpPr/>
          <p:nvPr/>
        </p:nvSpPr>
        <p:spPr>
          <a:xfrm>
            <a:off x="3976251" y="4500996"/>
            <a:ext cx="1018309" cy="6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TPM</a:t>
            </a:r>
          </a:p>
        </p:txBody>
      </p:sp>
      <p:cxnSp>
        <p:nvCxnSpPr>
          <p:cNvPr id="16" name="Straight Arrow Connector 15"/>
          <p:cNvCxnSpPr>
            <a:stCxn id="3" idx="3"/>
            <a:endCxn id="5" idx="1"/>
          </p:cNvCxnSpPr>
          <p:nvPr/>
        </p:nvCxnSpPr>
        <p:spPr>
          <a:xfrm flipV="1">
            <a:off x="2001979" y="3448050"/>
            <a:ext cx="623455" cy="1"/>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6" idx="1"/>
          </p:cNvCxnSpPr>
          <p:nvPr/>
        </p:nvCxnSpPr>
        <p:spPr>
          <a:xfrm>
            <a:off x="3449779" y="3448049"/>
            <a:ext cx="623455"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9" idx="1"/>
          </p:cNvCxnSpPr>
          <p:nvPr/>
        </p:nvCxnSpPr>
        <p:spPr>
          <a:xfrm>
            <a:off x="4897579" y="3448049"/>
            <a:ext cx="623455"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1" idx="1"/>
          </p:cNvCxnSpPr>
          <p:nvPr/>
        </p:nvCxnSpPr>
        <p:spPr>
          <a:xfrm>
            <a:off x="6345379" y="3448049"/>
            <a:ext cx="626919"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2"/>
          </p:cNvCxnSpPr>
          <p:nvPr/>
        </p:nvCxnSpPr>
        <p:spPr>
          <a:xfrm>
            <a:off x="1589806" y="3787486"/>
            <a:ext cx="2386445" cy="904055"/>
          </a:xfrm>
          <a:prstGeom prst="straightConnector1">
            <a:avLst/>
          </a:prstGeom>
          <a:ln w="19050">
            <a:solidFill>
              <a:srgbClr val="0CC09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2"/>
          </p:cNvCxnSpPr>
          <p:nvPr/>
        </p:nvCxnSpPr>
        <p:spPr>
          <a:xfrm>
            <a:off x="3037606" y="3787486"/>
            <a:ext cx="938645" cy="713510"/>
          </a:xfrm>
          <a:prstGeom prst="straightConnector1">
            <a:avLst/>
          </a:prstGeom>
          <a:ln w="19050">
            <a:solidFill>
              <a:srgbClr val="0CC09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a:endCxn id="12" idx="0"/>
          </p:cNvCxnSpPr>
          <p:nvPr/>
        </p:nvCxnSpPr>
        <p:spPr>
          <a:xfrm flipH="1">
            <a:off x="4485406" y="3787486"/>
            <a:ext cx="1" cy="713510"/>
          </a:xfrm>
          <a:prstGeom prst="straightConnector1">
            <a:avLst/>
          </a:prstGeom>
          <a:ln w="19050">
            <a:solidFill>
              <a:srgbClr val="0CC09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p:cNvCxnSpPr>
          <p:nvPr/>
        </p:nvCxnSpPr>
        <p:spPr>
          <a:xfrm flipH="1">
            <a:off x="4994560" y="3787486"/>
            <a:ext cx="938647" cy="713510"/>
          </a:xfrm>
          <a:prstGeom prst="straightConnector1">
            <a:avLst/>
          </a:prstGeom>
          <a:ln w="19050">
            <a:solidFill>
              <a:srgbClr val="0CC09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2"/>
          </p:cNvCxnSpPr>
          <p:nvPr/>
        </p:nvCxnSpPr>
        <p:spPr>
          <a:xfrm flipH="1">
            <a:off x="4994560" y="3787486"/>
            <a:ext cx="2389911" cy="904055"/>
          </a:xfrm>
          <a:prstGeom prst="straightConnector1">
            <a:avLst/>
          </a:prstGeom>
          <a:ln w="19050">
            <a:solidFill>
              <a:srgbClr val="0CC095"/>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37134" y="5595596"/>
            <a:ext cx="5927392" cy="300082"/>
          </a:xfrm>
          <a:prstGeom prst="rect">
            <a:avLst/>
          </a:prstGeom>
          <a:noFill/>
        </p:spPr>
        <p:txBody>
          <a:bodyPr wrap="none" rtlCol="0">
            <a:spAutoFit/>
          </a:bodyPr>
          <a:lstStyle/>
          <a:p>
            <a:r>
              <a:rPr lang="en-US" sz="1350" dirty="0"/>
              <a:t>Source: http://crypto.stanford.edu/cs155old/cs155-spring11/lectures/08-TCG.pdf</a:t>
            </a:r>
          </a:p>
        </p:txBody>
      </p:sp>
      <p:cxnSp>
        <p:nvCxnSpPr>
          <p:cNvPr id="24" name="Straight Arrow Connector 23"/>
          <p:cNvCxnSpPr/>
          <p:nvPr/>
        </p:nvCxnSpPr>
        <p:spPr>
          <a:xfrm flipV="1">
            <a:off x="5933206" y="2055521"/>
            <a:ext cx="623455" cy="1"/>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56660" y="1891924"/>
            <a:ext cx="805926" cy="300082"/>
          </a:xfrm>
          <a:prstGeom prst="rect">
            <a:avLst/>
          </a:prstGeom>
          <a:noFill/>
        </p:spPr>
        <p:txBody>
          <a:bodyPr wrap="none" rtlCol="0">
            <a:spAutoFit/>
          </a:bodyPr>
          <a:lstStyle/>
          <a:p>
            <a:r>
              <a:rPr lang="en-US" sz="1350" dirty="0"/>
              <a:t>Measure</a:t>
            </a:r>
          </a:p>
        </p:txBody>
      </p:sp>
      <p:cxnSp>
        <p:nvCxnSpPr>
          <p:cNvPr id="26" name="Straight Arrow Connector 25"/>
          <p:cNvCxnSpPr/>
          <p:nvPr/>
        </p:nvCxnSpPr>
        <p:spPr>
          <a:xfrm flipV="1">
            <a:off x="5933206" y="2332520"/>
            <a:ext cx="623455" cy="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56661" y="2187703"/>
            <a:ext cx="1807161" cy="300082"/>
          </a:xfrm>
          <a:prstGeom prst="rect">
            <a:avLst/>
          </a:prstGeom>
          <a:noFill/>
        </p:spPr>
        <p:txBody>
          <a:bodyPr wrap="none" rtlCol="0">
            <a:spAutoFit/>
          </a:bodyPr>
          <a:lstStyle/>
          <a:p>
            <a:r>
              <a:rPr lang="en-US" sz="1350" dirty="0"/>
              <a:t>Extend hash with SHA1</a:t>
            </a:r>
          </a:p>
        </p:txBody>
      </p:sp>
      <p:sp>
        <p:nvSpPr>
          <p:cNvPr id="10" name="Slide Number Placeholder 9"/>
          <p:cNvSpPr>
            <a:spLocks noGrp="1"/>
          </p:cNvSpPr>
          <p:nvPr>
            <p:ph type="sldNum" sz="quarter" idx="12"/>
          </p:nvPr>
        </p:nvSpPr>
        <p:spPr/>
        <p:txBody>
          <a:bodyPr/>
          <a:lstStyle/>
          <a:p>
            <a:fld id="{BACC0D7D-E0FC-49BF-B4A2-5B13217C58F0}" type="slidenum">
              <a:rPr lang="en-US" smtClean="0"/>
              <a:t>88</a:t>
            </a:fld>
            <a:endParaRPr lang="en-US"/>
          </a:p>
        </p:txBody>
      </p:sp>
    </p:spTree>
    <p:extLst>
      <p:ext uri="{BB962C8B-B14F-4D97-AF65-F5344CB8AC3E}">
        <p14:creationId xmlns:p14="http://schemas.microsoft.com/office/powerpoint/2010/main" val="560933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Module Design Space</a:t>
            </a:r>
          </a:p>
        </p:txBody>
      </p:sp>
      <p:sp>
        <p:nvSpPr>
          <p:cNvPr id="3" name="Slide Number Placeholder 2"/>
          <p:cNvSpPr>
            <a:spLocks noGrp="1"/>
          </p:cNvSpPr>
          <p:nvPr>
            <p:ph type="sldNum" sz="quarter" idx="12"/>
          </p:nvPr>
        </p:nvSpPr>
        <p:spPr/>
        <p:txBody>
          <a:bodyPr/>
          <a:lstStyle/>
          <a:p>
            <a:fld id="{BACC0D7D-E0FC-49BF-B4A2-5B13217C58F0}" type="slidenum">
              <a:rPr lang="en-US" smtClean="0"/>
              <a:t>89</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872865352"/>
              </p:ext>
            </p:extLst>
          </p:nvPr>
        </p:nvGraphicFramePr>
        <p:xfrm>
          <a:off x="1964641" y="1851820"/>
          <a:ext cx="5705735" cy="4504530"/>
        </p:xfrm>
        <a:graphic>
          <a:graphicData uri="http://schemas.openxmlformats.org/drawingml/2006/table">
            <a:tbl>
              <a:tblPr bandRow="1">
                <a:tableStyleId>{5C22544A-7EE6-4342-B048-85BDC9FD1C3A}</a:tableStyleId>
              </a:tblPr>
              <a:tblGrid>
                <a:gridCol w="1141147">
                  <a:extLst>
                    <a:ext uri="{9D8B030D-6E8A-4147-A177-3AD203B41FA5}">
                      <a16:colId xmlns:a16="http://schemas.microsoft.com/office/drawing/2014/main" val="20000"/>
                    </a:ext>
                  </a:extLst>
                </a:gridCol>
                <a:gridCol w="1141147">
                  <a:extLst>
                    <a:ext uri="{9D8B030D-6E8A-4147-A177-3AD203B41FA5}">
                      <a16:colId xmlns:a16="http://schemas.microsoft.com/office/drawing/2014/main" val="20001"/>
                    </a:ext>
                  </a:extLst>
                </a:gridCol>
                <a:gridCol w="1141147">
                  <a:extLst>
                    <a:ext uri="{9D8B030D-6E8A-4147-A177-3AD203B41FA5}">
                      <a16:colId xmlns:a16="http://schemas.microsoft.com/office/drawing/2014/main" val="20002"/>
                    </a:ext>
                  </a:extLst>
                </a:gridCol>
                <a:gridCol w="1141147">
                  <a:extLst>
                    <a:ext uri="{9D8B030D-6E8A-4147-A177-3AD203B41FA5}">
                      <a16:colId xmlns:a16="http://schemas.microsoft.com/office/drawing/2014/main" val="20003"/>
                    </a:ext>
                  </a:extLst>
                </a:gridCol>
                <a:gridCol w="1141147">
                  <a:extLst>
                    <a:ext uri="{9D8B030D-6E8A-4147-A177-3AD203B41FA5}">
                      <a16:colId xmlns:a16="http://schemas.microsoft.com/office/drawing/2014/main" val="20004"/>
                    </a:ext>
                  </a:extLst>
                </a:gridCol>
              </a:tblGrid>
              <a:tr h="900906">
                <a:tc>
                  <a:txBody>
                    <a:bodyPr/>
                    <a:lstStyle/>
                    <a:p>
                      <a:pPr algn="ctr"/>
                      <a:endParaRPr lang="en-US" sz="1900" dirty="0"/>
                    </a:p>
                  </a:txBody>
                  <a:tcPr marL="90091" marR="90091" marT="45046" marB="45046"/>
                </a:tc>
                <a:tc>
                  <a:txBody>
                    <a:bodyPr/>
                    <a:lstStyle/>
                    <a:p>
                      <a:pPr algn="ctr"/>
                      <a:r>
                        <a:rPr lang="en-US" sz="1900" dirty="0"/>
                        <a:t>OS+</a:t>
                      </a:r>
                    </a:p>
                  </a:txBody>
                  <a:tcPr marL="90091" marR="90091" marT="45046" marB="45046" anchor="ctr"/>
                </a:tc>
                <a:tc>
                  <a:txBody>
                    <a:bodyPr/>
                    <a:lstStyle/>
                    <a:p>
                      <a:pPr algn="ctr"/>
                      <a:r>
                        <a:rPr lang="en-US" sz="1900" dirty="0"/>
                        <a:t>VMM+</a:t>
                      </a:r>
                    </a:p>
                  </a:txBody>
                  <a:tcPr marL="90091" marR="90091" marT="45046" marB="45046" anchor="ctr"/>
                </a:tc>
                <a:tc>
                  <a:txBody>
                    <a:bodyPr/>
                    <a:lstStyle/>
                    <a:p>
                      <a:pPr algn="ctr"/>
                      <a:r>
                        <a:rPr lang="en-US" sz="1900" baseline="0" dirty="0"/>
                        <a:t>DBMS*</a:t>
                      </a:r>
                      <a:endParaRPr lang="en-US" sz="1900" dirty="0"/>
                    </a:p>
                  </a:txBody>
                  <a:tcPr marL="90091" marR="90091" marT="45046" marB="45046" anchor="ctr"/>
                </a:tc>
                <a:tc>
                  <a:txBody>
                    <a:bodyPr/>
                    <a:lstStyle/>
                    <a:p>
                      <a:pPr algn="ctr"/>
                      <a:r>
                        <a:rPr lang="en-US" sz="1900" dirty="0"/>
                        <a:t>&lt;&lt;DBMS</a:t>
                      </a:r>
                    </a:p>
                  </a:txBody>
                  <a:tcPr marL="90091" marR="90091" marT="45046" marB="45046" anchor="ctr"/>
                </a:tc>
                <a:extLst>
                  <a:ext uri="{0D108BD9-81ED-4DB2-BD59-A6C34878D82A}">
                    <a16:rowId xmlns:a16="http://schemas.microsoft.com/office/drawing/2014/main" val="10000"/>
                  </a:ext>
                </a:extLst>
              </a:tr>
              <a:tr h="900906">
                <a:tc>
                  <a:txBody>
                    <a:bodyPr/>
                    <a:lstStyle/>
                    <a:p>
                      <a:pPr algn="ctr"/>
                      <a:r>
                        <a:rPr lang="en-US" sz="1400" dirty="0"/>
                        <a:t>Physical</a:t>
                      </a:r>
                      <a:br>
                        <a:rPr lang="en-US" sz="1400" dirty="0"/>
                      </a:br>
                      <a:r>
                        <a:rPr lang="en-US" sz="1400" dirty="0"/>
                        <a:t>Server</a:t>
                      </a:r>
                      <a:br>
                        <a:rPr lang="en-US" sz="1400" dirty="0"/>
                      </a:br>
                      <a:r>
                        <a:rPr lang="en-US" sz="1400" dirty="0"/>
                        <a:t>Protection</a:t>
                      </a:r>
                    </a:p>
                  </a:txBody>
                  <a:tcPr marL="90091" marR="90091" marT="45046" marB="45046" anchor="ctr"/>
                </a:tc>
                <a:tc>
                  <a:txBody>
                    <a:bodyPr/>
                    <a:lstStyle/>
                    <a:p>
                      <a:pPr algn="ctr"/>
                      <a:r>
                        <a:rPr lang="en-US" sz="1400" dirty="0"/>
                        <a:t>Traditional DBMS</a:t>
                      </a:r>
                      <a:endParaRPr lang="en-US" sz="1800" dirty="0"/>
                    </a:p>
                  </a:txBody>
                  <a:tcPr marL="90091" marR="90091" marT="45046" marB="4504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Traditional DBMS</a:t>
                      </a:r>
                      <a:endParaRPr lang="en-US" sz="1800" dirty="0"/>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a:p>
                  </a:txBody>
                  <a:tcPr marL="90091" marR="90091" marT="45046" marB="45046"/>
                </a:tc>
                <a:extLst>
                  <a:ext uri="{0D108BD9-81ED-4DB2-BD59-A6C34878D82A}">
                    <a16:rowId xmlns:a16="http://schemas.microsoft.com/office/drawing/2014/main" val="10001"/>
                  </a:ext>
                </a:extLst>
              </a:tr>
              <a:tr h="900906">
                <a:tc>
                  <a:txBody>
                    <a:bodyPr/>
                    <a:lstStyle/>
                    <a:p>
                      <a:pPr algn="ctr"/>
                      <a:r>
                        <a:rPr lang="en-US" sz="1400" dirty="0"/>
                        <a:t>Secure</a:t>
                      </a:r>
                      <a:br>
                        <a:rPr lang="en-US" sz="1400" dirty="0"/>
                      </a:br>
                      <a:r>
                        <a:rPr lang="en-US" sz="1400" dirty="0"/>
                        <a:t>Co-Processor</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2"/>
                  </a:ext>
                </a:extLst>
              </a:tr>
              <a:tr h="900906">
                <a:tc>
                  <a:txBody>
                    <a:bodyPr/>
                    <a:lstStyle/>
                    <a:p>
                      <a:pPr algn="ctr"/>
                      <a:r>
                        <a:rPr lang="en-US" sz="1400" dirty="0"/>
                        <a:t>FPGA</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3"/>
                  </a:ext>
                </a:extLst>
              </a:tr>
              <a:tr h="900906">
                <a:tc>
                  <a:txBody>
                    <a:bodyPr/>
                    <a:lstStyle/>
                    <a:p>
                      <a:pPr algn="ctr"/>
                      <a:r>
                        <a:rPr lang="en-US" sz="1400" dirty="0"/>
                        <a:t>Intel SGX</a:t>
                      </a:r>
                      <a:endParaRPr lang="en-US" sz="1900" dirty="0"/>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extLst>
                  <a:ext uri="{0D108BD9-81ED-4DB2-BD59-A6C34878D82A}">
                    <a16:rowId xmlns:a16="http://schemas.microsoft.com/office/drawing/2014/main" val="10004"/>
                  </a:ext>
                </a:extLst>
              </a:tr>
            </a:tbl>
          </a:graphicData>
        </a:graphic>
      </p:graphicFrame>
      <p:sp>
        <p:nvSpPr>
          <p:cNvPr id="19" name="TextBox 18"/>
          <p:cNvSpPr txBox="1"/>
          <p:nvPr/>
        </p:nvSpPr>
        <p:spPr>
          <a:xfrm>
            <a:off x="2362200" y="1417638"/>
            <a:ext cx="4627934" cy="369332"/>
          </a:xfrm>
          <a:prstGeom prst="rect">
            <a:avLst/>
          </a:prstGeom>
          <a:noFill/>
        </p:spPr>
        <p:txBody>
          <a:bodyPr wrap="none" rtlCol="0">
            <a:spAutoFit/>
          </a:bodyPr>
          <a:lstStyle/>
          <a:p>
            <a:r>
              <a:rPr lang="en-US" dirty="0"/>
              <a:t>Trusted Functionality (Trusted Computing Base)</a:t>
            </a:r>
          </a:p>
        </p:txBody>
      </p:sp>
      <p:sp>
        <p:nvSpPr>
          <p:cNvPr id="20" name="TextBox 19"/>
          <p:cNvSpPr txBox="1"/>
          <p:nvPr/>
        </p:nvSpPr>
        <p:spPr>
          <a:xfrm rot="16200000">
            <a:off x="-613269" y="3995324"/>
            <a:ext cx="4339073" cy="369332"/>
          </a:xfrm>
          <a:prstGeom prst="rect">
            <a:avLst/>
          </a:prstGeom>
          <a:noFill/>
        </p:spPr>
        <p:txBody>
          <a:bodyPr wrap="none" rtlCol="0">
            <a:spAutoFit/>
          </a:bodyPr>
          <a:lstStyle/>
          <a:p>
            <a:r>
              <a:rPr lang="en-US" dirty="0"/>
              <a:t>Physical protection &amp; h/w provided isolation</a:t>
            </a:r>
          </a:p>
        </p:txBody>
      </p:sp>
    </p:spTree>
    <p:extLst>
      <p:ext uri="{BB962C8B-B14F-4D97-AF65-F5344CB8AC3E}">
        <p14:creationId xmlns:p14="http://schemas.microsoft.com/office/powerpoint/2010/main" val="402407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700"/>
            <a:ext cx="8229600" cy="1143000"/>
          </a:xfrm>
        </p:spPr>
        <p:txBody>
          <a:bodyPr>
            <a:noAutofit/>
          </a:bodyPr>
          <a:lstStyle/>
          <a:p>
            <a:r>
              <a:rPr lang="en-US" sz="3600" dirty="0"/>
              <a:t>Example: Online Course Database</a:t>
            </a:r>
          </a:p>
        </p:txBody>
      </p:sp>
      <p:sp>
        <p:nvSpPr>
          <p:cNvPr id="3" name="Slide Number Placeholder 2"/>
          <p:cNvSpPr>
            <a:spLocks noGrp="1"/>
          </p:cNvSpPr>
          <p:nvPr>
            <p:ph type="sldNum" sz="quarter" idx="12"/>
          </p:nvPr>
        </p:nvSpPr>
        <p:spPr/>
        <p:txBody>
          <a:bodyPr/>
          <a:lstStyle/>
          <a:p>
            <a:fld id="{BACC0D7D-E0FC-49BF-B4A2-5B13217C58F0}" type="slidenum">
              <a:rPr lang="en-US" smtClean="0"/>
              <a:t>9</a:t>
            </a:fld>
            <a:endParaRPr lang="en-US"/>
          </a:p>
        </p:txBody>
      </p:sp>
      <p:pic>
        <p:nvPicPr>
          <p:cNvPr id="20" name="Picture 19"/>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8600" y="870201"/>
            <a:ext cx="4876800" cy="4876800"/>
          </a:xfrm>
          <a:prstGeom prst="rect">
            <a:avLst/>
          </a:prstGeom>
        </p:spPr>
      </p:pic>
      <p:pic>
        <p:nvPicPr>
          <p:cNvPr id="21" name="Picture 2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19200" y="2743200"/>
            <a:ext cx="1066006" cy="1066006"/>
          </a:xfrm>
          <a:prstGeom prst="rect">
            <a:avLst/>
          </a:prstGeom>
        </p:spPr>
      </p:pic>
      <p:pic>
        <p:nvPicPr>
          <p:cNvPr id="22" name="Picture 2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48676" y="2743200"/>
            <a:ext cx="1066006" cy="1066006"/>
          </a:xfrm>
          <a:prstGeom prst="rect">
            <a:avLst/>
          </a:prstGeom>
        </p:spPr>
      </p:pic>
      <p:pic>
        <p:nvPicPr>
          <p:cNvPr id="23" name="Picture 22"/>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33600" y="2743200"/>
            <a:ext cx="1066006" cy="1066006"/>
          </a:xfrm>
          <a:prstGeom prst="rect">
            <a:avLst/>
          </a:prstGeom>
        </p:spPr>
      </p:pic>
      <p:cxnSp>
        <p:nvCxnSpPr>
          <p:cNvPr id="24" name="Straight Connector 23"/>
          <p:cNvCxnSpPr/>
          <p:nvPr/>
        </p:nvCxnSpPr>
        <p:spPr>
          <a:xfrm>
            <a:off x="228600" y="4953000"/>
            <a:ext cx="8610600" cy="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1203201" y="4664201"/>
            <a:ext cx="1327399" cy="838200"/>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667000" y="4419601"/>
            <a:ext cx="0" cy="13274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2993900" y="4549900"/>
            <a:ext cx="1327403" cy="1066801"/>
          </a:xfrm>
          <a:prstGeom prst="bentConnector3">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33" name="Picture 32"/>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800" y="5747001"/>
            <a:ext cx="762000" cy="7620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5681347"/>
            <a:ext cx="974474" cy="974474"/>
          </a:xfrm>
          <a:prstGeom prst="rect">
            <a:avLst/>
          </a:prstGeom>
        </p:spPr>
      </p:pic>
      <p:pic>
        <p:nvPicPr>
          <p:cNvPr id="35" name="Picture 34"/>
          <p:cNvPicPr>
            <a:picLocks noChangeAspect="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831974" y="5591811"/>
            <a:ext cx="1219200" cy="1219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68128711"/>
              </p:ext>
            </p:extLst>
          </p:nvPr>
        </p:nvGraphicFramePr>
        <p:xfrm>
          <a:off x="4953000" y="1600200"/>
          <a:ext cx="4191000" cy="37084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tblGrid>
              <a:tr h="370840">
                <a:tc>
                  <a:txBody>
                    <a:bodyPr/>
                    <a:lstStyle/>
                    <a:p>
                      <a:pPr algn="ctr"/>
                      <a:r>
                        <a:rPr lang="en-US" sz="1200" dirty="0" err="1"/>
                        <a:t>StudentId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Name</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t>Addr</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GPA</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t>Credit</a:t>
                      </a:r>
                      <a:r>
                        <a:rPr lang="en-US" sz="1200" baseline="0" dirty="0" err="1"/>
                        <a:t>Card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a:t>
                      </a:r>
                      <a:endParaRPr lang="en-US" sz="12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sp>
        <p:nvSpPr>
          <p:cNvPr id="6" name="TextBox 5"/>
          <p:cNvSpPr txBox="1"/>
          <p:nvPr/>
        </p:nvSpPr>
        <p:spPr>
          <a:xfrm>
            <a:off x="4948042" y="1303201"/>
            <a:ext cx="843158" cy="276999"/>
          </a:xfrm>
          <a:prstGeom prst="rect">
            <a:avLst/>
          </a:prstGeom>
          <a:noFill/>
          <a:ln w="12700">
            <a:solidFill>
              <a:schemeClr val="tx1"/>
            </a:solidFill>
          </a:ln>
        </p:spPr>
        <p:txBody>
          <a:bodyPr wrap="square" rtlCol="0">
            <a:spAutoFit/>
          </a:bodyPr>
          <a:lstStyle/>
          <a:p>
            <a:r>
              <a:rPr lang="en-US" sz="1200" b="1" dirty="0">
                <a:latin typeface="Consolas" panose="020B0609020204030204" pitchFamily="49" charset="0"/>
                <a:cs typeface="Consolas" panose="020B0609020204030204" pitchFamily="49" charset="0"/>
              </a:rPr>
              <a:t>Student</a:t>
            </a:r>
          </a:p>
        </p:txBody>
      </p:sp>
      <p:graphicFrame>
        <p:nvGraphicFramePr>
          <p:cNvPr id="25" name="Table 24"/>
          <p:cNvGraphicFramePr>
            <a:graphicFrameLocks noGrp="1"/>
          </p:cNvGraphicFramePr>
          <p:nvPr>
            <p:extLst>
              <p:ext uri="{D42A27DB-BD31-4B8C-83A1-F6EECF244321}">
                <p14:modId xmlns:p14="http://schemas.microsoft.com/office/powerpoint/2010/main" val="2140690577"/>
              </p:ext>
            </p:extLst>
          </p:nvPr>
        </p:nvGraphicFramePr>
        <p:xfrm>
          <a:off x="4953000" y="2506799"/>
          <a:ext cx="2514600" cy="37084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tblGrid>
              <a:tr h="370840">
                <a:tc>
                  <a:txBody>
                    <a:bodyPr/>
                    <a:lstStyle/>
                    <a:p>
                      <a:pPr algn="ctr"/>
                      <a:r>
                        <a:rPr lang="en-US" sz="1200" dirty="0" err="1"/>
                        <a:t>CourseId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Name</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latin typeface="+mn-lt"/>
                          <a:cs typeface="+mn-cs"/>
                        </a:rPr>
                        <a:t>InstrId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a:t>
                      </a:r>
                      <a:endParaRPr lang="en-US" sz="12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sp>
        <p:nvSpPr>
          <p:cNvPr id="26" name="TextBox 25"/>
          <p:cNvSpPr txBox="1"/>
          <p:nvPr/>
        </p:nvSpPr>
        <p:spPr>
          <a:xfrm>
            <a:off x="4948042" y="2209800"/>
            <a:ext cx="843158" cy="276999"/>
          </a:xfrm>
          <a:prstGeom prst="rect">
            <a:avLst/>
          </a:prstGeom>
          <a:noFill/>
          <a:ln w="12700">
            <a:solidFill>
              <a:schemeClr val="tx1"/>
            </a:solidFill>
          </a:ln>
        </p:spPr>
        <p:txBody>
          <a:bodyPr wrap="square" rtlCol="0" anchor="ctr">
            <a:spAutoFit/>
          </a:bodyPr>
          <a:lstStyle/>
          <a:p>
            <a:pPr algn="ctr"/>
            <a:r>
              <a:rPr lang="en-US" sz="1200" b="1" dirty="0">
                <a:latin typeface="Consolas" panose="020B0609020204030204" pitchFamily="49" charset="0"/>
                <a:cs typeface="Consolas" panose="020B0609020204030204" pitchFamily="49" charset="0"/>
              </a:rPr>
              <a:t>Course</a:t>
            </a:r>
          </a:p>
        </p:txBody>
      </p:sp>
      <p:graphicFrame>
        <p:nvGraphicFramePr>
          <p:cNvPr id="27" name="Table 26"/>
          <p:cNvGraphicFramePr>
            <a:graphicFrameLocks noGrp="1"/>
          </p:cNvGraphicFramePr>
          <p:nvPr>
            <p:extLst>
              <p:ext uri="{D42A27DB-BD31-4B8C-83A1-F6EECF244321}">
                <p14:modId xmlns:p14="http://schemas.microsoft.com/office/powerpoint/2010/main" val="2785821501"/>
              </p:ext>
            </p:extLst>
          </p:nvPr>
        </p:nvGraphicFramePr>
        <p:xfrm>
          <a:off x="4953000" y="3286760"/>
          <a:ext cx="2514600" cy="37084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tblGrid>
              <a:tr h="370840">
                <a:tc>
                  <a:txBody>
                    <a:bodyPr/>
                    <a:lstStyle/>
                    <a:p>
                      <a:pPr algn="ctr"/>
                      <a:r>
                        <a:rPr lang="en-US" sz="1200" dirty="0" err="1"/>
                        <a:t>CourseId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err="1">
                          <a:latin typeface="+mn-lt"/>
                          <a:cs typeface="+mn-cs"/>
                        </a:rPr>
                        <a:t>StudentId</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latin typeface="+mn-lt"/>
                          <a:cs typeface="+mn-cs"/>
                        </a:rPr>
                        <a:t>Grade</a:t>
                      </a:r>
                      <a:endParaRPr lang="en-US" sz="1200" dirty="0">
                        <a:latin typeface="Consolas" panose="020B0609020204030204" pitchFamily="49" charset="0"/>
                        <a:cs typeface="Consolas" panose="020B0609020204030204" pitchFamily="49" charset="0"/>
                      </a:endParaRPr>
                    </a:p>
                  </a:txBody>
                  <a:tcPr anchor="ctr"/>
                </a:tc>
                <a:tc>
                  <a:txBody>
                    <a:bodyPr/>
                    <a:lstStyle/>
                    <a:p>
                      <a:pPr algn="ctr"/>
                      <a:r>
                        <a:rPr lang="en-US" sz="1200" dirty="0"/>
                        <a:t>…</a:t>
                      </a:r>
                      <a:endParaRPr lang="en-US" sz="12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sp>
        <p:nvSpPr>
          <p:cNvPr id="28" name="TextBox 27"/>
          <p:cNvSpPr txBox="1"/>
          <p:nvPr/>
        </p:nvSpPr>
        <p:spPr>
          <a:xfrm>
            <a:off x="4948042" y="2989761"/>
            <a:ext cx="1300358" cy="276999"/>
          </a:xfrm>
          <a:prstGeom prst="rect">
            <a:avLst/>
          </a:prstGeom>
          <a:noFill/>
          <a:ln w="12700">
            <a:solidFill>
              <a:schemeClr val="tx1"/>
            </a:solidFill>
          </a:ln>
        </p:spPr>
        <p:txBody>
          <a:bodyPr wrap="square" rtlCol="0" anchor="ctr">
            <a:spAutoFit/>
          </a:bodyPr>
          <a:lstStyle/>
          <a:p>
            <a:pPr algn="ctr"/>
            <a:r>
              <a:rPr lang="en-US" sz="1200" b="1" dirty="0" err="1">
                <a:latin typeface="Consolas" panose="020B0609020204030204" pitchFamily="49" charset="0"/>
                <a:cs typeface="Consolas" panose="020B0609020204030204" pitchFamily="49" charset="0"/>
              </a:rPr>
              <a:t>StudentCourse</a:t>
            </a:r>
            <a:endParaRPr lang="en-US" sz="1200" b="1" dirty="0">
              <a:latin typeface="Consolas" panose="020B0609020204030204" pitchFamily="49" charset="0"/>
              <a:cs typeface="Consolas" panose="020B0609020204030204" pitchFamily="49" charset="0"/>
            </a:endParaRPr>
          </a:p>
        </p:txBody>
      </p:sp>
      <p:sp>
        <p:nvSpPr>
          <p:cNvPr id="4" name="Oval 3"/>
          <p:cNvSpPr/>
          <p:nvPr/>
        </p:nvSpPr>
        <p:spPr>
          <a:xfrm>
            <a:off x="7772400" y="1580200"/>
            <a:ext cx="1066800" cy="40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39000" y="1580200"/>
            <a:ext cx="457200" cy="40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48042" y="3266760"/>
            <a:ext cx="1681358" cy="3908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629400" y="3276203"/>
            <a:ext cx="571500" cy="3908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17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Module Design Space</a:t>
            </a:r>
          </a:p>
        </p:txBody>
      </p:sp>
      <p:sp>
        <p:nvSpPr>
          <p:cNvPr id="3" name="Slide Number Placeholder 2"/>
          <p:cNvSpPr>
            <a:spLocks noGrp="1"/>
          </p:cNvSpPr>
          <p:nvPr>
            <p:ph type="sldNum" sz="quarter" idx="12"/>
          </p:nvPr>
        </p:nvSpPr>
        <p:spPr/>
        <p:txBody>
          <a:bodyPr/>
          <a:lstStyle/>
          <a:p>
            <a:fld id="{BACC0D7D-E0FC-49BF-B4A2-5B13217C58F0}" type="slidenum">
              <a:rPr lang="en-US" smtClean="0"/>
              <a:t>90</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446517560"/>
              </p:ext>
            </p:extLst>
          </p:nvPr>
        </p:nvGraphicFramePr>
        <p:xfrm>
          <a:off x="1964641" y="1851820"/>
          <a:ext cx="5705735" cy="4504530"/>
        </p:xfrm>
        <a:graphic>
          <a:graphicData uri="http://schemas.openxmlformats.org/drawingml/2006/table">
            <a:tbl>
              <a:tblPr bandRow="1">
                <a:tableStyleId>{5C22544A-7EE6-4342-B048-85BDC9FD1C3A}</a:tableStyleId>
              </a:tblPr>
              <a:tblGrid>
                <a:gridCol w="1141147">
                  <a:extLst>
                    <a:ext uri="{9D8B030D-6E8A-4147-A177-3AD203B41FA5}">
                      <a16:colId xmlns:a16="http://schemas.microsoft.com/office/drawing/2014/main" val="20000"/>
                    </a:ext>
                  </a:extLst>
                </a:gridCol>
                <a:gridCol w="1141147">
                  <a:extLst>
                    <a:ext uri="{9D8B030D-6E8A-4147-A177-3AD203B41FA5}">
                      <a16:colId xmlns:a16="http://schemas.microsoft.com/office/drawing/2014/main" val="20001"/>
                    </a:ext>
                  </a:extLst>
                </a:gridCol>
                <a:gridCol w="1141147">
                  <a:extLst>
                    <a:ext uri="{9D8B030D-6E8A-4147-A177-3AD203B41FA5}">
                      <a16:colId xmlns:a16="http://schemas.microsoft.com/office/drawing/2014/main" val="20002"/>
                    </a:ext>
                  </a:extLst>
                </a:gridCol>
                <a:gridCol w="1141147">
                  <a:extLst>
                    <a:ext uri="{9D8B030D-6E8A-4147-A177-3AD203B41FA5}">
                      <a16:colId xmlns:a16="http://schemas.microsoft.com/office/drawing/2014/main" val="20003"/>
                    </a:ext>
                  </a:extLst>
                </a:gridCol>
                <a:gridCol w="1141147">
                  <a:extLst>
                    <a:ext uri="{9D8B030D-6E8A-4147-A177-3AD203B41FA5}">
                      <a16:colId xmlns:a16="http://schemas.microsoft.com/office/drawing/2014/main" val="20004"/>
                    </a:ext>
                  </a:extLst>
                </a:gridCol>
              </a:tblGrid>
              <a:tr h="900906">
                <a:tc>
                  <a:txBody>
                    <a:bodyPr/>
                    <a:lstStyle/>
                    <a:p>
                      <a:pPr algn="ctr"/>
                      <a:endParaRPr lang="en-US" sz="1900" dirty="0"/>
                    </a:p>
                  </a:txBody>
                  <a:tcPr marL="90091" marR="90091" marT="45046" marB="45046"/>
                </a:tc>
                <a:tc>
                  <a:txBody>
                    <a:bodyPr/>
                    <a:lstStyle/>
                    <a:p>
                      <a:pPr algn="ctr"/>
                      <a:r>
                        <a:rPr lang="en-US" sz="1900" dirty="0"/>
                        <a:t>OS+</a:t>
                      </a:r>
                    </a:p>
                  </a:txBody>
                  <a:tcPr marL="90091" marR="90091" marT="45046" marB="45046" anchor="ctr"/>
                </a:tc>
                <a:tc>
                  <a:txBody>
                    <a:bodyPr/>
                    <a:lstStyle/>
                    <a:p>
                      <a:pPr algn="ctr"/>
                      <a:r>
                        <a:rPr lang="en-US" sz="1900" dirty="0"/>
                        <a:t>VMM+</a:t>
                      </a:r>
                    </a:p>
                  </a:txBody>
                  <a:tcPr marL="90091" marR="90091" marT="45046" marB="45046" anchor="ctr"/>
                </a:tc>
                <a:tc>
                  <a:txBody>
                    <a:bodyPr/>
                    <a:lstStyle/>
                    <a:p>
                      <a:pPr algn="ctr"/>
                      <a:r>
                        <a:rPr lang="en-US" sz="1900" baseline="0" dirty="0"/>
                        <a:t>DBMS*</a:t>
                      </a:r>
                      <a:endParaRPr lang="en-US" sz="1900" dirty="0"/>
                    </a:p>
                  </a:txBody>
                  <a:tcPr marL="90091" marR="90091" marT="45046" marB="45046" anchor="ctr"/>
                </a:tc>
                <a:tc>
                  <a:txBody>
                    <a:bodyPr/>
                    <a:lstStyle/>
                    <a:p>
                      <a:pPr algn="ctr"/>
                      <a:r>
                        <a:rPr lang="en-US" sz="1900" dirty="0"/>
                        <a:t>&lt;&lt;DBMS</a:t>
                      </a:r>
                    </a:p>
                  </a:txBody>
                  <a:tcPr marL="90091" marR="90091" marT="45046" marB="45046" anchor="ctr"/>
                </a:tc>
                <a:extLst>
                  <a:ext uri="{0D108BD9-81ED-4DB2-BD59-A6C34878D82A}">
                    <a16:rowId xmlns:a16="http://schemas.microsoft.com/office/drawing/2014/main" val="10000"/>
                  </a:ext>
                </a:extLst>
              </a:tr>
              <a:tr h="900906">
                <a:tc>
                  <a:txBody>
                    <a:bodyPr/>
                    <a:lstStyle/>
                    <a:p>
                      <a:pPr algn="ctr"/>
                      <a:r>
                        <a:rPr lang="en-US" sz="1400" dirty="0"/>
                        <a:t>Physical</a:t>
                      </a:r>
                      <a:br>
                        <a:rPr lang="en-US" sz="1400" dirty="0"/>
                      </a:br>
                      <a:r>
                        <a:rPr lang="en-US" sz="1400" dirty="0"/>
                        <a:t>Server</a:t>
                      </a:r>
                      <a:br>
                        <a:rPr lang="en-US" sz="1400" dirty="0"/>
                      </a:br>
                      <a:r>
                        <a:rPr lang="en-US" sz="1400" dirty="0"/>
                        <a:t>Protection</a:t>
                      </a:r>
                    </a:p>
                  </a:txBody>
                  <a:tcPr marL="90091" marR="90091" marT="45046" marB="45046" anchor="ctr"/>
                </a:tc>
                <a:tc>
                  <a:txBody>
                    <a:bodyPr/>
                    <a:lstStyle/>
                    <a:p>
                      <a:pPr algn="ctr"/>
                      <a:r>
                        <a:rPr lang="en-US" sz="1400" dirty="0"/>
                        <a:t>Traditional DBMS</a:t>
                      </a:r>
                      <a:endParaRPr lang="en-US" sz="1800" dirty="0"/>
                    </a:p>
                  </a:txBody>
                  <a:tcPr marL="90091" marR="90091" marT="45046" marB="4504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Traditional DBMS</a:t>
                      </a:r>
                      <a:endParaRPr lang="en-US" sz="1800" dirty="0"/>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a:p>
                  </a:txBody>
                  <a:tcPr marL="90091" marR="90091" marT="45046" marB="45046"/>
                </a:tc>
                <a:extLst>
                  <a:ext uri="{0D108BD9-81ED-4DB2-BD59-A6C34878D82A}">
                    <a16:rowId xmlns:a16="http://schemas.microsoft.com/office/drawing/2014/main" val="10001"/>
                  </a:ext>
                </a:extLst>
              </a:tr>
              <a:tr h="900906">
                <a:tc>
                  <a:txBody>
                    <a:bodyPr/>
                    <a:lstStyle/>
                    <a:p>
                      <a:pPr algn="ctr"/>
                      <a:r>
                        <a:rPr lang="en-US" sz="1400" dirty="0"/>
                        <a:t>Secure</a:t>
                      </a:r>
                      <a:br>
                        <a:rPr lang="en-US" sz="1400" dirty="0"/>
                      </a:br>
                      <a:r>
                        <a:rPr lang="en-US" sz="1400" dirty="0"/>
                        <a:t>Co-Processor</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r>
                        <a:rPr lang="en-US" sz="1400" dirty="0" err="1"/>
                        <a:t>TrustedDB</a:t>
                      </a:r>
                      <a:endParaRPr lang="en-US" sz="1400" dirty="0"/>
                    </a:p>
                  </a:txBody>
                  <a:tcPr marL="90091" marR="90091" marT="45046" marB="45046" anchor="ctr"/>
                </a:tc>
                <a:tc>
                  <a:txBody>
                    <a:bodyPr/>
                    <a:lstStyle/>
                    <a:p>
                      <a:pPr algn="ctr"/>
                      <a:endParaRPr lang="en-US" sz="1900" dirty="0"/>
                    </a:p>
                  </a:txBody>
                  <a:tcPr marL="90091" marR="90091" marT="45046" marB="45046"/>
                </a:tc>
                <a:extLst>
                  <a:ext uri="{0D108BD9-81ED-4DB2-BD59-A6C34878D82A}">
                    <a16:rowId xmlns:a16="http://schemas.microsoft.com/office/drawing/2014/main" val="10002"/>
                  </a:ext>
                </a:extLst>
              </a:tr>
              <a:tr h="900906">
                <a:tc>
                  <a:txBody>
                    <a:bodyPr/>
                    <a:lstStyle/>
                    <a:p>
                      <a:pPr algn="ctr"/>
                      <a:r>
                        <a:rPr lang="en-US" sz="1400" dirty="0"/>
                        <a:t>FPGA</a:t>
                      </a:r>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r>
                        <a:rPr lang="en-US" sz="1400" dirty="0"/>
                        <a:t>Cipherbase</a:t>
                      </a:r>
                    </a:p>
                  </a:txBody>
                  <a:tcPr marL="90091" marR="90091" marT="45046" marB="45046" anchor="ctr"/>
                </a:tc>
                <a:extLst>
                  <a:ext uri="{0D108BD9-81ED-4DB2-BD59-A6C34878D82A}">
                    <a16:rowId xmlns:a16="http://schemas.microsoft.com/office/drawing/2014/main" val="10003"/>
                  </a:ext>
                </a:extLst>
              </a:tr>
              <a:tr h="900906">
                <a:tc>
                  <a:txBody>
                    <a:bodyPr/>
                    <a:lstStyle/>
                    <a:p>
                      <a:pPr algn="ctr"/>
                      <a:r>
                        <a:rPr lang="en-US" sz="1400" dirty="0"/>
                        <a:t>Intel SGX</a:t>
                      </a:r>
                      <a:endParaRPr lang="en-US" sz="1900" dirty="0"/>
                    </a:p>
                  </a:txBody>
                  <a:tcPr marL="90091" marR="90091" marT="45046" marB="45046" anchor="ctr"/>
                </a:tc>
                <a:tc>
                  <a:txBody>
                    <a:bodyPr/>
                    <a:lstStyle/>
                    <a:p>
                      <a:pPr algn="ctr"/>
                      <a:endParaRPr lang="en-US" sz="1900" dirty="0"/>
                    </a:p>
                  </a:txBody>
                  <a:tcPr marL="90091" marR="90091" marT="45046" marB="45046"/>
                </a:tc>
                <a:tc>
                  <a:txBody>
                    <a:bodyPr/>
                    <a:lstStyle/>
                    <a:p>
                      <a:pPr algn="ctr"/>
                      <a:endParaRPr lang="en-US" sz="1900" dirty="0"/>
                    </a:p>
                  </a:txBody>
                  <a:tcPr marL="90091" marR="90091" marT="45046" marB="45046"/>
                </a:tc>
                <a:tc>
                  <a:txBody>
                    <a:bodyPr/>
                    <a:lstStyle/>
                    <a:p>
                      <a:pPr algn="ctr"/>
                      <a:r>
                        <a:rPr lang="en-US" sz="1600" dirty="0"/>
                        <a:t>?</a:t>
                      </a:r>
                      <a:endParaRPr lang="en-US" sz="1900" dirty="0"/>
                    </a:p>
                  </a:txBody>
                  <a:tcPr marL="90091" marR="90091" marT="45046" marB="45046" anchor="ctr"/>
                </a:tc>
                <a:tc>
                  <a:txBody>
                    <a:bodyPr/>
                    <a:lstStyle/>
                    <a:p>
                      <a:pPr algn="ctr"/>
                      <a:r>
                        <a:rPr lang="en-US" sz="1600" dirty="0"/>
                        <a:t>?</a:t>
                      </a:r>
                      <a:endParaRPr lang="en-US" sz="1900" dirty="0"/>
                    </a:p>
                  </a:txBody>
                  <a:tcPr marL="90091" marR="90091" marT="45046" marB="45046" anchor="ctr"/>
                </a:tc>
                <a:extLst>
                  <a:ext uri="{0D108BD9-81ED-4DB2-BD59-A6C34878D82A}">
                    <a16:rowId xmlns:a16="http://schemas.microsoft.com/office/drawing/2014/main" val="10004"/>
                  </a:ext>
                </a:extLst>
              </a:tr>
            </a:tbl>
          </a:graphicData>
        </a:graphic>
      </p:graphicFrame>
      <p:sp>
        <p:nvSpPr>
          <p:cNvPr id="19" name="TextBox 18"/>
          <p:cNvSpPr txBox="1"/>
          <p:nvPr/>
        </p:nvSpPr>
        <p:spPr>
          <a:xfrm>
            <a:off x="2362200" y="1417638"/>
            <a:ext cx="4627934" cy="369332"/>
          </a:xfrm>
          <a:prstGeom prst="rect">
            <a:avLst/>
          </a:prstGeom>
          <a:noFill/>
        </p:spPr>
        <p:txBody>
          <a:bodyPr wrap="none" rtlCol="0">
            <a:spAutoFit/>
          </a:bodyPr>
          <a:lstStyle/>
          <a:p>
            <a:r>
              <a:rPr lang="en-US" dirty="0"/>
              <a:t>Trusted Functionality (Trusted Computing Base)</a:t>
            </a:r>
          </a:p>
        </p:txBody>
      </p:sp>
      <p:sp>
        <p:nvSpPr>
          <p:cNvPr id="20" name="TextBox 19"/>
          <p:cNvSpPr txBox="1"/>
          <p:nvPr/>
        </p:nvSpPr>
        <p:spPr>
          <a:xfrm rot="16200000">
            <a:off x="-613269" y="3995324"/>
            <a:ext cx="4339073" cy="369332"/>
          </a:xfrm>
          <a:prstGeom prst="rect">
            <a:avLst/>
          </a:prstGeom>
          <a:noFill/>
        </p:spPr>
        <p:txBody>
          <a:bodyPr wrap="none" rtlCol="0">
            <a:spAutoFit/>
          </a:bodyPr>
          <a:lstStyle/>
          <a:p>
            <a:r>
              <a:rPr lang="en-US" dirty="0"/>
              <a:t>Physical protection &amp; h/w provided isolation</a:t>
            </a:r>
          </a:p>
        </p:txBody>
      </p:sp>
      <p:sp>
        <p:nvSpPr>
          <p:cNvPr id="4" name="Rectangle 3"/>
          <p:cNvSpPr/>
          <p:nvPr/>
        </p:nvSpPr>
        <p:spPr>
          <a:xfrm>
            <a:off x="5410200" y="3657600"/>
            <a:ext cx="2286000" cy="26987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2370" y="5728992"/>
            <a:ext cx="618260" cy="618260"/>
          </a:xfrm>
          <a:prstGeom prst="rect">
            <a:avLst/>
          </a:prstGeom>
        </p:spPr>
      </p:pic>
    </p:spTree>
    <p:extLst>
      <p:ext uri="{BB962C8B-B14F-4D97-AF65-F5344CB8AC3E}">
        <p14:creationId xmlns:p14="http://schemas.microsoft.com/office/powerpoint/2010/main" val="323552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TrustedDB</a:t>
            </a:r>
            <a:r>
              <a:rPr lang="en-US" dirty="0"/>
              <a:t> [BS11]</a:t>
            </a:r>
          </a:p>
        </p:txBody>
      </p:sp>
      <p:sp>
        <p:nvSpPr>
          <p:cNvPr id="3" name="Rectangle 2"/>
          <p:cNvSpPr/>
          <p:nvPr/>
        </p:nvSpPr>
        <p:spPr>
          <a:xfrm>
            <a:off x="7475204" y="2499069"/>
            <a:ext cx="1097280" cy="91196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7475204" y="4425640"/>
            <a:ext cx="1097280"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Secure Co-Processor</a:t>
            </a:r>
          </a:p>
        </p:txBody>
      </p:sp>
      <p:sp>
        <p:nvSpPr>
          <p:cNvPr id="5" name="Rectangle 4"/>
          <p:cNvSpPr/>
          <p:nvPr/>
        </p:nvSpPr>
        <p:spPr>
          <a:xfrm>
            <a:off x="7537532" y="2565435"/>
            <a:ext cx="971550" cy="5715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t>SQLite</a:t>
            </a:r>
            <a:endParaRPr lang="en-US" sz="1350" dirty="0"/>
          </a:p>
        </p:txBody>
      </p:sp>
      <p:sp>
        <p:nvSpPr>
          <p:cNvPr id="6" name="Rectangle 5"/>
          <p:cNvSpPr/>
          <p:nvPr/>
        </p:nvSpPr>
        <p:spPr>
          <a:xfrm>
            <a:off x="7537532" y="3136936"/>
            <a:ext cx="971550" cy="18560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Embedded OS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8170105" y="2909177"/>
            <a:ext cx="202822" cy="202822"/>
          </a:xfrm>
          <a:prstGeom prst="rect">
            <a:avLst/>
          </a:prstGeom>
        </p:spPr>
      </p:pic>
      <p:sp>
        <p:nvSpPr>
          <p:cNvPr id="9" name="Rectangle 8"/>
          <p:cNvSpPr/>
          <p:nvPr/>
        </p:nvSpPr>
        <p:spPr>
          <a:xfrm>
            <a:off x="5382650" y="3349312"/>
            <a:ext cx="971550" cy="91026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t>OS</a:t>
            </a:r>
            <a:endParaRPr lang="en-US" sz="1350" dirty="0"/>
          </a:p>
        </p:txBody>
      </p:sp>
      <p:sp>
        <p:nvSpPr>
          <p:cNvPr id="10" name="Rectangle 9"/>
          <p:cNvSpPr/>
          <p:nvPr/>
        </p:nvSpPr>
        <p:spPr>
          <a:xfrm>
            <a:off x="5382650" y="2545072"/>
            <a:ext cx="971550" cy="80424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t>MySQL</a:t>
            </a:r>
            <a:endParaRPr lang="en-US" sz="1350" dirty="0"/>
          </a:p>
        </p:txBody>
      </p:sp>
      <p:sp>
        <p:nvSpPr>
          <p:cNvPr id="11" name="Rectangle 10"/>
          <p:cNvSpPr/>
          <p:nvPr/>
        </p:nvSpPr>
        <p:spPr>
          <a:xfrm>
            <a:off x="5382649" y="4425827"/>
            <a:ext cx="1041627"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Commodity h/w</a:t>
            </a:r>
          </a:p>
        </p:txBody>
      </p:sp>
      <p:sp>
        <p:nvSpPr>
          <p:cNvPr id="13" name="Can 12"/>
          <p:cNvSpPr/>
          <p:nvPr/>
        </p:nvSpPr>
        <p:spPr>
          <a:xfrm>
            <a:off x="4531695" y="4425641"/>
            <a:ext cx="604631" cy="408480"/>
          </a:xfrm>
          <a:prstGeom prst="can">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Storage</a:t>
            </a:r>
          </a:p>
        </p:txBody>
      </p:sp>
      <p:sp>
        <p:nvSpPr>
          <p:cNvPr id="14" name="TextBox 13"/>
          <p:cNvSpPr txBox="1"/>
          <p:nvPr/>
        </p:nvSpPr>
        <p:spPr>
          <a:xfrm>
            <a:off x="6908407" y="2557680"/>
            <a:ext cx="410690" cy="300082"/>
          </a:xfrm>
          <a:prstGeom prst="rect">
            <a:avLst/>
          </a:prstGeom>
          <a:noFill/>
        </p:spPr>
        <p:txBody>
          <a:bodyPr wrap="none" rtlCol="0">
            <a:spAutoFit/>
          </a:bodyPr>
          <a:lstStyle/>
          <a:p>
            <a:r>
              <a:rPr lang="en-US" sz="1350" dirty="0"/>
              <a:t>PCI</a:t>
            </a:r>
          </a:p>
        </p:txBody>
      </p:sp>
      <p:cxnSp>
        <p:nvCxnSpPr>
          <p:cNvPr id="16" name="Straight Arrow Connector 15"/>
          <p:cNvCxnSpPr>
            <a:stCxn id="10" idx="3"/>
            <a:endCxn id="3" idx="1"/>
          </p:cNvCxnSpPr>
          <p:nvPr/>
        </p:nvCxnSpPr>
        <p:spPr>
          <a:xfrm>
            <a:off x="6354200" y="2947192"/>
            <a:ext cx="1121004" cy="7858"/>
          </a:xfrm>
          <a:prstGeom prst="straightConnector1">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14702" y="2125266"/>
            <a:ext cx="0" cy="32041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50028" y="2125266"/>
            <a:ext cx="4684691" cy="32041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p:cNvSpPr txBox="1"/>
          <p:nvPr/>
        </p:nvSpPr>
        <p:spPr>
          <a:xfrm>
            <a:off x="6994716" y="5060734"/>
            <a:ext cx="1875835" cy="307777"/>
          </a:xfrm>
          <a:prstGeom prst="rect">
            <a:avLst/>
          </a:prstGeom>
          <a:noFill/>
        </p:spPr>
        <p:txBody>
          <a:bodyPr wrap="none" rtlCol="0">
            <a:spAutoFit/>
          </a:bodyPr>
          <a:lstStyle/>
          <a:p>
            <a:r>
              <a:rPr lang="en-US" sz="1400" dirty="0"/>
              <a:t>IBM 4765: 2 x 400 MHz</a:t>
            </a:r>
          </a:p>
        </p:txBody>
      </p:sp>
      <p:sp>
        <p:nvSpPr>
          <p:cNvPr id="22" name="TextBox 21"/>
          <p:cNvSpPr txBox="1"/>
          <p:nvPr/>
        </p:nvSpPr>
        <p:spPr>
          <a:xfrm>
            <a:off x="6914702" y="5352458"/>
            <a:ext cx="2231701" cy="307777"/>
          </a:xfrm>
          <a:prstGeom prst="rect">
            <a:avLst/>
          </a:prstGeom>
          <a:noFill/>
        </p:spPr>
        <p:txBody>
          <a:bodyPr wrap="none" rtlCol="0">
            <a:spAutoFit/>
          </a:bodyPr>
          <a:lstStyle/>
          <a:p>
            <a:r>
              <a:rPr lang="en-US" sz="1400" dirty="0"/>
              <a:t>128 MB DRAM, 64 MB Flash</a:t>
            </a:r>
          </a:p>
        </p:txBody>
      </p:sp>
      <p:sp>
        <p:nvSpPr>
          <p:cNvPr id="23" name="TextBox 22"/>
          <p:cNvSpPr txBox="1"/>
          <p:nvPr/>
        </p:nvSpPr>
        <p:spPr>
          <a:xfrm>
            <a:off x="2115355" y="5948318"/>
            <a:ext cx="5449762" cy="338554"/>
          </a:xfrm>
          <a:prstGeom prst="rect">
            <a:avLst/>
          </a:prstGeom>
          <a:noFill/>
        </p:spPr>
        <p:txBody>
          <a:bodyPr wrap="none" rtlCol="0">
            <a:spAutoFit/>
          </a:bodyPr>
          <a:lstStyle/>
          <a:p>
            <a:r>
              <a:rPr lang="en-US" sz="1600" dirty="0"/>
              <a:t>Source: http://meseec.ce.rit.edu/551-projects/fall2013/4-2.pdf</a:t>
            </a:r>
          </a:p>
        </p:txBody>
      </p:sp>
      <p:sp>
        <p:nvSpPr>
          <p:cNvPr id="24" name="TextBox 23"/>
          <p:cNvSpPr txBox="1"/>
          <p:nvPr/>
        </p:nvSpPr>
        <p:spPr>
          <a:xfrm>
            <a:off x="4763286" y="5052439"/>
            <a:ext cx="2134943" cy="307777"/>
          </a:xfrm>
          <a:prstGeom prst="rect">
            <a:avLst/>
          </a:prstGeom>
          <a:noFill/>
        </p:spPr>
        <p:txBody>
          <a:bodyPr wrap="none" rtlCol="0">
            <a:spAutoFit/>
          </a:bodyPr>
          <a:lstStyle/>
          <a:p>
            <a:r>
              <a:rPr lang="en-US" sz="1400" dirty="0"/>
              <a:t>Intel Xeon E5: 10 x 3.6 GHz</a:t>
            </a:r>
          </a:p>
        </p:txBody>
      </p:sp>
      <p:sp>
        <p:nvSpPr>
          <p:cNvPr id="25" name="TextBox 24"/>
          <p:cNvSpPr txBox="1"/>
          <p:nvPr/>
        </p:nvSpPr>
        <p:spPr>
          <a:xfrm>
            <a:off x="5101413" y="5341489"/>
            <a:ext cx="1322863" cy="307777"/>
          </a:xfrm>
          <a:prstGeom prst="rect">
            <a:avLst/>
          </a:prstGeom>
          <a:noFill/>
        </p:spPr>
        <p:txBody>
          <a:bodyPr wrap="none" rtlCol="0">
            <a:spAutoFit/>
          </a:bodyPr>
          <a:lstStyle/>
          <a:p>
            <a:r>
              <a:rPr lang="en-US" sz="1400" dirty="0"/>
              <a:t>60 GB RAM, </a:t>
            </a:r>
            <a:r>
              <a:rPr lang="en-US" sz="1400" dirty="0" err="1"/>
              <a:t>etc</a:t>
            </a:r>
            <a:endParaRPr lang="en-US" sz="1400" dirty="0"/>
          </a:p>
        </p:txBody>
      </p:sp>
      <p:sp>
        <p:nvSpPr>
          <p:cNvPr id="26" name="TextBox 25"/>
          <p:cNvSpPr txBox="1"/>
          <p:nvPr/>
        </p:nvSpPr>
        <p:spPr>
          <a:xfrm>
            <a:off x="434662" y="2499069"/>
            <a:ext cx="3254864" cy="1938992"/>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sz="1600" dirty="0"/>
              <a:t>Distributed query processing</a:t>
            </a:r>
          </a:p>
          <a:p>
            <a:pPr marL="557213" lvl="1" indent="-214313">
              <a:lnSpc>
                <a:spcPct val="150000"/>
              </a:lnSpc>
              <a:buFont typeface="Arial" panose="020B0604020202020204" pitchFamily="34" charset="0"/>
              <a:buChar char="•"/>
            </a:pPr>
            <a:r>
              <a:rPr lang="en-US" sz="1600" dirty="0"/>
              <a:t>Untrusted: MySQL</a:t>
            </a:r>
          </a:p>
          <a:p>
            <a:pPr marL="557213" lvl="1" indent="-214313">
              <a:lnSpc>
                <a:spcPct val="150000"/>
              </a:lnSpc>
              <a:buFont typeface="Arial" panose="020B0604020202020204" pitchFamily="34" charset="0"/>
              <a:buChar char="•"/>
            </a:pPr>
            <a:r>
              <a:rPr lang="en-US" sz="1600" dirty="0"/>
              <a:t>Trusted: SQLite</a:t>
            </a:r>
          </a:p>
          <a:p>
            <a:pPr marL="214313" indent="-214313">
              <a:lnSpc>
                <a:spcPct val="150000"/>
              </a:lnSpc>
              <a:buFont typeface="Arial" panose="020B0604020202020204" pitchFamily="34" charset="0"/>
              <a:buChar char="•"/>
            </a:pPr>
            <a:r>
              <a:rPr lang="en-US" sz="1600" dirty="0"/>
              <a:t>Persistent storage: untrusted system</a:t>
            </a:r>
          </a:p>
        </p:txBody>
      </p:sp>
      <p:sp>
        <p:nvSpPr>
          <p:cNvPr id="15" name="Slide Number Placeholder 14"/>
          <p:cNvSpPr>
            <a:spLocks noGrp="1"/>
          </p:cNvSpPr>
          <p:nvPr>
            <p:ph type="sldNum" sz="quarter" idx="12"/>
          </p:nvPr>
        </p:nvSpPr>
        <p:spPr/>
        <p:txBody>
          <a:bodyPr/>
          <a:lstStyle/>
          <a:p>
            <a:fld id="{BACC0D7D-E0FC-49BF-B4A2-5B13217C58F0}" type="slidenum">
              <a:rPr lang="en-US" smtClean="0"/>
              <a:t>91</a:t>
            </a:fld>
            <a:endParaRPr lang="en-US"/>
          </a:p>
        </p:txBody>
      </p:sp>
    </p:spTree>
    <p:extLst>
      <p:ext uri="{BB962C8B-B14F-4D97-AF65-F5344CB8AC3E}">
        <p14:creationId xmlns:p14="http://schemas.microsoft.com/office/powerpoint/2010/main" val="35782038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TrustedDB</a:t>
            </a:r>
            <a:r>
              <a:rPr lang="en-US" dirty="0"/>
              <a:t> [BS11]</a:t>
            </a:r>
          </a:p>
        </p:txBody>
      </p:sp>
      <p:sp>
        <p:nvSpPr>
          <p:cNvPr id="3" name="Rectangle 2"/>
          <p:cNvSpPr/>
          <p:nvPr/>
        </p:nvSpPr>
        <p:spPr>
          <a:xfrm>
            <a:off x="7475204" y="2499069"/>
            <a:ext cx="1097280" cy="911961"/>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7475204" y="4425640"/>
            <a:ext cx="1097280"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Secure Co-Processor</a:t>
            </a:r>
          </a:p>
        </p:txBody>
      </p:sp>
      <p:sp>
        <p:nvSpPr>
          <p:cNvPr id="5" name="Rectangle 4"/>
          <p:cNvSpPr/>
          <p:nvPr/>
        </p:nvSpPr>
        <p:spPr>
          <a:xfrm>
            <a:off x="7537532" y="2565435"/>
            <a:ext cx="971550" cy="571500"/>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SQLite</a:t>
            </a:r>
          </a:p>
        </p:txBody>
      </p:sp>
      <p:sp>
        <p:nvSpPr>
          <p:cNvPr id="6" name="Rectangle 5"/>
          <p:cNvSpPr/>
          <p:nvPr/>
        </p:nvSpPr>
        <p:spPr>
          <a:xfrm>
            <a:off x="7537532" y="3136936"/>
            <a:ext cx="971550" cy="18560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t>Embedded OS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8170105" y="2909177"/>
            <a:ext cx="202822" cy="202822"/>
          </a:xfrm>
          <a:prstGeom prst="rect">
            <a:avLst/>
          </a:prstGeom>
        </p:spPr>
      </p:pic>
      <p:sp>
        <p:nvSpPr>
          <p:cNvPr id="9" name="Rectangle 8"/>
          <p:cNvSpPr/>
          <p:nvPr/>
        </p:nvSpPr>
        <p:spPr>
          <a:xfrm>
            <a:off x="5382650" y="3349312"/>
            <a:ext cx="971550" cy="91026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10" name="Rectangle 9"/>
          <p:cNvSpPr/>
          <p:nvPr/>
        </p:nvSpPr>
        <p:spPr>
          <a:xfrm>
            <a:off x="5382650" y="2545072"/>
            <a:ext cx="971550" cy="80424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MySQL</a:t>
            </a:r>
          </a:p>
        </p:txBody>
      </p:sp>
      <p:sp>
        <p:nvSpPr>
          <p:cNvPr id="11" name="Rectangle 10"/>
          <p:cNvSpPr/>
          <p:nvPr/>
        </p:nvSpPr>
        <p:spPr>
          <a:xfrm>
            <a:off x="5382649" y="4425827"/>
            <a:ext cx="971551"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Commodity h/w</a:t>
            </a:r>
          </a:p>
        </p:txBody>
      </p:sp>
      <p:sp>
        <p:nvSpPr>
          <p:cNvPr id="13" name="Can 12"/>
          <p:cNvSpPr/>
          <p:nvPr/>
        </p:nvSpPr>
        <p:spPr>
          <a:xfrm>
            <a:off x="4531695" y="4425641"/>
            <a:ext cx="604631" cy="408480"/>
          </a:xfrm>
          <a:prstGeom prst="can">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Storage</a:t>
            </a:r>
          </a:p>
        </p:txBody>
      </p:sp>
      <p:sp>
        <p:nvSpPr>
          <p:cNvPr id="14" name="TextBox 13"/>
          <p:cNvSpPr txBox="1"/>
          <p:nvPr/>
        </p:nvSpPr>
        <p:spPr>
          <a:xfrm>
            <a:off x="6908407" y="2557680"/>
            <a:ext cx="410690" cy="300082"/>
          </a:xfrm>
          <a:prstGeom prst="rect">
            <a:avLst/>
          </a:prstGeom>
          <a:noFill/>
        </p:spPr>
        <p:txBody>
          <a:bodyPr wrap="none" rtlCol="0">
            <a:spAutoFit/>
          </a:bodyPr>
          <a:lstStyle/>
          <a:p>
            <a:r>
              <a:rPr lang="en-US" sz="1350" dirty="0"/>
              <a:t>PCI</a:t>
            </a:r>
          </a:p>
        </p:txBody>
      </p:sp>
      <p:cxnSp>
        <p:nvCxnSpPr>
          <p:cNvPr id="16" name="Straight Arrow Connector 15"/>
          <p:cNvCxnSpPr>
            <a:stCxn id="10" idx="3"/>
            <a:endCxn id="3" idx="1"/>
          </p:cNvCxnSpPr>
          <p:nvPr/>
        </p:nvCxnSpPr>
        <p:spPr>
          <a:xfrm>
            <a:off x="6354200" y="2947192"/>
            <a:ext cx="1121004" cy="7858"/>
          </a:xfrm>
          <a:prstGeom prst="straightConnector1">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14702" y="2125266"/>
            <a:ext cx="0" cy="32041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50028" y="2125266"/>
            <a:ext cx="4684691" cy="32041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p:cNvSpPr txBox="1"/>
          <p:nvPr/>
        </p:nvSpPr>
        <p:spPr>
          <a:xfrm>
            <a:off x="6994716" y="5060734"/>
            <a:ext cx="1813317" cy="300082"/>
          </a:xfrm>
          <a:prstGeom prst="rect">
            <a:avLst/>
          </a:prstGeom>
          <a:noFill/>
        </p:spPr>
        <p:txBody>
          <a:bodyPr wrap="none" rtlCol="0">
            <a:spAutoFit/>
          </a:bodyPr>
          <a:lstStyle/>
          <a:p>
            <a:r>
              <a:rPr lang="en-US" sz="1350" dirty="0"/>
              <a:t>IBM 4765: 2 x 400 MHz</a:t>
            </a:r>
          </a:p>
        </p:txBody>
      </p:sp>
      <p:sp>
        <p:nvSpPr>
          <p:cNvPr id="22" name="TextBox 21"/>
          <p:cNvSpPr txBox="1"/>
          <p:nvPr/>
        </p:nvSpPr>
        <p:spPr>
          <a:xfrm>
            <a:off x="6914702" y="5352458"/>
            <a:ext cx="2154757" cy="300082"/>
          </a:xfrm>
          <a:prstGeom prst="rect">
            <a:avLst/>
          </a:prstGeom>
          <a:noFill/>
        </p:spPr>
        <p:txBody>
          <a:bodyPr wrap="none" rtlCol="0">
            <a:spAutoFit/>
          </a:bodyPr>
          <a:lstStyle/>
          <a:p>
            <a:r>
              <a:rPr lang="en-US" sz="1350" dirty="0"/>
              <a:t>128 MB DRAM, 64 MB Flash</a:t>
            </a:r>
          </a:p>
        </p:txBody>
      </p:sp>
      <p:sp>
        <p:nvSpPr>
          <p:cNvPr id="24" name="TextBox 23"/>
          <p:cNvSpPr txBox="1"/>
          <p:nvPr/>
        </p:nvSpPr>
        <p:spPr>
          <a:xfrm>
            <a:off x="4763286" y="5052439"/>
            <a:ext cx="2063065" cy="300082"/>
          </a:xfrm>
          <a:prstGeom prst="rect">
            <a:avLst/>
          </a:prstGeom>
          <a:noFill/>
        </p:spPr>
        <p:txBody>
          <a:bodyPr wrap="none" rtlCol="0">
            <a:spAutoFit/>
          </a:bodyPr>
          <a:lstStyle/>
          <a:p>
            <a:r>
              <a:rPr lang="en-US" sz="1350" dirty="0"/>
              <a:t>Intel Xeon E5: 10 x 3.6 GHz</a:t>
            </a:r>
          </a:p>
        </p:txBody>
      </p:sp>
      <p:sp>
        <p:nvSpPr>
          <p:cNvPr id="25" name="TextBox 24"/>
          <p:cNvSpPr txBox="1"/>
          <p:nvPr/>
        </p:nvSpPr>
        <p:spPr>
          <a:xfrm>
            <a:off x="5101413" y="5341489"/>
            <a:ext cx="1279646" cy="300082"/>
          </a:xfrm>
          <a:prstGeom prst="rect">
            <a:avLst/>
          </a:prstGeom>
          <a:noFill/>
        </p:spPr>
        <p:txBody>
          <a:bodyPr wrap="none" rtlCol="0">
            <a:spAutoFit/>
          </a:bodyPr>
          <a:lstStyle/>
          <a:p>
            <a:r>
              <a:rPr lang="en-US" sz="1350" dirty="0"/>
              <a:t>60 GB RAM, </a:t>
            </a:r>
            <a:r>
              <a:rPr lang="en-US" sz="1350" dirty="0" err="1"/>
              <a:t>etc</a:t>
            </a:r>
            <a:endParaRPr lang="en-US" sz="1350" dirty="0"/>
          </a:p>
        </p:txBody>
      </p:sp>
      <p:sp>
        <p:nvSpPr>
          <p:cNvPr id="8" name="TextBox 7"/>
          <p:cNvSpPr txBox="1"/>
          <p:nvPr/>
        </p:nvSpPr>
        <p:spPr>
          <a:xfrm>
            <a:off x="163918" y="2499069"/>
            <a:ext cx="4108817" cy="1107996"/>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SELECT SUM(</a:t>
            </a:r>
            <a:r>
              <a:rPr lang="en-US" sz="1100" dirty="0" err="1">
                <a:solidFill>
                  <a:srgbClr val="FF0000"/>
                </a:solidFill>
                <a:latin typeface="Consolas" panose="020B0609020204030204" pitchFamily="49" charset="0"/>
                <a:cs typeface="Consolas" panose="020B0609020204030204" pitchFamily="49" charset="0"/>
              </a:rPr>
              <a:t>l_extendedprice</a:t>
            </a:r>
            <a:r>
              <a:rPr lang="en-US" sz="1100" dirty="0">
                <a:latin typeface="Consolas" panose="020B0609020204030204" pitchFamily="49" charset="0"/>
                <a:cs typeface="Consolas" panose="020B0609020204030204" pitchFamily="49" charset="0"/>
              </a:rPr>
              <a:t> * </a:t>
            </a:r>
            <a:r>
              <a:rPr lang="en-US" sz="1100" dirty="0" err="1">
                <a:solidFill>
                  <a:srgbClr val="FF0000"/>
                </a:solidFill>
                <a:latin typeface="Consolas" panose="020B0609020204030204" pitchFamily="49" charset="0"/>
                <a:cs typeface="Consolas" panose="020B0609020204030204" pitchFamily="49" charset="0"/>
              </a:rPr>
              <a:t>l_discount</a:t>
            </a:r>
            <a:r>
              <a:rPr lang="en-US" sz="1100" dirty="0">
                <a:latin typeface="Consolas" panose="020B0609020204030204" pitchFamily="49" charset="0"/>
                <a:cs typeface="Consolas" panose="020B0609020204030204" pitchFamily="49" charset="0"/>
              </a:rPr>
              <a:t>) as revenue</a:t>
            </a:r>
            <a:br>
              <a:rPr lang="en-US" sz="1100" dirty="0">
                <a:latin typeface="Consolas" panose="020B0609020204030204" pitchFamily="49" charset="0"/>
                <a:cs typeface="Consolas" panose="020B0609020204030204" pitchFamily="49" charset="0"/>
              </a:rPr>
            </a:br>
            <a:r>
              <a:rPr lang="en-US" sz="1100" dirty="0">
                <a:latin typeface="Consolas" panose="020B0609020204030204" pitchFamily="49" charset="0"/>
                <a:cs typeface="Consolas" panose="020B0609020204030204" pitchFamily="49" charset="0"/>
              </a:rPr>
              <a:t>FROM  </a:t>
            </a:r>
            <a:r>
              <a:rPr lang="en-US" sz="1100" dirty="0" err="1">
                <a:latin typeface="Consolas" panose="020B0609020204030204" pitchFamily="49" charset="0"/>
                <a:cs typeface="Consolas" panose="020B0609020204030204" pitchFamily="49" charset="0"/>
              </a:rPr>
              <a:t>lineitem</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WHERE </a:t>
            </a:r>
            <a:r>
              <a:rPr lang="en-US" sz="1100" dirty="0" err="1">
                <a:solidFill>
                  <a:srgbClr val="00B050"/>
                </a:solidFill>
                <a:latin typeface="Consolas" panose="020B0609020204030204" pitchFamily="49" charset="0"/>
                <a:cs typeface="Consolas" panose="020B0609020204030204" pitchFamily="49" charset="0"/>
              </a:rPr>
              <a:t>l_shipdate</a:t>
            </a:r>
            <a:r>
              <a:rPr lang="en-US" sz="1100" dirty="0">
                <a:latin typeface="Consolas" panose="020B0609020204030204" pitchFamily="49" charset="0"/>
                <a:cs typeface="Consolas" panose="020B0609020204030204" pitchFamily="49" charset="0"/>
              </a:rPr>
              <a:t> &gt;= ‘1993-01-01’       AND</a:t>
            </a:r>
          </a:p>
          <a:p>
            <a:r>
              <a:rPr lang="en-US" sz="1100" dirty="0">
                <a:latin typeface="Consolas" panose="020B0609020204030204" pitchFamily="49" charset="0"/>
                <a:cs typeface="Consolas" panose="020B0609020204030204" pitchFamily="49" charset="0"/>
              </a:rPr>
              <a:t>      </a:t>
            </a:r>
            <a:r>
              <a:rPr lang="en-US" sz="1100" dirty="0" err="1">
                <a:solidFill>
                  <a:srgbClr val="00B050"/>
                </a:solidFill>
                <a:latin typeface="Consolas" panose="020B0609020204030204" pitchFamily="49" charset="0"/>
                <a:cs typeface="Consolas" panose="020B0609020204030204" pitchFamily="49" charset="0"/>
              </a:rPr>
              <a:t>l_shipdate</a:t>
            </a:r>
            <a:r>
              <a:rPr lang="en-US" sz="1100" dirty="0">
                <a:latin typeface="Consolas" panose="020B0609020204030204" pitchFamily="49" charset="0"/>
                <a:cs typeface="Consolas" panose="020B0609020204030204" pitchFamily="49" charset="0"/>
              </a:rPr>
              <a:t> &lt; ‘1994-01-01’        AND</a:t>
            </a:r>
          </a:p>
          <a:p>
            <a:r>
              <a:rPr lang="en-US" sz="1100" dirty="0">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l_discount</a:t>
            </a:r>
            <a:r>
              <a:rPr lang="en-US" sz="1100" dirty="0">
                <a:latin typeface="Consolas" panose="020B0609020204030204" pitchFamily="49" charset="0"/>
                <a:cs typeface="Consolas" panose="020B0609020204030204" pitchFamily="49" charset="0"/>
              </a:rPr>
              <a:t> between 0.05 and 0.07 AND</a:t>
            </a:r>
            <a:br>
              <a:rPr lang="en-US" sz="1100" dirty="0">
                <a:latin typeface="Consolas" panose="020B0609020204030204" pitchFamily="49" charset="0"/>
                <a:cs typeface="Consolas" panose="020B0609020204030204" pitchFamily="49" charset="0"/>
              </a:rPr>
            </a:br>
            <a:r>
              <a:rPr lang="en-US" sz="1100" dirty="0">
                <a:latin typeface="Consolas" panose="020B0609020204030204" pitchFamily="49" charset="0"/>
                <a:cs typeface="Consolas" panose="020B0609020204030204" pitchFamily="49" charset="0"/>
              </a:rPr>
              <a:t>      </a:t>
            </a:r>
            <a:r>
              <a:rPr lang="en-US" sz="1100" dirty="0" err="1">
                <a:solidFill>
                  <a:srgbClr val="00B050"/>
                </a:solidFill>
                <a:latin typeface="Consolas" panose="020B0609020204030204" pitchFamily="49" charset="0"/>
                <a:cs typeface="Consolas" panose="020B0609020204030204" pitchFamily="49" charset="0"/>
              </a:rPr>
              <a:t>l_quantity</a:t>
            </a:r>
            <a:r>
              <a:rPr lang="en-US" sz="1100" dirty="0">
                <a:latin typeface="Consolas" panose="020B0609020204030204" pitchFamily="49" charset="0"/>
                <a:cs typeface="Consolas" panose="020B0609020204030204" pitchFamily="49" charset="0"/>
              </a:rPr>
              <a:t> &lt; 24</a:t>
            </a:r>
          </a:p>
        </p:txBody>
      </p:sp>
      <p:sp>
        <p:nvSpPr>
          <p:cNvPr id="12" name="TextBox 11"/>
          <p:cNvSpPr txBox="1"/>
          <p:nvPr/>
        </p:nvSpPr>
        <p:spPr>
          <a:xfrm>
            <a:off x="1878580" y="1953606"/>
            <a:ext cx="1487908" cy="307777"/>
          </a:xfrm>
          <a:prstGeom prst="rect">
            <a:avLst/>
          </a:prstGeom>
          <a:noFill/>
        </p:spPr>
        <p:txBody>
          <a:bodyPr wrap="none" rtlCol="0">
            <a:spAutoFit/>
          </a:bodyPr>
          <a:lstStyle/>
          <a:p>
            <a:r>
              <a:rPr lang="en-US" sz="1400" dirty="0">
                <a:solidFill>
                  <a:srgbClr val="FF0000"/>
                </a:solidFill>
              </a:rPr>
              <a:t>Sensitive columns</a:t>
            </a:r>
          </a:p>
        </p:txBody>
      </p:sp>
      <p:cxnSp>
        <p:nvCxnSpPr>
          <p:cNvPr id="17" name="Straight Arrow Connector 16"/>
          <p:cNvCxnSpPr>
            <a:stCxn id="12" idx="2"/>
          </p:cNvCxnSpPr>
          <p:nvPr/>
        </p:nvCxnSpPr>
        <p:spPr>
          <a:xfrm flipH="1">
            <a:off x="1878582" y="2261383"/>
            <a:ext cx="743952" cy="237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p:cNvCxnSpPr>
          <p:nvPr/>
        </p:nvCxnSpPr>
        <p:spPr>
          <a:xfrm>
            <a:off x="2622534" y="2261383"/>
            <a:ext cx="145604" cy="2836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Slide Number Placeholder 26"/>
          <p:cNvSpPr>
            <a:spLocks noGrp="1"/>
          </p:cNvSpPr>
          <p:nvPr>
            <p:ph type="sldNum" sz="quarter" idx="12"/>
          </p:nvPr>
        </p:nvSpPr>
        <p:spPr/>
        <p:txBody>
          <a:bodyPr/>
          <a:lstStyle/>
          <a:p>
            <a:fld id="{BACC0D7D-E0FC-49BF-B4A2-5B13217C58F0}" type="slidenum">
              <a:rPr lang="en-US" smtClean="0"/>
              <a:t>92</a:t>
            </a:fld>
            <a:endParaRPr lang="en-US"/>
          </a:p>
        </p:txBody>
      </p:sp>
    </p:spTree>
    <p:extLst>
      <p:ext uri="{BB962C8B-B14F-4D97-AF65-F5344CB8AC3E}">
        <p14:creationId xmlns:p14="http://schemas.microsoft.com/office/powerpoint/2010/main" val="34652829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TrustedDB</a:t>
            </a:r>
            <a:r>
              <a:rPr lang="en-US" dirty="0"/>
              <a:t> [BS11]</a:t>
            </a:r>
          </a:p>
        </p:txBody>
      </p:sp>
      <p:cxnSp>
        <p:nvCxnSpPr>
          <p:cNvPr id="19" name="Straight Connector 18"/>
          <p:cNvCxnSpPr/>
          <p:nvPr/>
        </p:nvCxnSpPr>
        <p:spPr>
          <a:xfrm>
            <a:off x="6914702" y="2125266"/>
            <a:ext cx="0" cy="32041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3918" y="2499069"/>
            <a:ext cx="4517583" cy="1200329"/>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SELECT SUM(</a:t>
            </a:r>
            <a:r>
              <a:rPr lang="en-US" sz="1200" dirty="0" err="1">
                <a:solidFill>
                  <a:srgbClr val="FF0000"/>
                </a:solidFill>
                <a:latin typeface="Consolas" panose="020B0609020204030204" pitchFamily="49" charset="0"/>
                <a:cs typeface="Consolas" panose="020B0609020204030204" pitchFamily="49" charset="0"/>
              </a:rPr>
              <a:t>l_extendedprice</a:t>
            </a:r>
            <a:r>
              <a:rPr lang="en-US" sz="1200" dirty="0">
                <a:latin typeface="Consolas" panose="020B0609020204030204" pitchFamily="49" charset="0"/>
                <a:cs typeface="Consolas" panose="020B0609020204030204" pitchFamily="49" charset="0"/>
              </a:rPr>
              <a:t> * </a:t>
            </a:r>
            <a:r>
              <a:rPr lang="en-US" sz="1200" dirty="0" err="1">
                <a:solidFill>
                  <a:srgbClr val="FF0000"/>
                </a:solidFill>
                <a:latin typeface="Consolas" panose="020B0609020204030204" pitchFamily="49" charset="0"/>
                <a:cs typeface="Consolas" panose="020B0609020204030204" pitchFamily="49" charset="0"/>
              </a:rPr>
              <a:t>l_discount</a:t>
            </a:r>
            <a:r>
              <a:rPr lang="en-US" sz="1200" dirty="0">
                <a:latin typeface="Consolas" panose="020B0609020204030204" pitchFamily="49" charset="0"/>
                <a:cs typeface="Consolas" panose="020B0609020204030204" pitchFamily="49" charset="0"/>
              </a:rPr>
              <a:t>) as revenue</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FROM  </a:t>
            </a:r>
            <a:r>
              <a:rPr lang="en-US" sz="1200" dirty="0" err="1">
                <a:latin typeface="Consolas" panose="020B0609020204030204" pitchFamily="49" charset="0"/>
                <a:cs typeface="Consolas" panose="020B0609020204030204" pitchFamily="49" charset="0"/>
              </a:rPr>
              <a:t>lineitem</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WHERE </a:t>
            </a:r>
            <a:r>
              <a:rPr lang="en-US" sz="1200" dirty="0" err="1">
                <a:solidFill>
                  <a:srgbClr val="00B050"/>
                </a:solidFill>
                <a:latin typeface="Consolas" panose="020B0609020204030204" pitchFamily="49" charset="0"/>
                <a:cs typeface="Consolas" panose="020B0609020204030204" pitchFamily="49" charset="0"/>
              </a:rPr>
              <a:t>l_shipdate</a:t>
            </a:r>
            <a:r>
              <a:rPr lang="en-US" sz="1200" dirty="0">
                <a:latin typeface="Consolas" panose="020B0609020204030204" pitchFamily="49" charset="0"/>
                <a:cs typeface="Consolas" panose="020B0609020204030204" pitchFamily="49" charset="0"/>
              </a:rPr>
              <a:t> &gt;= ‘1993-01-01’       AND</a:t>
            </a:r>
          </a:p>
          <a:p>
            <a:r>
              <a:rPr lang="en-US" sz="1200" dirty="0">
                <a:latin typeface="Consolas" panose="020B0609020204030204" pitchFamily="49" charset="0"/>
                <a:cs typeface="Consolas" panose="020B0609020204030204" pitchFamily="49" charset="0"/>
              </a:rPr>
              <a:t>      </a:t>
            </a:r>
            <a:r>
              <a:rPr lang="en-US" sz="1200" dirty="0" err="1">
                <a:solidFill>
                  <a:srgbClr val="00B050"/>
                </a:solidFill>
                <a:latin typeface="Consolas" panose="020B0609020204030204" pitchFamily="49" charset="0"/>
                <a:cs typeface="Consolas" panose="020B0609020204030204" pitchFamily="49" charset="0"/>
              </a:rPr>
              <a:t>l_shipdate</a:t>
            </a:r>
            <a:r>
              <a:rPr lang="en-US" sz="1200" dirty="0">
                <a:latin typeface="Consolas" panose="020B0609020204030204" pitchFamily="49" charset="0"/>
                <a:cs typeface="Consolas" panose="020B0609020204030204" pitchFamily="49" charset="0"/>
              </a:rPr>
              <a:t> &lt; ‘1994-01-01’        AND</a:t>
            </a:r>
          </a:p>
          <a:p>
            <a:r>
              <a:rPr lang="en-US" sz="1200" dirty="0">
                <a:latin typeface="Consolas" panose="020B0609020204030204" pitchFamily="49" charset="0"/>
                <a:cs typeface="Consolas" panose="020B0609020204030204" pitchFamily="49" charset="0"/>
              </a:rPr>
              <a:t>      </a:t>
            </a:r>
            <a:r>
              <a:rPr lang="en-US" sz="1200" dirty="0" err="1">
                <a:solidFill>
                  <a:srgbClr val="FF0000"/>
                </a:solidFill>
                <a:latin typeface="Consolas" panose="020B0609020204030204" pitchFamily="49" charset="0"/>
                <a:cs typeface="Consolas" panose="020B0609020204030204" pitchFamily="49" charset="0"/>
              </a:rPr>
              <a:t>l_discount</a:t>
            </a:r>
            <a:r>
              <a:rPr lang="en-US" sz="1200" dirty="0">
                <a:latin typeface="Consolas" panose="020B0609020204030204" pitchFamily="49" charset="0"/>
                <a:cs typeface="Consolas" panose="020B0609020204030204" pitchFamily="49" charset="0"/>
              </a:rPr>
              <a:t> between 0.05 and 0.07 AND</a:t>
            </a:r>
            <a:br>
              <a:rPr lang="en-US" sz="1200" dirty="0">
                <a:latin typeface="Consolas" panose="020B0609020204030204" pitchFamily="49" charset="0"/>
                <a:cs typeface="Consolas" panose="020B0609020204030204" pitchFamily="49" charset="0"/>
              </a:rPr>
            </a:br>
            <a:r>
              <a:rPr lang="en-US" sz="1200" dirty="0">
                <a:latin typeface="Consolas" panose="020B0609020204030204" pitchFamily="49" charset="0"/>
                <a:cs typeface="Consolas" panose="020B0609020204030204" pitchFamily="49" charset="0"/>
              </a:rPr>
              <a:t>      </a:t>
            </a:r>
            <a:r>
              <a:rPr lang="en-US" sz="1200" dirty="0" err="1">
                <a:solidFill>
                  <a:srgbClr val="00B050"/>
                </a:solidFill>
                <a:latin typeface="Consolas" panose="020B0609020204030204" pitchFamily="49" charset="0"/>
                <a:cs typeface="Consolas" panose="020B0609020204030204" pitchFamily="49" charset="0"/>
              </a:rPr>
              <a:t>l_quantity</a:t>
            </a:r>
            <a:r>
              <a:rPr lang="en-US" sz="1200" dirty="0">
                <a:latin typeface="Consolas" panose="020B0609020204030204" pitchFamily="49" charset="0"/>
                <a:cs typeface="Consolas" panose="020B0609020204030204" pitchFamily="49" charset="0"/>
              </a:rPr>
              <a:t> &lt; 24</a:t>
            </a:r>
          </a:p>
        </p:txBody>
      </p:sp>
      <p:sp>
        <p:nvSpPr>
          <p:cNvPr id="12" name="TextBox 11"/>
          <p:cNvSpPr txBox="1"/>
          <p:nvPr/>
        </p:nvSpPr>
        <p:spPr>
          <a:xfrm>
            <a:off x="1878580" y="1953606"/>
            <a:ext cx="1487908" cy="307777"/>
          </a:xfrm>
          <a:prstGeom prst="rect">
            <a:avLst/>
          </a:prstGeom>
          <a:noFill/>
        </p:spPr>
        <p:txBody>
          <a:bodyPr wrap="none" rtlCol="0">
            <a:spAutoFit/>
          </a:bodyPr>
          <a:lstStyle/>
          <a:p>
            <a:r>
              <a:rPr lang="en-US" sz="1400" dirty="0">
                <a:solidFill>
                  <a:srgbClr val="FF0000"/>
                </a:solidFill>
              </a:rPr>
              <a:t>Sensitive columns</a:t>
            </a:r>
          </a:p>
        </p:txBody>
      </p:sp>
      <p:cxnSp>
        <p:nvCxnSpPr>
          <p:cNvPr id="17" name="Straight Arrow Connector 16"/>
          <p:cNvCxnSpPr>
            <a:stCxn id="12" idx="2"/>
          </p:cNvCxnSpPr>
          <p:nvPr/>
        </p:nvCxnSpPr>
        <p:spPr>
          <a:xfrm flipH="1">
            <a:off x="1878582" y="2261383"/>
            <a:ext cx="743952" cy="237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p:cNvCxnSpPr>
          <p:nvPr/>
        </p:nvCxnSpPr>
        <p:spPr>
          <a:xfrm>
            <a:off x="2622534" y="2261383"/>
            <a:ext cx="145604" cy="2836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658" y="1875235"/>
            <a:ext cx="2807494" cy="361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Rectangle 3"/>
          <p:cNvSpPr>
            <a:spLocks noChangeArrowheads="1"/>
          </p:cNvSpPr>
          <p:nvPr/>
        </p:nvSpPr>
        <p:spPr bwMode="auto">
          <a:xfrm>
            <a:off x="5117593" y="1920479"/>
            <a:ext cx="1241159" cy="3567950"/>
          </a:xfrm>
          <a:prstGeom prst="rect">
            <a:avLst/>
          </a:prstGeom>
          <a:solidFill>
            <a:srgbClr val="FF0000">
              <a:alpha val="50000"/>
            </a:srgbClr>
          </a:solidFill>
          <a:ln>
            <a:noFill/>
          </a:ln>
          <a:effectLst/>
        </p:spPr>
        <p:txBody>
          <a:bodyPr wrap="none"/>
          <a:lstStyle/>
          <a:p>
            <a:pPr algn="ctr">
              <a:defRPr/>
            </a:pPr>
            <a:endParaRPr lang="en-US" sz="1350" dirty="0">
              <a:solidFill>
                <a:srgbClr val="FF0000"/>
              </a:solidFill>
            </a:endParaRPr>
          </a:p>
        </p:txBody>
      </p:sp>
      <p:sp>
        <p:nvSpPr>
          <p:cNvPr id="47" name="Rectangle 3"/>
          <p:cNvSpPr>
            <a:spLocks noChangeArrowheads="1"/>
          </p:cNvSpPr>
          <p:nvPr/>
        </p:nvSpPr>
        <p:spPr bwMode="auto">
          <a:xfrm>
            <a:off x="6365404" y="1920479"/>
            <a:ext cx="1486307" cy="3567950"/>
          </a:xfrm>
          <a:prstGeom prst="rect">
            <a:avLst/>
          </a:prstGeom>
          <a:solidFill>
            <a:schemeClr val="accent5">
              <a:alpha val="50000"/>
            </a:schemeClr>
          </a:solidFill>
          <a:ln>
            <a:noFill/>
          </a:ln>
          <a:effectLst/>
        </p:spPr>
        <p:txBody>
          <a:bodyPr wrap="none"/>
          <a:lstStyle/>
          <a:p>
            <a:pPr algn="ctr">
              <a:defRPr/>
            </a:pPr>
            <a:endParaRPr lang="en-US" sz="1350" b="1" dirty="0"/>
          </a:p>
        </p:txBody>
      </p:sp>
      <p:sp>
        <p:nvSpPr>
          <p:cNvPr id="48" name="Rectangle 3"/>
          <p:cNvSpPr>
            <a:spLocks noChangeArrowheads="1"/>
          </p:cNvSpPr>
          <p:nvPr/>
        </p:nvSpPr>
        <p:spPr bwMode="auto">
          <a:xfrm>
            <a:off x="6390000" y="4138661"/>
            <a:ext cx="1448147" cy="1349769"/>
          </a:xfrm>
          <a:prstGeom prst="rect">
            <a:avLst/>
          </a:prstGeom>
          <a:solidFill>
            <a:schemeClr val="bg1"/>
          </a:solidFill>
          <a:ln>
            <a:noFill/>
          </a:ln>
          <a:effectLst/>
        </p:spPr>
        <p:txBody>
          <a:bodyPr wrap="none"/>
          <a:lstStyle/>
          <a:p>
            <a:pPr algn="ctr">
              <a:defRPr/>
            </a:pPr>
            <a:endParaRPr lang="en-US" sz="1350" b="1" dirty="0"/>
          </a:p>
        </p:txBody>
      </p:sp>
      <p:cxnSp>
        <p:nvCxnSpPr>
          <p:cNvPr id="50" name="Straight Connector 49"/>
          <p:cNvCxnSpPr/>
          <p:nvPr/>
        </p:nvCxnSpPr>
        <p:spPr>
          <a:xfrm>
            <a:off x="7851711" y="4138661"/>
            <a:ext cx="0" cy="1349768"/>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ACC0D7D-E0FC-49BF-B4A2-5B13217C58F0}" type="slidenum">
              <a:rPr lang="en-US" smtClean="0"/>
              <a:t>93</a:t>
            </a:fld>
            <a:endParaRPr lang="en-US"/>
          </a:p>
        </p:txBody>
      </p:sp>
    </p:spTree>
    <p:extLst>
      <p:ext uri="{BB962C8B-B14F-4D97-AF65-F5344CB8AC3E}">
        <p14:creationId xmlns:p14="http://schemas.microsoft.com/office/powerpoint/2010/main" val="19122514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Cipherbase [ABE+ 13]</a:t>
            </a:r>
          </a:p>
        </p:txBody>
      </p:sp>
      <p:sp>
        <p:nvSpPr>
          <p:cNvPr id="3" name="Rectangle 2"/>
          <p:cNvSpPr/>
          <p:nvPr/>
        </p:nvSpPr>
        <p:spPr>
          <a:xfrm>
            <a:off x="6856802" y="4116999"/>
            <a:ext cx="1097280" cy="347978"/>
          </a:xfrm>
          <a:prstGeom prst="rect">
            <a:avLst/>
          </a:prstGeom>
          <a:pattFill prst="diagBrick">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6933011" y="4197455"/>
            <a:ext cx="971550" cy="185609"/>
          </a:xfrm>
          <a:prstGeom prst="rect">
            <a:avLst/>
          </a:prstGeom>
          <a:solidFill>
            <a:srgbClr val="0CC09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1050" dirty="0"/>
              <a:t>Expr </a:t>
            </a:r>
            <a:r>
              <a:rPr lang="en-US" sz="1050" dirty="0" err="1"/>
              <a:t>Eval</a:t>
            </a:r>
            <a:r>
              <a:rPr lang="en-US" sz="1050" dirty="0"/>
              <a:t> </a:t>
            </a:r>
          </a:p>
        </p:txBody>
      </p:sp>
      <p:sp>
        <p:nvSpPr>
          <p:cNvPr id="5" name="Rectangle 4"/>
          <p:cNvSpPr/>
          <p:nvPr/>
        </p:nvSpPr>
        <p:spPr>
          <a:xfrm>
            <a:off x="6856802" y="4538392"/>
            <a:ext cx="1097280"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FPGA</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8713">
            <a:off x="7646870" y="4189577"/>
            <a:ext cx="202822" cy="202822"/>
          </a:xfrm>
          <a:prstGeom prst="rect">
            <a:avLst/>
          </a:prstGeom>
        </p:spPr>
      </p:pic>
      <p:sp>
        <p:nvSpPr>
          <p:cNvPr id="7" name="Rectangle 6"/>
          <p:cNvSpPr/>
          <p:nvPr/>
        </p:nvSpPr>
        <p:spPr>
          <a:xfrm>
            <a:off x="5699261" y="3230537"/>
            <a:ext cx="971550" cy="11430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OS</a:t>
            </a:r>
          </a:p>
        </p:txBody>
      </p:sp>
      <p:sp>
        <p:nvSpPr>
          <p:cNvPr id="8" name="Rectangle 7"/>
          <p:cNvSpPr/>
          <p:nvPr/>
        </p:nvSpPr>
        <p:spPr>
          <a:xfrm>
            <a:off x="5699261" y="2659037"/>
            <a:ext cx="971550" cy="571500"/>
          </a:xfrm>
          <a:prstGeom prst="rect">
            <a:avLst/>
          </a:prstGeom>
          <a:solidFill>
            <a:srgbClr val="FF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SQL Server</a:t>
            </a:r>
          </a:p>
        </p:txBody>
      </p:sp>
      <p:sp>
        <p:nvSpPr>
          <p:cNvPr id="9" name="Rectangle 8"/>
          <p:cNvSpPr/>
          <p:nvPr/>
        </p:nvSpPr>
        <p:spPr>
          <a:xfrm>
            <a:off x="5699261" y="4539792"/>
            <a:ext cx="971551" cy="4087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Commodity h/w</a:t>
            </a:r>
          </a:p>
        </p:txBody>
      </p:sp>
      <p:cxnSp>
        <p:nvCxnSpPr>
          <p:cNvPr id="10" name="Elbow Connector 9"/>
          <p:cNvCxnSpPr>
            <a:stCxn id="8" idx="3"/>
            <a:endCxn id="3" idx="0"/>
          </p:cNvCxnSpPr>
          <p:nvPr/>
        </p:nvCxnSpPr>
        <p:spPr>
          <a:xfrm>
            <a:off x="6670811" y="2944786"/>
            <a:ext cx="734631" cy="1172213"/>
          </a:xfrm>
          <a:prstGeom prst="bentConnector2">
            <a:avLst/>
          </a:prstGeom>
          <a:ln>
            <a:solidFill>
              <a:srgbClr val="FF0000"/>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99331" y="2365735"/>
            <a:ext cx="2617853" cy="2780051"/>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2939629" y="5940623"/>
            <a:ext cx="3428631" cy="307777"/>
          </a:xfrm>
          <a:prstGeom prst="rect">
            <a:avLst/>
          </a:prstGeom>
          <a:noFill/>
        </p:spPr>
        <p:txBody>
          <a:bodyPr wrap="none" rtlCol="0">
            <a:spAutoFit/>
          </a:bodyPr>
          <a:lstStyle/>
          <a:p>
            <a:r>
              <a:rPr lang="en-US" sz="1400" dirty="0"/>
              <a:t>Disclaimer: work done by tutorial presenters</a:t>
            </a:r>
          </a:p>
        </p:txBody>
      </p:sp>
      <p:sp>
        <p:nvSpPr>
          <p:cNvPr id="13" name="TextBox 12"/>
          <p:cNvSpPr txBox="1"/>
          <p:nvPr/>
        </p:nvSpPr>
        <p:spPr>
          <a:xfrm>
            <a:off x="589326" y="2365735"/>
            <a:ext cx="4853829" cy="3046988"/>
          </a:xfrm>
          <a:prstGeom prst="rect">
            <a:avLst/>
          </a:prstGeom>
          <a:noFill/>
        </p:spPr>
        <p:txBody>
          <a:bodyPr wrap="none" rtlCol="0">
            <a:spAutoFit/>
          </a:bodyPr>
          <a:lstStyle/>
          <a:p>
            <a:pPr marL="214313" indent="-214313">
              <a:lnSpc>
                <a:spcPct val="150000"/>
              </a:lnSpc>
              <a:buFont typeface="Arial" panose="020B0604020202020204" pitchFamily="34" charset="0"/>
              <a:buChar char="•"/>
            </a:pPr>
            <a:r>
              <a:rPr lang="en-US" sz="1600" dirty="0"/>
              <a:t>Expression evaluation runs on secure hardware</a:t>
            </a:r>
          </a:p>
          <a:p>
            <a:pPr marL="557213" lvl="1" indent="-214313">
              <a:lnSpc>
                <a:spcPct val="150000"/>
              </a:lnSpc>
              <a:buFont typeface="Arial" panose="020B0604020202020204" pitchFamily="34" charset="0"/>
              <a:buChar char="•"/>
            </a:pPr>
            <a:r>
              <a:rPr lang="en-US" sz="1600" dirty="0"/>
              <a:t>Stack machine</a:t>
            </a:r>
          </a:p>
          <a:p>
            <a:pPr marL="557213" lvl="1" indent="-214313">
              <a:lnSpc>
                <a:spcPct val="150000"/>
              </a:lnSpc>
              <a:buFont typeface="Arial" panose="020B0604020202020204" pitchFamily="34" charset="0"/>
              <a:buChar char="•"/>
            </a:pPr>
            <a:r>
              <a:rPr lang="en-US" sz="1600" dirty="0"/>
              <a:t>Called as a “sub-routine” during query processing</a:t>
            </a:r>
          </a:p>
          <a:p>
            <a:pPr marL="214313" indent="-214313">
              <a:lnSpc>
                <a:spcPct val="150000"/>
              </a:lnSpc>
              <a:buFont typeface="Arial" panose="020B0604020202020204" pitchFamily="34" charset="0"/>
              <a:buChar char="•"/>
            </a:pPr>
            <a:r>
              <a:rPr lang="en-US" sz="1600" dirty="0"/>
              <a:t>Everything else: commodity hardware</a:t>
            </a:r>
          </a:p>
          <a:p>
            <a:pPr marL="557213" lvl="1" indent="-214313">
              <a:lnSpc>
                <a:spcPct val="150000"/>
              </a:lnSpc>
              <a:buFont typeface="Arial" panose="020B0604020202020204" pitchFamily="34" charset="0"/>
              <a:buChar char="•"/>
            </a:pPr>
            <a:r>
              <a:rPr lang="en-US" sz="1600" dirty="0"/>
              <a:t>Modified SQL server</a:t>
            </a:r>
          </a:p>
          <a:p>
            <a:pPr marL="214313" indent="-214313">
              <a:lnSpc>
                <a:spcPct val="150000"/>
              </a:lnSpc>
              <a:buFont typeface="Arial" panose="020B0604020202020204" pitchFamily="34" charset="0"/>
              <a:buChar char="•"/>
            </a:pPr>
            <a:r>
              <a:rPr lang="en-US" sz="1600" dirty="0"/>
              <a:t>Secure hardware:</a:t>
            </a:r>
          </a:p>
          <a:p>
            <a:pPr marL="557213" lvl="1" indent="-214313">
              <a:lnSpc>
                <a:spcPct val="150000"/>
              </a:lnSpc>
              <a:buFont typeface="Arial" panose="020B0604020202020204" pitchFamily="34" charset="0"/>
              <a:buChar char="•"/>
            </a:pPr>
            <a:r>
              <a:rPr lang="en-US" sz="1600" dirty="0"/>
              <a:t>Currently FPGA</a:t>
            </a:r>
          </a:p>
          <a:p>
            <a:pPr marL="214313" indent="-214313">
              <a:lnSpc>
                <a:spcPct val="150000"/>
              </a:lnSpc>
              <a:buFont typeface="Arial" panose="020B0604020202020204" pitchFamily="34" charset="0"/>
              <a:buChar char="•"/>
            </a:pPr>
            <a:r>
              <a:rPr lang="en-US" sz="1600" dirty="0"/>
              <a:t>Design mostly agnostic to choice of secure hardware</a:t>
            </a:r>
          </a:p>
        </p:txBody>
      </p:sp>
      <p:sp>
        <p:nvSpPr>
          <p:cNvPr id="16" name="Slide Number Placeholder 15"/>
          <p:cNvSpPr>
            <a:spLocks noGrp="1"/>
          </p:cNvSpPr>
          <p:nvPr>
            <p:ph type="sldNum" sz="quarter" idx="12"/>
          </p:nvPr>
        </p:nvSpPr>
        <p:spPr/>
        <p:txBody>
          <a:bodyPr/>
          <a:lstStyle/>
          <a:p>
            <a:fld id="{BACC0D7D-E0FC-49BF-B4A2-5B13217C58F0}" type="slidenum">
              <a:rPr lang="en-US" smtClean="0"/>
              <a:t>94</a:t>
            </a:fld>
            <a:endParaRPr lang="en-US"/>
          </a:p>
        </p:txBody>
      </p:sp>
    </p:spTree>
    <p:extLst>
      <p:ext uri="{BB962C8B-B14F-4D97-AF65-F5344CB8AC3E}">
        <p14:creationId xmlns:p14="http://schemas.microsoft.com/office/powerpoint/2010/main" val="17314955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5045340" y="1600200"/>
            <a:ext cx="2955660" cy="3200400"/>
          </a:xfrm>
          <a:prstGeom prst="rect">
            <a:avLst/>
          </a:prstGeom>
          <a:solidFill>
            <a:schemeClr val="accent5"/>
          </a:solidFill>
          <a:ln>
            <a:noFill/>
          </a:ln>
          <a:effectLst/>
        </p:spPr>
        <p:txBody>
          <a:bodyPr wrap="none"/>
          <a:lstStyle/>
          <a:p>
            <a:pPr algn="ctr">
              <a:defRPr/>
            </a:pPr>
            <a:r>
              <a:rPr lang="en-US" sz="1350" b="1" dirty="0"/>
              <a:t>Secure</a:t>
            </a:r>
            <a:br>
              <a:rPr lang="en-US" sz="1350" b="1" dirty="0"/>
            </a:br>
            <a:r>
              <a:rPr lang="en-US" sz="1350" b="1" dirty="0"/>
              <a:t>Expression Evaluation</a:t>
            </a:r>
          </a:p>
        </p:txBody>
      </p:sp>
      <p:sp>
        <p:nvSpPr>
          <p:cNvPr id="37" name="Rectangle 36"/>
          <p:cNvSpPr/>
          <p:nvPr/>
        </p:nvSpPr>
        <p:spPr>
          <a:xfrm>
            <a:off x="1143000" y="1485901"/>
            <a:ext cx="3714750" cy="41110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dirty="0"/>
          </a:p>
        </p:txBody>
      </p:sp>
      <p:sp>
        <p:nvSpPr>
          <p:cNvPr id="2" name="Title 1"/>
          <p:cNvSpPr>
            <a:spLocks noGrp="1"/>
          </p:cNvSpPr>
          <p:nvPr>
            <p:ph type="title"/>
          </p:nvPr>
        </p:nvSpPr>
        <p:spPr>
          <a:xfrm>
            <a:off x="1456215" y="266029"/>
            <a:ext cx="6172200" cy="857250"/>
          </a:xfrm>
        </p:spPr>
        <p:txBody>
          <a:bodyPr>
            <a:normAutofit/>
          </a:bodyPr>
          <a:lstStyle/>
          <a:p>
            <a:r>
              <a:rPr lang="en-US" sz="3600" dirty="0"/>
              <a:t>Dedicated Expression Evaluation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95</a:t>
            </a:fld>
            <a:endParaRPr lang="en-US"/>
          </a:p>
        </p:txBody>
      </p:sp>
      <mc:AlternateContent xmlns:mc="http://schemas.openxmlformats.org/markup-compatibility/2006" xmlns:a14="http://schemas.microsoft.com/office/drawing/2010/main">
        <mc:Choice Requires="a14">
          <p:sp>
            <p:nvSpPr>
              <p:cNvPr id="30" name="Rounded Rectangle 29"/>
              <p:cNvSpPr/>
              <p:nvPr/>
            </p:nvSpPr>
            <p:spPr>
              <a:xfrm>
                <a:off x="2455320" y="2760030"/>
                <a:ext cx="1010100" cy="36029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ea typeface="Cambria Math" panose="02040503050406030204" pitchFamily="18" charset="0"/>
                        </a:rPr>
                        <m:t>⋈</m:t>
                      </m:r>
                      <m:r>
                        <a:rPr lang="en-US" i="1" baseline="-25000">
                          <a:solidFill>
                            <a:schemeClr val="bg1"/>
                          </a:solidFill>
                          <a:latin typeface="Cambria Math"/>
                          <a:ea typeface="Cambria Math" panose="02040503050406030204" pitchFamily="18" charset="0"/>
                        </a:rPr>
                        <m:t>h𝑎𝑠h</m:t>
                      </m:r>
                    </m:oMath>
                  </m:oMathPara>
                </a14:m>
                <a:endParaRPr lang="en-US" dirty="0"/>
              </a:p>
            </p:txBody>
          </p:sp>
        </mc:Choice>
        <mc:Fallback xmlns="">
          <p:sp>
            <p:nvSpPr>
              <p:cNvPr id="30" name="Rounded Rectangle 29"/>
              <p:cNvSpPr>
                <a:spLocks noRot="1" noChangeAspect="1" noMove="1" noResize="1" noEditPoints="1" noAdjustHandles="1" noChangeArrowheads="1" noChangeShapeType="1" noTextEdit="1"/>
              </p:cNvSpPr>
              <p:nvPr/>
            </p:nvSpPr>
            <p:spPr>
              <a:xfrm>
                <a:off x="2455320" y="2760030"/>
                <a:ext cx="1010100" cy="360298"/>
              </a:xfrm>
              <a:prstGeom prst="round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ounded Rectangle 17"/>
              <p:cNvSpPr/>
              <p:nvPr/>
            </p:nvSpPr>
            <p:spPr>
              <a:xfrm>
                <a:off x="1495200" y="3418184"/>
                <a:ext cx="13623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latin typeface="Cambria Math" panose="02040503050406030204" pitchFamily="18" charset="0"/>
                        <a:ea typeface="Cambria Math" panose="02040503050406030204" pitchFamily="18" charset="0"/>
                      </a:rPr>
                      <m:t>𝜎</m:t>
                    </m:r>
                  </m:oMath>
                </a14:m>
                <a:r>
                  <a:rPr lang="en-US" baseline="-25000" dirty="0" err="1"/>
                  <a:t>C_Nationkey</a:t>
                </a:r>
                <a:r>
                  <a:rPr lang="en-US" baseline="-25000" dirty="0"/>
                  <a:t>=x</a:t>
                </a:r>
              </a:p>
            </p:txBody>
          </p:sp>
        </mc:Choice>
        <mc:Fallback xmlns="">
          <p:sp>
            <p:nvSpPr>
              <p:cNvPr id="18" name="Rounded Rectangle 17"/>
              <p:cNvSpPr>
                <a:spLocks noRot="1" noChangeAspect="1" noMove="1" noResize="1" noEditPoints="1" noAdjustHandles="1" noChangeArrowheads="1" noChangeShapeType="1" noTextEdit="1"/>
              </p:cNvSpPr>
              <p:nvPr/>
            </p:nvSpPr>
            <p:spPr>
              <a:xfrm>
                <a:off x="1495200" y="3418184"/>
                <a:ext cx="1362300" cy="457200"/>
              </a:xfrm>
              <a:prstGeom prst="roundRect">
                <a:avLst/>
              </a:prstGeom>
              <a:blipFill rotWithShape="0">
                <a:blip r:embed="rId4"/>
                <a:stretch>
                  <a:fillRect b="-11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a:xfrm>
                <a:off x="3170760" y="3402731"/>
                <a:ext cx="142875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baseline="-25000" dirty="0"/>
                  <a:t>O_Orderdate&gt;y</a:t>
                </a:r>
              </a:p>
            </p:txBody>
          </p:sp>
        </mc:Choice>
        <mc:Fallback xmlns="">
          <p:sp>
            <p:nvSpPr>
              <p:cNvPr id="19" name="Rounded Rectangle 18"/>
              <p:cNvSpPr>
                <a:spLocks noRot="1" noChangeAspect="1" noMove="1" noResize="1" noEditPoints="1" noAdjustHandles="1" noChangeArrowheads="1" noChangeShapeType="1" noTextEdit="1"/>
              </p:cNvSpPr>
              <p:nvPr/>
            </p:nvSpPr>
            <p:spPr>
              <a:xfrm>
                <a:off x="3170760" y="3402731"/>
                <a:ext cx="1428750" cy="457200"/>
              </a:xfrm>
              <a:prstGeom prst="roundRect">
                <a:avLst/>
              </a:prstGeom>
              <a:blipFill rotWithShape="0">
                <a:blip r:embed="rId5"/>
                <a:stretch>
                  <a:fillRect b="-6329"/>
                </a:stretch>
              </a:blipFill>
            </p:spPr>
            <p:txBody>
              <a:bodyPr/>
              <a:lstStyle/>
              <a:p>
                <a:r>
                  <a:rPr lang="en-US">
                    <a:noFill/>
                  </a:rPr>
                  <a:t> </a:t>
                </a:r>
              </a:p>
            </p:txBody>
          </p:sp>
        </mc:Fallback>
      </mc:AlternateContent>
      <p:grpSp>
        <p:nvGrpSpPr>
          <p:cNvPr id="20" name="Group 19"/>
          <p:cNvGrpSpPr/>
          <p:nvPr/>
        </p:nvGrpSpPr>
        <p:grpSpPr>
          <a:xfrm>
            <a:off x="1771652" y="2055902"/>
            <a:ext cx="2526434" cy="417447"/>
            <a:chOff x="7434942" y="1981200"/>
            <a:chExt cx="2806062" cy="556596"/>
          </a:xfrm>
          <a:solidFill>
            <a:srgbClr val="92D050"/>
          </a:solidFill>
        </p:grpSpPr>
        <p:sp>
          <p:nvSpPr>
            <p:cNvPr id="28" name="Rounded Rectangle 27"/>
            <p:cNvSpPr/>
            <p:nvPr/>
          </p:nvSpPr>
          <p:spPr>
            <a:xfrm>
              <a:off x="7434942" y="2057399"/>
              <a:ext cx="2743200" cy="48039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29" name="TextBox 28"/>
                <p:cNvSpPr txBox="1"/>
                <p:nvPr/>
              </p:nvSpPr>
              <p:spPr>
                <a:xfrm>
                  <a:off x="7467600" y="1981200"/>
                  <a:ext cx="2773404" cy="492443"/>
                </a:xfrm>
                <a:prstGeom prst="rect">
                  <a:avLst/>
                </a:prstGeom>
                <a:grp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bg1"/>
                            </a:solidFill>
                            <a:latin typeface="Cambria Math"/>
                          </a:rPr>
                          <m:t>𝛾</m:t>
                        </m:r>
                        <m:r>
                          <a:rPr lang="en-US" i="1" baseline="-25000">
                            <a:solidFill>
                              <a:schemeClr val="bg1"/>
                            </a:solidFill>
                            <a:latin typeface="Cambria Math"/>
                          </a:rPr>
                          <m:t>𝑠𝑜𝑟𝑡</m:t>
                        </m:r>
                        <m:r>
                          <a:rPr lang="en-US" i="1" baseline="-25000">
                            <a:solidFill>
                              <a:schemeClr val="bg1"/>
                            </a:solidFill>
                            <a:latin typeface="Cambria Math"/>
                          </a:rPr>
                          <m:t>, </m:t>
                        </m:r>
                        <m:r>
                          <m:rPr>
                            <m:sty m:val="p"/>
                          </m:rPr>
                          <a:rPr lang="en-US">
                            <a:solidFill>
                              <a:schemeClr val="bg1"/>
                            </a:solidFill>
                            <a:latin typeface="Cambria Math"/>
                          </a:rPr>
                          <m:t>sum</m:t>
                        </m:r>
                        <m:r>
                          <a:rPr lang="en-US">
                            <a:solidFill>
                              <a:schemeClr val="bg1"/>
                            </a:solidFill>
                            <a:latin typeface="Cambria Math"/>
                          </a:rPr>
                          <m:t>(</m:t>
                        </m:r>
                        <m:r>
                          <m:rPr>
                            <m:sty m:val="p"/>
                          </m:rPr>
                          <a:rPr lang="en-US">
                            <a:solidFill>
                              <a:schemeClr val="bg1"/>
                            </a:solidFill>
                            <a:latin typeface="Cambria Math"/>
                          </a:rPr>
                          <m:t>o</m:t>
                        </m:r>
                        <m:r>
                          <m:rPr>
                            <m:lit/>
                          </m:rPr>
                          <a:rPr lang="en-US">
                            <a:solidFill>
                              <a:schemeClr val="bg1"/>
                            </a:solidFill>
                            <a:latin typeface="Cambria Math"/>
                          </a:rPr>
                          <m:t>_</m:t>
                        </m:r>
                        <m:r>
                          <m:rPr>
                            <m:sty m:val="p"/>
                          </m:rPr>
                          <a:rPr lang="en-US">
                            <a:solidFill>
                              <a:schemeClr val="bg1"/>
                            </a:solidFill>
                            <a:latin typeface="Cambria Math"/>
                          </a:rPr>
                          <m:t>totalprice</m:t>
                        </m:r>
                        <m:r>
                          <a:rPr lang="en-US">
                            <a:solidFill>
                              <a:schemeClr val="bg1"/>
                            </a:solidFill>
                            <a:latin typeface="Cambria Math"/>
                          </a:rPr>
                          <m:t>)</m:t>
                        </m:r>
                      </m:oMath>
                    </m:oMathPara>
                  </a14:m>
                  <a:endParaRPr lang="en-US" dirty="0">
                    <a:solidFill>
                      <a:schemeClr val="bg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467600" y="1981200"/>
                  <a:ext cx="2773404" cy="492443"/>
                </a:xfrm>
                <a:prstGeom prst="rect">
                  <a:avLst/>
                </a:prstGeom>
                <a:blipFill rotWithShape="0">
                  <a:blip r:embed="rId6"/>
                  <a:stretch>
                    <a:fillRect b="-131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Rounded Rectangle 20"/>
              <p:cNvSpPr/>
              <p:nvPr/>
            </p:nvSpPr>
            <p:spPr>
              <a:xfrm>
                <a:off x="1485900" y="4229100"/>
                <a:ext cx="13623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a:ea typeface="Cambria Math" panose="02040503050406030204" pitchFamily="18" charset="0"/>
                        </a:rPr>
                        <m:t>𝐶𝑢𝑠𝑡𝑜𝑚𝑒𝑟</m:t>
                      </m:r>
                    </m:oMath>
                  </m:oMathPara>
                </a14:m>
                <a:endParaRPr lang="en-US" baseline="-25000"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1485900" y="4229100"/>
                <a:ext cx="1362300" cy="457200"/>
              </a:xfrm>
              <a:prstGeom prst="round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p:cNvSpPr/>
              <p:nvPr/>
            </p:nvSpPr>
            <p:spPr>
              <a:xfrm>
                <a:off x="3200400" y="4229100"/>
                <a:ext cx="1362300" cy="4572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a:ea typeface="Cambria Math" panose="02040503050406030204" pitchFamily="18" charset="0"/>
                        </a:rPr>
                        <m:t>𝑂𝑟𝑑𝑒𝑟𝑠</m:t>
                      </m:r>
                    </m:oMath>
                  </m:oMathPara>
                </a14:m>
                <a:endParaRPr lang="en-US" baseline="-25000" dirty="0"/>
              </a:p>
            </p:txBody>
          </p:sp>
        </mc:Choice>
        <mc:Fallback xmlns="">
          <p:sp>
            <p:nvSpPr>
              <p:cNvPr id="22" name="Rounded Rectangle 21"/>
              <p:cNvSpPr>
                <a:spLocks noRot="1" noChangeAspect="1" noMove="1" noResize="1" noEditPoints="1" noAdjustHandles="1" noChangeArrowheads="1" noChangeShapeType="1" noTextEdit="1"/>
              </p:cNvSpPr>
              <p:nvPr/>
            </p:nvSpPr>
            <p:spPr>
              <a:xfrm>
                <a:off x="3200400" y="4229100"/>
                <a:ext cx="1362300" cy="457200"/>
              </a:xfrm>
              <a:prstGeom prst="roundRect">
                <a:avLst/>
              </a:prstGeom>
              <a:blipFill rotWithShape="0">
                <a:blip r:embed="rId8"/>
                <a:stretch>
                  <a:fillRect/>
                </a:stretch>
              </a:blipFill>
            </p:spPr>
            <p:txBody>
              <a:bodyPr/>
              <a:lstStyle/>
              <a:p>
                <a:r>
                  <a:rPr lang="en-US">
                    <a:noFill/>
                  </a:rPr>
                  <a:t> </a:t>
                </a:r>
              </a:p>
            </p:txBody>
          </p:sp>
        </mc:Fallback>
      </mc:AlternateContent>
      <p:cxnSp>
        <p:nvCxnSpPr>
          <p:cNvPr id="23" name="Straight Arrow Connector 22"/>
          <p:cNvCxnSpPr>
            <a:stCxn id="21" idx="0"/>
            <a:endCxn id="18" idx="2"/>
          </p:cNvCxnSpPr>
          <p:nvPr/>
        </p:nvCxnSpPr>
        <p:spPr>
          <a:xfrm flipV="1">
            <a:off x="2167050" y="3875383"/>
            <a:ext cx="9300" cy="35371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0"/>
            <a:endCxn id="19" idx="2"/>
          </p:cNvCxnSpPr>
          <p:nvPr/>
        </p:nvCxnSpPr>
        <p:spPr>
          <a:xfrm flipV="1">
            <a:off x="3881550" y="3859930"/>
            <a:ext cx="3585" cy="36917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0"/>
            <a:endCxn id="30" idx="2"/>
          </p:cNvCxnSpPr>
          <p:nvPr/>
        </p:nvCxnSpPr>
        <p:spPr>
          <a:xfrm flipH="1" flipV="1">
            <a:off x="2960370" y="3120328"/>
            <a:ext cx="924765" cy="28240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0"/>
            <a:endCxn id="30" idx="2"/>
          </p:cNvCxnSpPr>
          <p:nvPr/>
        </p:nvCxnSpPr>
        <p:spPr>
          <a:xfrm flipV="1">
            <a:off x="2176350" y="3120328"/>
            <a:ext cx="784020" cy="297857"/>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8" idx="2"/>
          </p:cNvCxnSpPr>
          <p:nvPr/>
        </p:nvCxnSpPr>
        <p:spPr>
          <a:xfrm flipV="1">
            <a:off x="3006569" y="2473351"/>
            <a:ext cx="1" cy="286679"/>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633967" y="4229100"/>
            <a:ext cx="1981376" cy="300082"/>
          </a:xfrm>
          <a:prstGeom prst="rect">
            <a:avLst/>
          </a:prstGeom>
          <a:solidFill>
            <a:srgbClr val="92D050"/>
          </a:solidFill>
        </p:spPr>
        <p:txBody>
          <a:bodyPr wrap="none">
            <a:spAutoFit/>
          </a:bodyPr>
          <a:lstStyle/>
          <a:p>
            <a:pPr algn="ctr"/>
            <a:r>
              <a:rPr lang="en-US" sz="1350" dirty="0">
                <a:solidFill>
                  <a:schemeClr val="bg1"/>
                </a:solidFill>
              </a:rPr>
              <a:t>Dec(</a:t>
            </a:r>
            <a:r>
              <a:rPr lang="en-US" sz="1350" dirty="0" err="1">
                <a:solidFill>
                  <a:schemeClr val="bg1"/>
                </a:solidFill>
              </a:rPr>
              <a:t>C_Nationkey</a:t>
            </a:r>
            <a:r>
              <a:rPr lang="en-US" sz="1350" dirty="0">
                <a:solidFill>
                  <a:schemeClr val="bg1"/>
                </a:solidFill>
              </a:rPr>
              <a:t>)=Dec(x)</a:t>
            </a:r>
          </a:p>
        </p:txBody>
      </p:sp>
      <p:sp>
        <p:nvSpPr>
          <p:cNvPr id="34" name="Rectangle 33"/>
          <p:cNvSpPr/>
          <p:nvPr/>
        </p:nvSpPr>
        <p:spPr>
          <a:xfrm>
            <a:off x="5633181" y="3829050"/>
            <a:ext cx="2021515" cy="300082"/>
          </a:xfrm>
          <a:prstGeom prst="rect">
            <a:avLst/>
          </a:prstGeom>
          <a:solidFill>
            <a:srgbClr val="92D050"/>
          </a:solidFill>
        </p:spPr>
        <p:txBody>
          <a:bodyPr wrap="none">
            <a:spAutoFit/>
          </a:bodyPr>
          <a:lstStyle/>
          <a:p>
            <a:pPr algn="ctr"/>
            <a:r>
              <a:rPr lang="en-US" sz="1350" dirty="0">
                <a:solidFill>
                  <a:schemeClr val="bg1"/>
                </a:solidFill>
              </a:rPr>
              <a:t>Dec(</a:t>
            </a:r>
            <a:r>
              <a:rPr lang="en-US" sz="1350" dirty="0" err="1">
                <a:solidFill>
                  <a:schemeClr val="bg1"/>
                </a:solidFill>
              </a:rPr>
              <a:t>O_Orderdate</a:t>
            </a:r>
            <a:r>
              <a:rPr lang="en-US" sz="1350" dirty="0">
                <a:solidFill>
                  <a:schemeClr val="bg1"/>
                </a:solidFill>
              </a:rPr>
              <a:t>)&gt;Dec(y)</a:t>
            </a:r>
          </a:p>
        </p:txBody>
      </p:sp>
      <p:sp>
        <p:nvSpPr>
          <p:cNvPr id="35" name="Rectangle 34"/>
          <p:cNvSpPr/>
          <p:nvPr/>
        </p:nvSpPr>
        <p:spPr>
          <a:xfrm>
            <a:off x="5250331" y="2800350"/>
            <a:ext cx="2485425" cy="715581"/>
          </a:xfrm>
          <a:prstGeom prst="rect">
            <a:avLst/>
          </a:prstGeom>
          <a:solidFill>
            <a:srgbClr val="92D050"/>
          </a:solidFill>
        </p:spPr>
        <p:txBody>
          <a:bodyPr wrap="none">
            <a:spAutoFit/>
          </a:bodyPr>
          <a:lstStyle/>
          <a:p>
            <a:pPr algn="ctr"/>
            <a:r>
              <a:rPr lang="en-US" sz="1350" dirty="0">
                <a:solidFill>
                  <a:schemeClr val="bg1"/>
                </a:solidFill>
              </a:rPr>
              <a:t>Hash(Dec(</a:t>
            </a:r>
            <a:r>
              <a:rPr lang="en-US" sz="1350" dirty="0" err="1">
                <a:solidFill>
                  <a:schemeClr val="bg1"/>
                </a:solidFill>
              </a:rPr>
              <a:t>C_Custkey</a:t>
            </a:r>
            <a:r>
              <a:rPr lang="en-US" sz="1350" dirty="0">
                <a:solidFill>
                  <a:schemeClr val="bg1"/>
                </a:solidFill>
              </a:rPr>
              <a:t>))</a:t>
            </a:r>
          </a:p>
          <a:p>
            <a:pPr algn="ctr"/>
            <a:r>
              <a:rPr lang="en-US" sz="1350" dirty="0">
                <a:solidFill>
                  <a:schemeClr val="bg1"/>
                </a:solidFill>
              </a:rPr>
              <a:t>Hash(Dec(</a:t>
            </a:r>
            <a:r>
              <a:rPr lang="en-US" sz="1350" dirty="0" err="1">
                <a:solidFill>
                  <a:schemeClr val="bg1"/>
                </a:solidFill>
              </a:rPr>
              <a:t>O_Custkey</a:t>
            </a:r>
            <a:r>
              <a:rPr lang="en-US" sz="1350" dirty="0">
                <a:solidFill>
                  <a:schemeClr val="bg1"/>
                </a:solidFill>
              </a:rPr>
              <a:t>))</a:t>
            </a:r>
          </a:p>
          <a:p>
            <a:pPr algn="ctr"/>
            <a:r>
              <a:rPr lang="en-US" sz="1350" dirty="0">
                <a:solidFill>
                  <a:schemeClr val="bg1"/>
                </a:solidFill>
              </a:rPr>
              <a:t>Dec(</a:t>
            </a:r>
            <a:r>
              <a:rPr lang="en-US" sz="1350" dirty="0" err="1">
                <a:solidFill>
                  <a:schemeClr val="bg1"/>
                </a:solidFill>
              </a:rPr>
              <a:t>O_Custkey</a:t>
            </a:r>
            <a:r>
              <a:rPr lang="en-US" sz="1350" dirty="0">
                <a:solidFill>
                  <a:schemeClr val="bg1"/>
                </a:solidFill>
              </a:rPr>
              <a:t>)=Dec(</a:t>
            </a:r>
            <a:r>
              <a:rPr lang="en-US" sz="1350" dirty="0" err="1">
                <a:solidFill>
                  <a:schemeClr val="bg1"/>
                </a:solidFill>
              </a:rPr>
              <a:t>C_Custkey</a:t>
            </a:r>
            <a:r>
              <a:rPr lang="en-US" sz="1350" dirty="0">
                <a:solidFill>
                  <a:schemeClr val="bg1"/>
                </a:solidFill>
              </a:rPr>
              <a:t>)</a:t>
            </a:r>
          </a:p>
        </p:txBody>
      </p:sp>
      <p:sp>
        <p:nvSpPr>
          <p:cNvPr id="36" name="Rectangle 35"/>
          <p:cNvSpPr/>
          <p:nvPr/>
        </p:nvSpPr>
        <p:spPr>
          <a:xfrm>
            <a:off x="5214540" y="1885951"/>
            <a:ext cx="2639313" cy="819455"/>
          </a:xfrm>
          <a:prstGeom prst="rect">
            <a:avLst/>
          </a:prstGeom>
          <a:solidFill>
            <a:srgbClr val="92D050"/>
          </a:solidFill>
        </p:spPr>
        <p:txBody>
          <a:bodyPr wrap="none">
            <a:spAutoFit/>
          </a:bodyPr>
          <a:lstStyle/>
          <a:p>
            <a:pPr algn="ctr">
              <a:lnSpc>
                <a:spcPct val="150000"/>
              </a:lnSpc>
            </a:pPr>
            <a:r>
              <a:rPr lang="en-US" sz="1350" dirty="0">
                <a:solidFill>
                  <a:schemeClr val="bg1"/>
                </a:solidFill>
              </a:rPr>
              <a:t>Dec(C_Custkey1)&gt;Dec(C_Custkey2)</a:t>
            </a:r>
          </a:p>
          <a:p>
            <a:pPr algn="ctr"/>
            <a:r>
              <a:rPr lang="en-US" sz="1350" dirty="0" err="1">
                <a:solidFill>
                  <a:schemeClr val="bg1"/>
                </a:solidFill>
              </a:rPr>
              <a:t>Enc</a:t>
            </a:r>
            <a:r>
              <a:rPr lang="en-US" sz="1350" dirty="0">
                <a:solidFill>
                  <a:schemeClr val="bg1"/>
                </a:solidFill>
              </a:rPr>
              <a:t>(Dec(</a:t>
            </a:r>
            <a:r>
              <a:rPr lang="en-US" sz="1350" dirty="0" err="1">
                <a:solidFill>
                  <a:schemeClr val="bg1"/>
                </a:solidFill>
              </a:rPr>
              <a:t>O_totalprice</a:t>
            </a:r>
            <a:r>
              <a:rPr lang="en-US" sz="1350" dirty="0">
                <a:solidFill>
                  <a:schemeClr val="bg1"/>
                </a:solidFill>
              </a:rPr>
              <a:t>) + </a:t>
            </a:r>
          </a:p>
          <a:p>
            <a:pPr algn="ctr"/>
            <a:r>
              <a:rPr lang="en-US" sz="1350" dirty="0">
                <a:solidFill>
                  <a:schemeClr val="bg1"/>
                </a:solidFill>
              </a:rPr>
              <a:t>Dec(</a:t>
            </a:r>
            <a:r>
              <a:rPr lang="en-US" sz="1350" dirty="0" err="1">
                <a:solidFill>
                  <a:schemeClr val="bg1"/>
                </a:solidFill>
              </a:rPr>
              <a:t>currentSum</a:t>
            </a:r>
            <a:r>
              <a:rPr lang="en-US" sz="1350" dirty="0">
                <a:solidFill>
                  <a:schemeClr val="bg1"/>
                </a:solidFill>
              </a:rPr>
              <a:t>))</a:t>
            </a:r>
          </a:p>
        </p:txBody>
      </p:sp>
      <p:cxnSp>
        <p:nvCxnSpPr>
          <p:cNvPr id="38" name="Curved Connector 37"/>
          <p:cNvCxnSpPr>
            <a:stCxn id="18" idx="2"/>
          </p:cNvCxnSpPr>
          <p:nvPr/>
        </p:nvCxnSpPr>
        <p:spPr>
          <a:xfrm rot="16200000" flipH="1">
            <a:off x="3765970" y="2285763"/>
            <a:ext cx="492218" cy="3671459"/>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9" idx="2"/>
          </p:cNvCxnSpPr>
          <p:nvPr/>
        </p:nvCxnSpPr>
        <p:spPr>
          <a:xfrm rot="16200000" flipH="1">
            <a:off x="4755512" y="2989554"/>
            <a:ext cx="107619" cy="1848372"/>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3"/>
          </p:cNvCxnSpPr>
          <p:nvPr/>
        </p:nvCxnSpPr>
        <p:spPr>
          <a:xfrm>
            <a:off x="3465421" y="2940178"/>
            <a:ext cx="2153788" cy="1801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8" idx="3"/>
          </p:cNvCxnSpPr>
          <p:nvPr/>
        </p:nvCxnSpPr>
        <p:spPr>
          <a:xfrm>
            <a:off x="4241486" y="2293201"/>
            <a:ext cx="137772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57301" y="2457451"/>
            <a:ext cx="1504634" cy="1131079"/>
          </a:xfrm>
          <a:prstGeom prst="rect">
            <a:avLst/>
          </a:prstGeom>
          <a:noFill/>
        </p:spPr>
        <p:txBody>
          <a:bodyPr wrap="square" rtlCol="0">
            <a:spAutoFit/>
          </a:bodyPr>
          <a:lstStyle/>
          <a:p>
            <a:r>
              <a:rPr lang="en-US" sz="1350" b="1" dirty="0"/>
              <a:t>Memory </a:t>
            </a:r>
            <a:r>
              <a:rPr lang="en-US" sz="1350" b="1" dirty="0" err="1"/>
              <a:t>Mgmt</a:t>
            </a:r>
            <a:endParaRPr lang="en-US" sz="1350" b="1" dirty="0"/>
          </a:p>
          <a:p>
            <a:r>
              <a:rPr lang="en-US" sz="1350" b="1" dirty="0"/>
              <a:t>Spooling</a:t>
            </a:r>
          </a:p>
          <a:p>
            <a:r>
              <a:rPr lang="en-US" sz="1350" b="1" dirty="0"/>
              <a:t>Specifics of join/sort algorithm</a:t>
            </a:r>
          </a:p>
        </p:txBody>
      </p:sp>
      <p:sp>
        <p:nvSpPr>
          <p:cNvPr id="50" name="TextBox 49"/>
          <p:cNvSpPr txBox="1"/>
          <p:nvPr/>
        </p:nvSpPr>
        <p:spPr>
          <a:xfrm>
            <a:off x="1714500" y="5143500"/>
            <a:ext cx="2788840" cy="300082"/>
          </a:xfrm>
          <a:prstGeom prst="rect">
            <a:avLst/>
          </a:prstGeom>
          <a:noFill/>
        </p:spPr>
        <p:txBody>
          <a:bodyPr wrap="none" rtlCol="0">
            <a:spAutoFit/>
          </a:bodyPr>
          <a:lstStyle/>
          <a:p>
            <a:r>
              <a:rPr lang="en-US" sz="1350" b="1" dirty="0"/>
              <a:t>Storage engine (buffer pool, locking)</a:t>
            </a:r>
          </a:p>
        </p:txBody>
      </p:sp>
      <p:sp>
        <p:nvSpPr>
          <p:cNvPr id="51" name="TextBox 50"/>
          <p:cNvSpPr txBox="1"/>
          <p:nvPr/>
        </p:nvSpPr>
        <p:spPr>
          <a:xfrm>
            <a:off x="1714501" y="4800600"/>
            <a:ext cx="1981183" cy="300082"/>
          </a:xfrm>
          <a:prstGeom prst="rect">
            <a:avLst/>
          </a:prstGeom>
          <a:noFill/>
        </p:spPr>
        <p:txBody>
          <a:bodyPr wrap="none" rtlCol="0">
            <a:spAutoFit/>
          </a:bodyPr>
          <a:lstStyle/>
          <a:p>
            <a:r>
              <a:rPr lang="en-US" sz="1350" b="1" dirty="0"/>
              <a:t>Data-flow (</a:t>
            </a:r>
            <a:r>
              <a:rPr lang="en-US" sz="1350" b="1" dirty="0" err="1"/>
              <a:t>GetNext</a:t>
            </a:r>
            <a:r>
              <a:rPr lang="en-US" sz="1350" b="1" dirty="0"/>
              <a:t> calls)</a:t>
            </a:r>
          </a:p>
        </p:txBody>
      </p:sp>
      <p:sp>
        <p:nvSpPr>
          <p:cNvPr id="52" name="TextBox 51"/>
          <p:cNvSpPr txBox="1"/>
          <p:nvPr/>
        </p:nvSpPr>
        <p:spPr>
          <a:xfrm>
            <a:off x="1590067" y="1485901"/>
            <a:ext cx="2493440" cy="507831"/>
          </a:xfrm>
          <a:prstGeom prst="rect">
            <a:avLst/>
          </a:prstGeom>
          <a:noFill/>
        </p:spPr>
        <p:txBody>
          <a:bodyPr wrap="none" rtlCol="0">
            <a:spAutoFit/>
          </a:bodyPr>
          <a:lstStyle/>
          <a:p>
            <a:r>
              <a:rPr lang="en-US" sz="1350" b="1" dirty="0"/>
              <a:t>Inter query memory governance</a:t>
            </a:r>
          </a:p>
          <a:p>
            <a:r>
              <a:rPr lang="en-US" sz="1350" b="1" dirty="0"/>
              <a:t>Admission control</a:t>
            </a:r>
          </a:p>
        </p:txBody>
      </p:sp>
      <p:sp>
        <p:nvSpPr>
          <p:cNvPr id="7" name="Left-Right Arrow 6"/>
          <p:cNvSpPr/>
          <p:nvPr/>
        </p:nvSpPr>
        <p:spPr>
          <a:xfrm>
            <a:off x="4686300" y="3341938"/>
            <a:ext cx="514350" cy="201362"/>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p:cNvSpPr txBox="1"/>
          <p:nvPr/>
        </p:nvSpPr>
        <p:spPr>
          <a:xfrm>
            <a:off x="3429001" y="6024518"/>
            <a:ext cx="1875835" cy="369332"/>
          </a:xfrm>
          <a:prstGeom prst="rect">
            <a:avLst/>
          </a:prstGeom>
          <a:noFill/>
        </p:spPr>
        <p:txBody>
          <a:bodyPr wrap="none" rtlCol="0">
            <a:spAutoFit/>
          </a:bodyPr>
          <a:lstStyle/>
          <a:p>
            <a:r>
              <a:rPr lang="en-US" dirty="0"/>
              <a:t>[ABE+12, ABE+13]</a:t>
            </a:r>
          </a:p>
        </p:txBody>
      </p:sp>
    </p:spTree>
    <p:extLst>
      <p:ext uri="{BB962C8B-B14F-4D97-AF65-F5344CB8AC3E}">
        <p14:creationId xmlns:p14="http://schemas.microsoft.com/office/powerpoint/2010/main" val="17461127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Loosely-Coupled (</a:t>
            </a:r>
            <a:r>
              <a:rPr lang="en-US" sz="2400" dirty="0" err="1"/>
              <a:t>TrustedDB</a:t>
            </a:r>
            <a:r>
              <a:rPr lang="en-US" sz="2400" dirty="0"/>
              <a:t>) vs. Tightly-Coupled (Cipherbase)</a:t>
            </a:r>
          </a:p>
        </p:txBody>
      </p:sp>
      <p:graphicFrame>
        <p:nvGraphicFramePr>
          <p:cNvPr id="3" name="Table 2"/>
          <p:cNvGraphicFramePr>
            <a:graphicFrameLocks noGrp="1"/>
          </p:cNvGraphicFramePr>
          <p:nvPr>
            <p:extLst>
              <p:ext uri="{D42A27DB-BD31-4B8C-83A1-F6EECF244321}">
                <p14:modId xmlns:p14="http://schemas.microsoft.com/office/powerpoint/2010/main" val="3616992511"/>
              </p:ext>
            </p:extLst>
          </p:nvPr>
        </p:nvGraphicFramePr>
        <p:xfrm>
          <a:off x="488373" y="1676400"/>
          <a:ext cx="7855740" cy="4263888"/>
        </p:xfrm>
        <a:graphic>
          <a:graphicData uri="http://schemas.openxmlformats.org/drawingml/2006/table">
            <a:tbl>
              <a:tblPr firstRow="1" bandRow="1">
                <a:tableStyleId>{0505E3EF-67EA-436B-97B2-0124C06EBD24}</a:tableStyleId>
              </a:tblPr>
              <a:tblGrid>
                <a:gridCol w="2024102">
                  <a:extLst>
                    <a:ext uri="{9D8B030D-6E8A-4147-A177-3AD203B41FA5}">
                      <a16:colId xmlns:a16="http://schemas.microsoft.com/office/drawing/2014/main" val="20000"/>
                    </a:ext>
                  </a:extLst>
                </a:gridCol>
                <a:gridCol w="846976">
                  <a:extLst>
                    <a:ext uri="{9D8B030D-6E8A-4147-A177-3AD203B41FA5}">
                      <a16:colId xmlns:a16="http://schemas.microsoft.com/office/drawing/2014/main" val="20001"/>
                    </a:ext>
                  </a:extLst>
                </a:gridCol>
                <a:gridCol w="777553">
                  <a:extLst>
                    <a:ext uri="{9D8B030D-6E8A-4147-A177-3AD203B41FA5}">
                      <a16:colId xmlns:a16="http://schemas.microsoft.com/office/drawing/2014/main" val="20002"/>
                    </a:ext>
                  </a:extLst>
                </a:gridCol>
                <a:gridCol w="4207109">
                  <a:extLst>
                    <a:ext uri="{9D8B030D-6E8A-4147-A177-3AD203B41FA5}">
                      <a16:colId xmlns:a16="http://schemas.microsoft.com/office/drawing/2014/main" val="20003"/>
                    </a:ext>
                  </a:extLst>
                </a:gridCol>
              </a:tblGrid>
              <a:tr h="514350">
                <a:tc>
                  <a:txBody>
                    <a:bodyPr/>
                    <a:lstStyle/>
                    <a:p>
                      <a:pPr algn="ctr"/>
                      <a:r>
                        <a:rPr lang="en-US" sz="1600" dirty="0"/>
                        <a:t>Feature</a:t>
                      </a:r>
                    </a:p>
                  </a:txBody>
                  <a:tcPr marL="76367" marR="76367" marT="38183" marB="38183" anchor="ctr"/>
                </a:tc>
                <a:tc>
                  <a:txBody>
                    <a:bodyPr/>
                    <a:lstStyle/>
                    <a:p>
                      <a:pPr algn="ctr"/>
                      <a:r>
                        <a:rPr lang="en-US" sz="1600" dirty="0"/>
                        <a:t>LC</a:t>
                      </a:r>
                    </a:p>
                  </a:txBody>
                  <a:tcPr marL="76367" marR="76367" marT="38183" marB="38183" anchor="ctr"/>
                </a:tc>
                <a:tc>
                  <a:txBody>
                    <a:bodyPr/>
                    <a:lstStyle/>
                    <a:p>
                      <a:pPr algn="ctr"/>
                      <a:r>
                        <a:rPr lang="en-US" sz="1600" dirty="0"/>
                        <a:t>TC</a:t>
                      </a:r>
                    </a:p>
                  </a:txBody>
                  <a:tcPr marL="76367" marR="76367" marT="38183" marB="38183" anchor="ctr"/>
                </a:tc>
                <a:tc>
                  <a:txBody>
                    <a:bodyPr/>
                    <a:lstStyle/>
                    <a:p>
                      <a:pPr algn="ctr"/>
                      <a:r>
                        <a:rPr lang="en-US" sz="1600" dirty="0"/>
                        <a:t>Comments</a:t>
                      </a:r>
                    </a:p>
                  </a:txBody>
                  <a:tcPr marL="76367" marR="76367" marT="38183" marB="38183" anchor="ctr"/>
                </a:tc>
                <a:extLst>
                  <a:ext uri="{0D108BD9-81ED-4DB2-BD59-A6C34878D82A}">
                    <a16:rowId xmlns:a16="http://schemas.microsoft.com/office/drawing/2014/main" val="10000"/>
                  </a:ext>
                </a:extLst>
              </a:tr>
              <a:tr h="514350">
                <a:tc>
                  <a:txBody>
                    <a:bodyPr/>
                    <a:lstStyle/>
                    <a:p>
                      <a:pPr algn="ctr"/>
                      <a:r>
                        <a:rPr lang="en-US" sz="1600" dirty="0"/>
                        <a:t>Performance</a:t>
                      </a:r>
                    </a:p>
                  </a:txBody>
                  <a:tcPr marL="76367" marR="76367" marT="38183" marB="38183" anchor="ctr"/>
                </a:tc>
                <a:tc>
                  <a:txBody>
                    <a:bodyPr/>
                    <a:lstStyle/>
                    <a:p>
                      <a:pPr algn="ctr"/>
                      <a:endParaRPr lang="en-US" sz="1600" dirty="0"/>
                    </a:p>
                  </a:txBody>
                  <a:tcPr marL="76367" marR="76367" marT="38183" marB="38183" anchor="ctr"/>
                </a:tc>
                <a:tc>
                  <a:txBody>
                    <a:bodyPr/>
                    <a:lstStyle/>
                    <a:p>
                      <a:pPr algn="ctr"/>
                      <a:endParaRPr lang="en-US" sz="1600" dirty="0"/>
                    </a:p>
                  </a:txBody>
                  <a:tcPr marL="76367" marR="76367" marT="38183" marB="38183" anchor="ctr"/>
                </a:tc>
                <a:tc>
                  <a:txBody>
                    <a:bodyPr/>
                    <a:lstStyle/>
                    <a:p>
                      <a:pPr algn="ctr"/>
                      <a:r>
                        <a:rPr lang="en-US" sz="1600" dirty="0"/>
                        <a:t>TC: smaller footprint on secure hardware</a:t>
                      </a:r>
                    </a:p>
                  </a:txBody>
                  <a:tcPr marL="76367" marR="76367" marT="38183" marB="38183" anchor="ctr"/>
                </a:tc>
                <a:extLst>
                  <a:ext uri="{0D108BD9-81ED-4DB2-BD59-A6C34878D82A}">
                    <a16:rowId xmlns:a16="http://schemas.microsoft.com/office/drawing/2014/main" val="10001"/>
                  </a:ext>
                </a:extLst>
              </a:tr>
              <a:tr h="514350">
                <a:tc>
                  <a:txBody>
                    <a:bodyPr/>
                    <a:lstStyle/>
                    <a:p>
                      <a:pPr algn="ctr"/>
                      <a:r>
                        <a:rPr lang="en-US" sz="1600" dirty="0"/>
                        <a:t>Security</a:t>
                      </a:r>
                    </a:p>
                  </a:txBody>
                  <a:tcPr marL="76367" marR="76367" marT="38183" marB="38183" anchor="ctr"/>
                </a:tc>
                <a:tc>
                  <a:txBody>
                    <a:bodyPr/>
                    <a:lstStyle/>
                    <a:p>
                      <a:pPr algn="ctr"/>
                      <a:endParaRPr lang="en-US" sz="1600" dirty="0"/>
                    </a:p>
                  </a:txBody>
                  <a:tcPr marL="76367" marR="76367" marT="38183" marB="38183" anchor="ctr"/>
                </a:tc>
                <a:tc>
                  <a:txBody>
                    <a:bodyPr/>
                    <a:lstStyle/>
                    <a:p>
                      <a:pPr algn="ctr"/>
                      <a:endParaRPr lang="en-US" sz="1600" dirty="0"/>
                    </a:p>
                  </a:txBody>
                  <a:tcPr marL="76367" marR="76367" marT="38183" marB="38183" anchor="ctr"/>
                </a:tc>
                <a:tc>
                  <a:txBody>
                    <a:bodyPr/>
                    <a:lstStyle/>
                    <a:p>
                      <a:pPr algn="ctr"/>
                      <a:r>
                        <a:rPr lang="en-US" sz="1600" dirty="0"/>
                        <a:t>Comparable.</a:t>
                      </a:r>
                      <a:r>
                        <a:rPr lang="en-US" sz="1600" baseline="0" dirty="0"/>
                        <a:t> Both leak access pattern </a:t>
                      </a:r>
                      <a:br>
                        <a:rPr lang="en-US" sz="1600" baseline="0" dirty="0"/>
                      </a:br>
                      <a:r>
                        <a:rPr lang="en-US" sz="1600" baseline="0" dirty="0"/>
                        <a:t>but keep data encrypted.</a:t>
                      </a:r>
                      <a:endParaRPr lang="en-US" sz="1600" dirty="0"/>
                    </a:p>
                  </a:txBody>
                  <a:tcPr marL="76367" marR="76367" marT="38183" marB="38183" anchor="ctr"/>
                </a:tc>
                <a:extLst>
                  <a:ext uri="{0D108BD9-81ED-4DB2-BD59-A6C34878D82A}">
                    <a16:rowId xmlns:a16="http://schemas.microsoft.com/office/drawing/2014/main" val="10002"/>
                  </a:ext>
                </a:extLst>
              </a:tr>
              <a:tr h="514350">
                <a:tc>
                  <a:txBody>
                    <a:bodyPr/>
                    <a:lstStyle/>
                    <a:p>
                      <a:pPr algn="ctr"/>
                      <a:r>
                        <a:rPr lang="en-US" sz="1600" dirty="0"/>
                        <a:t>Small</a:t>
                      </a:r>
                      <a:r>
                        <a:rPr lang="en-US" sz="1600" baseline="0" dirty="0"/>
                        <a:t> TCB</a:t>
                      </a:r>
                      <a:endParaRPr lang="en-US" sz="1600" dirty="0"/>
                    </a:p>
                  </a:txBody>
                  <a:tcPr marL="76367" marR="76367" marT="38183" marB="38183" anchor="ctr"/>
                </a:tc>
                <a:tc>
                  <a:txBody>
                    <a:bodyPr/>
                    <a:lstStyle/>
                    <a:p>
                      <a:pPr algn="ctr"/>
                      <a:endParaRPr lang="en-US" sz="1600"/>
                    </a:p>
                  </a:txBody>
                  <a:tcPr marL="76367" marR="76367" marT="38183" marB="38183" anchor="ctr"/>
                </a:tc>
                <a:tc>
                  <a:txBody>
                    <a:bodyPr/>
                    <a:lstStyle/>
                    <a:p>
                      <a:pPr algn="ctr"/>
                      <a:endParaRPr lang="en-US" sz="1600"/>
                    </a:p>
                  </a:txBody>
                  <a:tcPr marL="76367" marR="76367" marT="38183" marB="38183" anchor="ctr"/>
                </a:tc>
                <a:tc>
                  <a:txBody>
                    <a:bodyPr/>
                    <a:lstStyle/>
                    <a:p>
                      <a:pPr algn="ctr"/>
                      <a:r>
                        <a:rPr lang="en-US" sz="1600" dirty="0"/>
                        <a:t>By design</a:t>
                      </a:r>
                    </a:p>
                  </a:txBody>
                  <a:tcPr marL="76367" marR="76367" marT="38183" marB="38183" anchor="ctr"/>
                </a:tc>
                <a:extLst>
                  <a:ext uri="{0D108BD9-81ED-4DB2-BD59-A6C34878D82A}">
                    <a16:rowId xmlns:a16="http://schemas.microsoft.com/office/drawing/2014/main" val="10003"/>
                  </a:ext>
                </a:extLst>
              </a:tr>
              <a:tr h="514350">
                <a:tc>
                  <a:txBody>
                    <a:bodyPr/>
                    <a:lstStyle/>
                    <a:p>
                      <a:pPr algn="ctr"/>
                      <a:r>
                        <a:rPr lang="en-US" sz="1600" dirty="0"/>
                        <a:t>Functionality</a:t>
                      </a:r>
                    </a:p>
                  </a:txBody>
                  <a:tcPr marL="76367" marR="76367" marT="38183" marB="38183" anchor="ctr"/>
                </a:tc>
                <a:tc>
                  <a:txBody>
                    <a:bodyPr/>
                    <a:lstStyle/>
                    <a:p>
                      <a:pPr algn="ctr"/>
                      <a:endParaRPr lang="en-US" sz="1600"/>
                    </a:p>
                  </a:txBody>
                  <a:tcPr marL="76367" marR="76367" marT="38183" marB="38183" anchor="ctr"/>
                </a:tc>
                <a:tc>
                  <a:txBody>
                    <a:bodyPr/>
                    <a:lstStyle/>
                    <a:p>
                      <a:pPr algn="ctr"/>
                      <a:endParaRPr lang="en-US" sz="1600"/>
                    </a:p>
                  </a:txBody>
                  <a:tcPr marL="76367" marR="76367" marT="38183" marB="38183" anchor="ctr"/>
                </a:tc>
                <a:tc>
                  <a:txBody>
                    <a:bodyPr/>
                    <a:lstStyle/>
                    <a:p>
                      <a:pPr algn="ctr"/>
                      <a:r>
                        <a:rPr lang="en-US" sz="1600" dirty="0"/>
                        <a:t>LC:</a:t>
                      </a:r>
                      <a:r>
                        <a:rPr lang="en-US" sz="1600" baseline="0" dirty="0"/>
                        <a:t> cannot run heavy weight DBMS</a:t>
                      </a:r>
                      <a:br>
                        <a:rPr lang="en-US" sz="1600" baseline="0" dirty="0"/>
                      </a:br>
                      <a:r>
                        <a:rPr lang="en-US" sz="1600" baseline="0" dirty="0"/>
                        <a:t>on secure hardware</a:t>
                      </a:r>
                      <a:endParaRPr lang="en-US" sz="1600" dirty="0"/>
                    </a:p>
                  </a:txBody>
                  <a:tcPr marL="76367" marR="76367" marT="38183" marB="38183" anchor="ctr"/>
                </a:tc>
                <a:extLst>
                  <a:ext uri="{0D108BD9-81ED-4DB2-BD59-A6C34878D82A}">
                    <a16:rowId xmlns:a16="http://schemas.microsoft.com/office/drawing/2014/main" val="10004"/>
                  </a:ext>
                </a:extLst>
              </a:tr>
              <a:tr h="514350">
                <a:tc>
                  <a:txBody>
                    <a:bodyPr/>
                    <a:lstStyle/>
                    <a:p>
                      <a:pPr algn="ctr"/>
                      <a:r>
                        <a:rPr lang="en-US" sz="1600" dirty="0"/>
                        <a:t>Software </a:t>
                      </a:r>
                      <a:r>
                        <a:rPr lang="en-US" sz="1600" dirty="0" err="1"/>
                        <a:t>Engg</a:t>
                      </a:r>
                      <a:endParaRPr lang="en-US" sz="1600" dirty="0"/>
                    </a:p>
                  </a:txBody>
                  <a:tcPr marL="76367" marR="76367" marT="38183" marB="38183" anchor="ctr"/>
                </a:tc>
                <a:tc>
                  <a:txBody>
                    <a:bodyPr/>
                    <a:lstStyle/>
                    <a:p>
                      <a:pPr algn="ctr"/>
                      <a:endParaRPr lang="en-US" sz="1600"/>
                    </a:p>
                  </a:txBody>
                  <a:tcPr marL="76367" marR="76367" marT="38183" marB="38183" anchor="ctr"/>
                </a:tc>
                <a:tc>
                  <a:txBody>
                    <a:bodyPr/>
                    <a:lstStyle/>
                    <a:p>
                      <a:pPr algn="ctr"/>
                      <a:endParaRPr lang="en-US" sz="1600"/>
                    </a:p>
                  </a:txBody>
                  <a:tcPr marL="76367" marR="76367" marT="38183" marB="38183" anchor="ctr"/>
                </a:tc>
                <a:tc>
                  <a:txBody>
                    <a:bodyPr/>
                    <a:lstStyle/>
                    <a:p>
                      <a:pPr algn="ctr"/>
                      <a:r>
                        <a:rPr lang="en-US" sz="1600" dirty="0"/>
                        <a:t>TC: fine-grained</a:t>
                      </a:r>
                      <a:r>
                        <a:rPr lang="en-US" sz="1600" baseline="0" dirty="0"/>
                        <a:t> changes to DBMS</a:t>
                      </a:r>
                      <a:endParaRPr lang="en-US" sz="1600" dirty="0"/>
                    </a:p>
                  </a:txBody>
                  <a:tcPr marL="76367" marR="76367" marT="38183" marB="38183" anchor="ctr"/>
                </a:tc>
                <a:extLst>
                  <a:ext uri="{0D108BD9-81ED-4DB2-BD59-A6C34878D82A}">
                    <a16:rowId xmlns:a16="http://schemas.microsoft.com/office/drawing/2014/main" val="10005"/>
                  </a:ext>
                </a:extLst>
              </a:tr>
              <a:tr h="514350">
                <a:tc>
                  <a:txBody>
                    <a:bodyPr/>
                    <a:lstStyle/>
                    <a:p>
                      <a:pPr algn="ctr"/>
                      <a:r>
                        <a:rPr lang="en-US" sz="1600" dirty="0"/>
                        <a:t>Choice of secure h/w</a:t>
                      </a:r>
                    </a:p>
                  </a:txBody>
                  <a:tcPr marL="76367" marR="76367" marT="38183" marB="38183" anchor="ctr"/>
                </a:tc>
                <a:tc>
                  <a:txBody>
                    <a:bodyPr/>
                    <a:lstStyle/>
                    <a:p>
                      <a:pPr algn="ctr"/>
                      <a:endParaRPr lang="en-US" sz="1600"/>
                    </a:p>
                  </a:txBody>
                  <a:tcPr marL="76367" marR="76367" marT="38183" marB="38183" anchor="ctr"/>
                </a:tc>
                <a:tc>
                  <a:txBody>
                    <a:bodyPr/>
                    <a:lstStyle/>
                    <a:p>
                      <a:pPr algn="ctr"/>
                      <a:endParaRPr lang="en-US" sz="1600"/>
                    </a:p>
                  </a:txBody>
                  <a:tcPr marL="76367" marR="76367" marT="38183" marB="38183" anchor="ctr"/>
                </a:tc>
                <a:tc>
                  <a:txBody>
                    <a:bodyPr/>
                    <a:lstStyle/>
                    <a:p>
                      <a:pPr algn="ctr"/>
                      <a:r>
                        <a:rPr lang="en-US" sz="1600" dirty="0"/>
                        <a:t>TC: smaller footprint can work on different secure hardware</a:t>
                      </a:r>
                    </a:p>
                  </a:txBody>
                  <a:tcPr marL="76367" marR="76367" marT="38183" marB="38183" anchor="ctr"/>
                </a:tc>
                <a:extLst>
                  <a:ext uri="{0D108BD9-81ED-4DB2-BD59-A6C34878D82A}">
                    <a16:rowId xmlns:a16="http://schemas.microsoft.com/office/drawing/2014/main" val="10006"/>
                  </a:ext>
                </a:extLst>
              </a:tr>
              <a:tr h="514350">
                <a:tc>
                  <a:txBody>
                    <a:bodyPr/>
                    <a:lstStyle/>
                    <a:p>
                      <a:pPr algn="ctr"/>
                      <a:endParaRPr lang="en-US" sz="1600" dirty="0"/>
                    </a:p>
                  </a:txBody>
                  <a:tcPr marL="76367" marR="76367" marT="38183" marB="38183" anchor="ctr"/>
                </a:tc>
                <a:tc>
                  <a:txBody>
                    <a:bodyPr/>
                    <a:lstStyle/>
                    <a:p>
                      <a:pPr algn="ctr"/>
                      <a:endParaRPr lang="en-US" sz="1600"/>
                    </a:p>
                  </a:txBody>
                  <a:tcPr marL="76367" marR="76367" marT="38183" marB="38183" anchor="ctr"/>
                </a:tc>
                <a:tc>
                  <a:txBody>
                    <a:bodyPr/>
                    <a:lstStyle/>
                    <a:p>
                      <a:pPr algn="ctr"/>
                      <a:endParaRPr lang="en-US" sz="1600" dirty="0"/>
                    </a:p>
                  </a:txBody>
                  <a:tcPr marL="76367" marR="76367" marT="38183" marB="38183" anchor="ctr"/>
                </a:tc>
                <a:tc>
                  <a:txBody>
                    <a:bodyPr/>
                    <a:lstStyle/>
                    <a:p>
                      <a:pPr algn="ctr"/>
                      <a:endParaRPr lang="en-US" sz="1600" dirty="0"/>
                    </a:p>
                  </a:txBody>
                  <a:tcPr marL="76367" marR="76367" marT="38183" marB="38183" anchor="ctr"/>
                </a:tc>
                <a:extLst>
                  <a:ext uri="{0D108BD9-81ED-4DB2-BD59-A6C34878D82A}">
                    <a16:rowId xmlns:a16="http://schemas.microsoft.com/office/drawing/2014/main" val="10007"/>
                  </a:ext>
                </a:extLst>
              </a:tr>
            </a:tbl>
          </a:graphicData>
        </a:graphic>
      </p:graphicFrame>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429000" y="2185881"/>
            <a:ext cx="533400" cy="557319"/>
          </a:xfrm>
          <a:prstGeom prst="rect">
            <a:avLst/>
          </a:prstGeom>
        </p:spPr>
      </p:pic>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429000" y="3276600"/>
            <a:ext cx="533400" cy="557319"/>
          </a:xfrm>
          <a:prstGeom prst="rect">
            <a:avLst/>
          </a:prstGeom>
        </p:spPr>
      </p:pic>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429000" y="3786081"/>
            <a:ext cx="533400" cy="557319"/>
          </a:xfrm>
          <a:prstGeom prst="rect">
            <a:avLst/>
          </a:prstGeom>
        </p:spPr>
      </p:pic>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667000" y="4319481"/>
            <a:ext cx="533400" cy="557319"/>
          </a:xfrm>
          <a:prstGeom prst="rect">
            <a:avLst/>
          </a:prstGeom>
        </p:spPr>
      </p:pic>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429000" y="4876800"/>
            <a:ext cx="533400" cy="557319"/>
          </a:xfrm>
          <a:prstGeom prst="rect">
            <a:avLst/>
          </a:prstGeom>
        </p:spPr>
      </p:pic>
      <p:pic>
        <p:nvPicPr>
          <p:cNvPr id="9" name="Picture 8"/>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667000" y="2185881"/>
            <a:ext cx="533400" cy="538141"/>
          </a:xfrm>
          <a:prstGeom prst="rect">
            <a:avLst/>
          </a:prstGeom>
        </p:spPr>
      </p:pic>
      <p:pic>
        <p:nvPicPr>
          <p:cNvPr id="10" name="Picture 9"/>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667000" y="3276600"/>
            <a:ext cx="533400" cy="538141"/>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667000" y="3805259"/>
            <a:ext cx="533400" cy="538141"/>
          </a:xfrm>
          <a:prstGeom prst="rect">
            <a:avLst/>
          </a:prstGeom>
        </p:spPr>
      </p:pic>
      <p:pic>
        <p:nvPicPr>
          <p:cNvPr id="12" name="Picture 11"/>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429000" y="4338659"/>
            <a:ext cx="533400" cy="538141"/>
          </a:xfrm>
          <a:prstGeom prst="rect">
            <a:avLst/>
          </a:prstGeom>
        </p:spPr>
      </p:pic>
      <p:pic>
        <p:nvPicPr>
          <p:cNvPr id="13" name="Picture 12"/>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667000" y="4872059"/>
            <a:ext cx="533400" cy="538141"/>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28900" y="2651286"/>
            <a:ext cx="609600" cy="60960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90900" y="2663659"/>
            <a:ext cx="609600" cy="609600"/>
          </a:xfrm>
          <a:prstGeom prst="rect">
            <a:avLst/>
          </a:prstGeom>
        </p:spPr>
      </p:pic>
      <p:sp>
        <p:nvSpPr>
          <p:cNvPr id="16" name="TextBox 15"/>
          <p:cNvSpPr txBox="1"/>
          <p:nvPr/>
        </p:nvSpPr>
        <p:spPr>
          <a:xfrm>
            <a:off x="990600" y="6172200"/>
            <a:ext cx="3187347" cy="369332"/>
          </a:xfrm>
          <a:prstGeom prst="rect">
            <a:avLst/>
          </a:prstGeom>
          <a:noFill/>
        </p:spPr>
        <p:txBody>
          <a:bodyPr wrap="none" rtlCol="0">
            <a:spAutoFit/>
          </a:bodyPr>
          <a:lstStyle/>
          <a:p>
            <a:r>
              <a:rPr lang="en-US" dirty="0"/>
              <a:t>LC: Loosely coupled (</a:t>
            </a:r>
            <a:r>
              <a:rPr lang="en-US" dirty="0" err="1"/>
              <a:t>TrustedDB</a:t>
            </a:r>
            <a:r>
              <a:rPr lang="en-US" dirty="0"/>
              <a:t>)</a:t>
            </a:r>
          </a:p>
        </p:txBody>
      </p:sp>
      <p:sp>
        <p:nvSpPr>
          <p:cNvPr id="17" name="TextBox 16"/>
          <p:cNvSpPr txBox="1"/>
          <p:nvPr/>
        </p:nvSpPr>
        <p:spPr>
          <a:xfrm>
            <a:off x="4343400" y="6172200"/>
            <a:ext cx="3210366" cy="369332"/>
          </a:xfrm>
          <a:prstGeom prst="rect">
            <a:avLst/>
          </a:prstGeom>
          <a:noFill/>
        </p:spPr>
        <p:txBody>
          <a:bodyPr wrap="none" rtlCol="0">
            <a:spAutoFit/>
          </a:bodyPr>
          <a:lstStyle/>
          <a:p>
            <a:r>
              <a:rPr lang="en-US" dirty="0"/>
              <a:t>TC: Tightly coupled (Cipherbase)</a:t>
            </a:r>
          </a:p>
        </p:txBody>
      </p:sp>
      <p:sp>
        <p:nvSpPr>
          <p:cNvPr id="20" name="Slide Number Placeholder 19"/>
          <p:cNvSpPr>
            <a:spLocks noGrp="1"/>
          </p:cNvSpPr>
          <p:nvPr>
            <p:ph type="sldNum" sz="quarter" idx="12"/>
          </p:nvPr>
        </p:nvSpPr>
        <p:spPr/>
        <p:txBody>
          <a:bodyPr/>
          <a:lstStyle/>
          <a:p>
            <a:fld id="{BACC0D7D-E0FC-49BF-B4A2-5B13217C58F0}" type="slidenum">
              <a:rPr lang="en-US" smtClean="0"/>
              <a:t>96</a:t>
            </a:fld>
            <a:endParaRPr lang="en-US"/>
          </a:p>
        </p:txBody>
      </p:sp>
    </p:spTree>
    <p:extLst>
      <p:ext uri="{BB962C8B-B14F-4D97-AF65-F5344CB8AC3E}">
        <p14:creationId xmlns:p14="http://schemas.microsoft.com/office/powerpoint/2010/main" val="33254970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7500" lnSpcReduction="20000"/>
          </a:bodyPr>
          <a:lstStyle/>
          <a:p>
            <a:r>
              <a:rPr lang="en-US" dirty="0"/>
              <a:t>Secure in-cloud trusted compute resources</a:t>
            </a:r>
          </a:p>
          <a:p>
            <a:r>
              <a:rPr lang="en-US" dirty="0"/>
              <a:t>Relatively unstudied</a:t>
            </a:r>
          </a:p>
          <a:p>
            <a:r>
              <a:rPr lang="en-US" dirty="0"/>
              <a:t>Secure Hardware landscape changing</a:t>
            </a:r>
          </a:p>
          <a:p>
            <a:r>
              <a:rPr lang="en-US" dirty="0"/>
              <a:t>Lots of open issues</a:t>
            </a:r>
          </a:p>
          <a:p>
            <a:pPr lvl="1"/>
            <a:r>
              <a:rPr lang="en-US" dirty="0"/>
              <a:t>Architecture</a:t>
            </a:r>
          </a:p>
          <a:p>
            <a:pPr lvl="1"/>
            <a:r>
              <a:rPr lang="en-US" dirty="0"/>
              <a:t>Security</a:t>
            </a:r>
          </a:p>
          <a:p>
            <a:pPr lvl="1"/>
            <a:r>
              <a:rPr lang="en-US" dirty="0"/>
              <a:t>Details</a:t>
            </a:r>
          </a:p>
          <a:p>
            <a:pPr lvl="2"/>
            <a:r>
              <a:rPr lang="en-US" dirty="0"/>
              <a:t>Query Optimization</a:t>
            </a:r>
          </a:p>
          <a:p>
            <a:pPr lvl="1"/>
            <a:endParaRPr lang="en-US" dirty="0"/>
          </a:p>
        </p:txBody>
      </p:sp>
      <p:sp>
        <p:nvSpPr>
          <p:cNvPr id="4" name="Slide Number Placeholder 3"/>
          <p:cNvSpPr>
            <a:spLocks noGrp="1"/>
          </p:cNvSpPr>
          <p:nvPr>
            <p:ph type="sldNum" sz="quarter" idx="12"/>
          </p:nvPr>
        </p:nvSpPr>
        <p:spPr/>
        <p:txBody>
          <a:bodyPr/>
          <a:lstStyle/>
          <a:p>
            <a:fld id="{BACC0D7D-E0FC-49BF-B4A2-5B13217C58F0}" type="slidenum">
              <a:rPr lang="en-US" smtClean="0"/>
              <a:t>97</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7978" y="3572395"/>
            <a:ext cx="914400" cy="914400"/>
          </a:xfrm>
          <a:prstGeom prst="rect">
            <a:avLst/>
          </a:prstGeom>
        </p:spPr>
      </p:pic>
    </p:spTree>
    <p:extLst>
      <p:ext uri="{BB962C8B-B14F-4D97-AF65-F5344CB8AC3E}">
        <p14:creationId xmlns:p14="http://schemas.microsoft.com/office/powerpoint/2010/main" val="11046407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normAutofit fontScale="85000" lnSpcReduction="20000"/>
          </a:bodyPr>
          <a:lstStyle/>
          <a:p>
            <a:r>
              <a:rPr lang="en-US" dirty="0">
                <a:solidFill>
                  <a:schemeClr val="bg1">
                    <a:lumMod val="65000"/>
                  </a:schemeClr>
                </a:solidFill>
              </a:rPr>
              <a:t>Introduction</a:t>
            </a:r>
          </a:p>
          <a:p>
            <a:r>
              <a:rPr lang="en-US" dirty="0">
                <a:solidFill>
                  <a:schemeClr val="bg1">
                    <a:lumMod val="65000"/>
                  </a:schemeClr>
                </a:solidFill>
              </a:rPr>
              <a:t>Overview</a:t>
            </a:r>
          </a:p>
          <a:p>
            <a:r>
              <a:rPr lang="en-US" dirty="0">
                <a:solidFill>
                  <a:schemeClr val="bg1">
                    <a:lumMod val="65000"/>
                  </a:schemeClr>
                </a:solidFill>
              </a:rPr>
              <a:t>Basics of Encryption</a:t>
            </a:r>
          </a:p>
          <a:p>
            <a:r>
              <a:rPr lang="en-US" dirty="0">
                <a:solidFill>
                  <a:schemeClr val="bg1">
                    <a:lumMod val="65000"/>
                  </a:schemeClr>
                </a:solidFill>
              </a:rPr>
              <a:t>Trusted Client based Systems</a:t>
            </a:r>
          </a:p>
          <a:p>
            <a:r>
              <a:rPr lang="en-US" dirty="0">
                <a:solidFill>
                  <a:schemeClr val="bg1">
                    <a:lumMod val="65000"/>
                  </a:schemeClr>
                </a:solidFill>
              </a:rPr>
              <a:t>Secure In-Cloud Processing</a:t>
            </a:r>
          </a:p>
          <a:p>
            <a:r>
              <a:rPr lang="en-US" dirty="0"/>
              <a:t>Security</a:t>
            </a:r>
          </a:p>
          <a:p>
            <a:r>
              <a:rPr lang="en-US" dirty="0"/>
              <a:t>Conclusion</a:t>
            </a:r>
          </a:p>
          <a:p>
            <a:endParaRPr lang="en-US" dirty="0"/>
          </a:p>
        </p:txBody>
      </p:sp>
      <p:sp>
        <p:nvSpPr>
          <p:cNvPr id="4" name="Slide Number Placeholder 3"/>
          <p:cNvSpPr>
            <a:spLocks noGrp="1"/>
          </p:cNvSpPr>
          <p:nvPr>
            <p:ph type="sldNum" sz="quarter" idx="12"/>
          </p:nvPr>
        </p:nvSpPr>
        <p:spPr/>
        <p:txBody>
          <a:bodyPr/>
          <a:lstStyle/>
          <a:p>
            <a:fld id="{BACC0D7D-E0FC-49BF-B4A2-5B13217C58F0}" type="slidenum">
              <a:rPr lang="en-US" smtClean="0"/>
              <a:t>98</a:t>
            </a:fld>
            <a:endParaRPr lang="en-US"/>
          </a:p>
        </p:txBody>
      </p:sp>
    </p:spTree>
    <p:extLst>
      <p:ext uri="{BB962C8B-B14F-4D97-AF65-F5344CB8AC3E}">
        <p14:creationId xmlns:p14="http://schemas.microsoft.com/office/powerpoint/2010/main" val="20144364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Security</a:t>
            </a:r>
          </a:p>
        </p:txBody>
      </p:sp>
      <p:sp>
        <p:nvSpPr>
          <p:cNvPr id="4" name="Rectangle 3"/>
          <p:cNvSpPr/>
          <p:nvPr/>
        </p:nvSpPr>
        <p:spPr>
          <a:xfrm>
            <a:off x="3956288" y="230327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t>Encr</a:t>
            </a:r>
            <a:endParaRPr lang="en-US" dirty="0"/>
          </a:p>
        </p:txBody>
      </p:sp>
      <p:sp>
        <p:nvSpPr>
          <p:cNvPr id="5" name="TextBox 5"/>
          <p:cNvSpPr txBox="1"/>
          <p:nvPr/>
        </p:nvSpPr>
        <p:spPr>
          <a:xfrm>
            <a:off x="298688" y="2498868"/>
            <a:ext cx="2768707"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Consolas" panose="020B0609020204030204" pitchFamily="49" charset="0"/>
                <a:cs typeface="Consolas" panose="020B0609020204030204" pitchFamily="49" charset="0"/>
              </a:rPr>
              <a:t>The quick brown fox jumps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over the lazy dog</a:t>
            </a:r>
          </a:p>
        </p:txBody>
      </p:sp>
      <p:sp>
        <p:nvSpPr>
          <p:cNvPr id="6" name="TextBox 6"/>
          <p:cNvSpPr txBox="1"/>
          <p:nvPr/>
        </p:nvSpPr>
        <p:spPr>
          <a:xfrm>
            <a:off x="2724864" y="1499765"/>
            <a:ext cx="336502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Consolas" panose="020B0609020204030204" pitchFamily="49" charset="0"/>
                <a:cs typeface="Consolas" panose="020B0609020204030204" pitchFamily="49" charset="0"/>
              </a:rPr>
              <a:t>000102030405060708090a0b0c0d0e0f</a:t>
            </a:r>
          </a:p>
        </p:txBody>
      </p:sp>
      <p:sp>
        <p:nvSpPr>
          <p:cNvPr id="7" name="TextBox 7"/>
          <p:cNvSpPr txBox="1"/>
          <p:nvPr/>
        </p:nvSpPr>
        <p:spPr>
          <a:xfrm>
            <a:off x="5480288" y="2379478"/>
            <a:ext cx="3365024" cy="73866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Consolas" panose="020B0609020204030204" pitchFamily="49" charset="0"/>
                <a:cs typeface="Consolas" panose="020B0609020204030204" pitchFamily="49" charset="0"/>
              </a:rPr>
              <a:t>a7be1a6997ad739bd8c9ca451f618b61</a:t>
            </a:r>
          </a:p>
          <a:p>
            <a:r>
              <a:rPr lang="en-US" sz="1400" dirty="0">
                <a:latin typeface="Consolas" panose="020B0609020204030204" pitchFamily="49" charset="0"/>
                <a:cs typeface="Consolas" panose="020B0609020204030204" pitchFamily="49" charset="0"/>
              </a:rPr>
              <a:t>b6ff744ed2c2c9bf6c590cbf0469bf41</a:t>
            </a:r>
          </a:p>
          <a:p>
            <a:r>
              <a:rPr lang="en-US" sz="1400" dirty="0">
                <a:latin typeface="Consolas" panose="020B0609020204030204" pitchFamily="49" charset="0"/>
                <a:cs typeface="Consolas" panose="020B0609020204030204" pitchFamily="49" charset="0"/>
              </a:rPr>
              <a:t>47f7f7bc95353e03f96c32bcfd8058df</a:t>
            </a:r>
          </a:p>
        </p:txBody>
      </p:sp>
      <p:cxnSp>
        <p:nvCxnSpPr>
          <p:cNvPr id="8" name="Straight Arrow Connector 7"/>
          <p:cNvCxnSpPr>
            <a:stCxn id="6" idx="2"/>
            <a:endCxn id="4" idx="0"/>
          </p:cNvCxnSpPr>
          <p:nvPr/>
        </p:nvCxnSpPr>
        <p:spPr>
          <a:xfrm>
            <a:off x="4407376" y="1807542"/>
            <a:ext cx="6112" cy="49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4" idx="1"/>
          </p:cNvCxnSpPr>
          <p:nvPr/>
        </p:nvCxnSpPr>
        <p:spPr>
          <a:xfrm>
            <a:off x="3067395" y="2760478"/>
            <a:ext cx="888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7" idx="1"/>
          </p:cNvCxnSpPr>
          <p:nvPr/>
        </p:nvCxnSpPr>
        <p:spPr>
          <a:xfrm flipV="1">
            <a:off x="4870688" y="2748810"/>
            <a:ext cx="609600" cy="1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24"/>
          <p:cNvSpPr txBox="1"/>
          <p:nvPr/>
        </p:nvSpPr>
        <p:spPr>
          <a:xfrm>
            <a:off x="2143486" y="1447800"/>
            <a:ext cx="5813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Key:</a:t>
            </a:r>
          </a:p>
        </p:txBody>
      </p:sp>
    </p:spTree>
    <p:extLst>
      <p:ext uri="{BB962C8B-B14F-4D97-AF65-F5344CB8AC3E}">
        <p14:creationId xmlns:p14="http://schemas.microsoft.com/office/powerpoint/2010/main" val="2479779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Media.TagCloud" Revision="1" Stencil="System.Storyboarding.Media" StencilVersion="0.1"/>
</Control>
</file>

<file path=customXml/item4.xml><?xml version="1.0" encoding="utf-8"?>
<Control xmlns="http://schemas.microsoft.com/VisualStudio/2011/storyboarding/control">
  <Id Name="System.Storyboarding.Icons.Folder" Revision="1" Stencil="System.Storyboarding.Icons" StencilVersion="0.1"/>
</Control>
</file>

<file path=customXml/item5.xml><?xml version="1.0" encoding="utf-8"?>
<ct:contentTypeSchema xmlns:ct="http://schemas.microsoft.com/office/2006/metadata/contentType" xmlns:ma="http://schemas.microsoft.com/office/2006/metadata/properties/metaAttributes" ct:_="" ma:_="" ma:contentTypeName="Document" ma:contentTypeID="0x01010087997C529A873B41A5FB54688D9ED96C" ma:contentTypeVersion="0" ma:contentTypeDescription="Create a new document." ma:contentTypeScope="" ma:versionID="8df9fadeeae105fe7053932b81a8ebab">
  <xsd:schema xmlns:xsd="http://www.w3.org/2001/XMLSchema" xmlns:xs="http://www.w3.org/2001/XMLSchema" xmlns:p="http://schemas.microsoft.com/office/2006/metadata/properties" targetNamespace="http://schemas.microsoft.com/office/2006/metadata/properties" ma:root="true" ma:fieldsID="526e1aa3f9dc79cf795f86dd070f2af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503584-BB60-4CD5-9B3F-AC9CDBBE44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purl.org/dc/dcmitype/"/>
  </ds:schemaRefs>
</ds:datastoreItem>
</file>

<file path=customXml/itemProps2.xml><?xml version="1.0" encoding="utf-8"?>
<ds:datastoreItem xmlns:ds="http://schemas.openxmlformats.org/officeDocument/2006/customXml" ds:itemID="{CB5DBF71-CCB3-4A4A-958E-E8EC1D6F0709}">
  <ds:schemaRefs>
    <ds:schemaRef ds:uri="http://schemas.microsoft.com/sharepoint/v3/contenttype/forms"/>
  </ds:schemaRefs>
</ds:datastoreItem>
</file>

<file path=customXml/itemProps3.xml><?xml version="1.0" encoding="utf-8"?>
<ds:datastoreItem xmlns:ds="http://schemas.openxmlformats.org/officeDocument/2006/customXml" ds:itemID="{0CCFDF9A-EC88-4964-A052-78A3B682657B}">
  <ds:schemaRefs>
    <ds:schemaRef ds:uri="http://schemas.microsoft.com/VisualStudio/2011/storyboarding/control"/>
  </ds:schemaRefs>
</ds:datastoreItem>
</file>

<file path=customXml/itemProps4.xml><?xml version="1.0" encoding="utf-8"?>
<ds:datastoreItem xmlns:ds="http://schemas.openxmlformats.org/officeDocument/2006/customXml" ds:itemID="{41E9343B-3098-4379-981A-0F4DDFC0D5B4}">
  <ds:schemaRefs>
    <ds:schemaRef ds:uri="http://schemas.microsoft.com/VisualStudio/2011/storyboarding/control"/>
  </ds:schemaRefs>
</ds:datastoreItem>
</file>

<file path=customXml/itemProps5.xml><?xml version="1.0" encoding="utf-8"?>
<ds:datastoreItem xmlns:ds="http://schemas.openxmlformats.org/officeDocument/2006/customXml" ds:itemID="{ABC4C69B-4030-4453-90FB-B04953FA68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TC104033921[[fn=Damask]]</Template>
  <TotalTime>10611</TotalTime>
  <Words>10870</Words>
  <Application>Microsoft Macintosh PowerPoint</Application>
  <PresentationFormat>On-screen Show (4:3)</PresentationFormat>
  <Paragraphs>2218</Paragraphs>
  <Slides>140</Slides>
  <Notes>115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140</vt:i4>
      </vt:variant>
    </vt:vector>
  </HeadingPairs>
  <TitlesOfParts>
    <vt:vector size="149" baseType="lpstr">
      <vt:lpstr>Arial</vt:lpstr>
      <vt:lpstr>Calibri</vt:lpstr>
      <vt:lpstr>Calibri Light</vt:lpstr>
      <vt:lpstr>Cambria Math</vt:lpstr>
      <vt:lpstr>Consolas</vt:lpstr>
      <vt:lpstr>Segoe Light</vt:lpstr>
      <vt:lpstr>Segoe UI Light</vt:lpstr>
      <vt:lpstr>Wingdings</vt:lpstr>
      <vt:lpstr>Office Theme</vt:lpstr>
      <vt:lpstr>Querying Encrypted Data</vt:lpstr>
      <vt:lpstr>Cloud Computing </vt:lpstr>
      <vt:lpstr>Security Concerns </vt:lpstr>
      <vt:lpstr>What are your main cloud computing concerns?</vt:lpstr>
      <vt:lpstr>Sensitive Data in the Cloud: Examples</vt:lpstr>
      <vt:lpstr>Data Encryption</vt:lpstr>
      <vt:lpstr>AWS Security Advice</vt:lpstr>
      <vt:lpstr>Encryption and DbaaS: Functionality</vt:lpstr>
      <vt:lpstr>Example: Online Course Database</vt:lpstr>
      <vt:lpstr>Encryption and DbaaS: Functionality</vt:lpstr>
      <vt:lpstr>Encryption and DbaaS: Functionality</vt:lpstr>
      <vt:lpstr>Tutorial Overview</vt:lpstr>
      <vt:lpstr>Tutorial Goals &amp; Non-Goals</vt:lpstr>
      <vt:lpstr>Roadmap</vt:lpstr>
      <vt:lpstr>Passive Adversary</vt:lpstr>
      <vt:lpstr>Encryption: Fundamental Challenge</vt:lpstr>
      <vt:lpstr>Encryption: Fundamental Challenge</vt:lpstr>
      <vt:lpstr>Encryption: Fundamental Challenge</vt:lpstr>
      <vt:lpstr>Solution Landscape</vt:lpstr>
      <vt:lpstr>Homomorphic Encryption</vt:lpstr>
      <vt:lpstr>Solution Landscape</vt:lpstr>
      <vt:lpstr>Secure Location </vt:lpstr>
      <vt:lpstr>Solution Landscape</vt:lpstr>
      <vt:lpstr>Systems Landscape</vt:lpstr>
      <vt:lpstr>Encryption == Security?</vt:lpstr>
      <vt:lpstr>Roadmap</vt:lpstr>
      <vt:lpstr>Encryption Scheme</vt:lpstr>
      <vt:lpstr>Encryption Scheme</vt:lpstr>
      <vt:lpstr>AES + CBC Mode</vt:lpstr>
      <vt:lpstr>AES + CBC Mode</vt:lpstr>
      <vt:lpstr>Nondeterministic Encryption Scheme</vt:lpstr>
      <vt:lpstr>AES + ECB Mode</vt:lpstr>
      <vt:lpstr>Deterministic Encryption Scheme</vt:lpstr>
      <vt:lpstr>Strong Security =&gt; Non-Deterministic</vt:lpstr>
      <vt:lpstr>Deterministic Encryption</vt:lpstr>
      <vt:lpstr>Deterministic Encryption</vt:lpstr>
      <vt:lpstr>Homomorphic Encryption</vt:lpstr>
      <vt:lpstr>Order Preserving Encryption</vt:lpstr>
      <vt:lpstr>Order-Preserving Encryption</vt:lpstr>
      <vt:lpstr>Order-Preserving Encryption</vt:lpstr>
      <vt:lpstr>Homomorphic Encryption Schemes</vt:lpstr>
      <vt:lpstr>Homomorphic Encryption Schemes</vt:lpstr>
      <vt:lpstr>Homomorphic Encryption Schemes</vt:lpstr>
      <vt:lpstr>Homomorphic Encryption Schemes: Performance</vt:lpstr>
      <vt:lpstr>Homomorphic Encryption Schemes: Notation</vt:lpstr>
      <vt:lpstr>How do I Encrypt a Database?</vt:lpstr>
      <vt:lpstr>Mix n Match Encryption</vt:lpstr>
      <vt:lpstr>Example: Online Course Database</vt:lpstr>
      <vt:lpstr>Roadmap</vt:lpstr>
      <vt:lpstr>Design Choices</vt:lpstr>
      <vt:lpstr>  Trusted Client based Systems </vt:lpstr>
      <vt:lpstr>Trusted Client Architecture</vt:lpstr>
      <vt:lpstr>Systems</vt:lpstr>
      <vt:lpstr>CryptDB Architecture</vt:lpstr>
      <vt:lpstr>Database Design</vt:lpstr>
      <vt:lpstr>Query Processing</vt:lpstr>
      <vt:lpstr>Dynamic Database Design</vt:lpstr>
      <vt:lpstr>Systems</vt:lpstr>
      <vt:lpstr>Computation in Trusted Client</vt:lpstr>
      <vt:lpstr>Blob Store: Database Design</vt:lpstr>
      <vt:lpstr>Blob Store: Query Processing</vt:lpstr>
      <vt:lpstr>  Trusted Client based Systems </vt:lpstr>
      <vt:lpstr>Augmenting Blob Store</vt:lpstr>
      <vt:lpstr>Pre-computation for complex queries  </vt:lpstr>
      <vt:lpstr>Trusted Client: Summary </vt:lpstr>
      <vt:lpstr>Limitation: P.H.E</vt:lpstr>
      <vt:lpstr>Limitation: Robustness</vt:lpstr>
      <vt:lpstr>Still to come …</vt:lpstr>
      <vt:lpstr>Roadmap</vt:lpstr>
      <vt:lpstr>Secure In-Cloud Processing</vt:lpstr>
      <vt:lpstr>Secure In-Cloud Processing </vt:lpstr>
      <vt:lpstr>Secure In-Cloud Processing </vt:lpstr>
      <vt:lpstr>Trusted Module Design Space</vt:lpstr>
      <vt:lpstr>Trusted Functionality (Simplified)</vt:lpstr>
      <vt:lpstr>Trusted Functionality (Simplified)</vt:lpstr>
      <vt:lpstr>Trusted Functionality (Simplified)</vt:lpstr>
      <vt:lpstr>Trusted Functionality (Simplified)</vt:lpstr>
      <vt:lpstr>Formal Software Verification</vt:lpstr>
      <vt:lpstr>Isolation</vt:lpstr>
      <vt:lpstr>Isolation</vt:lpstr>
      <vt:lpstr>Trusted Module Design Space</vt:lpstr>
      <vt:lpstr>Previous Use of Secure Hardware</vt:lpstr>
      <vt:lpstr>Trusted Hardware =&gt; Architectural Isolation</vt:lpstr>
      <vt:lpstr>Intel Software Guard Extensions</vt:lpstr>
      <vt:lpstr>Performance Characteristics of Secure Hardware</vt:lpstr>
      <vt:lpstr>Verifying Identity in the Cloud </vt:lpstr>
      <vt:lpstr>Verifying Identity in the Cloud </vt:lpstr>
      <vt:lpstr>Verifying Identity of Remote Code</vt:lpstr>
      <vt:lpstr>Trusted Module Design Space</vt:lpstr>
      <vt:lpstr>Trusted Module Design Space</vt:lpstr>
      <vt:lpstr>TrustedDB [BS11]</vt:lpstr>
      <vt:lpstr>TrustedDB [BS11]</vt:lpstr>
      <vt:lpstr>TrustedDB [BS11]</vt:lpstr>
      <vt:lpstr>Cipherbase [ABE+ 13]</vt:lpstr>
      <vt:lpstr>Dedicated Expression Evaluation</vt:lpstr>
      <vt:lpstr>Loosely-Coupled (TrustedDB) vs. Tightly-Coupled (Cipherbase)</vt:lpstr>
      <vt:lpstr>Summary</vt:lpstr>
      <vt:lpstr>Roadmap</vt:lpstr>
      <vt:lpstr>Encryption and Security</vt:lpstr>
      <vt:lpstr>Encryption and Security</vt:lpstr>
      <vt:lpstr>Encryption and Security</vt:lpstr>
      <vt:lpstr>Encryption and Security</vt:lpstr>
      <vt:lpstr>Security of Database Encryption</vt:lpstr>
      <vt:lpstr>Deterministic Encryption</vt:lpstr>
      <vt:lpstr>Order-Preserving Encryption</vt:lpstr>
      <vt:lpstr>Actual Proposals</vt:lpstr>
      <vt:lpstr>Overall Security of Data Encryption</vt:lpstr>
      <vt:lpstr>Impact of Querying &amp; Updating</vt:lpstr>
      <vt:lpstr>Impact of Querying &amp; Updating</vt:lpstr>
      <vt:lpstr>Impact of Querying &amp; Updating</vt:lpstr>
      <vt:lpstr>Impact of Querying &amp; Updating</vt:lpstr>
      <vt:lpstr>Impact of Querying &amp; Updating</vt:lpstr>
      <vt:lpstr>Impact of Querying &amp; Updating</vt:lpstr>
      <vt:lpstr>What if input and outputs are all encrypted?</vt:lpstr>
      <vt:lpstr>Access Patterns Leak Information</vt:lpstr>
      <vt:lpstr>Design Space</vt:lpstr>
      <vt:lpstr>No Leakage</vt:lpstr>
      <vt:lpstr>Design Space</vt:lpstr>
      <vt:lpstr>Secure Query Processing [AK14]</vt:lpstr>
      <vt:lpstr>Oblivious Sort</vt:lpstr>
      <vt:lpstr>Aggregation</vt:lpstr>
      <vt:lpstr>Design Space</vt:lpstr>
      <vt:lpstr>Oblivious Simulation</vt:lpstr>
      <vt:lpstr>Application to DBMS</vt:lpstr>
      <vt:lpstr>But…</vt:lpstr>
      <vt:lpstr>But…</vt:lpstr>
      <vt:lpstr>Design Space</vt:lpstr>
      <vt:lpstr>Summary</vt:lpstr>
      <vt:lpstr>Summary</vt:lpstr>
      <vt:lpstr>Summary</vt:lpstr>
      <vt:lpstr>Other Challenges</vt:lpstr>
      <vt:lpstr>Bibliography</vt:lpstr>
      <vt:lpstr>Bibliography</vt:lpstr>
      <vt:lpstr>Bibliography</vt:lpstr>
      <vt:lpstr>Bibliography</vt:lpstr>
      <vt:lpstr>Bibliography</vt:lpstr>
      <vt:lpstr>Bibliography</vt:lpstr>
      <vt:lpstr>Bibliography</vt:lpstr>
      <vt:lpstr>Bibliography</vt:lpstr>
      <vt:lpstr>Bibliography</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Eguro</dc:creator>
  <cp:lastModifiedBy>Microsoft Office User</cp:lastModifiedBy>
  <cp:revision>744</cp:revision>
  <dcterms:created xsi:type="dcterms:W3CDTF">2013-03-11T21:36:41Z</dcterms:created>
  <dcterms:modified xsi:type="dcterms:W3CDTF">2019-07-16T07:05:37Z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0x01010087997C529A873B41A5FB54688D9ED96C</vt:lpwstr>
  </property>
  <property fmtid="{D5CDD505-2E9C-101B-9397-08002B2CF9AE}" pid="4" name="IsMyDocuments">
    <vt:bool>true</vt:bool>
  </property>
</Properties>
</file>