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3" r:id="rId1"/>
  </p:sldMasterIdLst>
  <p:notesMasterIdLst>
    <p:notesMasterId r:id="rId23"/>
  </p:notesMasterIdLst>
  <p:handoutMasterIdLst>
    <p:handoutMasterId r:id="rId24"/>
  </p:handoutMasterIdLst>
  <p:sldIdLst>
    <p:sldId id="256" r:id="rId2"/>
    <p:sldId id="1410" r:id="rId3"/>
    <p:sldId id="1336" r:id="rId4"/>
    <p:sldId id="1392" r:id="rId5"/>
    <p:sldId id="1393" r:id="rId6"/>
    <p:sldId id="1423" r:id="rId7"/>
    <p:sldId id="1424" r:id="rId8"/>
    <p:sldId id="1425" r:id="rId9"/>
    <p:sldId id="1426" r:id="rId10"/>
    <p:sldId id="1427" r:id="rId11"/>
    <p:sldId id="1428" r:id="rId12"/>
    <p:sldId id="1429" r:id="rId13"/>
    <p:sldId id="1430" r:id="rId14"/>
    <p:sldId id="1431" r:id="rId15"/>
    <p:sldId id="1415" r:id="rId16"/>
    <p:sldId id="1432" r:id="rId17"/>
    <p:sldId id="1433" r:id="rId18"/>
    <p:sldId id="1434" r:id="rId19"/>
    <p:sldId id="1435" r:id="rId20"/>
    <p:sldId id="1387" r:id="rId21"/>
    <p:sldId id="121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CFF"/>
    <a:srgbClr val="FF0003"/>
    <a:srgbClr val="66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1" autoAdjust="0"/>
    <p:restoredTop sz="77604" autoAdjust="0"/>
  </p:normalViewPr>
  <p:slideViewPr>
    <p:cSldViewPr snapToObjects="1">
      <p:cViewPr varScale="1">
        <p:scale>
          <a:sx n="75" d="100"/>
          <a:sy n="75" d="100"/>
        </p:scale>
        <p:origin x="1592" y="168"/>
      </p:cViewPr>
      <p:guideLst>
        <p:guide orient="horz" pos="3376"/>
        <p:guide pos="1008"/>
      </p:guideLst>
    </p:cSldViewPr>
  </p:slideViewPr>
  <p:outlineViewPr>
    <p:cViewPr>
      <p:scale>
        <a:sx n="33" d="100"/>
        <a:sy n="33" d="100"/>
      </p:scale>
      <p:origin x="0" y="6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8221-F2C9-654C-830A-B6CAD13067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73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217E-CD0F-B146-A013-B9F5B8025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39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494D-859D-274A-AC48-992865109D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AE0D6-8482-7C4F-9ECF-D947BC5FB43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1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Utilizador</a:t>
            </a:r>
            <a:r>
              <a:rPr lang="en-US" dirty="0"/>
              <a:t> </a:t>
            </a:r>
            <a:r>
              <a:rPr lang="en-US" dirty="0" err="1"/>
              <a:t>malicioso</a:t>
            </a:r>
            <a:r>
              <a:rPr lang="en-US" dirty="0"/>
              <a:t> (1) </a:t>
            </a:r>
            <a:r>
              <a:rPr lang="en-US" dirty="0" err="1"/>
              <a:t>cria</a:t>
            </a:r>
            <a:r>
              <a:rPr lang="en-US" dirty="0"/>
              <a:t> dummy com as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permissões</a:t>
            </a:r>
            <a:r>
              <a:rPr lang="en-US" dirty="0"/>
              <a:t>; (2) </a:t>
            </a:r>
            <a:r>
              <a:rPr lang="en-US" dirty="0" err="1"/>
              <a:t>cria</a:t>
            </a:r>
            <a:r>
              <a:rPr lang="en-US" dirty="0"/>
              <a:t> link para </a:t>
            </a:r>
            <a:r>
              <a:rPr lang="en-US" dirty="0" err="1"/>
              <a:t>ele</a:t>
            </a:r>
            <a:r>
              <a:rPr lang="en-US" dirty="0"/>
              <a:t>; (3) </a:t>
            </a:r>
            <a:r>
              <a:rPr lang="en-US" dirty="0" err="1"/>
              <a:t>executa</a:t>
            </a:r>
            <a:r>
              <a:rPr lang="en-US" dirty="0"/>
              <a:t>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vulnerável</a:t>
            </a:r>
            <a:r>
              <a:rPr lang="en-US" dirty="0"/>
              <a:t> e </a:t>
            </a:r>
            <a:r>
              <a:rPr lang="en-US" dirty="0" err="1"/>
              <a:t>tenta</a:t>
            </a:r>
            <a:r>
              <a:rPr lang="en-US" dirty="0"/>
              <a:t> </a:t>
            </a:r>
            <a:r>
              <a:rPr lang="en-US" dirty="0" err="1"/>
              <a:t>mudar</a:t>
            </a:r>
            <a:r>
              <a:rPr lang="en-US" dirty="0"/>
              <a:t> o link para o </a:t>
            </a:r>
            <a:r>
              <a:rPr lang="en-US" dirty="0" err="1"/>
              <a:t>passwd</a:t>
            </a:r>
            <a:r>
              <a:rPr lang="en-US" dirty="0"/>
              <a:t>, de </a:t>
            </a:r>
            <a:r>
              <a:rPr lang="en-US" dirty="0" err="1"/>
              <a:t>modo</a:t>
            </a:r>
            <a:r>
              <a:rPr lang="en-US" dirty="0"/>
              <a:t> a que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escreva</a:t>
            </a:r>
            <a:r>
              <a:rPr lang="en-US" dirty="0"/>
              <a:t> no </a:t>
            </a:r>
            <a:r>
              <a:rPr lang="en-US" dirty="0" err="1"/>
              <a:t>passwd</a:t>
            </a:r>
            <a:endParaRPr lang="en-US" dirty="0"/>
          </a:p>
          <a:p>
            <a:r>
              <a:rPr lang="en-US" dirty="0"/>
              <a:t>access - check user's permissions for a file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“</a:t>
            </a:r>
            <a:r>
              <a:rPr lang="pt-PT" dirty="0" err="1">
                <a:solidFill>
                  <a:srgbClr val="330099"/>
                </a:solidFill>
              </a:rPr>
              <a:t>rm</a:t>
            </a:r>
            <a:r>
              <a:rPr lang="pt-PT" dirty="0">
                <a:solidFill>
                  <a:srgbClr val="330099"/>
                </a:solidFill>
              </a:rPr>
              <a:t> </a:t>
            </a:r>
            <a:r>
              <a:rPr lang="pt-PT" dirty="0" err="1">
                <a:solidFill>
                  <a:srgbClr val="330099"/>
                </a:solidFill>
              </a:rPr>
              <a:t>pointer</a:t>
            </a:r>
            <a:r>
              <a:rPr lang="pt-PT" dirty="0">
                <a:solidFill>
                  <a:srgbClr val="330099"/>
                </a:solidFill>
              </a:rPr>
              <a:t>;</a:t>
            </a:r>
            <a:r>
              <a:rPr lang="pt-PT" baseline="0" dirty="0">
                <a:solidFill>
                  <a:srgbClr val="330099"/>
                </a:solidFill>
              </a:rPr>
              <a:t> </a:t>
            </a:r>
            <a:r>
              <a:rPr lang="pt-PT" dirty="0" err="1">
                <a:solidFill>
                  <a:srgbClr val="330099"/>
                </a:solidFill>
              </a:rPr>
              <a:t>ln</a:t>
            </a:r>
            <a:r>
              <a:rPr lang="pt-PT" dirty="0">
                <a:solidFill>
                  <a:srgbClr val="330099"/>
                </a:solidFill>
              </a:rPr>
              <a:t> -s /</a:t>
            </a:r>
            <a:r>
              <a:rPr lang="pt-PT" dirty="0" err="1">
                <a:solidFill>
                  <a:srgbClr val="330099"/>
                </a:solidFill>
              </a:rPr>
              <a:t>etc</a:t>
            </a:r>
            <a:r>
              <a:rPr lang="pt-PT" dirty="0">
                <a:solidFill>
                  <a:srgbClr val="330099"/>
                </a:solidFill>
              </a:rPr>
              <a:t>/</a:t>
            </a:r>
            <a:r>
              <a:rPr lang="pt-PT" dirty="0" err="1">
                <a:solidFill>
                  <a:srgbClr val="330099"/>
                </a:solidFill>
              </a:rPr>
              <a:t>passwd</a:t>
            </a:r>
            <a:r>
              <a:rPr lang="pt-PT" dirty="0">
                <a:solidFill>
                  <a:srgbClr val="330099"/>
                </a:solidFill>
              </a:rPr>
              <a:t> </a:t>
            </a:r>
            <a:r>
              <a:rPr lang="pt-PT" dirty="0" err="1">
                <a:solidFill>
                  <a:srgbClr val="330099"/>
                </a:solidFill>
              </a:rPr>
              <a:t>pointer</a:t>
            </a:r>
            <a:r>
              <a:rPr lang="pt-PT" dirty="0">
                <a:solidFill>
                  <a:srgbClr val="330099"/>
                </a:solidFill>
              </a:rPr>
              <a:t>” pode ser substituído</a:t>
            </a:r>
            <a:r>
              <a:rPr lang="pt-PT" baseline="0" dirty="0">
                <a:solidFill>
                  <a:srgbClr val="330099"/>
                </a:solidFill>
              </a:rPr>
              <a:t> por “</a:t>
            </a:r>
            <a:r>
              <a:rPr lang="pt-PT" baseline="0" dirty="0" err="1">
                <a:solidFill>
                  <a:srgbClr val="330099"/>
                </a:solidFill>
              </a:rPr>
              <a:t>ln</a:t>
            </a:r>
            <a:r>
              <a:rPr lang="pt-PT" baseline="0" dirty="0">
                <a:solidFill>
                  <a:srgbClr val="330099"/>
                </a:solidFill>
              </a:rPr>
              <a:t> –</a:t>
            </a:r>
            <a:r>
              <a:rPr lang="pt-PT" baseline="0" dirty="0" err="1">
                <a:solidFill>
                  <a:srgbClr val="330099"/>
                </a:solidFill>
              </a:rPr>
              <a:t>sf</a:t>
            </a:r>
            <a:r>
              <a:rPr lang="pt-PT" baseline="0" dirty="0">
                <a:solidFill>
                  <a:srgbClr val="330099"/>
                </a:solidFill>
              </a:rPr>
              <a:t> </a:t>
            </a:r>
            <a:r>
              <a:rPr lang="pt-PT" dirty="0">
                <a:solidFill>
                  <a:srgbClr val="330099"/>
                </a:solidFill>
              </a:rPr>
              <a:t>/</a:t>
            </a:r>
            <a:r>
              <a:rPr lang="pt-PT" dirty="0" err="1">
                <a:solidFill>
                  <a:srgbClr val="330099"/>
                </a:solidFill>
              </a:rPr>
              <a:t>etc</a:t>
            </a:r>
            <a:r>
              <a:rPr lang="pt-PT" dirty="0">
                <a:solidFill>
                  <a:srgbClr val="330099"/>
                </a:solidFill>
              </a:rPr>
              <a:t>/</a:t>
            </a:r>
            <a:r>
              <a:rPr lang="pt-PT" dirty="0" err="1">
                <a:solidFill>
                  <a:srgbClr val="330099"/>
                </a:solidFill>
              </a:rPr>
              <a:t>passwd</a:t>
            </a:r>
            <a:r>
              <a:rPr lang="pt-PT" dirty="0">
                <a:solidFill>
                  <a:srgbClr val="330099"/>
                </a:solidFill>
              </a:rPr>
              <a:t> </a:t>
            </a:r>
            <a:r>
              <a:rPr lang="pt-PT" dirty="0" err="1">
                <a:solidFill>
                  <a:srgbClr val="330099"/>
                </a:solidFill>
              </a:rPr>
              <a:t>pointer</a:t>
            </a:r>
            <a:r>
              <a:rPr lang="pt-PT" dirty="0">
                <a:solidFill>
                  <a:srgbClr val="330099"/>
                </a:solidFill>
              </a:rPr>
              <a:t>”   (-</a:t>
            </a:r>
            <a:r>
              <a:rPr lang="pt-PT" dirty="0" err="1">
                <a:solidFill>
                  <a:srgbClr val="330099"/>
                </a:solidFill>
              </a:rPr>
              <a:t>sf</a:t>
            </a:r>
            <a:r>
              <a:rPr lang="pt-PT" dirty="0">
                <a:solidFill>
                  <a:srgbClr val="330099"/>
                </a:solidFill>
              </a:rPr>
              <a:t> força a </a:t>
            </a:r>
            <a:r>
              <a:rPr lang="pt-PT" dirty="0" err="1">
                <a:solidFill>
                  <a:srgbClr val="330099"/>
                </a:solidFill>
              </a:rPr>
              <a:t>susbtituição</a:t>
            </a:r>
            <a:r>
              <a:rPr lang="pt-PT" dirty="0">
                <a:solidFill>
                  <a:srgbClr val="330099"/>
                </a:solidFill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2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32DD6-4393-954B-BD90-5ECC0B0E31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5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782DB-05E4-0D49-BD17-38084C52DDE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3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E7AD725-2994-8245-AD02-A263368B9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09"/>
            <a:ext cx="9144000" cy="2748519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1" y="1295400"/>
            <a:ext cx="6212858" cy="3315310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90800" y="4725308"/>
            <a:ext cx="6212857" cy="1326074"/>
          </a:xfrm>
          <a:prstGeom prst="rect">
            <a:avLst/>
          </a:prstGeom>
          <a:solidFill>
            <a:srgbClr val="FFFFFF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pic>
        <p:nvPicPr>
          <p:cNvPr id="3" name="Picture 2" descr="IST_A_RGB_PO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29876" r="17272" b="27670"/>
          <a:stretch/>
        </p:blipFill>
        <p:spPr>
          <a:xfrm>
            <a:off x="154953" y="5530682"/>
            <a:ext cx="2272142" cy="1041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1523999"/>
            <a:ext cx="5939067" cy="2895601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828033"/>
            <a:ext cx="5939067" cy="110194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7" name="Picture 6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9" t="31900" r="18296" b="31346"/>
          <a:stretch/>
        </p:blipFill>
        <p:spPr>
          <a:xfrm>
            <a:off x="418286" y="261887"/>
            <a:ext cx="1946032" cy="8049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7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7" name="Picture 6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AFC06C6-5388-EF48-9B75-F2C2BBFC0E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28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w Cen MT"/>
          <a:ea typeface="+mn-ea"/>
          <a:cs typeface="Tw Cen MT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star.com/photos/2013/08/13/blackout_2003_the_day_in_photo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0"/>
            <a:ext cx="5712981" cy="19587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Arial"/>
                <a:cs typeface="Arial"/>
              </a:rPr>
              <a:t>Corridas e </a:t>
            </a:r>
            <a:r>
              <a:rPr lang="en-US" sz="3600" b="1" dirty="0" err="1">
                <a:latin typeface="Arial"/>
                <a:cs typeface="Arial"/>
              </a:rPr>
              <a:t>Validação</a:t>
            </a:r>
            <a:r>
              <a:rPr lang="en-US" sz="3600" b="1" dirty="0">
                <a:latin typeface="Arial"/>
                <a:cs typeface="Arial"/>
              </a:rPr>
              <a:t> de Entradas</a:t>
            </a:r>
            <a:br>
              <a:rPr lang="en-US" sz="3600" b="1" dirty="0">
                <a:latin typeface="Arial"/>
                <a:cs typeface="Arial"/>
              </a:rPr>
            </a:br>
            <a:br>
              <a:rPr lang="en-US" sz="3600" b="1" dirty="0">
                <a:latin typeface="Arial"/>
                <a:cs typeface="Arial"/>
              </a:rPr>
            </a:br>
            <a:r>
              <a:rPr lang="en-US" sz="2200" b="1" dirty="0" err="1">
                <a:latin typeface="Arial"/>
                <a:cs typeface="Arial"/>
              </a:rPr>
              <a:t>Parte</a:t>
            </a:r>
            <a:r>
              <a:rPr lang="en-US" sz="2200" b="1" dirty="0">
                <a:latin typeface="Arial"/>
                <a:cs typeface="Arial"/>
              </a:rPr>
              <a:t> II: </a:t>
            </a:r>
            <a:r>
              <a:rPr lang="en-US" sz="2200" b="1" dirty="0" err="1">
                <a:latin typeface="Arial"/>
                <a:cs typeface="Arial"/>
              </a:rPr>
              <a:t>Vulnerabilidades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79502"/>
            <a:ext cx="5391747" cy="12199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err="1">
                <a:solidFill>
                  <a:srgbClr val="7F7F7F"/>
                </a:solidFill>
                <a:latin typeface="Arial"/>
                <a:cs typeface="Arial"/>
              </a:rPr>
              <a:t>Segurança</a:t>
            </a:r>
            <a:r>
              <a:rPr lang="en-US" sz="2800" dirty="0">
                <a:solidFill>
                  <a:srgbClr val="7F7F7F"/>
                </a:solidFill>
                <a:latin typeface="Arial"/>
                <a:cs typeface="Arial"/>
              </a:rPr>
              <a:t> de Software</a:t>
            </a: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2019</a:t>
            </a: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Nuno Santos</a:t>
            </a:r>
            <a:endParaRPr lang="en-US" sz="17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endParaRPr lang="en-US" sz="21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9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446D-873D-C246-9192-FE42B52A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das corridas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7BC23-F95D-BC4C-9B06-9A300D22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05037-C1C7-4947-8284-B2150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9300F-BB72-6E47-B41E-B26A8610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A949A-1209-7748-9A27-0183BAC3BF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/>
            <a:endParaRPr lang="en-US" sz="1600" dirty="0"/>
          </a:p>
          <a:p>
            <a:r>
              <a:rPr lang="en-US" sz="2400" dirty="0"/>
              <a:t>Fontes de corridas</a:t>
            </a:r>
          </a:p>
          <a:p>
            <a:pPr lvl="1"/>
            <a:r>
              <a:rPr lang="en-US" sz="2000" dirty="0"/>
              <a:t>Dados </a:t>
            </a:r>
            <a:r>
              <a:rPr lang="en-US" sz="2000" dirty="0" err="1"/>
              <a:t>partilhados</a:t>
            </a:r>
            <a:r>
              <a:rPr lang="en-US" sz="2000" dirty="0"/>
              <a:t>: </a:t>
            </a:r>
            <a:r>
              <a:rPr lang="en-US" sz="2000" dirty="0" err="1"/>
              <a:t>ficheiros</a:t>
            </a:r>
            <a:r>
              <a:rPr lang="en-US" sz="2000" dirty="0"/>
              <a:t> e </a:t>
            </a:r>
            <a:r>
              <a:rPr lang="en-US" sz="2000" dirty="0" err="1"/>
              <a:t>memória</a:t>
            </a:r>
            <a:endParaRPr lang="en-US" sz="2000" dirty="0"/>
          </a:p>
          <a:p>
            <a:pPr lvl="1"/>
            <a:r>
              <a:rPr lang="en-US" sz="2000" dirty="0" err="1"/>
              <a:t>Rotinas</a:t>
            </a:r>
            <a:r>
              <a:rPr lang="en-US" sz="2000" dirty="0"/>
              <a:t> </a:t>
            </a:r>
            <a:r>
              <a:rPr lang="en-US" sz="2000" dirty="0" err="1"/>
              <a:t>preemptivas</a:t>
            </a:r>
            <a:r>
              <a:rPr lang="en-US" sz="2000" dirty="0"/>
              <a:t> (signal handlers)</a:t>
            </a:r>
          </a:p>
          <a:p>
            <a:pPr lvl="1"/>
            <a:r>
              <a:rPr lang="en-US" sz="2000" dirty="0" err="1"/>
              <a:t>Programas</a:t>
            </a:r>
            <a:r>
              <a:rPr lang="en-US" sz="2000" dirty="0"/>
              <a:t> multi-threaded (</a:t>
            </a:r>
            <a:r>
              <a:rPr lang="en-US" sz="2000" dirty="0" err="1"/>
              <a:t>processos</a:t>
            </a:r>
            <a:r>
              <a:rPr lang="en-US" sz="2000" dirty="0"/>
              <a:t> que </a:t>
            </a:r>
            <a:r>
              <a:rPr lang="en-US" sz="2000" dirty="0" err="1"/>
              <a:t>podem</a:t>
            </a:r>
            <a:r>
              <a:rPr lang="en-US" sz="2000" dirty="0"/>
              <a:t> </a:t>
            </a:r>
            <a:r>
              <a:rPr lang="en-US" sz="2000" dirty="0" err="1"/>
              <a:t>ter</a:t>
            </a:r>
            <a:r>
              <a:rPr lang="en-US" sz="2000" dirty="0"/>
              <a:t> </a:t>
            </a:r>
            <a:r>
              <a:rPr lang="en-US" sz="2000" dirty="0" err="1"/>
              <a:t>vários</a:t>
            </a:r>
            <a:r>
              <a:rPr lang="en-US" sz="2000" dirty="0"/>
              <a:t> </a:t>
            </a:r>
            <a:r>
              <a:rPr lang="en-US" sz="2000" dirty="0" err="1"/>
              <a:t>fluxos</a:t>
            </a:r>
            <a:r>
              <a:rPr lang="en-US" sz="2000" dirty="0"/>
              <a:t> de </a:t>
            </a:r>
            <a:r>
              <a:rPr lang="en-US" sz="2000" dirty="0" err="1"/>
              <a:t>execução</a:t>
            </a:r>
            <a:r>
              <a:rPr lang="en-US" sz="2000" dirty="0"/>
              <a:t> </a:t>
            </a:r>
            <a:r>
              <a:rPr lang="en-US" sz="2000" dirty="0" err="1"/>
              <a:t>concorrentes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Vulnerabilidades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sobretudo</a:t>
            </a:r>
            <a:r>
              <a:rPr lang="en-US" sz="2400" dirty="0"/>
              <a:t> </a:t>
            </a:r>
            <a:r>
              <a:rPr lang="en-US" sz="2400" dirty="0" err="1"/>
              <a:t>três</a:t>
            </a:r>
            <a:r>
              <a:rPr lang="en-US" sz="2400" dirty="0"/>
              <a:t> </a:t>
            </a:r>
            <a:r>
              <a:rPr lang="en-US" sz="2400" dirty="0" err="1"/>
              <a:t>tipos</a:t>
            </a:r>
            <a:r>
              <a:rPr lang="en-US" sz="2400" dirty="0"/>
              <a:t> de corridas</a:t>
            </a:r>
          </a:p>
          <a:p>
            <a:pPr lvl="1"/>
            <a:r>
              <a:rPr lang="en-US" sz="2000" dirty="0"/>
              <a:t>TOCTOU</a:t>
            </a:r>
          </a:p>
          <a:p>
            <a:pPr lvl="1"/>
            <a:r>
              <a:rPr lang="en-US" sz="2000" dirty="0" err="1"/>
              <a:t>Ficheiros</a:t>
            </a:r>
            <a:r>
              <a:rPr lang="en-US" sz="2000" dirty="0"/>
              <a:t> </a:t>
            </a:r>
            <a:r>
              <a:rPr lang="en-US" sz="2000" dirty="0" err="1"/>
              <a:t>temporários</a:t>
            </a:r>
            <a:endParaRPr lang="en-US" sz="2000" dirty="0"/>
          </a:p>
          <a:p>
            <a:pPr lvl="1"/>
            <a:r>
              <a:rPr lang="en-US" sz="2000" dirty="0" err="1"/>
              <a:t>Concorrência</a:t>
            </a:r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0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BE07-CA1E-8949-BA45-E358D8D9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TOCTOU: Time-of-check to time of use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820D6-0B33-134D-9405-03E39711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5B79E-EE59-D743-AC30-46CED666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60574-6A9C-DC44-940F-00651B73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6E31C-3108-2A4C-ADEC-C32ED792D7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típico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configurado</a:t>
            </a:r>
            <a:r>
              <a:rPr lang="en-US" dirty="0"/>
              <a:t> com </a:t>
            </a:r>
            <a:r>
              <a:rPr lang="en-US" dirty="0" err="1"/>
              <a:t>setuid</a:t>
            </a:r>
            <a:r>
              <a:rPr lang="en-US" dirty="0"/>
              <a:t> root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 um editor de </a:t>
            </a:r>
            <a:r>
              <a:rPr lang="en-US" dirty="0" err="1"/>
              <a:t>texto</a:t>
            </a:r>
            <a:r>
              <a:rPr lang="en-US" dirty="0"/>
              <a:t>)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pedido</a:t>
            </a:r>
            <a:r>
              <a:rPr lang="en-US" dirty="0"/>
              <a:t> para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ficheiro</a:t>
            </a:r>
            <a:r>
              <a:rPr lang="en-US" dirty="0"/>
              <a:t> </a:t>
            </a:r>
            <a:r>
              <a:rPr lang="en-US" dirty="0" err="1"/>
              <a:t>cujo</a:t>
            </a:r>
            <a:r>
              <a:rPr lang="en-US" dirty="0"/>
              <a:t> </a:t>
            </a:r>
            <a:r>
              <a:rPr lang="en-US" dirty="0" err="1"/>
              <a:t>dono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utilizador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a </a:t>
            </a:r>
            <a:r>
              <a:rPr lang="en-US" dirty="0" err="1"/>
              <a:t>correr</a:t>
            </a:r>
            <a:r>
              <a:rPr lang="en-US" dirty="0"/>
              <a:t> o </a:t>
            </a:r>
            <a:r>
              <a:rPr lang="en-US" dirty="0" err="1"/>
              <a:t>programa</a:t>
            </a:r>
            <a:endParaRPr lang="en-US" dirty="0"/>
          </a:p>
          <a:p>
            <a:pPr lvl="1"/>
            <a:r>
              <a:rPr lang="en-US" dirty="0"/>
              <a:t>Root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ficheiro</a:t>
            </a:r>
            <a:r>
              <a:rPr lang="en-US" dirty="0"/>
              <a:t>, </a:t>
            </a:r>
            <a:r>
              <a:rPr lang="en-US" dirty="0" err="1"/>
              <a:t>pelo</a:t>
            </a:r>
            <a:r>
              <a:rPr lang="en-US" dirty="0"/>
              <a:t> que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que </a:t>
            </a:r>
            <a:r>
              <a:rPr lang="en-US" dirty="0" err="1"/>
              <a:t>verificar</a:t>
            </a:r>
            <a:r>
              <a:rPr lang="en-US" dirty="0"/>
              <a:t> se o </a:t>
            </a:r>
            <a:r>
              <a:rPr lang="en-US" dirty="0" err="1"/>
              <a:t>utilizador</a:t>
            </a:r>
            <a:r>
              <a:rPr lang="en-US" dirty="0"/>
              <a:t> actual </a:t>
            </a:r>
            <a:r>
              <a:rPr lang="en-US" dirty="0" err="1"/>
              <a:t>tem</a:t>
            </a:r>
            <a:r>
              <a:rPr lang="en-US" dirty="0"/>
              <a:t> o </a:t>
            </a:r>
            <a:r>
              <a:rPr lang="en-US" dirty="0" err="1"/>
              <a:t>direito</a:t>
            </a:r>
            <a:r>
              <a:rPr lang="en-US" dirty="0"/>
              <a:t> de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ficheiro</a:t>
            </a:r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if(!</a:t>
            </a:r>
            <a:r>
              <a:rPr lang="en-US" sz="1700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(file, W_OK)) {  // 0 if the user has write privilege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f = </a:t>
            </a:r>
            <a:r>
              <a:rPr lang="en-US" sz="1700" dirty="0" err="1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(file, “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wb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+”);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700" dirty="0" err="1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write_to_file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(stderr, “Permission denied\n”);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574C80D-EFE6-AC40-8752-29BCCE794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3" y="1066800"/>
            <a:ext cx="2293937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63CFF"/>
                </a:solidFill>
              </a:rPr>
              <a:t>aka TOCTTOU</a:t>
            </a:r>
          </a:p>
          <a:p>
            <a:r>
              <a:rPr lang="en-US" dirty="0">
                <a:solidFill>
                  <a:srgbClr val="163CFF"/>
                </a:solidFill>
              </a:rPr>
              <a:t>also </a:t>
            </a:r>
            <a:r>
              <a:rPr lang="en-US" b="1" u="sng" dirty="0" err="1">
                <a:solidFill>
                  <a:srgbClr val="163CFF"/>
                </a:solidFill>
              </a:rPr>
              <a:t>symlink</a:t>
            </a:r>
            <a:r>
              <a:rPr lang="en-US" b="1" u="sng" dirty="0">
                <a:solidFill>
                  <a:srgbClr val="163CFF"/>
                </a:solidFill>
              </a:rPr>
              <a:t> attack</a:t>
            </a:r>
            <a:endParaRPr lang="en-US" b="1" dirty="0">
              <a:solidFill>
                <a:srgbClr val="163CFF"/>
              </a:solidFill>
            </a:endParaRP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3F606DEF-0AAE-AE42-8B3F-3E9059722B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117975"/>
            <a:ext cx="9525" cy="19018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354B8CCB-5C16-D446-908B-678966040145}"/>
              </a:ext>
            </a:extLst>
          </p:cNvPr>
          <p:cNvSpPr>
            <a:spLocks/>
          </p:cNvSpPr>
          <p:nvPr/>
        </p:nvSpPr>
        <p:spPr bwMode="auto">
          <a:xfrm>
            <a:off x="914400" y="4195762"/>
            <a:ext cx="234950" cy="652463"/>
          </a:xfrm>
          <a:prstGeom prst="leftBrace">
            <a:avLst>
              <a:gd name="adj1" fmla="val 231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C543F6A9-498B-F342-BEAE-59BBCAFC2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3" y="4230687"/>
            <a:ext cx="984244" cy="5915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pt-PT" sz="1800" dirty="0">
                <a:solidFill>
                  <a:srgbClr val="CC0000"/>
                </a:solidFill>
              </a:rPr>
              <a:t>janela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pt-PT" sz="1800" dirty="0" err="1">
                <a:solidFill>
                  <a:srgbClr val="CC0000"/>
                </a:solidFill>
              </a:rPr>
              <a:t>vulnerab</a:t>
            </a:r>
            <a:endParaRPr lang="en-US" sz="1800" dirty="0">
              <a:solidFill>
                <a:srgbClr val="CC0000"/>
              </a:solidFill>
            </a:endParaRP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31C1A338-A8F3-3541-8890-29F661331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2" y="4759325"/>
            <a:ext cx="2920223" cy="169956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PT" dirty="0">
                <a:solidFill>
                  <a:srgbClr val="CC0000"/>
                </a:solidFill>
              </a:rPr>
              <a:t>Correr até sucesso </a:t>
            </a:r>
            <a:r>
              <a:rPr lang="pt-PT" dirty="0" err="1">
                <a:solidFill>
                  <a:srgbClr val="CC0000"/>
                </a:solidFill>
              </a:rPr>
              <a:t>successo</a:t>
            </a:r>
            <a:r>
              <a:rPr lang="pt-PT" dirty="0">
                <a:solidFill>
                  <a:srgbClr val="CC0000"/>
                </a:solidFill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PT" dirty="0">
                <a:solidFill>
                  <a:srgbClr val="330099"/>
                </a:solidFill>
              </a:rPr>
              <a:t>$ </a:t>
            </a:r>
            <a:r>
              <a:rPr lang="pt-PT" dirty="0" err="1">
                <a:solidFill>
                  <a:srgbClr val="330099"/>
                </a:solidFill>
              </a:rPr>
              <a:t>touch</a:t>
            </a:r>
            <a:r>
              <a:rPr lang="pt-PT" dirty="0">
                <a:solidFill>
                  <a:srgbClr val="330099"/>
                </a:solidFill>
              </a:rPr>
              <a:t> </a:t>
            </a:r>
            <a:r>
              <a:rPr lang="pt-PT" dirty="0" err="1">
                <a:solidFill>
                  <a:srgbClr val="330099"/>
                </a:solidFill>
              </a:rPr>
              <a:t>dummy</a:t>
            </a:r>
            <a:endParaRPr lang="pt-PT" dirty="0">
              <a:solidFill>
                <a:srgbClr val="330099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PT" dirty="0">
                <a:solidFill>
                  <a:srgbClr val="330099"/>
                </a:solidFill>
              </a:rPr>
              <a:t>$ </a:t>
            </a:r>
            <a:r>
              <a:rPr lang="pt-PT" dirty="0" err="1">
                <a:solidFill>
                  <a:srgbClr val="330099"/>
                </a:solidFill>
              </a:rPr>
              <a:t>ln</a:t>
            </a:r>
            <a:r>
              <a:rPr lang="pt-PT" dirty="0">
                <a:solidFill>
                  <a:srgbClr val="330099"/>
                </a:solidFill>
              </a:rPr>
              <a:t> -s </a:t>
            </a:r>
            <a:r>
              <a:rPr lang="pt-PT" dirty="0" err="1">
                <a:solidFill>
                  <a:srgbClr val="330099"/>
                </a:solidFill>
              </a:rPr>
              <a:t>dummy</a:t>
            </a:r>
            <a:r>
              <a:rPr lang="pt-PT" dirty="0">
                <a:solidFill>
                  <a:srgbClr val="330099"/>
                </a:solidFill>
              </a:rPr>
              <a:t> </a:t>
            </a:r>
            <a:r>
              <a:rPr lang="pt-PT" dirty="0" err="1">
                <a:solidFill>
                  <a:srgbClr val="330099"/>
                </a:solidFill>
              </a:rPr>
              <a:t>pointer</a:t>
            </a:r>
            <a:endParaRPr lang="pt-PT" dirty="0">
              <a:solidFill>
                <a:srgbClr val="330099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PT" dirty="0">
                <a:solidFill>
                  <a:srgbClr val="330099"/>
                </a:solidFill>
              </a:rPr>
              <a:t>$ </a:t>
            </a:r>
            <a:r>
              <a:rPr lang="pt-PT" dirty="0" err="1">
                <a:solidFill>
                  <a:srgbClr val="330099"/>
                </a:solidFill>
              </a:rPr>
              <a:t>program</a:t>
            </a:r>
            <a:r>
              <a:rPr lang="pt-PT" dirty="0">
                <a:solidFill>
                  <a:srgbClr val="330099"/>
                </a:solidFill>
              </a:rPr>
              <a:t> </a:t>
            </a:r>
            <a:r>
              <a:rPr lang="pt-PT" dirty="0" err="1">
                <a:solidFill>
                  <a:srgbClr val="330099"/>
                </a:solidFill>
              </a:rPr>
              <a:t>pointer</a:t>
            </a:r>
            <a:r>
              <a:rPr lang="pt-PT" dirty="0">
                <a:solidFill>
                  <a:srgbClr val="330099"/>
                </a:solidFill>
              </a:rPr>
              <a:t> &amp;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PT" dirty="0">
                <a:solidFill>
                  <a:srgbClr val="330099"/>
                </a:solidFill>
              </a:rPr>
              <a:t>$ </a:t>
            </a:r>
            <a:r>
              <a:rPr lang="pt-PT" dirty="0" err="1">
                <a:solidFill>
                  <a:srgbClr val="330099"/>
                </a:solidFill>
              </a:rPr>
              <a:t>rm</a:t>
            </a:r>
            <a:r>
              <a:rPr lang="pt-PT" dirty="0">
                <a:solidFill>
                  <a:srgbClr val="330099"/>
                </a:solidFill>
              </a:rPr>
              <a:t> </a:t>
            </a:r>
            <a:r>
              <a:rPr lang="pt-PT" dirty="0" err="1">
                <a:solidFill>
                  <a:srgbClr val="330099"/>
                </a:solidFill>
              </a:rPr>
              <a:t>pointer;\</a:t>
            </a:r>
            <a:endParaRPr lang="pt-PT" dirty="0">
              <a:solidFill>
                <a:srgbClr val="330099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PT" dirty="0" err="1">
                <a:solidFill>
                  <a:srgbClr val="330099"/>
                </a:solidFill>
              </a:rPr>
              <a:t>ln</a:t>
            </a:r>
            <a:r>
              <a:rPr lang="pt-PT" dirty="0">
                <a:solidFill>
                  <a:srgbClr val="330099"/>
                </a:solidFill>
              </a:rPr>
              <a:t> -s /</a:t>
            </a:r>
            <a:r>
              <a:rPr lang="pt-PT" dirty="0" err="1">
                <a:solidFill>
                  <a:srgbClr val="330099"/>
                </a:solidFill>
              </a:rPr>
              <a:t>etc</a:t>
            </a:r>
            <a:r>
              <a:rPr lang="pt-PT" dirty="0">
                <a:solidFill>
                  <a:srgbClr val="330099"/>
                </a:solidFill>
              </a:rPr>
              <a:t>/</a:t>
            </a:r>
            <a:r>
              <a:rPr lang="pt-PT" dirty="0" err="1">
                <a:solidFill>
                  <a:srgbClr val="330099"/>
                </a:solidFill>
              </a:rPr>
              <a:t>passwd</a:t>
            </a:r>
            <a:r>
              <a:rPr lang="pt-PT" dirty="0">
                <a:solidFill>
                  <a:srgbClr val="330099"/>
                </a:solidFill>
              </a:rPr>
              <a:t> </a:t>
            </a:r>
            <a:r>
              <a:rPr lang="pt-PT" dirty="0" err="1">
                <a:solidFill>
                  <a:srgbClr val="330099"/>
                </a:solidFill>
              </a:rPr>
              <a:t>pointer</a:t>
            </a:r>
            <a:endParaRPr lang="en-US" dirty="0">
              <a:solidFill>
                <a:srgbClr val="330099"/>
              </a:solidFill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E2926C46-4332-E248-8990-3BF1977908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33962" y="5029200"/>
            <a:ext cx="1062038" cy="498475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162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D82-129C-8945-BE6F-D005E3DF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Ficheiros</a:t>
            </a:r>
            <a:r>
              <a:rPr lang="en-US" dirty="0"/>
              <a:t> </a:t>
            </a:r>
            <a:r>
              <a:rPr lang="en-US" dirty="0" err="1"/>
              <a:t>temporários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FBBCF-6E26-1745-83AF-F3DEEE24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0CB41-BE9A-E645-A349-571EE7C6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11B1C-DC04-E049-8E08-6E2E5DF0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B65EB-F74E-9E4A-B1F4-5EC07EB87B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r>
              <a:rPr lang="en-US" sz="2400" dirty="0"/>
              <a:t> que </a:t>
            </a:r>
            <a:r>
              <a:rPr lang="en-US" sz="2400" dirty="0" err="1"/>
              <a:t>os</a:t>
            </a:r>
            <a:r>
              <a:rPr lang="en-US" sz="2400" dirty="0"/>
              <a:t> TOCTOU </a:t>
            </a:r>
            <a:r>
              <a:rPr lang="en-US" sz="2400" dirty="0" err="1"/>
              <a:t>mais</a:t>
            </a:r>
            <a:r>
              <a:rPr lang="en-US" sz="2400" dirty="0"/>
              <a:t> o facto dos </a:t>
            </a:r>
            <a:r>
              <a:rPr lang="en-US" sz="2400" dirty="0" err="1"/>
              <a:t>ficheiros</a:t>
            </a:r>
            <a:r>
              <a:rPr lang="en-US" sz="2400" dirty="0"/>
              <a:t> </a:t>
            </a:r>
            <a:r>
              <a:rPr lang="en-US" sz="2400" dirty="0" err="1"/>
              <a:t>serem</a:t>
            </a:r>
            <a:r>
              <a:rPr lang="en-US" sz="2400" dirty="0"/>
              <a:t> </a:t>
            </a:r>
            <a:r>
              <a:rPr lang="en-US" sz="2400" dirty="0" err="1"/>
              <a:t>colocados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 </a:t>
            </a:r>
            <a:r>
              <a:rPr lang="en-US" sz="2400" dirty="0" err="1"/>
              <a:t>directório</a:t>
            </a:r>
            <a:r>
              <a:rPr lang="en-US" sz="2400" dirty="0"/>
              <a:t> </a:t>
            </a:r>
            <a:r>
              <a:rPr lang="en-US" sz="2400" dirty="0" err="1"/>
              <a:t>partilhado</a:t>
            </a:r>
            <a:r>
              <a:rPr lang="en-US" sz="2400" dirty="0"/>
              <a:t>, local </a:t>
            </a:r>
            <a:r>
              <a:rPr lang="en-US" sz="2400" dirty="0" err="1"/>
              <a:t>em</a:t>
            </a:r>
            <a:r>
              <a:rPr lang="en-US" sz="2400" dirty="0"/>
              <a:t> que um </a:t>
            </a:r>
            <a:r>
              <a:rPr lang="en-US" sz="2400" dirty="0" err="1"/>
              <a:t>atacante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escrever</a:t>
            </a:r>
            <a:endParaRPr lang="en-US" sz="2400" dirty="0"/>
          </a:p>
          <a:p>
            <a:pPr lvl="1"/>
            <a:r>
              <a:rPr lang="en-US" sz="2000" i="1" dirty="0"/>
              <a:t>/</a:t>
            </a:r>
            <a:r>
              <a:rPr lang="en-US" sz="2000" i="1" dirty="0" err="1"/>
              <a:t>tmp</a:t>
            </a:r>
            <a:r>
              <a:rPr lang="en-US" sz="2000" i="1" dirty="0"/>
              <a:t>, /</a:t>
            </a:r>
            <a:r>
              <a:rPr lang="en-US" sz="2000" i="1" dirty="0" err="1"/>
              <a:t>var</a:t>
            </a:r>
            <a:r>
              <a:rPr lang="en-US" sz="2000" i="1" dirty="0"/>
              <a:t>/</a:t>
            </a:r>
            <a:r>
              <a:rPr lang="en-US" sz="2000" i="1" dirty="0" err="1"/>
              <a:t>tmp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400" dirty="0" err="1"/>
              <a:t>Ataque</a:t>
            </a:r>
            <a:r>
              <a:rPr lang="en-US" sz="2400" dirty="0"/>
              <a:t> </a:t>
            </a:r>
            <a:r>
              <a:rPr lang="en-US" sz="2400" dirty="0" err="1"/>
              <a:t>típico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Um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priviligiado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que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existe</a:t>
            </a:r>
            <a:r>
              <a:rPr lang="en-US" sz="2000" dirty="0"/>
              <a:t> um </a:t>
            </a:r>
            <a:r>
              <a:rPr lang="en-US" sz="2000" dirty="0" err="1"/>
              <a:t>ficheiro</a:t>
            </a:r>
            <a:r>
              <a:rPr lang="en-US" sz="2000" dirty="0"/>
              <a:t> X no </a:t>
            </a:r>
            <a:r>
              <a:rPr lang="en-US" sz="2000" i="1" dirty="0"/>
              <a:t>/</a:t>
            </a:r>
            <a:r>
              <a:rPr lang="en-US" sz="2000" i="1" dirty="0" err="1"/>
              <a:t>tmp</a:t>
            </a:r>
            <a:endParaRPr lang="en-US" sz="2000" i="1" dirty="0"/>
          </a:p>
          <a:p>
            <a:pPr lvl="1"/>
            <a:r>
              <a:rPr lang="en-US" sz="2000" dirty="0" err="1"/>
              <a:t>Atacante</a:t>
            </a:r>
            <a:r>
              <a:rPr lang="en-US" sz="2000" dirty="0"/>
              <a:t> </a:t>
            </a:r>
            <a:r>
              <a:rPr lang="en-US" sz="2000" dirty="0" err="1"/>
              <a:t>corre</a:t>
            </a:r>
            <a:r>
              <a:rPr lang="en-US" sz="2000" dirty="0"/>
              <a:t> para </a:t>
            </a:r>
            <a:r>
              <a:rPr lang="en-US" sz="2000" dirty="0" err="1"/>
              <a:t>correr</a:t>
            </a:r>
            <a:r>
              <a:rPr lang="en-US" sz="2000" dirty="0"/>
              <a:t> um link de </a:t>
            </a:r>
            <a:r>
              <a:rPr lang="en-US" sz="2000" dirty="0" err="1"/>
              <a:t>nome</a:t>
            </a:r>
            <a:r>
              <a:rPr lang="en-US" sz="2000" dirty="0"/>
              <a:t> X para um </a:t>
            </a:r>
            <a:r>
              <a:rPr lang="en-US" sz="2000" dirty="0" err="1"/>
              <a:t>determinado</a:t>
            </a:r>
            <a:r>
              <a:rPr lang="en-US" sz="2000" dirty="0"/>
              <a:t> </a:t>
            </a:r>
            <a:r>
              <a:rPr lang="en-US" sz="2000" dirty="0" err="1"/>
              <a:t>ficheiro</a:t>
            </a:r>
            <a:r>
              <a:rPr lang="en-US" sz="2000" dirty="0"/>
              <a:t> com </a:t>
            </a:r>
            <a:r>
              <a:rPr lang="en-US" sz="2000" dirty="0" err="1"/>
              <a:t>permissões</a:t>
            </a:r>
            <a:r>
              <a:rPr lang="en-US" sz="2000" dirty="0"/>
              <a:t> </a:t>
            </a:r>
            <a:r>
              <a:rPr lang="en-US" sz="2000" dirty="0" err="1"/>
              <a:t>restritas</a:t>
            </a:r>
            <a:r>
              <a:rPr lang="en-US" sz="2000" dirty="0"/>
              <a:t>,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exemplo</a:t>
            </a:r>
            <a:r>
              <a:rPr lang="en-US" sz="2000" dirty="0"/>
              <a:t> </a:t>
            </a:r>
            <a:r>
              <a:rPr lang="en-US" sz="2000" i="1" dirty="0"/>
              <a:t>/</a:t>
            </a:r>
            <a:r>
              <a:rPr lang="en-US" sz="2000" i="1" dirty="0" err="1"/>
              <a:t>etc</a:t>
            </a:r>
            <a:r>
              <a:rPr lang="en-US" sz="2000" i="1" dirty="0"/>
              <a:t>/</a:t>
            </a:r>
            <a:r>
              <a:rPr lang="en-US" sz="2000" i="1" dirty="0" err="1"/>
              <a:t>passwd</a:t>
            </a:r>
            <a:endParaRPr lang="en-US" sz="2000" i="1" dirty="0"/>
          </a:p>
          <a:p>
            <a:pPr lvl="1"/>
            <a:r>
              <a:rPr lang="en-US" sz="2000" dirty="0"/>
              <a:t>O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priviligiado</a:t>
            </a:r>
            <a:r>
              <a:rPr lang="en-US" sz="2000" dirty="0"/>
              <a:t> </a:t>
            </a:r>
            <a:r>
              <a:rPr lang="en-US" sz="2000" dirty="0" err="1"/>
              <a:t>tenta</a:t>
            </a:r>
            <a:r>
              <a:rPr lang="en-US" sz="2000" dirty="0"/>
              <a:t> </a:t>
            </a:r>
            <a:r>
              <a:rPr lang="en-US" sz="2000" dirty="0" err="1"/>
              <a:t>criar</a:t>
            </a:r>
            <a:r>
              <a:rPr lang="en-US" sz="2000" dirty="0"/>
              <a:t> X, mas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realidade</a:t>
            </a:r>
            <a:r>
              <a:rPr lang="en-US" sz="2000" dirty="0"/>
              <a:t> </a:t>
            </a:r>
            <a:r>
              <a:rPr lang="en-US" sz="2000" dirty="0" err="1"/>
              <a:t>abre</a:t>
            </a:r>
            <a:r>
              <a:rPr lang="en-US" sz="2000" dirty="0"/>
              <a:t> o </a:t>
            </a:r>
            <a:r>
              <a:rPr lang="en-US" sz="2000" dirty="0" err="1"/>
              <a:t>ficheiro</a:t>
            </a:r>
            <a:r>
              <a:rPr lang="en-US" sz="2000" dirty="0"/>
              <a:t> </a:t>
            </a:r>
            <a:r>
              <a:rPr lang="en-US" sz="2000" dirty="0" err="1"/>
              <a:t>escolhido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</a:t>
            </a:r>
            <a:r>
              <a:rPr lang="en-US" sz="2000" dirty="0" err="1"/>
              <a:t>atacante</a:t>
            </a:r>
            <a:r>
              <a:rPr lang="en-US" sz="2000" dirty="0"/>
              <a:t>, </a:t>
            </a:r>
            <a:r>
              <a:rPr lang="en-US" sz="2000" dirty="0" err="1"/>
              <a:t>fazendo</a:t>
            </a:r>
            <a:r>
              <a:rPr lang="en-US" sz="2000" dirty="0"/>
              <a:t> </a:t>
            </a:r>
            <a:r>
              <a:rPr lang="en-US" sz="2000" dirty="0" err="1"/>
              <a:t>algo</a:t>
            </a:r>
            <a:r>
              <a:rPr lang="en-US" sz="2000" dirty="0"/>
              <a:t> </a:t>
            </a:r>
            <a:r>
              <a:rPr lang="en-US" sz="2000" dirty="0" err="1"/>
              <a:t>indejável</a:t>
            </a:r>
            <a:r>
              <a:rPr lang="en-US" sz="200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22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F9C0-906E-C443-A8FB-47CE84AC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Concorrência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3CDD4-0F4F-264B-BC6B-5DD3A2DC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AE513-A6F7-DE4A-93F9-8309EF81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A95AD-4279-C44A-A91A-09253BA4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6D737-70A0-C14B-8C86-D59C0D44B5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Nos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anteriores</a:t>
            </a:r>
            <a:r>
              <a:rPr lang="en-US" dirty="0"/>
              <a:t>, a corrida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criada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atacante</a:t>
            </a:r>
            <a:r>
              <a:rPr lang="en-US" dirty="0"/>
              <a:t> com </a:t>
            </a:r>
            <a:r>
              <a:rPr lang="en-US" dirty="0" err="1"/>
              <a:t>intenção</a:t>
            </a:r>
            <a:r>
              <a:rPr lang="en-US" dirty="0"/>
              <a:t> </a:t>
            </a:r>
            <a:r>
              <a:rPr lang="en-US" dirty="0" err="1"/>
              <a:t>maliciosa</a:t>
            </a:r>
            <a:endParaRPr lang="en-US" dirty="0"/>
          </a:p>
          <a:p>
            <a:endParaRPr lang="en-US" dirty="0"/>
          </a:p>
          <a:p>
            <a:r>
              <a:rPr lang="en-US" dirty="0"/>
              <a:t>Mas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que </a:t>
            </a:r>
            <a:r>
              <a:rPr lang="en-US" dirty="0" err="1"/>
              <a:t>essa</a:t>
            </a:r>
            <a:r>
              <a:rPr lang="en-US" dirty="0"/>
              <a:t> corrida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próprio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corre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threads e </a:t>
            </a:r>
            <a:r>
              <a:rPr lang="en-US" dirty="0" err="1"/>
              <a:t>acedem</a:t>
            </a:r>
            <a:r>
              <a:rPr lang="en-US" dirty="0"/>
              <a:t> a </a:t>
            </a:r>
            <a:r>
              <a:rPr lang="en-US" dirty="0" err="1"/>
              <a:t>objectos</a:t>
            </a:r>
            <a:r>
              <a:rPr lang="en-US" dirty="0"/>
              <a:t> </a:t>
            </a:r>
            <a:r>
              <a:rPr lang="en-US" dirty="0" err="1"/>
              <a:t>partilhados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Vulnerabilidade</a:t>
            </a:r>
            <a:r>
              <a:rPr lang="en-US" dirty="0"/>
              <a:t> surge se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sincronização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threads</a:t>
            </a:r>
          </a:p>
        </p:txBody>
      </p:sp>
    </p:spTree>
    <p:extLst>
      <p:ext uri="{BB962C8B-B14F-4D97-AF65-F5344CB8AC3E}">
        <p14:creationId xmlns:p14="http://schemas.microsoft.com/office/powerpoint/2010/main" val="118764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019D-57A2-BB4B-BD12-926FCD77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concorrência</a:t>
            </a:r>
            <a:r>
              <a:rPr lang="en-US" dirty="0"/>
              <a:t>: Java servlet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43552-1406-9649-89A1-641240F0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760E-3F43-3144-8D46-53B8DE8D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53BA7-A8E2-9943-B0B9-D543CC49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4F2EF-F167-CD4E-B66B-1ED1BF8F05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 </a:t>
            </a:r>
            <a:r>
              <a:rPr lang="en-US" sz="2400" dirty="0" err="1"/>
              <a:t>código</a:t>
            </a:r>
            <a:r>
              <a:rPr lang="en-US" sz="2400" dirty="0"/>
              <a:t> Java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corre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 </a:t>
            </a:r>
            <a:r>
              <a:rPr lang="en-US" sz="2400" dirty="0" err="1"/>
              <a:t>servidor</a:t>
            </a:r>
            <a:r>
              <a:rPr lang="en-US" sz="2400" dirty="0"/>
              <a:t> e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chamado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várias</a:t>
            </a:r>
            <a:r>
              <a:rPr lang="en-US" sz="2400" dirty="0"/>
              <a:t> threads / </a:t>
            </a:r>
            <a:r>
              <a:rPr lang="en-US" sz="2400" dirty="0" err="1"/>
              <a:t>processos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mesmo</a:t>
            </a:r>
            <a:r>
              <a:rPr lang="en-US" sz="2400" dirty="0"/>
              <a:t> tempo</a:t>
            </a:r>
          </a:p>
          <a:p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acontecer</a:t>
            </a:r>
            <a:r>
              <a:rPr lang="en-US" sz="2400" dirty="0"/>
              <a:t> que um servlet (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código</a:t>
            </a:r>
            <a:r>
              <a:rPr lang="en-US" sz="2400" dirty="0"/>
              <a:t>) </a:t>
            </a:r>
            <a:r>
              <a:rPr lang="en-US" sz="2400" dirty="0" err="1"/>
              <a:t>dê</a:t>
            </a:r>
            <a:r>
              <a:rPr lang="en-US" sz="2400" dirty="0"/>
              <a:t> a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utilizadores</a:t>
            </a:r>
            <a:r>
              <a:rPr lang="en-US" sz="2400" dirty="0"/>
              <a:t> o </a:t>
            </a:r>
            <a:r>
              <a:rPr lang="en-US" sz="2400" dirty="0" err="1"/>
              <a:t>mesmo</a:t>
            </a:r>
            <a:r>
              <a:rPr lang="en-US" sz="2400" dirty="0"/>
              <a:t> valor</a:t>
            </a:r>
          </a:p>
          <a:p>
            <a:endParaRPr lang="en-US" sz="24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Counter extends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0;   //shared!!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(…,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out) throws…  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{…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Printwriter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out.getWriter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“ hits so far!”);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85C9479B-6B68-CC42-BDA2-30366B43B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505200"/>
            <a:ext cx="9525" cy="2362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56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065597-B38C-3C4A-A732-97A4891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Vulnerabilidades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de entradas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93F9-01A7-D544-81BA-3EB4C0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CA35-7D0A-6D4A-9185-3373EC7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EED-259C-9F47-AD3A-0A6F09C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6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FA22-F22D-0648-86F8-42763035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Validação</a:t>
            </a:r>
            <a:r>
              <a:rPr lang="en-US" dirty="0"/>
              <a:t> de entradas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43C71-CA8F-2C42-BB86-D66AFD93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D9D08-027E-3D40-9732-25FF73F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264E2-0602-1740-A580-7489C904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78A83-ABE5-BB47-A026-E64D9C1E6B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restringir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entrada 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introduzidos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utilizadores</a:t>
            </a:r>
            <a:endParaRPr lang="en-US" dirty="0"/>
          </a:p>
        </p:txBody>
      </p:sp>
      <p:pic>
        <p:nvPicPr>
          <p:cNvPr id="7" name="Content Placeholder 4" descr="input validation vulnerability.jpg">
            <a:extLst>
              <a:ext uri="{FF2B5EF4-FFF2-40B4-BE49-F238E27FC236}">
                <a16:creationId xmlns:a16="http://schemas.microsoft.com/office/drawing/2014/main" id="{2D111346-7171-294E-B7E6-6221AD193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67" r="-14967"/>
          <a:stretch>
            <a:fillRect/>
          </a:stretch>
        </p:blipFill>
        <p:spPr>
          <a:xfrm>
            <a:off x="1620181" y="2438400"/>
            <a:ext cx="6172200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9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CC9A-60D8-C040-9D76-D5B551A8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um </a:t>
            </a:r>
            <a:r>
              <a:rPr lang="en-US" dirty="0" err="1"/>
              <a:t>ataque</a:t>
            </a:r>
            <a:r>
              <a:rPr lang="en-US" dirty="0"/>
              <a:t> real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599D3-7E06-1E4F-B276-AB0E6E7B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3594B-8662-3840-A25F-9F5115FD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D7415-2831-D344-8F1C-CFF0146D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6C66F-3568-5F4F-BB6D-5E141B3214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SandWorm</a:t>
            </a:r>
            <a:r>
              <a:rPr lang="en-US" sz="2000" dirty="0"/>
              <a:t> / CVE-2014-4114</a:t>
            </a:r>
          </a:p>
          <a:p>
            <a:r>
              <a:rPr lang="en-US" sz="2000" dirty="0"/>
              <a:t>“On Tuesday, October 14, 2014, </a:t>
            </a:r>
            <a:r>
              <a:rPr lang="en-US" sz="2000" dirty="0" err="1"/>
              <a:t>iSIGHT</a:t>
            </a:r>
            <a:r>
              <a:rPr lang="en-US" sz="2000" dirty="0"/>
              <a:t> Partners – in close collaboration with Microsoft – announced the discovery of a zero-day vulnerability impacting all supported versions of Microsoft Windows and Windows Server 2008 and 2012.”</a:t>
            </a:r>
          </a:p>
          <a:p>
            <a:r>
              <a:rPr lang="en-US" sz="2000" dirty="0"/>
              <a:t>“Exploitation of this vulnerability was discovered in the wild in connection with a cyber-espionage campaign that </a:t>
            </a:r>
            <a:r>
              <a:rPr lang="en-US" sz="2000" dirty="0" err="1"/>
              <a:t>iSIGHT</a:t>
            </a:r>
            <a:r>
              <a:rPr lang="en-US" sz="2000" dirty="0"/>
              <a:t> Partners attributes to Russia.”</a:t>
            </a:r>
          </a:p>
          <a:p>
            <a:r>
              <a:rPr lang="en-US" sz="2000" dirty="0"/>
              <a:t>“the vulnerability exists in PACKAGER.DLL, which is a part of Windows Object Linking and Embedding (OLE) property. </a:t>
            </a:r>
            <a:r>
              <a:rPr lang="en-US" sz="2000" u="sng" dirty="0"/>
              <a:t>By using a crafted PowerPoint document [an input!], an .INF file in embedded OLE object can be copied from a remote SMB share folder and installed on the system</a:t>
            </a:r>
            <a:r>
              <a:rPr lang="en-US" sz="2000" dirty="0"/>
              <a:t>. Attackers can exploit this logic defect to execute another malware, downloaded via the same means.”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E486F-E0C2-844C-90AC-C3058A0F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3" y="5685197"/>
            <a:ext cx="2133600" cy="5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40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CE5-26C1-1845-90BD-2CBF798A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Entradas: </a:t>
            </a:r>
            <a:r>
              <a:rPr lang="en-US" dirty="0" err="1"/>
              <a:t>argumentos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programas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00891-F817-284A-8E28-02A64CA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6350D-4A05-D847-9EF9-4700F10F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D623C-2FC1-2946-9E9D-99306AEB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DF86A-8E36-F945-BD11-10764E34BE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my_filter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a_string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-o caps</a:t>
            </a:r>
          </a:p>
          <a:p>
            <a:endParaRPr lang="en-US" dirty="0"/>
          </a:p>
          <a:p>
            <a:r>
              <a:rPr lang="en-US" dirty="0"/>
              <a:t>Um </a:t>
            </a:r>
            <a:r>
              <a:rPr lang="en-US" dirty="0" err="1"/>
              <a:t>atacante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passar</a:t>
            </a:r>
            <a:r>
              <a:rPr lang="en-US" dirty="0"/>
              <a:t> </a:t>
            </a:r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malformados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 de entrada para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nomes</a:t>
            </a:r>
            <a:r>
              <a:rPr lang="en-US" sz="2400" dirty="0"/>
              <a:t> </a:t>
            </a:r>
            <a:r>
              <a:rPr lang="en-US" sz="2400" dirty="0" err="1"/>
              <a:t>grandes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buffer overflow)</a:t>
            </a:r>
          </a:p>
          <a:p>
            <a:endParaRPr lang="en-US" dirty="0"/>
          </a:p>
          <a:p>
            <a:r>
              <a:rPr lang="en-US" dirty="0"/>
              <a:t>Se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validar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,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especialmente</a:t>
            </a:r>
            <a:r>
              <a:rPr lang="en-US" dirty="0"/>
              <a:t> grave, </a:t>
            </a:r>
            <a:r>
              <a:rPr lang="en-US" dirty="0" err="1"/>
              <a:t>sobretudo</a:t>
            </a:r>
            <a:r>
              <a:rPr lang="en-US" dirty="0"/>
              <a:t> para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priviligiados</a:t>
            </a:r>
            <a:r>
              <a:rPr lang="en-US" dirty="0"/>
              <a:t> (root)</a:t>
            </a:r>
          </a:p>
        </p:txBody>
      </p:sp>
    </p:spTree>
    <p:extLst>
      <p:ext uri="{BB962C8B-B14F-4D97-AF65-F5344CB8AC3E}">
        <p14:creationId xmlns:p14="http://schemas.microsoft.com/office/powerpoint/2010/main" val="314420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E565-832E-0042-AB32-112407CD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Outros </a:t>
            </a:r>
            <a:r>
              <a:rPr lang="en-US" dirty="0" err="1"/>
              <a:t>vectores</a:t>
            </a:r>
            <a:r>
              <a:rPr lang="en-US" dirty="0"/>
              <a:t> de entrada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programas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33839-1C2E-7D47-B30E-8D316343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AB8C0-A9EC-4846-8F28-769C3240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4F72-53B8-C341-B946-F646101A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1DF60-B89C-F547-949D-2428C52AD2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Variáveis</a:t>
            </a:r>
            <a:r>
              <a:rPr lang="en-US" dirty="0"/>
              <a:t> de </a:t>
            </a:r>
            <a:r>
              <a:rPr lang="en-US" dirty="0" err="1"/>
              <a:t>ambiente</a:t>
            </a:r>
            <a:endParaRPr lang="en-US" dirty="0"/>
          </a:p>
          <a:p>
            <a:pPr marL="274320" lvl="1" indent="0">
              <a:buNone/>
            </a:pPr>
            <a:r>
              <a:rPr lang="en-US" dirty="0" err="1"/>
              <a:t>Exemplo</a:t>
            </a:r>
            <a:r>
              <a:rPr lang="en-US" dirty="0"/>
              <a:t>: PATH=/bin:/home/</a:t>
            </a:r>
            <a:r>
              <a:rPr lang="en-US" dirty="0" err="1"/>
              <a:t>alice</a:t>
            </a:r>
            <a:r>
              <a:rPr lang="en-US" dirty="0"/>
              <a:t>/bin</a:t>
            </a:r>
          </a:p>
          <a:p>
            <a:endParaRPr lang="en-US" dirty="0"/>
          </a:p>
          <a:p>
            <a:r>
              <a:rPr lang="en-US" dirty="0" err="1"/>
              <a:t>Bibliotecas</a:t>
            </a:r>
            <a:endParaRPr lang="en-US" dirty="0"/>
          </a:p>
          <a:p>
            <a:pPr lvl="1"/>
            <a:r>
              <a:rPr lang="en-US" dirty="0" err="1"/>
              <a:t>Problema</a:t>
            </a:r>
            <a:r>
              <a:rPr lang="en-US" dirty="0"/>
              <a:t> no windows: </a:t>
            </a:r>
            <a:r>
              <a:rPr lang="en-US" dirty="0" err="1"/>
              <a:t>injecção</a:t>
            </a:r>
            <a:r>
              <a:rPr lang="en-US" dirty="0"/>
              <a:t> </a:t>
            </a:r>
            <a:r>
              <a:rPr lang="en-US" dirty="0" err="1"/>
              <a:t>automática</a:t>
            </a:r>
            <a:r>
              <a:rPr lang="en-US" dirty="0"/>
              <a:t> de </a:t>
            </a:r>
            <a:r>
              <a:rPr lang="en-US" dirty="0" err="1"/>
              <a:t>bibliotecas</a:t>
            </a:r>
            <a:r>
              <a:rPr lang="en-US" dirty="0"/>
              <a:t> (que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malicioso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 err="1"/>
              <a:t>Injecção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especiais</a:t>
            </a:r>
            <a:endParaRPr lang="en-US" dirty="0"/>
          </a:p>
          <a:p>
            <a:pPr lvl="1"/>
            <a:r>
              <a:rPr lang="en-US" dirty="0" err="1"/>
              <a:t>Delimitadores</a:t>
            </a:r>
            <a:r>
              <a:rPr lang="en-US" dirty="0"/>
              <a:t>, </a:t>
            </a:r>
            <a:r>
              <a:rPr lang="en-US" dirty="0" err="1"/>
              <a:t>caracteres</a:t>
            </a:r>
            <a:r>
              <a:rPr lang="en-US" dirty="0"/>
              <a:t> NUL, </a:t>
            </a:r>
            <a:r>
              <a:rPr lang="en-US" dirty="0" err="1"/>
              <a:t>separadores</a:t>
            </a:r>
            <a:r>
              <a:rPr lang="en-US" dirty="0"/>
              <a:t> de </a:t>
            </a:r>
            <a:r>
              <a:rPr lang="en-US" dirty="0" err="1"/>
              <a:t>comandos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9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5344-4164-4B4D-9FE5-50EAFAF9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</a:t>
            </a:r>
            <a:r>
              <a:rPr lang="en-US" dirty="0" err="1"/>
              <a:t>passada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74F1F-B0C5-274F-959D-65A14A0E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325DC-0B32-2F46-A410-C67BF44C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0A020-1A9F-F045-BE9D-659AEF8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EEBCF-EE55-C94A-9BF4-D2D10AF731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Estudámos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de bugs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e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séria</a:t>
            </a:r>
            <a:r>
              <a:rPr lang="en-US" dirty="0"/>
              <a:t> </a:t>
            </a:r>
            <a:r>
              <a:rPr lang="en-US" dirty="0" err="1"/>
              <a:t>chamada</a:t>
            </a:r>
            <a:r>
              <a:rPr lang="en-US" dirty="0"/>
              <a:t> </a:t>
            </a:r>
            <a:r>
              <a:rPr lang="en-US" b="1" dirty="0"/>
              <a:t>buffer overflow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8A871-D597-234B-924E-B54F702D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060761"/>
            <a:ext cx="1752600" cy="1752600"/>
          </a:xfrm>
          <a:prstGeom prst="rect">
            <a:avLst/>
          </a:prstGeom>
        </p:spPr>
      </p:pic>
      <p:pic>
        <p:nvPicPr>
          <p:cNvPr id="8" name="Picture 7" descr="Screen Shot 2015-09-24 at 22.06.50.png">
            <a:extLst>
              <a:ext uri="{FF2B5EF4-FFF2-40B4-BE49-F238E27FC236}">
                <a16:creationId xmlns:a16="http://schemas.microsoft.com/office/drawing/2014/main" id="{766DA381-3CB1-1F41-A4CE-BF4634963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04801"/>
            <a:ext cx="6477000" cy="23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68CC-CA8C-E34B-813D-D0DA2E21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CFD20-D222-B242-A802-432C14F4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B5A4F-9FC1-B34D-AD6E-619FDD9B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5E4CD-FBAD-5346-971E-90E40F7E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27FC-E482-7E48-B423-7A43B2E7C0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Corridas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violações</a:t>
            </a:r>
            <a:r>
              <a:rPr lang="en-US" sz="2400" dirty="0"/>
              <a:t> das </a:t>
            </a:r>
            <a:r>
              <a:rPr lang="en-US" sz="2400" dirty="0" err="1"/>
              <a:t>espectativas</a:t>
            </a:r>
            <a:r>
              <a:rPr lang="en-US" sz="2400" dirty="0"/>
              <a:t> do </a:t>
            </a:r>
            <a:r>
              <a:rPr lang="en-US" sz="2400" dirty="0" err="1"/>
              <a:t>programador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a </a:t>
            </a:r>
            <a:r>
              <a:rPr lang="en-US" sz="2400" dirty="0" err="1"/>
              <a:t>atomicidade</a:t>
            </a:r>
            <a:r>
              <a:rPr lang="en-US" sz="2400" dirty="0"/>
              <a:t> de um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durante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janela</a:t>
            </a:r>
            <a:r>
              <a:rPr lang="en-US" sz="2400" dirty="0"/>
              <a:t> de </a:t>
            </a:r>
            <a:r>
              <a:rPr lang="en-US" sz="2400" dirty="0" err="1"/>
              <a:t>vulnerabilidade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principais</a:t>
            </a:r>
            <a:r>
              <a:rPr lang="en-US" sz="2400" dirty="0"/>
              <a:t> </a:t>
            </a:r>
            <a:r>
              <a:rPr lang="en-US" sz="2400" dirty="0" err="1"/>
              <a:t>objectivos</a:t>
            </a:r>
            <a:r>
              <a:rPr lang="en-US" sz="2400" dirty="0"/>
              <a:t> de </a:t>
            </a:r>
            <a:r>
              <a:rPr lang="en-US" sz="2400" dirty="0" err="1"/>
              <a:t>explorar</a:t>
            </a:r>
            <a:r>
              <a:rPr lang="en-US" sz="2400" dirty="0"/>
              <a:t> </a:t>
            </a:r>
            <a:r>
              <a:rPr lang="en-US" sz="2400" dirty="0" err="1"/>
              <a:t>essas</a:t>
            </a:r>
            <a:r>
              <a:rPr lang="en-US" sz="2400" dirty="0"/>
              <a:t> </a:t>
            </a:r>
            <a:r>
              <a:rPr lang="en-US" sz="2400" dirty="0" err="1"/>
              <a:t>vulnerabilidades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escalar</a:t>
            </a:r>
            <a:r>
              <a:rPr lang="en-US" sz="2400" dirty="0"/>
              <a:t> </a:t>
            </a:r>
            <a:r>
              <a:rPr lang="en-US" sz="2400" dirty="0" err="1"/>
              <a:t>privilégios</a:t>
            </a:r>
            <a:r>
              <a:rPr lang="en-US" sz="2400" dirty="0"/>
              <a:t> e as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comuns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: TOCTOU, </a:t>
            </a:r>
            <a:r>
              <a:rPr lang="en-US" sz="2400" dirty="0" err="1"/>
              <a:t>ficheiros</a:t>
            </a:r>
            <a:r>
              <a:rPr lang="en-US" sz="2400" dirty="0"/>
              <a:t> </a:t>
            </a:r>
            <a:r>
              <a:rPr lang="en-US" sz="2400" dirty="0" err="1"/>
              <a:t>temporários</a:t>
            </a:r>
            <a:r>
              <a:rPr lang="en-US" sz="2400" dirty="0"/>
              <a:t>, e </a:t>
            </a:r>
            <a:r>
              <a:rPr lang="en-US" sz="2400" dirty="0" err="1"/>
              <a:t>concorrência</a:t>
            </a:r>
            <a:endParaRPr lang="en-US" sz="2400" dirty="0"/>
          </a:p>
          <a:p>
            <a:endParaRPr lang="en-US" sz="2400" i="1" dirty="0"/>
          </a:p>
          <a:p>
            <a:r>
              <a:rPr lang="en-US" sz="2400" dirty="0" err="1"/>
              <a:t>Outra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de </a:t>
            </a:r>
            <a:r>
              <a:rPr lang="en-US" sz="2400" dirty="0" err="1"/>
              <a:t>vulnerabilidades</a:t>
            </a:r>
            <a:r>
              <a:rPr lang="en-US" sz="2400" dirty="0"/>
              <a:t>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deficiente</a:t>
            </a:r>
            <a:r>
              <a:rPr lang="en-US" sz="2400" dirty="0"/>
              <a:t> </a:t>
            </a:r>
            <a:r>
              <a:rPr lang="en-US" sz="2400" dirty="0" err="1"/>
              <a:t>validação</a:t>
            </a:r>
            <a:r>
              <a:rPr lang="en-US" sz="2400" dirty="0"/>
              <a:t> de entradas, que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atancante</a:t>
            </a:r>
            <a:r>
              <a:rPr lang="en-US" sz="2400" dirty="0"/>
              <a:t> </a:t>
            </a:r>
            <a:r>
              <a:rPr lang="en-US" sz="2400" dirty="0" err="1"/>
              <a:t>injectar</a:t>
            </a:r>
            <a:r>
              <a:rPr lang="en-US" sz="2400" dirty="0"/>
              <a:t> dados que </a:t>
            </a:r>
            <a:r>
              <a:rPr lang="en-US" sz="2400" dirty="0" err="1"/>
              <a:t>resultem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 </a:t>
            </a:r>
            <a:r>
              <a:rPr lang="en-US" sz="2400" dirty="0" err="1"/>
              <a:t>desvio</a:t>
            </a:r>
            <a:r>
              <a:rPr lang="en-US" sz="2400" dirty="0"/>
              <a:t> do </a:t>
            </a:r>
            <a:r>
              <a:rPr lang="en-US" sz="2400" dirty="0" err="1"/>
              <a:t>comportamento</a:t>
            </a:r>
            <a:r>
              <a:rPr lang="en-US" sz="2400" dirty="0"/>
              <a:t> normal do </a:t>
            </a:r>
            <a:r>
              <a:rPr lang="en-US" sz="2400" dirty="0" err="1"/>
              <a:t>programa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6546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 e </a:t>
            </a:r>
            <a:r>
              <a:rPr lang="en-US" dirty="0" err="1"/>
              <a:t>próxima</a:t>
            </a:r>
            <a:r>
              <a:rPr lang="en-US" dirty="0"/>
              <a:t> aula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Bibliografia</a:t>
            </a:r>
            <a:endParaRPr lang="en-US" dirty="0"/>
          </a:p>
          <a:p>
            <a:pPr lvl="1"/>
            <a:r>
              <a:rPr lang="en-US" dirty="0"/>
              <a:t>[Correia17] </a:t>
            </a:r>
            <a:r>
              <a:rPr lang="en-US" dirty="0" err="1"/>
              <a:t>Capítulos</a:t>
            </a:r>
            <a:r>
              <a:rPr lang="en-US" dirty="0"/>
              <a:t> 6 e 7</a:t>
            </a:r>
          </a:p>
          <a:p>
            <a:endParaRPr lang="en-US" dirty="0"/>
          </a:p>
          <a:p>
            <a:r>
              <a:rPr lang="en-US" dirty="0" err="1"/>
              <a:t>Próxima</a:t>
            </a:r>
            <a:r>
              <a:rPr lang="en-US" dirty="0"/>
              <a:t> aula</a:t>
            </a:r>
          </a:p>
          <a:p>
            <a:pPr lvl="1"/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Web e </a:t>
            </a:r>
            <a:r>
              <a:rPr lang="en-US" dirty="0" err="1"/>
              <a:t>em</a:t>
            </a:r>
            <a:r>
              <a:rPr lang="en-US" dirty="0"/>
              <a:t> bases de dados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2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estamos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0" y="1219200"/>
            <a:ext cx="7467600" cy="4937760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Parte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I: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Enquadramento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protecção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(2 aulas)</a:t>
            </a:r>
          </a:p>
          <a:p>
            <a:pPr lvl="1"/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Conceitos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segurança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software,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mecanismos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básicos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segurança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sz="2000" dirty="0"/>
          </a:p>
          <a:p>
            <a:r>
              <a:rPr lang="en-US" sz="2400" b="1" dirty="0" err="1"/>
              <a:t>Parte</a:t>
            </a:r>
            <a:r>
              <a:rPr lang="en-US" sz="2400" b="1" dirty="0"/>
              <a:t> II: </a:t>
            </a:r>
            <a:r>
              <a:rPr lang="en-US" sz="2400" b="1" dirty="0" err="1"/>
              <a:t>Vulnerabilidades</a:t>
            </a:r>
            <a:r>
              <a:rPr lang="en-US" sz="2400" b="1" dirty="0"/>
              <a:t> (3 aulas)</a:t>
            </a:r>
          </a:p>
          <a:p>
            <a:pPr lvl="1"/>
            <a:r>
              <a:rPr lang="en-US" sz="2000" dirty="0"/>
              <a:t>Buffer overflows, corridas e </a:t>
            </a:r>
            <a:r>
              <a:rPr lang="en-US" sz="2000" dirty="0" err="1"/>
              <a:t>validação</a:t>
            </a:r>
            <a:r>
              <a:rPr lang="en-US" sz="2000" dirty="0"/>
              <a:t> de entradas, </a:t>
            </a:r>
            <a:r>
              <a:rPr lang="en-US" sz="2000" dirty="0" err="1"/>
              <a:t>vulnerabilidades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web e </a:t>
            </a:r>
            <a:r>
              <a:rPr lang="en-US" sz="2000" dirty="0" err="1"/>
              <a:t>em</a:t>
            </a:r>
            <a:r>
              <a:rPr lang="en-US" sz="2000" dirty="0"/>
              <a:t> bases de dados</a:t>
            </a:r>
          </a:p>
          <a:p>
            <a:pPr lvl="1"/>
            <a:endParaRPr lang="en-US" sz="2000" dirty="0"/>
          </a:p>
          <a:p>
            <a:r>
              <a:rPr lang="en-US" sz="2400" b="1" dirty="0" err="1"/>
              <a:t>Parte</a:t>
            </a:r>
            <a:r>
              <a:rPr lang="en-US" sz="2400" b="1" dirty="0"/>
              <a:t> III: </a:t>
            </a:r>
            <a:r>
              <a:rPr lang="en-US" sz="2400" b="1" dirty="0" err="1"/>
              <a:t>Técnicas</a:t>
            </a:r>
            <a:r>
              <a:rPr lang="en-US" sz="2400" b="1" dirty="0"/>
              <a:t> de </a:t>
            </a:r>
            <a:r>
              <a:rPr lang="en-US" sz="2400" b="1" dirty="0" err="1"/>
              <a:t>protecção</a:t>
            </a:r>
            <a:r>
              <a:rPr lang="en-US" sz="2400" b="1" dirty="0"/>
              <a:t> (4 aulas)</a:t>
            </a:r>
          </a:p>
          <a:p>
            <a:pPr lvl="1"/>
            <a:r>
              <a:rPr lang="en-US" sz="2000" dirty="0"/>
              <a:t>Auditoria e teste de software, </a:t>
            </a:r>
            <a:r>
              <a:rPr lang="en-US" sz="2000" dirty="0" err="1"/>
              <a:t>análise</a:t>
            </a:r>
            <a:r>
              <a:rPr lang="en-US" sz="2000" dirty="0"/>
              <a:t> </a:t>
            </a:r>
            <a:r>
              <a:rPr lang="en-US" sz="2000" dirty="0" err="1"/>
              <a:t>estática</a:t>
            </a:r>
            <a:r>
              <a:rPr lang="en-US" sz="2000" dirty="0"/>
              <a:t> de </a:t>
            </a:r>
            <a:r>
              <a:rPr lang="en-US" sz="2000" dirty="0" err="1"/>
              <a:t>código</a:t>
            </a:r>
            <a:r>
              <a:rPr lang="en-US" sz="2000" dirty="0"/>
              <a:t>, </a:t>
            </a:r>
            <a:r>
              <a:rPr lang="en-US" sz="2000" dirty="0" err="1"/>
              <a:t>protecção</a:t>
            </a:r>
            <a:r>
              <a:rPr lang="en-US" sz="2000" dirty="0"/>
              <a:t> </a:t>
            </a:r>
            <a:r>
              <a:rPr lang="en-US" sz="2000" dirty="0" err="1"/>
              <a:t>dinâmica</a:t>
            </a:r>
            <a:r>
              <a:rPr lang="en-US" sz="2000" dirty="0"/>
              <a:t>, </a:t>
            </a:r>
            <a:r>
              <a:rPr lang="en-US" sz="2000" dirty="0" err="1"/>
              <a:t>validação</a:t>
            </a:r>
            <a:r>
              <a:rPr lang="en-US" sz="2000" dirty="0"/>
              <a:t> e </a:t>
            </a:r>
            <a:r>
              <a:rPr lang="en-US" sz="2000" dirty="0" err="1"/>
              <a:t>codificação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b="1" dirty="0" err="1"/>
              <a:t>Parte</a:t>
            </a:r>
            <a:r>
              <a:rPr lang="en-US" sz="2400" b="1" dirty="0"/>
              <a:t> IV: </a:t>
            </a:r>
            <a:r>
              <a:rPr lang="en-US" sz="2400" b="1" dirty="0" err="1"/>
              <a:t>Tópicos</a:t>
            </a:r>
            <a:r>
              <a:rPr lang="en-US" sz="2400" b="1" dirty="0"/>
              <a:t> </a:t>
            </a:r>
            <a:r>
              <a:rPr lang="en-US" sz="2400" b="1" dirty="0" err="1"/>
              <a:t>avançados</a:t>
            </a:r>
            <a:r>
              <a:rPr lang="en-US" sz="2400" b="1" dirty="0"/>
              <a:t> (1 aula)</a:t>
            </a:r>
          </a:p>
          <a:p>
            <a:pPr lvl="1"/>
            <a:r>
              <a:rPr lang="en-US" sz="2000" dirty="0"/>
              <a:t>Trusted computing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4597A12-8B88-3547-9C33-6DC79CAAFD94}"/>
              </a:ext>
            </a:extLst>
          </p:cNvPr>
          <p:cNvSpPr/>
          <p:nvPr/>
        </p:nvSpPr>
        <p:spPr>
          <a:xfrm>
            <a:off x="240792" y="259080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A053-E710-DD40-80C5-0996E2E7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 para </a:t>
            </a:r>
            <a:r>
              <a:rPr lang="en-US" dirty="0" err="1"/>
              <a:t>esta</a:t>
            </a:r>
            <a:r>
              <a:rPr lang="en-US" dirty="0"/>
              <a:t> aula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5B8F0-DF35-734F-AFA8-1909F9DE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5D9C6-8BB1-2642-9412-838726AB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82DF4-115C-724A-975C-BC9F80A8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40191-56CF-B240-ADF6-14217E25AE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a corridas</a:t>
            </a:r>
          </a:p>
          <a:p>
            <a:endParaRPr lang="en-US" dirty="0"/>
          </a:p>
          <a:p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validação</a:t>
            </a:r>
            <a:r>
              <a:rPr lang="en-US" dirty="0"/>
              <a:t> de entradas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8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065597-B38C-3C4A-A732-97A4891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a corridas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93F9-01A7-D544-81BA-3EB4C0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CA35-7D0A-6D4A-9185-3373EC7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EED-259C-9F47-AD3A-0A6F09C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582B-6620-9D47-99C6-5FD567F4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Corridas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de </a:t>
            </a:r>
            <a:r>
              <a:rPr lang="en-US" dirty="0" err="1"/>
              <a:t>vulnerabilidades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36F56-A993-734E-BD80-5A9AF3B2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ABE1E-2B1A-9548-8631-64A33739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C48D3-0783-1043-9810-040FD0D5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Screen Shot 2015-09-10 at 18.27.05.png">
            <a:extLst>
              <a:ext uri="{FF2B5EF4-FFF2-40B4-BE49-F238E27FC236}">
                <a16:creationId xmlns:a16="http://schemas.microsoft.com/office/drawing/2014/main" id="{730DC6DA-E05D-7A4C-83E0-A9B29663A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19" y="1219200"/>
            <a:ext cx="7293581" cy="5062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171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B5CA-2523-4142-BE7A-BABC880C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Exemplo</a:t>
            </a:r>
            <a:r>
              <a:rPr lang="en-US" dirty="0"/>
              <a:t> – </a:t>
            </a:r>
            <a:r>
              <a:rPr lang="en-US" dirty="0" err="1"/>
              <a:t>Falha</a:t>
            </a:r>
            <a:r>
              <a:rPr lang="en-US" dirty="0"/>
              <a:t> de </a:t>
            </a:r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dirty="0" err="1"/>
              <a:t>afecta</a:t>
            </a:r>
            <a:r>
              <a:rPr lang="en-US" dirty="0"/>
              <a:t> 50M </a:t>
            </a:r>
            <a:r>
              <a:rPr lang="en-US" dirty="0" err="1"/>
              <a:t>pessoas</a:t>
            </a:r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AA540-FA2C-2B42-A40B-E0E95C53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B7D2-E72F-A444-BD9C-0B664543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F0575-15A0-7949-95DC-4D4CACDC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A3517-2E4C-424E-8B55-7D16F4670E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/>
              <a:t>A number of factors and failings came together to make the August 14th northeastern blackout the worst outage in North American history. </a:t>
            </a:r>
          </a:p>
          <a:p>
            <a:pPr>
              <a:buFontTx/>
              <a:buNone/>
            </a:pPr>
            <a:r>
              <a:rPr lang="en-US" sz="2000" dirty="0"/>
              <a:t>One of them was buried in a massive piece of software (…) running on an energy management computer in Ohio. (...) </a:t>
            </a:r>
          </a:p>
          <a:p>
            <a:pPr>
              <a:buFontTx/>
              <a:buNone/>
            </a:pPr>
            <a:r>
              <a:rPr lang="en-US" sz="2000" dirty="0"/>
              <a:t>The alarm system failed at the worst possible time: (…) at the critical moment of the blackout’s earliest events. (...) </a:t>
            </a:r>
          </a:p>
          <a:p>
            <a:pPr>
              <a:buFontTx/>
              <a:buNone/>
            </a:pPr>
            <a:r>
              <a:rPr lang="en-US" sz="2000" dirty="0"/>
              <a:t>(…)  the bug was unmasked as a particularly subtle incarnation of a common programming error called a “</a:t>
            </a:r>
            <a:r>
              <a:rPr lang="en-US" sz="2000" u="sng" dirty="0"/>
              <a:t>race condition</a:t>
            </a:r>
            <a:r>
              <a:rPr lang="en-US" sz="2000" dirty="0"/>
              <a:t>” </a:t>
            </a:r>
          </a:p>
          <a:p>
            <a:pPr>
              <a:buFontTx/>
              <a:buNone/>
            </a:pPr>
            <a:r>
              <a:rPr lang="en-US" sz="2000" dirty="0"/>
              <a:t>There was </a:t>
            </a:r>
            <a:r>
              <a:rPr lang="en-US" sz="2000" u="sng" dirty="0"/>
              <a:t>a couple of processes that (…) were both able to get write access to a data structure at the same time. (...) that corruption lead to the alarm event application getting into an infinite loop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Kevin Poulsen, Tracking the blackout bug, Security Focus, April 8, 2004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>
                <a:hlinkClick r:id="rId2"/>
              </a:rPr>
              <a:t>http://www.thestar.com/photos/2013/08/13/blackout_2003_the_day_in_photos.html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339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8BFA-050F-6D42-90DE-FD6F331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são</a:t>
            </a:r>
            <a:r>
              <a:rPr lang="en-US" dirty="0"/>
              <a:t> corridas (race conditions)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6D0D5-1699-DB40-8E7D-C292ED38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F094A-2B54-AD4F-8A8C-37C05EB5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11794-E58F-4946-8CD0-D45B3E60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5574D-C50C-804F-BD28-D6B42EB87D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Ocorre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violação</a:t>
            </a:r>
            <a:r>
              <a:rPr lang="en-US" dirty="0"/>
              <a:t> da </a:t>
            </a:r>
            <a:r>
              <a:rPr lang="en-US" dirty="0" err="1"/>
              <a:t>assumpção</a:t>
            </a:r>
            <a:r>
              <a:rPr lang="en-US" dirty="0"/>
              <a:t> de </a:t>
            </a:r>
            <a:r>
              <a:rPr lang="en-US" dirty="0" err="1"/>
              <a:t>atomicidade</a:t>
            </a:r>
            <a:endParaRPr lang="en-US" dirty="0"/>
          </a:p>
          <a:p>
            <a:pPr lvl="1"/>
            <a:r>
              <a:rPr lang="en-US" dirty="0"/>
              <a:t>Durante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janela</a:t>
            </a:r>
            <a:r>
              <a:rPr lang="en-US" dirty="0"/>
              <a:t> de </a:t>
            </a:r>
            <a:r>
              <a:rPr lang="en-US" dirty="0" err="1"/>
              <a:t>oportunidade</a:t>
            </a:r>
            <a:endParaRPr lang="en-US" dirty="0"/>
          </a:p>
          <a:p>
            <a:pPr lvl="1"/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acedem</a:t>
            </a:r>
            <a:r>
              <a:rPr lang="en-US" dirty="0"/>
              <a:t> </a:t>
            </a:r>
            <a:r>
              <a:rPr lang="en-US" dirty="0" err="1"/>
              <a:t>concorrentemente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objecto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vulnerabilidade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a um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concorrência</a:t>
            </a:r>
            <a:r>
              <a:rPr lang="en-US" dirty="0"/>
              <a:t> /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sincronização</a:t>
            </a:r>
            <a:r>
              <a:rPr lang="en-US" dirty="0"/>
              <a:t> </a:t>
            </a:r>
            <a:r>
              <a:rPr lang="en-US" dirty="0" err="1"/>
              <a:t>adequada</a:t>
            </a:r>
            <a:endParaRPr lang="en-US" dirty="0"/>
          </a:p>
          <a:p>
            <a:pPr lvl="1"/>
            <a:r>
              <a:rPr lang="en-US" dirty="0"/>
              <a:t>Entre um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malicioso</a:t>
            </a:r>
            <a:r>
              <a:rPr lang="en-US" dirty="0"/>
              <a:t> e um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alvo</a:t>
            </a:r>
            <a:r>
              <a:rPr lang="en-US" dirty="0"/>
              <a:t> (</a:t>
            </a:r>
            <a:r>
              <a:rPr lang="en-US" dirty="0" err="1"/>
              <a:t>vítima</a:t>
            </a:r>
            <a:r>
              <a:rPr lang="en-US" dirty="0"/>
              <a:t>), </a:t>
            </a:r>
            <a:r>
              <a:rPr lang="en-US" dirty="0" err="1"/>
              <a:t>ou</a:t>
            </a:r>
            <a:endParaRPr lang="en-US" dirty="0"/>
          </a:p>
          <a:p>
            <a:pPr lvl="1"/>
            <a:r>
              <a:rPr lang="en-US" dirty="0"/>
              <a:t>Entre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alvo</a:t>
            </a:r>
            <a:r>
              <a:rPr lang="en-US" dirty="0"/>
              <a:t> (</a:t>
            </a:r>
            <a:r>
              <a:rPr lang="en-US" dirty="0" err="1"/>
              <a:t>vítimas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atacante</a:t>
            </a:r>
            <a:r>
              <a:rPr lang="en-US" dirty="0"/>
              <a:t> </a:t>
            </a:r>
            <a:r>
              <a:rPr lang="en-US" dirty="0" err="1"/>
              <a:t>procura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a </a:t>
            </a:r>
            <a:r>
              <a:rPr lang="en-US" dirty="0" err="1"/>
              <a:t>assumpção</a:t>
            </a:r>
            <a:r>
              <a:rPr lang="en-US" dirty="0"/>
              <a:t> de </a:t>
            </a:r>
            <a:r>
              <a:rPr lang="en-US" dirty="0" err="1"/>
              <a:t>atomicidade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janela</a:t>
            </a:r>
            <a:r>
              <a:rPr lang="en-US" dirty="0"/>
              <a:t> de </a:t>
            </a:r>
            <a:r>
              <a:rPr lang="en-US" dirty="0" err="1"/>
              <a:t>vulnerabilidade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CBCC-81E9-1141-BE39-F18E3DFA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vulnerável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F42AB-84AA-0B4B-8EB9-A0FD27A3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9DC3D-B836-C049-8ADD-088CE65D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493DD-19BD-FA4C-8061-146C2FAF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F53F7-7D24-CA43-9243-7D8B303EF2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serviço</a:t>
            </a:r>
            <a:r>
              <a:rPr lang="en-US" dirty="0"/>
              <a:t> que </a:t>
            </a:r>
            <a:r>
              <a:rPr lang="en-US" dirty="0" err="1"/>
              <a:t>produz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sequenciais</a:t>
            </a:r>
            <a:r>
              <a:rPr lang="en-US" dirty="0"/>
              <a:t> </a:t>
            </a:r>
            <a:r>
              <a:rPr lang="en-US" dirty="0" err="1"/>
              <a:t>únicos</a:t>
            </a:r>
            <a:endParaRPr lang="en-US" dirty="0"/>
          </a:p>
          <a:p>
            <a:pPr lvl="1"/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concorrentemente</a:t>
            </a:r>
            <a:endParaRPr lang="en-US" dirty="0"/>
          </a:p>
          <a:p>
            <a:pPr lvl="1"/>
            <a:r>
              <a:rPr lang="en-US" dirty="0" err="1"/>
              <a:t>Vulnerabilidade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retornar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múltiplas</a:t>
            </a:r>
            <a:r>
              <a:rPr lang="en-US" dirty="0"/>
              <a:t> </a:t>
            </a:r>
            <a:r>
              <a:rPr lang="en-US" dirty="0" err="1"/>
              <a:t>vezes</a:t>
            </a:r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sz="2000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000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0;   // shared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getticket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7213B3-55C5-5947-915B-777F3C257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687" y="4648200"/>
            <a:ext cx="3690113" cy="905505"/>
          </a:xfrm>
          <a:prstGeom prst="rect">
            <a:avLst/>
          </a:prstGeom>
          <a:noFill/>
          <a:ln w="9525" algn="ctr">
            <a:solidFill>
              <a:srgbClr val="270076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pt-PT" sz="2400" dirty="0">
                <a:solidFill>
                  <a:srgbClr val="330099"/>
                </a:solidFill>
              </a:rPr>
              <a:t>Assumpção de atomicidade?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pt-PT" sz="2400" dirty="0">
                <a:solidFill>
                  <a:srgbClr val="330099"/>
                </a:solidFill>
              </a:rPr>
              <a:t>Janela de vulnerabilidade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DD063C27-7741-8B45-8D4D-C4B2D3567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8487" y="5257800"/>
            <a:ext cx="14081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9413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tos_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santos_theme.thmx</Template>
  <TotalTime>12293</TotalTime>
  <Words>1397</Words>
  <Application>Microsoft Macintosh PowerPoint</Application>
  <PresentationFormat>On-screen Show (4:3)</PresentationFormat>
  <Paragraphs>226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Gill Sans MT</vt:lpstr>
      <vt:lpstr>Tw Cen MT</vt:lpstr>
      <vt:lpstr>Wingdings</vt:lpstr>
      <vt:lpstr>Wingdings 3</vt:lpstr>
      <vt:lpstr>santos_theme</vt:lpstr>
      <vt:lpstr>Corridas e Validação de Entradas  Parte II: Vulnerabilidades</vt:lpstr>
      <vt:lpstr>Aula passada</vt:lpstr>
      <vt:lpstr>Onde estamos</vt:lpstr>
      <vt:lpstr>Plano para esta aula</vt:lpstr>
      <vt:lpstr>Vulnerabilidades devido a corridas</vt:lpstr>
      <vt:lpstr>Corridas são grande fonte de vulnerabilidades</vt:lpstr>
      <vt:lpstr>Exemplo – Falha de energia afecta 50M pessoas </vt:lpstr>
      <vt:lpstr>O que são corridas (race conditions)</vt:lpstr>
      <vt:lpstr>Exemplo de um programa vulnerável</vt:lpstr>
      <vt:lpstr>Algumas características das corridas</vt:lpstr>
      <vt:lpstr>TOCTOU: Time-of-check to time of use</vt:lpstr>
      <vt:lpstr>Ficheiros temporários</vt:lpstr>
      <vt:lpstr>Concorrência</vt:lpstr>
      <vt:lpstr>Exemplo de concorrência: Java servlet</vt:lpstr>
      <vt:lpstr>Vulnerabilidades de validação de entradas</vt:lpstr>
      <vt:lpstr>Validação de entradas</vt:lpstr>
      <vt:lpstr>Exemplo de um ataque real</vt:lpstr>
      <vt:lpstr>Entradas: argumentos para os programas</vt:lpstr>
      <vt:lpstr>Outros vectores de entrada para os programas</vt:lpstr>
      <vt:lpstr>Conclusões</vt:lpstr>
      <vt:lpstr>Referências e próxima aula</vt:lpstr>
    </vt:vector>
  </TitlesOfParts>
  <Company>MPI-SWS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Policy-Sealed Data: A New Abstraction for Building Trusted Cloud Services</dc:title>
  <dc:creator>Nuno Santos</dc:creator>
  <cp:lastModifiedBy>Microsoft Office User</cp:lastModifiedBy>
  <cp:revision>3450</cp:revision>
  <cp:lastPrinted>2019-07-09T01:35:01Z</cp:lastPrinted>
  <dcterms:created xsi:type="dcterms:W3CDTF">2012-05-28T08:58:25Z</dcterms:created>
  <dcterms:modified xsi:type="dcterms:W3CDTF">2019-07-10T15:15:02Z</dcterms:modified>
</cp:coreProperties>
</file>