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1336" r:id="rId3"/>
    <p:sldId id="1392" r:id="rId4"/>
    <p:sldId id="1393" r:id="rId5"/>
    <p:sldId id="1466" r:id="rId6"/>
    <p:sldId id="1474" r:id="rId7"/>
    <p:sldId id="1475" r:id="rId8"/>
    <p:sldId id="1477" r:id="rId9"/>
    <p:sldId id="1476" r:id="rId10"/>
    <p:sldId id="1478" r:id="rId11"/>
    <p:sldId id="1479" r:id="rId12"/>
    <p:sldId id="1415" r:id="rId13"/>
    <p:sldId id="1457" r:id="rId14"/>
    <p:sldId id="1467" r:id="rId15"/>
    <p:sldId id="1468" r:id="rId16"/>
    <p:sldId id="1469" r:id="rId17"/>
    <p:sldId id="1470" r:id="rId18"/>
    <p:sldId id="1471" r:id="rId19"/>
    <p:sldId id="1472" r:id="rId20"/>
    <p:sldId id="1473" r:id="rId21"/>
    <p:sldId id="1387" r:id="rId22"/>
    <p:sldId id="121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FF"/>
    <a:srgbClr val="FF0003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77570" autoAdjust="0"/>
  </p:normalViewPr>
  <p:slideViewPr>
    <p:cSldViewPr snapToObjects="1">
      <p:cViewPr varScale="1">
        <p:scale>
          <a:sx n="54" d="100"/>
          <a:sy n="54" d="100"/>
        </p:scale>
        <p:origin x="1168" y="192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494D-859D-274A-AC48-992865109D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E0D6-8482-7C4F-9ECF-D947BC5FB4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fstack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-protector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Emit extra code to check for buffer overflows, such as stack smashing attacks. This is done by adding a guard variable to functions with vulnerable objects. This includes functions that call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functions with buffers larger than 8 bytes. The guards are initialized when a function is entered and then checked when the function exits. If a guard check fails, an error message is printed and the program exits.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fstack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-protector-all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fstack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-protector except that all functions are protected.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-stack-protector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0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err="1"/>
              <a:t>Exemplo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: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*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[10];</a:t>
            </a:r>
          </a:p>
          <a:p>
            <a:r>
              <a:rPr lang="hu-H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int i;</a:t>
            </a:r>
          </a:p>
          <a:p>
            <a:endParaRPr lang="hu-H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(i=0; i&lt;10; i++) {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 = 'a';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[i]='\0';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%s", 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8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2DD6-4393-954B-BD90-5ECC0B0E3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5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82DB-05E4-0D49-BD17-38084C52DD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7AD725-2994-8245-AD02-A263368B9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pic>
        <p:nvPicPr>
          <p:cNvPr id="3" name="Picture 2" descr="IST_A_RGB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29876" r="17272" b="27670"/>
          <a:stretch/>
        </p:blipFill>
        <p:spPr>
          <a:xfrm>
            <a:off x="154953" y="5530682"/>
            <a:ext cx="2272142" cy="1041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31900" r="18296" b="31346"/>
          <a:stretch/>
        </p:blipFill>
        <p:spPr>
          <a:xfrm>
            <a:off x="418286" y="261887"/>
            <a:ext cx="1946032" cy="8049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Arial"/>
                <a:cs typeface="Arial"/>
              </a:rPr>
              <a:t>Análise</a:t>
            </a: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err="1">
                <a:latin typeface="Arial"/>
                <a:cs typeface="Arial"/>
              </a:rPr>
              <a:t>Estática</a:t>
            </a:r>
            <a:r>
              <a:rPr lang="en-US" sz="3600" b="1" dirty="0">
                <a:latin typeface="Arial"/>
                <a:cs typeface="Arial"/>
              </a:rPr>
              <a:t> e </a:t>
            </a:r>
            <a:r>
              <a:rPr lang="en-US" sz="3600" b="1" dirty="0" err="1">
                <a:latin typeface="Arial"/>
                <a:cs typeface="Arial"/>
              </a:rPr>
              <a:t>Protecção</a:t>
            </a: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err="1">
                <a:latin typeface="Arial"/>
                <a:cs typeface="Arial"/>
              </a:rPr>
              <a:t>Dinâmica</a:t>
            </a:r>
            <a:br>
              <a:rPr lang="en-US" sz="3600" b="1" dirty="0">
                <a:latin typeface="Arial"/>
                <a:cs typeface="Arial"/>
              </a:rPr>
            </a:br>
            <a:br>
              <a:rPr lang="en-US" sz="3600" b="1" dirty="0">
                <a:latin typeface="Arial"/>
                <a:cs typeface="Arial"/>
              </a:rPr>
            </a:br>
            <a:r>
              <a:rPr lang="en-US" sz="2200" b="1" dirty="0" err="1">
                <a:latin typeface="Arial"/>
                <a:cs typeface="Arial"/>
              </a:rPr>
              <a:t>Parte</a:t>
            </a:r>
            <a:r>
              <a:rPr lang="en-US" sz="2200" b="1" dirty="0">
                <a:latin typeface="Arial"/>
                <a:cs typeface="Arial"/>
              </a:rPr>
              <a:t> III: </a:t>
            </a:r>
            <a:r>
              <a:rPr lang="en-US" sz="2200" b="1" dirty="0" err="1">
                <a:latin typeface="Arial"/>
                <a:cs typeface="Arial"/>
              </a:rPr>
              <a:t>Técnicas</a:t>
            </a:r>
            <a:r>
              <a:rPr lang="en-US" sz="2200" b="1" dirty="0">
                <a:latin typeface="Arial"/>
                <a:cs typeface="Arial"/>
              </a:rPr>
              <a:t> de </a:t>
            </a:r>
            <a:r>
              <a:rPr lang="en-US" sz="2200" b="1" dirty="0" err="1">
                <a:latin typeface="Arial"/>
                <a:cs typeface="Arial"/>
              </a:rPr>
              <a:t>Protecção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2019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C675-6EA1-6644-B158-744D6720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base de dados (</a:t>
            </a:r>
            <a:r>
              <a:rPr lang="en-US" dirty="0" err="1"/>
              <a:t>Flawfinder</a:t>
            </a:r>
            <a:r>
              <a:rPr lang="en-US" dirty="0"/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9BEE1-13B9-EF43-9AEE-B07987CD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D1E0F-CB0F-4E4E-8F41-E196168F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F224-7277-114D-86D4-F38C2F7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5B5D6-2A69-D741-8A54-71CC0C28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569913" y="1687513"/>
            <a:ext cx="8023225" cy="439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2588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4794-3C09-F746-B34C-16D0BDB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AE016-AA46-9148-AC7D-8FC7FF47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371DA-F52D-9B40-8230-F43D798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D658-0D07-3144-AF41-4B0A9B8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B3ECE-DEA2-D346-A3FE-B5546F845D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 </a:t>
            </a:r>
            <a:r>
              <a:rPr lang="en-US" sz="2400" dirty="0" err="1"/>
              <a:t>ferramentes</a:t>
            </a:r>
            <a:r>
              <a:rPr lang="en-US" sz="2400" dirty="0"/>
              <a:t> </a:t>
            </a:r>
            <a:r>
              <a:rPr lang="en-US" sz="2400" dirty="0" err="1"/>
              <a:t>básicas</a:t>
            </a:r>
            <a:r>
              <a:rPr lang="en-US" sz="2400" dirty="0"/>
              <a:t> de </a:t>
            </a:r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estática</a:t>
            </a:r>
            <a:r>
              <a:rPr lang="en-US" sz="2400" dirty="0"/>
              <a:t> </a:t>
            </a:r>
            <a:r>
              <a:rPr lang="en-US" sz="2400" dirty="0" err="1"/>
              <a:t>encontram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endParaRPr lang="en-US" sz="2400" dirty="0"/>
          </a:p>
          <a:p>
            <a:pPr lvl="1"/>
            <a:r>
              <a:rPr lang="en-US" sz="1800" dirty="0" err="1"/>
              <a:t>Melhores</a:t>
            </a:r>
            <a:r>
              <a:rPr lang="en-US" sz="1800" dirty="0"/>
              <a:t> que o grep: </a:t>
            </a:r>
            <a:r>
              <a:rPr lang="en-US" sz="1800" dirty="0" err="1"/>
              <a:t>detectam</a:t>
            </a:r>
            <a:r>
              <a:rPr lang="en-US" sz="1800" dirty="0"/>
              <a:t> que o </a:t>
            </a:r>
            <a:r>
              <a:rPr lang="en-US" sz="1800" dirty="0" err="1"/>
              <a:t>nome</a:t>
            </a:r>
            <a:r>
              <a:rPr lang="en-US" sz="1800" dirty="0"/>
              <a:t> da </a:t>
            </a:r>
            <a:r>
              <a:rPr lang="en-US" sz="1800" dirty="0" err="1"/>
              <a:t>função</a:t>
            </a:r>
            <a:r>
              <a:rPr lang="en-US" sz="1800" dirty="0"/>
              <a:t>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chamada</a:t>
            </a:r>
            <a:r>
              <a:rPr lang="en-US" sz="1800" dirty="0"/>
              <a:t> real</a:t>
            </a:r>
          </a:p>
          <a:p>
            <a:pPr lvl="1"/>
            <a:endParaRPr lang="en-US" sz="1800" dirty="0"/>
          </a:p>
          <a:p>
            <a:r>
              <a:rPr lang="en-US" sz="2400" dirty="0"/>
              <a:t>Mas </a:t>
            </a:r>
            <a:r>
              <a:rPr lang="en-US" sz="2400" dirty="0" err="1"/>
              <a:t>geram</a:t>
            </a:r>
            <a:r>
              <a:rPr lang="en-US" sz="2400" dirty="0"/>
              <a:t> </a:t>
            </a:r>
            <a:r>
              <a:rPr lang="en-US" sz="2400" dirty="0" err="1"/>
              <a:t>muitos</a:t>
            </a:r>
            <a:r>
              <a:rPr lang="en-US" sz="2400" dirty="0"/>
              <a:t> </a:t>
            </a:r>
            <a:r>
              <a:rPr lang="en-US" sz="2400" b="1" dirty="0" err="1"/>
              <a:t>falsos</a:t>
            </a:r>
            <a:r>
              <a:rPr lang="en-US" sz="2400" b="1" dirty="0"/>
              <a:t> </a:t>
            </a:r>
            <a:r>
              <a:rPr lang="en-US" sz="2400" b="1" dirty="0" err="1"/>
              <a:t>positivos</a:t>
            </a:r>
            <a:endParaRPr lang="en-US" sz="2400" b="1" dirty="0"/>
          </a:p>
          <a:p>
            <a:pPr lvl="1"/>
            <a:r>
              <a:rPr lang="en-US" sz="1800" dirty="0"/>
              <a:t>Ex., </a:t>
            </a:r>
            <a:r>
              <a:rPr lang="en-US" sz="1800" i="1" dirty="0" err="1"/>
              <a:t>strcpy</a:t>
            </a:r>
            <a:r>
              <a:rPr lang="en-US" sz="1800" i="1" dirty="0"/>
              <a:t>, </a:t>
            </a:r>
            <a:r>
              <a:rPr lang="en-US" sz="1800" i="1" dirty="0" err="1"/>
              <a:t>sprintf</a:t>
            </a:r>
            <a:r>
              <a:rPr lang="en-US" sz="1800" i="1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perigoras</a:t>
            </a:r>
            <a:r>
              <a:rPr lang="en-US" sz="1800" dirty="0"/>
              <a:t> mas o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uso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resulta</a:t>
            </a:r>
            <a:r>
              <a:rPr lang="en-US" sz="1800" dirty="0"/>
              <a:t> </a:t>
            </a:r>
            <a:r>
              <a:rPr lang="en-US" sz="1800" dirty="0" err="1"/>
              <a:t>obrigatoriamente</a:t>
            </a:r>
            <a:r>
              <a:rPr lang="en-US" sz="1800" dirty="0"/>
              <a:t> </a:t>
            </a:r>
            <a:r>
              <a:rPr lang="en-US" sz="1800" dirty="0" err="1"/>
              <a:t>numa</a:t>
            </a:r>
            <a:r>
              <a:rPr lang="en-US" sz="1800" dirty="0"/>
              <a:t> </a:t>
            </a:r>
            <a:r>
              <a:rPr lang="en-US" sz="1800" dirty="0" err="1"/>
              <a:t>vulnerabilidade</a:t>
            </a:r>
            <a:endParaRPr lang="en-US" sz="1800" dirty="0"/>
          </a:p>
          <a:p>
            <a:pPr lvl="1"/>
            <a:r>
              <a:rPr lang="en-US" sz="1800" dirty="0"/>
              <a:t>Ex: um </a:t>
            </a:r>
            <a:r>
              <a:rPr lang="en-US" sz="1800" dirty="0" err="1"/>
              <a:t>pequeno</a:t>
            </a:r>
            <a:r>
              <a:rPr lang="en-US" sz="1800" dirty="0"/>
              <a:t>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/>
              <a:t>feito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alguns</a:t>
            </a:r>
            <a:r>
              <a:rPr lang="en-US" sz="1800" dirty="0"/>
              <a:t> </a:t>
            </a:r>
            <a:r>
              <a:rPr lang="en-US" sz="1800" dirty="0" err="1"/>
              <a:t>alunos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analizado</a:t>
            </a:r>
            <a:r>
              <a:rPr lang="en-US" sz="1800" dirty="0"/>
              <a:t> </a:t>
            </a:r>
            <a:r>
              <a:rPr lang="en-US" sz="1800" dirty="0" err="1"/>
              <a:t>pelo</a:t>
            </a:r>
            <a:r>
              <a:rPr lang="en-US" sz="1800" dirty="0"/>
              <a:t> </a:t>
            </a:r>
            <a:r>
              <a:rPr lang="en-US" sz="1800" dirty="0" err="1"/>
              <a:t>Flawfinder</a:t>
            </a:r>
            <a:r>
              <a:rPr lang="en-US" sz="1800" dirty="0"/>
              <a:t> e </a:t>
            </a:r>
            <a:r>
              <a:rPr lang="en-US" sz="1800" dirty="0" err="1"/>
              <a:t>pelo</a:t>
            </a:r>
            <a:r>
              <a:rPr lang="en-US" sz="1800" dirty="0"/>
              <a:t> RATS, </a:t>
            </a:r>
            <a:r>
              <a:rPr lang="en-US" sz="1800" dirty="0" err="1"/>
              <a:t>gerando</a:t>
            </a:r>
            <a:r>
              <a:rPr lang="en-US" sz="1800" dirty="0"/>
              <a:t> </a:t>
            </a:r>
            <a:r>
              <a:rPr lang="en-US" sz="1800" dirty="0" err="1"/>
              <a:t>cerca</a:t>
            </a:r>
            <a:r>
              <a:rPr lang="en-US" sz="1800" dirty="0"/>
              <a:t> de 80 </a:t>
            </a:r>
            <a:r>
              <a:rPr lang="en-US" sz="1800" dirty="0" err="1"/>
              <a:t>alarmes</a:t>
            </a:r>
            <a:r>
              <a:rPr lang="en-US" sz="1800" dirty="0"/>
              <a:t>,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falsos</a:t>
            </a:r>
            <a:endParaRPr lang="en-US" sz="1800" dirty="0"/>
          </a:p>
          <a:p>
            <a:pPr lvl="1"/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 </a:t>
            </a:r>
            <a:r>
              <a:rPr lang="en-US" sz="1800" dirty="0" err="1"/>
              <a:t>colocam</a:t>
            </a:r>
            <a:r>
              <a:rPr lang="en-US" sz="1800" dirty="0"/>
              <a:t> o </a:t>
            </a:r>
            <a:r>
              <a:rPr lang="en-US" sz="1800" dirty="0" err="1"/>
              <a:t>fardo</a:t>
            </a:r>
            <a:r>
              <a:rPr lang="en-US" sz="1800" dirty="0"/>
              <a:t> de </a:t>
            </a:r>
            <a:r>
              <a:rPr lang="en-US" sz="1800" dirty="0" err="1"/>
              <a:t>obrigar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verificação</a:t>
            </a:r>
            <a:r>
              <a:rPr lang="en-US" sz="1800" dirty="0"/>
              <a:t> manual </a:t>
            </a:r>
            <a:r>
              <a:rPr lang="en-US" sz="1800" dirty="0" err="1"/>
              <a:t>por</a:t>
            </a:r>
            <a:r>
              <a:rPr lang="en-US" sz="1800" dirty="0"/>
              <a:t> um </a:t>
            </a:r>
            <a:r>
              <a:rPr lang="en-US" sz="1800" dirty="0" err="1"/>
              <a:t>humano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Por </a:t>
            </a:r>
            <a:r>
              <a:rPr lang="en-US" sz="2400" dirty="0" err="1"/>
              <a:t>isso</a:t>
            </a:r>
            <a:r>
              <a:rPr lang="en-US" sz="2400" dirty="0"/>
              <a:t>, o que se </a:t>
            </a:r>
            <a:r>
              <a:rPr lang="en-US" sz="2400" dirty="0" err="1"/>
              <a:t>pretende</a:t>
            </a:r>
            <a:r>
              <a:rPr lang="en-US" sz="2400" dirty="0"/>
              <a:t> </a:t>
            </a:r>
            <a:r>
              <a:rPr lang="en-US" sz="2400" dirty="0" err="1"/>
              <a:t>nesta</a:t>
            </a:r>
            <a:r>
              <a:rPr lang="en-US" sz="2400" dirty="0"/>
              <a:t> </a:t>
            </a:r>
            <a:r>
              <a:rPr lang="en-US" sz="2400" dirty="0" err="1"/>
              <a:t>área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obter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objectivos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 err="1"/>
              <a:t>Encontrar</a:t>
            </a:r>
            <a:r>
              <a:rPr lang="en-US" sz="1800" dirty="0"/>
              <a:t> </a:t>
            </a: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vulnerabilidades</a:t>
            </a:r>
            <a:r>
              <a:rPr lang="en-US" sz="1800" dirty="0"/>
              <a:t> (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negativos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Minimizar</a:t>
            </a:r>
            <a:r>
              <a:rPr lang="en-US" sz="1800" dirty="0"/>
              <a:t> o </a:t>
            </a:r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168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243-73EF-8C4F-904B-EA78B662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EAFFF-C035-C34F-906B-65E6EA2B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6DEC-1E70-834D-8204-38944D5E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B6EDB-A65D-724A-AC47-8234BB2A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17D4A-D825-244E-8BB6-6675D5266F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passivos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suficientes</a:t>
            </a:r>
            <a:endParaRPr lang="en-US" dirty="0"/>
          </a:p>
          <a:p>
            <a:pPr lvl="1"/>
            <a:r>
              <a:rPr lang="en-US" sz="2000" dirty="0" err="1"/>
              <a:t>Metodologias</a:t>
            </a:r>
            <a:r>
              <a:rPr lang="en-US" sz="2000" dirty="0"/>
              <a:t> de teste, auditoria, </a:t>
            </a:r>
            <a:r>
              <a:rPr lang="en-US" sz="2000" dirty="0" err="1"/>
              <a:t>análise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endParaRPr lang="en-US" sz="2000" dirty="0"/>
          </a:p>
          <a:p>
            <a:endParaRPr lang="en-US" dirty="0"/>
          </a:p>
          <a:p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persistem</a:t>
            </a:r>
            <a:r>
              <a:rPr lang="en-US" dirty="0"/>
              <a:t>, </a:t>
            </a:r>
            <a:r>
              <a:rPr lang="en-US" dirty="0" err="1"/>
              <a:t>pelo</a:t>
            </a:r>
            <a:r>
              <a:rPr lang="en-US" dirty="0"/>
              <a:t> que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de </a:t>
            </a:r>
            <a:r>
              <a:rPr lang="en-US" u="sng" dirty="0" err="1"/>
              <a:t>protecção</a:t>
            </a:r>
            <a:r>
              <a:rPr lang="en-US" u="sng" dirty="0"/>
              <a:t> </a:t>
            </a:r>
            <a:r>
              <a:rPr lang="en-US" u="sng" dirty="0" err="1"/>
              <a:t>dinâmica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runtime)</a:t>
            </a:r>
          </a:p>
          <a:p>
            <a:pPr lvl="1"/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medidas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provavelmente</a:t>
            </a:r>
            <a:r>
              <a:rPr lang="en-US" sz="2000" dirty="0"/>
              <a:t> a </a:t>
            </a:r>
            <a:r>
              <a:rPr lang="en-US" sz="2000" dirty="0" err="1"/>
              <a:t>explicação</a:t>
            </a:r>
            <a:r>
              <a:rPr lang="en-US" sz="2000" dirty="0"/>
              <a:t> para </a:t>
            </a:r>
            <a:r>
              <a:rPr lang="en-US" sz="2000" dirty="0" err="1"/>
              <a:t>grande</a:t>
            </a:r>
            <a:r>
              <a:rPr lang="en-US" sz="2000" dirty="0"/>
              <a:t> </a:t>
            </a:r>
            <a:r>
              <a:rPr lang="en-US" sz="2000" dirty="0" err="1"/>
              <a:t>redução</a:t>
            </a:r>
            <a:r>
              <a:rPr lang="en-US" sz="2000" dirty="0"/>
              <a:t> de </a:t>
            </a:r>
            <a:r>
              <a:rPr lang="en-US" sz="2000" dirty="0" err="1"/>
              <a:t>ataques</a:t>
            </a:r>
            <a:r>
              <a:rPr lang="en-US" sz="2000" dirty="0"/>
              <a:t> de buffer overflow e </a:t>
            </a:r>
            <a:r>
              <a:rPr lang="en-US" sz="2000" dirty="0" err="1"/>
              <a:t>outras</a:t>
            </a:r>
            <a:r>
              <a:rPr lang="en-US" sz="2000" dirty="0"/>
              <a:t> </a:t>
            </a:r>
            <a:r>
              <a:rPr lang="en-US" sz="2000" dirty="0" err="1"/>
              <a:t>vulnerabilidades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últimos</a:t>
            </a:r>
            <a:r>
              <a:rPr lang="en-US" sz="2000" dirty="0"/>
              <a:t> </a:t>
            </a:r>
            <a:r>
              <a:rPr lang="en-US" sz="2000" dirty="0" err="1"/>
              <a:t>anos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59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8021-E142-0F4A-88EA-5C98CA6C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F0944-9045-1F49-A908-803840A1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8A8D8-DDD9-9147-A6C6-F9A5219C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C4DDA-359C-274F-BBFD-0429A760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F05F1-3299-6048-B460-3937A5A97C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bloquear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que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existentes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Consideraremos</a:t>
            </a:r>
            <a:r>
              <a:rPr lang="en-US" dirty="0"/>
              <a:t> </a:t>
            </a:r>
            <a:r>
              <a:rPr lang="en-US" dirty="0" err="1"/>
              <a:t>sobretudo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corrupção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/>
              <a:t>Uma das classes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frequentes</a:t>
            </a:r>
            <a:r>
              <a:rPr lang="en-US" dirty="0"/>
              <a:t>: buffer overflows</a:t>
            </a:r>
          </a:p>
          <a:p>
            <a:pPr lvl="1"/>
            <a:r>
              <a:rPr lang="en-US" dirty="0"/>
              <a:t>Boa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desaparecer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endParaRPr lang="en-US" dirty="0"/>
          </a:p>
          <a:p>
            <a:pPr lvl="1"/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que </a:t>
            </a:r>
            <a:r>
              <a:rPr lang="en-US" dirty="0" err="1"/>
              <a:t>minimizem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tópico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vasto</a:t>
            </a:r>
            <a:r>
              <a:rPr lang="en-US" dirty="0"/>
              <a:t>,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medidas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8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9AB6-15D2-7940-B9B2-5FD93ADE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Canários</a:t>
            </a:r>
            <a:r>
              <a:rPr lang="en-US" dirty="0"/>
              <a:t> / Stack cookies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AD87-6630-B442-955F-A4665EEC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6ECA-B850-7743-8679-B96F1D5D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A16C0-0024-5346-8B05-6814E6CA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A56043E2-D37B-504E-AA4D-8D89675E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752600"/>
            <a:ext cx="4430712" cy="434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void test(char *s) {</a:t>
            </a:r>
          </a:p>
          <a:p>
            <a:pPr marL="342900" indent="-342900">
              <a:spcBef>
                <a:spcPct val="20000"/>
              </a:spcBef>
            </a:pPr>
            <a:r>
              <a:rPr lang="pt-PT" dirty="0">
                <a:solidFill>
                  <a:srgbClr val="CC0000"/>
                </a:solidFill>
              </a:rPr>
              <a:t>  </a:t>
            </a:r>
            <a:r>
              <a:rPr lang="en-US" i="1" dirty="0">
                <a:solidFill>
                  <a:srgbClr val="006600"/>
                </a:solidFill>
              </a:rPr>
              <a:t>push canary;</a:t>
            </a:r>
            <a:endParaRPr lang="en-US" dirty="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  char </a:t>
            </a:r>
            <a:r>
              <a:rPr lang="en-US" dirty="0" err="1">
                <a:solidFill>
                  <a:srgbClr val="CC0000"/>
                </a:solidFill>
              </a:rPr>
              <a:t>buf</a:t>
            </a:r>
            <a:r>
              <a:rPr lang="en-US" dirty="0">
                <a:solidFill>
                  <a:srgbClr val="CC0000"/>
                </a:solidFill>
              </a:rPr>
              <a:t>[10];</a:t>
            </a:r>
            <a:endParaRPr lang="en-US" dirty="0">
              <a:solidFill>
                <a:srgbClr val="0066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  </a:t>
            </a:r>
            <a:r>
              <a:rPr lang="en-US" dirty="0" err="1">
                <a:solidFill>
                  <a:srgbClr val="CC0000"/>
                </a:solidFill>
              </a:rPr>
              <a:t>strcpy</a:t>
            </a:r>
            <a:r>
              <a:rPr lang="en-US" dirty="0">
                <a:solidFill>
                  <a:srgbClr val="CC0000"/>
                </a:solidFill>
              </a:rPr>
              <a:t>(</a:t>
            </a:r>
            <a:r>
              <a:rPr lang="en-US" dirty="0" err="1">
                <a:solidFill>
                  <a:srgbClr val="CC0000"/>
                </a:solidFill>
              </a:rPr>
              <a:t>buf</a:t>
            </a:r>
            <a:r>
              <a:rPr lang="en-US" dirty="0">
                <a:solidFill>
                  <a:srgbClr val="CC0000"/>
                </a:solidFill>
              </a:rPr>
              <a:t>, s);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  …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06600"/>
                </a:solidFill>
              </a:rPr>
              <a:t>  </a:t>
            </a:r>
            <a:r>
              <a:rPr lang="en-US" i="1" dirty="0">
                <a:solidFill>
                  <a:srgbClr val="006600"/>
                </a:solidFill>
              </a:rPr>
              <a:t>if (canary is changed) {log; exit;};</a:t>
            </a:r>
            <a:endParaRPr lang="en-US" dirty="0">
              <a:solidFill>
                <a:srgbClr val="0066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}</a:t>
            </a:r>
            <a:endParaRPr lang="en-US" dirty="0">
              <a:solidFill>
                <a:srgbClr val="330099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Ideia</a:t>
            </a:r>
            <a:r>
              <a:rPr lang="en-US" dirty="0">
                <a:solidFill>
                  <a:srgbClr val="330099"/>
                </a:solidFill>
              </a:rPr>
              <a:t>: </a:t>
            </a:r>
            <a:r>
              <a:rPr lang="en-US" dirty="0" err="1">
                <a:solidFill>
                  <a:srgbClr val="330099"/>
                </a:solidFill>
              </a:rPr>
              <a:t>canários</a:t>
            </a:r>
            <a:r>
              <a:rPr lang="en-US" dirty="0">
                <a:solidFill>
                  <a:srgbClr val="330099"/>
                </a:solidFill>
              </a:rPr>
              <a:t> </a:t>
            </a:r>
            <a:r>
              <a:rPr lang="en-US" dirty="0" err="1">
                <a:solidFill>
                  <a:srgbClr val="330099"/>
                </a:solidFill>
              </a:rPr>
              <a:t>nas</a:t>
            </a:r>
            <a:r>
              <a:rPr lang="en-US" dirty="0">
                <a:solidFill>
                  <a:srgbClr val="330099"/>
                </a:solidFill>
              </a:rPr>
              <a:t> minas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Técnica</a:t>
            </a:r>
            <a:r>
              <a:rPr lang="en-US" dirty="0">
                <a:solidFill>
                  <a:srgbClr val="330099"/>
                </a:solidFill>
              </a:rPr>
              <a:t> </a:t>
            </a:r>
            <a:r>
              <a:rPr lang="en-US" dirty="0" err="1">
                <a:solidFill>
                  <a:srgbClr val="330099"/>
                </a:solidFill>
              </a:rPr>
              <a:t>em</a:t>
            </a:r>
            <a:r>
              <a:rPr lang="en-US" dirty="0">
                <a:solidFill>
                  <a:srgbClr val="330099"/>
                </a:solidFill>
              </a:rPr>
              <a:t> tempo de </a:t>
            </a:r>
            <a:r>
              <a:rPr lang="en-US" dirty="0" err="1">
                <a:solidFill>
                  <a:srgbClr val="330099"/>
                </a:solidFill>
              </a:rPr>
              <a:t>compilação</a:t>
            </a:r>
            <a:endParaRPr lang="en-US" dirty="0">
              <a:solidFill>
                <a:srgbClr val="330099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Canário</a:t>
            </a:r>
            <a:r>
              <a:rPr lang="en-US" dirty="0">
                <a:solidFill>
                  <a:srgbClr val="330099"/>
                </a:solidFill>
              </a:rPr>
              <a:t> = 32bit random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Aparece</a:t>
            </a:r>
            <a:r>
              <a:rPr lang="en-US" dirty="0">
                <a:solidFill>
                  <a:srgbClr val="330099"/>
                </a:solidFill>
              </a:rPr>
              <a:t> no </a:t>
            </a:r>
            <a:r>
              <a:rPr lang="en-US" dirty="0" err="1">
                <a:solidFill>
                  <a:srgbClr val="330099"/>
                </a:solidFill>
              </a:rPr>
              <a:t>StackGuard</a:t>
            </a:r>
            <a:r>
              <a:rPr lang="en-US" dirty="0">
                <a:solidFill>
                  <a:srgbClr val="330099"/>
                </a:solidFill>
              </a:rPr>
              <a:t>; /GS flag in Visual Studio 7.0 and above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CC0000"/>
                </a:solidFill>
              </a:rPr>
              <a:t>Implementado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pelo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compilador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6269562-632C-4046-AF80-5277270F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1752600"/>
            <a:ext cx="38369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330099"/>
                </a:solidFill>
              </a:rPr>
              <a:t>Stack smashing: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BF8801D1-471F-E840-AC39-59223D1BEC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486525" y="3815040"/>
            <a:ext cx="47672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4900C"/>
                </a:solidFill>
              </a:rPr>
              <a:t>Endereços</a:t>
            </a:r>
            <a:r>
              <a:rPr lang="en-US" dirty="0">
                <a:solidFill>
                  <a:srgbClr val="B4900C"/>
                </a:solidFill>
              </a:rPr>
              <a:t> </a:t>
            </a:r>
            <a:r>
              <a:rPr lang="en-US" dirty="0" err="1">
                <a:solidFill>
                  <a:srgbClr val="B4900C"/>
                </a:solidFill>
              </a:rPr>
              <a:t>mais</a:t>
            </a:r>
            <a:r>
              <a:rPr lang="en-US" dirty="0">
                <a:solidFill>
                  <a:srgbClr val="B4900C"/>
                </a:solidFill>
              </a:rPr>
              <a:t> altos no topo</a:t>
            </a:r>
            <a:r>
              <a:rPr lang="en-US" sz="1800" dirty="0">
                <a:solidFill>
                  <a:srgbClr val="B4900C"/>
                </a:solidFill>
              </a:rPr>
              <a:t> (stack </a:t>
            </a:r>
            <a:r>
              <a:rPr lang="en-US" sz="1800" dirty="0" err="1">
                <a:solidFill>
                  <a:srgbClr val="B4900C"/>
                </a:solidFill>
              </a:rPr>
              <a:t>decrece</a:t>
            </a:r>
            <a:r>
              <a:rPr lang="en-US" sz="1800" dirty="0">
                <a:solidFill>
                  <a:srgbClr val="B4900C"/>
                </a:solidFill>
              </a:rPr>
              <a:t>)</a:t>
            </a:r>
          </a:p>
        </p:txBody>
      </p:sp>
      <p:graphicFrame>
        <p:nvGraphicFramePr>
          <p:cNvPr id="12" name="Group 10">
            <a:extLst>
              <a:ext uri="{FF2B5EF4-FFF2-40B4-BE49-F238E27FC236}">
                <a16:creationId xmlns:a16="http://schemas.microsoft.com/office/drawing/2014/main" id="{31422E9F-05D3-E94C-9EB9-1ACEA1BB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47555"/>
              </p:ext>
            </p:extLst>
          </p:nvPr>
        </p:nvGraphicFramePr>
        <p:xfrm>
          <a:off x="6403975" y="2286000"/>
          <a:ext cx="2212975" cy="4041648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ret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178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saved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ebp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27007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buf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178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26">
            <a:extLst>
              <a:ext uri="{FF2B5EF4-FFF2-40B4-BE49-F238E27FC236}">
                <a16:creationId xmlns:a16="http://schemas.microsoft.com/office/drawing/2014/main" id="{75D2DB41-2930-A547-9BDB-C1B31D5F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3214423"/>
            <a:ext cx="2212975" cy="476250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</a:rPr>
              <a:t>       canary      </a:t>
            </a: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2F9DB2C5-DC0D-6042-9F15-3D1026FEA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9706" y="2513234"/>
            <a:ext cx="1" cy="2803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PT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2B16ED7-02F3-484C-9800-560932A16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041" y="5200387"/>
            <a:ext cx="132080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pt-PT" sz="2400">
                <a:solidFill>
                  <a:srgbClr val="A50021"/>
                </a:solidFill>
              </a:rPr>
              <a:t>overflow</a:t>
            </a:r>
            <a:endParaRPr lang="en-US" sz="240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CB9CAE-698B-B141-B7D9-1B4BB2B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Canários</a:t>
            </a:r>
            <a:r>
              <a:rPr lang="en-US" dirty="0"/>
              <a:t> / Stack cookies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E4BAD-E235-A748-AE1A-7128D881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619EF-8DBD-2549-8F22-E1B94DEB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1D6E0-B990-4544-A8EA-CF2CC9D8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D4BFE5-E477-934D-B883-15CCE4F900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i="1" u="sng" dirty="0"/>
              <a:t>stack smashing</a:t>
            </a:r>
            <a:endParaRPr lang="en-US" dirty="0"/>
          </a:p>
          <a:p>
            <a:pPr lvl="1"/>
            <a:r>
              <a:rPr lang="en-US" sz="2000" dirty="0" err="1"/>
              <a:t>Ataques</a:t>
            </a:r>
            <a:r>
              <a:rPr lang="en-US" sz="2000" dirty="0"/>
              <a:t> stack smashing que </a:t>
            </a:r>
            <a:r>
              <a:rPr lang="en-US" sz="2000" dirty="0" err="1"/>
              <a:t>reescrevem</a:t>
            </a:r>
            <a:r>
              <a:rPr lang="en-US" sz="2000" dirty="0"/>
              <a:t> o return address (EIP salvo) – para </a:t>
            </a:r>
            <a:r>
              <a:rPr lang="en-US" sz="2000" dirty="0" err="1"/>
              <a:t>saltar</a:t>
            </a:r>
            <a:r>
              <a:rPr lang="en-US" sz="2000" dirty="0"/>
              <a:t> para o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injectado</a:t>
            </a:r>
            <a:endParaRPr lang="en-US" sz="2000" dirty="0"/>
          </a:p>
          <a:p>
            <a:pPr lvl="1"/>
            <a:r>
              <a:rPr lang="en-US" sz="2000" dirty="0" err="1"/>
              <a:t>Erros</a:t>
            </a:r>
            <a:r>
              <a:rPr lang="en-US" sz="2000" dirty="0"/>
              <a:t> que </a:t>
            </a:r>
            <a:r>
              <a:rPr lang="en-US" sz="2000" dirty="0" err="1"/>
              <a:t>reescrevem</a:t>
            </a:r>
            <a:r>
              <a:rPr lang="en-US" sz="2000" dirty="0"/>
              <a:t> o EBP salvo</a:t>
            </a:r>
          </a:p>
          <a:p>
            <a:endParaRPr lang="en-US" dirty="0"/>
          </a:p>
          <a:p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BO que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(as que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do </a:t>
            </a:r>
            <a:r>
              <a:rPr lang="en-US" dirty="0" err="1"/>
              <a:t>canário</a:t>
            </a:r>
            <a:r>
              <a:rPr lang="en-US" dirty="0"/>
              <a:t>)</a:t>
            </a:r>
          </a:p>
          <a:p>
            <a:pPr lvl="1"/>
            <a:endParaRPr lang="en-US" sz="2000" dirty="0"/>
          </a:p>
          <a:p>
            <a:r>
              <a:rPr lang="en-US" dirty="0" err="1"/>
              <a:t>Detecta</a:t>
            </a:r>
            <a:r>
              <a:rPr lang="en-US" dirty="0"/>
              <a:t>, mas </a:t>
            </a:r>
            <a:r>
              <a:rPr lang="en-US" dirty="0" err="1"/>
              <a:t>possivelmente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tarde</a:t>
            </a:r>
            <a:r>
              <a:rPr lang="en-US" dirty="0"/>
              <a:t>, </a:t>
            </a:r>
            <a:r>
              <a:rPr lang="en-US" dirty="0" err="1"/>
              <a:t>ataques</a:t>
            </a:r>
            <a:r>
              <a:rPr lang="en-US" dirty="0"/>
              <a:t> BO contra </a:t>
            </a:r>
            <a:r>
              <a:rPr lang="en-US" dirty="0" err="1"/>
              <a:t>argumentos</a:t>
            </a:r>
            <a:r>
              <a:rPr lang="en-US" dirty="0"/>
              <a:t> das </a:t>
            </a:r>
            <a:r>
              <a:rPr lang="en-US" dirty="0" err="1"/>
              <a:t>funções</a:t>
            </a:r>
            <a:r>
              <a:rPr lang="en-US" dirty="0"/>
              <a:t> (que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do return address)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8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9AD-1DCE-1346-97AA-6EA4857F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Protecção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13111-9563-2E49-9CEF-52358BA4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6F7C-EC27-A341-A15A-A4C4EBE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5BBF8-CAC3-2244-A087-38DAB1C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51233-25E5-7B48-86AF-9BC3EC5F5A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/>
          <a:lstStyle/>
          <a:p>
            <a:r>
              <a:rPr lang="en-US" dirty="0" err="1"/>
              <a:t>Canarios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protegem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de overflows</a:t>
            </a:r>
          </a:p>
          <a:p>
            <a:r>
              <a:rPr lang="en-US" dirty="0" err="1"/>
              <a:t>Solutção</a:t>
            </a:r>
            <a:r>
              <a:rPr lang="en-US" dirty="0"/>
              <a:t>: </a:t>
            </a:r>
            <a:r>
              <a:rPr lang="en-US" dirty="0" err="1"/>
              <a:t>reordenar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do stack layout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char buffers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colocados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Group 10">
            <a:extLst>
              <a:ext uri="{FF2B5EF4-FFF2-40B4-BE49-F238E27FC236}">
                <a16:creationId xmlns:a16="http://schemas.microsoft.com/office/drawing/2014/main" id="{A3A5F2BA-C439-F142-9F41-723CEAB5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52837"/>
              </p:ext>
            </p:extLst>
          </p:nvPr>
        </p:nvGraphicFramePr>
        <p:xfrm>
          <a:off x="6403975" y="2286000"/>
          <a:ext cx="2212975" cy="3950208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ret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178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saved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ebp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27007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buf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70076"/>
                          </a:solidFill>
                          <a:effectLst/>
                          <a:latin typeface="Arial" charset="0"/>
                        </a:rPr>
                        <a:t>local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70076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70076"/>
                          </a:solidFill>
                          <a:effectLst/>
                          <a:latin typeface="Arial" charset="0"/>
                        </a:rPr>
                        <a:t>variables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 Box 26">
            <a:extLst>
              <a:ext uri="{FF2B5EF4-FFF2-40B4-BE49-F238E27FC236}">
                <a16:creationId xmlns:a16="http://schemas.microsoft.com/office/drawing/2014/main" id="{4B102EEA-BC5C-0845-B770-C55028822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3214423"/>
            <a:ext cx="2212975" cy="476250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</a:rPr>
              <a:t>       canary      </a:t>
            </a: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346B975B-72F4-3D45-A380-F570FE070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9706" y="2513234"/>
            <a:ext cx="1" cy="2803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PT"/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51A78B7-B2EF-D645-B3AC-9FD7F43C3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041" y="5200387"/>
            <a:ext cx="132080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pt-PT" sz="2400">
                <a:solidFill>
                  <a:srgbClr val="A50021"/>
                </a:solidFill>
              </a:rPr>
              <a:t>overflow</a:t>
            </a:r>
            <a:endParaRPr lang="en-US" sz="2400">
              <a:solidFill>
                <a:srgbClr val="A50021"/>
              </a:solidFill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0FA50E4E-9518-C34B-A1EC-05CF14B3E5B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486525" y="3815040"/>
            <a:ext cx="47672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4900C"/>
                </a:solidFill>
              </a:rPr>
              <a:t>Endereços</a:t>
            </a:r>
            <a:r>
              <a:rPr lang="en-US" dirty="0">
                <a:solidFill>
                  <a:srgbClr val="B4900C"/>
                </a:solidFill>
              </a:rPr>
              <a:t> </a:t>
            </a:r>
            <a:r>
              <a:rPr lang="en-US" dirty="0" err="1">
                <a:solidFill>
                  <a:srgbClr val="B4900C"/>
                </a:solidFill>
              </a:rPr>
              <a:t>mais</a:t>
            </a:r>
            <a:r>
              <a:rPr lang="en-US" dirty="0">
                <a:solidFill>
                  <a:srgbClr val="B4900C"/>
                </a:solidFill>
              </a:rPr>
              <a:t> altos no topo</a:t>
            </a:r>
            <a:r>
              <a:rPr lang="en-US" sz="1800" dirty="0">
                <a:solidFill>
                  <a:srgbClr val="B4900C"/>
                </a:solidFill>
              </a:rPr>
              <a:t> (stack </a:t>
            </a:r>
            <a:r>
              <a:rPr lang="en-US" sz="1800" dirty="0" err="1">
                <a:solidFill>
                  <a:srgbClr val="B4900C"/>
                </a:solidFill>
              </a:rPr>
              <a:t>decrece</a:t>
            </a:r>
            <a:r>
              <a:rPr lang="en-US" sz="1800" dirty="0">
                <a:solidFill>
                  <a:srgbClr val="B4900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5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EF4-F7B4-824F-9DCE-C644AE95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888D-BB37-1742-B22C-27DCB0F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13B7-D648-E34B-83D3-208FE588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AAEF6-2BDC-3847-9330-35DFB023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1A109-530F-C140-9DF5-81DE5606CC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buffer overflow </a:t>
            </a:r>
            <a:r>
              <a:rPr lang="en-US" dirty="0" err="1"/>
              <a:t>envolvem</a:t>
            </a:r>
            <a:r>
              <a:rPr lang="en-US" dirty="0"/>
              <a:t> </a:t>
            </a:r>
            <a:r>
              <a:rPr lang="en-US" dirty="0" err="1"/>
              <a:t>injectar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shell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pilha</a:t>
            </a:r>
            <a:endParaRPr lang="en-US" dirty="0"/>
          </a:p>
          <a:p>
            <a:pPr lvl="1"/>
            <a:r>
              <a:rPr lang="en-US" dirty="0" err="1"/>
              <a:t>Protecção</a:t>
            </a:r>
            <a:r>
              <a:rPr lang="en-US" dirty="0"/>
              <a:t> simples: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memóra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não-executáveis</a:t>
            </a:r>
            <a:r>
              <a:rPr lang="en-US" dirty="0"/>
              <a:t> (NX)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Intel – Execute Disable (XD-bit)</a:t>
            </a:r>
          </a:p>
          <a:p>
            <a:pPr lvl="2"/>
            <a:r>
              <a:rPr lang="en-US" dirty="0"/>
              <a:t>AMD – Enhanced Virus Protection</a:t>
            </a:r>
          </a:p>
          <a:p>
            <a:pPr lvl="2"/>
            <a:r>
              <a:rPr lang="en-US" dirty="0"/>
              <a:t>Microsoft – Data Execution Prevention (DEP)</a:t>
            </a:r>
          </a:p>
          <a:p>
            <a:pPr lvl="2"/>
            <a:r>
              <a:rPr lang="en-US" dirty="0"/>
              <a:t>Outros </a:t>
            </a:r>
            <a:r>
              <a:rPr lang="en-US" dirty="0" err="1"/>
              <a:t>chamam-lhe</a:t>
            </a:r>
            <a:r>
              <a:rPr lang="en-US" dirty="0"/>
              <a:t> W^X (</a:t>
            </a:r>
            <a:r>
              <a:rPr lang="en-US" i="1" dirty="0"/>
              <a:t>write or execute, but not both</a:t>
            </a:r>
            <a:r>
              <a:rPr lang="en-US" dirty="0"/>
              <a:t>)</a:t>
            </a:r>
          </a:p>
          <a:p>
            <a:pPr lvl="1"/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 err="1">
                <a:solidFill>
                  <a:srgbClr val="163CFF"/>
                </a:solidFill>
              </a:rPr>
              <a:t>Activado</a:t>
            </a:r>
            <a:r>
              <a:rPr lang="en-US" dirty="0">
                <a:solidFill>
                  <a:srgbClr val="163CFF"/>
                </a:solidFill>
              </a:rPr>
              <a:t> </a:t>
            </a:r>
            <a:r>
              <a:rPr lang="en-US" dirty="0" err="1">
                <a:solidFill>
                  <a:srgbClr val="163CFF"/>
                </a:solidFill>
              </a:rPr>
              <a:t>pelo</a:t>
            </a:r>
            <a:r>
              <a:rPr lang="en-US" dirty="0">
                <a:solidFill>
                  <a:srgbClr val="163CFF"/>
                </a:solidFill>
              </a:rPr>
              <a:t> </a:t>
            </a:r>
            <a:r>
              <a:rPr lang="en-US" dirty="0" err="1">
                <a:solidFill>
                  <a:srgbClr val="163CFF"/>
                </a:solidFill>
              </a:rPr>
              <a:t>compilador</a:t>
            </a:r>
            <a:r>
              <a:rPr lang="en-US" dirty="0">
                <a:solidFill>
                  <a:srgbClr val="163CFF"/>
                </a:solidFill>
              </a:rPr>
              <a:t> </a:t>
            </a:r>
            <a:r>
              <a:rPr lang="en-US" dirty="0"/>
              <a:t>(e.g., -z </a:t>
            </a:r>
            <a:r>
              <a:rPr lang="en-US" dirty="0" err="1"/>
              <a:t>noexecstack</a:t>
            </a:r>
            <a:r>
              <a:rPr lang="en-US" dirty="0"/>
              <a:t> no </a:t>
            </a:r>
            <a:r>
              <a:rPr lang="en-US" dirty="0" err="1"/>
              <a:t>gcc</a:t>
            </a:r>
            <a:r>
              <a:rPr lang="en-US" dirty="0"/>
              <a:t>);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activado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omissão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6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5FD5-784F-4249-9802-0B322141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040AE-E7E5-4D4E-B897-BE2AD60E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899A1-1825-D843-AB87-A8C767E6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FD56B-91F0-3543-BB72-24A0C1E8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891D5-754A-5F42-B249-859BD9D353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Limitações</a:t>
            </a:r>
            <a:r>
              <a:rPr lang="en-US" dirty="0"/>
              <a:t> do NX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Não</a:t>
            </a:r>
            <a:r>
              <a:rPr lang="en-US" dirty="0"/>
              <a:t> protege contra </a:t>
            </a:r>
            <a:r>
              <a:rPr lang="en-US" i="1" dirty="0"/>
              <a:t>ret-to-</a:t>
            </a:r>
            <a:r>
              <a:rPr lang="en-US" i="1" dirty="0" err="1"/>
              <a:t>libc</a:t>
            </a:r>
            <a:r>
              <a:rPr lang="en-US" i="1" dirty="0"/>
              <a:t>/return-oriented programming attacks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Pode</a:t>
            </a:r>
            <a:r>
              <a:rPr lang="en-US" dirty="0"/>
              <a:t> haver </a:t>
            </a:r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biblioteca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para </a:t>
            </a:r>
            <a:r>
              <a:rPr lang="en-US" dirty="0" err="1"/>
              <a:t>desactivar</a:t>
            </a:r>
            <a:r>
              <a:rPr lang="en-US" dirty="0"/>
              <a:t> o bit NX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incompatíveis</a:t>
            </a:r>
            <a:r>
              <a:rPr lang="en-US" dirty="0"/>
              <a:t> com NX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que </a:t>
            </a:r>
            <a:r>
              <a:rPr lang="en-US" dirty="0" err="1"/>
              <a:t>fazem</a:t>
            </a:r>
            <a:r>
              <a:rPr lang="en-US" dirty="0"/>
              <a:t> high-performance computing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criam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runtime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</a:t>
            </a:r>
            <a:r>
              <a:rPr lang="en-US" dirty="0" err="1"/>
              <a:t>interpretadas</a:t>
            </a:r>
            <a:r>
              <a:rPr lang="en-US" dirty="0"/>
              <a:t> </a:t>
            </a:r>
            <a:r>
              <a:rPr lang="en-US" dirty="0" err="1"/>
              <a:t>compilam</a:t>
            </a:r>
            <a:r>
              <a:rPr lang="en-US" dirty="0"/>
              <a:t> scripts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219200"/>
            <a:ext cx="7467600" cy="493776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Enquadramento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protecção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aulas)</a:t>
            </a:r>
          </a:p>
          <a:p>
            <a:pPr lvl="1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Conceitos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software,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mecanismos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básicos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dirty="0"/>
          </a:p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(3 aulas)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overflows, corridas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validação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entradas,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web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bases de dados</a:t>
            </a:r>
          </a:p>
          <a:p>
            <a:pPr lvl="1"/>
            <a:endParaRPr lang="en-US" sz="2000" dirty="0"/>
          </a:p>
          <a:p>
            <a:r>
              <a:rPr lang="en-US" sz="2400" b="1" dirty="0" err="1"/>
              <a:t>Parte</a:t>
            </a:r>
            <a:r>
              <a:rPr lang="en-US" sz="2400" b="1" dirty="0"/>
              <a:t> III: </a:t>
            </a:r>
            <a:r>
              <a:rPr lang="en-US" sz="2400" b="1" dirty="0" err="1"/>
              <a:t>Técnicas</a:t>
            </a:r>
            <a:r>
              <a:rPr lang="en-US" sz="2400" b="1" dirty="0"/>
              <a:t> de </a:t>
            </a:r>
            <a:r>
              <a:rPr lang="en-US" sz="2400" b="1" dirty="0" err="1"/>
              <a:t>protecção</a:t>
            </a:r>
            <a:r>
              <a:rPr lang="en-US" sz="2400" b="1" dirty="0"/>
              <a:t> (3 aulas)</a:t>
            </a:r>
          </a:p>
          <a:p>
            <a:pPr lvl="1"/>
            <a:r>
              <a:rPr lang="en-US" sz="2000" dirty="0"/>
              <a:t>Auditoria e teste de software, </a:t>
            </a:r>
            <a:r>
              <a:rPr lang="en-US" sz="2000" dirty="0" err="1"/>
              <a:t>análise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, </a:t>
            </a:r>
            <a:r>
              <a:rPr lang="en-US" sz="2000" dirty="0" err="1"/>
              <a:t>protecção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, </a:t>
            </a:r>
            <a:r>
              <a:rPr lang="en-US" sz="2000" dirty="0" err="1"/>
              <a:t>desenvolvimento</a:t>
            </a:r>
            <a:r>
              <a:rPr lang="en-US" sz="2000" dirty="0"/>
              <a:t> de software </a:t>
            </a:r>
            <a:r>
              <a:rPr lang="en-US" sz="2000" dirty="0" err="1"/>
              <a:t>seguro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597A12-8B88-3547-9C33-6DC79CAAFD94}"/>
              </a:ext>
            </a:extLst>
          </p:cNvPr>
          <p:cNvSpPr/>
          <p:nvPr/>
        </p:nvSpPr>
        <p:spPr>
          <a:xfrm>
            <a:off x="240792" y="41910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EB8-E245-4043-B96A-383A3EF9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limites</a:t>
            </a:r>
            <a:r>
              <a:rPr lang="en-US" dirty="0"/>
              <a:t> de arrays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F3297-926C-E042-8CE8-D95A7700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857F5-8166-194E-8934-896985DF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6C0C0-2C29-0E43-A75F-B678A45F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2BC32-81E0-CB4D-AEBC-7E19540B9A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BOs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causados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falta</a:t>
            </a:r>
            <a:r>
              <a:rPr lang="en-US" sz="2400" dirty="0"/>
              <a:t> de </a:t>
            </a:r>
            <a:r>
              <a:rPr lang="en-US" sz="2400" dirty="0" err="1"/>
              <a:t>valiação</a:t>
            </a:r>
            <a:r>
              <a:rPr lang="en-US" sz="2400" dirty="0"/>
              <a:t> dos </a:t>
            </a:r>
            <a:r>
              <a:rPr lang="en-US" sz="2400" dirty="0" err="1"/>
              <a:t>limites</a:t>
            </a:r>
            <a:r>
              <a:rPr lang="en-US" sz="2400" dirty="0"/>
              <a:t> dos arrays, </a:t>
            </a:r>
            <a:r>
              <a:rPr lang="en-US" sz="2400" dirty="0" err="1"/>
              <a:t>pelo</a:t>
            </a:r>
            <a:r>
              <a:rPr lang="en-US" sz="2400" dirty="0"/>
              <a:t> que </a:t>
            </a:r>
            <a:r>
              <a:rPr lang="en-US" sz="2400" dirty="0" err="1"/>
              <a:t>fazer</a:t>
            </a:r>
            <a:r>
              <a:rPr lang="en-US" sz="2400" dirty="0"/>
              <a:t> </a:t>
            </a:r>
            <a:r>
              <a:rPr lang="en-US" sz="2400" dirty="0" err="1"/>
              <a:t>isto</a:t>
            </a:r>
            <a:r>
              <a:rPr lang="en-US" sz="2400" dirty="0"/>
              <a:t> resolve o </a:t>
            </a:r>
            <a:r>
              <a:rPr lang="en-US" sz="2400" dirty="0" err="1"/>
              <a:t>problema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linguagens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o Java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Suportado</a:t>
            </a:r>
            <a:r>
              <a:rPr lang="en-US" sz="2000" dirty="0"/>
              <a:t> </a:t>
            </a:r>
            <a:r>
              <a:rPr lang="en-US" sz="2000" dirty="0" err="1"/>
              <a:t>hoje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compiladores</a:t>
            </a:r>
            <a:r>
              <a:rPr lang="en-US" sz="2000" dirty="0"/>
              <a:t> C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i="1" dirty="0" err="1"/>
              <a:t>gcc</a:t>
            </a:r>
            <a:r>
              <a:rPr lang="en-US" sz="2000" i="1" dirty="0"/>
              <a:t> </a:t>
            </a:r>
            <a:r>
              <a:rPr lang="en-US" sz="2000" dirty="0"/>
              <a:t>(flag </a:t>
            </a:r>
            <a:r>
              <a:rPr lang="en-US" sz="2000" i="1" dirty="0" err="1"/>
              <a:t>Warray</a:t>
            </a:r>
            <a:r>
              <a:rPr lang="en-US" sz="2000" i="1" dirty="0"/>
              <a:t>-bounds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No </a:t>
            </a:r>
            <a:r>
              <a:rPr lang="en-US" sz="2000" dirty="0" err="1"/>
              <a:t>entanto</a:t>
            </a:r>
            <a:r>
              <a:rPr lang="en-US" sz="2000" dirty="0"/>
              <a:t>,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fáceil</a:t>
            </a:r>
            <a:r>
              <a:rPr lang="en-US" sz="2000" dirty="0"/>
              <a:t> </a:t>
            </a:r>
            <a:r>
              <a:rPr lang="en-US" sz="2000" dirty="0" err="1"/>
              <a:t>validar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63CFF"/>
                </a:solidFill>
              </a:rPr>
              <a:t>a[3]</a:t>
            </a:r>
            <a:r>
              <a:rPr lang="en-US" sz="2000" dirty="0"/>
              <a:t>, mas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63CFF"/>
                </a:solidFill>
              </a:rPr>
              <a:t>*(a+3)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163CFF"/>
                </a:solidFill>
              </a:rPr>
              <a:t>a[</a:t>
            </a:r>
            <a:r>
              <a:rPr lang="en-US" sz="2000" dirty="0" err="1">
                <a:solidFill>
                  <a:srgbClr val="163CFF"/>
                </a:solidFill>
              </a:rPr>
              <a:t>i</a:t>
            </a:r>
            <a:r>
              <a:rPr lang="en-US" sz="2000" dirty="0">
                <a:solidFill>
                  <a:srgbClr val="163CFF"/>
                </a:solidFill>
              </a:rPr>
              <a:t>]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F66B00-44E9-0349-BEA0-FBFD3A70C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11018"/>
              </p:ext>
            </p:extLst>
          </p:nvPr>
        </p:nvGraphicFramePr>
        <p:xfrm>
          <a:off x="1295400" y="3688080"/>
          <a:ext cx="6781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gcc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dá</a:t>
                      </a:r>
                      <a:r>
                        <a:rPr lang="en-US" sz="2000" baseline="0" dirty="0"/>
                        <a:t> warning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gcc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não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dá</a:t>
                      </a:r>
                      <a:r>
                        <a:rPr lang="en-US" sz="2000" baseline="0" dirty="0"/>
                        <a:t> warning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[10];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&lt;10;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++) 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= 'a';</a:t>
                      </a:r>
                    </a:p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[10]='\0';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[10];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&lt;10;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++) 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= 'a';</a:t>
                      </a:r>
                    </a:p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]='\0';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8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CC-CA8C-E34B-813D-D0DA2E2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CFD20-D222-B242-A802-432C1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5A4F-9FC1-B34D-AD6E-619FDD9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E4CD-FBAD-5346-971E-90E40F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27FC-E482-7E48-B423-7A43B2E7C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Duas</a:t>
            </a:r>
            <a:r>
              <a:rPr lang="en-US" sz="2400" dirty="0"/>
              <a:t> </a:t>
            </a:r>
            <a:r>
              <a:rPr lang="en-US" sz="2400" dirty="0" err="1"/>
              <a:t>técnicas</a:t>
            </a:r>
            <a:r>
              <a:rPr lang="en-US" sz="2400" dirty="0"/>
              <a:t> </a:t>
            </a:r>
            <a:r>
              <a:rPr lang="en-US" sz="2400" dirty="0" err="1"/>
              <a:t>adicionais</a:t>
            </a:r>
            <a:r>
              <a:rPr lang="en-US" sz="2400" dirty="0"/>
              <a:t> que </a:t>
            </a:r>
            <a:r>
              <a:rPr lang="en-US" sz="2400" dirty="0" err="1"/>
              <a:t>permitem</a:t>
            </a:r>
            <a:r>
              <a:rPr lang="en-US" sz="2400" dirty="0"/>
              <a:t> </a:t>
            </a:r>
            <a:r>
              <a:rPr lang="en-US" sz="2400" dirty="0" err="1"/>
              <a:t>mitigar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r>
              <a:rPr lang="en-US" sz="2400" dirty="0"/>
              <a:t> de </a:t>
            </a:r>
            <a:r>
              <a:rPr lang="en-US" sz="2400" dirty="0" err="1"/>
              <a:t>segurança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: </a:t>
            </a:r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estática</a:t>
            </a:r>
            <a:r>
              <a:rPr lang="en-US" sz="2400" dirty="0"/>
              <a:t> e </a:t>
            </a:r>
            <a:r>
              <a:rPr lang="en-US" sz="2400" dirty="0" err="1"/>
              <a:t>protecção</a:t>
            </a:r>
            <a:r>
              <a:rPr lang="en-US" sz="2400" dirty="0"/>
              <a:t> </a:t>
            </a:r>
            <a:r>
              <a:rPr lang="en-US" sz="2400" dirty="0" err="1"/>
              <a:t>dinâmica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estática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objectivo </a:t>
            </a:r>
            <a:r>
              <a:rPr lang="en-US" sz="2400" dirty="0" err="1"/>
              <a:t>encontar</a:t>
            </a:r>
            <a:r>
              <a:rPr lang="en-US" sz="2400" dirty="0"/>
              <a:t> </a:t>
            </a:r>
            <a:r>
              <a:rPr lang="en-US" sz="2400" dirty="0" err="1"/>
              <a:t>chamadas</a:t>
            </a:r>
            <a:r>
              <a:rPr lang="en-US" sz="2400" dirty="0"/>
              <a:t> de </a:t>
            </a:r>
            <a:r>
              <a:rPr lang="en-US" sz="2400" dirty="0" err="1"/>
              <a:t>funções</a:t>
            </a:r>
            <a:r>
              <a:rPr lang="en-US" sz="2400" dirty="0"/>
              <a:t> </a:t>
            </a:r>
            <a:r>
              <a:rPr lang="en-US" sz="2400" dirty="0" err="1"/>
              <a:t>perigosas</a:t>
            </a:r>
            <a:r>
              <a:rPr lang="en-US" sz="2400" dirty="0"/>
              <a:t>, e </a:t>
            </a:r>
            <a:r>
              <a:rPr lang="en-US" sz="2400" dirty="0" err="1"/>
              <a:t>conseguem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bastante</a:t>
            </a:r>
            <a:r>
              <a:rPr lang="en-US" sz="2400" dirty="0"/>
              <a:t> </a:t>
            </a:r>
            <a:r>
              <a:rPr lang="en-US" sz="2400" dirty="0" err="1"/>
              <a:t>eficazes</a:t>
            </a:r>
            <a:r>
              <a:rPr lang="en-US" sz="2400" dirty="0"/>
              <a:t>, </a:t>
            </a:r>
            <a:r>
              <a:rPr lang="en-US" sz="2400" dirty="0" err="1"/>
              <a:t>sendo</a:t>
            </a:r>
            <a:r>
              <a:rPr lang="en-US" sz="2400" dirty="0"/>
              <a:t> a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desvantagem</a:t>
            </a:r>
            <a:r>
              <a:rPr lang="en-US" sz="2400" dirty="0"/>
              <a:t> a </a:t>
            </a:r>
            <a:r>
              <a:rPr lang="en-US" sz="2400" dirty="0" err="1"/>
              <a:t>grande</a:t>
            </a:r>
            <a:r>
              <a:rPr lang="en-US" sz="2400" dirty="0"/>
              <a:t> </a:t>
            </a:r>
            <a:r>
              <a:rPr lang="en-US" sz="2400" dirty="0" err="1"/>
              <a:t>quantidade</a:t>
            </a:r>
            <a:r>
              <a:rPr lang="en-US" sz="2400" dirty="0"/>
              <a:t> de </a:t>
            </a:r>
            <a:r>
              <a:rPr lang="en-US" sz="2400" dirty="0" err="1"/>
              <a:t>falsos</a:t>
            </a:r>
            <a:r>
              <a:rPr lang="en-US" sz="2400" dirty="0"/>
              <a:t> </a:t>
            </a:r>
            <a:r>
              <a:rPr lang="en-US" sz="2400" dirty="0" err="1"/>
              <a:t>positivos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dirty="0" err="1"/>
              <a:t>técnicas</a:t>
            </a:r>
            <a:r>
              <a:rPr lang="en-US" sz="2400" dirty="0"/>
              <a:t> de </a:t>
            </a:r>
            <a:r>
              <a:rPr lang="en-US" sz="2400" dirty="0" err="1"/>
              <a:t>protecção</a:t>
            </a:r>
            <a:r>
              <a:rPr lang="en-US" sz="2400" dirty="0"/>
              <a:t> </a:t>
            </a:r>
            <a:r>
              <a:rPr lang="en-US" sz="2400" dirty="0" err="1"/>
              <a:t>dinâmica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implementadas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runtime e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bastante</a:t>
            </a:r>
            <a:r>
              <a:rPr lang="en-US" sz="2400" dirty="0"/>
              <a:t> </a:t>
            </a:r>
            <a:r>
              <a:rPr lang="en-US" sz="2400" dirty="0" err="1"/>
              <a:t>eficazes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muitos</a:t>
            </a:r>
            <a:r>
              <a:rPr lang="en-US" sz="2400" dirty="0"/>
              <a:t> </a:t>
            </a:r>
            <a:r>
              <a:rPr lang="en-US" sz="2400" dirty="0" err="1"/>
              <a:t>ataques</a:t>
            </a:r>
            <a:r>
              <a:rPr lang="en-US" sz="2400" dirty="0"/>
              <a:t> que </a:t>
            </a:r>
            <a:r>
              <a:rPr lang="en-US" sz="2400" dirty="0" err="1"/>
              <a:t>exploram</a:t>
            </a:r>
            <a:r>
              <a:rPr lang="en-US" sz="2400" dirty="0"/>
              <a:t> buffer overflows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54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próxima</a:t>
            </a:r>
            <a:r>
              <a:rPr lang="en-US" dirty="0"/>
              <a:t> aula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Bibliografia</a:t>
            </a:r>
            <a:endParaRPr lang="en-US" dirty="0"/>
          </a:p>
          <a:p>
            <a:pPr lvl="1"/>
            <a:r>
              <a:rPr lang="en-US" dirty="0"/>
              <a:t>[Correia17] </a:t>
            </a:r>
            <a:r>
              <a:rPr lang="en-US" dirty="0" err="1"/>
              <a:t>Capítulos</a:t>
            </a:r>
            <a:r>
              <a:rPr lang="en-US" dirty="0"/>
              <a:t> 14 e 15</a:t>
            </a:r>
          </a:p>
          <a:p>
            <a:endParaRPr lang="en-US" dirty="0"/>
          </a:p>
          <a:p>
            <a:r>
              <a:rPr lang="en-US" dirty="0" err="1"/>
              <a:t>Próxima</a:t>
            </a:r>
            <a:r>
              <a:rPr lang="en-US" dirty="0"/>
              <a:t> aula</a:t>
            </a:r>
          </a:p>
          <a:p>
            <a:pPr lvl="1"/>
            <a:r>
              <a:rPr lang="en-US" dirty="0" err="1"/>
              <a:t>Desenvolvimento</a:t>
            </a:r>
            <a:r>
              <a:rPr lang="en-US" dirty="0"/>
              <a:t> de Software Seguro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A053-E710-DD40-80C5-0996E2E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para </a:t>
            </a:r>
            <a:r>
              <a:rPr lang="en-US" dirty="0" err="1"/>
              <a:t>esta</a:t>
            </a:r>
            <a:r>
              <a:rPr lang="en-US" dirty="0"/>
              <a:t> aula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B8F0-DF35-734F-AFA8-1909F9D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9C6-8BB1-2642-9412-838726A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DF4-115C-724A-975C-BC9F80A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40191-56CF-B240-ADF6-14217E25A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576F-B2BA-144E-A194-3B358163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r>
              <a:rPr lang="en-US" dirty="0"/>
              <a:t> para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5A6C4-27FA-A847-A64B-7D5E46AC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7DC63-CBB4-A744-98C6-E0AD3AD1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71D50-B552-0E46-83AC-BD9A4A81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9DCFB-E6B0-7242-9D39-2ABEF38405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“So why do developers keep making the same mistakes? (…) Instead of relying on programmers’ memories, we should strive to produce </a:t>
            </a:r>
            <a:r>
              <a:rPr lang="en-US" sz="2400" b="1" dirty="0"/>
              <a:t>tools that codify what is known about common security vulnerabilities and integrate it directly into the development process</a:t>
            </a:r>
            <a:r>
              <a:rPr lang="en-US" sz="2400" dirty="0"/>
              <a:t>.”</a:t>
            </a:r>
          </a:p>
          <a:p>
            <a:pPr lvl="1"/>
            <a:r>
              <a:rPr lang="en-US" sz="1800" dirty="0"/>
              <a:t>David Evans e David Larochelle, Improving Security Using Extensible Lightweight Static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4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A0CF-EF88-334F-BEE2-2FC756E1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B92A2-0FD3-9446-94A7-AC7F9576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5AC15-D211-5946-80AE-61A34894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212E-F700-EE40-A385-8AB2BCFD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45DD-0323-EA4A-92A3-902660FA68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Objectivo: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no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endParaRPr lang="en-US" dirty="0"/>
          </a:p>
          <a:p>
            <a:pPr lvl="1"/>
            <a:r>
              <a:rPr lang="en-US" dirty="0" err="1"/>
              <a:t>Semelhante</a:t>
            </a:r>
            <a:r>
              <a:rPr lang="en-US" dirty="0"/>
              <a:t> a um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compilador</a:t>
            </a:r>
            <a:r>
              <a:rPr lang="en-US" dirty="0"/>
              <a:t>, mas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Semelhante</a:t>
            </a:r>
            <a:r>
              <a:rPr lang="en-US" dirty="0"/>
              <a:t> a </a:t>
            </a:r>
            <a:r>
              <a:rPr lang="en-US" dirty="0" err="1"/>
              <a:t>inspecção</a:t>
            </a:r>
            <a:r>
              <a:rPr lang="en-US" dirty="0"/>
              <a:t> manual do </a:t>
            </a:r>
            <a:r>
              <a:rPr lang="en-US" dirty="0" err="1"/>
              <a:t>código</a:t>
            </a:r>
            <a:r>
              <a:rPr lang="en-US" dirty="0"/>
              <a:t>, mas </a:t>
            </a:r>
            <a:r>
              <a:rPr lang="en-US" dirty="0" err="1"/>
              <a:t>automático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Estático</a:t>
            </a:r>
            <a:r>
              <a:rPr lang="en-US" dirty="0"/>
              <a:t>” </a:t>
            </a:r>
            <a:r>
              <a:rPr lang="en-US" dirty="0" err="1"/>
              <a:t>porque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executado</a:t>
            </a:r>
            <a:endParaRPr lang="en-US" dirty="0"/>
          </a:p>
          <a:p>
            <a:pPr lvl="1"/>
            <a:r>
              <a:rPr lang="en-US" dirty="0" err="1"/>
              <a:t>Algumas</a:t>
            </a:r>
            <a:r>
              <a:rPr lang="en-US" dirty="0"/>
              <a:t> ferramentas </a:t>
            </a:r>
            <a:r>
              <a:rPr lang="en-US" dirty="0" err="1"/>
              <a:t>conseguem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intermédio</a:t>
            </a:r>
            <a:r>
              <a:rPr lang="en-US" dirty="0"/>
              <a:t> (ex. Java bytecode)</a:t>
            </a:r>
          </a:p>
          <a:p>
            <a:pPr lvl="1"/>
            <a:r>
              <a:rPr lang="en-US" dirty="0"/>
              <a:t>Mas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simples, logo,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C576-5A1D-FB4D-862C-D6CB5381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strings </a:t>
            </a:r>
            <a:r>
              <a:rPr lang="en-US" dirty="0" err="1"/>
              <a:t>perigosas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6CBB8-95F0-534D-8556-D15C3729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9EEB-E12F-9E43-B991-6778C44C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B7844-855D-1245-AFE2-9832864A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0E1A6-E0AE-464D-B3F4-3C1EE49D51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Ferramentas simples </a:t>
            </a:r>
            <a:r>
              <a:rPr lang="en-US" sz="2400" dirty="0" err="1"/>
              <a:t>como</a:t>
            </a:r>
            <a:r>
              <a:rPr lang="en-US" sz="2400" dirty="0"/>
              <a:t> o </a:t>
            </a:r>
            <a:r>
              <a:rPr lang="en-US" sz="2400" dirty="0">
                <a:latin typeface="Courier New" pitchFamily="49" charset="0"/>
              </a:rPr>
              <a:t>grep</a:t>
            </a:r>
            <a:r>
              <a:rPr lang="en-US" sz="2400" dirty="0"/>
              <a:t> </a:t>
            </a:r>
            <a:r>
              <a:rPr lang="en-US" sz="2400" dirty="0" err="1"/>
              <a:t>conseguem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forma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básica</a:t>
            </a:r>
            <a:r>
              <a:rPr lang="en-US" sz="2400" dirty="0"/>
              <a:t> de </a:t>
            </a:r>
            <a:r>
              <a:rPr lang="en-US" sz="2400" dirty="0" err="1"/>
              <a:t>análise</a:t>
            </a:r>
            <a:r>
              <a:rPr lang="en-US" sz="2400" dirty="0"/>
              <a:t>; ex.:</a:t>
            </a:r>
          </a:p>
          <a:p>
            <a:pPr lvl="1"/>
            <a:r>
              <a:rPr lang="en-US" sz="2000" dirty="0">
                <a:solidFill>
                  <a:srgbClr val="163CFF"/>
                </a:solidFill>
              </a:rPr>
              <a:t>grep gets *.c        grep </a:t>
            </a:r>
            <a:r>
              <a:rPr lang="en-US" sz="2000" dirty="0" err="1">
                <a:solidFill>
                  <a:srgbClr val="163CFF"/>
                </a:solidFill>
              </a:rPr>
              <a:t>strcpy</a:t>
            </a:r>
            <a:r>
              <a:rPr lang="en-US" sz="2000" dirty="0">
                <a:solidFill>
                  <a:srgbClr val="163CFF"/>
                </a:solidFill>
              </a:rPr>
              <a:t> *.c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err="1"/>
              <a:t>Limitações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O </a:t>
            </a:r>
            <a:r>
              <a:rPr lang="en-US" sz="2000" dirty="0" err="1"/>
              <a:t>utilizador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que saber que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perigosas</a:t>
            </a:r>
            <a:endParaRPr lang="en-US" sz="2000" dirty="0"/>
          </a:p>
          <a:p>
            <a:pPr lvl="1"/>
            <a:r>
              <a:rPr lang="en-US" sz="2000" dirty="0"/>
              <a:t>O </a:t>
            </a:r>
            <a:r>
              <a:rPr lang="en-US" sz="2000" dirty="0" err="1"/>
              <a:t>utilizador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que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“greps”</a:t>
            </a:r>
          </a:p>
          <a:p>
            <a:pPr lvl="1"/>
            <a:r>
              <a:rPr lang="en-US" sz="2000" dirty="0" err="1"/>
              <a:t>Não</a:t>
            </a:r>
            <a:r>
              <a:rPr lang="en-US" sz="2000" dirty="0"/>
              <a:t> distingue entre </a:t>
            </a:r>
            <a:r>
              <a:rPr lang="en-US" sz="2000" dirty="0" err="1"/>
              <a:t>invocações</a:t>
            </a:r>
            <a:r>
              <a:rPr lang="en-US" sz="2000" dirty="0"/>
              <a:t> </a:t>
            </a:r>
            <a:r>
              <a:rPr lang="en-US" sz="2000" dirty="0" err="1"/>
              <a:t>reais</a:t>
            </a:r>
            <a:r>
              <a:rPr lang="en-US" sz="2000" dirty="0"/>
              <a:t> de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perigosas</a:t>
            </a:r>
            <a:r>
              <a:rPr lang="en-US" sz="2000" dirty="0"/>
              <a:t> (ex. gets) e </a:t>
            </a:r>
            <a:r>
              <a:rPr lang="en-US" sz="2000" dirty="0" err="1"/>
              <a:t>instâncias</a:t>
            </a:r>
            <a:r>
              <a:rPr lang="en-US" sz="2000" dirty="0"/>
              <a:t> </a:t>
            </a:r>
            <a:r>
              <a:rPr lang="en-US" sz="2000" dirty="0" err="1"/>
              <a:t>dessas</a:t>
            </a:r>
            <a:r>
              <a:rPr lang="en-US" sz="2000" dirty="0"/>
              <a:t> strings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chamadas</a:t>
            </a:r>
            <a:endParaRPr lang="en-US" sz="2000" dirty="0"/>
          </a:p>
          <a:p>
            <a:pPr lvl="2"/>
            <a:r>
              <a:rPr lang="en-US" sz="1800" dirty="0" err="1"/>
              <a:t>Exemplo</a:t>
            </a:r>
            <a:r>
              <a:rPr lang="en-US" sz="1800" dirty="0"/>
              <a:t>: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0F30426-EF39-AF44-A22A-6FE41557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345554" y="4595495"/>
            <a:ext cx="2341246" cy="1661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3583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49ED-B2E0-2645-8290-B5AD2C00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Ferramentas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simples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BC04F-BC21-294F-A0B8-556E017C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AB15F-D9EF-2F4C-95CA-00C2725A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10DFB-5EA9-C944-93A8-F9AF9DC2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A0CA8-099D-0B45-BAFC-6F755CB654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dirty="0" err="1"/>
              <a:t>Procuram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/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perigosas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dirty="0"/>
              <a:t>Ex. </a:t>
            </a:r>
            <a:r>
              <a:rPr lang="en-US" u="sng" dirty="0"/>
              <a:t>gets</a:t>
            </a:r>
            <a:r>
              <a:rPr lang="en-US" dirty="0"/>
              <a:t>, </a:t>
            </a:r>
            <a:r>
              <a:rPr lang="en-US" u="sng" dirty="0" err="1"/>
              <a:t>strcpy</a:t>
            </a:r>
            <a:r>
              <a:rPr lang="en-US" dirty="0"/>
              <a:t> or </a:t>
            </a:r>
            <a:r>
              <a:rPr lang="en-US" u="sng" dirty="0" err="1"/>
              <a:t>sprintf</a:t>
            </a:r>
            <a:endParaRPr lang="en-US" u="sng" dirty="0"/>
          </a:p>
          <a:p>
            <a:pPr lvl="1">
              <a:spcBef>
                <a:spcPct val="10000"/>
              </a:spcBef>
            </a:pPr>
            <a:endParaRPr lang="en-US" dirty="0"/>
          </a:p>
          <a:p>
            <a:pPr>
              <a:spcBef>
                <a:spcPct val="10000"/>
              </a:spcBef>
            </a:pPr>
            <a:r>
              <a:rPr lang="en-US" dirty="0" err="1"/>
              <a:t>Atribuem</a:t>
            </a:r>
            <a:r>
              <a:rPr lang="en-US" dirty="0"/>
              <a:t> um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perigo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/>
              <a:t>encontradas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dirty="0" err="1"/>
              <a:t>Exemplos</a:t>
            </a:r>
            <a:r>
              <a:rPr lang="en-US" dirty="0"/>
              <a:t>: RATS, </a:t>
            </a:r>
            <a:r>
              <a:rPr lang="en-US" dirty="0" err="1"/>
              <a:t>Flawfinder</a:t>
            </a:r>
            <a:r>
              <a:rPr lang="en-US" dirty="0"/>
              <a:t>, ITS4</a:t>
            </a:r>
          </a:p>
          <a:p>
            <a:pPr lvl="1">
              <a:spcBef>
                <a:spcPct val="10000"/>
              </a:spcBef>
            </a:pPr>
            <a:endParaRPr lang="en-US" dirty="0"/>
          </a:p>
          <a:p>
            <a:pPr>
              <a:spcBef>
                <a:spcPct val="10000"/>
              </a:spcBef>
            </a:pP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 ferramenta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i="1" dirty="0"/>
              <a:t>Base de dados</a:t>
            </a:r>
            <a:r>
              <a:rPr lang="en-US" dirty="0"/>
              <a:t> de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/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perigosas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i="1" dirty="0" err="1"/>
              <a:t>Preprocessador</a:t>
            </a:r>
            <a:r>
              <a:rPr lang="en-US" i="1" dirty="0"/>
              <a:t> de </a:t>
            </a:r>
            <a:r>
              <a:rPr lang="en-US" i="1" dirty="0" err="1"/>
              <a:t>código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verifica</a:t>
            </a:r>
            <a:r>
              <a:rPr lang="en-US" dirty="0"/>
              <a:t> o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compilado</a:t>
            </a:r>
            <a:r>
              <a:rPr lang="en-US" dirty="0"/>
              <a:t>)</a:t>
            </a:r>
          </a:p>
          <a:p>
            <a:pPr lvl="1">
              <a:spcBef>
                <a:spcPct val="10000"/>
              </a:spcBef>
            </a:pPr>
            <a:r>
              <a:rPr lang="en-US" i="1" dirty="0" err="1"/>
              <a:t>Analizador</a:t>
            </a:r>
            <a:r>
              <a:rPr lang="en-US" i="1" dirty="0"/>
              <a:t> lexical</a:t>
            </a:r>
            <a:r>
              <a:rPr lang="en-US" dirty="0"/>
              <a:t> (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funções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374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7DBF-5A06-A64B-8CD0-2588B2D3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utilização</a:t>
            </a:r>
            <a:r>
              <a:rPr lang="en-US" dirty="0"/>
              <a:t> do </a:t>
            </a:r>
            <a:r>
              <a:rPr lang="en-US" dirty="0" err="1"/>
              <a:t>Flawfinder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297B0-FB8C-A543-873D-E8B57248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36BC5-ADF8-8949-8660-6BC3AF42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DD5A4-40E9-594E-8187-70382F15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F2811A3-A5B5-CA42-9E44-C24F5C16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44674"/>
            <a:ext cx="8572393" cy="3794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6686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12926</TotalTime>
  <Words>1517</Words>
  <Application>Microsoft Macintosh PowerPoint</Application>
  <PresentationFormat>On-screen Show (4:3)</PresentationFormat>
  <Paragraphs>268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Gill Sans MT</vt:lpstr>
      <vt:lpstr>Tw Cen MT</vt:lpstr>
      <vt:lpstr>Wingdings</vt:lpstr>
      <vt:lpstr>Wingdings 3</vt:lpstr>
      <vt:lpstr>santos_theme</vt:lpstr>
      <vt:lpstr>Análise Estática e Protecção Dinâmica  Parte III: Técnicas de Protecção</vt:lpstr>
      <vt:lpstr>Onde estamos</vt:lpstr>
      <vt:lpstr>Plano para esta aula</vt:lpstr>
      <vt:lpstr>Análise estática</vt:lpstr>
      <vt:lpstr>Motivação para análise estática</vt:lpstr>
      <vt:lpstr>Análise estática de código fonte</vt:lpstr>
      <vt:lpstr>Procurar por strings perigosas</vt:lpstr>
      <vt:lpstr>Ferramentas de análise estática simples</vt:lpstr>
      <vt:lpstr>Exemplo de utilização do Flawfinder</vt:lpstr>
      <vt:lpstr>Exemplo de uma base de dados (Flawfinder)</vt:lpstr>
      <vt:lpstr>Falsos positivos</vt:lpstr>
      <vt:lpstr>Protecção dinâmica</vt:lpstr>
      <vt:lpstr>Motivação</vt:lpstr>
      <vt:lpstr>Protecção dinâmica</vt:lpstr>
      <vt:lpstr>Canários / Stack cookies</vt:lpstr>
      <vt:lpstr>Canários / Stack cookies (cont.)</vt:lpstr>
      <vt:lpstr>Protecção das variáveis locais</vt:lpstr>
      <vt:lpstr>Stack não executável</vt:lpstr>
      <vt:lpstr>Stack não executável (cont.)</vt:lpstr>
      <vt:lpstr>Validação de limites de arrays</vt:lpstr>
      <vt:lpstr>Conclusões</vt:lpstr>
      <vt:lpstr>Referências e próxima aula</vt:lpstr>
    </vt:vector>
  </TitlesOfParts>
  <Company>MPI-SWS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3519</cp:revision>
  <cp:lastPrinted>2019-07-09T01:35:01Z</cp:lastPrinted>
  <dcterms:created xsi:type="dcterms:W3CDTF">2012-05-28T08:58:25Z</dcterms:created>
  <dcterms:modified xsi:type="dcterms:W3CDTF">2019-07-17T18:21:57Z</dcterms:modified>
</cp:coreProperties>
</file>