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7"/>
  </p:notesMasterIdLst>
  <p:sldIdLst>
    <p:sldId id="256" r:id="rId2"/>
    <p:sldId id="257" r:id="rId3"/>
    <p:sldId id="267" r:id="rId4"/>
    <p:sldId id="259" r:id="rId5"/>
    <p:sldId id="261" r:id="rId6"/>
    <p:sldId id="268" r:id="rId7"/>
    <p:sldId id="262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9" r:id="rId16"/>
    <p:sldId id="275" r:id="rId17"/>
    <p:sldId id="280" r:id="rId18"/>
    <p:sldId id="289" r:id="rId19"/>
    <p:sldId id="282" r:id="rId20"/>
    <p:sldId id="283" r:id="rId21"/>
    <p:sldId id="285" r:id="rId22"/>
    <p:sldId id="284" r:id="rId23"/>
    <p:sldId id="286" r:id="rId24"/>
    <p:sldId id="281" r:id="rId25"/>
    <p:sldId id="288" r:id="rId26"/>
    <p:sldId id="290" r:id="rId27"/>
    <p:sldId id="293" r:id="rId28"/>
    <p:sldId id="291" r:id="rId29"/>
    <p:sldId id="294" r:id="rId30"/>
    <p:sldId id="295" r:id="rId31"/>
    <p:sldId id="276" r:id="rId32"/>
    <p:sldId id="277" r:id="rId33"/>
    <p:sldId id="278" r:id="rId34"/>
    <p:sldId id="296" r:id="rId35"/>
    <p:sldId id="297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8BE82-006A-47EF-AD4C-2A4237F6F771}" type="datetimeFigureOut">
              <a:rPr lang="pt-PT" smtClean="0"/>
              <a:t>01/02/2015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6272-2282-4C48-9C4F-98B1F5A6B4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382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56272-2282-4C48-9C4F-98B1F5A6B40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47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9B3F-5A88-47A2-BD25-698CFA936B45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67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3C2-0A04-4094-B7AC-836904C4B00A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40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A220-A711-4873-9020-C72E5D313222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45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DB6E-238A-4CB6-AA16-30A329E26422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65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24F0-82DA-4FB0-A1C3-F17544732EEB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88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59AF-0D05-4217-A724-5C32B5717CE8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02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129-FB8B-4FD5-81FB-CEB38245B323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18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9E47-F545-4FA6-A4AA-65586C42D595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D23-BB14-4F5D-99CD-615502E2727A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53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5E9-2AF4-4614-9B08-C4D4A259F6DF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855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AC56-2237-49F2-BA1B-33E3D9ACF137}" type="datetime1">
              <a:rPr lang="pt-PT" smtClean="0"/>
              <a:t>01/02/2015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726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09B3-2F5E-4119-9D75-C3EFBF621D49}" type="datetime1">
              <a:rPr lang="pt-PT" smtClean="0"/>
              <a:t>01/02/2015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9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C3EF-28E7-43A2-A6D5-B629D33C7F74}" type="datetime1">
              <a:rPr lang="pt-PT" smtClean="0"/>
              <a:t>01/02/2015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1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421F-763E-4A3B-A47D-1B6FC42960D9}" type="datetime1">
              <a:rPr lang="pt-PT" smtClean="0"/>
              <a:t>01/02/2015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08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A367-1A11-4A2C-8F3A-14A4C2C45A26}" type="datetime1">
              <a:rPr lang="pt-PT" smtClean="0"/>
              <a:t>01/02/2015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94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7007-5A4F-4E7C-A01C-A4D98E492856}" type="datetime1">
              <a:rPr lang="pt-PT" smtClean="0"/>
              <a:t>01/02/2015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6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5582-F1DB-4195-93A7-CDBD9A84D48D}" type="datetime1">
              <a:rPr lang="pt-PT" smtClean="0"/>
              <a:t>01/02/2015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F8321A-7361-4824-BC8D-5BB5EE56E0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9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Exploring Ray-Space Hierarchy on </a:t>
            </a:r>
            <a:r>
              <a:rPr lang="en-US" sz="3200" dirty="0" smtClean="0"/>
              <a:t>the GPU for </a:t>
            </a:r>
            <a:r>
              <a:rPr lang="pt-PT" sz="3200" dirty="0" smtClean="0"/>
              <a:t>Ray-Tracing </a:t>
            </a:r>
            <a:r>
              <a:rPr lang="pt-PT" sz="3200" dirty="0"/>
              <a:t>of </a:t>
            </a:r>
            <a:r>
              <a:rPr lang="pt-PT" sz="3200" dirty="0" smtClean="0"/>
              <a:t>Dynamic </a:t>
            </a:r>
            <a:r>
              <a:rPr lang="pt-PT" sz="3200" dirty="0"/>
              <a:t>Scenes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Nuno T. Reis</a:t>
            </a:r>
          </a:p>
          <a:p>
            <a:r>
              <a:rPr lang="pt-PT" dirty="0"/>
              <a:t>Instituto Superior </a:t>
            </a:r>
            <a:r>
              <a:rPr lang="pt-PT" dirty="0" smtClean="0"/>
              <a:t>Técnico, </a:t>
            </a:r>
            <a:r>
              <a:rPr lang="pt-PT" dirty="0"/>
              <a:t>Portugal</a:t>
            </a:r>
          </a:p>
          <a:p>
            <a:r>
              <a:rPr lang="pt-PT" dirty="0"/>
              <a:t>nunotiagoreis@tecnico.ulisboa.pt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34241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Fast Ray Tracing by Ray Classification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James Arvo e David Kirk em 1987.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uma cache utilizando uma chave 5D para classificar os raios.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têm 5 graus de liberdade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Origem (3 coordenadas) e Orientação (2 ângulos)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Subdivide o espaço 5D dos raios em classes de equivalência E</a:t>
            </a:r>
            <a:r>
              <a:rPr lang="pt-PT" baseline="-25000" dirty="0" smtClean="0"/>
              <a:t>i</a:t>
            </a:r>
            <a:r>
              <a:rPr lang="pt-PT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Intersecta os objetos com a subdivisão do espaço 5D dos raios.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 cada classe E</a:t>
            </a:r>
            <a:r>
              <a:rPr lang="pt-PT" baseline="-25000" dirty="0" smtClean="0"/>
              <a:t>i </a:t>
            </a:r>
            <a:r>
              <a:rPr lang="pt-PT" dirty="0" smtClean="0"/>
              <a:t>corresponde um conjunto de objetos candidatos </a:t>
            </a:r>
            <a:r>
              <a:rPr lang="pt-PT" dirty="0" err="1" smtClean="0"/>
              <a:t>C</a:t>
            </a:r>
            <a:r>
              <a:rPr lang="pt-PT" baseline="-25000" dirty="0" err="1" smtClean="0"/>
              <a:t>i</a:t>
            </a:r>
            <a:r>
              <a:rPr lang="pt-PT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10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59613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Five-dimensional Adaptive Subdivision for Ray </a:t>
            </a:r>
            <a:r>
              <a:rPr lang="en-US" b="1" dirty="0" smtClean="0"/>
              <a:t>Tracing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</a:t>
            </a:r>
            <a:r>
              <a:rPr lang="en-US" dirty="0"/>
              <a:t>G. </a:t>
            </a:r>
            <a:r>
              <a:rPr lang="en-US" dirty="0" err="1"/>
              <a:t>Simiakis</a:t>
            </a:r>
            <a:r>
              <a:rPr lang="en-US" dirty="0"/>
              <a:t> and A. M. </a:t>
            </a:r>
            <a:r>
              <a:rPr lang="en-US" dirty="0" smtClean="0"/>
              <a:t>Day </a:t>
            </a:r>
            <a:r>
              <a:rPr lang="pt-PT" dirty="0" smtClean="0"/>
              <a:t>em 1994.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 melhorias ao trabalho de </a:t>
            </a:r>
            <a:r>
              <a:rPr lang="pt-PT" dirty="0"/>
              <a:t>James Arvo e David </a:t>
            </a:r>
            <a:r>
              <a:rPr lang="pt-PT" dirty="0" smtClean="0"/>
              <a:t>Kirk.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11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53027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219950"/>
          </a:xfrm>
        </p:spPr>
        <p:txBody>
          <a:bodyPr>
            <a:normAutofit/>
          </a:bodyPr>
          <a:lstStyle/>
          <a:p>
            <a:pPr algn="l"/>
            <a:r>
              <a:rPr lang="pt-PT" b="1" dirty="0" err="1" smtClean="0"/>
              <a:t>Whitted</a:t>
            </a:r>
            <a:r>
              <a:rPr lang="pt-PT" b="1" dirty="0" smtClean="0"/>
              <a:t> Ray-Tracing for Dynamic Scenes </a:t>
            </a:r>
            <a:r>
              <a:rPr lang="pt-PT" b="1" dirty="0" err="1" smtClean="0"/>
              <a:t>using</a:t>
            </a:r>
            <a:r>
              <a:rPr lang="pt-PT" b="1" dirty="0" smtClean="0"/>
              <a:t> a </a:t>
            </a:r>
            <a:r>
              <a:rPr lang="pt-PT" b="1" dirty="0" err="1" smtClean="0"/>
              <a:t>Ray-Space</a:t>
            </a:r>
            <a:r>
              <a:rPr lang="pt-PT" b="1" dirty="0" smtClean="0"/>
              <a:t> Hierarchy on the GPU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D. Roger </a:t>
            </a:r>
            <a:r>
              <a:rPr lang="pt-PT" dirty="0" err="1" smtClean="0"/>
              <a:t>and</a:t>
            </a:r>
            <a:r>
              <a:rPr lang="pt-PT" dirty="0" smtClean="0"/>
              <a:t> U. </a:t>
            </a:r>
            <a:r>
              <a:rPr lang="pt-PT" dirty="0" err="1" smtClean="0"/>
              <a:t>Assarsson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N. </a:t>
            </a:r>
            <a:r>
              <a:rPr lang="pt-PT" dirty="0" err="1" smtClean="0"/>
              <a:t>Holzschuch</a:t>
            </a:r>
            <a:r>
              <a:rPr lang="pt-PT" dirty="0" smtClean="0"/>
              <a:t> em 2007.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rendering híbrido.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Rasterização é utilizada para lidar os raios primários e gerar os raios secundários.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Ray-Tracing é utilizado para lidar os raios secundários.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uma hierarquia de raios.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é representado por uma esfera centrada na origem do raio e por um cone representando a direção.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nó superior da hierarquia é gerado calculado a união entre os seus 4 filhos.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12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6232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Fast Ray </a:t>
            </a:r>
            <a:r>
              <a:rPr lang="pt-PT" b="1" dirty="0" err="1" smtClean="0"/>
              <a:t>Sorting</a:t>
            </a:r>
            <a:r>
              <a:rPr lang="pt-PT" b="1" dirty="0" smtClean="0"/>
              <a:t> </a:t>
            </a:r>
            <a:r>
              <a:rPr lang="pt-PT" b="1" dirty="0" err="1" smtClean="0"/>
              <a:t>and</a:t>
            </a:r>
            <a:r>
              <a:rPr lang="pt-PT" b="1" dirty="0" smtClean="0"/>
              <a:t> </a:t>
            </a:r>
            <a:r>
              <a:rPr lang="pt-PT" b="1" dirty="0" err="1" smtClean="0"/>
              <a:t>Breadth-First</a:t>
            </a:r>
            <a:r>
              <a:rPr lang="pt-PT" b="1" dirty="0" smtClean="0"/>
              <a:t> </a:t>
            </a:r>
            <a:r>
              <a:rPr lang="pt-PT" b="1" dirty="0" err="1" smtClean="0"/>
              <a:t>Packet</a:t>
            </a:r>
            <a:r>
              <a:rPr lang="pt-PT" b="1" dirty="0" smtClean="0"/>
              <a:t> </a:t>
            </a:r>
            <a:r>
              <a:rPr lang="pt-PT" b="1" dirty="0" err="1" smtClean="0"/>
              <a:t>Traversal</a:t>
            </a:r>
            <a:r>
              <a:rPr lang="pt-PT" b="1" dirty="0" smtClean="0"/>
              <a:t> for GPU Ray Tracing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</a:t>
            </a:r>
            <a:r>
              <a:rPr lang="pt-PT" dirty="0" err="1" smtClean="0"/>
              <a:t>Kirill</a:t>
            </a:r>
            <a:r>
              <a:rPr lang="pt-PT" dirty="0" smtClean="0"/>
              <a:t> </a:t>
            </a:r>
            <a:r>
              <a:rPr lang="pt-PT" dirty="0" err="1" smtClean="0"/>
              <a:t>Garanzha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Charles </a:t>
            </a:r>
            <a:r>
              <a:rPr lang="pt-PT" dirty="0" err="1" smtClean="0"/>
              <a:t>Loop</a:t>
            </a:r>
            <a:r>
              <a:rPr lang="pt-PT" dirty="0" smtClean="0"/>
              <a:t> em 2010.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classificação de raios.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é ordenado tendo em conta a sua origem e orientação.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Em cada passo os raios são ordenados de forma a ter conjuntos de raios coerentes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Estes raios coerentes são depois intersetados com uma hierarquia de objetos gerada no CPU.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Utiliza primitivas paralelas para ser mapeado no GPU.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13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78016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14</a:t>
            </a:fld>
            <a:endParaRPr lang="pt-PT" sz="2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4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15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16</a:t>
            </a:fld>
            <a:endParaRPr lang="pt-PT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9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17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90" y="1227438"/>
            <a:ext cx="4676775" cy="429577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Indexação</a:t>
            </a:r>
            <a:r>
              <a:rPr lang="pt-PT" b="1" dirty="0"/>
              <a:t> de Raios</a:t>
            </a:r>
            <a:r>
              <a:rPr lang="pt-PT" b="1" dirty="0" smtClean="0"/>
              <a:t> - Partição Direcional dos Raios</a:t>
            </a:r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240332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18</a:t>
            </a:fld>
            <a:endParaRPr lang="pt-PT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5" y="1365905"/>
            <a:ext cx="4162098" cy="388076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5246668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Indexação de Raios </a:t>
            </a:r>
            <a:r>
              <a:rPr lang="pt-PT" b="1" dirty="0"/>
              <a:t>- </a:t>
            </a:r>
            <a:r>
              <a:rPr lang="pt-PT" b="1" dirty="0" smtClean="0"/>
              <a:t>Partição Espacial dos Raios</a:t>
            </a:r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185000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19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1" y="1227438"/>
            <a:ext cx="8569833" cy="4063556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40825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Ray-Casting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Arthur </a:t>
            </a:r>
            <a:r>
              <a:rPr lang="pt-PT" dirty="0" err="1" smtClean="0"/>
              <a:t>Appel</a:t>
            </a:r>
            <a:r>
              <a:rPr lang="pt-PT" dirty="0" smtClean="0"/>
              <a:t> em 1968.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Intersecta raios com a geometria da cena.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88438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20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 - Compressão</a:t>
            </a:r>
            <a:endParaRPr lang="pt-PT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9" y="1227438"/>
            <a:ext cx="8569833" cy="37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9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21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 – </a:t>
            </a:r>
            <a:r>
              <a:rPr lang="pt-PT" b="1" dirty="0" err="1" smtClean="0"/>
              <a:t>Radix</a:t>
            </a:r>
            <a:r>
              <a:rPr lang="pt-PT" b="1" dirty="0" smtClean="0"/>
              <a:t> </a:t>
            </a:r>
            <a:r>
              <a:rPr lang="pt-PT" b="1" dirty="0" err="1" smtClean="0"/>
              <a:t>Sort</a:t>
            </a:r>
            <a:endParaRPr lang="pt-PT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97" y="1712495"/>
            <a:ext cx="76104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9" y="1227438"/>
            <a:ext cx="8569833" cy="4664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22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 - Descompressão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428520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23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8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24</a:t>
            </a:fld>
            <a:endParaRPr lang="pt-PT" sz="240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5246668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Criação da Hierarquia de Raios – União das Origens</a:t>
            </a:r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51" y="1522825"/>
            <a:ext cx="3626968" cy="33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07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25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/>
              <a:t>Criação da Hierarquia de Raios – União das </a:t>
            </a:r>
            <a:r>
              <a:rPr lang="pt-PT" b="1" dirty="0" smtClean="0"/>
              <a:t>Direções</a:t>
            </a:r>
            <a:endParaRPr lang="pt-PT" b="1" dirty="0"/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52" y="1306679"/>
            <a:ext cx="4169166" cy="38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0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26</a:t>
            </a:fld>
            <a:endParaRPr lang="pt-PT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27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Redução dos Resultados de Interseções</a:t>
            </a:r>
            <a:endParaRPr lang="pt-PT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18" y="1881217"/>
            <a:ext cx="8569833" cy="27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28</a:t>
            </a:fld>
            <a:endParaRPr lang="pt-PT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1227438"/>
            <a:ext cx="7934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54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29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Raios Sombra</a:t>
            </a:r>
            <a:endParaRPr lang="pt-PT" b="1" dirty="0"/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08" y="1273768"/>
            <a:ext cx="4663290" cy="39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Ray-Tracing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Técnica de iluminação global.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Síntese de imagens foto-realistas.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a técnica de Ray-Casting.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073861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 Proposto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30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Oclusão de Ambiente</a:t>
            </a:r>
            <a:endParaRPr lang="pt-PT" b="1" dirty="0"/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97" y="1327290"/>
            <a:ext cx="4638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1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Análise Preliminar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48955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O objetivo da ordenação de raios do trabalho de </a:t>
            </a:r>
            <a:r>
              <a:rPr lang="pt-PT" dirty="0" err="1" smtClean="0"/>
              <a:t>Garanzha</a:t>
            </a:r>
            <a:r>
              <a:rPr lang="pt-PT" dirty="0" smtClean="0"/>
              <a:t> e </a:t>
            </a:r>
            <a:r>
              <a:rPr lang="pt-PT" dirty="0" err="1" smtClean="0"/>
              <a:t>Loop</a:t>
            </a:r>
            <a:r>
              <a:rPr lang="pt-PT" dirty="0" smtClean="0"/>
              <a:t> é criar conjuntos de raios coerentes.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Adaptando a sua abordagem à hierarquia de Roger </a:t>
            </a:r>
            <a:r>
              <a:rPr lang="pt-PT" dirty="0" err="1" smtClean="0"/>
              <a:t>et</a:t>
            </a:r>
            <a:r>
              <a:rPr lang="pt-PT" dirty="0" smtClean="0"/>
              <a:t> al. conseguimos uma hierarquia mais apertada.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Desta forma mantemos os benefícios de ambas as abordagens: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Criação rápida e eficiente hierarquia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Criação de conjuntos de raios coerentes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Um dos problemas da hierarquia de Roger </a:t>
            </a:r>
            <a:r>
              <a:rPr lang="pt-PT" dirty="0" err="1" smtClean="0"/>
              <a:t>et</a:t>
            </a:r>
            <a:r>
              <a:rPr lang="pt-PT" dirty="0" smtClean="0"/>
              <a:t> al. é a união dos nós nos níveis superiores da hierarquia, criando cones demasiado largos.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Para resolver este problema podemos começar a atravessar a hierarquia em níveis mais baixos, ignorando os níveis superiores.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É possível ainda melhorar o algoritmo combinando-o com uma hierarquia de objetos.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31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303862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Métricas de Avaliação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1. Raios por Segundo</a:t>
            </a:r>
          </a:p>
          <a:p>
            <a:pPr algn="l"/>
            <a:r>
              <a:rPr lang="pt-PT" b="1" dirty="0" smtClean="0"/>
              <a:t>2. Redução dos testes de intersecção</a:t>
            </a:r>
          </a:p>
          <a:p>
            <a:pPr algn="l"/>
            <a:r>
              <a:rPr lang="pt-PT" b="1" dirty="0" smtClean="0"/>
              <a:t>3. Comparação com os algoritmos originais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32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16496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Planeamento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Tarefa 				Duração Estimada &amp; Datas Estimadas</a:t>
            </a:r>
          </a:p>
          <a:p>
            <a:pPr algn="l"/>
            <a:r>
              <a:rPr lang="pt-PT" dirty="0" smtClean="0"/>
              <a:t>Ray-</a:t>
            </a:r>
            <a:r>
              <a:rPr lang="pt-PT" dirty="0" err="1" smtClean="0"/>
              <a:t>Tracer</a:t>
            </a:r>
            <a:r>
              <a:rPr lang="pt-PT" dirty="0" smtClean="0"/>
              <a:t> Básico 	1 semana  	(1st Fevereiro to 7th Fevereiro)</a:t>
            </a:r>
          </a:p>
          <a:p>
            <a:pPr algn="l"/>
            <a:r>
              <a:rPr lang="pt-PT" dirty="0" smtClean="0"/>
              <a:t>Rasterização 			2 semanas 	(8th </a:t>
            </a:r>
            <a:r>
              <a:rPr lang="pt-PT" dirty="0"/>
              <a:t>Fevereiro </a:t>
            </a:r>
            <a:r>
              <a:rPr lang="pt-PT" dirty="0" smtClean="0"/>
              <a:t>to 21st Fevereiro)</a:t>
            </a:r>
          </a:p>
          <a:p>
            <a:pPr algn="l"/>
            <a:r>
              <a:rPr lang="pt-PT" dirty="0" smtClean="0"/>
              <a:t>Hierarquia de Raios 	4 </a:t>
            </a:r>
            <a:r>
              <a:rPr lang="pt-PT" dirty="0"/>
              <a:t>semanas </a:t>
            </a:r>
            <a:r>
              <a:rPr lang="pt-PT" dirty="0" smtClean="0"/>
              <a:t>	(22nd </a:t>
            </a:r>
            <a:r>
              <a:rPr lang="pt-PT" dirty="0"/>
              <a:t>Fevereiro </a:t>
            </a:r>
            <a:r>
              <a:rPr lang="pt-PT" dirty="0" smtClean="0"/>
              <a:t>to 21st Março)</a:t>
            </a:r>
          </a:p>
          <a:p>
            <a:pPr algn="l"/>
            <a:r>
              <a:rPr lang="pt-PT" dirty="0" smtClean="0"/>
              <a:t>Ordenação de Raios 	4 </a:t>
            </a:r>
            <a:r>
              <a:rPr lang="pt-PT" dirty="0"/>
              <a:t>semanas </a:t>
            </a:r>
            <a:r>
              <a:rPr lang="pt-PT" dirty="0" smtClean="0"/>
              <a:t>	(22nd </a:t>
            </a:r>
            <a:r>
              <a:rPr lang="pt-PT" dirty="0"/>
              <a:t>Março </a:t>
            </a:r>
            <a:r>
              <a:rPr lang="pt-PT" dirty="0" smtClean="0"/>
              <a:t>to 18th Abril)</a:t>
            </a:r>
          </a:p>
          <a:p>
            <a:pPr algn="l"/>
            <a:r>
              <a:rPr lang="pt-PT" dirty="0" smtClean="0"/>
              <a:t>Testes				2 </a:t>
            </a:r>
            <a:r>
              <a:rPr lang="pt-PT" dirty="0"/>
              <a:t>semanas </a:t>
            </a:r>
            <a:r>
              <a:rPr lang="pt-PT" dirty="0" smtClean="0"/>
              <a:t>	(19th </a:t>
            </a:r>
            <a:r>
              <a:rPr lang="pt-PT" dirty="0"/>
              <a:t>Abril </a:t>
            </a:r>
            <a:r>
              <a:rPr lang="pt-PT" dirty="0" smtClean="0"/>
              <a:t>to 2nd Maio)</a:t>
            </a:r>
          </a:p>
          <a:p>
            <a:pPr algn="l"/>
            <a:r>
              <a:rPr lang="pt-PT" dirty="0" smtClean="0"/>
              <a:t>Tese 				8 </a:t>
            </a:r>
            <a:r>
              <a:rPr lang="pt-PT" dirty="0"/>
              <a:t>semanas </a:t>
            </a:r>
            <a:r>
              <a:rPr lang="pt-PT" dirty="0" smtClean="0"/>
              <a:t>	(3rd </a:t>
            </a:r>
            <a:r>
              <a:rPr lang="pt-PT" dirty="0"/>
              <a:t>Maio </a:t>
            </a:r>
            <a:r>
              <a:rPr lang="pt-PT" dirty="0" smtClean="0"/>
              <a:t>to 2nd Junho)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33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4006054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Conclusões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Solução ideal ainda não foi encontrada.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Problema continua a ser o número de testes de interseção.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Desenvolvimentos em GPGPU têm melhorado o Ray-Tracing.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 minha solução pode ser combinada com uma hierarquia de objetos para reduzir ainda mais o número de testes de interseção.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34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01205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Referências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74462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1. 	</a:t>
            </a:r>
            <a:r>
              <a:rPr lang="en-US" sz="1700" dirty="0" smtClean="0"/>
              <a:t>A</a:t>
            </a:r>
            <a:r>
              <a:rPr lang="en-US" sz="1700" dirty="0"/>
              <a:t>. </a:t>
            </a:r>
            <a:r>
              <a:rPr lang="en-US" sz="1700" dirty="0" err="1"/>
              <a:t>Appel</a:t>
            </a:r>
            <a:r>
              <a:rPr lang="en-US" sz="1700" dirty="0"/>
              <a:t>. Some techniques for shading machine renderings of solids, </a:t>
            </a:r>
            <a:r>
              <a:rPr lang="en-US" sz="1700" dirty="0" smtClean="0"/>
              <a:t>1968</a:t>
            </a:r>
            <a:r>
              <a:rPr lang="en-US" sz="1700" dirty="0"/>
              <a:t>.</a:t>
            </a:r>
            <a:endParaRPr lang="en-US" dirty="0"/>
          </a:p>
          <a:p>
            <a:pPr algn="l"/>
            <a:r>
              <a:rPr lang="en-US" dirty="0" smtClean="0"/>
              <a:t>2. 	J</a:t>
            </a:r>
            <a:r>
              <a:rPr lang="en-US" dirty="0"/>
              <a:t>. </a:t>
            </a:r>
            <a:r>
              <a:rPr lang="en-US" dirty="0" err="1"/>
              <a:t>Arvo</a:t>
            </a:r>
            <a:r>
              <a:rPr lang="en-US" dirty="0"/>
              <a:t> and D. Kirk. Fast ray tracing by ray </a:t>
            </a:r>
            <a:r>
              <a:rPr lang="en-US" dirty="0" smtClean="0"/>
              <a:t>classification</a:t>
            </a:r>
            <a:r>
              <a:rPr lang="en-US" dirty="0"/>
              <a:t>. ACM </a:t>
            </a:r>
            <a:r>
              <a:rPr lang="en-US" dirty="0" smtClean="0"/>
              <a:t>SIGGRAPH 	</a:t>
            </a:r>
            <a:r>
              <a:rPr lang="pt-PT" dirty="0" err="1" smtClean="0"/>
              <a:t>Computer</a:t>
            </a:r>
            <a:r>
              <a:rPr lang="pt-PT" dirty="0" smtClean="0"/>
              <a:t> </a:t>
            </a:r>
            <a:r>
              <a:rPr lang="pt-PT" dirty="0" err="1" smtClean="0"/>
              <a:t>Graphics</a:t>
            </a:r>
            <a:r>
              <a:rPr lang="pt-PT" dirty="0"/>
              <a:t>, 1987.</a:t>
            </a:r>
          </a:p>
          <a:p>
            <a:pPr algn="l"/>
            <a:r>
              <a:rPr lang="en-US" dirty="0" smtClean="0"/>
              <a:t>3. 	K</a:t>
            </a:r>
            <a:r>
              <a:rPr lang="en-US" dirty="0"/>
              <a:t>. </a:t>
            </a:r>
            <a:r>
              <a:rPr lang="en-US" dirty="0" err="1"/>
              <a:t>Garanzha</a:t>
            </a:r>
            <a:r>
              <a:rPr lang="en-US" dirty="0"/>
              <a:t> and C. Loop. Fast ray sorting and </a:t>
            </a:r>
            <a:r>
              <a:rPr lang="en-US" dirty="0" smtClean="0"/>
              <a:t>breadth-first </a:t>
            </a:r>
            <a:r>
              <a:rPr lang="en-US" dirty="0"/>
              <a:t>packet </a:t>
            </a:r>
            <a:r>
              <a:rPr lang="en-US" dirty="0" smtClean="0"/>
              <a:t>	traversal for </a:t>
            </a:r>
            <a:r>
              <a:rPr lang="en-US" dirty="0" err="1" smtClean="0"/>
              <a:t>gpu</a:t>
            </a:r>
            <a:r>
              <a:rPr lang="en-US" dirty="0" smtClean="0"/>
              <a:t> </a:t>
            </a:r>
            <a:r>
              <a:rPr lang="en-US" dirty="0"/>
              <a:t>ray </a:t>
            </a:r>
            <a:r>
              <a:rPr lang="en-US" dirty="0" smtClean="0"/>
              <a:t>tracing</a:t>
            </a:r>
            <a:r>
              <a:rPr lang="en-US" dirty="0"/>
              <a:t>. </a:t>
            </a:r>
            <a:r>
              <a:rPr lang="en-US" dirty="0" err="1"/>
              <a:t>Eurographics</a:t>
            </a:r>
            <a:r>
              <a:rPr lang="en-US" dirty="0"/>
              <a:t>, 2010.</a:t>
            </a:r>
          </a:p>
          <a:p>
            <a:pPr algn="l"/>
            <a:r>
              <a:rPr lang="en-US" dirty="0" smtClean="0"/>
              <a:t>4. 	D</a:t>
            </a:r>
            <a:r>
              <a:rPr lang="en-US" dirty="0"/>
              <a:t>. Roger, U. </a:t>
            </a:r>
            <a:r>
              <a:rPr lang="en-US" dirty="0" err="1"/>
              <a:t>Assarsson</a:t>
            </a:r>
            <a:r>
              <a:rPr lang="en-US" dirty="0"/>
              <a:t>, and N. </a:t>
            </a:r>
            <a:r>
              <a:rPr lang="en-US" dirty="0" err="1"/>
              <a:t>Holzschuch</a:t>
            </a:r>
            <a:r>
              <a:rPr lang="en-US" dirty="0"/>
              <a:t>.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/>
              <a:t>stream reduction on </a:t>
            </a:r>
            <a:r>
              <a:rPr lang="en-US" dirty="0" smtClean="0"/>
              <a:t>	the </a:t>
            </a:r>
            <a:r>
              <a:rPr lang="en-US" dirty="0" err="1" smtClean="0"/>
              <a:t>gpu</a:t>
            </a:r>
            <a:r>
              <a:rPr lang="en-US" dirty="0" smtClean="0"/>
              <a:t>, </a:t>
            </a:r>
            <a:r>
              <a:rPr lang="pt-PT" dirty="0" smtClean="0"/>
              <a:t>2007</a:t>
            </a:r>
            <a:r>
              <a:rPr lang="pt-PT" dirty="0"/>
              <a:t>.</a:t>
            </a:r>
          </a:p>
          <a:p>
            <a:pPr algn="l"/>
            <a:r>
              <a:rPr lang="en-US" dirty="0" smtClean="0"/>
              <a:t>5. 	D</a:t>
            </a:r>
            <a:r>
              <a:rPr lang="en-US" dirty="0"/>
              <a:t>. Roger, U. </a:t>
            </a:r>
            <a:r>
              <a:rPr lang="en-US" dirty="0" err="1"/>
              <a:t>Assarsson</a:t>
            </a:r>
            <a:r>
              <a:rPr lang="en-US" dirty="0"/>
              <a:t>, and N. </a:t>
            </a:r>
            <a:r>
              <a:rPr lang="en-US" dirty="0" err="1"/>
              <a:t>Holzschuch</a:t>
            </a:r>
            <a:r>
              <a:rPr lang="en-US" dirty="0"/>
              <a:t>. Whitted ray-tracing for </a:t>
            </a:r>
            <a:r>
              <a:rPr lang="en-US" dirty="0" smtClean="0"/>
              <a:t>	dynamic scenes using </a:t>
            </a:r>
            <a:r>
              <a:rPr lang="en-US" dirty="0"/>
              <a:t>a ray-space hierarchy on the </a:t>
            </a:r>
            <a:r>
              <a:rPr lang="en-US" dirty="0" err="1"/>
              <a:t>gpu</a:t>
            </a:r>
            <a:r>
              <a:rPr lang="en-US" dirty="0"/>
              <a:t>, 2007.</a:t>
            </a:r>
          </a:p>
          <a:p>
            <a:pPr algn="l"/>
            <a:r>
              <a:rPr lang="en-US" dirty="0"/>
              <a:t>6. </a:t>
            </a:r>
            <a:r>
              <a:rPr lang="en-US" dirty="0" smtClean="0"/>
              <a:t>	N</a:t>
            </a:r>
            <a:r>
              <a:rPr lang="en-US" dirty="0"/>
              <a:t>. </a:t>
            </a:r>
            <a:r>
              <a:rPr lang="en-US" dirty="0" err="1"/>
              <a:t>Satish</a:t>
            </a:r>
            <a:r>
              <a:rPr lang="en-US" dirty="0"/>
              <a:t>, M. Harris, and M. Garland. Designing </a:t>
            </a:r>
            <a:r>
              <a:rPr lang="en-US" dirty="0" smtClean="0"/>
              <a:t>efficient </a:t>
            </a:r>
            <a:r>
              <a:rPr lang="en-US" dirty="0"/>
              <a:t>sorting </a:t>
            </a:r>
            <a:r>
              <a:rPr lang="en-US" dirty="0" smtClean="0"/>
              <a:t>	algorithms for </a:t>
            </a:r>
            <a:r>
              <a:rPr lang="pt-PT" dirty="0" err="1" smtClean="0"/>
              <a:t>manycore</a:t>
            </a:r>
            <a:r>
              <a:rPr lang="pt-PT" dirty="0" smtClean="0"/>
              <a:t> </a:t>
            </a:r>
            <a:r>
              <a:rPr lang="pt-PT" dirty="0" err="1"/>
              <a:t>gpus</a:t>
            </a:r>
            <a:r>
              <a:rPr lang="pt-PT" dirty="0"/>
              <a:t>. </a:t>
            </a:r>
            <a:r>
              <a:rPr lang="pt-PT" dirty="0" err="1"/>
              <a:t>Nvidia</a:t>
            </a:r>
            <a:r>
              <a:rPr lang="pt-PT" dirty="0"/>
              <a:t>, 2009.</a:t>
            </a:r>
          </a:p>
          <a:p>
            <a:pPr algn="l"/>
            <a:r>
              <a:rPr lang="en-US" dirty="0"/>
              <a:t>7. </a:t>
            </a:r>
            <a:r>
              <a:rPr lang="en-US" dirty="0" smtClean="0"/>
              <a:t>	G</a:t>
            </a:r>
            <a:r>
              <a:rPr lang="en-US" dirty="0"/>
              <a:t>. </a:t>
            </a:r>
            <a:r>
              <a:rPr lang="en-US" dirty="0" err="1"/>
              <a:t>Simiakis</a:t>
            </a:r>
            <a:r>
              <a:rPr lang="en-US" dirty="0"/>
              <a:t> and A. M. Day. Five-dimensional adaptive subdivision for ray </a:t>
            </a:r>
            <a:r>
              <a:rPr lang="en-US" dirty="0" smtClean="0"/>
              <a:t>	tracing. </a:t>
            </a:r>
            <a:r>
              <a:rPr lang="pt-PT" dirty="0" err="1" smtClean="0"/>
              <a:t>Computer</a:t>
            </a:r>
            <a:r>
              <a:rPr lang="pt-PT" dirty="0" smtClean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forum</a:t>
            </a:r>
            <a:r>
              <a:rPr lang="pt-PT" dirty="0"/>
              <a:t>, 1994.</a:t>
            </a:r>
          </a:p>
          <a:p>
            <a:pPr algn="l"/>
            <a:r>
              <a:rPr lang="en-US" dirty="0"/>
              <a:t>8. </a:t>
            </a:r>
            <a:r>
              <a:rPr lang="en-US" dirty="0" smtClean="0"/>
              <a:t>	T</a:t>
            </a:r>
            <a:r>
              <a:rPr lang="en-US" dirty="0"/>
              <a:t>. Whitted. An improved illumination model for shaded display. </a:t>
            </a:r>
            <a:r>
              <a:rPr lang="en-US" dirty="0" smtClean="0"/>
              <a:t>	Communications </a:t>
            </a:r>
            <a:r>
              <a:rPr lang="pt-PT" dirty="0" smtClean="0"/>
              <a:t>of the ACM</a:t>
            </a:r>
            <a:r>
              <a:rPr lang="pt-PT" dirty="0"/>
              <a:t>, 1980.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35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45533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Ray-Tracing Recursivo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Turner </a:t>
            </a:r>
            <a:r>
              <a:rPr lang="pt-PT" dirty="0" err="1" smtClean="0"/>
              <a:t>Whitted</a:t>
            </a:r>
            <a:r>
              <a:rPr lang="pt-PT" dirty="0" smtClean="0"/>
              <a:t> em 1979.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Segue o algoritmo original de Ray-Casting introduzido por </a:t>
            </a:r>
            <a:r>
              <a:rPr lang="pt-PT" dirty="0" err="1" smtClean="0"/>
              <a:t>Appel</a:t>
            </a:r>
            <a:r>
              <a:rPr lang="pt-PT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Caso os raios primários intersectem geometria podem gerar raios secundários: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Sombra </a:t>
            </a:r>
            <a:r>
              <a:rPr lang="pt-PT" dirty="0"/>
              <a:t>(</a:t>
            </a:r>
            <a:r>
              <a:rPr lang="pt-PT" dirty="0" err="1" smtClean="0"/>
              <a:t>Shadow</a:t>
            </a:r>
            <a:r>
              <a:rPr lang="pt-PT" dirty="0" smtClean="0"/>
              <a:t> </a:t>
            </a:r>
            <a:r>
              <a:rPr lang="pt-PT" dirty="0" err="1" smtClean="0"/>
              <a:t>Rays</a:t>
            </a:r>
            <a:r>
              <a:rPr lang="pt-PT" dirty="0" smtClean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Reflecção (</a:t>
            </a:r>
            <a:r>
              <a:rPr lang="pt-PT" dirty="0" err="1" smtClean="0"/>
              <a:t>Reflection</a:t>
            </a:r>
            <a:r>
              <a:rPr lang="pt-PT" dirty="0" smtClean="0"/>
              <a:t> </a:t>
            </a:r>
            <a:r>
              <a:rPr lang="pt-PT" dirty="0" err="1" smtClean="0"/>
              <a:t>Rays</a:t>
            </a:r>
            <a:r>
              <a:rPr lang="pt-PT" dirty="0" smtClean="0"/>
              <a:t>)</a:t>
            </a:r>
            <a:endParaRPr lang="pt-PT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</a:t>
            </a:r>
            <a:r>
              <a:rPr lang="pt-PT" dirty="0" err="1" smtClean="0"/>
              <a:t>Refracção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/>
              <a:t>R</a:t>
            </a:r>
            <a:r>
              <a:rPr lang="pt-PT" dirty="0" err="1" smtClean="0"/>
              <a:t>efraction</a:t>
            </a:r>
            <a:r>
              <a:rPr lang="pt-PT" dirty="0" smtClean="0"/>
              <a:t> </a:t>
            </a:r>
            <a:r>
              <a:rPr lang="pt-PT" dirty="0" err="1" smtClean="0"/>
              <a:t>Rays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30931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Pontos positivos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Permitem efeitos complexos como reflexões, refrações e sombras de uma forma genérica.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Estes efeitos diferenciam o Ray-Tracing da Rasterização.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5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85646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Pontos negativos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tem de ser testado contra cada polígono da cena.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Numa cena com M raios e N polígonos cada raio tem de calcular N intersecções, num total de M x N intersecções.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Devido à natureza recursiva do algoritmo este número aumenta ainda mais com cada recursão.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6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7195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/>
              <a:t>Possíveis </a:t>
            </a:r>
            <a:r>
              <a:rPr lang="pt-PT" b="1" dirty="0" smtClean="0"/>
              <a:t>Soluções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Cache de </a:t>
            </a:r>
            <a:r>
              <a:rPr lang="pt-PT" dirty="0" smtClean="0"/>
              <a:t>intersecções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Volumes Envolventes (</a:t>
            </a:r>
            <a:r>
              <a:rPr lang="pt-PT" dirty="0" err="1" smtClean="0"/>
              <a:t>Bounding</a:t>
            </a:r>
            <a:r>
              <a:rPr lang="pt-PT" dirty="0" smtClean="0"/>
              <a:t> Volumes)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Grelhas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Hierarquias </a:t>
            </a:r>
            <a:r>
              <a:rPr lang="pt-PT" dirty="0"/>
              <a:t>de Raios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Hierarquias </a:t>
            </a:r>
            <a:r>
              <a:rPr lang="pt-PT" dirty="0"/>
              <a:t>de </a:t>
            </a:r>
            <a:r>
              <a:rPr lang="pt-PT" dirty="0" smtClean="0"/>
              <a:t>Objetos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7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1079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General-</a:t>
            </a:r>
            <a:r>
              <a:rPr lang="pt-PT" b="1" dirty="0" err="1" smtClean="0"/>
              <a:t>purpose</a:t>
            </a:r>
            <a:r>
              <a:rPr lang="pt-PT" b="1" dirty="0" smtClean="0"/>
              <a:t> computation on GPUs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Implementações de Ray-</a:t>
            </a:r>
            <a:r>
              <a:rPr lang="pt-PT" dirty="0"/>
              <a:t>T</a:t>
            </a:r>
            <a:r>
              <a:rPr lang="pt-PT" dirty="0" smtClean="0"/>
              <a:t>racing no GPU.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GPUs modernos são compostos por unidades SIMD (Single Instruction, Multiple Data).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GPUs estão otimizados para executar as mesmas operações sobre grandes volumes dados.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Ray-Tracing não é trivialmente mapeado desta forma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primário pode (ou não) gerar raios secundários.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 natureza recursiva do algoritmo não se adequa ao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8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6046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Objetivos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1. Encontrar o Estado da Arte</a:t>
            </a:r>
            <a:endParaRPr lang="pt-PT" dirty="0" smtClean="0"/>
          </a:p>
          <a:p>
            <a:pPr algn="l"/>
            <a:r>
              <a:rPr lang="pt-PT" b="1" dirty="0" smtClean="0"/>
              <a:t>2. Escolher uma abordagem e melhorá-la</a:t>
            </a:r>
            <a:endParaRPr lang="pt-PT" dirty="0" smtClean="0"/>
          </a:p>
          <a:p>
            <a:pPr algn="l"/>
            <a:r>
              <a:rPr lang="pt-PT" b="1" dirty="0" smtClean="0"/>
              <a:t>3. Análise Preliminar</a:t>
            </a:r>
          </a:p>
          <a:p>
            <a:pPr algn="l"/>
            <a:endParaRPr lang="pt-PT" dirty="0" smtClean="0"/>
          </a:p>
          <a:p>
            <a:pPr algn="l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9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4376616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936</Words>
  <Application>Microsoft Office PowerPoint</Application>
  <PresentationFormat>Widescreen</PresentationFormat>
  <Paragraphs>184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Exploring Ray-Space Hierarchy on the GPU for Ray-Tracing of Dynamic Scenes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Objetivos</vt:lpstr>
      <vt:lpstr>Trabalho Relacionado</vt:lpstr>
      <vt:lpstr>Trabalho Relacionado</vt:lpstr>
      <vt:lpstr>Trabalho Relacionado</vt:lpstr>
      <vt:lpstr>Trabalho Relacionado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Algoritmo Proposto</vt:lpstr>
      <vt:lpstr>Análise Preliminar</vt:lpstr>
      <vt:lpstr>Métricas de Avaliação</vt:lpstr>
      <vt:lpstr>Planeamento</vt:lpstr>
      <vt:lpstr>Conclusões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g_tiago_1991@hotmail.com</dc:creator>
  <cp:lastModifiedBy>g_tiago_1991@hotmail.com</cp:lastModifiedBy>
  <cp:revision>68</cp:revision>
  <dcterms:created xsi:type="dcterms:W3CDTF">2015-02-01T16:56:11Z</dcterms:created>
  <dcterms:modified xsi:type="dcterms:W3CDTF">2015-02-01T19:18:18Z</dcterms:modified>
</cp:coreProperties>
</file>