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56"/>
  </p:notesMasterIdLst>
  <p:sldIdLst>
    <p:sldId id="256" r:id="rId2"/>
    <p:sldId id="257" r:id="rId3"/>
    <p:sldId id="267" r:id="rId4"/>
    <p:sldId id="259" r:id="rId5"/>
    <p:sldId id="261" r:id="rId6"/>
    <p:sldId id="268" r:id="rId7"/>
    <p:sldId id="262" r:id="rId8"/>
    <p:sldId id="265" r:id="rId9"/>
    <p:sldId id="269" r:id="rId10"/>
    <p:sldId id="271" r:id="rId11"/>
    <p:sldId id="272" r:id="rId12"/>
    <p:sldId id="273" r:id="rId13"/>
    <p:sldId id="308" r:id="rId14"/>
    <p:sldId id="279" r:id="rId15"/>
    <p:sldId id="304" r:id="rId16"/>
    <p:sldId id="305" r:id="rId17"/>
    <p:sldId id="306" r:id="rId18"/>
    <p:sldId id="309" r:id="rId19"/>
    <p:sldId id="315" r:id="rId20"/>
    <p:sldId id="310" r:id="rId21"/>
    <p:sldId id="316" r:id="rId22"/>
    <p:sldId id="317" r:id="rId23"/>
    <p:sldId id="318" r:id="rId24"/>
    <p:sldId id="311" r:id="rId25"/>
    <p:sldId id="283" r:id="rId26"/>
    <p:sldId id="285" r:id="rId27"/>
    <p:sldId id="284" r:id="rId28"/>
    <p:sldId id="282" r:id="rId29"/>
    <p:sldId id="312" r:id="rId30"/>
    <p:sldId id="281" r:id="rId31"/>
    <p:sldId id="288" r:id="rId32"/>
    <p:sldId id="313" r:id="rId33"/>
    <p:sldId id="320" r:id="rId34"/>
    <p:sldId id="293" r:id="rId35"/>
    <p:sldId id="314" r:id="rId36"/>
    <p:sldId id="319" r:id="rId37"/>
    <p:sldId id="327" r:id="rId38"/>
    <p:sldId id="296" r:id="rId39"/>
    <p:sldId id="326" r:id="rId40"/>
    <p:sldId id="322" r:id="rId41"/>
    <p:sldId id="323" r:id="rId42"/>
    <p:sldId id="324" r:id="rId43"/>
    <p:sldId id="325" r:id="rId44"/>
    <p:sldId id="328" r:id="rId45"/>
    <p:sldId id="330" r:id="rId46"/>
    <p:sldId id="329" r:id="rId47"/>
    <p:sldId id="321" r:id="rId48"/>
    <p:sldId id="298" r:id="rId49"/>
    <p:sldId id="302" r:id="rId50"/>
    <p:sldId id="303" r:id="rId51"/>
    <p:sldId id="297" r:id="rId52"/>
    <p:sldId id="299" r:id="rId53"/>
    <p:sldId id="300" r:id="rId54"/>
    <p:sldId id="301" r:id="rId5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08BE82-006A-47EF-AD4C-2A4237F6F771}" type="datetimeFigureOut">
              <a:rPr lang="pt-PT" smtClean="0"/>
              <a:t>27/10/2015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56272-2282-4C48-9C4F-98B1F5A6B4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23827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56272-2282-4C48-9C4F-98B1F5A6B400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91471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9B3F-5A88-47A2-BD25-698CFA936B45}" type="datetime1">
              <a:rPr lang="pt-PT" smtClean="0"/>
              <a:t>27/10/2015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6267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C3C2-0A04-4094-B7AC-836904C4B00A}" type="datetime1">
              <a:rPr lang="pt-PT" smtClean="0"/>
              <a:t>27/10/2015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8409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1A220-A711-4873-9020-C72E5D313222}" type="datetime1">
              <a:rPr lang="pt-PT" smtClean="0"/>
              <a:t>27/10/2015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mtClean="0"/>
              <a:t>‹nº›</a:t>
            </a:fld>
            <a:endParaRPr lang="pt-P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1450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DB6E-238A-4CB6-AA16-30A329E26422}" type="datetime1">
              <a:rPr lang="pt-PT" smtClean="0"/>
              <a:t>27/10/2015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416502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924F0-82DA-4FB0-A1C3-F17544732EEB}" type="datetime1">
              <a:rPr lang="pt-PT" smtClean="0"/>
              <a:t>27/10/2015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mtClean="0"/>
              <a:t>‹nº›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78880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859AF-0D05-4217-A724-5C32B5717CE8}" type="datetime1">
              <a:rPr lang="pt-PT" smtClean="0"/>
              <a:t>27/10/2015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16027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0129-FB8B-4FD5-81FB-CEB38245B323}" type="datetime1">
              <a:rPr lang="pt-PT" smtClean="0"/>
              <a:t>27/10/2015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07185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E9E47-F545-4FA6-A4AA-65586C42D595}" type="datetime1">
              <a:rPr lang="pt-PT" smtClean="0"/>
              <a:t>27/10/2015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73762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DD23-BB14-4F5D-99CD-615502E2727A}" type="datetime1">
              <a:rPr lang="pt-PT" smtClean="0"/>
              <a:t>27/10/2015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0538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BC5E9-2AF4-4614-9B08-C4D4A259F6DF}" type="datetime1">
              <a:rPr lang="pt-PT" smtClean="0"/>
              <a:t>27/10/2015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78551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AC56-2237-49F2-BA1B-33E3D9ACF137}" type="datetime1">
              <a:rPr lang="pt-PT" smtClean="0"/>
              <a:t>27/10/2015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97265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509B3-2F5E-4119-9D75-C3EFBF621D49}" type="datetime1">
              <a:rPr lang="pt-PT" smtClean="0"/>
              <a:t>27/10/2015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38916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C3EF-28E7-43A2-A6D5-B629D33C7F74}" type="datetime1">
              <a:rPr lang="pt-PT" smtClean="0"/>
              <a:t>27/10/2015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2172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B421F-763E-4A3B-A47D-1B6FC42960D9}" type="datetime1">
              <a:rPr lang="pt-PT" smtClean="0"/>
              <a:t>27/10/2015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10871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A367-1A11-4A2C-8F3A-14A4C2C45A26}" type="datetime1">
              <a:rPr lang="pt-PT" smtClean="0"/>
              <a:t>27/10/2015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79947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B7007-5A4F-4E7C-A01C-A4D98E492856}" type="datetime1">
              <a:rPr lang="pt-PT" smtClean="0"/>
              <a:t>27/10/2015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9642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15582-F1DB-4195-93A7-CDBD9A84D48D}" type="datetime1">
              <a:rPr lang="pt-PT" smtClean="0"/>
              <a:t>27/10/2015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0F8321A-7361-4824-BC8D-5BB5EE56E02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67953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Coherent Ray-Space </a:t>
            </a:r>
            <a:r>
              <a:rPr lang="en-US" sz="3200" dirty="0" smtClean="0"/>
              <a:t>Hierarchy</a:t>
            </a:r>
            <a:br>
              <a:rPr lang="en-US" sz="3200" dirty="0" smtClean="0"/>
            </a:br>
            <a:r>
              <a:rPr lang="en-US" sz="3200" dirty="0" smtClean="0"/>
              <a:t>via </a:t>
            </a:r>
            <a:r>
              <a:rPr lang="en-US" sz="3200" dirty="0"/>
              <a:t>Ray Hashing and Sorting</a:t>
            </a:r>
            <a:endParaRPr lang="pt-PT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/>
              <a:t>Nuno T. Reis</a:t>
            </a:r>
          </a:p>
          <a:p>
            <a:r>
              <a:rPr lang="pt-PT" dirty="0"/>
              <a:t>Instituto Superior </a:t>
            </a:r>
            <a:r>
              <a:rPr lang="pt-PT" dirty="0" smtClean="0"/>
              <a:t>Técnico, </a:t>
            </a:r>
            <a:r>
              <a:rPr lang="pt-PT" dirty="0"/>
              <a:t>Portugal</a:t>
            </a:r>
          </a:p>
          <a:p>
            <a:r>
              <a:rPr lang="pt-PT" dirty="0"/>
              <a:t>nunotiagoreis@tecnico.ulisboa.pt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z="2400" smtClean="0"/>
              <a:t>1</a:t>
            </a:fld>
            <a:endParaRPr lang="pt-PT" sz="2400"/>
          </a:p>
        </p:txBody>
      </p:sp>
    </p:spTree>
    <p:extLst>
      <p:ext uri="{BB962C8B-B14F-4D97-AF65-F5344CB8AC3E}">
        <p14:creationId xmlns:p14="http://schemas.microsoft.com/office/powerpoint/2010/main" val="234241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564"/>
            <a:ext cx="7766936" cy="1211874"/>
          </a:xfrm>
        </p:spPr>
        <p:txBody>
          <a:bodyPr/>
          <a:lstStyle/>
          <a:p>
            <a:pPr algn="l"/>
            <a:r>
              <a:rPr lang="pt-PT" sz="4000" dirty="0" smtClean="0"/>
              <a:t>Trabalho Relacionado</a:t>
            </a:r>
            <a:endParaRPr lang="pt-PT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1661866"/>
            <a:ext cx="7766936" cy="4219950"/>
          </a:xfrm>
        </p:spPr>
        <p:txBody>
          <a:bodyPr>
            <a:normAutofit lnSpcReduction="10000"/>
          </a:bodyPr>
          <a:lstStyle/>
          <a:p>
            <a:pPr algn="l"/>
            <a:r>
              <a:rPr lang="pt-PT" b="1" dirty="0" err="1" smtClean="0"/>
              <a:t>Whitted</a:t>
            </a:r>
            <a:r>
              <a:rPr lang="pt-PT" b="1" dirty="0" smtClean="0"/>
              <a:t> Ray-Tracing for Dynamic Scenes </a:t>
            </a:r>
            <a:r>
              <a:rPr lang="pt-PT" b="1" dirty="0" err="1" smtClean="0"/>
              <a:t>using</a:t>
            </a:r>
            <a:r>
              <a:rPr lang="pt-PT" b="1" dirty="0" smtClean="0"/>
              <a:t> a </a:t>
            </a:r>
            <a:r>
              <a:rPr lang="pt-PT" b="1" dirty="0" err="1" smtClean="0"/>
              <a:t>Ray-Space</a:t>
            </a:r>
            <a:r>
              <a:rPr lang="pt-PT" b="1" dirty="0" smtClean="0"/>
              <a:t> Hierarchy on the GPU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dirty="0"/>
              <a:t>Apresentado por </a:t>
            </a:r>
            <a:r>
              <a:rPr lang="pt-PT" dirty="0" smtClean="0"/>
              <a:t>D. Roger </a:t>
            </a:r>
            <a:r>
              <a:rPr lang="pt-PT" dirty="0" err="1" smtClean="0"/>
              <a:t>and</a:t>
            </a:r>
            <a:r>
              <a:rPr lang="pt-PT" dirty="0" smtClean="0"/>
              <a:t> U. </a:t>
            </a:r>
            <a:r>
              <a:rPr lang="pt-PT" dirty="0" err="1" smtClean="0"/>
              <a:t>Assarsson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N. </a:t>
            </a:r>
            <a:r>
              <a:rPr lang="pt-PT" dirty="0" err="1" smtClean="0"/>
              <a:t>Holzschuch</a:t>
            </a:r>
            <a:r>
              <a:rPr lang="pt-PT" dirty="0" smtClean="0"/>
              <a:t> em 2007.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Utiliza rendering híbrido.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Rasterização é utilizada para lidar os raios primários e gerar os raios secundários.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Ray-Tracing é utilizado para lidar os raios secundários.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Utiliza uma hierarquia de raios.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Cada raio é representado por uma esfera centrada na origem do raio e por um cone representando a direção.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Cada nó superior da hierarquia é gerado calculado a união entre os seus 4 filhos.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z="2400" smtClean="0"/>
              <a:t>10</a:t>
            </a:fld>
            <a:endParaRPr lang="pt-PT" sz="2400"/>
          </a:p>
        </p:txBody>
      </p:sp>
    </p:spTree>
    <p:extLst>
      <p:ext uri="{BB962C8B-B14F-4D97-AF65-F5344CB8AC3E}">
        <p14:creationId xmlns:p14="http://schemas.microsoft.com/office/powerpoint/2010/main" val="3623252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564"/>
            <a:ext cx="7766936" cy="1211874"/>
          </a:xfrm>
        </p:spPr>
        <p:txBody>
          <a:bodyPr/>
          <a:lstStyle/>
          <a:p>
            <a:pPr algn="l"/>
            <a:r>
              <a:rPr lang="pt-PT" sz="4000" dirty="0" smtClean="0"/>
              <a:t>Trabalho Relacionado</a:t>
            </a:r>
            <a:endParaRPr lang="pt-PT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1661866"/>
            <a:ext cx="7766936" cy="3692729"/>
          </a:xfrm>
        </p:spPr>
        <p:txBody>
          <a:bodyPr>
            <a:normAutofit/>
          </a:bodyPr>
          <a:lstStyle/>
          <a:p>
            <a:pPr algn="l"/>
            <a:r>
              <a:rPr lang="pt-PT" b="1" dirty="0" smtClean="0"/>
              <a:t>Fast Ray </a:t>
            </a:r>
            <a:r>
              <a:rPr lang="pt-PT" b="1" dirty="0" err="1" smtClean="0"/>
              <a:t>Sorting</a:t>
            </a:r>
            <a:r>
              <a:rPr lang="pt-PT" b="1" dirty="0" smtClean="0"/>
              <a:t> </a:t>
            </a:r>
            <a:r>
              <a:rPr lang="pt-PT" b="1" dirty="0" err="1" smtClean="0"/>
              <a:t>and</a:t>
            </a:r>
            <a:r>
              <a:rPr lang="pt-PT" b="1" dirty="0" smtClean="0"/>
              <a:t> </a:t>
            </a:r>
            <a:r>
              <a:rPr lang="pt-PT" b="1" dirty="0" err="1" smtClean="0"/>
              <a:t>Breadth-First</a:t>
            </a:r>
            <a:r>
              <a:rPr lang="pt-PT" b="1" dirty="0" smtClean="0"/>
              <a:t> </a:t>
            </a:r>
            <a:r>
              <a:rPr lang="pt-PT" b="1" dirty="0" err="1" smtClean="0"/>
              <a:t>Packet</a:t>
            </a:r>
            <a:r>
              <a:rPr lang="pt-PT" b="1" dirty="0" smtClean="0"/>
              <a:t> </a:t>
            </a:r>
            <a:r>
              <a:rPr lang="pt-PT" b="1" dirty="0" err="1" smtClean="0"/>
              <a:t>Traversal</a:t>
            </a:r>
            <a:r>
              <a:rPr lang="pt-PT" b="1" dirty="0" smtClean="0"/>
              <a:t> for GPU Ray Tracing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dirty="0"/>
              <a:t>Apresentado por </a:t>
            </a:r>
            <a:r>
              <a:rPr lang="pt-PT" dirty="0" err="1" smtClean="0"/>
              <a:t>Kirill</a:t>
            </a:r>
            <a:r>
              <a:rPr lang="pt-PT" dirty="0" smtClean="0"/>
              <a:t> </a:t>
            </a:r>
            <a:r>
              <a:rPr lang="pt-PT" dirty="0" err="1" smtClean="0"/>
              <a:t>Garanzha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Charles </a:t>
            </a:r>
            <a:r>
              <a:rPr lang="pt-PT" dirty="0" err="1" smtClean="0"/>
              <a:t>Loop</a:t>
            </a:r>
            <a:r>
              <a:rPr lang="pt-PT" dirty="0" smtClean="0"/>
              <a:t> em 2010.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Utiliza classificação de raios.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Cada raio é ordenado tendo em conta a sua origem e orientação.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Em cada passo os raios são ordenados de forma a ter conjuntos de raios coerentes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Estes raios coerentes são depois intersetados com uma hierarquia de objetos gerada no CPU.</a:t>
            </a:r>
          </a:p>
          <a:p>
            <a:pPr marL="285750" lvl="1" indent="-285750" algn="l">
              <a:buFont typeface="Arial" panose="020B0604020202020204" pitchFamily="34" charset="0"/>
              <a:buChar char="•"/>
            </a:pPr>
            <a:r>
              <a:rPr lang="pt-PT" sz="1800" dirty="0"/>
              <a:t>Utiliza primitivas paralelas para ser mapeado no GPU.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P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z="2400" smtClean="0"/>
              <a:t>11</a:t>
            </a:fld>
            <a:endParaRPr lang="pt-PT" sz="2400"/>
          </a:p>
        </p:txBody>
      </p:sp>
    </p:spTree>
    <p:extLst>
      <p:ext uri="{BB962C8B-B14F-4D97-AF65-F5344CB8AC3E}">
        <p14:creationId xmlns:p14="http://schemas.microsoft.com/office/powerpoint/2010/main" val="1780161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564"/>
            <a:ext cx="7766936" cy="1211874"/>
          </a:xfrm>
        </p:spPr>
        <p:txBody>
          <a:bodyPr/>
          <a:lstStyle/>
          <a:p>
            <a:pPr algn="l"/>
            <a:r>
              <a:rPr lang="pt-PT" sz="4000" dirty="0" smtClean="0"/>
              <a:t>Algoritmo</a:t>
            </a:r>
            <a:endParaRPr lang="pt-PT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z="2400" smtClean="0"/>
              <a:t>12</a:t>
            </a:fld>
            <a:endParaRPr lang="pt-PT" sz="240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067" y="1227438"/>
            <a:ext cx="4384915" cy="526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343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564"/>
            <a:ext cx="7766936" cy="1211874"/>
          </a:xfrm>
        </p:spPr>
        <p:txBody>
          <a:bodyPr/>
          <a:lstStyle/>
          <a:p>
            <a:pPr algn="l"/>
            <a:r>
              <a:rPr lang="pt-PT" sz="4000" dirty="0" smtClean="0"/>
              <a:t>1. Rasterização</a:t>
            </a:r>
            <a:endParaRPr lang="pt-PT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z="2400" smtClean="0"/>
              <a:t>13</a:t>
            </a:fld>
            <a:endParaRPr lang="pt-PT" sz="240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067" y="1227438"/>
            <a:ext cx="4384915" cy="5269871"/>
          </a:xfrm>
          <a:prstGeom prst="rect">
            <a:avLst/>
          </a:prstGeom>
        </p:spPr>
      </p:pic>
      <p:sp>
        <p:nvSpPr>
          <p:cNvPr id="5" name="Seta para a direita 4"/>
          <p:cNvSpPr/>
          <p:nvPr/>
        </p:nvSpPr>
        <p:spPr>
          <a:xfrm flipH="1">
            <a:off x="5514975" y="1752600"/>
            <a:ext cx="514350" cy="39052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4089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564"/>
            <a:ext cx="7766936" cy="1211874"/>
          </a:xfrm>
        </p:spPr>
        <p:txBody>
          <a:bodyPr/>
          <a:lstStyle/>
          <a:p>
            <a:pPr algn="l"/>
            <a:r>
              <a:rPr lang="pt-PT" sz="4000" dirty="0" smtClean="0"/>
              <a:t>1. Rasterização</a:t>
            </a:r>
            <a:endParaRPr lang="pt-PT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z="2400" smtClean="0"/>
              <a:t>14</a:t>
            </a:fld>
            <a:endParaRPr lang="pt-PT" sz="240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067" y="1738325"/>
            <a:ext cx="3659079" cy="3659079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507067" y="5826577"/>
            <a:ext cx="7766936" cy="794694"/>
          </a:xfrm>
        </p:spPr>
        <p:txBody>
          <a:bodyPr>
            <a:normAutofit/>
          </a:bodyPr>
          <a:lstStyle/>
          <a:p>
            <a:pPr algn="ctr"/>
            <a:r>
              <a:rPr lang="pt-PT" b="1" dirty="0" smtClean="0"/>
              <a:t>Textura das componentes difusas dos fragmentos</a:t>
            </a:r>
            <a:endParaRPr lang="pt-PT" sz="1400" dirty="0" smtClean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891" y="1744460"/>
            <a:ext cx="3658111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263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066" y="1738325"/>
            <a:ext cx="3659079" cy="36590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564"/>
            <a:ext cx="7766936" cy="1211874"/>
          </a:xfrm>
        </p:spPr>
        <p:txBody>
          <a:bodyPr/>
          <a:lstStyle/>
          <a:p>
            <a:pPr algn="l"/>
            <a:r>
              <a:rPr lang="pt-PT" sz="4000" dirty="0"/>
              <a:t>1. Rasterização</a:t>
            </a:r>
            <a:endParaRPr lang="pt-PT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z="2400" smtClean="0"/>
              <a:t>15</a:t>
            </a:fld>
            <a:endParaRPr lang="pt-PT" sz="240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507067" y="5826577"/>
            <a:ext cx="7766936" cy="794694"/>
          </a:xfrm>
        </p:spPr>
        <p:txBody>
          <a:bodyPr>
            <a:normAutofit/>
          </a:bodyPr>
          <a:lstStyle/>
          <a:p>
            <a:pPr algn="ctr"/>
            <a:r>
              <a:rPr lang="pt-PT" b="1" dirty="0"/>
              <a:t>Textura das componentes </a:t>
            </a:r>
            <a:r>
              <a:rPr lang="pt-PT" b="1" dirty="0" smtClean="0"/>
              <a:t>especulares dos </a:t>
            </a:r>
            <a:r>
              <a:rPr lang="pt-PT" b="1" dirty="0"/>
              <a:t>fragmentos</a:t>
            </a:r>
            <a:endParaRPr lang="pt-PT" sz="14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891" y="1744460"/>
            <a:ext cx="3658111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04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066" y="1738325"/>
            <a:ext cx="3659079" cy="36590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564"/>
            <a:ext cx="7766936" cy="1211874"/>
          </a:xfrm>
        </p:spPr>
        <p:txBody>
          <a:bodyPr/>
          <a:lstStyle/>
          <a:p>
            <a:pPr algn="l"/>
            <a:r>
              <a:rPr lang="pt-PT" sz="4000" dirty="0"/>
              <a:t>1. Rasterização</a:t>
            </a:r>
            <a:endParaRPr lang="pt-PT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z="2400" smtClean="0"/>
              <a:t>16</a:t>
            </a:fld>
            <a:endParaRPr lang="pt-PT" sz="240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507067" y="5826577"/>
            <a:ext cx="7766936" cy="794694"/>
          </a:xfrm>
        </p:spPr>
        <p:txBody>
          <a:bodyPr>
            <a:normAutofit/>
          </a:bodyPr>
          <a:lstStyle/>
          <a:p>
            <a:pPr algn="ctr"/>
            <a:r>
              <a:rPr lang="pt-PT" b="1" dirty="0"/>
              <a:t>Textura das </a:t>
            </a:r>
            <a:r>
              <a:rPr lang="pt-PT" b="1" dirty="0" smtClean="0"/>
              <a:t>posições dos </a:t>
            </a:r>
            <a:r>
              <a:rPr lang="pt-PT" b="1" dirty="0"/>
              <a:t>fragmentos</a:t>
            </a:r>
            <a:endParaRPr lang="pt-PT" sz="14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891" y="1744460"/>
            <a:ext cx="3658111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510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065" y="1738325"/>
            <a:ext cx="3659079" cy="36590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564"/>
            <a:ext cx="7766936" cy="1211874"/>
          </a:xfrm>
        </p:spPr>
        <p:txBody>
          <a:bodyPr/>
          <a:lstStyle/>
          <a:p>
            <a:pPr algn="l"/>
            <a:r>
              <a:rPr lang="pt-PT" sz="4000" dirty="0"/>
              <a:t>1. Rasterização</a:t>
            </a:r>
            <a:endParaRPr lang="pt-PT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z="2400" smtClean="0"/>
              <a:t>17</a:t>
            </a:fld>
            <a:endParaRPr lang="pt-PT" sz="240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507067" y="5826577"/>
            <a:ext cx="7766936" cy="794694"/>
          </a:xfrm>
        </p:spPr>
        <p:txBody>
          <a:bodyPr>
            <a:normAutofit/>
          </a:bodyPr>
          <a:lstStyle/>
          <a:p>
            <a:pPr algn="ctr"/>
            <a:r>
              <a:rPr lang="pt-PT" b="1" dirty="0"/>
              <a:t>Textura das </a:t>
            </a:r>
            <a:r>
              <a:rPr lang="pt-PT" b="1" dirty="0" smtClean="0"/>
              <a:t>normais dos </a:t>
            </a:r>
            <a:r>
              <a:rPr lang="pt-PT" b="1" dirty="0"/>
              <a:t>fragmentos</a:t>
            </a:r>
            <a:endParaRPr lang="pt-PT" sz="14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891" y="1744460"/>
            <a:ext cx="3658111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091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564"/>
            <a:ext cx="7766936" cy="1211874"/>
          </a:xfrm>
        </p:spPr>
        <p:txBody>
          <a:bodyPr/>
          <a:lstStyle/>
          <a:p>
            <a:pPr algn="l"/>
            <a:r>
              <a:rPr lang="pt-PT" sz="4000" dirty="0" smtClean="0"/>
              <a:t>2. </a:t>
            </a:r>
            <a:r>
              <a:rPr lang="pt-PT" sz="3200" dirty="0" smtClean="0"/>
              <a:t>Atualização das Esferas Envolventes</a:t>
            </a:r>
            <a:endParaRPr lang="pt-PT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z="2400" smtClean="0"/>
              <a:t>18</a:t>
            </a:fld>
            <a:endParaRPr lang="pt-PT" sz="240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067" y="1227438"/>
            <a:ext cx="4384915" cy="5269871"/>
          </a:xfrm>
          <a:prstGeom prst="rect">
            <a:avLst/>
          </a:prstGeom>
        </p:spPr>
      </p:pic>
      <p:sp>
        <p:nvSpPr>
          <p:cNvPr id="5" name="Seta para a direita 4"/>
          <p:cNvSpPr/>
          <p:nvPr/>
        </p:nvSpPr>
        <p:spPr>
          <a:xfrm flipH="1">
            <a:off x="5514975" y="2867025"/>
            <a:ext cx="514350" cy="39052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75752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564"/>
            <a:ext cx="7766936" cy="1211874"/>
          </a:xfrm>
        </p:spPr>
        <p:txBody>
          <a:bodyPr/>
          <a:lstStyle/>
          <a:p>
            <a:pPr algn="l"/>
            <a:r>
              <a:rPr lang="pt-PT" sz="4000" dirty="0" smtClean="0"/>
              <a:t>2. </a:t>
            </a:r>
            <a:r>
              <a:rPr lang="pt-PT" sz="3200" dirty="0" smtClean="0"/>
              <a:t>Atualização das Esferas Envolventes</a:t>
            </a:r>
            <a:endParaRPr lang="pt-PT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z="2400" smtClean="0"/>
              <a:t>19</a:t>
            </a:fld>
            <a:endParaRPr lang="pt-PT" sz="2400"/>
          </a:p>
        </p:txBody>
      </p:sp>
      <p:sp>
        <p:nvSpPr>
          <p:cNvPr id="5" name="Seta para a direita 4"/>
          <p:cNvSpPr/>
          <p:nvPr/>
        </p:nvSpPr>
        <p:spPr>
          <a:xfrm flipH="1">
            <a:off x="5514975" y="2867025"/>
            <a:ext cx="514350" cy="39052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74" y="1227438"/>
            <a:ext cx="4530722" cy="4385922"/>
          </a:xfrm>
          <a:prstGeom prst="rect">
            <a:avLst/>
          </a:prstGeom>
        </p:spPr>
      </p:pic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507067" y="5826577"/>
            <a:ext cx="7766936" cy="794694"/>
          </a:xfrm>
        </p:spPr>
        <p:txBody>
          <a:bodyPr>
            <a:normAutofit/>
          </a:bodyPr>
          <a:lstStyle/>
          <a:p>
            <a:pPr algn="ctr"/>
            <a:r>
              <a:rPr lang="pt-PT" b="1" dirty="0" smtClean="0"/>
              <a:t>Esfera Envolvente</a:t>
            </a: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150723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564"/>
            <a:ext cx="7766936" cy="1211874"/>
          </a:xfrm>
        </p:spPr>
        <p:txBody>
          <a:bodyPr/>
          <a:lstStyle/>
          <a:p>
            <a:pPr algn="l"/>
            <a:r>
              <a:rPr lang="pt-PT" sz="4000" dirty="0" smtClean="0"/>
              <a:t>Introdução</a:t>
            </a:r>
            <a:endParaRPr lang="pt-PT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1661866"/>
            <a:ext cx="7766936" cy="3485867"/>
          </a:xfrm>
        </p:spPr>
        <p:txBody>
          <a:bodyPr>
            <a:normAutofit/>
          </a:bodyPr>
          <a:lstStyle/>
          <a:p>
            <a:pPr algn="l"/>
            <a:r>
              <a:rPr lang="pt-PT" b="1" dirty="0" smtClean="0"/>
              <a:t>Ray-Casting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Introduzido por Arthur </a:t>
            </a:r>
            <a:r>
              <a:rPr lang="pt-PT" dirty="0" err="1" smtClean="0"/>
              <a:t>Appel</a:t>
            </a:r>
            <a:r>
              <a:rPr lang="pt-PT" dirty="0" smtClean="0"/>
              <a:t> em 1968.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Intersecta raios com a geometria da cena.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z="2400" smtClean="0"/>
              <a:t>2</a:t>
            </a:fld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288438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564"/>
            <a:ext cx="7766936" cy="1211874"/>
          </a:xfrm>
        </p:spPr>
        <p:txBody>
          <a:bodyPr/>
          <a:lstStyle/>
          <a:p>
            <a:pPr algn="l"/>
            <a:r>
              <a:rPr lang="pt-PT" sz="4000" dirty="0" smtClean="0"/>
              <a:t>3. Criação dos Raios</a:t>
            </a:r>
            <a:endParaRPr lang="pt-PT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z="2400" smtClean="0"/>
              <a:t>20</a:t>
            </a:fld>
            <a:endParaRPr lang="pt-PT" sz="240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067" y="1227438"/>
            <a:ext cx="4384915" cy="5269871"/>
          </a:xfrm>
          <a:prstGeom prst="rect">
            <a:avLst/>
          </a:prstGeom>
        </p:spPr>
      </p:pic>
      <p:sp>
        <p:nvSpPr>
          <p:cNvPr id="5" name="Seta para a direita 4"/>
          <p:cNvSpPr/>
          <p:nvPr/>
        </p:nvSpPr>
        <p:spPr>
          <a:xfrm flipH="1">
            <a:off x="5514975" y="3362325"/>
            <a:ext cx="514350" cy="39052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5440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564"/>
            <a:ext cx="7766936" cy="1211874"/>
          </a:xfrm>
        </p:spPr>
        <p:txBody>
          <a:bodyPr/>
          <a:lstStyle/>
          <a:p>
            <a:pPr algn="l"/>
            <a:r>
              <a:rPr lang="pt-PT" sz="4000" dirty="0" smtClean="0"/>
              <a:t>3. Criação dos Raios</a:t>
            </a:r>
            <a:endParaRPr lang="pt-PT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z="2400" smtClean="0"/>
              <a:t>21</a:t>
            </a:fld>
            <a:endParaRPr lang="pt-PT" sz="2400"/>
          </a:p>
        </p:txBody>
      </p:sp>
      <p:sp>
        <p:nvSpPr>
          <p:cNvPr id="5" name="Seta para a direita 4"/>
          <p:cNvSpPr/>
          <p:nvPr/>
        </p:nvSpPr>
        <p:spPr>
          <a:xfrm flipH="1">
            <a:off x="5514975" y="3362325"/>
            <a:ext cx="514350" cy="39052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507067" y="5826577"/>
            <a:ext cx="7766936" cy="794694"/>
          </a:xfrm>
        </p:spPr>
        <p:txBody>
          <a:bodyPr>
            <a:normAutofit/>
          </a:bodyPr>
          <a:lstStyle/>
          <a:p>
            <a:pPr algn="ctr"/>
            <a:r>
              <a:rPr lang="pt-PT" b="1" dirty="0" smtClean="0"/>
              <a:t>Raios Reflecção</a:t>
            </a:r>
            <a:endParaRPr lang="pt-PT" sz="14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126" y="1445625"/>
            <a:ext cx="5252818" cy="400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5673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564"/>
            <a:ext cx="7766936" cy="1211874"/>
          </a:xfrm>
        </p:spPr>
        <p:txBody>
          <a:bodyPr/>
          <a:lstStyle/>
          <a:p>
            <a:pPr algn="l"/>
            <a:r>
              <a:rPr lang="pt-PT" sz="4000" dirty="0" smtClean="0"/>
              <a:t>3. Criação dos Raios</a:t>
            </a:r>
            <a:endParaRPr lang="pt-PT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z="2400" smtClean="0"/>
              <a:t>22</a:t>
            </a:fld>
            <a:endParaRPr lang="pt-PT" sz="240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507067" y="5826577"/>
            <a:ext cx="7766936" cy="794694"/>
          </a:xfrm>
        </p:spPr>
        <p:txBody>
          <a:bodyPr>
            <a:normAutofit/>
          </a:bodyPr>
          <a:lstStyle/>
          <a:p>
            <a:pPr algn="ctr"/>
            <a:r>
              <a:rPr lang="pt-PT" b="1" dirty="0" smtClean="0"/>
              <a:t>Indexação de Raios Reflecção</a:t>
            </a:r>
            <a:endParaRPr lang="pt-PT" sz="14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660" y="2907882"/>
            <a:ext cx="48577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1729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564"/>
            <a:ext cx="7766936" cy="1211874"/>
          </a:xfrm>
        </p:spPr>
        <p:txBody>
          <a:bodyPr/>
          <a:lstStyle/>
          <a:p>
            <a:pPr algn="l"/>
            <a:r>
              <a:rPr lang="pt-PT" sz="4000" dirty="0" smtClean="0"/>
              <a:t>3. Criação dos Raios</a:t>
            </a:r>
            <a:endParaRPr lang="pt-PT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z="2400" smtClean="0"/>
              <a:t>23</a:t>
            </a:fld>
            <a:endParaRPr lang="pt-PT" sz="240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507067" y="5826577"/>
            <a:ext cx="7766936" cy="794694"/>
          </a:xfrm>
        </p:spPr>
        <p:txBody>
          <a:bodyPr>
            <a:normAutofit/>
          </a:bodyPr>
          <a:lstStyle/>
          <a:p>
            <a:pPr algn="ctr"/>
            <a:r>
              <a:rPr lang="pt-PT" b="1" dirty="0" smtClean="0"/>
              <a:t>Indexação de Raios Sombra</a:t>
            </a:r>
            <a:endParaRPr lang="pt-PT" sz="14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660" y="2907882"/>
            <a:ext cx="48577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8864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564"/>
            <a:ext cx="7766936" cy="1211874"/>
          </a:xfrm>
        </p:spPr>
        <p:txBody>
          <a:bodyPr/>
          <a:lstStyle/>
          <a:p>
            <a:pPr algn="l"/>
            <a:r>
              <a:rPr lang="pt-PT" sz="4000" dirty="0" smtClean="0"/>
              <a:t>4. Ordenação dos Raios</a:t>
            </a:r>
            <a:endParaRPr lang="pt-PT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z="2400" smtClean="0"/>
              <a:t>24</a:t>
            </a:fld>
            <a:endParaRPr lang="pt-PT" sz="240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067" y="1227438"/>
            <a:ext cx="4384915" cy="5269871"/>
          </a:xfrm>
          <a:prstGeom prst="rect">
            <a:avLst/>
          </a:prstGeom>
        </p:spPr>
      </p:pic>
      <p:sp>
        <p:nvSpPr>
          <p:cNvPr id="5" name="Seta para a direita 4"/>
          <p:cNvSpPr/>
          <p:nvPr/>
        </p:nvSpPr>
        <p:spPr>
          <a:xfrm flipH="1">
            <a:off x="5514975" y="3829050"/>
            <a:ext cx="514350" cy="39052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128997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z="2400" smtClean="0"/>
              <a:t>25</a:t>
            </a:fld>
            <a:endParaRPr lang="pt-PT" sz="240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507067" y="5826577"/>
            <a:ext cx="7766936" cy="794694"/>
          </a:xfrm>
        </p:spPr>
        <p:txBody>
          <a:bodyPr>
            <a:normAutofit/>
          </a:bodyPr>
          <a:lstStyle/>
          <a:p>
            <a:pPr algn="ctr"/>
            <a:r>
              <a:rPr lang="pt-PT" b="1" dirty="0" smtClean="0"/>
              <a:t>Compressão de Raios</a:t>
            </a:r>
            <a:endParaRPr lang="pt-PT" sz="14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507067" y="15564"/>
            <a:ext cx="7766936" cy="121187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PT" sz="4000" smtClean="0"/>
              <a:t>4. Ordenação dos Raios</a:t>
            </a:r>
            <a:endParaRPr lang="pt-PT" sz="40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160" y="1702970"/>
            <a:ext cx="523875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29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z="2400" smtClean="0"/>
              <a:t>26</a:t>
            </a:fld>
            <a:endParaRPr lang="pt-PT" sz="240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507067" y="5826577"/>
            <a:ext cx="7766936" cy="794694"/>
          </a:xfrm>
        </p:spPr>
        <p:txBody>
          <a:bodyPr>
            <a:normAutofit/>
          </a:bodyPr>
          <a:lstStyle/>
          <a:p>
            <a:pPr algn="ctr"/>
            <a:r>
              <a:rPr lang="pt-PT" b="1" dirty="0" smtClean="0"/>
              <a:t>Ordenação de Raios – </a:t>
            </a:r>
            <a:r>
              <a:rPr lang="pt-PT" b="1" dirty="0" err="1" smtClean="0"/>
              <a:t>Radix</a:t>
            </a:r>
            <a:r>
              <a:rPr lang="pt-PT" b="1" dirty="0" smtClean="0"/>
              <a:t> </a:t>
            </a:r>
            <a:r>
              <a:rPr lang="pt-PT" b="1" dirty="0" err="1" smtClean="0"/>
              <a:t>Sort</a:t>
            </a:r>
            <a:endParaRPr lang="pt-PT" sz="1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297" y="1712495"/>
            <a:ext cx="7610475" cy="3629025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507067" y="15564"/>
            <a:ext cx="7766936" cy="1211874"/>
          </a:xfrm>
        </p:spPr>
        <p:txBody>
          <a:bodyPr/>
          <a:lstStyle/>
          <a:p>
            <a:pPr algn="l"/>
            <a:r>
              <a:rPr lang="pt-PT" sz="4000" dirty="0" smtClean="0"/>
              <a:t>4. Ordenação dos Raios</a:t>
            </a:r>
            <a:endParaRPr lang="pt-PT" sz="4000" dirty="0"/>
          </a:p>
        </p:txBody>
      </p:sp>
    </p:spTree>
    <p:extLst>
      <p:ext uri="{BB962C8B-B14F-4D97-AF65-F5344CB8AC3E}">
        <p14:creationId xmlns:p14="http://schemas.microsoft.com/office/powerpoint/2010/main" val="5151125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z="2400" smtClean="0"/>
              <a:t>27</a:t>
            </a:fld>
            <a:endParaRPr lang="pt-PT" sz="240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507067" y="5826577"/>
            <a:ext cx="7766936" cy="794694"/>
          </a:xfrm>
        </p:spPr>
        <p:txBody>
          <a:bodyPr>
            <a:normAutofit/>
          </a:bodyPr>
          <a:lstStyle/>
          <a:p>
            <a:pPr algn="ctr"/>
            <a:r>
              <a:rPr lang="pt-PT" b="1" dirty="0" smtClean="0"/>
              <a:t>Descompressão de Raios</a:t>
            </a:r>
            <a:endParaRPr lang="pt-PT" sz="1400" dirty="0" smtClean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507067" y="15564"/>
            <a:ext cx="7766936" cy="121187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PT" sz="4000" smtClean="0"/>
              <a:t>4. Ordenação dos Raios</a:t>
            </a:r>
            <a:endParaRPr lang="pt-PT" sz="40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160" y="1702970"/>
            <a:ext cx="523875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209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z="2400" smtClean="0"/>
              <a:t>28</a:t>
            </a:fld>
            <a:endParaRPr lang="pt-PT" sz="240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507067" y="5826577"/>
            <a:ext cx="7766936" cy="794694"/>
          </a:xfrm>
        </p:spPr>
        <p:txBody>
          <a:bodyPr>
            <a:normAutofit/>
          </a:bodyPr>
          <a:lstStyle/>
          <a:p>
            <a:pPr algn="ctr"/>
            <a:r>
              <a:rPr lang="pt-PT" b="1" dirty="0" smtClean="0"/>
              <a:t>Ordenação de Raios</a:t>
            </a:r>
            <a:endParaRPr lang="pt-PT" sz="14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507067" y="15564"/>
            <a:ext cx="7766936" cy="121187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PT" sz="4000" smtClean="0"/>
              <a:t>4. Ordenação dos Raios</a:t>
            </a:r>
            <a:endParaRPr lang="pt-PT" sz="40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160" y="1622007"/>
            <a:ext cx="52387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50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564"/>
            <a:ext cx="7766936" cy="1211874"/>
          </a:xfrm>
        </p:spPr>
        <p:txBody>
          <a:bodyPr/>
          <a:lstStyle/>
          <a:p>
            <a:pPr algn="l"/>
            <a:r>
              <a:rPr lang="pt-PT" sz="4000" dirty="0"/>
              <a:t>5</a:t>
            </a:r>
            <a:r>
              <a:rPr lang="pt-PT" sz="4000" dirty="0" smtClean="0"/>
              <a:t>. </a:t>
            </a:r>
            <a:r>
              <a:rPr lang="pt-PT" sz="3600" dirty="0" smtClean="0"/>
              <a:t>Criaçã</a:t>
            </a:r>
            <a:r>
              <a:rPr lang="pt-PT" sz="3600" dirty="0" smtClean="0"/>
              <a:t>o da Hierarquia de Raios</a:t>
            </a:r>
            <a:endParaRPr lang="pt-PT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z="2400" smtClean="0"/>
              <a:t>29</a:t>
            </a:fld>
            <a:endParaRPr lang="pt-PT" sz="240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067" y="1227438"/>
            <a:ext cx="4384915" cy="5269871"/>
          </a:xfrm>
          <a:prstGeom prst="rect">
            <a:avLst/>
          </a:prstGeom>
        </p:spPr>
      </p:pic>
      <p:sp>
        <p:nvSpPr>
          <p:cNvPr id="5" name="Seta para a direita 4"/>
          <p:cNvSpPr/>
          <p:nvPr/>
        </p:nvSpPr>
        <p:spPr>
          <a:xfrm flipH="1">
            <a:off x="5514975" y="4324350"/>
            <a:ext cx="514350" cy="39052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30866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564"/>
            <a:ext cx="7766936" cy="1211874"/>
          </a:xfrm>
        </p:spPr>
        <p:txBody>
          <a:bodyPr/>
          <a:lstStyle/>
          <a:p>
            <a:pPr algn="l"/>
            <a:r>
              <a:rPr lang="pt-PT" sz="4000" dirty="0" smtClean="0"/>
              <a:t>Introdução</a:t>
            </a:r>
            <a:endParaRPr lang="pt-PT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1661866"/>
            <a:ext cx="7766936" cy="3485867"/>
          </a:xfrm>
        </p:spPr>
        <p:txBody>
          <a:bodyPr>
            <a:normAutofit/>
          </a:bodyPr>
          <a:lstStyle/>
          <a:p>
            <a:pPr algn="l"/>
            <a:r>
              <a:rPr lang="pt-PT" b="1" dirty="0" smtClean="0"/>
              <a:t>Ray-Tracing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Técnica de iluminação global.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Síntese de imagens foto-realistas.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Utiliza a técnica de Ray-Casting.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z="2400" smtClean="0"/>
              <a:t>3</a:t>
            </a:fld>
            <a:endParaRPr lang="pt-PT" sz="2400"/>
          </a:p>
        </p:txBody>
      </p:sp>
    </p:spTree>
    <p:extLst>
      <p:ext uri="{BB962C8B-B14F-4D97-AF65-F5344CB8AC3E}">
        <p14:creationId xmlns:p14="http://schemas.microsoft.com/office/powerpoint/2010/main" val="107386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z="2400" smtClean="0"/>
              <a:t>30</a:t>
            </a:fld>
            <a:endParaRPr lang="pt-PT" sz="240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507067" y="5246668"/>
            <a:ext cx="7766936" cy="794694"/>
          </a:xfrm>
        </p:spPr>
        <p:txBody>
          <a:bodyPr>
            <a:normAutofit/>
          </a:bodyPr>
          <a:lstStyle/>
          <a:p>
            <a:pPr algn="ctr"/>
            <a:r>
              <a:rPr lang="pt-PT" b="1" dirty="0" smtClean="0"/>
              <a:t>Criação da Hierarquia de Raios – União das Origens</a:t>
            </a:r>
          </a:p>
          <a:p>
            <a:pPr algn="ctr"/>
            <a:r>
              <a:rPr lang="pt-PT" sz="1400" b="1" dirty="0" smtClean="0"/>
              <a:t>(Simplificação 2D)</a:t>
            </a:r>
            <a:endParaRPr lang="pt-PT" sz="1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051" y="1522825"/>
            <a:ext cx="3626968" cy="3358718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507067" y="15564"/>
            <a:ext cx="7766936" cy="121187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PT" sz="4000" smtClean="0"/>
              <a:t>5. </a:t>
            </a:r>
            <a:r>
              <a:rPr lang="pt-PT" sz="3600" smtClean="0"/>
              <a:t>Criação da Hierarquia de Raios</a:t>
            </a:r>
            <a:endParaRPr lang="pt-PT" sz="4000" dirty="0"/>
          </a:p>
        </p:txBody>
      </p:sp>
    </p:spTree>
    <p:extLst>
      <p:ext uri="{BB962C8B-B14F-4D97-AF65-F5344CB8AC3E}">
        <p14:creationId xmlns:p14="http://schemas.microsoft.com/office/powerpoint/2010/main" val="10745073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z="2400" smtClean="0"/>
              <a:t>31</a:t>
            </a:fld>
            <a:endParaRPr lang="pt-PT" sz="2400"/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507067" y="5246668"/>
            <a:ext cx="7766936" cy="7946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b="1" dirty="0"/>
              <a:t>Criação da Hierarquia de Raios – União das </a:t>
            </a:r>
            <a:r>
              <a:rPr lang="pt-PT" b="1" dirty="0" smtClean="0"/>
              <a:t>Direções</a:t>
            </a:r>
            <a:endParaRPr lang="pt-PT" b="1" dirty="0"/>
          </a:p>
          <a:p>
            <a:pPr algn="ctr"/>
            <a:r>
              <a:rPr lang="pt-PT" sz="1400" b="1" dirty="0" smtClean="0"/>
              <a:t>(Simplificação 2D)</a:t>
            </a:r>
            <a:endParaRPr lang="pt-PT" sz="1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952" y="1306679"/>
            <a:ext cx="4169166" cy="3860747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507067" y="15564"/>
            <a:ext cx="7766936" cy="121187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PT" sz="4000" smtClean="0"/>
              <a:t>5. </a:t>
            </a:r>
            <a:r>
              <a:rPr lang="pt-PT" sz="3600" smtClean="0"/>
              <a:t>Criação da Hierarquia de Raios</a:t>
            </a:r>
            <a:endParaRPr lang="pt-PT" sz="4000" dirty="0"/>
          </a:p>
        </p:txBody>
      </p:sp>
    </p:spTree>
    <p:extLst>
      <p:ext uri="{BB962C8B-B14F-4D97-AF65-F5344CB8AC3E}">
        <p14:creationId xmlns:p14="http://schemas.microsoft.com/office/powerpoint/2010/main" val="20613009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564"/>
            <a:ext cx="7766936" cy="1211874"/>
          </a:xfrm>
        </p:spPr>
        <p:txBody>
          <a:bodyPr/>
          <a:lstStyle/>
          <a:p>
            <a:pPr algn="l"/>
            <a:r>
              <a:rPr lang="pt-PT" sz="4000" dirty="0" smtClean="0"/>
              <a:t>6. </a:t>
            </a:r>
            <a:r>
              <a:rPr lang="pt-PT" sz="3600" dirty="0" smtClean="0"/>
              <a:t>Travessia </a:t>
            </a:r>
            <a:r>
              <a:rPr lang="pt-PT" sz="3600" dirty="0" smtClean="0"/>
              <a:t>da Hierarquia de Raios</a:t>
            </a:r>
            <a:endParaRPr lang="pt-PT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z="2400" smtClean="0"/>
              <a:t>32</a:t>
            </a:fld>
            <a:endParaRPr lang="pt-PT" sz="240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067" y="1227438"/>
            <a:ext cx="4384915" cy="5269871"/>
          </a:xfrm>
          <a:prstGeom prst="rect">
            <a:avLst/>
          </a:prstGeom>
        </p:spPr>
      </p:pic>
      <p:sp>
        <p:nvSpPr>
          <p:cNvPr id="5" name="Seta para a direita 4"/>
          <p:cNvSpPr/>
          <p:nvPr/>
        </p:nvSpPr>
        <p:spPr>
          <a:xfrm flipH="1">
            <a:off x="5514975" y="4810125"/>
            <a:ext cx="514350" cy="39052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25476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z="2400" smtClean="0"/>
              <a:t>33</a:t>
            </a:fld>
            <a:endParaRPr lang="pt-PT" sz="2400"/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507067" y="5246668"/>
            <a:ext cx="7766936" cy="7946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b="1" dirty="0" smtClean="0"/>
              <a:t>Intersecção entre uma Esfera Envolvente e um Nó da Hierarquia</a:t>
            </a:r>
            <a:endParaRPr lang="pt-PT" sz="1400" dirty="0" smtClean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507067" y="15564"/>
            <a:ext cx="7766936" cy="1211874"/>
          </a:xfrm>
        </p:spPr>
        <p:txBody>
          <a:bodyPr/>
          <a:lstStyle/>
          <a:p>
            <a:pPr algn="l"/>
            <a:r>
              <a:rPr lang="pt-PT" sz="4000" dirty="0" smtClean="0"/>
              <a:t>6. </a:t>
            </a:r>
            <a:r>
              <a:rPr lang="pt-PT" sz="3600" dirty="0" smtClean="0"/>
              <a:t>Travessia </a:t>
            </a:r>
            <a:r>
              <a:rPr lang="pt-PT" sz="3600" dirty="0" smtClean="0"/>
              <a:t>da Hierarquia de Raios</a:t>
            </a:r>
            <a:endParaRPr lang="pt-PT" sz="40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035" y="2098815"/>
            <a:ext cx="571500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7673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564"/>
            <a:ext cx="7766936" cy="1211874"/>
          </a:xfrm>
        </p:spPr>
        <p:txBody>
          <a:bodyPr/>
          <a:lstStyle/>
          <a:p>
            <a:pPr algn="l"/>
            <a:r>
              <a:rPr lang="pt-PT" sz="4000" dirty="0" smtClean="0"/>
              <a:t>Extra: Compactação de </a:t>
            </a:r>
            <a:r>
              <a:rPr lang="pt-PT" sz="4000" dirty="0" err="1" smtClean="0"/>
              <a:t>Arrays</a:t>
            </a:r>
            <a:endParaRPr lang="pt-PT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z="2400" smtClean="0"/>
              <a:t>34</a:t>
            </a:fld>
            <a:endParaRPr lang="pt-PT" sz="2400"/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507067" y="5246668"/>
            <a:ext cx="7766936" cy="7946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b="1" dirty="0" smtClean="0"/>
              <a:t>Compactação dos Resultados de Interseções</a:t>
            </a:r>
            <a:endParaRPr lang="pt-PT" sz="1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618" y="1881217"/>
            <a:ext cx="8569833" cy="271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0559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564"/>
            <a:ext cx="7766936" cy="1211874"/>
          </a:xfrm>
        </p:spPr>
        <p:txBody>
          <a:bodyPr/>
          <a:lstStyle/>
          <a:p>
            <a:pPr algn="l"/>
            <a:r>
              <a:rPr lang="pt-PT" sz="4000" dirty="0"/>
              <a:t>7</a:t>
            </a:r>
            <a:r>
              <a:rPr lang="pt-PT" sz="4000" dirty="0" smtClean="0"/>
              <a:t>. </a:t>
            </a:r>
            <a:r>
              <a:rPr lang="pt-PT" sz="3600" dirty="0" smtClean="0"/>
              <a:t>Testes de Interseção Finai</a:t>
            </a:r>
            <a:r>
              <a:rPr lang="pt-PT" sz="3600" dirty="0" smtClean="0"/>
              <a:t>s</a:t>
            </a:r>
            <a:endParaRPr lang="pt-PT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z="2400" smtClean="0"/>
              <a:t>35</a:t>
            </a:fld>
            <a:endParaRPr lang="pt-PT" sz="240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067" y="1227438"/>
            <a:ext cx="4384915" cy="5269871"/>
          </a:xfrm>
          <a:prstGeom prst="rect">
            <a:avLst/>
          </a:prstGeom>
        </p:spPr>
      </p:pic>
      <p:sp>
        <p:nvSpPr>
          <p:cNvPr id="5" name="Seta para a direita 4"/>
          <p:cNvSpPr/>
          <p:nvPr/>
        </p:nvSpPr>
        <p:spPr>
          <a:xfrm flipH="1">
            <a:off x="5514975" y="5314950"/>
            <a:ext cx="514350" cy="39052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765295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564"/>
            <a:ext cx="7766936" cy="1211874"/>
          </a:xfrm>
        </p:spPr>
        <p:txBody>
          <a:bodyPr/>
          <a:lstStyle/>
          <a:p>
            <a:pPr algn="l"/>
            <a:r>
              <a:rPr lang="pt-PT" sz="4000" dirty="0" smtClean="0"/>
              <a:t>Extra: Coordenadas Baricêntricas</a:t>
            </a:r>
            <a:endParaRPr lang="pt-PT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z="2400" smtClean="0"/>
              <a:t>36</a:t>
            </a:fld>
            <a:endParaRPr lang="pt-PT" sz="2400"/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507067" y="5246668"/>
            <a:ext cx="7766936" cy="7946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b="1" dirty="0" smtClean="0"/>
              <a:t>Coordenadas Baricêntricas</a:t>
            </a:r>
            <a:endParaRPr lang="pt-PT" sz="1400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407" y="1227438"/>
            <a:ext cx="4326255" cy="401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8414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697" y="1441430"/>
            <a:ext cx="6543675" cy="3800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564"/>
            <a:ext cx="7766936" cy="1211874"/>
          </a:xfrm>
        </p:spPr>
        <p:txBody>
          <a:bodyPr/>
          <a:lstStyle/>
          <a:p>
            <a:pPr algn="l"/>
            <a:r>
              <a:rPr lang="pt-PT" sz="4000" dirty="0" smtClean="0"/>
              <a:t>Resultados de Testes</a:t>
            </a:r>
            <a:endParaRPr lang="pt-PT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z="2400" smtClean="0"/>
              <a:t>37</a:t>
            </a:fld>
            <a:endParaRPr lang="pt-PT" sz="240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1507067" y="5246668"/>
            <a:ext cx="7766936" cy="7946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b="1" dirty="0" smtClean="0"/>
              <a:t>Comparação entre algoritmos</a:t>
            </a:r>
            <a:endParaRPr lang="pt-PT" sz="1400" dirty="0" smtClean="0"/>
          </a:p>
        </p:txBody>
      </p:sp>
    </p:spTree>
    <p:extLst>
      <p:ext uri="{BB962C8B-B14F-4D97-AF65-F5344CB8AC3E}">
        <p14:creationId xmlns:p14="http://schemas.microsoft.com/office/powerpoint/2010/main" val="4756459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564"/>
            <a:ext cx="7766936" cy="1211874"/>
          </a:xfrm>
        </p:spPr>
        <p:txBody>
          <a:bodyPr/>
          <a:lstStyle/>
          <a:p>
            <a:pPr algn="l"/>
            <a:r>
              <a:rPr lang="pt-PT" sz="4000" dirty="0" smtClean="0"/>
              <a:t>Resultados de Testes</a:t>
            </a:r>
            <a:endParaRPr lang="pt-PT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z="2400" smtClean="0"/>
              <a:t>38</a:t>
            </a:fld>
            <a:endParaRPr lang="pt-PT" sz="240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1507067" y="5246668"/>
            <a:ext cx="7766936" cy="7946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b="1" dirty="0" smtClean="0"/>
              <a:t>Comparação entre algoritmos</a:t>
            </a:r>
            <a:endParaRPr lang="pt-PT" sz="1400" dirty="0" smtClean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16" y="2360862"/>
            <a:ext cx="9495238" cy="1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053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564"/>
            <a:ext cx="7766936" cy="1211874"/>
          </a:xfrm>
        </p:spPr>
        <p:txBody>
          <a:bodyPr/>
          <a:lstStyle/>
          <a:p>
            <a:pPr algn="l"/>
            <a:r>
              <a:rPr lang="pt-PT" sz="4000" dirty="0" smtClean="0"/>
              <a:t>Resultados de Testes</a:t>
            </a:r>
            <a:endParaRPr lang="pt-PT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z="2400" smtClean="0"/>
              <a:t>39</a:t>
            </a:fld>
            <a:endParaRPr lang="pt-PT" sz="240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697" y="1441430"/>
            <a:ext cx="6543675" cy="3805238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1507067" y="5246668"/>
            <a:ext cx="7766936" cy="7946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b="1" dirty="0" smtClean="0"/>
              <a:t>Comparação entre Configuração N8 D2 e N8 D3</a:t>
            </a:r>
            <a:endParaRPr lang="pt-PT" sz="1400" dirty="0" smtClean="0"/>
          </a:p>
        </p:txBody>
      </p:sp>
    </p:spTree>
    <p:extLst>
      <p:ext uri="{BB962C8B-B14F-4D97-AF65-F5344CB8AC3E}">
        <p14:creationId xmlns:p14="http://schemas.microsoft.com/office/powerpoint/2010/main" val="1698381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564"/>
            <a:ext cx="7766936" cy="1211874"/>
          </a:xfrm>
        </p:spPr>
        <p:txBody>
          <a:bodyPr/>
          <a:lstStyle/>
          <a:p>
            <a:pPr algn="l"/>
            <a:r>
              <a:rPr lang="pt-PT" sz="4000" dirty="0" smtClean="0"/>
              <a:t>Introdução</a:t>
            </a:r>
            <a:endParaRPr lang="pt-PT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1661866"/>
            <a:ext cx="7766936" cy="3485867"/>
          </a:xfrm>
        </p:spPr>
        <p:txBody>
          <a:bodyPr>
            <a:normAutofit/>
          </a:bodyPr>
          <a:lstStyle/>
          <a:p>
            <a:pPr algn="l"/>
            <a:r>
              <a:rPr lang="pt-PT" b="1" dirty="0" smtClean="0"/>
              <a:t>Ray-Tracing Recursivo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Introduzido por Turner </a:t>
            </a:r>
            <a:r>
              <a:rPr lang="pt-PT" dirty="0" err="1" smtClean="0"/>
              <a:t>Whitted</a:t>
            </a:r>
            <a:r>
              <a:rPr lang="pt-PT" dirty="0" smtClean="0"/>
              <a:t> em 1979.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Segue o algoritmo original de Ray-Casting introduzido por </a:t>
            </a:r>
            <a:r>
              <a:rPr lang="pt-PT" dirty="0" err="1" smtClean="0"/>
              <a:t>Appel</a:t>
            </a:r>
            <a:r>
              <a:rPr lang="pt-PT" dirty="0" smtClean="0"/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Caso os raios primários intersectem geometria podem gerar raios secundários: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Raios Sombra </a:t>
            </a:r>
            <a:r>
              <a:rPr lang="pt-PT" dirty="0"/>
              <a:t>(</a:t>
            </a:r>
            <a:r>
              <a:rPr lang="pt-PT" dirty="0" err="1" smtClean="0"/>
              <a:t>Shadow</a:t>
            </a:r>
            <a:r>
              <a:rPr lang="pt-PT" dirty="0" smtClean="0"/>
              <a:t> </a:t>
            </a:r>
            <a:r>
              <a:rPr lang="pt-PT" dirty="0" err="1" smtClean="0"/>
              <a:t>Rays</a:t>
            </a:r>
            <a:r>
              <a:rPr lang="pt-PT" dirty="0" smtClean="0"/>
              <a:t>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Raios Reflecção (</a:t>
            </a:r>
            <a:r>
              <a:rPr lang="pt-PT" dirty="0" err="1" smtClean="0"/>
              <a:t>Reflection</a:t>
            </a:r>
            <a:r>
              <a:rPr lang="pt-PT" dirty="0" smtClean="0"/>
              <a:t> </a:t>
            </a:r>
            <a:r>
              <a:rPr lang="pt-PT" dirty="0" err="1" smtClean="0"/>
              <a:t>Rays</a:t>
            </a:r>
            <a:r>
              <a:rPr lang="pt-PT" dirty="0" smtClean="0"/>
              <a:t>)</a:t>
            </a:r>
            <a:endParaRPr lang="pt-PT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Raios Refração (</a:t>
            </a:r>
            <a:r>
              <a:rPr lang="pt-PT" dirty="0" err="1"/>
              <a:t>R</a:t>
            </a:r>
            <a:r>
              <a:rPr lang="pt-PT" dirty="0" err="1" smtClean="0"/>
              <a:t>efraction</a:t>
            </a:r>
            <a:r>
              <a:rPr lang="pt-PT" dirty="0" smtClean="0"/>
              <a:t> </a:t>
            </a:r>
            <a:r>
              <a:rPr lang="pt-PT" dirty="0" err="1" smtClean="0"/>
              <a:t>Rays</a:t>
            </a:r>
            <a:r>
              <a:rPr lang="pt-PT" dirty="0" smtClean="0"/>
              <a:t>)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z="2400" smtClean="0"/>
              <a:t>4</a:t>
            </a:fld>
            <a:endParaRPr lang="pt-PT" sz="2400"/>
          </a:p>
        </p:txBody>
      </p:sp>
    </p:spTree>
    <p:extLst>
      <p:ext uri="{BB962C8B-B14F-4D97-AF65-F5344CB8AC3E}">
        <p14:creationId xmlns:p14="http://schemas.microsoft.com/office/powerpoint/2010/main" val="230931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697" y="1441430"/>
            <a:ext cx="6543675" cy="3800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564"/>
            <a:ext cx="7766936" cy="1211874"/>
          </a:xfrm>
        </p:spPr>
        <p:txBody>
          <a:bodyPr/>
          <a:lstStyle/>
          <a:p>
            <a:pPr algn="l"/>
            <a:r>
              <a:rPr lang="pt-PT" sz="4000" dirty="0" smtClean="0"/>
              <a:t>Resultados de Testes</a:t>
            </a:r>
            <a:endParaRPr lang="pt-PT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z="2400" smtClean="0"/>
              <a:t>40</a:t>
            </a:fld>
            <a:endParaRPr lang="pt-PT" sz="240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1507067" y="5246668"/>
            <a:ext cx="7766936" cy="7946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b="1" dirty="0" smtClean="0"/>
              <a:t>Comparação entre Configuração N8 D2 e N8 D4</a:t>
            </a:r>
            <a:endParaRPr lang="pt-PT" sz="1400" dirty="0" smtClean="0"/>
          </a:p>
        </p:txBody>
      </p:sp>
    </p:spTree>
    <p:extLst>
      <p:ext uri="{BB962C8B-B14F-4D97-AF65-F5344CB8AC3E}">
        <p14:creationId xmlns:p14="http://schemas.microsoft.com/office/powerpoint/2010/main" val="10002074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697" y="1436667"/>
            <a:ext cx="6543675" cy="38052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564"/>
            <a:ext cx="7766936" cy="1211874"/>
          </a:xfrm>
        </p:spPr>
        <p:txBody>
          <a:bodyPr/>
          <a:lstStyle/>
          <a:p>
            <a:pPr algn="l"/>
            <a:r>
              <a:rPr lang="pt-PT" sz="4000" dirty="0" smtClean="0"/>
              <a:t>Resultados de Testes</a:t>
            </a:r>
            <a:endParaRPr lang="pt-PT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z="2400" smtClean="0"/>
              <a:t>41</a:t>
            </a:fld>
            <a:endParaRPr lang="pt-PT" sz="240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1507067" y="5246668"/>
            <a:ext cx="7766936" cy="7946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b="1" dirty="0" smtClean="0"/>
              <a:t>Comparação entre Configuração N8 D2 e N16 D2</a:t>
            </a:r>
            <a:endParaRPr lang="pt-PT" sz="1400" dirty="0" smtClean="0"/>
          </a:p>
        </p:txBody>
      </p:sp>
    </p:spTree>
    <p:extLst>
      <p:ext uri="{BB962C8B-B14F-4D97-AF65-F5344CB8AC3E}">
        <p14:creationId xmlns:p14="http://schemas.microsoft.com/office/powerpoint/2010/main" val="16064818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697" y="1439048"/>
            <a:ext cx="6543675" cy="3800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564"/>
            <a:ext cx="7766936" cy="1211874"/>
          </a:xfrm>
        </p:spPr>
        <p:txBody>
          <a:bodyPr/>
          <a:lstStyle/>
          <a:p>
            <a:pPr algn="l"/>
            <a:r>
              <a:rPr lang="pt-PT" sz="4000" dirty="0" smtClean="0"/>
              <a:t>Resultados de Testes</a:t>
            </a:r>
            <a:endParaRPr lang="pt-PT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z="2400" smtClean="0"/>
              <a:t>42</a:t>
            </a:fld>
            <a:endParaRPr lang="pt-PT" sz="240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1507067" y="5246668"/>
            <a:ext cx="7766936" cy="7946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b="1" dirty="0" smtClean="0"/>
              <a:t>Comparação entre Configuração N8 D2 e N16 D3</a:t>
            </a:r>
            <a:endParaRPr lang="pt-PT" sz="1400" dirty="0" smtClean="0"/>
          </a:p>
        </p:txBody>
      </p:sp>
    </p:spTree>
    <p:extLst>
      <p:ext uri="{BB962C8B-B14F-4D97-AF65-F5344CB8AC3E}">
        <p14:creationId xmlns:p14="http://schemas.microsoft.com/office/powerpoint/2010/main" val="21780669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697" y="1436667"/>
            <a:ext cx="6543675" cy="38052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564"/>
            <a:ext cx="7766936" cy="1211874"/>
          </a:xfrm>
        </p:spPr>
        <p:txBody>
          <a:bodyPr/>
          <a:lstStyle/>
          <a:p>
            <a:pPr algn="l"/>
            <a:r>
              <a:rPr lang="pt-PT" sz="4000" dirty="0" smtClean="0"/>
              <a:t>Resultados de Testes</a:t>
            </a:r>
            <a:endParaRPr lang="pt-PT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z="2400" smtClean="0"/>
              <a:t>43</a:t>
            </a:fld>
            <a:endParaRPr lang="pt-PT" sz="240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1507067" y="5246668"/>
            <a:ext cx="7766936" cy="7946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b="1" dirty="0" smtClean="0"/>
              <a:t>Comparação entre Configuração N8 D2 e N16 D4</a:t>
            </a:r>
            <a:endParaRPr lang="pt-PT" sz="1400" dirty="0" smtClean="0"/>
          </a:p>
        </p:txBody>
      </p:sp>
    </p:spTree>
    <p:extLst>
      <p:ext uri="{BB962C8B-B14F-4D97-AF65-F5344CB8AC3E}">
        <p14:creationId xmlns:p14="http://schemas.microsoft.com/office/powerpoint/2010/main" val="41022160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564"/>
            <a:ext cx="7766936" cy="1211874"/>
          </a:xfrm>
        </p:spPr>
        <p:txBody>
          <a:bodyPr/>
          <a:lstStyle/>
          <a:p>
            <a:pPr algn="l"/>
            <a:r>
              <a:rPr lang="pt-PT" sz="4000" dirty="0" smtClean="0"/>
              <a:t>Resultados de Testes</a:t>
            </a:r>
            <a:endParaRPr lang="pt-PT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z="2400" smtClean="0"/>
              <a:t>44</a:t>
            </a:fld>
            <a:endParaRPr lang="pt-PT" sz="240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106" y="1423685"/>
            <a:ext cx="4792857" cy="442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6212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564"/>
            <a:ext cx="7766936" cy="1211874"/>
          </a:xfrm>
        </p:spPr>
        <p:txBody>
          <a:bodyPr/>
          <a:lstStyle/>
          <a:p>
            <a:pPr algn="l"/>
            <a:r>
              <a:rPr lang="pt-PT" sz="4000" dirty="0" smtClean="0"/>
              <a:t>Resultados de Testes</a:t>
            </a:r>
            <a:endParaRPr lang="pt-PT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z="2400" smtClean="0"/>
              <a:t>45</a:t>
            </a:fld>
            <a:endParaRPr lang="pt-PT" sz="240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106" y="1423685"/>
            <a:ext cx="4792857" cy="442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6394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564"/>
            <a:ext cx="7766936" cy="1211874"/>
          </a:xfrm>
        </p:spPr>
        <p:txBody>
          <a:bodyPr/>
          <a:lstStyle/>
          <a:p>
            <a:pPr algn="l"/>
            <a:r>
              <a:rPr lang="pt-PT" sz="4000" dirty="0" smtClean="0"/>
              <a:t>Resultados de Testes</a:t>
            </a:r>
            <a:endParaRPr lang="pt-PT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z="2400" smtClean="0"/>
              <a:t>46</a:t>
            </a:fld>
            <a:endParaRPr lang="pt-PT" sz="240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106" y="1423685"/>
            <a:ext cx="4792857" cy="442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7930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564"/>
            <a:ext cx="7766936" cy="1211874"/>
          </a:xfrm>
        </p:spPr>
        <p:txBody>
          <a:bodyPr/>
          <a:lstStyle/>
          <a:p>
            <a:pPr algn="l"/>
            <a:r>
              <a:rPr lang="pt-PT" sz="4000" dirty="0" smtClean="0"/>
              <a:t>Conclusões</a:t>
            </a:r>
            <a:endParaRPr lang="pt-PT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1661866"/>
            <a:ext cx="7766936" cy="3692729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TODO</a:t>
            </a:r>
            <a:endParaRPr lang="pt-P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z="2400" smtClean="0"/>
              <a:t>47</a:t>
            </a:fld>
            <a:endParaRPr lang="pt-PT" sz="2400"/>
          </a:p>
        </p:txBody>
      </p:sp>
    </p:spTree>
    <p:extLst>
      <p:ext uri="{BB962C8B-B14F-4D97-AF65-F5344CB8AC3E}">
        <p14:creationId xmlns:p14="http://schemas.microsoft.com/office/powerpoint/2010/main" val="13821546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394" y="1227438"/>
            <a:ext cx="4877481" cy="48774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564"/>
            <a:ext cx="7766936" cy="1211874"/>
          </a:xfrm>
        </p:spPr>
        <p:txBody>
          <a:bodyPr/>
          <a:lstStyle/>
          <a:p>
            <a:pPr algn="l"/>
            <a:r>
              <a:rPr lang="pt-PT" sz="4000" dirty="0" smtClean="0"/>
              <a:t>Cenas - Office</a:t>
            </a:r>
            <a:endParaRPr lang="pt-PT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z="2400" smtClean="0"/>
              <a:t>48</a:t>
            </a:fld>
            <a:endParaRPr lang="pt-PT" sz="2400"/>
          </a:p>
        </p:txBody>
      </p:sp>
    </p:spTree>
    <p:extLst>
      <p:ext uri="{BB962C8B-B14F-4D97-AF65-F5344CB8AC3E}">
        <p14:creationId xmlns:p14="http://schemas.microsoft.com/office/powerpoint/2010/main" val="58972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394" y="1227438"/>
            <a:ext cx="4877481" cy="48774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564"/>
            <a:ext cx="7766936" cy="1211874"/>
          </a:xfrm>
        </p:spPr>
        <p:txBody>
          <a:bodyPr/>
          <a:lstStyle/>
          <a:p>
            <a:pPr algn="l"/>
            <a:r>
              <a:rPr lang="pt-PT" sz="4000" dirty="0" smtClean="0"/>
              <a:t>Cenas - Cornell</a:t>
            </a:r>
            <a:endParaRPr lang="pt-PT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z="2400" smtClean="0"/>
              <a:t>49</a:t>
            </a:fld>
            <a:endParaRPr lang="pt-PT" sz="2400"/>
          </a:p>
        </p:txBody>
      </p:sp>
    </p:spTree>
    <p:extLst>
      <p:ext uri="{BB962C8B-B14F-4D97-AF65-F5344CB8AC3E}">
        <p14:creationId xmlns:p14="http://schemas.microsoft.com/office/powerpoint/2010/main" val="122878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564"/>
            <a:ext cx="7766936" cy="1211874"/>
          </a:xfrm>
        </p:spPr>
        <p:txBody>
          <a:bodyPr/>
          <a:lstStyle/>
          <a:p>
            <a:pPr algn="l"/>
            <a:r>
              <a:rPr lang="pt-PT" sz="4000" dirty="0" smtClean="0"/>
              <a:t>Introdução</a:t>
            </a:r>
            <a:endParaRPr lang="pt-PT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1661866"/>
            <a:ext cx="7766936" cy="3485867"/>
          </a:xfrm>
        </p:spPr>
        <p:txBody>
          <a:bodyPr>
            <a:normAutofit/>
          </a:bodyPr>
          <a:lstStyle/>
          <a:p>
            <a:pPr algn="l"/>
            <a:r>
              <a:rPr lang="pt-PT" b="1" dirty="0" smtClean="0"/>
              <a:t>Pontos positivos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Permitem efeitos complexos como reflexões, refrações e sombras de uma forma genérica.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Estes efeitos diferenciam o Ray-Tracing da Rasterização.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z="2400" smtClean="0"/>
              <a:t>5</a:t>
            </a:fld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285646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394" y="1227438"/>
            <a:ext cx="4877481" cy="48774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564"/>
            <a:ext cx="7766936" cy="1211874"/>
          </a:xfrm>
        </p:spPr>
        <p:txBody>
          <a:bodyPr/>
          <a:lstStyle/>
          <a:p>
            <a:pPr algn="l"/>
            <a:r>
              <a:rPr lang="pt-PT" sz="4000" dirty="0" smtClean="0"/>
              <a:t>Cenas - </a:t>
            </a:r>
            <a:r>
              <a:rPr lang="pt-PT" sz="4000" dirty="0" err="1" smtClean="0"/>
              <a:t>Sponza</a:t>
            </a:r>
            <a:endParaRPr lang="pt-PT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z="2400" smtClean="0"/>
              <a:t>50</a:t>
            </a:fld>
            <a:endParaRPr lang="pt-PT" sz="2400"/>
          </a:p>
        </p:txBody>
      </p:sp>
    </p:spTree>
    <p:extLst>
      <p:ext uri="{BB962C8B-B14F-4D97-AF65-F5344CB8AC3E}">
        <p14:creationId xmlns:p14="http://schemas.microsoft.com/office/powerpoint/2010/main" val="340437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564"/>
            <a:ext cx="7766936" cy="1211874"/>
          </a:xfrm>
        </p:spPr>
        <p:txBody>
          <a:bodyPr/>
          <a:lstStyle/>
          <a:p>
            <a:pPr algn="l"/>
            <a:r>
              <a:rPr lang="pt-PT" sz="4000" dirty="0" smtClean="0"/>
              <a:t>Referências</a:t>
            </a:r>
            <a:endParaRPr lang="pt-PT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1661866"/>
            <a:ext cx="7766936" cy="4744621"/>
          </a:xfrm>
        </p:spPr>
        <p:txBody>
          <a:bodyPr>
            <a:normAutofit/>
          </a:bodyPr>
          <a:lstStyle/>
          <a:p>
            <a:pPr algn="l">
              <a:spcBef>
                <a:spcPts val="0"/>
              </a:spcBef>
            </a:pPr>
            <a:r>
              <a:rPr lang="pt-PT" sz="1200" dirty="0"/>
              <a:t>[1</a:t>
            </a:r>
            <a:r>
              <a:rPr lang="pt-PT" sz="1200" dirty="0"/>
              <a:t>]	D</a:t>
            </a:r>
            <a:r>
              <a:rPr lang="pt-PT" sz="1200" dirty="0"/>
              <a:t>. Roger, U. </a:t>
            </a:r>
            <a:r>
              <a:rPr lang="pt-PT" sz="1200" dirty="0" err="1"/>
              <a:t>Assarsson</a:t>
            </a:r>
            <a:r>
              <a:rPr lang="pt-PT" sz="1200" dirty="0"/>
              <a:t>, </a:t>
            </a:r>
            <a:r>
              <a:rPr lang="pt-PT" sz="1200" dirty="0" err="1"/>
              <a:t>and</a:t>
            </a:r>
            <a:r>
              <a:rPr lang="pt-PT" sz="1200" dirty="0"/>
              <a:t> N. </a:t>
            </a:r>
            <a:r>
              <a:rPr lang="pt-PT" sz="1200" dirty="0" err="1"/>
              <a:t>Holzschuch</a:t>
            </a:r>
            <a:r>
              <a:rPr lang="pt-PT" sz="1200" dirty="0"/>
              <a:t>. </a:t>
            </a:r>
            <a:endParaRPr lang="pt-PT" sz="1200" dirty="0"/>
          </a:p>
          <a:p>
            <a:pPr algn="l">
              <a:spcBef>
                <a:spcPts val="0"/>
              </a:spcBef>
            </a:pPr>
            <a:r>
              <a:rPr lang="pt-PT" sz="1200" dirty="0"/>
              <a:t>	</a:t>
            </a:r>
            <a:r>
              <a:rPr lang="pt-PT" sz="1200" dirty="0" err="1"/>
              <a:t>Whitted</a:t>
            </a:r>
            <a:r>
              <a:rPr lang="pt-PT" sz="1200" dirty="0"/>
              <a:t> </a:t>
            </a:r>
            <a:r>
              <a:rPr lang="pt-PT" sz="1200" dirty="0" err="1"/>
              <a:t>Ray-tracing</a:t>
            </a:r>
            <a:r>
              <a:rPr lang="pt-PT" sz="1200" dirty="0"/>
              <a:t> for </a:t>
            </a:r>
            <a:r>
              <a:rPr lang="pt-PT" sz="1200" dirty="0" err="1"/>
              <a:t>Dynamic</a:t>
            </a:r>
            <a:r>
              <a:rPr lang="pt-PT" sz="1200" dirty="0"/>
              <a:t> </a:t>
            </a:r>
            <a:r>
              <a:rPr lang="pt-PT" sz="1200" dirty="0" err="1"/>
              <a:t>Scenes</a:t>
            </a:r>
            <a:r>
              <a:rPr lang="pt-PT" sz="1200" dirty="0"/>
              <a:t> </a:t>
            </a:r>
            <a:r>
              <a:rPr lang="pt-PT" sz="1200" dirty="0" err="1"/>
              <a:t>Using</a:t>
            </a:r>
            <a:r>
              <a:rPr lang="pt-PT" sz="1200" dirty="0"/>
              <a:t> a </a:t>
            </a:r>
            <a:r>
              <a:rPr lang="pt-PT" sz="1200" dirty="0" err="1"/>
              <a:t>Rayspace</a:t>
            </a:r>
            <a:r>
              <a:rPr lang="pt-PT" sz="1200" dirty="0"/>
              <a:t> </a:t>
            </a:r>
            <a:r>
              <a:rPr lang="pt-PT" sz="1200" dirty="0" err="1"/>
              <a:t>Hierarchy</a:t>
            </a:r>
            <a:r>
              <a:rPr lang="pt-PT" sz="1200" dirty="0"/>
              <a:t> </a:t>
            </a:r>
            <a:r>
              <a:rPr lang="pt-PT" sz="1200" dirty="0" err="1"/>
              <a:t>on</a:t>
            </a:r>
            <a:r>
              <a:rPr lang="pt-PT" sz="1200" dirty="0"/>
              <a:t> </a:t>
            </a:r>
            <a:r>
              <a:rPr lang="pt-PT" sz="1200" dirty="0" err="1"/>
              <a:t>the</a:t>
            </a:r>
            <a:r>
              <a:rPr lang="pt-PT" sz="1200" dirty="0"/>
              <a:t> GPU. </a:t>
            </a:r>
            <a:endParaRPr lang="pt-PT" sz="1200" dirty="0"/>
          </a:p>
          <a:p>
            <a:pPr algn="l">
              <a:spcBef>
                <a:spcPts val="0"/>
              </a:spcBef>
            </a:pPr>
            <a:r>
              <a:rPr lang="pt-PT" sz="1200" dirty="0"/>
              <a:t>	</a:t>
            </a:r>
            <a:r>
              <a:rPr lang="pt-PT" sz="1200" dirty="0"/>
              <a:t>In </a:t>
            </a:r>
            <a:r>
              <a:rPr lang="pt-PT" sz="1200" dirty="0" err="1"/>
              <a:t>Proceedings</a:t>
            </a:r>
            <a:r>
              <a:rPr lang="pt-PT" sz="1200" dirty="0"/>
              <a:t> </a:t>
            </a:r>
            <a:r>
              <a:rPr lang="pt-PT" sz="1200" dirty="0" err="1"/>
              <a:t>of</a:t>
            </a:r>
            <a:r>
              <a:rPr lang="pt-PT" sz="1200" dirty="0"/>
              <a:t> </a:t>
            </a:r>
            <a:r>
              <a:rPr lang="pt-PT" sz="1200" dirty="0" err="1"/>
              <a:t>the</a:t>
            </a:r>
            <a:r>
              <a:rPr lang="pt-PT" sz="1200" dirty="0"/>
              <a:t> 18th </a:t>
            </a:r>
            <a:r>
              <a:rPr lang="pt-PT" sz="1200" dirty="0" err="1"/>
              <a:t>Eurographics</a:t>
            </a:r>
            <a:r>
              <a:rPr lang="pt-PT" sz="1200" dirty="0"/>
              <a:t> Conference </a:t>
            </a:r>
            <a:r>
              <a:rPr lang="pt-PT" sz="1200" dirty="0" err="1"/>
              <a:t>on</a:t>
            </a:r>
            <a:r>
              <a:rPr lang="pt-PT" sz="1200" dirty="0"/>
              <a:t> </a:t>
            </a:r>
            <a:r>
              <a:rPr lang="pt-PT" sz="1200" dirty="0" err="1"/>
              <a:t>Rendering</a:t>
            </a:r>
            <a:r>
              <a:rPr lang="pt-PT" sz="1200" dirty="0"/>
              <a:t> </a:t>
            </a:r>
            <a:r>
              <a:rPr lang="pt-PT" sz="1200" dirty="0" err="1"/>
              <a:t>Techniques</a:t>
            </a:r>
            <a:r>
              <a:rPr lang="pt-PT" sz="1200" dirty="0"/>
              <a:t>, EGSR ’07, </a:t>
            </a:r>
            <a:r>
              <a:rPr lang="pt-PT" sz="1200" dirty="0" err="1"/>
              <a:t>pages</a:t>
            </a:r>
            <a:r>
              <a:rPr lang="pt-PT" sz="1200" dirty="0"/>
              <a:t> </a:t>
            </a:r>
            <a:endParaRPr lang="pt-PT" sz="1200" dirty="0"/>
          </a:p>
          <a:p>
            <a:pPr algn="l">
              <a:spcBef>
                <a:spcPts val="0"/>
              </a:spcBef>
            </a:pPr>
            <a:r>
              <a:rPr lang="pt-PT" sz="1200" dirty="0"/>
              <a:t>	</a:t>
            </a:r>
            <a:r>
              <a:rPr lang="pt-PT" sz="1200" dirty="0"/>
              <a:t>99–110</a:t>
            </a:r>
            <a:r>
              <a:rPr lang="pt-PT" sz="1200" dirty="0"/>
              <a:t>, Aire-la-</a:t>
            </a:r>
            <a:r>
              <a:rPr lang="pt-PT" sz="1200" dirty="0" err="1"/>
              <a:t>Ville</a:t>
            </a:r>
            <a:r>
              <a:rPr lang="pt-PT" sz="1200" dirty="0"/>
              <a:t>, </a:t>
            </a:r>
            <a:r>
              <a:rPr lang="pt-PT" sz="1200" dirty="0" err="1"/>
              <a:t>Switzerland</a:t>
            </a:r>
            <a:r>
              <a:rPr lang="pt-PT" sz="1200" dirty="0"/>
              <a:t>, </a:t>
            </a:r>
            <a:r>
              <a:rPr lang="pt-PT" sz="1200" dirty="0" err="1"/>
              <a:t>Switzerland</a:t>
            </a:r>
            <a:r>
              <a:rPr lang="pt-PT" sz="1200" dirty="0"/>
              <a:t>, 2007. </a:t>
            </a:r>
            <a:endParaRPr lang="pt-PT" sz="1200" dirty="0"/>
          </a:p>
          <a:p>
            <a:pPr algn="l">
              <a:spcBef>
                <a:spcPts val="0"/>
              </a:spcBef>
            </a:pPr>
            <a:r>
              <a:rPr lang="pt-PT" sz="1200" dirty="0"/>
              <a:t>	</a:t>
            </a:r>
            <a:r>
              <a:rPr lang="pt-PT" sz="1200" dirty="0" err="1"/>
              <a:t>Eurographics</a:t>
            </a:r>
            <a:r>
              <a:rPr lang="pt-PT" sz="1200" dirty="0"/>
              <a:t> </a:t>
            </a:r>
            <a:r>
              <a:rPr lang="pt-PT" sz="1200" dirty="0" err="1"/>
              <a:t>Association</a:t>
            </a:r>
            <a:r>
              <a:rPr lang="pt-PT" sz="1200" dirty="0"/>
              <a:t>. </a:t>
            </a:r>
            <a:r>
              <a:rPr lang="pt-PT" sz="1200" dirty="0"/>
              <a:t>ISBN </a:t>
            </a:r>
            <a:r>
              <a:rPr lang="pt-PT" sz="1200" dirty="0"/>
              <a:t>978-3-905673-52-4</a:t>
            </a:r>
            <a:r>
              <a:rPr lang="pt-PT" sz="1200" dirty="0" smtClean="0"/>
              <a:t>.</a:t>
            </a:r>
          </a:p>
          <a:p>
            <a:pPr algn="l">
              <a:spcBef>
                <a:spcPts val="0"/>
              </a:spcBef>
            </a:pPr>
            <a:endParaRPr lang="pt-PT" sz="1200" dirty="0"/>
          </a:p>
          <a:p>
            <a:pPr algn="l">
              <a:spcBef>
                <a:spcPts val="0"/>
              </a:spcBef>
            </a:pPr>
            <a:r>
              <a:rPr lang="pt-PT" sz="1200" dirty="0"/>
              <a:t>[2] </a:t>
            </a:r>
            <a:r>
              <a:rPr lang="pt-PT" sz="1200" dirty="0"/>
              <a:t>	K</a:t>
            </a:r>
            <a:r>
              <a:rPr lang="pt-PT" sz="1200" dirty="0"/>
              <a:t>. </a:t>
            </a:r>
            <a:r>
              <a:rPr lang="pt-PT" sz="1200" dirty="0" err="1"/>
              <a:t>Garanzha</a:t>
            </a:r>
            <a:r>
              <a:rPr lang="pt-PT" sz="1200" dirty="0"/>
              <a:t> </a:t>
            </a:r>
            <a:r>
              <a:rPr lang="pt-PT" sz="1200" dirty="0" err="1"/>
              <a:t>and</a:t>
            </a:r>
            <a:r>
              <a:rPr lang="pt-PT" sz="1200" dirty="0"/>
              <a:t> C. </a:t>
            </a:r>
            <a:r>
              <a:rPr lang="pt-PT" sz="1200" dirty="0" err="1"/>
              <a:t>Loop</a:t>
            </a:r>
            <a:r>
              <a:rPr lang="pt-PT" sz="1200" dirty="0"/>
              <a:t>. </a:t>
            </a:r>
            <a:endParaRPr lang="pt-PT" sz="1200" dirty="0"/>
          </a:p>
          <a:p>
            <a:pPr algn="l">
              <a:spcBef>
                <a:spcPts val="0"/>
              </a:spcBef>
            </a:pPr>
            <a:r>
              <a:rPr lang="pt-PT" sz="1200" dirty="0"/>
              <a:t>	</a:t>
            </a:r>
            <a:r>
              <a:rPr lang="pt-PT" sz="1200" dirty="0" err="1"/>
              <a:t>Fast</a:t>
            </a:r>
            <a:r>
              <a:rPr lang="pt-PT" sz="1200" dirty="0"/>
              <a:t> </a:t>
            </a:r>
            <a:r>
              <a:rPr lang="pt-PT" sz="1200" dirty="0" err="1"/>
              <a:t>Ray</a:t>
            </a:r>
            <a:r>
              <a:rPr lang="pt-PT" sz="1200" dirty="0"/>
              <a:t> </a:t>
            </a:r>
            <a:r>
              <a:rPr lang="pt-PT" sz="1200" dirty="0" err="1"/>
              <a:t>Sorting</a:t>
            </a:r>
            <a:r>
              <a:rPr lang="pt-PT" sz="1200" dirty="0"/>
              <a:t> </a:t>
            </a:r>
            <a:r>
              <a:rPr lang="pt-PT" sz="1200" dirty="0" err="1"/>
              <a:t>and</a:t>
            </a:r>
            <a:r>
              <a:rPr lang="pt-PT" sz="1200" dirty="0"/>
              <a:t> </a:t>
            </a:r>
            <a:r>
              <a:rPr lang="pt-PT" sz="1200" dirty="0" err="1"/>
              <a:t>Breadth-First</a:t>
            </a:r>
            <a:r>
              <a:rPr lang="pt-PT" sz="1200" dirty="0"/>
              <a:t> </a:t>
            </a:r>
            <a:r>
              <a:rPr lang="pt-PT" sz="1200" dirty="0" err="1"/>
              <a:t>Packet</a:t>
            </a:r>
            <a:r>
              <a:rPr lang="pt-PT" sz="1200" dirty="0"/>
              <a:t> </a:t>
            </a:r>
            <a:r>
              <a:rPr lang="pt-PT" sz="1200" dirty="0" err="1"/>
              <a:t>Traversal</a:t>
            </a:r>
            <a:r>
              <a:rPr lang="pt-PT" sz="1200" dirty="0"/>
              <a:t> for GPU </a:t>
            </a:r>
            <a:r>
              <a:rPr lang="pt-PT" sz="1200" dirty="0" err="1"/>
              <a:t>Ray</a:t>
            </a:r>
            <a:r>
              <a:rPr lang="pt-PT" sz="1200" dirty="0"/>
              <a:t> </a:t>
            </a:r>
            <a:r>
              <a:rPr lang="pt-PT" sz="1200" dirty="0" err="1"/>
              <a:t>Tracing</a:t>
            </a:r>
            <a:r>
              <a:rPr lang="pt-PT" sz="1200" dirty="0"/>
              <a:t>. </a:t>
            </a:r>
            <a:endParaRPr lang="pt-PT" sz="1200" dirty="0"/>
          </a:p>
          <a:p>
            <a:pPr algn="l">
              <a:spcBef>
                <a:spcPts val="0"/>
              </a:spcBef>
            </a:pPr>
            <a:r>
              <a:rPr lang="pt-PT" sz="1200" dirty="0"/>
              <a:t>	</a:t>
            </a:r>
            <a:r>
              <a:rPr lang="pt-PT" sz="1200" dirty="0" err="1"/>
              <a:t>Computer</a:t>
            </a:r>
            <a:r>
              <a:rPr lang="pt-PT" sz="1200" dirty="0"/>
              <a:t> </a:t>
            </a:r>
            <a:r>
              <a:rPr lang="pt-PT" sz="1200" dirty="0" err="1"/>
              <a:t>Graphics</a:t>
            </a:r>
            <a:r>
              <a:rPr lang="pt-PT" sz="1200" dirty="0"/>
              <a:t> </a:t>
            </a:r>
            <a:r>
              <a:rPr lang="pt-PT" sz="1200" dirty="0" err="1"/>
              <a:t>Forum</a:t>
            </a:r>
            <a:r>
              <a:rPr lang="pt-PT" sz="1200" dirty="0"/>
              <a:t>, 29(2), </a:t>
            </a:r>
            <a:r>
              <a:rPr lang="pt-PT" sz="1200" dirty="0" err="1"/>
              <a:t>May</a:t>
            </a:r>
            <a:r>
              <a:rPr lang="pt-PT" sz="1200" dirty="0"/>
              <a:t> 2010</a:t>
            </a:r>
            <a:r>
              <a:rPr lang="pt-PT" sz="1200" dirty="0" smtClean="0"/>
              <a:t>.</a:t>
            </a:r>
          </a:p>
          <a:p>
            <a:pPr algn="l">
              <a:spcBef>
                <a:spcPts val="0"/>
              </a:spcBef>
            </a:pPr>
            <a:endParaRPr lang="pt-PT" sz="1200" dirty="0"/>
          </a:p>
          <a:p>
            <a:pPr algn="l">
              <a:spcBef>
                <a:spcPts val="0"/>
              </a:spcBef>
            </a:pPr>
            <a:r>
              <a:rPr lang="pt-PT" sz="1200" dirty="0"/>
              <a:t>[3] </a:t>
            </a:r>
            <a:r>
              <a:rPr lang="pt-PT" sz="1200" dirty="0"/>
              <a:t>	T</a:t>
            </a:r>
            <a:r>
              <a:rPr lang="pt-PT" sz="1200" dirty="0"/>
              <a:t>. </a:t>
            </a:r>
            <a:r>
              <a:rPr lang="pt-PT" sz="1200" dirty="0" err="1"/>
              <a:t>Whitted</a:t>
            </a:r>
            <a:r>
              <a:rPr lang="pt-PT" sz="1200" dirty="0"/>
              <a:t>. </a:t>
            </a:r>
            <a:r>
              <a:rPr lang="pt-PT" sz="1200" dirty="0" err="1"/>
              <a:t>An</a:t>
            </a:r>
            <a:r>
              <a:rPr lang="pt-PT" sz="1200" dirty="0"/>
              <a:t> </a:t>
            </a:r>
            <a:r>
              <a:rPr lang="pt-PT" sz="1200" dirty="0" err="1"/>
              <a:t>Improved</a:t>
            </a:r>
            <a:r>
              <a:rPr lang="pt-PT" sz="1200" dirty="0"/>
              <a:t> </a:t>
            </a:r>
            <a:r>
              <a:rPr lang="pt-PT" sz="1200" dirty="0" err="1"/>
              <a:t>Illumination</a:t>
            </a:r>
            <a:r>
              <a:rPr lang="pt-PT" sz="1200" dirty="0"/>
              <a:t> </a:t>
            </a:r>
            <a:r>
              <a:rPr lang="pt-PT" sz="1200" dirty="0" err="1"/>
              <a:t>Model</a:t>
            </a:r>
            <a:r>
              <a:rPr lang="pt-PT" sz="1200" dirty="0"/>
              <a:t> for </a:t>
            </a:r>
            <a:r>
              <a:rPr lang="pt-PT" sz="1200" dirty="0" err="1"/>
              <a:t>Shaded</a:t>
            </a:r>
            <a:r>
              <a:rPr lang="pt-PT" sz="1200" dirty="0"/>
              <a:t> Display. </a:t>
            </a:r>
            <a:endParaRPr lang="pt-PT" sz="1200" dirty="0"/>
          </a:p>
          <a:p>
            <a:pPr algn="l">
              <a:spcBef>
                <a:spcPts val="0"/>
              </a:spcBef>
            </a:pPr>
            <a:r>
              <a:rPr lang="pt-PT" sz="1200" dirty="0"/>
              <a:t>	</a:t>
            </a:r>
            <a:r>
              <a:rPr lang="pt-PT" sz="1200" dirty="0" err="1"/>
              <a:t>Commun</a:t>
            </a:r>
            <a:r>
              <a:rPr lang="pt-PT" sz="1200" dirty="0"/>
              <a:t>. ACM, 23(6):</a:t>
            </a:r>
            <a:r>
              <a:rPr lang="pt-PT" sz="1200" dirty="0"/>
              <a:t>343–349, </a:t>
            </a:r>
            <a:r>
              <a:rPr lang="pt-PT" sz="1200" dirty="0" err="1"/>
              <a:t>Jun</a:t>
            </a:r>
            <a:r>
              <a:rPr lang="pt-PT" sz="1200" dirty="0"/>
              <a:t> </a:t>
            </a:r>
            <a:r>
              <a:rPr lang="pt-PT" sz="1200" dirty="0"/>
              <a:t>1980. </a:t>
            </a:r>
            <a:r>
              <a:rPr lang="pt-PT" sz="1200" dirty="0"/>
              <a:t>ISSN 0001-0782</a:t>
            </a:r>
            <a:r>
              <a:rPr lang="pt-PT" sz="1200" dirty="0" smtClean="0"/>
              <a:t>.</a:t>
            </a:r>
          </a:p>
          <a:p>
            <a:pPr algn="l">
              <a:spcBef>
                <a:spcPts val="0"/>
              </a:spcBef>
            </a:pPr>
            <a:endParaRPr lang="pt-PT" sz="1200" dirty="0"/>
          </a:p>
          <a:p>
            <a:pPr algn="l">
              <a:spcBef>
                <a:spcPts val="0"/>
              </a:spcBef>
            </a:pPr>
            <a:r>
              <a:rPr lang="pt-PT" sz="1200" dirty="0"/>
              <a:t>[4] </a:t>
            </a:r>
            <a:r>
              <a:rPr lang="pt-PT" sz="1200" dirty="0"/>
              <a:t>	T</a:t>
            </a:r>
            <a:r>
              <a:rPr lang="pt-PT" sz="1200" dirty="0"/>
              <a:t>. </a:t>
            </a:r>
            <a:r>
              <a:rPr lang="pt-PT" sz="1200" dirty="0" err="1"/>
              <a:t>Ritschel</a:t>
            </a:r>
            <a:r>
              <a:rPr lang="pt-PT" sz="1200" dirty="0"/>
              <a:t>, C. </a:t>
            </a:r>
            <a:r>
              <a:rPr lang="pt-PT" sz="1200" dirty="0" err="1"/>
              <a:t>Dachsbacher</a:t>
            </a:r>
            <a:r>
              <a:rPr lang="pt-PT" sz="1200" dirty="0"/>
              <a:t>, T. </a:t>
            </a:r>
            <a:r>
              <a:rPr lang="pt-PT" sz="1200" dirty="0" err="1"/>
              <a:t>Grosch</a:t>
            </a:r>
            <a:r>
              <a:rPr lang="pt-PT" sz="1200" dirty="0"/>
              <a:t>, </a:t>
            </a:r>
            <a:r>
              <a:rPr lang="pt-PT" sz="1200" dirty="0" err="1"/>
              <a:t>and</a:t>
            </a:r>
            <a:r>
              <a:rPr lang="pt-PT" sz="1200" dirty="0"/>
              <a:t> J. </a:t>
            </a:r>
            <a:r>
              <a:rPr lang="pt-PT" sz="1200" dirty="0" err="1"/>
              <a:t>Kautz</a:t>
            </a:r>
            <a:r>
              <a:rPr lang="pt-PT" sz="1200" dirty="0"/>
              <a:t>. </a:t>
            </a:r>
            <a:endParaRPr lang="pt-PT" sz="1200" dirty="0"/>
          </a:p>
          <a:p>
            <a:pPr algn="l">
              <a:spcBef>
                <a:spcPts val="0"/>
              </a:spcBef>
            </a:pPr>
            <a:r>
              <a:rPr lang="pt-PT" sz="1200" dirty="0"/>
              <a:t>	</a:t>
            </a:r>
            <a:r>
              <a:rPr lang="pt-PT" sz="1200" dirty="0" err="1"/>
              <a:t>The</a:t>
            </a:r>
            <a:r>
              <a:rPr lang="pt-PT" sz="1200" dirty="0"/>
              <a:t> </a:t>
            </a:r>
            <a:r>
              <a:rPr lang="pt-PT" sz="1200" dirty="0" err="1"/>
              <a:t>State</a:t>
            </a:r>
            <a:r>
              <a:rPr lang="pt-PT" sz="1200" dirty="0"/>
              <a:t> </a:t>
            </a:r>
            <a:r>
              <a:rPr lang="pt-PT" sz="1200" dirty="0" err="1"/>
              <a:t>of</a:t>
            </a:r>
            <a:r>
              <a:rPr lang="pt-PT" sz="1200" dirty="0"/>
              <a:t> </a:t>
            </a:r>
            <a:r>
              <a:rPr lang="pt-PT" sz="1200" dirty="0" err="1"/>
              <a:t>the</a:t>
            </a:r>
            <a:r>
              <a:rPr lang="pt-PT" sz="1200" dirty="0"/>
              <a:t> </a:t>
            </a:r>
            <a:r>
              <a:rPr lang="pt-PT" sz="1200" dirty="0" err="1"/>
              <a:t>Art</a:t>
            </a:r>
            <a:r>
              <a:rPr lang="pt-PT" sz="1200" dirty="0"/>
              <a:t> in </a:t>
            </a:r>
            <a:r>
              <a:rPr lang="pt-PT" sz="1200" dirty="0" err="1"/>
              <a:t>Interactive</a:t>
            </a:r>
            <a:r>
              <a:rPr lang="pt-PT" sz="1200" dirty="0"/>
              <a:t> </a:t>
            </a:r>
            <a:r>
              <a:rPr lang="pt-PT" sz="1200" dirty="0"/>
              <a:t>Global </a:t>
            </a:r>
            <a:r>
              <a:rPr lang="pt-PT" sz="1200" dirty="0" err="1"/>
              <a:t>Illumination</a:t>
            </a:r>
            <a:r>
              <a:rPr lang="pt-PT" sz="1200" dirty="0"/>
              <a:t>. </a:t>
            </a:r>
            <a:endParaRPr lang="pt-PT" sz="1200" dirty="0"/>
          </a:p>
          <a:p>
            <a:pPr algn="l">
              <a:spcBef>
                <a:spcPts val="0"/>
              </a:spcBef>
            </a:pPr>
            <a:r>
              <a:rPr lang="pt-PT" sz="1200" dirty="0"/>
              <a:t>	</a:t>
            </a:r>
            <a:r>
              <a:rPr lang="pt-PT" sz="1200" dirty="0"/>
              <a:t>In </a:t>
            </a:r>
            <a:r>
              <a:rPr lang="pt-PT" sz="1200" dirty="0" err="1"/>
              <a:t>Computer</a:t>
            </a:r>
            <a:r>
              <a:rPr lang="pt-PT" sz="1200" dirty="0"/>
              <a:t> </a:t>
            </a:r>
            <a:r>
              <a:rPr lang="pt-PT" sz="1200" dirty="0" err="1"/>
              <a:t>Graphics</a:t>
            </a:r>
            <a:r>
              <a:rPr lang="pt-PT" sz="1200" dirty="0"/>
              <a:t> </a:t>
            </a:r>
            <a:r>
              <a:rPr lang="pt-PT" sz="1200" dirty="0" err="1"/>
              <a:t>Forum</a:t>
            </a:r>
            <a:r>
              <a:rPr lang="pt-PT" sz="1200" dirty="0"/>
              <a:t>, volume 31, </a:t>
            </a:r>
            <a:r>
              <a:rPr lang="pt-PT" sz="1200" dirty="0" err="1"/>
              <a:t>pages</a:t>
            </a:r>
            <a:r>
              <a:rPr lang="pt-PT" sz="1200" dirty="0"/>
              <a:t> 160–188. </a:t>
            </a:r>
            <a:r>
              <a:rPr lang="pt-PT" sz="1200" dirty="0" err="1"/>
              <a:t>Wiley</a:t>
            </a:r>
            <a:r>
              <a:rPr lang="pt-PT" sz="1200" dirty="0"/>
              <a:t> Online </a:t>
            </a:r>
            <a:r>
              <a:rPr lang="pt-PT" sz="1200" dirty="0" err="1"/>
              <a:t>Library</a:t>
            </a:r>
            <a:r>
              <a:rPr lang="pt-PT" sz="1200" dirty="0"/>
              <a:t>, 2012</a:t>
            </a:r>
            <a:r>
              <a:rPr lang="pt-PT" sz="1200" dirty="0" smtClean="0"/>
              <a:t>.</a:t>
            </a:r>
          </a:p>
          <a:p>
            <a:pPr algn="l">
              <a:spcBef>
                <a:spcPts val="0"/>
              </a:spcBef>
            </a:pPr>
            <a:endParaRPr lang="pt-PT" sz="1200" dirty="0"/>
          </a:p>
          <a:p>
            <a:pPr algn="l">
              <a:spcBef>
                <a:spcPts val="0"/>
              </a:spcBef>
            </a:pPr>
            <a:r>
              <a:rPr lang="pt-PT" sz="1200" dirty="0"/>
              <a:t>[5] </a:t>
            </a:r>
            <a:r>
              <a:rPr lang="pt-PT" sz="1200" dirty="0"/>
              <a:t>	A</a:t>
            </a:r>
            <a:r>
              <a:rPr lang="pt-PT" sz="1200" dirty="0"/>
              <a:t>. </a:t>
            </a:r>
            <a:r>
              <a:rPr lang="pt-PT" sz="1200" dirty="0" err="1"/>
              <a:t>Appel</a:t>
            </a:r>
            <a:r>
              <a:rPr lang="pt-PT" sz="1200" dirty="0"/>
              <a:t>. </a:t>
            </a:r>
            <a:endParaRPr lang="pt-PT" sz="1200" dirty="0"/>
          </a:p>
          <a:p>
            <a:pPr algn="l">
              <a:spcBef>
                <a:spcPts val="0"/>
              </a:spcBef>
            </a:pPr>
            <a:r>
              <a:rPr lang="pt-PT" sz="1200" dirty="0"/>
              <a:t>	</a:t>
            </a:r>
            <a:r>
              <a:rPr lang="pt-PT" sz="1200" dirty="0"/>
              <a:t>Some </a:t>
            </a:r>
            <a:r>
              <a:rPr lang="pt-PT" sz="1200" dirty="0" err="1"/>
              <a:t>Techniques</a:t>
            </a:r>
            <a:r>
              <a:rPr lang="pt-PT" sz="1200" dirty="0"/>
              <a:t> for </a:t>
            </a:r>
            <a:r>
              <a:rPr lang="pt-PT" sz="1200" dirty="0" err="1"/>
              <a:t>Shading</a:t>
            </a:r>
            <a:r>
              <a:rPr lang="pt-PT" sz="1200" dirty="0"/>
              <a:t> </a:t>
            </a:r>
            <a:r>
              <a:rPr lang="pt-PT" sz="1200" dirty="0" err="1"/>
              <a:t>Machine</a:t>
            </a:r>
            <a:r>
              <a:rPr lang="pt-PT" sz="1200" dirty="0"/>
              <a:t> </a:t>
            </a:r>
            <a:r>
              <a:rPr lang="pt-PT" sz="1200" dirty="0" err="1"/>
              <a:t>Renderings</a:t>
            </a:r>
            <a:r>
              <a:rPr lang="pt-PT" sz="1200" dirty="0"/>
              <a:t> </a:t>
            </a:r>
            <a:r>
              <a:rPr lang="pt-PT" sz="1200" dirty="0" err="1"/>
              <a:t>of</a:t>
            </a:r>
            <a:r>
              <a:rPr lang="pt-PT" sz="1200" dirty="0"/>
              <a:t> </a:t>
            </a:r>
            <a:r>
              <a:rPr lang="pt-PT" sz="1200" dirty="0" err="1"/>
              <a:t>Solids</a:t>
            </a:r>
            <a:r>
              <a:rPr lang="pt-PT" sz="1200" dirty="0"/>
              <a:t>. </a:t>
            </a:r>
            <a:endParaRPr lang="pt-PT" sz="1200" dirty="0"/>
          </a:p>
          <a:p>
            <a:pPr algn="l">
              <a:spcBef>
                <a:spcPts val="0"/>
              </a:spcBef>
            </a:pPr>
            <a:r>
              <a:rPr lang="pt-PT" sz="1200" dirty="0"/>
              <a:t>	</a:t>
            </a:r>
            <a:r>
              <a:rPr lang="pt-PT" sz="1200" dirty="0"/>
              <a:t>In </a:t>
            </a:r>
            <a:r>
              <a:rPr lang="pt-PT" sz="1200" dirty="0" err="1"/>
              <a:t>Proceedings</a:t>
            </a:r>
            <a:r>
              <a:rPr lang="pt-PT" sz="1200" dirty="0"/>
              <a:t> </a:t>
            </a:r>
            <a:r>
              <a:rPr lang="pt-PT" sz="1200" dirty="0" err="1"/>
              <a:t>of</a:t>
            </a:r>
            <a:r>
              <a:rPr lang="pt-PT" sz="1200" dirty="0"/>
              <a:t> </a:t>
            </a:r>
            <a:r>
              <a:rPr lang="pt-PT" sz="1200" dirty="0" err="1"/>
              <a:t>the</a:t>
            </a:r>
            <a:r>
              <a:rPr lang="pt-PT" sz="1200" dirty="0"/>
              <a:t> </a:t>
            </a:r>
            <a:r>
              <a:rPr lang="pt-PT" sz="1200" dirty="0" err="1"/>
              <a:t>April</a:t>
            </a:r>
            <a:r>
              <a:rPr lang="pt-PT" sz="1200" dirty="0"/>
              <a:t> </a:t>
            </a:r>
            <a:r>
              <a:rPr lang="pt-PT" sz="1200" dirty="0"/>
              <a:t>30–</a:t>
            </a:r>
            <a:r>
              <a:rPr lang="pt-PT" sz="1200" dirty="0" err="1"/>
              <a:t>May</a:t>
            </a:r>
            <a:r>
              <a:rPr lang="pt-PT" sz="1200" dirty="0"/>
              <a:t> </a:t>
            </a:r>
            <a:r>
              <a:rPr lang="pt-PT" sz="1200" dirty="0"/>
              <a:t>2, 1968, Spring </a:t>
            </a:r>
            <a:r>
              <a:rPr lang="pt-PT" sz="1200" dirty="0" err="1"/>
              <a:t>Joint</a:t>
            </a:r>
            <a:r>
              <a:rPr lang="pt-PT" sz="1200" dirty="0"/>
              <a:t> </a:t>
            </a:r>
            <a:r>
              <a:rPr lang="pt-PT" sz="1200" dirty="0" err="1"/>
              <a:t>Computer</a:t>
            </a:r>
            <a:r>
              <a:rPr lang="pt-PT" sz="1200" dirty="0"/>
              <a:t> Conference, AFIPS ’68 (Spring), </a:t>
            </a:r>
            <a:r>
              <a:rPr lang="pt-PT" sz="1200" dirty="0" err="1"/>
              <a:t>pages</a:t>
            </a:r>
            <a:r>
              <a:rPr lang="pt-PT" sz="1200" dirty="0"/>
              <a:t> </a:t>
            </a:r>
            <a:r>
              <a:rPr lang="pt-PT" sz="1200" dirty="0" smtClean="0"/>
              <a:t>	37–45</a:t>
            </a:r>
            <a:r>
              <a:rPr lang="pt-PT" sz="1200" dirty="0"/>
              <a:t>, </a:t>
            </a:r>
            <a:r>
              <a:rPr lang="pt-PT" sz="1200" dirty="0" smtClean="0"/>
              <a:t>New </a:t>
            </a:r>
            <a:r>
              <a:rPr lang="pt-PT" sz="1200" dirty="0"/>
              <a:t>York, NY</a:t>
            </a:r>
            <a:r>
              <a:rPr lang="pt-PT" sz="1200" dirty="0"/>
              <a:t>, USA, 1968. </a:t>
            </a:r>
            <a:r>
              <a:rPr lang="pt-PT" sz="1200" dirty="0"/>
              <a:t>ACM</a:t>
            </a:r>
            <a:r>
              <a:rPr lang="pt-PT" sz="1200" dirty="0"/>
              <a:t>.</a:t>
            </a:r>
            <a:endParaRPr lang="pt-PT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z="2400" smtClean="0"/>
              <a:t>51</a:t>
            </a:fld>
            <a:endParaRPr lang="pt-PT" sz="2400"/>
          </a:p>
        </p:txBody>
      </p:sp>
    </p:spTree>
    <p:extLst>
      <p:ext uri="{BB962C8B-B14F-4D97-AF65-F5344CB8AC3E}">
        <p14:creationId xmlns:p14="http://schemas.microsoft.com/office/powerpoint/2010/main" val="145533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564"/>
            <a:ext cx="7766936" cy="1211874"/>
          </a:xfrm>
        </p:spPr>
        <p:txBody>
          <a:bodyPr/>
          <a:lstStyle/>
          <a:p>
            <a:pPr algn="l"/>
            <a:r>
              <a:rPr lang="pt-PT" sz="4000" dirty="0" smtClean="0"/>
              <a:t>Referências</a:t>
            </a:r>
            <a:endParaRPr lang="pt-PT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1661866"/>
            <a:ext cx="7766936" cy="4744621"/>
          </a:xfrm>
        </p:spPr>
        <p:txBody>
          <a:bodyPr>
            <a:normAutofit/>
          </a:bodyPr>
          <a:lstStyle/>
          <a:p>
            <a:pPr algn="l">
              <a:spcBef>
                <a:spcPts val="0"/>
              </a:spcBef>
            </a:pPr>
            <a:r>
              <a:rPr lang="pt-PT" sz="1200" dirty="0"/>
              <a:t>[6] </a:t>
            </a:r>
            <a:r>
              <a:rPr lang="pt-PT" sz="1200" dirty="0" smtClean="0"/>
              <a:t>	J</a:t>
            </a:r>
            <a:r>
              <a:rPr lang="pt-PT" sz="1200" dirty="0"/>
              <a:t>. Arvo </a:t>
            </a:r>
            <a:r>
              <a:rPr lang="pt-PT" sz="1200" dirty="0" err="1"/>
              <a:t>and</a:t>
            </a:r>
            <a:r>
              <a:rPr lang="pt-PT" sz="1200" dirty="0"/>
              <a:t> D. </a:t>
            </a:r>
            <a:r>
              <a:rPr lang="pt-PT" sz="1200" dirty="0" err="1"/>
              <a:t>Kirk</a:t>
            </a:r>
            <a:r>
              <a:rPr lang="pt-PT" sz="1200" dirty="0"/>
              <a:t>. </a:t>
            </a:r>
            <a:endParaRPr lang="pt-PT" sz="1200" dirty="0" smtClean="0"/>
          </a:p>
          <a:p>
            <a:pPr algn="l">
              <a:spcBef>
                <a:spcPts val="0"/>
              </a:spcBef>
            </a:pPr>
            <a:r>
              <a:rPr lang="pt-PT" sz="1200" dirty="0"/>
              <a:t>	</a:t>
            </a:r>
            <a:r>
              <a:rPr lang="pt-PT" sz="1200" dirty="0" err="1" smtClean="0"/>
              <a:t>Fast</a:t>
            </a:r>
            <a:r>
              <a:rPr lang="pt-PT" sz="1200" dirty="0" smtClean="0"/>
              <a:t> </a:t>
            </a:r>
            <a:r>
              <a:rPr lang="pt-PT" sz="1200" dirty="0" err="1"/>
              <a:t>Ray</a:t>
            </a:r>
            <a:r>
              <a:rPr lang="pt-PT" sz="1200" dirty="0"/>
              <a:t> </a:t>
            </a:r>
            <a:r>
              <a:rPr lang="pt-PT" sz="1200" dirty="0" err="1"/>
              <a:t>Tracing</a:t>
            </a:r>
            <a:r>
              <a:rPr lang="pt-PT" sz="1200" dirty="0"/>
              <a:t> </a:t>
            </a:r>
            <a:r>
              <a:rPr lang="pt-PT" sz="1200" dirty="0" err="1"/>
              <a:t>by</a:t>
            </a:r>
            <a:r>
              <a:rPr lang="pt-PT" sz="1200" dirty="0"/>
              <a:t> </a:t>
            </a:r>
            <a:r>
              <a:rPr lang="pt-PT" sz="1200" dirty="0" err="1"/>
              <a:t>Ray</a:t>
            </a:r>
            <a:r>
              <a:rPr lang="pt-PT" sz="1200" dirty="0"/>
              <a:t> </a:t>
            </a:r>
            <a:r>
              <a:rPr lang="pt-PT" sz="1200" dirty="0" err="1"/>
              <a:t>Classification</a:t>
            </a:r>
            <a:r>
              <a:rPr lang="pt-PT" sz="1200" dirty="0"/>
              <a:t>. </a:t>
            </a:r>
            <a:endParaRPr lang="pt-PT" sz="1200" dirty="0" smtClean="0"/>
          </a:p>
          <a:p>
            <a:pPr algn="l">
              <a:spcBef>
                <a:spcPts val="0"/>
              </a:spcBef>
            </a:pPr>
            <a:r>
              <a:rPr lang="pt-PT" sz="1200" dirty="0"/>
              <a:t>	</a:t>
            </a:r>
            <a:r>
              <a:rPr lang="pt-PT" sz="1200" dirty="0" smtClean="0"/>
              <a:t>SIGGRAPH </a:t>
            </a:r>
            <a:r>
              <a:rPr lang="pt-PT" sz="1200" dirty="0" err="1"/>
              <a:t>Computer</a:t>
            </a:r>
            <a:r>
              <a:rPr lang="pt-PT" sz="1200" dirty="0"/>
              <a:t> </a:t>
            </a:r>
            <a:r>
              <a:rPr lang="pt-PT" sz="1200" dirty="0" err="1"/>
              <a:t>Graphics</a:t>
            </a:r>
            <a:r>
              <a:rPr lang="pt-PT" sz="1200" dirty="0"/>
              <a:t>, </a:t>
            </a:r>
            <a:r>
              <a:rPr lang="pt-PT" sz="1200" dirty="0" smtClean="0"/>
              <a:t>21 (4</a:t>
            </a:r>
            <a:r>
              <a:rPr lang="pt-PT" sz="1200" dirty="0"/>
              <a:t>):55–64, </a:t>
            </a:r>
            <a:r>
              <a:rPr lang="pt-PT" sz="1200" dirty="0" err="1"/>
              <a:t>Aug</a:t>
            </a:r>
            <a:r>
              <a:rPr lang="pt-PT" sz="1200" dirty="0"/>
              <a:t> 1987. ISSN 0097-8930</a:t>
            </a:r>
            <a:r>
              <a:rPr lang="pt-PT" sz="1200" dirty="0" smtClean="0"/>
              <a:t>.</a:t>
            </a:r>
          </a:p>
          <a:p>
            <a:pPr algn="l">
              <a:spcBef>
                <a:spcPts val="0"/>
              </a:spcBef>
            </a:pPr>
            <a:endParaRPr lang="pt-PT" sz="1200" dirty="0"/>
          </a:p>
          <a:p>
            <a:pPr algn="l">
              <a:spcBef>
                <a:spcPts val="0"/>
              </a:spcBef>
            </a:pPr>
            <a:r>
              <a:rPr lang="pt-PT" sz="1200" dirty="0"/>
              <a:t>[7] </a:t>
            </a:r>
            <a:r>
              <a:rPr lang="pt-PT" sz="1200" dirty="0" smtClean="0"/>
              <a:t>	T</a:t>
            </a:r>
            <a:r>
              <a:rPr lang="pt-PT" sz="1200" dirty="0"/>
              <a:t>. </a:t>
            </a:r>
            <a:r>
              <a:rPr lang="pt-PT" sz="1200" dirty="0" err="1"/>
              <a:t>Aila</a:t>
            </a:r>
            <a:r>
              <a:rPr lang="pt-PT" sz="1200" dirty="0"/>
              <a:t> </a:t>
            </a:r>
            <a:r>
              <a:rPr lang="pt-PT" sz="1200" dirty="0" err="1"/>
              <a:t>and</a:t>
            </a:r>
            <a:r>
              <a:rPr lang="pt-PT" sz="1200" dirty="0"/>
              <a:t> T. </a:t>
            </a:r>
            <a:r>
              <a:rPr lang="pt-PT" sz="1200" dirty="0" err="1"/>
              <a:t>Karras</a:t>
            </a:r>
            <a:r>
              <a:rPr lang="pt-PT" sz="1200" dirty="0"/>
              <a:t>. </a:t>
            </a:r>
            <a:endParaRPr lang="pt-PT" sz="1200" dirty="0" smtClean="0"/>
          </a:p>
          <a:p>
            <a:pPr algn="l">
              <a:spcBef>
                <a:spcPts val="0"/>
              </a:spcBef>
            </a:pPr>
            <a:r>
              <a:rPr lang="pt-PT" sz="1200" dirty="0"/>
              <a:t>	</a:t>
            </a:r>
            <a:r>
              <a:rPr lang="pt-PT" sz="1200" dirty="0" err="1" smtClean="0"/>
              <a:t>Architecture</a:t>
            </a:r>
            <a:r>
              <a:rPr lang="pt-PT" sz="1200" dirty="0" smtClean="0"/>
              <a:t> </a:t>
            </a:r>
            <a:r>
              <a:rPr lang="pt-PT" sz="1200" dirty="0" err="1"/>
              <a:t>Considerations</a:t>
            </a:r>
            <a:r>
              <a:rPr lang="pt-PT" sz="1200" dirty="0"/>
              <a:t> for </a:t>
            </a:r>
            <a:r>
              <a:rPr lang="pt-PT" sz="1200" dirty="0" err="1"/>
              <a:t>Tracing</a:t>
            </a:r>
            <a:r>
              <a:rPr lang="pt-PT" sz="1200" dirty="0"/>
              <a:t> </a:t>
            </a:r>
            <a:r>
              <a:rPr lang="pt-PT" sz="1200" dirty="0" err="1"/>
              <a:t>Incoherent</a:t>
            </a:r>
            <a:r>
              <a:rPr lang="pt-PT" sz="1200" dirty="0"/>
              <a:t> </a:t>
            </a:r>
            <a:r>
              <a:rPr lang="pt-PT" sz="1200" dirty="0" err="1"/>
              <a:t>Rays</a:t>
            </a:r>
            <a:r>
              <a:rPr lang="pt-PT" sz="1200" dirty="0"/>
              <a:t>. </a:t>
            </a:r>
            <a:endParaRPr lang="pt-PT" sz="1200" dirty="0" smtClean="0"/>
          </a:p>
          <a:p>
            <a:pPr algn="l">
              <a:spcBef>
                <a:spcPts val="0"/>
              </a:spcBef>
            </a:pPr>
            <a:r>
              <a:rPr lang="pt-PT" sz="1200" dirty="0"/>
              <a:t>	</a:t>
            </a:r>
            <a:r>
              <a:rPr lang="pt-PT" sz="1200" dirty="0" smtClean="0"/>
              <a:t>In </a:t>
            </a:r>
            <a:r>
              <a:rPr lang="pt-PT" sz="1200" dirty="0" err="1"/>
              <a:t>Proceedings</a:t>
            </a:r>
            <a:r>
              <a:rPr lang="pt-PT" sz="1200" dirty="0"/>
              <a:t> </a:t>
            </a:r>
            <a:r>
              <a:rPr lang="pt-PT" sz="1200" dirty="0" err="1" smtClean="0"/>
              <a:t>of</a:t>
            </a:r>
            <a:r>
              <a:rPr lang="pt-PT" sz="1200" dirty="0"/>
              <a:t> </a:t>
            </a:r>
            <a:r>
              <a:rPr lang="pt-PT" sz="1200" dirty="0" err="1" smtClean="0"/>
              <a:t>the</a:t>
            </a:r>
            <a:r>
              <a:rPr lang="pt-PT" sz="1200" dirty="0" smtClean="0"/>
              <a:t> </a:t>
            </a:r>
            <a:r>
              <a:rPr lang="pt-PT" sz="1200" dirty="0"/>
              <a:t>Conference </a:t>
            </a:r>
            <a:r>
              <a:rPr lang="pt-PT" sz="1200" dirty="0" err="1"/>
              <a:t>on</a:t>
            </a:r>
            <a:r>
              <a:rPr lang="pt-PT" sz="1200" dirty="0"/>
              <a:t> </a:t>
            </a:r>
            <a:r>
              <a:rPr lang="pt-PT" sz="1200" dirty="0" err="1"/>
              <a:t>High</a:t>
            </a:r>
            <a:r>
              <a:rPr lang="pt-PT" sz="1200" dirty="0"/>
              <a:t> Performance </a:t>
            </a:r>
            <a:r>
              <a:rPr lang="pt-PT" sz="1200" dirty="0" err="1"/>
              <a:t>Graphics</a:t>
            </a:r>
            <a:r>
              <a:rPr lang="pt-PT" sz="1200" dirty="0"/>
              <a:t>, </a:t>
            </a:r>
            <a:r>
              <a:rPr lang="pt-PT" sz="1200" dirty="0" err="1"/>
              <a:t>pages</a:t>
            </a:r>
            <a:r>
              <a:rPr lang="pt-PT" sz="1200" dirty="0"/>
              <a:t> 113–122. </a:t>
            </a:r>
            <a:r>
              <a:rPr lang="pt-PT" sz="1200" dirty="0" err="1"/>
              <a:t>Eurographics</a:t>
            </a:r>
            <a:r>
              <a:rPr lang="pt-PT" sz="1200" dirty="0"/>
              <a:t> </a:t>
            </a:r>
            <a:r>
              <a:rPr lang="pt-PT" sz="1200" dirty="0" smtClean="0"/>
              <a:t>	</a:t>
            </a:r>
            <a:r>
              <a:rPr lang="pt-PT" sz="1200" dirty="0" err="1" smtClean="0"/>
              <a:t>Association</a:t>
            </a:r>
            <a:r>
              <a:rPr lang="pt-PT" sz="1200" dirty="0"/>
              <a:t>, 2010</a:t>
            </a:r>
            <a:r>
              <a:rPr lang="pt-PT" sz="1200" dirty="0" smtClean="0"/>
              <a:t>.</a:t>
            </a:r>
          </a:p>
          <a:p>
            <a:pPr algn="l">
              <a:spcBef>
                <a:spcPts val="0"/>
              </a:spcBef>
            </a:pPr>
            <a:endParaRPr lang="pt-PT" sz="1200" dirty="0"/>
          </a:p>
          <a:p>
            <a:pPr algn="l">
              <a:spcBef>
                <a:spcPts val="0"/>
              </a:spcBef>
            </a:pPr>
            <a:r>
              <a:rPr lang="pt-PT" sz="1200" dirty="0"/>
              <a:t>[8] </a:t>
            </a:r>
            <a:r>
              <a:rPr lang="pt-PT" sz="1200" dirty="0" smtClean="0"/>
              <a:t>	G</a:t>
            </a:r>
            <a:r>
              <a:rPr lang="pt-PT" sz="1200" dirty="0"/>
              <a:t>. </a:t>
            </a:r>
            <a:r>
              <a:rPr lang="pt-PT" sz="1200" dirty="0" err="1"/>
              <a:t>Simiakakis</a:t>
            </a:r>
            <a:r>
              <a:rPr lang="pt-PT" sz="1200" dirty="0"/>
              <a:t> </a:t>
            </a:r>
            <a:r>
              <a:rPr lang="pt-PT" sz="1200" dirty="0" err="1"/>
              <a:t>and</a:t>
            </a:r>
            <a:r>
              <a:rPr lang="pt-PT" sz="1200" dirty="0"/>
              <a:t> A. M. </a:t>
            </a:r>
            <a:r>
              <a:rPr lang="pt-PT" sz="1200" dirty="0" err="1"/>
              <a:t>Day</a:t>
            </a:r>
            <a:r>
              <a:rPr lang="pt-PT" sz="1200" dirty="0"/>
              <a:t>. </a:t>
            </a:r>
            <a:r>
              <a:rPr lang="pt-PT" sz="1200" dirty="0" err="1"/>
              <a:t>Five</a:t>
            </a:r>
            <a:r>
              <a:rPr lang="pt-PT" sz="1200" dirty="0"/>
              <a:t>-dimensional </a:t>
            </a:r>
            <a:r>
              <a:rPr lang="pt-PT" sz="1200" dirty="0" err="1"/>
              <a:t>adaptive</a:t>
            </a:r>
            <a:r>
              <a:rPr lang="pt-PT" sz="1200" dirty="0"/>
              <a:t> </a:t>
            </a:r>
            <a:r>
              <a:rPr lang="pt-PT" sz="1200" dirty="0" err="1"/>
              <a:t>subdivision</a:t>
            </a:r>
            <a:r>
              <a:rPr lang="pt-PT" sz="1200" dirty="0"/>
              <a:t> for </a:t>
            </a:r>
            <a:r>
              <a:rPr lang="pt-PT" sz="1200" dirty="0" err="1"/>
              <a:t>ray</a:t>
            </a:r>
            <a:r>
              <a:rPr lang="pt-PT" sz="1200" dirty="0"/>
              <a:t> </a:t>
            </a:r>
            <a:r>
              <a:rPr lang="pt-PT" sz="1200" dirty="0" err="1"/>
              <a:t>tracing</a:t>
            </a:r>
            <a:r>
              <a:rPr lang="pt-PT" sz="1200" dirty="0"/>
              <a:t>. </a:t>
            </a:r>
            <a:endParaRPr lang="pt-PT" sz="1200" dirty="0" smtClean="0"/>
          </a:p>
          <a:p>
            <a:pPr algn="l">
              <a:spcBef>
                <a:spcPts val="0"/>
              </a:spcBef>
            </a:pPr>
            <a:r>
              <a:rPr lang="pt-PT" sz="1200" dirty="0"/>
              <a:t>	</a:t>
            </a:r>
            <a:r>
              <a:rPr lang="pt-PT" sz="1200" dirty="0" err="1" smtClean="0"/>
              <a:t>Computer</a:t>
            </a:r>
            <a:r>
              <a:rPr lang="pt-PT" sz="1200" dirty="0" smtClean="0"/>
              <a:t> </a:t>
            </a:r>
            <a:r>
              <a:rPr lang="pt-PT" sz="1200" dirty="0" err="1" smtClean="0"/>
              <a:t>Graphics</a:t>
            </a:r>
            <a:r>
              <a:rPr lang="pt-PT" sz="1200" dirty="0" smtClean="0"/>
              <a:t> </a:t>
            </a:r>
            <a:r>
              <a:rPr lang="pt-PT" sz="1200" dirty="0" err="1"/>
              <a:t>Forum</a:t>
            </a:r>
            <a:r>
              <a:rPr lang="pt-PT" sz="1200" dirty="0"/>
              <a:t>, 13(2):133–140, 1994. ISSN 1467-8659</a:t>
            </a:r>
            <a:r>
              <a:rPr lang="pt-PT" sz="1200" dirty="0" smtClean="0"/>
              <a:t>.</a:t>
            </a:r>
          </a:p>
          <a:p>
            <a:pPr algn="l">
              <a:spcBef>
                <a:spcPts val="0"/>
              </a:spcBef>
            </a:pPr>
            <a:endParaRPr lang="pt-PT" sz="1200" dirty="0"/>
          </a:p>
          <a:p>
            <a:pPr algn="l">
              <a:spcBef>
                <a:spcPts val="0"/>
              </a:spcBef>
            </a:pPr>
            <a:r>
              <a:rPr lang="pt-PT" sz="1200" dirty="0"/>
              <a:t>[9] </a:t>
            </a:r>
            <a:r>
              <a:rPr lang="pt-PT" sz="1200" dirty="0" smtClean="0"/>
              <a:t>	M</a:t>
            </a:r>
            <a:r>
              <a:rPr lang="pt-PT" sz="1200" dirty="0"/>
              <a:t>. </a:t>
            </a:r>
            <a:r>
              <a:rPr lang="pt-PT" sz="1200" dirty="0" err="1"/>
              <a:t>Pharr</a:t>
            </a:r>
            <a:r>
              <a:rPr lang="pt-PT" sz="1200" dirty="0"/>
              <a:t> </a:t>
            </a:r>
            <a:r>
              <a:rPr lang="pt-PT" sz="1200" dirty="0" err="1"/>
              <a:t>and</a:t>
            </a:r>
            <a:r>
              <a:rPr lang="pt-PT" sz="1200" dirty="0"/>
              <a:t> R. Fernando. </a:t>
            </a:r>
            <a:endParaRPr lang="pt-PT" sz="1200" dirty="0" smtClean="0"/>
          </a:p>
          <a:p>
            <a:pPr algn="l">
              <a:spcBef>
                <a:spcPts val="0"/>
              </a:spcBef>
            </a:pPr>
            <a:r>
              <a:rPr lang="pt-PT" sz="1200" dirty="0"/>
              <a:t>	</a:t>
            </a:r>
            <a:r>
              <a:rPr lang="pt-PT" sz="1200" dirty="0" smtClean="0"/>
              <a:t>GPU </a:t>
            </a:r>
            <a:r>
              <a:rPr lang="pt-PT" sz="1200" dirty="0" err="1"/>
              <a:t>Gems</a:t>
            </a:r>
            <a:r>
              <a:rPr lang="pt-PT" sz="1200" dirty="0"/>
              <a:t> 2: </a:t>
            </a:r>
            <a:r>
              <a:rPr lang="pt-PT" sz="1200" dirty="0" err="1"/>
              <a:t>Programming</a:t>
            </a:r>
            <a:r>
              <a:rPr lang="pt-PT" sz="1200" dirty="0"/>
              <a:t> </a:t>
            </a:r>
            <a:r>
              <a:rPr lang="pt-PT" sz="1200" dirty="0" err="1"/>
              <a:t>Techniques</a:t>
            </a:r>
            <a:r>
              <a:rPr lang="pt-PT" sz="1200" dirty="0"/>
              <a:t> for </a:t>
            </a:r>
            <a:r>
              <a:rPr lang="pt-PT" sz="1200" dirty="0" err="1"/>
              <a:t>High</a:t>
            </a:r>
            <a:r>
              <a:rPr lang="pt-PT" sz="1200" dirty="0"/>
              <a:t>-Performance </a:t>
            </a:r>
            <a:r>
              <a:rPr lang="pt-PT" sz="1200" dirty="0" err="1" smtClean="0"/>
              <a:t>Graphics</a:t>
            </a:r>
            <a:r>
              <a:rPr lang="pt-PT" sz="1200" dirty="0"/>
              <a:t> </a:t>
            </a:r>
            <a:r>
              <a:rPr lang="pt-PT" sz="1200" dirty="0" err="1" smtClean="0"/>
              <a:t>and</a:t>
            </a:r>
            <a:r>
              <a:rPr lang="pt-PT" sz="1200" dirty="0" smtClean="0"/>
              <a:t> </a:t>
            </a:r>
            <a:r>
              <a:rPr lang="pt-PT" sz="1200" dirty="0"/>
              <a:t>General-</a:t>
            </a:r>
            <a:r>
              <a:rPr lang="pt-PT" sz="1200" dirty="0" err="1"/>
              <a:t>Purpose</a:t>
            </a:r>
            <a:r>
              <a:rPr lang="pt-PT" sz="1200" dirty="0"/>
              <a:t> </a:t>
            </a:r>
            <a:r>
              <a:rPr lang="pt-PT" sz="1200" dirty="0" smtClean="0"/>
              <a:t>	</a:t>
            </a:r>
            <a:r>
              <a:rPr lang="pt-PT" sz="1200" dirty="0" err="1" smtClean="0"/>
              <a:t>Computation</a:t>
            </a:r>
            <a:r>
              <a:rPr lang="pt-PT" sz="1200" dirty="0"/>
              <a:t>. </a:t>
            </a:r>
            <a:endParaRPr lang="pt-PT" sz="1200" dirty="0" smtClean="0"/>
          </a:p>
          <a:p>
            <a:pPr algn="l">
              <a:spcBef>
                <a:spcPts val="0"/>
              </a:spcBef>
            </a:pPr>
            <a:r>
              <a:rPr lang="pt-PT" sz="1200" dirty="0"/>
              <a:t>	</a:t>
            </a:r>
            <a:r>
              <a:rPr lang="pt-PT" sz="1200" dirty="0" smtClean="0"/>
              <a:t>GPU </a:t>
            </a:r>
            <a:r>
              <a:rPr lang="pt-PT" sz="1200" dirty="0" err="1"/>
              <a:t>Gems</a:t>
            </a:r>
            <a:r>
              <a:rPr lang="pt-PT" sz="1200" dirty="0"/>
              <a:t>. </a:t>
            </a:r>
            <a:r>
              <a:rPr lang="pt-PT" sz="1200" dirty="0" err="1"/>
              <a:t>Addison</a:t>
            </a:r>
            <a:r>
              <a:rPr lang="pt-PT" sz="1200" dirty="0"/>
              <a:t>-Wesley Professional, 2005. </a:t>
            </a:r>
            <a:r>
              <a:rPr lang="pt-PT" sz="1200" dirty="0" smtClean="0"/>
              <a:t>ISBN 0321335597.</a:t>
            </a:r>
          </a:p>
          <a:p>
            <a:pPr algn="l">
              <a:spcBef>
                <a:spcPts val="0"/>
              </a:spcBef>
            </a:pPr>
            <a:endParaRPr lang="pt-PT" sz="1200" dirty="0"/>
          </a:p>
          <a:p>
            <a:pPr algn="l">
              <a:spcBef>
                <a:spcPts val="0"/>
              </a:spcBef>
            </a:pPr>
            <a:r>
              <a:rPr lang="pt-PT" sz="1200" dirty="0"/>
              <a:t>[10] </a:t>
            </a:r>
            <a:r>
              <a:rPr lang="pt-PT" sz="1200" dirty="0" smtClean="0"/>
              <a:t>	B</a:t>
            </a:r>
            <a:r>
              <a:rPr lang="pt-PT" sz="1200" dirty="0"/>
              <a:t>. </a:t>
            </a:r>
            <a:r>
              <a:rPr lang="pt-PT" sz="1200" dirty="0" err="1" smtClean="0"/>
              <a:t>Gartner</a:t>
            </a:r>
            <a:r>
              <a:rPr lang="pt-PT" sz="1200" dirty="0"/>
              <a:t>. </a:t>
            </a:r>
            <a:endParaRPr lang="pt-PT" sz="1200" dirty="0" smtClean="0"/>
          </a:p>
          <a:p>
            <a:pPr algn="l">
              <a:spcBef>
                <a:spcPts val="0"/>
              </a:spcBef>
            </a:pPr>
            <a:r>
              <a:rPr lang="pt-PT" sz="1200" dirty="0"/>
              <a:t>	</a:t>
            </a:r>
            <a:r>
              <a:rPr lang="pt-PT" sz="1200" dirty="0" err="1" smtClean="0"/>
              <a:t>Fast</a:t>
            </a:r>
            <a:r>
              <a:rPr lang="pt-PT" sz="1200" dirty="0" smtClean="0"/>
              <a:t> </a:t>
            </a:r>
            <a:r>
              <a:rPr lang="pt-PT" sz="1200" dirty="0" err="1"/>
              <a:t>and</a:t>
            </a:r>
            <a:r>
              <a:rPr lang="pt-PT" sz="1200" dirty="0"/>
              <a:t> </a:t>
            </a:r>
            <a:r>
              <a:rPr lang="pt-PT" sz="1200" dirty="0" err="1"/>
              <a:t>Robust</a:t>
            </a:r>
            <a:r>
              <a:rPr lang="pt-PT" sz="1200" dirty="0"/>
              <a:t> </a:t>
            </a:r>
            <a:r>
              <a:rPr lang="pt-PT" sz="1200" dirty="0" err="1"/>
              <a:t>Smallest</a:t>
            </a:r>
            <a:r>
              <a:rPr lang="pt-PT" sz="1200" dirty="0"/>
              <a:t> </a:t>
            </a:r>
            <a:r>
              <a:rPr lang="pt-PT" sz="1200" dirty="0" err="1"/>
              <a:t>Enclosing</a:t>
            </a:r>
            <a:r>
              <a:rPr lang="pt-PT" sz="1200" dirty="0"/>
              <a:t> </a:t>
            </a:r>
            <a:r>
              <a:rPr lang="pt-PT" sz="1200" dirty="0" err="1"/>
              <a:t>Balls</a:t>
            </a:r>
            <a:r>
              <a:rPr lang="pt-PT" sz="1200" dirty="0"/>
              <a:t>. </a:t>
            </a:r>
            <a:endParaRPr lang="pt-PT" sz="1200" dirty="0" smtClean="0"/>
          </a:p>
          <a:p>
            <a:pPr algn="l">
              <a:spcBef>
                <a:spcPts val="0"/>
              </a:spcBef>
            </a:pPr>
            <a:r>
              <a:rPr lang="pt-PT" sz="1200" dirty="0"/>
              <a:t>	</a:t>
            </a:r>
            <a:r>
              <a:rPr lang="pt-PT" sz="1200" dirty="0" smtClean="0"/>
              <a:t>In </a:t>
            </a:r>
            <a:r>
              <a:rPr lang="pt-PT" sz="1200" dirty="0" err="1"/>
              <a:t>Proceedings</a:t>
            </a:r>
            <a:r>
              <a:rPr lang="pt-PT" sz="1200" dirty="0"/>
              <a:t> </a:t>
            </a:r>
            <a:r>
              <a:rPr lang="pt-PT" sz="1200" dirty="0" err="1"/>
              <a:t>of</a:t>
            </a:r>
            <a:r>
              <a:rPr lang="pt-PT" sz="1200" dirty="0"/>
              <a:t> </a:t>
            </a:r>
            <a:r>
              <a:rPr lang="pt-PT" sz="1200" dirty="0" err="1"/>
              <a:t>the</a:t>
            </a:r>
            <a:r>
              <a:rPr lang="pt-PT" sz="1200" dirty="0"/>
              <a:t> 7th </a:t>
            </a:r>
            <a:r>
              <a:rPr lang="pt-PT" sz="1200" dirty="0" err="1"/>
              <a:t>Annual</a:t>
            </a:r>
            <a:r>
              <a:rPr lang="pt-PT" sz="1200" dirty="0"/>
              <a:t> </a:t>
            </a:r>
            <a:r>
              <a:rPr lang="pt-PT" sz="1200" dirty="0" err="1" smtClean="0"/>
              <a:t>European</a:t>
            </a:r>
            <a:r>
              <a:rPr lang="pt-PT" sz="1200" dirty="0"/>
              <a:t> </a:t>
            </a:r>
            <a:r>
              <a:rPr lang="pt-PT" sz="1200" dirty="0" err="1" smtClean="0"/>
              <a:t>Symposium</a:t>
            </a:r>
            <a:r>
              <a:rPr lang="pt-PT" sz="1200" dirty="0" smtClean="0"/>
              <a:t> </a:t>
            </a:r>
            <a:r>
              <a:rPr lang="pt-PT" sz="1200" dirty="0" err="1"/>
              <a:t>on</a:t>
            </a:r>
            <a:r>
              <a:rPr lang="pt-PT" sz="1200" dirty="0"/>
              <a:t> </a:t>
            </a:r>
            <a:r>
              <a:rPr lang="pt-PT" sz="1200" dirty="0" err="1"/>
              <a:t>Algorithms</a:t>
            </a:r>
            <a:r>
              <a:rPr lang="pt-PT" sz="1200" dirty="0"/>
              <a:t>, ESA ’99, </a:t>
            </a:r>
            <a:r>
              <a:rPr lang="pt-PT" sz="1200" dirty="0" err="1"/>
              <a:t>pages</a:t>
            </a:r>
            <a:r>
              <a:rPr lang="pt-PT" sz="1200" dirty="0"/>
              <a:t> 325–338, London, </a:t>
            </a:r>
            <a:r>
              <a:rPr lang="pt-PT" sz="1200" dirty="0" smtClean="0"/>
              <a:t>	UK</a:t>
            </a:r>
            <a:r>
              <a:rPr lang="pt-PT" sz="1200" dirty="0"/>
              <a:t>, UK, </a:t>
            </a:r>
            <a:r>
              <a:rPr lang="pt-PT" sz="1200" dirty="0" smtClean="0"/>
              <a:t>1999</a:t>
            </a:r>
            <a:r>
              <a:rPr lang="pt-PT" sz="1200" dirty="0"/>
              <a:t>. </a:t>
            </a:r>
            <a:r>
              <a:rPr lang="pt-PT" sz="1200" dirty="0" smtClean="0"/>
              <a:t>Springer-</a:t>
            </a:r>
            <a:r>
              <a:rPr lang="pt-PT" sz="1200" dirty="0" err="1" smtClean="0"/>
              <a:t>Verlag</a:t>
            </a:r>
            <a:r>
              <a:rPr lang="pt-PT" sz="1200" dirty="0" smtClean="0"/>
              <a:t>. ISBN 3-540-66251-0.</a:t>
            </a:r>
            <a:endParaRPr lang="pt-PT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z="2400" smtClean="0"/>
              <a:t>52</a:t>
            </a:fld>
            <a:endParaRPr lang="pt-PT" sz="2400"/>
          </a:p>
        </p:txBody>
      </p:sp>
    </p:spTree>
    <p:extLst>
      <p:ext uri="{BB962C8B-B14F-4D97-AF65-F5344CB8AC3E}">
        <p14:creationId xmlns:p14="http://schemas.microsoft.com/office/powerpoint/2010/main" val="332306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564"/>
            <a:ext cx="7766936" cy="1211874"/>
          </a:xfrm>
        </p:spPr>
        <p:txBody>
          <a:bodyPr/>
          <a:lstStyle/>
          <a:p>
            <a:pPr algn="l"/>
            <a:r>
              <a:rPr lang="pt-PT" sz="4000" dirty="0" smtClean="0"/>
              <a:t>Referências</a:t>
            </a:r>
            <a:endParaRPr lang="pt-PT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1661866"/>
            <a:ext cx="7766936" cy="4744621"/>
          </a:xfrm>
        </p:spPr>
        <p:txBody>
          <a:bodyPr>
            <a:normAutofit/>
          </a:bodyPr>
          <a:lstStyle/>
          <a:p>
            <a:pPr algn="l">
              <a:spcBef>
                <a:spcPts val="0"/>
              </a:spcBef>
            </a:pPr>
            <a:r>
              <a:rPr lang="pt-PT" sz="1200" dirty="0"/>
              <a:t>[11] </a:t>
            </a:r>
            <a:r>
              <a:rPr lang="pt-PT" sz="1200" dirty="0" smtClean="0"/>
              <a:t>	A</a:t>
            </a:r>
            <a:r>
              <a:rPr lang="pt-PT" sz="1200" dirty="0"/>
              <a:t>. W. </a:t>
            </a:r>
            <a:r>
              <a:rPr lang="pt-PT" sz="1200" dirty="0" err="1"/>
              <a:t>Paeth</a:t>
            </a:r>
            <a:r>
              <a:rPr lang="pt-PT" sz="1200" dirty="0"/>
              <a:t>, editor. </a:t>
            </a:r>
            <a:endParaRPr lang="pt-PT" sz="1200" dirty="0" smtClean="0"/>
          </a:p>
          <a:p>
            <a:pPr algn="l">
              <a:spcBef>
                <a:spcPts val="0"/>
              </a:spcBef>
            </a:pPr>
            <a:r>
              <a:rPr lang="pt-PT" sz="1200" dirty="0"/>
              <a:t>	</a:t>
            </a:r>
            <a:r>
              <a:rPr lang="pt-PT" sz="1200" dirty="0" err="1" smtClean="0"/>
              <a:t>Graphics</a:t>
            </a:r>
            <a:r>
              <a:rPr lang="pt-PT" sz="1200" dirty="0" smtClean="0"/>
              <a:t> </a:t>
            </a:r>
            <a:r>
              <a:rPr lang="pt-PT" sz="1200" dirty="0" err="1"/>
              <a:t>Gems</a:t>
            </a:r>
            <a:r>
              <a:rPr lang="pt-PT" sz="1200" dirty="0"/>
              <a:t> V. </a:t>
            </a:r>
            <a:endParaRPr lang="pt-PT" sz="1200" dirty="0" smtClean="0"/>
          </a:p>
          <a:p>
            <a:pPr algn="l">
              <a:spcBef>
                <a:spcPts val="0"/>
              </a:spcBef>
            </a:pPr>
            <a:r>
              <a:rPr lang="pt-PT" sz="1200" dirty="0"/>
              <a:t>	</a:t>
            </a:r>
            <a:r>
              <a:rPr lang="pt-PT" sz="1200" dirty="0" err="1" smtClean="0"/>
              <a:t>Academic</a:t>
            </a:r>
            <a:r>
              <a:rPr lang="pt-PT" sz="1200" dirty="0" smtClean="0"/>
              <a:t> </a:t>
            </a:r>
            <a:r>
              <a:rPr lang="pt-PT" sz="1200" dirty="0" err="1"/>
              <a:t>Press</a:t>
            </a:r>
            <a:r>
              <a:rPr lang="pt-PT" sz="1200" dirty="0"/>
              <a:t>, </a:t>
            </a:r>
            <a:r>
              <a:rPr lang="pt-PT" sz="1200" dirty="0" err="1"/>
              <a:t>Inc</a:t>
            </a:r>
            <a:r>
              <a:rPr lang="pt-PT" sz="1200" dirty="0"/>
              <a:t>., 1995. ISBN </a:t>
            </a:r>
            <a:r>
              <a:rPr lang="pt-PT" sz="1200" dirty="0" smtClean="0"/>
              <a:t>012543457X. 55</a:t>
            </a:r>
          </a:p>
          <a:p>
            <a:pPr algn="l">
              <a:spcBef>
                <a:spcPts val="0"/>
              </a:spcBef>
            </a:pPr>
            <a:endParaRPr lang="pt-PT" sz="1200" dirty="0"/>
          </a:p>
          <a:p>
            <a:pPr algn="l">
              <a:spcBef>
                <a:spcPts val="0"/>
              </a:spcBef>
            </a:pPr>
            <a:r>
              <a:rPr lang="pt-PT" sz="1200" dirty="0"/>
              <a:t>[12] </a:t>
            </a:r>
            <a:r>
              <a:rPr lang="pt-PT" sz="1200" dirty="0" smtClean="0"/>
              <a:t>	D</a:t>
            </a:r>
            <a:r>
              <a:rPr lang="pt-PT" sz="1200" dirty="0"/>
              <a:t>. Merrill </a:t>
            </a:r>
            <a:r>
              <a:rPr lang="pt-PT" sz="1200" dirty="0" err="1"/>
              <a:t>and</a:t>
            </a:r>
            <a:r>
              <a:rPr lang="pt-PT" sz="1200" dirty="0"/>
              <a:t> A. </a:t>
            </a:r>
            <a:r>
              <a:rPr lang="pt-PT" sz="1200" dirty="0" err="1"/>
              <a:t>Grimshaw</a:t>
            </a:r>
            <a:r>
              <a:rPr lang="pt-PT" sz="1200" dirty="0"/>
              <a:t>. </a:t>
            </a:r>
            <a:endParaRPr lang="pt-PT" sz="1200" dirty="0" smtClean="0"/>
          </a:p>
          <a:p>
            <a:pPr algn="l">
              <a:spcBef>
                <a:spcPts val="0"/>
              </a:spcBef>
            </a:pPr>
            <a:r>
              <a:rPr lang="pt-PT" sz="1200" dirty="0" smtClean="0"/>
              <a:t>	</a:t>
            </a:r>
            <a:r>
              <a:rPr lang="pt-PT" sz="1200" dirty="0" err="1" smtClean="0"/>
              <a:t>Parallel</a:t>
            </a:r>
            <a:r>
              <a:rPr lang="pt-PT" sz="1200" dirty="0" smtClean="0"/>
              <a:t> </a:t>
            </a:r>
            <a:r>
              <a:rPr lang="pt-PT" sz="1200" dirty="0"/>
              <a:t>Scan for </a:t>
            </a:r>
            <a:r>
              <a:rPr lang="pt-PT" sz="1200" dirty="0" err="1"/>
              <a:t>Stream</a:t>
            </a:r>
            <a:r>
              <a:rPr lang="pt-PT" sz="1200" dirty="0"/>
              <a:t> </a:t>
            </a:r>
            <a:r>
              <a:rPr lang="pt-PT" sz="1200" dirty="0" err="1"/>
              <a:t>Architectures</a:t>
            </a:r>
            <a:r>
              <a:rPr lang="pt-PT" sz="1200" dirty="0"/>
              <a:t>. </a:t>
            </a:r>
            <a:endParaRPr lang="pt-PT" sz="1200" dirty="0" smtClean="0"/>
          </a:p>
          <a:p>
            <a:pPr algn="l">
              <a:spcBef>
                <a:spcPts val="0"/>
              </a:spcBef>
            </a:pPr>
            <a:r>
              <a:rPr lang="pt-PT" sz="1200" dirty="0"/>
              <a:t>	</a:t>
            </a:r>
            <a:r>
              <a:rPr lang="pt-PT" sz="1200" dirty="0" err="1" smtClean="0"/>
              <a:t>Technical</a:t>
            </a:r>
            <a:r>
              <a:rPr lang="pt-PT" sz="1200" dirty="0" smtClean="0"/>
              <a:t> </a:t>
            </a:r>
            <a:r>
              <a:rPr lang="pt-PT" sz="1200" dirty="0" err="1"/>
              <a:t>report</a:t>
            </a:r>
            <a:r>
              <a:rPr lang="pt-PT" sz="1200" dirty="0"/>
              <a:t>, </a:t>
            </a:r>
            <a:r>
              <a:rPr lang="pt-PT" sz="1200" dirty="0" err="1"/>
              <a:t>University</a:t>
            </a:r>
            <a:r>
              <a:rPr lang="pt-PT" sz="1200" dirty="0"/>
              <a:t> </a:t>
            </a:r>
            <a:r>
              <a:rPr lang="pt-PT" sz="1200" dirty="0" err="1" smtClean="0"/>
              <a:t>of</a:t>
            </a:r>
            <a:r>
              <a:rPr lang="pt-PT" sz="1200" dirty="0"/>
              <a:t> </a:t>
            </a:r>
            <a:r>
              <a:rPr lang="pt-PT" sz="1200" dirty="0" err="1" smtClean="0"/>
              <a:t>Virginia</a:t>
            </a:r>
            <a:r>
              <a:rPr lang="pt-PT" sz="1200" dirty="0"/>
              <a:t>, </a:t>
            </a:r>
            <a:r>
              <a:rPr lang="pt-PT" sz="1200" dirty="0" err="1"/>
              <a:t>Department</a:t>
            </a:r>
            <a:r>
              <a:rPr lang="pt-PT" sz="1200" dirty="0"/>
              <a:t> </a:t>
            </a:r>
            <a:r>
              <a:rPr lang="pt-PT" sz="1200" dirty="0" err="1"/>
              <a:t>of</a:t>
            </a:r>
            <a:r>
              <a:rPr lang="pt-PT" sz="1200" dirty="0"/>
              <a:t> </a:t>
            </a:r>
            <a:r>
              <a:rPr lang="pt-PT" sz="1200" dirty="0" err="1"/>
              <a:t>Computer</a:t>
            </a:r>
            <a:r>
              <a:rPr lang="pt-PT" sz="1200" dirty="0"/>
              <a:t> </a:t>
            </a:r>
            <a:r>
              <a:rPr lang="pt-PT" sz="1200" dirty="0" err="1"/>
              <a:t>Science</a:t>
            </a:r>
            <a:r>
              <a:rPr lang="pt-PT" sz="1200" dirty="0"/>
              <a:t>, 2009</a:t>
            </a:r>
            <a:r>
              <a:rPr lang="pt-PT" sz="1200" dirty="0" smtClean="0"/>
              <a:t>.</a:t>
            </a:r>
          </a:p>
          <a:p>
            <a:pPr algn="l">
              <a:spcBef>
                <a:spcPts val="0"/>
              </a:spcBef>
            </a:pPr>
            <a:endParaRPr lang="pt-PT" sz="1200" dirty="0"/>
          </a:p>
          <a:p>
            <a:pPr algn="l">
              <a:spcBef>
                <a:spcPts val="0"/>
              </a:spcBef>
            </a:pPr>
            <a:r>
              <a:rPr lang="pt-PT" sz="1200" dirty="0"/>
              <a:t>[13] </a:t>
            </a:r>
            <a:r>
              <a:rPr lang="pt-PT" sz="1200" dirty="0" smtClean="0"/>
              <a:t>	D</a:t>
            </a:r>
            <a:r>
              <a:rPr lang="pt-PT" sz="1200" dirty="0"/>
              <a:t>. G. Merrill </a:t>
            </a:r>
            <a:r>
              <a:rPr lang="pt-PT" sz="1200" dirty="0" err="1"/>
              <a:t>and</a:t>
            </a:r>
            <a:r>
              <a:rPr lang="pt-PT" sz="1200" dirty="0"/>
              <a:t> A. S. </a:t>
            </a:r>
            <a:r>
              <a:rPr lang="pt-PT" sz="1200" dirty="0" err="1"/>
              <a:t>Grimshaw</a:t>
            </a:r>
            <a:r>
              <a:rPr lang="pt-PT" sz="1200" dirty="0"/>
              <a:t>. </a:t>
            </a:r>
            <a:endParaRPr lang="pt-PT" sz="1200" dirty="0" smtClean="0"/>
          </a:p>
          <a:p>
            <a:pPr algn="l">
              <a:spcBef>
                <a:spcPts val="0"/>
              </a:spcBef>
            </a:pPr>
            <a:r>
              <a:rPr lang="pt-PT" sz="1200" dirty="0"/>
              <a:t>	</a:t>
            </a:r>
            <a:r>
              <a:rPr lang="pt-PT" sz="1200" dirty="0" err="1" smtClean="0"/>
              <a:t>Revisiting</a:t>
            </a:r>
            <a:r>
              <a:rPr lang="pt-PT" sz="1200" dirty="0" smtClean="0"/>
              <a:t> </a:t>
            </a:r>
            <a:r>
              <a:rPr lang="pt-PT" sz="1200" dirty="0" err="1"/>
              <a:t>Sorting</a:t>
            </a:r>
            <a:r>
              <a:rPr lang="pt-PT" sz="1200" dirty="0"/>
              <a:t> for GPGPU </a:t>
            </a:r>
            <a:r>
              <a:rPr lang="pt-PT" sz="1200" dirty="0" err="1"/>
              <a:t>Stream</a:t>
            </a:r>
            <a:r>
              <a:rPr lang="pt-PT" sz="1200" dirty="0"/>
              <a:t> </a:t>
            </a:r>
            <a:r>
              <a:rPr lang="pt-PT" sz="1200" dirty="0" err="1"/>
              <a:t>Architectures</a:t>
            </a:r>
            <a:r>
              <a:rPr lang="pt-PT" sz="1200" dirty="0"/>
              <a:t>. </a:t>
            </a:r>
            <a:endParaRPr lang="pt-PT" sz="1200" dirty="0" smtClean="0"/>
          </a:p>
          <a:p>
            <a:pPr algn="l">
              <a:spcBef>
                <a:spcPts val="0"/>
              </a:spcBef>
            </a:pPr>
            <a:r>
              <a:rPr lang="pt-PT" sz="1200" dirty="0"/>
              <a:t>	</a:t>
            </a:r>
            <a:r>
              <a:rPr lang="pt-PT" sz="1200" dirty="0" smtClean="0"/>
              <a:t>In </a:t>
            </a:r>
            <a:r>
              <a:rPr lang="pt-PT" sz="1200" dirty="0" err="1" smtClean="0"/>
              <a:t>Proceedings</a:t>
            </a:r>
            <a:r>
              <a:rPr lang="pt-PT" sz="1200" dirty="0"/>
              <a:t> </a:t>
            </a:r>
            <a:r>
              <a:rPr lang="pt-PT" sz="1200" dirty="0" err="1" smtClean="0"/>
              <a:t>of</a:t>
            </a:r>
            <a:r>
              <a:rPr lang="pt-PT" sz="1200" dirty="0" smtClean="0"/>
              <a:t> </a:t>
            </a:r>
            <a:r>
              <a:rPr lang="pt-PT" sz="1200" dirty="0" err="1"/>
              <a:t>the</a:t>
            </a:r>
            <a:r>
              <a:rPr lang="pt-PT" sz="1200" dirty="0"/>
              <a:t> 19th </a:t>
            </a:r>
            <a:r>
              <a:rPr lang="pt-PT" sz="1200" dirty="0" err="1"/>
              <a:t>International</a:t>
            </a:r>
            <a:r>
              <a:rPr lang="pt-PT" sz="1200" dirty="0"/>
              <a:t> Conference </a:t>
            </a:r>
            <a:r>
              <a:rPr lang="pt-PT" sz="1200" dirty="0" err="1"/>
              <a:t>on</a:t>
            </a:r>
            <a:r>
              <a:rPr lang="pt-PT" sz="1200" dirty="0"/>
              <a:t> </a:t>
            </a:r>
            <a:r>
              <a:rPr lang="pt-PT" sz="1200" dirty="0" err="1"/>
              <a:t>Parallel</a:t>
            </a:r>
            <a:r>
              <a:rPr lang="pt-PT" sz="1200" dirty="0"/>
              <a:t> </a:t>
            </a:r>
            <a:r>
              <a:rPr lang="pt-PT" sz="1200" dirty="0" err="1"/>
              <a:t>Architectures</a:t>
            </a:r>
            <a:r>
              <a:rPr lang="pt-PT" sz="1200" dirty="0"/>
              <a:t> </a:t>
            </a:r>
            <a:r>
              <a:rPr lang="pt-PT" sz="1200" dirty="0" err="1"/>
              <a:t>and</a:t>
            </a:r>
            <a:r>
              <a:rPr lang="pt-PT" sz="1200" dirty="0"/>
              <a:t> </a:t>
            </a:r>
            <a:r>
              <a:rPr lang="pt-PT" sz="1200" dirty="0" err="1"/>
              <a:t>Compilation</a:t>
            </a:r>
            <a:r>
              <a:rPr lang="pt-PT" sz="1200" dirty="0"/>
              <a:t> </a:t>
            </a:r>
            <a:r>
              <a:rPr lang="pt-PT" sz="1200" dirty="0" smtClean="0"/>
              <a:t>	</a:t>
            </a:r>
            <a:r>
              <a:rPr lang="pt-PT" sz="1200" dirty="0" err="1" smtClean="0"/>
              <a:t>Techniques</a:t>
            </a:r>
            <a:r>
              <a:rPr lang="pt-PT" sz="1200" dirty="0" smtClean="0"/>
              <a:t>, PACT </a:t>
            </a:r>
            <a:r>
              <a:rPr lang="pt-PT" sz="1200" dirty="0"/>
              <a:t>’10, </a:t>
            </a:r>
            <a:r>
              <a:rPr lang="pt-PT" sz="1200" dirty="0" err="1"/>
              <a:t>pages</a:t>
            </a:r>
            <a:r>
              <a:rPr lang="pt-PT" sz="1200" dirty="0"/>
              <a:t> 545–546, New York, NY, USA, 2010. ACM. ISBN 978-1-4503-0178-7</a:t>
            </a:r>
            <a:r>
              <a:rPr lang="pt-PT" sz="1200" dirty="0" smtClean="0"/>
              <a:t>.</a:t>
            </a:r>
          </a:p>
          <a:p>
            <a:pPr algn="l">
              <a:spcBef>
                <a:spcPts val="0"/>
              </a:spcBef>
            </a:pPr>
            <a:endParaRPr lang="pt-PT" sz="1200" dirty="0"/>
          </a:p>
          <a:p>
            <a:pPr algn="l">
              <a:spcBef>
                <a:spcPts val="0"/>
              </a:spcBef>
            </a:pPr>
            <a:r>
              <a:rPr lang="pt-PT" sz="1200" dirty="0"/>
              <a:t>[14] </a:t>
            </a:r>
            <a:r>
              <a:rPr lang="pt-PT" sz="1200" dirty="0" smtClean="0"/>
              <a:t>	L</a:t>
            </a:r>
            <a:r>
              <a:rPr lang="pt-PT" sz="1200" dirty="0"/>
              <a:t>. </a:t>
            </a:r>
            <a:r>
              <a:rPr lang="pt-PT" sz="1200" dirty="0" err="1" smtClean="0"/>
              <a:t>Szécsi</a:t>
            </a:r>
            <a:r>
              <a:rPr lang="pt-PT" sz="1200" dirty="0"/>
              <a:t>. </a:t>
            </a:r>
            <a:endParaRPr lang="pt-PT" sz="1200" dirty="0" smtClean="0"/>
          </a:p>
          <a:p>
            <a:pPr algn="l">
              <a:spcBef>
                <a:spcPts val="0"/>
              </a:spcBef>
            </a:pPr>
            <a:r>
              <a:rPr lang="pt-PT" sz="1200" dirty="0"/>
              <a:t>	</a:t>
            </a:r>
            <a:r>
              <a:rPr lang="pt-PT" sz="1200" dirty="0" err="1" smtClean="0"/>
              <a:t>The</a:t>
            </a:r>
            <a:r>
              <a:rPr lang="pt-PT" sz="1200" dirty="0" smtClean="0"/>
              <a:t> </a:t>
            </a:r>
            <a:r>
              <a:rPr lang="pt-PT" sz="1200" dirty="0" err="1"/>
              <a:t>Hierarchical</a:t>
            </a:r>
            <a:r>
              <a:rPr lang="pt-PT" sz="1200" dirty="0"/>
              <a:t> </a:t>
            </a:r>
            <a:r>
              <a:rPr lang="pt-PT" sz="1200" dirty="0" err="1"/>
              <a:t>Ray</a:t>
            </a:r>
            <a:r>
              <a:rPr lang="pt-PT" sz="1200" dirty="0"/>
              <a:t> </a:t>
            </a:r>
            <a:r>
              <a:rPr lang="pt-PT" sz="1200" dirty="0" err="1"/>
              <a:t>Engine</a:t>
            </a:r>
            <a:r>
              <a:rPr lang="pt-PT" sz="1200" dirty="0"/>
              <a:t>. </a:t>
            </a:r>
            <a:endParaRPr lang="pt-PT" sz="1200" dirty="0" smtClean="0"/>
          </a:p>
          <a:p>
            <a:pPr algn="l">
              <a:spcBef>
                <a:spcPts val="0"/>
              </a:spcBef>
            </a:pPr>
            <a:r>
              <a:rPr lang="pt-PT" sz="1200" dirty="0"/>
              <a:t>	</a:t>
            </a:r>
            <a:r>
              <a:rPr lang="pt-PT" sz="1200" dirty="0" smtClean="0"/>
              <a:t>In </a:t>
            </a:r>
            <a:r>
              <a:rPr lang="pt-PT" sz="1200" dirty="0"/>
              <a:t>WSCG </a:t>
            </a:r>
            <a:r>
              <a:rPr lang="pt-PT" sz="1200" dirty="0" err="1"/>
              <a:t>Full</a:t>
            </a:r>
            <a:r>
              <a:rPr lang="pt-PT" sz="1200" dirty="0"/>
              <a:t> </a:t>
            </a:r>
            <a:r>
              <a:rPr lang="pt-PT" sz="1200" dirty="0" err="1"/>
              <a:t>Papers</a:t>
            </a:r>
            <a:r>
              <a:rPr lang="pt-PT" sz="1200" dirty="0"/>
              <a:t> </a:t>
            </a:r>
            <a:r>
              <a:rPr lang="pt-PT" sz="1200" dirty="0" err="1"/>
              <a:t>Proceedings</a:t>
            </a:r>
            <a:r>
              <a:rPr lang="pt-PT" sz="1200" dirty="0"/>
              <a:t>, </a:t>
            </a:r>
            <a:r>
              <a:rPr lang="pt-PT" sz="1200" dirty="0" err="1"/>
              <a:t>pages</a:t>
            </a:r>
            <a:r>
              <a:rPr lang="pt-PT" sz="1200" dirty="0"/>
              <a:t> </a:t>
            </a:r>
            <a:r>
              <a:rPr lang="pt-PT" sz="1200" dirty="0" smtClean="0"/>
              <a:t>249–256. </a:t>
            </a:r>
            <a:r>
              <a:rPr lang="pt-PT" sz="1200" dirty="0" err="1" smtClean="0"/>
              <a:t>Václav</a:t>
            </a:r>
            <a:r>
              <a:rPr lang="pt-PT" sz="1200" dirty="0" smtClean="0"/>
              <a:t> </a:t>
            </a:r>
            <a:r>
              <a:rPr lang="pt-PT" sz="1200" dirty="0" err="1"/>
              <a:t>Skala</a:t>
            </a:r>
            <a:r>
              <a:rPr lang="pt-PT" sz="1200" dirty="0"/>
              <a:t>-UNION </a:t>
            </a:r>
            <a:r>
              <a:rPr lang="pt-PT" sz="1200" dirty="0" err="1"/>
              <a:t>Agency</a:t>
            </a:r>
            <a:r>
              <a:rPr lang="pt-PT" sz="1200" dirty="0"/>
              <a:t>, 2006</a:t>
            </a:r>
            <a:r>
              <a:rPr lang="pt-PT" sz="1200" dirty="0" smtClean="0"/>
              <a:t>.</a:t>
            </a:r>
          </a:p>
          <a:p>
            <a:pPr algn="l">
              <a:spcBef>
                <a:spcPts val="0"/>
              </a:spcBef>
            </a:pPr>
            <a:endParaRPr lang="pt-PT" sz="1200" dirty="0"/>
          </a:p>
          <a:p>
            <a:pPr algn="l">
              <a:spcBef>
                <a:spcPts val="0"/>
              </a:spcBef>
            </a:pPr>
            <a:r>
              <a:rPr lang="pt-PT" sz="1200" dirty="0"/>
              <a:t>[15] </a:t>
            </a:r>
            <a:r>
              <a:rPr lang="pt-PT" sz="1200" dirty="0" smtClean="0"/>
              <a:t>	C</a:t>
            </a:r>
            <a:r>
              <a:rPr lang="pt-PT" sz="1200" dirty="0"/>
              <a:t>. </a:t>
            </a:r>
            <a:r>
              <a:rPr lang="pt-PT" sz="1200" dirty="0" err="1"/>
              <a:t>Ericson</a:t>
            </a:r>
            <a:r>
              <a:rPr lang="pt-PT" sz="1200" dirty="0"/>
              <a:t>. </a:t>
            </a:r>
            <a:endParaRPr lang="pt-PT" sz="1200" dirty="0" smtClean="0"/>
          </a:p>
          <a:p>
            <a:pPr algn="l">
              <a:spcBef>
                <a:spcPts val="0"/>
              </a:spcBef>
            </a:pPr>
            <a:r>
              <a:rPr lang="pt-PT" sz="1200" dirty="0"/>
              <a:t>	</a:t>
            </a:r>
            <a:r>
              <a:rPr lang="pt-PT" sz="1200" dirty="0" smtClean="0"/>
              <a:t>Real-Time </a:t>
            </a:r>
            <a:r>
              <a:rPr lang="pt-PT" sz="1200" dirty="0" err="1"/>
              <a:t>Collision</a:t>
            </a:r>
            <a:r>
              <a:rPr lang="pt-PT" sz="1200" dirty="0"/>
              <a:t> </a:t>
            </a:r>
            <a:r>
              <a:rPr lang="pt-PT" sz="1200" dirty="0" err="1"/>
              <a:t>Detection</a:t>
            </a:r>
            <a:r>
              <a:rPr lang="pt-PT" sz="1200" dirty="0"/>
              <a:t>. Series in </a:t>
            </a:r>
            <a:r>
              <a:rPr lang="pt-PT" sz="1200" dirty="0" err="1"/>
              <a:t>Interactive</a:t>
            </a:r>
            <a:r>
              <a:rPr lang="pt-PT" sz="1200" dirty="0"/>
              <a:t> 3-D </a:t>
            </a:r>
            <a:r>
              <a:rPr lang="pt-PT" sz="1200" dirty="0" err="1"/>
              <a:t>Technology</a:t>
            </a:r>
            <a:r>
              <a:rPr lang="pt-PT" sz="1200" dirty="0"/>
              <a:t>. </a:t>
            </a:r>
            <a:endParaRPr lang="pt-PT" sz="1200" dirty="0" smtClean="0"/>
          </a:p>
          <a:p>
            <a:pPr algn="l">
              <a:spcBef>
                <a:spcPts val="0"/>
              </a:spcBef>
            </a:pPr>
            <a:r>
              <a:rPr lang="pt-PT" sz="1200" dirty="0"/>
              <a:t>	</a:t>
            </a:r>
            <a:r>
              <a:rPr lang="pt-PT" sz="1200" dirty="0" smtClean="0"/>
              <a:t>Morgan </a:t>
            </a:r>
            <a:r>
              <a:rPr lang="pt-PT" sz="1200" dirty="0" err="1" smtClean="0"/>
              <a:t>Kaufmann</a:t>
            </a:r>
            <a:r>
              <a:rPr lang="pt-PT" sz="1200" dirty="0"/>
              <a:t> </a:t>
            </a:r>
            <a:r>
              <a:rPr lang="pt-PT" sz="1200" dirty="0" smtClean="0"/>
              <a:t>Publishers </a:t>
            </a:r>
            <a:r>
              <a:rPr lang="pt-PT" sz="1200" dirty="0" err="1"/>
              <a:t>Inc</a:t>
            </a:r>
            <a:r>
              <a:rPr lang="pt-PT" sz="1200" dirty="0"/>
              <a:t>., 2004. ISBN 1558607323.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z="2400" smtClean="0"/>
              <a:t>53</a:t>
            </a:fld>
            <a:endParaRPr lang="pt-PT" sz="2400"/>
          </a:p>
        </p:txBody>
      </p:sp>
    </p:spTree>
    <p:extLst>
      <p:ext uri="{BB962C8B-B14F-4D97-AF65-F5344CB8AC3E}">
        <p14:creationId xmlns:p14="http://schemas.microsoft.com/office/powerpoint/2010/main" val="235756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564"/>
            <a:ext cx="7766936" cy="1211874"/>
          </a:xfrm>
        </p:spPr>
        <p:txBody>
          <a:bodyPr/>
          <a:lstStyle/>
          <a:p>
            <a:pPr algn="l"/>
            <a:r>
              <a:rPr lang="pt-PT" sz="4000" dirty="0" smtClean="0"/>
              <a:t>Referências</a:t>
            </a:r>
            <a:endParaRPr lang="pt-PT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1661866"/>
            <a:ext cx="7766936" cy="4744621"/>
          </a:xfrm>
        </p:spPr>
        <p:txBody>
          <a:bodyPr>
            <a:normAutofit/>
          </a:bodyPr>
          <a:lstStyle/>
          <a:p>
            <a:pPr algn="l">
              <a:spcBef>
                <a:spcPts val="0"/>
              </a:spcBef>
            </a:pPr>
            <a:r>
              <a:rPr lang="pt-PT" sz="1200" dirty="0"/>
              <a:t>[16] </a:t>
            </a:r>
            <a:r>
              <a:rPr lang="pt-PT" sz="1200" dirty="0" smtClean="0"/>
              <a:t>	J</a:t>
            </a:r>
            <a:r>
              <a:rPr lang="pt-PT" sz="1200" dirty="0"/>
              <a:t>. </a:t>
            </a:r>
            <a:r>
              <a:rPr lang="pt-PT" sz="1200" dirty="0" err="1"/>
              <a:t>Amanatides</a:t>
            </a:r>
            <a:r>
              <a:rPr lang="pt-PT" sz="1200" dirty="0"/>
              <a:t>. </a:t>
            </a:r>
            <a:endParaRPr lang="pt-PT" sz="1200" dirty="0" smtClean="0"/>
          </a:p>
          <a:p>
            <a:pPr algn="l">
              <a:spcBef>
                <a:spcPts val="0"/>
              </a:spcBef>
            </a:pPr>
            <a:r>
              <a:rPr lang="pt-PT" sz="1200" dirty="0"/>
              <a:t>	</a:t>
            </a:r>
            <a:r>
              <a:rPr lang="pt-PT" sz="1200" dirty="0" err="1" smtClean="0"/>
              <a:t>Ray</a:t>
            </a:r>
            <a:r>
              <a:rPr lang="pt-PT" sz="1200" dirty="0" smtClean="0"/>
              <a:t> </a:t>
            </a:r>
            <a:r>
              <a:rPr lang="pt-PT" sz="1200" dirty="0" err="1"/>
              <a:t>Tracing</a:t>
            </a:r>
            <a:r>
              <a:rPr lang="pt-PT" sz="1200" dirty="0"/>
              <a:t> </a:t>
            </a:r>
            <a:r>
              <a:rPr lang="pt-PT" sz="1200" dirty="0" err="1"/>
              <a:t>with</a:t>
            </a:r>
            <a:r>
              <a:rPr lang="pt-PT" sz="1200" dirty="0"/>
              <a:t> Cones. </a:t>
            </a:r>
            <a:endParaRPr lang="pt-PT" sz="1200" dirty="0" smtClean="0"/>
          </a:p>
          <a:p>
            <a:pPr algn="l">
              <a:spcBef>
                <a:spcPts val="0"/>
              </a:spcBef>
            </a:pPr>
            <a:r>
              <a:rPr lang="pt-PT" sz="1200" dirty="0"/>
              <a:t>	</a:t>
            </a:r>
            <a:r>
              <a:rPr lang="pt-PT" sz="1200" dirty="0" smtClean="0"/>
              <a:t>SIGGRAPH </a:t>
            </a:r>
            <a:r>
              <a:rPr lang="pt-PT" sz="1200" dirty="0" err="1"/>
              <a:t>Computer</a:t>
            </a:r>
            <a:r>
              <a:rPr lang="pt-PT" sz="1200" dirty="0"/>
              <a:t> </a:t>
            </a:r>
            <a:r>
              <a:rPr lang="pt-PT" sz="1200" dirty="0" err="1"/>
              <a:t>Graphics</a:t>
            </a:r>
            <a:r>
              <a:rPr lang="pt-PT" sz="1200" dirty="0"/>
              <a:t>, 18(3):129–135, </a:t>
            </a:r>
            <a:r>
              <a:rPr lang="pt-PT" sz="1200" dirty="0" smtClean="0"/>
              <a:t>Jan 1984</a:t>
            </a:r>
            <a:r>
              <a:rPr lang="pt-PT" sz="1200" dirty="0"/>
              <a:t>. ISSN 0097-8930</a:t>
            </a:r>
            <a:r>
              <a:rPr lang="pt-PT" sz="1200" dirty="0" smtClean="0"/>
              <a:t>.</a:t>
            </a:r>
          </a:p>
          <a:p>
            <a:pPr algn="l">
              <a:spcBef>
                <a:spcPts val="0"/>
              </a:spcBef>
            </a:pPr>
            <a:endParaRPr lang="pt-PT" sz="1200" dirty="0"/>
          </a:p>
          <a:p>
            <a:pPr algn="l">
              <a:spcBef>
                <a:spcPts val="0"/>
              </a:spcBef>
            </a:pPr>
            <a:r>
              <a:rPr lang="pt-PT" sz="1200" dirty="0"/>
              <a:t>[17] </a:t>
            </a:r>
            <a:r>
              <a:rPr lang="pt-PT" sz="1200" dirty="0" smtClean="0"/>
              <a:t>	T</a:t>
            </a:r>
            <a:r>
              <a:rPr lang="pt-PT" sz="1200" dirty="0"/>
              <a:t>. </a:t>
            </a:r>
            <a:r>
              <a:rPr lang="pt-PT" sz="1200" dirty="0" err="1" smtClean="0"/>
              <a:t>Moller</a:t>
            </a:r>
            <a:r>
              <a:rPr lang="pt-PT" sz="1200" dirty="0"/>
              <a:t>. </a:t>
            </a:r>
            <a:endParaRPr lang="pt-PT" sz="1200" dirty="0" smtClean="0"/>
          </a:p>
          <a:p>
            <a:pPr algn="l">
              <a:spcBef>
                <a:spcPts val="0"/>
              </a:spcBef>
            </a:pPr>
            <a:r>
              <a:rPr lang="pt-PT" sz="1200" dirty="0"/>
              <a:t>	</a:t>
            </a:r>
            <a:r>
              <a:rPr lang="pt-PT" sz="1200" dirty="0" smtClean="0"/>
              <a:t>A </a:t>
            </a:r>
            <a:r>
              <a:rPr lang="pt-PT" sz="1200" dirty="0" err="1"/>
              <a:t>Fast</a:t>
            </a:r>
            <a:r>
              <a:rPr lang="pt-PT" sz="1200" dirty="0"/>
              <a:t> </a:t>
            </a:r>
            <a:r>
              <a:rPr lang="pt-PT" sz="1200" dirty="0" err="1"/>
              <a:t>Triangle-Triangle</a:t>
            </a:r>
            <a:r>
              <a:rPr lang="pt-PT" sz="1200" dirty="0"/>
              <a:t> </a:t>
            </a:r>
            <a:r>
              <a:rPr lang="pt-PT" sz="1200" dirty="0" err="1"/>
              <a:t>Intersection</a:t>
            </a:r>
            <a:r>
              <a:rPr lang="pt-PT" sz="1200" dirty="0"/>
              <a:t> </a:t>
            </a:r>
            <a:r>
              <a:rPr lang="pt-PT" sz="1200" dirty="0" err="1"/>
              <a:t>Test</a:t>
            </a:r>
            <a:r>
              <a:rPr lang="pt-PT" sz="1200" dirty="0"/>
              <a:t>. </a:t>
            </a:r>
            <a:endParaRPr lang="pt-PT" sz="1200" dirty="0" smtClean="0"/>
          </a:p>
          <a:p>
            <a:pPr algn="l">
              <a:spcBef>
                <a:spcPts val="0"/>
              </a:spcBef>
            </a:pPr>
            <a:r>
              <a:rPr lang="pt-PT" sz="1200" dirty="0"/>
              <a:t>	</a:t>
            </a:r>
            <a:r>
              <a:rPr lang="pt-PT" sz="1200" dirty="0" err="1" smtClean="0"/>
              <a:t>Journal</a:t>
            </a:r>
            <a:r>
              <a:rPr lang="pt-PT" sz="1200" dirty="0" smtClean="0"/>
              <a:t> </a:t>
            </a:r>
            <a:r>
              <a:rPr lang="pt-PT" sz="1200" dirty="0" err="1"/>
              <a:t>of</a:t>
            </a:r>
            <a:r>
              <a:rPr lang="pt-PT" sz="1200" dirty="0"/>
              <a:t> </a:t>
            </a:r>
            <a:r>
              <a:rPr lang="pt-PT" sz="1200" dirty="0" err="1"/>
              <a:t>Graphic</a:t>
            </a:r>
            <a:r>
              <a:rPr lang="pt-PT" sz="1200" dirty="0"/>
              <a:t> </a:t>
            </a:r>
            <a:r>
              <a:rPr lang="pt-PT" sz="1200" dirty="0" err="1"/>
              <a:t>Tools</a:t>
            </a:r>
            <a:r>
              <a:rPr lang="pt-PT" sz="1200" dirty="0"/>
              <a:t>, 2(2):25–30, </a:t>
            </a:r>
            <a:r>
              <a:rPr lang="pt-PT" sz="1200" dirty="0" err="1" smtClean="0"/>
              <a:t>Nov</a:t>
            </a:r>
            <a:r>
              <a:rPr lang="pt-PT" sz="1200" dirty="0" smtClean="0"/>
              <a:t> 1997</a:t>
            </a:r>
            <a:r>
              <a:rPr lang="pt-PT" sz="1200" dirty="0"/>
              <a:t>. ISSN 1086-7651</a:t>
            </a:r>
            <a:r>
              <a:rPr lang="pt-PT" sz="1200" dirty="0" smtClean="0"/>
              <a:t>.</a:t>
            </a:r>
          </a:p>
          <a:p>
            <a:pPr algn="l">
              <a:spcBef>
                <a:spcPts val="0"/>
              </a:spcBef>
            </a:pPr>
            <a:endParaRPr lang="pt-PT" sz="1200" dirty="0"/>
          </a:p>
          <a:p>
            <a:pPr algn="l">
              <a:spcBef>
                <a:spcPts val="0"/>
              </a:spcBef>
            </a:pPr>
            <a:r>
              <a:rPr lang="pt-PT" sz="1200" dirty="0"/>
              <a:t>[18] </a:t>
            </a:r>
            <a:r>
              <a:rPr lang="pt-PT" sz="1200" dirty="0" smtClean="0"/>
              <a:t>	G</a:t>
            </a:r>
            <a:r>
              <a:rPr lang="pt-PT" sz="1200" dirty="0"/>
              <a:t>. E. </a:t>
            </a:r>
            <a:r>
              <a:rPr lang="pt-PT" sz="1200" dirty="0" err="1"/>
              <a:t>Blelloch</a:t>
            </a:r>
            <a:r>
              <a:rPr lang="pt-PT" sz="1200" dirty="0"/>
              <a:t>. </a:t>
            </a:r>
            <a:endParaRPr lang="pt-PT" sz="1200" dirty="0" smtClean="0"/>
          </a:p>
          <a:p>
            <a:pPr algn="l">
              <a:spcBef>
                <a:spcPts val="0"/>
              </a:spcBef>
            </a:pPr>
            <a:r>
              <a:rPr lang="pt-PT" sz="1200" dirty="0"/>
              <a:t>	</a:t>
            </a:r>
            <a:r>
              <a:rPr lang="pt-PT" sz="1200" dirty="0" err="1" smtClean="0"/>
              <a:t>Prefix</a:t>
            </a:r>
            <a:r>
              <a:rPr lang="pt-PT" sz="1200" dirty="0" smtClean="0"/>
              <a:t> </a:t>
            </a:r>
            <a:r>
              <a:rPr lang="pt-PT" sz="1200" dirty="0"/>
              <a:t>Sums </a:t>
            </a:r>
            <a:r>
              <a:rPr lang="pt-PT" sz="1200" dirty="0" err="1"/>
              <a:t>and</a:t>
            </a:r>
            <a:r>
              <a:rPr lang="pt-PT" sz="1200" dirty="0"/>
              <a:t> </a:t>
            </a:r>
            <a:r>
              <a:rPr lang="pt-PT" sz="1200" dirty="0" err="1"/>
              <a:t>their</a:t>
            </a:r>
            <a:r>
              <a:rPr lang="pt-PT" sz="1200" dirty="0"/>
              <a:t> </a:t>
            </a:r>
            <a:r>
              <a:rPr lang="pt-PT" sz="1200" dirty="0" err="1"/>
              <a:t>Applications</a:t>
            </a:r>
            <a:r>
              <a:rPr lang="pt-PT" sz="1200" dirty="0"/>
              <a:t>. </a:t>
            </a:r>
            <a:endParaRPr lang="pt-PT" sz="1200" dirty="0" smtClean="0"/>
          </a:p>
          <a:p>
            <a:pPr algn="l">
              <a:spcBef>
                <a:spcPts val="0"/>
              </a:spcBef>
            </a:pPr>
            <a:r>
              <a:rPr lang="pt-PT" sz="1200" dirty="0"/>
              <a:t>	</a:t>
            </a:r>
            <a:r>
              <a:rPr lang="pt-PT" sz="1200" dirty="0" err="1" smtClean="0"/>
              <a:t>Technical</a:t>
            </a:r>
            <a:r>
              <a:rPr lang="pt-PT" sz="1200" dirty="0" smtClean="0"/>
              <a:t> </a:t>
            </a:r>
            <a:r>
              <a:rPr lang="pt-PT" sz="1200" dirty="0" err="1"/>
              <a:t>report</a:t>
            </a:r>
            <a:r>
              <a:rPr lang="pt-PT" sz="1200" dirty="0"/>
              <a:t>, 1990</a:t>
            </a:r>
            <a:r>
              <a:rPr lang="pt-PT" sz="1200" dirty="0" smtClean="0"/>
              <a:t>.</a:t>
            </a:r>
          </a:p>
          <a:p>
            <a:pPr algn="l">
              <a:spcBef>
                <a:spcPts val="0"/>
              </a:spcBef>
            </a:pPr>
            <a:endParaRPr lang="pt-PT" sz="1200" dirty="0"/>
          </a:p>
          <a:p>
            <a:pPr algn="l">
              <a:spcBef>
                <a:spcPts val="0"/>
              </a:spcBef>
            </a:pPr>
            <a:r>
              <a:rPr lang="pt-PT" sz="1200" dirty="0"/>
              <a:t>[19] </a:t>
            </a:r>
            <a:r>
              <a:rPr lang="pt-PT" sz="1200" dirty="0" smtClean="0"/>
              <a:t>	G</a:t>
            </a:r>
            <a:r>
              <a:rPr lang="pt-PT" sz="1200" dirty="0"/>
              <a:t>. Bradshaw </a:t>
            </a:r>
            <a:r>
              <a:rPr lang="pt-PT" sz="1200" dirty="0" err="1"/>
              <a:t>and</a:t>
            </a:r>
            <a:r>
              <a:rPr lang="pt-PT" sz="1200" dirty="0"/>
              <a:t> C. O’Sullivan. </a:t>
            </a:r>
            <a:endParaRPr lang="pt-PT" sz="1200" dirty="0" smtClean="0"/>
          </a:p>
          <a:p>
            <a:pPr algn="l">
              <a:spcBef>
                <a:spcPts val="0"/>
              </a:spcBef>
            </a:pPr>
            <a:r>
              <a:rPr lang="pt-PT" sz="1200" dirty="0"/>
              <a:t>	</a:t>
            </a:r>
            <a:r>
              <a:rPr lang="pt-PT" sz="1200" dirty="0" err="1" smtClean="0"/>
              <a:t>Adaptive</a:t>
            </a:r>
            <a:r>
              <a:rPr lang="pt-PT" sz="1200" dirty="0" smtClean="0"/>
              <a:t> </a:t>
            </a:r>
            <a:r>
              <a:rPr lang="pt-PT" sz="1200" dirty="0"/>
              <a:t>Medial-</a:t>
            </a:r>
            <a:r>
              <a:rPr lang="pt-PT" sz="1200" dirty="0" err="1"/>
              <a:t>Axis</a:t>
            </a:r>
            <a:r>
              <a:rPr lang="pt-PT" sz="1200" dirty="0"/>
              <a:t> </a:t>
            </a:r>
            <a:r>
              <a:rPr lang="pt-PT" sz="1200" dirty="0" err="1"/>
              <a:t>Approximation</a:t>
            </a:r>
            <a:r>
              <a:rPr lang="pt-PT" sz="1200" dirty="0"/>
              <a:t> for </a:t>
            </a:r>
            <a:r>
              <a:rPr lang="pt-PT" sz="1200" dirty="0" err="1"/>
              <a:t>Sphere-tree</a:t>
            </a:r>
            <a:r>
              <a:rPr lang="pt-PT" sz="1200" dirty="0"/>
              <a:t> </a:t>
            </a:r>
            <a:r>
              <a:rPr lang="pt-PT" sz="1200" dirty="0" err="1"/>
              <a:t>Construction</a:t>
            </a:r>
            <a:r>
              <a:rPr lang="pt-PT" sz="1200" dirty="0"/>
              <a:t>.</a:t>
            </a:r>
          </a:p>
          <a:p>
            <a:pPr algn="l">
              <a:spcBef>
                <a:spcPts val="0"/>
              </a:spcBef>
            </a:pPr>
            <a:r>
              <a:rPr lang="pt-PT" sz="1200" dirty="0" smtClean="0"/>
              <a:t>	ACM </a:t>
            </a:r>
            <a:r>
              <a:rPr lang="pt-PT" sz="1200" dirty="0" err="1"/>
              <a:t>Transactions</a:t>
            </a:r>
            <a:r>
              <a:rPr lang="pt-PT" sz="1200" dirty="0"/>
              <a:t> </a:t>
            </a:r>
            <a:r>
              <a:rPr lang="pt-PT" sz="1200" dirty="0" err="1"/>
              <a:t>on</a:t>
            </a:r>
            <a:r>
              <a:rPr lang="pt-PT" sz="1200" dirty="0"/>
              <a:t> </a:t>
            </a:r>
            <a:r>
              <a:rPr lang="pt-PT" sz="1200" dirty="0" err="1"/>
              <a:t>Graphics</a:t>
            </a:r>
            <a:r>
              <a:rPr lang="pt-PT" sz="1200" dirty="0"/>
              <a:t> (TOG), 23(1):1–26, 2004.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z="2400" smtClean="0"/>
              <a:t>54</a:t>
            </a:fld>
            <a:endParaRPr lang="pt-PT" sz="2400"/>
          </a:p>
        </p:txBody>
      </p:sp>
    </p:spTree>
    <p:extLst>
      <p:ext uri="{BB962C8B-B14F-4D97-AF65-F5344CB8AC3E}">
        <p14:creationId xmlns:p14="http://schemas.microsoft.com/office/powerpoint/2010/main" val="268062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564"/>
            <a:ext cx="7766936" cy="1211874"/>
          </a:xfrm>
        </p:spPr>
        <p:txBody>
          <a:bodyPr/>
          <a:lstStyle/>
          <a:p>
            <a:pPr algn="l"/>
            <a:r>
              <a:rPr lang="pt-PT" sz="4000" dirty="0" smtClean="0"/>
              <a:t>Introdução</a:t>
            </a:r>
            <a:endParaRPr lang="pt-PT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1661866"/>
            <a:ext cx="7766936" cy="3485867"/>
          </a:xfrm>
        </p:spPr>
        <p:txBody>
          <a:bodyPr>
            <a:normAutofit/>
          </a:bodyPr>
          <a:lstStyle/>
          <a:p>
            <a:pPr algn="l"/>
            <a:r>
              <a:rPr lang="pt-PT" b="1" dirty="0" smtClean="0"/>
              <a:t>Pontos negativos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Cada raio tem de ser testado contra cada polígono da cena.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Numa cena com M raios e N polígonos cada raio tem de calcular N intersecções, num total de M x N intersecções.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Devido à natureza recursiva do algoritmo este número aumenta ainda mais com cada recursão.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z="2400" smtClean="0"/>
              <a:t>6</a:t>
            </a:fld>
            <a:endParaRPr lang="pt-PT" sz="2400"/>
          </a:p>
        </p:txBody>
      </p:sp>
    </p:spTree>
    <p:extLst>
      <p:ext uri="{BB962C8B-B14F-4D97-AF65-F5344CB8AC3E}">
        <p14:creationId xmlns:p14="http://schemas.microsoft.com/office/powerpoint/2010/main" val="171959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564"/>
            <a:ext cx="7766936" cy="1211874"/>
          </a:xfrm>
        </p:spPr>
        <p:txBody>
          <a:bodyPr/>
          <a:lstStyle/>
          <a:p>
            <a:pPr algn="l"/>
            <a:r>
              <a:rPr lang="pt-PT" sz="4000" dirty="0" smtClean="0"/>
              <a:t>Introdução</a:t>
            </a:r>
            <a:endParaRPr lang="pt-PT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1661866"/>
            <a:ext cx="7766936" cy="3485867"/>
          </a:xfrm>
        </p:spPr>
        <p:txBody>
          <a:bodyPr>
            <a:normAutofit/>
          </a:bodyPr>
          <a:lstStyle/>
          <a:p>
            <a:pPr algn="l"/>
            <a:r>
              <a:rPr lang="pt-PT" b="1" dirty="0"/>
              <a:t>Possíveis </a:t>
            </a:r>
            <a:r>
              <a:rPr lang="pt-PT" b="1" dirty="0" smtClean="0"/>
              <a:t>Soluções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dirty="0"/>
              <a:t>Cache de </a:t>
            </a:r>
            <a:r>
              <a:rPr lang="pt-PT" dirty="0" smtClean="0"/>
              <a:t>intersecções</a:t>
            </a:r>
          </a:p>
          <a:p>
            <a:pPr marL="285750" lvl="1" indent="-285750" algn="l">
              <a:buFont typeface="Arial" panose="020B0604020202020204" pitchFamily="34" charset="0"/>
              <a:buChar char="•"/>
            </a:pPr>
            <a:r>
              <a:rPr lang="pt-PT" sz="1800" dirty="0" smtClean="0"/>
              <a:t>Grelhas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Volumes Envolventes (</a:t>
            </a:r>
            <a:r>
              <a:rPr lang="pt-PT" dirty="0" err="1" smtClean="0"/>
              <a:t>Bounding</a:t>
            </a:r>
            <a:r>
              <a:rPr lang="pt-PT" dirty="0" smtClean="0"/>
              <a:t> Volumes)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Hierarquias </a:t>
            </a:r>
            <a:r>
              <a:rPr lang="pt-PT" dirty="0"/>
              <a:t>de Raios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Hierarquias </a:t>
            </a:r>
            <a:r>
              <a:rPr lang="pt-PT" dirty="0"/>
              <a:t>de </a:t>
            </a:r>
            <a:r>
              <a:rPr lang="pt-PT" dirty="0" smtClean="0"/>
              <a:t>Objetos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z="2400" smtClean="0"/>
              <a:t>7</a:t>
            </a:fld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351079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564"/>
            <a:ext cx="7766936" cy="1211874"/>
          </a:xfrm>
        </p:spPr>
        <p:txBody>
          <a:bodyPr/>
          <a:lstStyle/>
          <a:p>
            <a:pPr algn="l"/>
            <a:r>
              <a:rPr lang="pt-PT" sz="4000" dirty="0" smtClean="0"/>
              <a:t>Introdução</a:t>
            </a:r>
            <a:endParaRPr lang="pt-PT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1661866"/>
            <a:ext cx="7766936" cy="3485867"/>
          </a:xfrm>
        </p:spPr>
        <p:txBody>
          <a:bodyPr>
            <a:normAutofit/>
          </a:bodyPr>
          <a:lstStyle/>
          <a:p>
            <a:pPr algn="l"/>
            <a:r>
              <a:rPr lang="pt-PT" b="1" dirty="0" smtClean="0"/>
              <a:t>General-</a:t>
            </a:r>
            <a:r>
              <a:rPr lang="pt-PT" b="1" dirty="0" err="1" smtClean="0"/>
              <a:t>purpose</a:t>
            </a:r>
            <a:r>
              <a:rPr lang="pt-PT" b="1" dirty="0" smtClean="0"/>
              <a:t> computation on GPUs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Implementações de Ray-</a:t>
            </a:r>
            <a:r>
              <a:rPr lang="pt-PT" dirty="0"/>
              <a:t>T</a:t>
            </a:r>
            <a:r>
              <a:rPr lang="pt-PT" dirty="0" smtClean="0"/>
              <a:t>racing no GPU.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GPUs modernos são compostos por unidades SIMD (Single Instruction, Multiple Data).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GPUs estão otimizados para executar as mesmas operações sobre grandes volumes dados.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Ray-Tracing não é trivialmente mapeado desta forma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Cada raio primário pode (ou não) gerar raios secundários.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A natureza recursiva do algoritmo não se adequa ao GPU.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z="2400" smtClean="0"/>
              <a:t>8</a:t>
            </a:fld>
            <a:endParaRPr lang="pt-PT" sz="2400"/>
          </a:p>
        </p:txBody>
      </p:sp>
    </p:spTree>
    <p:extLst>
      <p:ext uri="{BB962C8B-B14F-4D97-AF65-F5344CB8AC3E}">
        <p14:creationId xmlns:p14="http://schemas.microsoft.com/office/powerpoint/2010/main" val="16046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564"/>
            <a:ext cx="7766936" cy="1211874"/>
          </a:xfrm>
        </p:spPr>
        <p:txBody>
          <a:bodyPr/>
          <a:lstStyle/>
          <a:p>
            <a:pPr algn="l"/>
            <a:r>
              <a:rPr lang="pt-PT" sz="4000" dirty="0" smtClean="0"/>
              <a:t>Trabalho Relacionado</a:t>
            </a:r>
            <a:endParaRPr lang="pt-PT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1661866"/>
            <a:ext cx="7766936" cy="3485867"/>
          </a:xfrm>
        </p:spPr>
        <p:txBody>
          <a:bodyPr>
            <a:normAutofit/>
          </a:bodyPr>
          <a:lstStyle/>
          <a:p>
            <a:pPr algn="l"/>
            <a:r>
              <a:rPr lang="pt-PT" b="1" dirty="0" smtClean="0"/>
              <a:t>Fast Ray Tracing by Ray Classification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Apresentado por James Arvo e David Kirk em 1987.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Utiliza uma cache utilizando uma chave 5D para classificar os raios.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Raios têm 5 graus de liberdade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Origem (3 coordenadas) e Orientação (2 ângulos)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Subdivide o espaço 5D dos raios em classes de equivalência E</a:t>
            </a:r>
            <a:r>
              <a:rPr lang="pt-PT" baseline="-25000" dirty="0" smtClean="0"/>
              <a:t>i</a:t>
            </a:r>
            <a:r>
              <a:rPr lang="pt-PT" dirty="0" smtClean="0"/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Intersecta os objetos com a subdivisão do espaço 5D dos raios.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dirty="0" smtClean="0"/>
              <a:t>A cada classe E</a:t>
            </a:r>
            <a:r>
              <a:rPr lang="pt-PT" baseline="-25000" dirty="0" smtClean="0"/>
              <a:t>i </a:t>
            </a:r>
            <a:r>
              <a:rPr lang="pt-PT" dirty="0" smtClean="0"/>
              <a:t>corresponde um conjunto de objetos candidatos </a:t>
            </a:r>
            <a:r>
              <a:rPr lang="pt-PT" dirty="0" err="1" smtClean="0"/>
              <a:t>C</a:t>
            </a:r>
            <a:r>
              <a:rPr lang="pt-PT" baseline="-25000" dirty="0" err="1" smtClean="0"/>
              <a:t>i</a:t>
            </a:r>
            <a:r>
              <a:rPr lang="pt-PT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321A-7361-4824-BC8D-5BB5EE56E02E}" type="slidenum">
              <a:rPr lang="pt-PT" sz="2400" smtClean="0"/>
              <a:t>9</a:t>
            </a:fld>
            <a:endParaRPr lang="pt-PT" sz="2400"/>
          </a:p>
        </p:txBody>
      </p:sp>
    </p:spTree>
    <p:extLst>
      <p:ext uri="{BB962C8B-B14F-4D97-AF65-F5344CB8AC3E}">
        <p14:creationId xmlns:p14="http://schemas.microsoft.com/office/powerpoint/2010/main" val="159613613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1286</TotalTime>
  <Words>898</Words>
  <Application>Microsoft Office PowerPoint</Application>
  <PresentationFormat>Ecrã Panorâmico</PresentationFormat>
  <Paragraphs>268</Paragraphs>
  <Slides>54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54</vt:i4>
      </vt:variant>
    </vt:vector>
  </HeadingPairs>
  <TitlesOfParts>
    <vt:vector size="59" baseType="lpstr">
      <vt:lpstr>Arial</vt:lpstr>
      <vt:lpstr>Calibri</vt:lpstr>
      <vt:lpstr>Trebuchet MS</vt:lpstr>
      <vt:lpstr>Wingdings 3</vt:lpstr>
      <vt:lpstr>Facet</vt:lpstr>
      <vt:lpstr>Coherent Ray-Space Hierarchy via Ray Hashing and Sorting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Trabalho Relacionado</vt:lpstr>
      <vt:lpstr>Trabalho Relacionado</vt:lpstr>
      <vt:lpstr>Trabalho Relacionado</vt:lpstr>
      <vt:lpstr>Algoritmo</vt:lpstr>
      <vt:lpstr>1. Rasterização</vt:lpstr>
      <vt:lpstr>1. Rasterização</vt:lpstr>
      <vt:lpstr>1. Rasterização</vt:lpstr>
      <vt:lpstr>1. Rasterização</vt:lpstr>
      <vt:lpstr>1. Rasterização</vt:lpstr>
      <vt:lpstr>2. Atualização das Esferas Envolventes</vt:lpstr>
      <vt:lpstr>2. Atualização das Esferas Envolventes</vt:lpstr>
      <vt:lpstr>3. Criação dos Raios</vt:lpstr>
      <vt:lpstr>3. Criação dos Raios</vt:lpstr>
      <vt:lpstr>3. Criação dos Raios</vt:lpstr>
      <vt:lpstr>3. Criação dos Raios</vt:lpstr>
      <vt:lpstr>4. Ordenação dos Raios</vt:lpstr>
      <vt:lpstr>Apresentação do PowerPoint</vt:lpstr>
      <vt:lpstr>4. Ordenação dos Raios</vt:lpstr>
      <vt:lpstr>Apresentação do PowerPoint</vt:lpstr>
      <vt:lpstr>Apresentação do PowerPoint</vt:lpstr>
      <vt:lpstr>5. Criação da Hierarquia de Raios</vt:lpstr>
      <vt:lpstr>Apresentação do PowerPoint</vt:lpstr>
      <vt:lpstr>Apresentação do PowerPoint</vt:lpstr>
      <vt:lpstr>6. Travessia da Hierarquia de Raios</vt:lpstr>
      <vt:lpstr>6. Travessia da Hierarquia de Raios</vt:lpstr>
      <vt:lpstr>Extra: Compactação de Arrays</vt:lpstr>
      <vt:lpstr>7. Testes de Interseção Finais</vt:lpstr>
      <vt:lpstr>Extra: Coordenadas Baricêntricas</vt:lpstr>
      <vt:lpstr>Resultados de Testes</vt:lpstr>
      <vt:lpstr>Resultados de Testes</vt:lpstr>
      <vt:lpstr>Resultados de Testes</vt:lpstr>
      <vt:lpstr>Resultados de Testes</vt:lpstr>
      <vt:lpstr>Resultados de Testes</vt:lpstr>
      <vt:lpstr>Resultados de Testes</vt:lpstr>
      <vt:lpstr>Resultados de Testes</vt:lpstr>
      <vt:lpstr>Resultados de Testes</vt:lpstr>
      <vt:lpstr>Resultados de Testes</vt:lpstr>
      <vt:lpstr>Resultados de Testes</vt:lpstr>
      <vt:lpstr>Conclusões</vt:lpstr>
      <vt:lpstr>Cenas - Office</vt:lpstr>
      <vt:lpstr>Cenas - Cornell</vt:lpstr>
      <vt:lpstr>Cenas - Sponza</vt:lpstr>
      <vt:lpstr>Referências</vt:lpstr>
      <vt:lpstr>Referências</vt:lpstr>
      <vt:lpstr>Referências</vt:lpstr>
      <vt:lpstr>Referências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g_tiago_1991@hotmail.com</dc:creator>
  <cp:lastModifiedBy>Tiago Reis</cp:lastModifiedBy>
  <cp:revision>92</cp:revision>
  <dcterms:created xsi:type="dcterms:W3CDTF">2015-02-01T16:56:11Z</dcterms:created>
  <dcterms:modified xsi:type="dcterms:W3CDTF">2015-10-27T10:46:24Z</dcterms:modified>
</cp:coreProperties>
</file>