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1"/>
  </p:notesMasterIdLst>
  <p:sldIdLst>
    <p:sldId id="331" r:id="rId2"/>
    <p:sldId id="333" r:id="rId3"/>
    <p:sldId id="334" r:id="rId4"/>
    <p:sldId id="335" r:id="rId5"/>
    <p:sldId id="336" r:id="rId6"/>
    <p:sldId id="337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32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</p:sldIdLst>
  <p:sldSz cx="9906000" cy="6858000" type="A4"/>
  <p:notesSz cx="6731000" cy="9863138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CC"/>
    <a:srgbClr val="99FF66"/>
    <a:srgbClr val="FFFFA3"/>
    <a:srgbClr val="990099"/>
    <a:srgbClr val="FF0000"/>
    <a:srgbClr val="8C88E4"/>
    <a:srgbClr val="2E2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7" autoAdjust="0"/>
    <p:restoredTop sz="81038" autoAdjust="0"/>
  </p:normalViewPr>
  <p:slideViewPr>
    <p:cSldViewPr snapToObjects="1">
      <p:cViewPr>
        <p:scale>
          <a:sx n="110" d="100"/>
          <a:sy n="110" d="100"/>
        </p:scale>
        <p:origin x="-1278" y="-258"/>
      </p:cViewPr>
      <p:guideLst>
        <p:guide orient="horz" pos="2160"/>
        <p:guide orient="horz" pos="935"/>
        <p:guide orient="horz" pos="436"/>
        <p:guide pos="3120"/>
        <p:guide pos="320"/>
        <p:guide pos="614"/>
        <p:guide pos="909"/>
        <p:guide pos="18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402"/>
    </p:cViewPr>
  </p:sorterViewPr>
  <p:notesViewPr>
    <p:cSldViewPr snapToObjects="1">
      <p:cViewPr>
        <p:scale>
          <a:sx n="150" d="100"/>
          <a:sy n="150" d="100"/>
        </p:scale>
        <p:origin x="-414" y="1236"/>
      </p:cViewPr>
      <p:guideLst>
        <p:guide orient="horz" pos="3107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9162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9775"/>
            <a:ext cx="5341938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4713"/>
            <a:ext cx="53848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7838"/>
            <a:ext cx="29162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67838"/>
            <a:ext cx="29162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6DD9196-46A8-4853-8CD0-474E637BED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7640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CF143-FC06-4730-A7DA-90A4D9B5F324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CF143-FC06-4730-A7DA-90A4D9B5F324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CF143-FC06-4730-A7DA-90A4D9B5F324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CF143-FC06-4730-A7DA-90A4D9B5F324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CF143-FC06-4730-A7DA-90A4D9B5F324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CF143-FC06-4730-A7DA-90A4D9B5F324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CF143-FC06-4730-A7DA-90A4D9B5F324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CF143-FC06-4730-A7DA-90A4D9B5F324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CF143-FC06-4730-A7DA-90A4D9B5F324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CF143-FC06-4730-A7DA-90A4D9B5F324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CF143-FC06-4730-A7DA-90A4D9B5F324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28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29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30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31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32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33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34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35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36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37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38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39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C692-F152-4F29-8F12-4B04A72EBEC5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0350" cy="36988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11" y="4684991"/>
            <a:ext cx="5534378" cy="4438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gray">
          <a:xfrm>
            <a:off x="3" y="6213475"/>
            <a:ext cx="990256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  <a:defRPr/>
            </a:pPr>
            <a:endParaRPr kumimoji="0" lang="ko-KR" altLang="en-US" sz="2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5671" y="6300793"/>
            <a:ext cx="28063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0"/>
              </a:spcBef>
              <a:defRPr/>
            </a:pPr>
            <a:r>
              <a:rPr kumimoji="0" lang="en-US" altLang="ko-KR" sz="2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Machine</a:t>
            </a:r>
            <a:r>
              <a:rPr kumimoji="0" lang="en-US" altLang="ko-KR" sz="2400" b="1" baseline="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Learning</a:t>
            </a:r>
            <a:endParaRPr kumimoji="0" lang="ko-KR" altLang="en-US" sz="2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236531" y="4137680"/>
            <a:ext cx="7427780" cy="523220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236531" y="4799013"/>
            <a:ext cx="7427780" cy="366712"/>
          </a:xfrm>
        </p:spPr>
        <p:txBody>
          <a:bodyPr>
            <a:spAutoFit/>
          </a:bodyPr>
          <a:lstStyle>
            <a:lvl1pPr marL="0" indent="0">
              <a:spcBef>
                <a:spcPct val="10000"/>
              </a:spcBef>
              <a:buFontTx/>
              <a:buNone/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FFFFFF"/>
                </a:solidFill>
              </a:rPr>
              <a:t>Page </a:t>
            </a:r>
            <a:fld id="{0FDE1704-85C4-4CA0-B578-5207C70EFD51}" type="slidenum">
              <a:rPr lang="en-US" altLang="ko-K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2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BE0022"/>
                </a:solidFill>
              </a:rPr>
              <a:t>Page </a:t>
            </a:r>
            <a:fld id="{99236F20-0C4F-4901-9FCC-078F473568D6}" type="slidenum">
              <a:rPr lang="en-US" altLang="ko-KR">
                <a:solidFill>
                  <a:srgbClr val="BE0022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BE00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3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10347" y="684213"/>
            <a:ext cx="627864" cy="5440362"/>
          </a:xfrm>
        </p:spPr>
        <p:txBody>
          <a:bodyPr vert="eaVert"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42950" y="684213"/>
            <a:ext cx="6149975" cy="5440362"/>
          </a:xfrm>
        </p:spPr>
        <p:txBody>
          <a:bodyPr vert="eaVert"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BE0022"/>
                </a:solidFill>
              </a:rPr>
              <a:t>Page </a:t>
            </a:r>
            <a:fld id="{A59117F4-1ECD-4FD0-9AE9-865287F060F8}" type="slidenum">
              <a:rPr lang="en-US" altLang="ko-KR">
                <a:solidFill>
                  <a:srgbClr val="BE0022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BE00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3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BE0022"/>
                </a:solidFill>
              </a:rPr>
              <a:t>Page </a:t>
            </a:r>
            <a:fld id="{D6976666-EB42-4209-A54A-053704F9BA8F}" type="slidenum">
              <a:rPr lang="en-US" altLang="ko-KR">
                <a:solidFill>
                  <a:srgbClr val="BE0022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BE00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5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646331"/>
          </a:xfrm>
        </p:spPr>
        <p:txBody>
          <a:bodyPr anchor="t"/>
          <a:lstStyle>
            <a:lvl1pPr algn="l">
              <a:defRPr sz="4000" b="1" cap="all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BE0022"/>
                </a:solidFill>
              </a:rPr>
              <a:t>Page </a:t>
            </a:r>
            <a:fld id="{E963A192-A07A-48C1-AB4D-CCBCABC2580F}" type="slidenum">
              <a:rPr lang="en-US" altLang="ko-KR">
                <a:solidFill>
                  <a:srgbClr val="BE0022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BE00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8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2950" y="1736725"/>
            <a:ext cx="4127500" cy="4387850"/>
          </a:xfrm>
        </p:spPr>
        <p:txBody>
          <a:bodyPr/>
          <a:lstStyle>
            <a:lvl1pPr>
              <a:defRPr sz="2800">
                <a:latin typeface="맑은 고딕" pitchFamily="50" charset="-127"/>
                <a:ea typeface="맑은 고딕" pitchFamily="50" charset="-127"/>
              </a:defRPr>
            </a:lvl1pPr>
            <a:lvl2pPr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736725"/>
            <a:ext cx="4127500" cy="4387850"/>
          </a:xfrm>
        </p:spPr>
        <p:txBody>
          <a:bodyPr/>
          <a:lstStyle>
            <a:lvl1pPr>
              <a:defRPr sz="2800">
                <a:latin typeface="맑은 고딕" pitchFamily="50" charset="-127"/>
                <a:ea typeface="맑은 고딕" pitchFamily="50" charset="-127"/>
              </a:defRPr>
            </a:lvl1pPr>
            <a:lvl2pPr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BE0022"/>
                </a:solidFill>
              </a:rPr>
              <a:t>Page </a:t>
            </a:r>
            <a:fld id="{AF676C56-E1DB-4068-8DC3-84557195C4AD}" type="slidenum">
              <a:rPr lang="en-US" altLang="ko-KR">
                <a:solidFill>
                  <a:srgbClr val="BE0022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BE00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7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8915400" cy="535531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BE0022"/>
                </a:solidFill>
              </a:rPr>
              <a:t>Page </a:t>
            </a:r>
            <a:fld id="{0725D472-DFAA-4944-A276-39861975A52C}" type="slidenum">
              <a:rPr lang="en-US" altLang="ko-KR">
                <a:solidFill>
                  <a:srgbClr val="BE0022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BE00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BE0022"/>
                </a:solidFill>
              </a:rPr>
              <a:t>Page </a:t>
            </a:r>
            <a:fld id="{08A10FA5-007D-49EE-B5A6-1CCF73E5999C}" type="slidenum">
              <a:rPr lang="en-US" altLang="ko-KR">
                <a:solidFill>
                  <a:srgbClr val="BE0022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BE00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11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BE0022"/>
                </a:solidFill>
              </a:rPr>
              <a:t>Page </a:t>
            </a:r>
            <a:fld id="{D1FEC347-B665-4034-B9BB-594F4427B4B4}" type="slidenum">
              <a:rPr lang="en-US" altLang="ko-KR">
                <a:solidFill>
                  <a:srgbClr val="BE0022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BE00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065768"/>
            <a:ext cx="3259006" cy="369332"/>
          </a:xfrm>
        </p:spPr>
        <p:txBody>
          <a:bodyPr/>
          <a:lstStyle>
            <a:lvl1pPr algn="l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</p:spPr>
        <p:txBody>
          <a:bodyPr/>
          <a:lstStyle>
            <a:lvl1pPr>
              <a:defRPr sz="3200"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BE0022"/>
                </a:solidFill>
              </a:rPr>
              <a:t>Page </a:t>
            </a:r>
            <a:fld id="{A5216791-59BA-404C-A32F-3388BEDAEBA0}" type="slidenum">
              <a:rPr lang="en-US" altLang="ko-KR">
                <a:solidFill>
                  <a:srgbClr val="BE0022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BE00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2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998006"/>
            <a:ext cx="5943600" cy="369332"/>
          </a:xfrm>
        </p:spPr>
        <p:txBody>
          <a:bodyPr/>
          <a:lstStyle>
            <a:lvl1pPr algn="l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BE0022"/>
                </a:solidFill>
              </a:rPr>
              <a:t>Page </a:t>
            </a:r>
            <a:fld id="{493FFEBA-EB9A-426F-B076-924662A16799}" type="slidenum">
              <a:rPr lang="en-US" altLang="ko-KR">
                <a:solidFill>
                  <a:srgbClr val="BE0022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BE00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9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3" y="202420"/>
            <a:ext cx="841666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736725"/>
            <a:ext cx="84201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61835" y="6480175"/>
            <a:ext cx="6810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900" b="0">
                <a:solidFill>
                  <a:srgbClr val="0070C0"/>
                </a:solidFill>
                <a:ea typeface="굴림" charset="-127"/>
              </a:defRPr>
            </a:lvl1pPr>
          </a:lstStyle>
          <a:p>
            <a:pPr eaLnBrk="0" latinLnBrk="0" hangingPunct="0">
              <a:spcBef>
                <a:spcPct val="0"/>
              </a:spcBef>
              <a:defRPr/>
            </a:pPr>
            <a:r>
              <a:rPr kumimoji="0" lang="en-US" altLang="ko-KR" smtClean="0">
                <a:latin typeface="Arial" charset="0"/>
              </a:rPr>
              <a:t>Page </a:t>
            </a:r>
            <a:fld id="{7B5896F5-525C-47B4-AD2A-D9FAA4673B62}" type="slidenum">
              <a:rPr kumimoji="0" lang="en-US" altLang="ko-KR" smtClean="0">
                <a:latin typeface="Arial" charset="0"/>
              </a:rPr>
              <a:pPr eaLnBrk="0" latinLnBrk="0" hangingPunct="0">
                <a:spcBef>
                  <a:spcPct val="0"/>
                </a:spcBef>
                <a:defRPr/>
              </a:pPr>
              <a:t>‹#›</a:t>
            </a:fld>
            <a:endParaRPr kumimoji="0" lang="en-US" altLang="ko-KR">
              <a:latin typeface="Arial" charset="0"/>
            </a:endParaRPr>
          </a:p>
        </p:txBody>
      </p:sp>
      <p:sp>
        <p:nvSpPr>
          <p:cNvPr id="234504" name="Line 8"/>
          <p:cNvSpPr>
            <a:spLocks noChangeShapeType="1"/>
          </p:cNvSpPr>
          <p:nvPr/>
        </p:nvSpPr>
        <p:spPr bwMode="gray">
          <a:xfrm>
            <a:off x="3" y="6213475"/>
            <a:ext cx="9902560" cy="0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  <a:defRPr/>
            </a:pPr>
            <a:endParaRPr kumimoji="0" lang="ko-KR" altLang="en-US" sz="2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9625" y="6347281"/>
            <a:ext cx="23637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0"/>
              </a:spcBef>
              <a:defRPr/>
            </a:pPr>
            <a:r>
              <a:rPr kumimoji="0" lang="en-US" altLang="ko-KR" sz="2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Machine</a:t>
            </a:r>
            <a:r>
              <a:rPr kumimoji="0" lang="en-US" altLang="ko-KR" sz="2000" b="1" baseline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Learning</a:t>
            </a:r>
            <a:endParaRPr kumimoji="0" lang="ko-KR" altLang="en-US" sz="20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0" y="838201"/>
            <a:ext cx="5265035" cy="45719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8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71500" indent="-228600" algn="l" rtl="0" eaLnBrk="0" fontAlgn="base" hangingPunct="0">
        <a:spcBef>
          <a:spcPct val="25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12813" indent="-227013" algn="l" rtl="0" eaLnBrk="0" fontAlgn="base" hangingPunct="0">
        <a:spcBef>
          <a:spcPct val="10000"/>
        </a:spcBef>
        <a:spcAft>
          <a:spcPct val="0"/>
        </a:spcAft>
        <a:buChar char="•"/>
        <a:defRPr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255713" indent="-228600" algn="l" rtl="0" eaLnBrk="0" fontAlgn="base" hangingPunct="0">
        <a:spcBef>
          <a:spcPct val="10000"/>
        </a:spcBef>
        <a:spcAft>
          <a:spcPct val="0"/>
        </a:spcAft>
        <a:buChar char="–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598613" indent="-228600" algn="l" rtl="0" eaLnBrk="0" fontAlgn="base" hangingPunct="0">
        <a:spcBef>
          <a:spcPct val="10000"/>
        </a:spcBef>
        <a:spcAft>
          <a:spcPct val="0"/>
        </a:spcAft>
        <a:buChar char="»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055813" indent="-228600" algn="l" rtl="0" fontAlgn="base">
        <a:spcBef>
          <a:spcPct val="1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513013" indent="-228600" algn="l" rtl="0" fontAlgn="base">
        <a:spcBef>
          <a:spcPct val="1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970213" indent="-228600" algn="l" rtl="0" fontAlgn="base">
        <a:spcBef>
          <a:spcPct val="1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427413" indent="-228600" algn="l" rtl="0" fontAlgn="base">
        <a:spcBef>
          <a:spcPct val="1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기계 학습의 기원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96752"/>
            <a:ext cx="8650431" cy="4608694"/>
          </a:xfrm>
        </p:spPr>
        <p:txBody>
          <a:bodyPr/>
          <a:lstStyle/>
          <a:p>
            <a:pPr eaLnBrk="1" hangingPunct="1"/>
            <a:r>
              <a:rPr lang="ko-KR" altLang="en-US" sz="1800" dirty="0" smtClean="0"/>
              <a:t>초기 데이터베이스는 식별할 수 있는 환경에서 얻은 정보를 기록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600" dirty="0" smtClean="0"/>
              <a:t>천문학자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행성과 별의 형태를 기록</a:t>
            </a:r>
            <a:endParaRPr lang="en-US" altLang="ko-KR" sz="1600" dirty="0" smtClean="0"/>
          </a:p>
          <a:p>
            <a:pPr lvl="1" eaLnBrk="1" hangingPunct="1"/>
            <a:r>
              <a:rPr lang="ko-KR" altLang="en-US" sz="1600" dirty="0" smtClean="0"/>
              <a:t>생물학자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이종 교배한 식물의 결과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동물 실험의 결과</a:t>
            </a:r>
            <a:endParaRPr lang="en-US" altLang="ko-KR" sz="1600" dirty="0" smtClean="0"/>
          </a:p>
          <a:p>
            <a:pPr lvl="1" eaLnBrk="1" hangingPunct="1"/>
            <a:r>
              <a:rPr lang="ko-KR" altLang="en-US" sz="1600" dirty="0" smtClean="0"/>
              <a:t>이렇게 인류는 관찰하고 관찰에 대한 기록을 </a:t>
            </a:r>
            <a:r>
              <a:rPr lang="ko-KR" altLang="en-US" sz="1400" dirty="0" smtClean="0"/>
              <a:t>남겼다</a:t>
            </a:r>
            <a:r>
              <a:rPr lang="en-US" altLang="ko-KR" sz="1400" dirty="0" smtClean="0"/>
              <a:t>.</a:t>
            </a:r>
          </a:p>
          <a:p>
            <a:pPr eaLnBrk="1" hangingPunct="1"/>
            <a:endParaRPr lang="en-US" altLang="ko-KR" sz="1800" dirty="0"/>
          </a:p>
          <a:p>
            <a:pPr eaLnBrk="1" hangingPunct="1"/>
            <a:r>
              <a:rPr lang="ko-KR" altLang="en-US" sz="1800" dirty="0" smtClean="0"/>
              <a:t>전자센서의 발명은 좀 더 많은 데이터를 남길 수 있게 했다</a:t>
            </a:r>
            <a:r>
              <a:rPr lang="en-US" altLang="ko-KR" sz="1800" dirty="0" smtClean="0"/>
              <a:t>.</a:t>
            </a:r>
          </a:p>
          <a:p>
            <a:pPr lvl="1" eaLnBrk="1" hangingPunct="1"/>
            <a:r>
              <a:rPr lang="ko-KR" altLang="en-US" sz="1600" dirty="0" smtClean="0"/>
              <a:t>데이터베이스와 센서를 이용해 정부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기업 일로부터 개인의 평범한 일상까지 모든 정보가 보고되고 저장된다</a:t>
            </a:r>
            <a:r>
              <a:rPr lang="en-US" altLang="ko-KR" sz="1600" dirty="0" smtClean="0"/>
              <a:t>.</a:t>
            </a:r>
          </a:p>
          <a:p>
            <a:pPr lvl="1" eaLnBrk="1" hangingPunct="1"/>
            <a:r>
              <a:rPr lang="ko-KR" altLang="en-US" sz="1600" dirty="0" smtClean="0"/>
              <a:t>날씨 센서는 기온과 기압 데이터를 저장</a:t>
            </a:r>
            <a:endParaRPr lang="en-US" altLang="ko-KR" sz="1600" dirty="0" smtClean="0"/>
          </a:p>
          <a:p>
            <a:pPr lvl="1" eaLnBrk="1" hangingPunct="1"/>
            <a:r>
              <a:rPr lang="ko-KR" altLang="en-US" sz="1600" dirty="0" smtClean="0"/>
              <a:t>감시 카메라는 인도와 지하철 터널을 지켜보면서 저장</a:t>
            </a:r>
            <a:endParaRPr lang="en-US" altLang="ko-KR" sz="1600" dirty="0" smtClean="0"/>
          </a:p>
          <a:p>
            <a:pPr lvl="1" eaLnBrk="1" hangingPunct="1"/>
            <a:r>
              <a:rPr lang="ko-KR" altLang="en-US" sz="1600" dirty="0" smtClean="0"/>
              <a:t>전자 행위의 모든 방식이 저장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거래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통화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우편 등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888537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Bagging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96752"/>
            <a:ext cx="8650431" cy="453650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1800" dirty="0" smtClean="0"/>
              <a:t>Bagging = Bootstrap Aggregating</a:t>
            </a:r>
            <a:endParaRPr lang="en-US" altLang="ko-KR" sz="18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 smtClean="0"/>
              <a:t>1994, Leo </a:t>
            </a:r>
            <a:r>
              <a:rPr lang="en-US" altLang="ko-KR" sz="1600" dirty="0" err="1"/>
              <a:t>B</a:t>
            </a:r>
            <a:r>
              <a:rPr lang="en-US" altLang="ko-KR" sz="1600" dirty="0" err="1" smtClean="0"/>
              <a:t>reiman</a:t>
            </a:r>
            <a:endParaRPr lang="en-US" altLang="ko-KR" sz="1600" dirty="0" smtClean="0"/>
          </a:p>
          <a:p>
            <a:pPr lvl="2" eaLnBrk="1" hangingPunct="1">
              <a:lnSpc>
                <a:spcPct val="150000"/>
              </a:lnSpc>
            </a:pPr>
            <a:r>
              <a:rPr lang="ko-KR" altLang="en-US" sz="1400" dirty="0" smtClean="0"/>
              <a:t>원본 훈련 데이터를 </a:t>
            </a:r>
            <a:r>
              <a:rPr lang="en-US" altLang="ko-KR" sz="1400" dirty="0" smtClean="0"/>
              <a:t>Bootstrap </a:t>
            </a:r>
            <a:r>
              <a:rPr lang="ko-KR" altLang="en-US" sz="1400" dirty="0" err="1" smtClean="0"/>
              <a:t>샘플링해</a:t>
            </a:r>
            <a:r>
              <a:rPr lang="ko-KR" altLang="en-US" sz="1400" dirty="0" smtClean="0"/>
              <a:t> 훈련 데이터 개수를 생성</a:t>
            </a:r>
            <a:endParaRPr lang="en-US" altLang="ko-KR" sz="1400" dirty="0" smtClean="0"/>
          </a:p>
          <a:p>
            <a:pPr lvl="2" eaLnBrk="1" hangingPunct="1">
              <a:lnSpc>
                <a:spcPct val="150000"/>
              </a:lnSpc>
            </a:pPr>
            <a:r>
              <a:rPr lang="ko-KR" altLang="en-US" sz="1400" dirty="0" smtClean="0"/>
              <a:t>하나의 학습 알고리즘을 사용해 여러 모델을 생성</a:t>
            </a:r>
            <a:endParaRPr lang="en-US" altLang="ko-KR" sz="1400" dirty="0" smtClean="0"/>
          </a:p>
          <a:p>
            <a:pPr lvl="2" eaLnBrk="1" hangingPunct="1">
              <a:lnSpc>
                <a:spcPct val="150000"/>
              </a:lnSpc>
            </a:pPr>
            <a:r>
              <a:rPr lang="ko-KR" altLang="en-US" sz="1400" dirty="0" smtClean="0"/>
              <a:t>모델의 예측은 투표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분류 문제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나 평균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수치 예측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사용</a:t>
            </a:r>
            <a:endParaRPr lang="en-US" altLang="ko-KR" sz="1400" dirty="0" smtClean="0"/>
          </a:p>
          <a:p>
            <a:pPr eaLnBrk="1" hangingPunct="1">
              <a:lnSpc>
                <a:spcPct val="150000"/>
              </a:lnSpc>
            </a:pPr>
            <a:r>
              <a:rPr lang="ko-KR" altLang="en-US" sz="1800" dirty="0" smtClean="0"/>
              <a:t>입력 데이터가 약간씩 변경될 때 상당히 </a:t>
            </a:r>
            <a:r>
              <a:rPr lang="ko-KR" altLang="en-US" sz="1800" dirty="0" smtClean="0"/>
              <a:t>변화되는 모델로 상대적으로 불안정한 학습기이지만 꽤 잘 작동</a:t>
            </a:r>
            <a:endParaRPr lang="en-US" altLang="ko-KR" sz="180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ko-KR" sz="1800" dirty="0"/>
          </a:p>
          <a:p>
            <a:pPr eaLnBrk="1" hangingPunct="1"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80904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B</a:t>
            </a:r>
            <a:r>
              <a:rPr lang="en-US" altLang="ko-KR" dirty="0" smtClean="0"/>
              <a:t>oosting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96752"/>
            <a:ext cx="8650431" cy="453650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1800" dirty="0" smtClean="0"/>
              <a:t>좀 더 강한 </a:t>
            </a:r>
            <a:r>
              <a:rPr lang="ko-KR" altLang="en-US" sz="1800" dirty="0" err="1" smtClean="0"/>
              <a:t>학습기를</a:t>
            </a:r>
            <a:r>
              <a:rPr lang="ko-KR" altLang="en-US" sz="1800" dirty="0" smtClean="0"/>
              <a:t> 얻기 위해 약한 </a:t>
            </a:r>
            <a:r>
              <a:rPr lang="ko-KR" altLang="en-US" sz="1800" dirty="0" err="1" smtClean="0"/>
              <a:t>학습기들의</a:t>
            </a:r>
            <a:r>
              <a:rPr lang="ko-KR" altLang="en-US" sz="1800" dirty="0" smtClean="0"/>
              <a:t> 성능을 신장</a:t>
            </a:r>
            <a:endParaRPr lang="en-US" altLang="ko-KR" sz="18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ko-KR" sz="1800" dirty="0" smtClean="0"/>
              <a:t>Bagging</a:t>
            </a:r>
            <a:r>
              <a:rPr lang="ko-KR" altLang="en-US" sz="1800" dirty="0" smtClean="0"/>
              <a:t>과 유사하게 </a:t>
            </a:r>
            <a:r>
              <a:rPr lang="en-US" altLang="ko-KR" sz="1800" dirty="0" smtClean="0"/>
              <a:t>Boosting</a:t>
            </a:r>
            <a:r>
              <a:rPr lang="ko-KR" altLang="en-US" sz="1800" dirty="0" smtClean="0"/>
              <a:t>은 </a:t>
            </a:r>
            <a:r>
              <a:rPr lang="ko-KR" altLang="en-US" sz="1800" dirty="0" err="1" smtClean="0"/>
              <a:t>리샘플링한</a:t>
            </a:r>
            <a:r>
              <a:rPr lang="ko-KR" altLang="en-US" sz="1800" dirty="0" smtClean="0"/>
              <a:t> 데이터에 대한 훈련된 모델의 앙상블을 사용하고 최종 예측을 결정하게 투표한다</a:t>
            </a:r>
            <a:r>
              <a:rPr lang="en-US" altLang="ko-KR" sz="1800" dirty="0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1800" dirty="0" smtClean="0"/>
              <a:t>가장 주요한 차이점은 </a:t>
            </a:r>
            <a:endParaRPr lang="en-US" altLang="ko-KR" sz="18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 smtClean="0"/>
              <a:t>Boosting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리샘플링한</a:t>
            </a:r>
            <a:r>
              <a:rPr lang="ko-KR" altLang="en-US" sz="1600" dirty="0" smtClean="0"/>
              <a:t> 데이터는 보완적인 </a:t>
            </a:r>
            <a:r>
              <a:rPr lang="ko-KR" altLang="en-US" sz="1600" dirty="0" err="1" smtClean="0"/>
              <a:t>학습기를</a:t>
            </a:r>
            <a:r>
              <a:rPr lang="ko-KR" altLang="en-US" sz="1600" dirty="0" smtClean="0"/>
              <a:t> 생성하기 위해 특별하게 구축되고 투표는 같은 가중치를 주기보다는 각 모델의 성능을 바탕으로 가중치를 준다</a:t>
            </a:r>
            <a:r>
              <a:rPr lang="en-US" altLang="ko-KR" sz="1600" dirty="0" smtClean="0"/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sz="180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ko-KR" sz="1800" dirty="0"/>
          </a:p>
          <a:p>
            <a:pPr eaLnBrk="1" hangingPunct="1"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61442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Random Forests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96752"/>
            <a:ext cx="8650431" cy="482453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1800" dirty="0" smtClean="0"/>
              <a:t>결정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트리 모델에 추가적인 다양성을 더하기 위해 무작위 속성 선택과 </a:t>
            </a:r>
            <a:r>
              <a:rPr lang="en-US" altLang="ko-KR" sz="1800" dirty="0" smtClean="0"/>
              <a:t>bagging</a:t>
            </a:r>
            <a:r>
              <a:rPr lang="ko-KR" altLang="en-US" sz="1800" dirty="0" smtClean="0"/>
              <a:t>의 기본 원리를 접합</a:t>
            </a:r>
            <a:endParaRPr lang="en-US" altLang="ko-KR" sz="18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ko-KR" sz="1800" dirty="0" smtClean="0"/>
              <a:t>DT</a:t>
            </a:r>
            <a:r>
              <a:rPr lang="ko-KR" altLang="en-US" sz="1800" dirty="0" smtClean="0"/>
              <a:t>의 특성상 깊게 자랄 수 있어 높은 분별력을 가질 수 있으나 </a:t>
            </a:r>
            <a:r>
              <a:rPr lang="en-US" altLang="ko-KR" sz="1800" dirty="0" smtClean="0"/>
              <a:t>overfitting</a:t>
            </a:r>
            <a:r>
              <a:rPr lang="ko-KR" altLang="en-US" sz="1800" dirty="0" smtClean="0"/>
              <a:t>이 발생하는 문제점이 있다</a:t>
            </a:r>
            <a:r>
              <a:rPr lang="en-US" altLang="ko-KR" sz="1800" dirty="0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800" dirty="0" smtClean="0"/>
              <a:t>Random Forests</a:t>
            </a:r>
            <a:r>
              <a:rPr lang="ko-KR" altLang="en-US" sz="1800" dirty="0" smtClean="0"/>
              <a:t>는 여러 개의 </a:t>
            </a:r>
            <a:r>
              <a:rPr lang="ko-KR" altLang="en-US" sz="1800" dirty="0" err="1" smtClean="0"/>
              <a:t>트리를</a:t>
            </a:r>
            <a:r>
              <a:rPr lang="ko-KR" altLang="en-US" sz="1800" dirty="0" smtClean="0"/>
              <a:t> 생성해서 이러한 </a:t>
            </a:r>
            <a:r>
              <a:rPr lang="en-US" altLang="ko-KR" sz="1800" dirty="0" smtClean="0"/>
              <a:t>overfitting</a:t>
            </a:r>
            <a:r>
              <a:rPr lang="ko-KR" altLang="en-US" sz="1800" dirty="0" smtClean="0"/>
              <a:t>을 평균화시켜 오류를 줄이고자 하는 모델</a:t>
            </a:r>
            <a:endParaRPr lang="en-US" altLang="ko-KR" sz="1800" dirty="0"/>
          </a:p>
          <a:p>
            <a:pPr eaLnBrk="1" hangingPunct="1">
              <a:lnSpc>
                <a:spcPct val="150000"/>
              </a:lnSpc>
            </a:pPr>
            <a:r>
              <a:rPr lang="en-US" altLang="ko-KR" sz="1800" dirty="0" smtClean="0"/>
              <a:t>Random</a:t>
            </a:r>
            <a:r>
              <a:rPr lang="ko-KR" altLang="en-US" sz="1800" dirty="0" smtClean="0"/>
              <a:t>이라는 말은 </a:t>
            </a:r>
            <a:r>
              <a:rPr lang="ko-KR" altLang="en-US" sz="1800" dirty="0" err="1" smtClean="0"/>
              <a:t>트리를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만들때</a:t>
            </a:r>
            <a:r>
              <a:rPr lang="ko-KR" altLang="en-US" sz="1800" dirty="0" smtClean="0"/>
              <a:t> 변수들을 </a:t>
            </a:r>
            <a:r>
              <a:rPr lang="ko-KR" altLang="en-US" sz="1800" dirty="0" err="1" smtClean="0"/>
              <a:t>랜덤하게</a:t>
            </a:r>
            <a:r>
              <a:rPr lang="ko-KR" altLang="en-US" sz="1800" dirty="0" smtClean="0"/>
              <a:t> 선택한다는 말이다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노드내</a:t>
            </a:r>
            <a:r>
              <a:rPr lang="ko-KR" altLang="en-US" sz="1800" dirty="0" smtClean="0"/>
              <a:t> 데이터를 자식 </a:t>
            </a:r>
            <a:r>
              <a:rPr lang="ko-KR" altLang="en-US" sz="1800" dirty="0" err="1" smtClean="0"/>
              <a:t>노드로</a:t>
            </a:r>
            <a:r>
              <a:rPr lang="ko-KR" altLang="en-US" sz="1800" dirty="0" smtClean="0"/>
              <a:t> 나누는 기준을 정할 때 전체 </a:t>
            </a:r>
            <a:r>
              <a:rPr lang="ko-KR" altLang="en-US" sz="1800" dirty="0" smtClean="0"/>
              <a:t>변수가 아니라 일부 변수만을 대상으로 가지를 나눌 기준을 찾는 방법</a:t>
            </a:r>
            <a:endParaRPr lang="en-US" altLang="ko-KR" sz="1800" dirty="0" smtClean="0"/>
          </a:p>
          <a:p>
            <a:pPr eaLnBrk="1" hangingPunct="1">
              <a:lnSpc>
                <a:spcPct val="150000"/>
              </a:lnSpc>
            </a:pPr>
            <a:r>
              <a:rPr lang="ko-KR" altLang="en-US" sz="1800" dirty="0" err="1" smtClean="0"/>
              <a:t>랜덤하게</a:t>
            </a:r>
            <a:r>
              <a:rPr lang="ko-KR" altLang="en-US" sz="1800" dirty="0" smtClean="0"/>
              <a:t> 만든 </a:t>
            </a:r>
            <a:r>
              <a:rPr lang="ko-KR" altLang="en-US" sz="1800" dirty="0" err="1" smtClean="0"/>
              <a:t>트리들에서</a:t>
            </a:r>
            <a:r>
              <a:rPr lang="ko-KR" altLang="en-US" sz="1800" dirty="0" smtClean="0"/>
              <a:t> 나오는 빈도수를 </a:t>
            </a:r>
            <a:r>
              <a:rPr lang="en-US" altLang="ko-KR" sz="1800" dirty="0" smtClean="0"/>
              <a:t>voting</a:t>
            </a:r>
            <a:r>
              <a:rPr lang="ko-KR" altLang="en-US" sz="1800" dirty="0" smtClean="0"/>
              <a:t>하여 결정</a:t>
            </a:r>
            <a:endParaRPr lang="en-US" altLang="ko-KR" sz="180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ko-KR" sz="1800" dirty="0"/>
          </a:p>
          <a:p>
            <a:pPr eaLnBrk="1" hangingPunct="1"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36152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C49BFF29-F71E-4AC9-996E-E2700E6925EB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sp>
        <p:nvSpPr>
          <p:cNvPr id="22538" name="Rectangle 9"/>
          <p:cNvSpPr>
            <a:spLocks noGrp="1" noChangeArrowheads="1"/>
          </p:cNvSpPr>
          <p:nvPr>
            <p:ph type="title"/>
          </p:nvPr>
        </p:nvSpPr>
        <p:spPr>
          <a:xfrm>
            <a:off x="742951" y="208380"/>
            <a:ext cx="8416660" cy="534988"/>
          </a:xfrm>
        </p:spPr>
        <p:txBody>
          <a:bodyPr/>
          <a:lstStyle/>
          <a:p>
            <a:pPr eaLnBrk="1" hangingPunct="1"/>
            <a:r>
              <a:rPr lang="en-US" altLang="ko-KR" smtClean="0"/>
              <a:t>Buzz </a:t>
            </a:r>
            <a:r>
              <a:rPr lang="ko-KR" altLang="en-US" smtClean="0"/>
              <a:t>분석이란</a:t>
            </a:r>
            <a:r>
              <a:rPr lang="en-US" altLang="ko-KR" dirty="0" smtClean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057" y="971803"/>
            <a:ext cx="9076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Buzz 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분석은 </a:t>
            </a:r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Web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상에 다양한 채널을 통해 존재하는 </a:t>
            </a:r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불특정 다수 고객의 평판과 의견을 수집</a:t>
            </a:r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분석하여 </a:t>
            </a:r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Marketing, Sales, Service 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의사결정에 활용 가능한 </a:t>
            </a:r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Market Insight 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정보를 분석하는 것을 말함</a:t>
            </a:r>
            <a:endParaRPr lang="ko-KR" altLang="en-US" sz="1600" b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559381" y="2227497"/>
            <a:ext cx="7372305" cy="3853990"/>
            <a:chOff x="2270568" y="2271039"/>
            <a:chExt cx="6438900" cy="3230757"/>
          </a:xfrm>
        </p:grpSpPr>
        <p:pic>
          <p:nvPicPr>
            <p:cNvPr id="8" name="그림 7" descr="buzz 1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5330" y="2271039"/>
              <a:ext cx="6429375" cy="1619250"/>
            </a:xfrm>
            <a:prstGeom prst="rect">
              <a:avLst/>
            </a:prstGeom>
          </p:spPr>
        </p:pic>
        <p:pic>
          <p:nvPicPr>
            <p:cNvPr id="9" name="그림 8" descr="buzz 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0568" y="3939696"/>
              <a:ext cx="6438900" cy="1562100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 bwMode="auto">
          <a:xfrm>
            <a:off x="943435" y="2227497"/>
            <a:ext cx="576000" cy="190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Buzz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분석</a:t>
            </a:r>
            <a:endParaRPr kumimoji="0" lang="ko-KR" altLang="en-US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936181" y="4165119"/>
            <a:ext cx="576000" cy="190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770103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C49BFF29-F71E-4AC9-996E-E2700E6925EB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sp>
        <p:nvSpPr>
          <p:cNvPr id="22538" name="Rectangle 9"/>
          <p:cNvSpPr>
            <a:spLocks noGrp="1" noChangeArrowheads="1"/>
          </p:cNvSpPr>
          <p:nvPr>
            <p:ph type="title"/>
          </p:nvPr>
        </p:nvSpPr>
        <p:spPr>
          <a:xfrm>
            <a:off x="742951" y="208380"/>
            <a:ext cx="8416660" cy="534988"/>
          </a:xfrm>
        </p:spPr>
        <p:txBody>
          <a:bodyPr/>
          <a:lstStyle/>
          <a:p>
            <a:pPr eaLnBrk="1" hangingPunct="1"/>
            <a:r>
              <a:rPr lang="en-US" altLang="ko-KR" smtClean="0"/>
              <a:t>Buzz </a:t>
            </a:r>
            <a:r>
              <a:rPr lang="ko-KR" altLang="en-US" smtClean="0"/>
              <a:t>분석 적용분야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 bwMode="auto">
          <a:xfrm>
            <a:off x="527785" y="1497487"/>
            <a:ext cx="1259438" cy="8482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Buzz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분석</a:t>
            </a:r>
            <a:endParaRPr kumimoji="0" lang="ko-KR" altLang="en-US" sz="16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27765" y="1015680"/>
            <a:ext cx="5549002" cy="37407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대표적인 </a:t>
            </a:r>
            <a:r>
              <a:rPr kumimoji="0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Buzz</a:t>
            </a:r>
            <a:r>
              <a:rPr kumimoji="0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분석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6123709" y="1015675"/>
            <a:ext cx="3366774" cy="37407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주요 적용 분야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1828787" y="1497487"/>
            <a:ext cx="4248000" cy="8482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검색 키워드를 통해 </a:t>
            </a:r>
            <a:r>
              <a:rPr lang="ko-KR" altLang="en-US" sz="1200" b="0" smtClean="0">
                <a:latin typeface="맑은 고딕" pitchFamily="50" charset="-127"/>
                <a:ea typeface="맑은 고딕" pitchFamily="50" charset="-127"/>
              </a:rPr>
              <a:t>관련된 </a:t>
            </a:r>
            <a:r>
              <a:rPr lang="en-US" altLang="ko-KR" sz="1200" b="0" smtClean="0">
                <a:latin typeface="맑은 고딕" pitchFamily="50" charset="-127"/>
                <a:ea typeface="맑은 고딕" pitchFamily="50" charset="-127"/>
              </a:rPr>
              <a:t>web</a:t>
            </a:r>
            <a:r>
              <a:rPr lang="ko-KR" altLang="en-US" sz="1200" b="0" smtClean="0">
                <a:latin typeface="맑은 고딕" pitchFamily="50" charset="-127"/>
                <a:ea typeface="맑은 고딕" pitchFamily="50" charset="-127"/>
              </a:rPr>
              <a:t> 문서를 수집하고</a:t>
            </a:r>
            <a:r>
              <a:rPr lang="en-US" altLang="ko-KR" sz="1200" b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smtClean="0">
                <a:latin typeface="맑은 고딕" pitchFamily="50" charset="-127"/>
                <a:ea typeface="맑은 고딕" pitchFamily="50" charset="-127"/>
              </a:rPr>
              <a:t>특정기간 별 발생 문서량</a:t>
            </a:r>
            <a:r>
              <a:rPr lang="en-US" altLang="ko-KR" sz="1200" b="0" smtClean="0">
                <a:latin typeface="맑은 고딕" pitchFamily="50" charset="-127"/>
                <a:ea typeface="맑은 고딕" pitchFamily="50" charset="-127"/>
              </a:rPr>
              <a:t>(Buzz</a:t>
            </a:r>
            <a:r>
              <a:rPr lang="ko-KR" altLang="en-US" sz="1200" b="0" smtClean="0">
                <a:latin typeface="맑은 고딕" pitchFamily="50" charset="-127"/>
                <a:ea typeface="맑은 고딕" pitchFamily="50" charset="-127"/>
              </a:rPr>
              <a:t>량</a:t>
            </a:r>
            <a:r>
              <a:rPr lang="en-US" altLang="ko-KR" sz="1200" b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200" b="0" smtClean="0">
                <a:latin typeface="맑은 고딕" pitchFamily="50" charset="-127"/>
                <a:ea typeface="맑은 고딕" pitchFamily="50" charset="-127"/>
              </a:rPr>
              <a:t>추이를 분석하는 기능</a:t>
            </a:r>
            <a:endParaRPr lang="en-US" altLang="ko-KR" sz="1200" b="0" smtClean="0">
              <a:latin typeface="맑은 고딕" pitchFamily="50" charset="-127"/>
              <a:ea typeface="맑은 고딕" pitchFamily="50" charset="-127"/>
            </a:endParaRPr>
          </a:p>
          <a:p>
            <a: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문서의 특성상 현재 시점뿐 아니라 과거의 원하는 특정 시점 분석 가능 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527780" y="2411912"/>
            <a:ext cx="1259438" cy="862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키워드순위분석</a:t>
            </a:r>
            <a:endParaRPr kumimoji="0" lang="ko-KR" altLang="en-US" sz="16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828782" y="2411912"/>
            <a:ext cx="4248000" cy="8620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검색 키워드를 통해 </a:t>
            </a:r>
            <a:r>
              <a:rPr lang="ko-KR" altLang="en-US" sz="1200" b="0" smtClean="0">
                <a:latin typeface="맑은 고딕" pitchFamily="50" charset="-127"/>
                <a:ea typeface="맑은 고딕" pitchFamily="50" charset="-127"/>
              </a:rPr>
              <a:t>수집된 </a:t>
            </a:r>
            <a:r>
              <a:rPr lang="en-US" altLang="ko-KR" sz="1200" b="0" smtClean="0">
                <a:latin typeface="맑은 고딕" pitchFamily="50" charset="-127"/>
                <a:ea typeface="맑은 고딕" pitchFamily="50" charset="-127"/>
              </a:rPr>
              <a:t>web</a:t>
            </a:r>
            <a:r>
              <a:rPr lang="ko-KR" altLang="en-US" sz="1200" b="0" smtClean="0">
                <a:latin typeface="맑은 고딕" pitchFamily="50" charset="-127"/>
                <a:ea typeface="맑은 고딕" pitchFamily="50" charset="-127"/>
              </a:rPr>
              <a:t> 문서 내에서</a:t>
            </a:r>
            <a:r>
              <a:rPr lang="en-US" altLang="ko-KR" sz="1200" b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smtClean="0">
                <a:latin typeface="맑은 고딕" pitchFamily="50" charset="-127"/>
                <a:ea typeface="맑은 고딕" pitchFamily="50" charset="-127"/>
              </a:rPr>
              <a:t>가장 많은 빈도를 나타낸 키워드를 추출하여 기간별 </a:t>
            </a:r>
            <a:r>
              <a:rPr lang="en-US" altLang="ko-KR" sz="1200" b="0" smtClean="0">
                <a:latin typeface="맑은 고딕" pitchFamily="50" charset="-127"/>
                <a:ea typeface="맑은 고딕" pitchFamily="50" charset="-127"/>
              </a:rPr>
              <a:t>Top </a:t>
            </a:r>
            <a:r>
              <a:rPr lang="ko-KR" altLang="en-US" sz="1200" b="0" smtClean="0">
                <a:latin typeface="맑은 고딕" pitchFamily="50" charset="-127"/>
                <a:ea typeface="맑은 고딕" pitchFamily="50" charset="-127"/>
              </a:rPr>
              <a:t>키워드 순위를 도출함</a:t>
            </a:r>
            <a:endParaRPr lang="en-US" altLang="ko-KR" sz="1200" b="0" smtClean="0">
              <a:latin typeface="맑은 고딕" pitchFamily="50" charset="-127"/>
              <a:ea typeface="맑은 고딕" pitchFamily="50" charset="-127"/>
            </a:endParaRPr>
          </a:p>
          <a:p>
            <a: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시간의 흐름에 따른 주요 키워드 변화 관찰 가능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527775" y="3354047"/>
            <a:ext cx="1259438" cy="862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연관 키워드분석</a:t>
            </a:r>
            <a:endParaRPr kumimoji="0" lang="ko-KR" altLang="en-US" sz="16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828777" y="3354047"/>
            <a:ext cx="4248000" cy="8620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단일 문장에서 특정 명사와 동시에 사용된 빈도가 높은 키워드를 추출하여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연관성 높은 키워드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연관키워드 목록을 도출하는 기능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200" b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en-US" altLang="ko-KR" sz="1200" b="0" smtClean="0">
                <a:latin typeface="맑은 고딕" pitchFamily="50" charset="-127"/>
                <a:ea typeface="맑은 고딕" pitchFamily="50" charset="-127"/>
              </a:rPr>
              <a:t>Map </a:t>
            </a:r>
            <a:r>
              <a:rPr lang="ko-KR" altLang="en-US" sz="1200" b="0" smtClean="0">
                <a:latin typeface="맑은 고딕" pitchFamily="50" charset="-127"/>
                <a:ea typeface="맑은 고딕" pitchFamily="50" charset="-127"/>
              </a:rPr>
              <a:t>등에 활용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7770" y="4282326"/>
            <a:ext cx="1259438" cy="10698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감성 분석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1828772" y="4282326"/>
            <a:ext cx="4248000" cy="10698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제품 및 브랜드에 대해 긍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부정의 감성적 표현이 사용된 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Text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수집한 후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en-US" altLang="ko-KR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긍</a:t>
            </a:r>
            <a:r>
              <a:rPr kumimoji="0" lang="en-US" altLang="ko-KR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부정의 표현의 정도를 수치화</a:t>
            </a:r>
            <a:r>
              <a:rPr kumimoji="0" lang="en-US" altLang="ko-KR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점수화</a:t>
            </a:r>
            <a:r>
              <a:rPr kumimoji="0" lang="en-US" altLang="ko-KR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하여 제품 및 브랜드에 대한 평판을 정량화하는 분석</a:t>
            </a:r>
            <a:endParaRPr kumimoji="0" lang="en-US" altLang="ko-KR" sz="12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200" b="0" baseline="0" smtClean="0">
                <a:latin typeface="맑은 고딕" pitchFamily="50" charset="-127"/>
                <a:ea typeface="맑은 고딕" pitchFamily="50" charset="-127"/>
              </a:rPr>
              <a:t>문서의 감성적 부분을 추출하는 </a:t>
            </a:r>
            <a:r>
              <a:rPr lang="en-US" altLang="ko-KR" sz="1200" b="0" baseline="0" smtClean="0">
                <a:latin typeface="맑은 고딕" pitchFamily="50" charset="-127"/>
                <a:ea typeface="맑은 고딕" pitchFamily="50" charset="-127"/>
              </a:rPr>
              <a:t>Text Mining 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27765" y="5404576"/>
            <a:ext cx="1259438" cy="73728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포지셔닝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Map</a:t>
            </a:r>
            <a:r>
              <a:rPr kumimoji="0" lang="ko-KR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분석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1828767" y="5404576"/>
            <a:ext cx="4248000" cy="7372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제품 및 </a:t>
            </a:r>
            <a:r>
              <a:rPr lang="ko-KR" altLang="en-US" sz="1200" b="0" smtClean="0">
                <a:latin typeface="맑은 고딕" pitchFamily="50" charset="-127"/>
                <a:ea typeface="맑은 고딕" pitchFamily="50" charset="-127"/>
              </a:rPr>
              <a:t>브랜드의 주요 속성별 감성평가 점수를 상대적으로 비교하여</a:t>
            </a:r>
            <a:r>
              <a:rPr lang="en-US" altLang="ko-KR" sz="1200" b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smtClean="0">
                <a:latin typeface="맑은 고딕" pitchFamily="50" charset="-127"/>
                <a:ea typeface="맑은 고딕" pitchFamily="50" charset="-127"/>
              </a:rPr>
              <a:t>경쟁 제품 대비 상대적인 강</a:t>
            </a:r>
            <a:r>
              <a:rPr lang="en-US" altLang="ko-KR" sz="1200" b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0" smtClean="0">
                <a:latin typeface="맑은 고딕" pitchFamily="50" charset="-127"/>
                <a:ea typeface="맑은 고딕" pitchFamily="50" charset="-127"/>
              </a:rPr>
              <a:t>약점을 분석하는 기법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7675418" y="1497487"/>
            <a:ext cx="1815065" cy="8482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신제품 출시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이슈 발생 등에 따른 온라인 여론 발생 추이분석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7675413" y="2411912"/>
            <a:ext cx="1815065" cy="8482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Top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키워드 변화를 통한 고객 관심 동향 분석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7675408" y="3367902"/>
            <a:ext cx="1815065" cy="8482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고객이 인지하는 제품 이미지 분석 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경쟁제품과의 이미지 비교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7675403" y="4310037"/>
            <a:ext cx="1815065" cy="10421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제품 속성별 강약점 평가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smtClean="0">
                <a:latin typeface="맑은 고딕" pitchFamily="50" charset="-127"/>
                <a:ea typeface="맑은 고딕" pitchFamily="50" charset="-127"/>
              </a:rPr>
              <a:t>온라인 쇼핑몰 거래 제품의 속성별 평점분석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7675398" y="5418432"/>
            <a:ext cx="1815065" cy="723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경쟁사 대비 상대적 우위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열위에 있는 자사제품 속성 비교분석</a:t>
            </a:r>
          </a:p>
        </p:txBody>
      </p:sp>
      <p:pic>
        <p:nvPicPr>
          <p:cNvPr id="29" name="그림 28" descr="buzz 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09854" y="1491667"/>
            <a:ext cx="1565544" cy="85405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 bwMode="auto">
          <a:xfrm>
            <a:off x="7065819" y="1874665"/>
            <a:ext cx="576000" cy="13854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1" name="그림 30" descr="buzz 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09854" y="2438376"/>
            <a:ext cx="1531965" cy="835580"/>
          </a:xfrm>
          <a:prstGeom prst="rect">
            <a:avLst/>
          </a:prstGeom>
        </p:spPr>
      </p:pic>
      <p:pic>
        <p:nvPicPr>
          <p:cNvPr id="32" name="그림 31" descr="buzz 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9854" y="3367901"/>
            <a:ext cx="1531965" cy="848189"/>
          </a:xfrm>
          <a:prstGeom prst="rect">
            <a:avLst/>
          </a:prstGeom>
        </p:spPr>
      </p:pic>
      <p:pic>
        <p:nvPicPr>
          <p:cNvPr id="33" name="그림 32" descr="buzz 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09854" y="4310037"/>
            <a:ext cx="1529196" cy="1042100"/>
          </a:xfrm>
          <a:prstGeom prst="rect">
            <a:avLst/>
          </a:prstGeom>
        </p:spPr>
      </p:pic>
      <p:pic>
        <p:nvPicPr>
          <p:cNvPr id="34" name="그림 33" descr="buzz 7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23709" y="5418432"/>
            <a:ext cx="1529196" cy="74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21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 bwMode="auto">
          <a:xfrm>
            <a:off x="5694218" y="2147468"/>
            <a:ext cx="3796260" cy="30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27765" y="2147473"/>
            <a:ext cx="4932332" cy="30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C49BFF29-F71E-4AC9-996E-E2700E6925EB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22538" name="Rectangle 9"/>
          <p:cNvSpPr>
            <a:spLocks noGrp="1" noChangeArrowheads="1"/>
          </p:cNvSpPr>
          <p:nvPr>
            <p:ph type="title"/>
          </p:nvPr>
        </p:nvSpPr>
        <p:spPr>
          <a:xfrm>
            <a:off x="742951" y="208380"/>
            <a:ext cx="8416660" cy="534988"/>
          </a:xfrm>
        </p:spPr>
        <p:txBody>
          <a:bodyPr/>
          <a:lstStyle/>
          <a:p>
            <a:pPr eaLnBrk="1" hangingPunct="1"/>
            <a:r>
              <a:rPr lang="en-US" altLang="ko-KR" smtClean="0"/>
              <a:t>A</a:t>
            </a:r>
            <a:r>
              <a:rPr lang="ko-KR" altLang="en-US" smtClean="0"/>
              <a:t>유업 </a:t>
            </a:r>
            <a:r>
              <a:rPr lang="en-US" altLang="ko-KR" smtClean="0"/>
              <a:t>Buzz </a:t>
            </a:r>
            <a:r>
              <a:rPr lang="ko-KR" altLang="en-US" smtClean="0"/>
              <a:t>분석 사례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66057" y="1027223"/>
            <a:ext cx="9076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자녀양육에 관심이 많고 제품권유가 활발한 고객을 가진 </a:t>
            </a:r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유업의 업의 특성상</a:t>
            </a:r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온라인 </a:t>
            </a:r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Buzz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분석으로 신속한 이슈 파악 및 마케팅 전략 변화를 통해 소비자 트랜드 선도 및 로열티 제고</a:t>
            </a:r>
            <a:endParaRPr lang="ko-KR" altLang="en-US" sz="16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527765" y="1773400"/>
            <a:ext cx="4932332" cy="37407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소비자 라이프스타일 현황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5694218" y="1773395"/>
            <a:ext cx="3796265" cy="37407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A</a:t>
            </a:r>
            <a:r>
              <a:rPr kumimoji="0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유업 고객 특성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687532" y="2285994"/>
            <a:ext cx="4549484" cy="8482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항상 주변에서 접촉하는 매체 중 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TV(96.5%)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와 인터넷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(72.7%)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비중이 가장 높으며 대부분의 소비자는 새로운 정보</a:t>
            </a:r>
            <a:r>
              <a:rPr kumimoji="0" lang="ko-KR" altLang="en-US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제품에 대한 상세 평가에 대해 검색</a:t>
            </a:r>
            <a:r>
              <a:rPr kumimoji="0" lang="en-US" altLang="ko-KR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(49.9%)</a:t>
            </a:r>
            <a:r>
              <a:rPr kumimoji="0" lang="ko-KR" altLang="en-US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위해 인터넷을 이용하고 있음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687527" y="3186564"/>
            <a:ext cx="4549484" cy="5403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우유와 요구르트 등의 유제품은 타 음료제품 보다 주위의 권유 및 평가에 의해 구매하는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경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우가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많음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687522" y="3810034"/>
            <a:ext cx="4549484" cy="5403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우유는 해당 상품에 대해 적극 추천하고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한번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선택한 브랜드에 대한 로열티가 높음 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687517" y="4405794"/>
            <a:ext cx="4549484" cy="7480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소비자의 건강과 함께 자녀양육에 대한 관심이 지속적으로 유지됨에 따라 먹거리에 대한 관심 정도 또한 동반 상승할 것으로 사려됨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5832761" y="3006444"/>
            <a:ext cx="3588447" cy="5403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고객 접촉이 높은 </a:t>
            </a:r>
            <a:r>
              <a:rPr lang="ko-KR" altLang="en-US" sz="1200" b="0" smtClean="0">
                <a:latin typeface="맑은 고딕" pitchFamily="50" charset="-127"/>
                <a:ea typeface="맑은 고딕" pitchFamily="50" charset="-127"/>
              </a:rPr>
              <a:t>인터넷 매체를 통해 많은 여론이 형성되고 고객 사이에 제품 권유가 활발함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5832756" y="3823884"/>
            <a:ext cx="3588447" cy="5403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자녀 양육에 관심이 많은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고객층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많음</a:t>
            </a:r>
          </a:p>
        </p:txBody>
      </p:sp>
      <p:cxnSp>
        <p:nvCxnSpPr>
          <p:cNvPr id="48" name="직선 화살표 연결선 47"/>
          <p:cNvCxnSpPr>
            <a:stCxn id="42" idx="3"/>
            <a:endCxn id="44" idx="1"/>
          </p:cNvCxnSpPr>
          <p:nvPr/>
        </p:nvCxnSpPr>
        <p:spPr bwMode="auto">
          <a:xfrm flipV="1">
            <a:off x="5237001" y="4094036"/>
            <a:ext cx="595755" cy="685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직선 화살표 연결선 49"/>
          <p:cNvCxnSpPr>
            <a:stCxn id="39" idx="3"/>
          </p:cNvCxnSpPr>
          <p:nvPr/>
        </p:nvCxnSpPr>
        <p:spPr bwMode="auto">
          <a:xfrm>
            <a:off x="5237016" y="2710110"/>
            <a:ext cx="595740" cy="476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직선 화살표 연결선 51"/>
          <p:cNvCxnSpPr>
            <a:stCxn id="40" idx="3"/>
          </p:cNvCxnSpPr>
          <p:nvPr/>
        </p:nvCxnSpPr>
        <p:spPr bwMode="auto">
          <a:xfrm flipV="1">
            <a:off x="5237011" y="3186564"/>
            <a:ext cx="595745" cy="270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직선 화살표 연결선 53"/>
          <p:cNvCxnSpPr>
            <a:stCxn id="41" idx="3"/>
            <a:endCxn id="43" idx="1"/>
          </p:cNvCxnSpPr>
          <p:nvPr/>
        </p:nvCxnSpPr>
        <p:spPr bwMode="auto">
          <a:xfrm flipV="1">
            <a:off x="5237006" y="3276596"/>
            <a:ext cx="595755" cy="8035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직사각형 54"/>
          <p:cNvSpPr/>
          <p:nvPr/>
        </p:nvSpPr>
        <p:spPr bwMode="auto">
          <a:xfrm>
            <a:off x="527765" y="5373216"/>
            <a:ext cx="8962713" cy="68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인터넷 </a:t>
            </a: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Buzz 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분석을 통해 사회적 이슈 또는 기업에 대한 이미지 변화를 신속히 파악하고 이에 대한 언론 대응 또는 마케팅 전략 변화를 통해 소비자 트랜드를 선도해 고객의 로열티 제고에 활용 </a:t>
            </a:r>
          </a:p>
        </p:txBody>
      </p:sp>
    </p:spTree>
    <p:extLst>
      <p:ext uri="{BB962C8B-B14F-4D97-AF65-F5344CB8AC3E}">
        <p14:creationId xmlns:p14="http://schemas.microsoft.com/office/powerpoint/2010/main" val="49582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C49BFF29-F71E-4AC9-996E-E2700E6925EB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sp>
        <p:nvSpPr>
          <p:cNvPr id="22538" name="Rectangle 9"/>
          <p:cNvSpPr>
            <a:spLocks noGrp="1" noChangeArrowheads="1"/>
          </p:cNvSpPr>
          <p:nvPr>
            <p:ph type="title"/>
          </p:nvPr>
        </p:nvSpPr>
        <p:spPr>
          <a:xfrm>
            <a:off x="742951" y="208380"/>
            <a:ext cx="8416660" cy="534988"/>
          </a:xfrm>
        </p:spPr>
        <p:txBody>
          <a:bodyPr/>
          <a:lstStyle/>
          <a:p>
            <a:pPr eaLnBrk="1" hangingPunct="1"/>
            <a:r>
              <a:rPr lang="en-US" altLang="ko-KR" smtClean="0"/>
              <a:t>A</a:t>
            </a:r>
            <a:r>
              <a:rPr lang="ko-KR" altLang="en-US" smtClean="0"/>
              <a:t>유업 </a:t>
            </a:r>
            <a:r>
              <a:rPr lang="en-US" altLang="ko-KR" smtClean="0"/>
              <a:t>Buzz </a:t>
            </a:r>
            <a:r>
              <a:rPr lang="ko-KR" altLang="en-US" smtClean="0"/>
              <a:t>추이 분석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66057" y="1027223"/>
            <a:ext cx="9076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가격인상 등 주요 이슈에 대한 추이 분석을 통해 고객 반응을 즉각적으로 파악하여 민감한 부정적 이슈에 대해서는 빠른 대응을 통해 리스크를 최소화</a:t>
            </a:r>
            <a:endParaRPr lang="ko-KR" altLang="en-US" sz="1600" b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 descr="buzz 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4950" y="2761415"/>
            <a:ext cx="6896100" cy="32194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532909" y="2078182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smtClean="0">
                <a:latin typeface="맑은 고딕" pitchFamily="50" charset="-127"/>
                <a:ea typeface="맑은 고딕" pitchFamily="50" charset="-127"/>
              </a:rPr>
              <a:t>Buzz </a:t>
            </a:r>
            <a:r>
              <a:rPr lang="ko-KR" altLang="en-US" sz="1600" u="sng" smtClean="0">
                <a:latin typeface="맑은 고딕" pitchFamily="50" charset="-127"/>
                <a:ea typeface="맑은 고딕" pitchFamily="50" charset="-127"/>
              </a:rPr>
              <a:t>추이 및 연관키워드</a:t>
            </a:r>
            <a:endParaRPr lang="ko-KR" altLang="en-US" sz="1600" u="sng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762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auto">
          <a:xfrm>
            <a:off x="752880" y="2035496"/>
            <a:ext cx="3780000" cy="147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C49BFF29-F71E-4AC9-996E-E2700E6925EB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22538" name="Rectangle 9"/>
          <p:cNvSpPr>
            <a:spLocks noGrp="1" noChangeArrowheads="1"/>
          </p:cNvSpPr>
          <p:nvPr>
            <p:ph type="title"/>
          </p:nvPr>
        </p:nvSpPr>
        <p:spPr>
          <a:xfrm>
            <a:off x="742951" y="208380"/>
            <a:ext cx="8416660" cy="534988"/>
          </a:xfrm>
        </p:spPr>
        <p:txBody>
          <a:bodyPr/>
          <a:lstStyle/>
          <a:p>
            <a:pPr eaLnBrk="1" hangingPunct="1"/>
            <a:r>
              <a:rPr lang="ko-KR" altLang="en-US" smtClean="0"/>
              <a:t>문서출처별 </a:t>
            </a:r>
            <a:r>
              <a:rPr lang="en-US" altLang="ko-KR" smtClean="0"/>
              <a:t>Buzz </a:t>
            </a:r>
            <a:r>
              <a:rPr lang="ko-KR" altLang="en-US" smtClean="0"/>
              <a:t>추이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66057" y="937784"/>
            <a:ext cx="9076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기사화된 이슈는 커뮤니티를 통해 급속도로 확산되고 지식 사이트는 사전 징후 발견</a:t>
            </a:r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블로그는 시즌별 고객 관심사를 파악하는데 유용함 </a:t>
            </a:r>
            <a:endParaRPr lang="ko-KR" altLang="en-US" sz="1600" b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기사.JPG"/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445" y="2104757"/>
            <a:ext cx="3636000" cy="1332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742950" y="1672173"/>
            <a:ext cx="3780000" cy="3494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기사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5181835" y="2035496"/>
            <a:ext cx="3780000" cy="154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171905" y="1672173"/>
            <a:ext cx="3780000" cy="3494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16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191765" y="4617304"/>
            <a:ext cx="3780000" cy="154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181835" y="4253981"/>
            <a:ext cx="3780000" cy="3494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블로그</a:t>
            </a:r>
            <a:endParaRPr kumimoji="0" lang="ko-KR" altLang="en-US" sz="16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762810" y="4610112"/>
            <a:ext cx="3780000" cy="154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752880" y="4246789"/>
            <a:ext cx="3780000" cy="3494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지식</a:t>
            </a:r>
            <a:endParaRPr kumimoji="0" lang="ko-KR" altLang="en-US" sz="16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 descr="커뮤니티.JPG"/>
          <p:cNvPicPr preferRelativeResize="0"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45695" y="2090901"/>
            <a:ext cx="3636000" cy="1332000"/>
          </a:xfrm>
          <a:prstGeom prst="rect">
            <a:avLst/>
          </a:prstGeom>
        </p:spPr>
      </p:pic>
      <p:pic>
        <p:nvPicPr>
          <p:cNvPr id="9" name="그림 8" descr="지식.JPG"/>
          <p:cNvPicPr preferRelativeResize="0"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5995" y="4714288"/>
            <a:ext cx="3636000" cy="1332000"/>
          </a:xfrm>
          <a:prstGeom prst="rect">
            <a:avLst/>
          </a:prstGeom>
        </p:spPr>
      </p:pic>
      <p:pic>
        <p:nvPicPr>
          <p:cNvPr id="8" name="그림 7" descr="블로그.JPG"/>
          <p:cNvPicPr preferRelativeResize="0"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72547" y="4686577"/>
            <a:ext cx="3636000" cy="13320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 bwMode="auto">
          <a:xfrm>
            <a:off x="5217985" y="3207933"/>
            <a:ext cx="212996" cy="3154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1992" y="3540440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언론 보도에 따른 사회적 이슈화</a:t>
            </a:r>
            <a:endParaRPr lang="ko-KR" altLang="en-US" sz="120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8132" y="3942230"/>
            <a:ext cx="3698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사회적 이슈에 대한 사전 징후 및 소비자 관심 증대</a:t>
            </a:r>
            <a:endParaRPr lang="ko-KR" altLang="en-US" sz="120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29125" y="3597351"/>
            <a:ext cx="3336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관련 인터넷 사이트 내 급속한 부정 여론 형성</a:t>
            </a:r>
            <a:endParaRPr lang="ko-KR" altLang="en-US" sz="120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6485" y="3943721"/>
            <a:ext cx="3828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사회적 이슈보다 개인적 관심사에 더 많은 </a:t>
            </a:r>
            <a:r>
              <a:rPr lang="en-US" altLang="ko-KR" sz="120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Buzz </a:t>
            </a:r>
            <a:r>
              <a:rPr lang="ko-KR" altLang="en-US" sz="120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존재</a:t>
            </a:r>
            <a:endParaRPr lang="ko-KR" altLang="en-US" sz="120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305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C49BFF29-F71E-4AC9-996E-E2700E6925EB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  <p:sp>
        <p:nvSpPr>
          <p:cNvPr id="22538" name="Rectangle 9"/>
          <p:cNvSpPr>
            <a:spLocks noGrp="1" noChangeArrowheads="1"/>
          </p:cNvSpPr>
          <p:nvPr>
            <p:ph type="title"/>
          </p:nvPr>
        </p:nvSpPr>
        <p:spPr>
          <a:xfrm>
            <a:off x="742951" y="208380"/>
            <a:ext cx="8416660" cy="534988"/>
          </a:xfrm>
        </p:spPr>
        <p:txBody>
          <a:bodyPr/>
          <a:lstStyle/>
          <a:p>
            <a:pPr eaLnBrk="1" hangingPunct="1"/>
            <a:r>
              <a:rPr lang="ko-KR" altLang="en-US" smtClean="0"/>
              <a:t>제품 이미지 제고 측면의 광고 전략 방향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66057" y="1027223"/>
            <a:ext cx="9076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멜라민 파동</a:t>
            </a:r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가격 인상</a:t>
            </a:r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의 영향으로 </a:t>
            </a:r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Q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유업의 부정적 이미지가 상대적으로 높아져</a:t>
            </a:r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광고 전략을 통한 긍정적 이미지 제고를 위한 광고 전략이 필요</a:t>
            </a:r>
            <a:endParaRPr lang="ko-KR" altLang="en-US" sz="1600" b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 descr="광고전략방향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1" y="1957392"/>
            <a:ext cx="8416660" cy="381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15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C49BFF29-F71E-4AC9-996E-E2700E6925EB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  <p:sp>
        <p:nvSpPr>
          <p:cNvPr id="22538" name="Rectangle 9"/>
          <p:cNvSpPr>
            <a:spLocks noGrp="1" noChangeArrowheads="1"/>
          </p:cNvSpPr>
          <p:nvPr>
            <p:ph type="title"/>
          </p:nvPr>
        </p:nvSpPr>
        <p:spPr>
          <a:xfrm>
            <a:off x="742951" y="208380"/>
            <a:ext cx="8416660" cy="534988"/>
          </a:xfrm>
        </p:spPr>
        <p:txBody>
          <a:bodyPr/>
          <a:lstStyle/>
          <a:p>
            <a:pPr eaLnBrk="1" hangingPunct="1"/>
            <a:r>
              <a:rPr lang="en-US" altLang="ko-KR" smtClean="0"/>
              <a:t>Navigation </a:t>
            </a:r>
            <a:r>
              <a:rPr lang="ko-KR" altLang="en-US" smtClean="0"/>
              <a:t>시장 동향 분석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66057" y="1027223"/>
            <a:ext cx="9076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고객들이 웹 문서에 중점적으로 표현한 키워드와 </a:t>
            </a:r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Opinion(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긍</a:t>
            </a:r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부정</a:t>
            </a:r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분석을 통해 </a:t>
            </a:r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Navigation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에 대한 고객 니즈 및 리딩 제품군의 강</a:t>
            </a:r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약점을 파악하여 마케팅 전략 수립 및 신제품 개발에 활용</a:t>
            </a:r>
            <a:endParaRPr lang="ko-KR" altLang="en-US" sz="16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622" y="210287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u="sng" smtClean="0">
                <a:latin typeface="맑은 고딕" pitchFamily="50" charset="-127"/>
                <a:ea typeface="맑은 고딕" pitchFamily="50" charset="-127"/>
              </a:rPr>
              <a:t>분석 목적</a:t>
            </a:r>
            <a:endParaRPr lang="ko-KR" altLang="en-US" sz="1600" u="sng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6943" y="210287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u="sng" smtClean="0">
                <a:latin typeface="맑은 고딕" pitchFamily="50" charset="-127"/>
                <a:ea typeface="맑은 고딕" pitchFamily="50" charset="-127"/>
              </a:rPr>
              <a:t>분석 대상</a:t>
            </a:r>
            <a:endParaRPr lang="ko-KR" altLang="en-US" sz="1600" u="sng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3044" y="2102875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u="sng" smtClean="0">
                <a:latin typeface="맑은 고딕" pitchFamily="50" charset="-127"/>
                <a:ea typeface="맑은 고딕" pitchFamily="50" charset="-127"/>
              </a:rPr>
              <a:t>상대 분석 주제</a:t>
            </a:r>
            <a:endParaRPr lang="ko-KR" altLang="en-US" sz="1600" u="sng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8893" y="210287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u="sng" smtClean="0">
                <a:latin typeface="맑은 고딕" pitchFamily="50" charset="-127"/>
                <a:ea typeface="맑은 고딕" pitchFamily="50" charset="-127"/>
              </a:rPr>
              <a:t>적용 기법</a:t>
            </a:r>
            <a:endParaRPr lang="ko-KR" altLang="en-US" sz="1600" u="sng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27785" y="2615436"/>
            <a:ext cx="1259438" cy="12084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Navigation </a:t>
            </a:r>
            <a:r>
              <a:rPr kumimoji="0" lang="ko-KR" altLang="en-US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선택의 주요 기준 파악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527775" y="4416577"/>
            <a:ext cx="1259438" cy="11529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Leading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제품 강약점 파악</a:t>
            </a:r>
            <a:endParaRPr kumimoji="0" lang="ko-KR" altLang="en-US" sz="14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219844" y="2712421"/>
            <a:ext cx="1507030" cy="9728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Navigation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시장</a:t>
            </a:r>
            <a:r>
              <a:rPr kumimoji="0" lang="ko-KR" alt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전반의 고객 관심</a:t>
            </a:r>
            <a:r>
              <a:rPr kumimoji="0" lang="en-US" altLang="ko-KR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니즈</a:t>
            </a:r>
            <a:r>
              <a:rPr kumimoji="0" lang="en-US" altLang="ko-KR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219839" y="4485856"/>
            <a:ext cx="1507030" cy="9728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Navigation 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대표 제품군</a:t>
            </a: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 bwMode="auto">
          <a:xfrm>
            <a:off x="566057" y="3976246"/>
            <a:ext cx="83957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직사각형 15"/>
          <p:cNvSpPr/>
          <p:nvPr/>
        </p:nvSpPr>
        <p:spPr bwMode="auto">
          <a:xfrm>
            <a:off x="4167963" y="2684706"/>
            <a:ext cx="2814727" cy="48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Navigation 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제품 속성에 대한 관심 키워드 분석</a:t>
            </a: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181813" y="3280466"/>
            <a:ext cx="2814727" cy="48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Navigation 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브랜드에 대한 고객 관심도 분석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4167958" y="4125621"/>
            <a:ext cx="2814727" cy="48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Navigation 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대표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제품군 이미지 분석</a:t>
            </a: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181808" y="4721381"/>
            <a:ext cx="2814727" cy="48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Navigation  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대표 제품군의 속성별 감성 평가</a:t>
            </a: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181803" y="5330996"/>
            <a:ext cx="2814727" cy="48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제품 속성별 상대적 강약점 평가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7229914" y="2684701"/>
            <a:ext cx="1929698" cy="48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제품 속성 관련 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Top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키워드 분석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7243764" y="3280461"/>
            <a:ext cx="1929698" cy="48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브랜드 키워드 노출 비율 분석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7229909" y="4125616"/>
            <a:ext cx="1929698" cy="48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브랜드별 연관 키워드 분석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7243759" y="4721376"/>
            <a:ext cx="1929698" cy="48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Navigation 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속성별 긍부정 평가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7243754" y="5330991"/>
            <a:ext cx="1929698" cy="48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Navigation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속성별 포지셔닝 맵</a:t>
            </a:r>
          </a:p>
        </p:txBody>
      </p:sp>
    </p:spTree>
    <p:extLst>
      <p:ext uri="{BB962C8B-B14F-4D97-AF65-F5344CB8AC3E}">
        <p14:creationId xmlns:p14="http://schemas.microsoft.com/office/powerpoint/2010/main" val="1150255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기계 학습의 기원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96752"/>
            <a:ext cx="8650431" cy="4608694"/>
          </a:xfrm>
        </p:spPr>
        <p:txBody>
          <a:bodyPr/>
          <a:lstStyle/>
          <a:p>
            <a:pPr eaLnBrk="1" hangingPunct="1"/>
            <a:r>
              <a:rPr lang="ko-KR" altLang="en-US" sz="1800" dirty="0" smtClean="0"/>
              <a:t>데이터의 폭발은 </a:t>
            </a:r>
            <a:r>
              <a:rPr lang="ko-KR" altLang="en-US" sz="1800" dirty="0" err="1" smtClean="0"/>
              <a:t>빅데이터</a:t>
            </a:r>
            <a:r>
              <a:rPr lang="ko-KR" altLang="en-US" sz="1800" dirty="0" smtClean="0"/>
              <a:t> 시대를 이끌었다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하지만 인류는 항상 데이터에 포위돼 살아왔다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지금이 특별한 이유는 우리가 데이터를 쉽게 다룰 수 있기 때문이다</a:t>
            </a:r>
            <a:r>
              <a:rPr lang="en-US" altLang="ko-KR" sz="1800" dirty="0" smtClean="0"/>
              <a:t>.</a:t>
            </a:r>
            <a:endParaRPr lang="en-US" altLang="ko-KR" sz="2000" dirty="0"/>
          </a:p>
          <a:p>
            <a:pPr eaLnBrk="1" hangingPunct="1"/>
            <a:r>
              <a:rPr lang="ko-KR" altLang="en-US" sz="1800" dirty="0" smtClean="0"/>
              <a:t>데이터를 이해하는 체계적인 방법을 갖고 있다면 이 많은 양의 정보는 의사결정에 영향을 미칠 것이다</a:t>
            </a:r>
            <a:r>
              <a:rPr lang="en-US" altLang="ko-KR" sz="1800" dirty="0" smtClean="0"/>
              <a:t>.</a:t>
            </a:r>
          </a:p>
          <a:p>
            <a:pPr eaLnBrk="1" hangingPunct="1"/>
            <a:endParaRPr lang="en-US" altLang="ko-KR" sz="1800" dirty="0" smtClean="0"/>
          </a:p>
          <a:p>
            <a:pPr eaLnBrk="1" hangingPunct="1"/>
            <a:r>
              <a:rPr lang="ko-KR" altLang="en-US" sz="1800" dirty="0" smtClean="0"/>
              <a:t>기계 학습은 데이터를 지능 행위로 변환하는 컴퓨터 알고리즘을 연구하는 분야</a:t>
            </a:r>
            <a:endParaRPr lang="en-US" altLang="ko-KR" sz="1600" dirty="0" smtClean="0"/>
          </a:p>
          <a:p>
            <a:pPr lvl="1" eaLnBrk="1" hangingPunct="1"/>
            <a:r>
              <a:rPr lang="ko-KR" altLang="en-US" sz="1600" dirty="0" smtClean="0"/>
              <a:t>사용 가능한 데이터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통계 기법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컴퓨터 파워를 바탕으로 한다</a:t>
            </a:r>
            <a:r>
              <a:rPr lang="en-US" altLang="ko-KR" sz="1600" dirty="0" smtClean="0"/>
              <a:t>.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1800" dirty="0" smtClean="0"/>
              <a:t>기계 학습과 </a:t>
            </a:r>
            <a:r>
              <a:rPr lang="ko-KR" altLang="en-US" sz="1800" dirty="0" err="1" smtClean="0"/>
              <a:t>데이터마이닝의</a:t>
            </a:r>
            <a:r>
              <a:rPr lang="ko-KR" altLang="en-US" sz="1800" dirty="0" smtClean="0"/>
              <a:t> 차이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600" dirty="0" smtClean="0"/>
              <a:t>기계 학습은 알려진 작업을 수행하는데 초점이 맞춰지는 경향이 있다는 점</a:t>
            </a:r>
            <a:endParaRPr lang="en-US" altLang="ko-KR" sz="1600" dirty="0" smtClean="0"/>
          </a:p>
          <a:p>
            <a:pPr lvl="1" eaLnBrk="1" hangingPunct="1"/>
            <a:r>
              <a:rPr lang="ko-KR" altLang="en-US" sz="1600" dirty="0" smtClean="0"/>
              <a:t>예를 들어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기계 학습을 로봇이 차를 운전하는데 사용한다면 </a:t>
            </a:r>
            <a:r>
              <a:rPr lang="ko-KR" altLang="en-US" sz="1600" dirty="0" err="1" smtClean="0"/>
              <a:t>데이터마이닝은</a:t>
            </a:r>
            <a:r>
              <a:rPr lang="ko-KR" altLang="en-US" sz="1600" dirty="0" smtClean="0"/>
              <a:t> 가장 안전한 차의 종류를 학습하는 데 사용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821938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C49BFF29-F71E-4AC9-996E-E2700E6925EB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  <p:sp>
        <p:nvSpPr>
          <p:cNvPr id="22538" name="Rectangle 9"/>
          <p:cNvSpPr>
            <a:spLocks noGrp="1" noChangeArrowheads="1"/>
          </p:cNvSpPr>
          <p:nvPr>
            <p:ph type="title"/>
          </p:nvPr>
        </p:nvSpPr>
        <p:spPr>
          <a:xfrm>
            <a:off x="742951" y="208380"/>
            <a:ext cx="8416660" cy="534988"/>
          </a:xfrm>
        </p:spPr>
        <p:txBody>
          <a:bodyPr/>
          <a:lstStyle/>
          <a:p>
            <a:pPr eaLnBrk="1" hangingPunct="1"/>
            <a:r>
              <a:rPr lang="en-US" altLang="ko-KR" smtClean="0"/>
              <a:t>Buzz </a:t>
            </a:r>
            <a:r>
              <a:rPr lang="ko-KR" altLang="en-US" smtClean="0"/>
              <a:t>발생 추이 및 관심 키워드 변화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66057" y="980728"/>
            <a:ext cx="9076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기간별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Top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키워드 분석을 통해 고객 관심사의 변화 추이를 확인할 수 있으며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이를 바탕으로 신제품 개발 및 서비스 개선을 통한 고객만족도를 향상시킬 수 있음</a:t>
            </a:r>
            <a:endParaRPr lang="ko-K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412" y="1628800"/>
            <a:ext cx="4021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smtClean="0">
                <a:latin typeface="맑은 고딕" pitchFamily="50" charset="-127"/>
                <a:ea typeface="맑은 고딕" pitchFamily="50" charset="-127"/>
              </a:rPr>
              <a:t>Navigation </a:t>
            </a:r>
            <a:r>
              <a:rPr lang="ko-KR" altLang="en-US" sz="1600" u="sng" smtClean="0">
                <a:latin typeface="맑은 고딕" pitchFamily="50" charset="-127"/>
                <a:ea typeface="맑은 고딕" pitchFamily="50" charset="-127"/>
              </a:rPr>
              <a:t>속성에 대한 </a:t>
            </a:r>
            <a:r>
              <a:rPr lang="en-US" altLang="ko-KR" sz="1600" u="sng" smtClean="0">
                <a:latin typeface="맑은 고딕" pitchFamily="50" charset="-127"/>
                <a:ea typeface="맑은 고딕" pitchFamily="50" charset="-127"/>
              </a:rPr>
              <a:t>Top </a:t>
            </a:r>
            <a:r>
              <a:rPr lang="ko-KR" altLang="en-US" sz="1600" u="sng" smtClean="0">
                <a:latin typeface="맑은 고딕" pitchFamily="50" charset="-127"/>
                <a:ea typeface="맑은 고딕" pitchFamily="50" charset="-127"/>
              </a:rPr>
              <a:t>키워드 변화</a:t>
            </a:r>
            <a:endParaRPr lang="ko-KR" altLang="en-US" sz="1600" u="sng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742951" y="4558154"/>
            <a:ext cx="5477740" cy="1597735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년간 지속적으로 표현되는 키워드는 가격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업데이트 임</a:t>
            </a:r>
            <a:endParaRPr kumimoji="0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Navigation 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시장 성장기인 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‘06 ~ ’07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년에는 탑재된 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Map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의 종류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화면 크기 등 제품의 본원적인 속성과 관련된 니즈가 가장 많이 표현됨</a:t>
            </a:r>
            <a:endParaRPr lang="en-US" altLang="ko-KR" sz="1400" b="0" smtClean="0"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’07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년 하반기 이후에는 매립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후방카메라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3D,</a:t>
            </a:r>
            <a:r>
              <a:rPr kumimoji="0" lang="en-US" altLang="ko-KR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하이패스 등 부가적인 요소에 대한 키워드가 상위에 나타나기 시작함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6694859" y="4545606"/>
            <a:ext cx="2670810" cy="1610283"/>
          </a:xfrm>
          <a:prstGeom prst="rect">
            <a:avLst/>
          </a:prstGeom>
          <a:solidFill>
            <a:srgbClr val="92D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고객은 가격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업데이트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en-US" altLang="ko-KR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지도 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종류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화면 크기 등에 기본적으로 관심을 갖는 가운데 최근에는 부가기능 설치에 대해 관심을 확대하고 있음</a:t>
            </a: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오각형 28"/>
          <p:cNvSpPr/>
          <p:nvPr/>
        </p:nvSpPr>
        <p:spPr bwMode="auto">
          <a:xfrm>
            <a:off x="6317676" y="4557965"/>
            <a:ext cx="283950" cy="1595905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1" name="그림 30" descr="navigation 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1" y="1991159"/>
            <a:ext cx="8622718" cy="255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65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C49BFF29-F71E-4AC9-996E-E2700E6925EB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  <p:sp>
        <p:nvSpPr>
          <p:cNvPr id="22538" name="Rectangle 9"/>
          <p:cNvSpPr>
            <a:spLocks noGrp="1" noChangeArrowheads="1"/>
          </p:cNvSpPr>
          <p:nvPr>
            <p:ph type="title"/>
          </p:nvPr>
        </p:nvSpPr>
        <p:spPr>
          <a:xfrm>
            <a:off x="742951" y="208380"/>
            <a:ext cx="8416660" cy="534988"/>
          </a:xfrm>
        </p:spPr>
        <p:txBody>
          <a:bodyPr/>
          <a:lstStyle/>
          <a:p>
            <a:pPr eaLnBrk="1" hangingPunct="1"/>
            <a:r>
              <a:rPr lang="ko-KR" altLang="en-US" smtClean="0"/>
              <a:t>브랜드에 대한 관심도 분석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66057" y="972017"/>
            <a:ext cx="9076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시장내 각 업체의 키워드 점유율 파악을 통해 각 사 브랜드에 대한 관심 추이를 분석하고 사업 전략 수립에 활용</a:t>
            </a:r>
            <a:endParaRPr lang="ko-KR" altLang="en-US" sz="16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412" y="1621125"/>
            <a:ext cx="4076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smtClean="0">
                <a:latin typeface="맑은 고딕" pitchFamily="50" charset="-127"/>
                <a:ea typeface="맑은 고딕" pitchFamily="50" charset="-127"/>
              </a:rPr>
              <a:t>Navigation </a:t>
            </a:r>
            <a:r>
              <a:rPr lang="ko-KR" altLang="en-US" sz="1600" u="sng" smtClean="0">
                <a:latin typeface="맑은 고딕" pitchFamily="50" charset="-127"/>
                <a:ea typeface="맑은 고딕" pitchFamily="50" charset="-127"/>
              </a:rPr>
              <a:t>브랜드에 대한 고객 관심 변화</a:t>
            </a:r>
            <a:endParaRPr lang="ko-KR" altLang="en-US" sz="1600" u="sng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742951" y="4384215"/>
            <a:ext cx="5477740" cy="17640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아이나비에 대한 고객관심은 꾸준히 지속되어 확고한 비중을 차지 함</a:t>
            </a:r>
            <a:endParaRPr kumimoji="0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엑스로드는 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’07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년 중반까지 아이나비와 함께 집중적인  고객 관심을 확보하였으나 이후 관심도가 급상승 후 급락하는 급격한 변화를 보임 </a:t>
            </a:r>
            <a:endParaRPr lang="en-US" altLang="ko-KR" sz="1400" b="0" smtClean="0"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파인드라이브는 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’07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년 이후 관심도가 증가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감소를 반복한 후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’09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년부터 아이나비와 함께 고객 관심을 지배적으로 확보함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(70%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이상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694859" y="4370361"/>
            <a:ext cx="2670810" cy="1777854"/>
          </a:xfrm>
          <a:prstGeom prst="rect">
            <a:avLst/>
          </a:prstGeom>
          <a:solidFill>
            <a:srgbClr val="92D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브랜드에 대한 관심도 측면에서 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위 브랜드의 입지가 확고하나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2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위 이하 브랜드에 대한 관심은 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trade off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되는 특성이 있음</a:t>
            </a:r>
          </a:p>
        </p:txBody>
      </p:sp>
      <p:sp>
        <p:nvSpPr>
          <p:cNvPr id="29" name="오각형 28"/>
          <p:cNvSpPr/>
          <p:nvPr/>
        </p:nvSpPr>
        <p:spPr bwMode="auto">
          <a:xfrm>
            <a:off x="6317676" y="4384216"/>
            <a:ext cx="283950" cy="1761980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" name="그림 29" descr="브랜드별 노출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054" y="1959680"/>
            <a:ext cx="8609760" cy="238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82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C49BFF29-F71E-4AC9-996E-E2700E6925EB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  <p:sp>
        <p:nvSpPr>
          <p:cNvPr id="22538" name="Rectangle 9"/>
          <p:cNvSpPr>
            <a:spLocks noGrp="1" noChangeArrowheads="1"/>
          </p:cNvSpPr>
          <p:nvPr>
            <p:ph type="title"/>
          </p:nvPr>
        </p:nvSpPr>
        <p:spPr>
          <a:xfrm>
            <a:off x="742951" y="208380"/>
            <a:ext cx="8416660" cy="534988"/>
          </a:xfrm>
        </p:spPr>
        <p:txBody>
          <a:bodyPr/>
          <a:lstStyle/>
          <a:p>
            <a:pPr eaLnBrk="1" hangingPunct="1"/>
            <a:r>
              <a:rPr lang="ko-KR" altLang="en-US" smtClean="0"/>
              <a:t>아이나비 속성별 감성평가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66057" y="980728"/>
            <a:ext cx="9076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제품의 속성별 평가 변화 추이를 통해</a:t>
            </a:r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부정적으로 전환된 속성 파악 및 향후 대응 방안을 수립하고 과거 진행했던 활동에 대한 고객 반응 모니터링</a:t>
            </a:r>
            <a:endParaRPr lang="ko-KR" altLang="en-US" sz="16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742950" y="4797152"/>
            <a:ext cx="8664285" cy="1348354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’08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년 아이나비 감성평가 결과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en-US" altLang="ko-KR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 전반적으로 긍정적인 평가</a:t>
            </a:r>
            <a:r>
              <a:rPr kumimoji="0" lang="en-US" altLang="ko-KR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(50</a:t>
            </a:r>
            <a:r>
              <a:rPr kumimoji="0" lang="ko-KR" alt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점 이상</a:t>
            </a:r>
            <a:r>
              <a:rPr kumimoji="0" lang="en-US" altLang="ko-KR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얻음</a:t>
            </a:r>
            <a:r>
              <a:rPr kumimoji="0" lang="en-US" altLang="ko-KR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특히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, &lt;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경로 탐색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&gt;, &lt;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등은 긍정도가 높게 나타나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(75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점 이상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 강점으로 해석됨 </a:t>
            </a:r>
            <a:endParaRPr kumimoji="0" lang="en-US" altLang="ko-KR" sz="1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상대적으로 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업데이트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&gt;, &lt;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지도 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UI&gt;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속성이 낮게 평가됨</a:t>
            </a:r>
            <a:endParaRPr kumimoji="0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’09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년 평가 결과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기존 약점인 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업데이트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속성은 부정적인 수준으로 전환되어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(50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점 이하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취약해짐</a:t>
            </a:r>
            <a:endParaRPr lang="en-US" altLang="ko-KR" sz="1400" b="0" smtClean="0"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경로탐색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에 대한 평가 점수는 크게 하락하여 부정적인 수준에 근접하는 급격한 변화를 나타냄</a:t>
            </a:r>
            <a:endParaRPr kumimoji="0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2880" y="2078440"/>
            <a:ext cx="4040792" cy="2571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2949" y="1715117"/>
            <a:ext cx="4050723" cy="3494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’08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년 하반기 속성별 평가</a:t>
            </a:r>
            <a:endParaRPr kumimoji="0" lang="ko-KR" altLang="en-US" sz="16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417141" y="2078440"/>
            <a:ext cx="3960344" cy="2571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417141" y="1715117"/>
            <a:ext cx="3950414" cy="3494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’09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년 상반기 속성별 평가</a:t>
            </a:r>
            <a:endParaRPr kumimoji="0" lang="ko-KR" altLang="en-US" sz="16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633635" y="3250877"/>
            <a:ext cx="212996" cy="3154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  <p:pic>
        <p:nvPicPr>
          <p:cNvPr id="17" name="그림 16" descr="08하반기.JPG"/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402" y="2133860"/>
            <a:ext cx="3456000" cy="2412000"/>
          </a:xfrm>
          <a:prstGeom prst="rect">
            <a:avLst/>
          </a:prstGeom>
        </p:spPr>
      </p:pic>
      <p:pic>
        <p:nvPicPr>
          <p:cNvPr id="18" name="그림 17" descr="09상반기.JPG"/>
          <p:cNvPicPr preferRelativeResize="0"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9780" y="2120004"/>
            <a:ext cx="3600000" cy="24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17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C49BFF29-F71E-4AC9-996E-E2700E6925EB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  <p:sp>
        <p:nvSpPr>
          <p:cNvPr id="22538" name="Rectangle 9"/>
          <p:cNvSpPr>
            <a:spLocks noGrp="1" noChangeArrowheads="1"/>
          </p:cNvSpPr>
          <p:nvPr>
            <p:ph type="title"/>
          </p:nvPr>
        </p:nvSpPr>
        <p:spPr>
          <a:xfrm>
            <a:off x="742951" y="208380"/>
            <a:ext cx="8416660" cy="534988"/>
          </a:xfrm>
        </p:spPr>
        <p:txBody>
          <a:bodyPr/>
          <a:lstStyle/>
          <a:p>
            <a:pPr eaLnBrk="1" hangingPunct="1"/>
            <a:r>
              <a:rPr lang="ko-KR" altLang="en-US" smtClean="0"/>
              <a:t>대표 제품간 상대평가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66057" y="1027223"/>
            <a:ext cx="9076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시장내 경쟁 제품들과의 포지셔닝 </a:t>
            </a:r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Map 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을 통해 강</a:t>
            </a:r>
            <a:r>
              <a:rPr lang="en-US" altLang="ko-KR" sz="1600" b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0" smtClean="0">
                <a:latin typeface="맑은 고딕" pitchFamily="50" charset="-127"/>
                <a:ea typeface="맑은 고딕" pitchFamily="50" charset="-127"/>
              </a:rPr>
              <a:t>약점을 비교 분석하여 보완해야 할 주요 제품 속성의 개선에 활용 </a:t>
            </a:r>
            <a:endParaRPr lang="ko-KR" altLang="en-US" sz="16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9049" y="1739628"/>
            <a:ext cx="3139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smtClean="0">
                <a:latin typeface="맑은 고딕" pitchFamily="50" charset="-127"/>
                <a:ea typeface="맑은 고딕" pitchFamily="50" charset="-127"/>
              </a:rPr>
              <a:t>Navigation </a:t>
            </a:r>
            <a:r>
              <a:rPr lang="ko-KR" altLang="en-US" sz="1600" u="sng" smtClean="0">
                <a:latin typeface="맑은 고딕" pitchFamily="50" charset="-127"/>
                <a:ea typeface="맑은 고딕" pitchFamily="50" charset="-127"/>
              </a:rPr>
              <a:t>제품 포지셔닝 </a:t>
            </a:r>
            <a:r>
              <a:rPr lang="en-US" altLang="ko-KR" sz="1600" u="sng" smtClean="0">
                <a:latin typeface="맑은 고딕" pitchFamily="50" charset="-127"/>
                <a:ea typeface="맑은 고딕" pitchFamily="50" charset="-127"/>
              </a:rPr>
              <a:t>Map</a:t>
            </a:r>
            <a:endParaRPr lang="ko-KR" altLang="en-US" sz="1600" u="sng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52880" y="2212018"/>
            <a:ext cx="4040792" cy="32163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001491" y="2212019"/>
            <a:ext cx="4375994" cy="32163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아이나비는 </a:t>
            </a: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&lt;H/W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사양</a:t>
            </a: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&gt;, &lt;A/S&gt;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경쟁사 대비 강점을 가지고 있음</a:t>
            </a:r>
            <a:endParaRPr kumimoji="0" lang="en-US" altLang="ko-K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엑스로드는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지도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UI&gt;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에 경쟁사 대비 높은 평가를 받고 있음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파인드라이브는 </a:t>
            </a: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경로탐색</a:t>
            </a: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&gt;, &lt;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부가기능</a:t>
            </a: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&gt;, &lt;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가격</a:t>
            </a: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&gt;, &lt;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업데이트</a:t>
            </a: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경쟁사 대비 긍정적인 평가를 얻음</a:t>
            </a:r>
            <a:endParaRPr kumimoji="0" lang="en-US" altLang="ko-K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가격</a:t>
            </a: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속성은 </a:t>
            </a: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 브랜드간 격차가 크지 않으며 </a:t>
            </a: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업데이트</a:t>
            </a: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 또한 </a:t>
            </a: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1~2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위 간 의 차이가 크지 않음</a:t>
            </a:r>
            <a:endParaRPr kumimoji="0" lang="en-US" altLang="ko-K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속성은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개 브랜드간 거의 대등한 평가를 받고 있음</a:t>
            </a:r>
            <a:endParaRPr kumimoji="0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 descr="포지셔닝맵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6114" y="2262250"/>
            <a:ext cx="3370881" cy="260168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72834" y="5028205"/>
            <a:ext cx="1891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▲ : Navigation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속성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694" y="5587998"/>
            <a:ext cx="86352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브랜드별 제품 속성에 대한 고객평가를 점수화하여 브랜드와 속성의 상호  연관성 정도를 표현함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arenR"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거리는 상호 연관성 정도를 의미함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엑스로드는 경쟁 제품에 비해 지도 속성에 대한 긍정적인 평가를 가장 많이 받음</a:t>
            </a: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372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SVM </a:t>
            </a:r>
            <a:r>
              <a:rPr lang="ko-KR" altLang="en-US" dirty="0" smtClean="0"/>
              <a:t>이해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30455" y="1203478"/>
            <a:ext cx="8650431" cy="4745802"/>
          </a:xfrm>
        </p:spPr>
        <p:txBody>
          <a:bodyPr/>
          <a:lstStyle/>
          <a:p>
            <a:pPr eaLnBrk="1" hangingPunct="1"/>
            <a:r>
              <a:rPr lang="en-US" altLang="ko-KR" sz="1800" dirty="0" smtClean="0"/>
              <a:t>SVM</a:t>
            </a:r>
            <a:r>
              <a:rPr lang="ko-KR" altLang="en-US" sz="1800" dirty="0" smtClean="0"/>
              <a:t>은 속성값에 따라 다차원 공간의 예제를 여러 가지 점 간의 경계를 정의하는 평면으로 볼 수 있다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en-US" altLang="ko-KR" sz="1800" dirty="0" smtClean="0"/>
              <a:t>SVM</a:t>
            </a:r>
            <a:r>
              <a:rPr lang="ko-KR" altLang="en-US" sz="1800" dirty="0" smtClean="0"/>
              <a:t>의 목적은 </a:t>
            </a:r>
            <a:r>
              <a:rPr lang="ko-KR" altLang="en-US" sz="1800" dirty="0" err="1" smtClean="0"/>
              <a:t>초평면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hyperplane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이라는 한쪽 면으로 동일한 데이터가 놓이게 평평한 경계를 만드는 것이다</a:t>
            </a:r>
            <a:r>
              <a:rPr lang="en-US" altLang="ko-KR" sz="1800" dirty="0" smtClean="0"/>
              <a:t>.</a:t>
            </a:r>
          </a:p>
          <a:p>
            <a:pPr eaLnBrk="1" hangingPunct="1"/>
            <a:endParaRPr lang="en-US" altLang="ko-KR" sz="1800" dirty="0"/>
          </a:p>
          <a:p>
            <a:pPr eaLnBrk="1" hangingPunct="1"/>
            <a:r>
              <a:rPr lang="en-US" altLang="ko-KR" sz="1800" dirty="0" smtClean="0"/>
              <a:t>SVM</a:t>
            </a:r>
            <a:r>
              <a:rPr lang="ko-KR" altLang="en-US" sz="1800" dirty="0" smtClean="0"/>
              <a:t>은 분류와 수치예측을 포함한 거의 모든 학습 </a:t>
            </a:r>
            <a:r>
              <a:rPr lang="ko-KR" altLang="en-US" sz="1800" dirty="0" err="1" smtClean="0"/>
              <a:t>테스크에서</a:t>
            </a:r>
            <a:r>
              <a:rPr lang="ko-KR" altLang="en-US" sz="1800" dirty="0" smtClean="0"/>
              <a:t> 널리 사용된다</a:t>
            </a:r>
            <a:r>
              <a:rPr lang="en-US" altLang="ko-KR" sz="1800" dirty="0" smtClean="0"/>
              <a:t>.</a:t>
            </a:r>
          </a:p>
          <a:p>
            <a:pPr lvl="1" eaLnBrk="1" hangingPunct="1"/>
            <a:r>
              <a:rPr lang="ko-KR" altLang="en-US" sz="1600" dirty="0" smtClean="0"/>
              <a:t>암이나 다른 유전자적인 질병을 인식하는 </a:t>
            </a:r>
            <a:r>
              <a:rPr lang="ko-KR" altLang="en-US" sz="1600" dirty="0" err="1" smtClean="0"/>
              <a:t>바이오인포매틱스나</a:t>
            </a:r>
            <a:r>
              <a:rPr lang="ko-KR" altLang="en-US" sz="1600" dirty="0" smtClean="0"/>
              <a:t> 마이크로 유전자 표현 데이터의 분류</a:t>
            </a:r>
            <a:endParaRPr lang="en-US" altLang="ko-KR" sz="1600" dirty="0" smtClean="0"/>
          </a:p>
          <a:p>
            <a:pPr lvl="1" eaLnBrk="1" hangingPunct="1"/>
            <a:r>
              <a:rPr lang="ko-KR" altLang="en-US" sz="1600" dirty="0" smtClean="0"/>
              <a:t>주제별로 정리된 문서나 문서에 사용되는 언어의 식별 같은 텍스트 분류</a:t>
            </a:r>
            <a:endParaRPr lang="en-US" altLang="ko-KR" sz="1600" dirty="0" smtClean="0"/>
          </a:p>
          <a:p>
            <a:pPr lvl="1" eaLnBrk="1" hangingPunct="1"/>
            <a:r>
              <a:rPr lang="ko-KR" altLang="en-US" sz="1600" dirty="0" smtClean="0"/>
              <a:t>보안 결함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지진 같은 드문 주요 사건의 감식</a:t>
            </a:r>
            <a:endParaRPr lang="en-US" altLang="ko-KR" sz="1600" dirty="0" smtClean="0"/>
          </a:p>
          <a:p>
            <a:pPr eaLnBrk="1" hangingPunct="1"/>
            <a:endParaRPr lang="en-US" altLang="ko-KR" sz="1800" dirty="0" smtClean="0"/>
          </a:p>
          <a:p>
            <a:pPr eaLnBrk="1" hangingPunct="1"/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749678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초평면과</a:t>
            </a:r>
            <a:r>
              <a:rPr lang="ko-KR" altLang="en-US" dirty="0" smtClean="0"/>
              <a:t> 분류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78785"/>
            <a:ext cx="8650431" cy="5301390"/>
          </a:xfrm>
        </p:spPr>
        <p:txBody>
          <a:bodyPr/>
          <a:lstStyle/>
          <a:p>
            <a:pPr eaLnBrk="1" hangingPunct="1"/>
            <a:r>
              <a:rPr lang="en-US" altLang="ko-KR" sz="1800" dirty="0" smtClean="0"/>
              <a:t>SVM</a:t>
            </a:r>
            <a:r>
              <a:rPr lang="ko-KR" altLang="en-US" sz="1800" dirty="0" smtClean="0"/>
              <a:t>은 보통 </a:t>
            </a:r>
            <a:r>
              <a:rPr lang="ko-KR" altLang="en-US" sz="1800" dirty="0" err="1" smtClean="0"/>
              <a:t>범주값을</a:t>
            </a:r>
            <a:r>
              <a:rPr lang="ko-KR" altLang="en-US" sz="1800" dirty="0" smtClean="0"/>
              <a:t> 나타내는 유사한 데이터를 그룹 짓기 위해 </a:t>
            </a:r>
            <a:r>
              <a:rPr lang="ko-KR" altLang="en-US" sz="1800" dirty="0" err="1" smtClean="0"/>
              <a:t>초평면이라는</a:t>
            </a:r>
            <a:r>
              <a:rPr lang="ko-KR" altLang="en-US" sz="1800" dirty="0" smtClean="0"/>
              <a:t> 선형 경계를 사용한다</a:t>
            </a:r>
            <a:r>
              <a:rPr lang="en-US" altLang="ko-KR" sz="1800" dirty="0" smtClean="0"/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136576" y="3009585"/>
            <a:ext cx="2016224" cy="1872208"/>
            <a:chOff x="1136576" y="2708920"/>
            <a:chExt cx="2016224" cy="1872208"/>
          </a:xfrm>
        </p:grpSpPr>
        <p:cxnSp>
          <p:nvCxnSpPr>
            <p:cNvPr id="3" name="직선 화살표 연결선 2"/>
            <p:cNvCxnSpPr/>
            <p:nvPr/>
          </p:nvCxnSpPr>
          <p:spPr bwMode="auto">
            <a:xfrm flipV="1">
              <a:off x="1136576" y="2708920"/>
              <a:ext cx="0" cy="18722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" name="직선 화살표 연결선 5"/>
            <p:cNvCxnSpPr/>
            <p:nvPr/>
          </p:nvCxnSpPr>
          <p:spPr bwMode="auto">
            <a:xfrm>
              <a:off x="1136576" y="4581128"/>
              <a:ext cx="20162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" name="직사각형 7"/>
          <p:cNvSpPr/>
          <p:nvPr/>
        </p:nvSpPr>
        <p:spPr bwMode="auto">
          <a:xfrm>
            <a:off x="1424608" y="3945689"/>
            <a:ext cx="72008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577008" y="4098089"/>
            <a:ext cx="72008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729408" y="4250489"/>
            <a:ext cx="72008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352600" y="4402889"/>
            <a:ext cx="72008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505000" y="4377737"/>
            <a:ext cx="72008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712640" y="3873681"/>
            <a:ext cx="72008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576736" y="3657657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2729136" y="3810057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2360712" y="3962457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2288704" y="3369625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2288704" y="3657657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2720752" y="4017697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1577008" y="3225609"/>
            <a:ext cx="1143744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869789" y="2067109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393160" y="2361513"/>
            <a:ext cx="2016224" cy="1872208"/>
            <a:chOff x="1136576" y="2708920"/>
            <a:chExt cx="2016224" cy="1872208"/>
          </a:xfrm>
        </p:grpSpPr>
        <p:cxnSp>
          <p:nvCxnSpPr>
            <p:cNvPr id="27" name="직선 화살표 연결선 26"/>
            <p:cNvCxnSpPr/>
            <p:nvPr/>
          </p:nvCxnSpPr>
          <p:spPr bwMode="auto">
            <a:xfrm flipV="1">
              <a:off x="1136576" y="2708920"/>
              <a:ext cx="0" cy="18722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직선 화살표 연결선 27"/>
            <p:cNvCxnSpPr/>
            <p:nvPr/>
          </p:nvCxnSpPr>
          <p:spPr bwMode="auto">
            <a:xfrm>
              <a:off x="1136576" y="4581128"/>
              <a:ext cx="20162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직사각형 28"/>
          <p:cNvSpPr/>
          <p:nvPr/>
        </p:nvSpPr>
        <p:spPr bwMode="auto">
          <a:xfrm>
            <a:off x="6105128" y="3945689"/>
            <a:ext cx="72008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257528" y="4098089"/>
            <a:ext cx="72008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409928" y="4250489"/>
            <a:ext cx="72008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033120" y="4402889"/>
            <a:ext cx="72008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6185520" y="4377737"/>
            <a:ext cx="72008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6393160" y="3873681"/>
            <a:ext cx="72008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7257256" y="3657657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7409656" y="3810057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7041232" y="3962457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6969224" y="3369625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6969224" y="3657657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7401272" y="4017697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79713" y="208233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 bwMode="auto">
          <a:xfrm flipH="1">
            <a:off x="5385048" y="4229472"/>
            <a:ext cx="1016496" cy="1287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사다리꼴 42"/>
          <p:cNvSpPr/>
          <p:nvPr/>
        </p:nvSpPr>
        <p:spPr bwMode="auto">
          <a:xfrm rot="2280000">
            <a:off x="6104746" y="3009585"/>
            <a:ext cx="1945695" cy="1368152"/>
          </a:xfrm>
          <a:prstGeom prst="trapezoid">
            <a:avLst/>
          </a:prstGeom>
          <a:solidFill>
            <a:srgbClr val="00B0F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4528" y="5580529"/>
            <a:ext cx="8899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편의상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초평면은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공간에서 구별된다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공간보다 큰 공간에서는 설명하기가 쉽지 않기 때문이다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초평면은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고차원에서의 평면이다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12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최대 마진 찾기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78785"/>
            <a:ext cx="8650431" cy="5301390"/>
          </a:xfrm>
        </p:spPr>
        <p:txBody>
          <a:bodyPr/>
          <a:lstStyle/>
          <a:p>
            <a:pPr eaLnBrk="1" hangingPunct="1"/>
            <a:r>
              <a:rPr lang="ko-KR" altLang="en-US" sz="1800" dirty="0" smtClean="0"/>
              <a:t>두 범주를 최대로 나눌 최대 마진 </a:t>
            </a:r>
            <a:r>
              <a:rPr lang="ko-KR" altLang="en-US" sz="1800" dirty="0" err="1" smtClean="0"/>
              <a:t>초평면</a:t>
            </a:r>
            <a:r>
              <a:rPr lang="en-US" altLang="ko-KR" sz="1800" dirty="0" smtClean="0"/>
              <a:t>(MMH, Maximum Margin </a:t>
            </a:r>
            <a:r>
              <a:rPr lang="en-US" altLang="ko-KR" sz="1800" dirty="0" err="1" smtClean="0"/>
              <a:t>Hyperplane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찾는 것과 관련이 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eaLnBrk="1" hangingPunct="1"/>
            <a:r>
              <a:rPr lang="en-US" altLang="ko-KR" sz="1800" dirty="0" smtClean="0"/>
              <a:t>3</a:t>
            </a:r>
            <a:r>
              <a:rPr lang="ko-KR" altLang="en-US" sz="1800" dirty="0" smtClean="0"/>
              <a:t>개 중 어떤 직선을 선택하더라도 모든 데이터 점들을 구별하지만 미래의 데이터를 최대한 일반화하게 최대 구별을 이끌어내는 직선을 선택하는 문제이다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경계선 주변에 있는 점들이 약간 변동됨으로써 우연히 직선을 넘는 점들이 생길 수 있다</a:t>
            </a:r>
            <a:r>
              <a:rPr lang="en-US" altLang="ko-KR" sz="1800" dirty="0" smtClean="0"/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440832" y="3356992"/>
            <a:ext cx="2016224" cy="1872208"/>
            <a:chOff x="1136576" y="3009585"/>
            <a:chExt cx="2016224" cy="1872208"/>
          </a:xfrm>
        </p:grpSpPr>
        <p:grpSp>
          <p:nvGrpSpPr>
            <p:cNvPr id="7" name="그룹 6"/>
            <p:cNvGrpSpPr/>
            <p:nvPr/>
          </p:nvGrpSpPr>
          <p:grpSpPr>
            <a:xfrm>
              <a:off x="1136576" y="3009585"/>
              <a:ext cx="2016224" cy="1872208"/>
              <a:chOff x="1136576" y="2708920"/>
              <a:chExt cx="2016224" cy="1872208"/>
            </a:xfrm>
          </p:grpSpPr>
          <p:cxnSp>
            <p:nvCxnSpPr>
              <p:cNvPr id="3" name="직선 화살표 연결선 2"/>
              <p:cNvCxnSpPr/>
              <p:nvPr/>
            </p:nvCxnSpPr>
            <p:spPr bwMode="auto">
              <a:xfrm flipV="1">
                <a:off x="1136576" y="2708920"/>
                <a:ext cx="0" cy="18722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" name="직선 화살표 연결선 5"/>
              <p:cNvCxnSpPr/>
              <p:nvPr/>
            </p:nvCxnSpPr>
            <p:spPr bwMode="auto">
              <a:xfrm>
                <a:off x="1136576" y="4581128"/>
                <a:ext cx="201622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8" name="직사각형 7"/>
            <p:cNvSpPr/>
            <p:nvPr/>
          </p:nvSpPr>
          <p:spPr bwMode="auto">
            <a:xfrm>
              <a:off x="1424608" y="3945689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1577008" y="4098089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1729408" y="4250489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352600" y="4402889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1505000" y="4377737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1712640" y="3873681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2576736" y="3657657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타원 17"/>
            <p:cNvSpPr/>
            <p:nvPr/>
          </p:nvSpPr>
          <p:spPr bwMode="auto">
            <a:xfrm>
              <a:off x="2729136" y="3810057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타원 18"/>
            <p:cNvSpPr/>
            <p:nvPr/>
          </p:nvSpPr>
          <p:spPr bwMode="auto">
            <a:xfrm>
              <a:off x="2504728" y="4005064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타원 19"/>
            <p:cNvSpPr/>
            <p:nvPr/>
          </p:nvSpPr>
          <p:spPr bwMode="auto">
            <a:xfrm>
              <a:off x="2288704" y="3369625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타원 20"/>
            <p:cNvSpPr/>
            <p:nvPr/>
          </p:nvSpPr>
          <p:spPr bwMode="auto">
            <a:xfrm>
              <a:off x="2288704" y="3657657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타원 21"/>
            <p:cNvSpPr/>
            <p:nvPr/>
          </p:nvSpPr>
          <p:spPr bwMode="auto">
            <a:xfrm>
              <a:off x="2720752" y="4017697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 bwMode="auto">
            <a:xfrm>
              <a:off x="1577008" y="3225609"/>
              <a:ext cx="1143744" cy="15121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>
              <a:off x="1729408" y="3140968"/>
              <a:ext cx="1143744" cy="15121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 bwMode="auto">
            <a:xfrm>
              <a:off x="1421117" y="3328993"/>
              <a:ext cx="1143744" cy="15121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왼쪽 중괄호 3"/>
          <p:cNvSpPr/>
          <p:nvPr/>
        </p:nvSpPr>
        <p:spPr bwMode="auto">
          <a:xfrm rot="-7560000">
            <a:off x="5082195" y="5028941"/>
            <a:ext cx="114888" cy="345199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6819" y="4746630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간격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453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선형적으로 구별 가능한 데이터의 경우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78785"/>
            <a:ext cx="8650431" cy="5301390"/>
          </a:xfrm>
        </p:spPr>
        <p:txBody>
          <a:bodyPr/>
          <a:lstStyle/>
          <a:p>
            <a:pPr eaLnBrk="1" hangingPunct="1"/>
            <a:r>
              <a:rPr lang="ko-KR" altLang="en-US" sz="1800" dirty="0" smtClean="0"/>
              <a:t>범주를 선형적으로 구별할 수 있다는 가정하에 최대 </a:t>
            </a:r>
            <a:r>
              <a:rPr lang="ko-KR" altLang="en-US" sz="1800" dirty="0"/>
              <a:t>마</a:t>
            </a:r>
            <a:r>
              <a:rPr lang="ko-KR" altLang="en-US" sz="1800" dirty="0" smtClean="0"/>
              <a:t>진을 찾는 방법은</a:t>
            </a:r>
            <a:r>
              <a:rPr lang="en-US" altLang="ko-KR" sz="1800" dirty="0" smtClean="0"/>
              <a:t>,</a:t>
            </a:r>
          </a:p>
          <a:p>
            <a:pPr eaLnBrk="1" hangingPunct="1"/>
            <a:r>
              <a:rPr lang="ko-KR" altLang="en-US" sz="1800" dirty="0" smtClean="0"/>
              <a:t>이 경우 </a:t>
            </a:r>
            <a:r>
              <a:rPr lang="en-US" altLang="ko-KR" sz="1800" dirty="0" smtClean="0"/>
              <a:t>MMH </a:t>
            </a:r>
            <a:r>
              <a:rPr lang="ko-KR" altLang="en-US" sz="1800" dirty="0" smtClean="0"/>
              <a:t>는 데이터 점의 두 그룹 외각 경계로 가능한 한 멀리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이런 외각 경계를 </a:t>
            </a:r>
            <a:r>
              <a:rPr lang="en-US" altLang="ko-KR" sz="1800" dirty="0" smtClean="0"/>
              <a:t>Convex Hull</a:t>
            </a:r>
            <a:r>
              <a:rPr lang="ko-KR" altLang="en-US" sz="1800" dirty="0" smtClean="0"/>
              <a:t>이라 한다</a:t>
            </a:r>
            <a:r>
              <a:rPr lang="en-US" altLang="ko-KR" sz="1800" dirty="0" smtClean="0"/>
              <a:t>. MMH</a:t>
            </a:r>
            <a:r>
              <a:rPr lang="ko-KR" altLang="en-US" sz="1800" dirty="0" smtClean="0"/>
              <a:t>는 두 </a:t>
            </a:r>
            <a:r>
              <a:rPr lang="en-US" altLang="ko-KR" sz="1800" dirty="0" smtClean="0"/>
              <a:t>Convex Hull </a:t>
            </a:r>
            <a:r>
              <a:rPr lang="ko-KR" altLang="en-US" sz="1800" dirty="0" smtClean="0"/>
              <a:t>사이의 가장 짧은 거리를 직각 이등분선으로 만든다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en-US" altLang="ko-KR" sz="1800" dirty="0" smtClean="0"/>
              <a:t>Quadratic Optimization </a:t>
            </a:r>
            <a:r>
              <a:rPr lang="ko-KR" altLang="en-US" sz="1800" dirty="0" smtClean="0"/>
              <a:t>이라고 알려진 기술을 사용하는 알고리즘은 이러한 방법으로 최대 마진을 찾는다</a:t>
            </a:r>
            <a:r>
              <a:rPr lang="en-US" altLang="ko-KR" sz="1800" dirty="0" smtClean="0"/>
              <a:t>.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3440832" y="3789040"/>
            <a:ext cx="3091151" cy="1872208"/>
            <a:chOff x="3440832" y="3356992"/>
            <a:chExt cx="3091151" cy="1872208"/>
          </a:xfrm>
        </p:grpSpPr>
        <p:grpSp>
          <p:nvGrpSpPr>
            <p:cNvPr id="7" name="그룹 6"/>
            <p:cNvGrpSpPr/>
            <p:nvPr/>
          </p:nvGrpSpPr>
          <p:grpSpPr>
            <a:xfrm>
              <a:off x="3440832" y="3356992"/>
              <a:ext cx="2016224" cy="1872208"/>
              <a:chOff x="1136576" y="2708920"/>
              <a:chExt cx="2016224" cy="1872208"/>
            </a:xfrm>
          </p:grpSpPr>
          <p:cxnSp>
            <p:nvCxnSpPr>
              <p:cNvPr id="3" name="직선 화살표 연결선 2"/>
              <p:cNvCxnSpPr/>
              <p:nvPr/>
            </p:nvCxnSpPr>
            <p:spPr bwMode="auto">
              <a:xfrm flipV="1">
                <a:off x="1136576" y="2708920"/>
                <a:ext cx="0" cy="18722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" name="직선 화살표 연결선 5"/>
              <p:cNvCxnSpPr/>
              <p:nvPr/>
            </p:nvCxnSpPr>
            <p:spPr bwMode="auto">
              <a:xfrm>
                <a:off x="1136576" y="4581128"/>
                <a:ext cx="201622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8" name="직사각형 7"/>
            <p:cNvSpPr/>
            <p:nvPr/>
          </p:nvSpPr>
          <p:spPr bwMode="auto">
            <a:xfrm>
              <a:off x="3728864" y="4293096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3881264" y="4445496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4109086" y="4797152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3656856" y="4750296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942543" y="4581128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4016896" y="4221088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5241032" y="3861048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타원 17"/>
            <p:cNvSpPr/>
            <p:nvPr/>
          </p:nvSpPr>
          <p:spPr bwMode="auto">
            <a:xfrm>
              <a:off x="4889376" y="4106170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타원 18"/>
            <p:cNvSpPr/>
            <p:nvPr/>
          </p:nvSpPr>
          <p:spPr bwMode="auto">
            <a:xfrm>
              <a:off x="4808984" y="4352471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타원 19"/>
            <p:cNvSpPr/>
            <p:nvPr/>
          </p:nvSpPr>
          <p:spPr bwMode="auto">
            <a:xfrm>
              <a:off x="4795074" y="3766101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타원 20"/>
            <p:cNvSpPr/>
            <p:nvPr/>
          </p:nvSpPr>
          <p:spPr bwMode="auto">
            <a:xfrm>
              <a:off x="4592960" y="4005064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타원 21"/>
            <p:cNvSpPr/>
            <p:nvPr/>
          </p:nvSpPr>
          <p:spPr bwMode="auto">
            <a:xfrm>
              <a:off x="5169024" y="4365104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 bwMode="auto">
            <a:xfrm>
              <a:off x="3881264" y="3573016"/>
              <a:ext cx="1143744" cy="15121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5228100" y="3427547"/>
              <a:ext cx="130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Convex Hull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타원 25"/>
            <p:cNvSpPr/>
            <p:nvPr/>
          </p:nvSpPr>
          <p:spPr bwMode="auto">
            <a:xfrm>
              <a:off x="5097016" y="4149080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" name="직선 연결선 16"/>
            <p:cNvCxnSpPr>
              <a:stCxn id="20" idx="6"/>
              <a:endCxn id="9" idx="2"/>
            </p:cNvCxnSpPr>
            <p:nvPr/>
          </p:nvCxnSpPr>
          <p:spPr bwMode="auto">
            <a:xfrm>
              <a:off x="4939090" y="3838109"/>
              <a:ext cx="301942" cy="949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>
              <a:stCxn id="9" idx="4"/>
              <a:endCxn id="22" idx="0"/>
            </p:cNvCxnSpPr>
            <p:nvPr/>
          </p:nvCxnSpPr>
          <p:spPr bwMode="auto">
            <a:xfrm flipH="1">
              <a:off x="5241032" y="4005064"/>
              <a:ext cx="72008" cy="3600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>
              <a:stCxn id="19" idx="6"/>
              <a:endCxn id="22" idx="2"/>
            </p:cNvCxnSpPr>
            <p:nvPr/>
          </p:nvCxnSpPr>
          <p:spPr bwMode="auto">
            <a:xfrm>
              <a:off x="4953000" y="4424479"/>
              <a:ext cx="216024" cy="1263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>
              <a:stCxn id="20" idx="3"/>
              <a:endCxn id="21" idx="7"/>
            </p:cNvCxnSpPr>
            <p:nvPr/>
          </p:nvCxnSpPr>
          <p:spPr bwMode="auto">
            <a:xfrm flipH="1">
              <a:off x="4715885" y="3889026"/>
              <a:ext cx="100280" cy="13712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/>
            <p:cNvCxnSpPr>
              <a:stCxn id="21" idx="5"/>
              <a:endCxn id="19" idx="1"/>
            </p:cNvCxnSpPr>
            <p:nvPr/>
          </p:nvCxnSpPr>
          <p:spPr bwMode="auto">
            <a:xfrm>
              <a:off x="4715885" y="4127989"/>
              <a:ext cx="114190" cy="2455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>
              <a:stCxn id="8" idx="3"/>
              <a:endCxn id="16" idx="1"/>
            </p:cNvCxnSpPr>
            <p:nvPr/>
          </p:nvCxnSpPr>
          <p:spPr bwMode="auto">
            <a:xfrm flipV="1">
              <a:off x="3800872" y="4293096"/>
              <a:ext cx="216024" cy="720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>
              <a:stCxn id="8" idx="2"/>
              <a:endCxn id="14" idx="3"/>
            </p:cNvCxnSpPr>
            <p:nvPr/>
          </p:nvCxnSpPr>
          <p:spPr bwMode="auto">
            <a:xfrm flipH="1">
              <a:off x="3728864" y="4437112"/>
              <a:ext cx="36004" cy="3851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>
              <a:stCxn id="14" idx="3"/>
              <a:endCxn id="13" idx="1"/>
            </p:cNvCxnSpPr>
            <p:nvPr/>
          </p:nvCxnSpPr>
          <p:spPr bwMode="auto">
            <a:xfrm>
              <a:off x="3728864" y="4822304"/>
              <a:ext cx="380222" cy="46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>
              <a:stCxn id="16" idx="2"/>
              <a:endCxn id="13" idx="3"/>
            </p:cNvCxnSpPr>
            <p:nvPr/>
          </p:nvCxnSpPr>
          <p:spPr bwMode="auto">
            <a:xfrm>
              <a:off x="4052900" y="4365104"/>
              <a:ext cx="128194" cy="5040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>
              <a:stCxn id="16" idx="3"/>
              <a:endCxn id="21" idx="2"/>
            </p:cNvCxnSpPr>
            <p:nvPr/>
          </p:nvCxnSpPr>
          <p:spPr bwMode="auto">
            <a:xfrm flipV="1">
              <a:off x="4088904" y="4077072"/>
              <a:ext cx="504056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25751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28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비선형적으로 구별 가능한 데이터의 경우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78785"/>
            <a:ext cx="8650431" cy="5301390"/>
          </a:xfrm>
        </p:spPr>
        <p:txBody>
          <a:bodyPr/>
          <a:lstStyle/>
          <a:p>
            <a:pPr eaLnBrk="1" hangingPunct="1"/>
            <a:r>
              <a:rPr lang="ko-KR" altLang="en-US" sz="1800" dirty="0" smtClean="0"/>
              <a:t>데이터가 선형으로 구별되지 않을 경우 이 문제의 해결법은 잘못된 범주에 속할 일부 점의 거리인 소프트마진을 만드는 </a:t>
            </a:r>
            <a:r>
              <a:rPr lang="en-US" altLang="ko-KR" sz="1800" dirty="0" smtClean="0"/>
              <a:t>Slack Variable</a:t>
            </a:r>
            <a:r>
              <a:rPr lang="ko-KR" altLang="en-US" sz="1800" dirty="0" smtClean="0"/>
              <a:t>을 사용한다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ko-KR" altLang="en-US" sz="1800" dirty="0" smtClean="0"/>
              <a:t>다음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그림은 </a:t>
            </a:r>
            <a:r>
              <a:rPr lang="en-US" altLang="ko-KR" sz="1800" dirty="0" smtClean="0"/>
              <a:t>Slack Variable</a:t>
            </a:r>
            <a:r>
              <a:rPr lang="ko-KR" altLang="en-US" sz="1800" dirty="0" smtClean="0"/>
              <a:t>과 잘못 속해 있는 두 점을 설명한다</a:t>
            </a:r>
            <a:r>
              <a:rPr lang="en-US" altLang="ko-KR" sz="1800" dirty="0" smtClean="0"/>
              <a:t>.</a:t>
            </a:r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 smtClean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 smtClean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 smtClean="0"/>
          </a:p>
          <a:p>
            <a:pPr eaLnBrk="1" hangingPunct="1"/>
            <a:r>
              <a:rPr lang="ko-KR" altLang="en-US" sz="1800" dirty="0" err="1" smtClean="0"/>
              <a:t>비용값</a:t>
            </a:r>
            <a:r>
              <a:rPr lang="en-US" altLang="ko-KR" sz="1800" dirty="0" smtClean="0"/>
              <a:t>(Cost Value)</a:t>
            </a:r>
            <a:r>
              <a:rPr lang="ko-KR" altLang="en-US" sz="1800" dirty="0" smtClean="0"/>
              <a:t>은 잘못 속해 있는 모든 점에 적용하고 최대 마진을 찾기 보다는 알고리즘은 총 </a:t>
            </a:r>
            <a:r>
              <a:rPr lang="ko-KR" altLang="en-US" sz="1800" dirty="0" err="1" smtClean="0"/>
              <a:t>비용값을</a:t>
            </a:r>
            <a:r>
              <a:rPr lang="ko-KR" altLang="en-US" sz="1800" dirty="0" smtClean="0"/>
              <a:t> 최소화하고자 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그러므로 최적화 문제를 다음과 같이 </a:t>
            </a:r>
            <a:r>
              <a:rPr lang="ko-KR" altLang="en-US" sz="1800" dirty="0"/>
              <a:t>변</a:t>
            </a:r>
            <a:r>
              <a:rPr lang="ko-KR" altLang="en-US" sz="1800" dirty="0" smtClean="0"/>
              <a:t>환할 수 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</p:txBody>
      </p:sp>
      <p:grpSp>
        <p:nvGrpSpPr>
          <p:cNvPr id="23" name="그룹 22"/>
          <p:cNvGrpSpPr/>
          <p:nvPr/>
        </p:nvGrpSpPr>
        <p:grpSpPr>
          <a:xfrm>
            <a:off x="3296816" y="2420888"/>
            <a:ext cx="2016224" cy="1872208"/>
            <a:chOff x="3152800" y="2132856"/>
            <a:chExt cx="2016224" cy="1872208"/>
          </a:xfrm>
        </p:grpSpPr>
        <p:grpSp>
          <p:nvGrpSpPr>
            <p:cNvPr id="36" name="그룹 35"/>
            <p:cNvGrpSpPr/>
            <p:nvPr/>
          </p:nvGrpSpPr>
          <p:grpSpPr>
            <a:xfrm>
              <a:off x="3152800" y="2132856"/>
              <a:ext cx="2016224" cy="1872208"/>
              <a:chOff x="1136576" y="2708920"/>
              <a:chExt cx="2016224" cy="1872208"/>
            </a:xfrm>
          </p:grpSpPr>
          <p:cxnSp>
            <p:nvCxnSpPr>
              <p:cNvPr id="66" name="직선 화살표 연결선 65"/>
              <p:cNvCxnSpPr/>
              <p:nvPr/>
            </p:nvCxnSpPr>
            <p:spPr bwMode="auto">
              <a:xfrm flipV="1">
                <a:off x="1136576" y="2708920"/>
                <a:ext cx="0" cy="18722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7" name="직선 화살표 연결선 66"/>
              <p:cNvCxnSpPr/>
              <p:nvPr/>
            </p:nvCxnSpPr>
            <p:spPr bwMode="auto">
              <a:xfrm>
                <a:off x="1136576" y="4581128"/>
                <a:ext cx="201622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38" name="직사각형 37"/>
            <p:cNvSpPr/>
            <p:nvPr/>
          </p:nvSpPr>
          <p:spPr bwMode="auto">
            <a:xfrm>
              <a:off x="3440832" y="3068960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3593232" y="3221360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3821054" y="3573016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3368824" y="3526160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3654511" y="3356992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3728864" y="2996952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4953000" y="263691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타원 47"/>
            <p:cNvSpPr/>
            <p:nvPr/>
          </p:nvSpPr>
          <p:spPr bwMode="auto">
            <a:xfrm>
              <a:off x="4601344" y="2882034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타원 48"/>
            <p:cNvSpPr/>
            <p:nvPr/>
          </p:nvSpPr>
          <p:spPr bwMode="auto">
            <a:xfrm>
              <a:off x="4520952" y="3128335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4507042" y="2541965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타원 50"/>
            <p:cNvSpPr/>
            <p:nvPr/>
          </p:nvSpPr>
          <p:spPr bwMode="auto">
            <a:xfrm>
              <a:off x="4304928" y="2780928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타원 51"/>
            <p:cNvSpPr/>
            <p:nvPr/>
          </p:nvSpPr>
          <p:spPr bwMode="auto">
            <a:xfrm>
              <a:off x="4880992" y="3140968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 bwMode="auto">
            <a:xfrm>
              <a:off x="3593232" y="2348880"/>
              <a:ext cx="1143744" cy="15121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타원 54"/>
            <p:cNvSpPr/>
            <p:nvPr/>
          </p:nvSpPr>
          <p:spPr bwMode="auto">
            <a:xfrm>
              <a:off x="4808984" y="2924944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4808984" y="3356992"/>
              <a:ext cx="72008" cy="1440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타원 68"/>
            <p:cNvSpPr/>
            <p:nvPr/>
          </p:nvSpPr>
          <p:spPr bwMode="auto">
            <a:xfrm>
              <a:off x="3440832" y="2780928"/>
              <a:ext cx="144016" cy="144016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" name="직선 연결선 3"/>
            <p:cNvCxnSpPr>
              <a:stCxn id="69" idx="7"/>
            </p:cNvCxnSpPr>
            <p:nvPr/>
          </p:nvCxnSpPr>
          <p:spPr bwMode="auto">
            <a:xfrm flipV="1">
              <a:off x="3563757" y="2636912"/>
              <a:ext cx="257297" cy="1651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 flipV="1">
              <a:off x="4579050" y="3479917"/>
              <a:ext cx="257297" cy="1651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3349173" y="2463465"/>
              <a:ext cx="327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dirty="0" smtClean="0">
                  <a:latin typeface="맑은 고딕"/>
                  <a:ea typeface="맑은 고딕"/>
                </a:rPr>
                <a:t>ε</a:t>
              </a:r>
              <a:r>
                <a:rPr lang="en-US" altLang="ko-KR" dirty="0" err="1" smtClean="0">
                  <a:latin typeface="맑은 고딕"/>
                  <a:ea typeface="맑은 고딕"/>
                </a:rPr>
                <a:t>i</a:t>
              </a:r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25666" y="3501008"/>
              <a:ext cx="327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dirty="0" smtClean="0">
                  <a:latin typeface="맑은 고딕"/>
                  <a:ea typeface="맑은 고딕"/>
                </a:rPr>
                <a:t>ε</a:t>
              </a:r>
              <a:r>
                <a:rPr lang="en-US" altLang="ko-KR" dirty="0" err="1" smtClean="0">
                  <a:latin typeface="맑은 고딕"/>
                  <a:ea typeface="맑은 고딕"/>
                </a:rPr>
                <a:t>i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0916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29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비선형 공간에서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78785"/>
            <a:ext cx="8650431" cy="5301390"/>
          </a:xfrm>
        </p:spPr>
        <p:txBody>
          <a:bodyPr/>
          <a:lstStyle/>
          <a:p>
            <a:pPr eaLnBrk="1" hangingPunct="1"/>
            <a:r>
              <a:rPr lang="ko-KR" altLang="en-US" sz="1800" dirty="0"/>
              <a:t>실</a:t>
            </a:r>
            <a:r>
              <a:rPr lang="ko-KR" altLang="en-US" sz="1800" dirty="0" smtClean="0"/>
              <a:t>제 문제에서 많은 경우 변수간의 관계는 비선형적이다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</a:t>
            </a:r>
            <a:r>
              <a:rPr lang="ko-KR" altLang="en-US" sz="1800" dirty="0"/>
              <a:t>를</a:t>
            </a:r>
            <a:r>
              <a:rPr lang="ko-KR" altLang="en-US" sz="1800" dirty="0" smtClean="0"/>
              <a:t> 해결하기 위해 추가적인 </a:t>
            </a:r>
            <a:r>
              <a:rPr lang="en-US" altLang="ko-KR" sz="1800" dirty="0" smtClean="0"/>
              <a:t>Slack Variable</a:t>
            </a:r>
            <a:r>
              <a:rPr lang="ko-KR" altLang="en-US" sz="1800" dirty="0" smtClean="0"/>
              <a:t>을 이용하여 훈련할 수 있다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ko-KR" altLang="en-US" sz="1800" dirty="0" smtClean="0"/>
              <a:t>또 다른 접근 방법으로는 </a:t>
            </a:r>
            <a:r>
              <a:rPr lang="ko-KR" altLang="en-US" sz="1800" dirty="0" err="1" smtClean="0"/>
              <a:t>커널</a:t>
            </a:r>
            <a:r>
              <a:rPr lang="ko-KR" altLang="en-US" sz="1800" dirty="0" smtClean="0"/>
              <a:t> 방법으로 알려진 과정을 사용해 고차원 공간에 적용할 수 있다는 점이다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ko-KR" altLang="en-US" sz="1800" dirty="0" smtClean="0"/>
              <a:t>예를 들어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좌측에 있는 산포도는 날씨 범주와 두 속성인 위도와 경도 간의 비선형 관계를 보여준다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중앙에 있는 점은 눈 내린 날씨 범주이며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나머지 외곽에 있는 점은 화창한 날씨 범주이다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날씨 보고에서 생성된 이런 데이터 중 일부는 산 정상의 관제탑에서 얻었으며 일부는 산 중턱에 있는 관제탑에서 얻은 것이다</a:t>
            </a:r>
            <a:r>
              <a:rPr lang="en-US" altLang="ko-KR" sz="1800" dirty="0" smtClean="0"/>
              <a:t>.</a:t>
            </a:r>
          </a:p>
          <a:p>
            <a:pPr eaLnBrk="1" hangingPunct="1"/>
            <a:endParaRPr lang="en-US" altLang="ko-KR" sz="18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1476965" y="4149080"/>
            <a:ext cx="2016224" cy="1872208"/>
            <a:chOff x="1476965" y="4149080"/>
            <a:chExt cx="2016224" cy="1872208"/>
          </a:xfrm>
        </p:grpSpPr>
        <p:grpSp>
          <p:nvGrpSpPr>
            <p:cNvPr id="30" name="그룹 29"/>
            <p:cNvGrpSpPr/>
            <p:nvPr/>
          </p:nvGrpSpPr>
          <p:grpSpPr>
            <a:xfrm>
              <a:off x="1476965" y="4149080"/>
              <a:ext cx="2016224" cy="1872208"/>
              <a:chOff x="1136576" y="2708920"/>
              <a:chExt cx="2016224" cy="1872208"/>
            </a:xfrm>
          </p:grpSpPr>
          <p:cxnSp>
            <p:nvCxnSpPr>
              <p:cNvPr id="72" name="직선 화살표 연결선 71"/>
              <p:cNvCxnSpPr/>
              <p:nvPr/>
            </p:nvCxnSpPr>
            <p:spPr bwMode="auto">
              <a:xfrm flipV="1">
                <a:off x="1136576" y="2708920"/>
                <a:ext cx="0" cy="18722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직선 화살표 연결선 72"/>
              <p:cNvCxnSpPr/>
              <p:nvPr/>
            </p:nvCxnSpPr>
            <p:spPr bwMode="auto">
              <a:xfrm>
                <a:off x="1136576" y="4581128"/>
                <a:ext cx="201622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31" name="직사각형 30"/>
            <p:cNvSpPr/>
            <p:nvPr/>
          </p:nvSpPr>
          <p:spPr bwMode="auto">
            <a:xfrm>
              <a:off x="2268522" y="4941168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2420922" y="5093568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2648744" y="5445224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196514" y="5398368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2482201" y="5229200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2556554" y="4869160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2052498" y="4509120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타원 41"/>
            <p:cNvSpPr/>
            <p:nvPr/>
          </p:nvSpPr>
          <p:spPr bwMode="auto">
            <a:xfrm>
              <a:off x="1658899" y="5093568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타원 42"/>
            <p:cNvSpPr/>
            <p:nvPr/>
          </p:nvSpPr>
          <p:spPr bwMode="auto">
            <a:xfrm>
              <a:off x="1706400" y="5445224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타원 53"/>
            <p:cNvSpPr/>
            <p:nvPr/>
          </p:nvSpPr>
          <p:spPr bwMode="auto">
            <a:xfrm>
              <a:off x="2858528" y="4785554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타원 55"/>
            <p:cNvSpPr/>
            <p:nvPr/>
          </p:nvSpPr>
          <p:spPr bwMode="auto">
            <a:xfrm>
              <a:off x="1763642" y="4736817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타원 56"/>
            <p:cNvSpPr/>
            <p:nvPr/>
          </p:nvSpPr>
          <p:spPr bwMode="auto">
            <a:xfrm>
              <a:off x="1980490" y="5638063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타원 58"/>
            <p:cNvSpPr/>
            <p:nvPr/>
          </p:nvSpPr>
          <p:spPr bwMode="auto">
            <a:xfrm>
              <a:off x="2989133" y="5165576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타원 73"/>
            <p:cNvSpPr/>
            <p:nvPr/>
          </p:nvSpPr>
          <p:spPr bwMode="auto">
            <a:xfrm>
              <a:off x="2967122" y="5441186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타원 74"/>
            <p:cNvSpPr/>
            <p:nvPr/>
          </p:nvSpPr>
          <p:spPr bwMode="auto">
            <a:xfrm>
              <a:off x="2792760" y="5733256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타원 75"/>
            <p:cNvSpPr/>
            <p:nvPr/>
          </p:nvSpPr>
          <p:spPr bwMode="auto">
            <a:xfrm>
              <a:off x="2288704" y="5805264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타원 76"/>
            <p:cNvSpPr/>
            <p:nvPr/>
          </p:nvSpPr>
          <p:spPr bwMode="auto">
            <a:xfrm>
              <a:off x="2515049" y="4541587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2000672" y="5085184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2216696" y="5157192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249144" y="4149080"/>
            <a:ext cx="2016224" cy="1872208"/>
            <a:chOff x="6249144" y="4229472"/>
            <a:chExt cx="2016224" cy="1872208"/>
          </a:xfrm>
        </p:grpSpPr>
        <p:grpSp>
          <p:nvGrpSpPr>
            <p:cNvPr id="81" name="그룹 80"/>
            <p:cNvGrpSpPr/>
            <p:nvPr/>
          </p:nvGrpSpPr>
          <p:grpSpPr>
            <a:xfrm>
              <a:off x="6249144" y="4229472"/>
              <a:ext cx="2016224" cy="1872208"/>
              <a:chOff x="1136576" y="2708920"/>
              <a:chExt cx="2016224" cy="1872208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flipV="1">
                <a:off x="1136576" y="2708920"/>
                <a:ext cx="0" cy="18722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>
                <a:off x="1136576" y="4581128"/>
                <a:ext cx="201622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82" name="직사각형 81"/>
            <p:cNvSpPr/>
            <p:nvPr/>
          </p:nvSpPr>
          <p:spPr bwMode="auto">
            <a:xfrm>
              <a:off x="7040701" y="5021560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7439915" y="4806102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7040701" y="4801229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6700843" y="4880833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7564939" y="4924665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7328733" y="4949552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타원 87"/>
            <p:cNvSpPr/>
            <p:nvPr/>
          </p:nvSpPr>
          <p:spPr bwMode="auto">
            <a:xfrm>
              <a:off x="7049085" y="551723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타원 88"/>
            <p:cNvSpPr/>
            <p:nvPr/>
          </p:nvSpPr>
          <p:spPr bwMode="auto">
            <a:xfrm>
              <a:off x="6378228" y="5326926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타원 89"/>
            <p:cNvSpPr/>
            <p:nvPr/>
          </p:nvSpPr>
          <p:spPr bwMode="auto">
            <a:xfrm>
              <a:off x="6478579" y="5525616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타원 90"/>
            <p:cNvSpPr/>
            <p:nvPr/>
          </p:nvSpPr>
          <p:spPr bwMode="auto">
            <a:xfrm>
              <a:off x="7553549" y="5317976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타원 91"/>
            <p:cNvSpPr/>
            <p:nvPr/>
          </p:nvSpPr>
          <p:spPr bwMode="auto">
            <a:xfrm>
              <a:off x="6700843" y="5373216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타원 92"/>
            <p:cNvSpPr/>
            <p:nvPr/>
          </p:nvSpPr>
          <p:spPr bwMode="auto">
            <a:xfrm>
              <a:off x="6752669" y="5718455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타원 93"/>
            <p:cNvSpPr/>
            <p:nvPr/>
          </p:nvSpPr>
          <p:spPr bwMode="auto">
            <a:xfrm>
              <a:off x="7254826" y="5389984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타원 94"/>
            <p:cNvSpPr/>
            <p:nvPr/>
          </p:nvSpPr>
          <p:spPr bwMode="auto">
            <a:xfrm>
              <a:off x="7739301" y="5521578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타원 95"/>
            <p:cNvSpPr/>
            <p:nvPr/>
          </p:nvSpPr>
          <p:spPr bwMode="auto">
            <a:xfrm>
              <a:off x="7564939" y="5813648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타원 96"/>
            <p:cNvSpPr/>
            <p:nvPr/>
          </p:nvSpPr>
          <p:spPr bwMode="auto">
            <a:xfrm>
              <a:off x="7060883" y="5885656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타원 97"/>
            <p:cNvSpPr/>
            <p:nvPr/>
          </p:nvSpPr>
          <p:spPr bwMode="auto">
            <a:xfrm>
              <a:off x="7364737" y="5542384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6896685" y="5157192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7221252" y="5178773"/>
              <a:ext cx="72008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36676" y="4149080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공간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507598" y="4149080"/>
            <a:ext cx="211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좀 더 높은 차원 공간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581" y="422108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773789" y="59492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경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689304" y="59492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경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736017" y="43022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3872880" y="4988289"/>
            <a:ext cx="16561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016896" y="4674622"/>
            <a:ext cx="1319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Ф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커널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방법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237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기계는 어떻게 학습하는가</a:t>
            </a:r>
            <a:r>
              <a:rPr lang="en-US" altLang="ko-KR" dirty="0"/>
              <a:t>?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96752"/>
            <a:ext cx="8650431" cy="4896544"/>
          </a:xfrm>
        </p:spPr>
        <p:txBody>
          <a:bodyPr/>
          <a:lstStyle/>
          <a:p>
            <a:pPr eaLnBrk="1" hangingPunct="1"/>
            <a:r>
              <a:rPr lang="en-US" altLang="ko-KR" sz="1800" dirty="0" smtClean="0"/>
              <a:t>Tom Mitchell </a:t>
            </a:r>
          </a:p>
          <a:p>
            <a:pPr lvl="1" eaLnBrk="1" hangingPunct="1"/>
            <a:r>
              <a:rPr lang="ko-KR" altLang="en-US" sz="1600" dirty="0" smtClean="0"/>
              <a:t>기계가 미래의 유사한 경험을 향상시키기 위해 과거 경험을 활용할 수 있다면 학습했다고 할 수 있다</a:t>
            </a:r>
            <a:r>
              <a:rPr lang="en-US" altLang="ko-KR" sz="1600" dirty="0" smtClean="0"/>
              <a:t>.</a:t>
            </a:r>
          </a:p>
          <a:p>
            <a:pPr eaLnBrk="1" hangingPunct="1"/>
            <a:endParaRPr lang="en-US" altLang="ko-KR" sz="1800" dirty="0"/>
          </a:p>
          <a:p>
            <a:pPr eaLnBrk="1" hangingPunct="1"/>
            <a:r>
              <a:rPr lang="ko-KR" altLang="en-US" sz="1800" dirty="0" smtClean="0"/>
              <a:t>사람이든 기계이든 학습자의 기본 과정은 유사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600" dirty="0" smtClean="0"/>
              <a:t>데이터 입력 </a:t>
            </a:r>
            <a:r>
              <a:rPr lang="en-US" altLang="ko-KR" sz="1600" dirty="0" smtClean="0"/>
              <a:t>(Data Input) : </a:t>
            </a:r>
            <a:r>
              <a:rPr lang="ko-KR" altLang="en-US" sz="1600" dirty="0" smtClean="0"/>
              <a:t>관찰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기억 장치를 활용하고 추론하기 위한 사실적 근거들을 제공</a:t>
            </a:r>
            <a:endParaRPr lang="en-US" altLang="ko-KR" sz="1600" dirty="0" smtClean="0"/>
          </a:p>
          <a:p>
            <a:pPr lvl="1" eaLnBrk="1" hangingPunct="1"/>
            <a:r>
              <a:rPr lang="ko-KR" altLang="en-US" sz="1600" dirty="0" smtClean="0"/>
              <a:t>추상화 </a:t>
            </a:r>
            <a:r>
              <a:rPr lang="en-US" altLang="ko-KR" sz="1600" dirty="0" smtClean="0"/>
              <a:t>(Abstraction) : </a:t>
            </a:r>
            <a:r>
              <a:rPr lang="ko-KR" altLang="en-US" sz="1600" dirty="0" smtClean="0"/>
              <a:t>넓은 </a:t>
            </a:r>
            <a:r>
              <a:rPr lang="ko-KR" altLang="en-US" sz="1600" dirty="0" err="1" smtClean="0"/>
              <a:t>표현성으로</a:t>
            </a:r>
            <a:r>
              <a:rPr lang="ko-KR" altLang="en-US" sz="1600" dirty="0" smtClean="0"/>
              <a:t> 데이터를 변환하는 것과 관련</a:t>
            </a:r>
            <a:endParaRPr lang="en-US" altLang="ko-KR" sz="1600" dirty="0" smtClean="0"/>
          </a:p>
          <a:p>
            <a:pPr lvl="1" eaLnBrk="1" hangingPunct="1"/>
            <a:r>
              <a:rPr lang="ko-KR" altLang="en-US" sz="1600" dirty="0" smtClean="0"/>
              <a:t>일반화 </a:t>
            </a:r>
            <a:r>
              <a:rPr lang="en-US" altLang="ko-KR" sz="1600" dirty="0" smtClean="0"/>
              <a:t>(Generalization) : </a:t>
            </a:r>
            <a:r>
              <a:rPr lang="ko-KR" altLang="en-US" sz="1600" dirty="0" smtClean="0"/>
              <a:t>실행하기 위해 추상화된 데이터를 사용  </a:t>
            </a:r>
            <a:endParaRPr lang="en-US" altLang="ko-KR" sz="1600" dirty="0"/>
          </a:p>
          <a:p>
            <a:pPr lvl="1" eaLnBrk="1" hangingPunct="1"/>
            <a:endParaRPr lang="en-US" altLang="ko-KR" sz="1600" dirty="0" smtClean="0"/>
          </a:p>
          <a:p>
            <a:pPr eaLnBrk="1" hangingPunct="1"/>
            <a:r>
              <a:rPr lang="ko-KR" altLang="en-US" sz="1800" dirty="0" smtClean="0"/>
              <a:t>실제로 학습의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가지 요소는 불분명하게 연결되어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특히 추상화와 일반화는 다른 하나 없이는 수행할 수 없을 정도로 서로 연관되어 있다</a:t>
            </a:r>
            <a:r>
              <a:rPr lang="en-US" altLang="ko-KR" sz="1800" dirty="0" smtClean="0"/>
              <a:t>.</a:t>
            </a:r>
          </a:p>
          <a:p>
            <a:pPr lvl="1" eaLnBrk="1" hangingPunct="1"/>
            <a:r>
              <a:rPr lang="ko-KR" altLang="en-US" sz="1600" dirty="0" smtClean="0"/>
              <a:t>사람은 이 전체과정을 무의식적으로 실시한다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데이터를 모으고 추론하고 유도하고 직관한다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그러나 컴퓨터에게는 이런 과정이 구별된다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그러나 이것이 장점이기도 하다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컴퓨터에서 이 과정은 투명하고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배운 지식은 평가되며 미래의 행동으로 활용할 수 있게 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13025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30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비선형 공간에서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78785"/>
            <a:ext cx="8650431" cy="4770495"/>
          </a:xfrm>
        </p:spPr>
        <p:txBody>
          <a:bodyPr/>
          <a:lstStyle/>
          <a:p>
            <a:pPr eaLnBrk="1" hangingPunct="1"/>
            <a:r>
              <a:rPr lang="ko-KR" altLang="en-US" sz="1800" dirty="0" smtClean="0"/>
              <a:t>오른쪽 그림은 </a:t>
            </a:r>
            <a:r>
              <a:rPr lang="ko-KR" altLang="en-US" sz="1800" dirty="0" err="1" smtClean="0"/>
              <a:t>커널</a:t>
            </a:r>
            <a:r>
              <a:rPr lang="ko-KR" altLang="en-US" sz="1800" dirty="0" smtClean="0"/>
              <a:t> 방법을 적용한 후 고도라는 새로운 차원의 렌즈를 통해 데이터를 보는 것이다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 속성을 추가해 범주는 완벽하게 선형으로 구분된다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eaLnBrk="1" hangingPunct="1"/>
            <a:r>
              <a:rPr lang="ko-KR" altLang="en-US" sz="1800" dirty="0" smtClean="0"/>
              <a:t>데이터에 대한 새로운 관점으로 가능해진 분류이다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왼쪽 그림은 새의 관점에서 삼을 보는 한편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오른쪽 그림은 땅에서 산을 본 것으로 생각할 수 있다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ko-KR" altLang="en-US" sz="1800" dirty="0" smtClean="0"/>
              <a:t>비선형 </a:t>
            </a:r>
            <a:r>
              <a:rPr lang="ko-KR" altLang="en-US" sz="1800" dirty="0" err="1" smtClean="0"/>
              <a:t>커널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SVM</a:t>
            </a:r>
            <a:r>
              <a:rPr lang="ko-KR" altLang="en-US" sz="1800" dirty="0" smtClean="0"/>
              <a:t>은 이런 방법으로 분류를 만들기 위해 데이터 부가적인 차원을 추가한다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ko-KR" altLang="en-US" sz="1800" dirty="0" smtClean="0"/>
              <a:t>본질적으로 </a:t>
            </a:r>
            <a:r>
              <a:rPr lang="ko-KR" altLang="en-US" sz="1800" dirty="0" err="1" smtClean="0"/>
              <a:t>커널</a:t>
            </a:r>
            <a:r>
              <a:rPr lang="ko-KR" altLang="en-US" sz="1800" dirty="0" smtClean="0"/>
              <a:t> 방법은 측정된 속성간의 수학적 관계를 나타내는 새로운 속성을 추가하는 과정과 관련된다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ko-KR" altLang="en-US" sz="1800" dirty="0" smtClean="0"/>
              <a:t>예를 들어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고도 속성은 위도와 경도간 상호 작용을 수학적으로 나타낼 수 있을 때 새로운 속성으로 추가될 수 있다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106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31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나이브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이해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78785"/>
            <a:ext cx="8650431" cy="4770495"/>
          </a:xfrm>
        </p:spPr>
        <p:txBody>
          <a:bodyPr/>
          <a:lstStyle/>
          <a:p>
            <a:pPr eaLnBrk="1" hangingPunct="1"/>
            <a:r>
              <a:rPr lang="ko-KR" altLang="en-US" sz="1800" dirty="0" smtClean="0"/>
              <a:t>기상학자는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비올 확률 </a:t>
            </a:r>
            <a:r>
              <a:rPr lang="en-US" altLang="ko-KR" sz="1800" dirty="0" smtClean="0"/>
              <a:t>70%”</a:t>
            </a:r>
            <a:r>
              <a:rPr lang="ko-KR" altLang="en-US" sz="1800" dirty="0" smtClean="0"/>
              <a:t>라는 용어를 사용하여 예측한다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ko-KR" altLang="en-US" sz="1800" dirty="0" smtClean="0"/>
              <a:t>이는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번 중 </a:t>
            </a:r>
            <a:r>
              <a:rPr lang="en-US" altLang="ko-KR" sz="1800" dirty="0" smtClean="0"/>
              <a:t>7</a:t>
            </a:r>
            <a:r>
              <a:rPr lang="ko-KR" altLang="en-US" sz="1800" dirty="0" smtClean="0"/>
              <a:t>번의 유사한 날씨에 비가 왔다는 것을 의미한다</a:t>
            </a:r>
            <a:r>
              <a:rPr lang="en-US" altLang="ko-KR" sz="1800" dirty="0" smtClean="0"/>
              <a:t>.</a:t>
            </a:r>
          </a:p>
          <a:p>
            <a:pPr eaLnBrk="1" hangingPunct="1"/>
            <a:endParaRPr lang="en-US" altLang="ko-KR" sz="1800" dirty="0"/>
          </a:p>
          <a:p>
            <a:pPr eaLnBrk="1" hangingPunct="1"/>
            <a:r>
              <a:rPr lang="ko-KR" altLang="en-US" sz="1800" dirty="0" err="1" smtClean="0"/>
              <a:t>나이브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베이즈는</a:t>
            </a:r>
            <a:r>
              <a:rPr lang="ko-KR" altLang="en-US" sz="1800" dirty="0" smtClean="0"/>
              <a:t> 미래의 사건 확률을 예측하기 위해 과거의 사건 데이터를 사용한다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ko-KR" altLang="en-US" sz="1800" dirty="0" err="1" smtClean="0"/>
              <a:t>에를</a:t>
            </a:r>
            <a:r>
              <a:rPr lang="ko-KR" altLang="en-US" sz="1800" dirty="0" smtClean="0"/>
              <a:t> 들어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나이브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베이즈의</a:t>
            </a:r>
            <a:r>
              <a:rPr lang="ko-KR" altLang="en-US" sz="1800" dirty="0" smtClean="0"/>
              <a:t> 일반적인 애플리케이션은 새로운 </a:t>
            </a:r>
            <a:r>
              <a:rPr lang="ko-KR" altLang="en-US" sz="1800" dirty="0" err="1" smtClean="0"/>
              <a:t>정크</a:t>
            </a:r>
            <a:r>
              <a:rPr lang="ko-KR" altLang="en-US" sz="1800" dirty="0" smtClean="0"/>
              <a:t> 메일을 식별하기 위해 과거의 </a:t>
            </a:r>
            <a:r>
              <a:rPr lang="ko-KR" altLang="en-US" sz="1800" dirty="0" err="1" smtClean="0"/>
              <a:t>정크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이메일</a:t>
            </a:r>
            <a:r>
              <a:rPr lang="ko-KR" altLang="en-US" sz="1800" dirty="0" smtClean="0"/>
              <a:t> 메시지 안에 있던 단어의 빈도수를 사용한다</a:t>
            </a:r>
            <a:r>
              <a:rPr lang="en-US" altLang="ko-KR" sz="1800" dirty="0" smtClean="0"/>
              <a:t>.</a:t>
            </a:r>
          </a:p>
          <a:p>
            <a:pPr eaLnBrk="1" hangingPunct="1"/>
            <a:endParaRPr lang="en-US" altLang="ko-KR" sz="1800" dirty="0" smtClean="0"/>
          </a:p>
          <a:p>
            <a:pPr eaLnBrk="1" hangingPunct="1"/>
            <a:r>
              <a:rPr lang="en-US" altLang="ko-KR" sz="1800" dirty="0" smtClean="0"/>
              <a:t>18</a:t>
            </a:r>
            <a:r>
              <a:rPr lang="ko-KR" altLang="en-US" sz="1800" dirty="0" smtClean="0"/>
              <a:t>세기 수학자 </a:t>
            </a:r>
            <a:r>
              <a:rPr lang="en-US" altLang="ko-KR" sz="1800" dirty="0" smtClean="0"/>
              <a:t>Thomas Bayes</a:t>
            </a:r>
            <a:r>
              <a:rPr lang="ko-KR" altLang="en-US" sz="1800" dirty="0" smtClean="0"/>
              <a:t>로 부터 유래한 </a:t>
            </a:r>
            <a:r>
              <a:rPr lang="ko-KR" altLang="en-US" sz="1800" dirty="0" err="1" smtClean="0"/>
              <a:t>베이즈</a:t>
            </a:r>
            <a:r>
              <a:rPr lang="ko-KR" altLang="en-US" sz="1800" dirty="0" smtClean="0"/>
              <a:t> 기법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600" dirty="0" err="1" smtClean="0"/>
              <a:t>베이즈</a:t>
            </a:r>
            <a:r>
              <a:rPr lang="ko-KR" altLang="en-US" sz="1600" dirty="0" smtClean="0"/>
              <a:t> 기법 기반의 분류기는 속성값을 바탕으로 각 범주의 관찰된 확률을 계산하기 위해 훈련 데이터를 사용한다</a:t>
            </a:r>
            <a:r>
              <a:rPr lang="en-US" altLang="ko-KR" sz="1600" dirty="0" smtClean="0"/>
              <a:t>.</a:t>
            </a:r>
          </a:p>
          <a:p>
            <a:pPr lvl="1" eaLnBrk="1" hangingPunct="1"/>
            <a:r>
              <a:rPr lang="ko-KR" altLang="en-US" sz="1600" dirty="0" smtClean="0"/>
              <a:t>분류하지 않은 데이터를 분류기가 분류할 때 새로운 속성에 대한 가장 유사한 범주를 예측하기 위해 관찰된 </a:t>
            </a:r>
            <a:r>
              <a:rPr lang="ko-KR" altLang="en-US" sz="1600" dirty="0"/>
              <a:t>확</a:t>
            </a:r>
            <a:r>
              <a:rPr lang="ko-KR" altLang="en-US" sz="1600" dirty="0" smtClean="0"/>
              <a:t>률을 사용한다</a:t>
            </a:r>
            <a:r>
              <a:rPr lang="en-US" altLang="ko-KR" sz="1600" dirty="0" smtClean="0"/>
              <a:t>.</a:t>
            </a:r>
          </a:p>
          <a:p>
            <a:pPr lvl="1" eaLnBrk="1" hangingPunct="1"/>
            <a:r>
              <a:rPr lang="ko-KR" altLang="en-US" sz="1600" dirty="0" smtClean="0"/>
              <a:t>일반적으로 </a:t>
            </a:r>
            <a:r>
              <a:rPr lang="ko-KR" altLang="en-US" sz="1600" dirty="0" err="1" smtClean="0"/>
              <a:t>베이즈</a:t>
            </a:r>
            <a:r>
              <a:rPr lang="ko-KR" altLang="en-US" sz="1600" dirty="0" smtClean="0"/>
              <a:t> 분류기는 결과의 확률을 추정하기 위해 많은 속성을 고려해야 하는 문제에 적합하다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97018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32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나이브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이해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78785"/>
            <a:ext cx="8650431" cy="4770495"/>
          </a:xfrm>
        </p:spPr>
        <p:txBody>
          <a:bodyPr/>
          <a:lstStyle/>
          <a:p>
            <a:pPr eaLnBrk="1" hangingPunct="1"/>
            <a:r>
              <a:rPr lang="ko-KR" altLang="en-US" sz="1800" dirty="0" smtClean="0"/>
              <a:t>많은 알고리즘에서 설명력이 약한 변수를 사용하지 않거나 무시하는 반면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베이즈</a:t>
            </a:r>
            <a:r>
              <a:rPr lang="ko-KR" altLang="en-US" sz="1800" dirty="0" smtClean="0"/>
              <a:t> 기법은 예측을 예민하게 변경하는 모든 변수를 사용한다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다수의 속성이 상대적으로 매우 미비한 효과를 가진다 하더라도 합치면 꽤 큰 영향을 미칠 수 있다</a:t>
            </a:r>
            <a:r>
              <a:rPr lang="en-US" altLang="ko-KR" sz="1800" dirty="0" smtClean="0"/>
              <a:t>.</a:t>
            </a:r>
          </a:p>
          <a:p>
            <a:pPr marL="0" indent="0" eaLnBrk="1" hangingPunct="1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599162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33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베이즈</a:t>
            </a:r>
            <a:r>
              <a:rPr lang="ko-KR" altLang="en-US" dirty="0" smtClean="0"/>
              <a:t> 기법의 기본 개념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78785"/>
            <a:ext cx="8650431" cy="4770495"/>
          </a:xfrm>
        </p:spPr>
        <p:txBody>
          <a:bodyPr/>
          <a:lstStyle/>
          <a:p>
            <a:pPr eaLnBrk="1" hangingPunct="1"/>
            <a:r>
              <a:rPr lang="ko-KR" altLang="en-US" sz="1800" dirty="0" smtClean="0"/>
              <a:t>확률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600" dirty="0" smtClean="0"/>
              <a:t>사건의 </a:t>
            </a:r>
            <a:r>
              <a:rPr lang="ko-KR" altLang="en-US" sz="1600" dirty="0" smtClean="0"/>
              <a:t>확률은 사건이 일어난 시도의 수를 총 사건의 수로 나눠 관찰된 데이터로부터 추정할 수 있다</a:t>
            </a:r>
            <a:r>
              <a:rPr lang="en-US" altLang="ko-KR" sz="1600" dirty="0" smtClean="0"/>
              <a:t>. </a:t>
            </a:r>
          </a:p>
          <a:p>
            <a:pPr lvl="1" eaLnBrk="1" hangingPunct="1"/>
            <a:r>
              <a:rPr lang="ko-KR" altLang="en-US" sz="1600" dirty="0" smtClean="0"/>
              <a:t>예를 들어</a:t>
            </a:r>
            <a:r>
              <a:rPr lang="en-US" altLang="ko-KR" sz="1600" dirty="0" smtClean="0"/>
              <a:t>, 10</a:t>
            </a:r>
            <a:r>
              <a:rPr lang="ko-KR" altLang="en-US" sz="1600" dirty="0" smtClean="0"/>
              <a:t>일 중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일 동안 비가 왔다면 비 올 확률은 </a:t>
            </a:r>
            <a:r>
              <a:rPr lang="en-US" altLang="ko-KR" sz="1600" dirty="0" smtClean="0"/>
              <a:t>30%</a:t>
            </a:r>
            <a:r>
              <a:rPr lang="ko-KR" altLang="en-US" sz="1600" dirty="0" smtClean="0"/>
              <a:t>로 추정</a:t>
            </a:r>
            <a:endParaRPr lang="en-US" altLang="ko-KR" sz="1600" dirty="0" smtClean="0"/>
          </a:p>
          <a:p>
            <a:pPr lvl="1" eaLnBrk="1" hangingPunct="1"/>
            <a:r>
              <a:rPr lang="en-US" altLang="ko-KR" sz="1600" dirty="0" smtClean="0"/>
              <a:t>50</a:t>
            </a:r>
            <a:r>
              <a:rPr lang="ko-KR" altLang="en-US" sz="1600" dirty="0" smtClean="0"/>
              <a:t>개의 메일 중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개 메일이 </a:t>
            </a:r>
            <a:r>
              <a:rPr lang="ko-KR" altLang="en-US" sz="1600" dirty="0" err="1" smtClean="0"/>
              <a:t>스팸이었다면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20%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스팸</a:t>
            </a:r>
            <a:r>
              <a:rPr lang="ko-KR" altLang="en-US" sz="1600" dirty="0" smtClean="0"/>
              <a:t> 확률을 추정</a:t>
            </a:r>
            <a:endParaRPr lang="en-US" altLang="ko-KR" sz="1400" dirty="0" smtClean="0"/>
          </a:p>
          <a:p>
            <a:pPr eaLnBrk="1" hangingPunct="1"/>
            <a:endParaRPr lang="en-US" altLang="ko-KR" sz="1800" dirty="0"/>
          </a:p>
          <a:p>
            <a:pPr eaLnBrk="1" hangingPunct="1"/>
            <a:r>
              <a:rPr lang="ko-KR" altLang="en-US" sz="1800" dirty="0" smtClean="0"/>
              <a:t> 조건부 확률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600" dirty="0" err="1" smtClean="0"/>
              <a:t>이메일</a:t>
            </a:r>
            <a:r>
              <a:rPr lang="ko-KR" altLang="en-US" sz="1600" dirty="0" smtClean="0"/>
              <a:t> 메시지에 </a:t>
            </a: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비아그라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라는 단어가 포함된 결과를 기반으로 사건을 고려해 보자</a:t>
            </a:r>
            <a:r>
              <a:rPr lang="en-US" altLang="ko-KR" sz="1600" dirty="0" smtClean="0"/>
              <a:t>.</a:t>
            </a:r>
          </a:p>
          <a:p>
            <a:pPr lvl="1" eaLnBrk="1" hangingPunct="1"/>
            <a:r>
              <a:rPr lang="ko-KR" altLang="en-US" sz="1600" dirty="0" smtClean="0"/>
              <a:t>많은 </a:t>
            </a:r>
            <a:r>
              <a:rPr lang="ko-KR" altLang="en-US" sz="1600" dirty="0" smtClean="0"/>
              <a:t>경우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이 단어는 </a:t>
            </a:r>
            <a:r>
              <a:rPr lang="ko-KR" altLang="en-US" sz="1600" dirty="0" err="1" smtClean="0"/>
              <a:t>스팸</a:t>
            </a:r>
            <a:r>
              <a:rPr lang="ko-KR" altLang="en-US" sz="1600" dirty="0" smtClean="0"/>
              <a:t> 메시지 안에 나타난다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그러므로 이 단어의 출현은 이 </a:t>
            </a:r>
            <a:r>
              <a:rPr lang="ko-KR" altLang="en-US" sz="1600" dirty="0" err="1" smtClean="0"/>
              <a:t>이메일이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스팸이라는</a:t>
            </a:r>
            <a:r>
              <a:rPr lang="ko-KR" altLang="en-US" sz="1600" dirty="0" smtClean="0"/>
              <a:t> 강한 증거가 될 것이다</a:t>
            </a:r>
            <a:r>
              <a:rPr lang="en-US" altLang="ko-KR" sz="1600" dirty="0" smtClean="0"/>
              <a:t>.</a:t>
            </a:r>
          </a:p>
          <a:p>
            <a:pPr lvl="1" eaLnBrk="1" hangingPunct="1"/>
            <a:r>
              <a:rPr lang="ko-KR" altLang="en-US" sz="1600" dirty="0" smtClean="0"/>
              <a:t>그러나</a:t>
            </a:r>
            <a:r>
              <a:rPr lang="en-US" altLang="ko-KR" sz="1600" dirty="0" smtClean="0"/>
              <a:t>, ‘</a:t>
            </a:r>
            <a:r>
              <a:rPr lang="ko-KR" altLang="en-US" sz="1600" dirty="0" err="1" smtClean="0"/>
              <a:t>비아그라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단어가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있는 모든 메일이 </a:t>
            </a:r>
            <a:r>
              <a:rPr lang="ko-KR" altLang="en-US" sz="1600" dirty="0" err="1" smtClean="0"/>
              <a:t>스팸인</a:t>
            </a:r>
            <a:r>
              <a:rPr lang="ko-KR" altLang="en-US" sz="1600" dirty="0" smtClean="0"/>
              <a:t> 것은 아니다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모든 </a:t>
            </a:r>
            <a:r>
              <a:rPr lang="ko-KR" altLang="en-US" sz="1600" dirty="0" err="1" smtClean="0"/>
              <a:t>스팸</a:t>
            </a:r>
            <a:r>
              <a:rPr lang="ko-KR" altLang="en-US" sz="1600" dirty="0" smtClean="0"/>
              <a:t> 메일이 </a:t>
            </a: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비아그라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단어를 갖고 있는 것도 아니다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8954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34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베이즈</a:t>
            </a:r>
            <a:r>
              <a:rPr lang="ko-KR" altLang="en-US" dirty="0" smtClean="0"/>
              <a:t> 기법의 기본 개념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78785"/>
            <a:ext cx="8650431" cy="4770495"/>
          </a:xfrm>
        </p:spPr>
        <p:txBody>
          <a:bodyPr/>
          <a:lstStyle/>
          <a:p>
            <a:pPr eaLnBrk="1" hangingPunct="1"/>
            <a:r>
              <a:rPr lang="ko-KR" altLang="en-US" sz="1800" dirty="0" smtClean="0"/>
              <a:t>모든 사건이 독립적이라면 다른 사건이 포함된 데이터를 사용해 어떤 사건을 예측하기는 불가능할 것이다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따라서 종속 사건은 예측 모델링의 근거가 된다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ko-KR" altLang="en-US" sz="1800" dirty="0" smtClean="0"/>
              <a:t>예를 들면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구름의 출현은 비가 올 날씨로 예측할 수 있으며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비아그라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단어의 출현은 </a:t>
            </a:r>
            <a:r>
              <a:rPr lang="ko-KR" altLang="en-US" sz="1800" dirty="0" err="1" smtClean="0"/>
              <a:t>스팸</a:t>
            </a:r>
            <a:r>
              <a:rPr lang="ko-KR" altLang="en-US" sz="1800" dirty="0" smtClean="0"/>
              <a:t> 메일로 예측할 수 있다</a:t>
            </a:r>
            <a:r>
              <a:rPr lang="en-US" altLang="ko-KR" sz="1800" dirty="0" smtClean="0"/>
              <a:t>.</a:t>
            </a:r>
          </a:p>
          <a:p>
            <a:pPr eaLnBrk="1" hangingPunct="1"/>
            <a:endParaRPr lang="en-US" altLang="ko-KR" sz="1800" dirty="0"/>
          </a:p>
          <a:p>
            <a:pPr eaLnBrk="1" hangingPunct="1"/>
            <a:r>
              <a:rPr lang="ko-KR" altLang="en-US" sz="1800" dirty="0" err="1" smtClean="0"/>
              <a:t>베이즈</a:t>
            </a:r>
            <a:r>
              <a:rPr lang="ko-KR" altLang="en-US" sz="1800" dirty="0" smtClean="0"/>
              <a:t> 이론과 조건 확률 </a:t>
            </a:r>
            <a:endParaRPr lang="en-US" altLang="ko-KR" sz="1800" dirty="0" smtClean="0"/>
          </a:p>
          <a:p>
            <a:pPr eaLnBrk="1" hangingPunct="1"/>
            <a:r>
              <a:rPr lang="en-US" altLang="ko-KR" sz="1800" dirty="0" smtClean="0"/>
              <a:t>P(A|B)</a:t>
            </a:r>
            <a:r>
              <a:rPr lang="ko-KR" altLang="en-US" sz="1800" dirty="0" smtClean="0"/>
              <a:t>는 사건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가 일어날 때 사건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의 확률을 말한다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사건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가 일어남에 관해 사건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의 확률은 독립적이기 때문에 조건 확률로 알려져 있다</a:t>
            </a:r>
            <a:r>
              <a:rPr lang="en-US" altLang="ko-KR" sz="1800" dirty="0" smtClean="0"/>
              <a:t>.</a:t>
            </a:r>
          </a:p>
          <a:p>
            <a:pPr eaLnBrk="1" hangingPunct="1"/>
            <a:endParaRPr lang="en-US" altLang="ko-KR" sz="1800" dirty="0"/>
          </a:p>
          <a:p>
            <a:pPr eaLnBrk="1" hangingPunct="1"/>
            <a:r>
              <a:rPr lang="ko-KR" altLang="en-US" sz="1800" dirty="0" smtClean="0"/>
              <a:t>받은 </a:t>
            </a:r>
            <a:r>
              <a:rPr lang="ko-KR" altLang="en-US" sz="1800" dirty="0" err="1" smtClean="0"/>
              <a:t>이메일이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스팸일</a:t>
            </a:r>
            <a:r>
              <a:rPr lang="ko-KR" altLang="en-US" sz="1800" dirty="0" smtClean="0"/>
              <a:t> 확률을 구한다고 가정해 보자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ko-KR" altLang="en-US" sz="1800" dirty="0" smtClean="0"/>
              <a:t>가장 합리적인 추측은 이전 메일이 </a:t>
            </a:r>
            <a:r>
              <a:rPr lang="ko-KR" altLang="en-US" sz="1800" dirty="0" err="1" smtClean="0"/>
              <a:t>스팸인지에</a:t>
            </a:r>
            <a:r>
              <a:rPr lang="ko-KR" altLang="en-US" sz="1800" dirty="0" smtClean="0"/>
              <a:t> 대한 확률이다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이를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사전확률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이라 한다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ko-KR" altLang="en-US" sz="1800" dirty="0" smtClean="0"/>
              <a:t>추가적인 정보를 얻었다고 가정하자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97111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35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베이즈</a:t>
            </a:r>
            <a:r>
              <a:rPr lang="ko-KR" altLang="en-US" dirty="0" smtClean="0"/>
              <a:t> 기법의 기본 개념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78785"/>
            <a:ext cx="8650431" cy="2394231"/>
          </a:xfrm>
        </p:spPr>
        <p:txBody>
          <a:bodyPr/>
          <a:lstStyle/>
          <a:p>
            <a:pPr eaLnBrk="1" hangingPunct="1"/>
            <a:r>
              <a:rPr lang="ko-KR" altLang="en-US" sz="1800" dirty="0" smtClean="0"/>
              <a:t>받은 메시지에는 </a:t>
            </a:r>
            <a:r>
              <a:rPr lang="en-US" altLang="ko-KR" sz="1800" dirty="0" smtClean="0"/>
              <a:t>‘</a:t>
            </a:r>
            <a:r>
              <a:rPr lang="ko-KR" altLang="en-US" sz="1800" dirty="0" err="1" smtClean="0"/>
              <a:t>비아그라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라는 용어가 들어 있다</a:t>
            </a:r>
            <a:r>
              <a:rPr lang="en-US" altLang="ko-KR" sz="1800" dirty="0" smtClean="0"/>
              <a:t>. </a:t>
            </a:r>
          </a:p>
          <a:p>
            <a:pPr eaLnBrk="1" hangingPunct="1"/>
            <a:r>
              <a:rPr lang="en-US" altLang="ko-KR" sz="1800" dirty="0" smtClean="0"/>
              <a:t>‘</a:t>
            </a:r>
            <a:r>
              <a:rPr lang="ko-KR" altLang="en-US" sz="1800" dirty="0" err="1" smtClean="0"/>
              <a:t>비아그라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라는 단어가 이전 </a:t>
            </a:r>
            <a:r>
              <a:rPr lang="ko-KR" altLang="en-US" sz="1800" dirty="0" err="1" smtClean="0"/>
              <a:t>스팸</a:t>
            </a:r>
            <a:r>
              <a:rPr lang="ko-KR" altLang="en-US" sz="1800" dirty="0" smtClean="0"/>
              <a:t> 메시지에서 사용됐을 확률을 우도</a:t>
            </a:r>
            <a:r>
              <a:rPr lang="en-US" altLang="ko-KR" sz="1800" dirty="0" smtClean="0"/>
              <a:t>(likelihood)</a:t>
            </a:r>
            <a:r>
              <a:rPr lang="ko-KR" altLang="en-US" sz="1800" dirty="0" smtClean="0"/>
              <a:t>라고 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모든 메시지에 </a:t>
            </a:r>
            <a:r>
              <a:rPr lang="en-US" altLang="ko-KR" sz="1800" dirty="0" smtClean="0"/>
              <a:t>‘</a:t>
            </a:r>
            <a:r>
              <a:rPr lang="ko-KR" altLang="en-US" sz="1800" dirty="0" err="1" smtClean="0"/>
              <a:t>비아그라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가 나타날 확률을 </a:t>
            </a:r>
            <a:r>
              <a:rPr lang="en-US" altLang="ko-KR" sz="1800" dirty="0" smtClean="0"/>
              <a:t>marginal likelihood</a:t>
            </a:r>
            <a:r>
              <a:rPr lang="ko-KR" altLang="en-US" sz="1800" dirty="0" smtClean="0"/>
              <a:t>라고 한다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ko-KR" altLang="en-US" sz="1800" dirty="0" smtClean="0"/>
              <a:t>이런 증거를 이용해 메시지가 </a:t>
            </a:r>
            <a:r>
              <a:rPr lang="ko-KR" altLang="en-US" sz="1800" dirty="0" err="1" smtClean="0"/>
              <a:t>스팸인지</a:t>
            </a:r>
            <a:r>
              <a:rPr lang="ko-KR" altLang="en-US" sz="1800" dirty="0" smtClean="0"/>
              <a:t> 측정하는 사후 확률을 계산할 수 있다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ko-KR" altLang="en-US" sz="1800" dirty="0" smtClean="0"/>
              <a:t>사후 확률이 </a:t>
            </a:r>
            <a:r>
              <a:rPr lang="en-US" altLang="ko-KR" sz="1800" dirty="0" smtClean="0"/>
              <a:t>50%</a:t>
            </a:r>
            <a:r>
              <a:rPr lang="ko-KR" altLang="en-US" sz="1800" dirty="0" smtClean="0"/>
              <a:t>보다 크다면 메시지는 </a:t>
            </a:r>
            <a:r>
              <a:rPr lang="ko-KR" altLang="en-US" sz="1800" dirty="0"/>
              <a:t>햄</a:t>
            </a:r>
            <a:r>
              <a:rPr lang="en-US" altLang="ko-KR" sz="1800" dirty="0" smtClean="0"/>
              <a:t>(Ham)</a:t>
            </a:r>
            <a:r>
              <a:rPr lang="ko-KR" altLang="en-US" sz="1800" dirty="0" smtClean="0"/>
              <a:t>보다 </a:t>
            </a:r>
            <a:r>
              <a:rPr lang="ko-KR" altLang="en-US" sz="1800" dirty="0" err="1" smtClean="0"/>
              <a:t>스팸에</a:t>
            </a:r>
            <a:r>
              <a:rPr lang="ko-KR" altLang="en-US" sz="1800" dirty="0" smtClean="0"/>
              <a:t> 가깝고 제거한다</a:t>
            </a:r>
            <a:r>
              <a:rPr lang="en-US" altLang="ko-KR" sz="1800" dirty="0" smtClean="0"/>
              <a:t>.</a:t>
            </a:r>
          </a:p>
          <a:p>
            <a:pPr eaLnBrk="1" hangingPunct="1"/>
            <a:endParaRPr lang="en-US" altLang="ko-KR" sz="18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273"/>
              </p:ext>
            </p:extLst>
          </p:nvPr>
        </p:nvGraphicFramePr>
        <p:xfrm>
          <a:off x="632520" y="3573016"/>
          <a:ext cx="43543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91"/>
                <a:gridCol w="1088591"/>
                <a:gridCol w="1088591"/>
                <a:gridCol w="108859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스팸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61332"/>
              </p:ext>
            </p:extLst>
          </p:nvPr>
        </p:nvGraphicFramePr>
        <p:xfrm>
          <a:off x="5288509" y="3581455"/>
          <a:ext cx="43543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91"/>
                <a:gridCol w="1088591"/>
                <a:gridCol w="1088591"/>
                <a:gridCol w="108859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스팸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4/20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16/20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1/80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79/80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5/100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95/100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502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36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베이즈</a:t>
            </a:r>
            <a:r>
              <a:rPr lang="ko-KR" altLang="en-US" dirty="0" smtClean="0"/>
              <a:t> 기법의 기본 개념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78785"/>
            <a:ext cx="8650431" cy="2394231"/>
          </a:xfrm>
        </p:spPr>
        <p:txBody>
          <a:bodyPr/>
          <a:lstStyle/>
          <a:p>
            <a:pPr eaLnBrk="1" hangingPunct="1"/>
            <a:r>
              <a:rPr lang="en-US" altLang="ko-KR" sz="1800" dirty="0" smtClean="0"/>
              <a:t>P(</a:t>
            </a:r>
            <a:r>
              <a:rPr lang="en-US" altLang="ko-KR" sz="1800" dirty="0" err="1" smtClean="0"/>
              <a:t>Viagra|Spam</a:t>
            </a:r>
            <a:r>
              <a:rPr lang="en-US" altLang="ko-KR" sz="1800" dirty="0" smtClean="0"/>
              <a:t>)=4/20 = 20%, </a:t>
            </a:r>
            <a:r>
              <a:rPr lang="ko-KR" altLang="en-US" sz="1800" dirty="0" smtClean="0"/>
              <a:t>확률은 </a:t>
            </a:r>
            <a:r>
              <a:rPr lang="ko-KR" altLang="en-US" sz="1800" dirty="0" err="1" smtClean="0"/>
              <a:t>비아그라가</a:t>
            </a:r>
            <a:r>
              <a:rPr lang="ko-KR" altLang="en-US" sz="1800" dirty="0" smtClean="0"/>
              <a:t> 포함된 </a:t>
            </a:r>
            <a:r>
              <a:rPr lang="ko-KR" altLang="en-US" sz="1800" dirty="0" err="1" smtClean="0"/>
              <a:t>스팸</a:t>
            </a:r>
            <a:r>
              <a:rPr lang="ko-KR" altLang="en-US" sz="1800" dirty="0" smtClean="0"/>
              <a:t> 메시지는 </a:t>
            </a:r>
            <a:r>
              <a:rPr lang="en-US" altLang="ko-KR" sz="1800" dirty="0" smtClean="0"/>
              <a:t>20%</a:t>
            </a:r>
            <a:r>
              <a:rPr lang="ko-KR" altLang="en-US" sz="1800" dirty="0" smtClean="0"/>
              <a:t>임을 나타낸다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en-US" altLang="ko-KR" sz="1800" dirty="0" smtClean="0"/>
              <a:t>P(Spam </a:t>
            </a:r>
            <a:r>
              <a:rPr lang="en-US" altLang="ko-KR" sz="1800" dirty="0" smtClean="0">
                <a:latin typeface="맑은 고딕"/>
                <a:ea typeface="맑은 고딕"/>
              </a:rPr>
              <a:t>∩ Viagra) = P(</a:t>
            </a:r>
            <a:r>
              <a:rPr lang="en-US" altLang="ko-KR" sz="1800" dirty="0" err="1" smtClean="0">
                <a:latin typeface="맑은 고딕"/>
                <a:ea typeface="맑은 고딕"/>
              </a:rPr>
              <a:t>Viagra|Spam</a:t>
            </a:r>
            <a:r>
              <a:rPr lang="en-US" altLang="ko-KR" sz="1800" dirty="0" smtClean="0">
                <a:latin typeface="맑은 고딕"/>
                <a:ea typeface="맑은 고딕"/>
              </a:rPr>
              <a:t>) * P(Spam) = 4/20 * 20/100 = 0.04</a:t>
            </a:r>
          </a:p>
          <a:p>
            <a:pPr eaLnBrk="1" hangingPunct="1"/>
            <a:r>
              <a:rPr lang="en-US" altLang="ko-KR" sz="1800" dirty="0" smtClean="0">
                <a:latin typeface="맑은 고딕"/>
                <a:ea typeface="맑은 고딕"/>
              </a:rPr>
              <a:t>P(Spam | Viagra) = P(Viagra | Spam) * P(Spam) / P(</a:t>
            </a:r>
            <a:r>
              <a:rPr lang="en-US" altLang="ko-KR" sz="1800" dirty="0" err="1" smtClean="0">
                <a:latin typeface="맑은 고딕"/>
                <a:ea typeface="맑은 고딕"/>
              </a:rPr>
              <a:t>Viarga</a:t>
            </a:r>
            <a:r>
              <a:rPr lang="en-US" altLang="ko-KR" sz="1800" dirty="0" smtClean="0">
                <a:latin typeface="맑은 고딕"/>
                <a:ea typeface="맑은 고딕"/>
              </a:rPr>
              <a:t>) = (4/20 *20/100)/(5/100) = 0.80</a:t>
            </a:r>
          </a:p>
          <a:p>
            <a:pPr eaLnBrk="1" hangingPunct="1"/>
            <a:r>
              <a:rPr lang="ko-KR" altLang="en-US" sz="1800" dirty="0" smtClean="0">
                <a:latin typeface="맑은 고딕"/>
                <a:ea typeface="맑은 고딕"/>
              </a:rPr>
              <a:t>메시지에</a:t>
            </a:r>
            <a:r>
              <a:rPr lang="en-US" altLang="ko-KR" sz="1800" dirty="0" smtClean="0">
                <a:latin typeface="맑은 고딕"/>
                <a:ea typeface="맑은 고딕"/>
              </a:rPr>
              <a:t> </a:t>
            </a:r>
            <a:r>
              <a:rPr lang="ko-KR" altLang="en-US" sz="1800" dirty="0" err="1" smtClean="0">
                <a:latin typeface="맑은 고딕"/>
                <a:ea typeface="맑은 고딕"/>
              </a:rPr>
              <a:t>비아그라가</a:t>
            </a:r>
            <a:r>
              <a:rPr lang="ko-KR" altLang="en-US" sz="1800" dirty="0" smtClean="0">
                <a:latin typeface="맑은 고딕"/>
                <a:ea typeface="맑은 고딕"/>
              </a:rPr>
              <a:t> 포함되면 메시지가 </a:t>
            </a:r>
            <a:r>
              <a:rPr lang="ko-KR" altLang="en-US" sz="1800" dirty="0" err="1" smtClean="0">
                <a:latin typeface="맑은 고딕"/>
                <a:ea typeface="맑은 고딕"/>
              </a:rPr>
              <a:t>스팸일</a:t>
            </a:r>
            <a:r>
              <a:rPr lang="ko-KR" altLang="en-US" sz="1800" dirty="0" smtClean="0">
                <a:latin typeface="맑은 고딕"/>
                <a:ea typeface="맑은 고딕"/>
              </a:rPr>
              <a:t> 확률은 </a:t>
            </a:r>
            <a:r>
              <a:rPr lang="en-US" altLang="ko-KR" sz="1800" dirty="0" smtClean="0">
                <a:latin typeface="맑은 고딕"/>
                <a:ea typeface="맑은 고딕"/>
              </a:rPr>
              <a:t>80%</a:t>
            </a:r>
            <a:r>
              <a:rPr lang="ko-KR" altLang="en-US" sz="1800" dirty="0" smtClean="0">
                <a:latin typeface="맑은 고딕"/>
                <a:ea typeface="맑은 고딕"/>
              </a:rPr>
              <a:t>이다</a:t>
            </a:r>
            <a:r>
              <a:rPr lang="en-US" altLang="ko-KR" sz="1800" dirty="0" smtClean="0">
                <a:latin typeface="맑은 고딕"/>
                <a:ea typeface="맑은 고딕"/>
              </a:rPr>
              <a:t>.</a:t>
            </a:r>
            <a:endParaRPr lang="en-US" altLang="ko-KR" sz="1800" dirty="0" smtClean="0"/>
          </a:p>
          <a:p>
            <a:pPr eaLnBrk="1" hangingPunct="1"/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69332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37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나이브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78785"/>
            <a:ext cx="8650431" cy="4842503"/>
          </a:xfrm>
        </p:spPr>
        <p:txBody>
          <a:bodyPr/>
          <a:lstStyle/>
          <a:p>
            <a:pPr eaLnBrk="1" hangingPunct="1"/>
            <a:r>
              <a:rPr lang="ko-KR" altLang="en-US" sz="1800" dirty="0" err="1" smtClean="0">
                <a:latin typeface="맑은 고딕"/>
                <a:ea typeface="맑은 고딕"/>
              </a:rPr>
              <a:t>나이브</a:t>
            </a:r>
            <a:r>
              <a:rPr lang="ko-KR" altLang="en-US" sz="1800" dirty="0" smtClean="0">
                <a:latin typeface="맑은 고딕"/>
                <a:ea typeface="맑은 고딕"/>
              </a:rPr>
              <a:t> </a:t>
            </a:r>
            <a:r>
              <a:rPr lang="ko-KR" altLang="en-US" sz="1800" dirty="0" err="1" smtClean="0">
                <a:latin typeface="맑은 고딕"/>
                <a:ea typeface="맑은 고딕"/>
              </a:rPr>
              <a:t>베이즈는</a:t>
            </a:r>
            <a:r>
              <a:rPr lang="ko-KR" altLang="en-US" sz="1800" dirty="0" smtClean="0">
                <a:latin typeface="맑은 고딕"/>
                <a:ea typeface="맑은 고딕"/>
              </a:rPr>
              <a:t> 분류를 위해 </a:t>
            </a:r>
            <a:r>
              <a:rPr lang="ko-KR" altLang="en-US" sz="1800" dirty="0" err="1" smtClean="0">
                <a:latin typeface="맑은 고딕"/>
                <a:ea typeface="맑은 고딕"/>
              </a:rPr>
              <a:t>베이즈</a:t>
            </a:r>
            <a:r>
              <a:rPr lang="ko-KR" altLang="en-US" sz="1800" dirty="0" smtClean="0">
                <a:latin typeface="맑은 고딕"/>
                <a:ea typeface="맑은 고딕"/>
              </a:rPr>
              <a:t> 이론을 사용한다</a:t>
            </a:r>
            <a:r>
              <a:rPr lang="en-US" altLang="ko-KR" sz="1800" dirty="0" smtClean="0">
                <a:latin typeface="맑은 고딕"/>
                <a:ea typeface="맑은 고딕"/>
              </a:rPr>
              <a:t>.</a:t>
            </a:r>
          </a:p>
          <a:p>
            <a:pPr eaLnBrk="1" hangingPunct="1"/>
            <a:r>
              <a:rPr lang="ko-KR" altLang="en-US" sz="1800" dirty="0" smtClean="0">
                <a:latin typeface="맑은 고딕"/>
                <a:ea typeface="맑은 고딕"/>
              </a:rPr>
              <a:t>데이터에 대해 </a:t>
            </a:r>
            <a:r>
              <a:rPr lang="en-US" altLang="ko-KR" sz="1800" dirty="0" smtClean="0">
                <a:latin typeface="맑은 고딕"/>
                <a:ea typeface="맑은 고딕"/>
              </a:rPr>
              <a:t>naïve </a:t>
            </a:r>
            <a:r>
              <a:rPr lang="ko-KR" altLang="en-US" sz="1800" dirty="0" smtClean="0">
                <a:latin typeface="맑은 고딕"/>
                <a:ea typeface="맑은 고딕"/>
              </a:rPr>
              <a:t>한 가정을 하기 때문에 붙여진 이름이다</a:t>
            </a:r>
            <a:r>
              <a:rPr lang="en-US" altLang="ko-KR" sz="1800" dirty="0" smtClean="0">
                <a:latin typeface="맑은 고딕"/>
                <a:ea typeface="맑은 고딕"/>
              </a:rPr>
              <a:t>.</a:t>
            </a:r>
          </a:p>
          <a:p>
            <a:pPr eaLnBrk="1" hangingPunct="1"/>
            <a:r>
              <a:rPr lang="ko-KR" altLang="en-US" sz="1800" dirty="0" err="1" smtClean="0">
                <a:latin typeface="맑은 고딕"/>
                <a:ea typeface="맑은 고딕"/>
              </a:rPr>
              <a:t>나이브</a:t>
            </a:r>
            <a:r>
              <a:rPr lang="ko-KR" altLang="en-US" sz="1800" dirty="0" smtClean="0">
                <a:latin typeface="맑은 고딕"/>
                <a:ea typeface="맑은 고딕"/>
              </a:rPr>
              <a:t> </a:t>
            </a:r>
            <a:r>
              <a:rPr lang="ko-KR" altLang="en-US" sz="1800" dirty="0" err="1" smtClean="0">
                <a:latin typeface="맑은 고딕"/>
                <a:ea typeface="맑은 고딕"/>
              </a:rPr>
              <a:t>베이즈</a:t>
            </a:r>
            <a:r>
              <a:rPr lang="ko-KR" altLang="en-US" sz="1800" dirty="0" smtClean="0">
                <a:latin typeface="맑은 고딕"/>
                <a:ea typeface="맑은 고딕"/>
              </a:rPr>
              <a:t> 가정은 </a:t>
            </a:r>
            <a:r>
              <a:rPr lang="ko-KR" altLang="en-US" sz="1800" dirty="0" err="1" smtClean="0">
                <a:latin typeface="맑은 고딕"/>
                <a:ea typeface="맑은 고딕"/>
              </a:rPr>
              <a:t>데이터셋의</a:t>
            </a:r>
            <a:r>
              <a:rPr lang="ko-KR" altLang="en-US" sz="1800" dirty="0" smtClean="0">
                <a:latin typeface="맑은 고딕"/>
                <a:ea typeface="맑은 고딕"/>
              </a:rPr>
              <a:t> 모든 속성은 동등하게 중요하며 독립적이라고 가정한다</a:t>
            </a:r>
            <a:r>
              <a:rPr lang="en-US" altLang="ko-KR" sz="1800" dirty="0" smtClean="0">
                <a:latin typeface="맑은 고딕"/>
                <a:ea typeface="맑은 고딕"/>
              </a:rPr>
              <a:t>. </a:t>
            </a:r>
            <a:endParaRPr lang="en-US" altLang="ko-KR" sz="1800" dirty="0">
              <a:latin typeface="맑은 고딕"/>
              <a:ea typeface="맑은 고딕"/>
            </a:endParaRPr>
          </a:p>
          <a:p>
            <a:pPr eaLnBrk="1" hangingPunct="1"/>
            <a:endParaRPr lang="en-US" altLang="ko-KR" sz="1800" dirty="0" smtClean="0">
              <a:latin typeface="맑은 고딕"/>
              <a:ea typeface="맑은 고딕"/>
            </a:endParaRPr>
          </a:p>
          <a:p>
            <a:pPr eaLnBrk="1" hangingPunct="1"/>
            <a:r>
              <a:rPr lang="ko-KR" altLang="en-US" sz="1800" dirty="0" smtClean="0">
                <a:latin typeface="맑은 고딕"/>
                <a:ea typeface="맑은 고딕"/>
              </a:rPr>
              <a:t>예를 들어</a:t>
            </a:r>
            <a:r>
              <a:rPr lang="en-US" altLang="ko-KR" sz="1800" dirty="0" smtClean="0">
                <a:latin typeface="맑은 고딕"/>
                <a:ea typeface="맑은 고딕"/>
              </a:rPr>
              <a:t>, </a:t>
            </a:r>
            <a:r>
              <a:rPr lang="ko-KR" altLang="en-US" sz="1800" dirty="0" err="1" smtClean="0">
                <a:latin typeface="맑은 고딕"/>
                <a:ea typeface="맑은 고딕"/>
              </a:rPr>
              <a:t>이메일을</a:t>
            </a:r>
            <a:r>
              <a:rPr lang="ko-KR" altLang="en-US" sz="1800" dirty="0" smtClean="0">
                <a:latin typeface="맑은 고딕"/>
                <a:ea typeface="맑은 고딕"/>
              </a:rPr>
              <a:t> 관찰해 </a:t>
            </a:r>
            <a:r>
              <a:rPr lang="ko-KR" altLang="en-US" sz="1800" dirty="0" err="1" smtClean="0">
                <a:latin typeface="맑은 고딕"/>
                <a:ea typeface="맑은 고딕"/>
              </a:rPr>
              <a:t>스팸을</a:t>
            </a:r>
            <a:r>
              <a:rPr lang="ko-KR" altLang="en-US" sz="1800" dirty="0" smtClean="0">
                <a:latin typeface="맑은 고딕"/>
                <a:ea typeface="맑은 고딕"/>
              </a:rPr>
              <a:t> 식별하고자 한다면 일부 속성은 다른 속성보다 중요하다</a:t>
            </a:r>
            <a:r>
              <a:rPr lang="en-US" altLang="ko-KR" sz="1800" dirty="0" smtClean="0">
                <a:latin typeface="맑은 고딕"/>
                <a:ea typeface="맑은 고딕"/>
              </a:rPr>
              <a:t>. </a:t>
            </a:r>
            <a:r>
              <a:rPr lang="ko-KR" altLang="en-US" sz="1800" dirty="0" err="1" smtClean="0">
                <a:latin typeface="맑은 고딕"/>
                <a:ea typeface="맑은 고딕"/>
              </a:rPr>
              <a:t>이메일을</a:t>
            </a:r>
            <a:r>
              <a:rPr lang="ko-KR" altLang="en-US" sz="1800" dirty="0" smtClean="0">
                <a:latin typeface="맑은 고딕"/>
                <a:ea typeface="맑은 고딕"/>
              </a:rPr>
              <a:t> 보낸 사람이 메시지보다 </a:t>
            </a:r>
            <a:r>
              <a:rPr lang="ko-KR" altLang="en-US" sz="1800" dirty="0" err="1" smtClean="0">
                <a:latin typeface="맑은 고딕"/>
                <a:ea typeface="맑은 고딕"/>
              </a:rPr>
              <a:t>스팸을</a:t>
            </a:r>
            <a:r>
              <a:rPr lang="ko-KR" altLang="en-US" sz="1800" dirty="0" smtClean="0">
                <a:latin typeface="맑은 고딕"/>
                <a:ea typeface="맑은 고딕"/>
              </a:rPr>
              <a:t> 식별하는데 더 중요할 수 있다</a:t>
            </a:r>
            <a:r>
              <a:rPr lang="en-US" altLang="ko-KR" sz="1800" dirty="0" smtClean="0">
                <a:latin typeface="맑은 고딕"/>
                <a:ea typeface="맑은 고딕"/>
              </a:rPr>
              <a:t>. </a:t>
            </a:r>
          </a:p>
          <a:p>
            <a:pPr eaLnBrk="1" hangingPunct="1"/>
            <a:r>
              <a:rPr lang="ko-KR" altLang="en-US" sz="1800" dirty="0" smtClean="0">
                <a:latin typeface="맑은 고딕"/>
                <a:ea typeface="맑은 고딕"/>
              </a:rPr>
              <a:t>또한 일부 단어의 출현은 다른 단어와 함께 출현하는 징후이기 때문에 메시지 안에 나오는 단어는 서로 독립적이지 않다</a:t>
            </a:r>
            <a:r>
              <a:rPr lang="en-US" altLang="ko-KR" sz="1800" dirty="0" smtClean="0">
                <a:latin typeface="맑은 고딕"/>
                <a:ea typeface="맑은 고딕"/>
              </a:rPr>
              <a:t>.  </a:t>
            </a:r>
            <a:r>
              <a:rPr lang="ko-KR" altLang="en-US" sz="1800" dirty="0" err="1" smtClean="0">
                <a:latin typeface="맑은 고딕"/>
                <a:ea typeface="맑은 고딕"/>
              </a:rPr>
              <a:t>비아그라가</a:t>
            </a:r>
            <a:r>
              <a:rPr lang="ko-KR" altLang="en-US" sz="1800" dirty="0" smtClean="0">
                <a:latin typeface="맑은 고딕"/>
                <a:ea typeface="맑은 고딕"/>
              </a:rPr>
              <a:t> 포함된 메시지는 처방전이나 약과 같은 단어가 포함돼 있을 것이다</a:t>
            </a:r>
            <a:r>
              <a:rPr lang="en-US" altLang="ko-KR" sz="1800" dirty="0" smtClean="0">
                <a:latin typeface="맑은 고딕"/>
                <a:ea typeface="맑은 고딕"/>
              </a:rPr>
              <a:t>.</a:t>
            </a:r>
            <a:endParaRPr lang="en-US" altLang="ko-KR" sz="1800" dirty="0" smtClean="0"/>
          </a:p>
          <a:p>
            <a:pPr eaLnBrk="1" hangingPunct="1"/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122740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38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나이브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78785"/>
            <a:ext cx="8650431" cy="450015"/>
          </a:xfrm>
        </p:spPr>
        <p:txBody>
          <a:bodyPr/>
          <a:lstStyle/>
          <a:p>
            <a:pPr eaLnBrk="1" hangingPunct="1"/>
            <a:r>
              <a:rPr lang="en-US" altLang="ko-KR" sz="1800" dirty="0" smtClean="0"/>
              <a:t>‘</a:t>
            </a:r>
            <a:r>
              <a:rPr lang="ko-KR" altLang="en-US" sz="1800" dirty="0" smtClean="0"/>
              <a:t>돈</a:t>
            </a:r>
            <a:r>
              <a:rPr lang="en-US" altLang="ko-KR" sz="1800" dirty="0" smtClean="0"/>
              <a:t>’, ‘</a:t>
            </a:r>
            <a:r>
              <a:rPr lang="ko-KR" altLang="en-US" sz="1800" dirty="0" smtClean="0"/>
              <a:t>식료품</a:t>
            </a:r>
            <a:r>
              <a:rPr lang="en-US" altLang="ko-KR" sz="1800" dirty="0" smtClean="0"/>
              <a:t>’, ‘</a:t>
            </a:r>
            <a:r>
              <a:rPr lang="ko-KR" altLang="en-US" sz="1800" dirty="0" smtClean="0"/>
              <a:t>주소 삭제</a:t>
            </a:r>
            <a:r>
              <a:rPr lang="en-US" altLang="ko-KR" sz="1800" dirty="0" smtClean="0"/>
              <a:t>’ </a:t>
            </a:r>
            <a:r>
              <a:rPr lang="ko-KR" altLang="en-US" sz="1800" dirty="0" smtClean="0"/>
              <a:t>를 추가한 </a:t>
            </a:r>
            <a:r>
              <a:rPr lang="ko-KR" altLang="en-US" sz="1800" dirty="0" err="1" smtClean="0"/>
              <a:t>스팸</a:t>
            </a:r>
            <a:r>
              <a:rPr lang="ko-KR" altLang="en-US" sz="1800" dirty="0" smtClean="0"/>
              <a:t> 필터 예제</a:t>
            </a:r>
            <a:endParaRPr lang="en-US" altLang="ko-KR" sz="1800" dirty="0" smtClean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 smtClean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 smtClean="0"/>
          </a:p>
          <a:p>
            <a:pPr eaLnBrk="1" hangingPunct="1"/>
            <a:endParaRPr lang="en-US" altLang="ko-KR" sz="1800" dirty="0"/>
          </a:p>
          <a:p>
            <a:pPr eaLnBrk="1" hangingPunct="1"/>
            <a:r>
              <a:rPr lang="ko-KR" altLang="en-US" sz="1800" dirty="0" smtClean="0"/>
              <a:t>새로운 메시지를 받고 사후 확률인 메시지 내에 있는 단어의 </a:t>
            </a:r>
            <a:r>
              <a:rPr lang="ko-KR" altLang="en-US" sz="1800" dirty="0" err="1" smtClean="0"/>
              <a:t>우도를</a:t>
            </a:r>
            <a:r>
              <a:rPr lang="ko-KR" altLang="en-US" sz="1800" dirty="0" smtClean="0"/>
              <a:t> 고려해 메시지가 </a:t>
            </a:r>
            <a:r>
              <a:rPr lang="ko-KR" altLang="en-US" sz="1800" dirty="0" err="1" smtClean="0"/>
              <a:t>스팸인지</a:t>
            </a:r>
            <a:r>
              <a:rPr lang="ko-KR" altLang="en-US" sz="1800" dirty="0" smtClean="0"/>
              <a:t> 아닌지 결정하기 위해 계산</a:t>
            </a:r>
            <a:endParaRPr lang="en-US" altLang="ko-KR" sz="1800" dirty="0" smtClean="0"/>
          </a:p>
          <a:p>
            <a:pPr eaLnBrk="1" hangingPunct="1"/>
            <a:r>
              <a:rPr lang="ko-KR" altLang="en-US" sz="1800" dirty="0" smtClean="0"/>
              <a:t>예를 들어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메시지가 </a:t>
            </a:r>
            <a:r>
              <a:rPr lang="en-US" altLang="ko-KR" sz="1800" dirty="0" smtClean="0"/>
              <a:t>‘</a:t>
            </a:r>
            <a:r>
              <a:rPr lang="ko-KR" altLang="en-US" sz="1800" dirty="0" err="1" smtClean="0"/>
              <a:t>비아그라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주소 삭제</a:t>
            </a:r>
            <a:r>
              <a:rPr lang="en-US" altLang="ko-KR" sz="1800" dirty="0" smtClean="0"/>
              <a:t>” </a:t>
            </a:r>
            <a:r>
              <a:rPr lang="ko-KR" altLang="en-US" sz="1800" dirty="0" smtClean="0"/>
              <a:t>용어를 포함하지만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돈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식료품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을 포함하지 않는다고 가정</a:t>
            </a:r>
            <a:endParaRPr lang="en-US" altLang="ko-KR" sz="1800" dirty="0" smtClean="0"/>
          </a:p>
          <a:p>
            <a:pPr eaLnBrk="1" hangingPunct="1"/>
            <a:r>
              <a:rPr lang="en-US" altLang="ko-KR" sz="1800" dirty="0" smtClean="0"/>
              <a:t>P(Spam | W1 </a:t>
            </a:r>
            <a:r>
              <a:rPr lang="en-US" altLang="ko-KR" sz="1800" dirty="0">
                <a:latin typeface="맑은 고딕"/>
                <a:ea typeface="맑은 고딕"/>
              </a:rPr>
              <a:t>∩ </a:t>
            </a:r>
            <a:r>
              <a:rPr lang="en-US" altLang="ko-KR" sz="1800" dirty="0" smtClean="0">
                <a:latin typeface="맑은 고딕"/>
                <a:ea typeface="맑은 고딕"/>
              </a:rPr>
              <a:t>~W2∩ ~W3∩ W4)</a:t>
            </a:r>
          </a:p>
          <a:p>
            <a:pPr eaLnBrk="1" hangingPunct="1"/>
            <a:r>
              <a:rPr lang="ko-KR" altLang="en-US" sz="1800" dirty="0">
                <a:latin typeface="맑은 고딕"/>
                <a:ea typeface="맑은 고딕"/>
              </a:rPr>
              <a:t>이</a:t>
            </a:r>
            <a:r>
              <a:rPr lang="en-US" altLang="ko-KR" sz="1800" dirty="0" smtClean="0">
                <a:latin typeface="맑은 고딕"/>
                <a:ea typeface="맑은 고딕"/>
              </a:rPr>
              <a:t> </a:t>
            </a:r>
            <a:r>
              <a:rPr lang="ko-KR" altLang="en-US" sz="1800" dirty="0" smtClean="0">
                <a:latin typeface="맑은 고딕"/>
                <a:ea typeface="맑은 고딕"/>
              </a:rPr>
              <a:t>공식은</a:t>
            </a:r>
            <a:r>
              <a:rPr lang="en-US" altLang="ko-KR" sz="1800" dirty="0" smtClean="0">
                <a:latin typeface="맑은 고딕"/>
                <a:ea typeface="맑은 고딕"/>
              </a:rPr>
              <a:t> </a:t>
            </a:r>
            <a:r>
              <a:rPr lang="ko-KR" altLang="en-US" sz="1800" dirty="0" smtClean="0">
                <a:latin typeface="맑은 고딕"/>
                <a:ea typeface="맑은 고딕"/>
              </a:rPr>
              <a:t>추가적인 속성이 늘어나면서 가능한 중첩된 사건의 모든 확률을 계산해서 풀기가 어렵다</a:t>
            </a:r>
            <a:r>
              <a:rPr lang="en-US" altLang="ko-KR" sz="1800" dirty="0" smtClean="0">
                <a:latin typeface="맑은 고딕"/>
                <a:ea typeface="맑은 고딕"/>
              </a:rPr>
              <a:t>.</a:t>
            </a:r>
            <a:endParaRPr lang="en-US" altLang="ko-KR" sz="1800" dirty="0" smtClean="0"/>
          </a:p>
          <a:p>
            <a:pPr eaLnBrk="1" hangingPunct="1"/>
            <a:endParaRPr lang="en-US" altLang="ko-KR" sz="18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89263"/>
              </p:ext>
            </p:extLst>
          </p:nvPr>
        </p:nvGraphicFramePr>
        <p:xfrm>
          <a:off x="992562" y="1772816"/>
          <a:ext cx="81670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705"/>
                <a:gridCol w="816705"/>
                <a:gridCol w="816705"/>
                <a:gridCol w="816705"/>
                <a:gridCol w="816705"/>
                <a:gridCol w="816705"/>
                <a:gridCol w="816705"/>
                <a:gridCol w="816705"/>
                <a:gridCol w="816705"/>
                <a:gridCol w="8167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비아그라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돈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식료품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삭제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스팸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4/20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16/20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10/20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10/20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0/20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20/20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1/80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79/80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14/80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66/80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8/80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71/80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23/80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57/80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5/100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95/100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24/100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76/100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91/100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35/100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65/100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505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39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나이브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78785"/>
            <a:ext cx="8650431" cy="4770495"/>
          </a:xfrm>
        </p:spPr>
        <p:txBody>
          <a:bodyPr/>
          <a:lstStyle/>
          <a:p>
            <a:pPr eaLnBrk="1" hangingPunct="1"/>
            <a:r>
              <a:rPr lang="ko-KR" altLang="en-US" sz="1800" dirty="0" smtClean="0"/>
              <a:t>이 </a:t>
            </a:r>
            <a:r>
              <a:rPr lang="ko-KR" altLang="en-US" sz="1800" dirty="0" smtClean="0"/>
              <a:t>작업은 </a:t>
            </a:r>
            <a:r>
              <a:rPr lang="ko-KR" altLang="en-US" sz="1800" dirty="0" smtClean="0"/>
              <a:t>사건 </a:t>
            </a:r>
            <a:r>
              <a:rPr lang="ko-KR" altLang="en-US" sz="1800" dirty="0" smtClean="0"/>
              <a:t>간에 </a:t>
            </a:r>
            <a:r>
              <a:rPr lang="ko-KR" altLang="en-US" sz="1800" dirty="0" smtClean="0"/>
              <a:t>독립적이라는 </a:t>
            </a:r>
            <a:r>
              <a:rPr lang="ko-KR" altLang="en-US" sz="1800" dirty="0" err="1" smtClean="0"/>
              <a:t>나이브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베이즈</a:t>
            </a:r>
            <a:r>
              <a:rPr lang="ko-KR" altLang="en-US" sz="1800" dirty="0" smtClean="0"/>
              <a:t> 가정을 사용한다면 쉬워질 것이다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en-US" altLang="ko-KR" sz="1800" dirty="0" smtClean="0"/>
              <a:t>P(Spam </a:t>
            </a:r>
            <a:r>
              <a:rPr lang="en-US" altLang="ko-KR" sz="1800" dirty="0"/>
              <a:t>| W1 </a:t>
            </a:r>
            <a:r>
              <a:rPr lang="en-US" altLang="ko-KR" sz="1800" dirty="0">
                <a:latin typeface="맑은 고딕"/>
                <a:ea typeface="맑은 고딕"/>
              </a:rPr>
              <a:t>∩ ~W2∩ ~W3∩ W4</a:t>
            </a:r>
            <a:r>
              <a:rPr lang="en-US" altLang="ko-KR" sz="1800" dirty="0" smtClean="0">
                <a:latin typeface="맑은 고딕"/>
                <a:ea typeface="맑은 고딕"/>
              </a:rPr>
              <a:t>) = P(W1|Spam)P(~W2|Spam)P(~W3|Spam)P(W4|Spam) / P(W1)P(~W2)P(~W3)P(W4)</a:t>
            </a:r>
          </a:p>
          <a:p>
            <a:pPr eaLnBrk="1" hangingPunct="1"/>
            <a:r>
              <a:rPr lang="ko-KR" altLang="en-US" sz="1800" dirty="0" err="1" smtClean="0">
                <a:latin typeface="맑은 고딕"/>
                <a:ea typeface="맑은 고딕"/>
              </a:rPr>
              <a:t>스팸의</a:t>
            </a:r>
            <a:r>
              <a:rPr lang="en-US" altLang="ko-KR" sz="1800" dirty="0" smtClean="0">
                <a:latin typeface="맑은 고딕"/>
                <a:ea typeface="맑은 고딕"/>
              </a:rPr>
              <a:t> </a:t>
            </a:r>
            <a:r>
              <a:rPr lang="ko-KR" altLang="en-US" sz="1800" dirty="0" smtClean="0">
                <a:latin typeface="맑은 고딕"/>
                <a:ea typeface="맑은 고딕"/>
              </a:rPr>
              <a:t>전체적인 </a:t>
            </a:r>
            <a:r>
              <a:rPr lang="ko-KR" altLang="en-US" sz="1800" dirty="0" err="1" smtClean="0">
                <a:latin typeface="맑은 고딕"/>
                <a:ea typeface="맑은 고딕"/>
              </a:rPr>
              <a:t>우도는</a:t>
            </a:r>
            <a:r>
              <a:rPr lang="ko-KR" altLang="en-US" sz="1800" dirty="0" smtClean="0">
                <a:latin typeface="맑은 고딕"/>
                <a:ea typeface="맑은 고딕"/>
              </a:rPr>
              <a:t> </a:t>
            </a:r>
            <a:r>
              <a:rPr lang="en-US" altLang="ko-KR" sz="1800" dirty="0" smtClean="0">
                <a:latin typeface="맑은 고딕"/>
                <a:ea typeface="맑은 고딕"/>
              </a:rPr>
              <a:t>(4/20)*(10/20)*(20/20)*(20/100) = 0.012</a:t>
            </a:r>
          </a:p>
          <a:p>
            <a:pPr eaLnBrk="1" hangingPunct="1"/>
            <a:r>
              <a:rPr lang="ko-KR" altLang="en-US" sz="1800" dirty="0" smtClean="0">
                <a:latin typeface="맑은 고딕"/>
                <a:ea typeface="맑은 고딕"/>
              </a:rPr>
              <a:t>햄의 </a:t>
            </a:r>
            <a:r>
              <a:rPr lang="ko-KR" altLang="en-US" sz="1800" dirty="0" err="1" smtClean="0">
                <a:latin typeface="맑은 고딕"/>
                <a:ea typeface="맑은 고딕"/>
              </a:rPr>
              <a:t>우도는</a:t>
            </a:r>
            <a:r>
              <a:rPr lang="ko-KR" altLang="en-US" sz="1800" dirty="0" smtClean="0">
                <a:latin typeface="맑은 고딕"/>
                <a:ea typeface="맑은 고딕"/>
              </a:rPr>
              <a:t> </a:t>
            </a:r>
            <a:r>
              <a:rPr lang="en-US" altLang="ko-KR" sz="1800" dirty="0" smtClean="0">
                <a:latin typeface="맑은 고딕"/>
                <a:ea typeface="맑은 고딕"/>
              </a:rPr>
              <a:t>(1/80)*(66/80)*(23/80)*(80/100) = 0.002</a:t>
            </a:r>
          </a:p>
          <a:p>
            <a:pPr eaLnBrk="1" hangingPunct="1"/>
            <a:r>
              <a:rPr lang="ko-KR" altLang="en-US" sz="1800" dirty="0" err="1" smtClean="0">
                <a:latin typeface="맑은 고딕"/>
                <a:ea typeface="맑은 고딕"/>
              </a:rPr>
              <a:t>스팸</a:t>
            </a:r>
            <a:r>
              <a:rPr lang="ko-KR" altLang="en-US" sz="1800" dirty="0" smtClean="0">
                <a:latin typeface="맑은 고딕"/>
                <a:ea typeface="맑은 고딕"/>
              </a:rPr>
              <a:t> </a:t>
            </a:r>
            <a:r>
              <a:rPr lang="ko-KR" altLang="en-US" sz="1800" dirty="0" err="1" smtClean="0">
                <a:latin typeface="맑은 고딕"/>
                <a:ea typeface="맑은 고딕"/>
              </a:rPr>
              <a:t>우도와</a:t>
            </a:r>
            <a:r>
              <a:rPr lang="ko-KR" altLang="en-US" sz="1800" dirty="0" smtClean="0">
                <a:latin typeface="맑은 고딕"/>
                <a:ea typeface="맑은 고딕"/>
              </a:rPr>
              <a:t> </a:t>
            </a:r>
            <a:r>
              <a:rPr lang="ko-KR" altLang="en-US" sz="1800" dirty="0" err="1" smtClean="0">
                <a:latin typeface="맑은 고딕"/>
                <a:ea typeface="맑은 고딕"/>
              </a:rPr>
              <a:t>햄우도의</a:t>
            </a:r>
            <a:r>
              <a:rPr lang="ko-KR" altLang="en-US" sz="1800" dirty="0" smtClean="0">
                <a:latin typeface="맑은 고딕"/>
                <a:ea typeface="맑은 고딕"/>
              </a:rPr>
              <a:t> 분모는 동일하고 </a:t>
            </a:r>
            <a:r>
              <a:rPr lang="en-US" altLang="ko-KR" sz="1800" dirty="0" smtClean="0">
                <a:latin typeface="맑은 고딕"/>
                <a:ea typeface="맑은 고딕"/>
              </a:rPr>
              <a:t>0.012/0.002=6 </a:t>
            </a:r>
            <a:r>
              <a:rPr lang="ko-KR" altLang="en-US" sz="1800" dirty="0" smtClean="0">
                <a:latin typeface="맑은 고딕"/>
                <a:ea typeface="맑은 고딕"/>
              </a:rPr>
              <a:t>이기 때문에 이 메시지는 햄보다 </a:t>
            </a:r>
            <a:r>
              <a:rPr lang="ko-KR" altLang="en-US" sz="1800" dirty="0" err="1" smtClean="0">
                <a:latin typeface="맑은 고딕"/>
                <a:ea typeface="맑은 고딕"/>
              </a:rPr>
              <a:t>스팸일</a:t>
            </a:r>
            <a:r>
              <a:rPr lang="ko-KR" altLang="en-US" sz="1800" dirty="0" smtClean="0">
                <a:latin typeface="맑은 고딕"/>
                <a:ea typeface="맑은 고딕"/>
              </a:rPr>
              <a:t> </a:t>
            </a:r>
            <a:r>
              <a:rPr lang="ko-KR" altLang="en-US" sz="1800" dirty="0" err="1" smtClean="0">
                <a:latin typeface="맑은 고딕"/>
                <a:ea typeface="맑은 고딕"/>
              </a:rPr>
              <a:t>우도가</a:t>
            </a:r>
            <a:r>
              <a:rPr lang="ko-KR" altLang="en-US" sz="1800" dirty="0" smtClean="0">
                <a:latin typeface="맑은 고딕"/>
                <a:ea typeface="맑은 고딕"/>
              </a:rPr>
              <a:t> </a:t>
            </a:r>
            <a:r>
              <a:rPr lang="en-US" altLang="ko-KR" sz="1800" dirty="0" smtClean="0">
                <a:latin typeface="맑은 고딕"/>
                <a:ea typeface="맑은 고딕"/>
              </a:rPr>
              <a:t>6</a:t>
            </a:r>
            <a:r>
              <a:rPr lang="ko-KR" altLang="en-US" sz="1800" dirty="0" smtClean="0">
                <a:latin typeface="맑은 고딕"/>
                <a:ea typeface="맑은 고딕"/>
              </a:rPr>
              <a:t>배 높다</a:t>
            </a:r>
            <a:r>
              <a:rPr lang="en-US" altLang="ko-KR" sz="1800" dirty="0" smtClean="0">
                <a:latin typeface="맑은 고딕"/>
                <a:ea typeface="맑은 고딕"/>
              </a:rPr>
              <a:t>.</a:t>
            </a:r>
          </a:p>
          <a:p>
            <a:pPr eaLnBrk="1" hangingPunct="1"/>
            <a:r>
              <a:rPr lang="ko-KR" altLang="en-US" sz="1800" dirty="0" err="1" smtClean="0">
                <a:latin typeface="맑은 고딕"/>
                <a:ea typeface="맑은 고딕"/>
              </a:rPr>
              <a:t>스팸일</a:t>
            </a:r>
            <a:r>
              <a:rPr lang="ko-KR" altLang="en-US" sz="1800" dirty="0" smtClean="0">
                <a:latin typeface="맑은 고딕"/>
                <a:ea typeface="맑은 고딕"/>
              </a:rPr>
              <a:t> 확률은 메시지가 </a:t>
            </a:r>
            <a:r>
              <a:rPr lang="ko-KR" altLang="en-US" sz="1800" dirty="0" err="1" smtClean="0">
                <a:latin typeface="맑은 고딕"/>
                <a:ea typeface="맑은 고딕"/>
              </a:rPr>
              <a:t>스팸일</a:t>
            </a:r>
            <a:r>
              <a:rPr lang="ko-KR" altLang="en-US" sz="1800" dirty="0" smtClean="0">
                <a:latin typeface="맑은 고딕"/>
                <a:ea typeface="맑은 고딕"/>
              </a:rPr>
              <a:t> </a:t>
            </a:r>
            <a:r>
              <a:rPr lang="ko-KR" altLang="en-US" sz="1800" dirty="0" err="1" smtClean="0">
                <a:latin typeface="맑은 고딕"/>
                <a:ea typeface="맑은 고딕"/>
              </a:rPr>
              <a:t>우도를</a:t>
            </a:r>
            <a:r>
              <a:rPr lang="ko-KR" altLang="en-US" sz="1800" dirty="0" smtClean="0">
                <a:latin typeface="맑은 고딕"/>
                <a:ea typeface="맑은 고딕"/>
              </a:rPr>
              <a:t> 햄 전체 메시지의 </a:t>
            </a:r>
            <a:r>
              <a:rPr lang="ko-KR" altLang="en-US" sz="1800" dirty="0" err="1" smtClean="0">
                <a:latin typeface="맑은 고딕"/>
                <a:ea typeface="맑은 고딕"/>
              </a:rPr>
              <a:t>우도로</a:t>
            </a:r>
            <a:r>
              <a:rPr lang="ko-KR" altLang="en-US" sz="1800" dirty="0" smtClean="0">
                <a:latin typeface="맑은 고딕"/>
                <a:ea typeface="맑은 고딕"/>
              </a:rPr>
              <a:t> 나누면 된다</a:t>
            </a:r>
            <a:r>
              <a:rPr lang="en-US" altLang="ko-KR" sz="1800" dirty="0" smtClean="0">
                <a:latin typeface="맑은 고딕"/>
                <a:ea typeface="맑은 고딕"/>
              </a:rPr>
              <a:t>.</a:t>
            </a:r>
          </a:p>
          <a:p>
            <a:pPr eaLnBrk="1" hangingPunct="1"/>
            <a:r>
              <a:rPr lang="en-US" altLang="ko-KR" sz="1800" dirty="0" smtClean="0">
                <a:latin typeface="맑은 고딕"/>
                <a:ea typeface="맑은 고딕"/>
              </a:rPr>
              <a:t>0.012/(0.012 + 0.002) = 0.857</a:t>
            </a:r>
          </a:p>
          <a:p>
            <a:pPr eaLnBrk="1" hangingPunct="1"/>
            <a:r>
              <a:rPr lang="ko-KR" altLang="en-US" sz="1800" dirty="0" smtClean="0">
                <a:latin typeface="맑은 고딕"/>
                <a:ea typeface="맑은 고딕"/>
              </a:rPr>
              <a:t>따라서 메시지 단어들을 고려해 이 메시지가 </a:t>
            </a:r>
            <a:r>
              <a:rPr lang="en-US" altLang="ko-KR" sz="1800" dirty="0" smtClean="0">
                <a:latin typeface="맑은 고딕"/>
                <a:ea typeface="맑은 고딕"/>
              </a:rPr>
              <a:t>85.7% </a:t>
            </a:r>
            <a:r>
              <a:rPr lang="ko-KR" altLang="en-US" sz="1800" dirty="0" smtClean="0">
                <a:latin typeface="맑은 고딕"/>
                <a:ea typeface="맑은 고딕"/>
              </a:rPr>
              <a:t>확률로 </a:t>
            </a:r>
            <a:r>
              <a:rPr lang="ko-KR" altLang="en-US" sz="1800" dirty="0" err="1" smtClean="0">
                <a:latin typeface="맑은 고딕"/>
                <a:ea typeface="맑은 고딕"/>
              </a:rPr>
              <a:t>스팸이라고</a:t>
            </a:r>
            <a:r>
              <a:rPr lang="ko-KR" altLang="en-US" sz="1800" dirty="0" smtClean="0">
                <a:latin typeface="맑은 고딕"/>
                <a:ea typeface="맑은 고딕"/>
              </a:rPr>
              <a:t> 예측할 수 있다</a:t>
            </a:r>
            <a:r>
              <a:rPr lang="en-US" altLang="ko-KR" sz="1800" dirty="0" smtClean="0">
                <a:latin typeface="맑은 고딕"/>
                <a:ea typeface="맑은 고딕"/>
              </a:rPr>
              <a:t>.</a:t>
            </a:r>
            <a:endParaRPr lang="en-US" altLang="ko-KR" sz="1800" dirty="0">
              <a:latin typeface="맑은 고딕"/>
              <a:ea typeface="맑은 고딕"/>
            </a:endParaRPr>
          </a:p>
          <a:p>
            <a:pPr eaLnBrk="1" hangingPunct="1"/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808171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기계는 어떻게 학습하는가</a:t>
            </a:r>
            <a:r>
              <a:rPr lang="en-US" altLang="ko-KR" dirty="0"/>
              <a:t>?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96752"/>
            <a:ext cx="8650431" cy="4896544"/>
          </a:xfrm>
        </p:spPr>
        <p:txBody>
          <a:bodyPr/>
          <a:lstStyle/>
          <a:p>
            <a:pPr eaLnBrk="1" hangingPunct="1"/>
            <a:r>
              <a:rPr lang="ko-KR" altLang="en-US" sz="1800" dirty="0" smtClean="0"/>
              <a:t>추상화와 지식의 </a:t>
            </a:r>
            <a:r>
              <a:rPr lang="ko-KR" altLang="en-US" sz="1800" dirty="0" err="1" smtClean="0"/>
              <a:t>표현성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600" dirty="0" smtClean="0"/>
              <a:t>구조화된 형태로 데이터를 나타내는 작업은 학습 알고리즘에 대한 본질적인 작업이다</a:t>
            </a:r>
            <a:r>
              <a:rPr lang="en-US" altLang="ko-KR" sz="1600" dirty="0" smtClean="0"/>
              <a:t>.</a:t>
            </a:r>
          </a:p>
          <a:p>
            <a:pPr lvl="1" eaLnBrk="1" hangingPunct="1"/>
            <a:r>
              <a:rPr lang="ko-KR" altLang="en-US" sz="1600" dirty="0" smtClean="0"/>
              <a:t>데이터는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디스크에나 메모리에 존재한다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의미가 없는 상태이다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데이터에 의미를 부여하는 작업은 추상화 과정에서 일어난다</a:t>
            </a:r>
            <a:r>
              <a:rPr lang="en-US" altLang="ko-KR" sz="16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lvl="1" eaLnBrk="1" hangingPunct="1"/>
            <a:endParaRPr lang="en-US" altLang="ko-KR" sz="1200" dirty="0"/>
          </a:p>
          <a:p>
            <a:pPr eaLnBrk="1" hangingPunct="1"/>
            <a:r>
              <a:rPr lang="ko-KR" altLang="en-US" sz="1800" dirty="0" smtClean="0"/>
              <a:t>개념과 실제 사이의 연결에서 이미지의 배반으로 유명한 </a:t>
            </a:r>
            <a:r>
              <a:rPr lang="ko-KR" altLang="en-US" sz="1800" dirty="0" err="1" smtClean="0"/>
              <a:t>르네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마그리트의</a:t>
            </a:r>
            <a:r>
              <a:rPr lang="ko-KR" altLang="en-US" sz="1800" dirty="0" smtClean="0"/>
              <a:t> 그림</a:t>
            </a: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29" y="3284984"/>
            <a:ext cx="3627487" cy="253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9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기계는 어떻게 학습하는가</a:t>
            </a:r>
            <a:r>
              <a:rPr lang="en-US" altLang="ko-KR" dirty="0"/>
              <a:t>?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96752"/>
            <a:ext cx="8650431" cy="4896544"/>
          </a:xfrm>
        </p:spPr>
        <p:txBody>
          <a:bodyPr/>
          <a:lstStyle/>
          <a:p>
            <a:pPr eaLnBrk="1" hangingPunct="1"/>
            <a:r>
              <a:rPr lang="ko-KR" altLang="en-US" sz="1800" dirty="0" smtClean="0"/>
              <a:t>파이프가 실제가 아니라는 사실에도 불구하고 그림을 보는 누구나 이 그림은 파이프라고 인식하고 관찰자는 그림의 파이프</a:t>
            </a:r>
            <a:r>
              <a:rPr lang="ko-KR" altLang="en-US" sz="1800" dirty="0"/>
              <a:t>를</a:t>
            </a:r>
            <a:r>
              <a:rPr lang="ko-KR" altLang="en-US" sz="1800" dirty="0" smtClean="0"/>
              <a:t> 손으로 잡을 수 있는 실제 파이프와 연결될 수 있는 개념을 연결한다</a:t>
            </a:r>
            <a:r>
              <a:rPr lang="en-US" altLang="ko-KR" sz="1800" dirty="0" smtClean="0"/>
              <a:t>.</a:t>
            </a:r>
          </a:p>
          <a:p>
            <a:pPr eaLnBrk="1" hangingPunct="1"/>
            <a:endParaRPr lang="en-US" altLang="ko-KR" sz="1800" dirty="0"/>
          </a:p>
          <a:p>
            <a:pPr eaLnBrk="1" hangingPunct="1"/>
            <a:r>
              <a:rPr lang="ko-KR" altLang="en-US" sz="1800" dirty="0" smtClean="0"/>
              <a:t>추상화된 연결은 가공되지 않은 감각 정보를 의미 있는 통찰로 변환하게 도와주는 논리적 구조인 지식 표현성의 기본이다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ko-KR" altLang="en-US" sz="1800" dirty="0" smtClean="0"/>
              <a:t>지식표현성의 과정 동안 컴퓨터는 원시 입력을 데이터 간의 구조적 패턴의 명시적 기술인 모델로 요약한다</a:t>
            </a:r>
            <a:r>
              <a:rPr lang="en-US" altLang="ko-KR" sz="1800" dirty="0" smtClean="0"/>
              <a:t>.</a:t>
            </a:r>
          </a:p>
          <a:p>
            <a:pPr lvl="1" eaLnBrk="1" hangingPunct="1"/>
            <a:r>
              <a:rPr lang="ko-KR" altLang="en-US" sz="1600" dirty="0" err="1" smtClean="0"/>
              <a:t>트리나</a:t>
            </a:r>
            <a:r>
              <a:rPr lang="ko-KR" altLang="en-US" sz="1600" dirty="0" smtClean="0"/>
              <a:t> 그래프와 같은 다이어그램</a:t>
            </a:r>
            <a:endParaRPr lang="en-US" altLang="ko-KR" sz="1600" dirty="0" smtClean="0"/>
          </a:p>
          <a:p>
            <a:pPr lvl="1" eaLnBrk="1" hangingPunct="1"/>
            <a:r>
              <a:rPr lang="ko-KR" altLang="en-US" sz="1600" dirty="0" smtClean="0"/>
              <a:t>논리적 </a:t>
            </a:r>
            <a:r>
              <a:rPr lang="en-US" altLang="ko-KR" sz="1600" dirty="0" smtClean="0"/>
              <a:t>if/else </a:t>
            </a:r>
            <a:r>
              <a:rPr lang="ko-KR" altLang="en-US" sz="1600" dirty="0" smtClean="0"/>
              <a:t>규칙</a:t>
            </a:r>
            <a:endParaRPr lang="en-US" altLang="ko-KR" sz="1600" dirty="0" smtClean="0"/>
          </a:p>
          <a:p>
            <a:pPr lvl="1" eaLnBrk="1" hangingPunct="1"/>
            <a:r>
              <a:rPr lang="ko-KR" altLang="en-US" sz="1600" dirty="0" smtClean="0"/>
              <a:t>알려진 데이터를 군집으로 무리 짓기</a:t>
            </a:r>
            <a:endParaRPr lang="en-US" altLang="ko-KR" sz="1600" dirty="0" smtClean="0"/>
          </a:p>
          <a:p>
            <a:pPr lvl="1" eaLnBrk="1" hangingPunct="1"/>
            <a:endParaRPr lang="en-US" altLang="ko-KR" sz="1600" dirty="0"/>
          </a:p>
          <a:p>
            <a:pPr eaLnBrk="1" hangingPunct="1"/>
            <a:r>
              <a:rPr lang="ko-KR" altLang="en-US" sz="1800" dirty="0" err="1" smtClean="0"/>
              <a:t>데이터셋을</a:t>
            </a:r>
            <a:r>
              <a:rPr lang="ko-KR" altLang="en-US" sz="1800" dirty="0" smtClean="0"/>
              <a:t> 특정한 모델로 </a:t>
            </a:r>
            <a:r>
              <a:rPr lang="ko-KR" altLang="en-US" sz="1800" dirty="0" err="1" smtClean="0"/>
              <a:t>적합하는</a:t>
            </a:r>
            <a:r>
              <a:rPr lang="ko-KR" altLang="en-US" sz="1800" dirty="0" smtClean="0"/>
              <a:t> 과정은 훈련이라고 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왜 학습이라고 하지 않는가</a:t>
            </a:r>
            <a:r>
              <a:rPr lang="en-US" altLang="ko-KR" sz="1800" dirty="0" smtClean="0"/>
              <a:t>?</a:t>
            </a:r>
            <a:r>
              <a:rPr lang="ko-KR" altLang="en-US" sz="1800" dirty="0" smtClean="0"/>
              <a:t>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19586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기계는 어떻게 학습하는가</a:t>
            </a:r>
            <a:r>
              <a:rPr lang="en-US" altLang="ko-KR" dirty="0"/>
              <a:t>?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96752"/>
            <a:ext cx="8650431" cy="4896544"/>
          </a:xfrm>
        </p:spPr>
        <p:txBody>
          <a:bodyPr/>
          <a:lstStyle/>
          <a:p>
            <a:pPr eaLnBrk="1" hangingPunct="1"/>
            <a:r>
              <a:rPr lang="ko-KR" altLang="en-US" sz="1800" dirty="0" smtClean="0"/>
              <a:t>일반화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600" dirty="0" smtClean="0"/>
              <a:t>일반화란 추상적인 지식을 실행할 수 있는 형태로 조절하는 과정</a:t>
            </a:r>
            <a:endParaRPr lang="en-US" altLang="ko-KR" sz="1600" dirty="0" smtClean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1712640" y="2852936"/>
            <a:ext cx="1080120" cy="1224136"/>
            <a:chOff x="1712640" y="2852936"/>
            <a:chExt cx="1080120" cy="1224136"/>
          </a:xfrm>
        </p:grpSpPr>
        <p:sp>
          <p:nvSpPr>
            <p:cNvPr id="2" name="타원 1"/>
            <p:cNvSpPr/>
            <p:nvPr/>
          </p:nvSpPr>
          <p:spPr bwMode="auto">
            <a:xfrm>
              <a:off x="1712640" y="2852936"/>
              <a:ext cx="1080120" cy="122413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타원 2"/>
            <p:cNvSpPr/>
            <p:nvPr/>
          </p:nvSpPr>
          <p:spPr bwMode="auto">
            <a:xfrm>
              <a:off x="1928664" y="3212976"/>
              <a:ext cx="216024" cy="2520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2372587" y="3224851"/>
              <a:ext cx="216024" cy="2520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" name="원호 3"/>
            <p:cNvSpPr/>
            <p:nvPr/>
          </p:nvSpPr>
          <p:spPr bwMode="auto">
            <a:xfrm>
              <a:off x="2180692" y="3476879"/>
              <a:ext cx="108012" cy="456177"/>
            </a:xfrm>
            <a:prstGeom prst="arc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 bwMode="auto">
            <a:xfrm>
              <a:off x="2036676" y="3789040"/>
              <a:ext cx="4439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그룹 9"/>
          <p:cNvGrpSpPr/>
          <p:nvPr/>
        </p:nvGrpSpPr>
        <p:grpSpPr>
          <a:xfrm>
            <a:off x="2864768" y="3005336"/>
            <a:ext cx="1080120" cy="1224136"/>
            <a:chOff x="2864768" y="3005336"/>
            <a:chExt cx="1080120" cy="1224136"/>
          </a:xfrm>
          <a:solidFill>
            <a:srgbClr val="C00000"/>
          </a:solidFill>
        </p:grpSpPr>
        <p:sp>
          <p:nvSpPr>
            <p:cNvPr id="11" name="타원 10"/>
            <p:cNvSpPr/>
            <p:nvPr/>
          </p:nvSpPr>
          <p:spPr bwMode="auto">
            <a:xfrm>
              <a:off x="2864768" y="3005336"/>
              <a:ext cx="1080120" cy="1224136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타원 11"/>
            <p:cNvSpPr/>
            <p:nvPr/>
          </p:nvSpPr>
          <p:spPr bwMode="auto">
            <a:xfrm>
              <a:off x="3080792" y="3365376"/>
              <a:ext cx="216024" cy="25202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타원 12"/>
            <p:cNvSpPr/>
            <p:nvPr/>
          </p:nvSpPr>
          <p:spPr bwMode="auto">
            <a:xfrm>
              <a:off x="3524715" y="3377251"/>
              <a:ext cx="216024" cy="25202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 bwMode="auto">
            <a:xfrm>
              <a:off x="3188804" y="3941440"/>
              <a:ext cx="443923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그룹 8"/>
          <p:cNvGrpSpPr/>
          <p:nvPr/>
        </p:nvGrpSpPr>
        <p:grpSpPr>
          <a:xfrm>
            <a:off x="509182" y="3617404"/>
            <a:ext cx="1563498" cy="1611796"/>
            <a:chOff x="992560" y="4005064"/>
            <a:chExt cx="1080120" cy="1224136"/>
          </a:xfrm>
        </p:grpSpPr>
        <p:sp>
          <p:nvSpPr>
            <p:cNvPr id="16" name="타원 15"/>
            <p:cNvSpPr/>
            <p:nvPr/>
          </p:nvSpPr>
          <p:spPr bwMode="auto">
            <a:xfrm>
              <a:off x="992560" y="4005064"/>
              <a:ext cx="1080120" cy="122413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1208584" y="4365104"/>
              <a:ext cx="216024" cy="2520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타원 17"/>
            <p:cNvSpPr/>
            <p:nvPr/>
          </p:nvSpPr>
          <p:spPr bwMode="auto">
            <a:xfrm>
              <a:off x="1652507" y="4376979"/>
              <a:ext cx="216024" cy="2520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 bwMode="auto">
            <a:xfrm>
              <a:off x="1316596" y="4941168"/>
              <a:ext cx="4439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" name="그룹 7"/>
          <p:cNvGrpSpPr/>
          <p:nvPr/>
        </p:nvGrpSpPr>
        <p:grpSpPr>
          <a:xfrm>
            <a:off x="2396716" y="4149080"/>
            <a:ext cx="1044116" cy="852031"/>
            <a:chOff x="2144688" y="4149080"/>
            <a:chExt cx="1080120" cy="1224136"/>
          </a:xfrm>
        </p:grpSpPr>
        <p:sp>
          <p:nvSpPr>
            <p:cNvPr id="21" name="타원 20"/>
            <p:cNvSpPr/>
            <p:nvPr/>
          </p:nvSpPr>
          <p:spPr bwMode="auto">
            <a:xfrm>
              <a:off x="2144688" y="4149080"/>
              <a:ext cx="1080120" cy="122413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타원 21"/>
            <p:cNvSpPr/>
            <p:nvPr/>
          </p:nvSpPr>
          <p:spPr bwMode="auto">
            <a:xfrm>
              <a:off x="2360712" y="4509120"/>
              <a:ext cx="216024" cy="2520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타원 22"/>
            <p:cNvSpPr/>
            <p:nvPr/>
          </p:nvSpPr>
          <p:spPr bwMode="auto">
            <a:xfrm>
              <a:off x="2804635" y="4520995"/>
              <a:ext cx="216024" cy="2520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원호 23"/>
            <p:cNvSpPr/>
            <p:nvPr/>
          </p:nvSpPr>
          <p:spPr bwMode="auto">
            <a:xfrm>
              <a:off x="2612740" y="4773023"/>
              <a:ext cx="108012" cy="456177"/>
            </a:xfrm>
            <a:prstGeom prst="arc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 bwMode="auto">
            <a:xfrm>
              <a:off x="2468724" y="5085184"/>
              <a:ext cx="4439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7" name="직선 연결선 26"/>
          <p:cNvCxnSpPr/>
          <p:nvPr/>
        </p:nvCxnSpPr>
        <p:spPr bwMode="auto">
          <a:xfrm>
            <a:off x="3440832" y="3503265"/>
            <a:ext cx="0" cy="4381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타원 27"/>
          <p:cNvSpPr/>
          <p:nvPr/>
        </p:nvSpPr>
        <p:spPr bwMode="auto">
          <a:xfrm>
            <a:off x="1251069" y="4495652"/>
            <a:ext cx="173539" cy="8770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953000" y="3327926"/>
            <a:ext cx="1080120" cy="1224136"/>
            <a:chOff x="1712640" y="2852936"/>
            <a:chExt cx="1080120" cy="1224136"/>
          </a:xfrm>
        </p:grpSpPr>
        <p:sp>
          <p:nvSpPr>
            <p:cNvPr id="35" name="타원 34"/>
            <p:cNvSpPr/>
            <p:nvPr/>
          </p:nvSpPr>
          <p:spPr bwMode="auto">
            <a:xfrm>
              <a:off x="1712640" y="2852936"/>
              <a:ext cx="1080120" cy="122413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타원 35"/>
            <p:cNvSpPr/>
            <p:nvPr/>
          </p:nvSpPr>
          <p:spPr bwMode="auto">
            <a:xfrm>
              <a:off x="1928664" y="3212976"/>
              <a:ext cx="216024" cy="2520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타원 36"/>
            <p:cNvSpPr/>
            <p:nvPr/>
          </p:nvSpPr>
          <p:spPr bwMode="auto">
            <a:xfrm>
              <a:off x="2372587" y="3224851"/>
              <a:ext cx="216024" cy="2520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>
              <a:off x="2036676" y="3789040"/>
              <a:ext cx="4439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0" name="그룹 39"/>
          <p:cNvGrpSpPr/>
          <p:nvPr/>
        </p:nvGrpSpPr>
        <p:grpSpPr>
          <a:xfrm>
            <a:off x="7617296" y="3043819"/>
            <a:ext cx="1080120" cy="1224136"/>
            <a:chOff x="1712640" y="2852936"/>
            <a:chExt cx="1080120" cy="1224136"/>
          </a:xfrm>
        </p:grpSpPr>
        <p:sp>
          <p:nvSpPr>
            <p:cNvPr id="41" name="타원 40"/>
            <p:cNvSpPr/>
            <p:nvPr/>
          </p:nvSpPr>
          <p:spPr bwMode="auto">
            <a:xfrm>
              <a:off x="1712640" y="2852936"/>
              <a:ext cx="1080120" cy="122413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타원 41"/>
            <p:cNvSpPr/>
            <p:nvPr/>
          </p:nvSpPr>
          <p:spPr bwMode="auto">
            <a:xfrm>
              <a:off x="1928664" y="3212976"/>
              <a:ext cx="216024" cy="2520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타원 42"/>
            <p:cNvSpPr/>
            <p:nvPr/>
          </p:nvSpPr>
          <p:spPr bwMode="auto">
            <a:xfrm>
              <a:off x="2372587" y="3224851"/>
              <a:ext cx="216024" cy="2520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7661684" y="4653136"/>
            <a:ext cx="1080120" cy="1224136"/>
            <a:chOff x="1712640" y="2852936"/>
            <a:chExt cx="1080120" cy="1224136"/>
          </a:xfrm>
        </p:grpSpPr>
        <p:sp>
          <p:nvSpPr>
            <p:cNvPr id="46" name="타원 45"/>
            <p:cNvSpPr/>
            <p:nvPr/>
          </p:nvSpPr>
          <p:spPr bwMode="auto">
            <a:xfrm>
              <a:off x="1712640" y="2852936"/>
              <a:ext cx="1080120" cy="122413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1928664" y="3212976"/>
              <a:ext cx="216024" cy="2520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타원 47"/>
            <p:cNvSpPr/>
            <p:nvPr/>
          </p:nvSpPr>
          <p:spPr bwMode="auto">
            <a:xfrm>
              <a:off x="2372587" y="3224851"/>
              <a:ext cx="216024" cy="2520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67250" y="24682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실제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36976" y="249289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기계의 이해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42341" y="25393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원호 30"/>
          <p:cNvSpPr/>
          <p:nvPr/>
        </p:nvSpPr>
        <p:spPr bwMode="auto">
          <a:xfrm rot="9180000">
            <a:off x="7938153" y="3498447"/>
            <a:ext cx="756084" cy="447808"/>
          </a:xfrm>
          <a:prstGeom prst="arc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원호 53"/>
          <p:cNvSpPr/>
          <p:nvPr/>
        </p:nvSpPr>
        <p:spPr bwMode="auto">
          <a:xfrm rot="9180000">
            <a:off x="7968722" y="5160401"/>
            <a:ext cx="756084" cy="447808"/>
          </a:xfrm>
          <a:prstGeom prst="arc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7778345" y="4997010"/>
            <a:ext cx="379011" cy="28007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8265368" y="5009263"/>
            <a:ext cx="379011" cy="28007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3" name="직선 연결선 52"/>
          <p:cNvCxnSpPr/>
          <p:nvPr/>
        </p:nvCxnSpPr>
        <p:spPr bwMode="auto">
          <a:xfrm>
            <a:off x="7661684" y="5108176"/>
            <a:ext cx="10930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8949567" y="338379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얼굴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997570" y="4950779"/>
            <a:ext cx="595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얼굴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님</a:t>
            </a:r>
          </a:p>
        </p:txBody>
      </p:sp>
    </p:spTree>
    <p:extLst>
      <p:ext uri="{BB962C8B-B14F-4D97-AF65-F5344CB8AC3E}">
        <p14:creationId xmlns:p14="http://schemas.microsoft.com/office/powerpoint/2010/main" val="1850786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메타 학습을 활용한 모델 성능 향상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96752"/>
            <a:ext cx="8650431" cy="4896544"/>
          </a:xfrm>
        </p:spPr>
        <p:txBody>
          <a:bodyPr/>
          <a:lstStyle/>
          <a:p>
            <a:pPr eaLnBrk="1" hangingPunct="1"/>
            <a:r>
              <a:rPr lang="ko-KR" altLang="en-US" sz="1800" dirty="0" smtClean="0"/>
              <a:t>메타 학습</a:t>
            </a:r>
            <a:r>
              <a:rPr lang="en-US" altLang="ko-KR" sz="1800" dirty="0" smtClean="0"/>
              <a:t>(Meta-Learning)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600" dirty="0" smtClean="0"/>
              <a:t>다수 모델의 예측을 관리하고 조합하는 기술</a:t>
            </a:r>
            <a:endParaRPr lang="en-US" altLang="ko-KR" sz="1600" dirty="0" smtClean="0"/>
          </a:p>
          <a:p>
            <a:pPr lvl="1" eaLnBrk="1" hangingPunct="1"/>
            <a:endParaRPr lang="en-US" altLang="ko-KR" sz="1600" dirty="0"/>
          </a:p>
          <a:p>
            <a:pPr eaLnBrk="1" hangingPunct="1"/>
            <a:r>
              <a:rPr lang="ko-KR" altLang="en-US" sz="1800" dirty="0" smtClean="0"/>
              <a:t>모델의 성능을 향상하는 대안적인 방법으로 강력한 팀을 이루게 일부 모델을 합하는 방법이 있다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ko-KR" altLang="en-US" sz="1800" dirty="0" smtClean="0"/>
              <a:t>최상의 팀은 비슷한 장점을 가진 선수로 팀을 이루는 것보다 보안적인 선수로 이뤄지듯이 최적의 기계학습 알고리즘은 보완적인 모델의 팀을 사용한다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eaLnBrk="1" hangingPunct="1"/>
            <a:r>
              <a:rPr lang="ko-KR" altLang="en-US" sz="1800" dirty="0" smtClean="0"/>
              <a:t>다양한 팀원의 능력을 지능적으로 사용하여 다수의 약한 </a:t>
            </a:r>
            <a:r>
              <a:rPr lang="ko-KR" altLang="en-US" sz="1800" dirty="0" err="1" smtClean="0"/>
              <a:t>학습기로</a:t>
            </a:r>
            <a:r>
              <a:rPr lang="ko-KR" altLang="en-US" sz="1800" dirty="0" smtClean="0"/>
              <a:t> 강한 팀을 만들 수 있다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38738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앙상</a:t>
            </a:r>
            <a:r>
              <a:rPr lang="ko-KR" altLang="en-US" dirty="0"/>
              <a:t>블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96752"/>
            <a:ext cx="8650431" cy="1368152"/>
          </a:xfrm>
        </p:spPr>
        <p:txBody>
          <a:bodyPr/>
          <a:lstStyle/>
          <a:p>
            <a:pPr eaLnBrk="1" hangingPunct="1"/>
            <a:r>
              <a:rPr lang="ko-KR" altLang="en-US" sz="1800" dirty="0" smtClean="0"/>
              <a:t>앙상</a:t>
            </a:r>
            <a:r>
              <a:rPr lang="ko-KR" altLang="en-US" sz="1800" dirty="0"/>
              <a:t>블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600" dirty="0" smtClean="0"/>
              <a:t>다양한 전문가로 팀을 만드는 것과 유사한 원칙을 사용하는 메타 학습 접근법</a:t>
            </a:r>
            <a:endParaRPr lang="en-US" altLang="ko-KR" sz="1600" dirty="0" smtClean="0"/>
          </a:p>
          <a:p>
            <a:pPr lvl="1" eaLnBrk="1" hangingPunct="1"/>
            <a:r>
              <a:rPr lang="ko-KR" altLang="en-US" sz="1600" dirty="0" smtClean="0"/>
              <a:t>모든 앙상블 기법은 다수의 약한 </a:t>
            </a:r>
            <a:r>
              <a:rPr lang="ko-KR" altLang="en-US" sz="1600" dirty="0" err="1" smtClean="0"/>
              <a:t>학습기를</a:t>
            </a:r>
            <a:r>
              <a:rPr lang="ko-KR" altLang="en-US" sz="1600" dirty="0" smtClean="0"/>
              <a:t> 합해 강한 하나의 </a:t>
            </a:r>
            <a:r>
              <a:rPr lang="ko-KR" altLang="en-US" sz="1600" dirty="0" err="1" smtClean="0"/>
              <a:t>학습기로</a:t>
            </a:r>
            <a:r>
              <a:rPr lang="ko-KR" altLang="en-US" sz="1600" dirty="0" smtClean="0"/>
              <a:t> 만드는 개념을 기반으로 함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  <a:p>
            <a:pPr marL="0" indent="0" eaLnBrk="1" hangingPunct="1">
              <a:buNone/>
            </a:pPr>
            <a:endParaRPr lang="en-US" altLang="ko-KR" sz="1800" dirty="0"/>
          </a:p>
          <a:p>
            <a:pPr eaLnBrk="1" hangingPunct="1"/>
            <a:endParaRPr lang="en-US" altLang="ko-KR" sz="18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848544" y="2780928"/>
            <a:ext cx="7969275" cy="1800200"/>
            <a:chOff x="992560" y="2924944"/>
            <a:chExt cx="7969275" cy="1800200"/>
          </a:xfrm>
        </p:grpSpPr>
        <p:sp>
          <p:nvSpPr>
            <p:cNvPr id="2" name="원통 1"/>
            <p:cNvSpPr/>
            <p:nvPr/>
          </p:nvSpPr>
          <p:spPr bwMode="auto">
            <a:xfrm>
              <a:off x="992560" y="3237539"/>
              <a:ext cx="1296144" cy="79208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Training</a:t>
              </a:r>
              <a:r>
                <a:rPr kumimoji="0" lang="en-US" altLang="ko-KR" sz="14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Data</a:t>
              </a:r>
              <a:endPara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직사각형 2"/>
            <p:cNvSpPr/>
            <p:nvPr/>
          </p:nvSpPr>
          <p:spPr bwMode="auto">
            <a:xfrm>
              <a:off x="2792760" y="3231546"/>
              <a:ext cx="1224136" cy="79208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할당함수</a:t>
              </a:r>
              <a:endPara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구름 3"/>
            <p:cNvSpPr/>
            <p:nvPr/>
          </p:nvSpPr>
          <p:spPr bwMode="auto">
            <a:xfrm>
              <a:off x="4448944" y="2924944"/>
              <a:ext cx="720080" cy="504056"/>
            </a:xfrm>
            <a:prstGeom prst="cloud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M1</a:t>
              </a:r>
              <a:endPara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구름 7"/>
            <p:cNvSpPr/>
            <p:nvPr/>
          </p:nvSpPr>
          <p:spPr bwMode="auto">
            <a:xfrm>
              <a:off x="4448944" y="3573016"/>
              <a:ext cx="720080" cy="504056"/>
            </a:xfrm>
            <a:prstGeom prst="cloud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M2</a:t>
              </a:r>
              <a:endPara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구름 8"/>
            <p:cNvSpPr/>
            <p:nvPr/>
          </p:nvSpPr>
          <p:spPr bwMode="auto">
            <a:xfrm>
              <a:off x="4448944" y="4221088"/>
              <a:ext cx="720080" cy="504056"/>
            </a:xfrm>
            <a:prstGeom prst="cloud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M3</a:t>
              </a:r>
              <a:endPara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5817096" y="3284984"/>
              <a:ext cx="1224136" cy="79208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혼합함수</a:t>
              </a:r>
              <a:endPara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구름 4"/>
            <p:cNvSpPr/>
            <p:nvPr/>
          </p:nvSpPr>
          <p:spPr bwMode="auto">
            <a:xfrm>
              <a:off x="7635542" y="3237539"/>
              <a:ext cx="1326293" cy="86409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앙상</a:t>
              </a:r>
              <a:r>
                <a:rPr kumimoji="0" lang="ko-KR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 모델</a:t>
              </a:r>
              <a:endPara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" name="직선 화살표 연결선 6"/>
            <p:cNvCxnSpPr>
              <a:stCxn id="2" idx="4"/>
              <a:endCxn id="3" idx="1"/>
            </p:cNvCxnSpPr>
            <p:nvPr/>
          </p:nvCxnSpPr>
          <p:spPr bwMode="auto">
            <a:xfrm flipV="1">
              <a:off x="2288704" y="3627590"/>
              <a:ext cx="504056" cy="59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직선 화살표 연결선 11"/>
            <p:cNvCxnSpPr>
              <a:stCxn id="3" idx="3"/>
              <a:endCxn id="4" idx="2"/>
            </p:cNvCxnSpPr>
            <p:nvPr/>
          </p:nvCxnSpPr>
          <p:spPr bwMode="auto">
            <a:xfrm flipV="1">
              <a:off x="4016896" y="3176972"/>
              <a:ext cx="434282" cy="4506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직선 화살표 연결선 13"/>
            <p:cNvCxnSpPr>
              <a:stCxn id="3" idx="3"/>
              <a:endCxn id="9" idx="2"/>
            </p:cNvCxnSpPr>
            <p:nvPr/>
          </p:nvCxnSpPr>
          <p:spPr bwMode="auto">
            <a:xfrm>
              <a:off x="4016896" y="3627590"/>
              <a:ext cx="434282" cy="8455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직선 화살표 연결선 15"/>
            <p:cNvCxnSpPr>
              <a:stCxn id="3" idx="3"/>
              <a:endCxn id="8" idx="2"/>
            </p:cNvCxnSpPr>
            <p:nvPr/>
          </p:nvCxnSpPr>
          <p:spPr bwMode="auto">
            <a:xfrm>
              <a:off x="4016896" y="3627590"/>
              <a:ext cx="434282" cy="1974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직선 화살표 연결선 17"/>
            <p:cNvCxnSpPr>
              <a:stCxn id="4" idx="0"/>
              <a:endCxn id="10" idx="1"/>
            </p:cNvCxnSpPr>
            <p:nvPr/>
          </p:nvCxnSpPr>
          <p:spPr bwMode="auto">
            <a:xfrm>
              <a:off x="5168424" y="3176972"/>
              <a:ext cx="648672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직선 화살표 연결선 19"/>
            <p:cNvCxnSpPr>
              <a:stCxn id="9" idx="0"/>
              <a:endCxn id="10" idx="1"/>
            </p:cNvCxnSpPr>
            <p:nvPr/>
          </p:nvCxnSpPr>
          <p:spPr bwMode="auto">
            <a:xfrm flipV="1">
              <a:off x="5168424" y="3681028"/>
              <a:ext cx="648672" cy="7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직선 화살표 연결선 21"/>
            <p:cNvCxnSpPr>
              <a:stCxn id="8" idx="0"/>
              <a:endCxn id="10" idx="1"/>
            </p:cNvCxnSpPr>
            <p:nvPr/>
          </p:nvCxnSpPr>
          <p:spPr bwMode="auto">
            <a:xfrm flipV="1">
              <a:off x="5168424" y="3681028"/>
              <a:ext cx="648672" cy="1440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직선 화살표 연결선 23"/>
            <p:cNvCxnSpPr>
              <a:stCxn id="10" idx="3"/>
              <a:endCxn id="5" idx="2"/>
            </p:cNvCxnSpPr>
            <p:nvPr/>
          </p:nvCxnSpPr>
          <p:spPr bwMode="auto">
            <a:xfrm flipV="1">
              <a:off x="7041232" y="3669587"/>
              <a:ext cx="598424" cy="1144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575047" y="4725144"/>
            <a:ext cx="906782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71500" indent="-228600" algn="l" rtl="0" eaLnBrk="0" fontAlgn="base" hangingPunct="0">
              <a:spcBef>
                <a:spcPct val="25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12813" indent="-227013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255713" indent="-228600" algn="l" rtl="0" eaLnBrk="0" fontAlgn="base" hangingPunct="0">
              <a:spcBef>
                <a:spcPct val="1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598613" indent="-228600" algn="l" rtl="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055813" indent="-228600" algn="l" rtl="0" fontAlgn="base">
              <a:spcBef>
                <a:spcPct val="1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228600" algn="l" rtl="0" fontAlgn="base">
              <a:spcBef>
                <a:spcPct val="1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228600" algn="l" rtl="0" fontAlgn="base">
              <a:spcBef>
                <a:spcPct val="1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228600" algn="l" rtl="0" fontAlgn="base">
              <a:spcBef>
                <a:spcPct val="1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/>
            <a:r>
              <a:rPr kumimoji="0" lang="ko-KR" altLang="en-US" sz="1800" kern="0" dirty="0" smtClean="0"/>
              <a:t>이상적인 앙상블 모델은 다양한 모델을 포함하기 때문에 할당함수는 다양한 </a:t>
            </a:r>
            <a:r>
              <a:rPr kumimoji="0" lang="ko-KR" altLang="en-US" sz="1800" kern="0" dirty="0" err="1" smtClean="0"/>
              <a:t>학습기를</a:t>
            </a:r>
            <a:r>
              <a:rPr kumimoji="0" lang="ko-KR" altLang="en-US" sz="1800" kern="0" dirty="0" smtClean="0"/>
              <a:t> 훈련할 입력 데이터를 인위적으로 다양하게 함으로써 다양성을 증가시킨다</a:t>
            </a:r>
            <a:r>
              <a:rPr kumimoji="0" lang="en-US" altLang="ko-KR" sz="1800" kern="0" dirty="0" smtClean="0"/>
              <a:t>.</a:t>
            </a:r>
          </a:p>
          <a:p>
            <a:pPr eaLnBrk="1" latinLnBrk="0" hangingPunct="1"/>
            <a:r>
              <a:rPr kumimoji="0" lang="ko-KR" altLang="en-US" sz="1800" kern="0" dirty="0" smtClean="0"/>
              <a:t>예를 들어</a:t>
            </a:r>
            <a:r>
              <a:rPr kumimoji="0" lang="en-US" altLang="ko-KR" sz="1800" kern="0" dirty="0" smtClean="0"/>
              <a:t>, </a:t>
            </a:r>
            <a:r>
              <a:rPr kumimoji="0" lang="ko-KR" altLang="en-US" sz="1800" kern="0" dirty="0" smtClean="0"/>
              <a:t>하나의 훈련데이터를 만들거나 각 모델에 다른 속성이나 예제를 전달하게 </a:t>
            </a:r>
            <a:r>
              <a:rPr kumimoji="0" lang="en-US" altLang="ko-KR" sz="1800" kern="0" dirty="0" smtClean="0"/>
              <a:t>Bootstrap</a:t>
            </a:r>
            <a:r>
              <a:rPr kumimoji="0" lang="ko-KR" altLang="en-US" sz="1800" kern="0" dirty="0" smtClean="0"/>
              <a:t>을 사용할 수 있다</a:t>
            </a:r>
            <a:r>
              <a:rPr kumimoji="0" lang="en-US" altLang="ko-KR" sz="1800" kern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617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Page </a:t>
            </a:r>
            <a:fld id="{350682A5-4FD5-4306-B6A4-6FC62405CDA6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앙상</a:t>
            </a:r>
            <a:r>
              <a:rPr lang="ko-KR" altLang="en-US" dirty="0"/>
              <a:t>블</a:t>
            </a:r>
            <a:endParaRPr lang="en-US" altLang="ko-KR" dirty="0" smtClean="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9182" y="1196752"/>
            <a:ext cx="8650431" cy="453650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1800" dirty="0" smtClean="0"/>
              <a:t>앙상블 모델의 장점</a:t>
            </a:r>
            <a:endParaRPr lang="en-US" altLang="ko-KR" sz="1800" dirty="0" smtClean="0"/>
          </a:p>
          <a:p>
            <a:pPr lvl="1" eaLnBrk="1" hangingPunct="1">
              <a:lnSpc>
                <a:spcPct val="150000"/>
              </a:lnSpc>
            </a:pPr>
            <a:r>
              <a:rPr lang="ko-KR" altLang="en-US" sz="1600" dirty="0" smtClean="0"/>
              <a:t>미래의 문제에 대한 나은 일반화</a:t>
            </a:r>
            <a:endParaRPr lang="en-US" altLang="ko-KR" sz="1600" dirty="0" smtClean="0"/>
          </a:p>
          <a:p>
            <a:pPr lvl="2" eaLnBrk="1" hangingPunct="1">
              <a:lnSpc>
                <a:spcPct val="150000"/>
              </a:lnSpc>
            </a:pPr>
            <a:r>
              <a:rPr lang="ko-KR" altLang="en-US" sz="1400" dirty="0" smtClean="0"/>
              <a:t>일부 학습들이 의견을 모아 하나의 예측을 만들기 때문에 하나의 편향에 지배되지 않는다</a:t>
            </a:r>
            <a:r>
              <a:rPr lang="en-US" altLang="ko-KR" sz="1400" dirty="0" smtClean="0"/>
              <a:t>.(</a:t>
            </a:r>
            <a:r>
              <a:rPr lang="ko-KR" altLang="en-US" sz="1400" dirty="0" err="1" smtClean="0"/>
              <a:t>과적합</a:t>
            </a:r>
            <a:r>
              <a:rPr lang="ko-KR" altLang="en-US" sz="1400" dirty="0" smtClean="0"/>
              <a:t> 문제 해결</a:t>
            </a:r>
            <a:r>
              <a:rPr lang="en-US" altLang="ko-KR" sz="1400" dirty="0" smtClean="0"/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600" dirty="0" smtClean="0"/>
              <a:t>대량이나 극소의 데이터에 대한 성능 향상</a:t>
            </a:r>
            <a:endParaRPr lang="en-US" altLang="ko-KR" sz="1600" dirty="0" smtClean="0"/>
          </a:p>
          <a:p>
            <a:pPr lvl="2" eaLnBrk="1" hangingPunct="1">
              <a:lnSpc>
                <a:spcPct val="150000"/>
              </a:lnSpc>
            </a:pPr>
            <a:r>
              <a:rPr lang="ko-KR" altLang="en-US" sz="1400" dirty="0" smtClean="0"/>
              <a:t>하나의 모델보다 몇 개의 작은 모델을 훈련하는데 효과적</a:t>
            </a:r>
            <a:endParaRPr lang="en-US" altLang="ko-KR" sz="1400" dirty="0" smtClean="0"/>
          </a:p>
          <a:p>
            <a:pPr lvl="2" eaLnBrk="1" hangingPunct="1">
              <a:lnSpc>
                <a:spcPct val="150000"/>
              </a:lnSpc>
            </a:pPr>
            <a:r>
              <a:rPr lang="ko-KR" altLang="en-US" sz="1400" dirty="0" smtClean="0"/>
              <a:t>분산 컴퓨팅 환경을 사용해 앙상블을 병렬화할 수 있다</a:t>
            </a:r>
            <a:r>
              <a:rPr lang="en-US" altLang="ko-KR" sz="1400" dirty="0" smtClean="0"/>
              <a:t>.</a:t>
            </a:r>
          </a:p>
          <a:p>
            <a:pPr lvl="2" eaLnBrk="1" hangingPunct="1">
              <a:lnSpc>
                <a:spcPct val="150000"/>
              </a:lnSpc>
            </a:pPr>
            <a:r>
              <a:rPr lang="ko-KR" altLang="en-US" sz="1400" dirty="0" smtClean="0"/>
              <a:t>정반대로 앙상블은 </a:t>
            </a:r>
            <a:r>
              <a:rPr lang="en-US" altLang="ko-KR" sz="1400" dirty="0" smtClean="0"/>
              <a:t>Bootstrap </a:t>
            </a:r>
            <a:r>
              <a:rPr lang="ko-KR" altLang="en-US" sz="1400" dirty="0" smtClean="0"/>
              <a:t>같은 </a:t>
            </a:r>
            <a:r>
              <a:rPr lang="ko-KR" altLang="en-US" sz="1400" dirty="0" err="1" smtClean="0"/>
              <a:t>리샘플링</a:t>
            </a:r>
            <a:r>
              <a:rPr lang="ko-KR" altLang="en-US" sz="1400" dirty="0" smtClean="0"/>
              <a:t> 기법 때문에 아주 작은 데이터에도 잘 적용된다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pPr lvl="1" eaLnBrk="1" hangingPunct="1">
              <a:lnSpc>
                <a:spcPct val="150000"/>
              </a:lnSpc>
            </a:pPr>
            <a:r>
              <a:rPr lang="ko-KR" altLang="en-US" sz="1600" dirty="0" smtClean="0"/>
              <a:t>다른 분야의 데이터 합성 능력</a:t>
            </a:r>
            <a:endParaRPr lang="en-US" altLang="ko-KR" sz="1600" dirty="0" smtClean="0"/>
          </a:p>
          <a:p>
            <a:pPr lvl="2" eaLnBrk="1" hangingPunct="1">
              <a:lnSpc>
                <a:spcPct val="150000"/>
              </a:lnSpc>
            </a:pPr>
            <a:r>
              <a:rPr lang="ko-KR" altLang="en-US" sz="1400" dirty="0" smtClean="0"/>
              <a:t>다양한 </a:t>
            </a:r>
            <a:r>
              <a:rPr lang="ko-KR" altLang="en-US" sz="1400" dirty="0" err="1" smtClean="0"/>
              <a:t>학습기로부터</a:t>
            </a:r>
            <a:r>
              <a:rPr lang="ko-KR" altLang="en-US" sz="1400" dirty="0" smtClean="0"/>
              <a:t> 나오는 성능의 결합</a:t>
            </a:r>
            <a:endParaRPr lang="en-US" altLang="ko-KR" sz="1400" dirty="0" smtClean="0"/>
          </a:p>
          <a:p>
            <a:pPr lvl="1" eaLnBrk="1" hangingPunct="1">
              <a:lnSpc>
                <a:spcPct val="150000"/>
              </a:lnSpc>
            </a:pPr>
            <a:r>
              <a:rPr lang="ko-KR" altLang="en-US" sz="1600" dirty="0"/>
              <a:t>학</a:t>
            </a:r>
            <a:r>
              <a:rPr lang="ko-KR" altLang="en-US" sz="1600" dirty="0" smtClean="0"/>
              <a:t>습 </a:t>
            </a:r>
            <a:r>
              <a:rPr lang="ko-KR" altLang="en-US" sz="1600" dirty="0" err="1" smtClean="0"/>
              <a:t>테스크의</a:t>
            </a:r>
            <a:r>
              <a:rPr lang="ko-KR" altLang="en-US" sz="1600" dirty="0" smtClean="0"/>
              <a:t> 미묘한 이해</a:t>
            </a:r>
            <a:endParaRPr lang="en-US" altLang="ko-KR" sz="1600" dirty="0" smtClean="0"/>
          </a:p>
          <a:p>
            <a:pPr lvl="2" eaLnBrk="1" hangingPunct="1">
              <a:lnSpc>
                <a:spcPct val="150000"/>
              </a:lnSpc>
            </a:pPr>
            <a:r>
              <a:rPr lang="ko-KR" altLang="en-US" sz="1400" dirty="0" smtClean="0"/>
              <a:t>태스크를 좀더 작은 부분으로 나누는 모델은 하나의 모델이 놓칠 수 있는 미묘한 패턴을 정확히 잡아낼 수 있다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ko-KR" sz="1800" dirty="0"/>
          </a:p>
          <a:p>
            <a:pPr eaLnBrk="1" hangingPunct="1"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94169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sys_Branded_Final">
  <a:themeElements>
    <a:clrScheme name="Unisys_Branded_Final 1">
      <a:dk1>
        <a:srgbClr val="000000"/>
      </a:dk1>
      <a:lt1>
        <a:srgbClr val="FFFFFF"/>
      </a:lt1>
      <a:dk2>
        <a:srgbClr val="BE0022"/>
      </a:dk2>
      <a:lt2>
        <a:srgbClr val="808080"/>
      </a:lt2>
      <a:accent1>
        <a:srgbClr val="FEA61F"/>
      </a:accent1>
      <a:accent2>
        <a:srgbClr val="E45904"/>
      </a:accent2>
      <a:accent3>
        <a:srgbClr val="FFFFFF"/>
      </a:accent3>
      <a:accent4>
        <a:srgbClr val="000000"/>
      </a:accent4>
      <a:accent5>
        <a:srgbClr val="FED0AB"/>
      </a:accent5>
      <a:accent6>
        <a:srgbClr val="CF5003"/>
      </a:accent6>
      <a:hlink>
        <a:srgbClr val="A6027E"/>
      </a:hlink>
      <a:folHlink>
        <a:srgbClr val="6B1687"/>
      </a:folHlink>
    </a:clrScheme>
    <a:fontScheme name="Unisys_Branded_Fi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nisys_Branded_Final 1">
        <a:dk1>
          <a:srgbClr val="000000"/>
        </a:dk1>
        <a:lt1>
          <a:srgbClr val="FFFFFF"/>
        </a:lt1>
        <a:dk2>
          <a:srgbClr val="BE0022"/>
        </a:dk2>
        <a:lt2>
          <a:srgbClr val="808080"/>
        </a:lt2>
        <a:accent1>
          <a:srgbClr val="FEA61F"/>
        </a:accent1>
        <a:accent2>
          <a:srgbClr val="E45904"/>
        </a:accent2>
        <a:accent3>
          <a:srgbClr val="FFFFFF"/>
        </a:accent3>
        <a:accent4>
          <a:srgbClr val="000000"/>
        </a:accent4>
        <a:accent5>
          <a:srgbClr val="FED0AB"/>
        </a:accent5>
        <a:accent6>
          <a:srgbClr val="CF5003"/>
        </a:accent6>
        <a:hlink>
          <a:srgbClr val="A6027E"/>
        </a:hlink>
        <a:folHlink>
          <a:srgbClr val="6B168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19552</TotalTime>
  <Words>3561</Words>
  <Application>Microsoft Office PowerPoint</Application>
  <PresentationFormat>A4 용지(210x297mm)</PresentationFormat>
  <Paragraphs>491</Paragraphs>
  <Slides>39</Slides>
  <Notes>39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Unisys_Branded_Final</vt:lpstr>
      <vt:lpstr>기계 학습의 기원</vt:lpstr>
      <vt:lpstr>기계 학습의 기원</vt:lpstr>
      <vt:lpstr>기계는 어떻게 학습하는가?</vt:lpstr>
      <vt:lpstr>기계는 어떻게 학습하는가?</vt:lpstr>
      <vt:lpstr>기계는 어떻게 학습하는가?</vt:lpstr>
      <vt:lpstr>기계는 어떻게 학습하는가?</vt:lpstr>
      <vt:lpstr>메타 학습을 활용한 모델 성능 향상</vt:lpstr>
      <vt:lpstr>앙상블</vt:lpstr>
      <vt:lpstr>앙상블</vt:lpstr>
      <vt:lpstr>Bagging</vt:lpstr>
      <vt:lpstr>Boosting</vt:lpstr>
      <vt:lpstr>Random Forests</vt:lpstr>
      <vt:lpstr>Buzz 분석이란?</vt:lpstr>
      <vt:lpstr>Buzz 분석 적용분야</vt:lpstr>
      <vt:lpstr>A유업 Buzz 분석 사례</vt:lpstr>
      <vt:lpstr>A유업 Buzz 추이 분석</vt:lpstr>
      <vt:lpstr>문서출처별 Buzz 추이</vt:lpstr>
      <vt:lpstr>제품 이미지 제고 측면의 광고 전략 방향</vt:lpstr>
      <vt:lpstr>Navigation 시장 동향 분석</vt:lpstr>
      <vt:lpstr>Buzz 발생 추이 및 관심 키워드 변화</vt:lpstr>
      <vt:lpstr>브랜드에 대한 관심도 분석</vt:lpstr>
      <vt:lpstr>아이나비 속성별 감성평가</vt:lpstr>
      <vt:lpstr>대표 제품간 상대평가</vt:lpstr>
      <vt:lpstr>SVM 이해</vt:lpstr>
      <vt:lpstr>초평면과 분류</vt:lpstr>
      <vt:lpstr>최대 마진 찾기</vt:lpstr>
      <vt:lpstr>선형적으로 구별 가능한 데이터의 경우</vt:lpstr>
      <vt:lpstr>비선형적으로 구별 가능한 데이터의 경우</vt:lpstr>
      <vt:lpstr>비선형 공간에서 커널 사용</vt:lpstr>
      <vt:lpstr>비선형 공간에서 커널 사용</vt:lpstr>
      <vt:lpstr>나이브 베이즈 이해</vt:lpstr>
      <vt:lpstr>나이브 베이즈 이해</vt:lpstr>
      <vt:lpstr>베이즈 기법의 기본 개념</vt:lpstr>
      <vt:lpstr>베이즈 기법의 기본 개념</vt:lpstr>
      <vt:lpstr>베이즈 기법의 기본 개념</vt:lpstr>
      <vt:lpstr>베이즈 기법의 기본 개념</vt:lpstr>
      <vt:lpstr>나이브 베이즈 알고리즘</vt:lpstr>
      <vt:lpstr>나이브 베이즈 알고리즘</vt:lpstr>
      <vt:lpstr>나이브 베이즈 알고리즘</vt:lpstr>
    </vt:vector>
  </TitlesOfParts>
  <Company>호서대학교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한상태</dc:creator>
  <cp:lastModifiedBy>begas</cp:lastModifiedBy>
  <cp:revision>1170</cp:revision>
  <dcterms:created xsi:type="dcterms:W3CDTF">2002-08-26T11:17:16Z</dcterms:created>
  <dcterms:modified xsi:type="dcterms:W3CDTF">2015-08-25T18:44:50Z</dcterms:modified>
</cp:coreProperties>
</file>