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976" autoAdjust="0"/>
  </p:normalViewPr>
  <p:slideViewPr>
    <p:cSldViewPr snapToGrid="0">
      <p:cViewPr varScale="1">
        <p:scale>
          <a:sx n="48" d="100"/>
          <a:sy n="48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-6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57A99-C12B-4679-B451-DB64395FB60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0EE0C23-6FFE-4995-9695-8A5A2A92ACD3}">
      <dgm:prSet phldrT="[Texto]"/>
      <dgm:spPr/>
      <dgm:t>
        <a:bodyPr/>
        <a:lstStyle/>
        <a:p>
          <a:r>
            <a:rPr lang="pt-PT" dirty="0"/>
            <a:t>Projeto</a:t>
          </a:r>
        </a:p>
      </dgm:t>
    </dgm:pt>
    <dgm:pt modelId="{3C3C6A89-DD9F-48FD-B0B0-DC9B886EB8E3}" type="parTrans" cxnId="{2889EBEF-9A4E-4E5D-9AA2-BEB0869B526B}">
      <dgm:prSet/>
      <dgm:spPr/>
      <dgm:t>
        <a:bodyPr/>
        <a:lstStyle/>
        <a:p>
          <a:endParaRPr lang="pt-PT"/>
        </a:p>
      </dgm:t>
    </dgm:pt>
    <dgm:pt modelId="{442EA372-CD09-400A-9F83-71BF98787500}" type="sibTrans" cxnId="{2889EBEF-9A4E-4E5D-9AA2-BEB0869B526B}">
      <dgm:prSet/>
      <dgm:spPr/>
      <dgm:t>
        <a:bodyPr/>
        <a:lstStyle/>
        <a:p>
          <a:endParaRPr lang="pt-PT"/>
        </a:p>
      </dgm:t>
    </dgm:pt>
    <dgm:pt modelId="{3D4CEC17-17E9-4071-BF95-C1A2FBC04E8C}">
      <dgm:prSet phldrT="[Texto]"/>
      <dgm:spPr/>
      <dgm:t>
        <a:bodyPr/>
        <a:lstStyle/>
        <a:p>
          <a:r>
            <a:rPr lang="pt-PT" dirty="0" err="1"/>
            <a:t>WebSite</a:t>
          </a:r>
          <a:r>
            <a:rPr lang="pt-PT" dirty="0"/>
            <a:t>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4E958F7-F25E-4EE9-B10D-C456031E076B}" type="parTrans" cxnId="{5ECC3A25-7D1B-4279-B4B6-226FF6536864}">
      <dgm:prSet/>
      <dgm:spPr/>
      <dgm:t>
        <a:bodyPr/>
        <a:lstStyle/>
        <a:p>
          <a:endParaRPr lang="pt-PT"/>
        </a:p>
      </dgm:t>
    </dgm:pt>
    <dgm:pt modelId="{5F083688-B405-4627-811F-9514EB181BD8}" type="sibTrans" cxnId="{5ECC3A25-7D1B-4279-B4B6-226FF6536864}">
      <dgm:prSet/>
      <dgm:spPr/>
      <dgm:t>
        <a:bodyPr/>
        <a:lstStyle/>
        <a:p>
          <a:endParaRPr lang="pt-PT"/>
        </a:p>
      </dgm:t>
    </dgm:pt>
    <dgm:pt modelId="{64B8BBAB-B4A2-49E3-824C-7319DED39EC9}">
      <dgm:prSet phldrT="[Texto]"/>
      <dgm:spPr/>
      <dgm:t>
        <a:bodyPr/>
        <a:lstStyle/>
        <a:p>
          <a:r>
            <a:rPr lang="pt-PT" dirty="0"/>
            <a:t>“</a:t>
          </a:r>
          <a:r>
            <a:rPr lang="pt-PT" i="1" u="none" dirty="0" err="1"/>
            <a:t>Back</a:t>
          </a:r>
          <a:r>
            <a:rPr lang="pt-PT" i="1" u="none" dirty="0"/>
            <a:t> Office</a:t>
          </a:r>
          <a:r>
            <a:rPr lang="pt-PT" dirty="0"/>
            <a:t>”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4D2F6C0-43E6-4FE0-BA9B-F91217F923B1}" type="parTrans" cxnId="{5D9CCF80-96AE-4DDE-BFFA-CAD0EF6B0465}">
      <dgm:prSet/>
      <dgm:spPr/>
      <dgm:t>
        <a:bodyPr/>
        <a:lstStyle/>
        <a:p>
          <a:endParaRPr lang="pt-PT"/>
        </a:p>
      </dgm:t>
    </dgm:pt>
    <dgm:pt modelId="{31DC45B5-CEB7-4347-847E-47C8096647FB}" type="sibTrans" cxnId="{5D9CCF80-96AE-4DDE-BFFA-CAD0EF6B0465}">
      <dgm:prSet/>
      <dgm:spPr/>
      <dgm:t>
        <a:bodyPr/>
        <a:lstStyle/>
        <a:p>
          <a:endParaRPr lang="pt-PT"/>
        </a:p>
      </dgm:t>
    </dgm:pt>
    <dgm:pt modelId="{51F0D06D-D686-4A85-BE3C-C351649D7D98}" type="pres">
      <dgm:prSet presAssocID="{FD357A99-C12B-4679-B451-DB64395FB6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FED7B4-3CAE-4CF0-AA6A-A282250DFDBE}" type="pres">
      <dgm:prSet presAssocID="{00EE0C23-6FFE-4995-9695-8A5A2A92ACD3}" presName="hierRoot1" presStyleCnt="0">
        <dgm:presLayoutVars>
          <dgm:hierBranch val="init"/>
        </dgm:presLayoutVars>
      </dgm:prSet>
      <dgm:spPr/>
    </dgm:pt>
    <dgm:pt modelId="{DB559E30-A9EE-46CE-95E5-74E9F85C2490}" type="pres">
      <dgm:prSet presAssocID="{00EE0C23-6FFE-4995-9695-8A5A2A92ACD3}" presName="rootComposite1" presStyleCnt="0"/>
      <dgm:spPr/>
    </dgm:pt>
    <dgm:pt modelId="{274E0ED4-B614-4141-8055-35CA9C647E92}" type="pres">
      <dgm:prSet presAssocID="{00EE0C23-6FFE-4995-9695-8A5A2A92ACD3}" presName="rootText1" presStyleLbl="node0" presStyleIdx="0" presStyleCnt="1" custAng="0" custLinFactNeighborX="-9499" custLinFactNeighborY="5980">
        <dgm:presLayoutVars>
          <dgm:chPref val="3"/>
        </dgm:presLayoutVars>
      </dgm:prSet>
      <dgm:spPr/>
    </dgm:pt>
    <dgm:pt modelId="{FBE2E7B5-1277-46A4-B964-765182B850F5}" type="pres">
      <dgm:prSet presAssocID="{00EE0C23-6FFE-4995-9695-8A5A2A92ACD3}" presName="rootConnector1" presStyleLbl="node1" presStyleIdx="0" presStyleCnt="0"/>
      <dgm:spPr/>
    </dgm:pt>
    <dgm:pt modelId="{28DF37B5-2616-48B4-87F2-B32F0244A5E5}" type="pres">
      <dgm:prSet presAssocID="{00EE0C23-6FFE-4995-9695-8A5A2A92ACD3}" presName="hierChild2" presStyleCnt="0"/>
      <dgm:spPr/>
    </dgm:pt>
    <dgm:pt modelId="{E6678484-FA82-4AB7-832D-154ACE1D6FC1}" type="pres">
      <dgm:prSet presAssocID="{64E958F7-F25E-4EE9-B10D-C456031E076B}" presName="Name64" presStyleLbl="parChTrans1D2" presStyleIdx="0" presStyleCnt="2"/>
      <dgm:spPr/>
    </dgm:pt>
    <dgm:pt modelId="{982553AA-3800-4CF8-A86A-7964413672EB}" type="pres">
      <dgm:prSet presAssocID="{3D4CEC17-17E9-4071-BF95-C1A2FBC04E8C}" presName="hierRoot2" presStyleCnt="0">
        <dgm:presLayoutVars>
          <dgm:hierBranch val="init"/>
        </dgm:presLayoutVars>
      </dgm:prSet>
      <dgm:spPr/>
    </dgm:pt>
    <dgm:pt modelId="{5DF1F0F2-30C1-48B9-BDAF-ED4ADAB848CC}" type="pres">
      <dgm:prSet presAssocID="{3D4CEC17-17E9-4071-BF95-C1A2FBC04E8C}" presName="rootComposite" presStyleCnt="0"/>
      <dgm:spPr/>
    </dgm:pt>
    <dgm:pt modelId="{F070D38A-C5C5-41BB-98A4-442322FD2C51}" type="pres">
      <dgm:prSet presAssocID="{3D4CEC17-17E9-4071-BF95-C1A2FBC04E8C}" presName="rootText" presStyleLbl="node2" presStyleIdx="0" presStyleCnt="2" custLinFactNeighborY="1354">
        <dgm:presLayoutVars>
          <dgm:chPref val="3"/>
        </dgm:presLayoutVars>
      </dgm:prSet>
      <dgm:spPr/>
    </dgm:pt>
    <dgm:pt modelId="{E104746A-C6F2-4B67-9C28-2036A36BC9BB}" type="pres">
      <dgm:prSet presAssocID="{3D4CEC17-17E9-4071-BF95-C1A2FBC04E8C}" presName="rootConnector" presStyleLbl="node2" presStyleIdx="0" presStyleCnt="2"/>
      <dgm:spPr/>
    </dgm:pt>
    <dgm:pt modelId="{4B6B61AF-9669-4454-9C39-9B4D29011B91}" type="pres">
      <dgm:prSet presAssocID="{3D4CEC17-17E9-4071-BF95-C1A2FBC04E8C}" presName="hierChild4" presStyleCnt="0"/>
      <dgm:spPr/>
    </dgm:pt>
    <dgm:pt modelId="{8DC682F6-3EFB-40D8-A385-F78FAFDB12A4}" type="pres">
      <dgm:prSet presAssocID="{3D4CEC17-17E9-4071-BF95-C1A2FBC04E8C}" presName="hierChild5" presStyleCnt="0"/>
      <dgm:spPr/>
    </dgm:pt>
    <dgm:pt modelId="{F5048BDE-CC8F-49E4-BFC9-1A1EA90FD478}" type="pres">
      <dgm:prSet presAssocID="{B4D2F6C0-43E6-4FE0-BA9B-F91217F923B1}" presName="Name64" presStyleLbl="parChTrans1D2" presStyleIdx="1" presStyleCnt="2"/>
      <dgm:spPr/>
    </dgm:pt>
    <dgm:pt modelId="{3DA7504F-3972-4754-8678-2AA54D077828}" type="pres">
      <dgm:prSet presAssocID="{64B8BBAB-B4A2-49E3-824C-7319DED39EC9}" presName="hierRoot2" presStyleCnt="0">
        <dgm:presLayoutVars>
          <dgm:hierBranch val="init"/>
        </dgm:presLayoutVars>
      </dgm:prSet>
      <dgm:spPr/>
    </dgm:pt>
    <dgm:pt modelId="{C738E62F-EFCC-490D-B5C8-08E230978429}" type="pres">
      <dgm:prSet presAssocID="{64B8BBAB-B4A2-49E3-824C-7319DED39EC9}" presName="rootComposite" presStyleCnt="0"/>
      <dgm:spPr/>
    </dgm:pt>
    <dgm:pt modelId="{1F59E8BF-9B81-4845-87ED-2AF4DCF08199}" type="pres">
      <dgm:prSet presAssocID="{64B8BBAB-B4A2-49E3-824C-7319DED39EC9}" presName="rootText" presStyleLbl="node2" presStyleIdx="1" presStyleCnt="2">
        <dgm:presLayoutVars>
          <dgm:chPref val="3"/>
        </dgm:presLayoutVars>
      </dgm:prSet>
      <dgm:spPr/>
    </dgm:pt>
    <dgm:pt modelId="{5F32E88F-A1FB-45F8-A25C-512436B5B7D6}" type="pres">
      <dgm:prSet presAssocID="{64B8BBAB-B4A2-49E3-824C-7319DED39EC9}" presName="rootConnector" presStyleLbl="node2" presStyleIdx="1" presStyleCnt="2"/>
      <dgm:spPr/>
    </dgm:pt>
    <dgm:pt modelId="{4BDD4177-6456-4C30-A1CA-CCA8CF8A10A0}" type="pres">
      <dgm:prSet presAssocID="{64B8BBAB-B4A2-49E3-824C-7319DED39EC9}" presName="hierChild4" presStyleCnt="0"/>
      <dgm:spPr/>
    </dgm:pt>
    <dgm:pt modelId="{D0B60CC7-F945-43AA-A078-7059C8998610}" type="pres">
      <dgm:prSet presAssocID="{64B8BBAB-B4A2-49E3-824C-7319DED39EC9}" presName="hierChild5" presStyleCnt="0"/>
      <dgm:spPr/>
    </dgm:pt>
    <dgm:pt modelId="{0FB8CE0E-EB10-455B-AA42-04D900ED7221}" type="pres">
      <dgm:prSet presAssocID="{00EE0C23-6FFE-4995-9695-8A5A2A92ACD3}" presName="hierChild3" presStyleCnt="0"/>
      <dgm:spPr/>
    </dgm:pt>
  </dgm:ptLst>
  <dgm:cxnLst>
    <dgm:cxn modelId="{5ECC3A25-7D1B-4279-B4B6-226FF6536864}" srcId="{00EE0C23-6FFE-4995-9695-8A5A2A92ACD3}" destId="{3D4CEC17-17E9-4071-BF95-C1A2FBC04E8C}" srcOrd="0" destOrd="0" parTransId="{64E958F7-F25E-4EE9-B10D-C456031E076B}" sibTransId="{5F083688-B405-4627-811F-9514EB181BD8}"/>
    <dgm:cxn modelId="{F1FE5248-41E0-4046-8A3A-CFEA0761E159}" type="presOf" srcId="{B4D2F6C0-43E6-4FE0-BA9B-F91217F923B1}" destId="{F5048BDE-CC8F-49E4-BFC9-1A1EA90FD478}" srcOrd="0" destOrd="0" presId="urn:microsoft.com/office/officeart/2009/3/layout/HorizontalOrganizationChart"/>
    <dgm:cxn modelId="{7DE0134D-6D3D-46E8-A4D6-227BFDEC746A}" type="presOf" srcId="{00EE0C23-6FFE-4995-9695-8A5A2A92ACD3}" destId="{FBE2E7B5-1277-46A4-B964-765182B850F5}" srcOrd="1" destOrd="0" presId="urn:microsoft.com/office/officeart/2009/3/layout/HorizontalOrganizationChart"/>
    <dgm:cxn modelId="{FD82154F-8C20-4912-8009-4B0E7B1B2380}" type="presOf" srcId="{64B8BBAB-B4A2-49E3-824C-7319DED39EC9}" destId="{5F32E88F-A1FB-45F8-A25C-512436B5B7D6}" srcOrd="1" destOrd="0" presId="urn:microsoft.com/office/officeart/2009/3/layout/HorizontalOrganizationChart"/>
    <dgm:cxn modelId="{5D9CCF80-96AE-4DDE-BFFA-CAD0EF6B0465}" srcId="{00EE0C23-6FFE-4995-9695-8A5A2A92ACD3}" destId="{64B8BBAB-B4A2-49E3-824C-7319DED39EC9}" srcOrd="1" destOrd="0" parTransId="{B4D2F6C0-43E6-4FE0-BA9B-F91217F923B1}" sibTransId="{31DC45B5-CEB7-4347-847E-47C8096647FB}"/>
    <dgm:cxn modelId="{A8C741A5-1E48-4A64-B9E0-A8795C32768F}" type="presOf" srcId="{00EE0C23-6FFE-4995-9695-8A5A2A92ACD3}" destId="{274E0ED4-B614-4141-8055-35CA9C647E92}" srcOrd="0" destOrd="0" presId="urn:microsoft.com/office/officeart/2009/3/layout/HorizontalOrganizationChart"/>
    <dgm:cxn modelId="{824B21AC-8A78-4D2B-90CB-541C0257B1CB}" type="presOf" srcId="{64B8BBAB-B4A2-49E3-824C-7319DED39EC9}" destId="{1F59E8BF-9B81-4845-87ED-2AF4DCF08199}" srcOrd="0" destOrd="0" presId="urn:microsoft.com/office/officeart/2009/3/layout/HorizontalOrganizationChart"/>
    <dgm:cxn modelId="{1562A8B9-0D46-4823-AA67-5177928F883A}" type="presOf" srcId="{64E958F7-F25E-4EE9-B10D-C456031E076B}" destId="{E6678484-FA82-4AB7-832D-154ACE1D6FC1}" srcOrd="0" destOrd="0" presId="urn:microsoft.com/office/officeart/2009/3/layout/HorizontalOrganizationChart"/>
    <dgm:cxn modelId="{C2C5FECC-9BC5-4EB2-8797-5DCC27A7DA21}" type="presOf" srcId="{3D4CEC17-17E9-4071-BF95-C1A2FBC04E8C}" destId="{E104746A-C6F2-4B67-9C28-2036A36BC9BB}" srcOrd="1" destOrd="0" presId="urn:microsoft.com/office/officeart/2009/3/layout/HorizontalOrganizationChart"/>
    <dgm:cxn modelId="{8E5AE1D9-2C07-46E2-9519-BB06AF8F6C75}" type="presOf" srcId="{FD357A99-C12B-4679-B451-DB64395FB604}" destId="{51F0D06D-D686-4A85-BE3C-C351649D7D98}" srcOrd="0" destOrd="0" presId="urn:microsoft.com/office/officeart/2009/3/layout/HorizontalOrganizationChart"/>
    <dgm:cxn modelId="{38FB90DB-92CC-4E56-92E4-0105EA10EB48}" type="presOf" srcId="{3D4CEC17-17E9-4071-BF95-C1A2FBC04E8C}" destId="{F070D38A-C5C5-41BB-98A4-442322FD2C51}" srcOrd="0" destOrd="0" presId="urn:microsoft.com/office/officeart/2009/3/layout/HorizontalOrganizationChart"/>
    <dgm:cxn modelId="{2889EBEF-9A4E-4E5D-9AA2-BEB0869B526B}" srcId="{FD357A99-C12B-4679-B451-DB64395FB604}" destId="{00EE0C23-6FFE-4995-9695-8A5A2A92ACD3}" srcOrd="0" destOrd="0" parTransId="{3C3C6A89-DD9F-48FD-B0B0-DC9B886EB8E3}" sibTransId="{442EA372-CD09-400A-9F83-71BF98787500}"/>
    <dgm:cxn modelId="{67736D8B-EEB5-4F22-9D9A-9C8A97C3EE6C}" type="presParOf" srcId="{51F0D06D-D686-4A85-BE3C-C351649D7D98}" destId="{B5FED7B4-3CAE-4CF0-AA6A-A282250DFDBE}" srcOrd="0" destOrd="0" presId="urn:microsoft.com/office/officeart/2009/3/layout/HorizontalOrganizationChart"/>
    <dgm:cxn modelId="{C26371D7-B74F-4ADE-956D-9D9096A061F4}" type="presParOf" srcId="{B5FED7B4-3CAE-4CF0-AA6A-A282250DFDBE}" destId="{DB559E30-A9EE-46CE-95E5-74E9F85C2490}" srcOrd="0" destOrd="0" presId="urn:microsoft.com/office/officeart/2009/3/layout/HorizontalOrganizationChart"/>
    <dgm:cxn modelId="{EBA6E9C5-468C-44D6-AAA5-3CD839538DD7}" type="presParOf" srcId="{DB559E30-A9EE-46CE-95E5-74E9F85C2490}" destId="{274E0ED4-B614-4141-8055-35CA9C647E92}" srcOrd="0" destOrd="0" presId="urn:microsoft.com/office/officeart/2009/3/layout/HorizontalOrganizationChart"/>
    <dgm:cxn modelId="{A9BC9C95-F4AC-479A-9D72-78B9C846D019}" type="presParOf" srcId="{DB559E30-A9EE-46CE-95E5-74E9F85C2490}" destId="{FBE2E7B5-1277-46A4-B964-765182B850F5}" srcOrd="1" destOrd="0" presId="urn:microsoft.com/office/officeart/2009/3/layout/HorizontalOrganizationChart"/>
    <dgm:cxn modelId="{05A3DB16-F432-49F3-81CF-51873CE8E97A}" type="presParOf" srcId="{B5FED7B4-3CAE-4CF0-AA6A-A282250DFDBE}" destId="{28DF37B5-2616-48B4-87F2-B32F0244A5E5}" srcOrd="1" destOrd="0" presId="urn:microsoft.com/office/officeart/2009/3/layout/HorizontalOrganizationChart"/>
    <dgm:cxn modelId="{B85B4ED9-99F3-4097-8599-5748D1ADF520}" type="presParOf" srcId="{28DF37B5-2616-48B4-87F2-B32F0244A5E5}" destId="{E6678484-FA82-4AB7-832D-154ACE1D6FC1}" srcOrd="0" destOrd="0" presId="urn:microsoft.com/office/officeart/2009/3/layout/HorizontalOrganizationChart"/>
    <dgm:cxn modelId="{25117EED-E167-46AB-A36C-FBB07BCB8DE4}" type="presParOf" srcId="{28DF37B5-2616-48B4-87F2-B32F0244A5E5}" destId="{982553AA-3800-4CF8-A86A-7964413672EB}" srcOrd="1" destOrd="0" presId="urn:microsoft.com/office/officeart/2009/3/layout/HorizontalOrganizationChart"/>
    <dgm:cxn modelId="{6DDDB4AA-BAC4-438E-9C54-A7FDFD9AA1AB}" type="presParOf" srcId="{982553AA-3800-4CF8-A86A-7964413672EB}" destId="{5DF1F0F2-30C1-48B9-BDAF-ED4ADAB848CC}" srcOrd="0" destOrd="0" presId="urn:microsoft.com/office/officeart/2009/3/layout/HorizontalOrganizationChart"/>
    <dgm:cxn modelId="{37D48BF5-EED3-4507-9CA9-B813442CC20E}" type="presParOf" srcId="{5DF1F0F2-30C1-48B9-BDAF-ED4ADAB848CC}" destId="{F070D38A-C5C5-41BB-98A4-442322FD2C51}" srcOrd="0" destOrd="0" presId="urn:microsoft.com/office/officeart/2009/3/layout/HorizontalOrganizationChart"/>
    <dgm:cxn modelId="{F8794BC1-B32E-400D-80B4-4F9DDD174458}" type="presParOf" srcId="{5DF1F0F2-30C1-48B9-BDAF-ED4ADAB848CC}" destId="{E104746A-C6F2-4B67-9C28-2036A36BC9BB}" srcOrd="1" destOrd="0" presId="urn:microsoft.com/office/officeart/2009/3/layout/HorizontalOrganizationChart"/>
    <dgm:cxn modelId="{87F9A05D-DB87-49FF-979A-955FDF80ED8D}" type="presParOf" srcId="{982553AA-3800-4CF8-A86A-7964413672EB}" destId="{4B6B61AF-9669-4454-9C39-9B4D29011B91}" srcOrd="1" destOrd="0" presId="urn:microsoft.com/office/officeart/2009/3/layout/HorizontalOrganizationChart"/>
    <dgm:cxn modelId="{EAE1D3CE-0FB6-4DCB-88E8-AFDC274675C7}" type="presParOf" srcId="{982553AA-3800-4CF8-A86A-7964413672EB}" destId="{8DC682F6-3EFB-40D8-A385-F78FAFDB12A4}" srcOrd="2" destOrd="0" presId="urn:microsoft.com/office/officeart/2009/3/layout/HorizontalOrganizationChart"/>
    <dgm:cxn modelId="{598FBD4B-23CC-4946-B2AA-CDACC0A87831}" type="presParOf" srcId="{28DF37B5-2616-48B4-87F2-B32F0244A5E5}" destId="{F5048BDE-CC8F-49E4-BFC9-1A1EA90FD478}" srcOrd="2" destOrd="0" presId="urn:microsoft.com/office/officeart/2009/3/layout/HorizontalOrganizationChart"/>
    <dgm:cxn modelId="{1F2BF342-E977-4096-AA97-75FABFC04425}" type="presParOf" srcId="{28DF37B5-2616-48B4-87F2-B32F0244A5E5}" destId="{3DA7504F-3972-4754-8678-2AA54D077828}" srcOrd="3" destOrd="0" presId="urn:microsoft.com/office/officeart/2009/3/layout/HorizontalOrganizationChart"/>
    <dgm:cxn modelId="{E3D27FCD-BCE9-44D7-A8F5-975B76535AFF}" type="presParOf" srcId="{3DA7504F-3972-4754-8678-2AA54D077828}" destId="{C738E62F-EFCC-490D-B5C8-08E230978429}" srcOrd="0" destOrd="0" presId="urn:microsoft.com/office/officeart/2009/3/layout/HorizontalOrganizationChart"/>
    <dgm:cxn modelId="{308A77EF-17C1-47E5-BE01-AC0EF8FECA6A}" type="presParOf" srcId="{C738E62F-EFCC-490D-B5C8-08E230978429}" destId="{1F59E8BF-9B81-4845-87ED-2AF4DCF08199}" srcOrd="0" destOrd="0" presId="urn:microsoft.com/office/officeart/2009/3/layout/HorizontalOrganizationChart"/>
    <dgm:cxn modelId="{E5F8ADD0-6D55-4497-AC69-BE8D833B501B}" type="presParOf" srcId="{C738E62F-EFCC-490D-B5C8-08E230978429}" destId="{5F32E88F-A1FB-45F8-A25C-512436B5B7D6}" srcOrd="1" destOrd="0" presId="urn:microsoft.com/office/officeart/2009/3/layout/HorizontalOrganizationChart"/>
    <dgm:cxn modelId="{E267F337-CAA9-463D-839A-08459D06E85A}" type="presParOf" srcId="{3DA7504F-3972-4754-8678-2AA54D077828}" destId="{4BDD4177-6456-4C30-A1CA-CCA8CF8A10A0}" srcOrd="1" destOrd="0" presId="urn:microsoft.com/office/officeart/2009/3/layout/HorizontalOrganizationChart"/>
    <dgm:cxn modelId="{E065F9AC-749E-40EE-B038-C07CBAFE9D09}" type="presParOf" srcId="{3DA7504F-3972-4754-8678-2AA54D077828}" destId="{D0B60CC7-F945-43AA-A078-7059C8998610}" srcOrd="2" destOrd="0" presId="urn:microsoft.com/office/officeart/2009/3/layout/HorizontalOrganizationChart"/>
    <dgm:cxn modelId="{F88B9297-3166-4686-B104-FD78FEEA75B7}" type="presParOf" srcId="{B5FED7B4-3CAE-4CF0-AA6A-A282250DFDBE}" destId="{0FB8CE0E-EB10-455B-AA42-04D900ED722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8BDE-CC8F-49E4-BFC9-1A1EA90FD478}">
      <dsp:nvSpPr>
        <dsp:cNvPr id="0" name=""/>
        <dsp:cNvSpPr/>
      </dsp:nvSpPr>
      <dsp:spPr>
        <a:xfrm>
          <a:off x="4710684" y="2181418"/>
          <a:ext cx="947202" cy="92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6133" y="0"/>
              </a:lnTo>
              <a:lnTo>
                <a:pt x="476133" y="926879"/>
              </a:lnTo>
              <a:lnTo>
                <a:pt x="947202" y="9268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78484-FA82-4AB7-832D-154ACE1D6FC1}">
      <dsp:nvSpPr>
        <dsp:cNvPr id="0" name=""/>
        <dsp:cNvSpPr/>
      </dsp:nvSpPr>
      <dsp:spPr>
        <a:xfrm>
          <a:off x="4710684" y="1102156"/>
          <a:ext cx="947202" cy="1079261"/>
        </a:xfrm>
        <a:custGeom>
          <a:avLst/>
          <a:gdLst/>
          <a:ahLst/>
          <a:cxnLst/>
          <a:rect l="0" t="0" r="0" b="0"/>
          <a:pathLst>
            <a:path>
              <a:moveTo>
                <a:pt x="0" y="1079261"/>
              </a:moveTo>
              <a:lnTo>
                <a:pt x="476133" y="1079261"/>
              </a:lnTo>
              <a:lnTo>
                <a:pt x="476133" y="0"/>
              </a:lnTo>
              <a:lnTo>
                <a:pt x="94720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0ED4-B614-4141-8055-35CA9C647E92}">
      <dsp:nvSpPr>
        <dsp:cNvPr id="0" name=""/>
        <dsp:cNvSpPr/>
      </dsp:nvSpPr>
      <dsp:spPr>
        <a:xfrm>
          <a:off x="0" y="1463038"/>
          <a:ext cx="4710684" cy="143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 dirty="0"/>
            <a:t>Projeto</a:t>
          </a:r>
        </a:p>
      </dsp:txBody>
      <dsp:txXfrm>
        <a:off x="0" y="1463038"/>
        <a:ext cx="4710684" cy="1436758"/>
      </dsp:txXfrm>
    </dsp:sp>
    <dsp:sp modelId="{F070D38A-C5C5-41BB-98A4-442322FD2C51}">
      <dsp:nvSpPr>
        <dsp:cNvPr id="0" name=""/>
        <dsp:cNvSpPr/>
      </dsp:nvSpPr>
      <dsp:spPr>
        <a:xfrm>
          <a:off x="5657886" y="383777"/>
          <a:ext cx="4710684" cy="143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 dirty="0" err="1"/>
            <a:t>WebSite</a:t>
          </a:r>
          <a:r>
            <a:rPr lang="pt-PT" sz="6500" kern="1200" dirty="0"/>
            <a:t> </a:t>
          </a:r>
        </a:p>
      </dsp:txBody>
      <dsp:txXfrm>
        <a:off x="5657886" y="383777"/>
        <a:ext cx="4710684" cy="1436758"/>
      </dsp:txXfrm>
    </dsp:sp>
    <dsp:sp modelId="{1F59E8BF-9B81-4845-87ED-2AF4DCF08199}">
      <dsp:nvSpPr>
        <dsp:cNvPr id="0" name=""/>
        <dsp:cNvSpPr/>
      </dsp:nvSpPr>
      <dsp:spPr>
        <a:xfrm>
          <a:off x="5657886" y="2389917"/>
          <a:ext cx="4710684" cy="14367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500" kern="1200" dirty="0"/>
            <a:t>“</a:t>
          </a:r>
          <a:r>
            <a:rPr lang="pt-PT" sz="6500" i="1" u="none" kern="1200" dirty="0" err="1"/>
            <a:t>Back</a:t>
          </a:r>
          <a:r>
            <a:rPr lang="pt-PT" sz="6500" i="1" u="none" kern="1200" dirty="0"/>
            <a:t> Office</a:t>
          </a:r>
          <a:r>
            <a:rPr lang="pt-PT" sz="6500" kern="1200" dirty="0"/>
            <a:t>”</a:t>
          </a:r>
        </a:p>
      </dsp:txBody>
      <dsp:txXfrm>
        <a:off x="5657886" y="2389917"/>
        <a:ext cx="4710684" cy="14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5D804-59AD-4DC5-BA6F-F532CDC1737E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48C21-13E6-469C-8AC9-4AD3FFB9EE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2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Porquê este site?</a:t>
            </a:r>
          </a:p>
          <a:p>
            <a:r>
              <a:rPr lang="pt-PT" dirty="0"/>
              <a:t>Esta ideia surge ano passado, após a saída dos resultados da primeira fase de colocações.</a:t>
            </a:r>
          </a:p>
          <a:p>
            <a:r>
              <a:rPr lang="pt-PT" dirty="0"/>
              <a:t>Dois amigos meus entraram em Braga, e logo no primeiro fim de semana após saírem os resultados das colocações, decidimos ir a Braga procurar casa. Mal eu sabia no que me tinha metido.</a:t>
            </a:r>
          </a:p>
          <a:p>
            <a:r>
              <a:rPr lang="pt-PT" dirty="0"/>
              <a:t>Começamos num dia antes por procurar online vários imóveis que os interessava, e guardamos numero e morada para ligar aos proprietários e ir visitar.</a:t>
            </a:r>
          </a:p>
          <a:p>
            <a:r>
              <a:rPr lang="pt-PT" dirty="0"/>
              <a:t>Acabamos por descobrir que a maior parte desses imóveis estavam já arrendados, e que no website a informação disponibilizada estava desatualizada.</a:t>
            </a:r>
          </a:p>
          <a:p>
            <a:r>
              <a:rPr lang="pt-PT" dirty="0"/>
              <a:t>Outro problema que acabamos por encontrar, foi a quantidade de sites que existiam para este tipo de negócio. A informação estava espalhada, e não centralizada, e além disso a maior parte dos anúncios não eram destinados a estudantes.</a:t>
            </a:r>
          </a:p>
          <a:p>
            <a:r>
              <a:rPr lang="pt-PT" dirty="0"/>
              <a:t>Decidi então criar um site dedicado somente a estudantes universitários que querem arranjar um sitio para viver.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42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Começará com o registo do “Utilizador”, onde o mesmo insere as suas credenciais, e cria o seu registo, após isso tem oportunidade de fazer o “Login” e de “Atualizar os Dados” da sua conta.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relação aos “Utilizadores com Permissão de Administrador”, esses registos com permissões elevadas, terão de ser feitos pelo “Administrador do Sistema” que os regista e dá a permissão, após esse registo, os “Utilizadores com Permissão de Administrador” podem fazer “Login Administrativo”, “Atualização dos Dados Administrativos”.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59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“Utilizador com permissão de Administrador” é quem “Regista”, “Edita” e “Elimina” Imóveis.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“Cliente” é um utilizador com registo que pode consultar os imóveis registados no sistema e pedir a avaliação do seu imóvel de forma a este ser adicionado ao sistema.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“Visitante” é um utilizador que acede ao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que não tem registo, e sendo assim só consegue ver os dados do imóvel e não do proprietário.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“Sistema de E-mail” envia para a administração o pedido de avaliação do “Cliente”.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48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“Utilizador com Permissão de Administrador tem a capacidade de “Registar”, “Editar”, “Eliminar” Categorias, assim como “Adicionar” e “Eliminar” imóveis de uma certa “Categoria”.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“Cliente” tem a opção de ver todos os imóveis que pertencem a uma “Categoria” assim como o “Visitante”.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60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 arquitetura baseia-se no isolamento da camada lógica de negócio 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da interface do utilizador 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Para fazer a interligação entre as duas camadas temos a camada de controlo 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camada de Modelo representa os dados da empresa e as regras de negócio para o acesso e atualização dos dados;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camada de visualização apresenta os dados da camada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numa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apropriada, esta permite ao utilizador manipular os dados;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pt-P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camada de Controlo serve de intermediária entre a camada de Modelo e a camada de Visualização.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904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-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linguagem de script open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uso geral, muito utilizada, e especialmente adequada para o desenvolvimento web e que pode ser embutida dentro do HTML.</a:t>
            </a:r>
          </a:p>
          <a:p>
            <a:endParaRPr lang="pt-P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LTE, que é um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tornar a aplicação mais apelativa e intuitiva;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É uma biblioteca escrita em JavaScript que simplifica a travessia numa página WEB;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Slim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- é uma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microframework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concebida para trabalhar com rotas.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Slim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Framework” 2019. [Online]. Disponível em: https://github.com/slimphp/Slim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572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06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Resultado final – Penso ter cumprido a maioria dos objetivos propostos;</a:t>
            </a:r>
          </a:p>
          <a:p>
            <a:endParaRPr lang="pt-PT" dirty="0"/>
          </a:p>
          <a:p>
            <a:r>
              <a:rPr lang="pt-PT" dirty="0"/>
              <a:t>Aquisição de experiência no desenvolvimento de aplicações;</a:t>
            </a:r>
          </a:p>
          <a:p>
            <a:endParaRPr lang="pt-PT" dirty="0"/>
          </a:p>
          <a:p>
            <a:r>
              <a:rPr lang="pt-PT" dirty="0"/>
              <a:t>Permitiu-me evoluir a nível de programação;</a:t>
            </a:r>
          </a:p>
          <a:p>
            <a:endParaRPr lang="pt-PT" dirty="0"/>
          </a:p>
          <a:p>
            <a:r>
              <a:rPr lang="pt-PT" dirty="0"/>
              <a:t>Pelo que considero que o “Projeto final de Curso” foi sem dúvida uma mais valia.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758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Orientador – </a:t>
            </a:r>
            <a:r>
              <a:rPr lang="pt-PT" dirty="0">
                <a:solidFill>
                  <a:schemeClr val="bg1"/>
                </a:solidFill>
              </a:rPr>
              <a:t>Joaquim José de Almeida Soares Gonçalves</a:t>
            </a:r>
          </a:p>
          <a:p>
            <a:r>
              <a:rPr lang="pt-PT" dirty="0"/>
              <a:t>Diretor de Curso – Professor Alberto Simões</a:t>
            </a:r>
          </a:p>
          <a:p>
            <a:r>
              <a:rPr lang="pt-PT" dirty="0"/>
              <a:t>A todos os professores e colegas do curso que contribuíram para o meu crescimento como futuro Eng. Informático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Agora que a ideia estava feita, anotada. Tinha de começar a pensar na tecnologia que iria usar para fazer este website.</a:t>
            </a:r>
          </a:p>
          <a:p>
            <a:r>
              <a:rPr lang="pt-PT" dirty="0"/>
              <a:t>Após uma pesquisa descobri que existe uma linguagem pensada e desenvolvida para aplicações WEB chamada PHP.</a:t>
            </a:r>
          </a:p>
          <a:p>
            <a:r>
              <a:rPr lang="pt-PT" dirty="0"/>
              <a:t>Decidi então comprar um curso online de PHP na UDEMY e começar a aprender PHP.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19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62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Podemos dividir este projeto em duas partes.</a:t>
            </a:r>
          </a:p>
          <a:p>
            <a:r>
              <a:rPr lang="pt-PT" dirty="0"/>
              <a:t>O Website que todos poderão aceder através de um </a:t>
            </a:r>
            <a:r>
              <a:rPr lang="pt-PT" dirty="0" err="1"/>
              <a:t>url</a:t>
            </a:r>
            <a:r>
              <a:rPr lang="pt-PT" dirty="0"/>
              <a:t>.</a:t>
            </a:r>
          </a:p>
          <a:p>
            <a:r>
              <a:rPr lang="pt-PT" dirty="0"/>
              <a:t>E um </a:t>
            </a:r>
            <a:r>
              <a:rPr lang="pt-PT" i="1" dirty="0" err="1"/>
              <a:t>Back</a:t>
            </a:r>
            <a:r>
              <a:rPr lang="pt-PT" i="1" dirty="0"/>
              <a:t> Office</a:t>
            </a:r>
            <a:r>
              <a:rPr lang="pt-PT" i="0" dirty="0"/>
              <a:t> que irá ser uma plataforma de administração desse mesmo website.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61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23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CRUD – Criar, Apresentar, Editar e Eliminar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64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18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CRUD – Criar, Apresentar, Editar e Eliminar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93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Segurança e Privacidade dos dados -O sistema deverá conseguir proteger os dados de todos os utilizadores.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Interoperabilidade -O sistema deverá comunicar 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Simples - O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 de possuir uma interface simples e intuitivo e de fácil utilização. Deve ser desenvolvido a pensar em utilizadores com pouca destreza em trabalhar com sistemas informáticos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Confiabilidade-É muito importante o sistema, executar sem falhas, cerca de 99% do tempo. 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Manutenção - O sistema deverá ter um suporte de manutenção para correção de alguns problemas que poderão aparecer, assim como criação de novas funcionalidades.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48C21-13E6-469C-8AC9-4AD3FFB9EE2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5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4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20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03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0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8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5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83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71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75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6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2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2468F7-C28A-446C-983B-5F4DDE23B097}" type="datetimeFigureOut">
              <a:rPr lang="pt-PT" smtClean="0"/>
              <a:t>21/10/2019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6CFC9CB-F629-4AB6-AB3A-6FD76F46A3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28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objeto&#10;&#10;Descrição gerada automaticamente">
            <a:extLst>
              <a:ext uri="{FF2B5EF4-FFF2-40B4-BE49-F238E27FC236}">
                <a16:creationId xmlns:a16="http://schemas.microsoft.com/office/drawing/2014/main" id="{F298EA6C-B2FC-4AC9-B772-3BF7E42E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05" y="461879"/>
            <a:ext cx="7719587" cy="125943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FD3111E-0FAE-4BAA-938B-6CE02B98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944" y="1816608"/>
            <a:ext cx="8070111" cy="1965389"/>
          </a:xfrm>
        </p:spPr>
        <p:txBody>
          <a:bodyPr>
            <a:noAutofit/>
          </a:bodyPr>
          <a:lstStyle/>
          <a:p>
            <a:pPr algn="ctr"/>
            <a:r>
              <a:rPr lang="pt-PT" sz="4800" dirty="0"/>
              <a:t>Desenvolvimento da aplicação “</a:t>
            </a:r>
            <a:r>
              <a:rPr lang="pt-PT" sz="4800" dirty="0" err="1"/>
              <a:t>Student.Home</a:t>
            </a:r>
            <a:r>
              <a:rPr lang="pt-PT" sz="48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5B27F0-5E2D-4276-AD70-074C0481DF2D}"/>
              </a:ext>
            </a:extLst>
          </p:cNvPr>
          <p:cNvSpPr txBox="1"/>
          <p:nvPr/>
        </p:nvSpPr>
        <p:spPr>
          <a:xfrm>
            <a:off x="584791" y="4698166"/>
            <a:ext cx="442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pt-PT" dirty="0">
                <a:solidFill>
                  <a:schemeClr val="bg1"/>
                </a:solidFill>
              </a:rPr>
              <a:t>Orientação:</a:t>
            </a:r>
            <a:br>
              <a:rPr lang="pt-PT" dirty="0">
                <a:solidFill>
                  <a:schemeClr val="bg1"/>
                </a:solidFill>
              </a:rPr>
            </a:br>
            <a:r>
              <a:rPr lang="pt-PT" dirty="0">
                <a:solidFill>
                  <a:schemeClr val="bg1"/>
                </a:solidFill>
              </a:rPr>
              <a:t>Joaquim José de Almeida Soares Gonçalves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7DA940-7B4A-452C-A051-8F78E2B4B515}"/>
              </a:ext>
            </a:extLst>
          </p:cNvPr>
          <p:cNvSpPr txBox="1"/>
          <p:nvPr/>
        </p:nvSpPr>
        <p:spPr>
          <a:xfrm>
            <a:off x="584791" y="551003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200"/>
              </a:spcBef>
              <a:buClr>
                <a:schemeClr val="accent1"/>
              </a:buClr>
            </a:pPr>
            <a:r>
              <a:rPr lang="pt-PT" dirty="0">
                <a:solidFill>
                  <a:schemeClr val="bg1"/>
                </a:solidFill>
              </a:rPr>
              <a:t>Licenciatura em Engenharia de Sistemas Informáticos – Projeto Final de Curso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2809E0C-931A-4D4D-ACBB-9E9C87B9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659" y="5879368"/>
            <a:ext cx="1776133" cy="6463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E6D55B-9A65-4BC6-9B8A-CA13B815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55" y="5864400"/>
            <a:ext cx="1563621" cy="6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2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AA376-772F-4633-BADD-19DA1CD8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Requisitos Funcionais – </a:t>
            </a:r>
            <a:r>
              <a:rPr lang="pt-PT" b="1" i="1" dirty="0" err="1"/>
              <a:t>Back</a:t>
            </a:r>
            <a:r>
              <a:rPr lang="pt-PT" b="1" i="1" dirty="0"/>
              <a:t> Office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A4CE4-DC37-4791-98A9-E017AA24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CRUD:</a:t>
            </a:r>
          </a:p>
          <a:p>
            <a:pPr lvl="1"/>
            <a:r>
              <a:rPr lang="pt-PT" dirty="0"/>
              <a:t>Imóveis;</a:t>
            </a:r>
          </a:p>
          <a:p>
            <a:pPr lvl="1"/>
            <a:r>
              <a:rPr lang="pt-PT" dirty="0"/>
              <a:t>Categorias;</a:t>
            </a:r>
          </a:p>
          <a:p>
            <a:pPr lvl="1"/>
            <a:r>
              <a:rPr lang="pt-PT" dirty="0"/>
              <a:t>Utilizadores;</a:t>
            </a:r>
          </a:p>
        </p:txBody>
      </p:sp>
    </p:spTree>
    <p:extLst>
      <p:ext uri="{BB962C8B-B14F-4D97-AF65-F5344CB8AC3E}">
        <p14:creationId xmlns:p14="http://schemas.microsoft.com/office/powerpoint/2010/main" val="33117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9F85E-6CA8-4CEB-BCCD-CD5281B5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Requisitos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805281-9EDC-41E8-8AC9-9252631B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Segurança e Privacidade dos dados;</a:t>
            </a:r>
          </a:p>
          <a:p>
            <a:r>
              <a:rPr lang="pt-PT" dirty="0"/>
              <a:t>Interoperabilidade</a:t>
            </a:r>
          </a:p>
          <a:p>
            <a:r>
              <a:rPr lang="pt-PT" dirty="0"/>
              <a:t>Interface Simples</a:t>
            </a:r>
          </a:p>
          <a:p>
            <a:r>
              <a:rPr lang="pt-PT" dirty="0"/>
              <a:t>Confiabilidade</a:t>
            </a:r>
          </a:p>
          <a:p>
            <a:r>
              <a:rPr lang="pt-PT" dirty="0"/>
              <a:t>Idiomas</a:t>
            </a:r>
          </a:p>
          <a:p>
            <a:r>
              <a:rPr lang="pt-PT" dirty="0"/>
              <a:t>Moeda Corrente</a:t>
            </a:r>
          </a:p>
          <a:p>
            <a:r>
              <a:rPr lang="pt-PT" dirty="0"/>
              <a:t>Manutenção</a:t>
            </a:r>
          </a:p>
        </p:txBody>
      </p:sp>
    </p:spTree>
    <p:extLst>
      <p:ext uri="{BB962C8B-B14F-4D97-AF65-F5344CB8AC3E}">
        <p14:creationId xmlns:p14="http://schemas.microsoft.com/office/powerpoint/2010/main" val="7118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E99E-CBAD-4E5C-87D5-00173D3F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47" y="1154411"/>
            <a:ext cx="8233595" cy="4549178"/>
          </a:xfrm>
        </p:spPr>
        <p:txBody>
          <a:bodyPr>
            <a:normAutofit/>
          </a:bodyPr>
          <a:lstStyle/>
          <a:p>
            <a:r>
              <a:rPr lang="pt-PT" sz="4000" dirty="0"/>
              <a:t>Casos de Uso- Controlo de Acesso ao Sistema</a:t>
            </a:r>
          </a:p>
        </p:txBody>
      </p:sp>
      <p:pic>
        <p:nvPicPr>
          <p:cNvPr id="14" name="Imagem 13" descr="Uma imagem com texto, mapa&#10;&#10;Descrição gerada automaticamente">
            <a:extLst>
              <a:ext uri="{FF2B5EF4-FFF2-40B4-BE49-F238E27FC236}">
                <a16:creationId xmlns:a16="http://schemas.microsoft.com/office/drawing/2014/main" id="{541CECB2-7802-46AB-A44D-F016C7B356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147" y="1154411"/>
            <a:ext cx="10301882" cy="49359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91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E3816-4A74-446F-926C-8F59D48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r>
              <a:rPr lang="pt-PT" b="1" dirty="0"/>
              <a:t>Casos de Uso- Imóveis</a:t>
            </a:r>
          </a:p>
        </p:txBody>
      </p:sp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F4BF7023-80D3-42F5-B09B-714583A93D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" y="843552"/>
            <a:ext cx="10493828" cy="48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58347-6598-4845-892F-77EF4F8E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r>
              <a:rPr lang="pt-PT" b="1" dirty="0"/>
              <a:t>Casos de Uso- Categorias</a:t>
            </a:r>
            <a:endParaRPr lang="pt-PT" dirty="0"/>
          </a:p>
        </p:txBody>
      </p:sp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8D9AAF49-E53D-411B-9B6A-7BFE51840A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030832"/>
            <a:ext cx="9603423" cy="47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8826-8293-4FE5-B908-28A3B69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/>
              <a:t>Arquitetura de Programação Usada- MVC</a:t>
            </a:r>
          </a:p>
        </p:txBody>
      </p:sp>
      <p:pic>
        <p:nvPicPr>
          <p:cNvPr id="5" name="Imagem 4" descr="Resultado de imagem para MVC">
            <a:extLst>
              <a:ext uri="{FF2B5EF4-FFF2-40B4-BE49-F238E27FC236}">
                <a16:creationId xmlns:a16="http://schemas.microsoft.com/office/drawing/2014/main" id="{8F485F4E-D49D-4E23-964A-E9432B77F1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9" y="1681162"/>
            <a:ext cx="6323919" cy="4567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07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0D9E7-5F62-49D9-8A50-62C14334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Especificações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D8B3AF-C8C0-4724-BC9C-DB5DDA84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PHP;</a:t>
            </a:r>
          </a:p>
          <a:p>
            <a:r>
              <a:rPr lang="pt-PT" dirty="0" err="1"/>
              <a:t>BootStrap</a:t>
            </a:r>
            <a:r>
              <a:rPr lang="pt-PT" dirty="0"/>
              <a:t>;</a:t>
            </a:r>
          </a:p>
          <a:p>
            <a:r>
              <a:rPr lang="pt-PT" dirty="0" err="1"/>
              <a:t>Jquery</a:t>
            </a:r>
            <a:r>
              <a:rPr lang="pt-PT" dirty="0"/>
              <a:t>;</a:t>
            </a:r>
          </a:p>
          <a:p>
            <a:r>
              <a:rPr lang="pt-PT" dirty="0" err="1"/>
              <a:t>Slim</a:t>
            </a:r>
            <a:r>
              <a:rPr lang="pt-PT" dirty="0"/>
              <a:t> Framework;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058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43C1D5E-2A2D-446C-9386-56D26743CA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83" y="904012"/>
            <a:ext cx="8970434" cy="5049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39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3DBEB5-EBE2-4C3A-8433-CD5FD12FD7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3" y="982381"/>
            <a:ext cx="9770131" cy="4893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94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C3D8-3D30-4FD9-A028-E6513725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285552"/>
            <a:ext cx="2895527" cy="4071257"/>
          </a:xfrm>
        </p:spPr>
        <p:txBody>
          <a:bodyPr/>
          <a:lstStyle/>
          <a:p>
            <a:r>
              <a:rPr lang="pt-PT" b="1" dirty="0"/>
              <a:t>Análise dos Resultados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177EB84-4460-490C-BF75-F6FA18706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203614"/>
              </p:ext>
            </p:extLst>
          </p:nvPr>
        </p:nvGraphicFramePr>
        <p:xfrm>
          <a:off x="4038527" y="928809"/>
          <a:ext cx="7315200" cy="4797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90533">
                  <a:extLst>
                    <a:ext uri="{9D8B030D-6E8A-4147-A177-3AD203B41FA5}">
                      <a16:colId xmlns:a16="http://schemas.microsoft.com/office/drawing/2014/main" val="3701542813"/>
                    </a:ext>
                  </a:extLst>
                </a:gridCol>
                <a:gridCol w="2124667">
                  <a:extLst>
                    <a:ext uri="{9D8B030D-6E8A-4147-A177-3AD203B41FA5}">
                      <a16:colId xmlns:a16="http://schemas.microsoft.com/office/drawing/2014/main" val="324833652"/>
                    </a:ext>
                  </a:extLst>
                </a:gridCol>
              </a:tblGrid>
              <a:tr h="36900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4252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bg1"/>
                          </a:solidFill>
                          <a:highlight>
                            <a:srgbClr val="00863D"/>
                          </a:highlight>
                        </a:rPr>
                        <a:t>Controlo de Acesso ao Sistema: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0783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Ecrã de login para acesso ao painel de controlo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4481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Registo de utilizadores;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726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Atualizar dados de conta;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05791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Reposição palavra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65685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Autenticação Facebook e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84271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pt-PT" dirty="0"/>
                        <a:t>Login de Utilizadores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14625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bg1"/>
                          </a:solidFill>
                          <a:highlight>
                            <a:srgbClr val="00863D"/>
                          </a:highlight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pt-PT" dirty="0">
                          <a:solidFill>
                            <a:schemeClr val="bg1"/>
                          </a:solidFill>
                          <a:highlight>
                            <a:srgbClr val="00863D"/>
                          </a:highlight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9165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Imóveis;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3035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Imóveis Observados;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41946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Utilizadores;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99233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Categorias;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06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88C9A-5115-4F23-BAB4-FD5C4CEA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pt-PT" b="1" dirty="0"/>
              <a:t>PORQUÊ?</a:t>
            </a:r>
          </a:p>
        </p:txBody>
      </p:sp>
    </p:spTree>
    <p:extLst>
      <p:ext uri="{BB962C8B-B14F-4D97-AF65-F5344CB8AC3E}">
        <p14:creationId xmlns:p14="http://schemas.microsoft.com/office/powerpoint/2010/main" val="185898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34744-8EE0-448D-9A95-45A70CA9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r>
              <a:rPr lang="pt-PT" b="1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28299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C8DF-FE2E-4D88-B06F-6D651837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pt-PT" b="1" dirty="0"/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3986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C50A-A292-4553-941F-BEBF3ED0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167C91-322E-477A-9B45-7E18D77B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Desenvolver um Website simples, capaz de anunciar imóveis destinados a estudantes universitários.</a:t>
            </a:r>
          </a:p>
          <a:p>
            <a:r>
              <a:rPr lang="pt-PT" dirty="0"/>
              <a:t>Registo de utilizadores .</a:t>
            </a:r>
          </a:p>
          <a:p>
            <a:r>
              <a:rPr lang="pt-PT" dirty="0"/>
              <a:t>Registar os imóveis que os utilizadores já foram observar.</a:t>
            </a:r>
          </a:p>
          <a:p>
            <a:r>
              <a:rPr lang="pt-PT" dirty="0"/>
              <a:t>Dar possibilidade dos utilizadores de pesquisarem imóveis na sua zona.</a:t>
            </a:r>
          </a:p>
          <a:p>
            <a:r>
              <a:rPr lang="pt-PT" dirty="0"/>
              <a:t>Gerir a aplicação através de um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office</a:t>
            </a:r>
            <a:r>
              <a:rPr lang="pt-PT" i="1" dirty="0"/>
              <a:t>.</a:t>
            </a:r>
          </a:p>
          <a:p>
            <a:pPr marL="4572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145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D32D-E269-4828-BD50-3575EB7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104742-BF2F-4866-B871-B943350A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não fica dispersa.</a:t>
            </a:r>
          </a:p>
          <a:p>
            <a:r>
              <a:rPr lang="pt-PT" dirty="0"/>
              <a:t>Website está sempre atualizado.</a:t>
            </a:r>
          </a:p>
          <a:p>
            <a:r>
              <a:rPr lang="pt-PT" dirty="0"/>
              <a:t>Fácil gestão do mesmo.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70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25948-99C3-4CE1-A821-73355AD3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 Aplicação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EFF40213-907D-470A-A9D0-386977006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78909"/>
              </p:ext>
            </p:extLst>
          </p:nvPr>
        </p:nvGraphicFramePr>
        <p:xfrm>
          <a:off x="893941" y="1965960"/>
          <a:ext cx="1037363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728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0CE5-C949-4B17-87A4-949010E8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Requisitos Funcionais - </a:t>
            </a:r>
            <a:r>
              <a:rPr lang="pt-PT" b="1" dirty="0" err="1"/>
              <a:t>WebSite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78A714-8811-4A40-B030-D3989C1E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de Acesso ao Sistema:</a:t>
            </a:r>
          </a:p>
          <a:p>
            <a:pPr lvl="1"/>
            <a:r>
              <a:rPr lang="pt-PT" dirty="0"/>
              <a:t>Ecrã de login para acesso ao painel de controlo;</a:t>
            </a:r>
          </a:p>
          <a:p>
            <a:pPr lvl="1"/>
            <a:r>
              <a:rPr lang="pt-PT" dirty="0"/>
              <a:t>Registo de utilizadores;</a:t>
            </a:r>
          </a:p>
          <a:p>
            <a:pPr lvl="1"/>
            <a:r>
              <a:rPr lang="pt-PT" dirty="0"/>
              <a:t>Reposição da palavra –passe;</a:t>
            </a:r>
          </a:p>
          <a:p>
            <a:pPr lvl="1"/>
            <a:r>
              <a:rPr lang="pt-PT" dirty="0"/>
              <a:t>Atualizar dados de conta;</a:t>
            </a:r>
          </a:p>
          <a:p>
            <a:pPr lvl="1"/>
            <a:r>
              <a:rPr lang="pt-PT" dirty="0"/>
              <a:t>Autenticação por via do Facebook e Google;</a:t>
            </a:r>
          </a:p>
          <a:p>
            <a:pPr lvl="1"/>
            <a:r>
              <a:rPr lang="pt-PT" dirty="0"/>
              <a:t>Login de Utilizadores;</a:t>
            </a:r>
          </a:p>
        </p:txBody>
      </p:sp>
    </p:spTree>
    <p:extLst>
      <p:ext uri="{BB962C8B-B14F-4D97-AF65-F5344CB8AC3E}">
        <p14:creationId xmlns:p14="http://schemas.microsoft.com/office/powerpoint/2010/main" val="11156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DB89-2EC4-40A9-885F-41D92D07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Requisitos Funcionais - </a:t>
            </a:r>
            <a:r>
              <a:rPr lang="pt-PT" b="1" dirty="0" err="1"/>
              <a:t>WebSite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06A017-0DD1-4A26-8716-E22A9732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CRUD:</a:t>
            </a:r>
          </a:p>
          <a:p>
            <a:pPr lvl="1"/>
            <a:r>
              <a:rPr lang="pt-PT" dirty="0"/>
              <a:t>Imóveis;</a:t>
            </a:r>
          </a:p>
          <a:p>
            <a:pPr lvl="1"/>
            <a:r>
              <a:rPr lang="pt-PT" dirty="0"/>
              <a:t>Imóveis Observados;</a:t>
            </a:r>
          </a:p>
          <a:p>
            <a:pPr lvl="1"/>
            <a:r>
              <a:rPr lang="pt-PT" dirty="0"/>
              <a:t>Utilizadores;</a:t>
            </a:r>
          </a:p>
        </p:txBody>
      </p:sp>
      <p:sp>
        <p:nvSpPr>
          <p:cNvPr id="4" name="Seta: Para a Direita 3">
            <a:hlinkClick r:id="rId3" action="ppaction://hlinksldjump"/>
            <a:extLst>
              <a:ext uri="{FF2B5EF4-FFF2-40B4-BE49-F238E27FC236}">
                <a16:creationId xmlns:a16="http://schemas.microsoft.com/office/drawing/2014/main" id="{31552A20-808B-4A08-AE9B-8920E1EB6A03}"/>
              </a:ext>
            </a:extLst>
          </p:cNvPr>
          <p:cNvSpPr/>
          <p:nvPr/>
        </p:nvSpPr>
        <p:spPr>
          <a:xfrm>
            <a:off x="7750629" y="5094514"/>
            <a:ext cx="2133600" cy="1001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12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3FD0C-D04E-4708-B345-F9EBC9F9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Requisitos Funcionais – </a:t>
            </a:r>
            <a:r>
              <a:rPr lang="pt-PT" b="1" i="1" dirty="0" err="1"/>
              <a:t>Back</a:t>
            </a:r>
            <a:r>
              <a:rPr lang="pt-PT" b="1" i="1" dirty="0"/>
              <a:t> Office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E9B84-DA5A-44D5-9EFF-44D73594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de Acesso ao Sistema:</a:t>
            </a:r>
          </a:p>
          <a:p>
            <a:pPr lvl="2"/>
            <a:r>
              <a:rPr lang="pt-PT" dirty="0"/>
              <a:t>Ecrã de login para acesso ao painel de controlo</a:t>
            </a:r>
          </a:p>
          <a:p>
            <a:pPr lvl="2"/>
            <a:r>
              <a:rPr lang="pt-PT" dirty="0"/>
              <a:t>Registo de utilizadores com permissão de administrador</a:t>
            </a:r>
          </a:p>
          <a:p>
            <a:pPr lvl="2"/>
            <a:r>
              <a:rPr lang="pt-PT" dirty="0"/>
              <a:t>Reposição da palavra –passe</a:t>
            </a:r>
          </a:p>
          <a:p>
            <a:pPr lvl="2"/>
            <a:r>
              <a:rPr lang="pt-PT" dirty="0"/>
              <a:t>Atualizar dados de conta</a:t>
            </a:r>
          </a:p>
          <a:p>
            <a:pPr lvl="2"/>
            <a:r>
              <a:rPr lang="pt-PT" dirty="0"/>
              <a:t>Autenticação por via do Facebook e Google</a:t>
            </a:r>
          </a:p>
          <a:p>
            <a:pPr lvl="2"/>
            <a:r>
              <a:rPr lang="pt-PT" dirty="0"/>
              <a:t>Login de Utilizadores</a:t>
            </a:r>
          </a:p>
        </p:txBody>
      </p:sp>
    </p:spTree>
    <p:extLst>
      <p:ext uri="{BB962C8B-B14F-4D97-AF65-F5344CB8AC3E}">
        <p14:creationId xmlns:p14="http://schemas.microsoft.com/office/powerpoint/2010/main" val="117108606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1287</Words>
  <Application>Microsoft Office PowerPoint</Application>
  <PresentationFormat>Ecrã Panorâmico</PresentationFormat>
  <Paragraphs>168</Paragraphs>
  <Slides>20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Base</vt:lpstr>
      <vt:lpstr>Desenvolvimento da aplicação “Student.Home”</vt:lpstr>
      <vt:lpstr>PORQUÊ?</vt:lpstr>
      <vt:lpstr>COMO?</vt:lpstr>
      <vt:lpstr>Objetivos</vt:lpstr>
      <vt:lpstr>Vantagens</vt:lpstr>
      <vt:lpstr>A Aplicação</vt:lpstr>
      <vt:lpstr>Requisitos Funcionais - WebSite</vt:lpstr>
      <vt:lpstr>Requisitos Funcionais - WebSite</vt:lpstr>
      <vt:lpstr>Requisitos Funcionais – Back Office</vt:lpstr>
      <vt:lpstr>Requisitos Funcionais – Back Office</vt:lpstr>
      <vt:lpstr>Requisitos Não Funcionais</vt:lpstr>
      <vt:lpstr>Casos de Uso- Controlo de Acesso ao Sistema</vt:lpstr>
      <vt:lpstr>Casos de Uso- Imóveis</vt:lpstr>
      <vt:lpstr>Casos de Uso- Categorias</vt:lpstr>
      <vt:lpstr>Arquitetura de Programação Usada- MVC</vt:lpstr>
      <vt:lpstr>Especificações da Aplicação</vt:lpstr>
      <vt:lpstr>Apresentação do PowerPoint</vt:lpstr>
      <vt:lpstr>Apresentação do PowerPoint</vt:lpstr>
      <vt:lpstr>Análise dos Resultados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da aplicação “Student.Home”</dc:title>
  <dc:creator>Nuno Silva</dc:creator>
  <cp:lastModifiedBy>Nuno Silva</cp:lastModifiedBy>
  <cp:revision>14</cp:revision>
  <dcterms:created xsi:type="dcterms:W3CDTF">2019-07-21T20:49:55Z</dcterms:created>
  <dcterms:modified xsi:type="dcterms:W3CDTF">2019-10-21T15:33:06Z</dcterms:modified>
</cp:coreProperties>
</file>