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1B2C2-A408-4FAD-BC2A-0C74DE9E8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CA1432-6519-4490-A50F-78EBED227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9494509-E36F-4171-83D1-BC8A3E48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9BC-39CA-4126-8A11-9D13F1AE648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F8704DD-A8D4-4D08-99F8-E4C6BFB0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B8DC8D7-5D2F-4F66-A765-EC5EC482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9D93-6DA1-4EA8-81D3-A56693A835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7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739A5-048D-431C-9409-CA6B9076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E789CB8-3104-4BA1-B76A-7DCDF0180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F43A8FE-3DB3-4EDE-9E0F-E15EE02C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9BC-39CA-4126-8A11-9D13F1AE648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795C6AA-CEBB-409D-92A1-7FF4BE4D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66F6001-459F-4E23-9386-99161325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9D93-6DA1-4EA8-81D3-A56693A835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1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DCE366-C93A-4DB8-866E-9BE18DA7A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F6CD3D2-F37C-4F98-B0B8-B874E7E6E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B741D46-B8DE-4D53-A287-25707615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9BC-39CA-4126-8A11-9D13F1AE648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8A4D19E-4A2F-4A73-897F-57AF23FA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13422F0-704E-49FB-B6DD-E302FA49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9D93-6DA1-4EA8-81D3-A56693A835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3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38608-897F-4CA1-8E54-4714D636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2836B2-B21D-4BA7-8CA2-771B7243E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380443B-0A3F-43D6-B2EC-71F000AE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9BC-39CA-4126-8A11-9D13F1AE648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F39BEBE-0E62-4ACE-8627-980FDDA8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9B50EF3-97C1-4563-BD30-4D916F18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9D93-6DA1-4EA8-81D3-A56693A835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2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67082-3757-4B45-921F-128F139C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639D3B5-41F7-4804-AC3D-3C684FCEE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3D951A7-B81C-4348-97C7-EDA6C6035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9BC-39CA-4126-8A11-9D13F1AE648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C9D711B-A356-4DFE-AC13-2810BB695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1074D43-AED9-47D8-BEF8-79B3A008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9D93-6DA1-4EA8-81D3-A56693A835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6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25C35-1A72-4230-86AF-DCEF00E0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4ED2301-78AB-4C3C-9648-FF2649A68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13FABE6-376A-4DA0-9F08-BB5423586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B471247-A9F3-4033-9452-EF5DB146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9BC-39CA-4126-8A11-9D13F1AE648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6C14257-C0E6-4834-8ED4-80781191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BB7565C-8EAF-4E63-B06F-1E143F2B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9D93-6DA1-4EA8-81D3-A56693A835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7CE4F-BB36-4A32-8003-8C150188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44F18EB-7ECF-482D-9030-EB07C24B1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74A02D0-7F53-44A7-893C-A1E3B3635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E5CAE3F-1A0D-4FD6-A484-E3A1DD926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088643C-10E2-4A86-8F76-0541C20DB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30D276E-106F-4ED5-A8FA-88DE6897B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9BC-39CA-4126-8A11-9D13F1AE648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D8CA744-5FB4-4B7A-B44E-42E5D7CE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C921587-1E43-4C17-BBC3-03626CA4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9D93-6DA1-4EA8-81D3-A56693A835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3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A324C-B06D-4C70-88BA-CD66A157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42D4C13-33B8-4C01-8FF6-E2C07A08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9BC-39CA-4126-8A11-9D13F1AE648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F503315-BEE7-4B48-A47F-15413B53C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6D9F1A2-AED9-42B7-8378-AB774794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9D93-6DA1-4EA8-81D3-A56693A835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7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13D7384-23C5-4714-9280-27DC0E376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9BC-39CA-4126-8A11-9D13F1AE648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3252EF2-CE46-454E-9A02-A042382C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D575023-B974-4A0C-A3FE-49C1800C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9D93-6DA1-4EA8-81D3-A56693A835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3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EC79E-8262-49B8-986D-E84F4E10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F4192E-86D5-4F6D-91A6-50D75A68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172DC30-C5E7-4CED-8FAD-387944CE2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CB836C5-E24B-4683-B9AF-A21EC1995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9BC-39CA-4126-8A11-9D13F1AE648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15197FB-8293-404F-B739-ED65372F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6133612-3E5A-4288-9634-ADC7C1D3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9D93-6DA1-4EA8-81D3-A56693A835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1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815C2-EA71-415A-84AE-36D2B11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DB56ACD-B2DE-44A3-B1CD-9101E14BC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D49076F-F9D6-4F3C-97E8-BD2B70F87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BBC4424-106C-4942-B389-4C8F33E6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9BC-39CA-4126-8A11-9D13F1AE648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1F30E50-C693-4343-BE7C-C7199A1B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7CA82C2-E1FD-4869-AF4E-5727B21E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9D93-6DA1-4EA8-81D3-A56693A835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6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9ECBEF7-7487-4933-A9E7-B95D248F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FF20258-A053-4174-80DB-7EBCBA297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6B3470E-6F39-4B6E-B5AF-79A03137B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1C9BC-39CA-4126-8A11-9D13F1AE648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72D5648-A01A-4C81-A274-0B628A826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B347A47-7675-445C-B1EE-B41712ACD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E9D93-6DA1-4EA8-81D3-A56693A835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4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1C15A-C623-47AC-9BA7-627C70D0F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LIBS – PEEC 2022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660E0E-9E5B-422F-961B-DA608EC0A9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Pedro Jorge, Nuno Azevedo Silva</a:t>
            </a:r>
          </a:p>
        </p:txBody>
      </p:sp>
    </p:spTree>
    <p:extLst>
      <p:ext uri="{BB962C8B-B14F-4D97-AF65-F5344CB8AC3E}">
        <p14:creationId xmlns:p14="http://schemas.microsoft.com/office/powerpoint/2010/main" val="938568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ACD8E-D90C-457D-B76B-3000AAC6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Analysis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7F3C4F-CDED-407F-A19B-71AB93F03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Quantify element mass in the sample (1-100 ppm LOD)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Regression methods F(X) = C</a:t>
            </a:r>
          </a:p>
          <a:p>
            <a:pPr marL="0" indent="0">
              <a:buNone/>
            </a:pPr>
            <a:r>
              <a:rPr lang="en-US" dirty="0"/>
              <a:t>	Linear methods F(x) = M X </a:t>
            </a:r>
          </a:p>
          <a:p>
            <a:pPr marL="0" indent="0">
              <a:buNone/>
            </a:pPr>
            <a:r>
              <a:rPr lang="en-US" dirty="0"/>
              <a:t>		(e.g. Univariate Calibration, Partial Least Squares)</a:t>
            </a:r>
          </a:p>
          <a:p>
            <a:pPr marL="0" indent="0">
              <a:buNone/>
            </a:pPr>
            <a:r>
              <a:rPr lang="en-US" dirty="0"/>
              <a:t>	Nonlinear methods</a:t>
            </a:r>
          </a:p>
          <a:p>
            <a:pPr marL="0" indent="0">
              <a:buNone/>
            </a:pPr>
            <a:r>
              <a:rPr lang="en-US" dirty="0"/>
              <a:t>		(e.g. KNN regression, Deep Learning)</a:t>
            </a:r>
          </a:p>
        </p:txBody>
      </p:sp>
    </p:spTree>
    <p:extLst>
      <p:ext uri="{BB962C8B-B14F-4D97-AF65-F5344CB8AC3E}">
        <p14:creationId xmlns:p14="http://schemas.microsoft.com/office/powerpoint/2010/main" val="332413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B1D26-706A-4438-9037-9AE5F57A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36F812-9692-4FC7-9C8D-5AB19EE0A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463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Stands for Laser Induced Breakdown Spectroscopy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Laser induced Ablation (</a:t>
            </a:r>
            <a:r>
              <a:rPr lang="en-US" dirty="0" err="1"/>
              <a:t>mJ</a:t>
            </a:r>
            <a:r>
              <a:rPr lang="en-US" dirty="0"/>
              <a:t> range for ns, </a:t>
            </a:r>
            <a:r>
              <a:rPr lang="en-US" dirty="0" err="1"/>
              <a:t>uJ</a:t>
            </a:r>
            <a:r>
              <a:rPr lang="en-US" dirty="0"/>
              <a:t> range for </a:t>
            </a:r>
            <a:r>
              <a:rPr lang="en-US" dirty="0" err="1"/>
              <a:t>ps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followed </a:t>
            </a:r>
            <a:r>
              <a:rPr lang="en-US" dirty="0" err="1"/>
              <a:t>Vaporisation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Plasma breakdown, expansion</a:t>
            </a:r>
          </a:p>
          <a:p>
            <a:pPr marL="0" indent="0">
              <a:buNone/>
            </a:pPr>
            <a:r>
              <a:rPr lang="en-US" dirty="0"/>
              <a:t>Continuous emission (Bremsstrahlung)</a:t>
            </a:r>
          </a:p>
          <a:p>
            <a:pPr marL="0" indent="0">
              <a:buNone/>
            </a:pPr>
            <a:r>
              <a:rPr lang="en-US" dirty="0"/>
              <a:t>(500us) Line Emission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Laser-induced breakdown spectroscopy (LIBS) for food analysis: A review -  ScienceDirect">
            <a:extLst>
              <a:ext uri="{FF2B5EF4-FFF2-40B4-BE49-F238E27FC236}">
                <a16:creationId xmlns:a16="http://schemas.microsoft.com/office/drawing/2014/main" id="{C2C22E56-3A54-46F1-87BE-2C51F7083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837" y="1690688"/>
            <a:ext cx="5694133" cy="254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3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D81AF-FAC5-4C51-8BE6-02005820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pic>
        <p:nvPicPr>
          <p:cNvPr id="2050" name="Picture 2" descr="LIBS: Handheld Laser Induced Breakdown Spectroscopy (HH LIBS) - SciAps">
            <a:extLst>
              <a:ext uri="{FF2B5EF4-FFF2-40B4-BE49-F238E27FC236}">
                <a16:creationId xmlns:a16="http://schemas.microsoft.com/office/drawing/2014/main" id="{25C823B9-6A5F-48E7-9A9D-8B86118BF8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50218"/>
            <a:ext cx="6031546" cy="287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20062FA7-0905-47FF-B2C2-3290926C943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3646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Laser + Focusing system (Lens, MO)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Spectrometer (Collection Lens + Grating + Detector Array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CMOS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CCD – low SNR, integration time (10 us to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iCCD</a:t>
            </a:r>
            <a:r>
              <a:rPr lang="en-US" dirty="0"/>
              <a:t> – few photons, smaller integration time(ns) 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67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13238-A97D-4A40-A5BD-CA458E338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51CCA6-6C2A-4AA1-9CD7-2D2362EF2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Laser</a:t>
            </a:r>
          </a:p>
          <a:p>
            <a:pPr marL="0" indent="0">
              <a:buNone/>
            </a:pPr>
            <a:r>
              <a:rPr lang="en-US" dirty="0"/>
              <a:t>	Pulse Energy(Q-Switch) </a:t>
            </a:r>
          </a:p>
          <a:p>
            <a:pPr marL="0" indent="0">
              <a:buNone/>
            </a:pPr>
            <a:r>
              <a:rPr lang="en-US" dirty="0"/>
              <a:t>	Wavelength (1064nm) </a:t>
            </a:r>
          </a:p>
          <a:p>
            <a:pPr marL="0" indent="0">
              <a:buNone/>
            </a:pPr>
            <a:r>
              <a:rPr lang="en-US" dirty="0"/>
              <a:t>	Pulse duration(few ns)</a:t>
            </a:r>
          </a:p>
          <a:p>
            <a:pPr marL="0" indent="0">
              <a:buNone/>
            </a:pPr>
            <a:r>
              <a:rPr lang="en-US" dirty="0"/>
              <a:t>	Repetition Rate (few Hz)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4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13238-A97D-4A40-A5BD-CA458E338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51CCA6-6C2A-4AA1-9CD7-2D2362EF2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Spectrometer</a:t>
            </a:r>
          </a:p>
          <a:p>
            <a:pPr marL="0" indent="0">
              <a:buNone/>
            </a:pPr>
            <a:r>
              <a:rPr lang="en-US" dirty="0"/>
              <a:t>	Wavelength range</a:t>
            </a:r>
          </a:p>
          <a:p>
            <a:pPr marL="0" indent="0">
              <a:buNone/>
            </a:pPr>
            <a:r>
              <a:rPr lang="en-US" dirty="0"/>
              <a:t>	Gate Integration time (50us to 1ms)</a:t>
            </a:r>
          </a:p>
          <a:p>
            <a:pPr marL="0" indent="0">
              <a:buNone/>
            </a:pPr>
            <a:r>
              <a:rPr lang="en-US" dirty="0"/>
              <a:t>	Gate delay (50us) - remove the continuous emission</a:t>
            </a:r>
          </a:p>
        </p:txBody>
      </p:sp>
    </p:spTree>
    <p:extLst>
      <p:ext uri="{BB962C8B-B14F-4D97-AF65-F5344CB8AC3E}">
        <p14:creationId xmlns:p14="http://schemas.microsoft.com/office/powerpoint/2010/main" val="178360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75A4F-0AA5-4A93-8C9E-F022B2E4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E8E436A-728E-41C7-B0E3-1321FF172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Spectroscopic technique for Chemical analysis </a:t>
            </a:r>
          </a:p>
          <a:p>
            <a:pPr marL="0" indent="0">
              <a:buNone/>
            </a:pPr>
            <a:r>
              <a:rPr lang="en-US" dirty="0"/>
              <a:t>	(Competitors: ICP-MS (drawback – sample preparation, price, hours), </a:t>
            </a:r>
          </a:p>
          <a:p>
            <a:pPr marL="0" indent="0">
              <a:buNone/>
            </a:pPr>
            <a:r>
              <a:rPr lang="en-US" dirty="0"/>
              <a:t>	X-Ray (drawback – light elements, operation time(minutes) 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Advantages:</a:t>
            </a:r>
          </a:p>
          <a:p>
            <a:pPr marL="0" indent="0">
              <a:buNone/>
            </a:pPr>
            <a:r>
              <a:rPr lang="en-US" dirty="0"/>
              <a:t>	Remote</a:t>
            </a:r>
          </a:p>
          <a:p>
            <a:pPr marL="0" indent="0">
              <a:buNone/>
            </a:pPr>
            <a:r>
              <a:rPr lang="en-US" dirty="0"/>
              <a:t>	Small damage</a:t>
            </a:r>
          </a:p>
          <a:p>
            <a:pPr marL="0" indent="0">
              <a:buNone/>
            </a:pPr>
            <a:r>
              <a:rPr lang="en-US" dirty="0"/>
              <a:t>	Speed</a:t>
            </a:r>
          </a:p>
          <a:p>
            <a:pPr marL="0" indent="0">
              <a:buNone/>
            </a:pPr>
            <a:r>
              <a:rPr lang="en-US" dirty="0"/>
              <a:t>	Potential to detect All elements (Light elements vs X-Ray)</a:t>
            </a:r>
          </a:p>
          <a:p>
            <a:pPr marL="0" indent="0">
              <a:buNone/>
            </a:pPr>
            <a:r>
              <a:rPr lang="en-US" dirty="0"/>
              <a:t>	Potential to Map elements at the microscale</a:t>
            </a:r>
          </a:p>
          <a:p>
            <a:pPr marL="0" indent="0">
              <a:buNone/>
            </a:pPr>
            <a:r>
              <a:rPr lang="en-US" dirty="0"/>
              <a:t>	Price, Versatility</a:t>
            </a:r>
          </a:p>
        </p:txBody>
      </p:sp>
    </p:spTree>
    <p:extLst>
      <p:ext uri="{BB962C8B-B14F-4D97-AF65-F5344CB8AC3E}">
        <p14:creationId xmlns:p14="http://schemas.microsoft.com/office/powerpoint/2010/main" val="289051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75A4F-0AA5-4A93-8C9E-F022B2E4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E8E436A-728E-41C7-B0E3-1321FF172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Scrap metal industry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Plastic industry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Agriculture (soils)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6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75A4F-0AA5-4A93-8C9E-F022B2E4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E8E436A-728E-41C7-B0E3-1321FF172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Qualitative Analysis</a:t>
            </a:r>
          </a:p>
          <a:p>
            <a:pPr marL="0" indent="0">
              <a:buNone/>
            </a:pPr>
            <a:r>
              <a:rPr lang="en-US" dirty="0"/>
              <a:t>Semi-quantitative Analysis</a:t>
            </a:r>
          </a:p>
          <a:p>
            <a:pPr marL="0" indent="0">
              <a:buNone/>
            </a:pPr>
            <a:r>
              <a:rPr lang="en-US" dirty="0"/>
              <a:t>Quantitative Analysis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5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ACD8E-D90C-457D-B76B-3000AAC6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Qualitive Analysis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7F3C4F-CDED-407F-A19B-71AB93F03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Presence of elements</a:t>
            </a:r>
          </a:p>
          <a:p>
            <a:pPr marL="457200" lvl="1" indent="0">
              <a:buNone/>
            </a:pPr>
            <a:r>
              <a:rPr lang="en-US" dirty="0"/>
              <a:t>Identification of emission lines </a:t>
            </a:r>
          </a:p>
          <a:p>
            <a:pPr marL="457200" lvl="1" indent="0">
              <a:buNone/>
            </a:pPr>
            <a:r>
              <a:rPr lang="en-US" dirty="0"/>
              <a:t>	Seek for exclusive lines</a:t>
            </a:r>
          </a:p>
          <a:p>
            <a:pPr marL="457200" lvl="1" indent="0">
              <a:buNone/>
            </a:pPr>
            <a:r>
              <a:rPr lang="en-US" dirty="0"/>
              <a:t>	Empirical Criteria: 3/5 highest emission peaks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Sample identification and classification</a:t>
            </a:r>
          </a:p>
          <a:p>
            <a:pPr marL="0" indent="0">
              <a:buNone/>
            </a:pPr>
            <a:r>
              <a:rPr lang="en-US" dirty="0"/>
              <a:t>	Machine learning algorithms to classify samples</a:t>
            </a:r>
          </a:p>
        </p:txBody>
      </p:sp>
    </p:spTree>
    <p:extLst>
      <p:ext uri="{BB962C8B-B14F-4D97-AF65-F5344CB8AC3E}">
        <p14:creationId xmlns:p14="http://schemas.microsoft.com/office/powerpoint/2010/main" val="21122763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327</Words>
  <Application>Microsoft Office PowerPoint</Application>
  <PresentationFormat>Ecrã Panorâmico</PresentationFormat>
  <Paragraphs>70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LIBS – PEEC 2022</vt:lpstr>
      <vt:lpstr>LIBS</vt:lpstr>
      <vt:lpstr>System</vt:lpstr>
      <vt:lpstr>Parameters</vt:lpstr>
      <vt:lpstr>Parameters</vt:lpstr>
      <vt:lpstr>Applications</vt:lpstr>
      <vt:lpstr>Applications</vt:lpstr>
      <vt:lpstr>Applications</vt:lpstr>
      <vt:lpstr>Qualitive Analysis</vt:lpstr>
      <vt:lpstr>Quantitative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LIBS – PEEC 2022</dc:title>
  <dc:creator>Nuno Silva</dc:creator>
  <cp:lastModifiedBy>Nuno Silva</cp:lastModifiedBy>
  <cp:revision>1</cp:revision>
  <dcterms:created xsi:type="dcterms:W3CDTF">2022-03-08T10:12:13Z</dcterms:created>
  <dcterms:modified xsi:type="dcterms:W3CDTF">2022-03-09T08:18:13Z</dcterms:modified>
</cp:coreProperties>
</file>