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8" r:id="rId6"/>
    <p:sldId id="271" r:id="rId7"/>
    <p:sldId id="269" r:id="rId8"/>
    <p:sldId id="270" r:id="rId9"/>
    <p:sldId id="272" r:id="rId10"/>
    <p:sldId id="267" r:id="rId11"/>
    <p:sldId id="268" r:id="rId12"/>
    <p:sldId id="259" r:id="rId13"/>
    <p:sldId id="261" r:id="rId14"/>
    <p:sldId id="264" r:id="rId15"/>
    <p:sldId id="266" r:id="rId16"/>
    <p:sldId id="265" r:id="rId17"/>
    <p:sldId id="273" r:id="rId18"/>
    <p:sldId id="275" r:id="rId19"/>
    <p:sldId id="276" r:id="rId20"/>
    <p:sldId id="277" r:id="rId21"/>
    <p:sldId id="274"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4979B-C69D-462B-8375-8C57D47CDA6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3303ECE3-79F1-4354-900B-2B9487D8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4E71A559-5968-42C8-8CFA-2801B8E64C6F}"/>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F6ED3D34-171B-4FE9-B6CC-B50A05D781E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7AEC5CDC-F855-46F6-AF5A-0B16B25E15D8}"/>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257572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6BC4B-579C-4646-A8FC-9A93CCD48DF2}"/>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1D726C1B-A1D7-4591-828C-B973EE5DD89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F1944C4-5F54-4D20-BA90-96019D7003BD}"/>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2D78B39B-2CF7-48CF-98D3-C378B8FFC949}"/>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0ED77F6F-DC53-45DE-BEEE-F5ADCBC6BE5C}"/>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21591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B55E87-36F9-4B49-8659-57444E4F3E1A}"/>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8AB8E31B-F340-44A6-A83F-31DD015874EB}"/>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9E09375-DC8B-44C0-BD81-0A6024A9AD78}"/>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5BCF5504-F6E0-46F2-A60C-8650BDBFE77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A987F70-C9EE-4322-B9B1-488CEDF75079}"/>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149570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385CB-446D-40FE-9CBF-4D900537521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3DB3300C-2763-438C-8F01-598E0D6137D6}"/>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A62CA505-F878-4526-B105-F9971FF204E6}"/>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D71512E7-910D-41EF-98FD-E56F940A1363}"/>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D0B4C982-86B0-4AA8-BDF7-B94CA9FE88DE}"/>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64649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27EB4-1F07-405B-B327-71245F43CC9F}"/>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A5F4C929-D7F5-4AC9-94EE-7A725F568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0590C51B-8CD6-465B-8C3C-1414B50ECDA6}"/>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15B24FCA-94EB-4C0A-B261-225C2C03358F}"/>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6543CE1-7B41-4882-A1DF-0FB301341305}"/>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52792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FA928-263E-464F-80A2-EB25CBF65375}"/>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3DB95164-9CCB-4800-B4A9-9A1A1D0AC2E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9FE2B109-0F2B-4DFC-9967-1C9809F4DF14}"/>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0236EF21-80CC-47BB-88B6-4D4472492835}"/>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6" name="Marcador de Posição do Rodapé 5">
            <a:extLst>
              <a:ext uri="{FF2B5EF4-FFF2-40B4-BE49-F238E27FC236}">
                <a16:creationId xmlns:a16="http://schemas.microsoft.com/office/drawing/2014/main" id="{895169C0-48B2-48B4-96BE-6AD59628BC1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911C6697-D5F2-4336-8995-B03BB56C316E}"/>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76765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B0F85-11C1-4143-842D-04F8AF86E94F}"/>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CE31425-BD75-4EA9-A9EB-8E2269CD7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2C0DED50-920E-4120-8137-F014005DC69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4D751E91-AC60-4338-92B7-F25C8BA66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614DDE33-A7B2-4F87-8553-9BE1CB198DF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DAAB18C-0D25-4BB2-8EC1-65E496566981}"/>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8" name="Marcador de Posição do Rodapé 7">
            <a:extLst>
              <a:ext uri="{FF2B5EF4-FFF2-40B4-BE49-F238E27FC236}">
                <a16:creationId xmlns:a16="http://schemas.microsoft.com/office/drawing/2014/main" id="{56C2683F-DD14-44A1-BC0A-7C1146F626F4}"/>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5CD34FD7-326B-46D6-A15D-761527C2144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72941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EDBE3-1A9A-4238-B071-8D200D3BB4E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4A8AB2BF-E15E-4097-903F-86884D9B209E}"/>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4" name="Marcador de Posição do Rodapé 3">
            <a:extLst>
              <a:ext uri="{FF2B5EF4-FFF2-40B4-BE49-F238E27FC236}">
                <a16:creationId xmlns:a16="http://schemas.microsoft.com/office/drawing/2014/main" id="{C3C4C599-F751-4B0C-AF30-B3050634B47C}"/>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D24EE17E-0E4E-4BD1-AB09-E290937A7578}"/>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1948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B22EA63-4F88-464C-B9E2-ACF8C930A4DD}"/>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3" name="Marcador de Posição do Rodapé 2">
            <a:extLst>
              <a:ext uri="{FF2B5EF4-FFF2-40B4-BE49-F238E27FC236}">
                <a16:creationId xmlns:a16="http://schemas.microsoft.com/office/drawing/2014/main" id="{43895B78-1CE1-428A-A7FD-F68BDD9578DE}"/>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92A8CD66-BE6B-46CB-8BFA-9E4A85B0D36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8800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09552-9D41-4B88-9ABF-5F285019B69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7EDD6E9E-84A9-4BB3-98ED-DA5A858BCB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0D4D4F2E-ABF8-441F-AD28-84DBDE147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37FEDC-0165-436A-BC26-6D990B0EB14B}"/>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6" name="Marcador de Posição do Rodapé 5">
            <a:extLst>
              <a:ext uri="{FF2B5EF4-FFF2-40B4-BE49-F238E27FC236}">
                <a16:creationId xmlns:a16="http://schemas.microsoft.com/office/drawing/2014/main" id="{987D8C82-5044-4BAF-B174-83CC7C70EA10}"/>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9676CCFD-5696-4F1B-89EE-67AA60E3D089}"/>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6344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10228-23AB-432F-A3C5-D5E63BF17D9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315BC0F6-9EB3-4D8B-984F-B861D59EE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32CDE03D-D1CB-45F9-A887-657877569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B331CD7D-7C6D-433F-A3AA-DE6673E11944}"/>
              </a:ext>
            </a:extLst>
          </p:cNvPr>
          <p:cNvSpPr>
            <a:spLocks noGrp="1"/>
          </p:cNvSpPr>
          <p:nvPr>
            <p:ph type="dt" sz="half" idx="10"/>
          </p:nvPr>
        </p:nvSpPr>
        <p:spPr/>
        <p:txBody>
          <a:bodyPr/>
          <a:lstStyle/>
          <a:p>
            <a:fld id="{E18F4F95-9F2F-4364-AA96-7B7CEACC768D}" type="datetimeFigureOut">
              <a:rPr lang="en-US" smtClean="0"/>
              <a:t>2/23/2022</a:t>
            </a:fld>
            <a:endParaRPr lang="en-US"/>
          </a:p>
        </p:txBody>
      </p:sp>
      <p:sp>
        <p:nvSpPr>
          <p:cNvPr id="6" name="Marcador de Posição do Rodapé 5">
            <a:extLst>
              <a:ext uri="{FF2B5EF4-FFF2-40B4-BE49-F238E27FC236}">
                <a16:creationId xmlns:a16="http://schemas.microsoft.com/office/drawing/2014/main" id="{019E23E7-8638-48DE-9CFF-6606DF07EEA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6074C4BA-AFEF-4F37-9F07-F02EF082D68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160864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CC32E9F-2CA6-4021-9ECF-E454AA876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7831158-6947-4F50-B4AD-87D2A4234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C47545AA-D47B-4D18-BDAE-03BF86EF6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4F95-9F2F-4364-AA96-7B7CEACC768D}" type="datetimeFigureOut">
              <a:rPr lang="en-US" smtClean="0"/>
              <a:t>2/23/2022</a:t>
            </a:fld>
            <a:endParaRPr lang="en-US"/>
          </a:p>
        </p:txBody>
      </p:sp>
      <p:sp>
        <p:nvSpPr>
          <p:cNvPr id="5" name="Marcador de Posição do Rodapé 4">
            <a:extLst>
              <a:ext uri="{FF2B5EF4-FFF2-40B4-BE49-F238E27FC236}">
                <a16:creationId xmlns:a16="http://schemas.microsoft.com/office/drawing/2014/main" id="{3B9A3880-164E-4FFE-85BA-F1A96E4E9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9659DBF2-6D7E-4A1B-A664-0C250CFB4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654FA-EB47-4920-BE81-3F619893EDF8}" type="slidenum">
              <a:rPr lang="en-US" smtClean="0"/>
              <a:t>‹nº›</a:t>
            </a:fld>
            <a:endParaRPr lang="en-US"/>
          </a:p>
        </p:txBody>
      </p:sp>
    </p:spTree>
    <p:extLst>
      <p:ext uri="{BB962C8B-B14F-4D97-AF65-F5344CB8AC3E}">
        <p14:creationId xmlns:p14="http://schemas.microsoft.com/office/powerpoint/2010/main" val="298472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CEC3D-3CE9-43F3-84B1-A592EC62A361}"/>
              </a:ext>
            </a:extLst>
          </p:cNvPr>
          <p:cNvSpPr>
            <a:spLocks noGrp="1"/>
          </p:cNvSpPr>
          <p:nvPr>
            <p:ph type="ctrTitle"/>
          </p:nvPr>
        </p:nvSpPr>
        <p:spPr/>
        <p:txBody>
          <a:bodyPr/>
          <a:lstStyle/>
          <a:p>
            <a:r>
              <a:rPr lang="en-US" dirty="0"/>
              <a:t>Introduction to Optical Tweezers</a:t>
            </a:r>
          </a:p>
        </p:txBody>
      </p:sp>
      <p:sp>
        <p:nvSpPr>
          <p:cNvPr id="3" name="Subtítulo 2">
            <a:extLst>
              <a:ext uri="{FF2B5EF4-FFF2-40B4-BE49-F238E27FC236}">
                <a16:creationId xmlns:a16="http://schemas.microsoft.com/office/drawing/2014/main" id="{E18A1307-FCCB-47F3-9F6B-2F11FA65EAAF}"/>
              </a:ext>
            </a:extLst>
          </p:cNvPr>
          <p:cNvSpPr>
            <a:spLocks noGrp="1"/>
          </p:cNvSpPr>
          <p:nvPr>
            <p:ph type="subTitle" idx="1"/>
          </p:nvPr>
        </p:nvSpPr>
        <p:spPr/>
        <p:txBody>
          <a:bodyPr/>
          <a:lstStyle/>
          <a:p>
            <a:endParaRPr lang="en-US" dirty="0"/>
          </a:p>
          <a:p>
            <a:r>
              <a:rPr lang="en-US" dirty="0"/>
              <a:t>PEEC 2022</a:t>
            </a:r>
          </a:p>
          <a:p>
            <a:r>
              <a:rPr lang="en-US" dirty="0"/>
              <a:t>Pedro Jorge, Nuno Azevedo Silva</a:t>
            </a:r>
          </a:p>
        </p:txBody>
      </p:sp>
    </p:spTree>
    <p:extLst>
      <p:ext uri="{BB962C8B-B14F-4D97-AF65-F5344CB8AC3E}">
        <p14:creationId xmlns:p14="http://schemas.microsoft.com/office/powerpoint/2010/main" val="291367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B8A9A-0824-4F5B-8962-1305B21BD755}"/>
              </a:ext>
            </a:extLst>
          </p:cNvPr>
          <p:cNvSpPr>
            <a:spLocks noGrp="1"/>
          </p:cNvSpPr>
          <p:nvPr>
            <p:ph type="title"/>
          </p:nvPr>
        </p:nvSpPr>
        <p:spPr/>
        <p:txBody>
          <a:bodyPr/>
          <a:lstStyle/>
          <a:p>
            <a:r>
              <a:rPr lang="en-US" dirty="0"/>
              <a:t>Brownian motion</a:t>
            </a:r>
          </a:p>
        </p:txBody>
      </p:sp>
      <p:sp>
        <p:nvSpPr>
          <p:cNvPr id="3" name="Marcador de Posição de Conteúdo 2">
            <a:extLst>
              <a:ext uri="{FF2B5EF4-FFF2-40B4-BE49-F238E27FC236}">
                <a16:creationId xmlns:a16="http://schemas.microsoft.com/office/drawing/2014/main" id="{A0F9D40E-9F45-4D57-A622-BEDABBE54632}"/>
              </a:ext>
            </a:extLst>
          </p:cNvPr>
          <p:cNvSpPr>
            <a:spLocks noGrp="1"/>
          </p:cNvSpPr>
          <p:nvPr>
            <p:ph idx="1"/>
          </p:nvPr>
        </p:nvSpPr>
        <p:spPr/>
        <p:txBody>
          <a:bodyPr/>
          <a:lstStyle/>
          <a:p>
            <a:pPr marL="0" indent="0">
              <a:buNone/>
            </a:pPr>
            <a:r>
              <a:rPr lang="en-US" dirty="0"/>
              <a:t>In the microscopic world, a particle with a size comparable to that of the molecules of  the  immersion  fluid  is  permanently  moving  in  random  directions.   </a:t>
            </a:r>
          </a:p>
          <a:p>
            <a:pPr marL="0" indent="0">
              <a:buNone/>
            </a:pPr>
            <a:endParaRPr lang="en-US" dirty="0"/>
          </a:p>
          <a:p>
            <a:pPr marL="0" indent="0">
              <a:buNone/>
            </a:pPr>
            <a:r>
              <a:rPr lang="en-US" dirty="0"/>
              <a:t>This is called the Brownian motion and is described by the Langevin equation:</a:t>
            </a:r>
          </a:p>
        </p:txBody>
      </p:sp>
      <p:pic>
        <p:nvPicPr>
          <p:cNvPr id="5" name="Imagem 4">
            <a:extLst>
              <a:ext uri="{FF2B5EF4-FFF2-40B4-BE49-F238E27FC236}">
                <a16:creationId xmlns:a16="http://schemas.microsoft.com/office/drawing/2014/main" id="{A8EBC36A-E982-4AA9-A138-0AA95C55DBAB}"/>
              </a:ext>
            </a:extLst>
          </p:cNvPr>
          <p:cNvPicPr>
            <a:picLocks noChangeAspect="1"/>
          </p:cNvPicPr>
          <p:nvPr/>
        </p:nvPicPr>
        <p:blipFill>
          <a:blip r:embed="rId2"/>
          <a:stretch>
            <a:fillRect/>
          </a:stretch>
        </p:blipFill>
        <p:spPr>
          <a:xfrm>
            <a:off x="2380734" y="4473734"/>
            <a:ext cx="6881892" cy="1012547"/>
          </a:xfrm>
          <a:prstGeom prst="rect">
            <a:avLst/>
          </a:prstGeom>
        </p:spPr>
      </p:pic>
    </p:spTree>
    <p:extLst>
      <p:ext uri="{BB962C8B-B14F-4D97-AF65-F5344CB8AC3E}">
        <p14:creationId xmlns:p14="http://schemas.microsoft.com/office/powerpoint/2010/main" val="331438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7EE2C-5ABD-40A3-98F7-FE016A572C13}"/>
              </a:ext>
            </a:extLst>
          </p:cNvPr>
          <p:cNvSpPr>
            <a:spLocks noGrp="1"/>
          </p:cNvSpPr>
          <p:nvPr>
            <p:ph type="title"/>
          </p:nvPr>
        </p:nvSpPr>
        <p:spPr/>
        <p:txBody>
          <a:bodyPr/>
          <a:lstStyle/>
          <a:p>
            <a:r>
              <a:rPr lang="en-US" dirty="0"/>
              <a:t>Trapped particle with Brownian motion</a:t>
            </a:r>
          </a:p>
        </p:txBody>
      </p:sp>
      <p:sp>
        <p:nvSpPr>
          <p:cNvPr id="3" name="Marcador de Posição de Conteúdo 2">
            <a:extLst>
              <a:ext uri="{FF2B5EF4-FFF2-40B4-BE49-F238E27FC236}">
                <a16:creationId xmlns:a16="http://schemas.microsoft.com/office/drawing/2014/main" id="{3525A980-EA88-4D03-83E6-178D3481346B}"/>
              </a:ext>
            </a:extLst>
          </p:cNvPr>
          <p:cNvSpPr>
            <a:spLocks noGrp="1"/>
          </p:cNvSpPr>
          <p:nvPr>
            <p:ph idx="1"/>
          </p:nvPr>
        </p:nvSpPr>
        <p:spPr>
          <a:xfrm>
            <a:off x="838200" y="1825625"/>
            <a:ext cx="6035040" cy="4351338"/>
          </a:xfrm>
        </p:spPr>
        <p:txBody>
          <a:bodyPr/>
          <a:lstStyle/>
          <a:p>
            <a:pPr marL="0" indent="0">
              <a:buNone/>
            </a:pPr>
            <a:endParaRPr lang="en-US" dirty="0"/>
          </a:p>
          <a:p>
            <a:pPr marL="0" indent="0">
              <a:buNone/>
            </a:pPr>
            <a:r>
              <a:rPr lang="en-US" dirty="0"/>
              <a:t>Thus the motion of a microscopic trapped particle can be described by the model</a:t>
            </a:r>
          </a:p>
        </p:txBody>
      </p:sp>
      <p:pic>
        <p:nvPicPr>
          <p:cNvPr id="9" name="Imagem 8">
            <a:extLst>
              <a:ext uri="{FF2B5EF4-FFF2-40B4-BE49-F238E27FC236}">
                <a16:creationId xmlns:a16="http://schemas.microsoft.com/office/drawing/2014/main" id="{BE2BB67D-608C-46A9-B965-76FA31CEECA4}"/>
              </a:ext>
            </a:extLst>
          </p:cNvPr>
          <p:cNvPicPr>
            <a:picLocks noChangeAspect="1"/>
          </p:cNvPicPr>
          <p:nvPr/>
        </p:nvPicPr>
        <p:blipFill>
          <a:blip r:embed="rId2"/>
          <a:stretch>
            <a:fillRect/>
          </a:stretch>
        </p:blipFill>
        <p:spPr>
          <a:xfrm>
            <a:off x="838200" y="3798958"/>
            <a:ext cx="6035040" cy="729765"/>
          </a:xfrm>
          <a:prstGeom prst="rect">
            <a:avLst/>
          </a:prstGeom>
        </p:spPr>
      </p:pic>
      <p:pic>
        <p:nvPicPr>
          <p:cNvPr id="11" name="Imagem 10">
            <a:extLst>
              <a:ext uri="{FF2B5EF4-FFF2-40B4-BE49-F238E27FC236}">
                <a16:creationId xmlns:a16="http://schemas.microsoft.com/office/drawing/2014/main" id="{1D0DD80C-5FEF-491F-8C89-26C16B257EE6}"/>
              </a:ext>
            </a:extLst>
          </p:cNvPr>
          <p:cNvPicPr>
            <a:picLocks noChangeAspect="1"/>
          </p:cNvPicPr>
          <p:nvPr/>
        </p:nvPicPr>
        <p:blipFill rotWithShape="1">
          <a:blip r:embed="rId3"/>
          <a:srcRect r="9424"/>
          <a:stretch/>
        </p:blipFill>
        <p:spPr>
          <a:xfrm>
            <a:off x="6873240" y="1908002"/>
            <a:ext cx="5196840" cy="4511675"/>
          </a:xfrm>
          <a:prstGeom prst="rect">
            <a:avLst/>
          </a:prstGeom>
        </p:spPr>
      </p:pic>
    </p:spTree>
    <p:extLst>
      <p:ext uri="{BB962C8B-B14F-4D97-AF65-F5344CB8AC3E}">
        <p14:creationId xmlns:p14="http://schemas.microsoft.com/office/powerpoint/2010/main" val="282378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Experimental Concepts</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p:txBody>
          <a:bodyPr/>
          <a:lstStyle/>
          <a:p>
            <a:pPr marL="0" indent="0">
              <a:buNone/>
            </a:pPr>
            <a:r>
              <a:rPr lang="en-US" dirty="0"/>
              <a:t>Typically we can divide the optical systems setups into 2 different configurations:</a:t>
            </a:r>
          </a:p>
          <a:p>
            <a:pPr marL="0" indent="0">
              <a:buNone/>
            </a:pPr>
            <a:endParaRPr lang="en-US" dirty="0"/>
          </a:p>
          <a:p>
            <a:pPr marL="0" indent="0">
              <a:buNone/>
            </a:pPr>
            <a:r>
              <a:rPr lang="en-US" dirty="0"/>
              <a:t>	Conventional Laboratory Setup </a:t>
            </a:r>
          </a:p>
          <a:p>
            <a:pPr marL="0" indent="0">
              <a:buNone/>
            </a:pPr>
            <a:r>
              <a:rPr lang="en-US" dirty="0"/>
              <a:t>	</a:t>
            </a:r>
          </a:p>
          <a:p>
            <a:pPr marL="0" indent="0">
              <a:buNone/>
            </a:pPr>
            <a:r>
              <a:rPr lang="en-US" dirty="0"/>
              <a:t>	Fiber Optical Tweezers</a:t>
            </a:r>
          </a:p>
        </p:txBody>
      </p:sp>
    </p:spTree>
    <p:extLst>
      <p:ext uri="{BB962C8B-B14F-4D97-AF65-F5344CB8AC3E}">
        <p14:creationId xmlns:p14="http://schemas.microsoft.com/office/powerpoint/2010/main" val="376142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Conventional Configuration</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dirty="0"/>
              <a:t>More stable, allows complete control without significant setup or complexity additions</a:t>
            </a:r>
          </a:p>
          <a:p>
            <a:pPr marL="0" indent="0">
              <a:buNone/>
            </a:pPr>
            <a:endParaRPr lang="en-US" dirty="0"/>
          </a:p>
          <a:p>
            <a:pPr marL="0" indent="0">
              <a:buNone/>
            </a:pPr>
            <a:r>
              <a:rPr lang="en-US" dirty="0"/>
              <a:t>Allows to trap in 3 dimensions</a:t>
            </a:r>
          </a:p>
          <a:p>
            <a:pPr marL="0" indent="0">
              <a:buNone/>
            </a:pPr>
            <a:endParaRPr lang="en-US" dirty="0"/>
          </a:p>
          <a:p>
            <a:pPr marL="0" indent="0">
              <a:buNone/>
            </a:pPr>
            <a:r>
              <a:rPr lang="en-US" dirty="0"/>
              <a:t>Reliable setup to make force measurements</a:t>
            </a:r>
          </a:p>
          <a:p>
            <a:pPr marL="0" indent="0">
              <a:buNone/>
            </a:pPr>
            <a:endParaRPr lang="en-US" dirty="0"/>
          </a:p>
          <a:p>
            <a:pPr marL="0" indent="0">
              <a:buNone/>
            </a:pPr>
            <a:r>
              <a:rPr lang="en-US" dirty="0"/>
              <a:t>One can measure both back and forward scattered radiation</a:t>
            </a:r>
          </a:p>
        </p:txBody>
      </p:sp>
      <p:pic>
        <p:nvPicPr>
          <p:cNvPr id="5" name="Imagem 4">
            <a:extLst>
              <a:ext uri="{FF2B5EF4-FFF2-40B4-BE49-F238E27FC236}">
                <a16:creationId xmlns:a16="http://schemas.microsoft.com/office/drawing/2014/main" id="{1CF4A337-C69A-4C8D-8A68-42EE826AE241}"/>
              </a:ext>
            </a:extLst>
          </p:cNvPr>
          <p:cNvPicPr>
            <a:picLocks noChangeAspect="1"/>
          </p:cNvPicPr>
          <p:nvPr/>
        </p:nvPicPr>
        <p:blipFill>
          <a:blip r:embed="rId2"/>
          <a:stretch>
            <a:fillRect/>
          </a:stretch>
        </p:blipFill>
        <p:spPr>
          <a:xfrm>
            <a:off x="6526137" y="2417420"/>
            <a:ext cx="4744112" cy="3439005"/>
          </a:xfrm>
          <a:prstGeom prst="rect">
            <a:avLst/>
          </a:prstGeom>
        </p:spPr>
      </p:pic>
    </p:spTree>
    <p:extLst>
      <p:ext uri="{BB962C8B-B14F-4D97-AF65-F5344CB8AC3E}">
        <p14:creationId xmlns:p14="http://schemas.microsoft.com/office/powerpoint/2010/main" val="65325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Fiber Optic Configuration</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5257800" cy="4351338"/>
          </a:xfrm>
        </p:spPr>
        <p:txBody>
          <a:bodyPr/>
          <a:lstStyle/>
          <a:p>
            <a:pPr marL="0" indent="0">
              <a:buNone/>
            </a:pPr>
            <a:r>
              <a:rPr lang="en-US" dirty="0"/>
              <a:t>Less stable but more flexible, e.g. can be used in vivo</a:t>
            </a:r>
          </a:p>
          <a:p>
            <a:pPr marL="0" indent="0">
              <a:buNone/>
            </a:pPr>
            <a:endParaRPr lang="en-US" dirty="0"/>
          </a:p>
          <a:p>
            <a:pPr marL="0" indent="0">
              <a:buNone/>
            </a:pPr>
            <a:r>
              <a:rPr lang="en-US" dirty="0"/>
              <a:t>With just a polymeric tip on the lens only allowed to trap in 2 dimensions</a:t>
            </a:r>
          </a:p>
          <a:p>
            <a:pPr marL="0" indent="0">
              <a:buNone/>
            </a:pPr>
            <a:endParaRPr lang="en-US" dirty="0"/>
          </a:p>
          <a:p>
            <a:pPr marL="0" indent="0">
              <a:buNone/>
            </a:pPr>
            <a:r>
              <a:rPr lang="en-US" dirty="0"/>
              <a:t>We can only recover the backscattered radiation</a:t>
            </a:r>
          </a:p>
        </p:txBody>
      </p:sp>
      <p:pic>
        <p:nvPicPr>
          <p:cNvPr id="5" name="Imagem 4">
            <a:extLst>
              <a:ext uri="{FF2B5EF4-FFF2-40B4-BE49-F238E27FC236}">
                <a16:creationId xmlns:a16="http://schemas.microsoft.com/office/drawing/2014/main" id="{CABCD566-74E6-4876-BC92-8D7FF09A70F7}"/>
              </a:ext>
            </a:extLst>
          </p:cNvPr>
          <p:cNvPicPr>
            <a:picLocks noChangeAspect="1"/>
          </p:cNvPicPr>
          <p:nvPr/>
        </p:nvPicPr>
        <p:blipFill>
          <a:blip r:embed="rId2"/>
          <a:stretch>
            <a:fillRect/>
          </a:stretch>
        </p:blipFill>
        <p:spPr>
          <a:xfrm>
            <a:off x="6264016" y="4069080"/>
            <a:ext cx="5574087" cy="2423795"/>
          </a:xfrm>
          <a:prstGeom prst="rect">
            <a:avLst/>
          </a:prstGeom>
        </p:spPr>
      </p:pic>
      <p:pic>
        <p:nvPicPr>
          <p:cNvPr id="7" name="Imagem 6">
            <a:extLst>
              <a:ext uri="{FF2B5EF4-FFF2-40B4-BE49-F238E27FC236}">
                <a16:creationId xmlns:a16="http://schemas.microsoft.com/office/drawing/2014/main" id="{1BA1A86D-C619-4F54-BFBD-C1C19DC8C3B7}"/>
              </a:ext>
            </a:extLst>
          </p:cNvPr>
          <p:cNvPicPr>
            <a:picLocks noChangeAspect="1"/>
          </p:cNvPicPr>
          <p:nvPr/>
        </p:nvPicPr>
        <p:blipFill>
          <a:blip r:embed="rId3"/>
          <a:stretch>
            <a:fillRect/>
          </a:stretch>
        </p:blipFill>
        <p:spPr>
          <a:xfrm>
            <a:off x="6541693" y="1341120"/>
            <a:ext cx="4577018" cy="2553494"/>
          </a:xfrm>
          <a:prstGeom prst="rect">
            <a:avLst/>
          </a:prstGeom>
        </p:spPr>
      </p:pic>
    </p:spTree>
    <p:extLst>
      <p:ext uri="{BB962C8B-B14F-4D97-AF65-F5344CB8AC3E}">
        <p14:creationId xmlns:p14="http://schemas.microsoft.com/office/powerpoint/2010/main" val="104478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24C30-4C4B-4EF1-828A-0EAC633EA45F}"/>
              </a:ext>
            </a:extLst>
          </p:cNvPr>
          <p:cNvSpPr>
            <a:spLocks noGrp="1"/>
          </p:cNvSpPr>
          <p:nvPr>
            <p:ph type="title"/>
          </p:nvPr>
        </p:nvSpPr>
        <p:spPr>
          <a:xfrm>
            <a:off x="995516" y="2766218"/>
            <a:ext cx="3566652" cy="1325563"/>
          </a:xfrm>
        </p:spPr>
        <p:txBody>
          <a:bodyPr/>
          <a:lstStyle/>
          <a:p>
            <a:r>
              <a:rPr lang="en-US" dirty="0"/>
              <a:t>Additional configurations</a:t>
            </a:r>
          </a:p>
        </p:txBody>
      </p:sp>
      <p:pic>
        <p:nvPicPr>
          <p:cNvPr id="5" name="Imagem 4">
            <a:extLst>
              <a:ext uri="{FF2B5EF4-FFF2-40B4-BE49-F238E27FC236}">
                <a16:creationId xmlns:a16="http://schemas.microsoft.com/office/drawing/2014/main" id="{09E59636-AE21-477D-978B-85ED00ACBDB8}"/>
              </a:ext>
            </a:extLst>
          </p:cNvPr>
          <p:cNvPicPr>
            <a:picLocks noChangeAspect="1"/>
          </p:cNvPicPr>
          <p:nvPr/>
        </p:nvPicPr>
        <p:blipFill>
          <a:blip r:embed="rId2"/>
          <a:stretch>
            <a:fillRect/>
          </a:stretch>
        </p:blipFill>
        <p:spPr>
          <a:xfrm>
            <a:off x="5654660" y="275303"/>
            <a:ext cx="5356695" cy="6479458"/>
          </a:xfrm>
          <a:prstGeom prst="rect">
            <a:avLst/>
          </a:prstGeom>
        </p:spPr>
      </p:pic>
    </p:spTree>
    <p:extLst>
      <p:ext uri="{BB962C8B-B14F-4D97-AF65-F5344CB8AC3E}">
        <p14:creationId xmlns:p14="http://schemas.microsoft.com/office/powerpoint/2010/main" val="266695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Calibration - How can we find the optical force?</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10927080" cy="4351338"/>
          </a:xfrm>
        </p:spPr>
        <p:txBody>
          <a:bodyPr>
            <a:normAutofit fontScale="85000" lnSpcReduction="20000"/>
          </a:bodyPr>
          <a:lstStyle/>
          <a:p>
            <a:pPr marL="0" indent="0">
              <a:buNone/>
            </a:pPr>
            <a:endParaRPr lang="en-US" dirty="0"/>
          </a:p>
          <a:p>
            <a:pPr marL="0" indent="0">
              <a:buNone/>
            </a:pPr>
            <a:r>
              <a:rPr lang="en-US" dirty="0"/>
              <a:t>The calibration of an optical tweezers entails the determination of the value of the optical trap stiffness, which in general depends on the properties of both the light beam and the particle.</a:t>
            </a:r>
          </a:p>
          <a:p>
            <a:pPr marL="0" indent="0">
              <a:buNone/>
            </a:pPr>
            <a:endParaRPr lang="en-US" dirty="0"/>
          </a:p>
          <a:p>
            <a:pPr marL="0" indent="0">
              <a:buNone/>
            </a:pPr>
            <a:r>
              <a:rPr lang="en-US" dirty="0"/>
              <a:t>There are many methods that mostly divide into passive (no external force applied) and active(external force applied).</a:t>
            </a:r>
          </a:p>
          <a:p>
            <a:pPr marL="0" indent="0">
              <a:buNone/>
            </a:pPr>
            <a:endParaRPr lang="en-US" dirty="0"/>
          </a:p>
          <a:p>
            <a:pPr marL="0" indent="0">
              <a:buNone/>
            </a:pPr>
            <a:r>
              <a:rPr lang="en-US" dirty="0"/>
              <a:t>Some of the most common:</a:t>
            </a:r>
          </a:p>
          <a:p>
            <a:pPr marL="514350" indent="-514350">
              <a:buAutoNum type="arabicPeriod"/>
            </a:pPr>
            <a:r>
              <a:rPr lang="en-US" dirty="0"/>
              <a:t>Equipartition method</a:t>
            </a:r>
          </a:p>
          <a:p>
            <a:pPr marL="514350" indent="-514350">
              <a:buAutoNum type="arabicPeriod"/>
            </a:pPr>
            <a:r>
              <a:rPr lang="en-US" dirty="0"/>
              <a:t>Power spectral density </a:t>
            </a:r>
          </a:p>
          <a:p>
            <a:pPr marL="514350" indent="-514350">
              <a:buAutoNum type="arabicPeriod"/>
            </a:pPr>
            <a:r>
              <a:rPr lang="en-US" dirty="0"/>
              <a:t>Potential analysis</a:t>
            </a:r>
          </a:p>
          <a:p>
            <a:pPr marL="0" indent="0">
              <a:buNone/>
            </a:pPr>
            <a:endParaRPr lang="en-US" dirty="0"/>
          </a:p>
        </p:txBody>
      </p:sp>
    </p:spTree>
    <p:extLst>
      <p:ext uri="{BB962C8B-B14F-4D97-AF65-F5344CB8AC3E}">
        <p14:creationId xmlns:p14="http://schemas.microsoft.com/office/powerpoint/2010/main" val="270271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D52F2-4ABF-4E0F-8561-4D2C588FDBC0}"/>
              </a:ext>
            </a:extLst>
          </p:cNvPr>
          <p:cNvSpPr>
            <a:spLocks noGrp="1"/>
          </p:cNvSpPr>
          <p:nvPr>
            <p:ph type="title"/>
          </p:nvPr>
        </p:nvSpPr>
        <p:spPr/>
        <p:txBody>
          <a:bodyPr/>
          <a:lstStyle/>
          <a:p>
            <a:r>
              <a:rPr lang="en-US" dirty="0"/>
              <a:t>Equipartition method</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AD2D1CD8-CE9F-49F2-90E5-1CE3A8D61D6D}"/>
                  </a:ext>
                </a:extLst>
              </p:cNvPr>
              <p:cNvSpPr>
                <a:spLocks noGrp="1"/>
              </p:cNvSpPr>
              <p:nvPr>
                <p:ph idx="1"/>
              </p:nvPr>
            </p:nvSpPr>
            <p:spPr/>
            <p:txBody>
              <a:bodyPr/>
              <a:lstStyle/>
              <a:p>
                <a:pPr marL="0" indent="0">
                  <a:buNone/>
                </a:pPr>
                <a:r>
                  <a:rPr lang="en-US" dirty="0"/>
                  <a:t>The equipartition theorem states that the energy of a harmonic potential degree of freedom is equal to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𝑘</m:t>
                        </m:r>
                      </m:e>
                      <m:sub>
                        <m:r>
                          <a:rPr lang="en-US" i="1" dirty="0" err="1" smtClean="0">
                            <a:latin typeface="Cambria Math" panose="02040503050406030204" pitchFamily="18" charset="0"/>
                          </a:rPr>
                          <m:t>𝐵</m:t>
                        </m:r>
                      </m:sub>
                    </m:sSub>
                    <m:r>
                      <a:rPr lang="en-US" i="1" dirty="0" smtClean="0">
                        <a:latin typeface="Cambria Math" panose="02040503050406030204" pitchFamily="18" charset="0"/>
                      </a:rPr>
                      <m:t>𝑇</m:t>
                    </m:r>
                  </m:oMath>
                </a14:m>
                <a:r>
                  <a:rPr lang="en-US" dirty="0"/>
                  <a:t>. Thus the we have that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Which trivially allows to recover the stiffness constant.</a:t>
                </a:r>
              </a:p>
            </p:txBody>
          </p:sp>
        </mc:Choice>
        <mc:Fallback xmlns="">
          <p:sp>
            <p:nvSpPr>
              <p:cNvPr id="3" name="Marcador de Posição de Conteúdo 2">
                <a:extLst>
                  <a:ext uri="{FF2B5EF4-FFF2-40B4-BE49-F238E27FC236}">
                    <a16:creationId xmlns:a16="http://schemas.microsoft.com/office/drawing/2014/main" id="{AD2D1CD8-CE9F-49F2-90E5-1CE3A8D61D6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8" name="Agrupar 7">
            <a:extLst>
              <a:ext uri="{FF2B5EF4-FFF2-40B4-BE49-F238E27FC236}">
                <a16:creationId xmlns:a16="http://schemas.microsoft.com/office/drawing/2014/main" id="{FDEE5631-5C38-40C6-ABC5-68C139478A11}"/>
              </a:ext>
            </a:extLst>
          </p:cNvPr>
          <p:cNvGrpSpPr/>
          <p:nvPr/>
        </p:nvGrpSpPr>
        <p:grpSpPr>
          <a:xfrm>
            <a:off x="2736206" y="3188715"/>
            <a:ext cx="6138769" cy="1381318"/>
            <a:chOff x="2080886" y="3310635"/>
            <a:chExt cx="6138769" cy="1381318"/>
          </a:xfrm>
        </p:grpSpPr>
        <p:pic>
          <p:nvPicPr>
            <p:cNvPr id="5" name="Imagem 4">
              <a:extLst>
                <a:ext uri="{FF2B5EF4-FFF2-40B4-BE49-F238E27FC236}">
                  <a16:creationId xmlns:a16="http://schemas.microsoft.com/office/drawing/2014/main" id="{55F49C46-43A3-4148-8B89-12179A7D810F}"/>
                </a:ext>
              </a:extLst>
            </p:cNvPr>
            <p:cNvPicPr>
              <a:picLocks noChangeAspect="1"/>
            </p:cNvPicPr>
            <p:nvPr/>
          </p:nvPicPr>
          <p:blipFill>
            <a:blip r:embed="rId3"/>
            <a:stretch>
              <a:fillRect/>
            </a:stretch>
          </p:blipFill>
          <p:spPr>
            <a:xfrm>
              <a:off x="2080886" y="3310635"/>
              <a:ext cx="4677428" cy="1381318"/>
            </a:xfrm>
            <a:prstGeom prst="rect">
              <a:avLst/>
            </a:prstGeom>
          </p:spPr>
        </p:pic>
        <p:pic>
          <p:nvPicPr>
            <p:cNvPr id="7" name="Imagem 6">
              <a:extLst>
                <a:ext uri="{FF2B5EF4-FFF2-40B4-BE49-F238E27FC236}">
                  <a16:creationId xmlns:a16="http://schemas.microsoft.com/office/drawing/2014/main" id="{5862DFE7-C7EE-443E-BF62-38635F700F10}"/>
                </a:ext>
              </a:extLst>
            </p:cNvPr>
            <p:cNvPicPr>
              <a:picLocks noChangeAspect="1"/>
            </p:cNvPicPr>
            <p:nvPr/>
          </p:nvPicPr>
          <p:blipFill>
            <a:blip r:embed="rId4"/>
            <a:stretch>
              <a:fillRect/>
            </a:stretch>
          </p:blipFill>
          <p:spPr>
            <a:xfrm>
              <a:off x="6743074" y="3361214"/>
              <a:ext cx="1476581" cy="1152686"/>
            </a:xfrm>
            <a:prstGeom prst="rect">
              <a:avLst/>
            </a:prstGeom>
          </p:spPr>
        </p:pic>
      </p:grpSp>
    </p:spTree>
    <p:extLst>
      <p:ext uri="{BB962C8B-B14F-4D97-AF65-F5344CB8AC3E}">
        <p14:creationId xmlns:p14="http://schemas.microsoft.com/office/powerpoint/2010/main" val="271456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72986-4D2D-4D0A-8B99-552C5BDDADB9}"/>
              </a:ext>
            </a:extLst>
          </p:cNvPr>
          <p:cNvSpPr>
            <a:spLocks noGrp="1"/>
          </p:cNvSpPr>
          <p:nvPr>
            <p:ph type="title"/>
          </p:nvPr>
        </p:nvSpPr>
        <p:spPr/>
        <p:txBody>
          <a:bodyPr/>
          <a:lstStyle/>
          <a:p>
            <a:r>
              <a:rPr lang="en-US" dirty="0"/>
              <a:t>Power spectral density</a:t>
            </a:r>
          </a:p>
        </p:txBody>
      </p:sp>
      <p:sp>
        <p:nvSpPr>
          <p:cNvPr id="3" name="Marcador de Posição de Conteúdo 2">
            <a:extLst>
              <a:ext uri="{FF2B5EF4-FFF2-40B4-BE49-F238E27FC236}">
                <a16:creationId xmlns:a16="http://schemas.microsoft.com/office/drawing/2014/main" id="{87BE8C04-4ABB-4AA8-A72B-9EE708C5A3C3}"/>
              </a:ext>
            </a:extLst>
          </p:cNvPr>
          <p:cNvSpPr>
            <a:spLocks noGrp="1"/>
          </p:cNvSpPr>
          <p:nvPr>
            <p:ph idx="1"/>
          </p:nvPr>
        </p:nvSpPr>
        <p:spPr/>
        <p:txBody>
          <a:bodyPr/>
          <a:lstStyle/>
          <a:p>
            <a:pPr marL="0" indent="0">
              <a:buNone/>
            </a:pPr>
            <a:r>
              <a:rPr lang="en-US" dirty="0"/>
              <a:t>The power spectral density is defined as</a:t>
            </a:r>
          </a:p>
          <a:p>
            <a:pPr marL="0" indent="0">
              <a:buNone/>
            </a:pPr>
            <a:endParaRPr lang="en-US" dirty="0"/>
          </a:p>
          <a:p>
            <a:pPr marL="0" indent="0">
              <a:buNone/>
            </a:pPr>
            <a:endParaRPr lang="en-US" dirty="0"/>
          </a:p>
          <a:p>
            <a:pPr marL="0" indent="0">
              <a:buNone/>
            </a:pPr>
            <a:endParaRPr lang="en-US" dirty="0"/>
          </a:p>
          <a:p>
            <a:pPr marL="0" indent="0">
              <a:buNone/>
            </a:pPr>
            <a:r>
              <a:rPr lang="en-US" dirty="0"/>
              <a:t>With  </a:t>
            </a:r>
          </a:p>
        </p:txBody>
      </p:sp>
      <p:pic>
        <p:nvPicPr>
          <p:cNvPr id="5" name="Imagem 4">
            <a:extLst>
              <a:ext uri="{FF2B5EF4-FFF2-40B4-BE49-F238E27FC236}">
                <a16:creationId xmlns:a16="http://schemas.microsoft.com/office/drawing/2014/main" id="{D79B39FE-68CE-4484-B3FE-C219A978910A}"/>
              </a:ext>
            </a:extLst>
          </p:cNvPr>
          <p:cNvPicPr>
            <a:picLocks noChangeAspect="1"/>
          </p:cNvPicPr>
          <p:nvPr/>
        </p:nvPicPr>
        <p:blipFill>
          <a:blip r:embed="rId2"/>
          <a:stretch>
            <a:fillRect/>
          </a:stretch>
        </p:blipFill>
        <p:spPr>
          <a:xfrm>
            <a:off x="4447945" y="2328773"/>
            <a:ext cx="3296110" cy="1286054"/>
          </a:xfrm>
          <a:prstGeom prst="rect">
            <a:avLst/>
          </a:prstGeom>
        </p:spPr>
      </p:pic>
      <p:pic>
        <p:nvPicPr>
          <p:cNvPr id="7" name="Imagem 6">
            <a:extLst>
              <a:ext uri="{FF2B5EF4-FFF2-40B4-BE49-F238E27FC236}">
                <a16:creationId xmlns:a16="http://schemas.microsoft.com/office/drawing/2014/main" id="{862EE448-F0AB-42D2-BC59-242F7B26EEEA}"/>
              </a:ext>
            </a:extLst>
          </p:cNvPr>
          <p:cNvPicPr>
            <a:picLocks noChangeAspect="1"/>
          </p:cNvPicPr>
          <p:nvPr/>
        </p:nvPicPr>
        <p:blipFill>
          <a:blip r:embed="rId3"/>
          <a:stretch>
            <a:fillRect/>
          </a:stretch>
        </p:blipFill>
        <p:spPr>
          <a:xfrm>
            <a:off x="3043072" y="4269933"/>
            <a:ext cx="5722063" cy="1551747"/>
          </a:xfrm>
          <a:prstGeom prst="rect">
            <a:avLst/>
          </a:prstGeom>
        </p:spPr>
      </p:pic>
    </p:spTree>
    <p:extLst>
      <p:ext uri="{BB962C8B-B14F-4D97-AF65-F5344CB8AC3E}">
        <p14:creationId xmlns:p14="http://schemas.microsoft.com/office/powerpoint/2010/main" val="67664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64853-14BF-404B-A409-FDB7BC3ADD6E}"/>
              </a:ext>
            </a:extLst>
          </p:cNvPr>
          <p:cNvSpPr>
            <a:spLocks noGrp="1"/>
          </p:cNvSpPr>
          <p:nvPr>
            <p:ph type="title"/>
          </p:nvPr>
        </p:nvSpPr>
        <p:spPr/>
        <p:txBody>
          <a:bodyPr/>
          <a:lstStyle/>
          <a:p>
            <a:r>
              <a:rPr lang="en-US" dirty="0"/>
              <a:t>Power spectral density</a:t>
            </a:r>
          </a:p>
        </p:txBody>
      </p:sp>
      <p:sp>
        <p:nvSpPr>
          <p:cNvPr id="3" name="Marcador de Posição de Conteúdo 2">
            <a:extLst>
              <a:ext uri="{FF2B5EF4-FFF2-40B4-BE49-F238E27FC236}">
                <a16:creationId xmlns:a16="http://schemas.microsoft.com/office/drawing/2014/main" id="{C605BE15-DC7B-4BD4-B3EC-0DA9B8611808}"/>
              </a:ext>
            </a:extLst>
          </p:cNvPr>
          <p:cNvSpPr>
            <a:spLocks noGrp="1"/>
          </p:cNvSpPr>
          <p:nvPr>
            <p:ph idx="1"/>
          </p:nvPr>
        </p:nvSpPr>
        <p:spPr/>
        <p:txBody>
          <a:bodyPr>
            <a:normAutofit/>
          </a:bodyPr>
          <a:lstStyle/>
          <a:p>
            <a:pPr marL="0" indent="0">
              <a:buNone/>
            </a:pPr>
            <a:r>
              <a:rPr lang="en-US" dirty="0"/>
              <a:t>Substituting into the Langevin equation we obtain</a:t>
            </a:r>
          </a:p>
          <a:p>
            <a:pPr marL="0" indent="0">
              <a:buNone/>
            </a:pPr>
            <a:endParaRPr lang="en-US" dirty="0"/>
          </a:p>
          <a:p>
            <a:pPr marL="0" indent="0">
              <a:buNone/>
            </a:pPr>
            <a:endParaRPr lang="en-US" dirty="0"/>
          </a:p>
          <a:p>
            <a:pPr marL="0" indent="0">
              <a:buNone/>
            </a:pPr>
            <a:endParaRPr lang="en-US" dirty="0"/>
          </a:p>
          <a:p>
            <a:pPr marL="0" indent="0">
              <a:buNone/>
            </a:pPr>
            <a:r>
              <a:rPr lang="en-US" dirty="0"/>
              <a:t>Solving for x</a:t>
            </a:r>
          </a:p>
          <a:p>
            <a:pPr marL="0" indent="0">
              <a:buNone/>
            </a:pPr>
            <a:endParaRPr lang="en-US" dirty="0"/>
          </a:p>
          <a:p>
            <a:pPr marL="0" indent="0">
              <a:buNone/>
            </a:pPr>
            <a:endParaRPr lang="en-US" dirty="0"/>
          </a:p>
          <a:p>
            <a:pPr marL="0" indent="0">
              <a:buNone/>
            </a:pPr>
            <a:r>
              <a:rPr lang="en-US" dirty="0"/>
              <a:t>And squaring </a:t>
            </a:r>
          </a:p>
        </p:txBody>
      </p:sp>
      <p:pic>
        <p:nvPicPr>
          <p:cNvPr id="5" name="Imagem 4">
            <a:extLst>
              <a:ext uri="{FF2B5EF4-FFF2-40B4-BE49-F238E27FC236}">
                <a16:creationId xmlns:a16="http://schemas.microsoft.com/office/drawing/2014/main" id="{91D69AF8-E5C7-46B9-A9A5-EB2EBBAB2F1C}"/>
              </a:ext>
            </a:extLst>
          </p:cNvPr>
          <p:cNvPicPr>
            <a:picLocks noChangeAspect="1"/>
          </p:cNvPicPr>
          <p:nvPr/>
        </p:nvPicPr>
        <p:blipFill>
          <a:blip r:embed="rId2"/>
          <a:stretch>
            <a:fillRect/>
          </a:stretch>
        </p:blipFill>
        <p:spPr>
          <a:xfrm>
            <a:off x="956545" y="2693271"/>
            <a:ext cx="10278909" cy="590632"/>
          </a:xfrm>
          <a:prstGeom prst="rect">
            <a:avLst/>
          </a:prstGeom>
        </p:spPr>
      </p:pic>
      <p:pic>
        <p:nvPicPr>
          <p:cNvPr id="7" name="Imagem 6">
            <a:extLst>
              <a:ext uri="{FF2B5EF4-FFF2-40B4-BE49-F238E27FC236}">
                <a16:creationId xmlns:a16="http://schemas.microsoft.com/office/drawing/2014/main" id="{EF91829B-4EB7-4FC7-9AF7-A2B74B929CE7}"/>
              </a:ext>
            </a:extLst>
          </p:cNvPr>
          <p:cNvPicPr>
            <a:picLocks noChangeAspect="1"/>
          </p:cNvPicPr>
          <p:nvPr/>
        </p:nvPicPr>
        <p:blipFill>
          <a:blip r:embed="rId3"/>
          <a:stretch>
            <a:fillRect/>
          </a:stretch>
        </p:blipFill>
        <p:spPr>
          <a:xfrm>
            <a:off x="3922257" y="3599815"/>
            <a:ext cx="5582429" cy="1162212"/>
          </a:xfrm>
          <a:prstGeom prst="rect">
            <a:avLst/>
          </a:prstGeom>
        </p:spPr>
      </p:pic>
      <p:pic>
        <p:nvPicPr>
          <p:cNvPr id="11" name="Imagem 10">
            <a:extLst>
              <a:ext uri="{FF2B5EF4-FFF2-40B4-BE49-F238E27FC236}">
                <a16:creationId xmlns:a16="http://schemas.microsoft.com/office/drawing/2014/main" id="{C4D6578E-DDAD-4401-8C8B-AFBE10052BFF}"/>
              </a:ext>
            </a:extLst>
          </p:cNvPr>
          <p:cNvPicPr>
            <a:picLocks noChangeAspect="1"/>
          </p:cNvPicPr>
          <p:nvPr/>
        </p:nvPicPr>
        <p:blipFill>
          <a:blip r:embed="rId4"/>
          <a:stretch>
            <a:fillRect/>
          </a:stretch>
        </p:blipFill>
        <p:spPr>
          <a:xfrm>
            <a:off x="4039104" y="5034849"/>
            <a:ext cx="5348736" cy="1458026"/>
          </a:xfrm>
          <a:prstGeom prst="rect">
            <a:avLst/>
          </a:prstGeom>
        </p:spPr>
      </p:pic>
      <p:pic>
        <p:nvPicPr>
          <p:cNvPr id="8" name="Imagem 7">
            <a:extLst>
              <a:ext uri="{FF2B5EF4-FFF2-40B4-BE49-F238E27FC236}">
                <a16:creationId xmlns:a16="http://schemas.microsoft.com/office/drawing/2014/main" id="{B461D10E-253E-4700-A901-4FA0551D1F03}"/>
              </a:ext>
            </a:extLst>
          </p:cNvPr>
          <p:cNvPicPr>
            <a:picLocks noChangeAspect="1"/>
          </p:cNvPicPr>
          <p:nvPr/>
        </p:nvPicPr>
        <p:blipFill>
          <a:blip r:embed="rId5"/>
          <a:stretch>
            <a:fillRect/>
          </a:stretch>
        </p:blipFill>
        <p:spPr>
          <a:xfrm>
            <a:off x="1453261" y="4468654"/>
            <a:ext cx="1519593" cy="523558"/>
          </a:xfrm>
          <a:prstGeom prst="rect">
            <a:avLst/>
          </a:prstGeom>
        </p:spPr>
      </p:pic>
    </p:spTree>
    <p:extLst>
      <p:ext uri="{BB962C8B-B14F-4D97-AF65-F5344CB8AC3E}">
        <p14:creationId xmlns:p14="http://schemas.microsoft.com/office/powerpoint/2010/main" val="20719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9BFBC-2B45-4124-9372-B676A703A303}"/>
              </a:ext>
            </a:extLst>
          </p:cNvPr>
          <p:cNvSpPr>
            <a:spLocks noGrp="1"/>
          </p:cNvSpPr>
          <p:nvPr>
            <p:ph type="title"/>
          </p:nvPr>
        </p:nvSpPr>
        <p:spPr/>
        <p:txBody>
          <a:bodyPr/>
          <a:lstStyle/>
          <a:p>
            <a:r>
              <a:rPr lang="en-US" dirty="0"/>
              <a:t>Optical Tweezers</a:t>
            </a:r>
          </a:p>
        </p:txBody>
      </p:sp>
      <p:sp>
        <p:nvSpPr>
          <p:cNvPr id="3" name="Marcador de Posição de Conteúdo 2">
            <a:extLst>
              <a:ext uri="{FF2B5EF4-FFF2-40B4-BE49-F238E27FC236}">
                <a16:creationId xmlns:a16="http://schemas.microsoft.com/office/drawing/2014/main" id="{DBA796A5-7903-4D26-82D2-DE5F400FD8E5}"/>
              </a:ext>
            </a:extLst>
          </p:cNvPr>
          <p:cNvSpPr>
            <a:spLocks noGrp="1"/>
          </p:cNvSpPr>
          <p:nvPr>
            <p:ph idx="1"/>
          </p:nvPr>
        </p:nvSpPr>
        <p:spPr>
          <a:xfrm>
            <a:off x="838200" y="1825625"/>
            <a:ext cx="6300019" cy="4351338"/>
          </a:xfrm>
        </p:spPr>
        <p:txBody>
          <a:bodyPr>
            <a:normAutofit/>
          </a:bodyPr>
          <a:lstStyle/>
          <a:p>
            <a:pPr marL="0" indent="0">
              <a:buNone/>
            </a:pPr>
            <a:endParaRPr lang="en-US" dirty="0"/>
          </a:p>
          <a:p>
            <a:pPr marL="0" indent="0">
              <a:buNone/>
            </a:pPr>
            <a:r>
              <a:rPr lang="en-US" dirty="0"/>
              <a:t>1986, </a:t>
            </a:r>
            <a:r>
              <a:rPr lang="en-US" dirty="0" err="1"/>
              <a:t>Ashkin</a:t>
            </a:r>
            <a:r>
              <a:rPr lang="en-US" dirty="0"/>
              <a:t> – Biological samples</a:t>
            </a:r>
          </a:p>
          <a:p>
            <a:pPr marL="0" indent="0">
              <a:buNone/>
            </a:pPr>
            <a:endParaRPr lang="en-US" dirty="0"/>
          </a:p>
          <a:p>
            <a:pPr marL="0" indent="0">
              <a:buNone/>
            </a:pPr>
            <a:endParaRPr lang="en-US" dirty="0"/>
          </a:p>
          <a:p>
            <a:pPr marL="0" indent="0">
              <a:buNone/>
            </a:pPr>
            <a:r>
              <a:rPr lang="en-US" dirty="0"/>
              <a:t>Started with two lasers(1970)</a:t>
            </a:r>
          </a:p>
          <a:p>
            <a:pPr marL="457200" lvl="1" indent="0">
              <a:buNone/>
            </a:pPr>
            <a:r>
              <a:rPr lang="en-US" dirty="0"/>
              <a:t>And evolved to a single beam configuration(1986)</a:t>
            </a:r>
          </a:p>
          <a:p>
            <a:pPr marL="0" indent="0">
              <a:buNone/>
            </a:pPr>
            <a:endParaRPr lang="en-US" dirty="0"/>
          </a:p>
        </p:txBody>
      </p:sp>
      <p:pic>
        <p:nvPicPr>
          <p:cNvPr id="5" name="Imagem 4">
            <a:extLst>
              <a:ext uri="{FF2B5EF4-FFF2-40B4-BE49-F238E27FC236}">
                <a16:creationId xmlns:a16="http://schemas.microsoft.com/office/drawing/2014/main" id="{1E0B923E-86F3-4591-A226-6A70CDFB99AF}"/>
              </a:ext>
            </a:extLst>
          </p:cNvPr>
          <p:cNvPicPr>
            <a:picLocks noChangeAspect="1"/>
          </p:cNvPicPr>
          <p:nvPr/>
        </p:nvPicPr>
        <p:blipFill>
          <a:blip r:embed="rId2"/>
          <a:stretch>
            <a:fillRect/>
          </a:stretch>
        </p:blipFill>
        <p:spPr>
          <a:xfrm>
            <a:off x="7418784" y="307668"/>
            <a:ext cx="3156087" cy="3666101"/>
          </a:xfrm>
          <a:prstGeom prst="rect">
            <a:avLst/>
          </a:prstGeom>
        </p:spPr>
      </p:pic>
      <p:pic>
        <p:nvPicPr>
          <p:cNvPr id="1026" name="Picture 2" descr="Optical tweezers in single-molecule experiments | SpringerLink">
            <a:extLst>
              <a:ext uri="{FF2B5EF4-FFF2-40B4-BE49-F238E27FC236}">
                <a16:creationId xmlns:a16="http://schemas.microsoft.com/office/drawing/2014/main" id="{5C6A7A22-69B1-4082-9A81-6A756F53F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929" y="4166163"/>
            <a:ext cx="4425896" cy="238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3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E6A62-9019-46ED-87FB-8B958E84F5D4}"/>
              </a:ext>
            </a:extLst>
          </p:cNvPr>
          <p:cNvSpPr>
            <a:spLocks noGrp="1"/>
          </p:cNvSpPr>
          <p:nvPr>
            <p:ph type="title"/>
          </p:nvPr>
        </p:nvSpPr>
        <p:spPr/>
        <p:txBody>
          <a:bodyPr/>
          <a:lstStyle/>
          <a:p>
            <a:r>
              <a:rPr lang="en-US" dirty="0"/>
              <a:t>Power spectral density</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EBAD5D09-12D5-4835-AB42-D0C6ECBBA17E}"/>
                  </a:ext>
                </a:extLst>
              </p:cNvPr>
              <p:cNvSpPr>
                <a:spLocks noGrp="1"/>
              </p:cNvSpPr>
              <p:nvPr>
                <p:ph idx="1"/>
              </p:nvPr>
            </p:nvSpPr>
            <p:spPr/>
            <p:txBody>
              <a:bodyPr>
                <a:normAutofit lnSpcReduction="10000"/>
              </a:bodyPr>
              <a:lstStyle/>
              <a:p>
                <a:pPr marL="0" indent="0">
                  <a:buNone/>
                </a:pPr>
                <a:r>
                  <a:rPr lang="en-US" dirty="0"/>
                  <a:t>Considering the inertial approximation</a:t>
                </a:r>
              </a:p>
              <a:p>
                <a:pPr marL="0" indent="0">
                  <a:buNone/>
                </a:pPr>
                <a:endParaRPr lang="en-US" dirty="0"/>
              </a:p>
              <a:p>
                <a:pPr marL="0" indent="0">
                  <a:buNone/>
                </a:pPr>
                <a:r>
                  <a:rPr lang="en-US" dirty="0"/>
                  <a:t>And that W is stochastic white noise</a:t>
                </a:r>
              </a:p>
              <a:p>
                <a:pPr marL="0" indent="0">
                  <a:buNone/>
                </a:pPr>
                <a:endParaRPr lang="en-US" dirty="0"/>
              </a:p>
              <a:p>
                <a:pPr marL="0" indent="0">
                  <a:buNone/>
                </a:pPr>
                <a:r>
                  <a:rPr lang="en-US" dirty="0"/>
                  <a:t>We end up with </a:t>
                </a:r>
              </a:p>
              <a:p>
                <a:pPr marL="0" indent="0">
                  <a:buNone/>
                </a:pPr>
                <a:endParaRPr lang="en-US" dirty="0"/>
              </a:p>
              <a:p>
                <a:pPr marL="0" indent="0">
                  <a:buNone/>
                </a:pPr>
                <a:endParaRPr lang="en-US" dirty="0"/>
              </a:p>
              <a:p>
                <a:pPr marL="0" indent="0">
                  <a:buNone/>
                </a:pPr>
                <a:endParaRPr lang="en-US" dirty="0"/>
              </a:p>
              <a:p>
                <a:pPr marL="0" indent="0">
                  <a:buNone/>
                </a:pPr>
                <a:r>
                  <a:rPr lang="en-US" dirty="0"/>
                  <a:t>A curve which we can numerically fit to extract both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smtClean="0">
                            <a:latin typeface="Cambria Math" panose="02040503050406030204" pitchFamily="18" charset="0"/>
                          </a:rPr>
                          <m:t>𝑥</m:t>
                        </m:r>
                      </m:sub>
                    </m:sSub>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𝛾</m:t>
                    </m:r>
                  </m:oMath>
                </a14:m>
                <a:r>
                  <a:rPr lang="en-US" dirty="0"/>
                  <a:t>.</a:t>
                </a:r>
              </a:p>
            </p:txBody>
          </p:sp>
        </mc:Choice>
        <mc:Fallback xmlns="">
          <p:sp>
            <p:nvSpPr>
              <p:cNvPr id="3" name="Marcador de Posição de Conteúdo 2">
                <a:extLst>
                  <a:ext uri="{FF2B5EF4-FFF2-40B4-BE49-F238E27FC236}">
                    <a16:creationId xmlns:a16="http://schemas.microsoft.com/office/drawing/2014/main" id="{EBAD5D09-12D5-4835-AB42-D0C6ECBBA17E}"/>
                  </a:ext>
                </a:extLst>
              </p:cNvPr>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7AB25ED0-8046-449C-B4BF-9F994238F17A}"/>
              </a:ext>
            </a:extLst>
          </p:cNvPr>
          <p:cNvPicPr>
            <a:picLocks noChangeAspect="1"/>
          </p:cNvPicPr>
          <p:nvPr/>
        </p:nvPicPr>
        <p:blipFill>
          <a:blip r:embed="rId2"/>
          <a:stretch>
            <a:fillRect/>
          </a:stretch>
        </p:blipFill>
        <p:spPr>
          <a:xfrm>
            <a:off x="7891383" y="1690688"/>
            <a:ext cx="1519593" cy="523558"/>
          </a:xfrm>
          <a:prstGeom prst="rect">
            <a:avLst/>
          </a:prstGeom>
        </p:spPr>
      </p:pic>
      <p:pic>
        <p:nvPicPr>
          <p:cNvPr id="7" name="Imagem 6">
            <a:extLst>
              <a:ext uri="{FF2B5EF4-FFF2-40B4-BE49-F238E27FC236}">
                <a16:creationId xmlns:a16="http://schemas.microsoft.com/office/drawing/2014/main" id="{6A759294-B6C2-47C2-A64E-EA00693BA131}"/>
              </a:ext>
            </a:extLst>
          </p:cNvPr>
          <p:cNvPicPr>
            <a:picLocks noChangeAspect="1"/>
          </p:cNvPicPr>
          <p:nvPr/>
        </p:nvPicPr>
        <p:blipFill>
          <a:blip r:embed="rId3"/>
          <a:stretch>
            <a:fillRect/>
          </a:stretch>
        </p:blipFill>
        <p:spPr>
          <a:xfrm>
            <a:off x="7601822" y="2391458"/>
            <a:ext cx="2486372" cy="962159"/>
          </a:xfrm>
          <a:prstGeom prst="rect">
            <a:avLst/>
          </a:prstGeom>
        </p:spPr>
      </p:pic>
      <p:pic>
        <p:nvPicPr>
          <p:cNvPr id="11" name="Imagem 10">
            <a:extLst>
              <a:ext uri="{FF2B5EF4-FFF2-40B4-BE49-F238E27FC236}">
                <a16:creationId xmlns:a16="http://schemas.microsoft.com/office/drawing/2014/main" id="{B5C94FB7-5BFD-41BE-9750-FD9B4DEFB411}"/>
              </a:ext>
            </a:extLst>
          </p:cNvPr>
          <p:cNvPicPr>
            <a:picLocks noChangeAspect="1"/>
          </p:cNvPicPr>
          <p:nvPr/>
        </p:nvPicPr>
        <p:blipFill>
          <a:blip r:embed="rId4"/>
          <a:stretch>
            <a:fillRect/>
          </a:stretch>
        </p:blipFill>
        <p:spPr>
          <a:xfrm>
            <a:off x="6782643" y="3223212"/>
            <a:ext cx="4124731" cy="2058864"/>
          </a:xfrm>
          <a:prstGeom prst="rect">
            <a:avLst/>
          </a:prstGeom>
        </p:spPr>
      </p:pic>
    </p:spTree>
    <p:extLst>
      <p:ext uri="{BB962C8B-B14F-4D97-AF65-F5344CB8AC3E}">
        <p14:creationId xmlns:p14="http://schemas.microsoft.com/office/powerpoint/2010/main" val="203404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F12A8-EF80-422D-9C21-1E1899C00353}"/>
              </a:ext>
            </a:extLst>
          </p:cNvPr>
          <p:cNvSpPr>
            <a:spLocks noGrp="1"/>
          </p:cNvSpPr>
          <p:nvPr>
            <p:ph type="title"/>
          </p:nvPr>
        </p:nvSpPr>
        <p:spPr/>
        <p:txBody>
          <a:bodyPr/>
          <a:lstStyle/>
          <a:p>
            <a:r>
              <a:rPr lang="en-US" dirty="0"/>
              <a:t>Potential Analysis</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CDC2AF5A-D634-4083-850B-E5FFE945F180}"/>
                  </a:ext>
                </a:extLst>
              </p:cNvPr>
              <p:cNvSpPr>
                <a:spLocks noGrp="1"/>
              </p:cNvSpPr>
              <p:nvPr>
                <p:ph idx="1"/>
              </p:nvPr>
            </p:nvSpPr>
            <p:spPr/>
            <p:txBody>
              <a:bodyPr>
                <a:normAutofit lnSpcReduction="10000"/>
              </a:bodyPr>
              <a:lstStyle/>
              <a:p>
                <a:pPr marL="0" indent="0">
                  <a:buNone/>
                </a:pPr>
                <a:r>
                  <a:rPr lang="en-US" dirty="0"/>
                  <a:t>Boltzmann distribution: The probability of a certain state </a:t>
                </a:r>
                <a:r>
                  <a:rPr lang="en-US" dirty="0" err="1"/>
                  <a:t>i</a:t>
                </a:r>
                <a:r>
                  <a:rPr lang="en-US" dirty="0"/>
                  <a:t> at temperature T is given by</a:t>
                </a:r>
              </a:p>
              <a:p>
                <a:pPr marL="0" indent="0">
                  <a:buNone/>
                </a:pPr>
                <a14:m>
                  <m:oMathPara xmlns:m="http://schemas.openxmlformats.org/officeDocument/2006/math">
                    <m:oMathParaPr>
                      <m:jc m:val="centerGroup"/>
                    </m:oMathParaPr>
                    <m:oMath xmlns:m="http://schemas.openxmlformats.org/officeDocument/2006/math">
                      <m:sSub>
                        <m:sSubPr>
                          <m:ctrlPr>
                            <a:rPr lang="pt-PT" b="0" i="1" smtClean="0">
                              <a:latin typeface="Cambria Math" panose="02040503050406030204" pitchFamily="18" charset="0"/>
                            </a:rPr>
                          </m:ctrlPr>
                        </m:sSubPr>
                        <m:e>
                          <m:r>
                            <a:rPr lang="pt-PT" b="0" i="1" smtClean="0">
                              <a:latin typeface="Cambria Math" panose="02040503050406030204" pitchFamily="18" charset="0"/>
                            </a:rPr>
                            <m:t>𝑝</m:t>
                          </m:r>
                        </m:e>
                        <m:sub>
                          <m:r>
                            <a:rPr lang="pt-PT" b="0" i="1" smtClean="0">
                              <a:latin typeface="Cambria Math" panose="02040503050406030204" pitchFamily="18" charset="0"/>
                            </a:rPr>
                            <m:t>𝑖</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𝑝</m:t>
                          </m:r>
                        </m:e>
                        <m:sub>
                          <m:r>
                            <a:rPr lang="pt-PT" b="0" i="1" smtClean="0">
                              <a:latin typeface="Cambria Math" panose="02040503050406030204" pitchFamily="18" charset="0"/>
                            </a:rPr>
                            <m:t>0</m:t>
                          </m:r>
                        </m:sub>
                      </m:sSub>
                      <m:func>
                        <m:funcPr>
                          <m:ctrlPr>
                            <a:rPr lang="pt-PT" b="0" i="1" smtClean="0">
                              <a:latin typeface="Cambria Math" panose="02040503050406030204" pitchFamily="18" charset="0"/>
                            </a:rPr>
                          </m:ctrlPr>
                        </m:funcPr>
                        <m:fName>
                          <m:r>
                            <m:rPr>
                              <m:sty m:val="p"/>
                            </m:rPr>
                            <a:rPr lang="pt-PT" b="0" i="0" smtClean="0">
                              <a:latin typeface="Cambria Math" panose="02040503050406030204" pitchFamily="18" charset="0"/>
                            </a:rPr>
                            <m:t>exp</m:t>
                          </m:r>
                        </m:fName>
                        <m:e>
                          <m:d>
                            <m:dPr>
                              <m:ctrlPr>
                                <a:rPr lang="pt-PT" b="0" i="1" smtClean="0">
                                  <a:latin typeface="Cambria Math" panose="02040503050406030204" pitchFamily="18" charset="0"/>
                                </a:rPr>
                              </m:ctrlPr>
                            </m:dPr>
                            <m:e>
                              <m:r>
                                <a:rPr lang="pt-PT" b="0" i="1" smtClean="0">
                                  <a:latin typeface="Cambria Math" panose="02040503050406030204" pitchFamily="18" charset="0"/>
                                </a:rPr>
                                <m:t>−</m:t>
                              </m:r>
                              <m:f>
                                <m:fPr>
                                  <m:ctrlPr>
                                    <a:rPr lang="pt-PT" b="0" i="1" smtClean="0">
                                      <a:latin typeface="Cambria Math" panose="02040503050406030204" pitchFamily="18" charset="0"/>
                                    </a:rPr>
                                  </m:ctrlPr>
                                </m:fPr>
                                <m:num>
                                  <m:sSub>
                                    <m:sSubPr>
                                      <m:ctrlPr>
                                        <a:rPr lang="pt-PT" b="0" i="1" smtClean="0">
                                          <a:latin typeface="Cambria Math" panose="02040503050406030204" pitchFamily="18" charset="0"/>
                                        </a:rPr>
                                      </m:ctrlPr>
                                    </m:sSubPr>
                                    <m:e>
                                      <m:r>
                                        <a:rPr lang="pt-PT" b="0" i="1" smtClean="0">
                                          <a:latin typeface="Cambria Math" panose="02040503050406030204" pitchFamily="18" charset="0"/>
                                        </a:rPr>
                                        <m:t>𝐸</m:t>
                                      </m:r>
                                    </m:e>
                                    <m:sub>
                                      <m:r>
                                        <a:rPr lang="pt-PT" b="0" i="1" smtClean="0">
                                          <a:latin typeface="Cambria Math" panose="02040503050406030204" pitchFamily="18" charset="0"/>
                                        </a:rPr>
                                        <m:t>𝑖</m:t>
                                      </m:r>
                                    </m:sub>
                                  </m:sSub>
                                </m:num>
                                <m:den>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𝑏</m:t>
                                      </m:r>
                                    </m:sub>
                                  </m:sSub>
                                  <m:r>
                                    <a:rPr lang="pt-PT" b="0" i="1" smtClean="0">
                                      <a:latin typeface="Cambria Math" panose="02040503050406030204" pitchFamily="18" charset="0"/>
                                    </a:rPr>
                                    <m:t>𝑇</m:t>
                                  </m:r>
                                </m:den>
                              </m:f>
                            </m:e>
                          </m:d>
                        </m:e>
                      </m:func>
                    </m:oMath>
                  </m:oMathPara>
                </a14:m>
                <a:endParaRPr lang="en-US" dirty="0"/>
              </a:p>
              <a:p>
                <a:pPr marL="0" indent="0">
                  <a:buNone/>
                </a:pPr>
                <a:r>
                  <a:rPr lang="en-US" dirty="0"/>
                  <a:t>Where </a:t>
                </a:r>
                <a:r>
                  <a:rPr lang="en-US" dirty="0" err="1"/>
                  <a:t>E_i</a:t>
                </a:r>
                <a:r>
                  <a:rPr lang="en-US" dirty="0"/>
                  <a:t> is the energy of the state, p_0 a normalization constant.</a:t>
                </a:r>
              </a:p>
              <a:p>
                <a:pPr marL="0" indent="0">
                  <a:buNone/>
                </a:pPr>
                <a:r>
                  <a:rPr lang="en-US" dirty="0"/>
                  <a:t>Thus we have that the probability of finding the particle in the position x is</a:t>
                </a:r>
              </a:p>
              <a:p>
                <a:pPr marL="0" indent="0">
                  <a:buNone/>
                </a:pPr>
                <a:endParaRPr lang="en-US" dirty="0"/>
              </a:p>
              <a:p>
                <a:pPr marL="0" indent="0">
                  <a:buNone/>
                </a:pPr>
                <a:endParaRPr lang="en-US" dirty="0"/>
              </a:p>
              <a:p>
                <a:pPr marL="0" indent="0">
                  <a:buNone/>
                </a:pPr>
                <a:r>
                  <a:rPr lang="en-US" dirty="0"/>
                  <a:t>Which can be inverted to recover </a:t>
                </a:r>
              </a:p>
            </p:txBody>
          </p:sp>
        </mc:Choice>
        <mc:Fallback xmlns="">
          <p:sp>
            <p:nvSpPr>
              <p:cNvPr id="3" name="Marcador de Posição de Conteúdo 2">
                <a:extLst>
                  <a:ext uri="{FF2B5EF4-FFF2-40B4-BE49-F238E27FC236}">
                    <a16:creationId xmlns:a16="http://schemas.microsoft.com/office/drawing/2014/main" id="{CDC2AF5A-D634-4083-850B-E5FFE945F180}"/>
                  </a:ext>
                </a:extLst>
              </p:cNvPr>
              <p:cNvSpPr>
                <a:spLocks noGrp="1" noRot="1" noChangeAspect="1" noMove="1" noResize="1" noEditPoints="1" noAdjustHandles="1" noChangeArrowheads="1" noChangeShapeType="1" noTextEdit="1"/>
              </p:cNvSpPr>
              <p:nvPr>
                <p:ph idx="1"/>
              </p:nvPr>
            </p:nvSpPr>
            <p:spPr>
              <a:blipFill>
                <a:blip r:embed="rId2"/>
                <a:stretch>
                  <a:fillRect l="-1217" t="-3081" r="-580" b="-3501"/>
                </a:stretch>
              </a:blipFill>
            </p:spPr>
            <p:txBody>
              <a:bodyPr/>
              <a:lstStyle/>
              <a:p>
                <a:r>
                  <a:rPr lang="en-US">
                    <a:noFill/>
                  </a:rPr>
                  <a:t> </a:t>
                </a:r>
              </a:p>
            </p:txBody>
          </p:sp>
        </mc:Fallback>
      </mc:AlternateContent>
      <p:pic>
        <p:nvPicPr>
          <p:cNvPr id="7" name="Imagem 6">
            <a:extLst>
              <a:ext uri="{FF2B5EF4-FFF2-40B4-BE49-F238E27FC236}">
                <a16:creationId xmlns:a16="http://schemas.microsoft.com/office/drawing/2014/main" id="{9B90E9A7-A56A-4734-9728-9F572EDDA93E}"/>
              </a:ext>
            </a:extLst>
          </p:cNvPr>
          <p:cNvPicPr>
            <a:picLocks noChangeAspect="1"/>
          </p:cNvPicPr>
          <p:nvPr/>
        </p:nvPicPr>
        <p:blipFill rotWithShape="1">
          <a:blip r:embed="rId3"/>
          <a:srcRect t="22907" b="19139"/>
          <a:stretch/>
        </p:blipFill>
        <p:spPr>
          <a:xfrm>
            <a:off x="4070778" y="4546362"/>
            <a:ext cx="3518741" cy="815703"/>
          </a:xfrm>
          <a:prstGeom prst="rect">
            <a:avLst/>
          </a:prstGeom>
        </p:spPr>
      </p:pic>
      <p:pic>
        <p:nvPicPr>
          <p:cNvPr id="9" name="Imagem 8">
            <a:extLst>
              <a:ext uri="{FF2B5EF4-FFF2-40B4-BE49-F238E27FC236}">
                <a16:creationId xmlns:a16="http://schemas.microsoft.com/office/drawing/2014/main" id="{1524A938-2ADA-44B3-9DE6-9602B3833B92}"/>
              </a:ext>
            </a:extLst>
          </p:cNvPr>
          <p:cNvPicPr>
            <a:picLocks noChangeAspect="1"/>
          </p:cNvPicPr>
          <p:nvPr/>
        </p:nvPicPr>
        <p:blipFill rotWithShape="1">
          <a:blip r:embed="rId4"/>
          <a:srcRect t="19249"/>
          <a:stretch/>
        </p:blipFill>
        <p:spPr>
          <a:xfrm>
            <a:off x="6868670" y="5362065"/>
            <a:ext cx="3953427" cy="1130810"/>
          </a:xfrm>
          <a:prstGeom prst="rect">
            <a:avLst/>
          </a:prstGeom>
        </p:spPr>
      </p:pic>
    </p:spTree>
    <p:extLst>
      <p:ext uri="{BB962C8B-B14F-4D97-AF65-F5344CB8AC3E}">
        <p14:creationId xmlns:p14="http://schemas.microsoft.com/office/powerpoint/2010/main" val="50781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0815F-9419-463F-B8E0-AE7AFBD224AC}"/>
              </a:ext>
            </a:extLst>
          </p:cNvPr>
          <p:cNvSpPr>
            <a:spLocks noGrp="1"/>
          </p:cNvSpPr>
          <p:nvPr>
            <p:ph type="title"/>
          </p:nvPr>
        </p:nvSpPr>
        <p:spPr/>
        <p:txBody>
          <a:bodyPr/>
          <a:lstStyle/>
          <a:p>
            <a:r>
              <a:rPr lang="en-US" dirty="0"/>
              <a:t>Week 1 Task</a:t>
            </a:r>
          </a:p>
        </p:txBody>
      </p:sp>
      <p:sp>
        <p:nvSpPr>
          <p:cNvPr id="3" name="Marcador de Posição de Conteúdo 2">
            <a:extLst>
              <a:ext uri="{FF2B5EF4-FFF2-40B4-BE49-F238E27FC236}">
                <a16:creationId xmlns:a16="http://schemas.microsoft.com/office/drawing/2014/main" id="{0D0A4E2A-73BD-4F76-94D5-B4132C3FFD7C}"/>
              </a:ext>
            </a:extLst>
          </p:cNvPr>
          <p:cNvSpPr>
            <a:spLocks noGrp="1"/>
          </p:cNvSpPr>
          <p:nvPr>
            <p:ph idx="1"/>
          </p:nvPr>
        </p:nvSpPr>
        <p:spPr/>
        <p:txBody>
          <a:bodyPr>
            <a:normAutofit/>
          </a:bodyPr>
          <a:lstStyle/>
          <a:p>
            <a:pPr marL="0" indent="0">
              <a:buNone/>
            </a:pPr>
            <a:r>
              <a:rPr lang="en-US" dirty="0"/>
              <a:t>Explore Trapped Brownian motion with a numerical simulator, plotting time series x(t), y(t) and z(t) and a 2D (</a:t>
            </a:r>
            <a:r>
              <a:rPr lang="en-US" dirty="0" err="1"/>
              <a:t>xy</a:t>
            </a:r>
            <a:r>
              <a:rPr lang="en-US" dirty="0"/>
              <a:t>) histogram.</a:t>
            </a:r>
          </a:p>
          <a:p>
            <a:pPr marL="0" indent="0">
              <a:buNone/>
            </a:pPr>
            <a:endParaRPr lang="en-US" dirty="0"/>
          </a:p>
        </p:txBody>
      </p:sp>
      <p:pic>
        <p:nvPicPr>
          <p:cNvPr id="7170" name="Picture 2">
            <a:extLst>
              <a:ext uri="{FF2B5EF4-FFF2-40B4-BE49-F238E27FC236}">
                <a16:creationId xmlns:a16="http://schemas.microsoft.com/office/drawing/2014/main" id="{7CC1D011-B20C-45EA-BC7A-B876FFB31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80201"/>
            <a:ext cx="4816899" cy="36126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62784B0-EC8A-476C-B4FC-74773DBED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982" y="2880201"/>
            <a:ext cx="3696018" cy="36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3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43DE6-1BA8-470B-B958-9FF32872C633}"/>
              </a:ext>
            </a:extLst>
          </p:cNvPr>
          <p:cNvSpPr>
            <a:spLocks noGrp="1"/>
          </p:cNvSpPr>
          <p:nvPr>
            <p:ph type="title"/>
          </p:nvPr>
        </p:nvSpPr>
        <p:spPr/>
        <p:txBody>
          <a:bodyPr/>
          <a:lstStyle/>
          <a:p>
            <a:r>
              <a:rPr lang="en-US" dirty="0"/>
              <a:t>Week 1 Task (</a:t>
            </a:r>
            <a:r>
              <a:rPr lang="en-US" dirty="0" err="1"/>
              <a:t>cont</a:t>
            </a:r>
            <a:r>
              <a:rPr lang="en-US" dirty="0"/>
              <a:t>)</a:t>
            </a:r>
          </a:p>
        </p:txBody>
      </p:sp>
      <p:sp>
        <p:nvSpPr>
          <p:cNvPr id="3" name="Marcador de Posição de Conteúdo 2">
            <a:extLst>
              <a:ext uri="{FF2B5EF4-FFF2-40B4-BE49-F238E27FC236}">
                <a16:creationId xmlns:a16="http://schemas.microsoft.com/office/drawing/2014/main" id="{40873A18-7E74-4528-9F30-BE67DC7C2965}"/>
              </a:ext>
            </a:extLst>
          </p:cNvPr>
          <p:cNvSpPr>
            <a:spLocks noGrp="1"/>
          </p:cNvSpPr>
          <p:nvPr>
            <p:ph idx="1"/>
          </p:nvPr>
        </p:nvSpPr>
        <p:spPr/>
        <p:txBody>
          <a:bodyPr/>
          <a:lstStyle/>
          <a:p>
            <a:pPr marL="0" indent="0">
              <a:buNone/>
            </a:pPr>
            <a:endParaRPr lang="en-US" dirty="0"/>
          </a:p>
          <a:p>
            <a:pPr marL="0" indent="0">
              <a:buNone/>
            </a:pPr>
            <a:r>
              <a:rPr lang="en-US" dirty="0"/>
              <a:t>Apply the 3 methods introduced to recover </a:t>
            </a:r>
            <a:r>
              <a:rPr lang="en-US" dirty="0" err="1"/>
              <a:t>k_x</a:t>
            </a:r>
            <a:r>
              <a:rPr lang="en-US" dirty="0"/>
              <a:t> and gamma when possible.</a:t>
            </a:r>
          </a:p>
          <a:p>
            <a:pPr marL="0" indent="0">
              <a:buNone/>
            </a:pPr>
            <a:endParaRPr lang="en-US" dirty="0"/>
          </a:p>
          <a:p>
            <a:pPr marL="0" indent="0">
              <a:buNone/>
            </a:pPr>
            <a:r>
              <a:rPr lang="en-US" dirty="0"/>
              <a:t>Apply the same methods to the data obtained in the laboratory, discuss the results.</a:t>
            </a:r>
          </a:p>
          <a:p>
            <a:pPr marL="0" indent="0">
              <a:buNone/>
            </a:pPr>
            <a:endParaRPr lang="en-US" dirty="0"/>
          </a:p>
          <a:p>
            <a:pPr marL="0" indent="0">
              <a:buNone/>
            </a:pPr>
            <a:r>
              <a:rPr lang="en-US" dirty="0"/>
              <a:t>Link to repo: https://github.com/nunoazevedosilva/PEEC_2021_OT</a:t>
            </a:r>
          </a:p>
          <a:p>
            <a:pPr marL="0" indent="0">
              <a:buNone/>
            </a:pPr>
            <a:endParaRPr lang="en-US" dirty="0"/>
          </a:p>
        </p:txBody>
      </p:sp>
    </p:spTree>
    <p:extLst>
      <p:ext uri="{BB962C8B-B14F-4D97-AF65-F5344CB8AC3E}">
        <p14:creationId xmlns:p14="http://schemas.microsoft.com/office/powerpoint/2010/main" val="146147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90059-F474-4BB3-AFE4-0348A8B1020B}"/>
              </a:ext>
            </a:extLst>
          </p:cNvPr>
          <p:cNvSpPr>
            <a:spLocks noGrp="1"/>
          </p:cNvSpPr>
          <p:nvPr>
            <p:ph type="title"/>
          </p:nvPr>
        </p:nvSpPr>
        <p:spPr/>
        <p:txBody>
          <a:bodyPr/>
          <a:lstStyle/>
          <a:p>
            <a:r>
              <a:rPr lang="en-US" dirty="0"/>
              <a:t>Some Applications</a:t>
            </a:r>
          </a:p>
        </p:txBody>
      </p:sp>
      <p:pic>
        <p:nvPicPr>
          <p:cNvPr id="7" name="Imagem 6">
            <a:extLst>
              <a:ext uri="{FF2B5EF4-FFF2-40B4-BE49-F238E27FC236}">
                <a16:creationId xmlns:a16="http://schemas.microsoft.com/office/drawing/2014/main" id="{2EB0D11D-39BC-46CD-9432-0829E3295218}"/>
              </a:ext>
            </a:extLst>
          </p:cNvPr>
          <p:cNvPicPr>
            <a:picLocks noChangeAspect="1"/>
          </p:cNvPicPr>
          <p:nvPr/>
        </p:nvPicPr>
        <p:blipFill>
          <a:blip r:embed="rId2"/>
          <a:stretch>
            <a:fillRect/>
          </a:stretch>
        </p:blipFill>
        <p:spPr>
          <a:xfrm>
            <a:off x="7838280" y="1614097"/>
            <a:ext cx="4244651" cy="2387197"/>
          </a:xfrm>
          <a:prstGeom prst="rect">
            <a:avLst/>
          </a:prstGeom>
        </p:spPr>
      </p:pic>
      <p:sp>
        <p:nvSpPr>
          <p:cNvPr id="3" name="Marcador de Posição de Conteúdo 2">
            <a:extLst>
              <a:ext uri="{FF2B5EF4-FFF2-40B4-BE49-F238E27FC236}">
                <a16:creationId xmlns:a16="http://schemas.microsoft.com/office/drawing/2014/main" id="{850E108E-309D-4D3D-BEDD-FFA168224811}"/>
              </a:ext>
            </a:extLst>
          </p:cNvPr>
          <p:cNvSpPr>
            <a:spLocks noGrp="1"/>
          </p:cNvSpPr>
          <p:nvPr>
            <p:ph idx="1"/>
          </p:nvPr>
        </p:nvSpPr>
        <p:spPr/>
        <p:txBody>
          <a:bodyPr/>
          <a:lstStyle/>
          <a:p>
            <a:pPr marL="0" indent="0">
              <a:buNone/>
            </a:pPr>
            <a:r>
              <a:rPr lang="en-US" dirty="0"/>
              <a:t>Manipulating particles</a:t>
            </a:r>
          </a:p>
          <a:p>
            <a:pPr marL="0" indent="0">
              <a:buNone/>
            </a:pPr>
            <a:endParaRPr lang="en-US" dirty="0"/>
          </a:p>
          <a:p>
            <a:pPr marL="0" indent="0">
              <a:buNone/>
            </a:pPr>
            <a:endParaRPr lang="en-US" dirty="0"/>
          </a:p>
          <a:p>
            <a:pPr marL="0" indent="0">
              <a:buNone/>
            </a:pPr>
            <a:r>
              <a:rPr lang="en-US" dirty="0"/>
              <a:t>Sensing small forces</a:t>
            </a:r>
          </a:p>
          <a:p>
            <a:pPr marL="0" indent="0">
              <a:buNone/>
            </a:pPr>
            <a:endParaRPr lang="en-US" dirty="0"/>
          </a:p>
          <a:p>
            <a:pPr marL="0" indent="0">
              <a:buNone/>
            </a:pPr>
            <a:endParaRPr lang="en-US" dirty="0"/>
          </a:p>
          <a:p>
            <a:pPr marL="0" indent="0">
              <a:buNone/>
            </a:pPr>
            <a:r>
              <a:rPr lang="en-US" dirty="0"/>
              <a:t>Probing small particles</a:t>
            </a:r>
          </a:p>
        </p:txBody>
      </p:sp>
      <p:pic>
        <p:nvPicPr>
          <p:cNvPr id="5" name="Imagem 4">
            <a:extLst>
              <a:ext uri="{FF2B5EF4-FFF2-40B4-BE49-F238E27FC236}">
                <a16:creationId xmlns:a16="http://schemas.microsoft.com/office/drawing/2014/main" id="{29B435B4-EB07-41B9-B743-4014A8DFD72E}"/>
              </a:ext>
            </a:extLst>
          </p:cNvPr>
          <p:cNvPicPr>
            <a:picLocks noChangeAspect="1"/>
          </p:cNvPicPr>
          <p:nvPr/>
        </p:nvPicPr>
        <p:blipFill>
          <a:blip r:embed="rId3"/>
          <a:stretch>
            <a:fillRect/>
          </a:stretch>
        </p:blipFill>
        <p:spPr>
          <a:xfrm>
            <a:off x="5245506" y="1690611"/>
            <a:ext cx="2381803" cy="2232506"/>
          </a:xfrm>
          <a:prstGeom prst="rect">
            <a:avLst/>
          </a:prstGeom>
        </p:spPr>
      </p:pic>
      <p:pic>
        <p:nvPicPr>
          <p:cNvPr id="9" name="Imagem 8">
            <a:extLst>
              <a:ext uri="{FF2B5EF4-FFF2-40B4-BE49-F238E27FC236}">
                <a16:creationId xmlns:a16="http://schemas.microsoft.com/office/drawing/2014/main" id="{2CF5B829-B860-45CD-9ADB-AC06E1BFC33C}"/>
              </a:ext>
            </a:extLst>
          </p:cNvPr>
          <p:cNvPicPr>
            <a:picLocks noChangeAspect="1"/>
          </p:cNvPicPr>
          <p:nvPr/>
        </p:nvPicPr>
        <p:blipFill>
          <a:blip r:embed="rId4"/>
          <a:stretch>
            <a:fillRect/>
          </a:stretch>
        </p:blipFill>
        <p:spPr>
          <a:xfrm>
            <a:off x="7885471" y="4082630"/>
            <a:ext cx="3865459" cy="489988"/>
          </a:xfrm>
          <a:prstGeom prst="rect">
            <a:avLst/>
          </a:prstGeom>
        </p:spPr>
      </p:pic>
      <p:pic>
        <p:nvPicPr>
          <p:cNvPr id="11" name="Imagem 10">
            <a:extLst>
              <a:ext uri="{FF2B5EF4-FFF2-40B4-BE49-F238E27FC236}">
                <a16:creationId xmlns:a16="http://schemas.microsoft.com/office/drawing/2014/main" id="{2D079166-F949-4308-B757-034497DC8F0E}"/>
              </a:ext>
            </a:extLst>
          </p:cNvPr>
          <p:cNvPicPr>
            <a:picLocks noChangeAspect="1"/>
          </p:cNvPicPr>
          <p:nvPr/>
        </p:nvPicPr>
        <p:blipFill>
          <a:blip r:embed="rId5"/>
          <a:stretch>
            <a:fillRect/>
          </a:stretch>
        </p:blipFill>
        <p:spPr>
          <a:xfrm>
            <a:off x="5167727" y="4038109"/>
            <a:ext cx="2537359" cy="380035"/>
          </a:xfrm>
          <a:prstGeom prst="rect">
            <a:avLst/>
          </a:prstGeom>
        </p:spPr>
      </p:pic>
      <p:pic>
        <p:nvPicPr>
          <p:cNvPr id="13" name="Imagem 12">
            <a:extLst>
              <a:ext uri="{FF2B5EF4-FFF2-40B4-BE49-F238E27FC236}">
                <a16:creationId xmlns:a16="http://schemas.microsoft.com/office/drawing/2014/main" id="{B5531997-3E98-4232-9C23-D55E501E3B36}"/>
              </a:ext>
            </a:extLst>
          </p:cNvPr>
          <p:cNvPicPr>
            <a:picLocks noChangeAspect="1"/>
          </p:cNvPicPr>
          <p:nvPr/>
        </p:nvPicPr>
        <p:blipFill>
          <a:blip r:embed="rId6"/>
          <a:stretch>
            <a:fillRect/>
          </a:stretch>
        </p:blipFill>
        <p:spPr>
          <a:xfrm>
            <a:off x="6923592" y="4726667"/>
            <a:ext cx="5268408" cy="1296247"/>
          </a:xfrm>
          <a:prstGeom prst="rect">
            <a:avLst/>
          </a:prstGeom>
        </p:spPr>
      </p:pic>
      <p:pic>
        <p:nvPicPr>
          <p:cNvPr id="2050" name="Picture 2">
            <a:extLst>
              <a:ext uri="{FF2B5EF4-FFF2-40B4-BE49-F238E27FC236}">
                <a16:creationId xmlns:a16="http://schemas.microsoft.com/office/drawing/2014/main" id="{7B100A91-26B5-41EE-8612-EEE0E4E4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5827" y="4828161"/>
            <a:ext cx="2437765" cy="132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1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6C37241-AA6C-41E6-90D4-4D5BA137D4E0}"/>
              </a:ext>
            </a:extLst>
          </p:cNvPr>
          <p:cNvPicPr>
            <a:picLocks noChangeAspect="1"/>
          </p:cNvPicPr>
          <p:nvPr/>
        </p:nvPicPr>
        <p:blipFill>
          <a:blip r:embed="rId2"/>
          <a:stretch>
            <a:fillRect/>
          </a:stretch>
        </p:blipFill>
        <p:spPr>
          <a:xfrm>
            <a:off x="4355691" y="1530657"/>
            <a:ext cx="7596512" cy="3952500"/>
          </a:xfrm>
          <a:prstGeom prst="rect">
            <a:avLst/>
          </a:prstGeom>
        </p:spPr>
      </p:pic>
      <p:sp>
        <p:nvSpPr>
          <p:cNvPr id="7" name="Marcador de Posição de Conteúdo 2">
            <a:extLst>
              <a:ext uri="{FF2B5EF4-FFF2-40B4-BE49-F238E27FC236}">
                <a16:creationId xmlns:a16="http://schemas.microsoft.com/office/drawing/2014/main" id="{A33D00F6-5966-49AA-9222-F233E11E783C}"/>
              </a:ext>
            </a:extLst>
          </p:cNvPr>
          <p:cNvSpPr>
            <a:spLocks noGrp="1"/>
          </p:cNvSpPr>
          <p:nvPr>
            <p:ph idx="1"/>
          </p:nvPr>
        </p:nvSpPr>
        <p:spPr>
          <a:xfrm>
            <a:off x="838200" y="1825625"/>
            <a:ext cx="3645309" cy="4351338"/>
          </a:xfrm>
        </p:spPr>
        <p:txBody>
          <a:bodyPr>
            <a:normAutofit/>
          </a:bodyPr>
          <a:lstStyle/>
          <a:p>
            <a:pPr marL="0" indent="0">
              <a:buNone/>
            </a:pPr>
            <a:r>
              <a:rPr lang="en-US" dirty="0"/>
              <a:t>Not everything is trappable nor at any wavelength</a:t>
            </a:r>
          </a:p>
          <a:p>
            <a:pPr marL="0" indent="0">
              <a:buNone/>
            </a:pPr>
            <a:endParaRPr lang="en-US" dirty="0"/>
          </a:p>
          <a:p>
            <a:pPr marL="0" indent="0">
              <a:buNone/>
            </a:pPr>
            <a:r>
              <a:rPr lang="en-US" dirty="0"/>
              <a:t>Thus one must choose and configure our setup properly with solid theoretical framework</a:t>
            </a:r>
          </a:p>
          <a:p>
            <a:pPr marL="0" indent="0">
              <a:buNone/>
            </a:pPr>
            <a:endParaRPr lang="en-US" dirty="0"/>
          </a:p>
        </p:txBody>
      </p:sp>
    </p:spTree>
    <p:extLst>
      <p:ext uri="{BB962C8B-B14F-4D97-AF65-F5344CB8AC3E}">
        <p14:creationId xmlns:p14="http://schemas.microsoft.com/office/powerpoint/2010/main" val="176152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Theoretical Concepts</a:t>
            </a:r>
          </a:p>
        </p:txBody>
      </p:sp>
      <p:pic>
        <p:nvPicPr>
          <p:cNvPr id="7" name="Marcador de Posição de Conteúdo 6">
            <a:extLst>
              <a:ext uri="{FF2B5EF4-FFF2-40B4-BE49-F238E27FC236}">
                <a16:creationId xmlns:a16="http://schemas.microsoft.com/office/drawing/2014/main" id="{C47A5EC5-0424-44FC-9EF4-7AB63029C17B}"/>
              </a:ext>
            </a:extLst>
          </p:cNvPr>
          <p:cNvPicPr>
            <a:picLocks noGrp="1" noChangeAspect="1"/>
          </p:cNvPicPr>
          <p:nvPr>
            <p:ph idx="1"/>
          </p:nvPr>
        </p:nvPicPr>
        <p:blipFill>
          <a:blip r:embed="rId2"/>
          <a:stretch>
            <a:fillRect/>
          </a:stretch>
        </p:blipFill>
        <p:spPr>
          <a:xfrm>
            <a:off x="5532120" y="1703827"/>
            <a:ext cx="6278880" cy="4250494"/>
          </a:xfrm>
        </p:spPr>
      </p:pic>
      <p:sp>
        <p:nvSpPr>
          <p:cNvPr id="8" name="Marcador de Posição de Conteúdo 2">
            <a:extLst>
              <a:ext uri="{FF2B5EF4-FFF2-40B4-BE49-F238E27FC236}">
                <a16:creationId xmlns:a16="http://schemas.microsoft.com/office/drawing/2014/main" id="{C2F4E3BF-31A9-4426-9023-5553F9BFECCE}"/>
              </a:ext>
            </a:extLst>
          </p:cNvPr>
          <p:cNvSpPr txBox="1">
            <a:spLocks/>
          </p:cNvSpPr>
          <p:nvPr/>
        </p:nvSpPr>
        <p:spPr>
          <a:xfrm>
            <a:off x="838200" y="1825625"/>
            <a:ext cx="4267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Interplay of two optically induced forces: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Gradient force</a:t>
            </a:r>
          </a:p>
          <a:p>
            <a:pPr marL="0" indent="0">
              <a:buFont typeface="Arial" panose="020B0604020202020204" pitchFamily="34" charset="0"/>
              <a:buNone/>
            </a:pPr>
            <a:r>
              <a:rPr lang="en-US" dirty="0"/>
              <a:t>	Beam shape </a:t>
            </a:r>
          </a:p>
          <a:p>
            <a:pPr marL="0" indent="0">
              <a:buFont typeface="Arial" panose="020B0604020202020204" pitchFamily="34" charset="0"/>
              <a:buNone/>
            </a:pPr>
            <a:r>
              <a:rPr lang="en-US" dirty="0"/>
              <a:t>The Scattering force</a:t>
            </a:r>
          </a:p>
          <a:p>
            <a:pPr marL="0" indent="0">
              <a:buFont typeface="Arial" panose="020B0604020202020204" pitchFamily="34" charset="0"/>
              <a:buNone/>
            </a:pPr>
            <a:r>
              <a:rPr lang="en-US" dirty="0"/>
              <a:t>	Radiation pressure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739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Scattering Force</a:t>
            </a:r>
          </a:p>
        </p:txBody>
      </p:sp>
      <p:pic>
        <p:nvPicPr>
          <p:cNvPr id="4" name="Imagem 3">
            <a:extLst>
              <a:ext uri="{FF2B5EF4-FFF2-40B4-BE49-F238E27FC236}">
                <a16:creationId xmlns:a16="http://schemas.microsoft.com/office/drawing/2014/main" id="{8E33F904-4349-4EA5-BCAF-8A6FEACC6757}"/>
              </a:ext>
            </a:extLst>
          </p:cNvPr>
          <p:cNvPicPr>
            <a:picLocks noChangeAspect="1"/>
          </p:cNvPicPr>
          <p:nvPr/>
        </p:nvPicPr>
        <p:blipFill>
          <a:blip r:embed="rId2"/>
          <a:stretch>
            <a:fillRect/>
          </a:stretch>
        </p:blipFill>
        <p:spPr>
          <a:xfrm>
            <a:off x="2673324" y="1990545"/>
            <a:ext cx="7277550" cy="3800655"/>
          </a:xfrm>
          <a:prstGeom prst="rect">
            <a:avLst/>
          </a:prstGeom>
        </p:spPr>
      </p:pic>
    </p:spTree>
    <p:extLst>
      <p:ext uri="{BB962C8B-B14F-4D97-AF65-F5344CB8AC3E}">
        <p14:creationId xmlns:p14="http://schemas.microsoft.com/office/powerpoint/2010/main" val="194158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Gradient Force</a:t>
            </a:r>
          </a:p>
        </p:txBody>
      </p:sp>
      <p:pic>
        <p:nvPicPr>
          <p:cNvPr id="4098" name="Picture 2">
            <a:extLst>
              <a:ext uri="{FF2B5EF4-FFF2-40B4-BE49-F238E27FC236}">
                <a16:creationId xmlns:a16="http://schemas.microsoft.com/office/drawing/2014/main" id="{643FFB4A-79DD-4A94-BE89-1111795DB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209" y="1675131"/>
            <a:ext cx="6627582" cy="428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2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Gradient Force and Scattering Force</a:t>
            </a:r>
          </a:p>
        </p:txBody>
      </p:sp>
      <p:pic>
        <p:nvPicPr>
          <p:cNvPr id="6146" name="Picture 2">
            <a:extLst>
              <a:ext uri="{FF2B5EF4-FFF2-40B4-BE49-F238E27FC236}">
                <a16:creationId xmlns:a16="http://schemas.microsoft.com/office/drawing/2014/main" id="{E4C425B3-E55B-40CB-BE67-36456AF17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934" y="1506238"/>
            <a:ext cx="7410132" cy="478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7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B8A9A-0824-4F5B-8962-1305B21BD755}"/>
              </a:ext>
            </a:extLst>
          </p:cNvPr>
          <p:cNvSpPr>
            <a:spLocks noGrp="1"/>
          </p:cNvSpPr>
          <p:nvPr>
            <p:ph type="title"/>
          </p:nvPr>
        </p:nvSpPr>
        <p:spPr/>
        <p:txBody>
          <a:bodyPr/>
          <a:lstStyle/>
          <a:p>
            <a:r>
              <a:rPr lang="en-US" dirty="0"/>
              <a:t>Harmonic approximation</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A0F9D40E-9F45-4D57-A622-BEDABBE54632}"/>
                  </a:ext>
                </a:extLst>
              </p:cNvPr>
              <p:cNvSpPr>
                <a:spLocks noGrp="1"/>
              </p:cNvSpPr>
              <p:nvPr>
                <p:ph idx="1"/>
              </p:nvPr>
            </p:nvSpPr>
            <p:spPr/>
            <p:txBody>
              <a:bodyPr>
                <a:normAutofit fontScale="77500" lnSpcReduction="20000"/>
              </a:bodyPr>
              <a:lstStyle/>
              <a:p>
                <a:pPr marL="0" indent="0">
                  <a:buNone/>
                </a:pPr>
                <a:r>
                  <a:rPr lang="en-US" dirty="0"/>
                  <a:t>In the ray-optics regime we have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𝐹</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𝑟</m:t>
                          </m:r>
                        </m:e>
                        <m:sub>
                          <m:r>
                            <a:rPr lang="pt-PT" b="0" i="1" smtClean="0">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𝐹</m:t>
                          </m:r>
                        </m:e>
                        <m:sub>
                          <m:r>
                            <a:rPr lang="pt-PT" b="0" i="1" smtClean="0">
                              <a:latin typeface="Cambria Math" panose="02040503050406030204" pitchFamily="18" charset="0"/>
                            </a:rPr>
                            <m:t>𝐺</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𝐹</m:t>
                          </m:r>
                        </m:e>
                        <m:sub>
                          <m:r>
                            <a:rPr lang="pt-PT" b="0" i="1" smtClean="0">
                              <a:latin typeface="Cambria Math" panose="02040503050406030204" pitchFamily="18" charset="0"/>
                            </a:rPr>
                            <m:t>𝑆</m:t>
                          </m:r>
                        </m:sub>
                      </m:sSub>
                      <m:r>
                        <a:rPr lang="pt-PT" b="0" i="1" smtClean="0">
                          <a:latin typeface="Cambria Math" panose="02040503050406030204" pitchFamily="18" charset="0"/>
                        </a:rPr>
                        <m:t>=</m:t>
                      </m:r>
                      <m:r>
                        <a:rPr lang="pt-PT" b="0" i="1" smtClean="0">
                          <a:latin typeface="Cambria Math" panose="02040503050406030204" pitchFamily="18" charset="0"/>
                        </a:rPr>
                        <m:t>𝛼</m:t>
                      </m:r>
                      <m:r>
                        <m:rPr>
                          <m:sty m:val="p"/>
                        </m:rPr>
                        <a:rPr lang="pt-PT" b="0" i="0" smtClean="0">
                          <a:latin typeface="Cambria Math" panose="02040503050406030204" pitchFamily="18" charset="0"/>
                        </a:rPr>
                        <m:t>∇</m:t>
                      </m:r>
                      <m:r>
                        <a:rPr lang="pt-PT" b="0" i="1" smtClean="0">
                          <a:latin typeface="Cambria Math" panose="02040503050406030204" pitchFamily="18" charset="0"/>
                        </a:rPr>
                        <m:t>𝐼</m:t>
                      </m:r>
                      <m:r>
                        <a:rPr lang="pt-PT" b="0" i="1" smtClean="0">
                          <a:latin typeface="Cambria Math" panose="02040503050406030204" pitchFamily="18" charset="0"/>
                        </a:rPr>
                        <m:t>(</m:t>
                      </m:r>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r>
                        <a:rPr lang="pt-PT" b="0" i="1" smtClean="0">
                          <a:latin typeface="Cambria Math" panose="02040503050406030204" pitchFamily="18" charset="0"/>
                        </a:rPr>
                        <m:t>𝛽</m:t>
                      </m:r>
                      <m:r>
                        <a:rPr lang="pt-PT" b="0" i="1" smtClean="0">
                          <a:latin typeface="Cambria Math" panose="02040503050406030204" pitchFamily="18" charset="0"/>
                        </a:rPr>
                        <m:t>𝐼</m:t>
                      </m:r>
                      <m:r>
                        <a:rPr lang="pt-PT" b="0" i="1" smtClean="0">
                          <a:latin typeface="Cambria Math" panose="02040503050406030204" pitchFamily="18" charset="0"/>
                        </a:rPr>
                        <m:t>(</m:t>
                      </m:r>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Typically our beam shape is of Gaussian </a:t>
                </a:r>
                <a:r>
                  <a:rPr lang="en-US" dirty="0" err="1"/>
                  <a:t>type,i.e</a:t>
                </a:r>
                <a:r>
                  <a:rPr lang="en-US" dirty="0"/>
                  <a:t>.</a:t>
                </a:r>
              </a:p>
              <a:p>
                <a:pPr marL="0" indent="0">
                  <a:buNone/>
                </a:pPr>
                <a:endParaRPr lang="en-US" dirty="0"/>
              </a:p>
              <a:p>
                <a:pPr marL="0" indent="0" algn="ctr">
                  <a:buNone/>
                </a:pPr>
                <a14:m>
                  <m:oMath xmlns:m="http://schemas.openxmlformats.org/officeDocument/2006/math">
                    <m:r>
                      <a:rPr lang="pt-PT" b="0" i="1" smtClean="0">
                        <a:latin typeface="Cambria Math" panose="02040503050406030204" pitchFamily="18" charset="0"/>
                      </a:rPr>
                      <m:t>𝐼</m:t>
                    </m:r>
                    <m:d>
                      <m:dPr>
                        <m:ctrlPr>
                          <a:rPr lang="pt-PT" b="0" i="1" smtClean="0">
                            <a:latin typeface="Cambria Math" panose="02040503050406030204" pitchFamily="18" charset="0"/>
                          </a:rPr>
                        </m:ctrlPr>
                      </m:dPr>
                      <m:e>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e>
                    </m:d>
                    <m:r>
                      <a:rPr lang="pt-PT" b="0" i="1" smtClean="0">
                        <a:latin typeface="Cambria Math" panose="02040503050406030204" pitchFamily="18" charset="0"/>
                      </a:rPr>
                      <m:t>=</m:t>
                    </m:r>
                    <m:r>
                      <a:rPr lang="pt-PT" b="0" i="1" smtClean="0">
                        <a:latin typeface="Cambria Math" panose="02040503050406030204" pitchFamily="18" charset="0"/>
                      </a:rPr>
                      <m:t>𝐴𝑒𝑥𝑝</m:t>
                    </m:r>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b="0" i="1" smtClean="0">
                            <a:latin typeface="Cambria Math" panose="02040503050406030204" pitchFamily="18" charset="0"/>
                          </a:rPr>
                          <m:t>2</m:t>
                        </m:r>
                        <m:sSup>
                          <m:sSupPr>
                            <m:ctrlPr>
                              <a:rPr lang="pt-PT" b="0" i="1" smtClean="0">
                                <a:latin typeface="Cambria Math" panose="02040503050406030204" pitchFamily="18" charset="0"/>
                              </a:rPr>
                            </m:ctrlPr>
                          </m:sSupPr>
                          <m:e>
                            <m:d>
                              <m:dPr>
                                <m:ctrlPr>
                                  <a:rPr lang="pt-PT" b="0" i="1" smtClean="0">
                                    <a:latin typeface="Cambria Math" panose="02040503050406030204" pitchFamily="18" charset="0"/>
                                  </a:rPr>
                                </m:ctrlPr>
                              </m:dPr>
                              <m:e>
                                <m:r>
                                  <a:rPr lang="pt-PT" b="0" i="1" smtClean="0">
                                    <a:latin typeface="Cambria Math" panose="02040503050406030204" pitchFamily="18" charset="0"/>
                                  </a:rPr>
                                  <m:t>𝑥</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0</m:t>
                                    </m:r>
                                  </m:sub>
                                </m:sSub>
                              </m:e>
                            </m:d>
                          </m:e>
                          <m:sup>
                            <m:r>
                              <a:rPr lang="pt-PT" b="0" i="1" smtClean="0">
                                <a:latin typeface="Cambria Math" panose="02040503050406030204" pitchFamily="18" charset="0"/>
                              </a:rPr>
                              <m:t>2</m:t>
                            </m:r>
                          </m:sup>
                        </m:sSup>
                      </m:num>
                      <m:den>
                        <m:sSubSup>
                          <m:sSubSupPr>
                            <m:ctrlPr>
                              <a:rPr lang="pt-PT" b="0" i="1" smtClean="0">
                                <a:latin typeface="Cambria Math" panose="02040503050406030204" pitchFamily="18" charset="0"/>
                              </a:rPr>
                            </m:ctrlPr>
                          </m:sSubSupPr>
                          <m:e>
                            <m:r>
                              <a:rPr lang="pt-PT" b="0" i="1" smtClean="0">
                                <a:latin typeface="Cambria Math" panose="02040503050406030204" pitchFamily="18" charset="0"/>
                              </a:rPr>
                              <m:t>𝑤</m:t>
                            </m:r>
                          </m:e>
                          <m:sub>
                            <m:r>
                              <a:rPr lang="pt-PT" b="0" i="1" smtClean="0">
                                <a:latin typeface="Cambria Math" panose="02040503050406030204" pitchFamily="18" charset="0"/>
                              </a:rPr>
                              <m:t>𝑥</m:t>
                            </m:r>
                          </m:sub>
                          <m:sup>
                            <m:r>
                              <a:rPr lang="pt-PT" b="0" i="1" smtClean="0">
                                <a:latin typeface="Cambria Math" panose="02040503050406030204" pitchFamily="18" charset="0"/>
                              </a:rPr>
                              <m:t>2</m:t>
                            </m:r>
                          </m:sup>
                        </m:sSubSup>
                      </m:den>
                    </m:f>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b="0" i="1" smtClean="0">
                            <a:latin typeface="Cambria Math" panose="02040503050406030204" pitchFamily="18" charset="0"/>
                          </a:rPr>
                          <m:t>2</m:t>
                        </m:r>
                        <m:sSup>
                          <m:sSupPr>
                            <m:ctrlPr>
                              <a:rPr lang="pt-PT" i="1">
                                <a:latin typeface="Cambria Math" panose="02040503050406030204" pitchFamily="18" charset="0"/>
                              </a:rPr>
                            </m:ctrlPr>
                          </m:sSupPr>
                          <m:e>
                            <m:d>
                              <m:dPr>
                                <m:ctrlPr>
                                  <a:rPr lang="pt-PT" i="1">
                                    <a:latin typeface="Cambria Math" panose="02040503050406030204" pitchFamily="18" charset="0"/>
                                  </a:rPr>
                                </m:ctrlPr>
                              </m:dPr>
                              <m:e>
                                <m:r>
                                  <a:rPr lang="pt-PT" b="0" i="1" smtClean="0">
                                    <a:latin typeface="Cambria Math" panose="02040503050406030204" pitchFamily="18" charset="0"/>
                                  </a:rPr>
                                  <m:t>𝑦</m:t>
                                </m:r>
                                <m:r>
                                  <a:rPr lang="pt-PT" i="1">
                                    <a:latin typeface="Cambria Math" panose="02040503050406030204" pitchFamily="18" charset="0"/>
                                  </a:rPr>
                                  <m:t>−</m:t>
                                </m:r>
                                <m:sSub>
                                  <m:sSubPr>
                                    <m:ctrlPr>
                                      <a:rPr lang="pt-PT" i="1">
                                        <a:latin typeface="Cambria Math" panose="02040503050406030204" pitchFamily="18" charset="0"/>
                                      </a:rPr>
                                    </m:ctrlPr>
                                  </m:sSubPr>
                                  <m:e>
                                    <m:r>
                                      <a:rPr lang="pt-PT" b="0" i="1" smtClean="0">
                                        <a:latin typeface="Cambria Math" panose="02040503050406030204" pitchFamily="18" charset="0"/>
                                      </a:rPr>
                                      <m:t>𝑦</m:t>
                                    </m:r>
                                  </m:e>
                                  <m:sub>
                                    <m:r>
                                      <a:rPr lang="pt-PT" i="1">
                                        <a:latin typeface="Cambria Math" panose="02040503050406030204" pitchFamily="18" charset="0"/>
                                      </a:rPr>
                                      <m:t>0</m:t>
                                    </m:r>
                                  </m:sub>
                                </m:sSub>
                              </m:e>
                            </m:d>
                          </m:e>
                          <m:sup>
                            <m:r>
                              <a:rPr lang="pt-PT" i="1">
                                <a:latin typeface="Cambria Math" panose="02040503050406030204" pitchFamily="18" charset="0"/>
                              </a:rPr>
                              <m:t>2</m:t>
                            </m:r>
                          </m:sup>
                        </m:sSup>
                      </m:num>
                      <m:den>
                        <m:sSubSup>
                          <m:sSubSupPr>
                            <m:ctrlPr>
                              <a:rPr lang="pt-PT" i="1">
                                <a:latin typeface="Cambria Math" panose="02040503050406030204" pitchFamily="18" charset="0"/>
                              </a:rPr>
                            </m:ctrlPr>
                          </m:sSubSupPr>
                          <m:e>
                            <m:r>
                              <a:rPr lang="pt-PT" i="1">
                                <a:latin typeface="Cambria Math" panose="02040503050406030204" pitchFamily="18" charset="0"/>
                              </a:rPr>
                              <m:t>𝑤</m:t>
                            </m:r>
                          </m:e>
                          <m:sub>
                            <m:r>
                              <a:rPr lang="pt-PT" b="0" i="1" smtClean="0">
                                <a:latin typeface="Cambria Math" panose="02040503050406030204" pitchFamily="18" charset="0"/>
                              </a:rPr>
                              <m:t>𝑦</m:t>
                            </m:r>
                          </m:sub>
                          <m:sup>
                            <m:r>
                              <a:rPr lang="pt-PT" i="1">
                                <a:latin typeface="Cambria Math" panose="02040503050406030204" pitchFamily="18" charset="0"/>
                              </a:rPr>
                              <m:t>2</m:t>
                            </m:r>
                          </m:sup>
                        </m:sSubSup>
                      </m:den>
                    </m:f>
                    <m:r>
                      <a:rPr lang="pt-PT" b="0" i="0" smtClean="0">
                        <a:latin typeface="Cambria Math" panose="02040503050406030204" pitchFamily="18" charset="0"/>
                      </a:rPr>
                      <m:t>−</m:t>
                    </m:r>
                    <m:f>
                      <m:fPr>
                        <m:ctrlPr>
                          <a:rPr lang="pt-PT" b="0" i="1" smtClean="0">
                            <a:latin typeface="Cambria Math" panose="02040503050406030204" pitchFamily="18" charset="0"/>
                          </a:rPr>
                        </m:ctrlPr>
                      </m:fPr>
                      <m:num>
                        <m:sSup>
                          <m:sSupPr>
                            <m:ctrlPr>
                              <a:rPr lang="pt-PT" i="1">
                                <a:latin typeface="Cambria Math" panose="02040503050406030204" pitchFamily="18" charset="0"/>
                              </a:rPr>
                            </m:ctrlPr>
                          </m:sSupPr>
                          <m:e>
                            <m:r>
                              <a:rPr lang="pt-PT" b="0" i="1" smtClean="0">
                                <a:latin typeface="Cambria Math" panose="02040503050406030204" pitchFamily="18" charset="0"/>
                              </a:rPr>
                              <m:t>2</m:t>
                            </m:r>
                            <m:d>
                              <m:dPr>
                                <m:ctrlPr>
                                  <a:rPr lang="pt-PT" i="1">
                                    <a:latin typeface="Cambria Math" panose="02040503050406030204" pitchFamily="18" charset="0"/>
                                  </a:rPr>
                                </m:ctrlPr>
                              </m:dPr>
                              <m:e>
                                <m:r>
                                  <a:rPr lang="pt-PT" b="0" i="1" smtClean="0">
                                    <a:latin typeface="Cambria Math" panose="02040503050406030204" pitchFamily="18" charset="0"/>
                                  </a:rPr>
                                  <m:t>𝑧</m:t>
                                </m:r>
                                <m:r>
                                  <a:rPr lang="pt-PT" i="1">
                                    <a:latin typeface="Cambria Math" panose="02040503050406030204" pitchFamily="18" charset="0"/>
                                  </a:rPr>
                                  <m:t>−</m:t>
                                </m:r>
                                <m:sSub>
                                  <m:sSubPr>
                                    <m:ctrlPr>
                                      <a:rPr lang="pt-PT" i="1">
                                        <a:latin typeface="Cambria Math" panose="02040503050406030204" pitchFamily="18" charset="0"/>
                                      </a:rPr>
                                    </m:ctrlPr>
                                  </m:sSubPr>
                                  <m:e>
                                    <m:r>
                                      <a:rPr lang="pt-PT" b="0" i="1" smtClean="0">
                                        <a:latin typeface="Cambria Math" panose="02040503050406030204" pitchFamily="18" charset="0"/>
                                      </a:rPr>
                                      <m:t>𝑧</m:t>
                                    </m:r>
                                  </m:e>
                                  <m:sub>
                                    <m:r>
                                      <a:rPr lang="pt-PT" i="1">
                                        <a:latin typeface="Cambria Math" panose="02040503050406030204" pitchFamily="18" charset="0"/>
                                      </a:rPr>
                                      <m:t>0</m:t>
                                    </m:r>
                                  </m:sub>
                                </m:sSub>
                              </m:e>
                            </m:d>
                          </m:e>
                          <m:sup>
                            <m:r>
                              <a:rPr lang="pt-PT" i="1">
                                <a:latin typeface="Cambria Math" panose="02040503050406030204" pitchFamily="18" charset="0"/>
                              </a:rPr>
                              <m:t>2</m:t>
                            </m:r>
                          </m:sup>
                        </m:sSup>
                      </m:num>
                      <m:den>
                        <m:sSubSup>
                          <m:sSubSupPr>
                            <m:ctrlPr>
                              <a:rPr lang="pt-PT" b="0" i="1" smtClean="0">
                                <a:latin typeface="Cambria Math" panose="02040503050406030204" pitchFamily="18" charset="0"/>
                              </a:rPr>
                            </m:ctrlPr>
                          </m:sSubSupPr>
                          <m:e>
                            <m:r>
                              <a:rPr lang="pt-PT" b="0" i="1" smtClean="0">
                                <a:latin typeface="Cambria Math" panose="02040503050406030204" pitchFamily="18" charset="0"/>
                              </a:rPr>
                              <m:t>𝑤</m:t>
                            </m:r>
                          </m:e>
                          <m:sub>
                            <m:r>
                              <a:rPr lang="pt-PT" b="0" i="1" smtClean="0">
                                <a:latin typeface="Cambria Math" panose="02040503050406030204" pitchFamily="18" charset="0"/>
                              </a:rPr>
                              <m:t>𝑧</m:t>
                            </m:r>
                          </m:sub>
                          <m:sup>
                            <m:r>
                              <a:rPr lang="pt-PT" b="0" i="1" smtClean="0">
                                <a:latin typeface="Cambria Math" panose="02040503050406030204" pitchFamily="18" charset="0"/>
                              </a:rPr>
                              <m:t>2</m:t>
                            </m:r>
                          </m:sup>
                        </m:sSubSup>
                      </m:den>
                    </m:f>
                  </m:oMath>
                </a14:m>
                <a:r>
                  <a:rPr lang="en-US" dirty="0"/>
                  <a:t>)</a:t>
                </a:r>
              </a:p>
              <a:p>
                <a:pPr marL="0" indent="0">
                  <a:buNone/>
                </a:pPr>
                <a:endParaRPr lang="en-US" dirty="0"/>
              </a:p>
              <a:p>
                <a:pPr marL="0" indent="0">
                  <a:buNone/>
                </a:pPr>
                <a:r>
                  <a:rPr lang="en-US" dirty="0"/>
                  <a:t>which means (prove this) that for small displacements we can approximate the optical force by a harmonic potential, i.e.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𝐹</m:t>
                      </m:r>
                      <m:d>
                        <m:dPr>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𝑟</m:t>
                              </m:r>
                            </m:e>
                            <m:sub>
                              <m:r>
                                <a:rPr lang="pt-PT" b="0" i="1" smtClean="0">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e>
                      </m:d>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𝑥</m:t>
                          </m:r>
                        </m:sub>
                      </m:sSub>
                      <m:r>
                        <a:rPr lang="pt-PT" b="0" i="1" smtClean="0">
                          <a:latin typeface="Cambria Math" panose="02040503050406030204" pitchFamily="18" charset="0"/>
                        </a:rPr>
                        <m:t>𝑥</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𝑦</m:t>
                          </m:r>
                        </m:sub>
                      </m:sSub>
                      <m:r>
                        <a:rPr lang="pt-PT" b="0" i="1" smtClean="0">
                          <a:latin typeface="Cambria Math" panose="02040503050406030204" pitchFamily="18" charset="0"/>
                        </a:rPr>
                        <m:t>𝑦</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𝑧</m:t>
                          </m:r>
                        </m:sub>
                      </m:sSub>
                      <m:r>
                        <a:rPr lang="pt-PT" b="0" i="1" smtClean="0">
                          <a:latin typeface="Cambria Math" panose="02040503050406030204" pitchFamily="18" charset="0"/>
                        </a:rPr>
                        <m:t>𝑧</m:t>
                      </m:r>
                    </m:oMath>
                  </m:oMathPara>
                </a14:m>
                <a:endParaRPr lang="en-US" dirty="0"/>
              </a:p>
              <a:p>
                <a:pPr marL="0" indent="0">
                  <a:buNone/>
                </a:pPr>
                <a:endParaRPr lang="en-US" dirty="0"/>
              </a:p>
            </p:txBody>
          </p:sp>
        </mc:Choice>
        <mc:Fallback xmlns="">
          <p:sp>
            <p:nvSpPr>
              <p:cNvPr id="3" name="Marcador de Posição de Conteúdo 2">
                <a:extLst>
                  <a:ext uri="{FF2B5EF4-FFF2-40B4-BE49-F238E27FC236}">
                    <a16:creationId xmlns:a16="http://schemas.microsoft.com/office/drawing/2014/main" id="{A0F9D40E-9F45-4D57-A622-BEDABBE54632}"/>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73489376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680</Words>
  <Application>Microsoft Office PowerPoint</Application>
  <PresentationFormat>Ecrã Panorâmico</PresentationFormat>
  <Paragraphs>131</Paragraphs>
  <Slides>23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23</vt:i4>
      </vt:variant>
    </vt:vector>
  </HeadingPairs>
  <TitlesOfParts>
    <vt:vector size="28" baseType="lpstr">
      <vt:lpstr>Arial</vt:lpstr>
      <vt:lpstr>Calibri</vt:lpstr>
      <vt:lpstr>Calibri Light</vt:lpstr>
      <vt:lpstr>Cambria Math</vt:lpstr>
      <vt:lpstr>Tema do Office</vt:lpstr>
      <vt:lpstr>Introduction to Optical Tweezers</vt:lpstr>
      <vt:lpstr>Optical Tweezers</vt:lpstr>
      <vt:lpstr>Some Applications</vt:lpstr>
      <vt:lpstr>Apresentação do PowerPoint</vt:lpstr>
      <vt:lpstr>Theoretical Concepts</vt:lpstr>
      <vt:lpstr>Scattering Force</vt:lpstr>
      <vt:lpstr>Gradient Force</vt:lpstr>
      <vt:lpstr>Gradient Force and Scattering Force</vt:lpstr>
      <vt:lpstr>Harmonic approximation</vt:lpstr>
      <vt:lpstr>Brownian motion</vt:lpstr>
      <vt:lpstr>Trapped particle with Brownian motion</vt:lpstr>
      <vt:lpstr>Experimental Concepts</vt:lpstr>
      <vt:lpstr>Conventional Configuration</vt:lpstr>
      <vt:lpstr>Fiber Optic Configuration</vt:lpstr>
      <vt:lpstr>Additional configurations</vt:lpstr>
      <vt:lpstr>Calibration - How can we find the optical force?</vt:lpstr>
      <vt:lpstr>Equipartition method</vt:lpstr>
      <vt:lpstr>Power spectral density</vt:lpstr>
      <vt:lpstr>Power spectral density</vt:lpstr>
      <vt:lpstr>Power spectral density</vt:lpstr>
      <vt:lpstr>Potential Analysis</vt:lpstr>
      <vt:lpstr>Week 1 Task</vt:lpstr>
      <vt:lpstr>Week 1 Task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Optical Tweezers</dc:title>
  <dc:creator>Nuno Silva</dc:creator>
  <cp:lastModifiedBy>Nuno Silva</cp:lastModifiedBy>
  <cp:revision>2</cp:revision>
  <dcterms:created xsi:type="dcterms:W3CDTF">2022-02-22T16:56:02Z</dcterms:created>
  <dcterms:modified xsi:type="dcterms:W3CDTF">2022-02-23T12:09:52Z</dcterms:modified>
</cp:coreProperties>
</file>