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57" r:id="rId3"/>
    <p:sldId id="329" r:id="rId4"/>
    <p:sldId id="330" r:id="rId5"/>
    <p:sldId id="328" r:id="rId6"/>
    <p:sldId id="292" r:id="rId7"/>
    <p:sldId id="331" r:id="rId8"/>
    <p:sldId id="293" r:id="rId9"/>
    <p:sldId id="326" r:id="rId10"/>
    <p:sldId id="907" r:id="rId11"/>
    <p:sldId id="294" r:id="rId12"/>
    <p:sldId id="334" r:id="rId13"/>
    <p:sldId id="332" r:id="rId14"/>
    <p:sldId id="336" r:id="rId15"/>
    <p:sldId id="335" r:id="rId16"/>
    <p:sldId id="339" r:id="rId17"/>
    <p:sldId id="337" r:id="rId18"/>
    <p:sldId id="338" r:id="rId19"/>
    <p:sldId id="325" r:id="rId20"/>
    <p:sldId id="341" r:id="rId21"/>
    <p:sldId id="260" r:id="rId22"/>
    <p:sldId id="258" r:id="rId23"/>
    <p:sldId id="25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71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7AF99B72-D677-4B1B-95C0-B89975F5789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E5C2420A-F592-4F10-A681-C14FD53BAB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7F8D9-BD8F-4BCF-8B67-2F395FA29DE1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4736F78-C34E-44F8-A895-315BE9C2FDA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5AA51AD-B57F-45CC-AFE7-F0C17DAA36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82197-C413-4120-A578-CFDE61F69FE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540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AAFCE-C705-40BE-B37F-0F581A6E897A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8526B-E1B9-4BAD-8C2B-8A851AEDA41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4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6F927F-256C-47E6-8CC0-640C426C7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67B7EC-53DF-44FA-A6F7-909B2527D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F778758-5CC3-4454-9700-26FE8BE13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F90AEC-7943-4795-89B4-BD21AF31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8FBD602-1078-4DAC-9E58-E44EA26A0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7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D3A15-2D7D-4B34-90A8-8647E5F7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D8A4172-E515-4B15-91C6-004DE48917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76EFF43-751A-4688-B923-9139C308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AA2A1BB-4360-4934-84BA-0C484F59E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59390C-0559-44D9-BB8D-7C38525F9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39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0A62E1F-9AD5-4BAF-878F-776DD2AAD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02DA16C5-5C1A-49DF-86B0-0E0F734FF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234252-3A38-4165-BB58-B2BC97AE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206175-AA03-4865-B616-5387D30E6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4965FF1-A4BE-4C67-8866-3F9A8ED79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69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5"/>
          <p:cNvSpPr>
            <a:spLocks noGrp="1"/>
          </p:cNvSpPr>
          <p:nvPr>
            <p:ph type="body" sz="quarter" idx="10" hasCustomPrompt="1"/>
          </p:nvPr>
        </p:nvSpPr>
        <p:spPr>
          <a:xfrm>
            <a:off x="641130" y="173477"/>
            <a:ext cx="10699532" cy="82631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000" b="1" baseline="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641131" y="1303283"/>
            <a:ext cx="10699531" cy="53182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2200"/>
              </a:spcBef>
              <a:buFontTx/>
              <a:buNone/>
              <a:defRPr sz="2000">
                <a:latin typeface="CMU Bright" panose="02000603000000000000" pitchFamily="2" charset="0"/>
                <a:ea typeface="CMU Bright" panose="02000603000000000000" pitchFamily="2" charset="0"/>
                <a:cs typeface="CMU Bright" panose="02000603000000000000" pitchFamily="2" charset="0"/>
              </a:defRPr>
            </a:lvl1pPr>
          </a:lstStyle>
          <a:p>
            <a:pPr lvl="0"/>
            <a:r>
              <a:rPr lang="en-US" dirty="0"/>
              <a:t>Click to add text – 1 column</a:t>
            </a:r>
          </a:p>
        </p:txBody>
      </p:sp>
    </p:spTree>
    <p:extLst>
      <p:ext uri="{BB962C8B-B14F-4D97-AF65-F5344CB8AC3E}">
        <p14:creationId xmlns:p14="http://schemas.microsoft.com/office/powerpoint/2010/main" val="3842746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0DF09-3C27-42F2-AB83-BDB5D08FB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7BAE9A-7632-46FC-AED0-7594C33B1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027EB2B-FD1A-4A3A-B986-C5597267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798F7126-F805-49B1-9249-8078AFA31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F0AA6DF-D16F-4C53-8C40-F5D4AF26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58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B1D962-EEE8-4A75-996A-60C30C071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65FC0E4-EB7A-48B7-BFCB-0701A70C8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6436D4C-7873-45FD-9DB7-EF21912A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4EE9E47-8A6E-4777-B2ED-4C700F9E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CD08505-3334-4BED-A625-CCEC149E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2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D10B9-38D1-40E4-88C6-A4432BAFA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5064EB6-B642-4FEC-BA22-8251B76880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97C2EC3-0160-4B59-8B3E-831D44A5F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6B5E83-3EA0-4250-817F-11DC6E4CF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BBEE2899-12DB-4645-85FB-6B565C07C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B42EF8D-3524-4578-91EA-63341E576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66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0275CD-0599-495A-9826-CA037E33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EB0B8D2-71A9-4DFD-8F16-C4D7F05CC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12A05A4-1FDC-4935-B98D-FDAADB4721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21BAA5B-A4F7-421D-A350-781735841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44AC47DC-DD4B-49B0-B9B8-C73E4535ED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96C1E92B-1051-42F4-82BA-00A78080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446701A0-DF4A-4D4B-8082-357F8DF2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4D73720-6FC9-4236-BA10-FA03CDC2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56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4BFCD2-3BA1-46C5-BF8B-4303B1BAE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8D882A35-A4EF-4B8C-A02F-01008DF5F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8EB73E3-D990-4E36-9AC9-E5C20675F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12F375A-D568-4DC5-9912-AF27FC04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88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8C86AA3-96F3-4F05-803B-382ED7C1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A68DB49A-E815-4027-8C12-5B60C476E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8C2451DE-CE4C-481B-B475-F41A1E226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8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7290A6-E233-472E-B9B2-9E4D301B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ED95152-4722-4E60-8FAB-D5E0514F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117F51D4-9CD4-48AE-8B68-8D231FF5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F48DF9-873B-4039-8ABC-7102B0B07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527A2C32-0B92-4869-A740-9C9F31A8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1D461E3-4707-4537-B0B1-032E7DA4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5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4203C-E462-4BDE-BA22-9D505E851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1BA39D4-F5A6-466F-9CDA-2A885D3D5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7F8B6E5-6BC8-4C9D-AB7C-64E5694ED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326970F-95DF-4C74-A17C-1AA5DB25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ABFD83F-595E-43CB-A4A7-0F1111EE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4F8D01-B0CB-47B0-941A-FF6D4E1D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A8C136C-8643-4A4E-BE5C-8F688C8A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 dirty="0"/>
              <a:t>Clique para editar o estilo de título do Modelo Global</a:t>
            </a:r>
            <a:endParaRPr lang="en-US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80503C3-DD97-454C-9BA2-D30CF170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46E66DB-2039-439E-B1C3-FC6BB4E6B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5F32-BBD3-4808-BE4D-D396CB9B90BD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4CC742C-42EB-4EBC-8E5A-5A733BBEF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13B89EC-B3B2-4B79-99B8-6ABF08D33E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7DD65-1030-41F2-BF75-DBE96404D50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7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MU Sans Serif" panose="02000603000000000000" pitchFamily="2" charset="0"/>
          <a:ea typeface="CMU Sans Serif" panose="02000603000000000000" pitchFamily="2" charset="0"/>
          <a:cs typeface="CMU Sans Serif" panose="02000603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MU Bright" panose="02000603000000000000" pitchFamily="2" charset="0"/>
          <a:ea typeface="CMU Bright" panose="02000603000000000000" pitchFamily="2" charset="0"/>
          <a:cs typeface="CMU Bright" panose="02000603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png"/><Relationship Id="rId5" Type="http://schemas.openxmlformats.org/officeDocument/2006/relationships/image" Target="../media/image8.emf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16A34-6679-4F0E-97E2-075950AAA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Fluids of Light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60A9DC-A1D3-4C9C-A7B0-57E78AA9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Numerical Methods</a:t>
            </a:r>
          </a:p>
        </p:txBody>
      </p:sp>
    </p:spTree>
    <p:extLst>
      <p:ext uri="{BB962C8B-B14F-4D97-AF65-F5344CB8AC3E}">
        <p14:creationId xmlns:p14="http://schemas.microsoft.com/office/powerpoint/2010/main" val="1474789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0" y="1303283"/>
            <a:ext cx="10273613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Direct space – Finite Differences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Advantages : Versatility; Stable;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Disadvantages:  Computational load (smaller integration steps)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</a:t>
            </a:r>
          </a:p>
          <a:p>
            <a:pPr marL="457200" lvl="1" indent="0">
              <a:buNone/>
            </a:pPr>
            <a:endParaRPr lang="en-US" dirty="0">
              <a:latin typeface="+mj-lt"/>
            </a:endParaRP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Reciprocal Space – </a:t>
            </a:r>
            <a:r>
              <a:rPr lang="en-US" dirty="0" err="1">
                <a:latin typeface="+mj-lt"/>
              </a:rPr>
              <a:t>Pseudospectral</a:t>
            </a:r>
            <a:r>
              <a:rPr lang="en-US" dirty="0">
                <a:latin typeface="+mj-lt"/>
              </a:rPr>
              <a:t> Methods 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Advantages: FFT;</a:t>
            </a:r>
          </a:p>
          <a:p>
            <a:pPr marL="457200" lvl="1" indent="0">
              <a:buNone/>
            </a:pPr>
            <a:r>
              <a:rPr lang="en-US" dirty="0">
                <a:latin typeface="+mj-lt"/>
              </a:rPr>
              <a:t>	Disadvantages: Periodic Boundary Conditions;</a:t>
            </a: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B1BCC79A-ACCA-47FC-B0A3-F0C5E81334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Mathematical methods</a:t>
            </a:r>
          </a:p>
        </p:txBody>
      </p:sp>
    </p:spTree>
    <p:extLst>
      <p:ext uri="{BB962C8B-B14F-4D97-AF65-F5344CB8AC3E}">
        <p14:creationId xmlns:p14="http://schemas.microsoft.com/office/powerpoint/2010/main" val="384594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1154257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latin typeface="Myriad Pro" panose="020B0503030403020204" pitchFamily="34" charset="0"/>
              </a:rPr>
              <a:t>Formal mathematical solution for the GNLSE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0E42-121B-4614-AA15-4310621F6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619" y="2468249"/>
            <a:ext cx="4249266" cy="1459529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F48D51-78F7-4FCA-9836-33845F9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2468249"/>
            <a:ext cx="5931659" cy="132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CE2943-70E0-4625-8A66-C1649868A59D}"/>
              </a:ext>
            </a:extLst>
          </p:cNvPr>
          <p:cNvCxnSpPr>
            <a:cxnSpLocks/>
          </p:cNvCxnSpPr>
          <p:nvPr/>
        </p:nvCxnSpPr>
        <p:spPr>
          <a:xfrm>
            <a:off x="6807196" y="3198013"/>
            <a:ext cx="630105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636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1154257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Formal mathematical solution for the GNLSE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600" i="1" dirty="0">
                <a:latin typeface="Myriad Pro" panose="020B0503030403020204" pitchFamily="34" charset="0"/>
              </a:rPr>
              <a:t>Solution:</a:t>
            </a: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0E42-121B-4614-AA15-4310621F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8619" y="2468249"/>
            <a:ext cx="4249266" cy="1459529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68B664-99C2-46BD-BE70-4A3CDE321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4111" y="4278459"/>
            <a:ext cx="7286171" cy="118003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F48D51-78F7-4FCA-9836-33845F9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2468249"/>
            <a:ext cx="5931659" cy="132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CE2943-70E0-4625-8A66-C1649868A59D}"/>
              </a:ext>
            </a:extLst>
          </p:cNvPr>
          <p:cNvCxnSpPr>
            <a:cxnSpLocks/>
          </p:cNvCxnSpPr>
          <p:nvPr/>
        </p:nvCxnSpPr>
        <p:spPr>
          <a:xfrm>
            <a:off x="6807196" y="3198013"/>
            <a:ext cx="630105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820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1154257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Formal mathematical solution for the GNLSE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36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3600" i="1" dirty="0">
                <a:latin typeface="Myriad Pro" panose="020B0503030403020204" pitchFamily="34" charset="0"/>
              </a:rPr>
              <a:t>Solution:</a:t>
            </a: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47C0E42-121B-4614-AA15-4310621F6D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248619" y="2468249"/>
            <a:ext cx="4249266" cy="145952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A1574A8D-B5A7-47EB-B212-163001E84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293" y="5786294"/>
            <a:ext cx="1846726" cy="664361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3D4B8C-7C7E-48D8-AD71-34DC5876B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856" y="5844445"/>
            <a:ext cx="2556426" cy="61957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1B68B664-99C2-46BD-BE70-4A3CDE321C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4111" y="4278459"/>
            <a:ext cx="7286171" cy="1180038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4F48D51-78F7-4FCA-9836-33845F9C0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97" y="2468249"/>
            <a:ext cx="5931659" cy="1328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5" name="Conexão reta unidirecional 14">
            <a:extLst>
              <a:ext uri="{FF2B5EF4-FFF2-40B4-BE49-F238E27FC236}">
                <a16:creationId xmlns:a16="http://schemas.microsoft.com/office/drawing/2014/main" id="{EFCE2943-70E0-4625-8A66-C1649868A59D}"/>
              </a:ext>
            </a:extLst>
          </p:cNvPr>
          <p:cNvCxnSpPr>
            <a:cxnSpLocks/>
          </p:cNvCxnSpPr>
          <p:nvPr/>
        </p:nvCxnSpPr>
        <p:spPr>
          <a:xfrm>
            <a:off x="6807196" y="3198013"/>
            <a:ext cx="630105" cy="1"/>
          </a:xfrm>
          <a:prstGeom prst="straightConnector1">
            <a:avLst/>
          </a:prstGeom>
          <a:ln w="762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888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9" y="1156590"/>
            <a:ext cx="7493456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Myriad Pro" panose="020B0503030403020204" pitchFamily="34" charset="0"/>
              </a:rPr>
              <a:t>Strang-splitting formulation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0FDCF2-6331-41D9-B492-858A4468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61" y="2177976"/>
            <a:ext cx="8604470" cy="124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1655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:a16="http://schemas.microsoft.com/office/drawing/2014/main" id="{E1FD49AB-FDCD-41D7-AAE2-034FF26B4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177" y="3685906"/>
            <a:ext cx="8138823" cy="3172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9" y="1156590"/>
            <a:ext cx="7493456" cy="52807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Strang-splitting formulation</a:t>
            </a: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0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000" dirty="0">
                <a:latin typeface="Myriad Pro" panose="020B0503030403020204" pitchFamily="34" charset="0"/>
              </a:rPr>
              <a:t>Split-step Fourier method (second order)</a:t>
            </a:r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i="1" dirty="0">
              <a:latin typeface="Myriad Pro" panose="020B0503030403020204" pitchFamily="34" charset="0"/>
            </a:endParaRPr>
          </a:p>
          <a:p>
            <a:pPr marL="0" indent="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  <a:p>
            <a:pPr marL="285750" indent="-285750"/>
            <a:endParaRPr lang="en-US" sz="2000" dirty="0">
              <a:latin typeface="Myriad Pro" panose="020B0503030403020204" pitchFamily="34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40FDCF2-6331-41D9-B492-858A4468D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61" y="2177976"/>
            <a:ext cx="8604470" cy="1244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1702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Concatenate two consecutive linear steps (First Same as Last)</a:t>
            </a: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768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Concatenate two consecutive linear steps (First Same as Last)</a:t>
            </a: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	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7BD40-DF58-4542-AD72-B19D54E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4" y="2644948"/>
            <a:ext cx="7158864" cy="172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06061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Concatenate two consecutive linear steps (First Same as Last)</a:t>
            </a: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</a:t>
            </a:r>
            <a:r>
              <a:rPr lang="en-US" sz="2400" dirty="0">
                <a:solidFill>
                  <a:schemeClr val="bg1"/>
                </a:solidFill>
                <a:latin typeface="Myriad Pro" panose="020B0503030403020204" pitchFamily="34" charset="0"/>
              </a:rPr>
              <a:t>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7BD40-DF58-4542-AD72-B19D54E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4" y="2644948"/>
            <a:ext cx="7158864" cy="172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6449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Split-Step Fourier Method</a:t>
            </a:r>
          </a:p>
          <a:p>
            <a:endParaRPr lang="pt-PT" sz="2800" dirty="0"/>
          </a:p>
        </p:txBody>
      </p:sp>
      <p:sp>
        <p:nvSpPr>
          <p:cNvPr id="5" name="Marcador de Posição de Conteúdo 2">
            <a:extLst>
              <a:ext uri="{FF2B5EF4-FFF2-40B4-BE49-F238E27FC236}">
                <a16:creationId xmlns:a16="http://schemas.microsoft.com/office/drawing/2014/main" id="{C473B490-F9F5-4F07-9318-2CCB9FD056B3}"/>
              </a:ext>
            </a:extLst>
          </p:cNvPr>
          <p:cNvSpPr txBox="1">
            <a:spLocks/>
          </p:cNvSpPr>
          <p:nvPr/>
        </p:nvSpPr>
        <p:spPr>
          <a:xfrm>
            <a:off x="616828" y="1156590"/>
            <a:ext cx="10723833" cy="5280700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Advantages: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	Concatenate two consecutive linear steps (First Same as Last)</a:t>
            </a:r>
          </a:p>
          <a:p>
            <a:pPr marL="285750" indent="-285750"/>
            <a:endParaRPr lang="en-US" sz="2400" i="1" u="sng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285750" indent="-285750"/>
            <a:endParaRPr lang="en-US" sz="2400" i="1" u="sng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/>
            <a:endParaRPr lang="en-US" sz="2400" i="1" u="sng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bg1">
                  <a:lumMod val="75000"/>
                </a:schemeClr>
              </a:solidFill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	FFT is a fast algorithm for dealing with the Laplacian term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Myriad Pro" panose="020B0503030403020204" pitchFamily="34" charset="0"/>
              </a:rPr>
              <a:t>	Admits larger integration steps than the finite differences methods for the same 	accuracy.</a:t>
            </a:r>
          </a:p>
          <a:p>
            <a:pPr marL="0" indent="0">
              <a:buNone/>
            </a:pPr>
            <a:endParaRPr lang="en-US" sz="2400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0" indent="0">
              <a:buNone/>
            </a:pPr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i="1" dirty="0">
              <a:latin typeface="Myriad Pro" panose="020B0503030403020204" pitchFamily="34" charset="0"/>
            </a:endParaRPr>
          </a:p>
          <a:p>
            <a:pPr marL="0" indent="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  <a:p>
            <a:pPr marL="285750" indent="-285750"/>
            <a:endParaRPr lang="en-US" sz="2400" dirty="0">
              <a:latin typeface="Myriad Pro" panose="020B0503030403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B7BD40-DF58-4542-AD72-B19D54EAC6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64" y="2644948"/>
            <a:ext cx="7158864" cy="17244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6655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02D54-EF1E-421F-A4F9-1E8E72EC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C8B2B5-96E2-4119-B784-2ADD57AA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26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Fluids of Light – NLSE</a:t>
            </a:r>
          </a:p>
          <a:p>
            <a:pPr marL="0" indent="0">
              <a:buNone/>
            </a:pPr>
            <a:r>
              <a:rPr lang="en-US" dirty="0"/>
              <a:t>	analytical considerations</a:t>
            </a:r>
          </a:p>
          <a:p>
            <a:pPr marL="0" indent="0">
              <a:buNone/>
            </a:pPr>
            <a:r>
              <a:rPr lang="en-US" dirty="0"/>
              <a:t>	how to solve it?</a:t>
            </a:r>
          </a:p>
          <a:p>
            <a:pPr marL="0" indent="0">
              <a:buNone/>
            </a:pPr>
            <a:r>
              <a:rPr lang="en-US" dirty="0"/>
              <a:t>		Computational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660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02D54-EF1E-421F-A4F9-1E8E72EC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123"/>
            <a:ext cx="10515600" cy="1325563"/>
          </a:xfrm>
        </p:spPr>
        <p:txBody>
          <a:bodyPr/>
          <a:lstStyle/>
          <a:p>
            <a:r>
              <a:rPr lang="en-US" dirty="0"/>
              <a:t>Scientific Computing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EC8B2B5-96E2-4119-B784-2ADD57AA1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8922"/>
            <a:ext cx="10515600" cy="4870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Many languages, with distinct complexity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Many tools, with distinct purposes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Many hardware, with distinct performances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1026" name="Picture 2" descr="OpenMP - Wikipedia">
            <a:extLst>
              <a:ext uri="{FF2B5EF4-FFF2-40B4-BE49-F238E27FC236}">
                <a16:creationId xmlns:a16="http://schemas.microsoft.com/office/drawing/2014/main" id="{6CF01DF1-4857-4FA7-9638-6030F042F6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8957" y="5565019"/>
            <a:ext cx="3065578" cy="993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DA - Wikipedia">
            <a:extLst>
              <a:ext uri="{FF2B5EF4-FFF2-40B4-BE49-F238E27FC236}">
                <a16:creationId xmlns:a16="http://schemas.microsoft.com/office/drawing/2014/main" id="{18CF11ED-1BA0-47CC-8519-01B1E4F8A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247" y="5426919"/>
            <a:ext cx="2095947" cy="1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CL - Wikipedia">
            <a:extLst>
              <a:ext uri="{FF2B5EF4-FFF2-40B4-BE49-F238E27FC236}">
                <a16:creationId xmlns:a16="http://schemas.microsoft.com/office/drawing/2014/main" id="{53ACCC8B-E90A-449D-94FC-52648E4BF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230" y="5542792"/>
            <a:ext cx="2396169" cy="108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++ Enum Class: Enumerations in C/C++ (traditional enum vs enum class) Part  1 - DEV Community">
            <a:extLst>
              <a:ext uri="{FF2B5EF4-FFF2-40B4-BE49-F238E27FC236}">
                <a16:creationId xmlns:a16="http://schemas.microsoft.com/office/drawing/2014/main" id="{1625F246-F958-43E7-BE03-510D2BB6E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808" y="1996166"/>
            <a:ext cx="1913553" cy="803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elcome to Python.org">
            <a:extLst>
              <a:ext uri="{FF2B5EF4-FFF2-40B4-BE49-F238E27FC236}">
                <a16:creationId xmlns:a16="http://schemas.microsoft.com/office/drawing/2014/main" id="{92DDFF8A-76CE-496C-9014-2B7D28099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1782" y="1996166"/>
            <a:ext cx="3151026" cy="890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ixar o Visual Studio 2019 para Windows e Mac">
            <a:extLst>
              <a:ext uri="{FF2B5EF4-FFF2-40B4-BE49-F238E27FC236}">
                <a16:creationId xmlns:a16="http://schemas.microsoft.com/office/drawing/2014/main" id="{13626CDB-C112-4BAB-BD3C-F399941E1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812" y="3486238"/>
            <a:ext cx="1287043" cy="1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rojeto Jupyter – Wikipédia, a enciclopédia livre">
            <a:extLst>
              <a:ext uri="{FF2B5EF4-FFF2-40B4-BE49-F238E27FC236}">
                <a16:creationId xmlns:a16="http://schemas.microsoft.com/office/drawing/2014/main" id="{46A340BA-30CD-4618-A34E-8E31E320C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1014" y="3503815"/>
            <a:ext cx="1095633" cy="126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itHub - arrayfire/arrayfire: ArrayFire: a general purpose GPU library.">
            <a:extLst>
              <a:ext uri="{FF2B5EF4-FFF2-40B4-BE49-F238E27FC236}">
                <a16:creationId xmlns:a16="http://schemas.microsoft.com/office/drawing/2014/main" id="{7D25371F-03C7-4EBC-8BA0-5C07EA38D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2456" y="3881786"/>
            <a:ext cx="3588774" cy="5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Matplotlib Tutorial - javatpoint">
            <a:extLst>
              <a:ext uri="{FF2B5EF4-FFF2-40B4-BE49-F238E27FC236}">
                <a16:creationId xmlns:a16="http://schemas.microsoft.com/office/drawing/2014/main" id="{F83ABC07-4820-4CD0-8AA8-A6EC2D2A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822" y="3582716"/>
            <a:ext cx="1229308" cy="122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3908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CB945A-CE85-8959-A7E0-1714FAD67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052657-CEAC-7F3F-6465-B05AB2A99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5D739D-4B3F-74E1-E96B-1231B74F9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In (1+1)d, plot the dynamics of a gaussian shape wave propagating along z.</a:t>
            </a:r>
          </a:p>
          <a:p>
            <a:pPr marL="0" indent="0">
              <a:buNone/>
            </a:pPr>
            <a:r>
              <a:rPr lang="en-US" sz="2400" dirty="0"/>
              <a:t>a) Start with a width of 20 micrometers. Compare with the results of 600 micrometers.</a:t>
            </a:r>
          </a:p>
          <a:p>
            <a:pPr marL="0" indent="0">
              <a:buNone/>
            </a:pPr>
            <a:r>
              <a:rPr lang="en-US" sz="2400" dirty="0"/>
              <a:t>b)Vary the intensity (e.g. 40mW/cm^2 to 4000mW/cm^2) and see what happens;</a:t>
            </a:r>
          </a:p>
          <a:p>
            <a:pPr marL="0" indent="0">
              <a:buNone/>
            </a:pPr>
            <a:r>
              <a:rPr lang="en-US" sz="2400" dirty="0"/>
              <a:t>c) Collide two gaussians by adding a velocity (i.e. gradient of a phase)</a:t>
            </a:r>
          </a:p>
          <a:p>
            <a:pPr marL="742950" indent="-742950">
              <a:buAutoNum type="arabicPeriod"/>
            </a:pPr>
            <a:endParaRPr lang="en-US" sz="4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2796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F8E2E-5453-4353-B70F-2EE1191B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AF92D6-13BD-4604-9F1B-BB462E2F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5800" dirty="0"/>
              <a:t>Compute the </a:t>
            </a:r>
            <a:r>
              <a:rPr lang="en-US" sz="5800" dirty="0" err="1"/>
              <a:t>Bogoliubov</a:t>
            </a:r>
            <a:r>
              <a:rPr lang="en-US" sz="5800" dirty="0"/>
              <a:t> dispersion relation of a 1d fluid using an oceanographic technique.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a)Simulate a 1d fluid + random noise;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b)Compute the dispersion relation by taking the 2d </a:t>
            </a:r>
            <a:r>
              <a:rPr lang="en-US" sz="3600" dirty="0" err="1"/>
              <a:t>fourier</a:t>
            </a:r>
            <a:r>
              <a:rPr lang="en-US" sz="3600" dirty="0"/>
              <a:t> transform of (abs(field)**2-1), perform the necessary </a:t>
            </a:r>
            <a:r>
              <a:rPr lang="en-US" sz="3600" dirty="0" err="1"/>
              <a:t>fftshifts</a:t>
            </a:r>
            <a:r>
              <a:rPr lang="en-US" sz="3600" dirty="0"/>
              <a:t> and display on a 2d density plot(use </a:t>
            </a:r>
            <a:r>
              <a:rPr lang="en-US" sz="3600" dirty="0" err="1"/>
              <a:t>imshow</a:t>
            </a:r>
            <a:r>
              <a:rPr lang="en-US" sz="3600" dirty="0"/>
              <a:t> and log10(</a:t>
            </a:r>
            <a:r>
              <a:rPr lang="en-US" sz="3600" dirty="0" err="1"/>
              <a:t>fft</a:t>
            </a:r>
            <a:r>
              <a:rPr lang="en-US" sz="3600" dirty="0"/>
              <a:t>..))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c)Compare with the predicted results for the </a:t>
            </a:r>
            <a:r>
              <a:rPr lang="en-US" sz="3600" dirty="0" err="1"/>
              <a:t>Bogoliubov</a:t>
            </a:r>
            <a:r>
              <a:rPr lang="en-US" sz="3600" dirty="0"/>
              <a:t> theory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D4EEBB-61BC-4FA6-9B7B-837767D27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30" y="4942735"/>
            <a:ext cx="1912786" cy="57155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B276134-0646-4E09-8A01-579BD4915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496" y="5029423"/>
            <a:ext cx="1798476" cy="4115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D42B573-D82D-4F1C-9F16-C48445506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0934" y="5003701"/>
            <a:ext cx="2362405" cy="5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56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F8E2E-5453-4353-B70F-2EE1191B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6AF92D6-13BD-4604-9F1B-BB462E2F3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Compute the momentum decay for a fluid interacting with a defect.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a)Simulate the 2d fluid with a gaussian defect;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b)Compute the momentum for each z; </a:t>
            </a:r>
          </a:p>
          <a:p>
            <a:pPr marL="0" indent="0">
              <a:buNone/>
            </a:pPr>
            <a:r>
              <a:rPr lang="en-US" sz="3600" dirty="0"/>
              <a:t>integral(1j * </a:t>
            </a:r>
            <a:r>
              <a:rPr lang="en-US" sz="3600" dirty="0" err="1"/>
              <a:t>conj</a:t>
            </a:r>
            <a:r>
              <a:rPr lang="en-US" sz="3600" dirty="0"/>
              <a:t>(psi)*(Dx psi))/2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c)Plot (1d) the evolution of Px in z;</a:t>
            </a:r>
          </a:p>
        </p:txBody>
      </p:sp>
    </p:spTree>
    <p:extLst>
      <p:ext uri="{BB962C8B-B14F-4D97-AF65-F5344CB8AC3E}">
        <p14:creationId xmlns:p14="http://schemas.microsoft.com/office/powerpoint/2010/main" val="1432540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/>
              <a:t>Generalization of the nonlinear term of the normal Nonlinear Schrödinger equation: commonly called </a:t>
            </a:r>
            <a:r>
              <a:rPr lang="en-US" sz="2800" b="1" i="1" dirty="0"/>
              <a:t>GNLSE</a:t>
            </a:r>
            <a:endParaRPr lang="en-US" b="1" i="1" dirty="0"/>
          </a:p>
          <a:p>
            <a:endParaRPr lang="pt-PT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9F123A-A163-467A-806E-AFBF99097597}"/>
              </a:ext>
            </a:extLst>
          </p:cNvPr>
          <p:cNvGrpSpPr/>
          <p:nvPr/>
        </p:nvGrpSpPr>
        <p:grpSpPr>
          <a:xfrm>
            <a:off x="5990896" y="1869341"/>
            <a:ext cx="5394524" cy="3431378"/>
            <a:chOff x="5957002" y="1303283"/>
            <a:chExt cx="5394524" cy="343137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67DA0B6-45A0-4301-9E2A-50AD2F0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03" y="1303283"/>
              <a:ext cx="5191323" cy="127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20B92BF-9491-40BA-998C-F996D2056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2" y="3567044"/>
              <a:ext cx="5212574" cy="116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752D495-3DBB-4231-B0F1-C96E8B6CCAC0}"/>
                </a:ext>
              </a:extLst>
            </p:cNvPr>
            <p:cNvSpPr/>
            <p:nvPr/>
          </p:nvSpPr>
          <p:spPr>
            <a:xfrm>
              <a:off x="8389257" y="2002737"/>
              <a:ext cx="1451428" cy="2148115"/>
            </a:xfrm>
            <a:prstGeom prst="arc">
              <a:avLst>
                <a:gd name="adj1" fmla="val 18706280"/>
                <a:gd name="adj2" fmla="val 2952085"/>
              </a:avLst>
            </a:prstGeom>
            <a:ln w="762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2C85B-1C3E-41B7-9C0A-649E0F91B005}"/>
                </a:ext>
              </a:extLst>
            </p:cNvPr>
            <p:cNvSpPr/>
            <p:nvPr/>
          </p:nvSpPr>
          <p:spPr>
            <a:xfrm>
              <a:off x="9187543" y="1582058"/>
              <a:ext cx="841828" cy="79828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209490-6F1C-47CA-83ED-C53D074EEC9E}"/>
                </a:ext>
              </a:extLst>
            </p:cNvPr>
            <p:cNvSpPr/>
            <p:nvPr/>
          </p:nvSpPr>
          <p:spPr>
            <a:xfrm>
              <a:off x="8969829" y="3719955"/>
              <a:ext cx="1291772" cy="101470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171646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Generalization of the nonlinear term of the normal Nonlinear Schrödinger equation: commonly called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GNLSE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/>
              <a:t>Envelope/Mean field model</a:t>
            </a:r>
          </a:p>
          <a:p>
            <a:pPr marL="457200" lvl="1" indent="0">
              <a:buNone/>
            </a:pPr>
            <a:endParaRPr lang="en-US" sz="2000" dirty="0">
              <a:latin typeface="Myriad Pro" panose="020B0503030403020204" pitchFamily="34" charset="0"/>
            </a:endParaRPr>
          </a:p>
          <a:p>
            <a:endParaRPr lang="pt-PT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9F123A-A163-467A-806E-AFBF99097597}"/>
              </a:ext>
            </a:extLst>
          </p:cNvPr>
          <p:cNvGrpSpPr/>
          <p:nvPr/>
        </p:nvGrpSpPr>
        <p:grpSpPr>
          <a:xfrm>
            <a:off x="5990896" y="1869341"/>
            <a:ext cx="5394524" cy="3431378"/>
            <a:chOff x="5957002" y="1303283"/>
            <a:chExt cx="5394524" cy="343137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67DA0B6-45A0-4301-9E2A-50AD2F0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03" y="1303283"/>
              <a:ext cx="5191323" cy="127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20B92BF-9491-40BA-998C-F996D2056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2" y="3567044"/>
              <a:ext cx="5212574" cy="116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752D495-3DBB-4231-B0F1-C96E8B6CCAC0}"/>
                </a:ext>
              </a:extLst>
            </p:cNvPr>
            <p:cNvSpPr/>
            <p:nvPr/>
          </p:nvSpPr>
          <p:spPr>
            <a:xfrm>
              <a:off x="8389257" y="2002737"/>
              <a:ext cx="1451428" cy="2148115"/>
            </a:xfrm>
            <a:prstGeom prst="arc">
              <a:avLst>
                <a:gd name="adj1" fmla="val 18706280"/>
                <a:gd name="adj2" fmla="val 2952085"/>
              </a:avLst>
            </a:prstGeom>
            <a:ln w="762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2C85B-1C3E-41B7-9C0A-649E0F91B005}"/>
                </a:ext>
              </a:extLst>
            </p:cNvPr>
            <p:cNvSpPr/>
            <p:nvPr/>
          </p:nvSpPr>
          <p:spPr>
            <a:xfrm>
              <a:off x="9187543" y="1582058"/>
              <a:ext cx="841828" cy="79828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209490-6F1C-47CA-83ED-C53D074EEC9E}"/>
                </a:ext>
              </a:extLst>
            </p:cNvPr>
            <p:cNvSpPr/>
            <p:nvPr/>
          </p:nvSpPr>
          <p:spPr>
            <a:xfrm>
              <a:off x="8969829" y="3719955"/>
              <a:ext cx="1291772" cy="101470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3725693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Generalization of the nonlinear term of the normal Nonlinear Schrödinger equation: commonly called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GNLSE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/>
              <a:t>Envelope/Mean field model</a:t>
            </a:r>
          </a:p>
          <a:p>
            <a:endParaRPr lang="en-US" dirty="0"/>
          </a:p>
          <a:p>
            <a:pPr lvl="1"/>
            <a:r>
              <a:rPr lang="en-US" sz="2000" dirty="0">
                <a:latin typeface="Myriad Pro" panose="020B0503030403020204" pitchFamily="34" charset="0"/>
              </a:rPr>
              <a:t>Describes the evolution of the envelope of a wave propagating in nonlinear media</a:t>
            </a:r>
          </a:p>
          <a:p>
            <a:pPr lvl="1"/>
            <a:endParaRPr lang="en-US" sz="2000" dirty="0">
              <a:latin typeface="Myriad Pro" panose="020B0503030403020204" pitchFamily="34" charset="0"/>
            </a:endParaRPr>
          </a:p>
          <a:p>
            <a:endParaRPr lang="pt-PT" sz="1800" dirty="0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4F9F123A-A163-467A-806E-AFBF99097597}"/>
              </a:ext>
            </a:extLst>
          </p:cNvPr>
          <p:cNvGrpSpPr/>
          <p:nvPr/>
        </p:nvGrpSpPr>
        <p:grpSpPr>
          <a:xfrm>
            <a:off x="5990896" y="1869341"/>
            <a:ext cx="5394524" cy="3431378"/>
            <a:chOff x="5957002" y="1303283"/>
            <a:chExt cx="5394524" cy="3431378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167DA0B6-45A0-4301-9E2A-50AD2F08C1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60203" y="1303283"/>
              <a:ext cx="5191323" cy="12724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C20B92BF-9491-40BA-998C-F996D20562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7002" y="3567044"/>
              <a:ext cx="5212574" cy="1167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D752D495-3DBB-4231-B0F1-C96E8B6CCAC0}"/>
                </a:ext>
              </a:extLst>
            </p:cNvPr>
            <p:cNvSpPr/>
            <p:nvPr/>
          </p:nvSpPr>
          <p:spPr>
            <a:xfrm>
              <a:off x="8389257" y="2002737"/>
              <a:ext cx="1451428" cy="2148115"/>
            </a:xfrm>
            <a:prstGeom prst="arc">
              <a:avLst>
                <a:gd name="adj1" fmla="val 18706280"/>
                <a:gd name="adj2" fmla="val 2952085"/>
              </a:avLst>
            </a:prstGeom>
            <a:ln w="762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F32C85B-1C3E-41B7-9C0A-649E0F91B005}"/>
                </a:ext>
              </a:extLst>
            </p:cNvPr>
            <p:cNvSpPr/>
            <p:nvPr/>
          </p:nvSpPr>
          <p:spPr>
            <a:xfrm>
              <a:off x="9187543" y="1582058"/>
              <a:ext cx="841828" cy="79828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209490-6F1C-47CA-83ED-C53D074EEC9E}"/>
                </a:ext>
              </a:extLst>
            </p:cNvPr>
            <p:cNvSpPr/>
            <p:nvPr/>
          </p:nvSpPr>
          <p:spPr>
            <a:xfrm>
              <a:off x="8969829" y="3719955"/>
              <a:ext cx="1291772" cy="1014706"/>
            </a:xfrm>
            <a:prstGeom prst="ellipse">
              <a:avLst/>
            </a:prstGeom>
            <a:solidFill>
              <a:srgbClr val="FFC000">
                <a:alpha val="2784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64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Generalization of the nonlinear term of the normal Nonlinear Schrödinger equation: commonly called </a:t>
            </a:r>
            <a:r>
              <a:rPr lang="en-US" sz="2800" b="1" i="1" dirty="0">
                <a:solidFill>
                  <a:schemeClr val="bg1">
                    <a:lumMod val="75000"/>
                  </a:schemeClr>
                </a:solidFill>
              </a:rPr>
              <a:t>GNLSE</a:t>
            </a:r>
            <a:endParaRPr lang="en-US" b="1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u="sng" dirty="0">
                <a:solidFill>
                  <a:schemeClr val="bg1">
                    <a:lumMod val="75000"/>
                  </a:schemeClr>
                </a:solidFill>
              </a:rPr>
              <a:t>Envelope/Mean field model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Describes the evolution of the envelope of a wave propagating in nonlinear media</a:t>
            </a:r>
          </a:p>
          <a:p>
            <a:pPr lvl="1"/>
            <a:endParaRPr lang="en-US" sz="2000" dirty="0">
              <a:latin typeface="Myriad Pro" panose="020B0503030403020204" pitchFamily="34" charset="0"/>
            </a:endParaRPr>
          </a:p>
          <a:p>
            <a:pPr lvl="1"/>
            <a:r>
              <a:rPr lang="en-US" sz="2000" dirty="0">
                <a:latin typeface="Myriad Pro" panose="020B0503030403020204" pitchFamily="34" charset="0"/>
              </a:rPr>
              <a:t>Dynamical equilibrium between dispersion/diffraction and nonlinear effects </a:t>
            </a:r>
          </a:p>
          <a:p>
            <a:endParaRPr lang="pt-PT" sz="1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706A9E-8A0D-4F2C-B6D7-C527E564D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9502" y="1731257"/>
            <a:ext cx="6272498" cy="446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97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latin typeface="Myriad Pro" panose="020B0503030403020204" pitchFamily="34" charset="0"/>
              </a:rPr>
              <a:t>Admits solitons and solitary-type solutions, i.e. localized solutions (in some of the dimensions) that maintains its shape throughout propagation</a:t>
            </a: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endParaRPr lang="pt-PT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7E8B5A-F3E1-4B6A-9C43-3B714784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24" y="1303283"/>
            <a:ext cx="5576990" cy="209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34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1" y="1303283"/>
            <a:ext cx="5102846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Myriad Pro" panose="020B0503030403020204" pitchFamily="34" charset="0"/>
              </a:rPr>
              <a:t>Admits solitons and solitary-type solutions, i.e. localized solutions (in some of the dimensions) that maintains its shape throughout propagation</a:t>
            </a: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endParaRPr lang="en-US" dirty="0">
              <a:latin typeface="Myriad Pro" panose="020B0503030403020204" pitchFamily="34" charset="0"/>
            </a:endParaRPr>
          </a:p>
          <a:p>
            <a:pPr lvl="1"/>
            <a:r>
              <a:rPr lang="en-US" dirty="0">
                <a:latin typeface="Myriad Pro" panose="020B0503030403020204" pitchFamily="34" charset="0"/>
              </a:rPr>
              <a:t>Generally non-</a:t>
            </a:r>
            <a:r>
              <a:rPr lang="en-US" dirty="0" err="1">
                <a:latin typeface="Myriad Pro" panose="020B0503030403020204" pitchFamily="34" charset="0"/>
              </a:rPr>
              <a:t>integrable</a:t>
            </a:r>
            <a:r>
              <a:rPr lang="en-US" dirty="0">
                <a:latin typeface="Myriad Pro" panose="020B0503030403020204" pitchFamily="34" charset="0"/>
              </a:rPr>
              <a:t> if not the usual (1+1)-dimensional equation</a:t>
            </a: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endParaRPr lang="pt-PT" sz="24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57E8B5A-F3E1-4B6A-9C43-3B714784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24" y="1303283"/>
            <a:ext cx="5576990" cy="20924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D2440D2-5476-4CF7-A7B5-F03A3FAD64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775" t="14881" r="28052" b="15391"/>
          <a:stretch/>
        </p:blipFill>
        <p:spPr>
          <a:xfrm>
            <a:off x="8648762" y="3699233"/>
            <a:ext cx="3389996" cy="301008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78EF7F5-398E-462C-A974-9EEA0865975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738" t="14578" r="27143" b="20635"/>
          <a:stretch/>
        </p:blipFill>
        <p:spPr>
          <a:xfrm>
            <a:off x="5572573" y="3699233"/>
            <a:ext cx="3235846" cy="261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09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DA49B1E0-6C4D-4668-8409-6394269FA5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000" dirty="0"/>
              <a:t>Generalized Nonlinear Schrödinger equation</a:t>
            </a:r>
          </a:p>
          <a:p>
            <a:endParaRPr lang="pt-PT" sz="28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26DAEBA3-799F-4E27-8B31-F2008A8A197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1130" y="1303283"/>
            <a:ext cx="10273613" cy="5318233"/>
          </a:xfrm>
        </p:spPr>
        <p:txBody>
          <a:bodyPr/>
          <a:lstStyle/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endParaRPr lang="en-US" dirty="0">
              <a:latin typeface="Myriad Pro" panose="020B0503030403020204" pitchFamily="34" charset="0"/>
            </a:endParaRPr>
          </a:p>
          <a:p>
            <a:pPr marL="457200" lvl="1" indent="0">
              <a:buNone/>
            </a:pPr>
            <a:r>
              <a:rPr lang="en-US" dirty="0">
                <a:latin typeface="Myriad Pro" panose="020B0503030403020204" pitchFamily="34" charset="0"/>
              </a:rPr>
              <a:t>Applications: nonlinear optics, Bose-Einstein Condensates, Plasma physics, </a:t>
            </a:r>
            <a:r>
              <a:rPr lang="en-US" dirty="0" err="1">
                <a:latin typeface="Myriad Pro" panose="020B0503030403020204" pitchFamily="34" charset="0"/>
              </a:rPr>
              <a:t>superfluids</a:t>
            </a:r>
            <a:r>
              <a:rPr lang="en-US" dirty="0">
                <a:latin typeface="Myriad Pro" panose="020B0503030403020204" pitchFamily="34" charset="0"/>
              </a:rPr>
              <a:t>, Black-holes, (insert any other physics branch here)</a:t>
            </a:r>
          </a:p>
        </p:txBody>
      </p:sp>
    </p:spTree>
    <p:extLst>
      <p:ext uri="{BB962C8B-B14F-4D97-AF65-F5344CB8AC3E}">
        <p14:creationId xmlns:p14="http://schemas.microsoft.com/office/powerpoint/2010/main" val="12354226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756</Words>
  <Application>Microsoft Office PowerPoint</Application>
  <PresentationFormat>Ecrã Panorâmico</PresentationFormat>
  <Paragraphs>240</Paragraphs>
  <Slides>23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23</vt:i4>
      </vt:variant>
    </vt:vector>
  </HeadingPairs>
  <TitlesOfParts>
    <vt:vector size="29" baseType="lpstr">
      <vt:lpstr>Arial</vt:lpstr>
      <vt:lpstr>Calibri</vt:lpstr>
      <vt:lpstr>CMU Bright</vt:lpstr>
      <vt:lpstr>CMU Sans Serif</vt:lpstr>
      <vt:lpstr>Myriad Pro</vt:lpstr>
      <vt:lpstr>Tema do Office</vt:lpstr>
      <vt:lpstr>Quantum Fluids of Light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Scientific Computing</vt:lpstr>
      <vt:lpstr>Exercise 1</vt:lpstr>
      <vt:lpstr>Exercise 2</vt:lpstr>
      <vt:lpstr>Exercise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Fluids of Light</dc:title>
  <dc:creator>Nuno Silva</dc:creator>
  <cp:lastModifiedBy> </cp:lastModifiedBy>
  <cp:revision>22</cp:revision>
  <dcterms:created xsi:type="dcterms:W3CDTF">2021-03-11T08:30:21Z</dcterms:created>
  <dcterms:modified xsi:type="dcterms:W3CDTF">2025-04-10T09:17:53Z</dcterms:modified>
</cp:coreProperties>
</file>