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1165" r:id="rId11"/>
    <p:sldId id="1164" r:id="rId12"/>
    <p:sldId id="1166" r:id="rId13"/>
    <p:sldId id="1167" r:id="rId14"/>
    <p:sldId id="1168" r:id="rId15"/>
    <p:sldId id="1169" r:id="rId16"/>
    <p:sldId id="11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96" y="123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5098A-AA34-4EDB-AEE4-9CE9884C0EC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FA901-091A-4984-BD67-AF45EDBB95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9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968C1-4232-D0C6-25C9-788AD1A63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776154-B36E-39C2-D4F3-EA26A0A29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077798F-3F50-094E-F295-CCF463D6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6E1E-3CDA-454A-BE1D-57913B04428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6614A90-CDD4-578A-A0E9-1766D43A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1A91F96-C95C-DD63-0148-52B38337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001-5A83-46DC-A9C7-C971FB7621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0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6E30E-0383-840E-244D-35890EAC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376363B-078C-18F7-66FF-D80C13BC5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8A77530-8F58-CAAB-CC99-D13722DD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6E1E-3CDA-454A-BE1D-57913B04428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958229A-B76C-B031-B431-F0131763D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F97F103-461D-AA14-FC67-DC50BFD4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001-5A83-46DC-A9C7-C971FB7621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7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F81133-EB8C-D310-EF3D-7BFB9FD28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C60A798-C534-FA88-1C2A-731E30304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83C4E84-42E9-57E5-C2D4-F8C75A89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6E1E-3CDA-454A-BE1D-57913B04428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077FD81-8C51-7F5C-3A0D-84BCACBA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80A34A8-9731-62D3-9B88-D5C1B242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001-5A83-46DC-A9C7-C971FB7621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08176-DE89-2067-6C16-8DB584BA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C86D67-3E0E-E0D8-34D3-63BBAA245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002585E-9510-4FA6-B625-F4074268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6E1E-3CDA-454A-BE1D-57913B04428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5C3BC7D-8096-817A-42E0-0597C492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F1806B4-6E1B-497F-9363-613272BB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001-5A83-46DC-A9C7-C971FB7621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4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CF0DF-0C56-CACE-ED71-C58784DE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3B47A49-EA62-01D5-3B7F-932A4DD7A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AC20A03-C35A-EE0C-7A50-43E67595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6E1E-3CDA-454A-BE1D-57913B04428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0605644-F650-C09E-BFC9-F2BFB797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EB13A84-2CB9-F3C2-E82A-D135A586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001-5A83-46DC-A9C7-C971FB7621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2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66FD0-E6FF-5123-64C3-85A378F0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1ED8ED-1583-CF44-5A7D-21D6520D6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02C976A-6509-B34E-AC52-7B04E8E1A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24E1E32-2B94-B89A-C519-B69A0366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6E1E-3CDA-454A-BE1D-57913B04428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5F9FAF4-3E4C-F9C3-8217-89F67751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B057D9D-C525-DC06-2309-B98A430B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001-5A83-46DC-A9C7-C971FB7621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2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85DFA-7AA0-ADA7-7C50-FF909B69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B0D94B5-5752-A4D9-59CD-F51F973F8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1606D83-5EC6-2A34-9B41-5E7C67A9E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D733245-726D-8987-8218-A5C0C992A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78413FC-71DF-7938-614C-CFBFC34A6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86C7CEB-E836-2045-02F6-4BEB5EC5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6E1E-3CDA-454A-BE1D-57913B04428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E7B6A5E-9760-284C-11DB-73C52599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096A854-88BC-0F2F-FDE2-3EC92EE7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001-5A83-46DC-A9C7-C971FB7621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6E7FE-6D3F-635E-57F7-DBA2FD74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6EC7E42-BE03-F031-98B1-A4A8A119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6E1E-3CDA-454A-BE1D-57913B04428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F0F37DC-95C7-F13C-6A02-3C1E3794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D91A48C-6185-50AA-E5FE-37506703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001-5A83-46DC-A9C7-C971FB7621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8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412469C-275E-64BF-1A71-E538B00A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6E1E-3CDA-454A-BE1D-57913B04428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517D632-B0BE-5611-43E7-9A7303CB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62B9890-28E6-4238-E4A8-0AB81F89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001-5A83-46DC-A9C7-C971FB7621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40B53-2E85-426E-DD75-689A8E3E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E95D90-49A5-D5CB-C191-0B89C6918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F7E9F76-541D-4D1A-37F6-3A838A848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CD990CC-5241-0715-9ED5-18508B6E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6E1E-3CDA-454A-BE1D-57913B04428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DED433A-4F5C-E0FE-3BFC-C3D180D9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92FCAA4-E5A6-4E7D-E54B-8495C139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001-5A83-46DC-A9C7-C971FB7621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1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0D8DE-0EB0-AF2D-04FE-85C73385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CC8EAE6-4573-94D8-4AF0-11A6D0C52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705AD03-25FD-3232-31DA-3C9DFBE91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48C678F-738F-BE8C-E208-659974AC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6E1E-3CDA-454A-BE1D-57913B04428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A0D39A3-875C-890F-6140-58BCAA72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11CE552-8EB1-CC31-240B-6721D4BE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001-5A83-46DC-A9C7-C971FB7621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2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CB67604-832B-B15A-F6B4-D6251F6A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C29DD7F-1769-5D4D-E6DD-39D2DD3FF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A687C3F-3656-E6B9-31E1-CE7C6B543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96E1E-3CDA-454A-BE1D-57913B04428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CD0B032-FF63-5314-1996-1CFCF5701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53E2300-0824-80DB-1D63-48B6FD076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4001-5A83-46DC-A9C7-C971FB7621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1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4A791-E160-DC12-2458-F0E8B1F9A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Implementing an Extreme Learning Machine with a Nonlinear Chain of Oscillators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7BEB1A-2E3B-4959-A0B8-93EED8AFC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Theoretical Foundations</a:t>
            </a:r>
          </a:p>
        </p:txBody>
      </p:sp>
    </p:spTree>
    <p:extLst>
      <p:ext uri="{BB962C8B-B14F-4D97-AF65-F5344CB8AC3E}">
        <p14:creationId xmlns:p14="http://schemas.microsoft.com/office/powerpoint/2010/main" val="1771490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71875-FA82-16F9-F4E5-6C9BA7EA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Tasks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36FDA7-09CB-D3BC-E22D-E6E2294755D1}"/>
              </a:ext>
            </a:extLst>
          </p:cNvPr>
          <p:cNvSpPr txBox="1"/>
          <p:nvPr/>
        </p:nvSpPr>
        <p:spPr>
          <a:xfrm>
            <a:off x="1014153" y="2050937"/>
            <a:ext cx="5469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Typical Results</a:t>
            </a:r>
          </a:p>
        </p:txBody>
      </p:sp>
    </p:spTree>
    <p:extLst>
      <p:ext uri="{BB962C8B-B14F-4D97-AF65-F5344CB8AC3E}">
        <p14:creationId xmlns:p14="http://schemas.microsoft.com/office/powerpoint/2010/main" val="2322993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71875-FA82-16F9-F4E5-6C9BA7EA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Task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36FDA7-09CB-D3BC-E22D-E6E2294755D1}"/>
              </a:ext>
            </a:extLst>
          </p:cNvPr>
          <p:cNvSpPr txBox="1"/>
          <p:nvPr/>
        </p:nvSpPr>
        <p:spPr>
          <a:xfrm>
            <a:off x="1014153" y="2050937"/>
            <a:ext cx="54697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Classify a two-feature dataset of two classes (Spiral dataset)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3FC72E1-975B-79ED-2B42-F1B85B746D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08" b="52159"/>
          <a:stretch/>
        </p:blipFill>
        <p:spPr>
          <a:xfrm>
            <a:off x="7187224" y="2449508"/>
            <a:ext cx="4059664" cy="328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12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71875-FA82-16F9-F4E5-6C9BA7EA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Tasks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36FDA7-09CB-D3BC-E22D-E6E2294755D1}"/>
              </a:ext>
            </a:extLst>
          </p:cNvPr>
          <p:cNvSpPr txBox="1"/>
          <p:nvPr/>
        </p:nvSpPr>
        <p:spPr>
          <a:xfrm>
            <a:off x="1014153" y="2050937"/>
            <a:ext cx="5469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Typical Results</a:t>
            </a:r>
          </a:p>
        </p:txBody>
      </p:sp>
    </p:spTree>
    <p:extLst>
      <p:ext uri="{BB962C8B-B14F-4D97-AF65-F5344CB8AC3E}">
        <p14:creationId xmlns:p14="http://schemas.microsoft.com/office/powerpoint/2010/main" val="1681261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59A4F-18ED-52DA-09E7-7E534720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the ELM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28A477-28D1-86A6-7317-B188033A2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determines the performance of our ELM?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Empirically, both the encoding scaling A and v are crucial to the performance of the ELM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0296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59A4F-18ED-52DA-09E7-7E534720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the ELM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28A477-28D1-86A6-7317-B188033A2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determines the performance of our ELM?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In the literature, it is discussed [refs] that the performance of a nonlinear dynamical system will increase until the edge of chaos, where the performance breakdown due to the chaoticity of the system.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b="1" dirty="0"/>
              <a:t>Can we verify this in our system?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5700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35C31-439C-98AA-296F-8D7FF05C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Chaos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224E0A8-D118-5702-0CD0-51254B8DF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Some metrics: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b="1" dirty="0"/>
              <a:t>Qualitative</a:t>
            </a:r>
          </a:p>
          <a:p>
            <a:pPr marL="457200" lvl="1" indent="0">
              <a:buNone/>
            </a:pPr>
            <a:r>
              <a:rPr lang="en-US" sz="2800" dirty="0"/>
              <a:t>	Bifurcation Diagrams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b="1" dirty="0"/>
              <a:t>Quantitative</a:t>
            </a:r>
          </a:p>
          <a:p>
            <a:pPr marL="457200" lvl="1" indent="0">
              <a:buNone/>
            </a:pPr>
            <a:r>
              <a:rPr lang="en-US" sz="2800" dirty="0"/>
              <a:t>	Lyapunov Exponents</a:t>
            </a:r>
          </a:p>
        </p:txBody>
      </p:sp>
    </p:spTree>
    <p:extLst>
      <p:ext uri="{BB962C8B-B14F-4D97-AF65-F5344CB8AC3E}">
        <p14:creationId xmlns:p14="http://schemas.microsoft.com/office/powerpoint/2010/main" val="3475260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35C31-439C-98AA-296F-8D7FF05C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Bifurcation Diagrams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224E0A8-D118-5702-0CD0-51254B8DF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Concept</a:t>
            </a:r>
          </a:p>
          <a:p>
            <a:pPr marL="457200" lvl="1" indent="0">
              <a:buNone/>
            </a:pPr>
            <a:r>
              <a:rPr lang="en-US" sz="3200" dirty="0"/>
              <a:t>Follow the maximum value of a variable (after a dropout time) in function of the parameter</a:t>
            </a:r>
          </a:p>
        </p:txBody>
      </p:sp>
      <p:pic>
        <p:nvPicPr>
          <p:cNvPr id="2050" name="Picture 2" descr="Video and references for Olga Paris-Romaskevich's talk (2021) –  Mathematical Summer in Paris">
            <a:extLst>
              <a:ext uri="{FF2B5EF4-FFF2-40B4-BE49-F238E27FC236}">
                <a16:creationId xmlns:a16="http://schemas.microsoft.com/office/drawing/2014/main" id="{DE1D7FD7-4536-1A88-79BD-12495582A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73" y="3602426"/>
            <a:ext cx="3640109" cy="257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87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F7A86-9AE8-D097-E4CE-0C66C2A9B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A685E0-4EF1-A052-F30D-BF0B886E6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Paradigm shift</a:t>
            </a:r>
          </a:p>
          <a:p>
            <a:pPr marL="457200" lvl="1" indent="0">
              <a:buNone/>
            </a:pPr>
            <a:r>
              <a:rPr lang="en-US" sz="2800" dirty="0"/>
              <a:t>from Von </a:t>
            </a:r>
            <a:r>
              <a:rPr lang="en-US" sz="2800" dirty="0" err="1"/>
              <a:t>Neumman</a:t>
            </a:r>
            <a:r>
              <a:rPr lang="en-US" sz="2800" dirty="0"/>
              <a:t> Logic-based operations to optimization/data-driven strategies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D05AB94-BB2D-C40F-EB64-A53928DBB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69" y="3767166"/>
            <a:ext cx="5217475" cy="183561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F980A15-6CF9-D90F-F774-84BD6A728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123" y="3724672"/>
            <a:ext cx="4486579" cy="192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4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F7A86-9AE8-D097-E4CE-0C66C2A9B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Learning Machines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A685E0-4EF1-A052-F30D-BF0B886E6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Why an extreme learning machine?</a:t>
            </a:r>
          </a:p>
          <a:p>
            <a:pPr marL="457200" lvl="1" indent="0">
              <a:buNone/>
            </a:pPr>
            <a:r>
              <a:rPr lang="en-US" sz="2800" dirty="0"/>
              <a:t>The neuromorphic approach requires designing and optimizing a large amount of weights</a:t>
            </a:r>
          </a:p>
          <a:p>
            <a:pPr marL="914400" lvl="2" indent="0">
              <a:buNone/>
            </a:pPr>
            <a:r>
              <a:rPr lang="en-US" sz="2800" dirty="0"/>
              <a:t>Increases the computation time</a:t>
            </a:r>
          </a:p>
          <a:p>
            <a:pPr marL="914400" lvl="2" indent="0">
              <a:buNone/>
            </a:pPr>
            <a:r>
              <a:rPr lang="en-US" sz="2800" dirty="0"/>
              <a:t>Makes physical implementations more challenging (fine tuning a large amount of physical parameters</a:t>
            </a:r>
          </a:p>
          <a:p>
            <a:pPr marL="914400" lvl="2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3302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F7A86-9AE8-D097-E4CE-0C66C2A9B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Learning Machines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6B551AB-8F35-4ED2-4045-C5B9FFB192C9}"/>
              </a:ext>
            </a:extLst>
          </p:cNvPr>
          <p:cNvSpPr txBox="1"/>
          <p:nvPr/>
        </p:nvSpPr>
        <p:spPr>
          <a:xfrm>
            <a:off x="762738" y="1617414"/>
            <a:ext cx="3647338" cy="5389043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Tx/>
              <a:buNone/>
            </a:pPr>
            <a:endParaRPr lang="en-US" sz="2800" b="1" spc="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0" indent="0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Tx/>
              <a:buNone/>
            </a:pPr>
            <a:r>
              <a:rPr lang="en-US" sz="2800" b="1" spc="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How does </a:t>
            </a:r>
            <a:r>
              <a:rPr lang="en-US" sz="2800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it work?</a:t>
            </a:r>
          </a:p>
          <a:p>
            <a:pPr marL="0" indent="0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Tx/>
              <a:buNone/>
            </a:pPr>
            <a:r>
              <a:rPr lang="en-US" sz="2000" b="0" spc="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The reservoir dynamics projects </a:t>
            </a:r>
            <a:r>
              <a:rPr lang="en-US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the input data onto a higher-dimensional space.</a:t>
            </a:r>
          </a:p>
          <a:p>
            <a:pPr>
              <a:spcBef>
                <a:spcPts val="2200"/>
              </a:spcBef>
              <a:buClr>
                <a:schemeClr val="accent3"/>
              </a:buClr>
              <a:buSzPct val="150000"/>
            </a:pPr>
            <a:r>
              <a:rPr lang="en-US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The nonlinear projection allows to turn </a:t>
            </a:r>
            <a:r>
              <a:rPr lang="en-US" sz="2000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nonlinear separable tasks into linear ones. </a:t>
            </a:r>
            <a:endParaRPr lang="en-US" sz="2000" b="1" spc="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38E14A5-D125-C14B-BDF4-C65C90020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213" y="3328270"/>
            <a:ext cx="3168372" cy="307064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3F34CCF-BD8A-2EC7-4AB6-CA138710A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585" y="3172346"/>
            <a:ext cx="4161897" cy="3136952"/>
          </a:xfrm>
          <a:prstGeom prst="rect">
            <a:avLst/>
          </a:prstGeom>
        </p:spPr>
      </p:pic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DAB445F8-1254-DBE2-0CA3-49342A3220CE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262399" y="2143760"/>
            <a:ext cx="311121" cy="118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70B0A860-B969-341A-6709-AD463F286E17}"/>
              </a:ext>
            </a:extLst>
          </p:cNvPr>
          <p:cNvCxnSpPr>
            <a:cxnSpLocks/>
          </p:cNvCxnSpPr>
          <p:nvPr/>
        </p:nvCxnSpPr>
        <p:spPr>
          <a:xfrm>
            <a:off x="9458960" y="2722880"/>
            <a:ext cx="172720" cy="60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72CEC848-DA2B-79F4-863E-97D523663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642" y="3082728"/>
            <a:ext cx="3867251" cy="315644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8EC2DC1-9878-23BE-37C7-220913A535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43284"/>
            <a:ext cx="3901285" cy="161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7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F7A86-9AE8-D097-E4CE-0C66C2A9B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Learning Machines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A685E0-4EF1-A052-F30D-BF0B886E6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r>
              <a:rPr lang="en-US" sz="3200" dirty="0"/>
              <a:t>As such, an extreme learning machine bypasses the tuning of the weights of intermediate layers, optimizing only at the output layer</a:t>
            </a:r>
          </a:p>
          <a:p>
            <a:pPr marL="0" indent="0" algn="just">
              <a:buNone/>
            </a:pPr>
            <a:r>
              <a:rPr lang="en-US" sz="3200" dirty="0"/>
              <a:t>	Eases the training process</a:t>
            </a:r>
          </a:p>
          <a:p>
            <a:pPr marL="0" indent="0" algn="just">
              <a:buNone/>
            </a:pPr>
            <a:r>
              <a:rPr lang="en-US" sz="3200" dirty="0"/>
              <a:t>	Makes physical implementations possible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A52A8A5-01AA-B486-0618-C3290AD3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32" y="3412393"/>
            <a:ext cx="936745" cy="76197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C3B9FF8-09BC-B10F-F7A9-F08D4E551D89}"/>
              </a:ext>
            </a:extLst>
          </p:cNvPr>
          <p:cNvSpPr txBox="1"/>
          <p:nvPr/>
        </p:nvSpPr>
        <p:spPr>
          <a:xfrm>
            <a:off x="838200" y="1974352"/>
            <a:ext cx="2054451" cy="85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Tx/>
              <a:buNone/>
            </a:pPr>
            <a:r>
              <a:rPr lang="en-US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Take each Input state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1F42B41-DFAA-3BD1-538F-9734569F67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482"/>
          <a:stretch/>
        </p:blipFill>
        <p:spPr>
          <a:xfrm>
            <a:off x="6375680" y="3324346"/>
            <a:ext cx="2369867" cy="5306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C186C0B-2D00-0C78-B9FE-2BE3DFCC6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060" y="3742590"/>
            <a:ext cx="2671367" cy="68386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C45F444-5F1F-CA42-F777-DA79EC88DCFD}"/>
              </a:ext>
            </a:extLst>
          </p:cNvPr>
          <p:cNvSpPr txBox="1"/>
          <p:nvPr/>
        </p:nvSpPr>
        <p:spPr>
          <a:xfrm>
            <a:off x="5800995" y="1974352"/>
            <a:ext cx="3330023" cy="85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Tx/>
              <a:buNone/>
            </a:pP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Train a linear transformation that minimizes a given loss function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ADE0C76-2F4B-EF1E-A81B-EA4B7F32B90D}"/>
              </a:ext>
            </a:extLst>
          </p:cNvPr>
          <p:cNvSpPr txBox="1"/>
          <p:nvPr/>
        </p:nvSpPr>
        <p:spPr>
          <a:xfrm>
            <a:off x="3086798" y="1974352"/>
            <a:ext cx="2520050" cy="85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Tx/>
              <a:buNone/>
            </a:pPr>
            <a:r>
              <a:rPr lang="en-US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Project onto an output space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C9C9D81-11BD-C37F-F265-DD2F84B6990E}"/>
              </a:ext>
            </a:extLst>
          </p:cNvPr>
          <p:cNvSpPr txBox="1"/>
          <p:nvPr/>
        </p:nvSpPr>
        <p:spPr>
          <a:xfrm>
            <a:off x="9325165" y="1956695"/>
            <a:ext cx="2520050" cy="8524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Tx/>
              <a:buNone/>
            </a:pPr>
            <a:r>
              <a:rPr lang="en-US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Compute!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2EE3BF6-31E2-2415-28F4-6D3D855E11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136" t="31801" r="25239" b="9870"/>
          <a:stretch/>
        </p:blipFill>
        <p:spPr>
          <a:xfrm>
            <a:off x="9782403" y="3208993"/>
            <a:ext cx="1654136" cy="134670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311CFFB-BA3E-338C-92DC-4D90347D6B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502" y="3245506"/>
            <a:ext cx="2741372" cy="11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5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F9441-22AF-57A3-C02C-C9DBD2B1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an extreme learning machine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CDC986-B56C-AB4B-6649-F67052492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make use of a nonlinear oscillator chain, described by the Toda Lattice Equation</a:t>
            </a:r>
          </a:p>
        </p:txBody>
      </p:sp>
      <p:pic>
        <p:nvPicPr>
          <p:cNvPr id="1026" name="Picture 2" descr="coupled">
            <a:extLst>
              <a:ext uri="{FF2B5EF4-FFF2-40B4-BE49-F238E27FC236}">
                <a16:creationId xmlns:a16="http://schemas.microsoft.com/office/drawing/2014/main" id="{FA5B1AC6-3478-8A00-3C01-598BF9A7F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773" y="3429000"/>
            <a:ext cx="20859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D7ECD48F-1623-2551-77DC-007147E7E586}"/>
              </a:ext>
            </a:extLst>
          </p:cNvPr>
          <p:cNvSpPr txBox="1">
            <a:spLocks/>
          </p:cNvSpPr>
          <p:nvPr/>
        </p:nvSpPr>
        <p:spPr>
          <a:xfrm>
            <a:off x="4472664" y="4001294"/>
            <a:ext cx="6941458" cy="21756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Properties: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limit of the harmonic oscillator can be recovered for small v and small displacements</a:t>
            </a:r>
          </a:p>
          <a:p>
            <a:pPr marL="457200" lvl="1" indent="0">
              <a:buNone/>
            </a:pPr>
            <a:r>
              <a:rPr lang="en-US" dirty="0"/>
              <a:t>System can either feature linear or nonlinear dynamics (chaotic or not) varying these parameters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41F40E5-A358-4CD5-5AC1-EC89AE1E2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664" y="3205131"/>
            <a:ext cx="6230219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0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71875-FA82-16F9-F4E5-6C9BA7EA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an extreme learning machine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F53B7A1-ACC2-C002-8855-833258381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048" y="4197436"/>
            <a:ext cx="936745" cy="76197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136E905-FFB7-17CC-7169-7AF02F35AE68}"/>
              </a:ext>
            </a:extLst>
          </p:cNvPr>
          <p:cNvSpPr txBox="1"/>
          <p:nvPr/>
        </p:nvSpPr>
        <p:spPr>
          <a:xfrm>
            <a:off x="903316" y="2759395"/>
            <a:ext cx="2054451" cy="85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Tx/>
              <a:buNone/>
            </a:pPr>
            <a:r>
              <a:rPr lang="en-US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Take each Input state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26BBA89-8EAD-F47D-ADED-0AFF0104AB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482"/>
          <a:stretch/>
        </p:blipFill>
        <p:spPr>
          <a:xfrm>
            <a:off x="6440796" y="4109389"/>
            <a:ext cx="2369867" cy="5306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523D745-8723-2CD2-7865-39067F911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176" y="4527633"/>
            <a:ext cx="2671367" cy="68386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152D9A7-0041-3874-2B21-2C4CE1B3454E}"/>
              </a:ext>
            </a:extLst>
          </p:cNvPr>
          <p:cNvSpPr txBox="1"/>
          <p:nvPr/>
        </p:nvSpPr>
        <p:spPr>
          <a:xfrm>
            <a:off x="5866111" y="2759395"/>
            <a:ext cx="3330023" cy="85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Tx/>
              <a:buNone/>
            </a:pP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Train a linear transformation that minimizes a given loss function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C89DE8A-B6B8-FA46-4A95-D69148BB8A71}"/>
              </a:ext>
            </a:extLst>
          </p:cNvPr>
          <p:cNvSpPr txBox="1"/>
          <p:nvPr/>
        </p:nvSpPr>
        <p:spPr>
          <a:xfrm>
            <a:off x="3151914" y="2759395"/>
            <a:ext cx="2520050" cy="85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Tx/>
              <a:buNone/>
            </a:pPr>
            <a:r>
              <a:rPr lang="en-US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Project onto an output space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8DC5480-E5B9-046C-F575-2BE282A5097E}"/>
              </a:ext>
            </a:extLst>
          </p:cNvPr>
          <p:cNvSpPr txBox="1"/>
          <p:nvPr/>
        </p:nvSpPr>
        <p:spPr>
          <a:xfrm>
            <a:off x="9390281" y="2741738"/>
            <a:ext cx="2520050" cy="8524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Tx/>
              <a:buNone/>
            </a:pPr>
            <a:r>
              <a:rPr lang="en-US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Compute!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C346F0B-2BD1-510C-D916-2E94362B07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136" t="31801" r="25239" b="9870"/>
          <a:stretch/>
        </p:blipFill>
        <p:spPr>
          <a:xfrm>
            <a:off x="9847519" y="3994036"/>
            <a:ext cx="1654136" cy="134670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D5CDF72-DA69-0F21-CA97-56FCAC7F8E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5618" y="4030549"/>
            <a:ext cx="2741372" cy="11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15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71875-FA82-16F9-F4E5-6C9BA7EA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an extreme learning machine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9454F0A-A774-4206-0198-79989AFBE63A}"/>
              </a:ext>
            </a:extLst>
          </p:cNvPr>
          <p:cNvSpPr txBox="1"/>
          <p:nvPr/>
        </p:nvSpPr>
        <p:spPr>
          <a:xfrm>
            <a:off x="789078" y="2070116"/>
            <a:ext cx="8384911" cy="328092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Tx/>
              <a:buNone/>
            </a:pPr>
            <a:endParaRPr lang="en-US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0" indent="0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Tx/>
              <a:buNone/>
            </a:pPr>
            <a:endParaRPr lang="en-US" sz="3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4" name="Marcador de Posição do Texto 2">
            <a:extLst>
              <a:ext uri="{FF2B5EF4-FFF2-40B4-BE49-F238E27FC236}">
                <a16:creationId xmlns:a16="http://schemas.microsoft.com/office/drawing/2014/main" id="{5DD413DA-3E6F-504A-1D08-E70B1C6955E2}"/>
              </a:ext>
            </a:extLst>
          </p:cNvPr>
          <p:cNvSpPr txBox="1">
            <a:spLocks/>
          </p:cNvSpPr>
          <p:nvPr/>
        </p:nvSpPr>
        <p:spPr>
          <a:xfrm>
            <a:off x="672420" y="1727200"/>
            <a:ext cx="5840140" cy="483335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200"/>
              </a:spcBef>
              <a:buFontTx/>
              <a:buNone/>
              <a:defRPr sz="2000" kern="12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/>
              </a:buClr>
              <a:buSzPct val="150000"/>
            </a:pPr>
            <a:r>
              <a:rPr lang="en-US" sz="2400" dirty="0"/>
              <a:t>	</a:t>
            </a:r>
            <a:endParaRPr lang="en-US" dirty="0"/>
          </a:p>
          <a:p>
            <a:pPr>
              <a:buClr>
                <a:schemeClr val="accent3"/>
              </a:buClr>
              <a:buSzPct val="150000"/>
            </a:pPr>
            <a:endParaRPr lang="en-US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86F49E7-6B7A-3551-15C0-9CBC5B87EE41}"/>
              </a:ext>
            </a:extLst>
          </p:cNvPr>
          <p:cNvSpPr txBox="1"/>
          <p:nvPr/>
        </p:nvSpPr>
        <p:spPr>
          <a:xfrm>
            <a:off x="959903" y="2070116"/>
            <a:ext cx="2054451" cy="15175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Tx/>
              <a:buNone/>
            </a:pPr>
            <a:r>
              <a:rPr lang="en-US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Encode the feature space into initial displacements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225D309-C846-2054-1B76-B67F9219401F}"/>
              </a:ext>
            </a:extLst>
          </p:cNvPr>
          <p:cNvSpPr txBox="1"/>
          <p:nvPr/>
        </p:nvSpPr>
        <p:spPr>
          <a:xfrm>
            <a:off x="4548467" y="2070116"/>
            <a:ext cx="2520050" cy="15175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Tx/>
              <a:buNone/>
            </a:pPr>
            <a:r>
              <a:rPr lang="en-US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Recover the output state at the final simulation time </a:t>
            </a:r>
            <a:r>
              <a:rPr lang="en-US" sz="2400" dirty="0" err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t_stop</a:t>
            </a:r>
            <a:endParaRPr lang="en-US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87C8F0A-A45A-C044-B91B-FC77709C02D9}"/>
              </a:ext>
            </a:extLst>
          </p:cNvPr>
          <p:cNvSpPr txBox="1"/>
          <p:nvPr/>
        </p:nvSpPr>
        <p:spPr>
          <a:xfrm>
            <a:off x="7894761" y="2070117"/>
            <a:ext cx="3330022" cy="15175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Tx/>
              <a:buNone/>
            </a:pPr>
            <a:r>
              <a:rPr lang="en-US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Compute the output space and train the necessary transformation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8A719AB2-27A1-9D1B-447F-8DC163914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802" y="4296011"/>
            <a:ext cx="3648584" cy="1876687"/>
          </a:xfrm>
          <a:prstGeom prst="rect">
            <a:avLst/>
          </a:prstGeom>
        </p:spPr>
      </p:pic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D0E4F9D8-9DE5-B68B-0D52-FC0261275656}"/>
              </a:ext>
            </a:extLst>
          </p:cNvPr>
          <p:cNvCxnSpPr>
            <a:cxnSpLocks/>
          </p:cNvCxnSpPr>
          <p:nvPr/>
        </p:nvCxnSpPr>
        <p:spPr>
          <a:xfrm>
            <a:off x="4981533" y="4608326"/>
            <a:ext cx="0" cy="1937147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xão reta 31">
            <a:extLst>
              <a:ext uri="{FF2B5EF4-FFF2-40B4-BE49-F238E27FC236}">
                <a16:creationId xmlns:a16="http://schemas.microsoft.com/office/drawing/2014/main" id="{2CC9084D-5D73-7A84-F2F9-808D696BBF20}"/>
              </a:ext>
            </a:extLst>
          </p:cNvPr>
          <p:cNvCxnSpPr>
            <a:cxnSpLocks/>
          </p:cNvCxnSpPr>
          <p:nvPr/>
        </p:nvCxnSpPr>
        <p:spPr>
          <a:xfrm>
            <a:off x="5494151" y="4607947"/>
            <a:ext cx="0" cy="1937147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129E9FBF-FBAE-0E8B-4A2D-7D0D394A2780}"/>
              </a:ext>
            </a:extLst>
          </p:cNvPr>
          <p:cNvCxnSpPr>
            <a:cxnSpLocks/>
          </p:cNvCxnSpPr>
          <p:nvPr/>
        </p:nvCxnSpPr>
        <p:spPr>
          <a:xfrm>
            <a:off x="6649130" y="4589100"/>
            <a:ext cx="0" cy="1937147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34">
            <a:extLst>
              <a:ext uri="{FF2B5EF4-FFF2-40B4-BE49-F238E27FC236}">
                <a16:creationId xmlns:a16="http://schemas.microsoft.com/office/drawing/2014/main" id="{5B067787-35B4-7199-A376-13D49AC88AF9}"/>
              </a:ext>
            </a:extLst>
          </p:cNvPr>
          <p:cNvCxnSpPr>
            <a:cxnSpLocks/>
          </p:cNvCxnSpPr>
          <p:nvPr/>
        </p:nvCxnSpPr>
        <p:spPr>
          <a:xfrm>
            <a:off x="4544810" y="5841368"/>
            <a:ext cx="2342035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m 42">
            <a:extLst>
              <a:ext uri="{FF2B5EF4-FFF2-40B4-BE49-F238E27FC236}">
                <a16:creationId xmlns:a16="http://schemas.microsoft.com/office/drawing/2014/main" id="{81FA5072-59AA-53DA-39C8-0F7EC1FDB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341" y="3926304"/>
            <a:ext cx="2339400" cy="2616103"/>
          </a:xfrm>
          <a:prstGeom prst="rect">
            <a:avLst/>
          </a:prstGeom>
        </p:spPr>
      </p:pic>
      <p:cxnSp>
        <p:nvCxnSpPr>
          <p:cNvPr id="45" name="Conexão reta unidirecional 44">
            <a:extLst>
              <a:ext uri="{FF2B5EF4-FFF2-40B4-BE49-F238E27FC236}">
                <a16:creationId xmlns:a16="http://schemas.microsoft.com/office/drawing/2014/main" id="{A67AEFE7-B1E2-DFFD-8A8C-4AC221E61371}"/>
              </a:ext>
            </a:extLst>
          </p:cNvPr>
          <p:cNvCxnSpPr>
            <a:stCxn id="15" idx="2"/>
          </p:cNvCxnSpPr>
          <p:nvPr/>
        </p:nvCxnSpPr>
        <p:spPr>
          <a:xfrm flipH="1">
            <a:off x="1429789" y="3587715"/>
            <a:ext cx="557340" cy="867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xão reta unidirecional 45">
            <a:extLst>
              <a:ext uri="{FF2B5EF4-FFF2-40B4-BE49-F238E27FC236}">
                <a16:creationId xmlns:a16="http://schemas.microsoft.com/office/drawing/2014/main" id="{6CBD33E8-2848-20B2-0AD0-ADAAF6FDEA52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1708459" y="5234356"/>
            <a:ext cx="685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xão reta unidirecional 48">
            <a:extLst>
              <a:ext uri="{FF2B5EF4-FFF2-40B4-BE49-F238E27FC236}">
                <a16:creationId xmlns:a16="http://schemas.microsoft.com/office/drawing/2014/main" id="{E125903A-E239-2C7C-F859-9FDDB768575C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4733741" y="5234355"/>
            <a:ext cx="5845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10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71875-FA82-16F9-F4E5-6C9BA7EA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Tasks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F291C8-AF46-A66E-D06E-6AF2883A5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733" y="2022962"/>
            <a:ext cx="952583" cy="57917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9940C5E-98C4-26E5-3BD1-2D5017A1F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984" y="1954376"/>
            <a:ext cx="2202371" cy="64775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A36FDA7-09CB-D3BC-E22D-E6E2294755D1}"/>
              </a:ext>
            </a:extLst>
          </p:cNvPr>
          <p:cNvSpPr txBox="1"/>
          <p:nvPr/>
        </p:nvSpPr>
        <p:spPr>
          <a:xfrm>
            <a:off x="1014153" y="2050937"/>
            <a:ext cx="5469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Approximate a given function</a:t>
            </a:r>
          </a:p>
        </p:txBody>
      </p:sp>
    </p:spTree>
    <p:extLst>
      <p:ext uri="{BB962C8B-B14F-4D97-AF65-F5344CB8AC3E}">
        <p14:creationId xmlns:p14="http://schemas.microsoft.com/office/powerpoint/2010/main" val="2562879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418</Words>
  <Application>Microsoft Office PowerPoint</Application>
  <PresentationFormat>Ecrã Panorâmico</PresentationFormat>
  <Paragraphs>79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CMU Bright</vt:lpstr>
      <vt:lpstr>Tema do Office</vt:lpstr>
      <vt:lpstr>Implementing an Extreme Learning Machine with a Nonlinear Chain of Oscillators</vt:lpstr>
      <vt:lpstr>Concept</vt:lpstr>
      <vt:lpstr>Extreme Learning Machines</vt:lpstr>
      <vt:lpstr>Extreme Learning Machines</vt:lpstr>
      <vt:lpstr>Extreme Learning Machines</vt:lpstr>
      <vt:lpstr>Implementing an extreme learning machine</vt:lpstr>
      <vt:lpstr>Implementing an extreme learning machine</vt:lpstr>
      <vt:lpstr>Implementing an extreme learning machine</vt:lpstr>
      <vt:lpstr>Regression Tasks</vt:lpstr>
      <vt:lpstr>Regression Tasks</vt:lpstr>
      <vt:lpstr>Classification Task</vt:lpstr>
      <vt:lpstr>Classification Tasks</vt:lpstr>
      <vt:lpstr>Performance of the ELM</vt:lpstr>
      <vt:lpstr>Performance of the ELM</vt:lpstr>
      <vt:lpstr>Measuring Chaos</vt:lpstr>
      <vt:lpstr>Bifurcation Diagrams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an Extreme Learning Machine with a Nonlinear Chain of Oscillators</dc:title>
  <dc:creator>Nuno Silva</dc:creator>
  <cp:lastModifiedBy>Nuno Silva</cp:lastModifiedBy>
  <cp:revision>4</cp:revision>
  <dcterms:created xsi:type="dcterms:W3CDTF">2022-11-10T10:23:23Z</dcterms:created>
  <dcterms:modified xsi:type="dcterms:W3CDTF">2022-11-10T12:01:31Z</dcterms:modified>
</cp:coreProperties>
</file>