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922D-3778-4F9C-B367-0C78F13D8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4E786-96B9-4CC3-AB25-BBD5BBA4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2EDD-2A55-4ADB-BC10-5A87DF78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1BEF-BF88-47B6-ABDA-8CEE1C28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3C3B-4F73-4430-AD77-D995FC26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86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C1E0-DF1B-4C2B-9689-EC75CC19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563B-5458-4C53-9174-31855033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BB8A-1FC7-445A-935A-0E2B3D6E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24B0-6CA1-47AE-8D79-891C080F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3FE5-5917-46B0-B4FC-797A0BFD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0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8ED3B-C5FF-4331-ABC6-9D3CBF413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ED9D-8175-4F4B-92AF-4893855EA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3E4F-B8D1-446F-9441-AB14B08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3EE6-47F8-4EB7-9CF3-6AE02588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7252-F8A3-446A-BEED-C0F2644E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86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E035-5892-468D-BC0A-490325D5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61EB-50C4-4F17-9710-85C1CECF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F334-03C5-426C-A566-C032D9FC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521C-E2D5-492F-BA09-73268AA2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0056-A818-44CA-BA43-FEB4B9E0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28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A6F7-A5B9-4BF8-AC82-3DE9F502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13DC-84DC-4D9D-AFA2-5A379F01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E0EC-FB54-44F7-BE06-23FF3A0F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EA16-CBF0-45AD-9CAB-690F07E3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7BA5-A478-48B8-A7CA-12D0E050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5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59AC-B631-4045-A65F-0A7915B4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CBCB-F0D3-4E51-B907-E714482B3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3EB12-81DE-4324-ADA8-488F36FC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F2094-BE17-4F62-BEEF-030BE34E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1194-6738-4499-B46B-9EC777A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6E8D8-8585-4572-A56A-857C819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3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563D-B204-4347-B019-B5DDAB03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073C-80A7-4485-81A6-18F8FA103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4D3F5-89F2-44CD-A3C9-B4B1828A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A0304-8F2D-4712-9FA9-89A7F99D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5DD60-07A9-492F-B6C0-3B5869A76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93DDD-B19F-43E2-8839-C7D22147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D4942-3B50-44BA-8C35-487716DE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11EC9-EF39-4FE8-B1E4-73CC50D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704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F895-BC49-4FA5-A314-78B538AB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0BDCE-5FF1-480F-AEE8-A06CC991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B513-9AE9-474F-9A4B-9C7BC5C6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50D81-C481-4539-81B0-25453A88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90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FB103-9774-4B3D-81E4-B2A7E32C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0CC3B-3099-4039-9181-426678C6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551C-759B-41D7-A4AF-A21C7DD0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6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4C0D-D63B-4CB1-9FFF-9B8061EF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CA02-BE62-4C8C-9C1A-EE03B127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D747-49EF-475E-BAAF-90649159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FC00-0FCD-49D1-89C4-1D1B47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37E8-91D5-4409-A6CB-03510C5B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D56F9-10D8-443A-A0C1-F4B15AA8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76C6-B5D4-40BD-AD49-680ADEFB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6F710-1139-4980-A303-0BA349DB0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49DEE-9894-44B4-9D4F-C5BE4140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2B2CC-3AB6-4E62-9E61-6203CEBD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F349-8575-45CC-825A-3173055B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1E6E-AC9F-4C60-AAE8-BE66C673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79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FD380-4827-443B-8A51-B0099D89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A930-443D-4F4F-B34B-69AF4C5A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B9C1-BDDB-4EE2-9B05-443F6BD6A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B2E7-B83F-4719-89A4-925069420F2B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7497-1549-4382-931A-3A4B7B67F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ABF-1A3A-4DE1-8634-602E692A3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BEAE-9941-4A60-B4B4-19E25198C3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88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e.p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123-E2F8-4658-A389-9D5B41066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Picking a restaurant location in Porto, 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0179-3E35-4E98-BB02-49EE45A70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58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DAA0-9074-4F24-BEAB-1ABDC4D2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70B9-CA9A-40DF-8334-80114AB3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High-end recommended Boroughs: Aldoar or Cedofeita</a:t>
            </a:r>
          </a:p>
          <a:p>
            <a:r>
              <a:rPr lang="pt-PT" dirty="0"/>
              <a:t>Balanced Borough: Campanhã</a:t>
            </a:r>
          </a:p>
          <a:p>
            <a:r>
              <a:rPr lang="pt-PT" dirty="0"/>
              <a:t>Low-priced Boroughs: Guifões and Leça do Balio</a:t>
            </a:r>
          </a:p>
          <a:p>
            <a:r>
              <a:rPr lang="pt-PT" dirty="0"/>
              <a:t>Not very high confidence in recommendation, would need more coherent and detailed data.</a:t>
            </a:r>
          </a:p>
          <a:p>
            <a:r>
              <a:rPr lang="pt-PT" dirty="0"/>
              <a:t>A clear idea of the type of restaurant to open would make the analysis less guess based.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99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CDFC-3212-4F17-B816-00E7D32F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C712-7586-401F-A71B-08F1D6AC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Porto is the 2nd biggest city in Portugal;</a:t>
            </a:r>
          </a:p>
          <a:p>
            <a:r>
              <a:rPr lang="pt-PT" dirty="0"/>
              <a:t>There was a huge boom of restaurants and tourism in the last few years;</a:t>
            </a:r>
          </a:p>
          <a:p>
            <a:r>
              <a:rPr lang="pt-PT" dirty="0"/>
              <a:t>There are opportunities to open profitable restaurants, let’s try to find a good location for it;</a:t>
            </a:r>
          </a:p>
          <a:p>
            <a:r>
              <a:rPr lang="pt-PT" dirty="0"/>
              <a:t>We will be looking at Porto and it’s 5 adjacent counties, trying to determine the best Borough in which to open a restaurant in;</a:t>
            </a:r>
          </a:p>
        </p:txBody>
      </p:sp>
    </p:spTree>
    <p:extLst>
      <p:ext uri="{BB962C8B-B14F-4D97-AF65-F5344CB8AC3E}">
        <p14:creationId xmlns:p14="http://schemas.microsoft.com/office/powerpoint/2010/main" val="410143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6F0-B7AC-4AEF-BA7C-29C86923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ECD8-6DA7-4B31-A42F-75455D33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datasets will be used to perform this analysis:</a:t>
            </a:r>
            <a:endParaRPr lang="pt-PT" dirty="0"/>
          </a:p>
          <a:p>
            <a:pPr lvl="0"/>
            <a:r>
              <a:rPr lang="en-US" dirty="0"/>
              <a:t>Foursquare API to retrieve venues in the area;</a:t>
            </a:r>
            <a:endParaRPr lang="pt-PT" dirty="0"/>
          </a:p>
          <a:p>
            <a:pPr lvl="0"/>
            <a:r>
              <a:rPr lang="en-US" dirty="0"/>
              <a:t>Population density per County table; </a:t>
            </a:r>
            <a:endParaRPr lang="pt-PT" dirty="0"/>
          </a:p>
          <a:p>
            <a:pPr lvl="0"/>
            <a:r>
              <a:rPr lang="en-US" dirty="0"/>
              <a:t>Price per m</a:t>
            </a:r>
            <a:r>
              <a:rPr lang="en-US" baseline="30000" dirty="0"/>
              <a:t>2</a:t>
            </a:r>
            <a:r>
              <a:rPr lang="en-US" dirty="0"/>
              <a:t> of new lease agreements by Borough table;</a:t>
            </a:r>
            <a:endParaRPr lang="pt-PT" dirty="0"/>
          </a:p>
          <a:p>
            <a:pPr lvl="0"/>
            <a:r>
              <a:rPr lang="en-US" dirty="0"/>
              <a:t>Purchase power index by County table;</a:t>
            </a:r>
          </a:p>
          <a:p>
            <a:pPr lvl="0"/>
            <a:endParaRPr lang="en-US" dirty="0"/>
          </a:p>
          <a:p>
            <a:pPr lvl="0"/>
            <a:endParaRPr lang="pt-PT" dirty="0"/>
          </a:p>
          <a:p>
            <a:pPr marL="0" indent="0">
              <a:buNone/>
            </a:pPr>
            <a:r>
              <a:rPr lang="pt-PT" sz="1600" dirty="0"/>
              <a:t>*All information available at </a:t>
            </a:r>
            <a:r>
              <a:rPr lang="en-US" sz="1600" u="sng" dirty="0">
                <a:hlinkClick r:id="rId2"/>
              </a:rPr>
              <a:t>http://www.ine.pt</a:t>
            </a:r>
            <a:r>
              <a:rPr lang="en-US" sz="1600" dirty="0"/>
              <a:t>; This is the National Institute of Statistics of Portugal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0194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10BD-063B-44F1-82C7-25AA18FD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FCCC-EC5B-4C8B-B149-2A729830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Boroughs ‘split’ </a:t>
            </a:r>
          </a:p>
          <a:p>
            <a:r>
              <a:rPr lang="pt-PT" dirty="0"/>
              <a:t>Coordinates retrieved</a:t>
            </a:r>
          </a:p>
          <a:p>
            <a:r>
              <a:rPr lang="pt-PT" dirty="0"/>
              <a:t>Median Price per € m2 -&gt; missing values replaced with County min</a:t>
            </a:r>
          </a:p>
          <a:p>
            <a:r>
              <a:rPr lang="pt-PT" dirty="0"/>
              <a:t>Population Density assigned from County to Boroughs</a:t>
            </a:r>
          </a:p>
          <a:p>
            <a:r>
              <a:rPr lang="pt-PT" dirty="0"/>
              <a:t>Purchasing Power retrieved for County, estimated for Borough based on ‘€ m2’</a:t>
            </a:r>
          </a:p>
          <a:p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A13BF-1805-47BE-ADED-718291D8FE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237" y="4915390"/>
            <a:ext cx="10515600" cy="13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E9F4-821A-487B-9B2A-96AA0A30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A4C9B5-570B-4444-869A-26EE53A7290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5478" t="6661" r="25674" b="10072"/>
          <a:stretch/>
        </p:blipFill>
        <p:spPr>
          <a:xfrm>
            <a:off x="1358412" y="1740022"/>
            <a:ext cx="3921369" cy="3019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5997A-F253-4214-B9DC-F793657CA6D6}"/>
              </a:ext>
            </a:extLst>
          </p:cNvPr>
          <p:cNvSpPr txBox="1"/>
          <p:nvPr/>
        </p:nvSpPr>
        <p:spPr>
          <a:xfrm>
            <a:off x="5703277" y="2726576"/>
            <a:ext cx="541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All Boroughs plotted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5EA2B-EB47-42C5-BB2B-520276450C33}"/>
              </a:ext>
            </a:extLst>
          </p:cNvPr>
          <p:cNvSpPr txBox="1"/>
          <p:nvPr/>
        </p:nvSpPr>
        <p:spPr>
          <a:xfrm>
            <a:off x="838200" y="5322277"/>
            <a:ext cx="1028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Foursquare API used to retrieve Boroughs in 500m radius</a:t>
            </a:r>
          </a:p>
        </p:txBody>
      </p:sp>
    </p:spTree>
    <p:extLst>
      <p:ext uri="{BB962C8B-B14F-4D97-AF65-F5344CB8AC3E}">
        <p14:creationId xmlns:p14="http://schemas.microsoft.com/office/powerpoint/2010/main" val="394300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EA94-C30C-4E3F-BCD6-986D83A9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07D40-F67E-4651-A5F1-FE535FD5C2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42" y="1825625"/>
            <a:ext cx="9407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EA94-C30C-4E3F-BCD6-986D83A9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Exploratory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CCCD7C-E992-4E87-9A59-313D43A5AC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29" y="1825625"/>
            <a:ext cx="9648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2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F36D-DD5A-470E-9D5C-914338AE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2792-B6E8-4705-8A73-7B8A7DD0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3494" cy="4351338"/>
          </a:xfrm>
        </p:spPr>
        <p:txBody>
          <a:bodyPr/>
          <a:lstStyle/>
          <a:p>
            <a:r>
              <a:rPr lang="pt-PT" dirty="0"/>
              <a:t>New dataset with proportion of each venue type per Borough</a:t>
            </a:r>
          </a:p>
          <a:p>
            <a:r>
              <a:rPr lang="pt-PT" dirty="0"/>
              <a:t>Used Kmeans algorithm</a:t>
            </a:r>
          </a:p>
          <a:p>
            <a:r>
              <a:rPr lang="pt-PT" dirty="0"/>
              <a:t>K=6</a:t>
            </a:r>
          </a:p>
          <a:p>
            <a:r>
              <a:rPr lang="pt-PT" dirty="0"/>
              <a:t>Cluster 3 composed mostly of restaurants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9B8B9-6146-417F-915C-082C82C4F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303059"/>
            <a:ext cx="3975847" cy="2008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E71A7-50DB-413D-A967-0BD3F0311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3760" y="4775666"/>
            <a:ext cx="5400040" cy="1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9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030-4DEA-47FD-B7A6-467DACBD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48002-A913-41D3-995A-FDEF23944106}"/>
              </a:ext>
            </a:extLst>
          </p:cNvPr>
          <p:cNvSpPr txBox="1"/>
          <p:nvPr/>
        </p:nvSpPr>
        <p:spPr>
          <a:xfrm>
            <a:off x="838200" y="1613118"/>
            <a:ext cx="11156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Cluster 3 not recommended! Too much competition, all the others are a lot more balanced and have less competition</a:t>
            </a:r>
          </a:p>
          <a:p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Expected Income vs inverse of rent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D520E-C02B-49BF-861E-5794D278D1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818965"/>
            <a:ext cx="4594412" cy="228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916FC-8281-4B93-8BDC-3EB11D9A78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2699" y="3818965"/>
            <a:ext cx="5282453" cy="22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D2B422C44BC14AB4B6EE6FBD7EC976" ma:contentTypeVersion="12" ma:contentTypeDescription="Create a new document." ma:contentTypeScope="" ma:versionID="9c92427b05ad85dabd883a3377255aa7">
  <xsd:schema xmlns:xsd="http://www.w3.org/2001/XMLSchema" xmlns:xs="http://www.w3.org/2001/XMLSchema" xmlns:p="http://schemas.microsoft.com/office/2006/metadata/properties" xmlns:ns3="687edab0-74ef-45f9-b06b-cb78c5149eb4" xmlns:ns4="0015f246-f6b4-4b3c-9f44-575736241fae" targetNamespace="http://schemas.microsoft.com/office/2006/metadata/properties" ma:root="true" ma:fieldsID="e4a63b42323a39d2c1b4a7eff696e616" ns3:_="" ns4:_="">
    <xsd:import namespace="687edab0-74ef-45f9-b06b-cb78c5149eb4"/>
    <xsd:import namespace="0015f246-f6b4-4b3c-9f44-575736241f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dab0-74ef-45f9-b06b-cb78c5149e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5f246-f6b4-4b3c-9f44-575736241fa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5FAD61-BBD6-4D78-AE4B-3507D923B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7edab0-74ef-45f9-b06b-cb78c5149eb4"/>
    <ds:schemaRef ds:uri="0015f246-f6b4-4b3c-9f44-575736241f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949A7C-0883-4023-BE26-F92969E564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09592-10A1-48C8-8987-E0EB1AB04F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Picking a restaurant location in Porto, Portugal</vt:lpstr>
      <vt:lpstr>Introduction</vt:lpstr>
      <vt:lpstr>Data</vt:lpstr>
      <vt:lpstr>Data cleaning</vt:lpstr>
      <vt:lpstr>Exploratory analysis</vt:lpstr>
      <vt:lpstr>Exploratory analysis</vt:lpstr>
      <vt:lpstr>Exploratory analysis</vt:lpstr>
      <vt:lpstr>Cluster analysis</vt:lpstr>
      <vt:lpstr>Results</vt:lpstr>
      <vt:lpstr>Conclusions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 a restaurant location in Porto, Portugal</dc:title>
  <dc:creator>Nuno Lopes</dc:creator>
  <cp:lastModifiedBy>Nuno Lopes</cp:lastModifiedBy>
  <cp:revision>3</cp:revision>
  <dcterms:created xsi:type="dcterms:W3CDTF">2020-11-26T23:15:41Z</dcterms:created>
  <dcterms:modified xsi:type="dcterms:W3CDTF">2020-11-26T23:34:50Z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ad6f46-0966-4799-b4bf-023892f39581_Enabled">
    <vt:lpwstr>true</vt:lpwstr>
  </property>
  <property fmtid="{D5CDD505-2E9C-101B-9397-08002B2CF9AE}" pid="3" name="MSIP_Label_e1ad6f46-0966-4799-b4bf-023892f39581_SetDate">
    <vt:lpwstr>2020-11-26T23:33:47Z</vt:lpwstr>
  </property>
  <property fmtid="{D5CDD505-2E9C-101B-9397-08002B2CF9AE}" pid="4" name="MSIP_Label_e1ad6f46-0966-4799-b4bf-023892f39581_Method">
    <vt:lpwstr>Standard</vt:lpwstr>
  </property>
  <property fmtid="{D5CDD505-2E9C-101B-9397-08002B2CF9AE}" pid="5" name="MSIP_Label_e1ad6f46-0966-4799-b4bf-023892f39581_Name">
    <vt:lpwstr>Public</vt:lpwstr>
  </property>
  <property fmtid="{D5CDD505-2E9C-101B-9397-08002B2CF9AE}" pid="6" name="MSIP_Label_e1ad6f46-0966-4799-b4bf-023892f39581_SiteId">
    <vt:lpwstr>7827b029-17a4-4adb-97d2-e85689760fed</vt:lpwstr>
  </property>
  <property fmtid="{D5CDD505-2E9C-101B-9397-08002B2CF9AE}" pid="7" name="MSIP_Label_e1ad6f46-0966-4799-b4bf-023892f39581_ActionId">
    <vt:lpwstr>b9a9b7ca-5f11-47bc-a762-e6eff47fc8af</vt:lpwstr>
  </property>
  <property fmtid="{D5CDD505-2E9C-101B-9397-08002B2CF9AE}" pid="8" name="MSIP_Label_e1ad6f46-0966-4799-b4bf-023892f39581_ContentBits">
    <vt:lpwstr>0</vt:lpwstr>
  </property>
  <property fmtid="{D5CDD505-2E9C-101B-9397-08002B2CF9AE}" pid="9" name="ContentTypeId">
    <vt:lpwstr>0x010100C5D2B422C44BC14AB4B6EE6FBD7EC976</vt:lpwstr>
  </property>
</Properties>
</file>