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256" r:id="rId2"/>
    <p:sldId id="298" r:id="rId3"/>
    <p:sldId id="299" r:id="rId4"/>
    <p:sldId id="279" r:id="rId5"/>
    <p:sldId id="303" r:id="rId6"/>
    <p:sldId id="273" r:id="rId7"/>
    <p:sldId id="260" r:id="rId8"/>
    <p:sldId id="270" r:id="rId9"/>
    <p:sldId id="300" r:id="rId10"/>
    <p:sldId id="274" r:id="rId11"/>
    <p:sldId id="276" r:id="rId12"/>
    <p:sldId id="277" r:id="rId13"/>
    <p:sldId id="295" r:id="rId14"/>
    <p:sldId id="271" r:id="rId15"/>
    <p:sldId id="302" r:id="rId16"/>
    <p:sldId id="297" r:id="rId17"/>
    <p:sldId id="283" r:id="rId18"/>
    <p:sldId id="284" r:id="rId19"/>
    <p:sldId id="286" r:id="rId20"/>
    <p:sldId id="282" r:id="rId21"/>
    <p:sldId id="281" r:id="rId22"/>
    <p:sldId id="265" r:id="rId23"/>
    <p:sldId id="291" r:id="rId24"/>
    <p:sldId id="285" r:id="rId25"/>
    <p:sldId id="261" r:id="rId26"/>
    <p:sldId id="259" r:id="rId27"/>
    <p:sldId id="268" r:id="rId28"/>
    <p:sldId id="269" r:id="rId29"/>
    <p:sldId id="301" r:id="rId30"/>
    <p:sldId id="294" r:id="rId31"/>
    <p:sldId id="292" r:id="rId32"/>
    <p:sldId id="293" r:id="rId33"/>
  </p:sldIdLst>
  <p:sldSz cx="9144000" cy="6858000" type="screen4x3"/>
  <p:notesSz cx="6797675" cy="987425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6167" autoAdjust="0"/>
  </p:normalViewPr>
  <p:slideViewPr>
    <p:cSldViewPr>
      <p:cViewPr varScale="1">
        <p:scale>
          <a:sx n="59" d="100"/>
          <a:sy n="59" d="100"/>
        </p:scale>
        <p:origin x="-90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unolabs\Desktop\imagens_dissertacao\graficos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unolabs\Desktop\imagens_dissertacao\graficos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unolabs\Desktop\imagens_dissertacao\graficos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unolabs\Desktop\imagens_dissertacao\graficos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PT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rgbClr val="53548A"/>
            </a:solidFill>
          </c:spPr>
          <c:cat>
            <c:strRef>
              <c:f>Sheet1!$A$2:$A$7</c:f>
              <c:strCache>
                <c:ptCount val="6"/>
                <c:pt idx="0">
                  <c:v>1 GB – FTP</c:v>
                </c:pt>
                <c:pt idx="1">
                  <c:v>1 GB – HTTP</c:v>
                </c:pt>
                <c:pt idx="2">
                  <c:v>Iperf – 1GB TCP</c:v>
                </c:pt>
                <c:pt idx="3">
                  <c:v>Iperf – 1GB UDP</c:v>
                </c:pt>
                <c:pt idx="4">
                  <c:v>1 GB HTTP – 2 conexões</c:v>
                </c:pt>
                <c:pt idx="5">
                  <c:v>Iperf – 1GB  UDP – 2 conexões</c:v>
                </c:pt>
              </c:strCache>
            </c:strRef>
          </c:cat>
          <c:val>
            <c:numRef>
              <c:f>Sheet1!$B$2:$B$7</c:f>
              <c:numCache>
                <c:formatCode>0.0000</c:formatCode>
                <c:ptCount val="6"/>
                <c:pt idx="0">
                  <c:v>91.850799999999978</c:v>
                </c:pt>
                <c:pt idx="1">
                  <c:v>91.639099999999999</c:v>
                </c:pt>
                <c:pt idx="2">
                  <c:v>91.378999999999948</c:v>
                </c:pt>
                <c:pt idx="3">
                  <c:v>89.797500000000127</c:v>
                </c:pt>
                <c:pt idx="4">
                  <c:v>182.15730000000067</c:v>
                </c:pt>
                <c:pt idx="5">
                  <c:v>179.49300000000002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 TcpDump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1 GB – FTP</c:v>
                </c:pt>
                <c:pt idx="1">
                  <c:v>1 GB – HTTP</c:v>
                </c:pt>
                <c:pt idx="2">
                  <c:v>Iperf – 1GB TCP</c:v>
                </c:pt>
                <c:pt idx="3">
                  <c:v>Iperf – 1GB UDP</c:v>
                </c:pt>
                <c:pt idx="4">
                  <c:v>1 GB HTTP – 2 conexões</c:v>
                </c:pt>
                <c:pt idx="5">
                  <c:v>Iperf – 1GB  UDP – 2 conexões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 formatCode="0.0000">
                  <c:v>91.85</c:v>
                </c:pt>
                <c:pt idx="1">
                  <c:v>91.647200000000026</c:v>
                </c:pt>
                <c:pt idx="2">
                  <c:v>91.253500000000003</c:v>
                </c:pt>
                <c:pt idx="3">
                  <c:v>89.800699999999992</c:v>
                </c:pt>
                <c:pt idx="4">
                  <c:v>188.71559999999906</c:v>
                </c:pt>
                <c:pt idx="5">
                  <c:v>179.62800000000001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Com TcpDump e módulo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1 GB – FTP</c:v>
                </c:pt>
                <c:pt idx="1">
                  <c:v>1 GB – HTTP</c:v>
                </c:pt>
                <c:pt idx="2">
                  <c:v>Iperf – 1GB TCP</c:v>
                </c:pt>
                <c:pt idx="3">
                  <c:v>Iperf – 1GB UDP</c:v>
                </c:pt>
                <c:pt idx="4">
                  <c:v>1 GB HTTP – 2 conexões</c:v>
                </c:pt>
                <c:pt idx="5">
                  <c:v>Iperf – 1GB  UDP – 2 conexões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91.885399999999919</c:v>
                </c:pt>
                <c:pt idx="1">
                  <c:v>91.667400000000001</c:v>
                </c:pt>
                <c:pt idx="2">
                  <c:v>91.267200000000514</c:v>
                </c:pt>
                <c:pt idx="3">
                  <c:v>89.846400000000003</c:v>
                </c:pt>
                <c:pt idx="4">
                  <c:v>182.01609999999999</c:v>
                </c:pt>
                <c:pt idx="5">
                  <c:v>179.6369</c:v>
                </c:pt>
              </c:numCache>
            </c:numRef>
          </c:val>
        </c:ser>
        <c:axId val="69117056"/>
        <c:axId val="69118976"/>
      </c:barChart>
      <c:catAx>
        <c:axId val="6911705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PT"/>
                  <a:t>Testes</a:t>
                </a:r>
              </a:p>
            </c:rich>
          </c:tx>
          <c:layout>
            <c:manualLayout>
              <c:xMode val="edge"/>
              <c:yMode val="edge"/>
              <c:x val="0.4443243280529523"/>
              <c:y val="0.88981208334873663"/>
            </c:manualLayout>
          </c:layout>
        </c:title>
        <c:numFmt formatCode="General" sourceLinked="1"/>
        <c:tickLblPos val="nextTo"/>
        <c:crossAx val="69118976"/>
        <c:crosses val="autoZero"/>
        <c:auto val="1"/>
        <c:lblAlgn val="ctr"/>
        <c:lblOffset val="100"/>
      </c:catAx>
      <c:valAx>
        <c:axId val="69118976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pt-PT"/>
                  <a:t>Tempo (s)</a:t>
                </a:r>
              </a:p>
            </c:rich>
          </c:tx>
          <c:layout>
            <c:manualLayout>
              <c:xMode val="edge"/>
              <c:yMode val="edge"/>
              <c:x val="1.4212132813227503E-2"/>
              <c:y val="0.33453895727822991"/>
            </c:manualLayout>
          </c:layout>
        </c:title>
        <c:numFmt formatCode="0.0" sourceLinked="0"/>
        <c:tickLblPos val="nextTo"/>
        <c:crossAx val="69117056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PT"/>
  <c:chart>
    <c:plotArea>
      <c:layout/>
      <c:barChart>
        <c:barDir val="col"/>
        <c:grouping val="clustered"/>
        <c:ser>
          <c:idx val="0"/>
          <c:order val="0"/>
          <c:tx>
            <c:strRef>
              <c:f>Sheet1!$G$2</c:f>
              <c:strCache>
                <c:ptCount val="1"/>
                <c:pt idx="0">
                  <c:v>Original</c:v>
                </c:pt>
              </c:strCache>
            </c:strRef>
          </c:tx>
          <c:cat>
            <c:strRef>
              <c:f>Sheet1!$F$3:$F$4</c:f>
              <c:strCache>
                <c:ptCount val="2"/>
                <c:pt idx="0">
                  <c:v>1 GB HTTP – 2 conexões</c:v>
                </c:pt>
                <c:pt idx="1">
                  <c:v>Iperf – 1GB  UDP – 2 conexões</c:v>
                </c:pt>
              </c:strCache>
            </c:strRef>
          </c:cat>
          <c:val>
            <c:numRef>
              <c:f>Sheet1!$G$3:$G$4</c:f>
              <c:numCache>
                <c:formatCode>0.0000</c:formatCode>
                <c:ptCount val="2"/>
                <c:pt idx="0">
                  <c:v>182.15730000000067</c:v>
                </c:pt>
                <c:pt idx="1">
                  <c:v>179.49300000000002</c:v>
                </c:pt>
              </c:numCache>
            </c:numRef>
          </c:val>
        </c:ser>
        <c:ser>
          <c:idx val="1"/>
          <c:order val="1"/>
          <c:tx>
            <c:strRef>
              <c:f>Sheet1!$H$2</c:f>
              <c:strCache>
                <c:ptCount val="1"/>
                <c:pt idx="0">
                  <c:v>Com TcpDump</c:v>
                </c:pt>
              </c:strCache>
            </c:strRef>
          </c:tx>
          <c:cat>
            <c:strRef>
              <c:f>Sheet1!$F$3:$F$4</c:f>
              <c:strCache>
                <c:ptCount val="2"/>
                <c:pt idx="0">
                  <c:v>1 GB HTTP – 2 conexões</c:v>
                </c:pt>
                <c:pt idx="1">
                  <c:v>Iperf – 1GB  UDP – 2 conexões</c:v>
                </c:pt>
              </c:strCache>
            </c:strRef>
          </c:cat>
          <c:val>
            <c:numRef>
              <c:f>Sheet1!$H$3:$H$4</c:f>
              <c:numCache>
                <c:formatCode>General</c:formatCode>
                <c:ptCount val="2"/>
                <c:pt idx="0">
                  <c:v>188.71559999999906</c:v>
                </c:pt>
                <c:pt idx="1">
                  <c:v>179.62800000000001</c:v>
                </c:pt>
              </c:numCache>
            </c:numRef>
          </c:val>
        </c:ser>
        <c:ser>
          <c:idx val="2"/>
          <c:order val="2"/>
          <c:tx>
            <c:strRef>
              <c:f>Sheet1!$I$2</c:f>
              <c:strCache>
                <c:ptCount val="1"/>
                <c:pt idx="0">
                  <c:v>Com TcpDump e módulo</c:v>
                </c:pt>
              </c:strCache>
            </c:strRef>
          </c:tx>
          <c:cat>
            <c:strRef>
              <c:f>Sheet1!$F$3:$F$4</c:f>
              <c:strCache>
                <c:ptCount val="2"/>
                <c:pt idx="0">
                  <c:v>1 GB HTTP – 2 conexões</c:v>
                </c:pt>
                <c:pt idx="1">
                  <c:v>Iperf – 1GB  UDP – 2 conexões</c:v>
                </c:pt>
              </c:strCache>
            </c:strRef>
          </c:cat>
          <c:val>
            <c:numRef>
              <c:f>Sheet1!$I$3:$I$4</c:f>
              <c:numCache>
                <c:formatCode>General</c:formatCode>
                <c:ptCount val="2"/>
                <c:pt idx="0">
                  <c:v>182.01609999999999</c:v>
                </c:pt>
                <c:pt idx="1">
                  <c:v>179.6369</c:v>
                </c:pt>
              </c:numCache>
            </c:numRef>
          </c:val>
        </c:ser>
        <c:axId val="70730496"/>
        <c:axId val="70732416"/>
      </c:barChart>
      <c:catAx>
        <c:axId val="7073049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PT"/>
                  <a:t>Testes</a:t>
                </a:r>
              </a:p>
            </c:rich>
          </c:tx>
          <c:layout/>
        </c:title>
        <c:numFmt formatCode="General" sourceLinked="1"/>
        <c:tickLblPos val="nextTo"/>
        <c:crossAx val="70732416"/>
        <c:crosses val="autoZero"/>
        <c:auto val="1"/>
        <c:lblAlgn val="ctr"/>
        <c:lblOffset val="100"/>
      </c:catAx>
      <c:valAx>
        <c:axId val="70732416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pt-PT"/>
                  <a:t>tempo</a:t>
                </a:r>
                <a:r>
                  <a:rPr lang="pt-PT" baseline="0"/>
                  <a:t> (seg)</a:t>
                </a:r>
                <a:endParaRPr lang="pt-PT"/>
              </a:p>
            </c:rich>
          </c:tx>
          <c:layout/>
        </c:title>
        <c:numFmt formatCode="0.0" sourceLinked="0"/>
        <c:tickLblPos val="nextTo"/>
        <c:crossAx val="70730496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PT"/>
  <c:chart>
    <c:plotArea>
      <c:layout/>
      <c:barChart>
        <c:barDir val="col"/>
        <c:grouping val="clustered"/>
        <c:ser>
          <c:idx val="0"/>
          <c:order val="0"/>
          <c:tx>
            <c:strRef>
              <c:f>Sheet2!$B$1</c:f>
              <c:strCache>
                <c:ptCount val="1"/>
                <c:pt idx="0">
                  <c:v>Com TcpDump</c:v>
                </c:pt>
              </c:strCache>
            </c:strRef>
          </c:tx>
          <c:cat>
            <c:strRef>
              <c:f>Sheet2!$A$2:$A$7</c:f>
              <c:strCache>
                <c:ptCount val="6"/>
                <c:pt idx="0">
                  <c:v>1 GB – FTP</c:v>
                </c:pt>
                <c:pt idx="1">
                  <c:v>1 GB – HTTP</c:v>
                </c:pt>
                <c:pt idx="2">
                  <c:v>Iperf – 1GB TCP</c:v>
                </c:pt>
                <c:pt idx="3">
                  <c:v>Iperf – 1GB UDP</c:v>
                </c:pt>
                <c:pt idx="4">
                  <c:v>1 GB HTTP – 2 conexões</c:v>
                </c:pt>
                <c:pt idx="5">
                  <c:v>Iperf – 1GB  UDP – 2 conexões</c:v>
                </c:pt>
              </c:strCache>
            </c:strRef>
          </c:cat>
          <c:val>
            <c:numRef>
              <c:f>Sheet2!$B$2:$B$7</c:f>
              <c:numCache>
                <c:formatCode>0.0000</c:formatCode>
                <c:ptCount val="6"/>
                <c:pt idx="0">
                  <c:v>-9.0000000000000247E-4</c:v>
                </c:pt>
                <c:pt idx="1">
                  <c:v>8.8000000000000248E-3</c:v>
                </c:pt>
                <c:pt idx="2">
                  <c:v>0.13730000000000001</c:v>
                </c:pt>
                <c:pt idx="3">
                  <c:v>3.6000000000000199E-3</c:v>
                </c:pt>
                <c:pt idx="4">
                  <c:v>3.6003000000000012</c:v>
                </c:pt>
                <c:pt idx="5">
                  <c:v>7.5200000000000017E-2</c:v>
                </c:pt>
              </c:numCache>
            </c:numRef>
          </c:val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TcpDump com módulo</c:v>
                </c:pt>
              </c:strCache>
            </c:strRef>
          </c:tx>
          <c:cat>
            <c:strRef>
              <c:f>Sheet2!$A$2:$A$7</c:f>
              <c:strCache>
                <c:ptCount val="6"/>
                <c:pt idx="0">
                  <c:v>1 GB – FTP</c:v>
                </c:pt>
                <c:pt idx="1">
                  <c:v>1 GB – HTTP</c:v>
                </c:pt>
                <c:pt idx="2">
                  <c:v>Iperf – 1GB TCP</c:v>
                </c:pt>
                <c:pt idx="3">
                  <c:v>Iperf – 1GB UDP</c:v>
                </c:pt>
                <c:pt idx="4">
                  <c:v>1 GB HTTP – 2 conexões</c:v>
                </c:pt>
                <c:pt idx="5">
                  <c:v>Iperf – 1GB  UDP – 2 conexões</c:v>
                </c:pt>
              </c:strCache>
            </c:strRef>
          </c:cat>
          <c:val>
            <c:numRef>
              <c:f>Sheet2!$C$2:$C$7</c:f>
              <c:numCache>
                <c:formatCode>General</c:formatCode>
                <c:ptCount val="6"/>
                <c:pt idx="0" formatCode="0.0000">
                  <c:v>3.7700000000000011E-2</c:v>
                </c:pt>
                <c:pt idx="1">
                  <c:v>3.0900000000000011E-2</c:v>
                </c:pt>
                <c:pt idx="2">
                  <c:v>-0.12230000000000002</c:v>
                </c:pt>
                <c:pt idx="3">
                  <c:v>5.4500000000000014E-2</c:v>
                </c:pt>
                <c:pt idx="4">
                  <c:v>-7.7500000000000013E-2</c:v>
                </c:pt>
                <c:pt idx="5">
                  <c:v>8.0200000000000021E-2</c:v>
                </c:pt>
              </c:numCache>
            </c:numRef>
          </c:val>
        </c:ser>
        <c:axId val="72240512"/>
        <c:axId val="72246784"/>
      </c:barChart>
      <c:catAx>
        <c:axId val="7224051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PT"/>
                  <a:t>Testes</a:t>
                </a:r>
              </a:p>
            </c:rich>
          </c:tx>
        </c:title>
        <c:numFmt formatCode="General" sourceLinked="1"/>
        <c:tickLblPos val="nextTo"/>
        <c:crossAx val="72246784"/>
        <c:crosses val="autoZero"/>
        <c:auto val="1"/>
        <c:lblAlgn val="ctr"/>
        <c:lblOffset val="100"/>
      </c:catAx>
      <c:valAx>
        <c:axId val="72246784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pt-PT" baseline="0"/>
                  <a:t>sobrecarga (%)</a:t>
                </a:r>
                <a:endParaRPr lang="pt-PT"/>
              </a:p>
            </c:rich>
          </c:tx>
          <c:layout>
            <c:manualLayout>
              <c:xMode val="edge"/>
              <c:yMode val="edge"/>
              <c:x val="0.319622655753243"/>
              <c:y val="3.2139286111066806E-4"/>
            </c:manualLayout>
          </c:layout>
        </c:title>
        <c:numFmt formatCode="0.00" sourceLinked="0"/>
        <c:tickLblPos val="nextTo"/>
        <c:crossAx val="72240512"/>
        <c:crosses val="autoZero"/>
        <c:crossBetween val="between"/>
      </c:valAx>
    </c:plotArea>
    <c:plotVisOnly val="1"/>
    <c:dispBlanksAs val="gap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PT"/>
  <c:chart>
    <c:plotArea>
      <c:layout/>
      <c:barChart>
        <c:barDir val="col"/>
        <c:grouping val="clustered"/>
        <c:ser>
          <c:idx val="0"/>
          <c:order val="0"/>
          <c:tx>
            <c:strRef>
              <c:f>Sheet2!$B$16</c:f>
              <c:strCache>
                <c:ptCount val="1"/>
                <c:pt idx="0">
                  <c:v>Com TcpDump</c:v>
                </c:pt>
              </c:strCache>
            </c:strRef>
          </c:tx>
          <c:cat>
            <c:strRef>
              <c:f>Sheet2!$A$17:$A$18</c:f>
              <c:strCache>
                <c:ptCount val="2"/>
                <c:pt idx="0">
                  <c:v>1 GB HTTP – 2 conexões</c:v>
                </c:pt>
                <c:pt idx="1">
                  <c:v>Iperf – 1GB  UDP – 2 conexões</c:v>
                </c:pt>
              </c:strCache>
            </c:strRef>
          </c:cat>
          <c:val>
            <c:numRef>
              <c:f>Sheet2!$B$17:$B$18</c:f>
              <c:numCache>
                <c:formatCode>0.0000</c:formatCode>
                <c:ptCount val="2"/>
                <c:pt idx="0">
                  <c:v>3.6003000000000012</c:v>
                </c:pt>
                <c:pt idx="1">
                  <c:v>7.5200000000000017E-2</c:v>
                </c:pt>
              </c:numCache>
            </c:numRef>
          </c:val>
        </c:ser>
        <c:ser>
          <c:idx val="1"/>
          <c:order val="1"/>
          <c:tx>
            <c:strRef>
              <c:f>Sheet2!$C$16</c:f>
              <c:strCache>
                <c:ptCount val="1"/>
                <c:pt idx="0">
                  <c:v>TcpDump com módulo</c:v>
                </c:pt>
              </c:strCache>
            </c:strRef>
          </c:tx>
          <c:cat>
            <c:strRef>
              <c:f>Sheet2!$A$17:$A$18</c:f>
              <c:strCache>
                <c:ptCount val="2"/>
                <c:pt idx="0">
                  <c:v>1 GB HTTP – 2 conexões</c:v>
                </c:pt>
                <c:pt idx="1">
                  <c:v>Iperf – 1GB  UDP – 2 conexões</c:v>
                </c:pt>
              </c:strCache>
            </c:strRef>
          </c:cat>
          <c:val>
            <c:numRef>
              <c:f>Sheet2!$C$17:$C$18</c:f>
              <c:numCache>
                <c:formatCode>General</c:formatCode>
                <c:ptCount val="2"/>
                <c:pt idx="0">
                  <c:v>-7.7500000000000013E-2</c:v>
                </c:pt>
                <c:pt idx="1">
                  <c:v>8.0200000000000021E-2</c:v>
                </c:pt>
              </c:numCache>
            </c:numRef>
          </c:val>
        </c:ser>
        <c:axId val="72259072"/>
        <c:axId val="72260992"/>
      </c:barChart>
      <c:catAx>
        <c:axId val="7225907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PT"/>
                  <a:t>testes</a:t>
                </a:r>
              </a:p>
            </c:rich>
          </c:tx>
        </c:title>
        <c:numFmt formatCode="General" sourceLinked="1"/>
        <c:tickLblPos val="nextTo"/>
        <c:crossAx val="72260992"/>
        <c:crosses val="autoZero"/>
        <c:auto val="1"/>
        <c:lblAlgn val="ctr"/>
        <c:lblOffset val="100"/>
      </c:catAx>
      <c:valAx>
        <c:axId val="72260992"/>
        <c:scaling>
          <c:orientation val="minMax"/>
        </c:scaling>
        <c:axPos val="l"/>
        <c:majorGridlines/>
        <c:numFmt formatCode="0.00" sourceLinked="0"/>
        <c:tickLblPos val="nextTo"/>
        <c:crossAx val="72259072"/>
        <c:crosses val="autoZero"/>
        <c:crossBetween val="between"/>
      </c:valAx>
    </c:plotArea>
    <c:legend>
      <c:legendPos val="r"/>
    </c:legend>
    <c:plotVisOnly val="1"/>
    <c:dispBlanksAs val="gap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BECB9-2F83-4596-B504-AC1E375931CE}" type="datetimeFigureOut">
              <a:rPr lang="pt-PT" smtClean="0"/>
              <a:pPr/>
              <a:t>21-12-2011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854EC-4436-4329-83DD-F91EF995C528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3502731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C831C-B110-4E4E-9FCE-53887ECEDBF7}" type="datetimeFigureOut">
              <a:rPr lang="pt-PT" smtClean="0"/>
              <a:pPr/>
              <a:t>21-12-2011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97A11-5CEE-4588-B832-132CDC30A066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1191317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Bom dia, venho apresentar a minha dissertação intitulada Captura de tráfego de rede de um processo com base no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PCap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pt-PT" baseline="0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1</a:t>
            </a:fld>
            <a:endParaRPr lang="pt-P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instrumentação das chamadas ao sistema permite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detectar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as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interacções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processo com o exterior através da rede.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Assim é possível identificar e manter o estado dos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sockets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em utilização pelo processo alvo em tempo real.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Através das funções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bind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accept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sendto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recvfrom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sock_close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é possível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detectar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todas as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interacções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 o exterior utilizando os protocolos TCP e UDP.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KProbes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foi escolhido por ser o sistema de instrumentação dinâmica do núcleo do Linux o que permite a utilização do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mesmo em sistemas em produção.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 manter o estado do processo foi necessário criar um repositório.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Este repositório é uma árvore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Black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sua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actualização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é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efectuada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através dos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handlers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das funções instrumentadas e serve de suporte ao novo sistema de filtragem do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PCap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pt-PT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10</a:t>
            </a:fld>
            <a:endParaRPr lang="pt-P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 criar o novo sistema de filtragem foi necessário adicionar um </a:t>
            </a:r>
            <a:r>
              <a:rPr lang="pt-PT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hook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de modo a que apenas seja invocado quando este esteja presente, e quando não está o seu custo no desempenho é de apenas a sua verificação.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Este novo filtro através do componente estado do processo, verifica se o pacote a verificar pertence ao não ao processo alvo, se pertencer é capturado e processo pelo restante sistema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PCap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caso contrário é de imediato descartado.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Assim apenas os pacotes pertencentes ao processo alvo são capturados.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Ao manter a compatibilidade com o sistema de filtragem LSF, é possível combinar regras que capturem apenas os pacotes pertencentes ao processo alvo com determinadas características.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11</a:t>
            </a:fld>
            <a:endParaRPr lang="pt-P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 controlar 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isto é, introduzir qual ou quais os processos a monitorizar, verificar o estado do processo corrente, etc.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É possível também obter estatísticas sobre a utilização do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como por exemplo quantos pacotes foram verificados, o número de vezes que cada chamada ao sistema foi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efectuada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 número de elementos do estado do processo, etc.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Devido ao sistema de monitorização de rede ser um mecanismo que apenas está disponível ao utilizador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root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também esta interface apenas está disponível para este utilizador por questões de segurança.</a:t>
            </a:r>
            <a:endParaRPr lang="pt-PT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12</a:t>
            </a:fld>
            <a:endParaRPr lang="pt-P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Demonstração do novo sistema de filtragem … 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Esta demonstração é apenas o exemplo da filtragem quando um pacote é recebido pelo sistema.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função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netif_rx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é a função responsável por entregar o pacote recebido ao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handler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protocolo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respectivo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bem como verificar se existem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sniffers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registados que estejam a monitorizar a interface por onde este pacote chegou.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13</a:t>
            </a:fld>
            <a:endParaRPr lang="pt-P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Como não poderia deixar de ser, este mecanismo foi avaliado, primeiro funcionalmente e depois em termos do desempenho.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avaliação funcional do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visou garantir que todas as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interacções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processo alvo eram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correctamente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detectadas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 que os dados relativos aos protocolos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tcp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udp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eram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correctamente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interpretados, na instrumentação.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 isso foram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efectuadas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transferências utilizando os protocolos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ftp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utilizado o programa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iperf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para verificar as transferências através do protocolo UDP.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Assim foi possível garantir que a utilização dos protocolos TCP e UDP era completamente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detectada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correcta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Como a monitorização realizada às transferências através dos protocolos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ftp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foi guardada num ficheiro para posterior análise na aplicação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Wireshark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Assim com esses dados foi possível também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efectuar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uma comparação visual, de apenas os dados referentes à transferência existiam na captura, bem como verificar que os dados extraídos da captura com 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activo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estavam completos.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 isso utilizaram-se funções de síntese, MD5 e SHA1, sobre os dados originais e os obtidos na captura, a fim de comparar se todos os dados tinham sido completamente capturados.</a:t>
            </a:r>
            <a:endParaRPr lang="pt-PT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14</a:t>
            </a:fld>
            <a:endParaRPr lang="pt-P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 além da avaliação funcional, foi realizada uma outra de desempenho.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Esta avaliação serviu para avaliar a sobrecarga da utilização do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face ao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actual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sistema de monitorização de rede.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Esta avaliação consistiu em testes de transferência de um elevado número de dados, utilizando o programa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tcpdump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para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efectuar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monitorização de rede com e sem 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activo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Dois dos componentes do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 instrumentação de funções e o estado do processo foram também alvo de análise, por serem considerados componentes que podem ter relevância no desempenho global do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 esta razão foram também analisados em testes próprios para o efeito.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15</a:t>
            </a:fld>
            <a:endParaRPr lang="pt-P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Considerando a avaliação de desempenho do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foram realizados testes de transferência de dados entre duas máquinas ligadas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directamente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através de interfaces de 100 Mbit/s 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 a realização destes testes foram desenvolvidos dois cenários distintos.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primeiro foi realizado a transferência de 1 GB de dados através dos protocolos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ftp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iperf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nas três principais vertentes, ou seja, sem monitorização, com a monitorização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actual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a ultima através da monitorização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actual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 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activo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Nestes testes apenas a transferência em curso estava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activa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não existindo mais fluxos de rede, este teste serviu para verificar se a introdução do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 sistema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actual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causa alguma sobrecarga significativa.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segundo cenário, existem dois fluxos de dados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activos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em que apenas um destes é o relevante para análise.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Foram novamente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efectuados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testes de transferência por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iperf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Foi verificado o tempo médio de transferência sem qualquer monitorização do fluxo de dados do processo alvo.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Apesar do sistema de monitorização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actual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permitir a utilização de filtros, para filtrar apenas os fluxos relevantes, este mecanismo de filtragem não foi utilizado pois não se sabiam à priori qual o porto local que a transferência iria utilizar. Mesmo com a utilização do porto de destino, como ambos os fluxos eram dirigidos ao mesmo porto de destino, continuaria a situação captura de todo o tráfego.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terceiro teste foi a captura dos pacotes de rede através do sistema de monitorização com 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activo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com a indicação de qual o processo a capturar.</a:t>
            </a:r>
            <a:endParaRPr lang="pt-PT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16</a:t>
            </a:fld>
            <a:endParaRPr lang="pt-P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Cada um dos testes foi executado dez vezes e, o valor registado na tabela que deu origem ao gráfico, foi a média dos tempos para cada um dos testes.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Como se pode verificar no gráfico, os resultados dos testes do primeiro cenário, os 4 primeiros testes do gráfico, mostram que não existiu uma sobrecarga relevante ao utilizar a monitorização com 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activo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ao verificarmos que os quatro primeiros testes têm os valores original (ou seja sem monitorização), com monitorização e o com monitorização e com 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activo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muito semelhantes entre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sí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Quando se passou para o segundo cenário, em que apenas um dos fluxos é relevante para análise, verificou-se que uma sobrecarga na utilização da monitorização quando 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não estava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activo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pt-PT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17</a:t>
            </a:fld>
            <a:endParaRPr lang="pt-P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Assim neste gráfico é possível visualizar em pormenor que, como seria de esperar a monitorização sem 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activo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capturando todo o tráfego existente, obtém uma sobrecarga de 3.5 % face ao teste sem monitorização e ao teste com 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activo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caso do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udp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sobrecarga é idêntica em ambos os casos, sendo reduzida.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 ambos os casos, 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captura apenas o que é relevante para análise, enquanto no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actual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ainda é necessário separar o que é relevante do que não é.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Como se pode verificar a introdução do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 processo de monitorização de rede é uma </a:t>
            </a:r>
            <a:r>
              <a:rPr lang="pt-PT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mais-valia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quando a monitorização cinge-se a um processo. </a:t>
            </a:r>
            <a:endParaRPr lang="pt-PT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18</a:t>
            </a:fld>
            <a:endParaRPr lang="pt-PT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avaliação de desempenho foi estendida aos componentes de instrumentação e de estado do processo.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Como exemplo da sobrecarga constante que a instrumentação traz ao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foi instrumentada a função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getpid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Esta função foi escolhida por ser muito simples, o que permite que seja 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Como se pode verificar pela tabela de cima, a sobrecarga do mecanismo de monitorização é em média de 0.6101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micro-segundos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Nos testes de desempenho do componente de estado do processo, foram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efectuadas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adições e remoções de elementos do repositório, sendo que em média a adição ao repositório foi de 0.848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micro-segundos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da remoção foi de 0.659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microsegundos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pesquisa de elementos no pior caso, o caso em que se quer obter um elemento dos extremos da árvore. Este teste foi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efectuado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 o repositório com 1024 elementos distintos, sendo por isso um bom indicador do desempenho deste no pior caso.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valor médio neste teste foi de 1.327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micro-segundos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Como em geral, em execuções reais um programa não utiliza tantos portos em simultâneo, são esperados tempos inferiores a este.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19</a:t>
            </a:fld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monitorização é uma excelente forma de compreender o comportamento dos programas em execuções reais,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efectuar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análises aos recursos utilizados de modo a gerar um perfil relativo ao desempenho e na sua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correcção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monitorização pode ser realizada de modo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activo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inquirindo o monitor sobre a análise ou de modo passivo, registando todos os dados para posterior análise.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 modo a proceder à monitorização pode ser necessário instrumentar funções ou biblioteca.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instrumentação pode ser estática necessitando de gerar novos executáveis sempre que se queira realizar uma análise diferente, ou a dinâmica adicionar e remover pontos de análise em tempo de execução.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dados obtidos através da monitorização podem ser analisados durante a monitorização, ou seja, </a:t>
            </a:r>
            <a:r>
              <a:rPr lang="pt-PT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online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ou após esta se ter completado, permitindo visualizar toda a história, offline ou </a:t>
            </a:r>
            <a:r>
              <a:rPr lang="pt-PT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post-mortem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2</a:t>
            </a:fld>
            <a:endParaRPr lang="pt-PT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 conclusão foi implementado um módulo do núcleo que estende 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PCap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/LSF na filtragem orientada ao processo (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Este mecanismo obtém apenas os pacotes referentes ao processo alvo.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Mesmo com 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activo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é possível continuar a utilizar os filtros do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bpf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criando um ambiente de monitorização mais eficiente e com menor sobrecarga principalmente nos casos em que se quer capturar apenas uma parte do tráfego, o correspondente a um processo ou conjunto de processos.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Continua-se a ter uma sobrecarga mínima no sistema o que era de todo desejável pois os mecanismos que existiam até ao momento tinham uma sobrecarga elevada.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Como trabalho futuro, existe a disponibilização deste módulo e 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respectivo</a:t>
            </a:r>
            <a:r>
              <a:rPr lang="pt-PT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código fonte, à comunidade, de modo a poder ser extensivamente testado e incluído no núcleo Linux.</a:t>
            </a:r>
            <a:endParaRPr lang="pt-PT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20</a:t>
            </a:fld>
            <a:endParaRPr lang="pt-PT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21</a:t>
            </a:fld>
            <a:endParaRPr lang="pt-PT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22</a:t>
            </a:fld>
            <a:endParaRPr lang="pt-PT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23</a:t>
            </a:fld>
            <a:endParaRPr lang="pt-PT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24</a:t>
            </a:fld>
            <a:endParaRPr lang="pt-PT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explicar</a:t>
            </a:r>
            <a:r>
              <a:rPr lang="en-US" dirty="0" smtClean="0"/>
              <a:t> </a:t>
            </a:r>
            <a:r>
              <a:rPr lang="en-US" dirty="0" err="1" smtClean="0"/>
              <a:t>porquê</a:t>
            </a:r>
            <a:r>
              <a:rPr lang="en-US" dirty="0" smtClean="0"/>
              <a:t> …)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perca</a:t>
            </a:r>
            <a:r>
              <a:rPr lang="en-US" dirty="0" smtClean="0"/>
              <a:t> de </a:t>
            </a:r>
            <a:r>
              <a:rPr lang="en-US" dirty="0" err="1" smtClean="0"/>
              <a:t>informação</a:t>
            </a:r>
            <a:r>
              <a:rPr lang="en-US" dirty="0" smtClean="0"/>
              <a:t> </a:t>
            </a:r>
            <a:r>
              <a:rPr lang="en-US" dirty="0" err="1" smtClean="0"/>
              <a:t>relevante</a:t>
            </a:r>
            <a:r>
              <a:rPr lang="en-US" dirty="0" smtClean="0"/>
              <a:t> e 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grande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sobrecarga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introduzida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limita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muito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abordagem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25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37248395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...</a:t>
            </a:r>
            <a:r>
              <a:rPr lang="pt-PT" baseline="0" dirty="0" smtClean="0"/>
              <a:t> </a:t>
            </a:r>
            <a:r>
              <a:rPr lang="en-US" baseline="0" dirty="0" smtClean="0"/>
              <a:t>M</a:t>
            </a:r>
            <a:r>
              <a:rPr lang="pt-PT" baseline="0" dirty="0" err="1" smtClean="0"/>
              <a:t>onitorização</a:t>
            </a:r>
            <a:r>
              <a:rPr lang="pt-PT" baseline="0" dirty="0" smtClean="0"/>
              <a:t> apenas em nível utilizador;</a:t>
            </a:r>
          </a:p>
          <a:p>
            <a:r>
              <a:rPr lang="en-US" baseline="0" dirty="0" smtClean="0"/>
              <a:t>O</a:t>
            </a:r>
            <a:r>
              <a:rPr lang="pt-PT" baseline="0" dirty="0" smtClean="0"/>
              <a:t>u também com o auxilio do núcleo do sistema.</a:t>
            </a:r>
          </a:p>
          <a:p>
            <a:endParaRPr lang="pt-PT" baseline="0" dirty="0" smtClean="0"/>
          </a:p>
          <a:p>
            <a:r>
              <a:rPr lang="pt-PT" baseline="0" dirty="0" smtClean="0"/>
              <a:t>No primeiro caso altera-se o programa ou suas bibliotecas instrumentando-os para detectar e recolher a informação relevante.</a:t>
            </a:r>
          </a:p>
          <a:p>
            <a:r>
              <a:rPr lang="pt-PT" baseline="0" dirty="0" smtClean="0"/>
              <a:t>Nem sempre é possível, pode sobrecarregar bastante o processo, e é efectuado caso a caso.</a:t>
            </a:r>
          </a:p>
          <a:p>
            <a:endParaRPr lang="pt-PT" baseline="0" dirty="0" smtClean="0"/>
          </a:p>
          <a:p>
            <a:r>
              <a:rPr lang="pt-PT" baseline="0" dirty="0" smtClean="0"/>
              <a:t>No segundo caso, recorre-se a funcionalidades internas do sistema que permitem obter alguma informação eficientemente e independente do processo monitorizado.</a:t>
            </a:r>
          </a:p>
          <a:p>
            <a:r>
              <a:rPr lang="pt-PT" baseline="0" dirty="0" smtClean="0"/>
              <a:t>Por exemplo, a captura do tráfego de rede usando a biblioteca </a:t>
            </a:r>
            <a:r>
              <a:rPr lang="pt-PT" baseline="0" dirty="0" err="1" smtClean="0"/>
              <a:t>libpcap</a:t>
            </a:r>
            <a:r>
              <a:rPr lang="pt-PT" baseline="0" dirty="0" smtClean="0"/>
              <a:t>.</a:t>
            </a:r>
          </a:p>
          <a:p>
            <a:r>
              <a:rPr lang="pt-PT" baseline="0" dirty="0" smtClean="0"/>
              <a:t>Mas nestes casos, para obter a informação relevante, podemos de ter de monitorizar o processo alvo, para conseguir separar a informação relevante da dos restantes processos. Tal também pode ser feito com base em funcionalidades existentes no núcleo do sistema.</a:t>
            </a:r>
          </a:p>
          <a:p>
            <a:endParaRPr lang="pt-PT" baseline="0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26</a:t>
            </a:fld>
            <a:endParaRPr lang="pt-PT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aseline="0" dirty="0" smtClean="0"/>
              <a:t>A monitorização do processo alvo tem como objectivo observar portos e protocolos </a:t>
            </a:r>
            <a:r>
              <a:rPr lang="pt-PT" u="none" baseline="0" dirty="0" smtClean="0"/>
              <a:t>usados</a:t>
            </a:r>
            <a:r>
              <a:rPr lang="pt-PT" baseline="0" dirty="0" smtClean="0"/>
              <a:t> para poder identificar as </a:t>
            </a:r>
            <a:r>
              <a:rPr lang="pt-PT" baseline="0" dirty="0" err="1" smtClean="0"/>
              <a:t>interacções</a:t>
            </a:r>
            <a:r>
              <a:rPr lang="pt-PT" baseline="0" dirty="0" smtClean="0"/>
              <a:t> deste processo no resto de todo o tráfego de rede.</a:t>
            </a:r>
          </a:p>
          <a:p>
            <a:r>
              <a:rPr lang="pt-PT" baseline="0" dirty="0" smtClean="0"/>
              <a:t>Tal pode ser, como visto, instrumentando o programa (por exemplo algumas funções de chamadas ao sistema;</a:t>
            </a:r>
          </a:p>
          <a:p>
            <a:r>
              <a:rPr lang="pt-PT" baseline="0" dirty="0" smtClean="0"/>
              <a:t>Ou recorrendo aos mecanismos do núcleo como </a:t>
            </a:r>
            <a:r>
              <a:rPr lang="pt-PT" baseline="0" dirty="0" err="1" smtClean="0"/>
              <a:t>ptrace</a:t>
            </a:r>
            <a:r>
              <a:rPr lang="pt-PT" baseline="0" dirty="0" smtClean="0"/>
              <a:t> ou </a:t>
            </a:r>
            <a:r>
              <a:rPr lang="pt-PT" baseline="0" dirty="0" err="1" smtClean="0"/>
              <a:t>kprobes</a:t>
            </a:r>
            <a:r>
              <a:rPr lang="pt-PT" baseline="0" dirty="0" smtClean="0"/>
              <a:t>.</a:t>
            </a:r>
          </a:p>
          <a:p>
            <a:endParaRPr lang="pt-PT" baseline="0" dirty="0" smtClean="0"/>
          </a:p>
          <a:p>
            <a:r>
              <a:rPr lang="pt-PT" baseline="0" dirty="0" smtClean="0"/>
              <a:t>Para evitar capturar informação irrelevante que depois tem de ser filtrada, pode-se tentar usar os filtros existentes no </a:t>
            </a:r>
            <a:r>
              <a:rPr lang="pt-PT" baseline="0" dirty="0" err="1" smtClean="0"/>
              <a:t>libpcap</a:t>
            </a:r>
            <a:r>
              <a:rPr lang="pt-PT" baseline="0" dirty="0" smtClean="0"/>
              <a:t> que permitem que no próprio núcleo (usando </a:t>
            </a:r>
            <a:r>
              <a:rPr lang="pt-PT" baseline="0" dirty="0" err="1" smtClean="0"/>
              <a:t>linux</a:t>
            </a:r>
            <a:r>
              <a:rPr lang="pt-PT" baseline="0" dirty="0" smtClean="0"/>
              <a:t> </a:t>
            </a:r>
            <a:r>
              <a:rPr lang="pt-PT" baseline="0" dirty="0" err="1" smtClean="0"/>
              <a:t>socket</a:t>
            </a:r>
            <a:r>
              <a:rPr lang="pt-PT" baseline="0" dirty="0" smtClean="0"/>
              <a:t> </a:t>
            </a:r>
            <a:r>
              <a:rPr lang="pt-PT" baseline="0" dirty="0" err="1" smtClean="0"/>
              <a:t>filters</a:t>
            </a:r>
            <a:r>
              <a:rPr lang="pt-PT" baseline="0" dirty="0" smtClean="0"/>
              <a:t>) apenas algum do tráfego seja capturado e copiado para a ferramenta monitora.</a:t>
            </a:r>
          </a:p>
          <a:p>
            <a:endParaRPr lang="pt-PT" baseline="0" dirty="0" smtClean="0"/>
          </a:p>
          <a:p>
            <a:r>
              <a:rPr lang="pt-PT" baseline="0" dirty="0" smtClean="0"/>
              <a:t>No entanto, manter estes filtros </a:t>
            </a:r>
            <a:r>
              <a:rPr lang="pt-PT" baseline="0" dirty="0" err="1" smtClean="0"/>
              <a:t>actualizados</a:t>
            </a:r>
            <a:r>
              <a:rPr lang="pt-PT" baseline="0" dirty="0" smtClean="0"/>
              <a:t>, quando desconhecemos os portos usados pelo processo ou este cria e </a:t>
            </a:r>
            <a:r>
              <a:rPr lang="pt-PT" baseline="0" dirty="0" err="1" smtClean="0"/>
              <a:t>destroi</a:t>
            </a:r>
            <a:r>
              <a:rPr lang="pt-PT" baseline="0" dirty="0" smtClean="0"/>
              <a:t> </a:t>
            </a:r>
            <a:r>
              <a:rPr lang="pt-PT" baseline="0" dirty="0" err="1" smtClean="0"/>
              <a:t>sockets</a:t>
            </a:r>
            <a:r>
              <a:rPr lang="pt-PT" baseline="0" dirty="0" smtClean="0"/>
              <a:t> ao longo da sua execução trás grandes problemas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27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1742877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…</a:t>
            </a:r>
          </a:p>
          <a:p>
            <a:endParaRPr lang="pt-PT" dirty="0" smtClean="0"/>
          </a:p>
          <a:p>
            <a:r>
              <a:rPr lang="pt-PT" dirty="0" smtClean="0"/>
              <a:t>(ideia sem </a:t>
            </a:r>
            <a:r>
              <a:rPr lang="pt-PT" dirty="0" err="1" smtClean="0"/>
              <a:t>qq</a:t>
            </a:r>
            <a:r>
              <a:rPr lang="pt-PT" dirty="0" smtClean="0"/>
              <a:t> alteração aos processos / transparente)</a:t>
            </a:r>
          </a:p>
          <a:p>
            <a:r>
              <a:rPr lang="pt-PT" dirty="0" smtClean="0"/>
              <a:t>…</a:t>
            </a:r>
          </a:p>
          <a:p>
            <a:r>
              <a:rPr lang="pt-PT" dirty="0" smtClean="0"/>
              <a:t>filtros (da biblioteca </a:t>
            </a:r>
            <a:r>
              <a:rPr lang="pt-PT" dirty="0" err="1" smtClean="0"/>
              <a:t>PCap</a:t>
            </a:r>
            <a:r>
              <a:rPr lang="pt-PT" dirty="0" smtClean="0"/>
              <a:t> e no núcleo)</a:t>
            </a:r>
          </a:p>
          <a:p>
            <a:endParaRPr lang="pt-PT" dirty="0" smtClean="0"/>
          </a:p>
          <a:p>
            <a:r>
              <a:rPr lang="pt-PT" dirty="0" smtClean="0"/>
              <a:t>…</a:t>
            </a:r>
          </a:p>
          <a:p>
            <a:endParaRPr lang="pt-PT" dirty="0" smtClean="0"/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monitorização de rede é também muito importante pois permite de um modo passivo e transparente para as aplicações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efectuar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análises aos protocolos de comunicação em utilização, bem como analisar a comunicação entre componentes distribuídos.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Falhas de comunicação e outros problemas, como os de desempenho são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detectados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através da monitorização de rede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Geralmente a monitorização de rede é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efectuada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muitas vezes pela captura do tráfego, utilizando a biblioteca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PCap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pois está presente nos principais sistemas de operação.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 diminuir o número de dados a analisar utilizam-se filtros, oferecidos pela biblioteca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pcap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ou pelo seu suporte no núcleo do sistema de operação.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3</a:t>
            </a:fld>
            <a:endParaRPr lang="pt-P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Quando apenas se necessita monitorizar um processo, existem dificuldades relativamente a como se proceder.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Uma dos problemas é como identificar e capturar apenas os fluxos de dados do processo alvo, quando existem outros fluxos de rede.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 ao especificar filtros para capturar apenas os fluxos relevantes como saber a priori todos os portos que irão ser utilizados?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efectuar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esta monitorização, com um elevado número de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interacções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ou de tráfego aumenta-se a sobrecarga no sistema.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4</a:t>
            </a:fld>
            <a:endParaRPr lang="pt-P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desafios anteriormente mencionados são devidos à inexistência de suporte para a identificação do processo responsável por cada pacote de rede, na biblioteca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PCap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ou no núcleo do sistema de operação.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monitorização de rede dos processos em nível utilizador, é limitada a alguns casos e sobrecarrega o sistema.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alteração dos filtros através da biblioteca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PCap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para acomodar as alterações do estado do processo apresenta uma grande latência, como pode ser explicado através da seguinte sequência de eventos.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Após a criação de um filtro, é necessário a biblioteca compila-lo e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optimiza-lo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Antes da sua aplicação no núcleo existe uma drenagem do canal de captura os pacotes, pois podem existir ainda pacotes que se encontram em buffers no núcleo, para que o novo filtro seja apenas aplicado aos novos pacotes. </a:t>
            </a:r>
            <a:endParaRPr lang="pt-PT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5</a:t>
            </a:fld>
            <a:endParaRPr lang="pt-P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Assim a abordagem seguida neste trabalho foi monitorizar o processo no núcleo através do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KProbes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que instrumenta funções de rede de modo a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detectar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interacções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processo alvo através da rede para que se tenha sempre o estado do processo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actualizado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 incluir um novo filtro com base no estado do processo, anteriormente referido, afim de apenas capturar os pacotes pertencentes ao processo alvo.</a:t>
            </a:r>
            <a:endParaRPr lang="pt-PT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6</a:t>
            </a:fld>
            <a:endParaRPr lang="pt-P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Pretende-se filtrar e capturar os pacotes de rede pertencentes ao processo alvo.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Esta situação envolve monitorizar as interações do processo a fim de manter em tempo real o estado deste permanentemente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actualizado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Assim irá estender-se 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PCap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 LSF com base no estado do processo.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Pretende-se ainda manter a compatibilidade com o sistema de filtros já existente, bem como reduzir a sobrecarga do sistema, especialmente quando 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não esteja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activo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7</a:t>
            </a:fld>
            <a:endParaRPr lang="pt-P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arquitectura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está divida em 4 componentes. A componente de instrumentação das chamadas ao sistema, o componente estado do processo, a extensão ao filtro de pacotes e uma interface de controlo do próprio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8</a:t>
            </a:fld>
            <a:endParaRPr lang="pt-P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err="1" smtClean="0"/>
              <a:t>Proposito</a:t>
            </a:r>
            <a:r>
              <a:rPr lang="pt-PT" dirty="0" smtClean="0"/>
              <a:t> dos componentes … detalhes são depois .. 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9</a:t>
            </a:fld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ângulo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ângulo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ângulo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ctângulo arredondado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ctângulo arredondado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ângulo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PT" smtClean="0"/>
              <a:t>Faça clique para editar o estilo</a:t>
            </a:r>
            <a:endParaRPr kumimoji="0" lang="en-US"/>
          </a:p>
        </p:txBody>
      </p:sp>
      <p:sp>
        <p:nvSpPr>
          <p:cNvPr id="28" name="Marcador de Posição d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DFE200E-5E3D-443A-8128-360E1B4273B3}" type="datetime1">
              <a:rPr lang="pt-PT" smtClean="0"/>
              <a:pPr/>
              <a:t>21-12-2011</a:t>
            </a:fld>
            <a:endParaRPr lang="pt-PT"/>
          </a:p>
        </p:txBody>
      </p:sp>
      <p:sp>
        <p:nvSpPr>
          <p:cNvPr id="17" name="Marcador de Posição do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PT"/>
          </a:p>
        </p:txBody>
      </p:sp>
      <p:sp>
        <p:nvSpPr>
          <p:cNvPr id="29" name="Marcador de Posição do Número do Diapositivo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4452-25FF-450D-AA53-60C22631FF3B}" type="datetime1">
              <a:rPr lang="pt-PT" smtClean="0"/>
              <a:pPr/>
              <a:t>21-12-2011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A751-DD81-434F-8D0D-A0F6502EF70B}" type="datetime1">
              <a:rPr lang="pt-PT" smtClean="0"/>
              <a:pPr/>
              <a:t>21-12-2011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B91E-7B8A-423A-8B0D-BD0D4BF78285}" type="datetime1">
              <a:rPr lang="pt-PT" smtClean="0"/>
              <a:pPr/>
              <a:t>21-12-2011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41D93-4982-484C-9E6B-1DEB63B99297}" type="datetime1">
              <a:rPr lang="pt-PT" smtClean="0"/>
              <a:pPr/>
              <a:t>21-12-2011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7B7F-9F7E-49D4-BF2C-D3DB5C15DED7}" type="datetime1">
              <a:rPr lang="pt-PT" smtClean="0"/>
              <a:pPr/>
              <a:t>21-12-2011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26" name="Marcador de Posição d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B921401-0971-4316-89C1-ACF96804946B}" type="datetime1">
              <a:rPr lang="pt-PT" smtClean="0"/>
              <a:pPr/>
              <a:t>21-12-2011</a:t>
            </a:fld>
            <a:endParaRPr lang="pt-PT"/>
          </a:p>
        </p:txBody>
      </p:sp>
      <p:sp>
        <p:nvSpPr>
          <p:cNvPr id="27" name="Marcador de Posição do Número do Diapositivo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8" name="Marcador de Posição do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9DC5304-7A0A-4DD1-BC1C-FB42FDF4A8F5}" type="datetime1">
              <a:rPr lang="pt-PT" smtClean="0"/>
              <a:pPr/>
              <a:t>21-12-2011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E187-9955-4630-9912-A621610C6847}" type="datetime1">
              <a:rPr lang="pt-PT" smtClean="0"/>
              <a:pPr/>
              <a:t>21-12-2011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FB78-06C4-4DE7-8651-27AE14E9AE98}" type="datetime1">
              <a:rPr lang="pt-PT" smtClean="0"/>
              <a:pPr/>
              <a:t>21-12-2011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PT" smtClean="0"/>
              <a:t>Clique no ícone para adicionar uma imagem</a:t>
            </a:r>
            <a:endParaRPr kumimoji="0"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AFAD-5534-41E9-968F-3B3BFA0947EA}" type="datetime1">
              <a:rPr lang="pt-PT" smtClean="0"/>
              <a:pPr/>
              <a:t>21-12-2011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ângulo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ângulo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ângulo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ângulo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ctângulo arredondado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ctângulo arredondado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ângulo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6" name="Rec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7" name="Rec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Marcador de Posição do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3" name="Marcador de Posição do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PT" smtClean="0"/>
              <a:t>Clique para editar os estilos</a:t>
            </a:r>
          </a:p>
          <a:p>
            <a:pPr lvl="1" eaLnBrk="1" latinLnBrk="0" hangingPunct="1"/>
            <a:r>
              <a:rPr kumimoji="0" lang="pt-PT" smtClean="0"/>
              <a:t>Segundo nível</a:t>
            </a:r>
          </a:p>
          <a:p>
            <a:pPr lvl="2" eaLnBrk="1" latinLnBrk="0" hangingPunct="1"/>
            <a:r>
              <a:rPr kumimoji="0" lang="pt-PT" smtClean="0"/>
              <a:t>Terceiro nível</a:t>
            </a:r>
          </a:p>
          <a:p>
            <a:pPr lvl="3" eaLnBrk="1" latinLnBrk="0" hangingPunct="1"/>
            <a:r>
              <a:rPr kumimoji="0" lang="pt-PT" smtClean="0"/>
              <a:t>Quarto nível</a:t>
            </a:r>
          </a:p>
          <a:p>
            <a:pPr lvl="4" eaLnBrk="1" latinLnBrk="0" hangingPunct="1"/>
            <a:r>
              <a:rPr kumimoji="0" lang="pt-PT" smtClean="0"/>
              <a:t>Quinto nível</a:t>
            </a:r>
            <a:endParaRPr kumimoji="0" lang="en-US"/>
          </a:p>
        </p:txBody>
      </p:sp>
      <p:sp>
        <p:nvSpPr>
          <p:cNvPr id="14" name="Marcador de Posição d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1ADC3CB-1463-41E0-9C03-F76948C3E5C0}" type="datetime1">
              <a:rPr lang="pt-PT" smtClean="0"/>
              <a:pPr/>
              <a:t>21-12-2011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PT"/>
          </a:p>
        </p:txBody>
      </p:sp>
      <p:sp>
        <p:nvSpPr>
          <p:cNvPr id="23" name="Marcador de Posição do Número do Diapositivo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1520" y="980728"/>
            <a:ext cx="8458200" cy="2160239"/>
          </a:xfrm>
        </p:spPr>
        <p:txBody>
          <a:bodyPr>
            <a:normAutofit/>
          </a:bodyPr>
          <a:lstStyle/>
          <a:p>
            <a:pPr algn="ctr"/>
            <a:r>
              <a:rPr lang="pt-PT" sz="3200" dirty="0" smtClean="0"/>
              <a:t>Captura de tráfego de rede de um </a:t>
            </a:r>
            <a:br>
              <a:rPr lang="pt-PT" sz="3200" dirty="0" smtClean="0"/>
            </a:br>
            <a:r>
              <a:rPr lang="pt-PT" sz="3200" dirty="0" smtClean="0"/>
              <a:t>processo com base no PCAP</a:t>
            </a:r>
            <a:br>
              <a:rPr lang="pt-PT" sz="3200" dirty="0" smtClean="0"/>
            </a:br>
            <a:r>
              <a:rPr lang="pt-PT" sz="3200" dirty="0" smtClean="0"/>
              <a:t/>
            </a:r>
            <a:br>
              <a:rPr lang="pt-PT" sz="3200" dirty="0" smtClean="0"/>
            </a:br>
            <a:r>
              <a:rPr lang="pt-PT" sz="2800" i="1" dirty="0" smtClean="0"/>
              <a:t>Nuno Martins</a:t>
            </a:r>
            <a:endParaRPr lang="pt-PT" sz="3200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79712" y="4869160"/>
            <a:ext cx="9164960" cy="576064"/>
          </a:xfrm>
        </p:spPr>
        <p:txBody>
          <a:bodyPr>
            <a:normAutofit/>
          </a:bodyPr>
          <a:lstStyle/>
          <a:p>
            <a:r>
              <a:rPr lang="pt-PT" sz="1600" i="1" dirty="0" smtClean="0"/>
              <a:t>Sob a orientação do Professor Doutor Vítor Duarte</a:t>
            </a:r>
          </a:p>
          <a:p>
            <a:pPr algn="r"/>
            <a:endParaRPr lang="pt-PT" sz="1600" i="1" dirty="0"/>
          </a:p>
        </p:txBody>
      </p:sp>
      <p:pic>
        <p:nvPicPr>
          <p:cNvPr id="5" name="Imagem 4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43808" y="5445224"/>
            <a:ext cx="3182214" cy="49521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0" y="630932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22 de Dezembro de 2011</a:t>
            </a:r>
            <a:endParaRPr lang="pt-PT" dirty="0"/>
          </a:p>
        </p:txBody>
      </p:sp>
    </p:spTree>
  </p:cSld>
  <p:clrMapOvr>
    <a:masterClrMapping/>
  </p:clrMapOvr>
  <p:transition advTm="10561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/>
          <a:lstStyle/>
          <a:p>
            <a:r>
              <a:rPr lang="pt-PT" smtClean="0"/>
              <a:t>Arquitectura da solução (III)</a:t>
            </a:r>
            <a:endParaRPr lang="pt-PT"/>
          </a:p>
        </p:txBody>
      </p:sp>
      <p:sp>
        <p:nvSpPr>
          <p:cNvPr id="7" name="Marcador de Posição de Conteúdo 6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968552"/>
          </a:xfrm>
        </p:spPr>
        <p:txBody>
          <a:bodyPr>
            <a:normAutofit/>
          </a:bodyPr>
          <a:lstStyle/>
          <a:p>
            <a:r>
              <a:rPr lang="pt-PT" dirty="0" smtClean="0"/>
              <a:t>Instrumentação das chamadas ao sistema</a:t>
            </a:r>
          </a:p>
          <a:p>
            <a:pPr lvl="1"/>
            <a:r>
              <a:rPr lang="pt-PT" dirty="0" smtClean="0"/>
              <a:t>Funções </a:t>
            </a:r>
            <a:r>
              <a:rPr lang="pt-PT" dirty="0" err="1" smtClean="0"/>
              <a:t>bind</a:t>
            </a:r>
            <a:r>
              <a:rPr lang="pt-PT" dirty="0" smtClean="0"/>
              <a:t>, </a:t>
            </a:r>
            <a:r>
              <a:rPr lang="pt-PT" dirty="0" err="1" smtClean="0"/>
              <a:t>accept</a:t>
            </a:r>
            <a:r>
              <a:rPr lang="pt-PT" dirty="0" smtClean="0"/>
              <a:t>, </a:t>
            </a:r>
            <a:r>
              <a:rPr lang="pt-PT" dirty="0" err="1" smtClean="0"/>
              <a:t>connect</a:t>
            </a:r>
            <a:r>
              <a:rPr lang="pt-PT" dirty="0" smtClean="0"/>
              <a:t>, </a:t>
            </a:r>
            <a:r>
              <a:rPr lang="pt-PT" dirty="0" err="1" smtClean="0"/>
              <a:t>sendto</a:t>
            </a:r>
            <a:r>
              <a:rPr lang="pt-PT" dirty="0" smtClean="0"/>
              <a:t>, </a:t>
            </a:r>
            <a:r>
              <a:rPr lang="pt-PT" dirty="0" err="1" smtClean="0"/>
              <a:t>recvfrom</a:t>
            </a:r>
            <a:r>
              <a:rPr lang="pt-PT" dirty="0" smtClean="0"/>
              <a:t>, </a:t>
            </a:r>
            <a:r>
              <a:rPr lang="pt-PT" dirty="0" err="1" smtClean="0"/>
              <a:t>sock_close</a:t>
            </a:r>
            <a:r>
              <a:rPr lang="pt-PT" dirty="0" smtClean="0"/>
              <a:t> </a:t>
            </a:r>
          </a:p>
          <a:p>
            <a:pPr lvl="1"/>
            <a:r>
              <a:rPr lang="pt-PT" dirty="0" smtClean="0"/>
              <a:t>Instrumentação utilizando o </a:t>
            </a:r>
            <a:r>
              <a:rPr lang="pt-PT" dirty="0" err="1" smtClean="0"/>
              <a:t>KProbes</a:t>
            </a:r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Estado do processo</a:t>
            </a:r>
          </a:p>
          <a:p>
            <a:pPr lvl="1"/>
            <a:r>
              <a:rPr lang="pt-PT" dirty="0" smtClean="0"/>
              <a:t>Árvore </a:t>
            </a:r>
            <a:r>
              <a:rPr lang="pt-PT" dirty="0" err="1" smtClean="0"/>
              <a:t>Red-Black</a:t>
            </a:r>
            <a:r>
              <a:rPr lang="pt-PT" dirty="0" smtClean="0"/>
              <a:t> (repositório)</a:t>
            </a:r>
          </a:p>
          <a:p>
            <a:pPr lvl="1"/>
            <a:r>
              <a:rPr lang="pt-PT" dirty="0" err="1" smtClean="0"/>
              <a:t>Actualizado</a:t>
            </a:r>
            <a:r>
              <a:rPr lang="pt-PT" dirty="0" smtClean="0"/>
              <a:t> pelos </a:t>
            </a:r>
            <a:r>
              <a:rPr lang="pt-PT" dirty="0" err="1" smtClean="0"/>
              <a:t>handlers</a:t>
            </a:r>
            <a:r>
              <a:rPr lang="pt-PT" dirty="0" smtClean="0"/>
              <a:t> das funções instrumentadas</a:t>
            </a:r>
          </a:p>
          <a:p>
            <a:pPr lvl="1"/>
            <a:r>
              <a:rPr lang="pt-PT" dirty="0" smtClean="0"/>
              <a:t>Serve de suporte ao filtro de pacotes</a:t>
            </a:r>
          </a:p>
          <a:p>
            <a:pPr>
              <a:buNone/>
            </a:pPr>
            <a:endParaRPr lang="pt-PT" dirty="0" smtClean="0"/>
          </a:p>
          <a:p>
            <a:pPr lvl="1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10</a:t>
            </a:fld>
            <a:endParaRPr lang="pt-PT"/>
          </a:p>
        </p:txBody>
      </p:sp>
    </p:spTree>
  </p:cSld>
  <p:clrMapOvr>
    <a:masterClrMapping/>
  </p:clrMapOvr>
  <p:transition advTm="75239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7984"/>
            <a:ext cx="8229600" cy="1066800"/>
          </a:xfrm>
        </p:spPr>
        <p:txBody>
          <a:bodyPr/>
          <a:lstStyle/>
          <a:p>
            <a:r>
              <a:rPr lang="pt-PT" smtClean="0"/>
              <a:t>Arquitectura da solução (IV)</a:t>
            </a:r>
            <a:endParaRPr lang="pt-PT"/>
          </a:p>
        </p:txBody>
      </p:sp>
      <p:sp>
        <p:nvSpPr>
          <p:cNvPr id="6" name="Marcador de Posição de Conteúdo 5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325112"/>
          </a:xfrm>
        </p:spPr>
        <p:txBody>
          <a:bodyPr>
            <a:normAutofit/>
          </a:bodyPr>
          <a:lstStyle/>
          <a:p>
            <a:r>
              <a:rPr lang="pt-PT" dirty="0" smtClean="0"/>
              <a:t>Extensão ao filtro de pacotes</a:t>
            </a:r>
          </a:p>
          <a:p>
            <a:pPr>
              <a:buNone/>
            </a:pPr>
            <a:endParaRPr lang="pt-PT" sz="1800" dirty="0" smtClean="0"/>
          </a:p>
          <a:p>
            <a:pPr lvl="1"/>
            <a:r>
              <a:rPr lang="pt-PT" dirty="0" smtClean="0"/>
              <a:t>Adicionado um </a:t>
            </a:r>
            <a:r>
              <a:rPr lang="pt-PT" i="1" dirty="0" err="1" smtClean="0"/>
              <a:t>hook</a:t>
            </a:r>
            <a:r>
              <a:rPr lang="pt-PT" dirty="0" smtClean="0"/>
              <a:t> ao código LSF </a:t>
            </a:r>
            <a:r>
              <a:rPr lang="pt-PT" dirty="0"/>
              <a:t>n</a:t>
            </a:r>
            <a:r>
              <a:rPr lang="pt-PT" dirty="0" smtClean="0"/>
              <a:t>o núcleo</a:t>
            </a:r>
          </a:p>
          <a:p>
            <a:pPr lvl="2"/>
            <a:r>
              <a:rPr lang="pt-PT" dirty="0" smtClean="0"/>
              <a:t>Depois de verificar os filtros LSF verifica se o pacote diz respeito ao processo alvo</a:t>
            </a:r>
          </a:p>
          <a:p>
            <a:pPr lvl="2"/>
            <a:r>
              <a:rPr lang="pt-PT" dirty="0" smtClean="0"/>
              <a:t>Quando o módulo não está </a:t>
            </a:r>
            <a:r>
              <a:rPr lang="pt-PT" dirty="0" err="1" smtClean="0"/>
              <a:t>activo</a:t>
            </a:r>
            <a:r>
              <a:rPr lang="pt-PT" dirty="0" smtClean="0"/>
              <a:t> apenas custa o seu teste</a:t>
            </a:r>
          </a:p>
          <a:p>
            <a:pPr lvl="1"/>
            <a:r>
              <a:rPr lang="pt-PT" dirty="0" smtClean="0"/>
              <a:t>Permite a conjunção do filtro estático, definido na biblioteca </a:t>
            </a:r>
            <a:r>
              <a:rPr lang="pt-PT" dirty="0" err="1" smtClean="0"/>
              <a:t>PCap</a:t>
            </a:r>
            <a:r>
              <a:rPr lang="pt-PT" dirty="0" smtClean="0"/>
              <a:t>, com a filtragem dinâmica com base no processo</a:t>
            </a:r>
          </a:p>
          <a:p>
            <a:pPr lvl="1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11</a:t>
            </a:fld>
            <a:endParaRPr lang="pt-PT"/>
          </a:p>
        </p:txBody>
      </p:sp>
    </p:spTree>
  </p:cSld>
  <p:clrMapOvr>
    <a:masterClrMapping/>
  </p:clrMapOvr>
  <p:transition advTm="48018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229600" cy="1066800"/>
          </a:xfrm>
        </p:spPr>
        <p:txBody>
          <a:bodyPr/>
          <a:lstStyle/>
          <a:p>
            <a:r>
              <a:rPr lang="pt-PT" smtClean="0"/>
              <a:t>Arquitectura da solução (V)</a:t>
            </a:r>
            <a:endParaRPr lang="pt-PT"/>
          </a:p>
        </p:txBody>
      </p:sp>
      <p:sp>
        <p:nvSpPr>
          <p:cNvPr id="6" name="Marcador de Posição de Conteúdo 5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729712"/>
          </a:xfrm>
        </p:spPr>
        <p:txBody>
          <a:bodyPr/>
          <a:lstStyle/>
          <a:p>
            <a:r>
              <a:rPr lang="pt-PT" dirty="0" smtClean="0"/>
              <a:t>Controlo / API (para nível utilizador)</a:t>
            </a:r>
          </a:p>
          <a:p>
            <a:pPr lvl="1"/>
            <a:r>
              <a:rPr lang="pt-PT" dirty="0" smtClean="0"/>
              <a:t>Utilizando o sistema de ficheiros virtual </a:t>
            </a:r>
            <a:r>
              <a:rPr lang="pt-PT" dirty="0" err="1" smtClean="0"/>
              <a:t>DebugFs</a:t>
            </a:r>
            <a:endParaRPr lang="pt-PT" dirty="0" smtClean="0"/>
          </a:p>
          <a:p>
            <a:pPr lvl="2"/>
            <a:r>
              <a:rPr lang="pt-PT" dirty="0"/>
              <a:t>Ficheiros de </a:t>
            </a:r>
            <a:r>
              <a:rPr lang="pt-PT" dirty="0" smtClean="0"/>
              <a:t>controlo: </a:t>
            </a:r>
            <a:r>
              <a:rPr lang="pt-PT" dirty="0" err="1" smtClean="0"/>
              <a:t>pid</a:t>
            </a:r>
            <a:r>
              <a:rPr lang="pt-PT" dirty="0" smtClean="0"/>
              <a:t>, </a:t>
            </a:r>
            <a:r>
              <a:rPr lang="pt-PT" dirty="0" err="1" smtClean="0"/>
              <a:t>ppid</a:t>
            </a:r>
            <a:r>
              <a:rPr lang="pt-PT" dirty="0" smtClean="0"/>
              <a:t>, </a:t>
            </a:r>
            <a:r>
              <a:rPr lang="pt-PT" dirty="0" err="1" smtClean="0"/>
              <a:t>tgid</a:t>
            </a:r>
            <a:r>
              <a:rPr lang="pt-PT" dirty="0" smtClean="0"/>
              <a:t> e </a:t>
            </a:r>
            <a:r>
              <a:rPr lang="pt-PT" dirty="0" err="1" smtClean="0"/>
              <a:t>Option</a:t>
            </a:r>
            <a:endParaRPr lang="pt-PT" dirty="0"/>
          </a:p>
          <a:p>
            <a:pPr lvl="2"/>
            <a:r>
              <a:rPr lang="pt-PT" dirty="0" smtClean="0"/>
              <a:t>Ficheiros de estatísticas: </a:t>
            </a:r>
            <a:r>
              <a:rPr lang="pt-PT" dirty="0" err="1" smtClean="0"/>
              <a:t>filter_stats</a:t>
            </a:r>
            <a:r>
              <a:rPr lang="pt-PT" dirty="0" smtClean="0"/>
              <a:t>, </a:t>
            </a:r>
            <a:r>
              <a:rPr lang="pt-PT" dirty="0" err="1" smtClean="0"/>
              <a:t>monitor_stats</a:t>
            </a:r>
            <a:r>
              <a:rPr lang="pt-PT" dirty="0" smtClean="0"/>
              <a:t>, </a:t>
            </a:r>
            <a:r>
              <a:rPr lang="pt-PT" dirty="0" err="1" smtClean="0"/>
              <a:t>db_stats</a:t>
            </a:r>
            <a:endParaRPr lang="pt-PT" dirty="0" smtClean="0"/>
          </a:p>
          <a:p>
            <a:pPr lvl="2">
              <a:buNone/>
            </a:pPr>
            <a:endParaRPr lang="pt-PT" dirty="0" smtClean="0"/>
          </a:p>
          <a:p>
            <a:pPr lvl="1"/>
            <a:r>
              <a:rPr lang="pt-PT" dirty="0" smtClean="0"/>
              <a:t>Ficheiros apenas acessíveis ao utilizador </a:t>
            </a:r>
            <a:r>
              <a:rPr lang="pt-PT" dirty="0" err="1" smtClean="0"/>
              <a:t>root</a:t>
            </a:r>
            <a:endParaRPr lang="pt-PT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12</a:t>
            </a:fld>
            <a:endParaRPr lang="pt-PT"/>
          </a:p>
        </p:txBody>
      </p:sp>
    </p:spTree>
  </p:cSld>
  <p:clrMapOvr>
    <a:masterClrMapping/>
  </p:clrMapOvr>
  <p:transition advTm="44522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1066800"/>
          </a:xfrm>
        </p:spPr>
        <p:txBody>
          <a:bodyPr>
            <a:normAutofit/>
          </a:bodyPr>
          <a:lstStyle/>
          <a:p>
            <a:r>
              <a:rPr lang="pt-PT" dirty="0" smtClean="0"/>
              <a:t>Funcionamento (</a:t>
            </a:r>
            <a:r>
              <a:rPr lang="pt-PT" dirty="0" err="1" smtClean="0"/>
              <a:t>p.e</a:t>
            </a:r>
            <a:r>
              <a:rPr lang="pt-PT" dirty="0" smtClean="0"/>
              <a:t>. </a:t>
            </a:r>
            <a:r>
              <a:rPr lang="pt-PT" dirty="0" err="1" smtClean="0"/>
              <a:t>recepção</a:t>
            </a:r>
            <a:r>
              <a:rPr lang="pt-PT" dirty="0" smtClean="0"/>
              <a:t>)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5536" y="1916832"/>
            <a:ext cx="1152128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Interface </a:t>
            </a:r>
          </a:p>
          <a:p>
            <a:pPr algn="ctr"/>
            <a:r>
              <a:rPr lang="pt-PT" dirty="0" smtClean="0"/>
              <a:t>de rede</a:t>
            </a:r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79512" y="2708920"/>
            <a:ext cx="2016224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Controlador da Interface de rede</a:t>
            </a:r>
            <a:endParaRPr lang="pt-PT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67544" y="4941168"/>
            <a:ext cx="316835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utilizadora de rede</a:t>
            </a:r>
            <a:endParaRPr lang="pt-PT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868144" y="5733256"/>
            <a:ext cx="2520280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monitora de rede (ex. </a:t>
            </a:r>
            <a:r>
              <a:rPr lang="pt-PT" dirty="0" err="1" smtClean="0"/>
              <a:t>tcpdump</a:t>
            </a:r>
            <a:r>
              <a:rPr lang="pt-PT" dirty="0" smtClean="0"/>
              <a:t>)</a:t>
            </a:r>
            <a:endParaRPr lang="pt-PT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771800" y="2852936"/>
            <a:ext cx="115212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Netif_rx</a:t>
            </a:r>
            <a:endParaRPr lang="pt-PT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691680" y="3717032"/>
            <a:ext cx="1368152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Pilhas de protocolos</a:t>
            </a:r>
            <a:endParaRPr lang="pt-PT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5580112" y="2420888"/>
            <a:ext cx="151216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tpacket_rcv</a:t>
            </a:r>
            <a:endParaRPr lang="pt-PT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5652120" y="3203684"/>
            <a:ext cx="158417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/>
              <a:t>s</a:t>
            </a:r>
            <a:r>
              <a:rPr lang="pt-PT" dirty="0" smtClean="0"/>
              <a:t>k_run_filter</a:t>
            </a:r>
            <a:endParaRPr lang="pt-PT" dirty="0"/>
          </a:p>
        </p:txBody>
      </p:sp>
      <p:sp>
        <p:nvSpPr>
          <p:cNvPr id="18" name="Rectângulo 17"/>
          <p:cNvSpPr/>
          <p:nvPr/>
        </p:nvSpPr>
        <p:spPr>
          <a:xfrm>
            <a:off x="5436096" y="4941168"/>
            <a:ext cx="187220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2" name="Seta para a direita 21"/>
          <p:cNvSpPr/>
          <p:nvPr/>
        </p:nvSpPr>
        <p:spPr>
          <a:xfrm>
            <a:off x="1979712" y="2996952"/>
            <a:ext cx="72008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0" name="Marcador de Posição do Número do Diapositivo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13</a:t>
            </a:fld>
            <a:endParaRPr lang="pt-PT" dirty="0"/>
          </a:p>
        </p:txBody>
      </p:sp>
      <p:sp>
        <p:nvSpPr>
          <p:cNvPr id="24" name="Seta para a direita 23"/>
          <p:cNvSpPr/>
          <p:nvPr/>
        </p:nvSpPr>
        <p:spPr>
          <a:xfrm rot="5400000">
            <a:off x="2660344" y="3451360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9" name="Seta para a direita 28"/>
          <p:cNvSpPr/>
          <p:nvPr/>
        </p:nvSpPr>
        <p:spPr>
          <a:xfrm rot="5400000">
            <a:off x="5696982" y="2978379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0" name="Seta para a direita 29"/>
          <p:cNvSpPr/>
          <p:nvPr/>
        </p:nvSpPr>
        <p:spPr>
          <a:xfrm rot="16200000">
            <a:off x="8172399" y="3789038"/>
            <a:ext cx="576065" cy="1440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1" name="Seta para a direita 30"/>
          <p:cNvSpPr/>
          <p:nvPr/>
        </p:nvSpPr>
        <p:spPr>
          <a:xfrm rot="5400000">
            <a:off x="6030733" y="5498659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059832" y="2420888"/>
            <a:ext cx="86409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Pacote</a:t>
            </a:r>
            <a:endParaRPr lang="pt-PT" dirty="0"/>
          </a:p>
        </p:txBody>
      </p:sp>
      <p:cxnSp>
        <p:nvCxnSpPr>
          <p:cNvPr id="35" name="Conexão recta 34"/>
          <p:cNvCxnSpPr/>
          <p:nvPr/>
        </p:nvCxnSpPr>
        <p:spPr>
          <a:xfrm>
            <a:off x="0" y="2636912"/>
            <a:ext cx="2915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eta para a direita 37"/>
          <p:cNvSpPr/>
          <p:nvPr/>
        </p:nvSpPr>
        <p:spPr>
          <a:xfrm rot="5400000">
            <a:off x="1759757" y="4657067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9" name="Rectângulo arredondado 38"/>
          <p:cNvSpPr/>
          <p:nvPr/>
        </p:nvSpPr>
        <p:spPr>
          <a:xfrm>
            <a:off x="5364088" y="2132856"/>
            <a:ext cx="2016224" cy="338437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CaixaDeTexto 39"/>
          <p:cNvSpPr txBox="1"/>
          <p:nvPr/>
        </p:nvSpPr>
        <p:spPr>
          <a:xfrm>
            <a:off x="6444208" y="177281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LSF / </a:t>
            </a:r>
            <a:r>
              <a:rPr lang="pt-PT" sz="1200" dirty="0" err="1" smtClean="0"/>
              <a:t>PCap</a:t>
            </a:r>
            <a:endParaRPr lang="pt-PT" sz="1200" dirty="0"/>
          </a:p>
        </p:txBody>
      </p:sp>
      <p:cxnSp>
        <p:nvCxnSpPr>
          <p:cNvPr id="43" name="Conexão em ângulos rectos 42"/>
          <p:cNvCxnSpPr>
            <a:stCxn id="14" idx="2"/>
          </p:cNvCxnSpPr>
          <p:nvPr/>
        </p:nvCxnSpPr>
        <p:spPr>
          <a:xfrm rot="5400000" flipH="1" flipV="1">
            <a:off x="3991290" y="1849470"/>
            <a:ext cx="729372" cy="2016224"/>
          </a:xfrm>
          <a:prstGeom prst="bentConnector4">
            <a:avLst>
              <a:gd name="adj1" fmla="val -31342"/>
              <a:gd name="adj2" fmla="val 64286"/>
            </a:avLst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244408" y="3212976"/>
            <a:ext cx="79208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1400" i="1" dirty="0" err="1" smtClean="0"/>
              <a:t>hook</a:t>
            </a:r>
            <a:endParaRPr lang="pt-PT" sz="1400" i="1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7524328" y="4149080"/>
            <a:ext cx="158417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400" i="1" dirty="0" smtClean="0"/>
              <a:t>Filtro dinâmico (</a:t>
            </a:r>
            <a:r>
              <a:rPr lang="pt-PT" sz="1400" i="1" dirty="0" err="1" smtClean="0"/>
              <a:t>MRoP</a:t>
            </a:r>
            <a:r>
              <a:rPr lang="pt-PT" sz="1400" i="1" dirty="0" smtClean="0"/>
              <a:t>)</a:t>
            </a:r>
            <a:endParaRPr lang="pt-PT" sz="1400" i="1" dirty="0"/>
          </a:p>
        </p:txBody>
      </p:sp>
      <p:cxnSp>
        <p:nvCxnSpPr>
          <p:cNvPr id="28" name="Conexão recta unidireccional 27"/>
          <p:cNvCxnSpPr>
            <a:stCxn id="26" idx="1"/>
          </p:cNvCxnSpPr>
          <p:nvPr/>
        </p:nvCxnSpPr>
        <p:spPr>
          <a:xfrm rot="10800000" flipV="1">
            <a:off x="7236296" y="3366865"/>
            <a:ext cx="1008112" cy="14990"/>
          </a:xfrm>
          <a:prstGeom prst="straightConnector1">
            <a:avLst/>
          </a:prstGeom>
          <a:ln w="31750">
            <a:headEnd type="arrow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 advTm="7266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5.54913E-6 C 0.01546 0.06798 0.03108 0.13619 0.07205 0.1355 C 0.11303 0.1348 0.21146 -0.003 0.24567 -0.00485 C 0.27987 -0.0067 0.27223 0.1022 0.27726 0.12371 " pathEditMode="relative" ptsTypes="aa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D7DE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D7DE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726 0.1237 C 0.29878 0.17989 0.32049 0.2363 0.31406 0.27792 C 0.30764 0.31954 0.25122 0.357 0.23854 0.37364 " pathEditMode="relative" rAng="0" ptsTypes="aaA">
                                      <p:cBhvr>
                                        <p:cTn id="2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PT" dirty="0" smtClean="0"/>
              <a:t>Avaliação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</p:spPr>
        <p:txBody>
          <a:bodyPr>
            <a:normAutofit/>
          </a:bodyPr>
          <a:lstStyle/>
          <a:p>
            <a:r>
              <a:rPr lang="pt-PT" dirty="0" smtClean="0"/>
              <a:t>Avaliação funcional</a:t>
            </a:r>
          </a:p>
          <a:p>
            <a:pPr lvl="1"/>
            <a:r>
              <a:rPr lang="pt-PT" dirty="0" smtClean="0"/>
              <a:t>Efectuada utilizando programas simples</a:t>
            </a:r>
          </a:p>
          <a:p>
            <a:pPr lvl="2"/>
            <a:r>
              <a:rPr lang="pt-PT" dirty="0" smtClean="0"/>
              <a:t>Transferências </a:t>
            </a:r>
            <a:r>
              <a:rPr lang="pt-PT" dirty="0" err="1" smtClean="0"/>
              <a:t>ftp</a:t>
            </a:r>
            <a:r>
              <a:rPr lang="pt-PT" dirty="0" smtClean="0"/>
              <a:t>, </a:t>
            </a:r>
            <a:r>
              <a:rPr lang="pt-PT" dirty="0" err="1" smtClean="0"/>
              <a:t>http</a:t>
            </a:r>
            <a:r>
              <a:rPr lang="pt-PT" dirty="0" smtClean="0"/>
              <a:t> e </a:t>
            </a:r>
            <a:r>
              <a:rPr lang="pt-PT" dirty="0" err="1" smtClean="0"/>
              <a:t>iperf</a:t>
            </a:r>
            <a:endParaRPr lang="pt-PT" dirty="0" smtClean="0"/>
          </a:p>
          <a:p>
            <a:pPr lvl="2"/>
            <a:r>
              <a:rPr lang="pt-PT" dirty="0" smtClean="0"/>
              <a:t>Programas teste para validação dos </a:t>
            </a:r>
            <a:r>
              <a:rPr lang="pt-PT" dirty="0" err="1" smtClean="0"/>
              <a:t>sockets</a:t>
            </a:r>
            <a:endParaRPr lang="pt-PT" dirty="0" smtClean="0"/>
          </a:p>
          <a:p>
            <a:pPr lvl="2">
              <a:buNone/>
            </a:pPr>
            <a:endParaRPr lang="pt-PT" dirty="0" smtClean="0"/>
          </a:p>
          <a:p>
            <a:pPr lvl="1"/>
            <a:r>
              <a:rPr lang="pt-PT" dirty="0" smtClean="0"/>
              <a:t>Verificada a correcção/completude da captura efectuada </a:t>
            </a:r>
          </a:p>
          <a:p>
            <a:pPr lvl="2"/>
            <a:r>
              <a:rPr lang="en-US" dirty="0" smtClean="0"/>
              <a:t>V</a:t>
            </a:r>
            <a:r>
              <a:rPr lang="pt-PT" dirty="0" err="1" smtClean="0"/>
              <a:t>isualização</a:t>
            </a:r>
            <a:r>
              <a:rPr lang="pt-PT" dirty="0" smtClean="0"/>
              <a:t> usando </a:t>
            </a:r>
            <a:r>
              <a:rPr lang="pt-PT" dirty="0" err="1" smtClean="0"/>
              <a:t>Wireshark</a:t>
            </a:r>
            <a:endParaRPr lang="pt-PT" dirty="0" smtClean="0"/>
          </a:p>
          <a:p>
            <a:pPr lvl="2"/>
            <a:r>
              <a:rPr lang="pt-PT" dirty="0" smtClean="0"/>
              <a:t>Comparação através de funções </a:t>
            </a:r>
            <a:r>
              <a:rPr lang="pt-PT" smtClean="0"/>
              <a:t>de síntese</a:t>
            </a:r>
            <a:endParaRPr lang="pt-PT" dirty="0" smtClean="0"/>
          </a:p>
          <a:p>
            <a:pPr lvl="2"/>
            <a:endParaRPr lang="pt-PT" dirty="0" smtClean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14</a:t>
            </a:fld>
            <a:endParaRPr lang="pt-PT"/>
          </a:p>
        </p:txBody>
      </p:sp>
    </p:spTree>
  </p:cSld>
  <p:clrMapOvr>
    <a:masterClrMapping/>
  </p:clrMapOvr>
  <p:transition advTm="8591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PT" dirty="0" smtClean="0"/>
              <a:t>Avaliação (II)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72608"/>
          </a:xfrm>
        </p:spPr>
        <p:txBody>
          <a:bodyPr>
            <a:normAutofit/>
          </a:bodyPr>
          <a:lstStyle/>
          <a:p>
            <a:r>
              <a:rPr lang="pt-PT" dirty="0" smtClean="0"/>
              <a:t>Avaliação de desempenho</a:t>
            </a:r>
          </a:p>
          <a:p>
            <a:pPr>
              <a:buNone/>
            </a:pPr>
            <a:endParaRPr lang="pt-PT" dirty="0" smtClean="0"/>
          </a:p>
          <a:p>
            <a:pPr lvl="1"/>
            <a:r>
              <a:rPr lang="en-US" dirty="0" smtClean="0"/>
              <a:t>S</a:t>
            </a:r>
            <a:r>
              <a:rPr lang="pt-PT" dirty="0" err="1" smtClean="0"/>
              <a:t>obrecarga</a:t>
            </a:r>
            <a:r>
              <a:rPr lang="pt-PT" dirty="0" smtClean="0"/>
              <a:t> face ao sistema original</a:t>
            </a:r>
          </a:p>
          <a:p>
            <a:pPr lvl="2"/>
            <a:r>
              <a:rPr lang="en-US" dirty="0" smtClean="0"/>
              <a:t>C</a:t>
            </a:r>
            <a:r>
              <a:rPr lang="pt-PT" dirty="0" err="1" smtClean="0"/>
              <a:t>aptura</a:t>
            </a:r>
            <a:r>
              <a:rPr lang="pt-PT" dirty="0" smtClean="0"/>
              <a:t> de tráfego usando </a:t>
            </a:r>
            <a:r>
              <a:rPr lang="pt-PT" dirty="0" err="1" smtClean="0"/>
              <a:t>tcpdump</a:t>
            </a:r>
            <a:r>
              <a:rPr lang="pt-PT" dirty="0" smtClean="0"/>
              <a:t> em testes de transferência de grandes volumes de dados</a:t>
            </a:r>
          </a:p>
          <a:p>
            <a:pPr lvl="2">
              <a:buNone/>
            </a:pPr>
            <a:endParaRPr lang="pt-PT" dirty="0" smtClean="0"/>
          </a:p>
          <a:p>
            <a:pPr lvl="1"/>
            <a:r>
              <a:rPr lang="en-US" dirty="0" smtClean="0"/>
              <a:t>S</a:t>
            </a:r>
            <a:r>
              <a:rPr lang="pt-PT" dirty="0" err="1" smtClean="0"/>
              <a:t>obrecarga</a:t>
            </a:r>
            <a:r>
              <a:rPr lang="pt-PT" dirty="0" smtClean="0"/>
              <a:t> introduzida pela instrumentação do processo e pelo estado do processo</a:t>
            </a:r>
          </a:p>
          <a:p>
            <a:pPr lvl="2"/>
            <a:endParaRPr lang="pt-PT" dirty="0" smtClean="0"/>
          </a:p>
          <a:p>
            <a:pPr lvl="1"/>
            <a:endParaRPr lang="pt-PT" dirty="0" smtClean="0"/>
          </a:p>
          <a:p>
            <a:pPr lvl="2"/>
            <a:endParaRPr lang="pt-PT" dirty="0" smtClean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15</a:t>
            </a:fld>
            <a:endParaRPr lang="pt-PT"/>
          </a:p>
        </p:txBody>
      </p:sp>
    </p:spTree>
  </p:cSld>
  <p:clrMapOvr>
    <a:masterClrMapping/>
  </p:clrMapOvr>
  <p:transition advTm="27098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PT" dirty="0" smtClean="0"/>
              <a:t>Avaliação de desempenho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23528" y="1412776"/>
            <a:ext cx="8229600" cy="5184576"/>
          </a:xfrm>
        </p:spPr>
        <p:txBody>
          <a:bodyPr>
            <a:normAutofit lnSpcReduction="10000"/>
          </a:bodyPr>
          <a:lstStyle/>
          <a:p>
            <a:r>
              <a:rPr lang="pt-PT" dirty="0" smtClean="0"/>
              <a:t>Duas máquinas ligadas </a:t>
            </a:r>
            <a:r>
              <a:rPr lang="pt-PT" dirty="0" err="1" smtClean="0"/>
              <a:t>directamente</a:t>
            </a:r>
            <a:r>
              <a:rPr lang="pt-PT" dirty="0" smtClean="0"/>
              <a:t> por interface de 100 Mbps</a:t>
            </a:r>
          </a:p>
          <a:p>
            <a:r>
              <a:rPr lang="pt-PT" dirty="0" smtClean="0"/>
              <a:t>Desempenho na transferência de 1 GB de dados através dos protocolos </a:t>
            </a:r>
            <a:r>
              <a:rPr lang="pt-PT" dirty="0" err="1" smtClean="0"/>
              <a:t>ftp</a:t>
            </a:r>
            <a:r>
              <a:rPr lang="pt-PT" dirty="0" smtClean="0"/>
              <a:t> e </a:t>
            </a:r>
            <a:r>
              <a:rPr lang="pt-PT" dirty="0" err="1" smtClean="0"/>
              <a:t>http</a:t>
            </a:r>
            <a:endParaRPr lang="pt-PT" dirty="0" smtClean="0"/>
          </a:p>
          <a:p>
            <a:r>
              <a:rPr lang="pt-PT" dirty="0" smtClean="0"/>
              <a:t>Dois fluxos de dados (só um relevante)</a:t>
            </a:r>
          </a:p>
          <a:p>
            <a:pPr lvl="1"/>
            <a:r>
              <a:rPr lang="pt-PT" dirty="0" smtClean="0"/>
              <a:t>Captura de apenas um fluxo através do recurso ao </a:t>
            </a:r>
            <a:r>
              <a:rPr lang="pt-PT" dirty="0" err="1" smtClean="0"/>
              <a:t>MRoP</a:t>
            </a:r>
            <a:endParaRPr lang="pt-PT" dirty="0" smtClean="0"/>
          </a:p>
          <a:p>
            <a:pPr lvl="6">
              <a:buNone/>
            </a:pPr>
            <a:r>
              <a:rPr lang="pt-PT" dirty="0" err="1" smtClean="0"/>
              <a:t>vs</a:t>
            </a:r>
            <a:endParaRPr lang="pt-PT" dirty="0" smtClean="0"/>
          </a:p>
          <a:p>
            <a:pPr lvl="1"/>
            <a:r>
              <a:rPr lang="pt-PT" dirty="0" smtClean="0"/>
              <a:t>Captura dos dois fluxos</a:t>
            </a:r>
          </a:p>
          <a:p>
            <a:r>
              <a:rPr lang="pt-PT" dirty="0" smtClean="0"/>
              <a:t>Tempos obtidos</a:t>
            </a:r>
          </a:p>
          <a:p>
            <a:pPr lvl="1"/>
            <a:r>
              <a:rPr lang="pt-PT" dirty="0" smtClean="0"/>
              <a:t>Sem monitorização</a:t>
            </a:r>
          </a:p>
          <a:p>
            <a:pPr lvl="1"/>
            <a:r>
              <a:rPr lang="pt-PT" dirty="0" smtClean="0"/>
              <a:t>Monitorização através da biblioteca </a:t>
            </a:r>
            <a:r>
              <a:rPr lang="pt-PT" dirty="0" err="1" smtClean="0"/>
              <a:t>PCap</a:t>
            </a:r>
            <a:r>
              <a:rPr lang="pt-PT" dirty="0" smtClean="0"/>
              <a:t>  </a:t>
            </a:r>
          </a:p>
          <a:p>
            <a:pPr lvl="1"/>
            <a:r>
              <a:rPr lang="pt-PT" dirty="0" smtClean="0"/>
              <a:t>Monitorização através do </a:t>
            </a:r>
            <a:r>
              <a:rPr lang="pt-PT" dirty="0" err="1" smtClean="0"/>
              <a:t>PCap</a:t>
            </a:r>
            <a:r>
              <a:rPr lang="pt-PT" dirty="0" smtClean="0"/>
              <a:t> + </a:t>
            </a:r>
            <a:r>
              <a:rPr lang="pt-PT" dirty="0" err="1" smtClean="0"/>
              <a:t>MRoP</a:t>
            </a:r>
            <a:endParaRPr lang="pt-PT" dirty="0" smtClean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16</a:t>
            </a:fld>
            <a:endParaRPr lang="pt-PT"/>
          </a:p>
        </p:txBody>
      </p:sp>
    </p:spTree>
  </p:cSld>
  <p:clrMapOvr>
    <a:masterClrMapping/>
  </p:clrMapOvr>
  <p:transition advTm="76175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96" y="404664"/>
            <a:ext cx="8229600" cy="1066800"/>
          </a:xfrm>
        </p:spPr>
        <p:txBody>
          <a:bodyPr>
            <a:normAutofit/>
          </a:bodyPr>
          <a:lstStyle/>
          <a:p>
            <a:r>
              <a:rPr lang="pt-PT" smtClean="0"/>
              <a:t>Avaliação de desempenho (II)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17</a:t>
            </a:fld>
            <a:endParaRPr lang="pt-PT"/>
          </a:p>
        </p:txBody>
      </p:sp>
      <p:graphicFrame>
        <p:nvGraphicFramePr>
          <p:cNvPr id="6" name="Gráfico 5"/>
          <p:cNvGraphicFramePr>
            <a:graphicFrameLocks/>
          </p:cNvGraphicFramePr>
          <p:nvPr/>
        </p:nvGraphicFramePr>
        <p:xfrm>
          <a:off x="251520" y="2420888"/>
          <a:ext cx="8496944" cy="405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advTm="43337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96" y="404664"/>
            <a:ext cx="8229600" cy="1066800"/>
          </a:xfrm>
        </p:spPr>
        <p:txBody>
          <a:bodyPr>
            <a:normAutofit/>
          </a:bodyPr>
          <a:lstStyle/>
          <a:p>
            <a:r>
              <a:rPr lang="pt-PT" smtClean="0"/>
              <a:t>Avaliação de desempenho (IV)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18</a:t>
            </a:fld>
            <a:endParaRPr lang="pt-PT"/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923390044"/>
              </p:ext>
            </p:extLst>
          </p:nvPr>
        </p:nvGraphicFramePr>
        <p:xfrm>
          <a:off x="899592" y="1556792"/>
          <a:ext cx="7267327" cy="43959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2987824" y="162880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+ 3.5 %</a:t>
            </a:r>
            <a:endParaRPr lang="pt-PT" dirty="0"/>
          </a:p>
        </p:txBody>
      </p:sp>
    </p:spTree>
  </p:cSld>
  <p:clrMapOvr>
    <a:masterClrMapping/>
  </p:clrMapOvr>
  <p:transition advTm="46972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66800"/>
          </a:xfrm>
        </p:spPr>
        <p:txBody>
          <a:bodyPr>
            <a:normAutofit/>
          </a:bodyPr>
          <a:lstStyle/>
          <a:p>
            <a:r>
              <a:rPr lang="pt-PT" sz="3200" dirty="0" smtClean="0"/>
              <a:t>Avaliação da sobrecarga da instrumentação</a:t>
            </a:r>
            <a:endParaRPr lang="pt-PT" sz="320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157192"/>
          </a:xfrm>
        </p:spPr>
        <p:txBody>
          <a:bodyPr/>
          <a:lstStyle/>
          <a:p>
            <a:r>
              <a:rPr lang="pt-PT" dirty="0" smtClean="0"/>
              <a:t>Instrumentação com </a:t>
            </a:r>
            <a:r>
              <a:rPr lang="pt-PT" dirty="0" err="1" smtClean="0"/>
              <a:t>KProbe</a:t>
            </a:r>
            <a:r>
              <a:rPr lang="pt-PT" dirty="0" smtClean="0"/>
              <a:t> da chamada ao sistema </a:t>
            </a:r>
            <a:r>
              <a:rPr lang="pt-PT" dirty="0" err="1" smtClean="0"/>
              <a:t>getpid</a:t>
            </a:r>
            <a:endParaRPr lang="pt-PT" dirty="0" smtClean="0"/>
          </a:p>
          <a:p>
            <a:pPr lvl="1">
              <a:buNone/>
            </a:pPr>
            <a:r>
              <a:rPr lang="pt-PT" dirty="0" smtClean="0"/>
              <a:t>                           </a:t>
            </a:r>
            <a:r>
              <a:rPr lang="pt-PT" sz="1400" dirty="0" smtClean="0"/>
              <a:t>Tempos médios por chamada (</a:t>
            </a:r>
            <a:r>
              <a:rPr lang="pt-PT" sz="1400" dirty="0" err="1" smtClean="0"/>
              <a:t>micro-segundos</a:t>
            </a:r>
            <a:r>
              <a:rPr lang="pt-PT" sz="1400" dirty="0" smtClean="0"/>
              <a:t>)</a:t>
            </a:r>
            <a:endParaRPr lang="pt-PT" dirty="0" smtClean="0"/>
          </a:p>
          <a:p>
            <a:pPr lvl="1">
              <a:buNone/>
            </a:pPr>
            <a:endParaRPr lang="pt-PT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sz="1200" dirty="0" smtClean="0"/>
          </a:p>
          <a:p>
            <a:pPr lvl="1"/>
            <a:endParaRPr lang="en-US" sz="1200" dirty="0" smtClean="0"/>
          </a:p>
          <a:p>
            <a:r>
              <a:rPr lang="en-US" dirty="0" err="1" smtClean="0"/>
              <a:t>Simulação</a:t>
            </a:r>
            <a:r>
              <a:rPr lang="en-US" dirty="0" smtClean="0"/>
              <a:t> d</a:t>
            </a:r>
            <a:r>
              <a:rPr lang="pt-PT" dirty="0" smtClean="0"/>
              <a:t>a criação e destruição de </a:t>
            </a:r>
            <a:r>
              <a:rPr lang="pt-PT" dirty="0" err="1" smtClean="0"/>
              <a:t>sockets</a:t>
            </a:r>
            <a:endParaRPr lang="pt-PT" dirty="0" smtClean="0"/>
          </a:p>
          <a:p>
            <a:pPr lvl="1">
              <a:buNone/>
            </a:pPr>
            <a:endParaRPr lang="pt-PT" dirty="0" smtClean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19</a:t>
            </a:fld>
            <a:endParaRPr lang="pt-PT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547664" y="2780928"/>
          <a:ext cx="6210690" cy="1008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218"/>
                <a:gridCol w="2178242"/>
                <a:gridCol w="2070230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Original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Instrumentado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    Sobrecarga</a:t>
                      </a: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0.1265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0.7366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0.6101</a:t>
                      </a:r>
                      <a:endParaRPr lang="pt-PT" sz="1600" baseline="300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1547664" y="4941168"/>
          <a:ext cx="61206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340"/>
                <a:gridCol w="306034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b="0" i="0" u="none" strike="noStrike" dirty="0">
                          <a:latin typeface="+mn-lt"/>
                        </a:rPr>
                        <a:t>Teste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b="0" i="0" u="none" strike="noStrike" dirty="0" smtClean="0">
                          <a:latin typeface="+mn-lt"/>
                        </a:rPr>
                        <a:t>Tempo</a:t>
                      </a:r>
                      <a:r>
                        <a:rPr lang="pt-PT" sz="1600" b="0" i="0" u="none" strike="noStrike" baseline="0" dirty="0" smtClean="0">
                          <a:latin typeface="+mn-lt"/>
                        </a:rPr>
                        <a:t> (</a:t>
                      </a:r>
                      <a:r>
                        <a:rPr lang="pt-PT" sz="1600" b="0" i="0" u="none" strike="noStrike" baseline="0" dirty="0" err="1" smtClean="0">
                          <a:latin typeface="+mn-lt"/>
                        </a:rPr>
                        <a:t>micro-segundos</a:t>
                      </a:r>
                      <a:r>
                        <a:rPr lang="pt-PT" sz="1600" b="0" i="0" u="none" strike="noStrike" baseline="0" dirty="0" smtClean="0">
                          <a:latin typeface="+mn-lt"/>
                        </a:rPr>
                        <a:t>)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PT" sz="1600" b="0" i="0" u="none" strike="noStrike" dirty="0">
                          <a:latin typeface="+mn-lt"/>
                        </a:rPr>
                        <a:t>Adição </a:t>
                      </a:r>
                      <a:r>
                        <a:rPr lang="pt-PT" sz="1600" b="0" i="0" u="none" strike="noStrike" dirty="0" smtClean="0">
                          <a:latin typeface="+mn-lt"/>
                        </a:rPr>
                        <a:t>elementos (médio)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b="0" i="0" u="none" strike="noStrike" dirty="0" smtClean="0">
                          <a:latin typeface="+mn-lt"/>
                        </a:rPr>
                        <a:t>0.848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PT" sz="1600" b="0" i="0" u="none" strike="noStrike" dirty="0">
                          <a:latin typeface="+mn-lt"/>
                        </a:rPr>
                        <a:t>Remoção </a:t>
                      </a:r>
                      <a:r>
                        <a:rPr lang="pt-PT" sz="1600" b="0" i="0" u="none" strike="noStrike" dirty="0" smtClean="0">
                          <a:latin typeface="+mn-lt"/>
                        </a:rPr>
                        <a:t>elementos (médio)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b="0" i="0" u="none" strike="noStrike" dirty="0" smtClean="0">
                          <a:latin typeface="+mn-lt"/>
                        </a:rPr>
                        <a:t>0.659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PT" sz="1600" b="0" i="0" u="none" strike="noStrike" dirty="0" smtClean="0">
                          <a:latin typeface="+mn-lt"/>
                        </a:rPr>
                        <a:t>Pesquisa de</a:t>
                      </a:r>
                      <a:r>
                        <a:rPr lang="pt-PT" sz="1600" b="0" i="0" u="none" strike="noStrike" baseline="0" dirty="0" smtClean="0">
                          <a:latin typeface="+mn-lt"/>
                        </a:rPr>
                        <a:t> elementos (pior caso)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b="0" i="0" u="none" strike="noStrike" dirty="0" smtClean="0">
                          <a:latin typeface="+mn-lt"/>
                        </a:rPr>
                        <a:t>1.327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066800"/>
          </a:xfrm>
        </p:spPr>
        <p:txBody>
          <a:bodyPr/>
          <a:lstStyle/>
          <a:p>
            <a:r>
              <a:rPr lang="pt-PT" dirty="0" smtClean="0"/>
              <a:t>Monitorização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089752"/>
          </a:xfrm>
        </p:spPr>
        <p:txBody>
          <a:bodyPr/>
          <a:lstStyle/>
          <a:p>
            <a:r>
              <a:rPr lang="pt-PT" dirty="0" smtClean="0"/>
              <a:t>Compreender o comportamento dos programas em execuções reais</a:t>
            </a:r>
          </a:p>
          <a:p>
            <a:r>
              <a:rPr lang="pt-PT" dirty="0" smtClean="0"/>
              <a:t>Análise dos recursos utilizados</a:t>
            </a:r>
          </a:p>
          <a:p>
            <a:r>
              <a:rPr lang="pt-PT" dirty="0" err="1" smtClean="0"/>
              <a:t>Efectuar</a:t>
            </a:r>
            <a:r>
              <a:rPr lang="pt-PT" dirty="0" smtClean="0"/>
              <a:t> um perfil de utilização dos processos para análises ao desempenho e </a:t>
            </a:r>
            <a:r>
              <a:rPr lang="pt-PT" dirty="0" err="1" smtClean="0"/>
              <a:t>correcção</a:t>
            </a:r>
            <a:endParaRPr lang="pt-PT" dirty="0" smtClean="0"/>
          </a:p>
          <a:p>
            <a:pPr>
              <a:buNone/>
            </a:pPr>
            <a:endParaRPr lang="pt-PT" dirty="0" smtClean="0"/>
          </a:p>
          <a:p>
            <a:r>
              <a:rPr lang="pt-PT" dirty="0" smtClean="0"/>
              <a:t>Pode ser </a:t>
            </a:r>
            <a:r>
              <a:rPr lang="pt-PT" dirty="0" err="1" smtClean="0"/>
              <a:t>efectuada</a:t>
            </a:r>
            <a:r>
              <a:rPr lang="pt-PT" dirty="0" smtClean="0"/>
              <a:t> de forma </a:t>
            </a:r>
            <a:r>
              <a:rPr lang="pt-PT" dirty="0" err="1" smtClean="0"/>
              <a:t>activa</a:t>
            </a:r>
            <a:r>
              <a:rPr lang="pt-PT" dirty="0" smtClean="0"/>
              <a:t> ou passiva</a:t>
            </a:r>
          </a:p>
          <a:p>
            <a:r>
              <a:rPr lang="pt-PT" dirty="0" smtClean="0"/>
              <a:t>Através de instrumentação estática ou dinâmica</a:t>
            </a:r>
          </a:p>
          <a:p>
            <a:r>
              <a:rPr lang="pt-PT" dirty="0" smtClean="0"/>
              <a:t>Análise aos dados obtidos </a:t>
            </a:r>
            <a:r>
              <a:rPr lang="pt-PT" dirty="0" err="1" smtClean="0"/>
              <a:t>efectuada</a:t>
            </a:r>
            <a:r>
              <a:rPr lang="pt-PT" dirty="0" smtClean="0"/>
              <a:t> de modo </a:t>
            </a:r>
            <a:r>
              <a:rPr lang="pt-PT" i="1" dirty="0" smtClean="0"/>
              <a:t>online</a:t>
            </a:r>
            <a:r>
              <a:rPr lang="pt-PT" dirty="0" smtClean="0"/>
              <a:t> ou </a:t>
            </a:r>
            <a:r>
              <a:rPr lang="pt-PT" i="1" dirty="0" smtClean="0"/>
              <a:t>offline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</a:t>
            </a:fld>
            <a:endParaRPr lang="pt-PT"/>
          </a:p>
        </p:txBody>
      </p:sp>
    </p:spTree>
  </p:cSld>
  <p:clrMapOvr>
    <a:masterClrMapping/>
  </p:clrMapOvr>
  <p:transition advTm="70138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066800"/>
          </a:xfrm>
        </p:spPr>
        <p:txBody>
          <a:bodyPr/>
          <a:lstStyle/>
          <a:p>
            <a:r>
              <a:rPr lang="pt-PT" dirty="0" smtClean="0"/>
              <a:t>Conclusões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5517232"/>
          </a:xfrm>
        </p:spPr>
        <p:txBody>
          <a:bodyPr>
            <a:normAutofit fontScale="92500" lnSpcReduction="10000"/>
          </a:bodyPr>
          <a:lstStyle/>
          <a:p>
            <a:r>
              <a:rPr lang="pt-PT" dirty="0" smtClean="0"/>
              <a:t>Implementado módulo de </a:t>
            </a:r>
            <a:r>
              <a:rPr lang="pt-PT" dirty="0"/>
              <a:t>extensão ao </a:t>
            </a:r>
            <a:r>
              <a:rPr lang="pt-PT" dirty="0" smtClean="0"/>
              <a:t>P</a:t>
            </a:r>
            <a:r>
              <a:rPr lang="en-US" dirty="0" smtClean="0"/>
              <a:t>C</a:t>
            </a:r>
            <a:r>
              <a:rPr lang="pt-PT" dirty="0" err="1" smtClean="0"/>
              <a:t>ap</a:t>
            </a:r>
            <a:r>
              <a:rPr lang="pt-PT" dirty="0" smtClean="0"/>
              <a:t> / LSF para filtragem orientada ao processo(s) (</a:t>
            </a:r>
            <a:r>
              <a:rPr lang="pt-PT" dirty="0" err="1" smtClean="0"/>
              <a:t>MRoP</a:t>
            </a:r>
            <a:r>
              <a:rPr lang="pt-PT" dirty="0" smtClean="0"/>
              <a:t>)</a:t>
            </a:r>
            <a:endParaRPr lang="pt-PT" dirty="0"/>
          </a:p>
          <a:p>
            <a:r>
              <a:rPr lang="pt-PT" dirty="0" smtClean="0"/>
              <a:t>Obtém durante a execução apenas a informação relevante</a:t>
            </a:r>
          </a:p>
          <a:p>
            <a:r>
              <a:rPr lang="pt-PT" dirty="0" smtClean="0"/>
              <a:t>Mantida a compatibilidade com os filtros existentes</a:t>
            </a:r>
            <a:endParaRPr lang="pt-PT" dirty="0"/>
          </a:p>
          <a:p>
            <a:r>
              <a:rPr lang="pt-PT" dirty="0" smtClean="0"/>
              <a:t>Sobrecarga mínima</a:t>
            </a:r>
          </a:p>
          <a:p>
            <a:r>
              <a:rPr lang="pt-PT" dirty="0" smtClean="0"/>
              <a:t>Permite melhores resultados quando apenas se pretende um subconjunto do tráfego de rede</a:t>
            </a:r>
          </a:p>
          <a:p>
            <a:pPr>
              <a:buNone/>
            </a:pPr>
            <a:endParaRPr lang="pt-PT" dirty="0"/>
          </a:p>
          <a:p>
            <a:r>
              <a:rPr lang="pt-PT" dirty="0" smtClean="0"/>
              <a:t>Trabalho futuro:</a:t>
            </a:r>
          </a:p>
          <a:p>
            <a:pPr lvl="1"/>
            <a:r>
              <a:rPr lang="pt-PT" dirty="0" smtClean="0"/>
              <a:t>Disponibilização para a comunidade</a:t>
            </a:r>
          </a:p>
          <a:p>
            <a:pPr lvl="1"/>
            <a:r>
              <a:rPr lang="pt-PT" dirty="0" smtClean="0"/>
              <a:t>Suporte de outros protocolos de rede</a:t>
            </a:r>
          </a:p>
          <a:p>
            <a:pPr lvl="1"/>
            <a:r>
              <a:rPr lang="pt-PT" dirty="0" smtClean="0"/>
              <a:t>Verificar possíveis problemas de concorrência</a:t>
            </a:r>
          </a:p>
          <a:p>
            <a:pPr lvl="1">
              <a:buNone/>
            </a:pPr>
            <a:r>
              <a:rPr lang="pt-PT" dirty="0" smtClean="0"/>
              <a:t> 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20</a:t>
            </a:fld>
            <a:endParaRPr lang="pt-PT"/>
          </a:p>
        </p:txBody>
      </p:sp>
    </p:spTree>
  </p:cSld>
  <p:clrMapOvr>
    <a:masterClrMapping/>
  </p:clrMapOvr>
  <p:transition advTm="70185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395536" y="1700808"/>
            <a:ext cx="8229600" cy="3096344"/>
          </a:xfrm>
        </p:spPr>
        <p:txBody>
          <a:bodyPr>
            <a:normAutofit/>
          </a:bodyPr>
          <a:lstStyle/>
          <a:p>
            <a:pPr algn="ctr"/>
            <a:r>
              <a:rPr lang="pt-PT" sz="3200" dirty="0" smtClean="0"/>
              <a:t/>
            </a:r>
            <a:br>
              <a:rPr lang="pt-PT" sz="3200" dirty="0" smtClean="0"/>
            </a:br>
            <a:endParaRPr lang="pt-PT" sz="3200" dirty="0"/>
          </a:p>
        </p:txBody>
      </p:sp>
      <p:sp>
        <p:nvSpPr>
          <p:cNvPr id="5" name="Título 6"/>
          <p:cNvSpPr txBox="1">
            <a:spLocks/>
          </p:cNvSpPr>
          <p:nvPr/>
        </p:nvSpPr>
        <p:spPr>
          <a:xfrm>
            <a:off x="251520" y="4221088"/>
            <a:ext cx="8229600" cy="10668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lvl="0" algn="ctr">
              <a:spcBef>
                <a:spcPct val="0"/>
              </a:spcBef>
            </a:pPr>
            <a:endParaRPr kumimoji="0" lang="pt-PT" sz="3200" b="0" i="1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21</a:t>
            </a:fld>
            <a:endParaRPr lang="pt-PT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457200" y="692696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Bibliografia</a:t>
            </a:r>
            <a:endParaRPr kumimoji="0" lang="pt-PT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066800"/>
          </a:xfrm>
        </p:spPr>
        <p:txBody>
          <a:bodyPr/>
          <a:lstStyle/>
          <a:p>
            <a:r>
              <a:rPr lang="pt-PT" smtClean="0"/>
              <a:t>Avaliação de desempenho (II)</a:t>
            </a:r>
            <a:endParaRPr lang="pt-PT"/>
          </a:p>
        </p:txBody>
      </p:sp>
      <p:graphicFrame>
        <p:nvGraphicFramePr>
          <p:cNvPr id="6" name="Marcador de Posição de Conteúdo 5"/>
          <p:cNvGraphicFramePr>
            <a:graphicFrameLocks noGrp="1"/>
          </p:cNvGraphicFramePr>
          <p:nvPr>
            <p:ph idx="1"/>
          </p:nvPr>
        </p:nvGraphicFramePr>
        <p:xfrm>
          <a:off x="611560" y="1844823"/>
          <a:ext cx="7488832" cy="1709540"/>
        </p:xfrm>
        <a:graphic>
          <a:graphicData uri="http://schemas.openxmlformats.org/drawingml/2006/table">
            <a:tbl>
              <a:tblPr/>
              <a:tblGrid>
                <a:gridCol w="2716105"/>
                <a:gridCol w="1191961"/>
                <a:gridCol w="1367823"/>
                <a:gridCol w="2212943"/>
              </a:tblGrid>
              <a:tr h="24422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Teste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Original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Com </a:t>
                      </a:r>
                      <a:r>
                        <a:rPr lang="pt-PT" sz="1000" b="0" i="0" u="none" strike="noStrike" err="1">
                          <a:latin typeface="Arial"/>
                        </a:rPr>
                        <a:t>TcpDump</a:t>
                      </a:r>
                      <a:endParaRPr lang="pt-PT" sz="10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Com </a:t>
                      </a:r>
                      <a:r>
                        <a:rPr lang="pt-PT" sz="1000" b="0" i="0" u="none" strike="noStrike" err="1">
                          <a:latin typeface="Arial"/>
                        </a:rPr>
                        <a:t>TcpDump</a:t>
                      </a:r>
                      <a:r>
                        <a:rPr lang="pt-PT" sz="1000" b="0" i="0" u="none" strike="noStrike">
                          <a:latin typeface="Arial"/>
                        </a:rPr>
                        <a:t> e módulo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22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 GB – FTP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91,8508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91,8500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91,8854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4422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 GB – HTTP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91,6391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91,6472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91,6674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422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Iperf – 1GB TCP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91,3790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91,2535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91,2672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422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Iperf – 1GB UDP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89,7975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89,8007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89,8464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22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 GB HTTP – 2 conexões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182,1573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188,7156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182,0161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4422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 err="1">
                          <a:latin typeface="Arial"/>
                        </a:rPr>
                        <a:t>Iperf</a:t>
                      </a:r>
                      <a:r>
                        <a:rPr lang="pt-PT" sz="1000" b="0" i="0" u="none" strike="noStrike">
                          <a:latin typeface="Arial"/>
                        </a:rPr>
                        <a:t> – 1GB  UDP – 2 conexões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179,4930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179,628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 dirty="0">
                          <a:latin typeface="Arial"/>
                        </a:rPr>
                        <a:t>179,6369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22</a:t>
            </a:fld>
            <a:endParaRPr lang="pt-PT"/>
          </a:p>
        </p:txBody>
      </p:sp>
      <p:graphicFrame>
        <p:nvGraphicFramePr>
          <p:cNvPr id="7" name="Marcador de Posição de Conteúdo 6"/>
          <p:cNvGraphicFramePr>
            <a:graphicFrameLocks/>
          </p:cNvGraphicFramePr>
          <p:nvPr/>
        </p:nvGraphicFramePr>
        <p:xfrm>
          <a:off x="539552" y="4149078"/>
          <a:ext cx="7416824" cy="1781549"/>
        </p:xfrm>
        <a:graphic>
          <a:graphicData uri="http://schemas.openxmlformats.org/drawingml/2006/table">
            <a:tbl>
              <a:tblPr/>
              <a:tblGrid>
                <a:gridCol w="3325384"/>
                <a:gridCol w="1671397"/>
                <a:gridCol w="2420043"/>
              </a:tblGrid>
              <a:tr h="25450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 dirty="0">
                          <a:latin typeface="Arial"/>
                        </a:rPr>
                        <a:t>Teste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Com </a:t>
                      </a:r>
                      <a:r>
                        <a:rPr lang="pt-PT" sz="1000" b="0" i="0" u="none" strike="noStrike" err="1">
                          <a:latin typeface="Arial"/>
                        </a:rPr>
                        <a:t>TcpDump</a:t>
                      </a:r>
                      <a:endParaRPr lang="pt-PT" sz="10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 err="1">
                          <a:latin typeface="Arial"/>
                        </a:rPr>
                        <a:t>TcpDump</a:t>
                      </a:r>
                      <a:r>
                        <a:rPr lang="pt-PT" sz="1000" b="0" i="0" u="none" strike="noStrike">
                          <a:latin typeface="Arial"/>
                        </a:rPr>
                        <a:t> com módulo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50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 GB – FTP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-0,0009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0,0377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5450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 GB – HTTP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0,0088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0,0309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50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Iperf – 1GB TCP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 dirty="0" smtClean="0">
                          <a:latin typeface="Arial"/>
                        </a:rPr>
                        <a:t>-0,1373</a:t>
                      </a:r>
                      <a:endParaRPr lang="pt-PT" sz="10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 dirty="0">
                          <a:latin typeface="Arial"/>
                        </a:rPr>
                        <a:t>-0,1223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50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Iperf – 1GB UDP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0,0036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0,0545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50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 GB HTTP – 2 conexões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3,6003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-0,0775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5450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 err="1">
                          <a:latin typeface="Arial"/>
                        </a:rPr>
                        <a:t>Iperf</a:t>
                      </a:r>
                      <a:r>
                        <a:rPr lang="pt-PT" sz="1000" b="0" i="0" u="none" strike="noStrike">
                          <a:latin typeface="Arial"/>
                        </a:rPr>
                        <a:t> – 1GB  UDP – 2 conexões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0,0752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 dirty="0">
                          <a:latin typeface="Arial"/>
                        </a:rPr>
                        <a:t>0,0802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/>
          <a:lstStyle/>
          <a:p>
            <a:r>
              <a:rPr lang="pt-PT" smtClean="0"/>
              <a:t>Avaliação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80152"/>
            <a:ext cx="8229600" cy="4829168"/>
          </a:xfrm>
        </p:spPr>
        <p:txBody>
          <a:bodyPr>
            <a:normAutofit/>
          </a:bodyPr>
          <a:lstStyle/>
          <a:p>
            <a:pPr lvl="2"/>
            <a:endParaRPr lang="pt-PT" smtClean="0"/>
          </a:p>
          <a:p>
            <a:pPr lvl="2"/>
            <a:r>
              <a:rPr lang="pt-PT" smtClean="0"/>
              <a:t>2 testes com tráfego paralelo</a:t>
            </a:r>
          </a:p>
          <a:p>
            <a:pPr lvl="2"/>
            <a:r>
              <a:rPr lang="pt-PT" smtClean="0"/>
              <a:t>Avaliação de desempenho no pior caso (4 testes) (em que se tenha de capturar tudo)</a:t>
            </a:r>
          </a:p>
          <a:p>
            <a:pPr lvl="2"/>
            <a:r>
              <a:rPr lang="pt-PT" smtClean="0"/>
              <a:t>Avaliação de desempenho com tráfego paralelo (capturar apenas um fluxo)</a:t>
            </a:r>
          </a:p>
          <a:p>
            <a:pPr lvl="1"/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23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24800205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96" y="404664"/>
            <a:ext cx="8229600" cy="1066800"/>
          </a:xfrm>
        </p:spPr>
        <p:txBody>
          <a:bodyPr>
            <a:normAutofit/>
          </a:bodyPr>
          <a:lstStyle/>
          <a:p>
            <a:r>
              <a:rPr lang="pt-PT" smtClean="0"/>
              <a:t>Avaliação de desempenho (V)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24</a:t>
            </a:fld>
            <a:endParaRPr lang="pt-PT"/>
          </a:p>
        </p:txBody>
      </p:sp>
      <p:graphicFrame>
        <p:nvGraphicFramePr>
          <p:cNvPr id="10" name="Gráfico 9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402441427"/>
              </p:ext>
            </p:extLst>
          </p:nvPr>
        </p:nvGraphicFramePr>
        <p:xfrm>
          <a:off x="-828600" y="1916832"/>
          <a:ext cx="5544616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Gráfico 10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4122839546"/>
              </p:ext>
            </p:extLst>
          </p:nvPr>
        </p:nvGraphicFramePr>
        <p:xfrm>
          <a:off x="4716016" y="1916832"/>
          <a:ext cx="4572000" cy="41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620688"/>
            <a:ext cx="8229600" cy="1066800"/>
          </a:xfrm>
        </p:spPr>
        <p:txBody>
          <a:bodyPr/>
          <a:lstStyle/>
          <a:p>
            <a:r>
              <a:rPr lang="pt-PT" smtClean="0"/>
              <a:t>Monitorização de rede ( II )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11560" y="1340768"/>
            <a:ext cx="8229600" cy="4325112"/>
          </a:xfrm>
        </p:spPr>
        <p:txBody>
          <a:bodyPr/>
          <a:lstStyle/>
          <a:p>
            <a:r>
              <a:rPr lang="pt-PT" dirty="0" smtClean="0"/>
              <a:t>Abordagem 2 (usando </a:t>
            </a:r>
            <a:r>
              <a:rPr lang="pt-PT" dirty="0" err="1" smtClean="0"/>
              <a:t>libpcap</a:t>
            </a:r>
            <a:r>
              <a:rPr lang="pt-PT" dirty="0" smtClean="0"/>
              <a:t>)</a:t>
            </a:r>
          </a:p>
          <a:p>
            <a:pPr lvl="1"/>
            <a:r>
              <a:rPr lang="pt-PT" dirty="0" smtClean="0"/>
              <a:t>Problemas </a:t>
            </a:r>
            <a:r>
              <a:rPr lang="pt-PT" sz="1600" dirty="0" smtClean="0"/>
              <a:t>(para além dos referidos na monitorização do processo)</a:t>
            </a:r>
            <a:endParaRPr lang="pt-PT" dirty="0" smtClean="0"/>
          </a:p>
          <a:p>
            <a:pPr lvl="2"/>
            <a:r>
              <a:rPr lang="pt-PT" dirty="0" smtClean="0"/>
              <a:t>Actualização de Filtros</a:t>
            </a:r>
            <a:endParaRPr lang="pt-PT" dirty="0"/>
          </a:p>
        </p:txBody>
      </p:sp>
      <p:sp>
        <p:nvSpPr>
          <p:cNvPr id="4" name="Oval 3"/>
          <p:cNvSpPr/>
          <p:nvPr/>
        </p:nvSpPr>
        <p:spPr>
          <a:xfrm>
            <a:off x="323528" y="3933056"/>
            <a:ext cx="1512168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CaixaDeTexto 12"/>
          <p:cNvSpPr txBox="1"/>
          <p:nvPr/>
        </p:nvSpPr>
        <p:spPr>
          <a:xfrm>
            <a:off x="539552" y="422108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/>
              <a:t>Filtro </a:t>
            </a:r>
            <a:r>
              <a:rPr lang="pt-PT" err="1" smtClean="0"/>
              <a:t>bpf</a:t>
            </a:r>
            <a:endParaRPr lang="pt-PT"/>
          </a:p>
        </p:txBody>
      </p:sp>
      <p:sp>
        <p:nvSpPr>
          <p:cNvPr id="14" name="Seta para a direita 13"/>
          <p:cNvSpPr/>
          <p:nvPr/>
        </p:nvSpPr>
        <p:spPr>
          <a:xfrm>
            <a:off x="2195736" y="4437112"/>
            <a:ext cx="129614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Oval 14"/>
          <p:cNvSpPr/>
          <p:nvPr/>
        </p:nvSpPr>
        <p:spPr>
          <a:xfrm>
            <a:off x="3707904" y="4005064"/>
            <a:ext cx="1512168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CaixaDeTexto 15"/>
          <p:cNvSpPr txBox="1"/>
          <p:nvPr/>
        </p:nvSpPr>
        <p:spPr>
          <a:xfrm>
            <a:off x="3707904" y="4221088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/>
              <a:t>Compilação e optimização</a:t>
            </a:r>
            <a:endParaRPr lang="pt-PT"/>
          </a:p>
        </p:txBody>
      </p:sp>
      <p:sp>
        <p:nvSpPr>
          <p:cNvPr id="17" name="Seta para a direita 16"/>
          <p:cNvSpPr/>
          <p:nvPr/>
        </p:nvSpPr>
        <p:spPr>
          <a:xfrm>
            <a:off x="5436096" y="4437112"/>
            <a:ext cx="129614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Oval 17"/>
          <p:cNvSpPr/>
          <p:nvPr/>
        </p:nvSpPr>
        <p:spPr>
          <a:xfrm>
            <a:off x="6804248" y="4077072"/>
            <a:ext cx="1512168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CaixaDeTexto 18"/>
          <p:cNvSpPr txBox="1"/>
          <p:nvPr/>
        </p:nvSpPr>
        <p:spPr>
          <a:xfrm>
            <a:off x="6876256" y="4149080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mtClean="0"/>
              <a:t>Drenagem e afectação do filtro</a:t>
            </a:r>
            <a:endParaRPr lang="pt-PT"/>
          </a:p>
        </p:txBody>
      </p:sp>
      <p:cxnSp>
        <p:nvCxnSpPr>
          <p:cNvPr id="21" name="Conexão recta unidireccional 20"/>
          <p:cNvCxnSpPr/>
          <p:nvPr/>
        </p:nvCxnSpPr>
        <p:spPr>
          <a:xfrm rot="10800000" flipH="1">
            <a:off x="467544" y="5447540"/>
            <a:ext cx="822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611560" y="5805264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/>
              <a:t>Latência de afectação de um filtro</a:t>
            </a:r>
            <a:endParaRPr lang="pt-PT"/>
          </a:p>
        </p:txBody>
      </p:sp>
      <p:cxnSp>
        <p:nvCxnSpPr>
          <p:cNvPr id="24" name="Conexão recta 23"/>
          <p:cNvCxnSpPr/>
          <p:nvPr/>
        </p:nvCxnSpPr>
        <p:spPr>
          <a:xfrm rot="10800000" flipV="1">
            <a:off x="467544" y="5301208"/>
            <a:ext cx="0" cy="285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323528" y="5517232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/>
              <a:t>0                                                                                                                                   tempo</a:t>
            </a:r>
          </a:p>
        </p:txBody>
      </p:sp>
      <p:sp>
        <p:nvSpPr>
          <p:cNvPr id="20" name="Marcador de Posição do Número do Diapositivo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25</a:t>
            </a:fld>
            <a:endParaRPr lang="pt-PT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/>
      <p:bldP spid="14" grpId="0" animBg="1"/>
      <p:bldP spid="15" grpId="0" animBg="1"/>
      <p:bldP spid="16" grpId="0"/>
      <p:bldP spid="17" grpId="0" animBg="1"/>
      <p:bldP spid="18" grpId="0" animBg="1"/>
      <p:bldP spid="19" grpId="0"/>
      <p:bldP spid="22" grpId="0"/>
      <p:bldP spid="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634008"/>
            <a:ext cx="8229600" cy="1066800"/>
          </a:xfrm>
        </p:spPr>
        <p:txBody>
          <a:bodyPr>
            <a:normAutofit/>
          </a:bodyPr>
          <a:lstStyle/>
          <a:p>
            <a:r>
              <a:rPr lang="pt-PT" dirty="0" smtClean="0"/>
              <a:t> Monitorização 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79512" y="1840192"/>
            <a:ext cx="8784976" cy="4325112"/>
          </a:xfrm>
        </p:spPr>
        <p:txBody>
          <a:bodyPr>
            <a:normAutofit lnSpcReduction="10000"/>
          </a:bodyPr>
          <a:lstStyle/>
          <a:p>
            <a:r>
              <a:rPr lang="pt-PT" dirty="0" smtClean="0"/>
              <a:t>Abordagens (para as interacções de um processo)</a:t>
            </a:r>
          </a:p>
          <a:p>
            <a:pPr lvl="1"/>
            <a:r>
              <a:rPr lang="pt-PT" dirty="0"/>
              <a:t>N</a:t>
            </a:r>
            <a:r>
              <a:rPr lang="pt-PT" dirty="0" smtClean="0"/>
              <a:t>ível utilizador (1)</a:t>
            </a:r>
          </a:p>
          <a:p>
            <a:pPr lvl="2"/>
            <a:r>
              <a:rPr lang="pt-PT" dirty="0" smtClean="0"/>
              <a:t>Instrumentação do programa ou bibliotecas para obter a informação relevante</a:t>
            </a:r>
          </a:p>
          <a:p>
            <a:pPr lvl="2"/>
            <a:endParaRPr lang="pt-PT" dirty="0" smtClean="0"/>
          </a:p>
          <a:p>
            <a:pPr lvl="1"/>
            <a:r>
              <a:rPr lang="pt-PT" dirty="0" smtClean="0"/>
              <a:t>Com auxílio do núcleo do sistema (2)</a:t>
            </a:r>
          </a:p>
          <a:p>
            <a:pPr lvl="2"/>
            <a:r>
              <a:rPr lang="pt-PT" dirty="0" smtClean="0"/>
              <a:t>exemplo</a:t>
            </a:r>
            <a:r>
              <a:rPr lang="en-US" dirty="0" smtClean="0"/>
              <a:t>: </a:t>
            </a:r>
            <a:r>
              <a:rPr lang="pt-PT" dirty="0" smtClean="0"/>
              <a:t>captura de pacotes através da biblioteca </a:t>
            </a:r>
            <a:r>
              <a:rPr lang="pt-PT" i="1" dirty="0" err="1" smtClean="0"/>
              <a:t>PCap</a:t>
            </a:r>
            <a:r>
              <a:rPr lang="pt-PT" dirty="0" smtClean="0"/>
              <a:t> </a:t>
            </a:r>
            <a:endParaRPr lang="pt-PT" dirty="0"/>
          </a:p>
          <a:p>
            <a:pPr lvl="2"/>
            <a:r>
              <a:rPr lang="pt-PT" dirty="0" smtClean="0"/>
              <a:t>monitorização do processo para obter as alterações nas interacções via rede</a:t>
            </a:r>
          </a:p>
          <a:p>
            <a:pPr lvl="2"/>
            <a:r>
              <a:rPr lang="pt-PT" dirty="0" smtClean="0"/>
              <a:t>filtrar a informação relevante</a:t>
            </a:r>
          </a:p>
          <a:p>
            <a:pPr lvl="8">
              <a:buNone/>
            </a:pPr>
            <a:r>
              <a:rPr lang="pt-PT" dirty="0" smtClean="0"/>
              <a:t>		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26</a:t>
            </a:fld>
            <a:endParaRPr lang="pt-P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/>
          <a:lstStyle/>
          <a:p>
            <a:r>
              <a:rPr lang="pt-PT" dirty="0" smtClean="0"/>
              <a:t>Monitorização de rede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08512"/>
          </a:xfrm>
        </p:spPr>
        <p:txBody>
          <a:bodyPr>
            <a:normAutofit fontScale="85000" lnSpcReduction="20000"/>
          </a:bodyPr>
          <a:lstStyle/>
          <a:p>
            <a:r>
              <a:rPr lang="pt-PT" dirty="0"/>
              <a:t>Monitorização do processo alvo </a:t>
            </a:r>
            <a:endParaRPr lang="pt-PT" dirty="0" smtClean="0"/>
          </a:p>
          <a:p>
            <a:pPr lvl="1"/>
            <a:r>
              <a:rPr lang="en-US" dirty="0" smtClean="0"/>
              <a:t>M</a:t>
            </a:r>
            <a:r>
              <a:rPr lang="pt-PT" dirty="0" err="1" smtClean="0"/>
              <a:t>anter</a:t>
            </a:r>
            <a:r>
              <a:rPr lang="pt-PT" dirty="0" smtClean="0"/>
              <a:t> actualizado o estado relativamente às interacções por rede (portos/</a:t>
            </a:r>
            <a:r>
              <a:rPr lang="pt-PT" i="1" dirty="0" err="1" smtClean="0"/>
              <a:t>sockets</a:t>
            </a:r>
            <a:r>
              <a:rPr lang="pt-PT" dirty="0" smtClean="0"/>
              <a:t>)</a:t>
            </a:r>
          </a:p>
          <a:p>
            <a:pPr lvl="2">
              <a:buNone/>
            </a:pPr>
            <a:endParaRPr lang="pt-PT" dirty="0" smtClean="0"/>
          </a:p>
          <a:p>
            <a:r>
              <a:rPr lang="pt-PT" dirty="0" smtClean="0"/>
              <a:t>Abordagem 1</a:t>
            </a:r>
          </a:p>
          <a:p>
            <a:pPr lvl="1"/>
            <a:r>
              <a:rPr lang="pt-PT" dirty="0"/>
              <a:t>Instrumentação das funções de rede (</a:t>
            </a:r>
            <a:r>
              <a:rPr lang="pt-PT" dirty="0" err="1" smtClean="0"/>
              <a:t>p.e</a:t>
            </a:r>
            <a:r>
              <a:rPr lang="pt-PT" dirty="0" smtClean="0"/>
              <a:t> na </a:t>
            </a:r>
            <a:r>
              <a:rPr lang="pt-PT" dirty="0" err="1" smtClean="0"/>
              <a:t>libC</a:t>
            </a:r>
            <a:r>
              <a:rPr lang="pt-PT" dirty="0" smtClean="0"/>
              <a:t>) e capturar os dados relevantes no processo alvo</a:t>
            </a:r>
          </a:p>
          <a:p>
            <a:r>
              <a:rPr lang="pt-PT" dirty="0" smtClean="0"/>
              <a:t>Abordagem 2</a:t>
            </a:r>
          </a:p>
          <a:p>
            <a:pPr lvl="1"/>
            <a:r>
              <a:rPr lang="pt-PT" dirty="0"/>
              <a:t>Instrumentação das funções de </a:t>
            </a:r>
            <a:r>
              <a:rPr lang="pt-PT" dirty="0" smtClean="0"/>
              <a:t>rede (</a:t>
            </a:r>
            <a:r>
              <a:rPr lang="pt-PT" dirty="0" err="1"/>
              <a:t>p.e</a:t>
            </a:r>
            <a:r>
              <a:rPr lang="pt-PT" dirty="0"/>
              <a:t> na </a:t>
            </a:r>
            <a:r>
              <a:rPr lang="pt-PT" dirty="0" err="1"/>
              <a:t>libC</a:t>
            </a:r>
            <a:r>
              <a:rPr lang="pt-PT" dirty="0" smtClean="0"/>
              <a:t>); </a:t>
            </a:r>
            <a:r>
              <a:rPr lang="pt-PT" dirty="0"/>
              <a:t>utilização do suporte do </a:t>
            </a:r>
            <a:r>
              <a:rPr lang="pt-PT" dirty="0" err="1"/>
              <a:t>ptrace</a:t>
            </a:r>
            <a:r>
              <a:rPr lang="pt-PT" dirty="0"/>
              <a:t>; instrumentação no núcleo das chamadas de rede (</a:t>
            </a:r>
            <a:r>
              <a:rPr lang="pt-PT" dirty="0" err="1"/>
              <a:t>p.e</a:t>
            </a:r>
            <a:r>
              <a:rPr lang="pt-PT" dirty="0"/>
              <a:t>. </a:t>
            </a:r>
            <a:r>
              <a:rPr lang="en-US" i="1" dirty="0" smtClean="0"/>
              <a:t>K</a:t>
            </a:r>
            <a:r>
              <a:rPr lang="pt-PT" i="1" dirty="0" err="1" smtClean="0"/>
              <a:t>Probes</a:t>
            </a:r>
            <a:r>
              <a:rPr lang="pt-PT" dirty="0" smtClean="0"/>
              <a:t>)</a:t>
            </a:r>
            <a:endParaRPr lang="pt-PT" dirty="0"/>
          </a:p>
          <a:p>
            <a:pPr lvl="1"/>
            <a:r>
              <a:rPr lang="pt-PT" dirty="0" smtClean="0"/>
              <a:t>Capturar todo o tráfego via </a:t>
            </a:r>
            <a:r>
              <a:rPr lang="pt-PT" dirty="0" err="1" smtClean="0"/>
              <a:t>PCap</a:t>
            </a:r>
            <a:r>
              <a:rPr lang="pt-PT" dirty="0" smtClean="0"/>
              <a:t> e filtrar com base no estado do processo</a:t>
            </a:r>
          </a:p>
          <a:p>
            <a:pPr lvl="1"/>
            <a:r>
              <a:rPr lang="pt-PT" dirty="0" smtClean="0"/>
              <a:t>Ou tentar manter actualizado </a:t>
            </a:r>
            <a:r>
              <a:rPr lang="pt-PT" dirty="0"/>
              <a:t>o </a:t>
            </a:r>
            <a:r>
              <a:rPr lang="pt-PT" dirty="0" smtClean="0"/>
              <a:t>filtro LSF </a:t>
            </a:r>
            <a:r>
              <a:rPr lang="pt-PT" dirty="0"/>
              <a:t>no núcleo via </a:t>
            </a:r>
            <a:r>
              <a:rPr lang="pt-PT" dirty="0" smtClean="0"/>
              <a:t>a </a:t>
            </a:r>
            <a:r>
              <a:rPr lang="pt-PT" smtClean="0"/>
              <a:t>biblioteca PCap</a:t>
            </a:r>
            <a:endParaRPr lang="pt-PT" dirty="0"/>
          </a:p>
          <a:p>
            <a:pPr lvl="1"/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27</a:t>
            </a:fld>
            <a:endParaRPr lang="pt-P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066800"/>
          </a:xfrm>
        </p:spPr>
        <p:txBody>
          <a:bodyPr/>
          <a:lstStyle/>
          <a:p>
            <a:r>
              <a:rPr lang="pt-PT" smtClean="0"/>
              <a:t>Arquitectura da solução (II)</a:t>
            </a:r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28</a:t>
            </a:fld>
            <a:endParaRPr lang="pt-PT"/>
          </a:p>
        </p:txBody>
      </p:sp>
      <p:pic>
        <p:nvPicPr>
          <p:cNvPr id="6" name="Marcador de Posição de Conteúdo 5" descr="bitma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9179" y="1412776"/>
            <a:ext cx="6259349" cy="504056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Percursos … 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29</a:t>
            </a:fld>
            <a:endParaRPr lang="pt-P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066800"/>
          </a:xfrm>
        </p:spPr>
        <p:txBody>
          <a:bodyPr/>
          <a:lstStyle/>
          <a:p>
            <a:r>
              <a:rPr lang="pt-PT" dirty="0" smtClean="0"/>
              <a:t>Monitorização de rede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61760"/>
          </a:xfrm>
        </p:spPr>
        <p:txBody>
          <a:bodyPr>
            <a:normAutofit/>
          </a:bodyPr>
          <a:lstStyle/>
          <a:p>
            <a:r>
              <a:rPr lang="pt-PT" dirty="0" smtClean="0"/>
              <a:t>Captura de tráfego de rede de modo passivo</a:t>
            </a:r>
          </a:p>
          <a:p>
            <a:pPr lvl="1"/>
            <a:r>
              <a:rPr lang="pt-PT" dirty="0" smtClean="0"/>
              <a:t>Geralmente através da biblioteca </a:t>
            </a:r>
            <a:r>
              <a:rPr lang="pt-PT" dirty="0" err="1" smtClean="0"/>
              <a:t>PCap</a:t>
            </a:r>
            <a:r>
              <a:rPr lang="pt-PT" dirty="0" smtClean="0"/>
              <a:t> / LSF</a:t>
            </a:r>
          </a:p>
          <a:p>
            <a:pPr lvl="1">
              <a:buNone/>
            </a:pPr>
            <a:endParaRPr lang="pt-PT" dirty="0" smtClean="0"/>
          </a:p>
          <a:p>
            <a:r>
              <a:rPr lang="pt-PT" dirty="0" smtClean="0"/>
              <a:t>Análise dos protocolos de comunicação</a:t>
            </a:r>
          </a:p>
          <a:p>
            <a:r>
              <a:rPr lang="pt-PT" dirty="0" smtClean="0"/>
              <a:t>Análise das </a:t>
            </a:r>
            <a:r>
              <a:rPr lang="pt-PT" dirty="0" err="1" smtClean="0"/>
              <a:t>interacções</a:t>
            </a:r>
            <a:r>
              <a:rPr lang="pt-PT" dirty="0" smtClean="0"/>
              <a:t> entre entidades distribuídas</a:t>
            </a:r>
          </a:p>
          <a:p>
            <a:r>
              <a:rPr lang="pt-PT" dirty="0" err="1" smtClean="0"/>
              <a:t>Detecção</a:t>
            </a:r>
            <a:r>
              <a:rPr lang="pt-PT" dirty="0" smtClean="0"/>
              <a:t> de falhas, erros, problemas de desempenho, </a:t>
            </a:r>
            <a:r>
              <a:rPr lang="pt-PT" dirty="0" err="1" smtClean="0"/>
              <a:t>etc</a:t>
            </a:r>
            <a:r>
              <a:rPr lang="pt-PT" dirty="0" smtClean="0"/>
              <a:t> ...</a:t>
            </a:r>
          </a:p>
          <a:p>
            <a:endParaRPr lang="pt-PT" dirty="0" smtClean="0"/>
          </a:p>
          <a:p>
            <a:r>
              <a:rPr lang="pt-PT" dirty="0" smtClean="0"/>
              <a:t>Redução dos dados através de filtros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3</a:t>
            </a:fld>
            <a:endParaRPr lang="pt-PT"/>
          </a:p>
        </p:txBody>
      </p:sp>
    </p:spTree>
  </p:cSld>
  <p:clrMapOvr>
    <a:masterClrMapping/>
  </p:clrMapOvr>
  <p:transition advTm="55723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1066800"/>
          </a:xfrm>
        </p:spPr>
        <p:txBody>
          <a:bodyPr/>
          <a:lstStyle/>
          <a:p>
            <a:r>
              <a:rPr lang="pt-PT" dirty="0" smtClean="0"/>
              <a:t>Fluxo de rede (recepção)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5536" y="1916832"/>
            <a:ext cx="1152128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Interface </a:t>
            </a:r>
          </a:p>
          <a:p>
            <a:r>
              <a:rPr lang="pt-PT" dirty="0" smtClean="0"/>
              <a:t>de rede</a:t>
            </a:r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79512" y="2708920"/>
            <a:ext cx="2016224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Controlador da Interface de rede</a:t>
            </a:r>
            <a:endParaRPr lang="pt-PT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67544" y="4941168"/>
            <a:ext cx="316835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utilizadora de rede</a:t>
            </a:r>
            <a:endParaRPr lang="pt-PT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012160" y="5157192"/>
            <a:ext cx="22322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monitorizadora de rede (ex. tcpdump)</a:t>
            </a:r>
            <a:endParaRPr lang="pt-PT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771800" y="2852936"/>
            <a:ext cx="115212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Netif_rx</a:t>
            </a:r>
            <a:endParaRPr lang="pt-PT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691680" y="3717032"/>
            <a:ext cx="1368152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Pilhas de protocolos</a:t>
            </a:r>
            <a:endParaRPr lang="pt-PT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6516216" y="3212976"/>
            <a:ext cx="151216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tpacket_rcv</a:t>
            </a:r>
            <a:endParaRPr lang="pt-PT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444208" y="3933056"/>
            <a:ext cx="158417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/>
              <a:t>s</a:t>
            </a:r>
            <a:r>
              <a:rPr lang="pt-PT" dirty="0" smtClean="0"/>
              <a:t>k_run_filter</a:t>
            </a:r>
            <a:endParaRPr lang="pt-PT" dirty="0"/>
          </a:p>
        </p:txBody>
      </p:sp>
      <p:sp>
        <p:nvSpPr>
          <p:cNvPr id="18" name="Rectângulo 17"/>
          <p:cNvSpPr/>
          <p:nvPr/>
        </p:nvSpPr>
        <p:spPr>
          <a:xfrm>
            <a:off x="5868144" y="4509120"/>
            <a:ext cx="266429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2" name="Seta para a direita 21"/>
          <p:cNvSpPr/>
          <p:nvPr/>
        </p:nvSpPr>
        <p:spPr>
          <a:xfrm>
            <a:off x="1979712" y="2996952"/>
            <a:ext cx="72008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0" name="Marcador de Posição do Número do Diapositivo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30</a:t>
            </a:fld>
            <a:endParaRPr lang="pt-PT" dirty="0"/>
          </a:p>
        </p:txBody>
      </p:sp>
      <p:sp>
        <p:nvSpPr>
          <p:cNvPr id="24" name="Seta para a direita 23"/>
          <p:cNvSpPr/>
          <p:nvPr/>
        </p:nvSpPr>
        <p:spPr>
          <a:xfrm rot="5400000">
            <a:off x="2660344" y="3451360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9" name="Seta para a direita 28"/>
          <p:cNvSpPr/>
          <p:nvPr/>
        </p:nvSpPr>
        <p:spPr>
          <a:xfrm rot="5400000">
            <a:off x="6966837" y="3698459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0" name="Seta para a direita 29"/>
          <p:cNvSpPr/>
          <p:nvPr/>
        </p:nvSpPr>
        <p:spPr>
          <a:xfrm rot="5400000">
            <a:off x="6822821" y="4346531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1" name="Seta para a direita 30"/>
          <p:cNvSpPr/>
          <p:nvPr/>
        </p:nvSpPr>
        <p:spPr>
          <a:xfrm rot="5400000">
            <a:off x="6030733" y="4994603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915816" y="2204864"/>
            <a:ext cx="86409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Pacote</a:t>
            </a:r>
            <a:endParaRPr lang="pt-PT" dirty="0"/>
          </a:p>
        </p:txBody>
      </p:sp>
      <p:cxnSp>
        <p:nvCxnSpPr>
          <p:cNvPr id="35" name="Conexão recta 34"/>
          <p:cNvCxnSpPr/>
          <p:nvPr/>
        </p:nvCxnSpPr>
        <p:spPr>
          <a:xfrm>
            <a:off x="0" y="2636912"/>
            <a:ext cx="2915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eta para a direita 37"/>
          <p:cNvSpPr/>
          <p:nvPr/>
        </p:nvSpPr>
        <p:spPr>
          <a:xfrm rot="5400000">
            <a:off x="1759757" y="4657067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9" name="Rectângulo arredondado 38"/>
          <p:cNvSpPr/>
          <p:nvPr/>
        </p:nvSpPr>
        <p:spPr>
          <a:xfrm>
            <a:off x="5364088" y="2852936"/>
            <a:ext cx="3456384" cy="216024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CaixaDeTexto 39"/>
          <p:cNvSpPr txBox="1"/>
          <p:nvPr/>
        </p:nvSpPr>
        <p:spPr>
          <a:xfrm>
            <a:off x="7740352" y="249289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LSF / </a:t>
            </a:r>
            <a:r>
              <a:rPr lang="pt-PT" sz="1200" dirty="0" err="1" smtClean="0"/>
              <a:t>PCap</a:t>
            </a:r>
            <a:endParaRPr lang="pt-PT" sz="1200" dirty="0"/>
          </a:p>
        </p:txBody>
      </p:sp>
      <p:cxnSp>
        <p:nvCxnSpPr>
          <p:cNvPr id="43" name="Conexão em ângulos rectos 42"/>
          <p:cNvCxnSpPr>
            <a:stCxn id="14" idx="2"/>
          </p:cNvCxnSpPr>
          <p:nvPr/>
        </p:nvCxnSpPr>
        <p:spPr>
          <a:xfrm rot="16200000" flipH="1">
            <a:off x="3928574" y="2641558"/>
            <a:ext cx="566772" cy="1728192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6156176" y="4509120"/>
            <a:ext cx="86409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Pacote</a:t>
            </a:r>
            <a:endParaRPr lang="pt-PT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C 0.00573 0.03079 0.00347 0.01574 -4.16667E-6 0.08334 C -0.00052 0.09213 -0.01094 0.09699 -0.01545 0.1 C -0.03247 0.11134 -0.05087 0.11921 -0.06667 0.13334 C -0.07118 0.14236 -0.07465 0.15139 -0.07778 0.16111 C -0.08142 0.17153 -0.08247 0.18241 -0.08611 0.19259 C -0.08733 0.20417 -0.08837 0.22986 -0.09878 0.23519 C -0.10972 0.24074 -0.12292 0.23843 -0.13472 0.24074 C -0.13872 0.24283 -0.14323 0.24375 -0.14722 0.2463 C -0.15382 0.2507 -0.16007 0.25671 -0.16667 0.26111 C -0.19219 0.27801 -0.16806 0.26898 -0.18333 0.27408 C -0.1908 0.28079 -0.19757 0.29028 -0.20417 0.29815 C -0.20851 0.30347 -0.21146 0.31134 -0.21667 0.31482 C -0.22066 0.31759 -0.22517 0.31921 -0.22917 0.32222 C -0.23212 0.32431 -0.23437 0.32824 -0.2375 0.32963 C -0.24201 0.33171 -0.24722 0.33403 -0.25139 0.33704 C -0.2658 0.34769 -0.25451 0.34213 -0.26389 0.3463 C -0.26684 0.35232 -0.26927 0.3588 -0.27222 0.36482 C -0.27344 0.37176 -0.27517 0.37824 -0.27639 0.38519 C -0.27691 0.39699 -0.27674 0.41042 -0.27917 0.42222 C -0.28021 0.42778 -0.2875 0.44329 -0.2875 0.4463 " pathEditMode="relative" ptsTypes="ffffffffffffffffffffA">
                                      <p:cBhvr>
                                        <p:cTn id="6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1066800"/>
          </a:xfrm>
        </p:spPr>
        <p:txBody>
          <a:bodyPr/>
          <a:lstStyle/>
          <a:p>
            <a:r>
              <a:rPr lang="pt-PT" dirty="0" smtClean="0"/>
              <a:t>Fluxo de rede (recepção)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5536" y="1916832"/>
            <a:ext cx="1152128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Interface </a:t>
            </a:r>
          </a:p>
          <a:p>
            <a:r>
              <a:rPr lang="pt-PT" dirty="0" smtClean="0"/>
              <a:t>de rede</a:t>
            </a:r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79512" y="2708920"/>
            <a:ext cx="2016224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Controlador da Interface de rede</a:t>
            </a:r>
            <a:endParaRPr lang="pt-PT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67544" y="4941168"/>
            <a:ext cx="316835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utilizadora de rede</a:t>
            </a:r>
            <a:endParaRPr lang="pt-PT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012160" y="5157192"/>
            <a:ext cx="22322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monitorizadora de rede (ex. tcpdump)</a:t>
            </a:r>
            <a:endParaRPr lang="pt-PT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771800" y="2852936"/>
            <a:ext cx="115212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Netif_rx</a:t>
            </a:r>
            <a:endParaRPr lang="pt-PT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691680" y="3717032"/>
            <a:ext cx="1368152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Pilhas de protocolos</a:t>
            </a:r>
            <a:endParaRPr lang="pt-PT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6516216" y="3212976"/>
            <a:ext cx="151216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tpacket_rcv</a:t>
            </a:r>
            <a:endParaRPr lang="pt-PT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444208" y="3933056"/>
            <a:ext cx="158417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/>
              <a:t>s</a:t>
            </a:r>
            <a:r>
              <a:rPr lang="pt-PT" dirty="0" smtClean="0"/>
              <a:t>k_run_filter</a:t>
            </a:r>
            <a:endParaRPr lang="pt-PT" dirty="0"/>
          </a:p>
        </p:txBody>
      </p:sp>
      <p:sp>
        <p:nvSpPr>
          <p:cNvPr id="18" name="Rectângulo 17"/>
          <p:cNvSpPr/>
          <p:nvPr/>
        </p:nvSpPr>
        <p:spPr>
          <a:xfrm>
            <a:off x="5868144" y="4509120"/>
            <a:ext cx="266429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2" name="Seta para a direita 21"/>
          <p:cNvSpPr/>
          <p:nvPr/>
        </p:nvSpPr>
        <p:spPr>
          <a:xfrm>
            <a:off x="1979712" y="2996952"/>
            <a:ext cx="72008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0" name="Marcador de Posição do Número do Diapositivo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31</a:t>
            </a:fld>
            <a:endParaRPr lang="pt-PT" dirty="0"/>
          </a:p>
        </p:txBody>
      </p:sp>
      <p:sp>
        <p:nvSpPr>
          <p:cNvPr id="24" name="Seta para a direita 23"/>
          <p:cNvSpPr/>
          <p:nvPr/>
        </p:nvSpPr>
        <p:spPr>
          <a:xfrm rot="5400000">
            <a:off x="2660344" y="3451360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9" name="Seta para a direita 28"/>
          <p:cNvSpPr/>
          <p:nvPr/>
        </p:nvSpPr>
        <p:spPr>
          <a:xfrm rot="5400000">
            <a:off x="6966837" y="3698459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0" name="Seta para a direita 29"/>
          <p:cNvSpPr/>
          <p:nvPr/>
        </p:nvSpPr>
        <p:spPr>
          <a:xfrm rot="5400000">
            <a:off x="6822821" y="4346531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1" name="Seta para a direita 30"/>
          <p:cNvSpPr/>
          <p:nvPr/>
        </p:nvSpPr>
        <p:spPr>
          <a:xfrm rot="5400000">
            <a:off x="6030733" y="4994603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539552" y="1412776"/>
            <a:ext cx="86409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Pacote</a:t>
            </a:r>
            <a:endParaRPr lang="pt-PT" dirty="0"/>
          </a:p>
        </p:txBody>
      </p:sp>
      <p:cxnSp>
        <p:nvCxnSpPr>
          <p:cNvPr id="35" name="Conexão recta 34"/>
          <p:cNvCxnSpPr/>
          <p:nvPr/>
        </p:nvCxnSpPr>
        <p:spPr>
          <a:xfrm>
            <a:off x="0" y="2636912"/>
            <a:ext cx="2915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eta para a direita 37"/>
          <p:cNvSpPr/>
          <p:nvPr/>
        </p:nvSpPr>
        <p:spPr>
          <a:xfrm rot="5400000">
            <a:off x="1759757" y="4657067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9" name="Rectângulo arredondado 38"/>
          <p:cNvSpPr/>
          <p:nvPr/>
        </p:nvSpPr>
        <p:spPr>
          <a:xfrm>
            <a:off x="5364088" y="2852936"/>
            <a:ext cx="3456384" cy="216024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CaixaDeTexto 39"/>
          <p:cNvSpPr txBox="1"/>
          <p:nvPr/>
        </p:nvSpPr>
        <p:spPr>
          <a:xfrm>
            <a:off x="7740352" y="249289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LSF / </a:t>
            </a:r>
            <a:r>
              <a:rPr lang="pt-PT" sz="1200" dirty="0" err="1" smtClean="0"/>
              <a:t>PCap</a:t>
            </a:r>
            <a:endParaRPr lang="pt-PT" sz="1200" dirty="0"/>
          </a:p>
        </p:txBody>
      </p:sp>
      <p:cxnSp>
        <p:nvCxnSpPr>
          <p:cNvPr id="43" name="Conexão em ângulos rectos 42"/>
          <p:cNvCxnSpPr>
            <a:stCxn id="14" idx="2"/>
          </p:cNvCxnSpPr>
          <p:nvPr/>
        </p:nvCxnSpPr>
        <p:spPr>
          <a:xfrm rot="16200000" flipH="1">
            <a:off x="3928574" y="2641558"/>
            <a:ext cx="566772" cy="1728192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347 0.01365 -0.00295 0.02847 -0.00555 0.04259 C -0.00608 0.06851 -0.00625 0.09444 -0.00694 0.12037 C -0.00798 0.15833 -0.01059 0.12361 -0.00694 0.17592 C -0.00625 0.18726 0.00261 0.19583 0.00972 0.2 C 0.02639 0.20949 0.04149 0.21296 0.05972 0.21481 C 0.06719 0.2155 0.07448 0.21597 0.08195 0.21666 C 0.11702 0.22824 0.21684 0.21921 0.24722 0.21851 C 0.26528 0.21041 0.26111 0.16273 0.26111 0.14814 " pathEditMode="relative" ptsTypes="ffffffffA">
                                      <p:cBhvr>
                                        <p:cTn id="75" dur="2000" fill="hold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347 0.01365 -0.00295 0.02847 -0.00555 0.04259 C -0.00608 0.06851 -0.00625 0.09444 -0.00694 0.12037 C -0.00798 0.15833 -0.01059 0.12361 -0.00694 0.17592 C -0.00625 0.18726 0.00261 0.19583 0.00972 0.2 C 0.02639 0.20949 0.04149 0.21296 0.05972 0.21481 C 0.06719 0.2155 0.07448 0.21597 0.08195 0.21666 C 0.11702 0.22824 0.21684 0.21921 0.24722 0.21851 C 0.26528 0.21041 0.26111 0.16273 0.26111 0.14814 " pathEditMode="relative" ptsTypes="ffffffffA">
                                      <p:cBhvr>
                                        <p:cTn id="77" dur="2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2" grpId="0" animBg="1"/>
      <p:bldP spid="24" grpId="0" animBg="1"/>
      <p:bldP spid="29" grpId="0" animBg="1"/>
      <p:bldP spid="30" grpId="0" animBg="1"/>
      <p:bldP spid="31" grpId="0" animBg="1"/>
      <p:bldP spid="32" grpId="0" build="allAtOnce" animBg="1"/>
      <p:bldP spid="32" grpId="1" build="allAtOnce" animBg="1"/>
      <p:bldP spid="38" grpId="0" animBg="1"/>
      <p:bldP spid="39" grpId="0" animBg="1"/>
      <p:bldP spid="4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1066800"/>
          </a:xfrm>
        </p:spPr>
        <p:txBody>
          <a:bodyPr/>
          <a:lstStyle/>
          <a:p>
            <a:r>
              <a:rPr lang="pt-PT" dirty="0" smtClean="0"/>
              <a:t>Fluxo de rede (recepção)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5536" y="1916832"/>
            <a:ext cx="1152128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Interface </a:t>
            </a:r>
          </a:p>
          <a:p>
            <a:r>
              <a:rPr lang="pt-PT" dirty="0" smtClean="0"/>
              <a:t>de rede</a:t>
            </a:r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79512" y="2708920"/>
            <a:ext cx="2016224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Controlador da Interface de rede</a:t>
            </a:r>
            <a:endParaRPr lang="pt-PT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67544" y="4941168"/>
            <a:ext cx="316835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utilizadora de rede</a:t>
            </a:r>
            <a:endParaRPr lang="pt-PT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012160" y="5157192"/>
            <a:ext cx="22322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monitorizadora de rede (ex. tcpdump)</a:t>
            </a:r>
            <a:endParaRPr lang="pt-PT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771800" y="2852936"/>
            <a:ext cx="115212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Netif_rx</a:t>
            </a:r>
            <a:endParaRPr lang="pt-PT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691680" y="3717032"/>
            <a:ext cx="1368152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Pilhas de protocolos</a:t>
            </a:r>
            <a:endParaRPr lang="pt-PT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6516216" y="3212976"/>
            <a:ext cx="151216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tpacket_rcv</a:t>
            </a:r>
            <a:endParaRPr lang="pt-PT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444208" y="3933056"/>
            <a:ext cx="158417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/>
              <a:t>s</a:t>
            </a:r>
            <a:r>
              <a:rPr lang="pt-PT" dirty="0" smtClean="0"/>
              <a:t>k_run_filter</a:t>
            </a:r>
            <a:endParaRPr lang="pt-PT" dirty="0"/>
          </a:p>
        </p:txBody>
      </p:sp>
      <p:sp>
        <p:nvSpPr>
          <p:cNvPr id="18" name="Rectângulo 17"/>
          <p:cNvSpPr/>
          <p:nvPr/>
        </p:nvSpPr>
        <p:spPr>
          <a:xfrm>
            <a:off x="5868144" y="4509120"/>
            <a:ext cx="266429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2" name="Seta para a direita 21"/>
          <p:cNvSpPr/>
          <p:nvPr/>
        </p:nvSpPr>
        <p:spPr>
          <a:xfrm>
            <a:off x="1979712" y="2996952"/>
            <a:ext cx="72008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0" name="Marcador de Posição do Número do Diapositivo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32</a:t>
            </a:fld>
            <a:endParaRPr lang="pt-PT" dirty="0"/>
          </a:p>
        </p:txBody>
      </p:sp>
      <p:sp>
        <p:nvSpPr>
          <p:cNvPr id="24" name="Seta para a direita 23"/>
          <p:cNvSpPr/>
          <p:nvPr/>
        </p:nvSpPr>
        <p:spPr>
          <a:xfrm rot="5400000">
            <a:off x="2660344" y="3451360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9" name="Seta para a direita 28"/>
          <p:cNvSpPr/>
          <p:nvPr/>
        </p:nvSpPr>
        <p:spPr>
          <a:xfrm rot="5400000">
            <a:off x="6966837" y="3698459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0" name="Seta para a direita 29"/>
          <p:cNvSpPr/>
          <p:nvPr/>
        </p:nvSpPr>
        <p:spPr>
          <a:xfrm rot="5400000">
            <a:off x="6822821" y="4346531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1" name="Seta para a direita 30"/>
          <p:cNvSpPr/>
          <p:nvPr/>
        </p:nvSpPr>
        <p:spPr>
          <a:xfrm rot="5400000">
            <a:off x="6030733" y="4994603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915816" y="2420888"/>
            <a:ext cx="86409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Pacote</a:t>
            </a:r>
            <a:endParaRPr lang="pt-PT" dirty="0"/>
          </a:p>
        </p:txBody>
      </p:sp>
      <p:cxnSp>
        <p:nvCxnSpPr>
          <p:cNvPr id="35" name="Conexão recta 34"/>
          <p:cNvCxnSpPr/>
          <p:nvPr/>
        </p:nvCxnSpPr>
        <p:spPr>
          <a:xfrm>
            <a:off x="0" y="2636912"/>
            <a:ext cx="2915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eta para a direita 37"/>
          <p:cNvSpPr/>
          <p:nvPr/>
        </p:nvSpPr>
        <p:spPr>
          <a:xfrm rot="5400000">
            <a:off x="1759757" y="4657067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9" name="Rectângulo arredondado 38"/>
          <p:cNvSpPr/>
          <p:nvPr/>
        </p:nvSpPr>
        <p:spPr>
          <a:xfrm>
            <a:off x="5364088" y="2852936"/>
            <a:ext cx="3456384" cy="216024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CaixaDeTexto 39"/>
          <p:cNvSpPr txBox="1"/>
          <p:nvPr/>
        </p:nvSpPr>
        <p:spPr>
          <a:xfrm>
            <a:off x="7740352" y="249289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LSF / </a:t>
            </a:r>
            <a:r>
              <a:rPr lang="pt-PT" sz="1200" dirty="0" err="1" smtClean="0"/>
              <a:t>PCap</a:t>
            </a:r>
            <a:endParaRPr lang="pt-PT" sz="1200" dirty="0"/>
          </a:p>
        </p:txBody>
      </p:sp>
      <p:cxnSp>
        <p:nvCxnSpPr>
          <p:cNvPr id="43" name="Conexão em ângulos rectos 42"/>
          <p:cNvCxnSpPr>
            <a:stCxn id="14" idx="2"/>
          </p:cNvCxnSpPr>
          <p:nvPr/>
        </p:nvCxnSpPr>
        <p:spPr>
          <a:xfrm rot="16200000" flipH="1">
            <a:off x="3928574" y="2641558"/>
            <a:ext cx="566772" cy="1728192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22222E-6 -1.56069E-6 C -0.03317 0.07445 -0.06633 0.14891 -0.00348 0.16833 C 0.05937 0.18775 0.31336 0.10798 0.37708 0.117 C 0.44079 0.12602 0.38645 0.19168 0.37881 0.22197 C 0.37117 0.25226 0.33975 0.28625 0.33159 0.29919 " pathEditMode="relative" ptsTypes="aaaaA">
                                      <p:cBhvr>
                                        <p:cTn id="6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04664"/>
            <a:ext cx="8229600" cy="1066800"/>
          </a:xfrm>
        </p:spPr>
        <p:txBody>
          <a:bodyPr>
            <a:normAutofit/>
          </a:bodyPr>
          <a:lstStyle/>
          <a:p>
            <a:r>
              <a:rPr lang="pt-PT" sz="2800" dirty="0" smtClean="0"/>
              <a:t>Desafios da Monitorização de rede</a:t>
            </a:r>
            <a:endParaRPr lang="pt-PT" sz="280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79512" y="1124744"/>
            <a:ext cx="8229600" cy="5472608"/>
          </a:xfrm>
        </p:spPr>
        <p:txBody>
          <a:bodyPr>
            <a:normAutofit fontScale="92500" lnSpcReduction="10000"/>
          </a:bodyPr>
          <a:lstStyle/>
          <a:p>
            <a:pPr marL="411480" lvl="1" indent="0">
              <a:buNone/>
            </a:pPr>
            <a:endParaRPr lang="pt-PT" dirty="0" smtClean="0"/>
          </a:p>
          <a:p>
            <a:r>
              <a:rPr lang="pt-PT" dirty="0" smtClean="0"/>
              <a:t>Relativos a um processo</a:t>
            </a:r>
          </a:p>
          <a:p>
            <a:pPr lvl="1"/>
            <a:r>
              <a:rPr lang="pt-PT" dirty="0" smtClean="0"/>
              <a:t>Identificar e capturar apenas os fluxos de dados relevantes:</a:t>
            </a:r>
          </a:p>
          <a:p>
            <a:pPr lvl="2"/>
            <a:r>
              <a:rPr lang="pt-PT" dirty="0" smtClean="0"/>
              <a:t>Dificuldades acrescidas quando existem muitas outras interacções irrelevantes em curso</a:t>
            </a:r>
          </a:p>
          <a:p>
            <a:pPr lvl="2">
              <a:buNone/>
            </a:pPr>
            <a:endParaRPr lang="pt-PT" dirty="0" smtClean="0"/>
          </a:p>
          <a:p>
            <a:pPr lvl="1"/>
            <a:r>
              <a:rPr lang="pt-PT" dirty="0" smtClean="0"/>
              <a:t>Aplicações com </a:t>
            </a:r>
            <a:r>
              <a:rPr lang="pt-PT" dirty="0" err="1" smtClean="0"/>
              <a:t>interacções</a:t>
            </a:r>
            <a:r>
              <a:rPr lang="pt-PT" dirty="0" smtClean="0"/>
              <a:t> de rede dinâmicas:</a:t>
            </a:r>
          </a:p>
          <a:p>
            <a:pPr lvl="2"/>
            <a:r>
              <a:rPr lang="pt-PT" dirty="0" smtClean="0"/>
              <a:t>Interacções variam durante a execução; </a:t>
            </a:r>
            <a:r>
              <a:rPr lang="pt-PT" dirty="0" err="1" smtClean="0"/>
              <a:t>p.e</a:t>
            </a:r>
            <a:r>
              <a:rPr lang="pt-PT" dirty="0" smtClean="0"/>
              <a:t>. portos desconhecidos </a:t>
            </a:r>
            <a:r>
              <a:rPr lang="pt-PT" i="1" dirty="0" smtClean="0"/>
              <a:t>a priori </a:t>
            </a:r>
          </a:p>
          <a:p>
            <a:pPr lvl="2">
              <a:buNone/>
            </a:pPr>
            <a:endParaRPr lang="pt-PT" dirty="0" smtClean="0"/>
          </a:p>
          <a:p>
            <a:pPr lvl="1"/>
            <a:r>
              <a:rPr lang="pt-PT" dirty="0" smtClean="0"/>
              <a:t>Sobrecarga do sistema quando se está a efectuar a monitorização:</a:t>
            </a:r>
          </a:p>
          <a:p>
            <a:pPr lvl="2"/>
            <a:r>
              <a:rPr lang="pt-PT" dirty="0" smtClean="0"/>
              <a:t>Principalmente com elevado tráfego ou um elevado número de interacções</a:t>
            </a:r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4</a:t>
            </a:fld>
            <a:endParaRPr lang="pt-PT"/>
          </a:p>
        </p:txBody>
      </p:sp>
    </p:spTree>
  </p:cSld>
  <p:clrMapOvr>
    <a:masterClrMapping/>
  </p:clrMapOvr>
  <p:transition advTm="56348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1066800"/>
          </a:xfrm>
        </p:spPr>
        <p:txBody>
          <a:bodyPr>
            <a:normAutofit/>
          </a:bodyPr>
          <a:lstStyle/>
          <a:p>
            <a:r>
              <a:rPr lang="pt-PT" sz="2600" dirty="0" smtClean="0"/>
              <a:t>Desafios da Monitorização de rede relativos a um processo</a:t>
            </a:r>
            <a:endParaRPr lang="pt-PT" sz="2600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5</a:t>
            </a:fld>
            <a:endParaRPr lang="pt-PT"/>
          </a:p>
        </p:txBody>
      </p:sp>
      <p:sp>
        <p:nvSpPr>
          <p:cNvPr id="6" name="Oval 5"/>
          <p:cNvSpPr/>
          <p:nvPr/>
        </p:nvSpPr>
        <p:spPr>
          <a:xfrm>
            <a:off x="1475656" y="5085184"/>
            <a:ext cx="1008112" cy="792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/>
          </a:p>
        </p:txBody>
      </p:sp>
      <p:sp>
        <p:nvSpPr>
          <p:cNvPr id="7" name="CaixaDeTexto 6"/>
          <p:cNvSpPr txBox="1"/>
          <p:nvPr/>
        </p:nvSpPr>
        <p:spPr>
          <a:xfrm>
            <a:off x="1547664" y="5301208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smtClean="0"/>
              <a:t>Filtro </a:t>
            </a:r>
            <a:r>
              <a:rPr lang="pt-PT" sz="1050" err="1" smtClean="0"/>
              <a:t>bpf</a:t>
            </a:r>
            <a:endParaRPr lang="pt-PT" sz="1050"/>
          </a:p>
        </p:txBody>
      </p:sp>
      <p:sp>
        <p:nvSpPr>
          <p:cNvPr id="8" name="Seta para a direita 7"/>
          <p:cNvSpPr/>
          <p:nvPr/>
        </p:nvSpPr>
        <p:spPr>
          <a:xfrm>
            <a:off x="2699792" y="5373216"/>
            <a:ext cx="72008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/>
          </a:p>
        </p:txBody>
      </p:sp>
      <p:sp>
        <p:nvSpPr>
          <p:cNvPr id="9" name="Oval 8"/>
          <p:cNvSpPr/>
          <p:nvPr/>
        </p:nvSpPr>
        <p:spPr>
          <a:xfrm>
            <a:off x="3491880" y="5085184"/>
            <a:ext cx="1080120" cy="792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/>
          </a:p>
        </p:txBody>
      </p:sp>
      <p:sp>
        <p:nvSpPr>
          <p:cNvPr id="10" name="CaixaDeTexto 9"/>
          <p:cNvSpPr txBox="1"/>
          <p:nvPr/>
        </p:nvSpPr>
        <p:spPr>
          <a:xfrm>
            <a:off x="3563888" y="5229200"/>
            <a:ext cx="10081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 smtClean="0"/>
              <a:t>Compilação e </a:t>
            </a:r>
            <a:r>
              <a:rPr lang="pt-PT" sz="1050" dirty="0" err="1" smtClean="0"/>
              <a:t>optimização</a:t>
            </a:r>
            <a:endParaRPr lang="pt-PT" sz="1050" dirty="0"/>
          </a:p>
        </p:txBody>
      </p:sp>
      <p:sp>
        <p:nvSpPr>
          <p:cNvPr id="11" name="Seta para a direita 10"/>
          <p:cNvSpPr/>
          <p:nvPr/>
        </p:nvSpPr>
        <p:spPr>
          <a:xfrm>
            <a:off x="4788024" y="5373216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/>
          </a:p>
        </p:txBody>
      </p:sp>
      <p:sp>
        <p:nvSpPr>
          <p:cNvPr id="12" name="Oval 11"/>
          <p:cNvSpPr/>
          <p:nvPr/>
        </p:nvSpPr>
        <p:spPr>
          <a:xfrm>
            <a:off x="5580112" y="5085184"/>
            <a:ext cx="1224136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/>
          </a:p>
        </p:txBody>
      </p:sp>
      <p:sp>
        <p:nvSpPr>
          <p:cNvPr id="13" name="CaixaDeTexto 12"/>
          <p:cNvSpPr txBox="1"/>
          <p:nvPr/>
        </p:nvSpPr>
        <p:spPr>
          <a:xfrm>
            <a:off x="5508104" y="5229200"/>
            <a:ext cx="1368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50" smtClean="0"/>
              <a:t>Drenagem e afectação do filtro</a:t>
            </a:r>
            <a:endParaRPr lang="pt-PT" sz="1050"/>
          </a:p>
        </p:txBody>
      </p:sp>
      <p:cxnSp>
        <p:nvCxnSpPr>
          <p:cNvPr id="14" name="Conexão recta unidireccional 13"/>
          <p:cNvCxnSpPr/>
          <p:nvPr/>
        </p:nvCxnSpPr>
        <p:spPr>
          <a:xfrm flipV="1">
            <a:off x="1475656" y="6021288"/>
            <a:ext cx="5400600" cy="39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2195736" y="6309320"/>
            <a:ext cx="22322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 smtClean="0"/>
              <a:t>Latência de </a:t>
            </a:r>
            <a:r>
              <a:rPr lang="pt-PT" sz="1050" dirty="0" err="1" smtClean="0"/>
              <a:t>afectação</a:t>
            </a:r>
            <a:r>
              <a:rPr lang="pt-PT" sz="1050" dirty="0" smtClean="0"/>
              <a:t> de um filtro</a:t>
            </a:r>
            <a:endParaRPr lang="pt-PT" sz="1050" dirty="0"/>
          </a:p>
        </p:txBody>
      </p:sp>
      <p:cxnSp>
        <p:nvCxnSpPr>
          <p:cNvPr id="16" name="Conexão recta 15"/>
          <p:cNvCxnSpPr/>
          <p:nvPr/>
        </p:nvCxnSpPr>
        <p:spPr>
          <a:xfrm>
            <a:off x="1475656" y="5877272"/>
            <a:ext cx="0" cy="285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1331640" y="6093296"/>
            <a:ext cx="48245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 smtClean="0"/>
              <a:t>0                                                                                                                                   tempo</a:t>
            </a:r>
          </a:p>
        </p:txBody>
      </p:sp>
      <p:sp>
        <p:nvSpPr>
          <p:cNvPr id="26" name="Marcador de Posição de Conteúdo 2"/>
          <p:cNvSpPr>
            <a:spLocks noGrp="1"/>
          </p:cNvSpPr>
          <p:nvPr>
            <p:ph idx="1"/>
          </p:nvPr>
        </p:nvSpPr>
        <p:spPr>
          <a:xfrm>
            <a:off x="179512" y="1268760"/>
            <a:ext cx="8229600" cy="5328592"/>
          </a:xfrm>
        </p:spPr>
        <p:txBody>
          <a:bodyPr>
            <a:normAutofit/>
          </a:bodyPr>
          <a:lstStyle/>
          <a:p>
            <a:r>
              <a:rPr lang="pt-PT" dirty="0" smtClean="0"/>
              <a:t>Não existe suporte na biblioteca </a:t>
            </a:r>
            <a:r>
              <a:rPr lang="pt-PT" dirty="0" err="1" smtClean="0"/>
              <a:t>PCap</a:t>
            </a:r>
            <a:r>
              <a:rPr lang="pt-PT" dirty="0" smtClean="0"/>
              <a:t> nem ao nível do núcleo</a:t>
            </a:r>
          </a:p>
          <a:p>
            <a:r>
              <a:rPr lang="pt-PT" dirty="0" smtClean="0"/>
              <a:t>Monitorização de rede de um processo em nível utilizador é limitado a alguns casos e sobrecarrega o sistema</a:t>
            </a:r>
          </a:p>
          <a:p>
            <a:pPr lvl="8"/>
            <a:endParaRPr lang="pt-PT" dirty="0" smtClean="0"/>
          </a:p>
          <a:p>
            <a:r>
              <a:rPr lang="pt-PT" dirty="0" smtClean="0"/>
              <a:t>Alteração do filtro através da biblioteca </a:t>
            </a:r>
            <a:r>
              <a:rPr lang="pt-PT" dirty="0" err="1" smtClean="0"/>
              <a:t>PCap</a:t>
            </a:r>
            <a:r>
              <a:rPr lang="pt-PT" dirty="0" smtClean="0"/>
              <a:t> tem uma elevada latência</a:t>
            </a:r>
          </a:p>
        </p:txBody>
      </p:sp>
    </p:spTree>
    <p:custDataLst>
      <p:tags r:id="rId1"/>
    </p:custDataLst>
  </p:cSld>
  <p:clrMapOvr>
    <a:masterClrMapping/>
  </p:clrMapOvr>
  <p:transition advTm="10225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animBg="1"/>
      <p:bldP spid="10" grpId="0"/>
      <p:bldP spid="11" grpId="0" animBg="1"/>
      <p:bldP spid="12" grpId="0" animBg="1"/>
      <p:bldP spid="13" grpId="0"/>
      <p:bldP spid="15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/>
          <a:lstStyle/>
          <a:p>
            <a:r>
              <a:rPr lang="pt-PT" dirty="0" smtClean="0"/>
              <a:t>Abordagem seguida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79512" y="1624168"/>
            <a:ext cx="8784976" cy="4325112"/>
          </a:xfrm>
        </p:spPr>
        <p:txBody>
          <a:bodyPr/>
          <a:lstStyle/>
          <a:p>
            <a:r>
              <a:rPr lang="pt-PT" dirty="0" smtClean="0"/>
              <a:t>Monitorização do processo alvo no núcleo</a:t>
            </a:r>
          </a:p>
          <a:p>
            <a:pPr lvl="2"/>
            <a:r>
              <a:rPr lang="pt-PT" dirty="0" smtClean="0"/>
              <a:t>Instrumentação das chamadas ao sistema através do </a:t>
            </a:r>
            <a:r>
              <a:rPr lang="pt-PT" dirty="0" err="1" smtClean="0"/>
              <a:t>KProbes</a:t>
            </a:r>
            <a:endParaRPr lang="pt-PT" dirty="0" smtClean="0"/>
          </a:p>
          <a:p>
            <a:pPr lvl="2"/>
            <a:endParaRPr lang="pt-PT" dirty="0" smtClean="0"/>
          </a:p>
          <a:p>
            <a:r>
              <a:rPr lang="pt-PT" dirty="0" smtClean="0"/>
              <a:t>Criar um novo filtro no núcleo com base no suporte da monitorização do processo</a:t>
            </a:r>
          </a:p>
          <a:p>
            <a:pPr lvl="2"/>
            <a:r>
              <a:rPr lang="pt-PT" dirty="0" smtClean="0"/>
              <a:t>Este novo filtro é uma conjunção do filtro estático definido através da biblioteca </a:t>
            </a:r>
            <a:r>
              <a:rPr lang="pt-PT" dirty="0" err="1" smtClean="0"/>
              <a:t>PCap</a:t>
            </a:r>
            <a:r>
              <a:rPr lang="pt-PT" dirty="0" smtClean="0"/>
              <a:t> e a monitorização do processo alvo no núcleo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6</a:t>
            </a:fld>
            <a:endParaRPr lang="pt-PT"/>
          </a:p>
        </p:txBody>
      </p:sp>
    </p:spTree>
  </p:cSld>
  <p:clrMapOvr>
    <a:masterClrMapping/>
  </p:clrMapOvr>
  <p:transition advTm="32495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Extensão do PCap/LSF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</a:t>
            </a:r>
            <a:r>
              <a:rPr lang="pt-PT" smtClean="0"/>
              <a:t>aptura e filtragem por processo no núcleo</a:t>
            </a:r>
          </a:p>
          <a:p>
            <a:pPr lvl="1"/>
            <a:r>
              <a:rPr lang="pt-PT" smtClean="0"/>
              <a:t>Monitorização do processo no núcleo</a:t>
            </a:r>
          </a:p>
          <a:p>
            <a:pPr lvl="1"/>
            <a:r>
              <a:rPr lang="en-US" smtClean="0"/>
              <a:t>M</a:t>
            </a:r>
            <a:r>
              <a:rPr lang="pt-PT" smtClean="0"/>
              <a:t>anter em tempo real o estado do processo alvo</a:t>
            </a:r>
          </a:p>
          <a:p>
            <a:pPr lvl="1"/>
            <a:r>
              <a:rPr lang="en-US" smtClean="0"/>
              <a:t>C</a:t>
            </a:r>
            <a:r>
              <a:rPr lang="pt-PT" smtClean="0"/>
              <a:t>aptura no LSF com base no estado do processo</a:t>
            </a:r>
          </a:p>
          <a:p>
            <a:pPr lvl="1"/>
            <a:r>
              <a:rPr lang="pt-PT" smtClean="0"/>
              <a:t>Manter compatibilidade com o sistema existente</a:t>
            </a:r>
          </a:p>
          <a:p>
            <a:pPr lvl="1"/>
            <a:r>
              <a:rPr lang="en-US" smtClean="0"/>
              <a:t>M</a:t>
            </a:r>
            <a:r>
              <a:rPr lang="pt-PT" smtClean="0"/>
              <a:t>anter a perturbação/sobrecarga mínima, especialmente quando não utilizado</a:t>
            </a:r>
          </a:p>
          <a:p>
            <a:pPr lvl="2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7</a:t>
            </a:fld>
            <a:endParaRPr lang="pt-PT"/>
          </a:p>
        </p:txBody>
      </p:sp>
    </p:spTree>
  </p:cSld>
  <p:clrMapOvr>
    <a:masterClrMapping/>
  </p:clrMapOvr>
  <p:transition advTm="53555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/>
          <a:lstStyle/>
          <a:p>
            <a:r>
              <a:rPr lang="pt-PT" dirty="0" err="1" smtClean="0"/>
              <a:t>Arquitectura</a:t>
            </a:r>
            <a:r>
              <a:rPr lang="pt-PT" dirty="0" smtClean="0"/>
              <a:t> da solução (</a:t>
            </a:r>
            <a:r>
              <a:rPr lang="pt-PT" dirty="0" err="1" smtClean="0"/>
              <a:t>MRoP</a:t>
            </a:r>
            <a:r>
              <a:rPr lang="pt-PT" dirty="0" smtClean="0"/>
              <a:t>)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968552"/>
          </a:xfrm>
        </p:spPr>
        <p:txBody>
          <a:bodyPr>
            <a:normAutofit lnSpcReduction="10000"/>
          </a:bodyPr>
          <a:lstStyle/>
          <a:p>
            <a:r>
              <a:rPr lang="pt-PT" dirty="0" smtClean="0"/>
              <a:t>Monitorização de Rede orientada ao Processo</a:t>
            </a:r>
          </a:p>
          <a:p>
            <a:pPr>
              <a:buNone/>
            </a:pPr>
            <a:endParaRPr lang="pt-PT" dirty="0" smtClean="0"/>
          </a:p>
          <a:p>
            <a:pPr lvl="1"/>
            <a:r>
              <a:rPr lang="pt-PT" dirty="0" smtClean="0"/>
              <a:t>Dividido em 4 componentes</a:t>
            </a:r>
          </a:p>
          <a:p>
            <a:pPr lvl="1"/>
            <a:endParaRPr lang="pt-PT" dirty="0" smtClean="0"/>
          </a:p>
          <a:p>
            <a:pPr lvl="2">
              <a:buFont typeface="Arial" pitchFamily="34" charset="0"/>
              <a:buChar char="•"/>
            </a:pPr>
            <a:r>
              <a:rPr lang="pt-PT" dirty="0" smtClean="0"/>
              <a:t>Instrumentação de chamadas ao sistema</a:t>
            </a:r>
          </a:p>
          <a:p>
            <a:pPr lvl="1"/>
            <a:endParaRPr lang="pt-PT" dirty="0" smtClean="0"/>
          </a:p>
          <a:p>
            <a:pPr lvl="2">
              <a:buFont typeface="Arial" charset="0"/>
              <a:buChar char="•"/>
            </a:pPr>
            <a:r>
              <a:rPr lang="pt-PT" dirty="0" smtClean="0"/>
              <a:t>Estado do processo </a:t>
            </a:r>
          </a:p>
          <a:p>
            <a:pPr lvl="3">
              <a:buFont typeface="Arial" charset="0"/>
              <a:buChar char="•"/>
            </a:pPr>
            <a:r>
              <a:rPr lang="pt-PT" dirty="0" smtClean="0"/>
              <a:t>Relativo aos </a:t>
            </a:r>
            <a:r>
              <a:rPr lang="pt-PT" dirty="0" err="1" smtClean="0"/>
              <a:t>sockets</a:t>
            </a:r>
            <a:endParaRPr lang="pt-PT" dirty="0" smtClean="0"/>
          </a:p>
          <a:p>
            <a:pPr lvl="1"/>
            <a:endParaRPr lang="pt-PT" dirty="0" smtClean="0"/>
          </a:p>
          <a:p>
            <a:pPr lvl="2">
              <a:buFont typeface="Arial" charset="0"/>
              <a:buChar char="•"/>
            </a:pPr>
            <a:r>
              <a:rPr lang="pt-PT" dirty="0" smtClean="0"/>
              <a:t>Extensão ao filtro de pacotes do LSF</a:t>
            </a:r>
          </a:p>
          <a:p>
            <a:pPr lvl="1"/>
            <a:endParaRPr lang="pt-PT" dirty="0" smtClean="0"/>
          </a:p>
          <a:p>
            <a:pPr lvl="2">
              <a:buFont typeface="Arial" charset="0"/>
              <a:buChar char="•"/>
            </a:pPr>
            <a:r>
              <a:rPr lang="pt-PT" dirty="0" smtClean="0"/>
              <a:t>Controlo / API</a:t>
            </a:r>
          </a:p>
          <a:p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8</a:t>
            </a:fld>
            <a:endParaRPr lang="pt-PT"/>
          </a:p>
        </p:txBody>
      </p:sp>
    </p:spTree>
  </p:cSld>
  <p:clrMapOvr>
    <a:masterClrMapping/>
  </p:clrMapOvr>
  <p:transition advTm="22292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36512" y="273968"/>
            <a:ext cx="8229600" cy="1066800"/>
          </a:xfrm>
        </p:spPr>
        <p:txBody>
          <a:bodyPr/>
          <a:lstStyle/>
          <a:p>
            <a:r>
              <a:rPr lang="pt-PT" dirty="0" err="1" smtClean="0"/>
              <a:t>Arquitectura</a:t>
            </a:r>
            <a:r>
              <a:rPr lang="pt-PT" dirty="0" smtClean="0"/>
              <a:t> da solução (II)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9</a:t>
            </a:fld>
            <a:endParaRPr lang="pt-PT"/>
          </a:p>
        </p:txBody>
      </p:sp>
      <p:sp>
        <p:nvSpPr>
          <p:cNvPr id="15" name="Rectângulo 14"/>
          <p:cNvSpPr/>
          <p:nvPr/>
        </p:nvSpPr>
        <p:spPr>
          <a:xfrm>
            <a:off x="6660232" y="2276872"/>
            <a:ext cx="1368152" cy="2304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ctângulo 15"/>
          <p:cNvSpPr/>
          <p:nvPr/>
        </p:nvSpPr>
        <p:spPr>
          <a:xfrm>
            <a:off x="6444208" y="4725144"/>
            <a:ext cx="165618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ctângulo 17"/>
          <p:cNvSpPr/>
          <p:nvPr/>
        </p:nvSpPr>
        <p:spPr>
          <a:xfrm>
            <a:off x="6372200" y="1196752"/>
            <a:ext cx="1800200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0" name="Conexão recta 19"/>
          <p:cNvCxnSpPr/>
          <p:nvPr/>
        </p:nvCxnSpPr>
        <p:spPr>
          <a:xfrm>
            <a:off x="395536" y="1988840"/>
            <a:ext cx="8352928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xão recta 18"/>
          <p:cNvCxnSpPr/>
          <p:nvPr/>
        </p:nvCxnSpPr>
        <p:spPr>
          <a:xfrm>
            <a:off x="395536" y="5445224"/>
            <a:ext cx="8424936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xão recta 21"/>
          <p:cNvCxnSpPr>
            <a:stCxn id="18" idx="1"/>
            <a:endCxn id="18" idx="3"/>
          </p:cNvCxnSpPr>
          <p:nvPr/>
        </p:nvCxnSpPr>
        <p:spPr>
          <a:xfrm>
            <a:off x="6372200" y="1520788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6372200" y="1196752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/>
              <a:t>TCPDump</a:t>
            </a:r>
            <a:endParaRPr lang="pt-PT" dirty="0" smtClean="0"/>
          </a:p>
          <a:p>
            <a:r>
              <a:rPr lang="pt-PT" dirty="0" smtClean="0"/>
              <a:t>Biblioteca </a:t>
            </a:r>
            <a:r>
              <a:rPr lang="pt-PT" dirty="0" err="1" smtClean="0"/>
              <a:t>PCap</a:t>
            </a:r>
            <a:endParaRPr lang="pt-PT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539552" y="1268760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Gestor</a:t>
            </a:r>
            <a:endParaRPr lang="pt-PT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755576" y="2339588"/>
            <a:ext cx="46805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API de Controlo</a:t>
            </a:r>
            <a:endParaRPr lang="pt-PT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331640" y="3203684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err="1" smtClean="0"/>
              <a:t>KProbes</a:t>
            </a:r>
            <a:endParaRPr lang="pt-PT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4139952" y="4005064"/>
            <a:ext cx="1872208" cy="58477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Filtro de pacotes</a:t>
            </a:r>
          </a:p>
          <a:p>
            <a:r>
              <a:rPr lang="pt-PT" sz="1600" dirty="0" smtClean="0"/>
              <a:t>Ligação ao LSF</a:t>
            </a:r>
            <a:endParaRPr lang="pt-PT" sz="20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2411760" y="4077072"/>
            <a:ext cx="129614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Estado do</a:t>
            </a:r>
          </a:p>
          <a:p>
            <a:r>
              <a:rPr lang="pt-PT" dirty="0" smtClean="0"/>
              <a:t>processo</a:t>
            </a:r>
            <a:endParaRPr lang="pt-PT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323528" y="4005064"/>
            <a:ext cx="18002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Instrumentação das chamadas ao sistema</a:t>
            </a:r>
            <a:endParaRPr lang="pt-PT" sz="16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6948264" y="3645024"/>
            <a:ext cx="8640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err="1" smtClean="0"/>
              <a:t>Hook</a:t>
            </a:r>
            <a:endParaRPr lang="pt-PT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6660232" y="2420888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AF_PACKET</a:t>
            </a:r>
            <a:endParaRPr lang="pt-PT" sz="16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6444208" y="4725144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Controlador da placa de rede</a:t>
            </a:r>
            <a:endParaRPr lang="pt-PT" dirty="0"/>
          </a:p>
        </p:txBody>
      </p:sp>
      <p:sp>
        <p:nvSpPr>
          <p:cNvPr id="35" name="Rectângulo 34"/>
          <p:cNvSpPr/>
          <p:nvPr/>
        </p:nvSpPr>
        <p:spPr>
          <a:xfrm>
            <a:off x="6444208" y="5661248"/>
            <a:ext cx="165618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CaixaDeTexto 35"/>
          <p:cNvSpPr txBox="1"/>
          <p:nvPr/>
        </p:nvSpPr>
        <p:spPr>
          <a:xfrm>
            <a:off x="6444208" y="579597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Placa de rede</a:t>
            </a:r>
            <a:endParaRPr lang="pt-PT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979712" y="1196752"/>
            <a:ext cx="12241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Processo genérico</a:t>
            </a:r>
            <a:endParaRPr lang="pt-PT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3347864" y="1196752"/>
            <a:ext cx="12241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Processo genérico</a:t>
            </a:r>
            <a:endParaRPr lang="pt-PT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4644008" y="1196752"/>
            <a:ext cx="12241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Processo genérico</a:t>
            </a:r>
            <a:endParaRPr lang="pt-PT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8244408" y="2276873"/>
            <a:ext cx="79208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Núcleo</a:t>
            </a:r>
            <a:endParaRPr lang="pt-PT" sz="12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8244408" y="5589240"/>
            <a:ext cx="86409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Hardware</a:t>
            </a:r>
            <a:endParaRPr lang="pt-PT" sz="1200" dirty="0"/>
          </a:p>
        </p:txBody>
      </p:sp>
      <p:cxnSp>
        <p:nvCxnSpPr>
          <p:cNvPr id="43" name="Conexão recta unidireccional 42"/>
          <p:cNvCxnSpPr>
            <a:stCxn id="26" idx="2"/>
            <a:endCxn id="30" idx="0"/>
          </p:cNvCxnSpPr>
          <p:nvPr/>
        </p:nvCxnSpPr>
        <p:spPr>
          <a:xfrm flipH="1">
            <a:off x="1223628" y="3573016"/>
            <a:ext cx="756084" cy="432048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xão recta unidireccional 47"/>
          <p:cNvCxnSpPr>
            <a:stCxn id="30" idx="3"/>
            <a:endCxn id="29" idx="1"/>
          </p:cNvCxnSpPr>
          <p:nvPr/>
        </p:nvCxnSpPr>
        <p:spPr>
          <a:xfrm flipV="1">
            <a:off x="2123728" y="4400238"/>
            <a:ext cx="288032" cy="20325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xão recta unidireccional 52"/>
          <p:cNvCxnSpPr>
            <a:stCxn id="31" idx="1"/>
            <a:endCxn id="28" idx="3"/>
          </p:cNvCxnSpPr>
          <p:nvPr/>
        </p:nvCxnSpPr>
        <p:spPr>
          <a:xfrm flipH="1">
            <a:off x="6012160" y="3829690"/>
            <a:ext cx="936104" cy="467762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xão recta unidireccional 55"/>
          <p:cNvCxnSpPr>
            <a:stCxn id="28" idx="1"/>
            <a:endCxn id="29" idx="3"/>
          </p:cNvCxnSpPr>
          <p:nvPr/>
        </p:nvCxnSpPr>
        <p:spPr>
          <a:xfrm flipH="1">
            <a:off x="3707904" y="4297452"/>
            <a:ext cx="432048" cy="102786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 advTm="12525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D7DE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D7DE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D7DE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D7DE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D7DE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D7DE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D7DE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D7DE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D7DE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8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D7DE"/>
                                      </p:to>
                                    </p:animClr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9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9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9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0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D7DE"/>
                                      </p:to>
                                    </p:animClr>
                                    <p:set>
                                      <p:cBhvr>
                                        <p:cTn id="11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D7DE"/>
                                      </p:to>
                                    </p:animClr>
                                    <p:set>
                                      <p:cBhvr>
                                        <p:cTn id="12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D7DE"/>
                                      </p:to>
                                    </p:animClr>
                                    <p:set>
                                      <p:cBhvr>
                                        <p:cTn id="12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D7DE"/>
                                      </p:to>
                                    </p:animClr>
                                    <p:set>
                                      <p:cBhvr>
                                        <p:cTn id="13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D7DE"/>
                                      </p:to>
                                    </p:animClr>
                                    <p:set>
                                      <p:cBhvr>
                                        <p:cTn id="14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D7DE"/>
                                      </p:to>
                                    </p:animClr>
                                    <p:set>
                                      <p:cBhvr>
                                        <p:cTn id="15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6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5.8|1.2|0.1|0.1|0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5|0.1|0.1|0.1|0.1|0.1|0.1|0.1|0.1|0.1|0.2|0.2|0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4|0.3|0.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8237</TotalTime>
  <Words>4033</Words>
  <Application>Microsoft Office PowerPoint</Application>
  <PresentationFormat>Apresentação no Ecrã (4:3)</PresentationFormat>
  <Paragraphs>493</Paragraphs>
  <Slides>32</Slides>
  <Notes>27</Notes>
  <HiddenSlides>13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32</vt:i4>
      </vt:variant>
    </vt:vector>
  </HeadingPairs>
  <TitlesOfParts>
    <vt:vector size="33" baseType="lpstr">
      <vt:lpstr>Urbano</vt:lpstr>
      <vt:lpstr>Captura de tráfego de rede de um  processo com base no PCAP  Nuno Martins</vt:lpstr>
      <vt:lpstr>Monitorização</vt:lpstr>
      <vt:lpstr>Monitorização de rede</vt:lpstr>
      <vt:lpstr>Desafios da Monitorização de rede</vt:lpstr>
      <vt:lpstr>Desafios da Monitorização de rede relativos a um processo</vt:lpstr>
      <vt:lpstr>Abordagem seguida</vt:lpstr>
      <vt:lpstr>Extensão do PCap/LSF</vt:lpstr>
      <vt:lpstr>Arquitectura da solução (MRoP)</vt:lpstr>
      <vt:lpstr>Arquitectura da solução (II)</vt:lpstr>
      <vt:lpstr>Arquitectura da solução (III)</vt:lpstr>
      <vt:lpstr>Arquitectura da solução (IV)</vt:lpstr>
      <vt:lpstr>Arquitectura da solução (V)</vt:lpstr>
      <vt:lpstr>Funcionamento (p.e. recepção)</vt:lpstr>
      <vt:lpstr>Avaliação</vt:lpstr>
      <vt:lpstr>Avaliação (II)</vt:lpstr>
      <vt:lpstr>Avaliação de desempenho</vt:lpstr>
      <vt:lpstr>Avaliação de desempenho (II)</vt:lpstr>
      <vt:lpstr>Avaliação de desempenho (IV)</vt:lpstr>
      <vt:lpstr>Avaliação da sobrecarga da instrumentação</vt:lpstr>
      <vt:lpstr>Conclusões</vt:lpstr>
      <vt:lpstr> </vt:lpstr>
      <vt:lpstr>Avaliação de desempenho (II)</vt:lpstr>
      <vt:lpstr>Avaliação</vt:lpstr>
      <vt:lpstr>Avaliação de desempenho (V)</vt:lpstr>
      <vt:lpstr>Monitorização de rede ( II )</vt:lpstr>
      <vt:lpstr> Monitorização </vt:lpstr>
      <vt:lpstr>Monitorização de rede</vt:lpstr>
      <vt:lpstr>Arquitectura da solução (II)</vt:lpstr>
      <vt:lpstr>Percursos … </vt:lpstr>
      <vt:lpstr>Fluxo de rede (recepção)</vt:lpstr>
      <vt:lpstr>Fluxo de rede (recepção)</vt:lpstr>
      <vt:lpstr>Fluxo de rede (recepção)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Pcap com filtragem  orientada ao processo</dc:title>
  <dc:creator>nunolabs</dc:creator>
  <cp:lastModifiedBy>Nuno Martins</cp:lastModifiedBy>
  <cp:revision>406</cp:revision>
  <dcterms:created xsi:type="dcterms:W3CDTF">2011-09-01T16:22:13Z</dcterms:created>
  <dcterms:modified xsi:type="dcterms:W3CDTF">2011-12-21T17:52:36Z</dcterms:modified>
</cp:coreProperties>
</file>