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8" r:id="rId3"/>
    <p:sldId id="299" r:id="rId4"/>
    <p:sldId id="279" r:id="rId5"/>
    <p:sldId id="303" r:id="rId6"/>
    <p:sldId id="273" r:id="rId7"/>
    <p:sldId id="260" r:id="rId8"/>
    <p:sldId id="270" r:id="rId9"/>
    <p:sldId id="300" r:id="rId10"/>
    <p:sldId id="274" r:id="rId11"/>
    <p:sldId id="276" r:id="rId12"/>
    <p:sldId id="277" r:id="rId13"/>
    <p:sldId id="292" r:id="rId14"/>
    <p:sldId id="293" r:id="rId15"/>
    <p:sldId id="294" r:id="rId16"/>
    <p:sldId id="295" r:id="rId17"/>
    <p:sldId id="271" r:id="rId18"/>
    <p:sldId id="302" r:id="rId19"/>
    <p:sldId id="297" r:id="rId20"/>
    <p:sldId id="283" r:id="rId21"/>
    <p:sldId id="284" r:id="rId22"/>
    <p:sldId id="286" r:id="rId23"/>
    <p:sldId id="282" r:id="rId24"/>
    <p:sldId id="281" r:id="rId25"/>
    <p:sldId id="265" r:id="rId26"/>
    <p:sldId id="291" r:id="rId27"/>
    <p:sldId id="285" r:id="rId28"/>
    <p:sldId id="261" r:id="rId29"/>
    <p:sldId id="259" r:id="rId30"/>
    <p:sldId id="268" r:id="rId31"/>
    <p:sldId id="269" r:id="rId32"/>
    <p:sldId id="301" r:id="rId33"/>
  </p:sldIdLst>
  <p:sldSz cx="9144000" cy="6858000" type="screen4x3"/>
  <p:notesSz cx="6797675" cy="987425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182.15730000000039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188.71559999999951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91.267200000000258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69813376"/>
        <c:axId val="69815296"/>
      </c:barChart>
      <c:catAx>
        <c:axId val="698133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03"/>
              <c:y val="0.88981208334873663"/>
            </c:manualLayout>
          </c:layout>
        </c:title>
        <c:numFmt formatCode="General" sourceLinked="1"/>
        <c:tickLblPos val="nextTo"/>
        <c:crossAx val="69815296"/>
        <c:crosses val="autoZero"/>
        <c:auto val="1"/>
        <c:lblAlgn val="ctr"/>
        <c:lblOffset val="100"/>
      </c:catAx>
      <c:valAx>
        <c:axId val="6981529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874"/>
            </c:manualLayout>
          </c:layout>
        </c:title>
        <c:numFmt formatCode="0.0" sourceLinked="0"/>
        <c:tickLblPos val="nextTo"/>
        <c:crossAx val="6981337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182.15730000000039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188.71559999999951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72520448"/>
        <c:axId val="72522368"/>
      </c:barChart>
      <c:catAx>
        <c:axId val="725204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2522368"/>
        <c:crosses val="autoZero"/>
        <c:auto val="1"/>
        <c:lblAlgn val="ctr"/>
        <c:lblOffset val="100"/>
      </c:catAx>
      <c:valAx>
        <c:axId val="7252236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7252044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3.6000000000000077E-3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72424832"/>
        <c:axId val="72435200"/>
      </c:barChart>
      <c:catAx>
        <c:axId val="72424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2435200"/>
        <c:crosses val="autoZero"/>
        <c:auto val="1"/>
        <c:lblAlgn val="ctr"/>
        <c:lblOffset val="100"/>
      </c:catAx>
      <c:valAx>
        <c:axId val="7243520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122"/>
              <c:y val="3.2139286111066665E-4"/>
            </c:manualLayout>
          </c:layout>
        </c:title>
        <c:numFmt formatCode="0.00" sourceLinked="0"/>
        <c:tickLblPos val="nextTo"/>
        <c:crossAx val="72424832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72451584"/>
        <c:axId val="72453504"/>
      </c:barChart>
      <c:catAx>
        <c:axId val="72451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2453504"/>
        <c:crosses val="autoZero"/>
        <c:auto val="1"/>
        <c:lblAlgn val="ctr"/>
        <c:lblOffset val="100"/>
      </c:catAx>
      <c:valAx>
        <c:axId val="72453504"/>
        <c:scaling>
          <c:orientation val="minMax"/>
        </c:scaling>
        <c:axPos val="l"/>
        <c:majorGridlines/>
        <c:numFmt formatCode="0.00" sourceLinked="0"/>
        <c:tickLblPos val="nextTo"/>
        <c:crossAx val="7245158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13-12-2011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13-12-2011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 tarde, </a:t>
            </a:r>
            <a:r>
              <a:rPr lang="pt-PT" baseline="0" dirty="0" smtClean="0"/>
              <a:t>venho apresentar um trabalho desenvolvido como parte da minha dissertação orientada pelo Professor Vítor Duarte, sobre a monitorização das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dos processos pela rede.</a:t>
            </a:r>
          </a:p>
          <a:p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 monitorização</a:t>
            </a:r>
            <a:r>
              <a:rPr lang="pt-PT" baseline="0" dirty="0" smtClean="0"/>
              <a:t> em geral é uma excelente forma de análise do funcionamento das aplicações 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Em sistemas distribuídos permite-nos analisar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pela rede, entre as várias entidades, verificando a </a:t>
            </a:r>
            <a:r>
              <a:rPr lang="pt-PT" baseline="0" dirty="0" err="1" smtClean="0"/>
              <a:t>correcção</a:t>
            </a:r>
            <a:r>
              <a:rPr lang="pt-PT" baseline="0" dirty="0" smtClean="0"/>
              <a:t>, desempenho, detectando problemas, etc.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 tem os problemas de identificar e capturar apenas a informação relevante: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filtrando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</a:t>
            </a:r>
            <a:r>
              <a:rPr lang="pt-PT" baseline="0" dirty="0" smtClean="0"/>
              <a:t>u monitorizando aplicações onde os portos usados nem são conhecidos à priori;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a monitorização pode causar uma maior sobrecarga no sistema, especialmente </a:t>
            </a:r>
            <a:r>
              <a:rPr lang="pt-PT" dirty="0" smtClean="0"/>
              <a:t>com elevado tráfego ou número de </a:t>
            </a:r>
            <a:r>
              <a:rPr lang="pt-PT" dirty="0" err="1" smtClean="0"/>
              <a:t>interacções</a:t>
            </a:r>
            <a:r>
              <a:rPr lang="pt-PT" dirty="0" smtClean="0"/>
              <a:t>, </a:t>
            </a:r>
            <a:r>
              <a:rPr lang="pt-PT" baseline="0" dirty="0" smtClean="0"/>
              <a:t>afectando o desempenho e alterando o comportamento dos processos.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Algumas abordagens na monitorização do tráfego de rede, podem ser 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Em sistemas distribuídos permite-nos analisar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pela rede, entre as várias entidades, verificando a </a:t>
            </a:r>
            <a:r>
              <a:rPr lang="pt-PT" baseline="0" dirty="0" err="1" smtClean="0"/>
              <a:t>correcção</a:t>
            </a:r>
            <a:r>
              <a:rPr lang="pt-PT" baseline="0" dirty="0" smtClean="0"/>
              <a:t>, desempenho, detectando problemas, etc.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 tem os problemas de identificar e capturar apenas a informação relevante: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filtrando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</a:t>
            </a:r>
            <a:r>
              <a:rPr lang="pt-PT" baseline="0" dirty="0" smtClean="0"/>
              <a:t>u monitorizando aplicações onde os portos usados nem são conhecidos à priori;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a monitorização pode causar uma maior sobrecarga no sistema, especialmente </a:t>
            </a:r>
            <a:r>
              <a:rPr lang="pt-PT" dirty="0" smtClean="0"/>
              <a:t>com elevado tráfego ou número de </a:t>
            </a:r>
            <a:r>
              <a:rPr lang="pt-PT" dirty="0" err="1" smtClean="0"/>
              <a:t>interacções</a:t>
            </a:r>
            <a:r>
              <a:rPr lang="pt-PT" dirty="0" smtClean="0"/>
              <a:t>, </a:t>
            </a:r>
            <a:r>
              <a:rPr lang="pt-PT" baseline="0" dirty="0" smtClean="0"/>
              <a:t>afectando o desempenho e alterando o comportamento dos processos.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Algumas abordagens na monitorização do tráfego de rede, podem ser 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28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483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7428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pt-PT" smtClean="0"/>
              <a:t>Extensão ao Filtro </a:t>
            </a:r>
            <a:r>
              <a:rPr lang="pt-PT" dirty="0" smtClean="0"/>
              <a:t>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</a:t>
            </a:r>
            <a:r>
              <a:rPr lang="pt-PT" dirty="0" err="1" smtClean="0"/>
              <a:t>hook</a:t>
            </a:r>
            <a:r>
              <a:rPr lang="pt-PT" dirty="0" smtClean="0"/>
              <a:t> não está ligado apenas custa o teste dum booleano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Permite a conjunção do filtro estático, definido na </a:t>
            </a:r>
            <a:r>
              <a:rPr lang="pt-PT" dirty="0" err="1" smtClean="0"/>
              <a:t>libpcap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</a:t>
            </a:r>
            <a:r>
              <a:rPr lang="pt-PT" dirty="0" smtClean="0"/>
              <a:t>funcional</a:t>
            </a:r>
            <a:endParaRPr lang="pt-PT" dirty="0" smtClean="0"/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 e http</a:t>
            </a:r>
          </a:p>
          <a:p>
            <a:pPr lvl="2"/>
            <a:r>
              <a:rPr lang="pt-PT" dirty="0" smtClean="0"/>
              <a:t>Programas de </a:t>
            </a:r>
            <a:r>
              <a:rPr lang="pt-PT" dirty="0" smtClean="0"/>
              <a:t>teste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de desempenho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Duas máquinas ligadas </a:t>
            </a:r>
            <a:r>
              <a:rPr lang="pt-PT" dirty="0" err="1" smtClean="0"/>
              <a:t>directamente</a:t>
            </a:r>
            <a:endParaRPr lang="pt-PT" dirty="0" smtClean="0"/>
          </a:p>
          <a:p>
            <a:r>
              <a:rPr lang="pt-PT" dirty="0" smtClean="0"/>
              <a:t>Desempenho na transferência de 1 GB de dados através dos protocolos </a:t>
            </a:r>
            <a:r>
              <a:rPr lang="pt-PT" dirty="0" err="1" smtClean="0"/>
              <a:t>ftp</a:t>
            </a:r>
            <a:r>
              <a:rPr lang="pt-PT" dirty="0" smtClean="0"/>
              <a:t> e </a:t>
            </a:r>
            <a:r>
              <a:rPr lang="pt-PT" dirty="0" err="1" smtClean="0"/>
              <a:t>http</a:t>
            </a:r>
            <a:endParaRPr lang="pt-PT" dirty="0" smtClean="0"/>
          </a:p>
          <a:p>
            <a:pPr lvl="1"/>
            <a:r>
              <a:rPr lang="pt-PT" dirty="0" smtClean="0"/>
              <a:t>Capturar todo o tráfego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com recurso </a:t>
            </a:r>
          </a:p>
          <a:p>
            <a:pPr lvl="1"/>
            <a:r>
              <a:rPr lang="pt-PT" dirty="0" smtClean="0"/>
              <a:t>Capturar através do </a:t>
            </a:r>
            <a:r>
              <a:rPr lang="pt-PT" dirty="0" err="1" smtClean="0"/>
              <a:t>MRoP</a:t>
            </a:r>
            <a:endParaRPr lang="pt-PT" dirty="0" smtClean="0"/>
          </a:p>
          <a:p>
            <a:r>
              <a:rPr lang="pt-PT" dirty="0" smtClean="0"/>
              <a:t>Dois fluxos de </a:t>
            </a:r>
            <a:r>
              <a:rPr lang="pt-PT" dirty="0" smtClean="0"/>
              <a:t>dados</a:t>
            </a:r>
          </a:p>
          <a:p>
            <a:pPr lvl="1"/>
            <a:r>
              <a:rPr lang="pt-PT" dirty="0" smtClean="0"/>
              <a:t>Captura de </a:t>
            </a:r>
            <a:r>
              <a:rPr lang="pt-PT" dirty="0" smtClean="0"/>
              <a:t>apenas um através do recurso ao </a:t>
            </a:r>
            <a:r>
              <a:rPr lang="pt-PT" dirty="0" err="1" smtClean="0"/>
              <a:t>MRoP</a:t>
            </a:r>
            <a:endParaRPr lang="pt-PT" dirty="0" smtClean="0"/>
          </a:p>
          <a:p>
            <a:pPr lvl="1"/>
            <a:r>
              <a:rPr lang="pt-PT" dirty="0" smtClean="0"/>
              <a:t>Captura em </a:t>
            </a:r>
            <a:r>
              <a:rPr lang="pt-PT" dirty="0" smtClean="0"/>
              <a:t>nível utilizador ou através dos filtros estáticos do </a:t>
            </a:r>
            <a:r>
              <a:rPr lang="pt-PT" dirty="0" err="1" smtClean="0"/>
              <a:t>PCap</a:t>
            </a:r>
            <a:endParaRPr lang="pt-PT" dirty="0" smtClean="0"/>
          </a:p>
          <a:p>
            <a:pPr lvl="2"/>
            <a:r>
              <a:rPr lang="pt-PT" dirty="0" smtClean="0"/>
              <a:t>aumenta </a:t>
            </a:r>
            <a:r>
              <a:rPr lang="pt-PT" dirty="0" smtClean="0"/>
              <a:t>a sobrecarga</a:t>
            </a:r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de 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err="1" smtClean="0"/>
              <a:t>Efectuar</a:t>
            </a:r>
            <a:r>
              <a:rPr lang="pt-PT" dirty="0" smtClean="0"/>
              <a:t> um perfil de utilização dos processos para análises ao desempenho e </a:t>
            </a:r>
            <a:r>
              <a:rPr lang="pt-PT" dirty="0" err="1" smtClean="0"/>
              <a:t>correcção</a:t>
            </a:r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Através de instrumentação estática ou dinâmica</a:t>
            </a:r>
          </a:p>
          <a:p>
            <a:r>
              <a:rPr lang="pt-PT" dirty="0" smtClean="0"/>
              <a:t>Pode ser passiva ou </a:t>
            </a:r>
            <a:r>
              <a:rPr lang="pt-PT" dirty="0" err="1" smtClean="0"/>
              <a:t>activa</a:t>
            </a:r>
            <a:endParaRPr lang="pt-PT" dirty="0" smtClean="0"/>
          </a:p>
          <a:p>
            <a:r>
              <a:rPr lang="pt-PT" dirty="0" smtClean="0"/>
              <a:t>Análise aos dados </a:t>
            </a:r>
            <a:r>
              <a:rPr lang="pt-PT" dirty="0" smtClean="0"/>
              <a:t>obtidos </a:t>
            </a:r>
            <a:r>
              <a:rPr lang="pt-PT" dirty="0" err="1" smtClean="0"/>
              <a:t>efectuada</a:t>
            </a:r>
            <a:r>
              <a:rPr lang="pt-PT" dirty="0" smtClean="0"/>
              <a:t> de </a:t>
            </a:r>
            <a:r>
              <a:rPr lang="pt-PT" dirty="0" smtClean="0"/>
              <a:t>modo </a:t>
            </a:r>
            <a:r>
              <a:rPr lang="pt-PT" i="1" dirty="0" smtClean="0"/>
              <a:t>online</a:t>
            </a:r>
            <a:r>
              <a:rPr lang="pt-PT" dirty="0" smtClean="0"/>
              <a:t> ou </a:t>
            </a:r>
            <a:r>
              <a:rPr lang="pt-PT" i="1" dirty="0" smtClean="0"/>
              <a:t>offline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</a:t>
            </a:r>
            <a:r>
              <a:rPr lang="pt-PT" smtClean="0"/>
              <a:t>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>
            <a:normAutofit/>
          </a:bodyPr>
          <a:lstStyle/>
          <a:p>
            <a:r>
              <a:rPr lang="pt-PT" sz="3200" dirty="0" smtClean="0"/>
              <a:t>Avaliação </a:t>
            </a:r>
            <a:r>
              <a:rPr lang="pt-PT" sz="3200" dirty="0" smtClean="0"/>
              <a:t>da sobrecarga da instrumentação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Instrumentação </a:t>
            </a:r>
            <a:r>
              <a:rPr lang="pt-PT" dirty="0" smtClean="0"/>
              <a:t>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2780928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941168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 e permite melhores resultados que a captura original noutros casos</a:t>
            </a:r>
          </a:p>
          <a:p>
            <a:pPr lvl="1"/>
            <a:r>
              <a:rPr lang="pt-PT" dirty="0" smtClean="0"/>
              <a:t>Apenas captura um 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/>
          <a:lstStyle/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outros...</a:t>
            </a:r>
          </a:p>
          <a:p>
            <a:endParaRPr lang="pt-PT" dirty="0" smtClean="0"/>
          </a:p>
          <a:p>
            <a:r>
              <a:rPr lang="pt-PT" dirty="0" err="1" smtClean="0"/>
              <a:t>Efectuada</a:t>
            </a:r>
            <a:r>
              <a:rPr lang="pt-PT" dirty="0" smtClean="0"/>
              <a:t> de forma passiva</a:t>
            </a:r>
          </a:p>
          <a:p>
            <a:r>
              <a:rPr lang="pt-PT" dirty="0" smtClean="0"/>
              <a:t>Geralmente através da biblioteca </a:t>
            </a:r>
            <a:r>
              <a:rPr lang="pt-PT" dirty="0" err="1" smtClean="0"/>
              <a:t>PCap</a:t>
            </a:r>
            <a:endParaRPr lang="pt-PT" dirty="0" smtClean="0"/>
          </a:p>
          <a:p>
            <a:r>
              <a:rPr lang="pt-PT" dirty="0" smtClean="0"/>
              <a:t>Redução dos dados através de filtros (da biblioteca </a:t>
            </a:r>
            <a:r>
              <a:rPr lang="pt-PT" dirty="0" err="1" smtClean="0"/>
              <a:t>PCap</a:t>
            </a:r>
            <a:r>
              <a:rPr lang="pt-PT" dirty="0" smtClean="0"/>
              <a:t> ou no núcleo)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31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32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Desafios da Monitorização de rede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Relativos a um processo</a:t>
            </a:r>
          </a:p>
          <a:p>
            <a:pPr lvl="1"/>
            <a:r>
              <a:rPr lang="pt-PT" dirty="0" smtClean="0"/>
              <a:t>Identificar e capturar apenas os fluxos de dados relevantes:</a:t>
            </a:r>
          </a:p>
          <a:p>
            <a:pPr lvl="2"/>
            <a:r>
              <a:rPr lang="pt-PT" dirty="0" smtClean="0"/>
              <a:t>Dificuldades acrescidas quando existem muitas outras interacções irrelevantes em curso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Aplicações </a:t>
            </a:r>
            <a:r>
              <a:rPr lang="pt-PT" dirty="0" smtClean="0"/>
              <a:t>com </a:t>
            </a:r>
            <a:r>
              <a:rPr lang="pt-PT" dirty="0" err="1" smtClean="0"/>
              <a:t>interacções</a:t>
            </a:r>
            <a:r>
              <a:rPr lang="pt-PT" dirty="0" smtClean="0"/>
              <a:t> de rede dinâmicas</a:t>
            </a:r>
            <a:r>
              <a:rPr lang="pt-PT" dirty="0" smtClean="0"/>
              <a:t>:</a:t>
            </a:r>
          </a:p>
          <a:p>
            <a:pPr lvl="2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Sobrecarga do sistema quando se está a efectuar a monitorização:</a:t>
            </a:r>
          </a:p>
          <a:p>
            <a:pPr lvl="2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1066800"/>
          </a:xfrm>
        </p:spPr>
        <p:txBody>
          <a:bodyPr>
            <a:normAutofit/>
          </a:bodyPr>
          <a:lstStyle/>
          <a:p>
            <a:r>
              <a:rPr lang="pt-PT" sz="2400" dirty="0" smtClean="0"/>
              <a:t>Desafios da Monitorização de </a:t>
            </a:r>
            <a:r>
              <a:rPr lang="pt-PT" sz="2400" dirty="0" smtClean="0"/>
              <a:t>rede relativos a um processo</a:t>
            </a:r>
            <a:endParaRPr lang="pt-PT" sz="24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1475656" y="4437112"/>
            <a:ext cx="100811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7" name="CaixaDeTexto 6"/>
          <p:cNvSpPr txBox="1"/>
          <p:nvPr/>
        </p:nvSpPr>
        <p:spPr>
          <a:xfrm>
            <a:off x="1547664" y="465313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smtClean="0"/>
              <a:t>Filtro </a:t>
            </a:r>
            <a:r>
              <a:rPr lang="pt-PT" sz="1050" err="1" smtClean="0"/>
              <a:t>bpf</a:t>
            </a:r>
            <a:endParaRPr lang="pt-PT" sz="1050"/>
          </a:p>
        </p:txBody>
      </p:sp>
      <p:sp>
        <p:nvSpPr>
          <p:cNvPr id="8" name="Seta para a direita 7"/>
          <p:cNvSpPr/>
          <p:nvPr/>
        </p:nvSpPr>
        <p:spPr>
          <a:xfrm>
            <a:off x="2699792" y="4725144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9" name="Oval 8"/>
          <p:cNvSpPr/>
          <p:nvPr/>
        </p:nvSpPr>
        <p:spPr>
          <a:xfrm>
            <a:off x="3491880" y="4437112"/>
            <a:ext cx="108012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0" name="CaixaDeTexto 9"/>
          <p:cNvSpPr txBox="1"/>
          <p:nvPr/>
        </p:nvSpPr>
        <p:spPr>
          <a:xfrm>
            <a:off x="3563888" y="4581128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Compilação e </a:t>
            </a:r>
            <a:r>
              <a:rPr lang="pt-PT" sz="1050" dirty="0" err="1" smtClean="0"/>
              <a:t>optimização</a:t>
            </a:r>
            <a:endParaRPr lang="pt-PT" sz="1050" dirty="0"/>
          </a:p>
        </p:txBody>
      </p:sp>
      <p:sp>
        <p:nvSpPr>
          <p:cNvPr id="11" name="Seta para a direita 10"/>
          <p:cNvSpPr/>
          <p:nvPr/>
        </p:nvSpPr>
        <p:spPr>
          <a:xfrm>
            <a:off x="4788024" y="472514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2" name="Oval 11"/>
          <p:cNvSpPr/>
          <p:nvPr/>
        </p:nvSpPr>
        <p:spPr>
          <a:xfrm>
            <a:off x="5580112" y="4437112"/>
            <a:ext cx="122413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3" name="CaixaDeTexto 12"/>
          <p:cNvSpPr txBox="1"/>
          <p:nvPr/>
        </p:nvSpPr>
        <p:spPr>
          <a:xfrm>
            <a:off x="5508104" y="4581128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smtClean="0"/>
              <a:t>Drenagem e afectação do filtro</a:t>
            </a:r>
            <a:endParaRPr lang="pt-PT" sz="1050"/>
          </a:p>
        </p:txBody>
      </p:sp>
      <p:cxnSp>
        <p:nvCxnSpPr>
          <p:cNvPr id="14" name="Conexão recta unidireccional 13"/>
          <p:cNvCxnSpPr/>
          <p:nvPr/>
        </p:nvCxnSpPr>
        <p:spPr>
          <a:xfrm flipV="1">
            <a:off x="1475656" y="5373216"/>
            <a:ext cx="5400600" cy="3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195736" y="5661248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Latência de </a:t>
            </a:r>
            <a:r>
              <a:rPr lang="pt-PT" sz="1050" dirty="0" err="1" smtClean="0"/>
              <a:t>afectação</a:t>
            </a:r>
            <a:r>
              <a:rPr lang="pt-PT" sz="1050" dirty="0" smtClean="0"/>
              <a:t> de um filtro</a:t>
            </a:r>
            <a:endParaRPr lang="pt-PT" sz="1050" dirty="0"/>
          </a:p>
        </p:txBody>
      </p:sp>
      <p:cxnSp>
        <p:nvCxnSpPr>
          <p:cNvPr id="16" name="Conexão recta 15"/>
          <p:cNvCxnSpPr/>
          <p:nvPr/>
        </p:nvCxnSpPr>
        <p:spPr>
          <a:xfrm>
            <a:off x="1475656" y="5229200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331640" y="5445224"/>
            <a:ext cx="4824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6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Não existe suporte na biblioteca </a:t>
            </a:r>
            <a:r>
              <a:rPr lang="pt-PT" dirty="0" err="1" smtClean="0"/>
              <a:t>PCap</a:t>
            </a:r>
            <a:r>
              <a:rPr lang="pt-PT" dirty="0" smtClean="0"/>
              <a:t> nem ao nível do núcleo</a:t>
            </a:r>
          </a:p>
          <a:p>
            <a:r>
              <a:rPr lang="pt-PT" dirty="0" smtClean="0"/>
              <a:t>Monitorização de rede de um processo em nível utilizador tem deficiências no desempenho e na sua especificidade</a:t>
            </a:r>
          </a:p>
          <a:p>
            <a:r>
              <a:rPr lang="pt-PT" dirty="0" smtClean="0"/>
              <a:t>Alteração do filtro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tem uma latência elevada</a:t>
            </a: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</a:t>
            </a:r>
            <a:r>
              <a:rPr lang="pt-PT" dirty="0" smtClean="0"/>
              <a:t>novo filtro </a:t>
            </a:r>
            <a:r>
              <a:rPr lang="pt-PT" dirty="0" smtClean="0"/>
              <a:t>é uma conjunção do filtro estático definido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e a monitorização do processo alvo no 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dirty="0" smtClean="0"/>
              <a:t>Extensão do LSF/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51172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e filtragem por processo no núcleo</a:t>
            </a:r>
          </a:p>
          <a:p>
            <a:pPr lvl="1"/>
            <a:r>
              <a:rPr lang="pt-PT" dirty="0" smtClean="0"/>
              <a:t>Monitorização do processo no núcleo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em tempo real o estado do processo alvo</a:t>
            </a:r>
          </a:p>
          <a:p>
            <a:pPr lvl="1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no LSF com base no estado do processo</a:t>
            </a:r>
          </a:p>
          <a:p>
            <a:pPr lvl="1"/>
            <a:r>
              <a:rPr lang="pt-PT" dirty="0" smtClean="0"/>
              <a:t>Manter compatibilidade com o sistema existente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 perturbação/sobrecarga mínima, especialmente quando não utilizado</a:t>
            </a:r>
          </a:p>
          <a:p>
            <a:pPr lvl="2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Monitorização de </a:t>
            </a:r>
            <a:r>
              <a:rPr lang="pt-PT" dirty="0" smtClean="0"/>
              <a:t>Rede </a:t>
            </a:r>
            <a:r>
              <a:rPr lang="pt-PT" dirty="0" smtClean="0"/>
              <a:t>orientada ao Processo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pt-PT" dirty="0" smtClean="0"/>
              <a:t>Dividido </a:t>
            </a:r>
            <a:r>
              <a:rPr lang="pt-PT" dirty="0" smtClean="0"/>
              <a:t>em 4 </a:t>
            </a:r>
            <a:r>
              <a:rPr lang="pt-PT" dirty="0" smtClean="0"/>
              <a:t>componentes</a:t>
            </a:r>
          </a:p>
          <a:p>
            <a:pPr lvl="1"/>
            <a:endParaRPr lang="pt-PT" dirty="0" smtClean="0"/>
          </a:p>
          <a:p>
            <a:pPr lvl="2">
              <a:buFont typeface="Arial" pitchFamily="34" charset="0"/>
              <a:buChar char="•"/>
            </a:pPr>
            <a:r>
              <a:rPr lang="pt-PT" dirty="0" smtClean="0"/>
              <a:t>Instrumentação </a:t>
            </a:r>
            <a:r>
              <a:rPr lang="pt-PT" dirty="0" smtClean="0"/>
              <a:t>de chamadas ao sistema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Estado do processo </a:t>
            </a:r>
          </a:p>
          <a:p>
            <a:pPr lvl="3">
              <a:buFont typeface="Arial" charset="0"/>
              <a:buChar char="•"/>
            </a:pPr>
            <a:r>
              <a:rPr lang="pt-PT" dirty="0" smtClean="0"/>
              <a:t>Relativo aos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Extensão </a:t>
            </a:r>
            <a:r>
              <a:rPr lang="pt-PT" dirty="0" smtClean="0"/>
              <a:t>ao filtro de pacotes do LSF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Controlo </a:t>
            </a:r>
            <a:r>
              <a:rPr lang="pt-PT" dirty="0" smtClean="0"/>
              <a:t>/ API</a:t>
            </a:r>
          </a:p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1259632" y="3131676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660232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444208" y="47251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37220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445224"/>
            <a:ext cx="79208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37220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7220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39552" y="126876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Gestor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339588"/>
            <a:ext cx="468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31640" y="32036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KProbes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9952" y="4005064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Filtro de pacotes</a:t>
            </a:r>
          </a:p>
          <a:p>
            <a:r>
              <a:rPr lang="pt-PT" sz="1600" dirty="0" smtClean="0"/>
              <a:t>Ligação ao LSF</a:t>
            </a:r>
            <a:endParaRPr lang="pt-PT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4077072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Estado do</a:t>
            </a:r>
          </a:p>
          <a:p>
            <a:r>
              <a:rPr lang="pt-PT" dirty="0" smtClean="0"/>
              <a:t>processo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3528" y="4005064"/>
            <a:ext cx="1800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Instrumentação das chamadas ao sistema</a:t>
            </a:r>
            <a:endParaRPr lang="pt-PT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948264" y="364502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Hook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AF_PACKET</a:t>
            </a:r>
            <a:endParaRPr lang="pt-PT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4420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Controlador da placa de rede</a:t>
            </a:r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>
            <a:off x="6444208" y="566124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6444208" y="57959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Placa de rede</a:t>
            </a:r>
            <a:endParaRPr lang="pt-PT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9712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347864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644008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3713</TotalTime>
  <Words>1975</Words>
  <Application>Microsoft Office PowerPoint</Application>
  <PresentationFormat>Apresentação no Ecrã (4:3)</PresentationFormat>
  <Paragraphs>390</Paragraphs>
  <Slides>32</Slides>
  <Notes>7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3" baseType="lpstr">
      <vt:lpstr>Urbano</vt:lpstr>
      <vt:lpstr>Captura de tráfego de rede de um  processo com base no PCAP  Nuno Martins</vt:lpstr>
      <vt:lpstr>Monitorização</vt:lpstr>
      <vt:lpstr>Monitorização de rede</vt:lpstr>
      <vt:lpstr>Desafios da Monitorização de rede</vt:lpstr>
      <vt:lpstr>Desafios da Monitorização de rede relativos a um processo</vt:lpstr>
      <vt:lpstr>Abordagem seguida</vt:lpstr>
      <vt:lpstr>Extensão do LSF/PCap</vt:lpstr>
      <vt:lpstr>Arquitectura da solução</vt:lpstr>
      <vt:lpstr>Arquitectura da solução (II)</vt:lpstr>
      <vt:lpstr>Arquitectura da solução (III)</vt:lpstr>
      <vt:lpstr>Arquitectura da solução (IV)</vt:lpstr>
      <vt:lpstr>Arquitectura da solução (V)</vt:lpstr>
      <vt:lpstr>Fluxo de rede (recepção)</vt:lpstr>
      <vt:lpstr>Fluxo de rede (recepção)</vt:lpstr>
      <vt:lpstr>Fluxo de rede (recepção)</vt:lpstr>
      <vt:lpstr>Fluxo de rede (recepção)</vt:lpstr>
      <vt:lpstr>Avaliação</vt:lpstr>
      <vt:lpstr>Avaliação (II)</vt:lpstr>
      <vt:lpstr>Avaliação de desempenho</vt:lpstr>
      <vt:lpstr>Avaliação de desempenho (II)</vt:lpstr>
      <vt:lpstr>Avaliação de desempenho (IV)</vt:lpstr>
      <vt:lpstr>Avaliação da sobrecarga da instrumentação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  <vt:lpstr>Arquitectura da solução (II)</vt:lpstr>
      <vt:lpstr>Percursos …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303</cp:revision>
  <dcterms:created xsi:type="dcterms:W3CDTF">2011-09-01T16:22:13Z</dcterms:created>
  <dcterms:modified xsi:type="dcterms:W3CDTF">2011-12-13T14:54:19Z</dcterms:modified>
</cp:coreProperties>
</file>