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8" r:id="rId3"/>
    <p:sldId id="299" r:id="rId4"/>
    <p:sldId id="279" r:id="rId5"/>
    <p:sldId id="273" r:id="rId6"/>
    <p:sldId id="260" r:id="rId7"/>
    <p:sldId id="270" r:id="rId8"/>
    <p:sldId id="269" r:id="rId9"/>
    <p:sldId id="300" r:id="rId10"/>
    <p:sldId id="274" r:id="rId11"/>
    <p:sldId id="276" r:id="rId12"/>
    <p:sldId id="277" r:id="rId13"/>
    <p:sldId id="292" r:id="rId14"/>
    <p:sldId id="293" r:id="rId15"/>
    <p:sldId id="294" r:id="rId16"/>
    <p:sldId id="295" r:id="rId17"/>
    <p:sldId id="301" r:id="rId18"/>
    <p:sldId id="271" r:id="rId19"/>
    <p:sldId id="302" r:id="rId20"/>
    <p:sldId id="297" r:id="rId21"/>
    <p:sldId id="283" r:id="rId22"/>
    <p:sldId id="284" r:id="rId23"/>
    <p:sldId id="286" r:id="rId24"/>
    <p:sldId id="282" r:id="rId25"/>
    <p:sldId id="281" r:id="rId26"/>
    <p:sldId id="265" r:id="rId27"/>
    <p:sldId id="291" r:id="rId28"/>
    <p:sldId id="285" r:id="rId29"/>
    <p:sldId id="261" r:id="rId30"/>
    <p:sldId id="259" r:id="rId31"/>
    <p:sldId id="268" r:id="rId32"/>
  </p:sldIdLst>
  <p:sldSz cx="9144000" cy="6858000" type="screen4x3"/>
  <p:notesSz cx="9874250" cy="679767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182.15730000000033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188.71559999999957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91.26720000000023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71386240"/>
        <c:axId val="71388160"/>
      </c:barChart>
      <c:catAx>
        <c:axId val="71386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002"/>
              <c:y val="0.88981208334873663"/>
            </c:manualLayout>
          </c:layout>
        </c:title>
        <c:numFmt formatCode="General" sourceLinked="1"/>
        <c:tickLblPos val="nextTo"/>
        <c:crossAx val="71388160"/>
        <c:crosses val="autoZero"/>
        <c:auto val="1"/>
        <c:lblAlgn val="ctr"/>
        <c:lblOffset val="100"/>
      </c:catAx>
      <c:valAx>
        <c:axId val="7138816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58"/>
            </c:manualLayout>
          </c:layout>
        </c:title>
        <c:numFmt formatCode="0.0" sourceLinked="0"/>
        <c:tickLblPos val="nextTo"/>
        <c:crossAx val="713862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182.15730000000033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188.71559999999957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72254208"/>
        <c:axId val="72256128"/>
      </c:barChart>
      <c:catAx>
        <c:axId val="722542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256128"/>
        <c:crosses val="autoZero"/>
        <c:auto val="1"/>
        <c:lblAlgn val="ctr"/>
        <c:lblOffset val="100"/>
      </c:catAx>
      <c:valAx>
        <c:axId val="7225612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7225420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3.600000000000006E-3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72285568"/>
        <c:axId val="71775744"/>
      </c:barChart>
      <c:catAx>
        <c:axId val="72285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1775744"/>
        <c:crosses val="autoZero"/>
        <c:auto val="1"/>
        <c:lblAlgn val="ctr"/>
        <c:lblOffset val="100"/>
      </c:catAx>
      <c:valAx>
        <c:axId val="7177574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1"/>
              <c:y val="3.2139286111066654E-4"/>
            </c:manualLayout>
          </c:layout>
        </c:title>
        <c:numFmt formatCode="0.00" sourceLinked="0"/>
        <c:tickLblPos val="nextTo"/>
        <c:crossAx val="72285568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71796224"/>
        <c:axId val="71798144"/>
      </c:barChart>
      <c:catAx>
        <c:axId val="717962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1798144"/>
        <c:crosses val="autoZero"/>
        <c:auto val="1"/>
        <c:lblAlgn val="ctr"/>
        <c:lblOffset val="100"/>
      </c:catAx>
      <c:valAx>
        <c:axId val="71798144"/>
        <c:scaling>
          <c:orientation val="minMax"/>
        </c:scaling>
        <c:axPos val="l"/>
        <c:majorGridlines/>
        <c:numFmt formatCode="0.00" sourceLinked="0"/>
        <c:tickLblPos val="nextTo"/>
        <c:crossAx val="7179622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tarde, </a:t>
            </a:r>
            <a:r>
              <a:rPr lang="pt-PT" baseline="0" dirty="0" smtClean="0"/>
              <a:t>venho apresentar um trabalho desenvolvido como parte da minha dissertação orientada pelo Professor Vítor Duarte, sobre a monitorização das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dos processos pela rede.</a:t>
            </a:r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monitorização</a:t>
            </a:r>
            <a:r>
              <a:rPr lang="pt-PT" baseline="0" dirty="0" smtClean="0"/>
              <a:t> em geral é uma excelente forma de análise do funcionamento das aplicações 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29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31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</a:t>
            </a:r>
            <a:r>
              <a:rPr lang="pt-PT" dirty="0" err="1" smtClean="0"/>
              <a:t>hook</a:t>
            </a:r>
            <a:r>
              <a:rPr lang="pt-PT" dirty="0" smtClean="0"/>
              <a:t> não está ligado apenas custa o teste dum booleano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Permite a conjunção do filtro estático, definido na </a:t>
            </a:r>
            <a:r>
              <a:rPr lang="pt-PT" dirty="0" err="1" smtClean="0"/>
              <a:t>libpcap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 e http</a:t>
            </a:r>
          </a:p>
          <a:p>
            <a:pPr lvl="2"/>
            <a:r>
              <a:rPr lang="pt-PT" dirty="0" smtClean="0"/>
              <a:t>Programas de teste</a:t>
            </a:r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</a:t>
            </a:r>
            <a:r>
              <a:rPr lang="pt-PT" dirty="0" smtClean="0"/>
              <a:t>de </a:t>
            </a:r>
            <a:r>
              <a:rPr lang="pt-PT" dirty="0" smtClean="0"/>
              <a:t>desempenho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</a:t>
            </a:r>
            <a:r>
              <a:rPr lang="pt-PT" dirty="0" smtClean="0"/>
              <a:t>dados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geral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de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err="1" smtClean="0"/>
              <a:t>Efectuar</a:t>
            </a:r>
            <a:r>
              <a:rPr lang="pt-PT" dirty="0" smtClean="0"/>
              <a:t> um perfil de utilização dos processos para análises ao desempenho e </a:t>
            </a:r>
            <a:r>
              <a:rPr lang="pt-PT" dirty="0" err="1" smtClean="0"/>
              <a:t>correcção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Pode ser </a:t>
            </a:r>
            <a:r>
              <a:rPr lang="pt-PT" dirty="0" err="1" smtClean="0"/>
              <a:t>efectuada</a:t>
            </a:r>
            <a:r>
              <a:rPr lang="pt-PT" dirty="0" smtClean="0"/>
              <a:t> de modo </a:t>
            </a:r>
            <a:r>
              <a:rPr lang="pt-PT" i="1" dirty="0" smtClean="0"/>
              <a:t>online</a:t>
            </a:r>
            <a:r>
              <a:rPr lang="pt-PT" dirty="0" smtClean="0"/>
              <a:t> ou </a:t>
            </a:r>
            <a:r>
              <a:rPr lang="pt-PT" i="1" dirty="0" smtClean="0"/>
              <a:t>offline</a:t>
            </a:r>
          </a:p>
          <a:p>
            <a:r>
              <a:rPr lang="pt-PT" dirty="0" smtClean="0"/>
              <a:t>Passiva ou </a:t>
            </a:r>
            <a:r>
              <a:rPr lang="pt-PT" dirty="0" err="1" smtClean="0"/>
              <a:t>activa</a:t>
            </a:r>
            <a:endParaRPr lang="pt-PT" dirty="0" smtClean="0"/>
          </a:p>
          <a:p>
            <a:r>
              <a:rPr lang="pt-PT" dirty="0" smtClean="0"/>
              <a:t>Através de instrumentação estática ou dinâmica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</a:t>
            </a:r>
            <a:r>
              <a:rPr lang="pt-PT" dirty="0" smtClean="0"/>
              <a:t>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Duas máquinas ligadas </a:t>
            </a:r>
            <a:r>
              <a:rPr lang="pt-PT" dirty="0" err="1" smtClean="0"/>
              <a:t>directamente</a:t>
            </a:r>
            <a:endParaRPr lang="pt-PT" dirty="0" smtClean="0"/>
          </a:p>
          <a:p>
            <a:r>
              <a:rPr lang="pt-PT" dirty="0" smtClean="0"/>
              <a:t>Desempenho na transferência de 1 GB de dados através dos protocolos </a:t>
            </a:r>
            <a:r>
              <a:rPr lang="pt-PT" dirty="0" err="1" smtClean="0"/>
              <a:t>ftp</a:t>
            </a:r>
            <a:r>
              <a:rPr lang="pt-PT" dirty="0" smtClean="0"/>
              <a:t> e </a:t>
            </a:r>
            <a:r>
              <a:rPr lang="pt-PT" dirty="0" err="1" smtClean="0"/>
              <a:t>http</a:t>
            </a:r>
            <a:endParaRPr lang="pt-PT" dirty="0" smtClean="0"/>
          </a:p>
          <a:p>
            <a:pPr lvl="1"/>
            <a:r>
              <a:rPr lang="pt-PT" dirty="0" smtClean="0"/>
              <a:t>Capturar todo o tráfego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com recurso </a:t>
            </a:r>
          </a:p>
          <a:p>
            <a:pPr lvl="1"/>
            <a:r>
              <a:rPr lang="pt-PT" dirty="0" smtClean="0"/>
              <a:t>Capturar através do filtro dinâmico</a:t>
            </a:r>
          </a:p>
          <a:p>
            <a:r>
              <a:rPr lang="pt-PT" dirty="0" smtClean="0"/>
              <a:t>Dois fluxos de dados onde se captura apenas um através do recurso ao filtro dinâmico</a:t>
            </a:r>
          </a:p>
          <a:p>
            <a:pPr lvl="1"/>
            <a:r>
              <a:rPr lang="pt-PT" dirty="0" smtClean="0"/>
              <a:t>A filtragem em nível utilizador ou através dos filtros estáticos do </a:t>
            </a:r>
            <a:r>
              <a:rPr lang="pt-PT" dirty="0" err="1" smtClean="0"/>
              <a:t>PCap</a:t>
            </a:r>
            <a:r>
              <a:rPr lang="pt-PT" dirty="0" smtClean="0"/>
              <a:t> aumenta a sobrecarga</a:t>
            </a:r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Avaliação da sobrecarga introduzida</a:t>
            </a:r>
          </a:p>
          <a:p>
            <a:pPr lvl="1"/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/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3212976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797152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 e permite melhores resultados que a captura original noutros casos</a:t>
            </a:r>
          </a:p>
          <a:p>
            <a:pPr lvl="1"/>
            <a:r>
              <a:rPr lang="pt-PT" dirty="0" smtClean="0"/>
              <a:t>Apenas captura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</a:t>
            </a:r>
            <a:r>
              <a:rPr lang="pt-PT" dirty="0" smtClean="0"/>
              <a:t>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/>
          <a:lstStyle/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outros</a:t>
            </a:r>
            <a:r>
              <a:rPr lang="pt-PT" dirty="0" smtClean="0"/>
              <a:t>...</a:t>
            </a:r>
          </a:p>
          <a:p>
            <a:endParaRPr lang="pt-PT" dirty="0" smtClean="0"/>
          </a:p>
          <a:p>
            <a:r>
              <a:rPr lang="pt-PT" dirty="0" err="1" smtClean="0"/>
              <a:t>Efectuada</a:t>
            </a:r>
            <a:r>
              <a:rPr lang="pt-PT" dirty="0" smtClean="0"/>
              <a:t> de forma passiva</a:t>
            </a:r>
          </a:p>
          <a:p>
            <a:r>
              <a:rPr lang="pt-PT" dirty="0" smtClean="0"/>
              <a:t>Geralmente através da biblioteca </a:t>
            </a:r>
            <a:r>
              <a:rPr lang="pt-PT" dirty="0" err="1" smtClean="0"/>
              <a:t>PCap</a:t>
            </a:r>
            <a:endParaRPr lang="pt-PT" dirty="0" smtClean="0"/>
          </a:p>
          <a:p>
            <a:r>
              <a:rPr lang="pt-PT" dirty="0" smtClean="0"/>
              <a:t>Redução dos dados através de filtros (da biblioteca </a:t>
            </a:r>
            <a:r>
              <a:rPr lang="pt-PT" dirty="0" err="1" smtClean="0"/>
              <a:t>PCap</a:t>
            </a:r>
            <a:r>
              <a:rPr lang="pt-PT" dirty="0" smtClean="0"/>
              <a:t> ou no núcleo)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Desafios da Monitorização de rede de um processo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Identificar e capturar apenas os fluxos de dados relevantes:</a:t>
            </a:r>
          </a:p>
          <a:p>
            <a:pPr lvl="1"/>
            <a:r>
              <a:rPr lang="pt-PT" dirty="0" smtClean="0"/>
              <a:t>Dificuldades acrescidas quando existem muitas outras interacções irrelevantes em curso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Aplicações dinâmicas:</a:t>
            </a:r>
          </a:p>
          <a:p>
            <a:pPr lvl="1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Sobrecarga do sistema quando se está a efectuar a monitorização:</a:t>
            </a:r>
          </a:p>
          <a:p>
            <a:pPr lvl="1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</a:t>
            </a:r>
            <a:r>
              <a:rPr lang="pt-PT" dirty="0" smtClean="0"/>
              <a:t>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</a:t>
            </a:r>
            <a:r>
              <a:rPr lang="pt-PT" dirty="0" smtClean="0"/>
              <a:t>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</a:t>
            </a:r>
            <a:r>
              <a:rPr lang="pt-PT" dirty="0" smtClean="0"/>
              <a:t>e a monitorização do processo </a:t>
            </a:r>
            <a:r>
              <a:rPr lang="pt-PT" dirty="0" smtClean="0"/>
              <a:t>alvo no </a:t>
            </a:r>
            <a:r>
              <a:rPr lang="pt-PT" dirty="0" smtClean="0"/>
              <a:t>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dirty="0" smtClean="0"/>
              <a:t>Extensão do </a:t>
            </a:r>
            <a:r>
              <a:rPr lang="pt-PT" dirty="0" smtClean="0"/>
              <a:t>LSF/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325112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e filtragem por processo no núcleo</a:t>
            </a:r>
          </a:p>
          <a:p>
            <a:pPr lvl="1"/>
            <a:r>
              <a:rPr lang="pt-PT" smtClean="0"/>
              <a:t>Desafios</a:t>
            </a:r>
          </a:p>
          <a:p>
            <a:pPr lvl="2"/>
            <a:r>
              <a:rPr lang="pt-PT"/>
              <a:t>M</a:t>
            </a:r>
            <a:r>
              <a:rPr lang="pt-PT" smtClean="0"/>
              <a:t>onitorização do processo no núcleo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em tempo real o estado do processo alvo</a:t>
            </a:r>
          </a:p>
          <a:p>
            <a:pPr lvl="2"/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no LSF com base no estado do processo</a:t>
            </a:r>
          </a:p>
          <a:p>
            <a:pPr lvl="2"/>
            <a:r>
              <a:rPr lang="pt-PT" smtClean="0"/>
              <a:t>Manter compatibilidade com o sistema existente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a perturbação/sobrecarga mínima, especialmente quando não utilizado</a:t>
            </a:r>
          </a:p>
          <a:p>
            <a:pPr lvl="2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lang="pt-PT" smtClean="0"/>
              <a:t>Dividido em 4 componentes</a:t>
            </a:r>
          </a:p>
          <a:p>
            <a:endParaRPr lang="pt-PT" smtClean="0"/>
          </a:p>
          <a:p>
            <a:pPr lvl="1">
              <a:buFont typeface="Arial" pitchFamily="34" charset="0"/>
              <a:buChar char="•"/>
            </a:pPr>
            <a:r>
              <a:rPr lang="pt-PT" smtClean="0"/>
              <a:t> Instrumentação de chamadas ao sistema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Estado dos portos/</a:t>
            </a:r>
            <a:r>
              <a:rPr lang="pt-PT" err="1" smtClean="0"/>
              <a:t>sockets</a:t>
            </a:r>
            <a:endParaRPr lang="pt-PT" smtClean="0"/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Filtro de pacotes do LSF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Controlo / API</a:t>
            </a:r>
          </a:p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2339752" y="140348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683568" y="2276872"/>
            <a:ext cx="48245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251520" y="4005064"/>
            <a:ext cx="20162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2411760" y="4005064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12"/>
          <p:cNvSpPr/>
          <p:nvPr/>
        </p:nvSpPr>
        <p:spPr>
          <a:xfrm>
            <a:off x="4139952" y="4005064"/>
            <a:ext cx="165618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3131676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ângulo 16"/>
          <p:cNvSpPr/>
          <p:nvPr/>
        </p:nvSpPr>
        <p:spPr>
          <a:xfrm>
            <a:off x="6948264" y="3645024"/>
            <a:ext cx="72008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79208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14034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Monitor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27687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3083</TotalTime>
  <Words>1778</Words>
  <Application>Microsoft Office PowerPoint</Application>
  <PresentationFormat>Apresentação no Ecrã (4:3)</PresentationFormat>
  <Paragraphs>361</Paragraphs>
  <Slides>31</Slides>
  <Notes>6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2" baseType="lpstr">
      <vt:lpstr>Urbano</vt:lpstr>
      <vt:lpstr>Captura de tráfego de rede de um  processo com base no PCAP  Nuno Martins</vt:lpstr>
      <vt:lpstr>Monitorização geral</vt:lpstr>
      <vt:lpstr>Monitorização de rede</vt:lpstr>
      <vt:lpstr>Desafios da Monitorização de rede de um processo</vt:lpstr>
      <vt:lpstr>Abordagem seguida</vt:lpstr>
      <vt:lpstr>Extensão do LSF/PCap</vt:lpstr>
      <vt:lpstr>Arquitectura da solução</vt:lpstr>
      <vt:lpstr>Arquitectura da solução (II)</vt:lpstr>
      <vt:lpstr>Arquitectura da solução (II)</vt:lpstr>
      <vt:lpstr>Arquitectura da solução (III)</vt:lpstr>
      <vt:lpstr>Arquitectura da solução (IV)</vt:lpstr>
      <vt:lpstr>Arquitectura da solução (V)</vt:lpstr>
      <vt:lpstr>Fluxo de rede (recepção)</vt:lpstr>
      <vt:lpstr>Fluxo de rede (recepção)</vt:lpstr>
      <vt:lpstr>Fluxo de rede (recepção)</vt:lpstr>
      <vt:lpstr>Fluxo de rede (recepção)</vt:lpstr>
      <vt:lpstr>Percursos … </vt:lpstr>
      <vt:lpstr>Avaliação</vt:lpstr>
      <vt:lpstr>Avaliação</vt:lpstr>
      <vt:lpstr>Avaliação de desempenho</vt:lpstr>
      <vt:lpstr>Avaliação de desempenho (III)</vt:lpstr>
      <vt:lpstr>Avaliação de desempenho (IV)</vt:lpstr>
      <vt:lpstr>Avaliação de desempenho (II)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269</cp:revision>
  <dcterms:created xsi:type="dcterms:W3CDTF">2011-09-01T16:22:13Z</dcterms:created>
  <dcterms:modified xsi:type="dcterms:W3CDTF">2011-12-12T16:07:02Z</dcterms:modified>
</cp:coreProperties>
</file>