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2" r:id="rId14"/>
    <p:sldId id="293" r:id="rId15"/>
    <p:sldId id="294" r:id="rId16"/>
    <p:sldId id="295" r:id="rId17"/>
    <p:sldId id="271" r:id="rId18"/>
    <p:sldId id="302" r:id="rId19"/>
    <p:sldId id="297" r:id="rId20"/>
    <p:sldId id="283" r:id="rId21"/>
    <p:sldId id="284" r:id="rId22"/>
    <p:sldId id="286" r:id="rId23"/>
    <p:sldId id="282" r:id="rId24"/>
    <p:sldId id="281" r:id="rId25"/>
    <p:sldId id="265" r:id="rId26"/>
    <p:sldId id="291" r:id="rId27"/>
    <p:sldId id="285" r:id="rId28"/>
    <p:sldId id="261" r:id="rId29"/>
    <p:sldId id="259" r:id="rId30"/>
    <p:sldId id="268" r:id="rId31"/>
    <p:sldId id="269" r:id="rId32"/>
    <p:sldId id="301" r:id="rId33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182.15730000000036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188.71559999999954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91.267200000000244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47986176"/>
        <c:axId val="47988096"/>
      </c:barChart>
      <c:catAx>
        <c:axId val="47986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13"/>
              <c:y val="0.88981208334873663"/>
            </c:manualLayout>
          </c:layout>
        </c:title>
        <c:numFmt formatCode="General" sourceLinked="1"/>
        <c:tickLblPos val="nextTo"/>
        <c:crossAx val="47988096"/>
        <c:crosses val="autoZero"/>
        <c:auto val="1"/>
        <c:lblAlgn val="ctr"/>
        <c:lblOffset val="100"/>
      </c:catAx>
      <c:valAx>
        <c:axId val="4798809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63"/>
            </c:manualLayout>
          </c:layout>
        </c:title>
        <c:numFmt formatCode="0.0" sourceLinked="0"/>
        <c:tickLblPos val="nextTo"/>
        <c:crossAx val="479861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182.15730000000036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188.71559999999954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49386240"/>
        <c:axId val="49388160"/>
      </c:barChart>
      <c:catAx>
        <c:axId val="49386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49388160"/>
        <c:crosses val="autoZero"/>
        <c:auto val="1"/>
        <c:lblAlgn val="ctr"/>
        <c:lblOffset val="100"/>
      </c:catAx>
      <c:valAx>
        <c:axId val="4938816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493862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3.6000000000000068E-3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49409408"/>
        <c:axId val="48375296"/>
      </c:barChart>
      <c:catAx>
        <c:axId val="49409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48375296"/>
        <c:crosses val="autoZero"/>
        <c:auto val="1"/>
        <c:lblAlgn val="ctr"/>
        <c:lblOffset val="100"/>
      </c:catAx>
      <c:valAx>
        <c:axId val="4837529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11"/>
              <c:y val="3.2139286111066659E-4"/>
            </c:manualLayout>
          </c:layout>
        </c:title>
        <c:numFmt formatCode="0.00" sourceLinked="0"/>
        <c:tickLblPos val="nextTo"/>
        <c:crossAx val="49409408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48391680"/>
        <c:axId val="48393600"/>
      </c:barChart>
      <c:catAx>
        <c:axId val="48391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48393600"/>
        <c:crosses val="autoZero"/>
        <c:auto val="1"/>
        <c:lblAlgn val="ctr"/>
        <c:lblOffset val="100"/>
      </c:catAx>
      <c:valAx>
        <c:axId val="48393600"/>
        <c:scaling>
          <c:orientation val="minMax"/>
        </c:scaling>
        <c:axPos val="l"/>
        <c:majorGridlines/>
        <c:numFmt formatCode="0.00" sourceLinked="0"/>
        <c:tickLblPos val="nextTo"/>
        <c:crossAx val="4839168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72483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742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smtClean="0"/>
              <a:t>Extensão ao Filtro </a:t>
            </a:r>
            <a:r>
              <a:rPr lang="pt-PT" dirty="0" smtClean="0"/>
              <a:t>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err="1" smtClean="0"/>
              <a:t>libpcap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de teste</a:t>
            </a:r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endParaRPr lang="pt-PT" dirty="0" smtClean="0"/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pPr lvl="1"/>
            <a:r>
              <a:rPr lang="pt-PT" dirty="0" smtClean="0"/>
              <a:t>Capturar todo o tráfego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com recurso </a:t>
            </a:r>
          </a:p>
          <a:p>
            <a:pPr lvl="1"/>
            <a:r>
              <a:rPr lang="pt-PT" dirty="0" smtClean="0"/>
              <a:t>Capturar através do filtro dinâmico</a:t>
            </a:r>
          </a:p>
          <a:p>
            <a:r>
              <a:rPr lang="pt-PT" dirty="0" smtClean="0"/>
              <a:t>Dois fluxos de dados onde se captura apenas um através do recurso ao filtro dinâmico</a:t>
            </a:r>
          </a:p>
          <a:p>
            <a:pPr lvl="1"/>
            <a:r>
              <a:rPr lang="pt-PT" dirty="0" smtClean="0"/>
              <a:t>A filtragem em nível utilizador ou através dos filtros estáticos do </a:t>
            </a:r>
            <a:r>
              <a:rPr lang="pt-PT" dirty="0" err="1" smtClean="0"/>
              <a:t>PCap</a:t>
            </a:r>
            <a:r>
              <a:rPr lang="pt-PT" dirty="0" smtClean="0"/>
              <a:t> aumenta a sobrecarga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Através de instrumentação estática ou dinâmica</a:t>
            </a:r>
            <a:endParaRPr lang="pt-PT" dirty="0" smtClean="0"/>
          </a:p>
          <a:p>
            <a:r>
              <a:rPr lang="pt-PT" dirty="0" smtClean="0"/>
              <a:t>Pode ser passiva ou </a:t>
            </a:r>
            <a:r>
              <a:rPr lang="pt-PT" dirty="0" err="1" smtClean="0"/>
              <a:t>activa</a:t>
            </a:r>
            <a:endParaRPr lang="pt-PT" dirty="0" smtClean="0"/>
          </a:p>
          <a:p>
            <a:r>
              <a:rPr lang="pt-PT" dirty="0" smtClean="0"/>
              <a:t>Análise aos dados </a:t>
            </a:r>
            <a:r>
              <a:rPr lang="pt-PT" dirty="0" err="1" smtClean="0"/>
              <a:t>efectuada</a:t>
            </a:r>
            <a:r>
              <a:rPr lang="pt-PT" dirty="0" smtClean="0"/>
              <a:t> </a:t>
            </a:r>
            <a:r>
              <a:rPr lang="pt-PT" dirty="0" smtClean="0"/>
              <a:t>de 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Avaliação da sobrecarga introduzida</a:t>
            </a:r>
          </a:p>
          <a:p>
            <a:pPr lvl="1"/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/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3212976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797152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 smtClean="0"/>
          </a:p>
          <a:p>
            <a:r>
              <a:rPr lang="pt-PT" dirty="0" err="1" smtClean="0"/>
              <a:t>Efectuada</a:t>
            </a:r>
            <a:r>
              <a:rPr lang="pt-PT" dirty="0" smtClean="0"/>
              <a:t> de forma passiva</a:t>
            </a:r>
          </a:p>
          <a:p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endParaRPr lang="pt-PT" dirty="0" smtClean="0"/>
          </a:p>
          <a:p>
            <a:r>
              <a:rPr lang="pt-PT" dirty="0" smtClean="0"/>
              <a:t>Redução dos dados através de 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ou no núcleo)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</a:t>
            </a:r>
            <a:r>
              <a:rPr lang="pt-PT" sz="2800" dirty="0" smtClean="0"/>
              <a:t>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  <a:endParaRPr lang="pt-PT" dirty="0" smtClean="0"/>
          </a:p>
          <a:p>
            <a:pPr lvl="1"/>
            <a:r>
              <a:rPr lang="pt-PT" dirty="0" smtClean="0"/>
              <a:t>Identificar </a:t>
            </a:r>
            <a:r>
              <a:rPr lang="pt-PT" dirty="0" smtClean="0"/>
              <a:t>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dinâmicas: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O </a:t>
            </a:r>
            <a:r>
              <a:rPr lang="pt-PT" sz="2800" dirty="0" err="1" smtClean="0"/>
              <a:t>pq</a:t>
            </a:r>
            <a:r>
              <a:rPr lang="pt-PT" sz="2800" dirty="0" smtClean="0"/>
              <a:t> dos desafios …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5112568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dirty="0" smtClean="0"/>
              <a:t>Extensão do LSF/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51172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e filtragem por processo no </a:t>
            </a:r>
            <a:r>
              <a:rPr lang="pt-PT" dirty="0" smtClean="0"/>
              <a:t>núcleo</a:t>
            </a:r>
            <a:endParaRPr lang="pt-PT" dirty="0" smtClean="0"/>
          </a:p>
          <a:p>
            <a:pPr lvl="1"/>
            <a:r>
              <a:rPr lang="pt-PT" dirty="0" smtClean="0"/>
              <a:t>Monitorização </a:t>
            </a:r>
            <a:r>
              <a:rPr lang="pt-PT" dirty="0" smtClean="0"/>
              <a:t>do processo no núcleo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em tempo real o estado do processo alvo</a:t>
            </a:r>
          </a:p>
          <a:p>
            <a:pPr lvl="1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no LSF com base no estado do processo</a:t>
            </a:r>
          </a:p>
          <a:p>
            <a:pPr lvl="1"/>
            <a:r>
              <a:rPr lang="pt-PT" dirty="0" smtClean="0"/>
              <a:t>Manter compatibilidade com o sistema existente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pt-PT" dirty="0" smtClean="0"/>
              <a:t>Dividido em 4 componentes</a:t>
            </a:r>
          </a:p>
          <a:p>
            <a:endParaRPr lang="pt-PT" dirty="0" smtClean="0"/>
          </a:p>
          <a:p>
            <a:pPr lvl="1">
              <a:buFont typeface="Arial" pitchFamily="34" charset="0"/>
              <a:buChar char="•"/>
            </a:pPr>
            <a:r>
              <a:rPr lang="pt-PT" dirty="0" smtClean="0"/>
              <a:t> Instrumentação de chamadas ao sistema</a:t>
            </a:r>
          </a:p>
          <a:p>
            <a:pPr lvl="1"/>
            <a:endParaRPr lang="pt-PT" dirty="0" smtClean="0"/>
          </a:p>
          <a:p>
            <a:pPr lvl="1">
              <a:buFont typeface="Arial" charset="0"/>
              <a:buChar char="•"/>
            </a:pPr>
            <a:r>
              <a:rPr lang="pt-PT" dirty="0" smtClean="0"/>
              <a:t> Estado dos portos/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1">
              <a:buFont typeface="Arial" charset="0"/>
              <a:buChar char="•"/>
            </a:pPr>
            <a:r>
              <a:rPr lang="pt-PT" dirty="0" smtClean="0"/>
              <a:t> </a:t>
            </a:r>
            <a:r>
              <a:rPr lang="pt-PT" dirty="0" smtClean="0"/>
              <a:t>Extensão ao filtro </a:t>
            </a:r>
            <a:r>
              <a:rPr lang="pt-PT" dirty="0" smtClean="0"/>
              <a:t>de pacotes do LSF</a:t>
            </a:r>
          </a:p>
          <a:p>
            <a:pPr lvl="1"/>
            <a:endParaRPr lang="pt-PT" dirty="0" smtClean="0"/>
          </a:p>
          <a:p>
            <a:pPr lvl="1">
              <a:buFont typeface="Arial" charset="0"/>
              <a:buChar char="•"/>
            </a:pPr>
            <a:r>
              <a:rPr lang="pt-PT" dirty="0" smtClean="0"/>
              <a:t> Controlo 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2339752" y="140348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683568" y="2276872"/>
            <a:ext cx="48245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251520" y="4005064"/>
            <a:ext cx="20162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2411760" y="4005064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4139952" y="4005064"/>
            <a:ext cx="165618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313167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6948264" y="3645024"/>
            <a:ext cx="72008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14034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Monitor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2768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3487</TotalTime>
  <Words>1904</Words>
  <Application>Microsoft Office PowerPoint</Application>
  <PresentationFormat>Apresentação no Ecrã (4:3)</PresentationFormat>
  <Paragraphs>373</Paragraphs>
  <Slides>32</Slides>
  <Notes>7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3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O pq dos desafios …</vt:lpstr>
      <vt:lpstr>Abordagem seguida</vt:lpstr>
      <vt:lpstr>Extensão do LSF/PCap</vt:lpstr>
      <vt:lpstr>Arquitectura da solução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Avaliação</vt:lpstr>
      <vt:lpstr>Avaliação</vt:lpstr>
      <vt:lpstr>Avaliação de desempenho</vt:lpstr>
      <vt:lpstr>Avaliação de desempenho (III)</vt:lpstr>
      <vt:lpstr>Avaliação de desempenho (IV)</vt:lpstr>
      <vt:lpstr>Avaliação de desempenho (II)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275</cp:revision>
  <dcterms:created xsi:type="dcterms:W3CDTF">2011-09-01T16:22:13Z</dcterms:created>
  <dcterms:modified xsi:type="dcterms:W3CDTF">2011-12-12T22:53:26Z</dcterms:modified>
</cp:coreProperties>
</file>