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8" r:id="rId3"/>
    <p:sldId id="299" r:id="rId4"/>
    <p:sldId id="279" r:id="rId5"/>
    <p:sldId id="303" r:id="rId6"/>
    <p:sldId id="273" r:id="rId7"/>
    <p:sldId id="260" r:id="rId8"/>
    <p:sldId id="270" r:id="rId9"/>
    <p:sldId id="300" r:id="rId10"/>
    <p:sldId id="274" r:id="rId11"/>
    <p:sldId id="276" r:id="rId12"/>
    <p:sldId id="277" r:id="rId13"/>
    <p:sldId id="295" r:id="rId14"/>
    <p:sldId id="271" r:id="rId15"/>
    <p:sldId id="302" r:id="rId16"/>
    <p:sldId id="297" r:id="rId17"/>
    <p:sldId id="283" r:id="rId18"/>
    <p:sldId id="284" r:id="rId19"/>
    <p:sldId id="286" r:id="rId20"/>
    <p:sldId id="282" r:id="rId21"/>
    <p:sldId id="304" r:id="rId22"/>
    <p:sldId id="281" r:id="rId23"/>
    <p:sldId id="265" r:id="rId24"/>
    <p:sldId id="291" r:id="rId25"/>
    <p:sldId id="285" r:id="rId26"/>
    <p:sldId id="261" r:id="rId27"/>
    <p:sldId id="259" r:id="rId28"/>
    <p:sldId id="268" r:id="rId29"/>
    <p:sldId id="269" r:id="rId30"/>
    <p:sldId id="301" r:id="rId31"/>
    <p:sldId id="294" r:id="rId32"/>
    <p:sldId id="292" r:id="rId33"/>
    <p:sldId id="293" r:id="rId34"/>
  </p:sldIdLst>
  <p:sldSz cx="9144000" cy="6858000" type="screen4x3"/>
  <p:notesSz cx="6797675" cy="987425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9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53548A"/>
            </a:solidFill>
          </c:spPr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182.15730000000067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188.71559999999906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91.267200000000514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69117056"/>
        <c:axId val="69118976"/>
      </c:barChart>
      <c:catAx>
        <c:axId val="691170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523"/>
              <c:y val="0.88981208334873663"/>
            </c:manualLayout>
          </c:layout>
        </c:title>
        <c:numFmt formatCode="General" sourceLinked="1"/>
        <c:tickLblPos val="nextTo"/>
        <c:crossAx val="69118976"/>
        <c:crosses val="autoZero"/>
        <c:auto val="1"/>
        <c:lblAlgn val="ctr"/>
        <c:lblOffset val="100"/>
      </c:catAx>
      <c:valAx>
        <c:axId val="6911897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991"/>
            </c:manualLayout>
          </c:layout>
        </c:title>
        <c:numFmt formatCode="0.0" sourceLinked="0"/>
        <c:tickLblPos val="nextTo"/>
        <c:crossAx val="6911705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182.15730000000067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188.71559999999906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70730496"/>
        <c:axId val="70732416"/>
      </c:barChart>
      <c:catAx>
        <c:axId val="707304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0732416"/>
        <c:crosses val="autoZero"/>
        <c:auto val="1"/>
        <c:lblAlgn val="ctr"/>
        <c:lblOffset val="100"/>
      </c:catAx>
      <c:valAx>
        <c:axId val="7073241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7073049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3.6000000000000199E-3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72240512"/>
        <c:axId val="72246784"/>
      </c:barChart>
      <c:catAx>
        <c:axId val="722405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2246784"/>
        <c:crosses val="autoZero"/>
        <c:auto val="1"/>
        <c:lblAlgn val="ctr"/>
        <c:lblOffset val="100"/>
      </c:catAx>
      <c:valAx>
        <c:axId val="7224678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3"/>
              <c:y val="3.2139286111066806E-4"/>
            </c:manualLayout>
          </c:layout>
        </c:title>
        <c:numFmt formatCode="0.00" sourceLinked="0"/>
        <c:tickLblPos val="nextTo"/>
        <c:crossAx val="72240512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72259072"/>
        <c:axId val="72260992"/>
      </c:barChart>
      <c:catAx>
        <c:axId val="722590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2260992"/>
        <c:crosses val="autoZero"/>
        <c:auto val="1"/>
        <c:lblAlgn val="ctr"/>
        <c:lblOffset val="100"/>
      </c:catAx>
      <c:valAx>
        <c:axId val="72260992"/>
        <c:scaling>
          <c:orientation val="minMax"/>
        </c:scaling>
        <c:axPos val="l"/>
        <c:majorGridlines/>
        <c:numFmt formatCode="0.00" sourceLinked="0"/>
        <c:tickLblPos val="nextTo"/>
        <c:crossAx val="7225907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21-12-2011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21-12-2011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Bom dia, venho apresentar a minha dissertação intitulada Captura de tráfego de rede de um processo com base no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instrumentação das chamadas ao sistema permite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processo com o exterior através da rede.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é possível identificar e manter o estado dos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utilização pelo processo alvo em tempo real.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Através das funções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recvfrom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sock_close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possível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todas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exterior utilizando os protocolos TCP e UDP.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KProbes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foi escolhido por ser o sistema de instrumentação dinâmica do núcleo do Linux o que permite a utilização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mesmo em sistemas em produção.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manter o estado do processo foi necessário criar um repositório.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repositório é uma árvore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actualização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através dos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funções instrumentadas e serve de suporte ao novo sistema de filtragem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criar o novo sistema de filtragem foi necessário adicionar um </a:t>
            </a:r>
            <a:r>
              <a:rPr lang="pt-PT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hook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 modo a que apenas seja invocado quando este esteja presente, e quando não está o seu custo no desempenho é de apenas a sua verificação.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novo filtro através do componente estado do processo, verifica se o pacote a verificar pertence ao não ao processo alvo, se pertencer é capturado e processo pelo restante sistema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caso contrário é de imediato descartado.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apenas os pacotes pertencentes ao processo alvo são capturados.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 manter a compatibilidade com o sistema de filtragem LSF, é possível combinar regras que capturem apenas os pacotes pertencentes ao processo alvo com determinadas características.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controlar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isto é, introduzir qual ou quais os processos a monitorizar, verificar o estado do processo corrente, etc.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possível também obter estatísticas sobre a utilização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como por exemplo quantos pacotes foram verificados, o número de vezes que cada chamada ao sistema foi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 número de elementos do estado do processo, etc.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Devido ao sistema de monitorização de rede ser um mecanismo que apenas está disponível ao utilizador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também esta interface apenas está disponível para este utilizador por questões de segurança.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Demonstração do novo sistema de filtragem …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demonstração é apenas o exemplo da filtragem quando um pacote é recebido pelo sistema.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função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netif_rx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função responsável por entregar o pacote recebido 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protocolo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bem como verificar se existem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sniffers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registados que estejam a monitorizar a interface por onde este pacote chegou.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não poderia deixar de ser, este mecanismo foi avaliado, primeiro funcionalmente e depois em termos do desempenho.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avaliação funcional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visou garantir que todas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processo alvo eram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correctamente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detectadas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 que os dados relativos aos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correctamente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interpretados, na instrumentação.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isso foram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transferências utilizando 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utilizado o programa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verificar as transferências através do protocolo UDP.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foi possível garantir que a utilização dos protocolos TCP e UDP era completamente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a monitorização realizada às transferências através dos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foi guardada num ficheiro para posterior análise na aplicação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Wireshark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com esses dados foi possível também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uma comparação visual, de apenas os dados referentes à transferência existiam na captura, bem como verificar que os dados extraídos da captura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estavam completos.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isso utilizaram-se funções de síntese, MD5 e SHA1, sobre os dados originais e os obtidos na captura, a fim de comparar se todos os dados tinham sido completamente capturados.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além da avaliação funcional, foi realizada uma outra de desempenho.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avaliação serviu para avaliar a sobrecarga da utilização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face 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sistema de monitorização de rede.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avaliação consistiu em testes de transferência de um elevado número de dados, utilizando o programa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tcpdump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monitorização de rede com e sem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Dois dos componentes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instrumentação de funções e o estado do processo foram também alvo de análise, por serem considerados componentes que podem ter relevância no desempenho global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esta razão foram também analisados em testes próprios para o efeito.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Considerando a avaliação de desempenho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foram realizados testes de transferência de dados entre duas máquinas ligadas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directamente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através de interfaces de 100 Mbit/s 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a realização destes testes foram desenvolvidos dois cenários distintos.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primeiro foi realizado a transferência de 1 GB de dados através dos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nas três principais vertentes, ou seja, sem monitorização, com a monitorização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 ultima através da monitorização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Nestes testes apenas a transferência em curso estava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existindo mais fluxos de rede, este teste serviu para verificar se a introdução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sistema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causa alguma sobrecarga significativa.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segundo cenário, existem dois fluxos de dados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que apenas um destes é o relevante para análise.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Foram novamente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testes de transferência por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 verificado o tempo médio de transferência sem qualquer monitorização do fluxo de dados do processo alvo.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Apesar do sistema de monitorização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permitir a utilização de filtros, para filtrar apenas os fluxos relevantes, este mecanismo de filtragem não foi utilizado pois não se sabiam à priori qual o porto local que a transferência iria utilizar. Mesmo com a utilização do porto de destino, como ambos os fluxos eram dirigidos ao mesmo porto de destino, continuaria a situação captura de todo o tráfego.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terceiro teste foi a captura dos pacotes de rede através do sistema de monitorização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com a indicação de qual o processo a capturar.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um dos testes foi executado dez vezes e, o valor registado na tabela que deu origem ao gráfico, foi a média dos tempos para cada um dos testes.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se pode verificar no gráfico, os resultados dos testes do primeiro cenário, os 4 primeiros testes do gráfico, mostram que não existiu uma sobrecarga relevante ao utilizar a monitorização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ao verificarmos que os quatro primeiros testes têm os valores original (ou seja sem monitorização), com monitorização e o com monitorização e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muito semelhantes entre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sí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se passou para o segundo cenário, em que apenas um dos fluxos é relevante para análise, verificou-se que uma sobrecarga na utilização da monitorização quando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estava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neste gráfico é possível visualizar em pormenor que, como seria de esperar a monitorização sem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capturando todo o tráfego existente, obtém uma sobrecarga de 3.5 % face ao teste sem monitorização e ao teste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caso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sobrecarga é idêntica em ambos os casos, sendo reduzida.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ambos os casos,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captura apenas o que é relevante para análise, enquanto no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ainda é necessário separar o que é relevante do que não é.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se pode verificar a introdução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processo de monitorização de rede é uma </a:t>
            </a:r>
            <a:r>
              <a:rPr lang="pt-PT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mais-valia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quando a monitorização cinge-se a um processo. 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avaliação de desempenho foi estendida aos componentes de instrumentação e de estado do processo.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exemplo da sobrecarga constante que a instrumentação traz 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foi instrumentada a função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getpid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função foi escolhida por ser muito simples, o que permite que seja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se pode verificar pela tabela de cima, a sobrecarga do mecanismo de monitorização é em média de 0.6101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micro-segundos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 testes de desempenho do componente de estado do processo, foram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adições e remoções de elementos do repositório, sendo que em média a adição ao repositório foi de 0.848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micro-segundos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da remoção foi de 0.659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pesquisa de elementos no pior caso, o caso em que se quer obter um elemento dos extremos da árvore. Este teste foi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repositório com 1024 elementos distintos, sendo por isso um bom indicador do desempenho deste no pior caso.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valor médio neste teste foi de 1.327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micro-segundos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em geral, em execuções reais um programa não utiliza tantos portos em simultâneo, são esperados tempos inferiores a este.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é uma excelente forma de compreender o comportamento dos programas em execuções reais,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análises aos recursos utilizados de modo a gerar um perfil relativo ao desempenho e na sua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correcção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pode ser realizada de modo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inquirindo o monitor sobre a análise ou de modo passivo, registando todos os dados para posterior análise.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modo a proceder à monitorização pode ser necessário instrumentar funções ou biblioteca.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instrumentação pode ser estática necessitando de gerar novos executáveis sempre que se queira realizar uma análise diferente, ou a dinâmica adicionar e remover pontos de análise em tempo de execução.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dados obtidos através da monitorização podem ser analisados durante a monitorização, ou seja, </a:t>
            </a:r>
            <a:r>
              <a:rPr lang="pt-PT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ou após esta se ter completado, permitindo visualizar toda a história, offline ou </a:t>
            </a:r>
            <a:r>
              <a:rPr lang="pt-PT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post-mortem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conclusão foi implementado um módulo do núcleo que estende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/LSF na filtragem orientada ao processo (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mecanismo obtém apenas os pacotes referentes ao processo alvo.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Mesmo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possível continuar a utilizar os filtros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bpf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criando um ambiente de monitorização mais eficiente e com menor sobrecarga principalmente nos casos em que se quer capturar apenas uma parte do tráfego, o correspondente a um processo ou conjunto de processos.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Continua-se a ter uma sobrecarga mínima no sistema o que era de todo desejável pois os mecanismos que existiam até ao momento tinham uma sobrecarga elevada.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trabalho futuro, existe a disponibilização deste módulo e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respectivo</a:t>
            </a:r>
            <a:r>
              <a:rPr lang="pt-PT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código fonte, à comunidade, de modo a poder ser extensivamente testado e incluído no núcleo Linux.</a:t>
            </a:r>
            <a:endParaRPr lang="pt-PT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24839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28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74287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r>
              <a:rPr lang="pt-PT" dirty="0" smtClean="0"/>
              <a:t>(ideia sem </a:t>
            </a:r>
            <a:r>
              <a:rPr lang="pt-PT" dirty="0" err="1" smtClean="0"/>
              <a:t>qq</a:t>
            </a:r>
            <a:r>
              <a:rPr lang="pt-PT" dirty="0" smtClean="0"/>
              <a:t> alteração aos processos / transparente)</a:t>
            </a:r>
          </a:p>
          <a:p>
            <a:r>
              <a:rPr lang="pt-PT" dirty="0" smtClean="0"/>
              <a:t>…</a:t>
            </a:r>
          </a:p>
          <a:p>
            <a:r>
              <a:rPr lang="pt-PT" dirty="0" smtClean="0"/>
              <a:t>filtros (da biblioteca </a:t>
            </a:r>
            <a:r>
              <a:rPr lang="pt-PT" dirty="0" err="1" smtClean="0"/>
              <a:t>PCap</a:t>
            </a:r>
            <a:r>
              <a:rPr lang="pt-PT" dirty="0" smtClean="0"/>
              <a:t> e no núcleo)</a:t>
            </a:r>
          </a:p>
          <a:p>
            <a:endParaRPr lang="pt-PT" dirty="0" smtClean="0"/>
          </a:p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de rede é também muito importante pois permite de um modo passivo e transparente para as aplicações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análises aos protocolos de comunicação em utilização, bem como analisar a comunicação entre componentes distribuídos.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Falhas de comunicação e outros problemas, como os de desempenho são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através da monitorização de rede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Geralmente a monitorização de rede é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muitas vezes pela captura do tráfego, utilizando 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pois está presente nos principais sistemas de operação.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diminuir o número de dados a analisar utilizam-se filtros, oferecidos pela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pelo seu suporte no núcleo do sistema de operação.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apenas se necessita monitorizar um processo, existem dificuldades relativamente a como se proceder.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 dos problemas é como identificar e capturar apenas os fluxos de dados do processo alvo, quando existem outros fluxos de rede.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ao especificar filtros para capturar apenas os fluxos relevantes como saber a priori todos os portos que irão ser utilizados?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esta monitorização, com um elevado número de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de tráfego aumenta-se a sobrecarga no sistema.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desafios anteriormente mencionados são devidos à inexistência de suporte para a identificação do processo responsável por cada pacote de rede, na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no núcleo do sistema de operação.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de rede dos processos em nível utilizador, é limitada a alguns casos e sobrecarrega o sistema.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alteração dos filtros através da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acomodar as alterações do estado do processo apresenta uma grande latência, como pode ser explicado através da seguinte sequência de eventos.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Após a criação de um filtro, é necessário a biblioteca compila-lo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optimiza-lo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Antes da sua aplicação no núcleo existe uma drenagem do canal de captura os pacotes, pois podem existir ainda pacotes que se encontram em buffers no núcleo, para que o novo filtro seja apenas aplicado aos novos pacotes. 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a abordagem seguida neste trabalho foi monitorizar o processo no núcleo através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KProbes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instrumenta funções de rede de modo 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processo alvo através da rede para que se tenha sempre o estado do processo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actualizado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incluir um novo filtro com base no estado do processo, anteriormente referido, afim de apenas capturar os pacotes pertencentes ao processo alvo.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Pretende-se filtrar e capturar os pacotes de rede pertencentes ao processo alvo.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situação envolve monitorizar as interações do processo a fim de manter em tempo real o estado deste permanentemente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actualizado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irá estender-se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LSF com base no estado do processo.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Pretende-se ainda manter a compatibilidade com o sistema de filtros já existente, bem como reduzir a sobrecarga do sistema, especialmente quando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esteja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arquitectura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está divida em 4 componentes. A componente de instrumentação das chamadas ao sistema, o componente estado do processo, a extensão ao filtro de pacotes e uma interface de controlo do próprio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Proposito</a:t>
            </a:r>
            <a:r>
              <a:rPr lang="pt-PT" dirty="0" smtClean="0"/>
              <a:t> dos componentes … detalhes são depois ..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ransition advTm="1056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 processo</a:t>
            </a:r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ransition advTm="7523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/>
          </a:bodyPr>
          <a:lstStyle/>
          <a:p>
            <a:r>
              <a:rPr lang="pt-PT" dirty="0" smtClean="0"/>
              <a:t>Extensão ao filtro 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módulo não está </a:t>
            </a:r>
            <a:r>
              <a:rPr lang="pt-PT" dirty="0" err="1" smtClean="0"/>
              <a:t>activo</a:t>
            </a:r>
            <a:r>
              <a:rPr lang="pt-PT" dirty="0" smtClean="0"/>
              <a:t> apenas custa o seu teste</a:t>
            </a:r>
          </a:p>
          <a:p>
            <a:pPr lvl="1"/>
            <a:r>
              <a:rPr lang="pt-PT" dirty="0" smtClean="0"/>
              <a:t>Permite a conjunção do filtro estático, definido na biblioteca </a:t>
            </a:r>
            <a:r>
              <a:rPr lang="pt-PT" dirty="0" err="1" smtClean="0"/>
              <a:t>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ransition advTm="4801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ransition advTm="4452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Funcionamento (</a:t>
            </a:r>
            <a:r>
              <a:rPr lang="pt-PT" dirty="0" err="1" smtClean="0"/>
              <a:t>p.e</a:t>
            </a:r>
            <a:r>
              <a:rPr lang="pt-PT" dirty="0" smtClean="0"/>
              <a:t>. </a:t>
            </a:r>
            <a:r>
              <a:rPr lang="pt-PT" dirty="0" err="1" smtClean="0"/>
              <a:t>recepção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868144" y="5733256"/>
            <a:ext cx="252028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monitora de rede (ex. </a:t>
            </a:r>
            <a:r>
              <a:rPr lang="pt-PT" dirty="0" err="1" smtClean="0"/>
              <a:t>tcpdump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524328" y="4149080"/>
            <a:ext cx="158417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 (</a:t>
            </a:r>
            <a:r>
              <a:rPr lang="pt-PT" sz="1400" i="1" dirty="0" err="1" smtClean="0"/>
              <a:t>MRoP</a:t>
            </a:r>
            <a:r>
              <a:rPr lang="pt-PT" sz="1400" i="1" dirty="0" smtClean="0"/>
              <a:t>)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726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, </a:t>
            </a:r>
            <a:r>
              <a:rPr lang="pt-PT" dirty="0" err="1" smtClean="0"/>
              <a:t>http</a:t>
            </a:r>
            <a:r>
              <a:rPr lang="pt-PT" dirty="0" smtClean="0"/>
              <a:t> e </a:t>
            </a:r>
            <a:r>
              <a:rPr lang="pt-PT" dirty="0" err="1" smtClean="0"/>
              <a:t>iperf</a:t>
            </a:r>
            <a:endParaRPr lang="pt-PT" dirty="0" smtClean="0"/>
          </a:p>
          <a:p>
            <a:pPr lvl="2"/>
            <a:r>
              <a:rPr lang="pt-PT" dirty="0" smtClean="0"/>
              <a:t>Programas teste para validação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2"/>
            <a:r>
              <a:rPr lang="pt-PT" dirty="0" smtClean="0"/>
              <a:t>Comparação através de funções </a:t>
            </a:r>
            <a:r>
              <a:rPr lang="pt-PT" smtClean="0"/>
              <a:t>de síntese</a:t>
            </a:r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  <p:transition advTm="8591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de desempenho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 e pelo estado do processo</a:t>
            </a:r>
          </a:p>
          <a:p>
            <a:pPr lvl="2"/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  <p:transition advTm="27098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 fontScale="92500" lnSpcReduction="10000"/>
          </a:bodyPr>
          <a:lstStyle/>
          <a:p>
            <a:r>
              <a:rPr lang="pt-PT" sz="2400" dirty="0" smtClean="0"/>
              <a:t>Duas máquinas ligadas </a:t>
            </a:r>
            <a:r>
              <a:rPr lang="pt-PT" sz="2400" dirty="0" err="1" smtClean="0"/>
              <a:t>directamente</a:t>
            </a:r>
            <a:r>
              <a:rPr lang="pt-PT" sz="2400" dirty="0" smtClean="0"/>
              <a:t> por interface de 100 Mbps</a:t>
            </a:r>
          </a:p>
          <a:p>
            <a:r>
              <a:rPr lang="pt-PT" sz="2400" dirty="0" smtClean="0"/>
              <a:t>Desempenho na transferência de 1 GB de dados através dos protocolos </a:t>
            </a:r>
            <a:r>
              <a:rPr lang="pt-PT" sz="2400" dirty="0" err="1" smtClean="0"/>
              <a:t>ftp</a:t>
            </a:r>
            <a:r>
              <a:rPr lang="pt-PT" sz="2400" dirty="0" smtClean="0"/>
              <a:t>, </a:t>
            </a:r>
            <a:r>
              <a:rPr lang="pt-PT" sz="2400" dirty="0" err="1" smtClean="0"/>
              <a:t>http</a:t>
            </a:r>
            <a:r>
              <a:rPr lang="pt-PT" sz="2400" dirty="0" smtClean="0"/>
              <a:t> e </a:t>
            </a:r>
            <a:r>
              <a:rPr lang="pt-PT" sz="2400" dirty="0" err="1" smtClean="0"/>
              <a:t>iperf</a:t>
            </a:r>
            <a:endParaRPr lang="pt-PT" sz="2400" dirty="0" smtClean="0"/>
          </a:p>
          <a:p>
            <a:endParaRPr lang="pt-PT" sz="2400" dirty="0" smtClean="0"/>
          </a:p>
          <a:p>
            <a:r>
              <a:rPr lang="pt-PT" sz="2400" dirty="0" smtClean="0"/>
              <a:t>Apenas um fluxo de dados</a:t>
            </a:r>
            <a:endParaRPr lang="pt-PT" sz="2400" dirty="0" smtClean="0"/>
          </a:p>
          <a:p>
            <a:r>
              <a:rPr lang="pt-PT" sz="2400" dirty="0" smtClean="0"/>
              <a:t>Dois fluxos de dados (só um relevante)</a:t>
            </a:r>
          </a:p>
          <a:p>
            <a:pPr lvl="1"/>
            <a:r>
              <a:rPr lang="pt-PT" sz="2000" dirty="0" smtClean="0"/>
              <a:t>Captura de apenas um fluxo através do recurso ao </a:t>
            </a:r>
            <a:r>
              <a:rPr lang="pt-PT" sz="2000" dirty="0" err="1" smtClean="0"/>
              <a:t>MRoP</a:t>
            </a:r>
            <a:endParaRPr lang="pt-PT" sz="2000" dirty="0" smtClean="0"/>
          </a:p>
          <a:p>
            <a:pPr lvl="6">
              <a:buNone/>
            </a:pPr>
            <a:r>
              <a:rPr lang="pt-PT" sz="2600" dirty="0" err="1" smtClean="0"/>
              <a:t>vs</a:t>
            </a:r>
            <a:endParaRPr lang="pt-PT" sz="2600" dirty="0" smtClean="0"/>
          </a:p>
          <a:p>
            <a:pPr lvl="1"/>
            <a:r>
              <a:rPr lang="pt-PT" sz="2000" dirty="0" smtClean="0"/>
              <a:t>Captura dos dois fluxos</a:t>
            </a:r>
          </a:p>
          <a:p>
            <a:pPr lvl="1"/>
            <a:endParaRPr lang="pt-PT" sz="2000" dirty="0" smtClean="0"/>
          </a:p>
          <a:p>
            <a:r>
              <a:rPr lang="pt-PT" sz="2400" dirty="0" smtClean="0"/>
              <a:t>Tempos obtidos</a:t>
            </a:r>
          </a:p>
          <a:p>
            <a:pPr lvl="1"/>
            <a:r>
              <a:rPr lang="pt-PT" sz="2000" dirty="0" smtClean="0"/>
              <a:t>Sem monitorização</a:t>
            </a:r>
          </a:p>
          <a:p>
            <a:pPr lvl="1"/>
            <a:r>
              <a:rPr lang="pt-PT" sz="2000" dirty="0" smtClean="0"/>
              <a:t>Monitorização através da biblioteca </a:t>
            </a:r>
            <a:r>
              <a:rPr lang="pt-PT" sz="2000" dirty="0" err="1" smtClean="0"/>
              <a:t>PCap</a:t>
            </a:r>
            <a:r>
              <a:rPr lang="pt-PT" sz="2000" dirty="0" smtClean="0"/>
              <a:t>  </a:t>
            </a:r>
          </a:p>
          <a:p>
            <a:pPr lvl="1"/>
            <a:r>
              <a:rPr lang="pt-PT" sz="2000" dirty="0" smtClean="0"/>
              <a:t>Monitorização através do </a:t>
            </a:r>
            <a:r>
              <a:rPr lang="pt-PT" sz="2000" dirty="0" err="1" smtClean="0"/>
              <a:t>PCap</a:t>
            </a:r>
            <a:r>
              <a:rPr lang="pt-PT" sz="2000" dirty="0" smtClean="0"/>
              <a:t> + </a:t>
            </a:r>
            <a:r>
              <a:rPr lang="pt-PT" sz="2000" dirty="0" err="1" smtClean="0"/>
              <a:t>MRoP</a:t>
            </a:r>
            <a:endParaRPr lang="pt-PT" sz="2000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  <p:transition advTm="7617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Tm="43337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ransition advTm="46972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>
            <a:normAutofit/>
          </a:bodyPr>
          <a:lstStyle/>
          <a:p>
            <a:r>
              <a:rPr lang="pt-PT" sz="3200" dirty="0" smtClean="0"/>
              <a:t>Avaliação da sobrecarga da instrumentação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2780928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941168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pt-PT" dirty="0" smtClean="0"/>
              <a:t>Compreender o comportamento dos programas em execuções reais</a:t>
            </a:r>
          </a:p>
          <a:p>
            <a:r>
              <a:rPr lang="pt-PT" dirty="0" smtClean="0"/>
              <a:t>Análise dos recursos utilizados</a:t>
            </a:r>
          </a:p>
          <a:p>
            <a:r>
              <a:rPr lang="pt-PT" dirty="0" err="1" smtClean="0"/>
              <a:t>Efectuar</a:t>
            </a:r>
            <a:r>
              <a:rPr lang="pt-PT" dirty="0" smtClean="0"/>
              <a:t> um perfil de utilização dos processos para análises ao desempenho e </a:t>
            </a:r>
            <a:r>
              <a:rPr lang="pt-PT" dirty="0" err="1" smtClean="0"/>
              <a:t>correcção</a:t>
            </a:r>
            <a:endParaRPr lang="pt-PT" dirty="0" smtClean="0"/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Pode ser </a:t>
            </a:r>
            <a:r>
              <a:rPr lang="pt-PT" dirty="0" err="1" smtClean="0"/>
              <a:t>efectuada</a:t>
            </a:r>
            <a:r>
              <a:rPr lang="pt-PT" dirty="0" smtClean="0"/>
              <a:t> de forma </a:t>
            </a:r>
            <a:r>
              <a:rPr lang="pt-PT" dirty="0" err="1" smtClean="0"/>
              <a:t>activa</a:t>
            </a:r>
            <a:r>
              <a:rPr lang="pt-PT" dirty="0" smtClean="0"/>
              <a:t> ou passiva</a:t>
            </a:r>
          </a:p>
          <a:p>
            <a:r>
              <a:rPr lang="pt-PT" dirty="0" smtClean="0"/>
              <a:t>Através de instrumentação estática ou dinâmica</a:t>
            </a:r>
          </a:p>
          <a:p>
            <a:r>
              <a:rPr lang="pt-PT" dirty="0" smtClean="0"/>
              <a:t>Análise aos dados obtidos </a:t>
            </a:r>
            <a:r>
              <a:rPr lang="pt-PT" dirty="0" err="1" smtClean="0"/>
              <a:t>efectuada</a:t>
            </a:r>
            <a:r>
              <a:rPr lang="pt-PT" dirty="0" smtClean="0"/>
              <a:t> de modo </a:t>
            </a:r>
            <a:r>
              <a:rPr lang="pt-PT" i="1" dirty="0" smtClean="0"/>
              <a:t>online</a:t>
            </a:r>
            <a:r>
              <a:rPr lang="pt-PT" dirty="0" smtClean="0"/>
              <a:t> ou </a:t>
            </a:r>
            <a:r>
              <a:rPr lang="pt-PT" i="1" dirty="0" smtClean="0"/>
              <a:t>offline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ransition advTm="7013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517232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/ LSF para filtragem orientada ao processo(s)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</a:t>
            </a:r>
          </a:p>
          <a:p>
            <a:r>
              <a:rPr lang="pt-PT" dirty="0" smtClean="0"/>
              <a:t>Permite melhores resultados quando apenas se pretende um subconjunto do tráfego de rede</a:t>
            </a:r>
          </a:p>
          <a:p>
            <a:pPr>
              <a:buNone/>
            </a:pP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para a comunidade</a:t>
            </a:r>
          </a:p>
          <a:p>
            <a:pPr lvl="1"/>
            <a:r>
              <a:rPr lang="pt-PT" dirty="0" smtClean="0"/>
              <a:t>Suporte de outros protocolos de rede</a:t>
            </a:r>
          </a:p>
          <a:p>
            <a:pPr lvl="1"/>
            <a:r>
              <a:rPr lang="pt-PT" dirty="0" smtClean="0"/>
              <a:t>Verificar possíveis problemas de concorrência</a:t>
            </a:r>
          </a:p>
          <a:p>
            <a:pPr lvl="1">
              <a:buNone/>
            </a:pPr>
            <a:r>
              <a:rPr lang="pt-PT" dirty="0" smtClean="0"/>
              <a:t> 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  <p:transition advTm="70185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446240"/>
          </a:xfrm>
        </p:spPr>
        <p:txBody>
          <a:bodyPr>
            <a:normAutofit/>
          </a:bodyPr>
          <a:lstStyle/>
          <a:p>
            <a:pPr algn="ctr"/>
            <a:r>
              <a:rPr lang="pt-PT" sz="4800" dirty="0" smtClean="0"/>
              <a:t>Obrigado</a:t>
            </a:r>
            <a:br>
              <a:rPr lang="pt-PT" sz="4800" dirty="0" smtClean="0"/>
            </a:br>
            <a:r>
              <a:rPr lang="pt-PT" sz="4800" dirty="0" smtClean="0"/>
              <a:t> </a:t>
            </a:r>
            <a:br>
              <a:rPr lang="pt-PT" sz="4800" dirty="0" smtClean="0"/>
            </a:br>
            <a:r>
              <a:rPr lang="pt-PT" sz="4800" dirty="0" smtClean="0"/>
              <a:t>pela </a:t>
            </a:r>
            <a:br>
              <a:rPr lang="pt-PT" sz="4800" dirty="0" smtClean="0"/>
            </a:br>
            <a:r>
              <a:rPr lang="pt-PT" sz="4800" dirty="0" smtClean="0"/>
              <a:t/>
            </a:r>
            <a:br>
              <a:rPr lang="pt-PT" sz="4800" dirty="0" smtClean="0"/>
            </a:br>
            <a:r>
              <a:rPr lang="pt-PT" sz="4800" dirty="0" smtClean="0"/>
              <a:t>atenção</a:t>
            </a:r>
            <a:endParaRPr lang="pt-PT" sz="48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4932040" y="602128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1844823"/>
          <a:ext cx="7488832" cy="1709540"/>
        </p:xfrm>
        <a:graphic>
          <a:graphicData uri="http://schemas.openxmlformats.org/drawingml/2006/table">
            <a:tbl>
              <a:tblPr/>
              <a:tblGrid>
                <a:gridCol w="2716105"/>
                <a:gridCol w="1191961"/>
                <a:gridCol w="1367823"/>
                <a:gridCol w="2212943"/>
              </a:tblGrid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149078"/>
          <a:ext cx="7416824" cy="1781549"/>
        </p:xfrm>
        <a:graphic>
          <a:graphicData uri="http://schemas.openxmlformats.org/drawingml/2006/table">
            <a:tbl>
              <a:tblPr/>
              <a:tblGrid>
                <a:gridCol w="3325384"/>
                <a:gridCol w="1671397"/>
                <a:gridCol w="2420043"/>
              </a:tblGrid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 smtClean="0">
                          <a:latin typeface="Arial"/>
                        </a:rPr>
                        <a:t>-0,1373</a:t>
                      </a:r>
                      <a:endParaRPr lang="pt-PT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80020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>
            <a:normAutofit/>
          </a:bodyPr>
          <a:lstStyle/>
          <a:p>
            <a:r>
              <a:rPr lang="pt-PT" dirty="0" smtClean="0"/>
              <a:t>Captura de tráfego de rede de modo passivo</a:t>
            </a:r>
          </a:p>
          <a:p>
            <a:pPr lvl="1"/>
            <a:r>
              <a:rPr lang="pt-PT" dirty="0" smtClean="0"/>
              <a:t>Geralmente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/ LSF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Análise dos protocolos de comunicação</a:t>
            </a:r>
          </a:p>
          <a:p>
            <a:r>
              <a:rPr lang="pt-PT" dirty="0" smtClean="0"/>
              <a:t>Análise das </a:t>
            </a:r>
            <a:r>
              <a:rPr lang="pt-PT" dirty="0" err="1" smtClean="0"/>
              <a:t>interacções</a:t>
            </a:r>
            <a:r>
              <a:rPr lang="pt-PT" dirty="0" smtClean="0"/>
              <a:t> entre entidades distribuídas</a:t>
            </a:r>
          </a:p>
          <a:p>
            <a:r>
              <a:rPr lang="pt-PT" dirty="0" err="1" smtClean="0"/>
              <a:t>Detecção</a:t>
            </a:r>
            <a:r>
              <a:rPr lang="pt-PT" dirty="0" smtClean="0"/>
              <a:t> de falhas, erros, problemas de desempenho, </a:t>
            </a:r>
            <a:r>
              <a:rPr lang="pt-PT" dirty="0" err="1" smtClean="0"/>
              <a:t>etc</a:t>
            </a:r>
            <a:r>
              <a:rPr lang="pt-PT" dirty="0" smtClean="0"/>
              <a:t> ...</a:t>
            </a:r>
          </a:p>
          <a:p>
            <a:endParaRPr lang="pt-PT" dirty="0" smtClean="0"/>
          </a:p>
          <a:p>
            <a:r>
              <a:rPr lang="pt-PT" dirty="0" smtClean="0"/>
              <a:t>Redução dos dados através de filtros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ransition advTm="55723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31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32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z="2800" dirty="0" smtClean="0"/>
              <a:t>Desafios da Monitorização de rede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Relativos a um processo</a:t>
            </a:r>
          </a:p>
          <a:p>
            <a:pPr lvl="1"/>
            <a:r>
              <a:rPr lang="pt-PT" dirty="0" smtClean="0"/>
              <a:t>Identificar e capturar apenas os fluxos de dados relevantes:</a:t>
            </a:r>
          </a:p>
          <a:p>
            <a:pPr lvl="2"/>
            <a:r>
              <a:rPr lang="pt-PT" dirty="0" smtClean="0"/>
              <a:t>Dificuldades acrescidas quando existem muitas outras interacções irrelevantes em curso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Aplicações com </a:t>
            </a:r>
            <a:r>
              <a:rPr lang="pt-PT" dirty="0" err="1" smtClean="0"/>
              <a:t>interacções</a:t>
            </a:r>
            <a:r>
              <a:rPr lang="pt-PT" dirty="0" smtClean="0"/>
              <a:t> de rede dinâmicas:</a:t>
            </a:r>
          </a:p>
          <a:p>
            <a:pPr lvl="2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Sobrecarga do sistema quando se está a efectuar a monitorização:</a:t>
            </a:r>
          </a:p>
          <a:p>
            <a:pPr lvl="2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ransition advTm="5634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66800"/>
          </a:xfrm>
        </p:spPr>
        <p:txBody>
          <a:bodyPr>
            <a:normAutofit/>
          </a:bodyPr>
          <a:lstStyle/>
          <a:p>
            <a:r>
              <a:rPr lang="pt-PT" sz="2600" dirty="0" smtClean="0"/>
              <a:t>Desafios da Monitorização de rede relativos a um processo</a:t>
            </a:r>
            <a:endParaRPr lang="pt-PT" sz="260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1475656" y="5085184"/>
            <a:ext cx="1008112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7" name="CaixaDeTexto 6"/>
          <p:cNvSpPr txBox="1"/>
          <p:nvPr/>
        </p:nvSpPr>
        <p:spPr>
          <a:xfrm>
            <a:off x="1547664" y="530120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smtClean="0"/>
              <a:t>Filtro </a:t>
            </a:r>
            <a:r>
              <a:rPr lang="pt-PT" sz="1050" err="1" smtClean="0"/>
              <a:t>bpf</a:t>
            </a:r>
            <a:endParaRPr lang="pt-PT" sz="1050"/>
          </a:p>
        </p:txBody>
      </p:sp>
      <p:sp>
        <p:nvSpPr>
          <p:cNvPr id="8" name="Seta para a direita 7"/>
          <p:cNvSpPr/>
          <p:nvPr/>
        </p:nvSpPr>
        <p:spPr>
          <a:xfrm>
            <a:off x="2699792" y="5373216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9" name="Oval 8"/>
          <p:cNvSpPr/>
          <p:nvPr/>
        </p:nvSpPr>
        <p:spPr>
          <a:xfrm>
            <a:off x="3491880" y="5085184"/>
            <a:ext cx="108012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0" name="CaixaDeTexto 9"/>
          <p:cNvSpPr txBox="1"/>
          <p:nvPr/>
        </p:nvSpPr>
        <p:spPr>
          <a:xfrm>
            <a:off x="3563888" y="5229200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Compilação e </a:t>
            </a:r>
            <a:r>
              <a:rPr lang="pt-PT" sz="1050" dirty="0" err="1" smtClean="0"/>
              <a:t>optimização</a:t>
            </a:r>
            <a:endParaRPr lang="pt-PT" sz="1050" dirty="0"/>
          </a:p>
        </p:txBody>
      </p:sp>
      <p:sp>
        <p:nvSpPr>
          <p:cNvPr id="11" name="Seta para a direita 10"/>
          <p:cNvSpPr/>
          <p:nvPr/>
        </p:nvSpPr>
        <p:spPr>
          <a:xfrm>
            <a:off x="4788024" y="537321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2" name="Oval 11"/>
          <p:cNvSpPr/>
          <p:nvPr/>
        </p:nvSpPr>
        <p:spPr>
          <a:xfrm>
            <a:off x="5580112" y="5085184"/>
            <a:ext cx="122413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3" name="CaixaDeTexto 12"/>
          <p:cNvSpPr txBox="1"/>
          <p:nvPr/>
        </p:nvSpPr>
        <p:spPr>
          <a:xfrm>
            <a:off x="5508104" y="5229200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smtClean="0"/>
              <a:t>Drenagem e afectação do filtro</a:t>
            </a:r>
            <a:endParaRPr lang="pt-PT" sz="1050"/>
          </a:p>
        </p:txBody>
      </p:sp>
      <p:cxnSp>
        <p:nvCxnSpPr>
          <p:cNvPr id="14" name="Conexão recta unidireccional 13"/>
          <p:cNvCxnSpPr/>
          <p:nvPr/>
        </p:nvCxnSpPr>
        <p:spPr>
          <a:xfrm flipV="1">
            <a:off x="1475656" y="6021288"/>
            <a:ext cx="5400600" cy="3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195736" y="6309320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Latência de </a:t>
            </a:r>
            <a:r>
              <a:rPr lang="pt-PT" sz="1050" dirty="0" err="1" smtClean="0"/>
              <a:t>afectação</a:t>
            </a:r>
            <a:r>
              <a:rPr lang="pt-PT" sz="1050" dirty="0" smtClean="0"/>
              <a:t> de um filtro</a:t>
            </a:r>
            <a:endParaRPr lang="pt-PT" sz="1050" dirty="0"/>
          </a:p>
        </p:txBody>
      </p:sp>
      <p:cxnSp>
        <p:nvCxnSpPr>
          <p:cNvPr id="16" name="Conexão recta 15"/>
          <p:cNvCxnSpPr/>
          <p:nvPr/>
        </p:nvCxnSpPr>
        <p:spPr>
          <a:xfrm>
            <a:off x="1475656" y="5877272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331640" y="6093296"/>
            <a:ext cx="4824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6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5328592"/>
          </a:xfrm>
        </p:spPr>
        <p:txBody>
          <a:bodyPr>
            <a:normAutofit/>
          </a:bodyPr>
          <a:lstStyle/>
          <a:p>
            <a:r>
              <a:rPr lang="pt-PT" dirty="0" smtClean="0"/>
              <a:t>Não existe suporte na biblioteca </a:t>
            </a:r>
            <a:r>
              <a:rPr lang="pt-PT" dirty="0" err="1" smtClean="0"/>
              <a:t>PCap</a:t>
            </a:r>
            <a:r>
              <a:rPr lang="pt-PT" dirty="0" smtClean="0"/>
              <a:t> nem ao nível do núcleo</a:t>
            </a:r>
          </a:p>
          <a:p>
            <a:r>
              <a:rPr lang="pt-PT" dirty="0" smtClean="0"/>
              <a:t>Monitorização de rede de um processo em nível utilizador é limitado a alguns casos e sobrecarrega o sistema</a:t>
            </a:r>
          </a:p>
          <a:p>
            <a:pPr lvl="8"/>
            <a:endParaRPr lang="pt-PT" dirty="0" smtClean="0"/>
          </a:p>
          <a:p>
            <a:r>
              <a:rPr lang="pt-PT" dirty="0" smtClean="0"/>
              <a:t>Alteração do filtro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tem uma elevada latência</a:t>
            </a:r>
          </a:p>
        </p:txBody>
      </p:sp>
    </p:spTree>
    <p:custDataLst>
      <p:tags r:id="rId1"/>
    </p:custDataLst>
  </p:cSld>
  <p:clrMapOvr>
    <a:masterClrMapping/>
  </p:clrMapOvr>
  <p:transition advTm="1022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624168"/>
            <a:ext cx="8784976" cy="4325112"/>
          </a:xfrm>
        </p:spPr>
        <p:txBody>
          <a:bodyPr/>
          <a:lstStyle/>
          <a:p>
            <a:r>
              <a:rPr lang="pt-PT" dirty="0" smtClean="0"/>
              <a:t>Monitorização 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e a monitorização do processo alvo no 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ransition advTm="3249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Extensão do PCap/LSF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</a:t>
            </a:r>
            <a:r>
              <a:rPr lang="pt-PT" smtClean="0"/>
              <a:t>aptura e filtragem por processo no núcleo</a:t>
            </a:r>
          </a:p>
          <a:p>
            <a:pPr lvl="1"/>
            <a:r>
              <a:rPr lang="pt-PT" smtClean="0"/>
              <a:t>Monitorização do processo no núcleo</a:t>
            </a:r>
          </a:p>
          <a:p>
            <a:pPr lvl="1"/>
            <a:r>
              <a:rPr lang="en-US" smtClean="0"/>
              <a:t>M</a:t>
            </a:r>
            <a:r>
              <a:rPr lang="pt-PT" smtClean="0"/>
              <a:t>anter em tempo real o estado do processo alvo</a:t>
            </a:r>
          </a:p>
          <a:p>
            <a:pPr lvl="1"/>
            <a:r>
              <a:rPr lang="en-US" smtClean="0"/>
              <a:t>C</a:t>
            </a:r>
            <a:r>
              <a:rPr lang="pt-PT" smtClean="0"/>
              <a:t>aptura no LSF com base no estado do processo</a:t>
            </a:r>
          </a:p>
          <a:p>
            <a:pPr lvl="1"/>
            <a:r>
              <a:rPr lang="pt-PT" smtClean="0"/>
              <a:t>Manter compatibilidade com o sistema existente</a:t>
            </a:r>
          </a:p>
          <a:p>
            <a:pPr lvl="1"/>
            <a:r>
              <a:rPr lang="en-US" smtClean="0"/>
              <a:t>M</a:t>
            </a:r>
            <a:r>
              <a:rPr lang="pt-PT" smtClean="0"/>
              <a:t>anter a perturbação/sobrecarga mínima, especialmente quando não utilizado</a:t>
            </a:r>
          </a:p>
          <a:p>
            <a:pPr lvl="2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ransition advTm="5355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Monitorização de Rede orientada ao Processo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pt-PT" dirty="0" smtClean="0"/>
              <a:t>Dividido em 4 componentes</a:t>
            </a:r>
          </a:p>
          <a:p>
            <a:pPr lvl="1"/>
            <a:endParaRPr lang="pt-PT" dirty="0" smtClean="0"/>
          </a:p>
          <a:p>
            <a:pPr lvl="2">
              <a:buFont typeface="Arial" pitchFamily="34" charset="0"/>
              <a:buChar char="•"/>
            </a:pPr>
            <a:r>
              <a:rPr lang="pt-PT" dirty="0" smtClean="0"/>
              <a:t>Instrumentação de chamadas ao sistema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Estado do processo </a:t>
            </a:r>
          </a:p>
          <a:p>
            <a:pPr lvl="3">
              <a:buFont typeface="Arial" charset="0"/>
              <a:buChar char="•"/>
            </a:pPr>
            <a:r>
              <a:rPr lang="pt-PT" dirty="0" smtClean="0"/>
              <a:t>Relativo aos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Extensão ao filtro de pacotes do LSF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Controlo / API</a:t>
            </a:r>
          </a:p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ransition advTm="22292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660232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444208" y="4725144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37220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835292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445224"/>
            <a:ext cx="842493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8" idx="1"/>
            <a:endCxn id="18" idx="3"/>
          </p:cNvCxnSpPr>
          <p:nvPr/>
        </p:nvCxnSpPr>
        <p:spPr>
          <a:xfrm>
            <a:off x="6372200" y="15207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372200" y="11967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TCPDump</a:t>
            </a:r>
            <a:endParaRPr lang="pt-PT" dirty="0" smtClean="0"/>
          </a:p>
          <a:p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39552" y="126876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Gestor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2339588"/>
            <a:ext cx="4680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API de Controlo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331640" y="3203684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 smtClean="0"/>
              <a:t>KProbes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9952" y="4005064"/>
            <a:ext cx="1872208" cy="5847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Filtro de pacotes</a:t>
            </a:r>
          </a:p>
          <a:p>
            <a:r>
              <a:rPr lang="pt-PT" sz="1600" dirty="0" smtClean="0"/>
              <a:t>Ligação ao LSF</a:t>
            </a:r>
            <a:endParaRPr lang="pt-PT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4077072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Estado do</a:t>
            </a:r>
          </a:p>
          <a:p>
            <a:r>
              <a:rPr lang="pt-PT" dirty="0" smtClean="0"/>
              <a:t>processo</a:t>
            </a:r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23528" y="4005064"/>
            <a:ext cx="1800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Instrumentação das chamadas ao sistema</a:t>
            </a:r>
            <a:endParaRPr lang="pt-PT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948264" y="364502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 smtClean="0"/>
              <a:t>Hook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60232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AF_PACKET</a:t>
            </a:r>
            <a:endParaRPr lang="pt-PT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44208" y="47251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Controlador da placa de rede</a:t>
            </a:r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>
            <a:off x="6444208" y="566124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/>
          <p:cNvSpPr txBox="1"/>
          <p:nvPr/>
        </p:nvSpPr>
        <p:spPr>
          <a:xfrm>
            <a:off x="6444208" y="57959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Placa de rede</a:t>
            </a:r>
            <a:endParaRPr lang="pt-PT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9712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347864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644008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8244408" y="2276873"/>
            <a:ext cx="7920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Núcleo</a:t>
            </a:r>
            <a:endParaRPr lang="pt-PT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244408" y="5589240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Hardware</a:t>
            </a:r>
            <a:endParaRPr lang="pt-PT" sz="1200" dirty="0"/>
          </a:p>
        </p:txBody>
      </p:sp>
      <p:cxnSp>
        <p:nvCxnSpPr>
          <p:cNvPr id="43" name="Conexão recta unidireccional 42"/>
          <p:cNvCxnSpPr>
            <a:stCxn id="26" idx="2"/>
            <a:endCxn id="30" idx="0"/>
          </p:cNvCxnSpPr>
          <p:nvPr/>
        </p:nvCxnSpPr>
        <p:spPr>
          <a:xfrm flipH="1">
            <a:off x="1223628" y="3573016"/>
            <a:ext cx="756084" cy="43204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cta unidireccional 47"/>
          <p:cNvCxnSpPr>
            <a:stCxn id="30" idx="3"/>
            <a:endCxn id="29" idx="1"/>
          </p:cNvCxnSpPr>
          <p:nvPr/>
        </p:nvCxnSpPr>
        <p:spPr>
          <a:xfrm flipV="1">
            <a:off x="2123728" y="4400238"/>
            <a:ext cx="288032" cy="2032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cta unidireccional 52"/>
          <p:cNvCxnSpPr>
            <a:stCxn id="31" idx="1"/>
            <a:endCxn id="28" idx="3"/>
          </p:cNvCxnSpPr>
          <p:nvPr/>
        </p:nvCxnSpPr>
        <p:spPr>
          <a:xfrm flipH="1">
            <a:off x="6012160" y="3829690"/>
            <a:ext cx="936104" cy="46776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cta unidireccional 55"/>
          <p:cNvCxnSpPr>
            <a:stCxn id="28" idx="1"/>
            <a:endCxn id="29" idx="3"/>
          </p:cNvCxnSpPr>
          <p:nvPr/>
        </p:nvCxnSpPr>
        <p:spPr>
          <a:xfrm flipH="1">
            <a:off x="3707904" y="4297452"/>
            <a:ext cx="432048" cy="10278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252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5.8|1.2|0.1|0.1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5|0.1|0.1|0.1|0.1|0.1|0.1|0.1|0.1|0.1|0.2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3|0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8265</TotalTime>
  <Words>4047</Words>
  <Application>Microsoft Office PowerPoint</Application>
  <PresentationFormat>Apresentação no Ecrã (4:3)</PresentationFormat>
  <Paragraphs>499</Paragraphs>
  <Slides>33</Slides>
  <Notes>27</Notes>
  <HiddenSlides>13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4" baseType="lpstr">
      <vt:lpstr>Urbano</vt:lpstr>
      <vt:lpstr>Captura de tráfego de rede de um  processo com base no PCAP  Nuno Martins</vt:lpstr>
      <vt:lpstr>Monitorização</vt:lpstr>
      <vt:lpstr>Monitorização de rede</vt:lpstr>
      <vt:lpstr>Desafios da Monitorização de rede</vt:lpstr>
      <vt:lpstr>Desafios da Monitorização de rede relativos a um processo</vt:lpstr>
      <vt:lpstr>Abordagem seguida</vt:lpstr>
      <vt:lpstr>Extensão do PCap/LSF</vt:lpstr>
      <vt:lpstr>Arquitectura da solução (MRoP)</vt:lpstr>
      <vt:lpstr>Arquitectura da solução (II)</vt:lpstr>
      <vt:lpstr>Arquitectura da solução (III)</vt:lpstr>
      <vt:lpstr>Arquitectura da solução (IV)</vt:lpstr>
      <vt:lpstr>Arquitectura da solução (V)</vt:lpstr>
      <vt:lpstr>Funcionamento (p.e. recepção)</vt:lpstr>
      <vt:lpstr>Avaliação</vt:lpstr>
      <vt:lpstr>Avaliação (II)</vt:lpstr>
      <vt:lpstr>Avaliação de desempenho</vt:lpstr>
      <vt:lpstr>Avaliação de desempenho (II)</vt:lpstr>
      <vt:lpstr>Avaliação de desempenho (IV)</vt:lpstr>
      <vt:lpstr>Avaliação da sobrecarga da instrumentação</vt:lpstr>
      <vt:lpstr>Conclusões</vt:lpstr>
      <vt:lpstr>Obrigado   pela   atenção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  <vt:lpstr>Arquitectura da solução (II)</vt:lpstr>
      <vt:lpstr>Percursos … </vt:lpstr>
      <vt:lpstr>Fluxo de rede (recepção)</vt:lpstr>
      <vt:lpstr>Fluxo de rede (recepção)</vt:lpstr>
      <vt:lpstr>Fluxo de rede (recepção)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410</cp:revision>
  <dcterms:created xsi:type="dcterms:W3CDTF">2011-09-01T16:22:13Z</dcterms:created>
  <dcterms:modified xsi:type="dcterms:W3CDTF">2011-12-21T18:20:51Z</dcterms:modified>
</cp:coreProperties>
</file>