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8" r:id="rId3"/>
    <p:sldId id="299" r:id="rId4"/>
    <p:sldId id="279" r:id="rId5"/>
    <p:sldId id="273" r:id="rId6"/>
    <p:sldId id="260" r:id="rId7"/>
    <p:sldId id="270" r:id="rId8"/>
    <p:sldId id="269" r:id="rId9"/>
    <p:sldId id="300" r:id="rId10"/>
    <p:sldId id="274" r:id="rId11"/>
    <p:sldId id="276" r:id="rId12"/>
    <p:sldId id="277" r:id="rId13"/>
    <p:sldId id="292" r:id="rId14"/>
    <p:sldId id="293" r:id="rId15"/>
    <p:sldId id="294" r:id="rId16"/>
    <p:sldId id="295" r:id="rId17"/>
    <p:sldId id="301" r:id="rId18"/>
    <p:sldId id="271" r:id="rId19"/>
    <p:sldId id="302" r:id="rId20"/>
    <p:sldId id="297" r:id="rId21"/>
    <p:sldId id="283" r:id="rId22"/>
    <p:sldId id="284" r:id="rId23"/>
    <p:sldId id="286" r:id="rId24"/>
    <p:sldId id="282" r:id="rId25"/>
    <p:sldId id="281" r:id="rId26"/>
    <p:sldId id="265" r:id="rId27"/>
    <p:sldId id="291" r:id="rId28"/>
    <p:sldId id="285" r:id="rId29"/>
    <p:sldId id="261" r:id="rId30"/>
    <p:sldId id="259" r:id="rId31"/>
    <p:sldId id="268" r:id="rId32"/>
  </p:sldIdLst>
  <p:sldSz cx="9144000" cy="6858000" type="screen4x3"/>
  <p:notesSz cx="9874250" cy="6797675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6167" autoAdjust="0"/>
  </p:normalViewPr>
  <p:slideViewPr>
    <p:cSldViewPr>
      <p:cViewPr varScale="1">
        <p:scale>
          <a:sx n="59" d="100"/>
          <a:sy n="59" d="100"/>
        </p:scale>
        <p:origin x="-90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Sheet1!$B$2:$B$7</c:f>
              <c:numCache>
                <c:formatCode>0.0000</c:formatCode>
                <c:ptCount val="6"/>
                <c:pt idx="0">
                  <c:v>91.850799999999978</c:v>
                </c:pt>
                <c:pt idx="1">
                  <c:v>91.639099999999999</c:v>
                </c:pt>
                <c:pt idx="2">
                  <c:v>91.378999999999948</c:v>
                </c:pt>
                <c:pt idx="3">
                  <c:v>89.797500000000127</c:v>
                </c:pt>
                <c:pt idx="4">
                  <c:v>182.15730000000033</c:v>
                </c:pt>
                <c:pt idx="5">
                  <c:v>179.49300000000002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 formatCode="0.0000">
                  <c:v>91.85</c:v>
                </c:pt>
                <c:pt idx="1">
                  <c:v>91.647200000000026</c:v>
                </c:pt>
                <c:pt idx="2">
                  <c:v>91.253500000000003</c:v>
                </c:pt>
                <c:pt idx="3">
                  <c:v>89.800699999999992</c:v>
                </c:pt>
                <c:pt idx="4">
                  <c:v>188.71559999999957</c:v>
                </c:pt>
                <c:pt idx="5">
                  <c:v>179.62800000000001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Com TcpDump e módulo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91.885399999999919</c:v>
                </c:pt>
                <c:pt idx="1">
                  <c:v>91.667400000000001</c:v>
                </c:pt>
                <c:pt idx="2">
                  <c:v>91.26720000000023</c:v>
                </c:pt>
                <c:pt idx="3">
                  <c:v>89.846400000000003</c:v>
                </c:pt>
                <c:pt idx="4">
                  <c:v>182.01609999999999</c:v>
                </c:pt>
                <c:pt idx="5">
                  <c:v>179.6369</c:v>
                </c:pt>
              </c:numCache>
            </c:numRef>
          </c:val>
        </c:ser>
        <c:axId val="71386240"/>
        <c:axId val="71388160"/>
      </c:barChart>
      <c:catAx>
        <c:axId val="7138624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>
            <c:manualLayout>
              <c:xMode val="edge"/>
              <c:yMode val="edge"/>
              <c:x val="0.44432432805295002"/>
              <c:y val="0.88981208334873663"/>
            </c:manualLayout>
          </c:layout>
        </c:title>
        <c:numFmt formatCode="General" sourceLinked="1"/>
        <c:tickLblPos val="nextTo"/>
        <c:crossAx val="71388160"/>
        <c:crosses val="autoZero"/>
        <c:auto val="1"/>
        <c:lblAlgn val="ctr"/>
        <c:lblOffset val="100"/>
      </c:catAx>
      <c:valAx>
        <c:axId val="71388160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t-PT"/>
                  <a:t>Tempo (s)</a:t>
                </a:r>
              </a:p>
            </c:rich>
          </c:tx>
          <c:layout>
            <c:manualLayout>
              <c:xMode val="edge"/>
              <c:yMode val="edge"/>
              <c:x val="1.4212132813227503E-2"/>
              <c:y val="0.33453895727822858"/>
            </c:manualLayout>
          </c:layout>
        </c:title>
        <c:numFmt formatCode="0.0" sourceLinked="0"/>
        <c:tickLblPos val="nextTo"/>
        <c:crossAx val="71386240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Sheet1!$G$2</c:f>
              <c:strCache>
                <c:ptCount val="1"/>
                <c:pt idx="0">
                  <c:v>Original</c:v>
                </c:pt>
              </c:strCache>
            </c:strRef>
          </c:tx>
          <c:cat>
            <c:strRef>
              <c:f>Sheet1!$F$3:$F$4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Sheet1!$G$3:$G$4</c:f>
              <c:numCache>
                <c:formatCode>0.0000</c:formatCode>
                <c:ptCount val="2"/>
                <c:pt idx="0">
                  <c:v>182.15730000000033</c:v>
                </c:pt>
                <c:pt idx="1">
                  <c:v>179.49300000000002</c:v>
                </c:pt>
              </c:numCache>
            </c:numRef>
          </c:val>
        </c:ser>
        <c:ser>
          <c:idx val="1"/>
          <c:order val="1"/>
          <c:tx>
            <c:strRef>
              <c:f>Sheet1!$H$2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Sheet1!$F$3:$F$4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Sheet1!$H$3:$H$4</c:f>
              <c:numCache>
                <c:formatCode>General</c:formatCode>
                <c:ptCount val="2"/>
                <c:pt idx="0">
                  <c:v>188.71559999999957</c:v>
                </c:pt>
                <c:pt idx="1">
                  <c:v>179.62800000000001</c:v>
                </c:pt>
              </c:numCache>
            </c:numRef>
          </c:val>
        </c:ser>
        <c:ser>
          <c:idx val="2"/>
          <c:order val="2"/>
          <c:tx>
            <c:strRef>
              <c:f>Sheet1!$I$2</c:f>
              <c:strCache>
                <c:ptCount val="1"/>
                <c:pt idx="0">
                  <c:v>Com TcpDump e módulo</c:v>
                </c:pt>
              </c:strCache>
            </c:strRef>
          </c:tx>
          <c:cat>
            <c:strRef>
              <c:f>Sheet1!$F$3:$F$4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Sheet1!$I$3:$I$4</c:f>
              <c:numCache>
                <c:formatCode>General</c:formatCode>
                <c:ptCount val="2"/>
                <c:pt idx="0">
                  <c:v>182.01609999999999</c:v>
                </c:pt>
                <c:pt idx="1">
                  <c:v>179.6369</c:v>
                </c:pt>
              </c:numCache>
            </c:numRef>
          </c:val>
        </c:ser>
        <c:axId val="72254208"/>
        <c:axId val="72256128"/>
      </c:barChart>
      <c:catAx>
        <c:axId val="722542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/>
        </c:title>
        <c:numFmt formatCode="General" sourceLinked="1"/>
        <c:tickLblPos val="nextTo"/>
        <c:crossAx val="72256128"/>
        <c:crosses val="autoZero"/>
        <c:auto val="1"/>
        <c:lblAlgn val="ctr"/>
        <c:lblOffset val="100"/>
      </c:catAx>
      <c:valAx>
        <c:axId val="72256128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t-PT"/>
                  <a:t>tempo</a:t>
                </a:r>
                <a:r>
                  <a:rPr lang="pt-PT" baseline="0"/>
                  <a:t> (seg)</a:t>
                </a:r>
                <a:endParaRPr lang="pt-PT"/>
              </a:p>
            </c:rich>
          </c:tx>
          <c:layout/>
        </c:title>
        <c:numFmt formatCode="0.0" sourceLinked="0"/>
        <c:tickLblPos val="nextTo"/>
        <c:crossAx val="72254208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Sheet2!$B$1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Sheet2!$A$2:$A$7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Sheet2!$B$2:$B$7</c:f>
              <c:numCache>
                <c:formatCode>0.0000</c:formatCode>
                <c:ptCount val="6"/>
                <c:pt idx="0">
                  <c:v>-9.0000000000000247E-4</c:v>
                </c:pt>
                <c:pt idx="1">
                  <c:v>8.8000000000000248E-3</c:v>
                </c:pt>
                <c:pt idx="2">
                  <c:v>0.13730000000000001</c:v>
                </c:pt>
                <c:pt idx="3">
                  <c:v>3.600000000000006E-3</c:v>
                </c:pt>
                <c:pt idx="4">
                  <c:v>3.6003000000000012</c:v>
                </c:pt>
                <c:pt idx="5">
                  <c:v>7.5200000000000017E-2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TcpDump com módulo</c:v>
                </c:pt>
              </c:strCache>
            </c:strRef>
          </c:tx>
          <c:cat>
            <c:strRef>
              <c:f>Sheet2!$A$2:$A$7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Sheet2!$C$2:$C$7</c:f>
              <c:numCache>
                <c:formatCode>General</c:formatCode>
                <c:ptCount val="6"/>
                <c:pt idx="0" formatCode="0.0000">
                  <c:v>3.7700000000000011E-2</c:v>
                </c:pt>
                <c:pt idx="1">
                  <c:v>3.0900000000000011E-2</c:v>
                </c:pt>
                <c:pt idx="2">
                  <c:v>-0.12230000000000002</c:v>
                </c:pt>
                <c:pt idx="3">
                  <c:v>5.4500000000000014E-2</c:v>
                </c:pt>
                <c:pt idx="4">
                  <c:v>-7.7500000000000013E-2</c:v>
                </c:pt>
                <c:pt idx="5">
                  <c:v>8.0200000000000021E-2</c:v>
                </c:pt>
              </c:numCache>
            </c:numRef>
          </c:val>
        </c:ser>
        <c:axId val="72285568"/>
        <c:axId val="71775744"/>
      </c:barChart>
      <c:catAx>
        <c:axId val="722855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/>
        </c:title>
        <c:numFmt formatCode="General" sourceLinked="1"/>
        <c:tickLblPos val="nextTo"/>
        <c:crossAx val="71775744"/>
        <c:crosses val="autoZero"/>
        <c:auto val="1"/>
        <c:lblAlgn val="ctr"/>
        <c:lblOffset val="100"/>
      </c:catAx>
      <c:valAx>
        <c:axId val="71775744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t-PT" baseline="0"/>
                  <a:t>sobrecarga (%)</a:t>
                </a:r>
                <a:endParaRPr lang="pt-PT"/>
              </a:p>
            </c:rich>
          </c:tx>
          <c:layout>
            <c:manualLayout>
              <c:xMode val="edge"/>
              <c:yMode val="edge"/>
              <c:x val="0.319622655753241"/>
              <c:y val="3.2139286111066654E-4"/>
            </c:manualLayout>
          </c:layout>
        </c:title>
        <c:numFmt formatCode="0.00" sourceLinked="0"/>
        <c:tickLblPos val="nextTo"/>
        <c:crossAx val="72285568"/>
        <c:crosses val="autoZero"/>
        <c:crossBetween val="between"/>
      </c:valAx>
    </c:plotArea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Sheet2!$B$16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Sheet2!$A$17:$A$18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Sheet2!$B$17:$B$18</c:f>
              <c:numCache>
                <c:formatCode>0.0000</c:formatCode>
                <c:ptCount val="2"/>
                <c:pt idx="0">
                  <c:v>3.6003000000000012</c:v>
                </c:pt>
                <c:pt idx="1">
                  <c:v>7.5200000000000017E-2</c:v>
                </c:pt>
              </c:numCache>
            </c:numRef>
          </c:val>
        </c:ser>
        <c:ser>
          <c:idx val="1"/>
          <c:order val="1"/>
          <c:tx>
            <c:strRef>
              <c:f>Sheet2!$C$16</c:f>
              <c:strCache>
                <c:ptCount val="1"/>
                <c:pt idx="0">
                  <c:v>TcpDump com módulo</c:v>
                </c:pt>
              </c:strCache>
            </c:strRef>
          </c:tx>
          <c:cat>
            <c:strRef>
              <c:f>Sheet2!$A$17:$A$18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Sheet2!$C$17:$C$18</c:f>
              <c:numCache>
                <c:formatCode>General</c:formatCode>
                <c:ptCount val="2"/>
                <c:pt idx="0">
                  <c:v>-7.7500000000000013E-2</c:v>
                </c:pt>
                <c:pt idx="1">
                  <c:v>8.0200000000000021E-2</c:v>
                </c:pt>
              </c:numCache>
            </c:numRef>
          </c:val>
        </c:ser>
        <c:axId val="71796224"/>
        <c:axId val="71798144"/>
      </c:barChart>
      <c:catAx>
        <c:axId val="717962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/>
        </c:title>
        <c:numFmt formatCode="General" sourceLinked="1"/>
        <c:tickLblPos val="nextTo"/>
        <c:crossAx val="71798144"/>
        <c:crosses val="autoZero"/>
        <c:auto val="1"/>
        <c:lblAlgn val="ctr"/>
        <c:lblOffset val="100"/>
      </c:catAx>
      <c:valAx>
        <c:axId val="71798144"/>
        <c:scaling>
          <c:orientation val="minMax"/>
        </c:scaling>
        <c:axPos val="l"/>
        <c:majorGridlines/>
        <c:numFmt formatCode="0.00" sourceLinked="0"/>
        <c:tickLblPos val="nextTo"/>
        <c:crossAx val="71796224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BECB9-2F83-4596-B504-AC1E375931CE}" type="datetimeFigureOut">
              <a:rPr lang="pt-PT" smtClean="0"/>
              <a:pPr/>
              <a:t>12-12-2011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854EC-4436-4329-83DD-F91EF995C528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502731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C831C-B110-4E4E-9FCE-53887ECEDBF7}" type="datetimeFigureOut">
              <a:rPr lang="pt-PT" smtClean="0"/>
              <a:pPr/>
              <a:t>12-12-2011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987425" y="3228895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97A11-5CEE-4588-B832-132CDC30A06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119131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Boa tarde, </a:t>
            </a:r>
            <a:r>
              <a:rPr lang="pt-PT" baseline="0" dirty="0" smtClean="0"/>
              <a:t>venho apresentar um trabalho desenvolvido como parte da minha dissertação orientada pelo Professor Vítor Duarte, sobre a monitorização das </a:t>
            </a:r>
            <a:r>
              <a:rPr lang="pt-PT" baseline="0" dirty="0" err="1" smtClean="0"/>
              <a:t>interacções</a:t>
            </a:r>
            <a:r>
              <a:rPr lang="pt-PT" baseline="0" dirty="0" smtClean="0"/>
              <a:t> dos processos pela rede.</a:t>
            </a:r>
          </a:p>
          <a:p>
            <a:endParaRPr lang="pt-PT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A monitorização</a:t>
            </a:r>
            <a:r>
              <a:rPr lang="pt-PT" baseline="0" dirty="0" smtClean="0"/>
              <a:t> em geral é uma excelente forma de análise do funcionamento das aplicações ...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baseline="0" dirty="0" smtClean="0"/>
              <a:t>Em sistemas distribuídos permite-nos analisar as </a:t>
            </a:r>
            <a:r>
              <a:rPr lang="pt-PT" baseline="0" dirty="0" err="1" smtClean="0"/>
              <a:t>interacções</a:t>
            </a:r>
            <a:r>
              <a:rPr lang="pt-PT" baseline="0" dirty="0" smtClean="0"/>
              <a:t> pela rede, entre as várias entidades, verificando a </a:t>
            </a:r>
            <a:r>
              <a:rPr lang="pt-PT" baseline="0" dirty="0" err="1" smtClean="0"/>
              <a:t>correcção</a:t>
            </a:r>
            <a:r>
              <a:rPr lang="pt-PT" baseline="0" dirty="0" smtClean="0"/>
              <a:t>, desempenho, detectando problemas, etc.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entanto tem os problemas de identificar e capturar apenas a informação relevante: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exemplo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filtrando</a:t>
            </a:r>
            <a:r>
              <a:rPr lang="en-US" baseline="0" dirty="0" smtClean="0"/>
              <a:t> dos </a:t>
            </a:r>
            <a:r>
              <a:rPr lang="en-US" baseline="0" dirty="0" err="1" smtClean="0"/>
              <a:t>fluxos</a:t>
            </a:r>
            <a:r>
              <a:rPr lang="en-US" baseline="0" dirty="0" smtClean="0"/>
              <a:t> de dados </a:t>
            </a:r>
            <a:r>
              <a:rPr lang="en-US" baseline="0" dirty="0" err="1" smtClean="0"/>
              <a:t>num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computador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relevantes</a:t>
            </a:r>
            <a:r>
              <a:rPr lang="en-US" baseline="0" dirty="0" smtClean="0"/>
              <a:t>;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O</a:t>
            </a:r>
            <a:r>
              <a:rPr lang="pt-PT" baseline="0" dirty="0" smtClean="0"/>
              <a:t>u monitorizando aplicações onde os portos usados nem são conhecidos à priori;</a:t>
            </a:r>
          </a:p>
          <a:p>
            <a:endParaRPr lang="pt-PT" baseline="0" dirty="0" smtClean="0"/>
          </a:p>
          <a:p>
            <a:r>
              <a:rPr lang="pt-PT" baseline="0" dirty="0" smtClean="0"/>
              <a:t>Por fim, a monitorização pode causar uma maior sobrecarga no sistema, especialmente </a:t>
            </a:r>
            <a:r>
              <a:rPr lang="pt-PT" dirty="0" smtClean="0"/>
              <a:t>com elevado tráfego ou número de </a:t>
            </a:r>
            <a:r>
              <a:rPr lang="pt-PT" dirty="0" err="1" smtClean="0"/>
              <a:t>interacções</a:t>
            </a:r>
            <a:r>
              <a:rPr lang="pt-PT" dirty="0" smtClean="0"/>
              <a:t>, </a:t>
            </a:r>
            <a:r>
              <a:rPr lang="pt-PT" baseline="0" dirty="0" smtClean="0"/>
              <a:t>afectando o desempenho e alterando o comportamento dos processos.</a:t>
            </a:r>
          </a:p>
          <a:p>
            <a:endParaRPr lang="pt-PT" baseline="0" dirty="0" smtClean="0"/>
          </a:p>
          <a:p>
            <a:r>
              <a:rPr lang="pt-PT" baseline="0" dirty="0" smtClean="0"/>
              <a:t>Algumas abordagens na monitorização do tráfego de rede, podem ser ...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explicar</a:t>
            </a:r>
            <a:r>
              <a:rPr lang="en-US" dirty="0" smtClean="0"/>
              <a:t> </a:t>
            </a:r>
            <a:r>
              <a:rPr lang="en-US" dirty="0" err="1" smtClean="0"/>
              <a:t>porquê</a:t>
            </a:r>
            <a:r>
              <a:rPr lang="en-US" dirty="0" smtClean="0"/>
              <a:t> …)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perca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relevante</a:t>
            </a:r>
            <a:r>
              <a:rPr lang="en-US" dirty="0" smtClean="0"/>
              <a:t> e 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sobrecarga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introduzida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limita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abordagem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29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724839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...</a:t>
            </a:r>
            <a:r>
              <a:rPr lang="pt-PT" baseline="0" dirty="0" smtClean="0"/>
              <a:t> </a:t>
            </a:r>
            <a:r>
              <a:rPr lang="en-US" baseline="0" dirty="0" smtClean="0"/>
              <a:t>M</a:t>
            </a:r>
            <a:r>
              <a:rPr lang="pt-PT" baseline="0" dirty="0" err="1" smtClean="0"/>
              <a:t>onitorização</a:t>
            </a:r>
            <a:r>
              <a:rPr lang="pt-PT" baseline="0" dirty="0" smtClean="0"/>
              <a:t> apenas em nível utilizador;</a:t>
            </a:r>
          </a:p>
          <a:p>
            <a:r>
              <a:rPr lang="en-US" baseline="0" dirty="0" smtClean="0"/>
              <a:t>O</a:t>
            </a:r>
            <a:r>
              <a:rPr lang="pt-PT" baseline="0" dirty="0" smtClean="0"/>
              <a:t>u também com o auxilio do núcleo do sistema.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primeiro caso altera-se o programa ou suas bibliotecas instrumentando-os para detectar e recolher a informação relevante.</a:t>
            </a:r>
          </a:p>
          <a:p>
            <a:r>
              <a:rPr lang="pt-PT" baseline="0" dirty="0" smtClean="0"/>
              <a:t>Nem sempre é possível, pode sobrecarregar bastante o processo, e é efectuado caso a caso.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segundo caso, recorre-se a funcionalidades internas do sistema que permitem obter alguma informação eficientemente e independente do processo monitorizado.</a:t>
            </a:r>
          </a:p>
          <a:p>
            <a:r>
              <a:rPr lang="pt-PT" baseline="0" dirty="0" smtClean="0"/>
              <a:t>Por exemplo, a captura do tráfego de rede usando a biblioteca </a:t>
            </a:r>
            <a:r>
              <a:rPr lang="pt-PT" baseline="0" dirty="0" err="1" smtClean="0"/>
              <a:t>libpcap</a:t>
            </a:r>
            <a:r>
              <a:rPr lang="pt-PT" baseline="0" dirty="0" smtClean="0"/>
              <a:t>.</a:t>
            </a:r>
          </a:p>
          <a:p>
            <a:r>
              <a:rPr lang="pt-PT" baseline="0" dirty="0" smtClean="0"/>
              <a:t>Mas nestes casos, para obter a informação relevante, podemos de ter de monitorizar o processo alvo, para conseguir separar a informação relevante da dos restantes processos. Tal também pode ser feito com base em funcionalidades existentes no núcleo do sistema.</a:t>
            </a:r>
          </a:p>
          <a:p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30</a:t>
            </a:fld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A monitorização do processo alvo tem como objectivo observar portos e protocolos </a:t>
            </a:r>
            <a:r>
              <a:rPr lang="pt-PT" u="none" baseline="0" dirty="0" smtClean="0"/>
              <a:t>usados</a:t>
            </a:r>
            <a:r>
              <a:rPr lang="pt-PT" baseline="0" dirty="0" smtClean="0"/>
              <a:t> para poder identificar as </a:t>
            </a:r>
            <a:r>
              <a:rPr lang="pt-PT" baseline="0" dirty="0" err="1" smtClean="0"/>
              <a:t>interacções</a:t>
            </a:r>
            <a:r>
              <a:rPr lang="pt-PT" baseline="0" dirty="0" smtClean="0"/>
              <a:t> deste processo no resto de todo o tráfego de rede.</a:t>
            </a:r>
          </a:p>
          <a:p>
            <a:r>
              <a:rPr lang="pt-PT" baseline="0" dirty="0" smtClean="0"/>
              <a:t>Tal pode ser, como visto, instrumentando o programa (por exemplo algumas funções de chamadas ao sistema;</a:t>
            </a:r>
          </a:p>
          <a:p>
            <a:r>
              <a:rPr lang="pt-PT" baseline="0" dirty="0" smtClean="0"/>
              <a:t>Ou recorrendo aos mecanismos do núcleo como </a:t>
            </a:r>
            <a:r>
              <a:rPr lang="pt-PT" baseline="0" dirty="0" err="1" smtClean="0"/>
              <a:t>ptrace</a:t>
            </a:r>
            <a:r>
              <a:rPr lang="pt-PT" baseline="0" dirty="0" smtClean="0"/>
              <a:t> ou </a:t>
            </a:r>
            <a:r>
              <a:rPr lang="pt-PT" baseline="0" dirty="0" err="1" smtClean="0"/>
              <a:t>kprobes</a:t>
            </a:r>
            <a:r>
              <a:rPr lang="pt-PT" baseline="0" dirty="0" smtClean="0"/>
              <a:t>.</a:t>
            </a:r>
          </a:p>
          <a:p>
            <a:endParaRPr lang="pt-PT" baseline="0" dirty="0" smtClean="0"/>
          </a:p>
          <a:p>
            <a:r>
              <a:rPr lang="pt-PT" baseline="0" dirty="0" smtClean="0"/>
              <a:t>Para evitar capturar informação irrelevante que depois tem de ser filtrada, pode-se tentar usar os filtros existentes no </a:t>
            </a:r>
            <a:r>
              <a:rPr lang="pt-PT" baseline="0" dirty="0" err="1" smtClean="0"/>
              <a:t>libpcap</a:t>
            </a:r>
            <a:r>
              <a:rPr lang="pt-PT" baseline="0" dirty="0" smtClean="0"/>
              <a:t> que permitem que no próprio núcleo (usando </a:t>
            </a:r>
            <a:r>
              <a:rPr lang="pt-PT" baseline="0" dirty="0" err="1" smtClean="0"/>
              <a:t>linux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socket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filters</a:t>
            </a:r>
            <a:r>
              <a:rPr lang="pt-PT" baseline="0" dirty="0" smtClean="0"/>
              <a:t>) apenas algum do tráfego seja capturado e copiado para a ferramenta monitora.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entanto, manter estes filtros </a:t>
            </a:r>
            <a:r>
              <a:rPr lang="pt-PT" baseline="0" dirty="0" err="1" smtClean="0"/>
              <a:t>actualizados</a:t>
            </a:r>
            <a:r>
              <a:rPr lang="pt-PT" baseline="0" dirty="0" smtClean="0"/>
              <a:t>, quando desconhecemos os portos usados pelo processo ou este cria e </a:t>
            </a:r>
            <a:r>
              <a:rPr lang="pt-PT" baseline="0" dirty="0" err="1" smtClean="0"/>
              <a:t>destroi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sockets</a:t>
            </a:r>
            <a:r>
              <a:rPr lang="pt-PT" baseline="0" dirty="0" smtClean="0"/>
              <a:t> ao longo da sua execução trás grandes problemas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31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1742877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ângulo arredondado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ângulo arredondado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DFE200E-5E3D-443A-8128-360E1B4273B3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PT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4452-25FF-450D-AA53-60C22631FF3B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A751-DD81-434F-8D0D-A0F6502EF70B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B91E-7B8A-423A-8B0D-BD0D4BF78285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1D93-4982-484C-9E6B-1DEB63B99297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7B7F-9F7E-49D4-BF2C-D3DB5C15DED7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26" name="Marcador de Posição d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B921401-0971-4316-89C1-ACF96804946B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27" name="Marcador de Posição do Número do Diapositivo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8" name="Marcador de Posição do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9DC5304-7A0A-4DD1-BC1C-FB42FDF4A8F5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E187-9955-4630-9912-A621610C6847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FB78-06C4-4DE7-8651-27AE14E9AE98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AFAD-5534-41E9-968F-3B3BFA0947EA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ângulo arredondado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ângulo arredondado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6" name="Rec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7" name="Rec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1ADC3CB-1463-41E0-9C03-F76948C3E5C0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PT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980728"/>
            <a:ext cx="8458200" cy="2160239"/>
          </a:xfrm>
        </p:spPr>
        <p:txBody>
          <a:bodyPr>
            <a:normAutofit/>
          </a:bodyPr>
          <a:lstStyle/>
          <a:p>
            <a:pPr algn="ctr"/>
            <a:r>
              <a:rPr lang="pt-PT" sz="3200" dirty="0" smtClean="0"/>
              <a:t>Captura de tráfego de rede de um </a:t>
            </a:r>
            <a:br>
              <a:rPr lang="pt-PT" sz="3200" dirty="0" smtClean="0"/>
            </a:br>
            <a:r>
              <a:rPr lang="pt-PT" sz="3200" dirty="0" smtClean="0"/>
              <a:t>processo com base no PCAP</a:t>
            </a:r>
            <a:br>
              <a:rPr lang="pt-PT" sz="3200" dirty="0" smtClean="0"/>
            </a:br>
            <a:r>
              <a:rPr lang="pt-PT" sz="3200" dirty="0" smtClean="0"/>
              <a:t/>
            </a:r>
            <a:br>
              <a:rPr lang="pt-PT" sz="3200" dirty="0" smtClean="0"/>
            </a:br>
            <a:r>
              <a:rPr lang="pt-PT" sz="2800" i="1" dirty="0" smtClean="0"/>
              <a:t>Nuno Martins</a:t>
            </a:r>
            <a:endParaRPr lang="pt-PT" sz="3200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79712" y="4869160"/>
            <a:ext cx="9164960" cy="576064"/>
          </a:xfrm>
        </p:spPr>
        <p:txBody>
          <a:bodyPr>
            <a:normAutofit/>
          </a:bodyPr>
          <a:lstStyle/>
          <a:p>
            <a:r>
              <a:rPr lang="pt-PT" sz="1600" i="1" dirty="0" smtClean="0"/>
              <a:t>Sob a orientação do Professor Doutor Vítor Duarte</a:t>
            </a:r>
          </a:p>
          <a:p>
            <a:pPr algn="r"/>
            <a:endParaRPr lang="pt-PT" sz="1600" i="1" dirty="0"/>
          </a:p>
        </p:txBody>
      </p:sp>
      <p:pic>
        <p:nvPicPr>
          <p:cNvPr id="5" name="Imagem 4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3808" y="5445224"/>
            <a:ext cx="3182214" cy="49521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0" y="630932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22 de Dezembro de 2011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(III)</a:t>
            </a:r>
            <a:endParaRPr lang="pt-PT"/>
          </a:p>
        </p:txBody>
      </p:sp>
      <p:sp>
        <p:nvSpPr>
          <p:cNvPr id="7" name="Marcador de Posição de Conteúdo 6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68552"/>
          </a:xfrm>
        </p:spPr>
        <p:txBody>
          <a:bodyPr>
            <a:normAutofit/>
          </a:bodyPr>
          <a:lstStyle/>
          <a:p>
            <a:r>
              <a:rPr lang="pt-PT" dirty="0" smtClean="0"/>
              <a:t>Instrumentação das chamadas ao sistema</a:t>
            </a:r>
          </a:p>
          <a:p>
            <a:pPr lvl="1"/>
            <a:r>
              <a:rPr lang="pt-PT" dirty="0" smtClean="0"/>
              <a:t>Funções </a:t>
            </a:r>
            <a:r>
              <a:rPr lang="pt-PT" dirty="0" err="1" smtClean="0"/>
              <a:t>bind</a:t>
            </a:r>
            <a:r>
              <a:rPr lang="pt-PT" dirty="0" smtClean="0"/>
              <a:t>, </a:t>
            </a:r>
            <a:r>
              <a:rPr lang="pt-PT" dirty="0" err="1" smtClean="0"/>
              <a:t>accept</a:t>
            </a:r>
            <a:r>
              <a:rPr lang="pt-PT" dirty="0" smtClean="0"/>
              <a:t>, </a:t>
            </a:r>
            <a:r>
              <a:rPr lang="pt-PT" dirty="0" err="1" smtClean="0"/>
              <a:t>connect</a:t>
            </a:r>
            <a:r>
              <a:rPr lang="pt-PT" dirty="0" smtClean="0"/>
              <a:t>, </a:t>
            </a:r>
            <a:r>
              <a:rPr lang="pt-PT" dirty="0" err="1" smtClean="0"/>
              <a:t>sendto</a:t>
            </a:r>
            <a:r>
              <a:rPr lang="pt-PT" dirty="0" smtClean="0"/>
              <a:t>, </a:t>
            </a:r>
            <a:r>
              <a:rPr lang="pt-PT" dirty="0" err="1" smtClean="0"/>
              <a:t>recvfrom</a:t>
            </a:r>
            <a:r>
              <a:rPr lang="pt-PT" dirty="0" smtClean="0"/>
              <a:t>, </a:t>
            </a:r>
            <a:r>
              <a:rPr lang="pt-PT" dirty="0" err="1" smtClean="0"/>
              <a:t>sock_close</a:t>
            </a:r>
            <a:r>
              <a:rPr lang="pt-PT" dirty="0" smtClean="0"/>
              <a:t> </a:t>
            </a:r>
          </a:p>
          <a:p>
            <a:pPr lvl="1"/>
            <a:r>
              <a:rPr lang="pt-PT" dirty="0" smtClean="0"/>
              <a:t>Instrumentação utilizando o </a:t>
            </a:r>
            <a:r>
              <a:rPr lang="pt-PT" dirty="0" err="1" smtClean="0"/>
              <a:t>KProbes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Estado dos </a:t>
            </a:r>
            <a:r>
              <a:rPr lang="pt-PT" dirty="0" err="1" smtClean="0"/>
              <a:t>sockets</a:t>
            </a:r>
            <a:endParaRPr lang="pt-PT" dirty="0" smtClean="0"/>
          </a:p>
          <a:p>
            <a:pPr lvl="1"/>
            <a:r>
              <a:rPr lang="pt-PT" dirty="0" smtClean="0"/>
              <a:t>Árvore </a:t>
            </a:r>
            <a:r>
              <a:rPr lang="pt-PT" dirty="0" err="1" smtClean="0"/>
              <a:t>Red-Black</a:t>
            </a:r>
            <a:r>
              <a:rPr lang="pt-PT" dirty="0" smtClean="0"/>
              <a:t> (repositório)</a:t>
            </a:r>
          </a:p>
          <a:p>
            <a:pPr lvl="1"/>
            <a:r>
              <a:rPr lang="pt-PT" dirty="0" err="1" smtClean="0"/>
              <a:t>Actualizado</a:t>
            </a:r>
            <a:r>
              <a:rPr lang="pt-PT" dirty="0" smtClean="0"/>
              <a:t> pelos </a:t>
            </a:r>
            <a:r>
              <a:rPr lang="pt-PT" dirty="0" err="1" smtClean="0"/>
              <a:t>handlers</a:t>
            </a:r>
            <a:r>
              <a:rPr lang="pt-PT" dirty="0" smtClean="0"/>
              <a:t> das funções instrumentadas</a:t>
            </a:r>
          </a:p>
          <a:p>
            <a:pPr lvl="1"/>
            <a:r>
              <a:rPr lang="pt-PT" dirty="0" smtClean="0"/>
              <a:t>Serve de suporte ao filtro de pacotes</a:t>
            </a:r>
          </a:p>
          <a:p>
            <a:pPr>
              <a:buNone/>
            </a:pPr>
            <a:endParaRPr lang="pt-PT" dirty="0" smtClean="0"/>
          </a:p>
          <a:p>
            <a:pPr lvl="1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10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7984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(IV)</a:t>
            </a:r>
            <a:endParaRPr lang="pt-PT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5112"/>
          </a:xfrm>
        </p:spPr>
        <p:txBody>
          <a:bodyPr>
            <a:normAutofit lnSpcReduction="10000"/>
          </a:bodyPr>
          <a:lstStyle/>
          <a:p>
            <a:r>
              <a:rPr lang="pt-PT" dirty="0" smtClean="0"/>
              <a:t>Filtro de pacotes</a:t>
            </a:r>
          </a:p>
          <a:p>
            <a:pPr>
              <a:buNone/>
            </a:pPr>
            <a:endParaRPr lang="pt-PT" sz="1800" dirty="0" smtClean="0"/>
          </a:p>
          <a:p>
            <a:pPr lvl="1"/>
            <a:r>
              <a:rPr lang="pt-PT" dirty="0" smtClean="0"/>
              <a:t>Adicionado um </a:t>
            </a:r>
            <a:r>
              <a:rPr lang="pt-PT" i="1" dirty="0" err="1" smtClean="0"/>
              <a:t>hook</a:t>
            </a:r>
            <a:r>
              <a:rPr lang="pt-PT" dirty="0" smtClean="0"/>
              <a:t> ao código LSF </a:t>
            </a:r>
            <a:r>
              <a:rPr lang="pt-PT" dirty="0"/>
              <a:t>n</a:t>
            </a:r>
            <a:r>
              <a:rPr lang="pt-PT" dirty="0" smtClean="0"/>
              <a:t>o núcleo</a:t>
            </a:r>
          </a:p>
          <a:p>
            <a:pPr lvl="2"/>
            <a:r>
              <a:rPr lang="pt-PT" dirty="0" smtClean="0"/>
              <a:t>Depois de verificar os filtros LSF verifica se o pacote diz respeito ao processo alvo</a:t>
            </a:r>
          </a:p>
          <a:p>
            <a:pPr lvl="2"/>
            <a:r>
              <a:rPr lang="pt-PT" dirty="0" smtClean="0"/>
              <a:t>Quando o </a:t>
            </a:r>
            <a:r>
              <a:rPr lang="pt-PT" dirty="0" err="1" smtClean="0"/>
              <a:t>hook</a:t>
            </a:r>
            <a:r>
              <a:rPr lang="pt-PT" dirty="0" smtClean="0"/>
              <a:t> não está ligado apenas custa o teste dum booleano</a:t>
            </a:r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Permite a conjunção do filtro estático, definido na </a:t>
            </a:r>
            <a:r>
              <a:rPr lang="pt-PT" dirty="0" err="1" smtClean="0"/>
              <a:t>libpcap</a:t>
            </a:r>
            <a:r>
              <a:rPr lang="pt-PT" dirty="0" smtClean="0"/>
              <a:t>, com a filtragem dinâmica com base no processo</a:t>
            </a:r>
          </a:p>
          <a:p>
            <a:pPr lvl="1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11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(V)</a:t>
            </a:r>
            <a:endParaRPr lang="pt-PT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729712"/>
          </a:xfrm>
        </p:spPr>
        <p:txBody>
          <a:bodyPr/>
          <a:lstStyle/>
          <a:p>
            <a:r>
              <a:rPr lang="pt-PT" dirty="0" smtClean="0"/>
              <a:t>Controlo / API (para nível utilizador)</a:t>
            </a:r>
          </a:p>
          <a:p>
            <a:pPr lvl="1"/>
            <a:r>
              <a:rPr lang="pt-PT" dirty="0" smtClean="0"/>
              <a:t>Utilizando o sistema de ficheiros virtual </a:t>
            </a:r>
            <a:r>
              <a:rPr lang="pt-PT" dirty="0" err="1" smtClean="0"/>
              <a:t>DebugFs</a:t>
            </a:r>
            <a:endParaRPr lang="pt-PT" dirty="0" smtClean="0"/>
          </a:p>
          <a:p>
            <a:pPr lvl="2"/>
            <a:r>
              <a:rPr lang="pt-PT" dirty="0"/>
              <a:t>Ficheiros de </a:t>
            </a:r>
            <a:r>
              <a:rPr lang="pt-PT" dirty="0" smtClean="0"/>
              <a:t>controlo: </a:t>
            </a:r>
            <a:r>
              <a:rPr lang="pt-PT" dirty="0" err="1" smtClean="0"/>
              <a:t>pid</a:t>
            </a:r>
            <a:r>
              <a:rPr lang="pt-PT" dirty="0" smtClean="0"/>
              <a:t>, </a:t>
            </a:r>
            <a:r>
              <a:rPr lang="pt-PT" dirty="0" err="1" smtClean="0"/>
              <a:t>ppid</a:t>
            </a:r>
            <a:r>
              <a:rPr lang="pt-PT" dirty="0" smtClean="0"/>
              <a:t>, </a:t>
            </a:r>
            <a:r>
              <a:rPr lang="pt-PT" dirty="0" err="1" smtClean="0"/>
              <a:t>tgid</a:t>
            </a:r>
            <a:r>
              <a:rPr lang="pt-PT" dirty="0" smtClean="0"/>
              <a:t> e </a:t>
            </a:r>
            <a:r>
              <a:rPr lang="pt-PT" dirty="0" err="1" smtClean="0"/>
              <a:t>Option</a:t>
            </a:r>
            <a:endParaRPr lang="pt-PT" dirty="0"/>
          </a:p>
          <a:p>
            <a:pPr lvl="2"/>
            <a:r>
              <a:rPr lang="pt-PT" dirty="0" smtClean="0"/>
              <a:t>Ficheiros de estatísticas: </a:t>
            </a:r>
            <a:r>
              <a:rPr lang="pt-PT" dirty="0" err="1" smtClean="0"/>
              <a:t>filter_stats</a:t>
            </a:r>
            <a:r>
              <a:rPr lang="pt-PT" dirty="0" smtClean="0"/>
              <a:t>, </a:t>
            </a:r>
            <a:r>
              <a:rPr lang="pt-PT" dirty="0" err="1" smtClean="0"/>
              <a:t>monitor_stats</a:t>
            </a:r>
            <a:r>
              <a:rPr lang="pt-PT" dirty="0" smtClean="0"/>
              <a:t>, </a:t>
            </a:r>
            <a:r>
              <a:rPr lang="pt-PT" dirty="0" err="1" smtClean="0"/>
              <a:t>db_stats</a:t>
            </a:r>
            <a:endParaRPr lang="pt-PT" dirty="0" smtClean="0"/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Ficheiros apenas acessíveis ao utilizador </a:t>
            </a:r>
            <a:r>
              <a:rPr lang="pt-PT" dirty="0" err="1" smtClean="0"/>
              <a:t>root</a:t>
            </a:r>
            <a:endParaRPr lang="pt-PT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12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Interface </a:t>
            </a:r>
          </a:p>
          <a:p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157192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16216" y="3212976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3933056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868144" y="4509120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13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6966837" y="36984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5400000">
            <a:off x="6822821" y="4346531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4994603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39552" y="1412776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852936"/>
            <a:ext cx="3456384" cy="21602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740352" y="24928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16200000" flipH="1">
            <a:off x="3928574" y="2641558"/>
            <a:ext cx="566772" cy="172819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347 0.01365 -0.00295 0.02847 -0.00555 0.04259 C -0.00608 0.06851 -0.00625 0.09444 -0.00694 0.12037 C -0.00798 0.15833 -0.01059 0.12361 -0.00694 0.17592 C -0.00625 0.18726 0.00261 0.19583 0.00972 0.2 C 0.02639 0.20949 0.04149 0.21296 0.05972 0.21481 C 0.06719 0.2155 0.07448 0.21597 0.08195 0.21666 C 0.11702 0.22824 0.21684 0.21921 0.24722 0.21851 C 0.26528 0.21041 0.26111 0.16273 0.26111 0.14814 " pathEditMode="relative" ptsTypes="ffffffffA">
                                      <p:cBhvr>
                                        <p:cTn id="75" dur="20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347 0.01365 -0.00295 0.02847 -0.00555 0.04259 C -0.00608 0.06851 -0.00625 0.09444 -0.00694 0.12037 C -0.00798 0.15833 -0.01059 0.12361 -0.00694 0.17592 C -0.00625 0.18726 0.00261 0.19583 0.00972 0.2 C 0.02639 0.20949 0.04149 0.21296 0.05972 0.21481 C 0.06719 0.2155 0.07448 0.21597 0.08195 0.21666 C 0.11702 0.22824 0.21684 0.21921 0.24722 0.21851 C 0.26528 0.21041 0.26111 0.16273 0.26111 0.14814 " pathEditMode="relative" ptsTypes="ffffffffA">
                                      <p:cBhvr>
                                        <p:cTn id="77" dur="2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2" grpId="0" animBg="1"/>
      <p:bldP spid="24" grpId="0" animBg="1"/>
      <p:bldP spid="29" grpId="0" animBg="1"/>
      <p:bldP spid="30" grpId="0" animBg="1"/>
      <p:bldP spid="31" grpId="0" animBg="1"/>
      <p:bldP spid="32" grpId="0" build="allAtOnce" animBg="1"/>
      <p:bldP spid="32" grpId="1" build="allAtOnce" animBg="1"/>
      <p:bldP spid="38" grpId="0" animBg="1"/>
      <p:bldP spid="39" grpId="0" animBg="1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Interface </a:t>
            </a:r>
          </a:p>
          <a:p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157192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16216" y="3212976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3933056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868144" y="4509120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14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6966837" y="36984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5400000">
            <a:off x="6822821" y="4346531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4994603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915816" y="2420888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852936"/>
            <a:ext cx="3456384" cy="21602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740352" y="24928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16200000" flipH="1">
            <a:off x="3928574" y="2641558"/>
            <a:ext cx="566772" cy="172819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22222E-6 -1.56069E-6 C -0.03317 0.07445 -0.06633 0.14891 -0.00348 0.16833 C 0.05937 0.18775 0.31336 0.10798 0.37708 0.117 C 0.44079 0.12602 0.38645 0.19168 0.37881 0.22197 C 0.37117 0.25226 0.33975 0.28625 0.33159 0.29919 " pathEditMode="relative" ptsTypes="aaaaA">
                                      <p:cBhvr>
                                        <p:cTn id="6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Interface </a:t>
            </a:r>
          </a:p>
          <a:p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157192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16216" y="3212976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3933056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868144" y="4509120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15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6966837" y="36984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5400000">
            <a:off x="6822821" y="4346531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4994603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915816" y="2204864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852936"/>
            <a:ext cx="3456384" cy="21602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740352" y="24928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16200000" flipH="1">
            <a:off x="3928574" y="2641558"/>
            <a:ext cx="566772" cy="172819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6156176" y="4509120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C 0.00573 0.03079 0.00347 0.01574 -4.16667E-6 0.08334 C -0.00052 0.09213 -0.01094 0.09699 -0.01545 0.1 C -0.03247 0.11134 -0.05087 0.11921 -0.06667 0.13334 C -0.07118 0.14236 -0.07465 0.15139 -0.07778 0.16111 C -0.08142 0.17153 -0.08247 0.18241 -0.08611 0.19259 C -0.08733 0.20417 -0.08837 0.22986 -0.09878 0.23519 C -0.10972 0.24074 -0.12292 0.23843 -0.13472 0.24074 C -0.13872 0.24283 -0.14323 0.24375 -0.14722 0.2463 C -0.15382 0.2507 -0.16007 0.25671 -0.16667 0.26111 C -0.19219 0.27801 -0.16806 0.26898 -0.18333 0.27408 C -0.1908 0.28079 -0.19757 0.29028 -0.20417 0.29815 C -0.20851 0.30347 -0.21146 0.31134 -0.21667 0.31482 C -0.22066 0.31759 -0.22517 0.31921 -0.22917 0.32222 C -0.23212 0.32431 -0.23437 0.32824 -0.2375 0.32963 C -0.24201 0.33171 -0.24722 0.33403 -0.25139 0.33704 C -0.2658 0.34769 -0.25451 0.34213 -0.26389 0.3463 C -0.26684 0.35232 -0.26927 0.3588 -0.27222 0.36482 C -0.27344 0.37176 -0.27517 0.37824 -0.27639 0.38519 C -0.27691 0.39699 -0.27674 0.41042 -0.27917 0.42222 C -0.28021 0.42778 -0.2875 0.44329 -0.2875 0.4463 " pathEditMode="relative" ptsTypes="ffffffffffffffffffffA">
                                      <p:cBhvr>
                                        <p:cTn id="6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Interface </a:t>
            </a:r>
          </a:p>
          <a:p>
            <a:pPr algn="ctr"/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733256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580112" y="2420888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652120" y="3203684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436096" y="4941168"/>
            <a:ext cx="187220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16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5696982" y="297837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16200000">
            <a:off x="8172399" y="3789038"/>
            <a:ext cx="576065" cy="144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54986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059832" y="2420888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132856"/>
            <a:ext cx="2016224" cy="338437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6444208" y="177281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5400000" flipH="1" flipV="1">
            <a:off x="3991290" y="1849470"/>
            <a:ext cx="729372" cy="2016224"/>
          </a:xfrm>
          <a:prstGeom prst="bentConnector4">
            <a:avLst>
              <a:gd name="adj1" fmla="val -31342"/>
              <a:gd name="adj2" fmla="val 64286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244408" y="3212976"/>
            <a:ext cx="79208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400" i="1" dirty="0" err="1" smtClean="0"/>
              <a:t>hook</a:t>
            </a:r>
            <a:endParaRPr lang="pt-PT" sz="1400" i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7740352" y="4149080"/>
            <a:ext cx="136815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i="1" dirty="0" smtClean="0"/>
              <a:t>Filtro dinâmico</a:t>
            </a:r>
            <a:endParaRPr lang="pt-PT" sz="1400" i="1" dirty="0"/>
          </a:p>
        </p:txBody>
      </p:sp>
      <p:cxnSp>
        <p:nvCxnSpPr>
          <p:cNvPr id="28" name="Conexão recta unidireccional 27"/>
          <p:cNvCxnSpPr>
            <a:stCxn id="26" idx="1"/>
          </p:cNvCxnSpPr>
          <p:nvPr/>
        </p:nvCxnSpPr>
        <p:spPr>
          <a:xfrm rot="10800000" flipV="1">
            <a:off x="7236296" y="3366865"/>
            <a:ext cx="1008112" cy="14990"/>
          </a:xfrm>
          <a:prstGeom prst="straightConnector1">
            <a:avLst/>
          </a:prstGeom>
          <a:ln w="31750">
            <a:headEnd type="arrow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5.54913E-6 C 0.01546 0.06798 0.03108 0.13619 0.07205 0.1355 C 0.11303 0.1348 0.21146 -0.003 0.24567 -0.00485 C 0.27987 -0.0067 0.27223 0.1022 0.27726 0.12371 " pathEditMode="relative" ptsTypes="aa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26 0.1237 C 0.29878 0.17989 0.32049 0.2363 0.31406 0.27792 C 0.30764 0.31954 0.25122 0.357 0.23854 0.37364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Percursos …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17</a:t>
            </a:fld>
            <a:endParaRPr lang="pt-P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PT" dirty="0" smtClean="0"/>
              <a:t>Avaliação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/>
          </a:bodyPr>
          <a:lstStyle/>
          <a:p>
            <a:r>
              <a:rPr lang="pt-PT" dirty="0" smtClean="0"/>
              <a:t>Avaliação funcional</a:t>
            </a:r>
          </a:p>
          <a:p>
            <a:pPr lvl="1"/>
            <a:r>
              <a:rPr lang="pt-PT" dirty="0" smtClean="0"/>
              <a:t>Efectuada utilizando programas simples</a:t>
            </a:r>
          </a:p>
          <a:p>
            <a:pPr lvl="2"/>
            <a:r>
              <a:rPr lang="pt-PT" dirty="0" smtClean="0"/>
              <a:t>Transferências </a:t>
            </a:r>
            <a:r>
              <a:rPr lang="pt-PT" dirty="0" err="1" smtClean="0"/>
              <a:t>ftp</a:t>
            </a:r>
            <a:r>
              <a:rPr lang="pt-PT" dirty="0" smtClean="0"/>
              <a:t> e http</a:t>
            </a:r>
          </a:p>
          <a:p>
            <a:pPr lvl="2"/>
            <a:r>
              <a:rPr lang="pt-PT" dirty="0" smtClean="0"/>
              <a:t>Programas de teste</a:t>
            </a:r>
          </a:p>
          <a:p>
            <a:pPr lvl="1"/>
            <a:r>
              <a:rPr lang="pt-PT" dirty="0" smtClean="0"/>
              <a:t>Verificada a correcção/completude da captura efectuada </a:t>
            </a:r>
          </a:p>
          <a:p>
            <a:pPr lvl="2"/>
            <a:r>
              <a:rPr lang="en-US" dirty="0" smtClean="0"/>
              <a:t>V</a:t>
            </a:r>
            <a:r>
              <a:rPr lang="pt-PT" dirty="0" err="1" smtClean="0"/>
              <a:t>isualização</a:t>
            </a:r>
            <a:r>
              <a:rPr lang="pt-PT" dirty="0" smtClean="0"/>
              <a:t> usando </a:t>
            </a:r>
            <a:r>
              <a:rPr lang="pt-PT" dirty="0" err="1" smtClean="0"/>
              <a:t>Wireshark</a:t>
            </a:r>
            <a:endParaRPr lang="pt-PT" dirty="0" smtClean="0"/>
          </a:p>
          <a:p>
            <a:pPr lvl="1"/>
            <a:endParaRPr lang="pt-PT" dirty="0" smtClean="0"/>
          </a:p>
          <a:p>
            <a:pPr lvl="2"/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18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PT" dirty="0" smtClean="0"/>
              <a:t>Avaliação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/>
          </a:bodyPr>
          <a:lstStyle/>
          <a:p>
            <a:r>
              <a:rPr lang="pt-PT" dirty="0" smtClean="0"/>
              <a:t>Avaliação </a:t>
            </a:r>
            <a:r>
              <a:rPr lang="pt-PT" dirty="0" smtClean="0"/>
              <a:t>de desempenho</a:t>
            </a:r>
          </a:p>
          <a:p>
            <a:pPr lvl="1"/>
            <a:r>
              <a:rPr lang="en-US" dirty="0" smtClean="0"/>
              <a:t>S</a:t>
            </a:r>
            <a:r>
              <a:rPr lang="pt-PT" dirty="0" err="1" smtClean="0"/>
              <a:t>obrecarga</a:t>
            </a:r>
            <a:r>
              <a:rPr lang="pt-PT" dirty="0" smtClean="0"/>
              <a:t> face ao sistema original</a:t>
            </a:r>
          </a:p>
          <a:p>
            <a:pPr lvl="2"/>
            <a:r>
              <a:rPr lang="en-US" dirty="0" smtClean="0"/>
              <a:t>C</a:t>
            </a:r>
            <a:r>
              <a:rPr lang="pt-PT" dirty="0" err="1" smtClean="0"/>
              <a:t>aptura</a:t>
            </a:r>
            <a:r>
              <a:rPr lang="pt-PT" dirty="0" smtClean="0"/>
              <a:t> de tráfego usando </a:t>
            </a:r>
            <a:r>
              <a:rPr lang="pt-PT" dirty="0" err="1" smtClean="0"/>
              <a:t>tcpdump</a:t>
            </a:r>
            <a:r>
              <a:rPr lang="pt-PT" dirty="0" smtClean="0"/>
              <a:t> em testes de transferência de grandes volumes de dados</a:t>
            </a:r>
          </a:p>
          <a:p>
            <a:pPr lvl="1"/>
            <a:r>
              <a:rPr lang="en-US" dirty="0" smtClean="0"/>
              <a:t>S</a:t>
            </a:r>
            <a:r>
              <a:rPr lang="pt-PT" dirty="0" err="1" smtClean="0"/>
              <a:t>obrecarga</a:t>
            </a:r>
            <a:r>
              <a:rPr lang="pt-PT" dirty="0" smtClean="0"/>
              <a:t> introduzida pela instrumentação do processo</a:t>
            </a:r>
          </a:p>
          <a:p>
            <a:pPr lvl="2"/>
            <a:endParaRPr lang="pt-PT" dirty="0" smtClean="0"/>
          </a:p>
          <a:p>
            <a:pPr lvl="1"/>
            <a:endParaRPr lang="pt-PT" dirty="0" smtClean="0"/>
          </a:p>
          <a:p>
            <a:pPr lvl="2"/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19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066800"/>
          </a:xfrm>
        </p:spPr>
        <p:txBody>
          <a:bodyPr/>
          <a:lstStyle/>
          <a:p>
            <a:r>
              <a:rPr lang="pt-PT" dirty="0" smtClean="0"/>
              <a:t>Monitorização geral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89752"/>
          </a:xfrm>
        </p:spPr>
        <p:txBody>
          <a:bodyPr/>
          <a:lstStyle/>
          <a:p>
            <a:r>
              <a:rPr lang="pt-PT" dirty="0" smtClean="0"/>
              <a:t>Compreender o comportamento de execuções reais</a:t>
            </a:r>
          </a:p>
          <a:p>
            <a:r>
              <a:rPr lang="pt-PT" dirty="0" smtClean="0"/>
              <a:t>Análise dos recursos utilizados</a:t>
            </a:r>
          </a:p>
          <a:p>
            <a:r>
              <a:rPr lang="pt-PT" dirty="0" smtClean="0"/>
              <a:t>Perfil de utilização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PT" dirty="0" smtClean="0"/>
              <a:t>Avaliação </a:t>
            </a:r>
            <a:r>
              <a:rPr lang="pt-PT" dirty="0" smtClean="0"/>
              <a:t>de desempenho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5472608"/>
          </a:xfrm>
        </p:spPr>
        <p:txBody>
          <a:bodyPr>
            <a:normAutofit/>
          </a:bodyPr>
          <a:lstStyle/>
          <a:p>
            <a:r>
              <a:rPr lang="pt-PT" dirty="0" smtClean="0"/>
              <a:t>Duas máquinas ligadas </a:t>
            </a:r>
            <a:r>
              <a:rPr lang="pt-PT" dirty="0" err="1" smtClean="0"/>
              <a:t>directamente</a:t>
            </a:r>
            <a:endParaRPr lang="pt-PT" dirty="0" smtClean="0"/>
          </a:p>
          <a:p>
            <a:r>
              <a:rPr lang="pt-PT" dirty="0" smtClean="0"/>
              <a:t>Desempenho na transferência de 1 GB de dados através dos protocolos </a:t>
            </a:r>
            <a:r>
              <a:rPr lang="pt-PT" dirty="0" err="1" smtClean="0"/>
              <a:t>ftp</a:t>
            </a:r>
            <a:r>
              <a:rPr lang="pt-PT" dirty="0" smtClean="0"/>
              <a:t> e </a:t>
            </a:r>
            <a:r>
              <a:rPr lang="pt-PT" dirty="0" err="1" smtClean="0"/>
              <a:t>http</a:t>
            </a:r>
            <a:endParaRPr lang="pt-PT" dirty="0" smtClean="0"/>
          </a:p>
          <a:p>
            <a:pPr lvl="1"/>
            <a:r>
              <a:rPr lang="pt-PT" dirty="0" smtClean="0"/>
              <a:t>Capturar todo o tráfego através da biblioteca </a:t>
            </a:r>
            <a:r>
              <a:rPr lang="pt-PT" dirty="0" err="1" smtClean="0"/>
              <a:t>PCap</a:t>
            </a:r>
            <a:r>
              <a:rPr lang="pt-PT" dirty="0" smtClean="0"/>
              <a:t> com recurso </a:t>
            </a:r>
          </a:p>
          <a:p>
            <a:pPr lvl="1"/>
            <a:r>
              <a:rPr lang="pt-PT" dirty="0" smtClean="0"/>
              <a:t>Capturar através do filtro dinâmico</a:t>
            </a:r>
          </a:p>
          <a:p>
            <a:r>
              <a:rPr lang="pt-PT" dirty="0" smtClean="0"/>
              <a:t>Dois fluxos de dados onde se captura apenas um através do recurso ao filtro dinâmico</a:t>
            </a:r>
          </a:p>
          <a:p>
            <a:pPr lvl="1"/>
            <a:r>
              <a:rPr lang="pt-PT" dirty="0" smtClean="0"/>
              <a:t>A filtragem em nível utilizador ou através dos filtros estáticos do </a:t>
            </a:r>
            <a:r>
              <a:rPr lang="pt-PT" dirty="0" err="1" smtClean="0"/>
              <a:t>PCap</a:t>
            </a:r>
            <a:r>
              <a:rPr lang="pt-PT" dirty="0" smtClean="0"/>
              <a:t> aumenta a sobrecarga</a:t>
            </a:r>
            <a:endParaRPr lang="pt-PT" dirty="0" smtClean="0"/>
          </a:p>
          <a:p>
            <a:pPr lvl="2"/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20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mtClean="0"/>
              <a:t>Avaliação de desempenho (III)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21</a:t>
            </a:fld>
            <a:endParaRPr lang="pt-PT"/>
          </a:p>
        </p:txBody>
      </p:sp>
      <p:graphicFrame>
        <p:nvGraphicFramePr>
          <p:cNvPr id="6" name="Gráfico 5"/>
          <p:cNvGraphicFramePr>
            <a:graphicFrameLocks/>
          </p:cNvGraphicFramePr>
          <p:nvPr/>
        </p:nvGraphicFramePr>
        <p:xfrm>
          <a:off x="251520" y="2420888"/>
          <a:ext cx="8496944" cy="405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mtClean="0"/>
              <a:t>Avaliação de desempenho (IV)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22</a:t>
            </a:fld>
            <a:endParaRPr lang="pt-PT"/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923390044"/>
              </p:ext>
            </p:extLst>
          </p:nvPr>
        </p:nvGraphicFramePr>
        <p:xfrm>
          <a:off x="899592" y="1556792"/>
          <a:ext cx="7267327" cy="4395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987824" y="16288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+ 3.5 %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pt-PT" dirty="0" smtClean="0"/>
              <a:t>Avaliação de desempenho (II)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57192"/>
          </a:xfrm>
        </p:spPr>
        <p:txBody>
          <a:bodyPr/>
          <a:lstStyle/>
          <a:p>
            <a:r>
              <a:rPr lang="pt-PT" dirty="0" smtClean="0"/>
              <a:t>Avaliação da sobrecarga introduzida</a:t>
            </a:r>
          </a:p>
          <a:p>
            <a:pPr lvl="1"/>
            <a:r>
              <a:rPr lang="pt-PT" dirty="0" smtClean="0"/>
              <a:t>Instrumentação com </a:t>
            </a:r>
            <a:r>
              <a:rPr lang="pt-PT" dirty="0" err="1" smtClean="0"/>
              <a:t>KProbe</a:t>
            </a:r>
            <a:r>
              <a:rPr lang="pt-PT" dirty="0" smtClean="0"/>
              <a:t> da chamada ao sistema </a:t>
            </a:r>
            <a:r>
              <a:rPr lang="pt-PT" dirty="0" err="1" smtClean="0"/>
              <a:t>getpid</a:t>
            </a:r>
            <a:endParaRPr lang="pt-PT" dirty="0" smtClean="0"/>
          </a:p>
          <a:p>
            <a:pPr lvl="1">
              <a:buNone/>
            </a:pPr>
            <a:r>
              <a:rPr lang="pt-PT" dirty="0" smtClean="0"/>
              <a:t>                           </a:t>
            </a:r>
            <a:r>
              <a:rPr lang="pt-PT" sz="1400" dirty="0" smtClean="0"/>
              <a:t>Tempos médios por chamada (</a:t>
            </a:r>
            <a:r>
              <a:rPr lang="pt-PT" sz="1400" dirty="0" err="1" smtClean="0"/>
              <a:t>micro-segundos</a:t>
            </a:r>
            <a:r>
              <a:rPr lang="pt-PT" sz="1400" dirty="0" smtClean="0"/>
              <a:t>)</a:t>
            </a:r>
            <a:endParaRPr lang="pt-PT" dirty="0" smtClean="0"/>
          </a:p>
          <a:p>
            <a:pPr lvl="1"/>
            <a:endParaRPr lang="pt-PT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sz="1200" dirty="0" smtClean="0"/>
          </a:p>
          <a:p>
            <a:pPr lvl="1"/>
            <a:r>
              <a:rPr lang="en-US" dirty="0" err="1" smtClean="0"/>
              <a:t>Simulação</a:t>
            </a:r>
            <a:r>
              <a:rPr lang="en-US" dirty="0" smtClean="0"/>
              <a:t> d</a:t>
            </a:r>
            <a:r>
              <a:rPr lang="pt-PT" dirty="0" smtClean="0"/>
              <a:t>a criação e destruição de </a:t>
            </a:r>
            <a:r>
              <a:rPr lang="pt-PT" dirty="0" err="1" smtClean="0"/>
              <a:t>sockets</a:t>
            </a:r>
            <a:endParaRPr lang="pt-PT" dirty="0" smtClean="0"/>
          </a:p>
          <a:p>
            <a:pPr lvl="1">
              <a:buNone/>
            </a:pPr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23</a:t>
            </a:fld>
            <a:endParaRPr 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547664" y="3212976"/>
          <a:ext cx="6210690" cy="100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218"/>
                <a:gridCol w="2178242"/>
                <a:gridCol w="2070230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Instrumentado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    Sobrecarga</a:t>
                      </a: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0.1265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0.7366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0.6101</a:t>
                      </a:r>
                      <a:endParaRPr lang="pt-PT" sz="1600" baseline="30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547664" y="4797152"/>
          <a:ext cx="61206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0"/>
                <a:gridCol w="306034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>
                          <a:latin typeface="+mn-lt"/>
                        </a:rPr>
                        <a:t>Teste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Tempo</a:t>
                      </a:r>
                      <a:r>
                        <a:rPr lang="pt-PT" sz="1600" b="0" i="0" u="none" strike="noStrike" baseline="0" dirty="0" smtClean="0">
                          <a:latin typeface="+mn-lt"/>
                        </a:rPr>
                        <a:t> (</a:t>
                      </a:r>
                      <a:r>
                        <a:rPr lang="pt-PT" sz="1600" b="0" i="0" u="none" strike="noStrike" baseline="0" dirty="0" err="1" smtClean="0">
                          <a:latin typeface="+mn-lt"/>
                        </a:rPr>
                        <a:t>micro-segundos</a:t>
                      </a:r>
                      <a:r>
                        <a:rPr lang="pt-PT" sz="1600" b="0" i="0" u="none" strike="noStrike" baseline="0" dirty="0" smtClean="0">
                          <a:latin typeface="+mn-lt"/>
                        </a:rPr>
                        <a:t>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>
                          <a:latin typeface="+mn-lt"/>
                        </a:rPr>
                        <a:t>Adição </a:t>
                      </a:r>
                      <a:r>
                        <a:rPr lang="pt-PT" sz="1600" b="0" i="0" u="none" strike="noStrike" dirty="0" smtClean="0">
                          <a:latin typeface="+mn-lt"/>
                        </a:rPr>
                        <a:t>elementos (médio)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0.848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>
                          <a:latin typeface="+mn-lt"/>
                        </a:rPr>
                        <a:t>Remoção </a:t>
                      </a:r>
                      <a:r>
                        <a:rPr lang="pt-PT" sz="1600" b="0" i="0" u="none" strike="noStrike" dirty="0" smtClean="0">
                          <a:latin typeface="+mn-lt"/>
                        </a:rPr>
                        <a:t>elementos (médio)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0.659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 smtClean="0">
                          <a:latin typeface="+mn-lt"/>
                        </a:rPr>
                        <a:t>Pesquisa de</a:t>
                      </a:r>
                      <a:r>
                        <a:rPr lang="pt-PT" sz="1600" b="0" i="0" u="none" strike="noStrike" baseline="0" dirty="0" smtClean="0">
                          <a:latin typeface="+mn-lt"/>
                        </a:rPr>
                        <a:t> elementos (pior caso)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1.327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/>
          <a:lstStyle/>
          <a:p>
            <a:r>
              <a:rPr lang="pt-PT" dirty="0" smtClean="0"/>
              <a:t>Conclusões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>
            <a:normAutofit fontScale="92500"/>
          </a:bodyPr>
          <a:lstStyle/>
          <a:p>
            <a:r>
              <a:rPr lang="pt-PT" dirty="0" smtClean="0"/>
              <a:t>Implementado módulo de </a:t>
            </a:r>
            <a:r>
              <a:rPr lang="pt-PT" dirty="0"/>
              <a:t>extensão ao </a:t>
            </a:r>
            <a:r>
              <a:rPr lang="pt-PT" dirty="0" smtClean="0"/>
              <a:t>LSF/P</a:t>
            </a:r>
            <a:r>
              <a:rPr lang="en-US" dirty="0" smtClean="0"/>
              <a:t>C</a:t>
            </a:r>
            <a:r>
              <a:rPr lang="pt-PT" dirty="0" err="1" smtClean="0"/>
              <a:t>ap</a:t>
            </a:r>
            <a:r>
              <a:rPr lang="pt-PT" dirty="0" smtClean="0"/>
              <a:t> para filtragem orientada ao processo(s)</a:t>
            </a:r>
            <a:endParaRPr lang="pt-PT" dirty="0"/>
          </a:p>
          <a:p>
            <a:r>
              <a:rPr lang="pt-PT" dirty="0" smtClean="0"/>
              <a:t>Obtém durante a execução apenas a informação relevante</a:t>
            </a:r>
          </a:p>
          <a:p>
            <a:r>
              <a:rPr lang="pt-PT" dirty="0" smtClean="0"/>
              <a:t>Mantida a compatibilidade com os filtros existentes</a:t>
            </a:r>
            <a:endParaRPr lang="pt-PT" dirty="0"/>
          </a:p>
          <a:p>
            <a:r>
              <a:rPr lang="pt-PT" dirty="0" smtClean="0"/>
              <a:t>Sobrecarga mínima e permite melhores resultados que a captura original noutros casos</a:t>
            </a:r>
          </a:p>
          <a:p>
            <a:pPr lvl="1"/>
            <a:r>
              <a:rPr lang="pt-PT" dirty="0" smtClean="0"/>
              <a:t>Apenas captura um subconjunto do tráfego de rede</a:t>
            </a:r>
            <a:endParaRPr lang="pt-PT" dirty="0"/>
          </a:p>
          <a:p>
            <a:r>
              <a:rPr lang="pt-PT" dirty="0" smtClean="0"/>
              <a:t>Trabalho futuro:</a:t>
            </a:r>
          </a:p>
          <a:p>
            <a:pPr lvl="1"/>
            <a:r>
              <a:rPr lang="pt-PT" dirty="0" smtClean="0"/>
              <a:t>Disponibilização e testes para a comunidade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24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395536" y="1700808"/>
            <a:ext cx="8229600" cy="3096344"/>
          </a:xfrm>
        </p:spPr>
        <p:txBody>
          <a:bodyPr>
            <a:normAutofit/>
          </a:bodyPr>
          <a:lstStyle/>
          <a:p>
            <a:pPr algn="ctr"/>
            <a:r>
              <a:rPr lang="pt-PT" sz="3200" dirty="0" smtClean="0"/>
              <a:t/>
            </a:r>
            <a:br>
              <a:rPr lang="pt-PT" sz="3200" dirty="0" smtClean="0"/>
            </a:br>
            <a:endParaRPr lang="pt-PT" sz="3200" dirty="0"/>
          </a:p>
        </p:txBody>
      </p:sp>
      <p:sp>
        <p:nvSpPr>
          <p:cNvPr id="5" name="Título 6"/>
          <p:cNvSpPr txBox="1">
            <a:spLocks/>
          </p:cNvSpPr>
          <p:nvPr/>
        </p:nvSpPr>
        <p:spPr>
          <a:xfrm>
            <a:off x="251520" y="4221088"/>
            <a:ext cx="8229600" cy="10668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lvl="0" algn="ctr">
              <a:spcBef>
                <a:spcPct val="0"/>
              </a:spcBef>
            </a:pPr>
            <a:endParaRPr kumimoji="0" lang="pt-PT" sz="3200" b="0" i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25</a:t>
            </a:fld>
            <a:endParaRPr lang="pt-PT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57200" y="69269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Bibliografia</a:t>
            </a:r>
            <a:endParaRPr kumimoji="0" lang="pt-PT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066800"/>
          </a:xfrm>
        </p:spPr>
        <p:txBody>
          <a:bodyPr/>
          <a:lstStyle/>
          <a:p>
            <a:r>
              <a:rPr lang="pt-PT" smtClean="0"/>
              <a:t>Avaliação de desempenho (II)</a:t>
            </a:r>
            <a:endParaRPr lang="pt-PT"/>
          </a:p>
        </p:txBody>
      </p:sp>
      <p:graphicFrame>
        <p:nvGraphicFramePr>
          <p:cNvPr id="6" name="Marcador de Posição de Conteúdo 5"/>
          <p:cNvGraphicFramePr>
            <a:graphicFrameLocks noGrp="1"/>
          </p:cNvGraphicFramePr>
          <p:nvPr>
            <p:ph idx="1"/>
          </p:nvPr>
        </p:nvGraphicFramePr>
        <p:xfrm>
          <a:off x="611560" y="2420888"/>
          <a:ext cx="5328592" cy="1133475"/>
        </p:xfrm>
        <a:graphic>
          <a:graphicData uri="http://schemas.openxmlformats.org/drawingml/2006/table">
            <a:tbl>
              <a:tblPr/>
              <a:tblGrid>
                <a:gridCol w="1932613"/>
                <a:gridCol w="848126"/>
                <a:gridCol w="973259"/>
                <a:gridCol w="1574594"/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Teste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Original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Com </a:t>
                      </a:r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endParaRPr lang="pt-PT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Com </a:t>
                      </a:r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r>
                        <a:rPr lang="pt-PT" sz="1000" b="0" i="0" u="none" strike="noStrike">
                          <a:latin typeface="Arial"/>
                        </a:rPr>
                        <a:t> e módulo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FTP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91,8508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91,8500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91,8854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HTTP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91,6391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91,6472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91,6674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TCP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91,3790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91,2535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91,2672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UDP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89,7975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89,8007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89,8464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HTTP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182,1573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188,7156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182,0161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err="1">
                          <a:latin typeface="Arial"/>
                        </a:rPr>
                        <a:t>Iperf</a:t>
                      </a:r>
                      <a:r>
                        <a:rPr lang="pt-PT" sz="1000" b="0" i="0" u="none" strike="noStrike">
                          <a:latin typeface="Arial"/>
                        </a:rPr>
                        <a:t> – 1GB  UDP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179,4930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179,628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179,6369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26</a:t>
            </a:fld>
            <a:endParaRPr lang="pt-PT"/>
          </a:p>
        </p:txBody>
      </p:sp>
      <p:graphicFrame>
        <p:nvGraphicFramePr>
          <p:cNvPr id="7" name="Marcador de Posição de Conteúdo 6"/>
          <p:cNvGraphicFramePr>
            <a:graphicFrameLocks/>
          </p:cNvGraphicFramePr>
          <p:nvPr/>
        </p:nvGraphicFramePr>
        <p:xfrm>
          <a:off x="539552" y="4797152"/>
          <a:ext cx="4051300" cy="1133475"/>
        </p:xfrm>
        <a:graphic>
          <a:graphicData uri="http://schemas.openxmlformats.org/drawingml/2006/table">
            <a:tbl>
              <a:tblPr/>
              <a:tblGrid>
                <a:gridCol w="1816428"/>
                <a:gridCol w="912969"/>
                <a:gridCol w="1321903"/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Teste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Com </a:t>
                      </a:r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endParaRPr lang="pt-PT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r>
                        <a:rPr lang="pt-PT" sz="1000" b="0" i="0" u="none" strike="noStrike">
                          <a:latin typeface="Arial"/>
                        </a:rPr>
                        <a:t> com módulo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FTP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-0,0009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0,0377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HTTP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0,0088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0,0309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TCP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0,1373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-0,1223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UDP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0,0036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0,0545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HTTP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3,6003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-0,0775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err="1">
                          <a:latin typeface="Arial"/>
                        </a:rPr>
                        <a:t>Iperf</a:t>
                      </a:r>
                      <a:r>
                        <a:rPr lang="pt-PT" sz="1000" b="0" i="0" u="none" strike="noStrike">
                          <a:latin typeface="Arial"/>
                        </a:rPr>
                        <a:t> – 1GB  UDP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0,0752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0,0802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smtClean="0"/>
              <a:t>Avaliação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0152"/>
            <a:ext cx="8229600" cy="4829168"/>
          </a:xfrm>
        </p:spPr>
        <p:txBody>
          <a:bodyPr>
            <a:normAutofit/>
          </a:bodyPr>
          <a:lstStyle/>
          <a:p>
            <a:pPr lvl="2"/>
            <a:endParaRPr lang="pt-PT" smtClean="0"/>
          </a:p>
          <a:p>
            <a:pPr lvl="2"/>
            <a:r>
              <a:rPr lang="pt-PT" smtClean="0"/>
              <a:t>2 testes com tráfego paralelo</a:t>
            </a:r>
          </a:p>
          <a:p>
            <a:pPr lvl="2"/>
            <a:r>
              <a:rPr lang="pt-PT" smtClean="0"/>
              <a:t>Avaliação de desempenho no pior caso (4 testes) (em que se tenha de capturar tudo)</a:t>
            </a:r>
          </a:p>
          <a:p>
            <a:pPr lvl="2"/>
            <a:r>
              <a:rPr lang="pt-PT" smtClean="0"/>
              <a:t>Avaliação de desempenho com tráfego paralelo (capturar apenas um fluxo)</a:t>
            </a:r>
          </a:p>
          <a:p>
            <a:pPr lvl="1"/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27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248002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mtClean="0"/>
              <a:t>Avaliação de desempenho (V)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28</a:t>
            </a:fld>
            <a:endParaRPr lang="pt-PT"/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402441427"/>
              </p:ext>
            </p:extLst>
          </p:nvPr>
        </p:nvGraphicFramePr>
        <p:xfrm>
          <a:off x="-828600" y="1916832"/>
          <a:ext cx="5544616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122839546"/>
              </p:ext>
            </p:extLst>
          </p:nvPr>
        </p:nvGraphicFramePr>
        <p:xfrm>
          <a:off x="4716016" y="1916832"/>
          <a:ext cx="4572000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229600" cy="1066800"/>
          </a:xfrm>
        </p:spPr>
        <p:txBody>
          <a:bodyPr/>
          <a:lstStyle/>
          <a:p>
            <a:r>
              <a:rPr lang="pt-PT" smtClean="0"/>
              <a:t>Monitorização de rede ( II )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325112"/>
          </a:xfrm>
        </p:spPr>
        <p:txBody>
          <a:bodyPr/>
          <a:lstStyle/>
          <a:p>
            <a:r>
              <a:rPr lang="pt-PT" dirty="0" smtClean="0"/>
              <a:t>Abordagem 2 (usando </a:t>
            </a:r>
            <a:r>
              <a:rPr lang="pt-PT" dirty="0" err="1" smtClean="0"/>
              <a:t>libpcap</a:t>
            </a:r>
            <a:r>
              <a:rPr lang="pt-PT" dirty="0" smtClean="0"/>
              <a:t>)</a:t>
            </a:r>
          </a:p>
          <a:p>
            <a:pPr lvl="1"/>
            <a:r>
              <a:rPr lang="pt-PT" dirty="0" smtClean="0"/>
              <a:t>Problemas </a:t>
            </a:r>
            <a:r>
              <a:rPr lang="pt-PT" sz="1600" dirty="0" smtClean="0"/>
              <a:t>(para além dos referidos na monitorização do processo)</a:t>
            </a:r>
            <a:endParaRPr lang="pt-PT" dirty="0" smtClean="0"/>
          </a:p>
          <a:p>
            <a:pPr lvl="2"/>
            <a:r>
              <a:rPr lang="pt-PT" dirty="0" smtClean="0"/>
              <a:t>Actualização de Filtros</a:t>
            </a:r>
            <a:endParaRPr lang="pt-PT" dirty="0"/>
          </a:p>
        </p:txBody>
      </p:sp>
      <p:sp>
        <p:nvSpPr>
          <p:cNvPr id="4" name="Oval 3"/>
          <p:cNvSpPr/>
          <p:nvPr/>
        </p:nvSpPr>
        <p:spPr>
          <a:xfrm>
            <a:off x="323528" y="3933056"/>
            <a:ext cx="151216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539552" y="42210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Filtro </a:t>
            </a:r>
            <a:r>
              <a:rPr lang="pt-PT" err="1" smtClean="0"/>
              <a:t>bpf</a:t>
            </a:r>
            <a:endParaRPr lang="pt-PT"/>
          </a:p>
        </p:txBody>
      </p:sp>
      <p:sp>
        <p:nvSpPr>
          <p:cNvPr id="14" name="Seta para a direita 13"/>
          <p:cNvSpPr/>
          <p:nvPr/>
        </p:nvSpPr>
        <p:spPr>
          <a:xfrm>
            <a:off x="2195736" y="4437112"/>
            <a:ext cx="129614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Oval 14"/>
          <p:cNvSpPr/>
          <p:nvPr/>
        </p:nvSpPr>
        <p:spPr>
          <a:xfrm>
            <a:off x="3707904" y="4005064"/>
            <a:ext cx="151216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CaixaDeTexto 15"/>
          <p:cNvSpPr txBox="1"/>
          <p:nvPr/>
        </p:nvSpPr>
        <p:spPr>
          <a:xfrm>
            <a:off x="3707904" y="422108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Compilação e optimização</a:t>
            </a:r>
            <a:endParaRPr lang="pt-PT"/>
          </a:p>
        </p:txBody>
      </p:sp>
      <p:sp>
        <p:nvSpPr>
          <p:cNvPr id="17" name="Seta para a direita 16"/>
          <p:cNvSpPr/>
          <p:nvPr/>
        </p:nvSpPr>
        <p:spPr>
          <a:xfrm>
            <a:off x="5436096" y="4437112"/>
            <a:ext cx="129614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val 17"/>
          <p:cNvSpPr/>
          <p:nvPr/>
        </p:nvSpPr>
        <p:spPr>
          <a:xfrm>
            <a:off x="6804248" y="4077072"/>
            <a:ext cx="151216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>
            <a:off x="6876256" y="4149080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mtClean="0"/>
              <a:t>Drenagem e afectação do filtro</a:t>
            </a:r>
            <a:endParaRPr lang="pt-PT"/>
          </a:p>
        </p:txBody>
      </p:sp>
      <p:cxnSp>
        <p:nvCxnSpPr>
          <p:cNvPr id="21" name="Conexão recta unidireccional 20"/>
          <p:cNvCxnSpPr/>
          <p:nvPr/>
        </p:nvCxnSpPr>
        <p:spPr>
          <a:xfrm rot="10800000" flipH="1">
            <a:off x="467544" y="5447540"/>
            <a:ext cx="822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611560" y="580526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Latência de afectação de um filtro</a:t>
            </a:r>
            <a:endParaRPr lang="pt-PT"/>
          </a:p>
        </p:txBody>
      </p:sp>
      <p:cxnSp>
        <p:nvCxnSpPr>
          <p:cNvPr id="24" name="Conexão recta 23"/>
          <p:cNvCxnSpPr/>
          <p:nvPr/>
        </p:nvCxnSpPr>
        <p:spPr>
          <a:xfrm rot="10800000" flipV="1">
            <a:off x="467544" y="5301208"/>
            <a:ext cx="0" cy="285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23528" y="551723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0                                                                                                                                   tempo</a:t>
            </a:r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29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4" grpId="0" animBg="1"/>
      <p:bldP spid="15" grpId="0" animBg="1"/>
      <p:bldP spid="16" grpId="0"/>
      <p:bldP spid="17" grpId="0" animBg="1"/>
      <p:bldP spid="18" grpId="0" animBg="1"/>
      <p:bldP spid="19" grpId="0"/>
      <p:bldP spid="22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066800"/>
          </a:xfrm>
        </p:spPr>
        <p:txBody>
          <a:bodyPr/>
          <a:lstStyle/>
          <a:p>
            <a:r>
              <a:rPr lang="pt-PT" dirty="0" smtClean="0"/>
              <a:t>Monitorização de </a:t>
            </a:r>
            <a:r>
              <a:rPr lang="pt-PT" dirty="0" smtClean="0"/>
              <a:t>rede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61760"/>
          </a:xfrm>
        </p:spPr>
        <p:txBody>
          <a:bodyPr/>
          <a:lstStyle/>
          <a:p>
            <a:r>
              <a:rPr lang="pt-PT" dirty="0" smtClean="0"/>
              <a:t>Análise dos protocolos de comunicação</a:t>
            </a:r>
          </a:p>
          <a:p>
            <a:r>
              <a:rPr lang="pt-PT" dirty="0" smtClean="0"/>
              <a:t>Análise das </a:t>
            </a:r>
            <a:r>
              <a:rPr lang="pt-PT" dirty="0" err="1" smtClean="0"/>
              <a:t>interacções</a:t>
            </a:r>
            <a:r>
              <a:rPr lang="pt-PT" dirty="0" smtClean="0"/>
              <a:t> entre entidades distribuídas</a:t>
            </a:r>
          </a:p>
          <a:p>
            <a:r>
              <a:rPr lang="pt-PT" dirty="0" err="1" smtClean="0"/>
              <a:t>Detecção</a:t>
            </a:r>
            <a:r>
              <a:rPr lang="pt-PT" dirty="0" smtClean="0"/>
              <a:t> de falhas, erros, problemas de desempenho, outros...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34008"/>
            <a:ext cx="8229600" cy="1066800"/>
          </a:xfrm>
        </p:spPr>
        <p:txBody>
          <a:bodyPr>
            <a:normAutofit/>
          </a:bodyPr>
          <a:lstStyle/>
          <a:p>
            <a:r>
              <a:rPr lang="pt-PT" dirty="0" smtClean="0"/>
              <a:t> Monitorização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840192"/>
            <a:ext cx="8784976" cy="4325112"/>
          </a:xfrm>
        </p:spPr>
        <p:txBody>
          <a:bodyPr>
            <a:normAutofit lnSpcReduction="10000"/>
          </a:bodyPr>
          <a:lstStyle/>
          <a:p>
            <a:r>
              <a:rPr lang="pt-PT" dirty="0" smtClean="0"/>
              <a:t>Abordagens (para as interacções de um processo)</a:t>
            </a:r>
          </a:p>
          <a:p>
            <a:pPr lvl="1"/>
            <a:r>
              <a:rPr lang="pt-PT" dirty="0"/>
              <a:t>N</a:t>
            </a:r>
            <a:r>
              <a:rPr lang="pt-PT" dirty="0" smtClean="0"/>
              <a:t>ível utilizador (1)</a:t>
            </a:r>
          </a:p>
          <a:p>
            <a:pPr lvl="2"/>
            <a:r>
              <a:rPr lang="pt-PT" dirty="0" smtClean="0"/>
              <a:t>Instrumentação do programa ou bibliotecas para obter a informação relevante</a:t>
            </a:r>
          </a:p>
          <a:p>
            <a:pPr lvl="2"/>
            <a:endParaRPr lang="pt-PT" dirty="0" smtClean="0"/>
          </a:p>
          <a:p>
            <a:pPr lvl="1"/>
            <a:r>
              <a:rPr lang="pt-PT" dirty="0" smtClean="0"/>
              <a:t>Com auxílio do núcleo do sistema (2)</a:t>
            </a:r>
          </a:p>
          <a:p>
            <a:pPr lvl="2"/>
            <a:r>
              <a:rPr lang="pt-PT" dirty="0" smtClean="0"/>
              <a:t>exemplo</a:t>
            </a:r>
            <a:r>
              <a:rPr lang="en-US" dirty="0" smtClean="0"/>
              <a:t>: </a:t>
            </a:r>
            <a:r>
              <a:rPr lang="pt-PT" dirty="0" smtClean="0"/>
              <a:t>captura de pacotes através da biblioteca </a:t>
            </a:r>
            <a:r>
              <a:rPr lang="pt-PT" i="1" dirty="0" err="1" smtClean="0"/>
              <a:t>PCap</a:t>
            </a:r>
            <a:r>
              <a:rPr lang="pt-PT" dirty="0" smtClean="0"/>
              <a:t> </a:t>
            </a:r>
            <a:endParaRPr lang="pt-PT" dirty="0"/>
          </a:p>
          <a:p>
            <a:pPr lvl="2"/>
            <a:r>
              <a:rPr lang="pt-PT" dirty="0" smtClean="0"/>
              <a:t>monitorização do processo para obter as alterações nas interacções via rede</a:t>
            </a:r>
          </a:p>
          <a:p>
            <a:pPr lvl="2"/>
            <a:r>
              <a:rPr lang="pt-PT" dirty="0" smtClean="0"/>
              <a:t>filtrar a informação relevante</a:t>
            </a:r>
          </a:p>
          <a:p>
            <a:pPr lvl="8">
              <a:buNone/>
            </a:pPr>
            <a:r>
              <a:rPr lang="pt-PT" dirty="0" smtClean="0"/>
              <a:t>		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30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dirty="0" smtClean="0"/>
              <a:t>Monitorização de rede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08512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Monitorização do processo alvo </a:t>
            </a:r>
            <a:endParaRPr lang="pt-PT" dirty="0" smtClean="0"/>
          </a:p>
          <a:p>
            <a:pPr lvl="1"/>
            <a:r>
              <a:rPr lang="en-US" dirty="0" smtClean="0"/>
              <a:t>M</a:t>
            </a:r>
            <a:r>
              <a:rPr lang="pt-PT" dirty="0" err="1" smtClean="0"/>
              <a:t>anter</a:t>
            </a:r>
            <a:r>
              <a:rPr lang="pt-PT" dirty="0" smtClean="0"/>
              <a:t> actualizado o estado relativamente às interacções por rede (portos/</a:t>
            </a:r>
            <a:r>
              <a:rPr lang="pt-PT" i="1" dirty="0" err="1" smtClean="0"/>
              <a:t>sockets</a:t>
            </a:r>
            <a:r>
              <a:rPr lang="pt-PT" dirty="0" smtClean="0"/>
              <a:t>)</a:t>
            </a:r>
          </a:p>
          <a:p>
            <a:pPr lvl="2">
              <a:buNone/>
            </a:pPr>
            <a:endParaRPr lang="pt-PT" dirty="0" smtClean="0"/>
          </a:p>
          <a:p>
            <a:r>
              <a:rPr lang="pt-PT" dirty="0" smtClean="0"/>
              <a:t>Abordagem 1</a:t>
            </a:r>
          </a:p>
          <a:p>
            <a:pPr lvl="1"/>
            <a:r>
              <a:rPr lang="pt-PT" dirty="0"/>
              <a:t>Instrumentação das funções de rede (</a:t>
            </a:r>
            <a:r>
              <a:rPr lang="pt-PT" dirty="0" err="1" smtClean="0"/>
              <a:t>p.e</a:t>
            </a:r>
            <a:r>
              <a:rPr lang="pt-PT" dirty="0" smtClean="0"/>
              <a:t> na </a:t>
            </a:r>
            <a:r>
              <a:rPr lang="pt-PT" dirty="0" err="1" smtClean="0"/>
              <a:t>libC</a:t>
            </a:r>
            <a:r>
              <a:rPr lang="pt-PT" dirty="0" smtClean="0"/>
              <a:t>) e capturar os dados relevantes no processo alvo</a:t>
            </a:r>
          </a:p>
          <a:p>
            <a:r>
              <a:rPr lang="pt-PT" dirty="0" smtClean="0"/>
              <a:t>Abordagem 2</a:t>
            </a:r>
          </a:p>
          <a:p>
            <a:pPr lvl="1"/>
            <a:r>
              <a:rPr lang="pt-PT" dirty="0"/>
              <a:t>Instrumentação das funções de </a:t>
            </a:r>
            <a:r>
              <a:rPr lang="pt-PT" dirty="0" smtClean="0"/>
              <a:t>rede (</a:t>
            </a:r>
            <a:r>
              <a:rPr lang="pt-PT" dirty="0" err="1"/>
              <a:t>p.e</a:t>
            </a:r>
            <a:r>
              <a:rPr lang="pt-PT" dirty="0"/>
              <a:t> na </a:t>
            </a:r>
            <a:r>
              <a:rPr lang="pt-PT" dirty="0" err="1"/>
              <a:t>libC</a:t>
            </a:r>
            <a:r>
              <a:rPr lang="pt-PT" dirty="0" smtClean="0"/>
              <a:t>); </a:t>
            </a:r>
            <a:r>
              <a:rPr lang="pt-PT" dirty="0"/>
              <a:t>utilização do suporte do </a:t>
            </a:r>
            <a:r>
              <a:rPr lang="pt-PT" dirty="0" err="1"/>
              <a:t>ptrace</a:t>
            </a:r>
            <a:r>
              <a:rPr lang="pt-PT" dirty="0"/>
              <a:t>; instrumentação no núcleo das chamadas de rede (</a:t>
            </a:r>
            <a:r>
              <a:rPr lang="pt-PT" dirty="0" err="1"/>
              <a:t>p.e</a:t>
            </a:r>
            <a:r>
              <a:rPr lang="pt-PT" dirty="0"/>
              <a:t>. </a:t>
            </a:r>
            <a:r>
              <a:rPr lang="en-US" i="1" dirty="0" smtClean="0"/>
              <a:t>K</a:t>
            </a:r>
            <a:r>
              <a:rPr lang="pt-PT" i="1" dirty="0" err="1" smtClean="0"/>
              <a:t>Probes</a:t>
            </a:r>
            <a:r>
              <a:rPr lang="pt-PT" dirty="0" smtClean="0"/>
              <a:t>)</a:t>
            </a:r>
            <a:endParaRPr lang="pt-PT" dirty="0"/>
          </a:p>
          <a:p>
            <a:pPr lvl="1"/>
            <a:r>
              <a:rPr lang="pt-PT" dirty="0" smtClean="0"/>
              <a:t>Capturar todo o tráfego via </a:t>
            </a:r>
            <a:r>
              <a:rPr lang="pt-PT" dirty="0" err="1" smtClean="0"/>
              <a:t>PCap</a:t>
            </a:r>
            <a:r>
              <a:rPr lang="pt-PT" dirty="0" smtClean="0"/>
              <a:t> e filtrar com base no estado do processo</a:t>
            </a:r>
          </a:p>
          <a:p>
            <a:pPr lvl="1"/>
            <a:r>
              <a:rPr lang="pt-PT" dirty="0" smtClean="0"/>
              <a:t>Ou tentar manter actualizado </a:t>
            </a:r>
            <a:r>
              <a:rPr lang="pt-PT" dirty="0"/>
              <a:t>o </a:t>
            </a:r>
            <a:r>
              <a:rPr lang="pt-PT" dirty="0" smtClean="0"/>
              <a:t>filtro LSF </a:t>
            </a:r>
            <a:r>
              <a:rPr lang="pt-PT" dirty="0"/>
              <a:t>no núcleo via </a:t>
            </a:r>
            <a:r>
              <a:rPr lang="pt-PT" dirty="0" smtClean="0"/>
              <a:t>a </a:t>
            </a:r>
            <a:r>
              <a:rPr lang="pt-PT" smtClean="0"/>
              <a:t>biblioteca PCap</a:t>
            </a:r>
            <a:endParaRPr lang="pt-PT" dirty="0"/>
          </a:p>
          <a:p>
            <a:pPr lvl="1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31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229600" cy="1066800"/>
          </a:xfrm>
        </p:spPr>
        <p:txBody>
          <a:bodyPr/>
          <a:lstStyle/>
          <a:p>
            <a:r>
              <a:rPr lang="pt-PT" dirty="0" smtClean="0"/>
              <a:t>Problemas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484784"/>
            <a:ext cx="8229600" cy="5112568"/>
          </a:xfrm>
        </p:spPr>
        <p:txBody>
          <a:bodyPr>
            <a:normAutofit fontScale="92500" lnSpcReduction="20000"/>
          </a:bodyPr>
          <a:lstStyle/>
          <a:p>
            <a:pPr marL="411480" lvl="1" indent="0">
              <a:buNone/>
            </a:pPr>
            <a:endParaRPr lang="pt-PT" dirty="0" smtClean="0"/>
          </a:p>
          <a:p>
            <a:r>
              <a:rPr lang="pt-PT" dirty="0" smtClean="0"/>
              <a:t>Identificar e capturar apenas os fluxos de dados relevantes:</a:t>
            </a:r>
          </a:p>
          <a:p>
            <a:pPr lvl="1"/>
            <a:r>
              <a:rPr lang="pt-PT" dirty="0" smtClean="0"/>
              <a:t>Dificuldades acrescidas quando existem muitas outras interacções irrelevantes em curso</a:t>
            </a:r>
          </a:p>
          <a:p>
            <a:pPr lvl="1">
              <a:buNone/>
            </a:pPr>
            <a:endParaRPr lang="pt-PT" dirty="0" smtClean="0"/>
          </a:p>
          <a:p>
            <a:r>
              <a:rPr lang="pt-PT" dirty="0" smtClean="0"/>
              <a:t>Aplicações dinâmicas:</a:t>
            </a:r>
          </a:p>
          <a:p>
            <a:pPr lvl="1"/>
            <a:r>
              <a:rPr lang="pt-PT" dirty="0" smtClean="0"/>
              <a:t>Interacções variam durante a execução; </a:t>
            </a:r>
            <a:r>
              <a:rPr lang="pt-PT" dirty="0" err="1" smtClean="0"/>
              <a:t>p.e</a:t>
            </a:r>
            <a:r>
              <a:rPr lang="pt-PT" dirty="0" smtClean="0"/>
              <a:t>. portos desconhecidos </a:t>
            </a:r>
            <a:r>
              <a:rPr lang="pt-PT" i="1" dirty="0" smtClean="0"/>
              <a:t>a priori </a:t>
            </a:r>
          </a:p>
          <a:p>
            <a:pPr lvl="1">
              <a:buNone/>
            </a:pPr>
            <a:endParaRPr lang="pt-PT" dirty="0" smtClean="0"/>
          </a:p>
          <a:p>
            <a:r>
              <a:rPr lang="pt-PT" dirty="0" smtClean="0"/>
              <a:t>Sobrecarga do sistema quando se está a efectuar a monitorização:</a:t>
            </a:r>
          </a:p>
          <a:p>
            <a:pPr lvl="1"/>
            <a:r>
              <a:rPr lang="pt-PT" dirty="0" smtClean="0"/>
              <a:t>Principalmente com elevado tráfego ou um elevado número de interacções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dirty="0" smtClean="0"/>
              <a:t>Abordagem seguida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624168"/>
            <a:ext cx="8784976" cy="4325112"/>
          </a:xfrm>
        </p:spPr>
        <p:txBody>
          <a:bodyPr/>
          <a:lstStyle/>
          <a:p>
            <a:r>
              <a:rPr lang="pt-PT" dirty="0" smtClean="0"/>
              <a:t>Monitorização </a:t>
            </a:r>
            <a:r>
              <a:rPr lang="pt-PT" dirty="0" smtClean="0"/>
              <a:t>do processo alvo no núcleo</a:t>
            </a:r>
          </a:p>
          <a:p>
            <a:pPr lvl="2"/>
            <a:r>
              <a:rPr lang="pt-PT" dirty="0" smtClean="0"/>
              <a:t>Instrumentação das chamadas ao sistema através do </a:t>
            </a:r>
            <a:r>
              <a:rPr lang="pt-PT" dirty="0" err="1" smtClean="0"/>
              <a:t>KProbes</a:t>
            </a:r>
            <a:endParaRPr lang="pt-PT" dirty="0" smtClean="0"/>
          </a:p>
          <a:p>
            <a:pPr lvl="2"/>
            <a:endParaRPr lang="pt-PT" dirty="0" smtClean="0"/>
          </a:p>
          <a:p>
            <a:r>
              <a:rPr lang="pt-PT" dirty="0" smtClean="0"/>
              <a:t>Criar um novo filtro no núcleo com base no suporte da monitorização do processo</a:t>
            </a:r>
          </a:p>
          <a:p>
            <a:pPr lvl="2"/>
            <a:r>
              <a:rPr lang="pt-PT" dirty="0" smtClean="0"/>
              <a:t>Este novo filtro é uma conjunção do filtro estático definido </a:t>
            </a:r>
            <a:r>
              <a:rPr lang="pt-PT" dirty="0" smtClean="0"/>
              <a:t>através da biblioteca </a:t>
            </a:r>
            <a:r>
              <a:rPr lang="pt-PT" dirty="0" err="1" smtClean="0"/>
              <a:t>PCap</a:t>
            </a:r>
            <a:r>
              <a:rPr lang="pt-PT" dirty="0" smtClean="0"/>
              <a:t> </a:t>
            </a:r>
            <a:r>
              <a:rPr lang="pt-PT" dirty="0" smtClean="0"/>
              <a:t>e a monitorização do processo </a:t>
            </a:r>
            <a:r>
              <a:rPr lang="pt-PT" dirty="0" smtClean="0"/>
              <a:t>alvo no </a:t>
            </a:r>
            <a:r>
              <a:rPr lang="pt-PT" dirty="0" smtClean="0"/>
              <a:t>núcleo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5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066800"/>
          </a:xfrm>
        </p:spPr>
        <p:txBody>
          <a:bodyPr/>
          <a:lstStyle/>
          <a:p>
            <a:r>
              <a:rPr lang="pt-PT" smtClean="0"/>
              <a:t>Extensão do LSF/</a:t>
            </a:r>
            <a:r>
              <a:rPr lang="pt-PT" err="1" smtClean="0"/>
              <a:t>libPCap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0152"/>
            <a:ext cx="8229600" cy="4325112"/>
          </a:xfrm>
        </p:spPr>
        <p:txBody>
          <a:bodyPr/>
          <a:lstStyle/>
          <a:p>
            <a:r>
              <a:rPr lang="en-US" smtClean="0"/>
              <a:t>C</a:t>
            </a:r>
            <a:r>
              <a:rPr lang="pt-PT" err="1" smtClean="0"/>
              <a:t>aptura</a:t>
            </a:r>
            <a:r>
              <a:rPr lang="pt-PT" smtClean="0"/>
              <a:t> e filtragem por processo no núcleo</a:t>
            </a:r>
          </a:p>
          <a:p>
            <a:pPr lvl="1"/>
            <a:r>
              <a:rPr lang="pt-PT" smtClean="0"/>
              <a:t>Desafios</a:t>
            </a:r>
          </a:p>
          <a:p>
            <a:pPr lvl="2"/>
            <a:r>
              <a:rPr lang="pt-PT"/>
              <a:t>M</a:t>
            </a:r>
            <a:r>
              <a:rPr lang="pt-PT" smtClean="0"/>
              <a:t>onitorização do processo no núcleo</a:t>
            </a:r>
          </a:p>
          <a:p>
            <a:pPr lvl="2"/>
            <a:r>
              <a:rPr lang="en-US" smtClean="0"/>
              <a:t>M</a:t>
            </a:r>
            <a:r>
              <a:rPr lang="pt-PT" err="1" smtClean="0"/>
              <a:t>anter</a:t>
            </a:r>
            <a:r>
              <a:rPr lang="pt-PT" smtClean="0"/>
              <a:t> em tempo real o estado do processo alvo</a:t>
            </a:r>
          </a:p>
          <a:p>
            <a:pPr lvl="2"/>
            <a:r>
              <a:rPr lang="en-US" smtClean="0"/>
              <a:t>C</a:t>
            </a:r>
            <a:r>
              <a:rPr lang="pt-PT" err="1" smtClean="0"/>
              <a:t>aptura</a:t>
            </a:r>
            <a:r>
              <a:rPr lang="pt-PT" smtClean="0"/>
              <a:t> no LSF com base no estado do processo</a:t>
            </a:r>
          </a:p>
          <a:p>
            <a:pPr lvl="2"/>
            <a:r>
              <a:rPr lang="pt-PT" smtClean="0"/>
              <a:t>Manter compatibilidade com o sistema existente</a:t>
            </a:r>
          </a:p>
          <a:p>
            <a:pPr lvl="2"/>
            <a:r>
              <a:rPr lang="en-US" smtClean="0"/>
              <a:t>M</a:t>
            </a:r>
            <a:r>
              <a:rPr lang="pt-PT" err="1" smtClean="0"/>
              <a:t>anter</a:t>
            </a:r>
            <a:r>
              <a:rPr lang="pt-PT" smtClean="0"/>
              <a:t> a perturbação/sobrecarga mínima, especialmente quando não utilizado</a:t>
            </a:r>
          </a:p>
          <a:p>
            <a:pPr lvl="2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5112"/>
          </a:xfrm>
        </p:spPr>
        <p:txBody>
          <a:bodyPr/>
          <a:lstStyle/>
          <a:p>
            <a:r>
              <a:rPr lang="pt-PT" smtClean="0"/>
              <a:t>Dividido em 4 componentes</a:t>
            </a:r>
          </a:p>
          <a:p>
            <a:endParaRPr lang="pt-PT" smtClean="0"/>
          </a:p>
          <a:p>
            <a:pPr lvl="1">
              <a:buFont typeface="Arial" pitchFamily="34" charset="0"/>
              <a:buChar char="•"/>
            </a:pPr>
            <a:r>
              <a:rPr lang="pt-PT" smtClean="0"/>
              <a:t> Instrumentação de chamadas ao sistema</a:t>
            </a:r>
          </a:p>
          <a:p>
            <a:pPr lvl="1"/>
            <a:endParaRPr lang="pt-PT" smtClean="0"/>
          </a:p>
          <a:p>
            <a:pPr lvl="1">
              <a:buFont typeface="Arial" charset="0"/>
              <a:buChar char="•"/>
            </a:pPr>
            <a:r>
              <a:rPr lang="pt-PT" smtClean="0"/>
              <a:t> Estado dos portos/</a:t>
            </a:r>
            <a:r>
              <a:rPr lang="pt-PT" err="1" smtClean="0"/>
              <a:t>sockets</a:t>
            </a:r>
            <a:endParaRPr lang="pt-PT" smtClean="0"/>
          </a:p>
          <a:p>
            <a:pPr lvl="1"/>
            <a:endParaRPr lang="pt-PT" smtClean="0"/>
          </a:p>
          <a:p>
            <a:pPr lvl="1">
              <a:buFont typeface="Arial" charset="0"/>
              <a:buChar char="•"/>
            </a:pPr>
            <a:r>
              <a:rPr lang="pt-PT" smtClean="0"/>
              <a:t> Filtro de pacotes do LSF</a:t>
            </a:r>
          </a:p>
          <a:p>
            <a:pPr lvl="1"/>
            <a:endParaRPr lang="pt-PT" smtClean="0"/>
          </a:p>
          <a:p>
            <a:pPr lvl="1">
              <a:buFont typeface="Arial" charset="0"/>
              <a:buChar char="•"/>
            </a:pPr>
            <a:r>
              <a:rPr lang="pt-PT" smtClean="0"/>
              <a:t> Controlo / API</a:t>
            </a:r>
          </a:p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7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(II)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8</a:t>
            </a:fld>
            <a:endParaRPr lang="pt-PT"/>
          </a:p>
        </p:txBody>
      </p:sp>
      <p:pic>
        <p:nvPicPr>
          <p:cNvPr id="6" name="Marcador de Posição de Conteúdo 5" descr="bit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9179" y="1412776"/>
            <a:ext cx="6259349" cy="5040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6512" y="273968"/>
            <a:ext cx="8229600" cy="1066800"/>
          </a:xfrm>
        </p:spPr>
        <p:txBody>
          <a:bodyPr/>
          <a:lstStyle/>
          <a:p>
            <a:r>
              <a:rPr lang="pt-PT" dirty="0" err="1" smtClean="0"/>
              <a:t>Arquitectura</a:t>
            </a:r>
            <a:r>
              <a:rPr lang="pt-PT" dirty="0" smtClean="0"/>
              <a:t> da solução (II)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9</a:t>
            </a:fld>
            <a:endParaRPr lang="pt-PT"/>
          </a:p>
        </p:txBody>
      </p:sp>
      <p:sp>
        <p:nvSpPr>
          <p:cNvPr id="5" name="Rectângulo 4"/>
          <p:cNvSpPr/>
          <p:nvPr/>
        </p:nvSpPr>
        <p:spPr>
          <a:xfrm>
            <a:off x="2339752" y="1403484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ctângulo 9"/>
          <p:cNvSpPr/>
          <p:nvPr/>
        </p:nvSpPr>
        <p:spPr>
          <a:xfrm>
            <a:off x="683568" y="2276872"/>
            <a:ext cx="48245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ctângulo 10"/>
          <p:cNvSpPr/>
          <p:nvPr/>
        </p:nvSpPr>
        <p:spPr>
          <a:xfrm>
            <a:off x="251520" y="4005064"/>
            <a:ext cx="201622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ângulo 11"/>
          <p:cNvSpPr/>
          <p:nvPr/>
        </p:nvSpPr>
        <p:spPr>
          <a:xfrm>
            <a:off x="2411760" y="4005064"/>
            <a:ext cx="136815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ctângulo 12"/>
          <p:cNvSpPr/>
          <p:nvPr/>
        </p:nvSpPr>
        <p:spPr>
          <a:xfrm>
            <a:off x="4139952" y="4005064"/>
            <a:ext cx="1656184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ctângulo 13"/>
          <p:cNvSpPr/>
          <p:nvPr/>
        </p:nvSpPr>
        <p:spPr>
          <a:xfrm>
            <a:off x="1259632" y="3131676"/>
            <a:ext cx="136815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ctângulo 14"/>
          <p:cNvSpPr/>
          <p:nvPr/>
        </p:nvSpPr>
        <p:spPr>
          <a:xfrm>
            <a:off x="6660232" y="2276872"/>
            <a:ext cx="1368152" cy="2304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ctângulo 15"/>
          <p:cNvSpPr/>
          <p:nvPr/>
        </p:nvSpPr>
        <p:spPr>
          <a:xfrm>
            <a:off x="6444208" y="4725144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ctângulo 16"/>
          <p:cNvSpPr/>
          <p:nvPr/>
        </p:nvSpPr>
        <p:spPr>
          <a:xfrm>
            <a:off x="6948264" y="3645024"/>
            <a:ext cx="72008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ctângulo 17"/>
          <p:cNvSpPr/>
          <p:nvPr/>
        </p:nvSpPr>
        <p:spPr>
          <a:xfrm>
            <a:off x="6372200" y="1196752"/>
            <a:ext cx="180020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0" name="Conexão recta 19"/>
          <p:cNvCxnSpPr/>
          <p:nvPr/>
        </p:nvCxnSpPr>
        <p:spPr>
          <a:xfrm>
            <a:off x="395536" y="1988840"/>
            <a:ext cx="763284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cta 18"/>
          <p:cNvCxnSpPr/>
          <p:nvPr/>
        </p:nvCxnSpPr>
        <p:spPr>
          <a:xfrm>
            <a:off x="395536" y="5445224"/>
            <a:ext cx="792088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cta 21"/>
          <p:cNvCxnSpPr>
            <a:stCxn id="18" idx="1"/>
            <a:endCxn id="18" idx="3"/>
          </p:cNvCxnSpPr>
          <p:nvPr/>
        </p:nvCxnSpPr>
        <p:spPr>
          <a:xfrm>
            <a:off x="6372200" y="1520788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6372200" y="119675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TCPDump</a:t>
            </a:r>
            <a:endParaRPr lang="pt-PT" dirty="0" smtClean="0"/>
          </a:p>
          <a:p>
            <a:r>
              <a:rPr lang="pt-PT" dirty="0" smtClean="0"/>
              <a:t>Biblioteca </a:t>
            </a:r>
            <a:r>
              <a:rPr lang="pt-PT" dirty="0" err="1" smtClean="0"/>
              <a:t>PCap</a:t>
            </a:r>
            <a:endParaRPr lang="pt-PT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411760" y="14034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Monitor</a:t>
            </a:r>
            <a:endParaRPr lang="pt-PT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755576" y="2276872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API de Controlo</a:t>
            </a:r>
            <a:endParaRPr lang="pt-PT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331640" y="32036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KProbes</a:t>
            </a:r>
            <a:endParaRPr lang="pt-PT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4139952" y="4005064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Filtro de pacotes</a:t>
            </a:r>
          </a:p>
          <a:p>
            <a:r>
              <a:rPr lang="pt-PT" sz="1600" dirty="0" smtClean="0"/>
              <a:t>Ligação ao LSF</a:t>
            </a:r>
            <a:endParaRPr lang="pt-PT" sz="20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411760" y="4077072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Estado do</a:t>
            </a:r>
          </a:p>
          <a:p>
            <a:r>
              <a:rPr lang="pt-PT" dirty="0" smtClean="0"/>
              <a:t>processo</a:t>
            </a:r>
            <a:endParaRPr lang="pt-PT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23528" y="4005064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Instrumentação das chamadas ao sistema</a:t>
            </a:r>
            <a:endParaRPr lang="pt-PT" sz="16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6948264" y="364502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Hook</a:t>
            </a:r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660232" y="242088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AF_PACKET</a:t>
            </a:r>
            <a:endParaRPr lang="pt-PT" sz="16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444208" y="472514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Controlador da placa de rede</a:t>
            </a:r>
            <a:endParaRPr lang="pt-PT" dirty="0"/>
          </a:p>
        </p:txBody>
      </p:sp>
      <p:sp>
        <p:nvSpPr>
          <p:cNvPr id="35" name="Rectângulo 34"/>
          <p:cNvSpPr/>
          <p:nvPr/>
        </p:nvSpPr>
        <p:spPr>
          <a:xfrm>
            <a:off x="6444208" y="5661248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CaixaDeTexto 35"/>
          <p:cNvSpPr txBox="1"/>
          <p:nvPr/>
        </p:nvSpPr>
        <p:spPr>
          <a:xfrm>
            <a:off x="6444208" y="579597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Placa de rede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2954</TotalTime>
  <Words>1721</Words>
  <Application>Microsoft Office PowerPoint</Application>
  <PresentationFormat>Apresentação no Ecrã (4:3)</PresentationFormat>
  <Paragraphs>351</Paragraphs>
  <Slides>31</Slides>
  <Notes>6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31</vt:i4>
      </vt:variant>
    </vt:vector>
  </HeadingPairs>
  <TitlesOfParts>
    <vt:vector size="32" baseType="lpstr">
      <vt:lpstr>Urbano</vt:lpstr>
      <vt:lpstr>Captura de tráfego de rede de um  processo com base no PCAP  Nuno Martins</vt:lpstr>
      <vt:lpstr>Monitorização geral</vt:lpstr>
      <vt:lpstr>Monitorização de rede</vt:lpstr>
      <vt:lpstr>Problemas</vt:lpstr>
      <vt:lpstr>Abordagem seguida</vt:lpstr>
      <vt:lpstr>Extensão do LSF/libPCap</vt:lpstr>
      <vt:lpstr>Arquitectura da solução</vt:lpstr>
      <vt:lpstr>Arquitectura da solução (II)</vt:lpstr>
      <vt:lpstr>Arquitectura da solução (II)</vt:lpstr>
      <vt:lpstr>Arquitectura da solução (III)</vt:lpstr>
      <vt:lpstr>Arquitectura da solução (IV)</vt:lpstr>
      <vt:lpstr>Arquitectura da solução (V)</vt:lpstr>
      <vt:lpstr>Fluxo de rede (recepção)</vt:lpstr>
      <vt:lpstr>Fluxo de rede (recepção)</vt:lpstr>
      <vt:lpstr>Fluxo de rede (recepção)</vt:lpstr>
      <vt:lpstr>Fluxo de rede (recepção)</vt:lpstr>
      <vt:lpstr>Percursos … </vt:lpstr>
      <vt:lpstr>Avaliação</vt:lpstr>
      <vt:lpstr>Avaliação</vt:lpstr>
      <vt:lpstr>Avaliação de desempenho</vt:lpstr>
      <vt:lpstr>Avaliação de desempenho (III)</vt:lpstr>
      <vt:lpstr>Avaliação de desempenho (IV)</vt:lpstr>
      <vt:lpstr>Avaliação de desempenho (II)</vt:lpstr>
      <vt:lpstr>Conclusões</vt:lpstr>
      <vt:lpstr> </vt:lpstr>
      <vt:lpstr>Avaliação de desempenho (II)</vt:lpstr>
      <vt:lpstr>Avaliação</vt:lpstr>
      <vt:lpstr>Avaliação de desempenho (V)</vt:lpstr>
      <vt:lpstr>Monitorização de rede ( II )</vt:lpstr>
      <vt:lpstr> Monitorização </vt:lpstr>
      <vt:lpstr>Monitorização de rede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Pcap com filtragem  orientada ao processo</dc:title>
  <dc:creator>nunolabs</dc:creator>
  <cp:lastModifiedBy>Nuno Martins</cp:lastModifiedBy>
  <cp:revision>260</cp:revision>
  <dcterms:created xsi:type="dcterms:W3CDTF">2011-09-01T16:22:13Z</dcterms:created>
  <dcterms:modified xsi:type="dcterms:W3CDTF">2011-12-12T13:57:30Z</dcterms:modified>
</cp:coreProperties>
</file>