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11/4/2020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3870BA-0480-4826-B88E-857A6EEEA0B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190DC1-A4B4-4ADF-89FD-E8EAC4EA16C3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7FABA5-D396-4F4F-B281-B67E4BE18094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50FC08-8103-4C21-BA9C-2910D7896411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0468760-5EA1-4046-80E0-D52DD649D71B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E0BD8C76-6F21-4485-822D-98E4BDACACAE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22AE26E6-79AB-4181-BE5F-57566F9D4ABD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id="{FEDFB6D9-3FF7-4DDD-8961-B943311FAA53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93E6F-8E1B-42D6-9FF0-E05B88417D7B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EA43E58E-33DA-4A6E-942A-ECE259FA6429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D6F1FD-D894-46D9-A230-A07D1D1763F5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63EEAEFB-D2F3-44BE-8C96-82FF1B316505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70F91F-5583-4FD1-BD73-ACF0359112EE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8AA7549-F874-4C4B-AD12-DED9843AF3A7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" name="Freeform: Shape 12">
                <a:extLst>
                  <a:ext uri="{FF2B5EF4-FFF2-40B4-BE49-F238E27FC236}">
                    <a16:creationId xmlns:a16="http://schemas.microsoft.com/office/drawing/2014/main" id="{D96A7DFA-7807-4661-B63A-5F09033EA1CF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839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3259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324284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1586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639197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652580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184366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325377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902129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09532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78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EB94B0-2777-4941-B922-958A562A8C91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C1442B1-EE4D-4949-8E70-2E783C495D89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F396D99-D5BD-4533-A5B6-37A76EA8B07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96B869A-A237-4C3F-9BB1-9744C1354A60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B63B89D-6826-40E9-A7FE-6E88A5153CF8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3198CB-7EFB-4666-9871-5AF3D49CF9F1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5A1888F-4128-4CA9-AB76-7FB024219501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BEADFB-F676-4CDD-83C8-7B690EAEC0E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8C3685-1B38-4B40-B4B0-12E241C48AD3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93A5799E-A9C0-4A63-B964-DEA9F8B76CB9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D865202C-01D7-4C17-AC15-4F971ED5BF8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FA3B927-12F4-4F25-82E3-8704EB870AC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0986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648F7D-D527-4FD8-9D00-1DDC57AA2EF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8C63BB0-0DC4-4A8F-ADC3-0D3938353E62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9E93FEC-4921-413B-98B0-237C6687B1B2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204DEC3-4C16-461E-B13D-20174F616C03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7229DC3-FA25-477F-A3C4-EE671650DDEA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9B907BA-75F4-4FE3-A064-10D3A7D4FDE0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944FFD0-989D-4443-A315-CFB04A4E1D91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301848-3158-4328-8D2F-BFCC28725847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420B1B-0EDA-4DDE-882D-D269C00783AA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7691D7-1EC4-4035-81A2-13A191025679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862F35-4D87-44A0-8B68-97C57B546230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831A43-84DD-4085-A720-F40108C8DF1E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AB5B0-9BA6-4EF8-862C-0395CEFEBBFD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68BCFB8-68EE-4579-A2F8-B59DCB978A3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0B5EDF6-8786-41FB-92CE-DE6D8BE0CA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300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7D2CC3-B4FD-4D0C-AB9C-801722CF3A20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168E32-EBEC-4A87-A37A-6D63AD504C7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C88427D-B2AC-4884-988A-C37BAA659169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6CA949-B217-4FFF-BD6B-DF40C5B3461F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59CC516-D4FC-4D76-8085-93470AD2346D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7D2BFD-84A8-4034-920F-6A42178FDDD6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13349ED-8437-4B93-9C15-CA8CA44A0C8B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FBA2E4C-454B-4FF7-AD90-554B9D6A110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2B0EC9-9DE9-4458-BDDD-A9A88830DA6B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FE1280E1-09C0-4ABE-AC47-280B7E870820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C45FE3CF-D1D2-45D6-8755-2D406462E74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822FE70-E875-45B2-89F1-D1D5B6AF9FED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597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74B7E1-DDF0-4B9B-AD11-D07F328F325A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A7CF02-64F5-4415-85B8-E51D8A2B3D70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1B4F925-2B2A-467A-8437-760BD8FB529B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82CD27E-C8FC-4835-8B63-A9423913AF45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F6A365A-8CEA-497D-A68C-40305D408867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032838-434B-4FA7-89ED-1917684BF982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99B706-828C-4CFF-B29F-71505EE2EA6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54F162B-CC1E-4421-835E-D8DCC72823F8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D9E00A-7D42-4E5F-A58E-4520BF932DC9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6DE51E2B-5850-426C-8C06-3A51A884FE45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39EACEFB-62B6-40B3-AAC4-A79064E0AE49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6ACE039-4A22-488E-A355-D28FF3281D8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595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F03B15-699C-42A8-A305-3ADF02CCD6B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7B65702-DD97-48AE-8997-F94459A1F86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EDD079B-4F0A-41F7-93C8-A4435B300705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A9EC386-FB2A-4B50-BCD0-2004DAE901B7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7BB8945-C4B7-4BB2-A948-C9D83B0CC9B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AF257A-B8E8-4B4B-86A3-A72693D23975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9B0AE5A-AE3B-440E-98C8-C9EE7AF0E56D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022F2D-D8A5-40BB-ACDD-0D30A7E1723A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DADDFA-3B13-49BE-B874-432AF62FFC09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08BD9BCE-C725-47C9-A376-71628EF6C8BD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E455E614-133F-461C-936C-230D03D2B04A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24F2DA-2BA8-4262-BFA7-7A2D45D5AF97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870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1C430E-9AA7-4636-8B3F-CB66FD262A82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BB7DFAD7-51E3-4C5B-8975-18AE13E57C2A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C3C38C09-53C1-4D5C-9B3D-37A0912F1982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0821FE0B-854E-4D32-A20B-26B714FD87F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A112E0BB-5510-4ECE-BA3A-19607EFB322E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13D09F-2FBA-4DF9-A7F4-C5773AED1842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7FC03677-B17C-4D0C-BBEA-F34C9163D542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6">
              <a:extLst>
                <a:ext uri="{FF2B5EF4-FFF2-40B4-BE49-F238E27FC236}">
                  <a16:creationId xmlns:a16="http://schemas.microsoft.com/office/drawing/2014/main" id="{E8E13519-E2E9-4596-B3EB-83286373490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Freeform: Shape 23">
            <a:extLst>
              <a:ext uri="{FF2B5EF4-FFF2-40B4-BE49-F238E27FC236}">
                <a16:creationId xmlns:a16="http://schemas.microsoft.com/office/drawing/2014/main" id="{F39C4B36-38B8-4BBF-8884-106DF83108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982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3F70A2-E32A-46CA-9102-EEF71FDB6FC7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19747A-0777-4078-AAD8-9C8339D2CB49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9501EC7-B8E0-4837-BB35-36612983FCBD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DF76743-7863-4FA8-A486-0950438E8773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9D4460-F712-4849-B3D1-7A3BD5F37B8A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53C9A6-3569-4493-BF6F-49AD152CE06F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DB7734-050D-462A-A8C8-176E2AC081B2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39762FE-0739-4396-BAE4-DEEA8574397A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6D90AD-E689-4A6B-863C-D901E97C004C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6404B00F-09C5-452E-BE3C-B32203123587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FB2F7E8C-8E32-4788-AF19-6979A983529D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40B936-BDF2-464E-B801-9DF48EB7DC3D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254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77D294-91B7-45C1-A43E-4ECAF154B911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20A23D6-A159-40EF-889A-9838538C629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56E8C4-06D4-4B7D-9670-62450AEAB1E4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8EF2A8-5860-49CD-AAD4-453EFA758697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65FDE5-0AFF-4E4F-9EF2-650A533A9E3A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6165F3-20EB-46D0-907F-80073E31F1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E60FC4E-09C8-45D0-BEAA-B9B7FAD5CC17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2DB51AC-E3F3-4347-9E9A-86FA704D04F9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A6CD73-3E13-42A1-A7E6-787C23D181E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3D864BCC-7519-4953-8B8F-8FB273EB4FFD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8CDF6BF4-3D77-4AAF-B40B-78613C9F5DA9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CE78992-2D0C-4C54-AE05-F49836BD288D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471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0004A-101A-4739-AF8C-F58C0AB8C0C8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9">
            <a:extLst>
              <a:ext uri="{FF2B5EF4-FFF2-40B4-BE49-F238E27FC236}">
                <a16:creationId xmlns:a16="http://schemas.microsoft.com/office/drawing/2014/main" id="{131AB70F-3390-47A9-B2D5-D557EA226D22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A474DD37-FA5D-4C02-95F2-7ECBBD5B4FA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BF091DE8-FB39-4063-A62B-51CC91B90273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38EED0EF-A613-474F-B78B-B176371272C6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9EC59F9-EB6D-4691-AA13-68BACF1A8716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145858-60C5-43C6-8D5C-4D4F34150D4A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id="{371C4DB3-260F-4933-B5E7-4A9294426728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6">
              <a:extLst>
                <a:ext uri="{FF2B5EF4-FFF2-40B4-BE49-F238E27FC236}">
                  <a16:creationId xmlns:a16="http://schemas.microsoft.com/office/drawing/2014/main" id="{8F529E3F-8C2D-4E58-8248-3576A8F658D6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3E5DF7-412B-46BA-B6F1-EF9BCF309D34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8">
              <a:extLst>
                <a:ext uri="{FF2B5EF4-FFF2-40B4-BE49-F238E27FC236}">
                  <a16:creationId xmlns:a16="http://schemas.microsoft.com/office/drawing/2014/main" id="{116EFB0D-B3DC-4518-9829-C88B415A076F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2">
              <a:extLst>
                <a:ext uri="{FF2B5EF4-FFF2-40B4-BE49-F238E27FC236}">
                  <a16:creationId xmlns:a16="http://schemas.microsoft.com/office/drawing/2014/main" id="{A028A8EC-303C-4823-924F-D72F7A57387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7A7CB582-B871-4B9D-9330-C75817C3A06C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B92B2C1D-6F5D-45B7-8DDA-3423795640F8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8372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651" r:id="rId20"/>
    <p:sldLayoutId id="2147483661" r:id="rId21"/>
    <p:sldLayoutId id="2147483674" r:id="rId22"/>
    <p:sldLayoutId id="2147483665" r:id="rId23"/>
    <p:sldLayoutId id="2147483673" r:id="rId24"/>
    <p:sldLayoutId id="2147483675" r:id="rId25"/>
    <p:sldLayoutId id="2147483676" r:id="rId26"/>
    <p:sldLayoutId id="2147483672" r:id="rId2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713" y="561391"/>
            <a:ext cx="8676222" cy="1010817"/>
          </a:xfrm>
        </p:spPr>
        <p:txBody>
          <a:bodyPr/>
          <a:lstStyle/>
          <a:p>
            <a:r>
              <a:rPr lang="en-US" dirty="0" err="1"/>
              <a:t>Medknow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9113" y="5209078"/>
            <a:ext cx="3341106" cy="1087531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pt-PT" dirty="0"/>
              <a:t>Grupo 25 :</a:t>
            </a:r>
          </a:p>
          <a:p>
            <a:pPr marL="0" indent="0" algn="l">
              <a:spcBef>
                <a:spcPts val="400"/>
              </a:spcBef>
              <a:spcAft>
                <a:spcPts val="100"/>
              </a:spcAft>
              <a:buNone/>
            </a:pPr>
            <a:r>
              <a:rPr lang="pt-PT" dirty="0"/>
              <a:t>Guilherme Arede nº</a:t>
            </a:r>
            <a:r>
              <a:rPr lang="en-US" dirty="0"/>
              <a:t> 41548 </a:t>
            </a:r>
            <a:endParaRPr lang="pt-PT" dirty="0"/>
          </a:p>
          <a:p>
            <a:pPr marL="0" indent="0" algn="l">
              <a:spcBef>
                <a:spcPts val="400"/>
              </a:spcBef>
              <a:spcAft>
                <a:spcPts val="100"/>
              </a:spcAft>
              <a:buNone/>
            </a:pPr>
            <a:r>
              <a:rPr lang="pt-PT" dirty="0"/>
              <a:t>Nuno Gomes nº 44021</a:t>
            </a:r>
          </a:p>
        </p:txBody>
      </p:sp>
      <p:pic>
        <p:nvPicPr>
          <p:cNvPr id="1026" name="Picture 2" descr="ISEL">
            <a:extLst>
              <a:ext uri="{FF2B5EF4-FFF2-40B4-BE49-F238E27FC236}">
                <a16:creationId xmlns:a16="http://schemas.microsoft.com/office/drawing/2014/main" id="{244A2A96-B00D-4DFB-9308-863E97B8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621" y="279917"/>
            <a:ext cx="294322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9979F34-F2A9-4FDE-8939-93384510F1E4}"/>
              </a:ext>
            </a:extLst>
          </p:cNvPr>
          <p:cNvSpPr txBox="1">
            <a:spLocks/>
          </p:cNvSpPr>
          <p:nvPr/>
        </p:nvSpPr>
        <p:spPr>
          <a:xfrm>
            <a:off x="1369113" y="2705749"/>
            <a:ext cx="8676222" cy="1010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CE2D008-97B6-44B4-AF8E-516A0D0E6497}"/>
              </a:ext>
            </a:extLst>
          </p:cNvPr>
          <p:cNvSpPr txBox="1">
            <a:spLocks/>
          </p:cNvSpPr>
          <p:nvPr/>
        </p:nvSpPr>
        <p:spPr>
          <a:xfrm>
            <a:off x="2671985" y="3429000"/>
            <a:ext cx="6070478" cy="13514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Aprendizagem</a:t>
            </a:r>
            <a:r>
              <a:rPr lang="en-US" dirty="0"/>
              <a:t> e </a:t>
            </a:r>
            <a:r>
              <a:rPr lang="en-US" dirty="0" err="1"/>
              <a:t>mineração</a:t>
            </a:r>
            <a:r>
              <a:rPr lang="en-US" dirty="0"/>
              <a:t> de dados</a:t>
            </a:r>
          </a:p>
          <a:p>
            <a:r>
              <a:rPr lang="en-US" dirty="0" err="1"/>
              <a:t>Mestrado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Licenciatura</a:t>
            </a:r>
            <a:r>
              <a:rPr lang="en-US" dirty="0"/>
              <a:t> de </a:t>
            </a:r>
            <a:r>
              <a:rPr lang="en-US" dirty="0" err="1"/>
              <a:t>Engenharia</a:t>
            </a:r>
            <a:r>
              <a:rPr lang="en-US" dirty="0"/>
              <a:t> </a:t>
            </a:r>
            <a:r>
              <a:rPr lang="en-US" dirty="0" err="1"/>
              <a:t>Informática</a:t>
            </a:r>
            <a:r>
              <a:rPr lang="en-US" dirty="0"/>
              <a:t> e de </a:t>
            </a:r>
            <a:r>
              <a:rPr lang="en-US" dirty="0" err="1"/>
              <a:t>computadores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84775"/>
          </a:xfrm>
        </p:spPr>
        <p:txBody>
          <a:bodyPr/>
          <a:lstStyle/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diário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135278"/>
            <a:ext cx="8296828" cy="4179797"/>
          </a:xfrm>
        </p:spPr>
        <p:txBody>
          <a:bodyPr/>
          <a:lstStyle/>
          <a:p>
            <a:r>
              <a:rPr lang="pt-PT" sz="2000" dirty="0">
                <a:solidFill>
                  <a:schemeClr val="tx1"/>
                </a:solidFill>
                <a:effectLst/>
              </a:rPr>
              <a:t>- Medição de indicadores de saúde ocular, de forma a posteriormente auxiliar uma escolha mais informada de um tratamento, no caso de ser necessário.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pt-PT" sz="2000" dirty="0">
                <a:solidFill>
                  <a:schemeClr val="tx1"/>
                </a:solidFill>
                <a:effectLst/>
              </a:rPr>
              <a:t>- Diagnóstico de doenças oculares, especificamente as três doenças oculares mais comuns no geral da população que são hipermetropia, miopia e astigmatismo.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pt-PT" sz="2000" dirty="0">
                <a:solidFill>
                  <a:schemeClr val="tx1"/>
                </a:solidFill>
                <a:effectLst/>
              </a:rPr>
              <a:t>- Elaboração de tratamento. No caso de ser diagnosticada uma doença ocular a um paciente será proposto um tratamento. O tratamento atribuído serão lentes oculares para correção de visão. Estas são identificadas pela sua rigidez, das quais as mais populares são as rígidas e as moles.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79" y="751586"/>
            <a:ext cx="7029465" cy="1905000"/>
          </a:xfrm>
        </p:spPr>
        <p:txBody>
          <a:bodyPr/>
          <a:lstStyle/>
          <a:p>
            <a:r>
              <a:rPr lang="en-US" dirty="0" err="1"/>
              <a:t>Assunções</a:t>
            </a:r>
            <a:r>
              <a:rPr lang="en-US" dirty="0"/>
              <a:t> </a:t>
            </a:r>
            <a:r>
              <a:rPr lang="en-US" dirty="0" err="1"/>
              <a:t>acerca</a:t>
            </a:r>
            <a:r>
              <a:rPr lang="en-US" dirty="0"/>
              <a:t> dos dados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0787" y="2519712"/>
            <a:ext cx="4876800" cy="254793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t-PT" dirty="0">
                <a:effectLst/>
              </a:rPr>
              <a:t>Sempre que há contacto entre um médico da </a:t>
            </a:r>
            <a:r>
              <a:rPr lang="pt-PT" dirty="0" err="1">
                <a:effectLst/>
              </a:rPr>
              <a:t>Medknow</a:t>
            </a:r>
            <a:r>
              <a:rPr lang="pt-PT" dirty="0">
                <a:effectLst/>
              </a:rPr>
              <a:t> e um paciente, é gerada uma avaliação do paciente com os dados atualizados das suas condições oftalmológicas.</a:t>
            </a:r>
            <a:endParaRPr lang="en-US" dirty="0">
              <a:effectLst/>
            </a:endParaRPr>
          </a:p>
          <a:p>
            <a:pPr lvl="0"/>
            <a:r>
              <a:rPr lang="pt-PT" dirty="0">
                <a:effectLst/>
              </a:rPr>
              <a:t>É assumido que as idades oculares correspondem a: jovem, desde os 0 aos 34 anos; pré-presbiópico dos 35 aos 44 anos; presbiópico com mais de 45 anos.</a:t>
            </a:r>
            <a:endParaRPr lang="en-US" dirty="0"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19712"/>
            <a:ext cx="4876801" cy="254793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t-PT" dirty="0">
                <a:effectLst/>
              </a:rPr>
              <a:t>Foi assumido que há mais de três tipos de doença, bem como mais de dois tipos de lente</a:t>
            </a:r>
            <a:endParaRPr lang="en-US" dirty="0">
              <a:effectLst/>
            </a:endParaRPr>
          </a:p>
          <a:p>
            <a:pPr lvl="0"/>
            <a:r>
              <a:rPr lang="pt-PT" dirty="0">
                <a:effectLst/>
              </a:rPr>
              <a:t>Não há uma relação de acompanhamento entre médico e doente explicita.</a:t>
            </a:r>
          </a:p>
          <a:p>
            <a:r>
              <a:rPr lang="pt-PT" dirty="0">
                <a:effectLst/>
              </a:rPr>
              <a:t>Um paciente pode ser diagnosticado com mais que uma doença.</a:t>
            </a:r>
            <a:endParaRPr lang="en-US" dirty="0">
              <a:effectLst/>
            </a:endParaRPr>
          </a:p>
          <a:p>
            <a:pPr lvl="0"/>
            <a:endParaRPr lang="en-US" dirty="0"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385" y="1609715"/>
            <a:ext cx="4222750" cy="2800767"/>
          </a:xfrm>
        </p:spPr>
        <p:txBody>
          <a:bodyPr/>
          <a:lstStyle/>
          <a:p>
            <a:pPr algn="ctr"/>
            <a:r>
              <a:rPr lang="en-US" sz="4400" dirty="0" err="1"/>
              <a:t>Modelo</a:t>
            </a:r>
            <a:r>
              <a:rPr lang="en-US" sz="4400" dirty="0"/>
              <a:t> </a:t>
            </a:r>
            <a:r>
              <a:rPr lang="en-US" sz="4400" dirty="0" err="1"/>
              <a:t>entidade</a:t>
            </a:r>
            <a:r>
              <a:rPr lang="en-US" sz="4400" dirty="0"/>
              <a:t> </a:t>
            </a:r>
            <a:r>
              <a:rPr lang="en-US" sz="4400" dirty="0" err="1"/>
              <a:t>associação</a:t>
            </a:r>
            <a:endParaRPr lang="en-US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5" name="Picture 34" descr="Diagram&#10;&#10;Description automatically generated">
            <a:extLst>
              <a:ext uri="{FF2B5EF4-FFF2-40B4-BE49-F238E27FC236}">
                <a16:creationId xmlns:a16="http://schemas.microsoft.com/office/drawing/2014/main" id="{0308BB29-1617-4E54-8E60-483A4ABCF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77" y="1391601"/>
            <a:ext cx="6645383" cy="4803182"/>
          </a:xfrm>
          <a:prstGeom prst="rect">
            <a:avLst/>
          </a:prstGeom>
        </p:spPr>
      </p:pic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328C69DB-919A-4738-8A84-7DC5C4551E71}"/>
              </a:ext>
            </a:extLst>
          </p:cNvPr>
          <p:cNvSpPr txBox="1">
            <a:spLocks/>
          </p:cNvSpPr>
          <p:nvPr/>
        </p:nvSpPr>
        <p:spPr>
          <a:xfrm>
            <a:off x="7573209" y="3867557"/>
            <a:ext cx="3709101" cy="244751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Foi escolhido separar as doenças e permitir várias doenças para o mesmo doente, até doenças novas.</a:t>
            </a:r>
          </a:p>
          <a:p>
            <a:r>
              <a:rPr lang="pt-PT" dirty="0"/>
              <a:t>Foi feita a tabela </a:t>
            </a:r>
            <a:r>
              <a:rPr lang="pt-PT" dirty="0" err="1"/>
              <a:t>diagnosis</a:t>
            </a:r>
            <a:r>
              <a:rPr lang="pt-PT" dirty="0"/>
              <a:t> de forma a permitir serem diagnosticadas várias doenças. </a:t>
            </a:r>
          </a:p>
          <a:p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feita</a:t>
            </a:r>
            <a:r>
              <a:rPr lang="en-US" dirty="0"/>
              <a:t> a </a:t>
            </a:r>
            <a:r>
              <a:rPr lang="en-US" dirty="0" err="1"/>
              <a:t>junção</a:t>
            </a:r>
            <a:r>
              <a:rPr lang="en-US" dirty="0"/>
              <a:t> das </a:t>
            </a:r>
            <a:r>
              <a:rPr lang="en-US" dirty="0" err="1"/>
              <a:t>tabelas</a:t>
            </a:r>
            <a:r>
              <a:rPr lang="en-US" dirty="0"/>
              <a:t> lenses, doctor e patient de forma a </a:t>
            </a:r>
            <a:r>
              <a:rPr lang="en-US" dirty="0" err="1"/>
              <a:t>marcar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avaliações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consulta.</a:t>
            </a:r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60</TotalTime>
  <Words>299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Trade Gothic LT Pro</vt:lpstr>
      <vt:lpstr>Mesh</vt:lpstr>
      <vt:lpstr>Medknow</vt:lpstr>
      <vt:lpstr>Análise de Trabalho diário</vt:lpstr>
      <vt:lpstr>Assunções acerca dos dados</vt:lpstr>
      <vt:lpstr>Modelo entidade associação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Medknow</dc:title>
  <dc:creator>Nuno Gomes</dc:creator>
  <cp:lastModifiedBy>Nuno Gomes</cp:lastModifiedBy>
  <cp:revision>6</cp:revision>
  <dcterms:created xsi:type="dcterms:W3CDTF">2020-11-04T21:53:04Z</dcterms:created>
  <dcterms:modified xsi:type="dcterms:W3CDTF">2020-11-04T22:53:34Z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