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 Mono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bril Fatface"/>
      <p:regular r:id="rId31"/>
    </p:embeddedFont>
    <p:embeddedFont>
      <p:font typeface="Griffy"/>
      <p:regular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Homemade Appl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schemas.openxmlformats.org/officeDocument/2006/relationships/font" Target="fonts/HomemadeAppl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SemiBold-bold.fntdata"/><Relationship Id="rId23" Type="http://schemas.openxmlformats.org/officeDocument/2006/relationships/font" Target="fonts/RobotoMon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SemiBold-boldItalic.fntdata"/><Relationship Id="rId25" Type="http://schemas.openxmlformats.org/officeDocument/2006/relationships/font" Target="fonts/RobotoMono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rilFatfac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Griffy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c0a39f5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c0a39f5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4c0a39f59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4c0a39f59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c0a39f59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c0a39f5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c0a39f5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c0a39f5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c0a39f59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c0a39f5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4c0a39f59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4c0a39f59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c0a39f59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c0a39f59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4c0a39f59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4c0a39f59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c0a39f59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c0a39f5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c0a39f5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c0a39f5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c0a39f59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c0a39f59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c0a39f5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c0a39f5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c0a39f5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4c0a39f5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c0a39f59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4c0a39f5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c0a39f5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4c0a39f5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c0a39f5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c0a39f5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lidesmania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Bimaru Solver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Artificial Intelligence Course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2022/2023</a:t>
            </a:r>
            <a:endParaRPr sz="28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Fábio Mata</a:t>
            </a:r>
            <a:r>
              <a:rPr lang="en">
                <a:solidFill>
                  <a:schemeClr val="accent1"/>
                </a:solidFill>
              </a:rPr>
              <a:t>		102802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Nuno Gonçalves</a:t>
            </a:r>
            <a:r>
              <a:rPr lang="en">
                <a:solidFill>
                  <a:schemeClr val="accent1"/>
                </a:solidFill>
              </a:rPr>
              <a:t>	103392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replace_placeholders( )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48454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103629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31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1" name="Google Shape;451;p31"/>
          <p:cNvSpPr txBox="1"/>
          <p:nvPr>
            <p:ph idx="2" type="body"/>
          </p:nvPr>
        </p:nvSpPr>
        <p:spPr>
          <a:xfrm>
            <a:off x="125470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9423100" y="4348075"/>
            <a:ext cx="265200" cy="606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r>
              <a:rPr lang="en"/>
              <a:t>( )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8454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103629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32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.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. . . M .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</a:t>
            </a: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</a:t>
            </a: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C . . . . . . </a:t>
            </a: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 . . . . . . </a:t>
            </a: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 . </a:t>
            </a: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</a:t>
            </a: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. t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1" name="Google Shape;461;p32"/>
          <p:cNvSpPr txBox="1"/>
          <p:nvPr>
            <p:ph idx="2" type="body"/>
          </p:nvPr>
        </p:nvSpPr>
        <p:spPr>
          <a:xfrm>
            <a:off x="125470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t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What is an action, how they are calculated and which search algorithm is used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7" name="Google Shape;467;p33"/>
          <p:cNvSpPr txBox="1"/>
          <p:nvPr>
            <p:ph type="title"/>
          </p:nvPr>
        </p:nvSpPr>
        <p:spPr>
          <a:xfrm>
            <a:off x="2427750" y="2515800"/>
            <a:ext cx="7345500" cy="91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Search strategy</a:t>
            </a:r>
            <a:endParaRPr sz="5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strategy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73" name="Google Shape;473;p34"/>
          <p:cNvSpPr txBox="1"/>
          <p:nvPr>
            <p:ph idx="1" type="subTitle"/>
          </p:nvPr>
        </p:nvSpPr>
        <p:spPr>
          <a:xfrm>
            <a:off x="1217558" y="18764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Search algorithm:</a:t>
            </a:r>
            <a:endParaRPr sz="2200"/>
          </a:p>
        </p:txBody>
      </p:sp>
      <p:sp>
        <p:nvSpPr>
          <p:cNvPr id="474" name="Google Shape;474;p34"/>
          <p:cNvSpPr txBox="1"/>
          <p:nvPr>
            <p:ph idx="5" type="body"/>
          </p:nvPr>
        </p:nvSpPr>
        <p:spPr>
          <a:xfrm>
            <a:off x="1217550" y="3352803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Place a boat, using the function place_boat(row, col, size, direction)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Consists of a tuple like (row, column, size, direction)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 txBox="1"/>
          <p:nvPr>
            <p:ph idx="2" type="subTitle"/>
          </p:nvPr>
        </p:nvSpPr>
        <p:spPr>
          <a:xfrm>
            <a:off x="1217558" y="2845135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Action: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476" name="Google Shape;476;p34"/>
          <p:cNvSpPr txBox="1"/>
          <p:nvPr>
            <p:ph idx="6" type="body"/>
          </p:nvPr>
        </p:nvSpPr>
        <p:spPr>
          <a:xfrm>
            <a:off x="1217550" y="4666950"/>
            <a:ext cx="9756900" cy="119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 by only returning actions with boats of size 4, then when there are no more boats of size 4 left to place, do the same with boats of size 3, then size 2 and finally size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in the function calculate_placeable_boats()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 txBox="1"/>
          <p:nvPr>
            <p:ph idx="3" type="subTitle"/>
          </p:nvPr>
        </p:nvSpPr>
        <p:spPr>
          <a:xfrm>
            <a:off x="1217558" y="4130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Conditional actions: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8" name="Google Shape;478;p34"/>
          <p:cNvSpPr txBox="1"/>
          <p:nvPr>
            <p:ph idx="4" type="body"/>
          </p:nvPr>
        </p:nvSpPr>
        <p:spPr>
          <a:xfrm>
            <a:off x="1217550" y="2310323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DFS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84" name="Google Shape;484;p35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. . t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. . . . . M . . t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b . . m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C . . . . . . m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. . . . . . c . b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t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b . . . t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. . . . . . . B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. . . . C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0 0 0 0 0 0 0 0 0 0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5" name="Google Shape;485;p35"/>
          <p:cNvSpPr txBox="1"/>
          <p:nvPr>
            <p:ph idx="2" type="body"/>
          </p:nvPr>
        </p:nvSpPr>
        <p:spPr>
          <a:xfrm>
            <a:off x="1244600" y="23088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empty cells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boats left to place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 rows and columns must have its occupied cells value set to 0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What we changed to accomplish better performance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1" name="Google Shape;491;p36"/>
          <p:cNvSpPr txBox="1"/>
          <p:nvPr>
            <p:ph type="title"/>
          </p:nvPr>
        </p:nvSpPr>
        <p:spPr>
          <a:xfrm>
            <a:off x="2427750" y="2515800"/>
            <a:ext cx="7345500" cy="91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Optimizations</a:t>
            </a:r>
            <a:endParaRPr sz="5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97" name="Google Shape;497;p37"/>
          <p:cNvSpPr txBox="1"/>
          <p:nvPr>
            <p:ph idx="6" type="body"/>
          </p:nvPr>
        </p:nvSpPr>
        <p:spPr>
          <a:xfrm>
            <a:off x="715025" y="3297875"/>
            <a:ext cx="2948400" cy="184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accent1"/>
                </a:solidFill>
              </a:rPr>
              <a:t>DFS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Conditional actions</a:t>
            </a:r>
            <a:endParaRPr sz="2100"/>
          </a:p>
        </p:txBody>
      </p:sp>
      <p:sp>
        <p:nvSpPr>
          <p:cNvPr id="498" name="Google Shape;498;p37"/>
          <p:cNvSpPr txBox="1"/>
          <p:nvPr>
            <p:ph idx="6" type="body"/>
          </p:nvPr>
        </p:nvSpPr>
        <p:spPr>
          <a:xfrm>
            <a:off x="4621800" y="2361075"/>
            <a:ext cx="2948400" cy="250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Decrement </a:t>
            </a:r>
            <a:r>
              <a:rPr lang="en" sz="1800"/>
              <a:t>occupied cell count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Keep count</a:t>
            </a:r>
            <a:r>
              <a:rPr lang="en" sz="1800"/>
              <a:t> of empty cells, instead of calculating it</a:t>
            </a:r>
            <a:endParaRPr sz="1800"/>
          </a:p>
        </p:txBody>
      </p:sp>
      <p:sp>
        <p:nvSpPr>
          <p:cNvPr id="499" name="Google Shape;499;p37"/>
          <p:cNvSpPr txBox="1"/>
          <p:nvPr>
            <p:ph idx="6" type="body"/>
          </p:nvPr>
        </p:nvSpPr>
        <p:spPr>
          <a:xfrm>
            <a:off x="8528575" y="2970725"/>
            <a:ext cx="2948400" cy="250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accent2"/>
                </a:solidFill>
              </a:rPr>
              <a:t>Sort actions</a:t>
            </a:r>
            <a:r>
              <a:rPr lang="en" sz="2100">
                <a:solidFill>
                  <a:schemeClr val="dk1"/>
                </a:solidFill>
              </a:rPr>
              <a:t> by the </a:t>
            </a:r>
            <a:r>
              <a:rPr lang="en" sz="2100">
                <a:solidFill>
                  <a:schemeClr val="dk1"/>
                </a:solidFill>
              </a:rPr>
              <a:t>remaining</a:t>
            </a:r>
            <a:r>
              <a:rPr lang="en" sz="2100">
                <a:solidFill>
                  <a:schemeClr val="dk1"/>
                </a:solidFill>
              </a:rPr>
              <a:t> available space in the corresponding row/column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8"/>
          <p:cNvSpPr txBox="1"/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CREDITS</a:t>
            </a:r>
            <a:r>
              <a:rPr lang="en" sz="5100"/>
              <a:t>.</a:t>
            </a:r>
            <a:endParaRPr sz="5100"/>
          </a:p>
        </p:txBody>
      </p:sp>
      <p:sp>
        <p:nvSpPr>
          <p:cNvPr id="507" name="Google Shape;507;p38"/>
          <p:cNvSpPr txBox="1"/>
          <p:nvPr>
            <p:ph idx="1" type="body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Template: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SlidesMania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Fonts used in this presentation: Roboto Mono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Roboto Bold</a:t>
            </a:r>
            <a:endParaRPr/>
          </a:p>
        </p:txBody>
      </p:sp>
      <p:grpSp>
        <p:nvGrpSpPr>
          <p:cNvPr id="508" name="Google Shape;508;p38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509" name="Google Shape;509;p3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How we chose to represent the board internally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7" name="Google Shape;387;p23"/>
          <p:cNvSpPr txBox="1"/>
          <p:nvPr>
            <p:ph type="title"/>
          </p:nvPr>
        </p:nvSpPr>
        <p:spPr>
          <a:xfrm>
            <a:off x="2427750" y="2515800"/>
            <a:ext cx="7345500" cy="91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Board representation</a:t>
            </a:r>
            <a:endParaRPr sz="5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93" name="Google Shape;393;p24"/>
          <p:cNvSpPr txBox="1"/>
          <p:nvPr>
            <p:ph idx="2" type="body"/>
          </p:nvPr>
        </p:nvSpPr>
        <p:spPr>
          <a:xfrm>
            <a:off x="667927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.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. . . . . M . . 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m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C . 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. . . . m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c . b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t . .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b . .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4" name="Google Shape;394;p24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10x10 Matrix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 and Columns occupied cells number in lists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boats of each size left to place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empty cells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Placeholders (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00" name="Google Shape;400;p25"/>
          <p:cNvSpPr txBox="1"/>
          <p:nvPr>
            <p:ph idx="2" type="body"/>
          </p:nvPr>
        </p:nvSpPr>
        <p:spPr>
          <a:xfrm>
            <a:off x="667927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.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. . . . . M . . 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</a:t>
            </a: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m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C . 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. . . . m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 . . . . . . c . b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t . .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. . b . . . 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1" name="Google Shape;401;p25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10x10 Matrix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Rows and Columns occupied cells number in lists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boats of each size left to place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empty cells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Placeholders (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getters                   place_symbol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07" name="Google Shape;407;p26"/>
          <p:cNvSpPr txBox="1"/>
          <p:nvPr>
            <p:ph idx="2" type="body"/>
          </p:nvPr>
        </p:nvSpPr>
        <p:spPr>
          <a:xfrm>
            <a:off x="667927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place_symbol(symbol, row, col)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Only places the symbol if row and col are in bounds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Doesn’t override the same symbol with different </a:t>
            </a:r>
            <a:r>
              <a:rPr lang="en" sz="1700">
                <a:solidFill>
                  <a:schemeClr val="dk1"/>
                </a:solidFill>
              </a:rPr>
              <a:t>capitalization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Decrements empty_cells and row/column cell number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get_value(row, col)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chemeClr val="dk1"/>
                </a:solidFill>
              </a:rPr>
              <a:t>adjacent_vertical_values(row, col)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chemeClr val="dk1"/>
                </a:solidFill>
              </a:rPr>
              <a:t>adjacent_horizontal_values(row, col)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chemeClr val="dk1"/>
                </a:solidFill>
              </a:rPr>
              <a:t>adjacent_diagonal_values(row, col)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</a:rPr>
              <a:t>get_boats_row(row)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</a:rPr>
              <a:t>get_boats_col(col)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Functions that place water </a:t>
            </a:r>
            <a:r>
              <a:rPr lang="en" sz="2100">
                <a:solidFill>
                  <a:schemeClr val="accent1"/>
                </a:solidFill>
              </a:rPr>
              <a:t>around cells, place </a:t>
            </a:r>
            <a:r>
              <a:rPr lang="en" sz="2100">
                <a:solidFill>
                  <a:schemeClr val="accent1"/>
                </a:solidFill>
              </a:rPr>
              <a:t>placeholders and replace them with boats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4" name="Google Shape;414;p27"/>
          <p:cNvSpPr txBox="1"/>
          <p:nvPr>
            <p:ph type="title"/>
          </p:nvPr>
        </p:nvSpPr>
        <p:spPr>
          <a:xfrm>
            <a:off x="2427750" y="2515800"/>
            <a:ext cx="7345500" cy="91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Cell processing</a:t>
            </a:r>
            <a:endParaRPr sz="5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process_cell( row, col )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20" name="Google Shape;420;p28"/>
          <p:cNvSpPr txBox="1"/>
          <p:nvPr>
            <p:ph idx="2" type="body"/>
          </p:nvPr>
        </p:nvSpPr>
        <p:spPr>
          <a:xfrm>
            <a:off x="125402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         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M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        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                 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 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  B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C  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48454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103629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28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   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        M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   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   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            .  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place_water_row/col</a:t>
            </a:r>
            <a:r>
              <a:rPr lang="en"/>
              <a:t>( row/col )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29" name="Google Shape;429;p29"/>
          <p:cNvSpPr txBox="1"/>
          <p:nvPr>
            <p:ph idx="2" type="body"/>
          </p:nvPr>
        </p:nvSpPr>
        <p:spPr>
          <a:xfrm>
            <a:off x="125402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   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        M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       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       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            .  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48454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103629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29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</a:t>
            </a:r>
            <a:r>
              <a:rPr lang="en">
                <a:solidFill>
                  <a:schemeClr val="dk1"/>
                </a:solidFill>
              </a:rPr>
              <a:t> .</a:t>
            </a:r>
            <a:r>
              <a:rPr lang="en">
                <a:solidFill>
                  <a:schemeClr val="dk1"/>
                </a:solidFill>
              </a:rPr>
              <a:t>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place_boats_row/col( row/col )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38" name="Google Shape;438;p30"/>
          <p:cNvSpPr txBox="1"/>
          <p:nvPr>
            <p:ph idx="2" type="body"/>
          </p:nvPr>
        </p:nvSpPr>
        <p:spPr>
          <a:xfrm>
            <a:off x="1254025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48454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10362900" y="15180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30"/>
          <p:cNvSpPr txBox="1"/>
          <p:nvPr>
            <p:ph idx="2" type="body"/>
          </p:nvPr>
        </p:nvSpPr>
        <p:spPr>
          <a:xfrm>
            <a:off x="6655950" y="20264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  . M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. .   .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 C .   .     .  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  .  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. . . . . . . . . 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 . . .   .   . . .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. . .   .   . </a:t>
            </a: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. . . B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 . . . . C . . . .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6 0 1 0 2 1 3 1 2 4 </a:t>
            </a:r>
            <a:r>
              <a:rPr lang="en">
                <a:solidFill>
                  <a:schemeClr val="lt2"/>
                </a:solidFill>
              </a:rPr>
              <a:t>\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7259250" y="4659775"/>
            <a:ext cx="2947800" cy="599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