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85" r:id="rId4"/>
    <p:sldId id="287" r:id="rId5"/>
    <p:sldId id="286" r:id="rId6"/>
    <p:sldId id="284" r:id="rId7"/>
    <p:sldId id="288" r:id="rId8"/>
    <p:sldId id="291" r:id="rId9"/>
    <p:sldId id="290" r:id="rId10"/>
    <p:sldId id="289" r:id="rId11"/>
    <p:sldId id="292" r:id="rId12"/>
    <p:sldId id="293" r:id="rId13"/>
    <p:sldId id="294" r:id="rId14"/>
    <p:sldId id="266" r:id="rId15"/>
  </p:sldIdLst>
  <p:sldSz cx="9144000" cy="5143500" type="screen16x9"/>
  <p:notesSz cx="6858000" cy="9144000"/>
  <p:embeddedFontLst>
    <p:embeddedFont>
      <p:font typeface="Libre Baskerville" panose="020B0604020202020204" charset="0"/>
      <p:regular r:id="rId17"/>
      <p:bold r:id="rId18"/>
      <p:italic r:id="rId19"/>
    </p:embeddedFont>
    <p:embeddedFont>
      <p:font typeface="Cinzel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D98112-3CBF-4EF6-82BC-8C71CA91CA2A}">
  <a:tblStyle styleId="{F6D98112-3CBF-4EF6-82BC-8C71CA91CA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81" autoAdjust="0"/>
  </p:normalViewPr>
  <p:slideViewPr>
    <p:cSldViewPr snapToGrid="0">
      <p:cViewPr>
        <p:scale>
          <a:sx n="100" d="100"/>
          <a:sy n="100" d="100"/>
        </p:scale>
        <p:origin x="540" y="-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31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83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37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861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96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67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98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306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980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73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72000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cxnSp>
        <p:nvCxnSpPr>
          <p:cNvPr id="25" name="Shape 2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ção da Imagem 2"/>
          <p:cNvSpPr>
            <a:spLocks noGrp="1"/>
          </p:cNvSpPr>
          <p:nvPr>
            <p:ph type="pic" sz="quarter" idx="10"/>
          </p:nvPr>
        </p:nvSpPr>
        <p:spPr>
          <a:xfrm>
            <a:off x="4682300" y="1291975"/>
            <a:ext cx="3209925" cy="3130550"/>
          </a:xfrm>
        </p:spPr>
        <p:txBody>
          <a:bodyPr/>
          <a:lstStyle/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1" presetClass="path" presetSubtype="0" accel="50000" decel="5000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animMotion origin="layout" path="M 0 -1.23457E-6 L 0.03594 0.06204 L 0.10799 0.06204 L 0.07205 0.125 L 0.10799 0.18704 L 0.03594 0.18704 L 0 0.25 L -0.03594 0.18704 L -0.10799 0.18704 L -0.07205 0.125 L -0.10799 0.06204 L -0.03594 0.06204 L 0 -1.23457E-6 Z " pathEditMode="relative" rAng="0" ptsTypes="AAAAAAAAAAA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 build="p">
        <p:tmplLst>
          <p:tmpl lvl="1">
            <p:tnLst>
              <p:par>
                <p:cTn presetID="53" presetClass="entr" presetSubtype="16" fill="hold" nodeType="clickEffect" nodePh="1">
                  <p:stCondLst>
                    <p:cond delay="0"/>
                  </p:stCondLst>
                  <p:endCondLst>
                    <p:cond evt="begin" delay="0">
                      <p:tn val="16"/>
                    </p:cond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6" presetClass="entr" presetSubtype="0" fill="hold" nodeType="clickEffect" nodePh="1">
                  <p:stCondLst>
                    <p:cond delay="0"/>
                  </p:stCondLst>
                  <p:endCondLst>
                    <p:cond evt="begin" delay="0">
                      <p:tn val="23"/>
                    </p:cond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24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2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24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2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24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24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24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24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Apresenta&#231;&#227;o_exercicio_4_%208_3_2018.pptx#6. G&#233;meos" TargetMode="External"/><Relationship Id="rId13" Type="http://schemas.openxmlformats.org/officeDocument/2006/relationships/hyperlink" Target="Apresenta&#231;&#227;o_exercicio_4_%208_3_2018.pptx#12. Sagit&#225;rio" TargetMode="External"/><Relationship Id="rId3" Type="http://schemas.openxmlformats.org/officeDocument/2006/relationships/hyperlink" Target="Apresenta&#231;&#227;o_exercicio_4_%208_3_2018.pptx#2. Aqu&#225;rio" TargetMode="External"/><Relationship Id="rId7" Type="http://schemas.openxmlformats.org/officeDocument/2006/relationships/hyperlink" Target="Apresenta&#231;&#227;o_exercicio_4_%208_3_2018.pptx#10. Caranguejo" TargetMode="External"/><Relationship Id="rId12" Type="http://schemas.openxmlformats.org/officeDocument/2006/relationships/hyperlink" Target="Apresenta&#231;&#227;o_exercicio_4_%208_3_2018.pptx#11. Escorpi&#227;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Apresenta&#231;&#227;o_exercicio_4_%208_3_2018.pptx#5. Touro" TargetMode="External"/><Relationship Id="rId11" Type="http://schemas.openxmlformats.org/officeDocument/2006/relationships/hyperlink" Target="Apresenta&#231;&#227;o_exercicio_4_%208_3_2018.pptx#9. Balan&#231;a" TargetMode="External"/><Relationship Id="rId5" Type="http://schemas.openxmlformats.org/officeDocument/2006/relationships/hyperlink" Target="Apresenta&#231;&#227;o_exercicio_4_%208_3_2018.pptx#4. Carneiro" TargetMode="External"/><Relationship Id="rId10" Type="http://schemas.openxmlformats.org/officeDocument/2006/relationships/hyperlink" Target="Apresenta&#231;&#227;o_exercicio_4_%208_3_2018.pptx#7. Virgem" TargetMode="External"/><Relationship Id="rId4" Type="http://schemas.openxmlformats.org/officeDocument/2006/relationships/hyperlink" Target="Apresenta&#231;&#227;o_exercicio_4_%208_3_2018.pptx#3. Peixes" TargetMode="External"/><Relationship Id="rId9" Type="http://schemas.openxmlformats.org/officeDocument/2006/relationships/hyperlink" Target="Apresenta&#231;&#227;o_exercicio_4_%208_3_2018.pptx#8. Le&#227;o" TargetMode="External"/><Relationship Id="rId14" Type="http://schemas.openxmlformats.org/officeDocument/2006/relationships/hyperlink" Target="Apresenta&#231;&#227;o_exercicio_4_%208_3_2018.pptx#13. Capric&#243;rni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2798700" y="744941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PT" dirty="0" smtClean="0"/>
              <a:t>Horóscopo</a:t>
            </a:r>
            <a:endParaRPr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1607"/>
              </p:ext>
            </p:extLst>
          </p:nvPr>
        </p:nvGraphicFramePr>
        <p:xfrm>
          <a:off x="1524000" y="1817832"/>
          <a:ext cx="6096000" cy="2225040"/>
        </p:xfrm>
        <a:graphic>
          <a:graphicData uri="http://schemas.openxmlformats.org/drawingml/2006/table">
            <a:tbl>
              <a:tblPr bandRow="1">
                <a:tableStyleId>{F6D98112-3CBF-4EF6-82BC-8C71CA91CA2A}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084809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0607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3" action="ppaction://hlinkpres?slideindex=2&amp;slidetitle=Aquário"/>
                        </a:rPr>
                        <a:t>Aquário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4" action="ppaction://hlinkpres?slideindex=3&amp;slidetitle=Peixes"/>
                        </a:rPr>
                        <a:t>Peixes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5" action="ppaction://hlinkpres?slideindex=4&amp;slidetitle=Carneiro"/>
                        </a:rPr>
                        <a:t>Carneiro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6" action="ppaction://hlinkpres?slideindex=5&amp;slidetitle=Touro"/>
                        </a:rPr>
                        <a:t>Touro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9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7" action="ppaction://hlinkpres?slideindex=10&amp;slidetitle=Caranguejo"/>
                        </a:rPr>
                        <a:t>Caranguejo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8" action="ppaction://hlinkpres?slideindex=6&amp;slidetitle=Gémeos"/>
                        </a:rPr>
                        <a:t>Gémeos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9" action="ppaction://hlinkpres?slideindex=8&amp;slidetitle=Leão"/>
                        </a:rPr>
                        <a:t>Leão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0" action="ppaction://hlinkpres?slideindex=7&amp;slidetitle=Virgem"/>
                        </a:rPr>
                        <a:t>Virgem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5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1" action="ppaction://hlinkpres?slideindex=9&amp;slidetitle=Balança"/>
                        </a:rPr>
                        <a:t>Balança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2" action="ppaction://hlinkpres?slideindex=11&amp;slidetitle=Escorpião"/>
                        </a:rPr>
                        <a:t>Escorpião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9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3" action="ppaction://hlinkpres?slideindex=12&amp;slidetitle=Sagitário"/>
                        </a:rPr>
                        <a:t>Sagitário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4" action="ppaction://hlinkpres?slideindex=13&amp;slidetitle=Capricórnio"/>
                        </a:rPr>
                        <a:t>Capricórnio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618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331600" y="1900132"/>
            <a:ext cx="29568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Pelo lado positivo, os cancerianos são emotivos, carinhosos, protetores e simpáticos. Um canceriano tem muita imaginação e intuição. Sabe ser cauteloso quando precisa.</a:t>
            </a:r>
          </a:p>
          <a:p>
            <a:pPr algn="just"/>
            <a:r>
              <a:rPr lang="pt-PT" sz="1000" dirty="0"/>
              <a:t>Pelo lado negativo, os cancerianos têm uma tendência ao mau humor. São calculistas, desordenados e auto compassivos. Mudam de humor facilmente e são muito suscetíveis. Custa-lhe abandonar uma situação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D1D1B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1D1D1B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Caranguejo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93" y="1900132"/>
            <a:ext cx="2146935" cy="2146935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83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8 0 L 0.25 0.121 L 0.072 0.121 L 0 0 Z" pathEditMode="relative" ptsTypes="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350650" y="1911600"/>
            <a:ext cx="29568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Pelo lado positivo, é emotivo, decidido, poderoso e apaixonado. Escorpião é um signo com muito magnetismo.</a:t>
            </a:r>
          </a:p>
          <a:p>
            <a:pPr algn="just"/>
            <a:r>
              <a:rPr lang="pt-PT" sz="1000" dirty="0"/>
              <a:t>Pelo lado negativo, é ciumento, compulsivo e obsessivo. Os escorpianos podem ser ressentidos e teimosos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Escorpião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0" y="1911600"/>
            <a:ext cx="2124000" cy="2124000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 -0.018 0.033 -0.044 0.058 -0.044 C 0.095 -0.044 0.125 -0.017 0.125 0.017 C 0.125 0.028 0.122 0.038 0.116 0.047 C 0.117 0.047 0 0.182 0 0.183 C 0 0.182 -0.117 0.047 -0.116 0.047 C -0.122 0.038 -0.125 0.028 -0.125 0.017 C -0.125 -0.017 -0.095 -0.044 -0.057 -0.044 C -0.033 -0.044 -0.012 -0.018 0 0 Z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293500" y="1900132"/>
            <a:ext cx="29568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Pelo lado positivo, são intelectuais, honestos, sinceros e simpáticos. Se caracterizam por seu otimismo, modéstia e bom humor.</a:t>
            </a:r>
          </a:p>
          <a:p>
            <a:pPr algn="just"/>
            <a:r>
              <a:rPr lang="pt-PT" sz="1000" dirty="0"/>
              <a:t>Pelo lado negativo, são tão otimistas que às vezes chegam a ser irresponsáveis. São superficiais, descuidados e inquietos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1D1D1B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Sagitário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73" y="2113065"/>
            <a:ext cx="2146935" cy="2146935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86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 0.034 0.011 0.065 0.028 0.085 C 0.028 0.086 0.055 0.113 0.055 0.112 C 0.07 0.127 0.079 0.148 0.079 0.17 C 0.079 0.214 0.044 0.249 0 0.25 C -0.044 0.249 -0.079 0.214 -0.079 0.17 C -0.079 0.148 -0.07 0.127 -0.055 0.112 C -0.055 0.113 -0.028 0.086 -0.028 0.085 C -0.011 0.065 -0.001 0.034 0 0 Z" pathEditMode="relative" ptsTypes="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322075" y="1911600"/>
            <a:ext cx="29568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Pelo lado positivo, o capricorniano é ambicioso e disciplinado. É prático, prudente, tem paciência e é até cauteloso quando preciso. Tem um bom senso de humor e é reservado.</a:t>
            </a:r>
          </a:p>
          <a:p>
            <a:pPr algn="just"/>
            <a:r>
              <a:rPr lang="pt-PT" sz="1000" dirty="0"/>
              <a:t>Pelo lado negativo, o capricorniano tende a ser pessimista e, ante a situações difíceis, é um pouco fatalista. Às vezes lhe custa ser generoso e fazer favores de forma altruísta.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1D1D1B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Capricórnio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9" y="1911600"/>
            <a:ext cx="2124000" cy="2124000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 -0.034 L 0.125 -0.125 L 0.158 -0.034 L 0.249 0 L 0.158 0.034 L 0.125 0.125 L 0.091 0.034 L 0 0 Z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2423325" y="1990350"/>
            <a:ext cx="4297500" cy="1162800"/>
          </a:xfrm>
          <a:prstGeom prst="rect">
            <a:avLst/>
          </a:prstGeom>
          <a:solidFill>
            <a:srgbClr val="FFFFFF">
              <a:alpha val="53460"/>
            </a:srgbClr>
          </a:solidFill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1D1D1B"/>
                </a:solidFill>
                <a:latin typeface="Cinzel"/>
                <a:ea typeface="Cinzel"/>
                <a:cs typeface="Cinzel"/>
                <a:sym typeface="Cinzel"/>
              </a:rPr>
              <a:t>Want big impact?</a:t>
            </a:r>
            <a:endParaRPr sz="2400">
              <a:solidFill>
                <a:srgbClr val="1D1D1B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1D1D1B"/>
                </a:solidFill>
                <a:latin typeface="Cinzel"/>
                <a:ea typeface="Cinzel"/>
                <a:cs typeface="Cinzel"/>
                <a:sym typeface="Cinzel"/>
              </a:rPr>
              <a:t>Use big image.</a:t>
            </a:r>
            <a:endParaRPr>
              <a:solidFill>
                <a:srgbClr val="1D1D1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350650" y="1687200"/>
            <a:ext cx="29568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D1D1B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1D1D1B"/>
              </a:solidFill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23342" y="1687200"/>
            <a:ext cx="3653407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Pelo</a:t>
            </a:r>
            <a:r>
              <a:rPr lang="pt-PT" sz="1000" b="1" dirty="0"/>
              <a:t> lado positivo</a:t>
            </a:r>
            <a:r>
              <a:rPr lang="pt-PT" sz="1000" dirty="0"/>
              <a:t>, o aquariano é simpático e humanitário. É honesto e totalmente leal; é original e brilhante; é independente e intelectual.</a:t>
            </a:r>
          </a:p>
          <a:p>
            <a:pPr algn="just"/>
            <a:r>
              <a:rPr lang="pt-PT" sz="1000" dirty="0"/>
              <a:t>Pelo </a:t>
            </a:r>
            <a:r>
              <a:rPr lang="pt-PT" sz="1000" b="1" dirty="0"/>
              <a:t>lado negativo</a:t>
            </a:r>
            <a:r>
              <a:rPr lang="pt-PT" sz="1000" dirty="0"/>
              <a:t>, o aquariano é imprevisível e tende a contrariar. É pouco emocional e não compreende a complexidade emocional de algumas pessoas e a traição entre amigos.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98225" y="3524888"/>
            <a:ext cx="6442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1D1D1B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000" i="1" dirty="0">
              <a:solidFill>
                <a:srgbClr val="1D1D1B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649" y="520553"/>
            <a:ext cx="5368200" cy="857400"/>
          </a:xfrm>
        </p:spPr>
        <p:txBody>
          <a:bodyPr/>
          <a:lstStyle/>
          <a:p>
            <a:r>
              <a:rPr lang="pt-PT" dirty="0" smtClean="0"/>
              <a:t>Aquário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57" y="1791203"/>
            <a:ext cx="2146935" cy="2146935"/>
          </a:xfrm>
          <a:prstGeom prst="rect">
            <a:avLst/>
          </a:prstGeom>
        </p:spPr>
      </p:pic>
      <p:sp>
        <p:nvSpPr>
          <p:cNvPr id="5" name="Botão de Ação: base 4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84 L 0.25 0 L 0.125 0.084 L 0 0 Z" pathEditMode="relative" ptsTypes="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-0.067 0.046 -0.125 0.113 -0.129 C 0.177 -0.134 0.237 -0.089 0.241 -0.024 C 0.246 0.036 0.204 0.092 0.144 0.096 C 0.089 0.099 0.037 0.062 0.033 0.006 C 0.029 -0.045 0.064 -0.093 0.115 -0.097 C 0.162 -0.1 0.206 -0.069 0.209 -0.022 C 0.212 0.02 0.184 0.061 0.142 0.063 C 0.104 0.066 0.068 0.042 0.065 0.004 C 0.063 -0.03 0.084 -0.063 0.117 -0.065 C 0.146 -0.067 0.175 -0.049 0.177 -0.02 C 0.179 0.005 0.164 0.029 0.14 0.031 C 0.12 0.033 0.099 0.022 0.098 0.002 C 0.096 -0.014 0.104 -0.031 0.119 -0.033 C 0.131 -0.033 0.143 -0.029 0.145 -0.018 C 0.146 -0.011 0.144 -0.004 0.138 -0.001 C 0.135 0 0.133 0 0.13 -0.001 E" pathEditMode="relative" ptsTypes="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1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 0.006 0.011 0.011 0.015 0.017 C 0.02 0.011 0.024 0.006 0.03 0 C 0.065 -0.035 0.107 -0.05 0.124 -0.034 C 0.14 -0.017 0.125 0.025 0.09 0.06 C 0.084 0.065 0.079 0.07 0.073 0.075 C 0.079 0.079 0.084 0.084 0.09 0.09 C 0.125 0.125 0.14 0.167 0.124 0.183 C 0.107 0.2 0.065 0.185 0.03 0.15 C 0.024 0.144 0.02 0.139 0.015 0.133 C 0.011 0.139 0.006 0.144 0 0.15 C -0.035 0.185 -0.077 0.2 -0.094 0.183 C -0.11 0.167 -0.095 0.125 -0.06 0.09 C -0.054 0.084 -0.049 0.079 -0.043 0.075 C -0.049 0.07 -0.054 0.065 -0.06 0.06 C -0.095 0.025 -0.11 -0.017 -0.094 -0.034 C -0.077 -0.05 -0.035 -0.035 0 0 Z" pathEditMode="relative" ptsTypes="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  <p:bldP spid="5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350650" y="1687200"/>
            <a:ext cx="29568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D1D1B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1D1D1B"/>
              </a:solidFill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1127816" y="1859475"/>
            <a:ext cx="32931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Pelo lado positivo, é imaginativo e sensível. É amável e tem compaixão. É intuitivo e pensa nos demais.</a:t>
            </a:r>
          </a:p>
          <a:p>
            <a:pPr algn="just"/>
            <a:r>
              <a:rPr lang="pt-PT" sz="1000" dirty="0"/>
              <a:t>Pelo lado negativo, não assume a realidade. É idealista, mantém segredos e tem uma vontade algo débil. Deixa-se levar pelos demais..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9501" y="563438"/>
            <a:ext cx="5368200" cy="857400"/>
          </a:xfrm>
        </p:spPr>
        <p:txBody>
          <a:bodyPr/>
          <a:lstStyle/>
          <a:p>
            <a:r>
              <a:rPr lang="pt-PT" dirty="0" smtClean="0"/>
              <a:t>Peixes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25" y="1900132"/>
            <a:ext cx="2146935" cy="2146935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853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 0 0.069 0.031 0.069 0.069 C 0.069 0.094 0.056 0.116 0.037 0.129 C 0.037 0.129 0.036 0.129 0.036 0.129 C 0.029 0.134 0.025 0.142 0.025 0.151 C 0.025 0.159 0.029 0.166 0.034 0.171 C 0.042 0.179 0.047 0.191 0.047 0.203 C 0.047 0.229 0.026 0.25 0 0.25 C -0.026 0.25 -0.047 0.229 -0.047 0.203 C -0.047 0.191 -0.042 0.179 -0.034 0.171 C -0.029 0.166 -0.026 0.159 -0.026 0.151 C -0.026 0.142 -0.03 0.134 -0.036 0.129 C -0.036 0.129 -0.037 0.129 -0.037 0.129 C -0.057 0.116 -0.07 0.094 -0.07 0.069 C -0.07 0.031 -0.039 0 0 0 C 0 0 0 0 0 0 Z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350650" y="1687200"/>
            <a:ext cx="29568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D1D1B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1D1D1B"/>
              </a:solidFill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1509550" y="1894575"/>
            <a:ext cx="32931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Pelo lado positivo, os arianos são aventureiros, enérgicos,</a:t>
            </a:r>
            <a:r>
              <a:rPr lang="pt-PT" sz="1000" b="1" dirty="0"/>
              <a:t> </a:t>
            </a:r>
            <a:r>
              <a:rPr lang="pt-PT" sz="1000" dirty="0"/>
              <a:t>pioneiros e valentes. São rápidos, dinâmicos, seguros de si e costumam demonstrar entusiasmo para as coisas.</a:t>
            </a:r>
          </a:p>
          <a:p>
            <a:pPr algn="just"/>
            <a:r>
              <a:rPr lang="pt-PT" sz="1000" dirty="0"/>
              <a:t>Pelo lado negativo, eles podem ser egoístas e ter mal gênio. Os arianos são impulsivos e às vezes têm pouca paciência. Tendem a se arriscar muito.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7900" y="504788"/>
            <a:ext cx="5368200" cy="857400"/>
          </a:xfrm>
        </p:spPr>
        <p:txBody>
          <a:bodyPr/>
          <a:lstStyle/>
          <a:p>
            <a:r>
              <a:rPr lang="pt-PT" dirty="0" smtClean="0"/>
              <a:t>Carneiro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49" y="1894575"/>
            <a:ext cx="2124000" cy="2124000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7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5 0.028 0.062 0.062 0.062 C 0.097 0.062 0.125 0.035 0.125 0 C 0.125 -0.035 0.153 -0.062 0.188 -0.062 C 0.222 -0.062 0.25 -0.035 0.25 0 E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1278900" y="1894575"/>
            <a:ext cx="32931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Paciente, persistente, decidido e fiável. A um touro lhe encanta sentir-se seguro. Tem bom coração e é muito carinhoso</a:t>
            </a:r>
          </a:p>
          <a:p>
            <a:pPr algn="just"/>
            <a:r>
              <a:rPr lang="pt-PT" sz="1000" dirty="0"/>
              <a:t>A estabilidade, as coisas naturais, o prazer e a comodidade. Os touro desfrutam com tempo para reflexionar e lhes encanta sentir-se atraído fazia alguém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Touro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68" y="1894575"/>
            <a:ext cx="2124000" cy="2124000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64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 0.053 0.007 0.127 0.025 0.126 C 0.051 0.126 0.053 -0.122 0.084 -0.123 C 0.112 -0.123 0.097 0.094 0.124 0.093 C 0.152 0.093 0.137 -0.064 0.167 -0.064 C 0.194 -0.064 0.179 0.042 0.203 0.042 C 0.226 0.042 0.214 -0.039 0.235 -0.039 C 0.247 -0.039 0.248 -0.017 0.249 0 E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350650" y="1687200"/>
            <a:ext cx="29568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D1D1B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1D1D1B"/>
              </a:solidFill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1014350" y="1787663"/>
            <a:ext cx="32931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Pelo lado positivo, os geminianos são adaptáveis e versáteis. São intelectuais, eloquentes, carinhosos, comunicativos e inteligentes. Têm muita energia e vitalidade.</a:t>
            </a:r>
          </a:p>
          <a:p>
            <a:pPr algn="just"/>
            <a:r>
              <a:rPr lang="pt-PT" sz="1000" dirty="0"/>
              <a:t>Pelo lado negativo, os geminianos são superficiais e </a:t>
            </a:r>
            <a:r>
              <a:rPr lang="pt-PT" sz="1000" dirty="0" smtClean="0"/>
              <a:t>inconstantes</a:t>
            </a:r>
            <a:r>
              <a:rPr lang="pt-PT" sz="1000" dirty="0"/>
              <a:t>. Tendem ao nervosismo e a tensão e podem ser calculistas e exigentes.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1D1D1B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Gémeos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49" y="2012063"/>
            <a:ext cx="2124000" cy="2124000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2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 0.008 -0.017 0.016 -0.021 0.026 C -0.025 0.037 -0.027 0.05 -0.029 0.063 C -0.031 0.076 -0.029 0.087 -0.027 0.099 C -0.025 0.11 -0.022 0.122 -0.015 0.132 C -0.009 0.142 0.001 0.15 0.012 0.156 C 0.022 0.162 0.034 0.166 0.046 0.168 C 0.058 0.17 0.07 0.17 0.081 0.168 C 0.093 0.166 0.104 0.161 0.113 0.153 C 0.122 0.146 0.13 0.137 0.134 0.126 C 0.139 0.116 0.141 0.102 0.141 0.091 C 0.142 0.08 0.141 0.067 0.136 0.056 C 0.131 0.046 0.122 0.038 0.11 0.034 C 0.098 0.031 0.086 0.035 0.078 0.042 C 0.071 0.049 0.066 0.06 0.065 0.073 C 0.065 0.086 0.066 0.098 0.071 0.108 C 0.076 0.118 0.075 0.12 0.095 0.133 C 0.113 0.147 0.131 0.143 0.142 0.144 C 0.153 0.144 0.162 0.14 0.173 0.136 C 0.185 0.131 0.195 0.122 0.202 0.114 C 0.209 0.106 0.212 0.096 0.216 0.08 C 0.219 0.064 0.219 0.056 0.219 0.044 C 0.219 0.032 0.219 0.02 0.219 0.008 E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350650" y="1687200"/>
            <a:ext cx="29568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D1D1B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1D1D1B"/>
              </a:solidFill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1350650" y="1776825"/>
            <a:ext cx="32931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Seu lado positivo: Modéstia, inteligência e timidez. Os virgens costumam ser meticulosos, práticos e trabalhadores. Têm grande capacidade analítica e são fiáveis.</a:t>
            </a:r>
          </a:p>
          <a:p>
            <a:pPr algn="just"/>
            <a:r>
              <a:rPr lang="pt-PT" sz="1000" dirty="0"/>
              <a:t>Vida sã, fazer listas, ordem e higiene</a:t>
            </a:r>
            <a:r>
              <a:rPr lang="pt-PT" sz="1000" dirty="0" smtClean="0"/>
              <a:t>.</a:t>
            </a:r>
            <a:endParaRPr lang="pt-PT" sz="1000" dirty="0"/>
          </a:p>
          <a:p>
            <a:pPr algn="just"/>
            <a:r>
              <a:rPr lang="pt-PT" sz="1000" dirty="0"/>
              <a:t>Seu lado negativo: Conservador e perfeccionista, um virgem tende a preocupar-se demasiado e seu lado duro pode levar-lhe a ser excessivamente crítico e duro com os demais.</a:t>
            </a:r>
          </a:p>
          <a:p>
            <a:pPr algn="just"/>
            <a:r>
              <a:rPr lang="pt-PT" sz="1000" dirty="0"/>
              <a:t>Sujeira, desordem, perigo, as pessoas vadias, a incerteza.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1D1D1B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Virgem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23" y="1911600"/>
            <a:ext cx="2124000" cy="2124000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42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 0.025 0.06 0.047 0.137 0.048 C 0.198 0.05 0.248 0.038 0.249 0.023 C 0.249 0.008 0.2 -0.006 0.138 -0.007 C 0.107 -0.007 0.079 -0.005 0.059 0 C 0.03 0.007 0.013 0.018 0.013 0.031 C 0.013 0.038 0.018 0.045 0.027 0.051 C 0.048 0.064 0.089 0.073 0.136 0.074 C 0.191 0.076 0.236 0.065 0.236 0.052 C 0.237 0.038 0.192 0.026 0.137 0.024 C 0.109 0.024 0.084 0.026 0.065 0.03 C 0.04 0.037 0.024 0.048 0.024 0.059 C 0.024 0.065 0.029 0.071 0.037 0.077 C 0.056 0.088 0.092 0.097 0.135 0.098 C 0.185 0.099 0.225 0.089 0.225 0.077 C 0.226 0.065 0.186 0.054 0.136 0.053 C 0.111 0.052 0.088 0.054 0.071 0.058 C 0.048 0.064 0.035 0.073 0.035 0.084 C 0.035 0.089 0.039 0.095 0.046 0.1 C 0.063 0.11 0.096 0.118 0.134 0.119 C 0.179 0.119 0.215 0.111 0.215 0.1 C 0.215 0.089 0.18 0.079 0.135 0.078 C 0.113 0.078 0.092 0.08 0.077 0.083 C 0.056 0.088 0.044 0.097 0.043 0.106 C 0.043 0.111 0.048 0.116 0.054 0.12 C 0.069 0.13 0.099 0.137 0.133 0.137 C 0.173 0.138 0.206 0.131 0.206 0.121 C 0.207 0.111 0.174 0.102 0.134 0.101 C 0.114 0.101 0.095 0.102 0.082 0.106 C 0.063 0.11 0.052 0.118 0.052 0.126 C 0.052 0.131 0.055 0.135 0.061 0.139 C 0.075 0.148 0.101 0.154 0.132 0.155 C 0.169 0.155 0.198 0.149 0.198 0.14 C 0.199 0.131 0.17 0.123 0.133 0.122 C 0.115 0.122 0.099 0.123 0.087 0.126 C 0.07 0.13 0.06 0.137 0.06 0.145 C 0.06 0.149 0.063 0.152 0.068 0.156 C 0.08 0.164 0.104 0.169 0.132 0.17 C 0.165 0.171 0.191 0.165 0.191 0.156 C 0.191 0.149 0.166 0.141 0.133 0.141 C 0.116 0.14 0.101 0.142 0.09 0.144 C 0.075 0.148 0.066 0.154 0.066 0.161 C 0.066 0.165 0.069 0.168 0.074 0.171 C 0.085 0.178 0.107 0.183 0.131 0.184 C 0.161 0.185 0.185 0.179 0.185 0.172 C 0.185 0.164 0.161 0.158 0.132 0.157 C 0.118 0.157 0.104 0.158 0.094 0.161 C 0.08 0.164 0.072 0.169 0.072 0.176 C 0.072 0.179 0.075 0.182 0.079 0.185 C 0.089 0.191 0.108 0.196 0.131 0.196 C 0.157 0.197 0.179 0.192 0.179 0.185 C 0.179 0.179 0.158 0.173 0.131 0.173 C 0.119 0.172 0.106 0.173 0.097 0.175 C 0.085 0.179 0.078 0.184 0.078 0.189 C 0.078 0.192 0.08 0.195 0.084 0.197 C 0.093 0.203 0.11 0.207 0.131 0.208 C 0.155 0.208 0.174 0.203 0.174 0.198 C 0.174 0.192 0.155 0.186 0.131 0.186 C 0.119 0.186 0.108 0.187 0.101 0.189 C 0.089 0.191 0.083 0.196 0.083 0.201 C 0.083 0.203 0.085 0.206 0.088 0.208 C 0.096 0.214 0.112 0.217 0.13 0.218 C 0.152 0.218 0.169 0.214 0.169 0.209 C 0.169 0.203 0.152 0.199 0.131 0.198 C 0.12 0.198 0.11 0.199 0.103 0.201 C 0.093 0.203 0.087 0.207 0.087 0.212 C 0.087 0.214 0.089 0.216 0.092 0.218 E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312550" y="1825665"/>
            <a:ext cx="32785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Pelo lado positivo, o leonino é generoso, bondoso, fiel e carinhoso. É criativo, entusiasta e compreensivo com os demais.</a:t>
            </a:r>
          </a:p>
          <a:p>
            <a:pPr algn="just"/>
            <a:r>
              <a:rPr lang="pt-PT" sz="1000" dirty="0"/>
              <a:t>Pelo lado negativo, o leonino é prepotente e mandão. Pode ser intolerante e dogmático. Tende a interferir quando não deve.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D1D1B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1D1D1B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Leão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48" y="1825665"/>
            <a:ext cx="2146935" cy="2146935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755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 -0.038 0.075 -0.062 0.125 -0.062 C 0.175 -0.062 0.22 -0.038 0.25 0 C 0.22 0.038 0.175 0.062 0.125 0.062 C 0.075 0.062 0.03 0.038 0 0 Z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857250" y="1900132"/>
            <a:ext cx="3642694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sz="1000" dirty="0"/>
              <a:t>Diplomáticos, encantadores e sociáveis. Os librianos são idealistas, pacíficos, otimistas e românticos. Têm um caráter afável e equilibrado.</a:t>
            </a:r>
          </a:p>
          <a:p>
            <a:pPr algn="just"/>
            <a:r>
              <a:rPr lang="pt-PT" sz="1000" dirty="0" smtClean="0"/>
              <a:t>São </a:t>
            </a:r>
            <a:r>
              <a:rPr lang="pt-PT" sz="1000" dirty="0"/>
              <a:t>indecisos e facilmente influenciados por terceiros. Podem mudar de opinião facilmente e </a:t>
            </a:r>
            <a:r>
              <a:rPr lang="pt-PT" sz="1000" dirty="0" smtClean="0"/>
              <a:t>ser muito </a:t>
            </a:r>
            <a:r>
              <a:rPr lang="pt-PT" sz="1000" dirty="0"/>
              <a:t>condescendentes</a:t>
            </a:r>
            <a:r>
              <a:rPr lang="pt-PT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Balança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97" y="2113065"/>
            <a:ext cx="2146935" cy="2146935"/>
          </a:xfrm>
          <a:prstGeom prst="rect">
            <a:avLst/>
          </a:prstGeom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276350" y="4260000"/>
            <a:ext cx="1057275" cy="56917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56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 -0.005 -0.029 -0.009 -0.044 -0.009 C -0.114 -0.009 -0.169 0.048 -0.169 0.117 C -0.169 0.185 -0.114 0.241 -0.044 0.241 C -0.029 0.241 -0.014 0.238 0 0.233 C -0.047 0.215 -0.08 0.17 -0.08 0.117 C -0.08 0.063 -0.047 0.018 0 0 Z" pathEditMode="relative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584</Words>
  <Application>Microsoft Office PowerPoint</Application>
  <PresentationFormat>Apresentação no Ecrã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Libre Baskerville</vt:lpstr>
      <vt:lpstr>Cinzel</vt:lpstr>
      <vt:lpstr>Dolabella template</vt:lpstr>
      <vt:lpstr>Horóscopo</vt:lpstr>
      <vt:lpstr>Aquário</vt:lpstr>
      <vt:lpstr>Peixes</vt:lpstr>
      <vt:lpstr>Carneiro</vt:lpstr>
      <vt:lpstr>Touro</vt:lpstr>
      <vt:lpstr>Gémeos</vt:lpstr>
      <vt:lpstr>Virgem</vt:lpstr>
      <vt:lpstr>Leão</vt:lpstr>
      <vt:lpstr>Balança</vt:lpstr>
      <vt:lpstr>Caranguejo</vt:lpstr>
      <vt:lpstr>Escorpião</vt:lpstr>
      <vt:lpstr>Sagitário</vt:lpstr>
      <vt:lpstr>Capricórnio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Horóscopo</dc:title>
  <dc:creator>formandos</dc:creator>
  <cp:lastModifiedBy>formandos</cp:lastModifiedBy>
  <cp:revision>16</cp:revision>
  <dcterms:modified xsi:type="dcterms:W3CDTF">2018-03-08T11:22:48Z</dcterms:modified>
</cp:coreProperties>
</file>