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8" r:id="rId4"/>
    <p:sldId id="271" r:id="rId5"/>
    <p:sldId id="272" r:id="rId6"/>
    <p:sldId id="273" r:id="rId7"/>
    <p:sldId id="256" r:id="rId8"/>
    <p:sldId id="257" r:id="rId9"/>
    <p:sldId id="259" r:id="rId10"/>
    <p:sldId id="258" r:id="rId11"/>
    <p:sldId id="260" r:id="rId12"/>
    <p:sldId id="261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6B1"/>
    <a:srgbClr val="4D5061"/>
    <a:srgbClr val="3D3B30"/>
    <a:srgbClr val="E7E24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C6AA9-0AC9-47C1-9AA4-3524FDFD5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AD656-B9B3-4840-A6AD-2B512A8F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21E624-840F-435A-902C-D2BD1CA1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200B10-6491-422E-AF84-24104222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5A3B6F-7C5B-4A9E-9EC0-949373E8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0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A628B-C2A3-4638-A7AE-195CD561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7DD9AE3-FB56-46A7-BD77-F9DE3745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A0D1CD-6D08-4AC0-A766-60B9303A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A8DB28-BB68-41BD-ABA4-B4E983D1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194E03-89B4-4C2A-BA5D-050ECFDA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4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621C7-E9AE-4D91-8BA5-984C6B55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18FD8D-4F2C-4904-AC5E-159504754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E2EADE-65AE-4C33-BE37-D3A47A30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D1B363-098E-495C-95D5-26542826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EDBE513-CFA7-424E-9649-5A58F6D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081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83A71-DD56-4D55-8E7F-3EF64749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D6496A-CB70-4637-A12F-D9AEF8FE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22B67C-2268-4DF2-942B-84E99593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29F442-86F2-4A64-B64C-CDC61FCD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4FB06C-5534-42D7-B231-A092427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971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6D0EA-831D-405D-80BC-0E69D20E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B95B1B-8D23-4B42-AE90-2C4D44E6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7E233C-4877-4BF7-94E1-B91B7AAF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7CCEBF-F737-41F2-B5FB-024EF73B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20E68C-769D-4064-8A4D-6A388F99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34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E4009-CB60-4BA1-A562-A99517C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8CD92F-A0B3-44BF-A066-8AC89B8F0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A889A9-208A-4230-89B2-4762BA65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FB22C4D-DBBA-4C86-8B53-39DD5A0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FE745EC-4011-4D4C-AC3B-BBCBA351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F5F866-8B8B-4A1B-8928-E1D89139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80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2AFB-009C-44C7-B6BD-FB44C70C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60594A5-EFCB-42D7-B620-6624B28C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747E25-8434-4387-8B41-BDEE918F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8040572-D972-4B8A-AAE6-00CA7D79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D28C357-7B79-4C53-A8BD-6D9A80AE1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B952EA6-A65B-4E22-86C1-E109391D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99BFEE0-056F-42F4-AEB2-D51AD23A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CB286E2-753F-407E-866D-995C193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425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40CA-E6DA-4CE6-AF37-1F75674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9C0B006-4DD5-425E-9752-EA6A8615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574DD12-5BDA-4886-B620-F0133D7D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6EDCBA-4A2D-4ED1-84B8-2BDED53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5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FA64F54-1872-4F12-B680-BA6C93F2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9948246-0AFD-4A7E-8839-AB5CF9ED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78658D-FBEB-436E-AA9F-BC8FD6BF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14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165FF-A3B6-4236-BA19-5FB5105A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2ACFFE-073A-4D5A-BF70-A0696B9C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9A59C2-F9CD-4622-8C23-F7CACF2C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325E36-8EA3-4793-8B4A-D9AD7C46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D3FD05-0B48-45D3-A8BB-0C79321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F22E700-4066-4E03-A035-B64EF5B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8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7B6AC-CAB8-4DD7-8F0B-669958B6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B145C9B-E3C8-4EC8-9D52-EA7E7B83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933BFD-0741-467D-99B0-A3B170EA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9420380-5419-4212-BCB0-EA2EEE00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6F43D9-A240-431C-B9BE-6C2902E8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F6992FE-C884-48BA-8975-5C561F6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8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DE06EF6-417C-44C1-9318-80DE0B4D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C05165-76F1-49B6-B9D1-5DC0B86D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7D5825-56D9-46C2-8CD6-9F417CE9E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53F2-A301-421A-9D3D-9A21B4E1BD4B}" type="datetimeFigureOut">
              <a:rPr lang="pt-PT" smtClean="0"/>
              <a:t>16/11/2021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9AC682-5A3B-412B-B728-97C67F30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7D88FE-3E5F-463B-92C6-0824433E9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8FBC2-48D3-4FE6-831A-437BCE8097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31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p201604509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604509@edu.fe.up.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604509@edu.fe.up.p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604509@edu.fe.up.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6D9352-36CF-481D-B059-9C9E39DB3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672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Mockup</a:t>
            </a:r>
            <a:r>
              <a:rPr lang="pt-PT" dirty="0"/>
              <a:t> do Website</a:t>
            </a:r>
            <a:br>
              <a:rPr lang="pt-PT" dirty="0"/>
            </a:br>
            <a:br>
              <a:rPr lang="pt-PT" dirty="0"/>
            </a:br>
            <a:r>
              <a:rPr lang="pt-PT" dirty="0"/>
              <a:t>Sistemas de Informação Empresariais</a:t>
            </a:r>
            <a:br>
              <a:rPr lang="pt-PT" dirty="0"/>
            </a:br>
            <a:br>
              <a:rPr lang="pt-PT" dirty="0"/>
            </a:br>
            <a:r>
              <a:rPr lang="pt-PT" dirty="0"/>
              <a:t>1º Trabalho Prático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85D963-4E48-4513-91CC-9701C028E570}"/>
              </a:ext>
            </a:extLst>
          </p:cNvPr>
          <p:cNvSpPr txBox="1"/>
          <p:nvPr/>
        </p:nvSpPr>
        <p:spPr>
          <a:xfrm>
            <a:off x="5135672" y="3958164"/>
            <a:ext cx="8041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Nuno Minhoto</a:t>
            </a:r>
            <a:br>
              <a:rPr lang="pt-PT" dirty="0"/>
            </a:br>
            <a:br>
              <a:rPr lang="pt-PT" dirty="0"/>
            </a:br>
            <a:r>
              <a:rPr lang="pt-PT" dirty="0">
                <a:hlinkClick r:id="rId2"/>
              </a:rPr>
              <a:t>up201604509@fe.up.pt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Novembro 2021</a:t>
            </a:r>
          </a:p>
        </p:txBody>
      </p:sp>
    </p:spTree>
    <p:extLst>
      <p:ext uri="{BB962C8B-B14F-4D97-AF65-F5344CB8AC3E}">
        <p14:creationId xmlns:p14="http://schemas.microsoft.com/office/powerpoint/2010/main" val="223337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141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Home</a:t>
            </a:r>
            <a:r>
              <a:rPr lang="pt-PT" dirty="0"/>
              <a:t> </a:t>
            </a:r>
            <a:r>
              <a:rPr lang="pt-PT" dirty="0" err="1"/>
              <a:t>page</a:t>
            </a:r>
            <a:endParaRPr lang="pt-PT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D223FF3-0E66-4B5B-8E0E-AA0CD007B8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0283" y="944880"/>
            <a:ext cx="9317276" cy="4495800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6731336A-8756-407F-8252-27995D6FAAAA}"/>
              </a:ext>
            </a:extLst>
          </p:cNvPr>
          <p:cNvSpPr/>
          <p:nvPr/>
        </p:nvSpPr>
        <p:spPr>
          <a:xfrm>
            <a:off x="1640284" y="1089764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0EF7EA-4B9A-456B-9BF2-B411D30616A8}"/>
              </a:ext>
            </a:extLst>
          </p:cNvPr>
          <p:cNvSpPr txBox="1"/>
          <p:nvPr/>
        </p:nvSpPr>
        <p:spPr>
          <a:xfrm>
            <a:off x="1840696" y="1155080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22D049-C942-4FE4-94E0-273484E3AAAD}"/>
              </a:ext>
            </a:extLst>
          </p:cNvPr>
          <p:cNvSpPr txBox="1"/>
          <p:nvPr/>
        </p:nvSpPr>
        <p:spPr>
          <a:xfrm>
            <a:off x="3369465" y="2354100"/>
            <a:ext cx="5862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 Hóquei em patins é um desporto coletivo que se joga num rinque em que os atletas rolam sobre patins e usam um stick para conduzir uma bola e introduzi-la na baliza adversária para marcar um golo.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5D98FB-6537-427E-A1F8-53D692D66ACA}"/>
              </a:ext>
            </a:extLst>
          </p:cNvPr>
          <p:cNvSpPr txBox="1"/>
          <p:nvPr/>
        </p:nvSpPr>
        <p:spPr>
          <a:xfrm>
            <a:off x="3369465" y="3454231"/>
            <a:ext cx="5588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partida consiste em duas partes de 25 minutos cada, durante os quais duas equipas com cinco jogadores cada tentam marcar o maior número de golos possível. Os golos são marcados quando a bola, que só pode ser tocada com o stick, atravessa totalmente a linha de golo adversária</a:t>
            </a:r>
            <a:r>
              <a:rPr lang="pt-PT" sz="1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AF49F7-6ED6-4B99-8C5C-2DBD3AB0633A}"/>
              </a:ext>
            </a:extLst>
          </p:cNvPr>
          <p:cNvSpPr/>
          <p:nvPr/>
        </p:nvSpPr>
        <p:spPr>
          <a:xfrm>
            <a:off x="7293925" y="1091417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O que é?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D2EA4CD-AF7B-45C6-8D0C-2E002F6899F6}"/>
              </a:ext>
            </a:extLst>
          </p:cNvPr>
          <p:cNvSpPr/>
          <p:nvPr/>
        </p:nvSpPr>
        <p:spPr>
          <a:xfrm>
            <a:off x="8176476" y="1089764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Minha Experiencia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E81F76F-FDBD-4390-B8F3-E172BFA4247F}"/>
              </a:ext>
            </a:extLst>
          </p:cNvPr>
          <p:cNvSpPr/>
          <p:nvPr/>
        </p:nvSpPr>
        <p:spPr>
          <a:xfrm>
            <a:off x="9209340" y="1089764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Equipas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2EB5FF1-9462-436C-89D0-F4110160D2F8}"/>
              </a:ext>
            </a:extLst>
          </p:cNvPr>
          <p:cNvSpPr/>
          <p:nvPr/>
        </p:nvSpPr>
        <p:spPr>
          <a:xfrm>
            <a:off x="10061110" y="1089764"/>
            <a:ext cx="89644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Downloads</a:t>
            </a:r>
          </a:p>
        </p:txBody>
      </p:sp>
      <p:pic>
        <p:nvPicPr>
          <p:cNvPr id="36" name="Imagem 35" descr="Uma imagem com texto, verme&#10;&#10;Descrição gerada automaticamente">
            <a:extLst>
              <a:ext uri="{FF2B5EF4-FFF2-40B4-BE49-F238E27FC236}">
                <a16:creationId xmlns:a16="http://schemas.microsoft.com/office/drawing/2014/main" id="{EAE3DD97-2858-4843-8CDB-72F2452C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552458" y="836525"/>
            <a:ext cx="1370419" cy="1037851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6D54AE8C-6370-415C-8386-A97C1B585A00}"/>
              </a:ext>
            </a:extLst>
          </p:cNvPr>
          <p:cNvSpPr txBox="1"/>
          <p:nvPr/>
        </p:nvSpPr>
        <p:spPr>
          <a:xfrm>
            <a:off x="1640282" y="5440680"/>
            <a:ext cx="931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Texto</a:t>
            </a:r>
          </a:p>
          <a:p>
            <a:r>
              <a:rPr lang="pt-PT" dirty="0"/>
              <a:t>Tipo de letra: Times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Roman</a:t>
            </a:r>
            <a:r>
              <a:rPr lang="pt-PT" dirty="0"/>
              <a:t>  Tamanho 14</a:t>
            </a:r>
            <a:br>
              <a:rPr lang="pt-PT" dirty="0"/>
            </a:br>
            <a:r>
              <a:rPr lang="pt-PT" dirty="0"/>
              <a:t>Alinhamento: Justificado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847AFE1-73DB-48DF-A9BF-D2975FE26941}"/>
              </a:ext>
            </a:extLst>
          </p:cNvPr>
          <p:cNvSpPr txBox="1"/>
          <p:nvPr/>
        </p:nvSpPr>
        <p:spPr>
          <a:xfrm>
            <a:off x="1640282" y="0"/>
            <a:ext cx="931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Nav</a:t>
            </a:r>
            <a:r>
              <a:rPr lang="pt-PT" dirty="0"/>
              <a:t> Bar:</a:t>
            </a:r>
            <a:br>
              <a:rPr lang="pt-PT" dirty="0"/>
            </a:br>
            <a:r>
              <a:rPr lang="pt-PT" dirty="0"/>
              <a:t>Tipo de letra: Lato; Tamanho: 12px; Cor do texto: #FFFFFF; </a:t>
            </a:r>
            <a:r>
              <a:rPr lang="pt-PT" dirty="0" err="1"/>
              <a:t>Border</a:t>
            </a:r>
            <a:r>
              <a:rPr lang="pt-PT" dirty="0"/>
              <a:t> da pagina selecionada: cor-#DDC6B1; espessura- 4.5px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B9E780E-50EE-4B2C-9F5B-ABA90D0A215E}"/>
              </a:ext>
            </a:extLst>
          </p:cNvPr>
          <p:cNvSpPr txBox="1"/>
          <p:nvPr/>
        </p:nvSpPr>
        <p:spPr>
          <a:xfrm>
            <a:off x="-77425" y="884326"/>
            <a:ext cx="152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Cor da barra:</a:t>
            </a:r>
          </a:p>
          <a:p>
            <a:r>
              <a:rPr lang="pt-PT" dirty="0"/>
              <a:t>#3B3838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618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0D8EB901-FD6C-4956-B412-DEB6A542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195" y="950823"/>
            <a:ext cx="9317276" cy="44958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141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Home</a:t>
            </a:r>
            <a:r>
              <a:rPr lang="pt-PT" dirty="0"/>
              <a:t> </a:t>
            </a:r>
            <a:r>
              <a:rPr lang="pt-PT" dirty="0" err="1"/>
              <a:t>page</a:t>
            </a:r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15D98FB-6537-427E-A1F8-53D692D66ACA}"/>
              </a:ext>
            </a:extLst>
          </p:cNvPr>
          <p:cNvSpPr txBox="1"/>
          <p:nvPr/>
        </p:nvSpPr>
        <p:spPr>
          <a:xfrm>
            <a:off x="3367830" y="1761609"/>
            <a:ext cx="5588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partida consiste em duas partes de 25 minutos cada, durante os quais duas equipas com cinco jogadores cada tentam marcar o maior número de golos possível. Os golos são marcados quando a bola, que só pode ser tocada com o stick, atravessa totalmente a linha de golo adversária.</a:t>
            </a:r>
          </a:p>
        </p:txBody>
      </p:sp>
      <p:pic>
        <p:nvPicPr>
          <p:cNvPr id="36" name="Imagem 35" descr="Uma imagem com texto, verme&#10;&#10;Descrição gerada automaticamente">
            <a:extLst>
              <a:ext uri="{FF2B5EF4-FFF2-40B4-BE49-F238E27FC236}">
                <a16:creationId xmlns:a16="http://schemas.microsoft.com/office/drawing/2014/main" id="{EAE3DD97-2858-4843-8CDB-72F2452C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552458" y="836525"/>
            <a:ext cx="1370419" cy="1037851"/>
          </a:xfrm>
          <a:prstGeom prst="rect">
            <a:avLst/>
          </a:prstGeom>
        </p:spPr>
      </p:pic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924A6158-C691-44B4-9BF6-7A50BA78D67F}"/>
              </a:ext>
            </a:extLst>
          </p:cNvPr>
          <p:cNvCxnSpPr>
            <a:cxnSpLocks/>
          </p:cNvCxnSpPr>
          <p:nvPr/>
        </p:nvCxnSpPr>
        <p:spPr>
          <a:xfrm>
            <a:off x="1190286" y="1293579"/>
            <a:ext cx="405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EBF10E-8C95-49A5-8B5E-45DD2807FC3B}"/>
              </a:ext>
            </a:extLst>
          </p:cNvPr>
          <p:cNvSpPr txBox="1"/>
          <p:nvPr/>
        </p:nvSpPr>
        <p:spPr>
          <a:xfrm>
            <a:off x="426827" y="684511"/>
            <a:ext cx="7634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Barra estática enquanto as imagens e texto dão </a:t>
            </a:r>
            <a:r>
              <a:rPr lang="pt-PT" sz="1100" dirty="0" err="1"/>
              <a:t>scroll</a:t>
            </a:r>
            <a:endParaRPr lang="pt-PT" sz="11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141AE4-566B-44B2-BA2F-682DFA84C89D}"/>
              </a:ext>
            </a:extLst>
          </p:cNvPr>
          <p:cNvSpPr txBox="1"/>
          <p:nvPr/>
        </p:nvSpPr>
        <p:spPr>
          <a:xfrm>
            <a:off x="7683897" y="311845"/>
            <a:ext cx="356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Hover</a:t>
            </a:r>
            <a:r>
              <a:rPr lang="pt-PT" dirty="0"/>
              <a:t>: </a:t>
            </a:r>
            <a:r>
              <a:rPr lang="pt-PT" dirty="0" err="1"/>
              <a:t>active</a:t>
            </a:r>
            <a:r>
              <a:rPr lang="pt-PT" dirty="0"/>
              <a:t>; </a:t>
            </a:r>
            <a:r>
              <a:rPr lang="pt-PT" dirty="0" err="1"/>
              <a:t>Hover</a:t>
            </a:r>
            <a:r>
              <a:rPr lang="pt-PT" dirty="0"/>
              <a:t>-color: #44546A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DA31042-5266-4CAF-842B-130E6CC9D1C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289047" y="665786"/>
            <a:ext cx="210550" cy="40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31336A-8756-407F-8252-27995D6FAAAA}"/>
              </a:ext>
            </a:extLst>
          </p:cNvPr>
          <p:cNvSpPr/>
          <p:nvPr/>
        </p:nvSpPr>
        <p:spPr>
          <a:xfrm>
            <a:off x="1640284" y="1076753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50EF7EA-4B9A-456B-9BF2-B411D30616A8}"/>
              </a:ext>
            </a:extLst>
          </p:cNvPr>
          <p:cNvSpPr txBox="1"/>
          <p:nvPr/>
        </p:nvSpPr>
        <p:spPr>
          <a:xfrm>
            <a:off x="1840696" y="1155080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AF49F7-6ED6-4B99-8C5C-2DBD3AB0633A}"/>
              </a:ext>
            </a:extLst>
          </p:cNvPr>
          <p:cNvSpPr/>
          <p:nvPr/>
        </p:nvSpPr>
        <p:spPr>
          <a:xfrm>
            <a:off x="7260715" y="1089764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O que é?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D2EA4CD-AF7B-45C6-8D0C-2E002F6899F6}"/>
              </a:ext>
            </a:extLst>
          </p:cNvPr>
          <p:cNvSpPr/>
          <p:nvPr/>
        </p:nvSpPr>
        <p:spPr>
          <a:xfrm>
            <a:off x="8163468" y="1077723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Minha Experiencia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E81F76F-FDBD-4390-B8F3-E172BFA4247F}"/>
              </a:ext>
            </a:extLst>
          </p:cNvPr>
          <p:cNvSpPr/>
          <p:nvPr/>
        </p:nvSpPr>
        <p:spPr>
          <a:xfrm>
            <a:off x="9164037" y="1077238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Equipas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2EB5FF1-9462-436C-89D0-F4110160D2F8}"/>
              </a:ext>
            </a:extLst>
          </p:cNvPr>
          <p:cNvSpPr/>
          <p:nvPr/>
        </p:nvSpPr>
        <p:spPr>
          <a:xfrm>
            <a:off x="10028720" y="1074373"/>
            <a:ext cx="941753" cy="438411"/>
          </a:xfrm>
          <a:prstGeom prst="rect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FEBA5D0-A7CF-4AAD-AFD9-0392CB9EDAE8}"/>
              </a:ext>
            </a:extLst>
          </p:cNvPr>
          <p:cNvSpPr/>
          <p:nvPr/>
        </p:nvSpPr>
        <p:spPr>
          <a:xfrm>
            <a:off x="1640282" y="3411092"/>
            <a:ext cx="9317275" cy="438411"/>
          </a:xfrm>
          <a:prstGeom prst="rect">
            <a:avLst/>
          </a:prstGeom>
          <a:solidFill>
            <a:srgbClr val="DDC6B1"/>
          </a:solidFill>
          <a:ln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Equipas e Equipamento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F89B4E-30CF-4FC4-A78C-A5082840FABF}"/>
              </a:ext>
            </a:extLst>
          </p:cNvPr>
          <p:cNvSpPr txBox="1"/>
          <p:nvPr/>
        </p:nvSpPr>
        <p:spPr>
          <a:xfrm>
            <a:off x="44153" y="3491797"/>
            <a:ext cx="1596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Divisão entre texto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D74113-0018-4C7E-92EF-D1B99BE28734}"/>
              </a:ext>
            </a:extLst>
          </p:cNvPr>
          <p:cNvSpPr txBox="1"/>
          <p:nvPr/>
        </p:nvSpPr>
        <p:spPr>
          <a:xfrm>
            <a:off x="3367830" y="4068701"/>
            <a:ext cx="57962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hóquei em patins é jogado por cinco jogadores, quatro em campo e um guarda-redes. Neste desporto é utilizado o seguinte equipamento: patins (compostos por quatro rodas cada patim, tacão, chassi e bota), stick e bola. Como equipamento de proteção utiliza-se caneleiras, joelheiras, luvas e no caso dos guarda-redes proteção de coxa, máscara para a cabeça, cotoveleiras, luvas e peito.</a:t>
            </a:r>
          </a:p>
        </p:txBody>
      </p:sp>
      <p:pic>
        <p:nvPicPr>
          <p:cNvPr id="33" name="Imagem 32" descr="Uma imagem com texto, verme&#10;&#10;Descrição gerada automaticamente">
            <a:extLst>
              <a:ext uri="{FF2B5EF4-FFF2-40B4-BE49-F238E27FC236}">
                <a16:creationId xmlns:a16="http://schemas.microsoft.com/office/drawing/2014/main" id="{DAFC7F58-638B-499B-8FE9-4E9B3CABA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656422" y="790044"/>
            <a:ext cx="1370419" cy="1037851"/>
          </a:xfrm>
          <a:prstGeom prst="rect">
            <a:avLst/>
          </a:prstGeom>
        </p:spPr>
      </p:pic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135404F3-9D1C-406E-B813-6E879C216BAE}"/>
              </a:ext>
            </a:extLst>
          </p:cNvPr>
          <p:cNvCxnSpPr/>
          <p:nvPr/>
        </p:nvCxnSpPr>
        <p:spPr>
          <a:xfrm>
            <a:off x="11083204" y="1089764"/>
            <a:ext cx="0" cy="438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67F5D2A-9C80-49C4-A78A-7B626C5E0AF3}"/>
              </a:ext>
            </a:extLst>
          </p:cNvPr>
          <p:cNvSpPr txBox="1"/>
          <p:nvPr/>
        </p:nvSpPr>
        <p:spPr>
          <a:xfrm>
            <a:off x="11139303" y="1018014"/>
            <a:ext cx="79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Altura: 15px</a:t>
            </a:r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777F95A-BE12-4282-9351-2686C9DD1E31}"/>
              </a:ext>
            </a:extLst>
          </p:cNvPr>
          <p:cNvCxnSpPr/>
          <p:nvPr/>
        </p:nvCxnSpPr>
        <p:spPr>
          <a:xfrm>
            <a:off x="7260715" y="870079"/>
            <a:ext cx="902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93C9E0-3A6C-4DEB-A061-8F357DC2787A}"/>
              </a:ext>
            </a:extLst>
          </p:cNvPr>
          <p:cNvSpPr txBox="1"/>
          <p:nvPr/>
        </p:nvSpPr>
        <p:spPr>
          <a:xfrm>
            <a:off x="4561413" y="175779"/>
            <a:ext cx="303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Largura dependente da palavra</a:t>
            </a: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BF2FEAC8-0D2F-4A03-8E4A-F10C74C016D3}"/>
              </a:ext>
            </a:extLst>
          </p:cNvPr>
          <p:cNvCxnSpPr/>
          <p:nvPr/>
        </p:nvCxnSpPr>
        <p:spPr>
          <a:xfrm>
            <a:off x="6400800" y="504635"/>
            <a:ext cx="1311291" cy="35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D39A8F26-9D2F-468B-B312-11F501CADD98}"/>
              </a:ext>
            </a:extLst>
          </p:cNvPr>
          <p:cNvCxnSpPr>
            <a:endCxn id="12" idx="3"/>
          </p:cNvCxnSpPr>
          <p:nvPr/>
        </p:nvCxnSpPr>
        <p:spPr>
          <a:xfrm flipH="1">
            <a:off x="10957557" y="1541234"/>
            <a:ext cx="294644" cy="208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5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8347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0834A1-1CFB-4922-9069-6347ABAD06D4}"/>
              </a:ext>
            </a:extLst>
          </p:cNvPr>
          <p:cNvSpPr/>
          <p:nvPr/>
        </p:nvSpPr>
        <p:spPr>
          <a:xfrm>
            <a:off x="1878279" y="650868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8F34BE-D8B6-4BAF-8B56-998FB2F9293B}"/>
              </a:ext>
            </a:extLst>
          </p:cNvPr>
          <p:cNvSpPr txBox="1"/>
          <p:nvPr/>
        </p:nvSpPr>
        <p:spPr>
          <a:xfrm>
            <a:off x="2078691" y="729195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98D755-3DAB-4315-82C8-9152EB500191}"/>
              </a:ext>
            </a:extLst>
          </p:cNvPr>
          <p:cNvSpPr/>
          <p:nvPr/>
        </p:nvSpPr>
        <p:spPr>
          <a:xfrm>
            <a:off x="8367335" y="648488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Minha Experiência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FE3F5E-BBB6-4B5C-8F34-CC31B85DC9E8}"/>
              </a:ext>
            </a:extLst>
          </p:cNvPr>
          <p:cNvSpPr/>
          <p:nvPr/>
        </p:nvSpPr>
        <p:spPr>
          <a:xfrm>
            <a:off x="7494819" y="648488"/>
            <a:ext cx="82664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O que é?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E8AF0B-679A-4314-93A3-25E3B1009932}"/>
              </a:ext>
            </a:extLst>
          </p:cNvPr>
          <p:cNvSpPr/>
          <p:nvPr/>
        </p:nvSpPr>
        <p:spPr>
          <a:xfrm>
            <a:off x="9402032" y="651353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Equipas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65D493-958B-410B-BCFA-9840194C85C6}"/>
              </a:ext>
            </a:extLst>
          </p:cNvPr>
          <p:cNvSpPr/>
          <p:nvPr/>
        </p:nvSpPr>
        <p:spPr>
          <a:xfrm>
            <a:off x="10266715" y="648488"/>
            <a:ext cx="94175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</a:p>
        </p:txBody>
      </p:sp>
      <p:pic>
        <p:nvPicPr>
          <p:cNvPr id="10" name="Imagem 9" descr="Uma imagem com texto, verme&#10;&#10;Descrição gerada automaticamente">
            <a:extLst>
              <a:ext uri="{FF2B5EF4-FFF2-40B4-BE49-F238E27FC236}">
                <a16:creationId xmlns:a16="http://schemas.microsoft.com/office/drawing/2014/main" id="{DEDA43EE-1201-434A-86EB-35D4D5AA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682168" y="348768"/>
            <a:ext cx="1370419" cy="1037851"/>
          </a:xfrm>
          <a:prstGeom prst="rect">
            <a:avLst/>
          </a:prstGeom>
        </p:spPr>
      </p:pic>
      <p:pic>
        <p:nvPicPr>
          <p:cNvPr id="14" name="Imagem 13" descr="Uma imagem com terra, pessoa, exterior, autómato&#10;&#10;Descrição gerada automaticamente">
            <a:extLst>
              <a:ext uri="{FF2B5EF4-FFF2-40B4-BE49-F238E27FC236}">
                <a16:creationId xmlns:a16="http://schemas.microsoft.com/office/drawing/2014/main" id="{1D869969-351A-4096-9E94-CA9ABA514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96" y="1625547"/>
            <a:ext cx="863143" cy="1294715"/>
          </a:xfrm>
          <a:prstGeom prst="rect">
            <a:avLst/>
          </a:prstGeom>
        </p:spPr>
      </p:pic>
      <p:pic>
        <p:nvPicPr>
          <p:cNvPr id="16" name="Imagem 15" descr="Uma imagem com pessoa, jogador, desporto, jogo atlético&#10;&#10;Descrição gerada automaticamente">
            <a:extLst>
              <a:ext uri="{FF2B5EF4-FFF2-40B4-BE49-F238E27FC236}">
                <a16:creationId xmlns:a16="http://schemas.microsoft.com/office/drawing/2014/main" id="{FFB274E0-4943-437E-BD7C-68B845E87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86" y="1589492"/>
            <a:ext cx="887180" cy="1330770"/>
          </a:xfrm>
          <a:prstGeom prst="rect">
            <a:avLst/>
          </a:prstGeom>
        </p:spPr>
      </p:pic>
      <p:pic>
        <p:nvPicPr>
          <p:cNvPr id="18" name="Imagem 17" descr="Uma imagem com pessoa, chão, difícil&#10;&#10;Descrição gerada automaticamente">
            <a:extLst>
              <a:ext uri="{FF2B5EF4-FFF2-40B4-BE49-F238E27FC236}">
                <a16:creationId xmlns:a16="http://schemas.microsoft.com/office/drawing/2014/main" id="{40051035-8048-47D0-8134-DA15C7906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47" y="1607519"/>
            <a:ext cx="887180" cy="1330770"/>
          </a:xfrm>
          <a:prstGeom prst="rect">
            <a:avLst/>
          </a:prstGeom>
        </p:spPr>
      </p:pic>
      <p:pic>
        <p:nvPicPr>
          <p:cNvPr id="20" name="Imagem 19" descr="Uma imagem com pessoa, laranja&#10;&#10;Descrição gerada automaticamente">
            <a:extLst>
              <a:ext uri="{FF2B5EF4-FFF2-40B4-BE49-F238E27FC236}">
                <a16:creationId xmlns:a16="http://schemas.microsoft.com/office/drawing/2014/main" id="{A7EAB330-4F8B-4F1F-B774-14E7D90A7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31" y="1689271"/>
            <a:ext cx="887180" cy="133077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81B860-1F5B-4BEE-8C1D-50DACA81BDD7}"/>
              </a:ext>
            </a:extLst>
          </p:cNvPr>
          <p:cNvSpPr txBox="1"/>
          <p:nvPr/>
        </p:nvSpPr>
        <p:spPr>
          <a:xfrm>
            <a:off x="3053196" y="3128834"/>
            <a:ext cx="703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minha aventura neste desporto começou em 2005 quando tinha apenas 7 anos, por influência do meu irmão mais velho que já praticava. </a:t>
            </a: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 2 anos de introdução à patinagem integrei na equipa de benjamins do clube académico de bragança como guarda-redes. </a:t>
            </a:r>
          </a:p>
          <a:p>
            <a:pPr algn="just"/>
            <a:endParaRPr lang="pt-PT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Porque guarda-redes?</a:t>
            </a:r>
          </a:p>
          <a:p>
            <a:pPr algn="just"/>
            <a:endParaRPr lang="pt-PT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meu domínio inicial da patinagem não era excelente, tal como o controlo de bola e visão de jogo. E uma vez que a equipa tinha falta de alguém que guardasse a sua baliza aceitei o desafio. </a:t>
            </a: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até aos dias de hoje não me arrependo da minha decisão. </a:t>
            </a:r>
          </a:p>
          <a:p>
            <a:pPr algn="just"/>
            <a:endParaRPr lang="pt-PT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 9 anos de jogos federados, participando em campeonatos e torneios tanto nacionais como internacionais, a altura de "pendurar as luvas e patins" chegou quando tive de me deslocar para outra cidade, por razões académicas, e deixou de ser viável continuar a praticar este desporto.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964A0C-CF1F-4B41-B642-F81A018CE996}"/>
              </a:ext>
            </a:extLst>
          </p:cNvPr>
          <p:cNvSpPr txBox="1"/>
          <p:nvPr/>
        </p:nvSpPr>
        <p:spPr>
          <a:xfrm>
            <a:off x="150312" y="109840"/>
            <a:ext cx="308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sobre a minha experiencia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B5294F08-A098-4CF1-823D-0545908E8BF7}"/>
              </a:ext>
            </a:extLst>
          </p:cNvPr>
          <p:cNvCxnSpPr/>
          <p:nvPr/>
        </p:nvCxnSpPr>
        <p:spPr>
          <a:xfrm>
            <a:off x="1891192" y="2263792"/>
            <a:ext cx="1162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6DBDC43-CAC3-4883-8244-FBB4A4F5DF79}"/>
              </a:ext>
            </a:extLst>
          </p:cNvPr>
          <p:cNvSpPr txBox="1"/>
          <p:nvPr/>
        </p:nvSpPr>
        <p:spPr>
          <a:xfrm>
            <a:off x="396031" y="1940626"/>
            <a:ext cx="167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Distâncias entre imagens e margens iguais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88B1437-7CE7-488A-8B75-1A3A90774356}"/>
              </a:ext>
            </a:extLst>
          </p:cNvPr>
          <p:cNvCxnSpPr/>
          <p:nvPr/>
        </p:nvCxnSpPr>
        <p:spPr>
          <a:xfrm>
            <a:off x="3916339" y="2290932"/>
            <a:ext cx="1162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08F2323B-1E37-4A03-9049-A75EB2371AC4}"/>
              </a:ext>
            </a:extLst>
          </p:cNvPr>
          <p:cNvCxnSpPr/>
          <p:nvPr/>
        </p:nvCxnSpPr>
        <p:spPr>
          <a:xfrm>
            <a:off x="5955914" y="2290932"/>
            <a:ext cx="1162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3EBBF032-D2C7-4AED-9E23-071CB4CE9340}"/>
              </a:ext>
            </a:extLst>
          </p:cNvPr>
          <p:cNvCxnSpPr/>
          <p:nvPr/>
        </p:nvCxnSpPr>
        <p:spPr>
          <a:xfrm>
            <a:off x="8016227" y="2290932"/>
            <a:ext cx="1162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B8822AE-87B7-4FBE-B4E7-C1A0A9E3206A}"/>
              </a:ext>
            </a:extLst>
          </p:cNvPr>
          <p:cNvCxnSpPr/>
          <p:nvPr/>
        </p:nvCxnSpPr>
        <p:spPr>
          <a:xfrm>
            <a:off x="10046464" y="2250692"/>
            <a:ext cx="11620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80F89B48-EE78-4149-85D5-71D0E85133A4}"/>
              </a:ext>
            </a:extLst>
          </p:cNvPr>
          <p:cNvCxnSpPr>
            <a:endCxn id="14" idx="2"/>
          </p:cNvCxnSpPr>
          <p:nvPr/>
        </p:nvCxnSpPr>
        <p:spPr>
          <a:xfrm>
            <a:off x="3457184" y="1607519"/>
            <a:ext cx="27584" cy="1312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82C503D7-A2A9-41CB-AD27-9A20FF86FF29}"/>
              </a:ext>
            </a:extLst>
          </p:cNvPr>
          <p:cNvCxnSpPr/>
          <p:nvPr/>
        </p:nvCxnSpPr>
        <p:spPr>
          <a:xfrm flipV="1">
            <a:off x="1653436" y="2290932"/>
            <a:ext cx="1803748" cy="1138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094B53A-2C87-487B-8870-36CD22B027A1}"/>
              </a:ext>
            </a:extLst>
          </p:cNvPr>
          <p:cNvSpPr txBox="1"/>
          <p:nvPr/>
        </p:nvSpPr>
        <p:spPr>
          <a:xfrm>
            <a:off x="542493" y="3275111"/>
            <a:ext cx="122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Altura: 40px?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E979E460-8DAB-4CC0-9789-C622ABD26A30}"/>
              </a:ext>
            </a:extLst>
          </p:cNvPr>
          <p:cNvCxnSpPr/>
          <p:nvPr/>
        </p:nvCxnSpPr>
        <p:spPr>
          <a:xfrm>
            <a:off x="5068886" y="1439180"/>
            <a:ext cx="887028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301B739C-64C9-47D6-9993-BFB504A85053}"/>
              </a:ext>
            </a:extLst>
          </p:cNvPr>
          <p:cNvCxnSpPr/>
          <p:nvPr/>
        </p:nvCxnSpPr>
        <p:spPr>
          <a:xfrm flipV="1">
            <a:off x="5367377" y="433005"/>
            <a:ext cx="0" cy="1006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36D77CE-6054-476D-A355-328C65A5E1D3}"/>
              </a:ext>
            </a:extLst>
          </p:cNvPr>
          <p:cNvSpPr txBox="1"/>
          <p:nvPr/>
        </p:nvSpPr>
        <p:spPr>
          <a:xfrm>
            <a:off x="4291801" y="158915"/>
            <a:ext cx="59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Largura de imagens iguais</a:t>
            </a:r>
          </a:p>
        </p:txBody>
      </p:sp>
    </p:spTree>
    <p:extLst>
      <p:ext uri="{BB962C8B-B14F-4D97-AF65-F5344CB8AC3E}">
        <p14:creationId xmlns:p14="http://schemas.microsoft.com/office/powerpoint/2010/main" val="27084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7126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0834A1-1CFB-4922-9069-6347ABAD06D4}"/>
              </a:ext>
            </a:extLst>
          </p:cNvPr>
          <p:cNvSpPr/>
          <p:nvPr/>
        </p:nvSpPr>
        <p:spPr>
          <a:xfrm>
            <a:off x="1878279" y="650868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8F34BE-D8B6-4BAF-8B56-998FB2F9293B}"/>
              </a:ext>
            </a:extLst>
          </p:cNvPr>
          <p:cNvSpPr txBox="1"/>
          <p:nvPr/>
        </p:nvSpPr>
        <p:spPr>
          <a:xfrm>
            <a:off x="2078691" y="729195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98D755-3DAB-4315-82C8-9152EB500191}"/>
              </a:ext>
            </a:extLst>
          </p:cNvPr>
          <p:cNvSpPr/>
          <p:nvPr/>
        </p:nvSpPr>
        <p:spPr>
          <a:xfrm>
            <a:off x="8367335" y="648488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Minha Experiência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FE3F5E-BBB6-4B5C-8F34-CC31B85DC9E8}"/>
              </a:ext>
            </a:extLst>
          </p:cNvPr>
          <p:cNvSpPr/>
          <p:nvPr/>
        </p:nvSpPr>
        <p:spPr>
          <a:xfrm>
            <a:off x="7494819" y="648488"/>
            <a:ext cx="82664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O que é?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E8AF0B-679A-4314-93A3-25E3B1009932}"/>
              </a:ext>
            </a:extLst>
          </p:cNvPr>
          <p:cNvSpPr/>
          <p:nvPr/>
        </p:nvSpPr>
        <p:spPr>
          <a:xfrm>
            <a:off x="9402032" y="651353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Equipas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65D493-958B-410B-BCFA-9840194C85C6}"/>
              </a:ext>
            </a:extLst>
          </p:cNvPr>
          <p:cNvSpPr/>
          <p:nvPr/>
        </p:nvSpPr>
        <p:spPr>
          <a:xfrm>
            <a:off x="10266715" y="648488"/>
            <a:ext cx="94175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</a:p>
        </p:txBody>
      </p:sp>
      <p:pic>
        <p:nvPicPr>
          <p:cNvPr id="10" name="Imagem 9" descr="Uma imagem com texto, verme&#10;&#10;Descrição gerada automaticamente">
            <a:extLst>
              <a:ext uri="{FF2B5EF4-FFF2-40B4-BE49-F238E27FC236}">
                <a16:creationId xmlns:a16="http://schemas.microsoft.com/office/drawing/2014/main" id="{DEDA43EE-1201-434A-86EB-35D4D5AA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682168" y="348768"/>
            <a:ext cx="1370419" cy="1037851"/>
          </a:xfrm>
          <a:prstGeom prst="rect">
            <a:avLst/>
          </a:prstGeom>
        </p:spPr>
      </p:pic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24E6994-3ED6-4384-8188-2D7E9FC07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622" y="1576327"/>
            <a:ext cx="994190" cy="13204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60A2775-7848-4225-AB76-169FC082497D}"/>
              </a:ext>
            </a:extLst>
          </p:cNvPr>
          <p:cNvSpPr txBox="1"/>
          <p:nvPr/>
        </p:nvSpPr>
        <p:spPr>
          <a:xfrm>
            <a:off x="3750263" y="3383378"/>
            <a:ext cx="5599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foi a casa que me acolheu durante todos esses anos como jogador e à qual devo todo o meu desenvolvimento durante essa etapa.</a:t>
            </a:r>
            <a:b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aqui que criei memorias e relações que ultrapassaram as fronteiras de colegas de equipa, treinadores e assistentes, formando assim uma grande família.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414EBF-395F-4C44-A781-BC1AD729F068}"/>
              </a:ext>
            </a:extLst>
          </p:cNvPr>
          <p:cNvSpPr txBox="1"/>
          <p:nvPr/>
        </p:nvSpPr>
        <p:spPr>
          <a:xfrm>
            <a:off x="4279275" y="1974961"/>
            <a:ext cx="537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Clube Académico de Bragança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3ACF927B-C421-40DF-B963-F94A810BEDE5}"/>
              </a:ext>
            </a:extLst>
          </p:cNvPr>
          <p:cNvCxnSpPr/>
          <p:nvPr/>
        </p:nvCxnSpPr>
        <p:spPr>
          <a:xfrm>
            <a:off x="3091622" y="1625547"/>
            <a:ext cx="0" cy="127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2B4BD59C-C5D6-4DF6-98B1-551CA3100C01}"/>
              </a:ext>
            </a:extLst>
          </p:cNvPr>
          <p:cNvCxnSpPr/>
          <p:nvPr/>
        </p:nvCxnSpPr>
        <p:spPr>
          <a:xfrm>
            <a:off x="3091622" y="1576327"/>
            <a:ext cx="8791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CBBF18F-4034-42EA-A08B-2B054917A956}"/>
              </a:ext>
            </a:extLst>
          </p:cNvPr>
          <p:cNvSpPr txBox="1"/>
          <p:nvPr/>
        </p:nvSpPr>
        <p:spPr>
          <a:xfrm>
            <a:off x="2705622" y="1974961"/>
            <a:ext cx="3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95423D-8B10-4CD9-96F6-5737CB10F533}"/>
              </a:ext>
            </a:extLst>
          </p:cNvPr>
          <p:cNvSpPr txBox="1"/>
          <p:nvPr/>
        </p:nvSpPr>
        <p:spPr>
          <a:xfrm>
            <a:off x="3272181" y="1242987"/>
            <a:ext cx="7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¾ Y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24F5397-12E8-459E-946B-6F0AAE817BB9}"/>
              </a:ext>
            </a:extLst>
          </p:cNvPr>
          <p:cNvSpPr txBox="1"/>
          <p:nvPr/>
        </p:nvSpPr>
        <p:spPr>
          <a:xfrm>
            <a:off x="216925" y="275573"/>
            <a:ext cx="1528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Header</a:t>
            </a:r>
            <a:r>
              <a:rPr lang="pt-PT" sz="1400" dirty="0"/>
              <a:t>: </a:t>
            </a:r>
            <a:br>
              <a:rPr lang="pt-PT" sz="1400" dirty="0"/>
            </a:br>
            <a:r>
              <a:rPr lang="pt-PT" sz="1400" dirty="0"/>
              <a:t>Font: </a:t>
            </a:r>
            <a:r>
              <a:rPr lang="pt-PT" sz="1400" dirty="0" err="1"/>
              <a:t>Aharoni</a:t>
            </a:r>
            <a:br>
              <a:rPr lang="pt-PT" sz="1400" dirty="0"/>
            </a:br>
            <a:r>
              <a:rPr lang="pt-PT" sz="1400" dirty="0"/>
              <a:t>Tamanho: 28pt</a:t>
            </a:r>
            <a:br>
              <a:rPr lang="pt-PT" sz="1400" dirty="0"/>
            </a:br>
            <a:r>
              <a:rPr lang="pt-PT" sz="1400" dirty="0"/>
              <a:t>H2 em html?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E82B745-6F81-44AD-9232-172173DAF5F0}"/>
              </a:ext>
            </a:extLst>
          </p:cNvPr>
          <p:cNvSpPr txBox="1"/>
          <p:nvPr/>
        </p:nvSpPr>
        <p:spPr>
          <a:xfrm>
            <a:off x="2705622" y="5473874"/>
            <a:ext cx="782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Texto: </a:t>
            </a:r>
            <a:br>
              <a:rPr lang="pt-PT" dirty="0"/>
            </a:br>
            <a:r>
              <a:rPr lang="pt-PT" dirty="0"/>
              <a:t>Font: Times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roman</a:t>
            </a:r>
            <a:br>
              <a:rPr lang="pt-PT" dirty="0"/>
            </a:br>
            <a:r>
              <a:rPr lang="pt-PT" dirty="0"/>
              <a:t>tamanho: 12pt</a:t>
            </a:r>
            <a:br>
              <a:rPr lang="pt-PT" dirty="0"/>
            </a:br>
            <a:r>
              <a:rPr lang="pt-PT" dirty="0"/>
              <a:t>Justificado</a:t>
            </a:r>
          </a:p>
        </p:txBody>
      </p:sp>
    </p:spTree>
    <p:extLst>
      <p:ext uri="{BB962C8B-B14F-4D97-AF65-F5344CB8AC3E}">
        <p14:creationId xmlns:p14="http://schemas.microsoft.com/office/powerpoint/2010/main" val="54988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7126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0834A1-1CFB-4922-9069-6347ABAD06D4}"/>
              </a:ext>
            </a:extLst>
          </p:cNvPr>
          <p:cNvSpPr/>
          <p:nvPr/>
        </p:nvSpPr>
        <p:spPr>
          <a:xfrm>
            <a:off x="1878279" y="650868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8F34BE-D8B6-4BAF-8B56-998FB2F9293B}"/>
              </a:ext>
            </a:extLst>
          </p:cNvPr>
          <p:cNvSpPr txBox="1"/>
          <p:nvPr/>
        </p:nvSpPr>
        <p:spPr>
          <a:xfrm>
            <a:off x="2078691" y="729195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98D755-3DAB-4315-82C8-9152EB500191}"/>
              </a:ext>
            </a:extLst>
          </p:cNvPr>
          <p:cNvSpPr/>
          <p:nvPr/>
        </p:nvSpPr>
        <p:spPr>
          <a:xfrm>
            <a:off x="8367335" y="648488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Minha Experiência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FE3F5E-BBB6-4B5C-8F34-CC31B85DC9E8}"/>
              </a:ext>
            </a:extLst>
          </p:cNvPr>
          <p:cNvSpPr/>
          <p:nvPr/>
        </p:nvSpPr>
        <p:spPr>
          <a:xfrm>
            <a:off x="7494819" y="648488"/>
            <a:ext cx="82664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O que é?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E8AF0B-679A-4314-93A3-25E3B1009932}"/>
              </a:ext>
            </a:extLst>
          </p:cNvPr>
          <p:cNvSpPr/>
          <p:nvPr/>
        </p:nvSpPr>
        <p:spPr>
          <a:xfrm>
            <a:off x="9402032" y="651353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Equipas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65D493-958B-410B-BCFA-9840194C85C6}"/>
              </a:ext>
            </a:extLst>
          </p:cNvPr>
          <p:cNvSpPr/>
          <p:nvPr/>
        </p:nvSpPr>
        <p:spPr>
          <a:xfrm>
            <a:off x="10266715" y="648488"/>
            <a:ext cx="94175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</a:p>
        </p:txBody>
      </p:sp>
      <p:pic>
        <p:nvPicPr>
          <p:cNvPr id="10" name="Imagem 9" descr="Uma imagem com texto, verme&#10;&#10;Descrição gerada automaticamente">
            <a:extLst>
              <a:ext uri="{FF2B5EF4-FFF2-40B4-BE49-F238E27FC236}">
                <a16:creationId xmlns:a16="http://schemas.microsoft.com/office/drawing/2014/main" id="{DEDA43EE-1201-434A-86EB-35D4D5AA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682168" y="348768"/>
            <a:ext cx="1370419" cy="103785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A2AE50-3212-4F0D-8357-FC2A7F2C0BB5}"/>
              </a:ext>
            </a:extLst>
          </p:cNvPr>
          <p:cNvSpPr txBox="1"/>
          <p:nvPr/>
        </p:nvSpPr>
        <p:spPr>
          <a:xfrm>
            <a:off x="4536182" y="1186879"/>
            <a:ext cx="402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Memórias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A23FDBA-26A0-455C-9C06-BBDFB7453DAD}"/>
              </a:ext>
            </a:extLst>
          </p:cNvPr>
          <p:cNvSpPr/>
          <p:nvPr/>
        </p:nvSpPr>
        <p:spPr>
          <a:xfrm>
            <a:off x="2942171" y="1979873"/>
            <a:ext cx="1835380" cy="2580362"/>
          </a:xfrm>
          <a:prstGeom prst="roundRect">
            <a:avLst/>
          </a:prstGeom>
          <a:solidFill>
            <a:srgbClr val="3D3B30"/>
          </a:solidFill>
          <a:ln>
            <a:solidFill>
              <a:srgbClr val="3D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 descr="Uma imagem com pessoa, desporto, grupo, pose&#10;&#10;Descrição gerada automaticamente">
            <a:extLst>
              <a:ext uri="{FF2B5EF4-FFF2-40B4-BE49-F238E27FC236}">
                <a16:creationId xmlns:a16="http://schemas.microsoft.com/office/drawing/2014/main" id="{FA92D3B8-4C04-4937-9789-F7F7FA0FA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42" y="2239298"/>
            <a:ext cx="1678793" cy="1117863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13F2D37-8739-4EBD-8D49-27C6370119D9}"/>
              </a:ext>
            </a:extLst>
          </p:cNvPr>
          <p:cNvSpPr/>
          <p:nvPr/>
        </p:nvSpPr>
        <p:spPr>
          <a:xfrm>
            <a:off x="5632140" y="1980115"/>
            <a:ext cx="1835380" cy="2580362"/>
          </a:xfrm>
          <a:prstGeom prst="roundRect">
            <a:avLst/>
          </a:prstGeom>
          <a:solidFill>
            <a:srgbClr val="3D3B30"/>
          </a:solidFill>
          <a:ln>
            <a:solidFill>
              <a:srgbClr val="3D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9" name="Imagem 18" descr="Uma imagem com texto, pessoa, pose, grupo&#10;&#10;Descrição gerada automaticamente">
            <a:extLst>
              <a:ext uri="{FF2B5EF4-FFF2-40B4-BE49-F238E27FC236}">
                <a16:creationId xmlns:a16="http://schemas.microsoft.com/office/drawing/2014/main" id="{B059DBB7-2AB9-44AA-8E3F-C978EFF04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19" y="2237419"/>
            <a:ext cx="1678793" cy="1119742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D437F82-6AEB-45B5-8932-42FEBE3C6BAD}"/>
              </a:ext>
            </a:extLst>
          </p:cNvPr>
          <p:cNvSpPr/>
          <p:nvPr/>
        </p:nvSpPr>
        <p:spPr>
          <a:xfrm>
            <a:off x="8298853" y="1979873"/>
            <a:ext cx="1835380" cy="2580362"/>
          </a:xfrm>
          <a:prstGeom prst="roundRect">
            <a:avLst/>
          </a:prstGeom>
          <a:solidFill>
            <a:srgbClr val="3D3B30"/>
          </a:solidFill>
          <a:ln>
            <a:solidFill>
              <a:srgbClr val="3D3B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Imagem 16" descr="Uma imagem com pessoa, interior, chão, desporto&#10;&#10;Descrição gerada automaticamente">
            <a:extLst>
              <a:ext uri="{FF2B5EF4-FFF2-40B4-BE49-F238E27FC236}">
                <a16:creationId xmlns:a16="http://schemas.microsoft.com/office/drawing/2014/main" id="{F901BC56-C6FA-4C1A-9931-15994D696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95" y="2237419"/>
            <a:ext cx="1678793" cy="111974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59F9133-0F49-471C-B172-85ED8F2428FD}"/>
              </a:ext>
            </a:extLst>
          </p:cNvPr>
          <p:cNvSpPr txBox="1"/>
          <p:nvPr/>
        </p:nvSpPr>
        <p:spPr>
          <a:xfrm>
            <a:off x="3025642" y="3519841"/>
            <a:ext cx="1678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primeiros jogos em lisboa contra a equipa do </a:t>
            </a:r>
            <a:r>
              <a:rPr lang="pt-PT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benfica</a:t>
            </a:r>
            <a:endParaRPr lang="pt-P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998F5C-6119-420F-82A0-C89DA8688AE2}"/>
              </a:ext>
            </a:extLst>
          </p:cNvPr>
          <p:cNvSpPr txBox="1"/>
          <p:nvPr/>
        </p:nvSpPr>
        <p:spPr>
          <a:xfrm>
            <a:off x="5741013" y="3519841"/>
            <a:ext cx="1678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dos jogos da ultima época no ativo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9A4C192-A08C-4FB9-A950-6FCB6608121F}"/>
              </a:ext>
            </a:extLst>
          </p:cNvPr>
          <p:cNvSpPr txBox="1"/>
          <p:nvPr/>
        </p:nvSpPr>
        <p:spPr>
          <a:xfrm>
            <a:off x="8530020" y="3519841"/>
            <a:ext cx="1678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Treino realizado com jogadores antigos do clube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5B5CB6D-F6CC-49CE-BB72-7B661DDE2A20}"/>
              </a:ext>
            </a:extLst>
          </p:cNvPr>
          <p:cNvSpPr txBox="1"/>
          <p:nvPr/>
        </p:nvSpPr>
        <p:spPr>
          <a:xfrm>
            <a:off x="150312" y="109840"/>
            <a:ext cx="308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sobre a minha experiencia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5D3CA80-9917-4E25-8A6E-B27D02413784}"/>
              </a:ext>
            </a:extLst>
          </p:cNvPr>
          <p:cNvSpPr txBox="1"/>
          <p:nvPr/>
        </p:nvSpPr>
        <p:spPr>
          <a:xfrm>
            <a:off x="5085567" y="109840"/>
            <a:ext cx="286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Header</a:t>
            </a:r>
            <a:r>
              <a:rPr lang="pt-PT" dirty="0"/>
              <a:t> igual ao anterior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80C774A-3E87-4D73-BA7B-8AB9003BB9CE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777551" y="3270054"/>
            <a:ext cx="854589" cy="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454C0AB-B27E-4874-8F4B-00AA2A038C8C}"/>
              </a:ext>
            </a:extLst>
          </p:cNvPr>
          <p:cNvSpPr txBox="1"/>
          <p:nvPr/>
        </p:nvSpPr>
        <p:spPr>
          <a:xfrm>
            <a:off x="4704435" y="5574082"/>
            <a:ext cx="398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Distâncias entre imagens e margens iguais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B0C5BB4E-7902-4A65-A55D-7274C71D773B}"/>
              </a:ext>
            </a:extLst>
          </p:cNvPr>
          <p:cNvCxnSpPr/>
          <p:nvPr/>
        </p:nvCxnSpPr>
        <p:spPr>
          <a:xfrm flipH="1" flipV="1">
            <a:off x="5260932" y="3256767"/>
            <a:ext cx="137786" cy="231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25D08EF9-EB2C-49CC-8930-6E10AC621022}"/>
              </a:ext>
            </a:extLst>
          </p:cNvPr>
          <p:cNvCxnSpPr/>
          <p:nvPr/>
        </p:nvCxnSpPr>
        <p:spPr>
          <a:xfrm>
            <a:off x="7467520" y="3256767"/>
            <a:ext cx="8313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134D5DDD-068F-4951-B337-C42B77748C63}"/>
              </a:ext>
            </a:extLst>
          </p:cNvPr>
          <p:cNvCxnSpPr>
            <a:cxnSpLocks/>
          </p:cNvCxnSpPr>
          <p:nvPr/>
        </p:nvCxnSpPr>
        <p:spPr>
          <a:xfrm>
            <a:off x="1891192" y="3256767"/>
            <a:ext cx="1050979" cy="13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B14F93EA-32E5-401F-A3E5-955C5C1137EA}"/>
              </a:ext>
            </a:extLst>
          </p:cNvPr>
          <p:cNvCxnSpPr>
            <a:stCxn id="22" idx="3"/>
          </p:cNvCxnSpPr>
          <p:nvPr/>
        </p:nvCxnSpPr>
        <p:spPr>
          <a:xfrm flipV="1">
            <a:off x="10134233" y="3256767"/>
            <a:ext cx="1061321" cy="13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591F201-6C76-40ED-990E-EEFFF5E770DD}"/>
              </a:ext>
            </a:extLst>
          </p:cNvPr>
          <p:cNvSpPr txBox="1"/>
          <p:nvPr/>
        </p:nvSpPr>
        <p:spPr>
          <a:xfrm>
            <a:off x="0" y="1393645"/>
            <a:ext cx="1737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Containers das imagens: </a:t>
            </a:r>
            <a:br>
              <a:rPr lang="pt-PT" sz="1200" dirty="0"/>
            </a:br>
            <a:r>
              <a:rPr lang="pt-PT" sz="1200" dirty="0"/>
              <a:t>Cor de fundo: #3D3B30</a:t>
            </a:r>
            <a:br>
              <a:rPr lang="pt-PT" sz="1200" dirty="0"/>
            </a:br>
            <a:r>
              <a:rPr lang="pt-PT" sz="1200" dirty="0" err="1"/>
              <a:t>Padding</a:t>
            </a:r>
            <a:r>
              <a:rPr lang="pt-PT" sz="1200" dirty="0"/>
              <a:t> da imagem 3px?</a:t>
            </a:r>
            <a:br>
              <a:rPr lang="pt-PT" sz="1200" dirty="0"/>
            </a:br>
            <a:r>
              <a:rPr lang="pt-PT" sz="1200" dirty="0"/>
              <a:t>Texto adjacente: </a:t>
            </a:r>
            <a:br>
              <a:rPr lang="pt-PT" sz="1200" dirty="0"/>
            </a:br>
            <a:r>
              <a:rPr lang="pt-PT" sz="1200" dirty="0"/>
              <a:t>Fonte: times </a:t>
            </a:r>
            <a:r>
              <a:rPr lang="pt-PT" sz="1200" dirty="0" err="1"/>
              <a:t>new</a:t>
            </a:r>
            <a:r>
              <a:rPr lang="pt-PT" sz="1200" dirty="0"/>
              <a:t> </a:t>
            </a:r>
            <a:r>
              <a:rPr lang="pt-PT" sz="1200" dirty="0" err="1"/>
              <a:t>roman</a:t>
            </a:r>
            <a:br>
              <a:rPr lang="pt-PT" sz="1200" dirty="0"/>
            </a:br>
            <a:r>
              <a:rPr lang="pt-PT" sz="1200" dirty="0"/>
              <a:t>Cor da fonte: #FFFFF</a:t>
            </a:r>
            <a:br>
              <a:rPr lang="pt-PT" sz="1200" dirty="0"/>
            </a:br>
            <a:br>
              <a:rPr lang="pt-PT" sz="1200" dirty="0"/>
            </a:br>
            <a:r>
              <a:rPr lang="pt-PT" sz="1200" dirty="0"/>
              <a:t>Cantos arredondados, tanto dos containers como imagens</a:t>
            </a:r>
          </a:p>
        </p:txBody>
      </p:sp>
      <p:cxnSp>
        <p:nvCxnSpPr>
          <p:cNvPr id="45" name="Conexão reta unidirecional 44">
            <a:extLst>
              <a:ext uri="{FF2B5EF4-FFF2-40B4-BE49-F238E27FC236}">
                <a16:creationId xmlns:a16="http://schemas.microsoft.com/office/drawing/2014/main" id="{A47642D4-0115-413B-94E5-D4F29A1E6D70}"/>
              </a:ext>
            </a:extLst>
          </p:cNvPr>
          <p:cNvCxnSpPr/>
          <p:nvPr/>
        </p:nvCxnSpPr>
        <p:spPr>
          <a:xfrm>
            <a:off x="1695124" y="1625547"/>
            <a:ext cx="1448909" cy="36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6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6"/>
            <a:ext cx="9317276" cy="471265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0834A1-1CFB-4922-9069-6347ABAD06D4}"/>
              </a:ext>
            </a:extLst>
          </p:cNvPr>
          <p:cNvSpPr/>
          <p:nvPr/>
        </p:nvSpPr>
        <p:spPr>
          <a:xfrm>
            <a:off x="1878279" y="650868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8F34BE-D8B6-4BAF-8B56-998FB2F9293B}"/>
              </a:ext>
            </a:extLst>
          </p:cNvPr>
          <p:cNvSpPr txBox="1"/>
          <p:nvPr/>
        </p:nvSpPr>
        <p:spPr>
          <a:xfrm>
            <a:off x="2078691" y="729195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98D755-3DAB-4315-82C8-9152EB500191}"/>
              </a:ext>
            </a:extLst>
          </p:cNvPr>
          <p:cNvSpPr/>
          <p:nvPr/>
        </p:nvSpPr>
        <p:spPr>
          <a:xfrm>
            <a:off x="8367163" y="656973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Minha Experiência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FE3F5E-BBB6-4B5C-8F34-CC31B85DC9E8}"/>
              </a:ext>
            </a:extLst>
          </p:cNvPr>
          <p:cNvSpPr/>
          <p:nvPr/>
        </p:nvSpPr>
        <p:spPr>
          <a:xfrm>
            <a:off x="7534063" y="648488"/>
            <a:ext cx="82664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O que é?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E8AF0B-679A-4314-93A3-25E3B1009932}"/>
              </a:ext>
            </a:extLst>
          </p:cNvPr>
          <p:cNvSpPr/>
          <p:nvPr/>
        </p:nvSpPr>
        <p:spPr>
          <a:xfrm>
            <a:off x="9369245" y="648488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Equipas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65D493-958B-410B-BCFA-9840194C85C6}"/>
              </a:ext>
            </a:extLst>
          </p:cNvPr>
          <p:cNvSpPr/>
          <p:nvPr/>
        </p:nvSpPr>
        <p:spPr>
          <a:xfrm>
            <a:off x="10266715" y="648488"/>
            <a:ext cx="94175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</a:p>
        </p:txBody>
      </p:sp>
      <p:pic>
        <p:nvPicPr>
          <p:cNvPr id="10" name="Imagem 9" descr="Uma imagem com texto, verme&#10;&#10;Descrição gerada automaticamente">
            <a:extLst>
              <a:ext uri="{FF2B5EF4-FFF2-40B4-BE49-F238E27FC236}">
                <a16:creationId xmlns:a16="http://schemas.microsoft.com/office/drawing/2014/main" id="{DEDA43EE-1201-434A-86EB-35D4D5AA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682168" y="348768"/>
            <a:ext cx="1370419" cy="103785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58277F-1FE0-43E6-8BC3-F13B22D27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49" y="1412896"/>
            <a:ext cx="1358781" cy="13587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47367CA-4ADC-4EDD-9357-7E958F734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39" y="1419453"/>
            <a:ext cx="1358781" cy="135878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06FF94C-5052-4606-93F9-C573FBACC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77" y="1419453"/>
            <a:ext cx="1358781" cy="1358781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FBCDAD2D-7137-482B-B3B7-E252F3C77C76}"/>
              </a:ext>
            </a:extLst>
          </p:cNvPr>
          <p:cNvSpPr/>
          <p:nvPr/>
        </p:nvSpPr>
        <p:spPr>
          <a:xfrm>
            <a:off x="9369647" y="1597655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Seleções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87EB56D-6133-423D-804F-CCF54EFF3CF3}"/>
              </a:ext>
            </a:extLst>
          </p:cNvPr>
          <p:cNvSpPr/>
          <p:nvPr/>
        </p:nvSpPr>
        <p:spPr>
          <a:xfrm>
            <a:off x="9369245" y="1102584"/>
            <a:ext cx="851769" cy="4384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Clubes</a:t>
            </a:r>
          </a:p>
        </p:txBody>
      </p:sp>
      <p:graphicFrame>
        <p:nvGraphicFramePr>
          <p:cNvPr id="18" name="Tabela 29">
            <a:extLst>
              <a:ext uri="{FF2B5EF4-FFF2-40B4-BE49-F238E27FC236}">
                <a16:creationId xmlns:a16="http://schemas.microsoft.com/office/drawing/2014/main" id="{52A3588D-4485-437D-9624-636B32735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84069"/>
              </p:ext>
            </p:extLst>
          </p:nvPr>
        </p:nvGraphicFramePr>
        <p:xfrm>
          <a:off x="4938902" y="3429000"/>
          <a:ext cx="3221854" cy="18366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814">
                  <a:extLst>
                    <a:ext uri="{9D8B030D-6E8A-4147-A177-3AD203B41FA5}">
                      <a16:colId xmlns:a16="http://schemas.microsoft.com/office/drawing/2014/main" val="613465785"/>
                    </a:ext>
                  </a:extLst>
                </a:gridCol>
                <a:gridCol w="2173040">
                  <a:extLst>
                    <a:ext uri="{9D8B030D-6E8A-4147-A177-3AD203B41FA5}">
                      <a16:colId xmlns:a16="http://schemas.microsoft.com/office/drawing/2014/main" val="3320859611"/>
                    </a:ext>
                  </a:extLst>
                </a:gridCol>
              </a:tblGrid>
              <a:tr h="275886">
                <a:tc>
                  <a:txBody>
                    <a:bodyPr/>
                    <a:lstStyle/>
                    <a:p>
                      <a:r>
                        <a:rPr lang="pt-PT" sz="1200" dirty="0"/>
                        <a:t>Clube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Numero de Títulos Europeus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23307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Barcelona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22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47066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u="none" kern="1200" dirty="0" err="1">
                          <a:solidFill>
                            <a:schemeClr val="dk1"/>
                          </a:solidFill>
                        </a:rPr>
                        <a:t>Reus</a:t>
                      </a:r>
                      <a:r>
                        <a:rPr lang="pt-PT" sz="1200" u="none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PT" sz="1200" u="none" kern="1200" dirty="0" err="1">
                          <a:solidFill>
                            <a:schemeClr val="dk1"/>
                          </a:solidFill>
                        </a:rPr>
                        <a:t>Deportiu</a:t>
                      </a:r>
                      <a:endParaRPr lang="pt-PT" sz="1200" u="none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8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90808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200" u="none" kern="1200" dirty="0">
                          <a:solidFill>
                            <a:schemeClr val="dk1"/>
                          </a:solidFill>
                        </a:rPr>
                        <a:t>Igualada HC</a:t>
                      </a:r>
                      <a:endParaRPr lang="pt-PT" sz="1200" u="none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456778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Sporting CP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3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23836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FC Porto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2</a:t>
                      </a:r>
                      <a:endParaRPr lang="pt-PT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51598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4E21DA73-E510-4EFF-9A7B-940323BB43E2}"/>
              </a:ext>
            </a:extLst>
          </p:cNvPr>
          <p:cNvSpPr txBox="1"/>
          <p:nvPr/>
        </p:nvSpPr>
        <p:spPr>
          <a:xfrm>
            <a:off x="3574392" y="2624345"/>
            <a:ext cx="75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B99E5E0-EA80-4B3C-8C49-8714C85DDCAE}"/>
              </a:ext>
            </a:extLst>
          </p:cNvPr>
          <p:cNvSpPr txBox="1"/>
          <p:nvPr/>
        </p:nvSpPr>
        <p:spPr>
          <a:xfrm>
            <a:off x="6222841" y="2640296"/>
            <a:ext cx="75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C65A2A-EAEF-4B17-BF4C-7C99AE452AB4}"/>
              </a:ext>
            </a:extLst>
          </p:cNvPr>
          <p:cNvSpPr txBox="1"/>
          <p:nvPr/>
        </p:nvSpPr>
        <p:spPr>
          <a:xfrm>
            <a:off x="8832786" y="2652234"/>
            <a:ext cx="75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8617023-7432-413D-B9AA-989D45967738}"/>
              </a:ext>
            </a:extLst>
          </p:cNvPr>
          <p:cNvSpPr txBox="1"/>
          <p:nvPr/>
        </p:nvSpPr>
        <p:spPr>
          <a:xfrm>
            <a:off x="0" y="-38929"/>
            <a:ext cx="308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Lista de equipas (podendo ser clubes ou seleções)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776FBF9-9B3F-4C1D-BECA-02EBE4F5803E}"/>
              </a:ext>
            </a:extLst>
          </p:cNvPr>
          <p:cNvSpPr txBox="1"/>
          <p:nvPr/>
        </p:nvSpPr>
        <p:spPr>
          <a:xfrm>
            <a:off x="3682652" y="109840"/>
            <a:ext cx="752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Menu </a:t>
            </a:r>
            <a:r>
              <a:rPr lang="pt-PT" sz="1400" dirty="0" err="1"/>
              <a:t>drop</a:t>
            </a:r>
            <a:r>
              <a:rPr lang="pt-PT" sz="1400" dirty="0"/>
              <a:t> </a:t>
            </a:r>
            <a:r>
              <a:rPr lang="pt-PT" sz="1400" dirty="0" err="1"/>
              <a:t>down</a:t>
            </a:r>
            <a:r>
              <a:rPr lang="pt-PT" sz="1400" dirty="0"/>
              <a:t> na </a:t>
            </a:r>
            <a:r>
              <a:rPr lang="pt-PT" sz="1400" dirty="0" err="1"/>
              <a:t>navbar</a:t>
            </a:r>
            <a:r>
              <a:rPr lang="pt-PT" sz="1400" dirty="0"/>
              <a:t> para o item equipas. Cor de </a:t>
            </a:r>
            <a:r>
              <a:rPr lang="pt-PT" sz="1400" dirty="0" err="1"/>
              <a:t>hover-dropdown</a:t>
            </a:r>
            <a:r>
              <a:rPr lang="pt-PT" sz="1400" dirty="0"/>
              <a:t>: #3D3B30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1D4AFE-877C-4E41-997E-095F334634A1}"/>
              </a:ext>
            </a:extLst>
          </p:cNvPr>
          <p:cNvSpPr txBox="1"/>
          <p:nvPr/>
        </p:nvSpPr>
        <p:spPr>
          <a:xfrm>
            <a:off x="0" y="826718"/>
            <a:ext cx="1745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Mais uma vez, os símbolos de cada equipa vão ter espaçamento igual entre eles, com a imagem desfocada sem </a:t>
            </a:r>
            <a:r>
              <a:rPr lang="pt-PT" sz="1200" dirty="0" err="1"/>
              <a:t>hover</a:t>
            </a:r>
            <a:r>
              <a:rPr lang="pt-PT" sz="1200" dirty="0"/>
              <a:t>, retornando ao seu estado normal com </a:t>
            </a:r>
            <a:r>
              <a:rPr lang="pt-PT" sz="1200" dirty="0" err="1"/>
              <a:t>hover</a:t>
            </a:r>
            <a:r>
              <a:rPr lang="pt-PT" sz="1200" dirty="0"/>
              <a:t>. </a:t>
            </a:r>
          </a:p>
        </p:txBody>
      </p: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5B3228ED-C6A3-494F-8588-EC472BDA2468}"/>
              </a:ext>
            </a:extLst>
          </p:cNvPr>
          <p:cNvCxnSpPr/>
          <p:nvPr/>
        </p:nvCxnSpPr>
        <p:spPr>
          <a:xfrm>
            <a:off x="1745233" y="1412896"/>
            <a:ext cx="1624268" cy="46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2F3C685-DF4B-4295-AA1E-E33CF6F99573}"/>
              </a:ext>
            </a:extLst>
          </p:cNvPr>
          <p:cNvSpPr txBox="1"/>
          <p:nvPr/>
        </p:nvSpPr>
        <p:spPr>
          <a:xfrm>
            <a:off x="4083485" y="5511452"/>
            <a:ext cx="4283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Tabela de títulos de cada clube</a:t>
            </a:r>
            <a:br>
              <a:rPr lang="pt-PT" sz="1400" dirty="0"/>
            </a:br>
            <a:r>
              <a:rPr lang="pt-PT" sz="1400" dirty="0"/>
              <a:t>Padrão de cores alternado: não decididas ainda. </a:t>
            </a:r>
            <a:br>
              <a:rPr lang="pt-PT" sz="1400" dirty="0"/>
            </a:br>
            <a:r>
              <a:rPr lang="pt-PT" sz="1400" dirty="0"/>
              <a:t>Pressionar no nome da equipa faz ligação para a página da equipa também. </a:t>
            </a:r>
          </a:p>
        </p:txBody>
      </p:sp>
    </p:spTree>
    <p:extLst>
      <p:ext uri="{BB962C8B-B14F-4D97-AF65-F5344CB8AC3E}">
        <p14:creationId xmlns:p14="http://schemas.microsoft.com/office/powerpoint/2010/main" val="4314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5"/>
            <a:ext cx="9317276" cy="52731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0834A1-1CFB-4922-9069-6347ABAD06D4}"/>
              </a:ext>
            </a:extLst>
          </p:cNvPr>
          <p:cNvSpPr/>
          <p:nvPr/>
        </p:nvSpPr>
        <p:spPr>
          <a:xfrm>
            <a:off x="1878279" y="650868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8F34BE-D8B6-4BAF-8B56-998FB2F9293B}"/>
              </a:ext>
            </a:extLst>
          </p:cNvPr>
          <p:cNvSpPr txBox="1"/>
          <p:nvPr/>
        </p:nvSpPr>
        <p:spPr>
          <a:xfrm>
            <a:off x="2078691" y="729195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98D755-3DAB-4315-82C8-9152EB500191}"/>
              </a:ext>
            </a:extLst>
          </p:cNvPr>
          <p:cNvSpPr/>
          <p:nvPr/>
        </p:nvSpPr>
        <p:spPr>
          <a:xfrm>
            <a:off x="8367163" y="656973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Minha Experiência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FE3F5E-BBB6-4B5C-8F34-CC31B85DC9E8}"/>
              </a:ext>
            </a:extLst>
          </p:cNvPr>
          <p:cNvSpPr/>
          <p:nvPr/>
        </p:nvSpPr>
        <p:spPr>
          <a:xfrm>
            <a:off x="7534063" y="648488"/>
            <a:ext cx="82664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O que é?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E8AF0B-679A-4314-93A3-25E3B1009932}"/>
              </a:ext>
            </a:extLst>
          </p:cNvPr>
          <p:cNvSpPr/>
          <p:nvPr/>
        </p:nvSpPr>
        <p:spPr>
          <a:xfrm>
            <a:off x="9369245" y="648488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Equipas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65D493-958B-410B-BCFA-9840194C85C6}"/>
              </a:ext>
            </a:extLst>
          </p:cNvPr>
          <p:cNvSpPr/>
          <p:nvPr/>
        </p:nvSpPr>
        <p:spPr>
          <a:xfrm>
            <a:off x="10266715" y="648488"/>
            <a:ext cx="94175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</a:p>
        </p:txBody>
      </p:sp>
      <p:pic>
        <p:nvPicPr>
          <p:cNvPr id="10" name="Imagem 9" descr="Uma imagem com texto, verme&#10;&#10;Descrição gerada automaticamente">
            <a:extLst>
              <a:ext uri="{FF2B5EF4-FFF2-40B4-BE49-F238E27FC236}">
                <a16:creationId xmlns:a16="http://schemas.microsoft.com/office/drawing/2014/main" id="{DEDA43EE-1201-434A-86EB-35D4D5AA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682168" y="348768"/>
            <a:ext cx="1370419" cy="10378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669C5E-E8B1-43EB-904B-881BBF0A6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00" y="1283268"/>
            <a:ext cx="1384443" cy="13844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8E496E-702F-4F70-9740-F5D187220851}"/>
              </a:ext>
            </a:extLst>
          </p:cNvPr>
          <p:cNvSpPr txBox="1"/>
          <p:nvPr/>
        </p:nvSpPr>
        <p:spPr>
          <a:xfrm>
            <a:off x="5911867" y="1789163"/>
            <a:ext cx="489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latin typeface="Aharoni" panose="020B0604020202020204" pitchFamily="2" charset="-79"/>
                <a:cs typeface="Aharoni" panose="020B0604020202020204" pitchFamily="2" charset="-79"/>
              </a:rPr>
              <a:t>Sporting CP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5E05FA-EFE0-410F-8602-D0528D111E4A}"/>
              </a:ext>
            </a:extLst>
          </p:cNvPr>
          <p:cNvSpPr txBox="1"/>
          <p:nvPr/>
        </p:nvSpPr>
        <p:spPr>
          <a:xfrm>
            <a:off x="3269293" y="2818356"/>
            <a:ext cx="661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Sporting Clube de Portugal é um clube português de hóquei em patins sediado em Lisboa. É uma das secções profissionais do clube eclético Sporting CP e representa uma das modalidades de alto rendimento praticadas no clube.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32F56C-7CC6-4000-9250-5BDF684241FE}"/>
              </a:ext>
            </a:extLst>
          </p:cNvPr>
          <p:cNvSpPr txBox="1"/>
          <p:nvPr/>
        </p:nvSpPr>
        <p:spPr>
          <a:xfrm>
            <a:off x="3253131" y="3540247"/>
            <a:ext cx="618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clube histórico no hóquei nacional e é detentor de vários títulos nacionais e internacionais, tendo sido o primeiro clube português a vencer a Taça dos Campeões Europeus, atual Liga Europeia de Hóquei em Patins.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43CC01-35B0-419E-955D-A3F6193738AC}"/>
              </a:ext>
            </a:extLst>
          </p:cNvPr>
          <p:cNvSpPr txBox="1"/>
          <p:nvPr/>
        </p:nvSpPr>
        <p:spPr>
          <a:xfrm>
            <a:off x="37261" y="0"/>
            <a:ext cx="241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Template</a:t>
            </a:r>
            <a:r>
              <a:rPr lang="pt-PT" dirty="0"/>
              <a:t> para a pagina de apresentação de cada equipa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618724-7242-4049-85FA-5AA518504D49}"/>
              </a:ext>
            </a:extLst>
          </p:cNvPr>
          <p:cNvSpPr txBox="1"/>
          <p:nvPr/>
        </p:nvSpPr>
        <p:spPr>
          <a:xfrm>
            <a:off x="3253131" y="4293453"/>
            <a:ext cx="596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Internacionalmente, o Sporting venceu três Ligas Europeias e conquistou por duas vezes a Taça </a:t>
            </a:r>
            <a:r>
              <a:rPr lang="pt-P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Skate </a:t>
            </a:r>
            <a:r>
              <a:rPr lang="pt-PT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  <a:r>
              <a:rPr lang="pt-P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Ainda conta com três Taças dos Vencedores de Taças e duas Taças Continentais.</a:t>
            </a:r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84CE01EB-1FE9-48A1-9BB1-3F2C31B5D06E}"/>
              </a:ext>
            </a:extLst>
          </p:cNvPr>
          <p:cNvCxnSpPr>
            <a:cxnSpLocks/>
          </p:cNvCxnSpPr>
          <p:nvPr/>
        </p:nvCxnSpPr>
        <p:spPr>
          <a:xfrm>
            <a:off x="4354202" y="1363901"/>
            <a:ext cx="0" cy="1201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81C176BC-F307-49E6-941C-E1DB38A19A6B}"/>
              </a:ext>
            </a:extLst>
          </p:cNvPr>
          <p:cNvCxnSpPr>
            <a:cxnSpLocks/>
          </p:cNvCxnSpPr>
          <p:nvPr/>
        </p:nvCxnSpPr>
        <p:spPr>
          <a:xfrm>
            <a:off x="4354202" y="1314681"/>
            <a:ext cx="8791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1284A2C-7A96-44C1-93AA-4ED311249E4C}"/>
              </a:ext>
            </a:extLst>
          </p:cNvPr>
          <p:cNvSpPr txBox="1"/>
          <p:nvPr/>
        </p:nvSpPr>
        <p:spPr>
          <a:xfrm>
            <a:off x="3968202" y="1713315"/>
            <a:ext cx="3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Y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799D3DA-903C-4575-9983-4C0C699807B4}"/>
              </a:ext>
            </a:extLst>
          </p:cNvPr>
          <p:cNvSpPr txBox="1"/>
          <p:nvPr/>
        </p:nvSpPr>
        <p:spPr>
          <a:xfrm>
            <a:off x="4534761" y="981341"/>
            <a:ext cx="7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¾ Y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E0CEE9-8637-4573-BD0A-7CD76F7EFC2E}"/>
              </a:ext>
            </a:extLst>
          </p:cNvPr>
          <p:cNvSpPr txBox="1"/>
          <p:nvPr/>
        </p:nvSpPr>
        <p:spPr>
          <a:xfrm>
            <a:off x="3253131" y="5950101"/>
            <a:ext cx="6246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Texto: </a:t>
            </a:r>
            <a:br>
              <a:rPr lang="pt-PT" sz="1400" dirty="0"/>
            </a:br>
            <a:r>
              <a:rPr lang="pt-PT" sz="1400" dirty="0"/>
              <a:t>Fonte: times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br>
              <a:rPr lang="pt-PT" sz="1400" dirty="0"/>
            </a:br>
            <a:r>
              <a:rPr lang="pt-PT" sz="1400" dirty="0"/>
              <a:t>Tamanho: 14pt</a:t>
            </a:r>
          </a:p>
        </p:txBody>
      </p:sp>
    </p:spTree>
    <p:extLst>
      <p:ext uri="{BB962C8B-B14F-4D97-AF65-F5344CB8AC3E}">
        <p14:creationId xmlns:p14="http://schemas.microsoft.com/office/powerpoint/2010/main" val="276374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3DE09B0-D2D7-4B5E-BFF3-DC74B3D1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192" y="563935"/>
            <a:ext cx="9317276" cy="52731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30834A1-1CFB-4922-9069-6347ABAD06D4}"/>
              </a:ext>
            </a:extLst>
          </p:cNvPr>
          <p:cNvSpPr/>
          <p:nvPr/>
        </p:nvSpPr>
        <p:spPr>
          <a:xfrm>
            <a:off x="1878279" y="650868"/>
            <a:ext cx="9317275" cy="4384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8F34BE-D8B6-4BAF-8B56-998FB2F9293B}"/>
              </a:ext>
            </a:extLst>
          </p:cNvPr>
          <p:cNvSpPr txBox="1"/>
          <p:nvPr/>
        </p:nvSpPr>
        <p:spPr>
          <a:xfrm>
            <a:off x="2078691" y="729195"/>
            <a:ext cx="179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Hóquei em patins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98D755-3DAB-4315-82C8-9152EB500191}"/>
              </a:ext>
            </a:extLst>
          </p:cNvPr>
          <p:cNvSpPr/>
          <p:nvPr/>
        </p:nvSpPr>
        <p:spPr>
          <a:xfrm>
            <a:off x="8367163" y="656973"/>
            <a:ext cx="1002082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Minha Experiência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FE3F5E-BBB6-4B5C-8F34-CC31B85DC9E8}"/>
              </a:ext>
            </a:extLst>
          </p:cNvPr>
          <p:cNvSpPr/>
          <p:nvPr/>
        </p:nvSpPr>
        <p:spPr>
          <a:xfrm>
            <a:off x="7534063" y="648488"/>
            <a:ext cx="82664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O que é?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E8AF0B-679A-4314-93A3-25E3B1009932}"/>
              </a:ext>
            </a:extLst>
          </p:cNvPr>
          <p:cNvSpPr/>
          <p:nvPr/>
        </p:nvSpPr>
        <p:spPr>
          <a:xfrm>
            <a:off x="9382158" y="648488"/>
            <a:ext cx="851769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Equipas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65D493-958B-410B-BCFA-9840194C85C6}"/>
              </a:ext>
            </a:extLst>
          </p:cNvPr>
          <p:cNvSpPr/>
          <p:nvPr/>
        </p:nvSpPr>
        <p:spPr>
          <a:xfrm>
            <a:off x="10266715" y="648488"/>
            <a:ext cx="941753" cy="43841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>
            <a:solidFill>
              <a:srgbClr val="DD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latin typeface="Lato" panose="020F0502020204030203" pitchFamily="34" charset="0"/>
                <a:cs typeface="Lato" panose="020F0502020204030203" pitchFamily="34" charset="0"/>
              </a:rPr>
              <a:t>Downloads</a:t>
            </a:r>
          </a:p>
        </p:txBody>
      </p:sp>
      <p:pic>
        <p:nvPicPr>
          <p:cNvPr id="10" name="Imagem 9" descr="Uma imagem com texto, verme&#10;&#10;Descrição gerada automaticamente">
            <a:extLst>
              <a:ext uri="{FF2B5EF4-FFF2-40B4-BE49-F238E27FC236}">
                <a16:creationId xmlns:a16="http://schemas.microsoft.com/office/drawing/2014/main" id="{DEDA43EE-1201-434A-86EB-35D4D5AA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7334">
            <a:off x="4682168" y="348768"/>
            <a:ext cx="1370419" cy="10378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43CC01-35B0-419E-955D-A3F6193738AC}"/>
              </a:ext>
            </a:extLst>
          </p:cNvPr>
          <p:cNvSpPr txBox="1"/>
          <p:nvPr/>
        </p:nvSpPr>
        <p:spPr>
          <a:xfrm>
            <a:off x="37261" y="0"/>
            <a:ext cx="24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downloads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E7F82FA-E3CF-4BD4-8400-F1119DF2D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88" y="3508396"/>
            <a:ext cx="1054701" cy="105470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401583D-C48C-4B85-8438-7211617D4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06" y="3429000"/>
            <a:ext cx="1054701" cy="1054701"/>
          </a:xfrm>
          <a:prstGeom prst="rect">
            <a:avLst/>
          </a:prstGeom>
        </p:spPr>
      </p:pic>
      <p:pic>
        <p:nvPicPr>
          <p:cNvPr id="25" name="Imagem 24" descr="Uma imagem com texto&#10;&#10;Descrição gerada automaticamente">
            <a:extLst>
              <a:ext uri="{FF2B5EF4-FFF2-40B4-BE49-F238E27FC236}">
                <a16:creationId xmlns:a16="http://schemas.microsoft.com/office/drawing/2014/main" id="{2C6207B3-E66F-437E-AE5F-70591C628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144" y="3429000"/>
            <a:ext cx="1678792" cy="121349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A41662-A497-4956-807F-1EDCADE8DD84}"/>
              </a:ext>
            </a:extLst>
          </p:cNvPr>
          <p:cNvSpPr txBox="1"/>
          <p:nvPr/>
        </p:nvSpPr>
        <p:spPr>
          <a:xfrm>
            <a:off x="3652827" y="2005425"/>
            <a:ext cx="5448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fazer download dos diferentes ficheiros, carregar nos botões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4FA80F-3F4F-48E3-8DA0-44E9E961F1D5}"/>
              </a:ext>
            </a:extLst>
          </p:cNvPr>
          <p:cNvSpPr txBox="1"/>
          <p:nvPr/>
        </p:nvSpPr>
        <p:spPr>
          <a:xfrm>
            <a:off x="2217107" y="5947196"/>
            <a:ext cx="87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Imagens clicáveis, com ligação para descarregar o respetivo conteúdo. Imagens com a mesma largura e altura, com espaçamento entre elas iguais e iguais ao espaçamento da margem</a:t>
            </a:r>
          </a:p>
        </p:txBody>
      </p:sp>
    </p:spTree>
    <p:extLst>
      <p:ext uri="{BB962C8B-B14F-4D97-AF65-F5344CB8AC3E}">
        <p14:creationId xmlns:p14="http://schemas.microsoft.com/office/powerpoint/2010/main" val="4889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2AEA46F-6356-401B-B008-C975BB9BB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8421"/>
            <a:ext cx="9144000" cy="1655762"/>
          </a:xfrm>
        </p:spPr>
        <p:txBody>
          <a:bodyPr/>
          <a:lstStyle/>
          <a:p>
            <a:r>
              <a:rPr lang="pt-PT" dirty="0"/>
              <a:t>Tema escolhido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832072-CBF2-4077-82A0-F5B32C7C25C3}"/>
              </a:ext>
            </a:extLst>
          </p:cNvPr>
          <p:cNvSpPr txBox="1"/>
          <p:nvPr/>
        </p:nvSpPr>
        <p:spPr>
          <a:xfrm>
            <a:off x="1139868" y="1590805"/>
            <a:ext cx="1009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tema escolhido para este trabalho é o desporto de hóquei em patins. Onde faço uma descrição do desporto, seguida da minha experiência enquanto praticante do mesmo e a apresentação das melhores equipas a nível europeu. </a:t>
            </a:r>
          </a:p>
        </p:txBody>
      </p:sp>
    </p:spTree>
    <p:extLst>
      <p:ext uri="{BB962C8B-B14F-4D97-AF65-F5344CB8AC3E}">
        <p14:creationId xmlns:p14="http://schemas.microsoft.com/office/powerpoint/2010/main" val="107758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8CA54C-E330-458C-9ABF-7242C252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63"/>
            <a:ext cx="9144000" cy="1655762"/>
          </a:xfrm>
        </p:spPr>
        <p:txBody>
          <a:bodyPr/>
          <a:lstStyle/>
          <a:p>
            <a:r>
              <a:rPr lang="pt-PT" dirty="0"/>
              <a:t>Esboços iniciais em papel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A3EBA-4D46-4D66-9AEA-07D06177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555387"/>
            <a:ext cx="5999277" cy="33178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444E1A-5E37-4CCF-9BC3-6843D461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84320" y="836516"/>
            <a:ext cx="4675284" cy="66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6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8CA54C-E330-458C-9ABF-7242C252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63"/>
            <a:ext cx="9144000" cy="1655762"/>
          </a:xfrm>
        </p:spPr>
        <p:txBody>
          <a:bodyPr/>
          <a:lstStyle/>
          <a:p>
            <a:r>
              <a:rPr lang="pt-PT" dirty="0"/>
              <a:t>Esboços iniciais em papel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8F9AF1-6BD4-409B-B35F-31463252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51490"/>
            <a:ext cx="3555030" cy="49550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CFEC2E-CC7C-45BB-81BC-157ACCDC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762" y="1072944"/>
            <a:ext cx="408679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28CA54C-E330-458C-9ABF-7242C252C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63"/>
            <a:ext cx="9144000" cy="1655762"/>
          </a:xfrm>
        </p:spPr>
        <p:txBody>
          <a:bodyPr/>
          <a:lstStyle/>
          <a:p>
            <a:r>
              <a:rPr lang="pt-PT" dirty="0"/>
              <a:t>Esboços iniciais em papel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4F2CEB-E528-4F79-8E44-CF89AFEC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1072944"/>
            <a:ext cx="5396485" cy="38546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C0ABB1-8DA9-43F4-831C-3B208238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43817" y="273964"/>
            <a:ext cx="3905795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2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5C382-F642-4034-A548-D9C1D74B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1" y="2766218"/>
            <a:ext cx="10515600" cy="1325563"/>
          </a:xfrm>
        </p:spPr>
        <p:txBody>
          <a:bodyPr/>
          <a:lstStyle/>
          <a:p>
            <a:r>
              <a:rPr lang="pt-PT" b="1" dirty="0"/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401391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4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Inicial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7268378-8B30-49A8-8E82-09C2D56C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5" y="1038266"/>
            <a:ext cx="8838852" cy="4976497"/>
          </a:xfrm>
          <a:prstGeom prst="rect">
            <a:avLst/>
          </a:prstGeom>
        </p:spPr>
      </p:pic>
      <p:pic>
        <p:nvPicPr>
          <p:cNvPr id="6" name="Imagem 5" descr="Uma imagem com pessoa, comer, exterior&#10;&#10;Descrição gerada automaticamente">
            <a:extLst>
              <a:ext uri="{FF2B5EF4-FFF2-40B4-BE49-F238E27FC236}">
                <a16:creationId xmlns:a16="http://schemas.microsoft.com/office/drawing/2014/main" id="{D62DBCB8-58FF-4590-A890-7362CFDF4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r="16590" b="14631"/>
          <a:stretch/>
        </p:blipFill>
        <p:spPr>
          <a:xfrm>
            <a:off x="3395202" y="1985722"/>
            <a:ext cx="1628235" cy="18135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7201AB-8DC9-4544-9A95-CE6634C25723}"/>
              </a:ext>
            </a:extLst>
          </p:cNvPr>
          <p:cNvSpPr txBox="1"/>
          <p:nvPr/>
        </p:nvSpPr>
        <p:spPr>
          <a:xfrm>
            <a:off x="5023437" y="173834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Nuno Minhoto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up201604509@edu.fe.up.pt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opera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desenvolvido no âmbito da unidade curricular de sistemas de informação empresariais (SIE) do segundo ano do MEEC.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54E128-FF02-4F5C-B1EE-64EE26D6660B}"/>
              </a:ext>
            </a:extLst>
          </p:cNvPr>
          <p:cNvSpPr/>
          <p:nvPr/>
        </p:nvSpPr>
        <p:spPr>
          <a:xfrm>
            <a:off x="3782600" y="4746738"/>
            <a:ext cx="853440" cy="5791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DEF6A7-C58B-4762-9C85-44AE41392802}"/>
              </a:ext>
            </a:extLst>
          </p:cNvPr>
          <p:cNvSpPr/>
          <p:nvPr/>
        </p:nvSpPr>
        <p:spPr>
          <a:xfrm>
            <a:off x="6474384" y="4713453"/>
            <a:ext cx="1060506" cy="645689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332137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4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Inicial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7268378-8B30-49A8-8E82-09C2D56C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5" y="1038266"/>
            <a:ext cx="8838852" cy="4976497"/>
          </a:xfrm>
          <a:prstGeom prst="rect">
            <a:avLst/>
          </a:prstGeom>
        </p:spPr>
      </p:pic>
      <p:pic>
        <p:nvPicPr>
          <p:cNvPr id="6" name="Imagem 5" descr="Uma imagem com pessoa, comer, exterior&#10;&#10;Descrição gerada automaticamente">
            <a:extLst>
              <a:ext uri="{FF2B5EF4-FFF2-40B4-BE49-F238E27FC236}">
                <a16:creationId xmlns:a16="http://schemas.microsoft.com/office/drawing/2014/main" id="{D62DBCB8-58FF-4590-A890-7362CFDF4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r="16590" b="14631"/>
          <a:stretch/>
        </p:blipFill>
        <p:spPr>
          <a:xfrm>
            <a:off x="3395202" y="1985722"/>
            <a:ext cx="1628235" cy="18135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7201AB-8DC9-4544-9A95-CE6634C25723}"/>
              </a:ext>
            </a:extLst>
          </p:cNvPr>
          <p:cNvSpPr txBox="1"/>
          <p:nvPr/>
        </p:nvSpPr>
        <p:spPr>
          <a:xfrm>
            <a:off x="5023436" y="1734097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Nuno Minhoto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up201604509@edu.fe.up.pt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opera</a:t>
            </a:r>
            <a:br>
              <a:rPr lang="pt-PT" dirty="0"/>
            </a:br>
            <a:br>
              <a:rPr lang="pt-PT" dirty="0"/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desenvolvido no âmbito da unidade curricular de sistemas de informação empresariais (SIE) do segundo ano do MEEC.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54E128-FF02-4F5C-B1EE-64EE26D6660B}"/>
              </a:ext>
            </a:extLst>
          </p:cNvPr>
          <p:cNvSpPr/>
          <p:nvPr/>
        </p:nvSpPr>
        <p:spPr>
          <a:xfrm>
            <a:off x="3782600" y="4746738"/>
            <a:ext cx="853440" cy="5791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DEF6A7-C58B-4762-9C85-44AE41392802}"/>
              </a:ext>
            </a:extLst>
          </p:cNvPr>
          <p:cNvSpPr/>
          <p:nvPr/>
        </p:nvSpPr>
        <p:spPr>
          <a:xfrm>
            <a:off x="6492110" y="4713453"/>
            <a:ext cx="1060506" cy="645689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  <a:endParaRPr lang="pt-PT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074C1543-25F8-4F58-A9B9-7D1E20A9C976}"/>
              </a:ext>
            </a:extLst>
          </p:cNvPr>
          <p:cNvCxnSpPr/>
          <p:nvPr/>
        </p:nvCxnSpPr>
        <p:spPr>
          <a:xfrm flipV="1">
            <a:off x="4209319" y="1038266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364B92E0-8E66-48D0-8D41-6581CC482220}"/>
              </a:ext>
            </a:extLst>
          </p:cNvPr>
          <p:cNvCxnSpPr/>
          <p:nvPr/>
        </p:nvCxnSpPr>
        <p:spPr>
          <a:xfrm flipV="1">
            <a:off x="4209319" y="3799282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99043C1-4AA7-4504-9D44-7EFFD371CBDA}"/>
              </a:ext>
            </a:extLst>
          </p:cNvPr>
          <p:cNvCxnSpPr/>
          <p:nvPr/>
        </p:nvCxnSpPr>
        <p:spPr>
          <a:xfrm>
            <a:off x="6843463" y="1038266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F0E0E16-043D-4D45-A7AF-2A3D026C3247}"/>
              </a:ext>
            </a:extLst>
          </p:cNvPr>
          <p:cNvCxnSpPr/>
          <p:nvPr/>
        </p:nvCxnSpPr>
        <p:spPr>
          <a:xfrm>
            <a:off x="6843463" y="3897867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4035A6A-D478-4357-8636-2D80A3EF9EA9}"/>
              </a:ext>
            </a:extLst>
          </p:cNvPr>
          <p:cNvCxnSpPr>
            <a:cxnSpLocks/>
          </p:cNvCxnSpPr>
          <p:nvPr/>
        </p:nvCxnSpPr>
        <p:spPr>
          <a:xfrm>
            <a:off x="4636040" y="5301641"/>
            <a:ext cx="1856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3377AB-9BFC-4E87-866E-5E7B12BD545D}"/>
              </a:ext>
            </a:extLst>
          </p:cNvPr>
          <p:cNvSpPr txBox="1"/>
          <p:nvPr/>
        </p:nvSpPr>
        <p:spPr>
          <a:xfrm>
            <a:off x="251094" y="2856886"/>
            <a:ext cx="1508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Espaçamento igual</a:t>
            </a:r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63CF9A71-33F7-4B6F-91E2-52750795B6AB}"/>
              </a:ext>
            </a:extLst>
          </p:cNvPr>
          <p:cNvCxnSpPr/>
          <p:nvPr/>
        </p:nvCxnSpPr>
        <p:spPr>
          <a:xfrm flipV="1">
            <a:off x="1490597" y="1511994"/>
            <a:ext cx="2718722" cy="1380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6DD11A14-5D59-458F-A587-DCC4718A87C4}"/>
              </a:ext>
            </a:extLst>
          </p:cNvPr>
          <p:cNvCxnSpPr>
            <a:cxnSpLocks/>
          </p:cNvCxnSpPr>
          <p:nvPr/>
        </p:nvCxnSpPr>
        <p:spPr>
          <a:xfrm>
            <a:off x="1490596" y="2983844"/>
            <a:ext cx="2673731" cy="1246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365585B-441A-42BB-8214-968AE0C22CBE}"/>
              </a:ext>
            </a:extLst>
          </p:cNvPr>
          <p:cNvSpPr txBox="1"/>
          <p:nvPr/>
        </p:nvSpPr>
        <p:spPr>
          <a:xfrm>
            <a:off x="10916870" y="2729928"/>
            <a:ext cx="1508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Espaçamento igual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26A398F4-7978-457C-BC0C-E6B725100D3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5" y="1498858"/>
            <a:ext cx="3748305" cy="1231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23DE72E0-C9AB-46D6-9016-EB2B01F7BF34}"/>
              </a:ext>
            </a:extLst>
          </p:cNvPr>
          <p:cNvCxnSpPr>
            <a:cxnSpLocks/>
          </p:cNvCxnSpPr>
          <p:nvPr/>
        </p:nvCxnSpPr>
        <p:spPr>
          <a:xfrm flipH="1">
            <a:off x="6874830" y="3005568"/>
            <a:ext cx="4113633" cy="1380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D32CBA88-712F-4DCF-9E6C-82899D0C9EBA}"/>
              </a:ext>
            </a:extLst>
          </p:cNvPr>
          <p:cNvCxnSpPr>
            <a:cxnSpLocks/>
          </p:cNvCxnSpPr>
          <p:nvPr/>
        </p:nvCxnSpPr>
        <p:spPr>
          <a:xfrm>
            <a:off x="3594970" y="4746738"/>
            <a:ext cx="0" cy="612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60E857D1-0A91-4014-B66E-DCA251C6F6DB}"/>
              </a:ext>
            </a:extLst>
          </p:cNvPr>
          <p:cNvCxnSpPr>
            <a:cxnSpLocks/>
          </p:cNvCxnSpPr>
          <p:nvPr/>
        </p:nvCxnSpPr>
        <p:spPr>
          <a:xfrm>
            <a:off x="7480126" y="4713453"/>
            <a:ext cx="0" cy="64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970A383-B864-4831-BBC7-71316540FDFE}"/>
              </a:ext>
            </a:extLst>
          </p:cNvPr>
          <p:cNvSpPr txBox="1"/>
          <p:nvPr/>
        </p:nvSpPr>
        <p:spPr>
          <a:xfrm>
            <a:off x="3995671" y="6273314"/>
            <a:ext cx="4860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Botões com alturas iguais, mas com largura dependente da palavra</a:t>
            </a:r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0F59AE9-5D34-40B7-8848-44711A42AAD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209320" y="5325858"/>
            <a:ext cx="1001507" cy="94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2DB5871E-67BE-420B-B696-3ADBC2564B02}"/>
              </a:ext>
            </a:extLst>
          </p:cNvPr>
          <p:cNvCxnSpPr/>
          <p:nvPr/>
        </p:nvCxnSpPr>
        <p:spPr>
          <a:xfrm flipV="1">
            <a:off x="5210827" y="5359142"/>
            <a:ext cx="1402914" cy="91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6F8AA13-5911-452C-A4CF-588393D59AFB}"/>
              </a:ext>
            </a:extLst>
          </p:cNvPr>
          <p:cNvSpPr txBox="1"/>
          <p:nvPr/>
        </p:nvSpPr>
        <p:spPr>
          <a:xfrm>
            <a:off x="5912284" y="93720"/>
            <a:ext cx="3484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Tipo de letra: Times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  <a:p>
            <a:r>
              <a:rPr lang="pt-PT" sz="1400" dirty="0"/>
              <a:t>Tamanho: 18pt</a:t>
            </a:r>
          </a:p>
          <a:p>
            <a:r>
              <a:rPr lang="pt-PT" sz="1400" dirty="0"/>
              <a:t>Cor: Preto</a:t>
            </a:r>
          </a:p>
          <a:p>
            <a:r>
              <a:rPr lang="pt-PT" sz="1400" dirty="0"/>
              <a:t>Alinhamento: centrado</a:t>
            </a:r>
          </a:p>
        </p:txBody>
      </p:sp>
    </p:spTree>
    <p:extLst>
      <p:ext uri="{BB962C8B-B14F-4D97-AF65-F5344CB8AC3E}">
        <p14:creationId xmlns:p14="http://schemas.microsoft.com/office/powerpoint/2010/main" val="401674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92227-D0FD-45EB-AC39-445D16EC8544}"/>
              </a:ext>
            </a:extLst>
          </p:cNvPr>
          <p:cNvSpPr txBox="1"/>
          <p:nvPr/>
        </p:nvSpPr>
        <p:spPr>
          <a:xfrm>
            <a:off x="225468" y="237995"/>
            <a:ext cx="41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Pagina Inicial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E7268378-8B30-49A8-8E82-09C2D56C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5" y="1038266"/>
            <a:ext cx="8838852" cy="4976497"/>
          </a:xfrm>
          <a:prstGeom prst="rect">
            <a:avLst/>
          </a:prstGeom>
        </p:spPr>
      </p:pic>
      <p:pic>
        <p:nvPicPr>
          <p:cNvPr id="6" name="Imagem 5" descr="Uma imagem com pessoa, comer, exterior&#10;&#10;Descrição gerada automaticamente">
            <a:extLst>
              <a:ext uri="{FF2B5EF4-FFF2-40B4-BE49-F238E27FC236}">
                <a16:creationId xmlns:a16="http://schemas.microsoft.com/office/drawing/2014/main" id="{D62DBCB8-58FF-4590-A890-7362CFDF4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7" r="16590" b="14631"/>
          <a:stretch/>
        </p:blipFill>
        <p:spPr>
          <a:xfrm>
            <a:off x="3395202" y="1985722"/>
            <a:ext cx="1628235" cy="18135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7201AB-8DC9-4544-9A95-CE6634C25723}"/>
              </a:ext>
            </a:extLst>
          </p:cNvPr>
          <p:cNvSpPr txBox="1"/>
          <p:nvPr/>
        </p:nvSpPr>
        <p:spPr>
          <a:xfrm>
            <a:off x="5023436" y="170988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Nuno Minhoto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up201604509@edu.fe.up.pt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opera</a:t>
            </a:r>
            <a:br>
              <a:rPr lang="pt-PT" dirty="0"/>
            </a:br>
            <a:br>
              <a:rPr lang="pt-PT" dirty="0"/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desenvolvido no âmbito da unidade curricular de sistemas de informação empresariais (SIE) do segundo ano do MEEC.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54E128-FF02-4F5C-B1EE-64EE26D6660B}"/>
              </a:ext>
            </a:extLst>
          </p:cNvPr>
          <p:cNvSpPr/>
          <p:nvPr/>
        </p:nvSpPr>
        <p:spPr>
          <a:xfrm>
            <a:off x="3782600" y="4746738"/>
            <a:ext cx="853440" cy="579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FDEF6A7-C58B-4762-9C85-44AE41392802}"/>
              </a:ext>
            </a:extLst>
          </p:cNvPr>
          <p:cNvSpPr/>
          <p:nvPr/>
        </p:nvSpPr>
        <p:spPr>
          <a:xfrm>
            <a:off x="6492110" y="4713453"/>
            <a:ext cx="1060506" cy="645689"/>
          </a:xfrm>
          <a:prstGeom prst="roundRect">
            <a:avLst/>
          </a:prstGeom>
          <a:solidFill>
            <a:srgbClr val="DDC6B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  <a:endParaRPr lang="pt-PT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074C1543-25F8-4F58-A9B9-7D1E20A9C976}"/>
              </a:ext>
            </a:extLst>
          </p:cNvPr>
          <p:cNvCxnSpPr/>
          <p:nvPr/>
        </p:nvCxnSpPr>
        <p:spPr>
          <a:xfrm flipV="1">
            <a:off x="4209319" y="1038266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364B92E0-8E66-48D0-8D41-6581CC482220}"/>
              </a:ext>
            </a:extLst>
          </p:cNvPr>
          <p:cNvCxnSpPr/>
          <p:nvPr/>
        </p:nvCxnSpPr>
        <p:spPr>
          <a:xfrm flipV="1">
            <a:off x="4209319" y="3799282"/>
            <a:ext cx="0" cy="9474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99043C1-4AA7-4504-9D44-7EFFD371CBDA}"/>
              </a:ext>
            </a:extLst>
          </p:cNvPr>
          <p:cNvCxnSpPr/>
          <p:nvPr/>
        </p:nvCxnSpPr>
        <p:spPr>
          <a:xfrm>
            <a:off x="6843463" y="1038266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4F0E0E16-043D-4D45-A7AF-2A3D026C3247}"/>
              </a:ext>
            </a:extLst>
          </p:cNvPr>
          <p:cNvCxnSpPr/>
          <p:nvPr/>
        </p:nvCxnSpPr>
        <p:spPr>
          <a:xfrm>
            <a:off x="6843463" y="3897867"/>
            <a:ext cx="0" cy="8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D4035A6A-D478-4357-8636-2D80A3EF9EA9}"/>
              </a:ext>
            </a:extLst>
          </p:cNvPr>
          <p:cNvCxnSpPr>
            <a:cxnSpLocks/>
          </p:cNvCxnSpPr>
          <p:nvPr/>
        </p:nvCxnSpPr>
        <p:spPr>
          <a:xfrm>
            <a:off x="4636040" y="5301641"/>
            <a:ext cx="1856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D32CBA88-712F-4DCF-9E6C-82899D0C9EBA}"/>
              </a:ext>
            </a:extLst>
          </p:cNvPr>
          <p:cNvCxnSpPr>
            <a:cxnSpLocks/>
          </p:cNvCxnSpPr>
          <p:nvPr/>
        </p:nvCxnSpPr>
        <p:spPr>
          <a:xfrm>
            <a:off x="3594970" y="4746738"/>
            <a:ext cx="0" cy="612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60E857D1-0A91-4014-B66E-DCA251C6F6DB}"/>
              </a:ext>
            </a:extLst>
          </p:cNvPr>
          <p:cNvCxnSpPr>
            <a:cxnSpLocks/>
          </p:cNvCxnSpPr>
          <p:nvPr/>
        </p:nvCxnSpPr>
        <p:spPr>
          <a:xfrm>
            <a:off x="7480126" y="4713453"/>
            <a:ext cx="0" cy="64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6F8AA13-5911-452C-A4CF-588393D59AFB}"/>
              </a:ext>
            </a:extLst>
          </p:cNvPr>
          <p:cNvSpPr txBox="1"/>
          <p:nvPr/>
        </p:nvSpPr>
        <p:spPr>
          <a:xfrm>
            <a:off x="5912284" y="93720"/>
            <a:ext cx="3484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Tipo de letra: Times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  <a:p>
            <a:r>
              <a:rPr lang="pt-PT" sz="1400" dirty="0"/>
              <a:t>Tamanho: 18pt</a:t>
            </a:r>
          </a:p>
          <a:p>
            <a:r>
              <a:rPr lang="pt-PT" sz="1400" dirty="0"/>
              <a:t>Cor: Preto</a:t>
            </a:r>
          </a:p>
          <a:p>
            <a:r>
              <a:rPr lang="pt-PT" sz="1400" dirty="0"/>
              <a:t>Alinhamento: centrado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F3D23C-A3F6-493D-B655-6DBD2A02C157}"/>
              </a:ext>
            </a:extLst>
          </p:cNvPr>
          <p:cNvSpPr txBox="1"/>
          <p:nvPr/>
        </p:nvSpPr>
        <p:spPr>
          <a:xfrm>
            <a:off x="87682" y="4860099"/>
            <a:ext cx="1731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Quando em </a:t>
            </a:r>
            <a:r>
              <a:rPr lang="pt-PT" sz="1400" dirty="0" err="1"/>
              <a:t>hover</a:t>
            </a:r>
            <a:br>
              <a:rPr lang="pt-PT" sz="1400" dirty="0"/>
            </a:br>
            <a:r>
              <a:rPr lang="pt-PT" sz="1400" dirty="0"/>
              <a:t>cor: #262626</a:t>
            </a:r>
            <a:br>
              <a:rPr lang="pt-PT" sz="1400" dirty="0"/>
            </a:br>
            <a:r>
              <a:rPr lang="pt-PT" sz="1400" dirty="0"/>
              <a:t>efetua ligação para o website</a:t>
            </a:r>
            <a:br>
              <a:rPr lang="pt-PT" sz="1400" dirty="0"/>
            </a:br>
            <a:r>
              <a:rPr lang="pt-PT" sz="1400" dirty="0"/>
              <a:t>cor da fonte: #FFFFFF</a:t>
            </a:r>
            <a:br>
              <a:rPr lang="pt-PT" sz="1400" dirty="0"/>
            </a:br>
            <a:r>
              <a:rPr lang="pt-PT" sz="1400" dirty="0" err="1"/>
              <a:t>fonte:times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980F6F1D-C1A9-410C-AE34-E6A4E570447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38900" y="5036298"/>
            <a:ext cx="2043700" cy="8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2203E6-A871-4AEA-9530-31B62EEA3322}"/>
              </a:ext>
            </a:extLst>
          </p:cNvPr>
          <p:cNvSpPr txBox="1"/>
          <p:nvPr/>
        </p:nvSpPr>
        <p:spPr>
          <a:xfrm>
            <a:off x="10425205" y="4684108"/>
            <a:ext cx="1731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Quando em </a:t>
            </a:r>
            <a:r>
              <a:rPr lang="pt-PT" sz="1400" dirty="0" err="1"/>
              <a:t>hover</a:t>
            </a:r>
            <a:br>
              <a:rPr lang="pt-PT" sz="1400" dirty="0"/>
            </a:br>
            <a:r>
              <a:rPr lang="pt-PT" sz="1400" dirty="0"/>
              <a:t>cor: #DDC6B1</a:t>
            </a:r>
            <a:br>
              <a:rPr lang="pt-PT" sz="1400" dirty="0"/>
            </a:br>
            <a:r>
              <a:rPr lang="pt-PT" sz="1400" dirty="0"/>
              <a:t>efetua ligação para o downloads</a:t>
            </a:r>
            <a:br>
              <a:rPr lang="pt-PT" sz="1400" dirty="0"/>
            </a:br>
            <a:r>
              <a:rPr lang="pt-PT" sz="1400" dirty="0"/>
              <a:t>cor da fonte: #000000</a:t>
            </a:r>
            <a:br>
              <a:rPr lang="pt-PT" sz="1400" dirty="0"/>
            </a:br>
            <a:r>
              <a:rPr lang="pt-PT" sz="1400" dirty="0" err="1"/>
              <a:t>fonte:times</a:t>
            </a:r>
            <a:r>
              <a:rPr lang="pt-PT" sz="1400" dirty="0"/>
              <a:t> </a:t>
            </a:r>
            <a:r>
              <a:rPr lang="pt-PT" sz="1400" dirty="0" err="1"/>
              <a:t>new</a:t>
            </a:r>
            <a:r>
              <a:rPr lang="pt-PT" sz="1400" dirty="0"/>
              <a:t> </a:t>
            </a:r>
            <a:r>
              <a:rPr lang="pt-PT" sz="1400" dirty="0" err="1"/>
              <a:t>roman</a:t>
            </a:r>
            <a:endParaRPr lang="pt-PT" sz="1400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84E13244-2613-4618-A5D7-D523DD143F0A}"/>
              </a:ext>
            </a:extLst>
          </p:cNvPr>
          <p:cNvCxnSpPr>
            <a:endCxn id="20" idx="1"/>
          </p:cNvCxnSpPr>
          <p:nvPr/>
        </p:nvCxnSpPr>
        <p:spPr>
          <a:xfrm>
            <a:off x="7552616" y="5036297"/>
            <a:ext cx="2872589" cy="55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54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1344</Words>
  <Application>Microsoft Office PowerPoint</Application>
  <PresentationFormat>Ecrã Panorâmico</PresentationFormat>
  <Paragraphs>149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Lato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MOCKUP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Nuno Minhoto</dc:creator>
  <cp:lastModifiedBy>Nuno Miguel Veigas Minhoto</cp:lastModifiedBy>
  <cp:revision>9</cp:revision>
  <dcterms:created xsi:type="dcterms:W3CDTF">2021-11-11T12:45:17Z</dcterms:created>
  <dcterms:modified xsi:type="dcterms:W3CDTF">2021-11-16T22:19:20Z</dcterms:modified>
</cp:coreProperties>
</file>