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</p:sldIdLst>
  <p:sldSz cx="12192000" cy="6858000"/>
  <p:notesSz cx="6858000" cy="9144000"/>
  <p:embeddedFontLst>
    <p:embeddedFont>
      <p:font typeface="Garamond" panose="02020404030301010803" pitchFamily="18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o de Títu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8" name="Google Shape;18;p2" descr="HD-PanelTitle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" name="Google Shape;20;p2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cxnSp>
        <p:nvCxnSpPr>
          <p:cNvPr id="27" name="Google Shape;27;p2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grafia Panorâmica com Legenda">
  <p:cSld name="Fotografia Panorâmica com Legenda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>
            <a:spLocks noGrp="1"/>
          </p:cNvSpPr>
          <p:nvPr>
            <p:ph type="pic" idx="2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Legenda">
  <p:cSld name="Título e Legenda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cxnSp>
        <p:nvCxnSpPr>
          <p:cNvPr id="98" name="Google Shape;98;p1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 com Legenda">
  <p:cSld name="Citação com Legenda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13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">
  <p:cSld name="Cartão de Nom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 com Citação">
  <p:cSld name="Cartão de Nome com Citação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2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1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iro ou Falso">
  <p:cSld name="Verdadeiro ou Falso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2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cxnSp>
        <p:nvCxnSpPr>
          <p:cNvPr id="132" name="Google Shape;132;p16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cxnSp>
        <p:nvCxnSpPr>
          <p:cNvPr id="139" name="Google Shape;139;p1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e Texto" type="vertTitleAndTx">
  <p:cSld name="VERTICAL_TITLE_AND_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cxnSp>
        <p:nvCxnSpPr>
          <p:cNvPr id="146" name="Google Shape;146;p18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Objeto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cção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cxnSp>
        <p:nvCxnSpPr>
          <p:cNvPr id="45" name="Google Shape;45;p5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Duplo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4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cxnSp>
        <p:nvCxnSpPr>
          <p:cNvPr id="63" name="Google Shape;63;p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 Título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cxnSp>
        <p:nvCxnSpPr>
          <p:cNvPr id="69" name="Google Shape;69;p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" name="Google Shape;7;p1" descr="HD-PanelContent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" name="Google Shape;9;p1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0;p1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Garamond"/>
              <a:buNone/>
            </a:pPr>
            <a:r>
              <a:rPr lang="pt-PT" sz="6600"/>
              <a:t>Farmácia</a:t>
            </a:r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subTitle" idx="1"/>
          </p:nvPr>
        </p:nvSpPr>
        <p:spPr>
          <a:xfrm>
            <a:off x="2692398" y="3551068"/>
            <a:ext cx="6815669" cy="180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pt-PT" sz="2000" b="1"/>
              <a:t>Gestão de vendas e stocks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1020"/>
              </a:spcBef>
              <a:spcAft>
                <a:spcPts val="0"/>
              </a:spcAft>
              <a:buSzPts val="2415"/>
              <a:buNone/>
            </a:pPr>
            <a:endParaRPr/>
          </a:p>
          <a:p>
            <a:pPr marL="0" lvl="0" indent="0" algn="ctr" rtl="0">
              <a:lnSpc>
                <a:spcPct val="120000"/>
              </a:lnSpc>
              <a:spcBef>
                <a:spcPts val="1060"/>
              </a:spcBef>
              <a:spcAft>
                <a:spcPts val="0"/>
              </a:spcAft>
              <a:buSzPts val="2645"/>
              <a:buNone/>
            </a:pPr>
            <a:endParaRPr sz="2300"/>
          </a:p>
          <a:p>
            <a:pPr marL="0" lvl="0" indent="0" algn="ctr" rtl="0">
              <a:lnSpc>
                <a:spcPct val="120000"/>
              </a:lnSpc>
              <a:spcBef>
                <a:spcPts val="1020"/>
              </a:spcBef>
              <a:spcAft>
                <a:spcPts val="0"/>
              </a:spcAft>
              <a:buSzPts val="2415"/>
              <a:buNone/>
            </a:pP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4644250" y="4108250"/>
            <a:ext cx="30456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Trabalho elaborado por: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1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Daniela Antão</a:t>
            </a:r>
            <a:endParaRPr sz="11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1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João Guedes up201303880</a:t>
            </a:r>
            <a:endParaRPr sz="11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1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Nuno Pereira up201506265</a:t>
            </a:r>
            <a:endParaRPr sz="11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1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Simão Lúcio up201303485</a:t>
            </a:r>
            <a:endParaRPr sz="11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pt-PT"/>
              <a:t>Recursos</a:t>
            </a:r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body" idx="1"/>
          </p:nvPr>
        </p:nvSpPr>
        <p:spPr>
          <a:xfrm>
            <a:off x="1295400" y="2475850"/>
            <a:ext cx="9601200" cy="3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374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PT" sz="2000" b="1"/>
              <a:t>Bibliografia </a:t>
            </a:r>
            <a:endParaRPr sz="2000"/>
          </a:p>
          <a:p>
            <a:pPr marL="285750" lvl="0" indent="-23749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000"/>
              <a:buChar char="•"/>
            </a:pPr>
            <a:r>
              <a:rPr lang="pt-PT" sz="2000"/>
              <a:t>http://jade.tilab.com/doc/tutorials/JADEProgramming-Tutorial-for-beginners.pdf</a:t>
            </a:r>
            <a:endParaRPr sz="2000"/>
          </a:p>
          <a:p>
            <a:pPr marL="285750" lvl="0" indent="-23749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000"/>
              <a:buChar char="•"/>
            </a:pPr>
            <a:r>
              <a:rPr lang="pt-PT" sz="2000"/>
              <a:t>http://jade.tilab.com/documentation/examples/</a:t>
            </a:r>
            <a:endParaRPr sz="2000"/>
          </a:p>
          <a:p>
            <a:pPr marL="285750" lvl="0" indent="-23749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000"/>
              <a:buChar char="•"/>
            </a:pPr>
            <a:r>
              <a:rPr lang="pt-PT" sz="2000" b="1"/>
              <a:t>Software </a:t>
            </a:r>
            <a:endParaRPr sz="2000" b="1"/>
          </a:p>
          <a:p>
            <a:pPr marL="285750" lvl="0" indent="-23749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000"/>
              <a:buChar char="•"/>
            </a:pPr>
            <a:r>
              <a:rPr lang="pt-PT" sz="2000"/>
              <a:t>Jadex - https://www.activecomponents.org/#/project/news </a:t>
            </a:r>
            <a:endParaRPr sz="2000"/>
          </a:p>
          <a:p>
            <a:pPr marL="285750" lvl="0" indent="-23749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000"/>
              <a:buChar char="•"/>
            </a:pPr>
            <a:r>
              <a:rPr lang="pt-PT" sz="2000"/>
              <a:t>Eclipse - http://www.eclipse.org/downloads/eclipse-packages/ </a:t>
            </a:r>
            <a:endParaRPr sz="2000"/>
          </a:p>
          <a:p>
            <a:pPr marL="285750" lvl="0" indent="-23749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000"/>
              <a:buChar char="•"/>
            </a:pPr>
            <a:r>
              <a:rPr lang="pt-PT" sz="2000"/>
              <a:t>IntelliJ IDEA - https://www.jetbrains.com/idea/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pt-PT"/>
              <a:t>Descrição do problema</a:t>
            </a:r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pt-PT"/>
              <a:t>Pretende-se otimizar o serviço de vendas e encomendas de medicamentos numa farmácia. Os agentes envolvidos são: a farmácia e os clientes. 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pt-PT"/>
              <a:t>Sendo que os agentes devem ser capazes de comprar na farmácia, que possua o medicamento pretendido, mais perto da sua localização.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pt-PT"/>
              <a:t> Todo o sistema tem como objetivo final maximizar a margem de lucro e reduzir os tempo de espera de cada paciente pelo produto.</a:t>
            </a:r>
            <a:br>
              <a:rPr lang="pt-PT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pt-PT"/>
              <a:t>Esquema de agentes</a:t>
            </a:r>
            <a:endParaRPr/>
          </a:p>
        </p:txBody>
      </p:sp>
      <p:pic>
        <p:nvPicPr>
          <p:cNvPr id="165" name="Google Shape;165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736385" y="3056138"/>
            <a:ext cx="4719230" cy="187414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2092170" y="5163273"/>
            <a:ext cx="80076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Os agentes Farmácia e Cliente interagem através da compra de produtos.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pt-PT"/>
              <a:t>Interação e protocolos</a:t>
            </a: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1"/>
          </p:nvPr>
        </p:nvSpPr>
        <p:spPr>
          <a:xfrm>
            <a:off x="1295402" y="2414890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pt-PT"/>
              <a:t>Utilizámos o protocolo FIPA-Request visto que é o mais simples de se utilizar e constitui uma padronização do ato de requisitar alguma tarefa ou informação de um agente iniciador para um agente participante.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pt-PT"/>
              <a:t>O diagrama de comunicação do protocolo FIPA-Request está mostrado na Figura abaixo:</a:t>
            </a:r>
            <a:endParaRPr/>
          </a:p>
          <a:p>
            <a:pPr marL="285750" lvl="0" indent="-11049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9902" y="4074358"/>
            <a:ext cx="3832195" cy="2343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/>
        </p:nvSpPr>
        <p:spPr>
          <a:xfrm>
            <a:off x="1558031" y="1464814"/>
            <a:ext cx="9343748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PT" sz="1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 caso do trabalho desenvolvido, um agente cliente faz um pedido ao agente farmácia para comprar um produto, sendo que esta irá responder se possui o produto em stock ou não.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PT" sz="1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 caso de possuir, a compra é realizada. Para além disso, o agente cliente deve ser capaz de realizar o pedido na farmácia cuja distância à sua posição seja a menor possível.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PT" sz="1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Caso o medicamento não exista, o cliente pode preferir encomendar naquela farmácia por ser mais perto, ou preferir não esperar e ir a uma farmácia mais distante.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pt-PT" b="1" dirty="0"/>
              <a:t>Experiências realizadas</a:t>
            </a:r>
            <a:endParaRPr b="1" dirty="0"/>
          </a:p>
        </p:txBody>
      </p: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110490" algn="l" rtl="0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lang="pt-PT"/>
              <a:t>Foram feitas várias simulações com múltiplos agentes e diferentes condições para verificar que os agentes estão a funcionar da forma prevista.</a:t>
            </a:r>
            <a:endParaRPr/>
          </a:p>
          <a:p>
            <a:pPr marL="285750" lvl="0" indent="-110490" algn="l" rtl="0">
              <a:spcBef>
                <a:spcPts val="0"/>
              </a:spcBef>
              <a:spcAft>
                <a:spcPts val="0"/>
              </a:spcAft>
              <a:buSzPts val="2760"/>
              <a:buNone/>
            </a:pPr>
            <a:endParaRPr/>
          </a:p>
          <a:p>
            <a:pPr marL="285750" lvl="0" indent="-110490" algn="ctr" rtl="0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lang="pt-PT" b="1"/>
              <a:t>Exemplos de algumas experiências: </a:t>
            </a:r>
            <a:br>
              <a:rPr lang="pt-PT"/>
            </a:br>
            <a:r>
              <a:rPr lang="pt-PT"/>
              <a:t>1 Cliente - 1 Farmácia</a:t>
            </a:r>
            <a:endParaRPr/>
          </a:p>
          <a:p>
            <a:pPr marL="285750" lvl="0" indent="-110490" algn="ctr" rtl="0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lang="pt-PT"/>
              <a:t>	n Cliente - 1 Farmácia</a:t>
            </a:r>
            <a:endParaRPr/>
          </a:p>
          <a:p>
            <a:pPr marL="285750" lvl="0" indent="-11049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0"/>
              <a:buFont typeface="Arial"/>
              <a:buNone/>
            </a:pPr>
            <a:r>
              <a:rPr lang="pt-PT"/>
              <a:t>	n Clientes - n Farmácias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3;p24">
            <a:extLst>
              <a:ext uri="{FF2B5EF4-FFF2-40B4-BE49-F238E27FC236}">
                <a16:creationId xmlns:a16="http://schemas.microsoft.com/office/drawing/2014/main" id="{FA0E75B7-3CFC-4229-97E8-56DFE4EAD3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pt-PT" b="1" dirty="0"/>
              <a:t>Análise de resultados</a:t>
            </a:r>
            <a:endParaRPr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9DB038-75A3-42EA-9D10-69788A24EFAB}"/>
              </a:ext>
            </a:extLst>
          </p:cNvPr>
          <p:cNvSpPr txBox="1"/>
          <p:nvPr/>
        </p:nvSpPr>
        <p:spPr>
          <a:xfrm>
            <a:off x="1659118" y="2894029"/>
            <a:ext cx="8634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>
                <a:latin typeface="Garamond" panose="02020404030301010803" pitchFamily="18" charset="0"/>
              </a:rPr>
              <a:t>No slide seguinte é possível analisar com mais detalhe um caso específico em que correm 4 agentes, 2 farmácias e 2 clientes, possuindo uma delas com o medicamento que o cliente necessitava.</a:t>
            </a:r>
          </a:p>
          <a:p>
            <a:endParaRPr lang="pt-PT" sz="18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89;p25">
            <a:extLst>
              <a:ext uri="{FF2B5EF4-FFF2-40B4-BE49-F238E27FC236}">
                <a16:creationId xmlns:a16="http://schemas.microsoft.com/office/drawing/2014/main" id="{29B6E602-B766-49D9-B1BF-113D95D56FD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49333" y="713575"/>
            <a:ext cx="4726975" cy="54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7138E55-7745-4CC1-808E-A46F23DD973D}"/>
              </a:ext>
            </a:extLst>
          </p:cNvPr>
          <p:cNvSpPr txBox="1"/>
          <p:nvPr/>
        </p:nvSpPr>
        <p:spPr>
          <a:xfrm>
            <a:off x="7079530" y="1677971"/>
            <a:ext cx="37235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1800" dirty="0">
              <a:latin typeface="Garamond" panose="02020404030301010803" pitchFamily="18" charset="0"/>
            </a:endParaRPr>
          </a:p>
          <a:p>
            <a:endParaRPr lang="pt-PT" sz="1800" dirty="0">
              <a:latin typeface="Garamond" panose="02020404030301010803" pitchFamily="18" charset="0"/>
            </a:endParaRPr>
          </a:p>
          <a:p>
            <a:r>
              <a:rPr lang="pt-PT" sz="1800" dirty="0">
                <a:latin typeface="Garamond" panose="02020404030301010803" pitchFamily="18" charset="0"/>
              </a:rPr>
              <a:t>Resultados :</a:t>
            </a:r>
          </a:p>
          <a:p>
            <a:r>
              <a:rPr lang="pt-PT" sz="1800" dirty="0">
                <a:latin typeface="Garamond" panose="02020404030301010803" pitchFamily="18" charset="0"/>
              </a:rPr>
              <a:t>Uma rejeição de venda ao cliente cujas farmácias não tinham medicamento.</a:t>
            </a:r>
          </a:p>
          <a:p>
            <a:r>
              <a:rPr lang="pt-PT" sz="1800" dirty="0">
                <a:latin typeface="Garamond" panose="02020404030301010803" pitchFamily="18" charset="0"/>
              </a:rPr>
              <a:t>Uma venda com sucesso à farmácia que possuía o medicamento</a:t>
            </a:r>
          </a:p>
          <a:p>
            <a:br>
              <a:rPr lang="pt-PT" sz="1800" dirty="0"/>
            </a:br>
            <a:endParaRPr lang="pt-PT" sz="1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05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pt-PT"/>
              <a:t>Conclusões</a:t>
            </a:r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pt-PT"/>
              <a:t>Em suma, este projeto simula uma situação real, que é a compra de medicamentos numa farmácia, em que existem várias a quais recorrer, sendo que só algumas delas poderão ter em stock o medicamento pretendido.</a:t>
            </a:r>
            <a:endParaRPr/>
          </a:p>
          <a:p>
            <a:pPr marL="285750" lvl="0" indent="-11049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pt-PT"/>
              <a:t>Foi necessária alguma investigação de conteúdos, e análise de bibliotecas do Jade mas por fim, podemos concluir que conseguimos utilizar as ferramentas ao nosso dispor.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gânico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467</Words>
  <Application>Microsoft Office PowerPoint</Application>
  <PresentationFormat>Ecrã Panorâmico</PresentationFormat>
  <Paragraphs>48</Paragraphs>
  <Slides>10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3" baseType="lpstr">
      <vt:lpstr>Garamond</vt:lpstr>
      <vt:lpstr>Arial</vt:lpstr>
      <vt:lpstr>Orgânico</vt:lpstr>
      <vt:lpstr>Farmácia</vt:lpstr>
      <vt:lpstr>Descrição do problema</vt:lpstr>
      <vt:lpstr>Esquema de agentes</vt:lpstr>
      <vt:lpstr>Interação e protocolos</vt:lpstr>
      <vt:lpstr>Apresentação do PowerPoint</vt:lpstr>
      <vt:lpstr>Experiências realizadas</vt:lpstr>
      <vt:lpstr>Análise de resultados</vt:lpstr>
      <vt:lpstr>Apresentação do PowerPoint</vt:lpstr>
      <vt:lpstr>Conclusões</vt:lpstr>
      <vt:lpstr>Recursos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Farmácia</dc:title>
  <cp:lastModifiedBy>Nuno Pereira</cp:lastModifiedBy>
  <cp:revision>2</cp:revision>
  <dcterms:modified xsi:type="dcterms:W3CDTF">2018-11-12T00:04:56Z</dcterms:modified>
</cp:coreProperties>
</file>