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3"/>
  </p:notesMasterIdLst>
  <p:sldIdLst>
    <p:sldId id="256" r:id="rId2"/>
    <p:sldId id="257" r:id="rId3"/>
    <p:sldId id="258" r:id="rId4"/>
    <p:sldId id="288" r:id="rId5"/>
    <p:sldId id="260" r:id="rId6"/>
    <p:sldId id="261" r:id="rId7"/>
    <p:sldId id="286" r:id="rId8"/>
    <p:sldId id="290" r:id="rId9"/>
    <p:sldId id="270" r:id="rId10"/>
    <p:sldId id="280" r:id="rId11"/>
    <p:sldId id="284" r:id="rId12"/>
  </p:sldIdLst>
  <p:sldSz cx="9144000" cy="5143500" type="screen16x9"/>
  <p:notesSz cx="6858000" cy="9144000"/>
  <p:embeddedFontLst>
    <p:embeddedFont>
      <p:font typeface="Didact Gothic" panose="020B0604020202020204" charset="0"/>
      <p:regular r:id="rId14"/>
    </p:embeddedFont>
    <p:embeddedFont>
      <p:font typeface="Julius Sans One" panose="020B0604020202020204" charset="0"/>
      <p:regular r:id="rId15"/>
    </p:embeddedFont>
    <p:embeddedFont>
      <p:font typeface="Questrial" panose="020B060402020202020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uno Pontes" initials="NP" lastIdx="1" clrIdx="0">
    <p:extLst>
      <p:ext uri="{19B8F6BF-5375-455C-9EA6-DF929625EA0E}">
        <p15:presenceInfo xmlns:p15="http://schemas.microsoft.com/office/powerpoint/2012/main" userId="S::a21200373@mso365.ulp.pt::233bef89-3fc6-4b0f-acd1-d36a1c1924f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510189A-061D-45AF-94A0-22F9663AB271}">
  <a:tblStyle styleId="{0510189A-061D-45AF-94A0-22F9663AB2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com Tema 1 - Destaqu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com Tema 1 - Destaqu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Sem Estilo, Sem Grelh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Estilo Médio 2 - Destaqu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Estilo Médio 1 - Destaqu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Estilo Médio 1 - Destaqu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Estilo Médio 1 - Destaqu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06799F8-075E-4A3A-A7F6-7FBC6576F1A4}" styleName="Estilo com Tema 2 - Destaqu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Estilo Escuro 2 - Destaque 1/Destaqu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C083E6E3-FA7D-4D7B-A595-EF9225AFEA82}" styleName="Estilo Claro 1 - Destaqu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Estilo com Tema 1 - Destaqu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0" y="10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f4bd203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f4bd2034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a1249ffcf0_1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a1249ffcf0_1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f6f6f201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f6f6f201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f6f6f201e_0_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f6f6f201e_0_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f2cce1e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f2cce1e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a1249ffcf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a1249ffcf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53f580c57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53f580c57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53f580c57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53f580c57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2259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a1249ffcf0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a1249ffcf0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a1249ffcf0_1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a1249ffcf0_1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519950" y="700200"/>
            <a:ext cx="7035600" cy="32772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sz="4700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43350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23">
    <p:bg>
      <p:bgPr>
        <a:solidFill>
          <a:schemeClr val="accent5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/>
          <p:nvPr/>
        </p:nvSpPr>
        <p:spPr>
          <a:xfrm>
            <a:off x="3310050" y="1871300"/>
            <a:ext cx="2523900" cy="20247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7"/>
          <p:cNvSpPr/>
          <p:nvPr/>
        </p:nvSpPr>
        <p:spPr>
          <a:xfrm>
            <a:off x="535050" y="1871300"/>
            <a:ext cx="2523900" cy="20247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7"/>
          <p:cNvSpPr/>
          <p:nvPr/>
        </p:nvSpPr>
        <p:spPr>
          <a:xfrm>
            <a:off x="6085050" y="1871300"/>
            <a:ext cx="2523900" cy="20247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7"/>
          <p:cNvSpPr txBox="1">
            <a:spLocks noGrp="1"/>
          </p:cNvSpPr>
          <p:nvPr>
            <p:ph type="subTitle" idx="1"/>
          </p:nvPr>
        </p:nvSpPr>
        <p:spPr>
          <a:xfrm>
            <a:off x="653699" y="3064975"/>
            <a:ext cx="2286600" cy="7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subTitle" idx="2"/>
          </p:nvPr>
        </p:nvSpPr>
        <p:spPr>
          <a:xfrm>
            <a:off x="3439674" y="3064975"/>
            <a:ext cx="2286600" cy="7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subTitle" idx="3"/>
          </p:nvPr>
        </p:nvSpPr>
        <p:spPr>
          <a:xfrm>
            <a:off x="6203701" y="3064975"/>
            <a:ext cx="2286600" cy="7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71" name="Google Shape;171;p27"/>
          <p:cNvSpPr txBox="1">
            <a:spLocks noGrp="1"/>
          </p:cNvSpPr>
          <p:nvPr>
            <p:ph type="title" hasCustomPrompt="1"/>
          </p:nvPr>
        </p:nvSpPr>
        <p:spPr>
          <a:xfrm>
            <a:off x="588299" y="2391925"/>
            <a:ext cx="2417400" cy="7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27"/>
          <p:cNvSpPr txBox="1">
            <a:spLocks noGrp="1"/>
          </p:cNvSpPr>
          <p:nvPr>
            <p:ph type="title" idx="4" hasCustomPrompt="1"/>
          </p:nvPr>
        </p:nvSpPr>
        <p:spPr>
          <a:xfrm>
            <a:off x="3363300" y="2391925"/>
            <a:ext cx="2417400" cy="7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3" name="Google Shape;173;p27"/>
          <p:cNvSpPr txBox="1">
            <a:spLocks noGrp="1"/>
          </p:cNvSpPr>
          <p:nvPr>
            <p:ph type="title" idx="5" hasCustomPrompt="1"/>
          </p:nvPr>
        </p:nvSpPr>
        <p:spPr>
          <a:xfrm>
            <a:off x="6138301" y="2391925"/>
            <a:ext cx="2417400" cy="7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4" name="Google Shape;174;p27"/>
          <p:cNvSpPr txBox="1">
            <a:spLocks noGrp="1"/>
          </p:cNvSpPr>
          <p:nvPr>
            <p:ph type="title" idx="6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8">
    <p:bg>
      <p:bgPr>
        <a:solidFill>
          <a:schemeClr val="dk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/>
          <p:nvPr/>
        </p:nvSpPr>
        <p:spPr>
          <a:xfrm>
            <a:off x="4165600" y="2820426"/>
            <a:ext cx="8077200" cy="38757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77" name="Google Shape;177;p28"/>
          <p:cNvSpPr/>
          <p:nvPr/>
        </p:nvSpPr>
        <p:spPr>
          <a:xfrm rot="10800000">
            <a:off x="-1006525" y="-294700"/>
            <a:ext cx="4029300" cy="19335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8"/>
          <p:cNvSpPr txBox="1">
            <a:spLocks noGrp="1"/>
          </p:cNvSpPr>
          <p:nvPr>
            <p:ph type="title"/>
          </p:nvPr>
        </p:nvSpPr>
        <p:spPr>
          <a:xfrm>
            <a:off x="713250" y="748938"/>
            <a:ext cx="7717500" cy="12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8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9" name="Google Shape;179;p28"/>
          <p:cNvSpPr txBox="1">
            <a:spLocks noGrp="1"/>
          </p:cNvSpPr>
          <p:nvPr>
            <p:ph type="body" idx="1"/>
          </p:nvPr>
        </p:nvSpPr>
        <p:spPr>
          <a:xfrm>
            <a:off x="3068250" y="2129523"/>
            <a:ext cx="30075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80" name="Google Shape;180;p28"/>
          <p:cNvSpPr txBox="1"/>
          <p:nvPr/>
        </p:nvSpPr>
        <p:spPr>
          <a:xfrm>
            <a:off x="2483550" y="3392650"/>
            <a:ext cx="41769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1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81" name="Google Shape;181;p28"/>
          <p:cNvSpPr txBox="1">
            <a:spLocks noGrp="1"/>
          </p:cNvSpPr>
          <p:nvPr>
            <p:ph type="subTitle" idx="2"/>
          </p:nvPr>
        </p:nvSpPr>
        <p:spPr>
          <a:xfrm>
            <a:off x="3069175" y="1843125"/>
            <a:ext cx="30075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5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13225" y="1243700"/>
            <a:ext cx="6354600" cy="32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AutoNum type="arabicPeriod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" type="titleOnly">
  <p:cSld name="TITLE_ONLY">
    <p:bg>
      <p:bgPr>
        <a:solidFill>
          <a:schemeClr val="accent5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5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564200" y="1789500"/>
            <a:ext cx="8332800" cy="293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5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accent5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118550" y="-125"/>
            <a:ext cx="4400400" cy="51435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2" name="Google Shape;52;p13"/>
          <p:cNvCxnSpPr/>
          <p:nvPr/>
        </p:nvCxnSpPr>
        <p:spPr>
          <a:xfrm rot="10800000">
            <a:off x="-1604675" y="1624350"/>
            <a:ext cx="4819800" cy="44196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2" hasCustomPrompt="1"/>
          </p:nvPr>
        </p:nvSpPr>
        <p:spPr>
          <a:xfrm>
            <a:off x="5082246" y="116406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3" hasCustomPrompt="1"/>
          </p:nvPr>
        </p:nvSpPr>
        <p:spPr>
          <a:xfrm>
            <a:off x="5082246" y="203199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4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5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6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7" hasCustomPrompt="1"/>
          </p:nvPr>
        </p:nvSpPr>
        <p:spPr>
          <a:xfrm>
            <a:off x="5082246" y="288041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8" hasCustomPrompt="1"/>
          </p:nvPr>
        </p:nvSpPr>
        <p:spPr>
          <a:xfrm>
            <a:off x="5082246" y="374834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9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3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4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15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5">
    <p:bg>
      <p:bgPr>
        <a:solidFill>
          <a:schemeClr val="accent5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4796125" y="-217575"/>
            <a:ext cx="4476900" cy="561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638950" y="1364000"/>
            <a:ext cx="52620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1"/>
          </p:nvPr>
        </p:nvSpPr>
        <p:spPr>
          <a:xfrm>
            <a:off x="638950" y="2187100"/>
            <a:ext cx="3400800" cy="13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662275" y="549250"/>
            <a:ext cx="800100" cy="857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1">
    <p:bg>
      <p:bgPr>
        <a:solidFill>
          <a:schemeClr val="accent5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1348225" y="695250"/>
            <a:ext cx="6572100" cy="375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/>
          <p:nvPr/>
        </p:nvSpPr>
        <p:spPr>
          <a:xfrm rot="10800000">
            <a:off x="3133650" y="-22775"/>
            <a:ext cx="2876700" cy="1295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2517475" y="2381425"/>
            <a:ext cx="4109100" cy="7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algn="just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algn="just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algn="just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algn="just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algn="just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algn="just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algn="just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algn="just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27">
    <p:bg>
      <p:bgPr>
        <a:solidFill>
          <a:schemeClr val="accent5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860045" y="2257650"/>
            <a:ext cx="14991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1"/>
          </p:nvPr>
        </p:nvSpPr>
        <p:spPr>
          <a:xfrm>
            <a:off x="396438" y="2516400"/>
            <a:ext cx="24261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title" idx="2"/>
          </p:nvPr>
        </p:nvSpPr>
        <p:spPr>
          <a:xfrm>
            <a:off x="6784967" y="2257650"/>
            <a:ext cx="14991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subTitle" idx="3"/>
          </p:nvPr>
        </p:nvSpPr>
        <p:spPr>
          <a:xfrm>
            <a:off x="6321462" y="2516400"/>
            <a:ext cx="24261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title" idx="4"/>
          </p:nvPr>
        </p:nvSpPr>
        <p:spPr>
          <a:xfrm>
            <a:off x="3831372" y="2257650"/>
            <a:ext cx="14991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subTitle" idx="5"/>
          </p:nvPr>
        </p:nvSpPr>
        <p:spPr>
          <a:xfrm>
            <a:off x="3367762" y="2516400"/>
            <a:ext cx="24261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3198450" y="3764666"/>
            <a:ext cx="2727900" cy="14163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title" idx="6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4" r:id="rId4"/>
    <p:sldLayoutId id="2147483658" r:id="rId5"/>
    <p:sldLayoutId id="2147483659" r:id="rId6"/>
    <p:sldLayoutId id="2147483660" r:id="rId7"/>
    <p:sldLayoutId id="2147483661" r:id="rId8"/>
    <p:sldLayoutId id="2147483666" r:id="rId9"/>
    <p:sldLayoutId id="2147483673" r:id="rId10"/>
    <p:sldLayoutId id="214748367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>
            <a:spLocks noGrp="1"/>
          </p:cNvSpPr>
          <p:nvPr>
            <p:ph type="ctrTitle"/>
          </p:nvPr>
        </p:nvSpPr>
        <p:spPr>
          <a:xfrm>
            <a:off x="3726550" y="2171784"/>
            <a:ext cx="4322700" cy="13812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lt1"/>
                </a:solidFill>
              </a:rPr>
              <a:t>Trabalho 6</a:t>
            </a:r>
            <a:endParaRPr sz="4000" dirty="0">
              <a:solidFill>
                <a:schemeClr val="lt1"/>
              </a:solidFill>
            </a:endParaRPr>
          </a:p>
        </p:txBody>
      </p:sp>
      <p:sp>
        <p:nvSpPr>
          <p:cNvPr id="195" name="Google Shape;195;p33"/>
          <p:cNvSpPr txBox="1">
            <a:spLocks noGrp="1"/>
          </p:cNvSpPr>
          <p:nvPr>
            <p:ph type="subTitle" idx="1"/>
          </p:nvPr>
        </p:nvSpPr>
        <p:spPr>
          <a:xfrm>
            <a:off x="4297684" y="39281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Nuno Pontes e Rafael Magalhães</a:t>
            </a:r>
            <a:endParaRPr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196" name="Google Shape;196;p33"/>
          <p:cNvCxnSpPr/>
          <p:nvPr/>
        </p:nvCxnSpPr>
        <p:spPr>
          <a:xfrm>
            <a:off x="7402150" y="390548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194;p33">
            <a:extLst>
              <a:ext uri="{FF2B5EF4-FFF2-40B4-BE49-F238E27FC236}">
                <a16:creationId xmlns:a16="http://schemas.microsoft.com/office/drawing/2014/main" id="{50C31FFD-BEEE-418B-BB89-BBFA055E6CE7}"/>
              </a:ext>
            </a:extLst>
          </p:cNvPr>
          <p:cNvSpPr txBox="1">
            <a:spLocks/>
          </p:cNvSpPr>
          <p:nvPr/>
        </p:nvSpPr>
        <p:spPr>
          <a:xfrm>
            <a:off x="3726550" y="2781591"/>
            <a:ext cx="4322700" cy="1381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sz="4700" b="1" i="0" u="none" strike="noStrike" cap="none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Julius Sans One"/>
              <a:buNone/>
              <a:defRPr sz="6000" b="0" i="0" u="none" strike="noStrike" cap="none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Julius Sans One"/>
              <a:buNone/>
              <a:defRPr sz="6000" b="0" i="0" u="none" strike="noStrike" cap="none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Julius Sans One"/>
              <a:buNone/>
              <a:defRPr sz="6000" b="0" i="0" u="none" strike="noStrike" cap="none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Julius Sans One"/>
              <a:buNone/>
              <a:defRPr sz="6000" b="0" i="0" u="none" strike="noStrike" cap="none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Julius Sans One"/>
              <a:buNone/>
              <a:defRPr sz="6000" b="0" i="0" u="none" strike="noStrike" cap="none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Julius Sans One"/>
              <a:buNone/>
              <a:defRPr sz="6000" b="0" i="0" u="none" strike="noStrike" cap="none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Julius Sans One"/>
              <a:buNone/>
              <a:defRPr sz="6000" b="0" i="0" u="none" strike="noStrike" cap="none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Julius Sans One"/>
              <a:buNone/>
              <a:defRPr sz="6000" b="0" i="0" u="none" strike="noStrike" cap="none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pPr>
              <a:lnSpc>
                <a:spcPct val="90000"/>
              </a:lnSpc>
            </a:pPr>
            <a:r>
              <a:rPr lang="pt-PT" sz="2800" dirty="0"/>
              <a:t>Programação Paralela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7"/>
          <p:cNvSpPr/>
          <p:nvPr/>
        </p:nvSpPr>
        <p:spPr>
          <a:xfrm rot="10800000" flipH="1">
            <a:off x="-287750" y="-113775"/>
            <a:ext cx="2978700" cy="3082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57"/>
          <p:cNvSpPr/>
          <p:nvPr/>
        </p:nvSpPr>
        <p:spPr>
          <a:xfrm>
            <a:off x="5965906" y="1703825"/>
            <a:ext cx="7403100" cy="3794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57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MPI DATATYPES</a:t>
            </a:r>
            <a:endParaRPr dirty="0"/>
          </a:p>
        </p:txBody>
      </p:sp>
      <p:cxnSp>
        <p:nvCxnSpPr>
          <p:cNvPr id="587" name="Google Shape;587;p57"/>
          <p:cNvCxnSpPr/>
          <p:nvPr/>
        </p:nvCxnSpPr>
        <p:spPr>
          <a:xfrm>
            <a:off x="4251963" y="1168413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8E9BA904-D32B-4BD3-AD6D-B883067898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386938"/>
              </p:ext>
            </p:extLst>
          </p:nvPr>
        </p:nvGraphicFramePr>
        <p:xfrm>
          <a:off x="1796903" y="1421101"/>
          <a:ext cx="5811527" cy="3313426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2906114">
                  <a:extLst>
                    <a:ext uri="{9D8B030D-6E8A-4147-A177-3AD203B41FA5}">
                      <a16:colId xmlns:a16="http://schemas.microsoft.com/office/drawing/2014/main" val="4071748312"/>
                    </a:ext>
                  </a:extLst>
                </a:gridCol>
                <a:gridCol w="2905413">
                  <a:extLst>
                    <a:ext uri="{9D8B030D-6E8A-4147-A177-3AD203B41FA5}">
                      <a16:colId xmlns:a16="http://schemas.microsoft.com/office/drawing/2014/main" val="658976740"/>
                    </a:ext>
                  </a:extLst>
                </a:gridCol>
              </a:tblGrid>
              <a:tr h="267194"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>
                          <a:effectLst/>
                          <a:latin typeface="Didact Gothic" panose="020B0604020202020204" charset="0"/>
                        </a:rPr>
                        <a:t>MPI </a:t>
                      </a:r>
                      <a:r>
                        <a:rPr lang="pt-PT" sz="1400" b="1" dirty="0" err="1">
                          <a:effectLst/>
                          <a:latin typeface="Didact Gothic" panose="020B0604020202020204" charset="0"/>
                        </a:rPr>
                        <a:t>Datatype</a:t>
                      </a:r>
                      <a:endParaRPr lang="pt-PT" sz="1400" b="1" dirty="0">
                        <a:effectLst/>
                        <a:latin typeface="Didact Gothic" panose="020B0604020202020204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>
                          <a:effectLst/>
                          <a:latin typeface="Didact Gothic" panose="020B0604020202020204" charset="0"/>
                        </a:rPr>
                        <a:t>C </a:t>
                      </a:r>
                      <a:r>
                        <a:rPr lang="pt-PT" sz="1400" b="1" dirty="0" err="1">
                          <a:effectLst/>
                          <a:latin typeface="Didact Gothic" panose="020B0604020202020204" charset="0"/>
                        </a:rPr>
                        <a:t>Datatype</a:t>
                      </a:r>
                      <a:endParaRPr lang="pt-PT" sz="1400" b="1" dirty="0">
                        <a:effectLst/>
                        <a:latin typeface="Didact Gothic" panose="020B0604020202020204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4835533"/>
                  </a:ext>
                </a:extLst>
              </a:tr>
              <a:tr h="217588"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 err="1">
                          <a:effectLst/>
                          <a:latin typeface="Didact Gothic" panose="020B0604020202020204" charset="0"/>
                        </a:rPr>
                        <a:t>MPI_CHAR</a:t>
                      </a:r>
                      <a:endParaRPr lang="pt-PT" sz="1400" b="0" dirty="0">
                        <a:effectLst/>
                        <a:latin typeface="Didact Gothic" panose="020B0604020202020204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 err="1">
                          <a:effectLst/>
                          <a:latin typeface="Didact Gothic" panose="020B0604020202020204" charset="0"/>
                        </a:rPr>
                        <a:t>signed</a:t>
                      </a:r>
                      <a:r>
                        <a:rPr lang="pt-PT" sz="1400" b="0" dirty="0">
                          <a:effectLst/>
                          <a:latin typeface="Didact Gothic" panose="020B0604020202020204" charset="0"/>
                        </a:rPr>
                        <a:t> </a:t>
                      </a:r>
                      <a:r>
                        <a:rPr lang="pt-PT" sz="1400" b="0" dirty="0" err="1">
                          <a:effectLst/>
                          <a:latin typeface="Didact Gothic" panose="020B0604020202020204" charset="0"/>
                        </a:rPr>
                        <a:t>char</a:t>
                      </a:r>
                      <a:endParaRPr lang="pt-PT" sz="1400" b="0" dirty="0">
                        <a:effectLst/>
                        <a:latin typeface="Didact Gothic" panose="020B0604020202020204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8479274"/>
                  </a:ext>
                </a:extLst>
              </a:tr>
              <a:tr h="217588"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 err="1">
                          <a:effectLst/>
                          <a:latin typeface="Didact Gothic" panose="020B0604020202020204" charset="0"/>
                        </a:rPr>
                        <a:t>MPI_SHORT</a:t>
                      </a:r>
                      <a:endParaRPr lang="pt-PT" sz="1400" b="0" dirty="0">
                        <a:effectLst/>
                        <a:latin typeface="Didact Gothic" panose="020B0604020202020204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 err="1">
                          <a:effectLst/>
                          <a:latin typeface="Didact Gothic" panose="020B0604020202020204" charset="0"/>
                        </a:rPr>
                        <a:t>signed</a:t>
                      </a:r>
                      <a:r>
                        <a:rPr lang="pt-PT" sz="1400" b="0" dirty="0">
                          <a:effectLst/>
                          <a:latin typeface="Didact Gothic" panose="020B0604020202020204" charset="0"/>
                        </a:rPr>
                        <a:t> short </a:t>
                      </a:r>
                      <a:r>
                        <a:rPr lang="pt-PT" sz="1400" b="0" dirty="0" err="1">
                          <a:effectLst/>
                          <a:latin typeface="Didact Gothic" panose="020B0604020202020204" charset="0"/>
                        </a:rPr>
                        <a:t>int</a:t>
                      </a:r>
                      <a:endParaRPr lang="pt-PT" sz="1400" b="0" dirty="0">
                        <a:effectLst/>
                        <a:latin typeface="Didact Gothic" panose="020B0604020202020204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0395597"/>
                  </a:ext>
                </a:extLst>
              </a:tr>
              <a:tr h="217588">
                <a:tc>
                  <a:txBody>
                    <a:bodyPr/>
                    <a:lstStyle/>
                    <a:p>
                      <a:pPr algn="ctr"/>
                      <a:r>
                        <a:rPr lang="pt-PT" sz="1400" b="0">
                          <a:effectLst/>
                          <a:latin typeface="Didact Gothic" panose="020B0604020202020204" charset="0"/>
                        </a:rPr>
                        <a:t>MPI_INT</a:t>
                      </a:r>
                      <a:endParaRPr lang="pt-PT" sz="1400" b="0">
                        <a:effectLst/>
                        <a:latin typeface="Didact Gothic" panose="020B0604020202020204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 err="1">
                          <a:effectLst/>
                          <a:latin typeface="Didact Gothic" panose="020B0604020202020204" charset="0"/>
                        </a:rPr>
                        <a:t>signed</a:t>
                      </a:r>
                      <a:r>
                        <a:rPr lang="pt-PT" sz="1400" b="0" dirty="0">
                          <a:effectLst/>
                          <a:latin typeface="Didact Gothic" panose="020B0604020202020204" charset="0"/>
                        </a:rPr>
                        <a:t> </a:t>
                      </a:r>
                      <a:r>
                        <a:rPr lang="pt-PT" sz="1400" b="0" dirty="0" err="1">
                          <a:effectLst/>
                          <a:latin typeface="Didact Gothic" panose="020B0604020202020204" charset="0"/>
                        </a:rPr>
                        <a:t>int</a:t>
                      </a:r>
                      <a:endParaRPr lang="pt-PT" sz="1400" b="0" dirty="0">
                        <a:effectLst/>
                        <a:latin typeface="Didact Gothic" panose="020B0604020202020204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5349664"/>
                  </a:ext>
                </a:extLst>
              </a:tr>
              <a:tr h="217588">
                <a:tc>
                  <a:txBody>
                    <a:bodyPr/>
                    <a:lstStyle/>
                    <a:p>
                      <a:pPr algn="ctr"/>
                      <a:r>
                        <a:rPr lang="pt-PT" sz="1400" b="0">
                          <a:effectLst/>
                          <a:latin typeface="Didact Gothic" panose="020B0604020202020204" charset="0"/>
                        </a:rPr>
                        <a:t>MPI_LONG</a:t>
                      </a:r>
                      <a:endParaRPr lang="pt-PT" sz="1400" b="0">
                        <a:effectLst/>
                        <a:latin typeface="Didact Gothic" panose="020B0604020202020204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 err="1">
                          <a:effectLst/>
                          <a:latin typeface="Didact Gothic" panose="020B0604020202020204" charset="0"/>
                        </a:rPr>
                        <a:t>signed</a:t>
                      </a:r>
                      <a:r>
                        <a:rPr lang="pt-PT" sz="1400" b="0" dirty="0">
                          <a:effectLst/>
                          <a:latin typeface="Didact Gothic" panose="020B0604020202020204" charset="0"/>
                        </a:rPr>
                        <a:t> </a:t>
                      </a:r>
                      <a:r>
                        <a:rPr lang="pt-PT" sz="1400" b="0" dirty="0" err="1">
                          <a:effectLst/>
                          <a:latin typeface="Didact Gothic" panose="020B0604020202020204" charset="0"/>
                        </a:rPr>
                        <a:t>long</a:t>
                      </a:r>
                      <a:r>
                        <a:rPr lang="pt-PT" sz="1400" b="0" dirty="0">
                          <a:effectLst/>
                          <a:latin typeface="Didact Gothic" panose="020B0604020202020204" charset="0"/>
                        </a:rPr>
                        <a:t> </a:t>
                      </a:r>
                      <a:r>
                        <a:rPr lang="pt-PT" sz="1400" b="0" dirty="0" err="1">
                          <a:effectLst/>
                          <a:latin typeface="Didact Gothic" panose="020B0604020202020204" charset="0"/>
                        </a:rPr>
                        <a:t>int</a:t>
                      </a:r>
                      <a:endParaRPr lang="pt-PT" sz="1400" b="0" dirty="0">
                        <a:effectLst/>
                        <a:latin typeface="Didact Gothic" panose="020B0604020202020204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8380912"/>
                  </a:ext>
                </a:extLst>
              </a:tr>
              <a:tr h="217588">
                <a:tc>
                  <a:txBody>
                    <a:bodyPr/>
                    <a:lstStyle/>
                    <a:p>
                      <a:pPr algn="ctr"/>
                      <a:r>
                        <a:rPr lang="pt-PT" sz="1400" b="0">
                          <a:effectLst/>
                          <a:latin typeface="Didact Gothic" panose="020B0604020202020204" charset="0"/>
                        </a:rPr>
                        <a:t>MPI_UNSIGNED_CHAR</a:t>
                      </a:r>
                      <a:endParaRPr lang="pt-PT" sz="1400" b="0">
                        <a:effectLst/>
                        <a:latin typeface="Didact Gothic" panose="020B0604020202020204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 err="1">
                          <a:effectLst/>
                          <a:latin typeface="Didact Gothic" panose="020B0604020202020204" charset="0"/>
                        </a:rPr>
                        <a:t>unsigned</a:t>
                      </a:r>
                      <a:r>
                        <a:rPr lang="pt-PT" sz="1400" b="0" dirty="0">
                          <a:effectLst/>
                          <a:latin typeface="Didact Gothic" panose="020B0604020202020204" charset="0"/>
                        </a:rPr>
                        <a:t> </a:t>
                      </a:r>
                      <a:r>
                        <a:rPr lang="pt-PT" sz="1400" b="0" dirty="0" err="1">
                          <a:effectLst/>
                          <a:latin typeface="Didact Gothic" panose="020B0604020202020204" charset="0"/>
                        </a:rPr>
                        <a:t>char</a:t>
                      </a:r>
                      <a:endParaRPr lang="pt-PT" sz="1400" b="0" dirty="0">
                        <a:effectLst/>
                        <a:latin typeface="Didact Gothic" panose="020B0604020202020204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2955759"/>
                  </a:ext>
                </a:extLst>
              </a:tr>
              <a:tr h="217588">
                <a:tc>
                  <a:txBody>
                    <a:bodyPr/>
                    <a:lstStyle/>
                    <a:p>
                      <a:pPr algn="ctr"/>
                      <a:r>
                        <a:rPr lang="pt-PT" sz="1400" b="0">
                          <a:effectLst/>
                          <a:latin typeface="Didact Gothic" panose="020B0604020202020204" charset="0"/>
                        </a:rPr>
                        <a:t>MPI_UNSIGNED_SHORT</a:t>
                      </a:r>
                      <a:endParaRPr lang="pt-PT" sz="1400" b="0">
                        <a:effectLst/>
                        <a:latin typeface="Didact Gothic" panose="020B0604020202020204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 err="1">
                          <a:effectLst/>
                          <a:latin typeface="Didact Gothic" panose="020B0604020202020204" charset="0"/>
                        </a:rPr>
                        <a:t>unsigned</a:t>
                      </a:r>
                      <a:r>
                        <a:rPr lang="pt-PT" sz="1400" b="0" dirty="0">
                          <a:effectLst/>
                          <a:latin typeface="Didact Gothic" panose="020B0604020202020204" charset="0"/>
                        </a:rPr>
                        <a:t> short </a:t>
                      </a:r>
                      <a:r>
                        <a:rPr lang="pt-PT" sz="1400" b="0" dirty="0" err="1">
                          <a:effectLst/>
                          <a:latin typeface="Didact Gothic" panose="020B0604020202020204" charset="0"/>
                        </a:rPr>
                        <a:t>int</a:t>
                      </a:r>
                      <a:endParaRPr lang="pt-PT" sz="1400" b="0" dirty="0">
                        <a:effectLst/>
                        <a:latin typeface="Didact Gothic" panose="020B0604020202020204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6154772"/>
                  </a:ext>
                </a:extLst>
              </a:tr>
              <a:tr h="217588">
                <a:tc>
                  <a:txBody>
                    <a:bodyPr/>
                    <a:lstStyle/>
                    <a:p>
                      <a:pPr algn="ctr"/>
                      <a:r>
                        <a:rPr lang="pt-PT" sz="1400" b="0">
                          <a:effectLst/>
                          <a:latin typeface="Didact Gothic" panose="020B0604020202020204" charset="0"/>
                        </a:rPr>
                        <a:t>MPI_UNSIGNED</a:t>
                      </a:r>
                      <a:endParaRPr lang="pt-PT" sz="1400" b="0">
                        <a:effectLst/>
                        <a:latin typeface="Didact Gothic" panose="020B0604020202020204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 err="1">
                          <a:effectLst/>
                          <a:latin typeface="Didact Gothic" panose="020B0604020202020204" charset="0"/>
                        </a:rPr>
                        <a:t>unsigned</a:t>
                      </a:r>
                      <a:r>
                        <a:rPr lang="pt-PT" sz="1400" b="0" dirty="0">
                          <a:effectLst/>
                          <a:latin typeface="Didact Gothic" panose="020B0604020202020204" charset="0"/>
                        </a:rPr>
                        <a:t> </a:t>
                      </a:r>
                      <a:r>
                        <a:rPr lang="pt-PT" sz="1400" b="0" dirty="0" err="1">
                          <a:effectLst/>
                          <a:latin typeface="Didact Gothic" panose="020B0604020202020204" charset="0"/>
                        </a:rPr>
                        <a:t>int</a:t>
                      </a:r>
                      <a:endParaRPr lang="pt-PT" sz="1400" b="0" dirty="0">
                        <a:effectLst/>
                        <a:latin typeface="Didact Gothic" panose="020B0604020202020204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597895"/>
                  </a:ext>
                </a:extLst>
              </a:tr>
              <a:tr h="217588">
                <a:tc>
                  <a:txBody>
                    <a:bodyPr/>
                    <a:lstStyle/>
                    <a:p>
                      <a:pPr algn="ctr"/>
                      <a:r>
                        <a:rPr lang="pt-PT" sz="1400" b="0">
                          <a:effectLst/>
                          <a:latin typeface="Didact Gothic" panose="020B0604020202020204" charset="0"/>
                        </a:rPr>
                        <a:t>MPI_UNSIGNED_LONG</a:t>
                      </a:r>
                      <a:endParaRPr lang="pt-PT" sz="1400" b="0">
                        <a:effectLst/>
                        <a:latin typeface="Didact Gothic" panose="020B0604020202020204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 err="1">
                          <a:effectLst/>
                          <a:latin typeface="Didact Gothic" panose="020B0604020202020204" charset="0"/>
                        </a:rPr>
                        <a:t>unsigned</a:t>
                      </a:r>
                      <a:r>
                        <a:rPr lang="pt-PT" sz="1400" b="0" dirty="0">
                          <a:effectLst/>
                          <a:latin typeface="Didact Gothic" panose="020B0604020202020204" charset="0"/>
                        </a:rPr>
                        <a:t> </a:t>
                      </a:r>
                      <a:r>
                        <a:rPr lang="pt-PT" sz="1400" b="0" dirty="0" err="1">
                          <a:effectLst/>
                          <a:latin typeface="Didact Gothic" panose="020B0604020202020204" charset="0"/>
                        </a:rPr>
                        <a:t>long</a:t>
                      </a:r>
                      <a:r>
                        <a:rPr lang="pt-PT" sz="1400" b="0" dirty="0">
                          <a:effectLst/>
                          <a:latin typeface="Didact Gothic" panose="020B0604020202020204" charset="0"/>
                        </a:rPr>
                        <a:t> </a:t>
                      </a:r>
                      <a:r>
                        <a:rPr lang="pt-PT" sz="1400" b="0" dirty="0" err="1">
                          <a:effectLst/>
                          <a:latin typeface="Didact Gothic" panose="020B0604020202020204" charset="0"/>
                        </a:rPr>
                        <a:t>int</a:t>
                      </a:r>
                      <a:endParaRPr lang="pt-PT" sz="1400" b="0" dirty="0">
                        <a:effectLst/>
                        <a:latin typeface="Didact Gothic" panose="020B0604020202020204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4351014"/>
                  </a:ext>
                </a:extLst>
              </a:tr>
              <a:tr h="217588">
                <a:tc>
                  <a:txBody>
                    <a:bodyPr/>
                    <a:lstStyle/>
                    <a:p>
                      <a:pPr algn="ctr"/>
                      <a:r>
                        <a:rPr lang="pt-PT" sz="1400" b="0">
                          <a:effectLst/>
                          <a:latin typeface="Didact Gothic" panose="020B0604020202020204" charset="0"/>
                        </a:rPr>
                        <a:t>MPI_FLOAT</a:t>
                      </a:r>
                      <a:endParaRPr lang="pt-PT" sz="1400" b="0">
                        <a:effectLst/>
                        <a:latin typeface="Didact Gothic" panose="020B0604020202020204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 err="1">
                          <a:effectLst/>
                          <a:latin typeface="Didact Gothic" panose="020B0604020202020204" charset="0"/>
                        </a:rPr>
                        <a:t>float</a:t>
                      </a:r>
                      <a:endParaRPr lang="pt-PT" sz="1400" b="0" dirty="0">
                        <a:effectLst/>
                        <a:latin typeface="Didact Gothic" panose="020B0604020202020204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7930625"/>
                  </a:ext>
                </a:extLst>
              </a:tr>
              <a:tr h="217588">
                <a:tc>
                  <a:txBody>
                    <a:bodyPr/>
                    <a:lstStyle/>
                    <a:p>
                      <a:pPr algn="ctr"/>
                      <a:r>
                        <a:rPr lang="pt-PT" sz="1400" b="0">
                          <a:effectLst/>
                          <a:latin typeface="Didact Gothic" panose="020B0604020202020204" charset="0"/>
                        </a:rPr>
                        <a:t>MPI_FLOAT</a:t>
                      </a:r>
                      <a:endParaRPr lang="pt-PT" sz="1400" b="0">
                        <a:effectLst/>
                        <a:latin typeface="Didact Gothic" panose="020B0604020202020204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 err="1">
                          <a:effectLst/>
                          <a:latin typeface="Didact Gothic" panose="020B0604020202020204" charset="0"/>
                        </a:rPr>
                        <a:t>double</a:t>
                      </a:r>
                      <a:endParaRPr lang="pt-PT" sz="1400" b="0" dirty="0">
                        <a:effectLst/>
                        <a:latin typeface="Didact Gothic" panose="020B0604020202020204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7154197"/>
                  </a:ext>
                </a:extLst>
              </a:tr>
              <a:tr h="217588">
                <a:tc>
                  <a:txBody>
                    <a:bodyPr/>
                    <a:lstStyle/>
                    <a:p>
                      <a:pPr algn="ctr"/>
                      <a:r>
                        <a:rPr lang="pt-PT" sz="1400" b="0">
                          <a:effectLst/>
                          <a:latin typeface="Didact Gothic" panose="020B0604020202020204" charset="0"/>
                        </a:rPr>
                        <a:t>MPI_DOUBLE</a:t>
                      </a:r>
                      <a:endParaRPr lang="pt-PT" sz="1400" b="0">
                        <a:effectLst/>
                        <a:latin typeface="Didact Gothic" panose="020B0604020202020204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 err="1">
                          <a:effectLst/>
                          <a:latin typeface="Didact Gothic" panose="020B0604020202020204" charset="0"/>
                        </a:rPr>
                        <a:t>long</a:t>
                      </a:r>
                      <a:r>
                        <a:rPr lang="pt-PT" sz="1400" b="0" dirty="0">
                          <a:effectLst/>
                          <a:latin typeface="Didact Gothic" panose="020B0604020202020204" charset="0"/>
                        </a:rPr>
                        <a:t> </a:t>
                      </a:r>
                      <a:r>
                        <a:rPr lang="pt-PT" sz="1400" b="0" dirty="0" err="1">
                          <a:effectLst/>
                          <a:latin typeface="Didact Gothic" panose="020B0604020202020204" charset="0"/>
                        </a:rPr>
                        <a:t>double</a:t>
                      </a:r>
                      <a:endParaRPr lang="pt-PT" sz="1400" b="0" dirty="0">
                        <a:effectLst/>
                        <a:latin typeface="Didact Gothic" panose="020B0604020202020204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4887185"/>
                  </a:ext>
                </a:extLst>
              </a:tr>
              <a:tr h="217588"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 err="1">
                          <a:effectLst/>
                          <a:latin typeface="Didact Gothic" panose="020B0604020202020204" charset="0"/>
                        </a:rPr>
                        <a:t>MPI_LONG_DOUBLE</a:t>
                      </a:r>
                      <a:endParaRPr lang="pt-PT" sz="1400" b="0" dirty="0">
                        <a:effectLst/>
                        <a:latin typeface="Didact Gothic" panose="020B0604020202020204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>
                          <a:effectLst/>
                          <a:latin typeface="Didact Gothic" panose="020B0604020202020204" charset="0"/>
                        </a:rPr>
                        <a:t> </a:t>
                      </a:r>
                      <a:endParaRPr lang="pt-PT" sz="1400" b="0" dirty="0">
                        <a:effectLst/>
                        <a:latin typeface="Didact Gothic" panose="020B0604020202020204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388086"/>
                  </a:ext>
                </a:extLst>
              </a:tr>
              <a:tr h="217588">
                <a:tc>
                  <a:txBody>
                    <a:bodyPr/>
                    <a:lstStyle/>
                    <a:p>
                      <a:pPr algn="ctr"/>
                      <a:r>
                        <a:rPr lang="pt-PT" sz="1400" b="0">
                          <a:effectLst/>
                          <a:latin typeface="Didact Gothic" panose="020B0604020202020204" charset="0"/>
                        </a:rPr>
                        <a:t>MPI_BYTE</a:t>
                      </a:r>
                      <a:endParaRPr lang="pt-PT" sz="1400" b="0">
                        <a:effectLst/>
                        <a:latin typeface="Didact Gothic" panose="020B0604020202020204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>
                          <a:effectLst/>
                          <a:latin typeface="Didact Gothic" panose="020B0604020202020204" charset="0"/>
                        </a:rPr>
                        <a:t> </a:t>
                      </a:r>
                      <a:endParaRPr lang="pt-PT" sz="1400" b="0" dirty="0">
                        <a:effectLst/>
                        <a:latin typeface="Didact Gothic" panose="020B0604020202020204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315613"/>
                  </a:ext>
                </a:extLst>
              </a:tr>
              <a:tr h="217588"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 err="1">
                          <a:effectLst/>
                          <a:latin typeface="Didact Gothic" panose="020B0604020202020204" charset="0"/>
                        </a:rPr>
                        <a:t>MPI_PACKED</a:t>
                      </a:r>
                      <a:endParaRPr lang="pt-PT" sz="1400" b="0" dirty="0">
                        <a:effectLst/>
                        <a:latin typeface="Didact Gothic" panose="020B0604020202020204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>
                          <a:effectLst/>
                          <a:latin typeface="Didact Gothic" panose="020B0604020202020204" charset="0"/>
                        </a:rPr>
                        <a:t> </a:t>
                      </a:r>
                      <a:endParaRPr lang="pt-PT" sz="1400" b="0" dirty="0">
                        <a:effectLst/>
                        <a:latin typeface="Didact Gothic" panose="020B0604020202020204" charset="0"/>
                        <a:ea typeface="Times New Roman" panose="02020603050405020304" pitchFamily="18" charset="0"/>
                        <a:cs typeface="Garamond" panose="020204040303010108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906148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61"/>
          <p:cNvSpPr txBox="1">
            <a:spLocks noGrp="1"/>
          </p:cNvSpPr>
          <p:nvPr>
            <p:ph type="title"/>
          </p:nvPr>
        </p:nvSpPr>
        <p:spPr>
          <a:xfrm>
            <a:off x="713250" y="1668555"/>
            <a:ext cx="7717500" cy="12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FFFFF"/>
                </a:solidFill>
              </a:rPr>
              <a:t>implementação</a:t>
            </a:r>
            <a:endParaRPr sz="72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20AC72-4792-4E6C-A24F-D5146D089354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3068250" y="2965155"/>
            <a:ext cx="3007500" cy="429600"/>
          </a:xfrm>
        </p:spPr>
        <p:txBody>
          <a:bodyPr/>
          <a:lstStyle/>
          <a:p>
            <a:r>
              <a:rPr lang="pt-PT" dirty="0"/>
              <a:t>Parte prática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>
            <a:spLocks noGrp="1"/>
          </p:cNvSpPr>
          <p:nvPr>
            <p:ph type="title"/>
          </p:nvPr>
        </p:nvSpPr>
        <p:spPr>
          <a:xfrm>
            <a:off x="713225" y="521958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 QUE É O MPI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202" name="Google Shape;202;p34"/>
          <p:cNvSpPr txBox="1">
            <a:spLocks noGrp="1"/>
          </p:cNvSpPr>
          <p:nvPr>
            <p:ph type="body" idx="1"/>
          </p:nvPr>
        </p:nvSpPr>
        <p:spPr>
          <a:xfrm>
            <a:off x="713224" y="1243700"/>
            <a:ext cx="6929779" cy="32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69925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+mj-lt"/>
              <a:buAutoNum type="romanUcPeriod"/>
            </a:pPr>
            <a:r>
              <a:rPr lang="en" sz="3200" dirty="0"/>
              <a:t>Message Passing Interface;</a:t>
            </a:r>
          </a:p>
          <a:p>
            <a:pPr marL="669925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+mj-lt"/>
              <a:buAutoNum type="romanUcPeriod"/>
            </a:pPr>
            <a:r>
              <a:rPr lang="en" sz="32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Implementar a comunicação entre nós/nodos;</a:t>
            </a:r>
          </a:p>
          <a:p>
            <a:pPr marL="669925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+mj-lt"/>
              <a:buAutoNum type="romanUcPeriod"/>
            </a:pPr>
            <a:r>
              <a:rPr lang="en" sz="3200" dirty="0"/>
              <a:t>Biblioteca;</a:t>
            </a:r>
          </a:p>
          <a:p>
            <a:pPr marL="669925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+mj-lt"/>
              <a:buAutoNum type="romanUcPeriod"/>
            </a:pPr>
            <a:r>
              <a:rPr lang="pt-PT" sz="32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Eficiente, flexível, pratico, portátil;</a:t>
            </a:r>
          </a:p>
        </p:txBody>
      </p:sp>
      <p:cxnSp>
        <p:nvCxnSpPr>
          <p:cNvPr id="203" name="Google Shape;203;p34"/>
          <p:cNvCxnSpPr/>
          <p:nvPr/>
        </p:nvCxnSpPr>
        <p:spPr>
          <a:xfrm>
            <a:off x="819525" y="116938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>
            <a:spLocks noGrp="1"/>
          </p:cNvSpPr>
          <p:nvPr>
            <p:ph type="title" idx="15"/>
          </p:nvPr>
        </p:nvSpPr>
        <p:spPr>
          <a:xfrm>
            <a:off x="659220" y="2307450"/>
            <a:ext cx="391278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chemeClr val="lt1"/>
                </a:solidFill>
              </a:rPr>
              <a:t>S</a:t>
            </a:r>
            <a:r>
              <a:rPr lang="en" b="1" dirty="0">
                <a:solidFill>
                  <a:schemeClr val="lt1"/>
                </a:solidFill>
              </a:rPr>
              <a:t>istemas </a:t>
            </a:r>
            <a:br>
              <a:rPr lang="en" b="1" dirty="0">
                <a:solidFill>
                  <a:schemeClr val="lt1"/>
                </a:solidFill>
              </a:rPr>
            </a:br>
            <a:r>
              <a:rPr lang="en" b="1" dirty="0">
                <a:solidFill>
                  <a:schemeClr val="lt1"/>
                </a:solidFill>
              </a:rPr>
              <a:t>paralelos</a:t>
            </a:r>
            <a:endParaRPr b="1" dirty="0">
              <a:solidFill>
                <a:schemeClr val="lt1"/>
              </a:solidFill>
            </a:endParaRPr>
          </a:p>
        </p:txBody>
      </p:sp>
      <p:cxnSp>
        <p:nvCxnSpPr>
          <p:cNvPr id="221" name="Google Shape;221;p35"/>
          <p:cNvCxnSpPr/>
          <p:nvPr/>
        </p:nvCxnSpPr>
        <p:spPr>
          <a:xfrm>
            <a:off x="819525" y="302600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7" name="Imagem 26">
            <a:extLst>
              <a:ext uri="{FF2B5EF4-FFF2-40B4-BE49-F238E27FC236}">
                <a16:creationId xmlns:a16="http://schemas.microsoft.com/office/drawing/2014/main" id="{FE2E6C6C-7096-4CC0-AFB6-EB109BF17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187" y="1163739"/>
            <a:ext cx="4827180" cy="265301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ítulo 36">
            <a:extLst>
              <a:ext uri="{FF2B5EF4-FFF2-40B4-BE49-F238E27FC236}">
                <a16:creationId xmlns:a16="http://schemas.microsoft.com/office/drawing/2014/main" id="{1CB6C1A5-F953-4135-8570-DE31C899C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Evolução do MPI</a:t>
            </a:r>
          </a:p>
        </p:txBody>
      </p:sp>
      <p:sp>
        <p:nvSpPr>
          <p:cNvPr id="50" name="Marcador de Posição do Texto 49">
            <a:extLst>
              <a:ext uri="{FF2B5EF4-FFF2-40B4-BE49-F238E27FC236}">
                <a16:creationId xmlns:a16="http://schemas.microsoft.com/office/drawing/2014/main" id="{808CB053-AED5-45C1-B7BA-E48A9AD82B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PT" dirty="0"/>
              <a:t>MPI-1.x</a:t>
            </a:r>
          </a:p>
          <a:p>
            <a:pPr algn="ctr"/>
            <a:r>
              <a:rPr lang="pt-PT" dirty="0"/>
              <a:t>MPI-2.x</a:t>
            </a:r>
          </a:p>
          <a:p>
            <a:pPr algn="ctr"/>
            <a:r>
              <a:rPr lang="pt-PT" dirty="0"/>
              <a:t>MPI-3.0</a:t>
            </a:r>
          </a:p>
        </p:txBody>
      </p:sp>
    </p:spTree>
    <p:extLst>
      <p:ext uri="{BB962C8B-B14F-4D97-AF65-F5344CB8AC3E}">
        <p14:creationId xmlns:p14="http://schemas.microsoft.com/office/powerpoint/2010/main" val="264482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ítulo 8">
            <a:extLst>
              <a:ext uri="{FF2B5EF4-FFF2-40B4-BE49-F238E27FC236}">
                <a16:creationId xmlns:a16="http://schemas.microsoft.com/office/drawing/2014/main" id="{49B8E812-127A-4980-B36C-78643A88A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3998" y="3211724"/>
            <a:ext cx="1386002" cy="353187"/>
          </a:xfrm>
        </p:spPr>
        <p:txBody>
          <a:bodyPr/>
          <a:lstStyle/>
          <a:p>
            <a:r>
              <a:rPr lang="pt-PT" dirty="0"/>
              <a:t>Open-</a:t>
            </a:r>
            <a:r>
              <a:rPr lang="pt-PT" dirty="0" err="1"/>
              <a:t>source</a:t>
            </a:r>
            <a:endParaRPr lang="pt-PT" dirty="0"/>
          </a:p>
        </p:txBody>
      </p:sp>
      <p:sp>
        <p:nvSpPr>
          <p:cNvPr id="10" name="Subtítulo 9">
            <a:extLst>
              <a:ext uri="{FF2B5EF4-FFF2-40B4-BE49-F238E27FC236}">
                <a16:creationId xmlns:a16="http://schemas.microsoft.com/office/drawing/2014/main" id="{98E0559A-A17A-407F-BEDC-0B981F61AB7A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3428700" y="3253563"/>
            <a:ext cx="2286600" cy="622696"/>
          </a:xfrm>
        </p:spPr>
        <p:txBody>
          <a:bodyPr/>
          <a:lstStyle/>
          <a:p>
            <a:r>
              <a:rPr lang="pt-PT" dirty="0"/>
              <a:t>Não é free</a:t>
            </a:r>
          </a:p>
        </p:txBody>
      </p:sp>
      <p:sp>
        <p:nvSpPr>
          <p:cNvPr id="11" name="Subtítulo 10">
            <a:extLst>
              <a:ext uri="{FF2B5EF4-FFF2-40B4-BE49-F238E27FC236}">
                <a16:creationId xmlns:a16="http://schemas.microsoft.com/office/drawing/2014/main" id="{4FC1B2B4-BB7A-4374-B0DB-EFAA5BA086BE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6203701" y="3282217"/>
            <a:ext cx="2286600" cy="573175"/>
          </a:xfrm>
        </p:spPr>
        <p:txBody>
          <a:bodyPr/>
          <a:lstStyle/>
          <a:p>
            <a:r>
              <a:rPr lang="pt-PT" dirty="0"/>
              <a:t>Não é free</a:t>
            </a:r>
          </a:p>
        </p:txBody>
      </p:sp>
      <p:sp>
        <p:nvSpPr>
          <p:cNvPr id="236" name="Google Shape;236;p37"/>
          <p:cNvSpPr txBox="1">
            <a:spLocks noGrp="1"/>
          </p:cNvSpPr>
          <p:nvPr>
            <p:ph type="title"/>
          </p:nvPr>
        </p:nvSpPr>
        <p:spPr>
          <a:xfrm>
            <a:off x="588299" y="2370259"/>
            <a:ext cx="2417400" cy="7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 dirty="0"/>
              <a:t>mpich</a:t>
            </a:r>
            <a:endParaRPr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585CFCB-17B0-456B-AD6C-717C16D946D4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3184499" y="2571750"/>
            <a:ext cx="2775001" cy="753000"/>
          </a:xfrm>
        </p:spPr>
        <p:txBody>
          <a:bodyPr/>
          <a:lstStyle/>
          <a:p>
            <a:r>
              <a:rPr lang="pt-PT" dirty="0"/>
              <a:t>INTEL MPI</a:t>
            </a:r>
          </a:p>
        </p:txBody>
      </p:sp>
      <p:sp>
        <p:nvSpPr>
          <p:cNvPr id="12" name="Título 11">
            <a:extLst>
              <a:ext uri="{FF2B5EF4-FFF2-40B4-BE49-F238E27FC236}">
                <a16:creationId xmlns:a16="http://schemas.microsoft.com/office/drawing/2014/main" id="{E55E7687-4855-4CDB-939B-7BACE82C2D54}"/>
              </a:ext>
            </a:extLst>
          </p:cNvPr>
          <p:cNvSpPr>
            <a:spLocks noGrp="1"/>
          </p:cNvSpPr>
          <p:nvPr>
            <p:ph type="title" idx="5"/>
          </p:nvPr>
        </p:nvSpPr>
        <p:spPr>
          <a:xfrm>
            <a:off x="6203701" y="2529217"/>
            <a:ext cx="2417400" cy="753000"/>
          </a:xfrm>
        </p:spPr>
        <p:txBody>
          <a:bodyPr/>
          <a:lstStyle/>
          <a:p>
            <a:r>
              <a:rPr lang="pt-PT" dirty="0"/>
              <a:t>HP MPI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83D307D-5E58-4784-AD6F-A617B59FDD43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1974300" y="367236"/>
            <a:ext cx="5195400" cy="1329973"/>
          </a:xfrm>
        </p:spPr>
        <p:txBody>
          <a:bodyPr/>
          <a:lstStyle/>
          <a:p>
            <a:r>
              <a:rPr lang="pt-PT" dirty="0"/>
              <a:t>DIFERENTES IMPLEMENTAÇÕES EM MPI</a:t>
            </a:r>
          </a:p>
        </p:txBody>
      </p:sp>
      <p:cxnSp>
        <p:nvCxnSpPr>
          <p:cNvPr id="240" name="Google Shape;240;p37"/>
          <p:cNvCxnSpPr/>
          <p:nvPr/>
        </p:nvCxnSpPr>
        <p:spPr>
          <a:xfrm>
            <a:off x="738775" y="217835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8"/>
          <p:cNvSpPr txBox="1">
            <a:spLocks noGrp="1"/>
          </p:cNvSpPr>
          <p:nvPr>
            <p:ph type="body" idx="1"/>
          </p:nvPr>
        </p:nvSpPr>
        <p:spPr>
          <a:xfrm>
            <a:off x="1998920" y="2668503"/>
            <a:ext cx="5369442" cy="13718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As funções MPI, data types e constantes predefinidas começam todas com MPI_, e </a:t>
            </a:r>
            <a:r>
              <a:rPr lang="pt-PT" dirty="0">
                <a:solidFill>
                  <a:srgbClr val="000000"/>
                </a:solidFill>
              </a:rPr>
              <a:t>começam com uma letra maiúscula, seguida de minúsculas.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Didact Gothic"/>
              <a:buChar char="●"/>
            </a:pPr>
            <a:endParaRPr lang="pt-PT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Didact Gothic"/>
              <a:buChar char="●"/>
            </a:pPr>
            <a:endParaRPr lang="pt-PT" dirty="0">
              <a:solidFill>
                <a:srgbClr val="000000"/>
              </a:solidFill>
            </a:endParaRPr>
          </a:p>
        </p:txBody>
      </p:sp>
      <p:sp>
        <p:nvSpPr>
          <p:cNvPr id="246" name="Google Shape;246;p38"/>
          <p:cNvSpPr txBox="1">
            <a:spLocks noGrp="1"/>
          </p:cNvSpPr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Syntaxe de funções em mpi</a:t>
            </a:r>
            <a:endParaRPr b="1" dirty="0"/>
          </a:p>
        </p:txBody>
      </p:sp>
      <p:cxnSp>
        <p:nvCxnSpPr>
          <p:cNvPr id="247" name="Google Shape;247;p38"/>
          <p:cNvCxnSpPr/>
          <p:nvPr/>
        </p:nvCxnSpPr>
        <p:spPr>
          <a:xfrm>
            <a:off x="4149300" y="2207500"/>
            <a:ext cx="845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63"/>
          <p:cNvSpPr txBox="1">
            <a:spLocks noGrp="1"/>
          </p:cNvSpPr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SINTAXE</a:t>
            </a:r>
            <a:endParaRPr dirty="0"/>
          </a:p>
        </p:txBody>
      </p:sp>
      <p:sp>
        <p:nvSpPr>
          <p:cNvPr id="658" name="Google Shape;658;p63"/>
          <p:cNvSpPr txBox="1">
            <a:spLocks noGrp="1"/>
          </p:cNvSpPr>
          <p:nvPr>
            <p:ph type="body" idx="1"/>
          </p:nvPr>
        </p:nvSpPr>
        <p:spPr>
          <a:xfrm>
            <a:off x="713225" y="1358877"/>
            <a:ext cx="6354600" cy="32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508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2800" dirty="0" err="1"/>
              <a:t>MPI_Init</a:t>
            </a:r>
            <a:r>
              <a:rPr lang="pt-PT" sz="2800" dirty="0"/>
              <a:t>(</a:t>
            </a:r>
            <a:r>
              <a:rPr lang="pt-PT" sz="2800" dirty="0" err="1"/>
              <a:t>int</a:t>
            </a:r>
            <a:r>
              <a:rPr lang="pt-PT" sz="2800" dirty="0"/>
              <a:t> *</a:t>
            </a:r>
            <a:r>
              <a:rPr lang="pt-PT" sz="2800" dirty="0" err="1"/>
              <a:t>argc</a:t>
            </a:r>
            <a:r>
              <a:rPr lang="pt-PT" sz="2800" dirty="0"/>
              <a:t>, </a:t>
            </a:r>
            <a:r>
              <a:rPr lang="pt-PT" sz="2800" dirty="0" err="1"/>
              <a:t>char</a:t>
            </a:r>
            <a:r>
              <a:rPr lang="pt-PT" sz="2800" dirty="0"/>
              <a:t> **</a:t>
            </a:r>
            <a:r>
              <a:rPr lang="pt-PT" sz="2800" dirty="0" err="1"/>
              <a:t>argv</a:t>
            </a:r>
            <a:r>
              <a:rPr lang="pt-PT" sz="2800" dirty="0"/>
              <a:t>[])</a:t>
            </a:r>
            <a:endParaRPr sz="2800" dirty="0"/>
          </a:p>
          <a:p>
            <a:pPr marL="457200" marR="508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2800" dirty="0" err="1">
                <a:uFill>
                  <a:noFill/>
                </a:uFill>
              </a:rPr>
              <a:t>MPI_Finalize</a:t>
            </a:r>
            <a:endParaRPr sz="2800" dirty="0"/>
          </a:p>
          <a:p>
            <a:pPr marL="457200" marR="508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2800" dirty="0" err="1">
                <a:uFill>
                  <a:noFill/>
                </a:uFill>
              </a:rPr>
              <a:t>MPI_Comm_rank</a:t>
            </a:r>
            <a:r>
              <a:rPr lang="pt-PT" sz="2800" dirty="0">
                <a:uFill>
                  <a:noFill/>
                </a:uFill>
              </a:rPr>
              <a:t>(</a:t>
            </a:r>
            <a:r>
              <a:rPr lang="pt-PT" sz="2800" dirty="0" err="1">
                <a:uFill>
                  <a:noFill/>
                </a:uFill>
              </a:rPr>
              <a:t>MPI_Comm</a:t>
            </a:r>
            <a:r>
              <a:rPr lang="pt-PT" sz="2800" dirty="0">
                <a:uFill>
                  <a:noFill/>
                </a:uFill>
              </a:rPr>
              <a:t> </a:t>
            </a:r>
            <a:r>
              <a:rPr lang="pt-PT" sz="2800" dirty="0" err="1">
                <a:uFill>
                  <a:noFill/>
                </a:uFill>
              </a:rPr>
              <a:t>comm</a:t>
            </a:r>
            <a:r>
              <a:rPr lang="pt-PT" sz="2800" dirty="0">
                <a:uFill>
                  <a:noFill/>
                </a:uFill>
              </a:rPr>
              <a:t>, </a:t>
            </a:r>
            <a:r>
              <a:rPr lang="pt-PT" sz="2800" dirty="0" err="1">
                <a:uFill>
                  <a:noFill/>
                </a:uFill>
              </a:rPr>
              <a:t>int</a:t>
            </a:r>
            <a:r>
              <a:rPr lang="pt-PT" sz="2800" dirty="0">
                <a:uFill>
                  <a:noFill/>
                </a:uFill>
              </a:rPr>
              <a:t> *</a:t>
            </a:r>
            <a:r>
              <a:rPr lang="pt-PT" sz="2800" dirty="0" err="1">
                <a:uFill>
                  <a:noFill/>
                </a:uFill>
              </a:rPr>
              <a:t>rank</a:t>
            </a:r>
            <a:r>
              <a:rPr lang="pt-PT" sz="2800" dirty="0">
                <a:uFill>
                  <a:noFill/>
                </a:uFill>
              </a:rPr>
              <a:t>)</a:t>
            </a:r>
            <a:endParaRPr sz="2800" dirty="0"/>
          </a:p>
          <a:p>
            <a:pPr marL="457200" marR="508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2800" dirty="0" err="1">
                <a:uFill>
                  <a:noFill/>
                </a:uFill>
              </a:rPr>
              <a:t>MPI_COMM_WORLD</a:t>
            </a:r>
            <a:endParaRPr sz="2800" dirty="0"/>
          </a:p>
          <a:p>
            <a:pPr marL="457200" marR="508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2800" dirty="0" err="1">
                <a:uFill>
                  <a:noFill/>
                </a:uFill>
              </a:rPr>
              <a:t>MPI_DOUBLE</a:t>
            </a:r>
            <a:endParaRPr sz="2800" dirty="0"/>
          </a:p>
        </p:txBody>
      </p:sp>
      <p:cxnSp>
        <p:nvCxnSpPr>
          <p:cNvPr id="659" name="Google Shape;659;p63"/>
          <p:cNvCxnSpPr/>
          <p:nvPr/>
        </p:nvCxnSpPr>
        <p:spPr>
          <a:xfrm>
            <a:off x="825344" y="1206513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63"/>
          <p:cNvSpPr txBox="1">
            <a:spLocks noGrp="1"/>
          </p:cNvSpPr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FUNÇÕES MPI</a:t>
            </a:r>
            <a:endParaRPr dirty="0"/>
          </a:p>
        </p:txBody>
      </p:sp>
      <p:sp>
        <p:nvSpPr>
          <p:cNvPr id="658" name="Google Shape;658;p63"/>
          <p:cNvSpPr txBox="1">
            <a:spLocks noGrp="1"/>
          </p:cNvSpPr>
          <p:nvPr>
            <p:ph type="body" idx="1"/>
          </p:nvPr>
        </p:nvSpPr>
        <p:spPr>
          <a:xfrm>
            <a:off x="713225" y="1358877"/>
            <a:ext cx="6354600" cy="32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508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2800" dirty="0" err="1"/>
              <a:t>int</a:t>
            </a:r>
            <a:r>
              <a:rPr lang="pt-PT" sz="2800" dirty="0"/>
              <a:t> </a:t>
            </a:r>
            <a:r>
              <a:rPr lang="pt-PT" sz="2800" dirty="0" err="1"/>
              <a:t>MPI_Init</a:t>
            </a:r>
            <a:r>
              <a:rPr lang="pt-PT" sz="2800" dirty="0"/>
              <a:t>(</a:t>
            </a:r>
            <a:r>
              <a:rPr lang="pt-PT" sz="2800" dirty="0" err="1"/>
              <a:t>int</a:t>
            </a:r>
            <a:r>
              <a:rPr lang="pt-PT" sz="2800" dirty="0"/>
              <a:t> *</a:t>
            </a:r>
            <a:r>
              <a:rPr lang="pt-PT" sz="2800" dirty="0" err="1"/>
              <a:t>argc</a:t>
            </a:r>
            <a:r>
              <a:rPr lang="pt-PT" sz="2800" dirty="0"/>
              <a:t>, </a:t>
            </a:r>
            <a:r>
              <a:rPr lang="pt-PT" sz="2800" dirty="0" err="1"/>
              <a:t>char</a:t>
            </a:r>
            <a:r>
              <a:rPr lang="pt-PT" sz="2800" dirty="0"/>
              <a:t> ***</a:t>
            </a:r>
            <a:r>
              <a:rPr lang="pt-PT" sz="2800" dirty="0" err="1"/>
              <a:t>argv</a:t>
            </a:r>
            <a:r>
              <a:rPr lang="pt-PT" sz="2800" dirty="0"/>
              <a:t>)</a:t>
            </a:r>
            <a:endParaRPr sz="2800" dirty="0"/>
          </a:p>
          <a:p>
            <a:pPr marL="457200" marR="508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2800" dirty="0" err="1">
                <a:uFill>
                  <a:noFill/>
                </a:uFill>
              </a:rPr>
              <a:t>int</a:t>
            </a:r>
            <a:r>
              <a:rPr lang="pt-PT" sz="2800" dirty="0">
                <a:uFill>
                  <a:noFill/>
                </a:uFill>
              </a:rPr>
              <a:t> </a:t>
            </a:r>
            <a:r>
              <a:rPr lang="pt-PT" sz="2800" dirty="0" err="1">
                <a:uFill>
                  <a:noFill/>
                </a:uFill>
              </a:rPr>
              <a:t>MPI_Finalize</a:t>
            </a:r>
            <a:r>
              <a:rPr lang="pt-PT" sz="2800" dirty="0">
                <a:uFill>
                  <a:noFill/>
                </a:uFill>
              </a:rPr>
              <a:t>(</a:t>
            </a:r>
            <a:r>
              <a:rPr lang="pt-PT" sz="2800" dirty="0" err="1">
                <a:uFill>
                  <a:noFill/>
                </a:uFill>
              </a:rPr>
              <a:t>void</a:t>
            </a:r>
            <a:r>
              <a:rPr lang="pt-PT" sz="2800" dirty="0">
                <a:uFill>
                  <a:noFill/>
                </a:uFill>
              </a:rPr>
              <a:t>)</a:t>
            </a:r>
            <a:endParaRPr sz="2800" dirty="0"/>
          </a:p>
          <a:p>
            <a:pPr marL="457200" marR="508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2800" dirty="0" err="1">
                <a:uFill>
                  <a:noFill/>
                </a:uFill>
              </a:rPr>
              <a:t>int</a:t>
            </a:r>
            <a:r>
              <a:rPr lang="pt-PT" sz="2800" dirty="0">
                <a:uFill>
                  <a:noFill/>
                </a:uFill>
              </a:rPr>
              <a:t> </a:t>
            </a:r>
            <a:r>
              <a:rPr lang="pt-PT" sz="2800" dirty="0" err="1">
                <a:uFill>
                  <a:noFill/>
                </a:uFill>
              </a:rPr>
              <a:t>MPI_Comm_rank</a:t>
            </a:r>
            <a:r>
              <a:rPr lang="pt-PT" sz="2800" dirty="0">
                <a:uFill>
                  <a:noFill/>
                </a:uFill>
              </a:rPr>
              <a:t>(</a:t>
            </a:r>
            <a:r>
              <a:rPr lang="pt-PT" sz="2800" dirty="0" err="1">
                <a:uFill>
                  <a:noFill/>
                </a:uFill>
              </a:rPr>
              <a:t>MPI_Comm</a:t>
            </a:r>
            <a:r>
              <a:rPr lang="pt-PT" sz="2800" dirty="0">
                <a:uFill>
                  <a:noFill/>
                </a:uFill>
              </a:rPr>
              <a:t> </a:t>
            </a:r>
            <a:r>
              <a:rPr lang="pt-PT" sz="2800" dirty="0" err="1">
                <a:uFill>
                  <a:noFill/>
                </a:uFill>
              </a:rPr>
              <a:t>comm</a:t>
            </a:r>
            <a:r>
              <a:rPr lang="pt-PT" sz="2800" dirty="0">
                <a:uFill>
                  <a:noFill/>
                </a:uFill>
              </a:rPr>
              <a:t>, </a:t>
            </a:r>
            <a:r>
              <a:rPr lang="pt-PT" sz="2800" dirty="0" err="1">
                <a:uFill>
                  <a:noFill/>
                </a:uFill>
              </a:rPr>
              <a:t>int</a:t>
            </a:r>
            <a:r>
              <a:rPr lang="pt-PT" sz="2800" dirty="0">
                <a:uFill>
                  <a:noFill/>
                </a:uFill>
              </a:rPr>
              <a:t> *</a:t>
            </a:r>
            <a:r>
              <a:rPr lang="pt-PT" sz="2800" dirty="0" err="1">
                <a:uFill>
                  <a:noFill/>
                </a:uFill>
              </a:rPr>
              <a:t>rank</a:t>
            </a:r>
            <a:r>
              <a:rPr lang="pt-PT" sz="2800" dirty="0">
                <a:uFill>
                  <a:noFill/>
                </a:uFill>
              </a:rPr>
              <a:t>)</a:t>
            </a:r>
            <a:endParaRPr sz="2800" dirty="0"/>
          </a:p>
          <a:p>
            <a:pPr marL="457200" marR="508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2800" dirty="0" err="1">
                <a:uFill>
                  <a:noFill/>
                </a:uFill>
              </a:rPr>
              <a:t>Int</a:t>
            </a:r>
            <a:r>
              <a:rPr lang="pt-PT" sz="2800" dirty="0">
                <a:uFill>
                  <a:noFill/>
                </a:uFill>
              </a:rPr>
              <a:t> </a:t>
            </a:r>
            <a:r>
              <a:rPr lang="pt-PT" sz="2800" dirty="0" err="1">
                <a:uFill>
                  <a:noFill/>
                </a:uFill>
              </a:rPr>
              <a:t>MPI_Abort</a:t>
            </a:r>
            <a:r>
              <a:rPr lang="pt-PT" sz="2800" dirty="0">
                <a:uFill>
                  <a:noFill/>
                </a:uFill>
              </a:rPr>
              <a:t>(</a:t>
            </a:r>
            <a:r>
              <a:rPr lang="pt-PT" sz="2800" dirty="0" err="1">
                <a:uFill>
                  <a:noFill/>
                </a:uFill>
              </a:rPr>
              <a:t>MPI_Comm</a:t>
            </a:r>
            <a:r>
              <a:rPr lang="pt-PT" sz="2800" dirty="0">
                <a:uFill>
                  <a:noFill/>
                </a:uFill>
              </a:rPr>
              <a:t> </a:t>
            </a:r>
            <a:r>
              <a:rPr lang="pt-PT" sz="2800" dirty="0" err="1">
                <a:uFill>
                  <a:noFill/>
                </a:uFill>
              </a:rPr>
              <a:t>comm</a:t>
            </a:r>
            <a:r>
              <a:rPr lang="pt-PT" sz="2800" dirty="0">
                <a:uFill>
                  <a:noFill/>
                </a:uFill>
              </a:rPr>
              <a:t>, </a:t>
            </a:r>
            <a:r>
              <a:rPr lang="pt-PT" sz="2800" dirty="0" err="1">
                <a:uFill>
                  <a:noFill/>
                </a:uFill>
              </a:rPr>
              <a:t>int</a:t>
            </a:r>
            <a:r>
              <a:rPr lang="pt-PT" sz="2800" dirty="0">
                <a:uFill>
                  <a:noFill/>
                </a:uFill>
              </a:rPr>
              <a:t> </a:t>
            </a:r>
            <a:r>
              <a:rPr lang="pt-PT" sz="2800" dirty="0" err="1">
                <a:uFill>
                  <a:noFill/>
                </a:uFill>
              </a:rPr>
              <a:t>code</a:t>
            </a:r>
            <a:r>
              <a:rPr lang="pt-PT" sz="2800" dirty="0">
                <a:uFill>
                  <a:noFill/>
                </a:uFill>
              </a:rPr>
              <a:t>)</a:t>
            </a:r>
            <a:endParaRPr sz="2800" dirty="0"/>
          </a:p>
        </p:txBody>
      </p:sp>
      <p:cxnSp>
        <p:nvCxnSpPr>
          <p:cNvPr id="659" name="Google Shape;659;p63"/>
          <p:cNvCxnSpPr/>
          <p:nvPr/>
        </p:nvCxnSpPr>
        <p:spPr>
          <a:xfrm>
            <a:off x="825344" y="1206513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60743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7"/>
          <p:cNvSpPr txBox="1">
            <a:spLocks noGrp="1"/>
          </p:cNvSpPr>
          <p:nvPr>
            <p:ph type="title"/>
          </p:nvPr>
        </p:nvSpPr>
        <p:spPr>
          <a:xfrm>
            <a:off x="1490207" y="2188092"/>
            <a:ext cx="14991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lt1"/>
                </a:solidFill>
              </a:rPr>
              <a:t>mpicc</a:t>
            </a:r>
            <a:endParaRPr sz="2500" b="1" dirty="0">
              <a:solidFill>
                <a:schemeClr val="lt1"/>
              </a:solidFill>
            </a:endParaRPr>
          </a:p>
        </p:txBody>
      </p:sp>
      <p:sp>
        <p:nvSpPr>
          <p:cNvPr id="348" name="Google Shape;348;p47"/>
          <p:cNvSpPr txBox="1">
            <a:spLocks noGrp="1"/>
          </p:cNvSpPr>
          <p:nvPr>
            <p:ph type="title" idx="2"/>
          </p:nvPr>
        </p:nvSpPr>
        <p:spPr>
          <a:xfrm>
            <a:off x="6206389" y="2277007"/>
            <a:ext cx="14991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lt1"/>
                </a:solidFill>
              </a:rPr>
              <a:t>mpiexec</a:t>
            </a:r>
            <a:endParaRPr sz="2500" b="1" dirty="0">
              <a:solidFill>
                <a:schemeClr val="lt1"/>
              </a:solidFill>
            </a:endParaRPr>
          </a:p>
        </p:txBody>
      </p:sp>
      <p:cxnSp>
        <p:nvCxnSpPr>
          <p:cNvPr id="351" name="Google Shape;351;p47"/>
          <p:cNvCxnSpPr/>
          <p:nvPr/>
        </p:nvCxnSpPr>
        <p:spPr>
          <a:xfrm>
            <a:off x="4561367" y="1998332"/>
            <a:ext cx="0" cy="222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3" name="Google Shape;353;p47"/>
          <p:cNvSpPr txBox="1">
            <a:spLocks noGrp="1"/>
          </p:cNvSpPr>
          <p:nvPr>
            <p:ph type="title" idx="6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COMPILAR E EXECUTAR PROGRAMAS EM MPI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92C0CAC7-E497-4EAB-8DE1-77500BBC4C41}"/>
              </a:ext>
            </a:extLst>
          </p:cNvPr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088" y="2661097"/>
            <a:ext cx="2353945" cy="87820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454DFEEF-6629-442B-88B5-B2CE1DA2AAB1}"/>
              </a:ext>
            </a:extLst>
          </p:cNvPr>
          <p:cNvPicPr/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406" y="2661098"/>
            <a:ext cx="4119622" cy="9001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inimalist Grayscale Pitch Deck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280</Words>
  <Application>Microsoft Office PowerPoint</Application>
  <PresentationFormat>Apresentação no Ecrã (16:9)</PresentationFormat>
  <Paragraphs>69</Paragraphs>
  <Slides>11</Slides>
  <Notes>10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6" baseType="lpstr">
      <vt:lpstr>Didact Gothic</vt:lpstr>
      <vt:lpstr>Questrial</vt:lpstr>
      <vt:lpstr>Julius Sans One</vt:lpstr>
      <vt:lpstr>Arial</vt:lpstr>
      <vt:lpstr>Minimalist Grayscale Pitch Deck by Slidesgo</vt:lpstr>
      <vt:lpstr>Trabalho 6</vt:lpstr>
      <vt:lpstr>O QUE É O MPI</vt:lpstr>
      <vt:lpstr>Sistemas  paralelos</vt:lpstr>
      <vt:lpstr>Evolução do MPI</vt:lpstr>
      <vt:lpstr>mpich</vt:lpstr>
      <vt:lpstr>Syntaxe de funções em mpi</vt:lpstr>
      <vt:lpstr>SINTAXE</vt:lpstr>
      <vt:lpstr>FUNÇÕES MPI</vt:lpstr>
      <vt:lpstr>mpicc</vt:lpstr>
      <vt:lpstr>MPI DATATYPES</vt:lpstr>
      <vt:lpstr>implementação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6</dc:title>
  <dc:creator>Nuno</dc:creator>
  <cp:lastModifiedBy>Nuno Pontes</cp:lastModifiedBy>
  <cp:revision>14</cp:revision>
  <dcterms:modified xsi:type="dcterms:W3CDTF">2021-05-17T00:05:47Z</dcterms:modified>
</cp:coreProperties>
</file>