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treeko.net/neutreeko.htm" TargetMode="External"/><Relationship Id="rId2" Type="http://schemas.openxmlformats.org/officeDocument/2006/relationships/hyperlink" Target="https://boardgamearena.com/gamepanel?game=neutreek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4232" y="-10452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206" y="246043"/>
            <a:ext cx="9562708" cy="2682417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Neutreeko</a:t>
            </a:r>
            <a:br>
              <a:rPr lang="en-US" dirty="0">
                <a:cs typeface="Calibri Light"/>
              </a:rPr>
            </a:br>
            <a:r>
              <a:rPr lang="en-US" sz="4000" b="1" dirty="0">
                <a:cs typeface="Calibri Light"/>
              </a:rPr>
              <a:t>Jogo de </a:t>
            </a:r>
            <a:r>
              <a:rPr lang="en-US" sz="4000" b="1" dirty="0" err="1">
                <a:cs typeface="Calibri Light"/>
              </a:rPr>
              <a:t>Tabuleiro</a:t>
            </a:r>
            <a:r>
              <a:rPr lang="en-US" sz="4000" b="1" dirty="0">
                <a:cs typeface="Calibri Light"/>
              </a:rPr>
              <a:t> de </a:t>
            </a:r>
            <a:r>
              <a:rPr lang="en-US" sz="4000" b="1" dirty="0" err="1">
                <a:cs typeface="Calibri Light"/>
              </a:rPr>
              <a:t>dois</a:t>
            </a:r>
            <a:r>
              <a:rPr lang="en-US" sz="4000" b="1" dirty="0">
                <a:cs typeface="Calibri Light"/>
              </a:rPr>
              <a:t> </a:t>
            </a:r>
            <a:r>
              <a:rPr lang="en-US" sz="4000" b="1" dirty="0" err="1">
                <a:cs typeface="Calibri Light"/>
              </a:rPr>
              <a:t>jogadores</a:t>
            </a:r>
            <a:endParaRPr lang="en-US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4411" y="378860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Trabalho</a:t>
            </a:r>
            <a:r>
              <a:rPr lang="en-US" dirty="0">
                <a:cs typeface="Calibri"/>
              </a:rPr>
              <a:t> nº1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D1CD1-1AAF-494C-A858-8D6449DD737D}"/>
              </a:ext>
            </a:extLst>
          </p:cNvPr>
          <p:cNvSpPr txBox="1"/>
          <p:nvPr/>
        </p:nvSpPr>
        <p:spPr>
          <a:xfrm>
            <a:off x="9082669" y="5839521"/>
            <a:ext cx="325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João Gonçalves - up201806796</a:t>
            </a:r>
          </a:p>
          <a:p>
            <a:r>
              <a:rPr lang="en-US" sz="1600">
                <a:cs typeface="Calibri"/>
              </a:rPr>
              <a:t>Tomás Gonçalves - up</a:t>
            </a:r>
            <a:r>
              <a:rPr lang="en-US" sz="1600">
                <a:ea typeface="+mn-lt"/>
                <a:cs typeface="+mn-lt"/>
              </a:rPr>
              <a:t>201806763</a:t>
            </a:r>
          </a:p>
          <a:p>
            <a:r>
              <a:rPr lang="en-US" sz="1600">
                <a:ea typeface="+mn-lt"/>
                <a:cs typeface="+mn-lt"/>
              </a:rPr>
              <a:t>Nuno Resende - up201806825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366722" y="0"/>
            <a:ext cx="9825277" cy="6843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8000" y="313883"/>
            <a:ext cx="9072114" cy="103612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Trabalho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realizado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D1CD1-1AAF-494C-A858-8D6449DD737D}"/>
              </a:ext>
            </a:extLst>
          </p:cNvPr>
          <p:cNvSpPr txBox="1"/>
          <p:nvPr/>
        </p:nvSpPr>
        <p:spPr>
          <a:xfrm>
            <a:off x="9082669" y="5839521"/>
            <a:ext cx="325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João Gonçalves - up201806796</a:t>
            </a:r>
          </a:p>
          <a:p>
            <a:r>
              <a:rPr lang="en-US" sz="1600">
                <a:cs typeface="Calibri"/>
              </a:rPr>
              <a:t>Tomás Gonçalves - up</a:t>
            </a:r>
            <a:r>
              <a:rPr lang="en-US" sz="1600">
                <a:ea typeface="+mn-lt"/>
                <a:cs typeface="+mn-lt"/>
              </a:rPr>
              <a:t>201806763</a:t>
            </a:r>
          </a:p>
          <a:p>
            <a:r>
              <a:rPr lang="en-US" sz="1600">
                <a:ea typeface="+mn-lt"/>
                <a:cs typeface="+mn-lt"/>
              </a:rPr>
              <a:t>Nuno Resende - up201806825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9203D-9414-4EA2-BF65-C10E70CDE196}"/>
              </a:ext>
            </a:extLst>
          </p:cNvPr>
          <p:cNvSpPr txBox="1"/>
          <p:nvPr/>
        </p:nvSpPr>
        <p:spPr>
          <a:xfrm>
            <a:off x="3605292" y="2116727"/>
            <a:ext cx="72931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Linguagem de </a:t>
            </a:r>
            <a:r>
              <a:rPr lang="pt-PT" dirty="0"/>
              <a:t>Programação</a:t>
            </a:r>
            <a:r>
              <a:rPr lang="en-US" dirty="0"/>
              <a:t>: Python</a:t>
            </a:r>
          </a:p>
          <a:p>
            <a:endParaRPr lang="en-US" dirty="0">
              <a:cs typeface="Calibri"/>
            </a:endParaRPr>
          </a:p>
          <a:p>
            <a:r>
              <a:rPr lang="pt-PT" dirty="0">
                <a:cs typeface="Calibri"/>
              </a:rPr>
              <a:t>Ambiente</a:t>
            </a:r>
            <a:r>
              <a:rPr lang="en-US" dirty="0">
                <a:cs typeface="Calibri"/>
              </a:rPr>
              <a:t> de </a:t>
            </a:r>
            <a:r>
              <a:rPr lang="pt-PT" dirty="0">
                <a:cs typeface="Calibri"/>
              </a:rPr>
              <a:t>desenvolvimento</a:t>
            </a:r>
            <a:r>
              <a:rPr lang="en-US" dirty="0">
                <a:cs typeface="Calibri"/>
              </a:rPr>
              <a:t>: Visual Studio Code com Live Share / GitHub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Estruturas</a:t>
            </a:r>
            <a:r>
              <a:rPr lang="en-US" dirty="0">
                <a:cs typeface="Calibri"/>
              </a:rPr>
              <a:t> de dados: </a:t>
            </a:r>
            <a:r>
              <a:rPr lang="en-US" dirty="0" err="1">
                <a:cs typeface="Calibri"/>
              </a:rPr>
              <a:t>Peça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Jogador</a:t>
            </a:r>
            <a:r>
              <a:rPr lang="en-US" dirty="0">
                <a:cs typeface="Calibri"/>
              </a:rPr>
              <a:t>, Estado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Existirão ainda ficheiros para efeito de </a:t>
            </a:r>
            <a:r>
              <a:rPr lang="en-US" dirty="0" err="1">
                <a:cs typeface="Calibri"/>
              </a:rPr>
              <a:t>reunir</a:t>
            </a:r>
            <a:r>
              <a:rPr lang="en-US" dirty="0">
                <a:cs typeface="Calibri"/>
              </a:rPr>
              <a:t> </a:t>
            </a:r>
            <a:r>
              <a:rPr lang="pt-PT" dirty="0">
                <a:cs typeface="Calibri"/>
              </a:rPr>
              <a:t>estatísticas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avaliar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posteriormente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8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5287" y="-12328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Neutreeko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pic>
        <p:nvPicPr>
          <p:cNvPr id="8" name="Imagem 10" descr="Uma imagem com quadrado&#10;&#10;Descrição gerada automaticamente">
            <a:extLst>
              <a:ext uri="{FF2B5EF4-FFF2-40B4-BE49-F238E27FC236}">
                <a16:creationId xmlns:a16="http://schemas.microsoft.com/office/drawing/2014/main" id="{29BB68FA-5270-4524-9938-9314EEBF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57" y="2728645"/>
            <a:ext cx="2477035" cy="247703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608698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cs typeface="Calibri"/>
              </a:rPr>
              <a:t>O jogo de tabuleiro </a:t>
            </a:r>
            <a:r>
              <a:rPr lang="pt-PT" sz="2400" dirty="0" err="1">
                <a:cs typeface="Calibri"/>
              </a:rPr>
              <a:t>Neutreeko</a:t>
            </a:r>
            <a:r>
              <a:rPr lang="pt-PT" sz="2400" dirty="0">
                <a:cs typeface="Calibri"/>
              </a:rPr>
              <a:t> consiste em colocar as 3 peças da cor do jogador em posições consecutivas: diagonal, em linha ou em coluna.</a:t>
            </a:r>
            <a:endParaRPr lang="en-US" sz="2400" dirty="0">
              <a:cs typeface="Calibri"/>
            </a:endParaRP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O estado de jogo inicial é o tabuleiro apresentado, começando pelo jogador utilizando as peças pretas.</a:t>
            </a:r>
            <a:endParaRPr lang="en-US" sz="2400" dirty="0">
              <a:cs typeface="Calibri"/>
            </a:endParaRP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As peças movem-se em qualquer direção até encontrar um outro objeto ou a extremidade do tabuleiro.</a:t>
            </a: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Se uma posição se repetir 3 vezes seguidas, há um empate.</a:t>
            </a:r>
          </a:p>
        </p:txBody>
      </p:sp>
    </p:spTree>
    <p:extLst>
      <p:ext uri="{BB962C8B-B14F-4D97-AF65-F5344CB8AC3E}">
        <p14:creationId xmlns:p14="http://schemas.microsoft.com/office/powerpoint/2010/main" val="2249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1700" y="-10437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77216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Movimentos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possíveis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pic>
        <p:nvPicPr>
          <p:cNvPr id="8" name="Imagem 10" descr="Uma imagem com quadrado&#10;&#10;Descrição gerada automaticamente">
            <a:extLst>
              <a:ext uri="{FF2B5EF4-FFF2-40B4-BE49-F238E27FC236}">
                <a16:creationId xmlns:a16="http://schemas.microsoft.com/office/drawing/2014/main" id="{29BB68FA-5270-4524-9938-9314EEBF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57" y="2728645"/>
            <a:ext cx="2477035" cy="247703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2381045"/>
            <a:ext cx="608698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cs typeface="Calibri"/>
              </a:rPr>
              <a:t>O jogador pode movimentar a peça em qualquer uma das oito direções possíveis: </a:t>
            </a:r>
          </a:p>
          <a:p>
            <a:r>
              <a:rPr lang="pt-PT" sz="2400" dirty="0">
                <a:cs typeface="Calibri"/>
              </a:rPr>
              <a:t>-direita, esquerda, cima, baixo, noroeste, sudoeste, nordeste e sudeste.</a:t>
            </a: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 No entanto, a peça deve ser movida na direção escolhida até a peça encontrar uma parede do tabuleiro ou uma outra peça. </a:t>
            </a:r>
          </a:p>
        </p:txBody>
      </p:sp>
      <p:sp>
        <p:nvSpPr>
          <p:cNvPr id="9" name="Seta para a Direita 8">
            <a:extLst>
              <a:ext uri="{FF2B5EF4-FFF2-40B4-BE49-F238E27FC236}">
                <a16:creationId xmlns:a16="http://schemas.microsoft.com/office/drawing/2014/main" id="{2EA5927C-B7D3-5D4B-9FE1-2142F59EEF45}"/>
              </a:ext>
            </a:extLst>
          </p:cNvPr>
          <p:cNvSpPr/>
          <p:nvPr/>
        </p:nvSpPr>
        <p:spPr>
          <a:xfrm>
            <a:off x="10812227" y="4268971"/>
            <a:ext cx="624601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 para a Direita 12">
            <a:extLst>
              <a:ext uri="{FF2B5EF4-FFF2-40B4-BE49-F238E27FC236}">
                <a16:creationId xmlns:a16="http://schemas.microsoft.com/office/drawing/2014/main" id="{2CDA594E-1840-4E40-89E7-4380472126DE}"/>
              </a:ext>
            </a:extLst>
          </p:cNvPr>
          <p:cNvSpPr/>
          <p:nvPr/>
        </p:nvSpPr>
        <p:spPr>
          <a:xfrm rot="10800000">
            <a:off x="9752514" y="4261878"/>
            <a:ext cx="624601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 para a Direita 13">
            <a:extLst>
              <a:ext uri="{FF2B5EF4-FFF2-40B4-BE49-F238E27FC236}">
                <a16:creationId xmlns:a16="http://schemas.microsoft.com/office/drawing/2014/main" id="{CD5404D2-87A4-CC42-856B-456363681F89}"/>
              </a:ext>
            </a:extLst>
          </p:cNvPr>
          <p:cNvSpPr/>
          <p:nvPr/>
        </p:nvSpPr>
        <p:spPr>
          <a:xfrm rot="16200000">
            <a:off x="10471375" y="3953948"/>
            <a:ext cx="256198" cy="234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 para a Direita 14">
            <a:extLst>
              <a:ext uri="{FF2B5EF4-FFF2-40B4-BE49-F238E27FC236}">
                <a16:creationId xmlns:a16="http://schemas.microsoft.com/office/drawing/2014/main" id="{69DD1BB5-808E-3540-BAF4-2902E214079A}"/>
              </a:ext>
            </a:extLst>
          </p:cNvPr>
          <p:cNvSpPr/>
          <p:nvPr/>
        </p:nvSpPr>
        <p:spPr>
          <a:xfrm rot="5400000">
            <a:off x="10450928" y="4603021"/>
            <a:ext cx="256197" cy="234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 para a Direita 15">
            <a:extLst>
              <a:ext uri="{FF2B5EF4-FFF2-40B4-BE49-F238E27FC236}">
                <a16:creationId xmlns:a16="http://schemas.microsoft.com/office/drawing/2014/main" id="{6771A6A5-EB9C-7546-B1F0-A2885B4F5AF5}"/>
              </a:ext>
            </a:extLst>
          </p:cNvPr>
          <p:cNvSpPr/>
          <p:nvPr/>
        </p:nvSpPr>
        <p:spPr>
          <a:xfrm rot="18627169">
            <a:off x="10747511" y="3762748"/>
            <a:ext cx="732936" cy="223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33A98B1F-C7F9-9B46-9C26-82D3BFC155B6}"/>
              </a:ext>
            </a:extLst>
          </p:cNvPr>
          <p:cNvSpPr/>
          <p:nvPr/>
        </p:nvSpPr>
        <p:spPr>
          <a:xfrm rot="13689367">
            <a:off x="9665605" y="3769428"/>
            <a:ext cx="732936" cy="223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17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5287" y="-12328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Objetivo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pic>
        <p:nvPicPr>
          <p:cNvPr id="8" name="Imagem 10" descr="Uma imagem com quadrado&#10;&#10;Descrição gerada automaticamente">
            <a:extLst>
              <a:ext uri="{FF2B5EF4-FFF2-40B4-BE49-F238E27FC236}">
                <a16:creationId xmlns:a16="http://schemas.microsoft.com/office/drawing/2014/main" id="{29BB68FA-5270-4524-9938-9314EEBF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57" y="2728645"/>
            <a:ext cx="2477035" cy="247703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6091856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dirty="0">
                <a:cs typeface="Calibri"/>
              </a:rPr>
              <a:t>Aplicação de algoritmos de </a:t>
            </a:r>
            <a:r>
              <a:rPr lang="pt-PT" sz="2800" dirty="0" err="1">
                <a:cs typeface="Calibri"/>
              </a:rPr>
              <a:t>Reinforcement</a:t>
            </a:r>
            <a:r>
              <a:rPr lang="pt-PT" sz="2800" dirty="0">
                <a:cs typeface="Calibri"/>
              </a:rPr>
              <a:t> </a:t>
            </a:r>
            <a:r>
              <a:rPr lang="pt-PT" sz="2800" dirty="0" err="1">
                <a:cs typeface="Calibri"/>
              </a:rPr>
              <a:t>Learning</a:t>
            </a:r>
            <a:r>
              <a:rPr lang="pt-PT" sz="2800" dirty="0">
                <a:cs typeface="Calibri"/>
              </a:rPr>
              <a:t> ao jogo de tabuleiro </a:t>
            </a:r>
            <a:r>
              <a:rPr lang="pt-PT" sz="2800" dirty="0" err="1">
                <a:cs typeface="Calibri"/>
              </a:rPr>
              <a:t>Neutreeko</a:t>
            </a:r>
            <a:r>
              <a:rPr lang="pt-PT" sz="2800" dirty="0">
                <a:cs typeface="Calibri"/>
              </a:rPr>
              <a:t>.</a:t>
            </a:r>
          </a:p>
          <a:p>
            <a:endParaRPr lang="pt-PT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pt-PT" sz="2800" dirty="0">
              <a:cs typeface="Calibri"/>
            </a:endParaRPr>
          </a:p>
          <a:p>
            <a:r>
              <a:rPr lang="pt-PT" sz="3200" b="1" dirty="0">
                <a:cs typeface="Calibri"/>
              </a:rPr>
              <a:t>Algoritmos Utilizados:</a:t>
            </a: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	- Q-</a:t>
            </a:r>
            <a:r>
              <a:rPr lang="pt-PT" sz="2400" dirty="0" err="1">
                <a:cs typeface="Calibri"/>
              </a:rPr>
              <a:t>Learning</a:t>
            </a:r>
            <a:r>
              <a:rPr lang="pt-PT" sz="2400" dirty="0">
                <a:cs typeface="Calibri"/>
              </a:rPr>
              <a:t>		(</a:t>
            </a:r>
            <a:r>
              <a:rPr lang="pt-PT" sz="2400" dirty="0" err="1">
                <a:cs typeface="Calibri"/>
              </a:rPr>
              <a:t>Off-policy</a:t>
            </a:r>
            <a:r>
              <a:rPr lang="pt-PT" sz="2400" dirty="0">
                <a:cs typeface="Calibri"/>
              </a:rPr>
              <a:t>)</a:t>
            </a:r>
          </a:p>
          <a:p>
            <a:r>
              <a:rPr lang="pt-PT" sz="2400" dirty="0">
                <a:cs typeface="Calibri"/>
              </a:rPr>
              <a:t>	-SARSA			(</a:t>
            </a:r>
            <a:r>
              <a:rPr lang="pt-PT" sz="2400" dirty="0" err="1">
                <a:cs typeface="Calibri"/>
              </a:rPr>
              <a:t>On-policy</a:t>
            </a:r>
            <a:r>
              <a:rPr lang="pt-PT" sz="2400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706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5287" y="-12328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Abordagem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864778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 dirty="0">
                <a:cs typeface="Calibri"/>
              </a:rPr>
              <a:t>Utilização de </a:t>
            </a:r>
            <a:r>
              <a:rPr lang="pt-PT" sz="3200" dirty="0" err="1">
                <a:cs typeface="Calibri"/>
              </a:rPr>
              <a:t>OpenAI</a:t>
            </a:r>
            <a:r>
              <a:rPr lang="pt-PT" sz="3200" dirty="0">
                <a:cs typeface="Calibri"/>
              </a:rPr>
              <a:t> </a:t>
            </a:r>
            <a:r>
              <a:rPr lang="pt-PT" sz="3200" dirty="0" err="1">
                <a:cs typeface="Calibri"/>
              </a:rPr>
              <a:t>Gym</a:t>
            </a:r>
            <a:r>
              <a:rPr lang="pt-PT" sz="3200" dirty="0">
                <a:cs typeface="Calibri"/>
              </a:rPr>
              <a:t>:</a:t>
            </a:r>
          </a:p>
          <a:p>
            <a:r>
              <a:rPr lang="pt-PT" sz="3200" dirty="0">
                <a:cs typeface="Calibri"/>
              </a:rPr>
              <a:t>	-</a:t>
            </a:r>
            <a:r>
              <a:rPr lang="pt-PT" sz="2400" dirty="0"/>
              <a:t> Desenvolvimento e comparação de algoritmos de 	</a:t>
            </a:r>
            <a:r>
              <a:rPr lang="pt-PT" sz="2400" dirty="0" err="1"/>
              <a:t>Reinforcement</a:t>
            </a:r>
            <a:r>
              <a:rPr lang="pt-PT" sz="2400" dirty="0"/>
              <a:t> </a:t>
            </a:r>
            <a:r>
              <a:rPr lang="pt-PT" sz="2400" dirty="0" err="1"/>
              <a:t>Learning</a:t>
            </a:r>
            <a:r>
              <a:rPr lang="pt-PT" sz="2400" dirty="0"/>
              <a:t> num ambiente criado em </a:t>
            </a:r>
            <a:r>
              <a:rPr lang="pt-PT" sz="2400" dirty="0" err="1"/>
              <a:t>Python</a:t>
            </a:r>
            <a:r>
              <a:rPr lang="pt-PT" sz="2400" dirty="0"/>
              <a:t>.</a:t>
            </a:r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>
              <a:cs typeface="Calibri"/>
            </a:endParaRPr>
          </a:p>
        </p:txBody>
      </p:sp>
      <p:pic>
        <p:nvPicPr>
          <p:cNvPr id="1026" name="Picture 2" descr="Understanding OpenAI Gym. OpenAI is a non-profit research company… | by  Ashish | Medium">
            <a:extLst>
              <a:ext uri="{FF2B5EF4-FFF2-40B4-BE49-F238E27FC236}">
                <a16:creationId xmlns:a16="http://schemas.microsoft.com/office/drawing/2014/main" id="{9EF389FC-16E4-6C48-A147-B09F8A08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99" y="4032729"/>
            <a:ext cx="4351227" cy="264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20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1700" y="135248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Configuração</a:t>
            </a:r>
            <a:r>
              <a:rPr lang="en-US" dirty="0">
                <a:cs typeface="Calibri Light"/>
              </a:rPr>
              <a:t> dos </a:t>
            </a:r>
            <a:r>
              <a:rPr lang="en-US" dirty="0" err="1">
                <a:cs typeface="Calibri Light"/>
              </a:rPr>
              <a:t>Parametros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86477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400" dirty="0"/>
          </a:p>
          <a:p>
            <a:endParaRPr lang="pt-PT" sz="2400" dirty="0">
              <a:cs typeface="Calibri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A3A0F955-ED74-1C43-ABC8-74B571D8C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89" y="2150242"/>
            <a:ext cx="643382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1700" y="104631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Dados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 err="1">
                <a:cs typeface="Calibri Light"/>
              </a:rPr>
              <a:t>Evolução</a:t>
            </a:r>
            <a:r>
              <a:rPr lang="en-US" sz="4800" dirty="0">
                <a:cs typeface="Calibri Light"/>
              </a:rPr>
              <a:t> do valor de </a:t>
            </a:r>
            <a:r>
              <a:rPr lang="en-US" sz="4800" dirty="0" err="1">
                <a:cs typeface="Calibri Light"/>
              </a:rPr>
              <a:t>Recompensa</a:t>
            </a:r>
            <a:endParaRPr lang="en-US" sz="4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86477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400" dirty="0"/>
          </a:p>
          <a:p>
            <a:endParaRPr lang="pt-PT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57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5287" y="-12328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Conclusão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86477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400" dirty="0"/>
          </a:p>
          <a:p>
            <a:endParaRPr lang="pt-PT" sz="2400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4B3A92F-2989-6A40-8218-34E86D0D4A29}"/>
              </a:ext>
            </a:extLst>
          </p:cNvPr>
          <p:cNvSpPr txBox="1"/>
          <p:nvPr/>
        </p:nvSpPr>
        <p:spPr>
          <a:xfrm>
            <a:off x="3330525" y="1147666"/>
            <a:ext cx="864778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cs typeface="Calibri"/>
              </a:rPr>
              <a:t>O objetivo deste segundo trabalho é implementar diversos algoritmos de aprendizagem por reforço de modo a observar os seus respetivos resultados.</a:t>
            </a: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Foi possível implementar os dois algoritmos de </a:t>
            </a:r>
            <a:r>
              <a:rPr lang="pt-PT" sz="2400" dirty="0" err="1">
                <a:cs typeface="Calibri"/>
              </a:rPr>
              <a:t>Reinforcement</a:t>
            </a:r>
            <a:r>
              <a:rPr lang="pt-PT" sz="2400" dirty="0">
                <a:cs typeface="Calibri"/>
              </a:rPr>
              <a:t> </a:t>
            </a:r>
            <a:r>
              <a:rPr lang="pt-PT" sz="2400" dirty="0" err="1">
                <a:cs typeface="Calibri"/>
              </a:rPr>
              <a:t>Learning</a:t>
            </a:r>
            <a:r>
              <a:rPr lang="pt-PT" sz="2400" dirty="0">
                <a:cs typeface="Calibri"/>
              </a:rPr>
              <a:t> </a:t>
            </a:r>
            <a:r>
              <a:rPr lang="pt-PT" sz="2400" i="1" dirty="0">
                <a:cs typeface="Calibri"/>
              </a:rPr>
              <a:t>Q-</a:t>
            </a:r>
            <a:r>
              <a:rPr lang="pt-PT" sz="2400" i="1" dirty="0" err="1">
                <a:cs typeface="Calibri"/>
              </a:rPr>
              <a:t>Learning</a:t>
            </a:r>
            <a:r>
              <a:rPr lang="pt-PT" sz="2400" dirty="0">
                <a:cs typeface="Calibri"/>
              </a:rPr>
              <a:t> e </a:t>
            </a:r>
            <a:r>
              <a:rPr lang="pt-PT" sz="2400" i="1" dirty="0" err="1">
                <a:cs typeface="Calibri"/>
              </a:rPr>
              <a:t>Sarsa</a:t>
            </a:r>
            <a:r>
              <a:rPr lang="pt-PT" sz="2400" dirty="0">
                <a:cs typeface="Calibri"/>
              </a:rPr>
              <a:t> sobre o jogo de Tabuleiro </a:t>
            </a:r>
            <a:r>
              <a:rPr lang="pt-PT" sz="2400" i="1" dirty="0" err="1">
                <a:cs typeface="Calibri"/>
              </a:rPr>
              <a:t>Neutreeko</a:t>
            </a:r>
            <a:r>
              <a:rPr lang="pt-PT" sz="2400" dirty="0">
                <a:cs typeface="Calibri"/>
              </a:rPr>
              <a:t>.</a:t>
            </a: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Através da implementação em </a:t>
            </a:r>
            <a:r>
              <a:rPr lang="pt-PT" sz="2400" dirty="0" err="1">
                <a:cs typeface="Calibri"/>
              </a:rPr>
              <a:t>Python</a:t>
            </a:r>
            <a:r>
              <a:rPr lang="pt-PT" sz="2400" dirty="0">
                <a:cs typeface="Calibri"/>
              </a:rPr>
              <a:t> no </a:t>
            </a:r>
            <a:r>
              <a:rPr lang="pt-PT" sz="2400" dirty="0" err="1">
                <a:cs typeface="Calibri"/>
              </a:rPr>
              <a:t>OpenAI</a:t>
            </a:r>
            <a:r>
              <a:rPr lang="pt-PT" sz="2400" dirty="0">
                <a:cs typeface="Calibri"/>
              </a:rPr>
              <a:t> </a:t>
            </a:r>
            <a:r>
              <a:rPr lang="pt-PT" sz="2400" dirty="0" err="1">
                <a:cs typeface="Calibri"/>
              </a:rPr>
              <a:t>Gym</a:t>
            </a:r>
            <a:r>
              <a:rPr lang="pt-PT" sz="2400" dirty="0">
                <a:cs typeface="Calibri"/>
              </a:rPr>
              <a:t> foi possível desenvolver agentes capazes de jogar e vencer o jogo de tabuleiro estudado.</a:t>
            </a:r>
          </a:p>
          <a:p>
            <a:endParaRPr lang="pt-PT" sz="2400" dirty="0">
              <a:cs typeface="Calibri"/>
            </a:endParaRPr>
          </a:p>
          <a:p>
            <a:endParaRPr lang="pt-PT" dirty="0"/>
          </a:p>
          <a:p>
            <a:endParaRPr lang="pt-PT" dirty="0"/>
          </a:p>
          <a:p>
            <a:endParaRPr lang="pt-PT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1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4232" y="-10452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66" y="506500"/>
            <a:ext cx="9144000" cy="988861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Referências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4849" y="253732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  <a:hlinkClick r:id="rId2"/>
              </a:rPr>
              <a:t>Jogar Neutreeko Online</a:t>
            </a:r>
          </a:p>
          <a:p>
            <a:endParaRPr lang="pt-PT">
              <a:cs typeface="Calibri"/>
            </a:endParaRPr>
          </a:p>
          <a:p>
            <a:r>
              <a:rPr lang="pt-PT">
                <a:cs typeface="Calibri"/>
                <a:hlinkClick r:id="rId3"/>
              </a:rPr>
              <a:t>Especificação do Neutreeko</a:t>
            </a:r>
            <a:endParaRPr lang="pt-PT"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12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364</Words>
  <Application>Microsoft Macintosh PowerPoint</Application>
  <PresentationFormat>Ecrã Panorâmico</PresentationFormat>
  <Paragraphs>67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Neutreeko Jogo de Tabuleiro de dois jogadores</vt:lpstr>
      <vt:lpstr>Neutreeko</vt:lpstr>
      <vt:lpstr>Movimentos possíveis</vt:lpstr>
      <vt:lpstr>Objetivo</vt:lpstr>
      <vt:lpstr>Abordagem</vt:lpstr>
      <vt:lpstr>Configuração dos Parametros</vt:lpstr>
      <vt:lpstr>Evolução do valor de Recompensa</vt:lpstr>
      <vt:lpstr>Conclusão</vt:lpstr>
      <vt:lpstr>Referências</vt:lpstr>
      <vt:lpstr>Trabalho realizado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Tomás Freitas Gonçalves</cp:lastModifiedBy>
  <cp:revision>476</cp:revision>
  <dcterms:created xsi:type="dcterms:W3CDTF">2021-03-16T10:13:09Z</dcterms:created>
  <dcterms:modified xsi:type="dcterms:W3CDTF">2021-05-26T19:35:51Z</dcterms:modified>
</cp:coreProperties>
</file>