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obby Jones Soft" charset="1" panose="00000000000000000000"/>
      <p:regular r:id="rId21"/>
    </p:embeddedFont>
    <p:embeddedFont>
      <p:font typeface="Bricolage Grotesque" charset="1" panose="020B0605040402000204"/>
      <p:regular r:id="rId22"/>
    </p:embeddedFont>
    <p:embeddedFont>
      <p:font typeface="Bricolage Grotesque Bold" charset="1" panose="020B060504040200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91699">
            <a:off x="17309005" y="1065337"/>
            <a:ext cx="4154462" cy="3863649"/>
          </a:xfrm>
          <a:custGeom>
            <a:avLst/>
            <a:gdLst/>
            <a:ahLst/>
            <a:cxnLst/>
            <a:rect r="r" b="b" t="t" l="l"/>
            <a:pathLst>
              <a:path h="3863649" w="4154462">
                <a:moveTo>
                  <a:pt x="0" y="0"/>
                </a:moveTo>
                <a:lnTo>
                  <a:pt x="4154462" y="0"/>
                </a:lnTo>
                <a:lnTo>
                  <a:pt x="4154462" y="3863650"/>
                </a:lnTo>
                <a:lnTo>
                  <a:pt x="0" y="3863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4944">
            <a:off x="-3210826" y="3011339"/>
            <a:ext cx="4096277" cy="3630325"/>
          </a:xfrm>
          <a:custGeom>
            <a:avLst/>
            <a:gdLst/>
            <a:ahLst/>
            <a:cxnLst/>
            <a:rect r="r" b="b" t="t" l="l"/>
            <a:pathLst>
              <a:path h="3630325" w="4096277">
                <a:moveTo>
                  <a:pt x="0" y="0"/>
                </a:moveTo>
                <a:lnTo>
                  <a:pt x="4096276" y="0"/>
                </a:lnTo>
                <a:lnTo>
                  <a:pt x="4096276" y="3630325"/>
                </a:lnTo>
                <a:lnTo>
                  <a:pt x="0" y="3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61051">
            <a:off x="14844701" y="8556350"/>
            <a:ext cx="3642065" cy="3848946"/>
          </a:xfrm>
          <a:custGeom>
            <a:avLst/>
            <a:gdLst/>
            <a:ahLst/>
            <a:cxnLst/>
            <a:rect r="r" b="b" t="t" l="l"/>
            <a:pathLst>
              <a:path h="3848946" w="3642065">
                <a:moveTo>
                  <a:pt x="0" y="0"/>
                </a:moveTo>
                <a:lnTo>
                  <a:pt x="3642065" y="0"/>
                </a:lnTo>
                <a:lnTo>
                  <a:pt x="3642065" y="3848946"/>
                </a:lnTo>
                <a:lnTo>
                  <a:pt x="0" y="3848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1245">
            <a:off x="6791640" y="8946631"/>
            <a:ext cx="4476094" cy="3731943"/>
          </a:xfrm>
          <a:custGeom>
            <a:avLst/>
            <a:gdLst/>
            <a:ahLst/>
            <a:cxnLst/>
            <a:rect r="r" b="b" t="t" l="l"/>
            <a:pathLst>
              <a:path h="3731943" w="4476094">
                <a:moveTo>
                  <a:pt x="0" y="0"/>
                </a:moveTo>
                <a:lnTo>
                  <a:pt x="4476093" y="0"/>
                </a:lnTo>
                <a:lnTo>
                  <a:pt x="4476093" y="3731943"/>
                </a:lnTo>
                <a:lnTo>
                  <a:pt x="0" y="37319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74403">
            <a:off x="6959966" y="-2524910"/>
            <a:ext cx="4368067" cy="4329846"/>
          </a:xfrm>
          <a:custGeom>
            <a:avLst/>
            <a:gdLst/>
            <a:ahLst/>
            <a:cxnLst/>
            <a:rect r="r" b="b" t="t" l="l"/>
            <a:pathLst>
              <a:path h="4329846" w="4368067">
                <a:moveTo>
                  <a:pt x="0" y="0"/>
                </a:moveTo>
                <a:lnTo>
                  <a:pt x="4368068" y="0"/>
                </a:lnTo>
                <a:lnTo>
                  <a:pt x="4368068" y="4329846"/>
                </a:lnTo>
                <a:lnTo>
                  <a:pt x="0" y="43298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4654" y="8179752"/>
            <a:ext cx="4373018" cy="4214496"/>
          </a:xfrm>
          <a:custGeom>
            <a:avLst/>
            <a:gdLst/>
            <a:ahLst/>
            <a:cxnLst/>
            <a:rect r="r" b="b" t="t" l="l"/>
            <a:pathLst>
              <a:path h="4214496" w="4373018">
                <a:moveTo>
                  <a:pt x="0" y="0"/>
                </a:moveTo>
                <a:lnTo>
                  <a:pt x="4373017" y="0"/>
                </a:lnTo>
                <a:lnTo>
                  <a:pt x="4373017" y="4214496"/>
                </a:lnTo>
                <a:lnTo>
                  <a:pt x="0" y="4214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99">
            <a:off x="-2835379" y="7656052"/>
            <a:ext cx="3888820" cy="3485355"/>
          </a:xfrm>
          <a:custGeom>
            <a:avLst/>
            <a:gdLst/>
            <a:ahLst/>
            <a:cxnLst/>
            <a:rect r="r" b="b" t="t" l="l"/>
            <a:pathLst>
              <a:path h="3485355" w="3888820">
                <a:moveTo>
                  <a:pt x="0" y="0"/>
                </a:moveTo>
                <a:lnTo>
                  <a:pt x="3888820" y="0"/>
                </a:lnTo>
                <a:lnTo>
                  <a:pt x="3888820" y="3485355"/>
                </a:lnTo>
                <a:lnTo>
                  <a:pt x="0" y="34853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5348">
            <a:off x="12852217" y="-1842597"/>
            <a:ext cx="3789402" cy="3685194"/>
          </a:xfrm>
          <a:custGeom>
            <a:avLst/>
            <a:gdLst/>
            <a:ahLst/>
            <a:cxnLst/>
            <a:rect r="r" b="b" t="t" l="l"/>
            <a:pathLst>
              <a:path h="3685194" w="3789402">
                <a:moveTo>
                  <a:pt x="0" y="0"/>
                </a:moveTo>
                <a:lnTo>
                  <a:pt x="3789402" y="0"/>
                </a:lnTo>
                <a:lnTo>
                  <a:pt x="3789402" y="3685194"/>
                </a:lnTo>
                <a:lnTo>
                  <a:pt x="0" y="36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10027">
            <a:off x="1364217" y="-2427921"/>
            <a:ext cx="4057937" cy="3692723"/>
          </a:xfrm>
          <a:custGeom>
            <a:avLst/>
            <a:gdLst/>
            <a:ahLst/>
            <a:cxnLst/>
            <a:rect r="r" b="b" t="t" l="l"/>
            <a:pathLst>
              <a:path h="3692723" w="4057937">
                <a:moveTo>
                  <a:pt x="0" y="0"/>
                </a:moveTo>
                <a:lnTo>
                  <a:pt x="4057937" y="0"/>
                </a:lnTo>
                <a:lnTo>
                  <a:pt x="4057937" y="3692723"/>
                </a:lnTo>
                <a:lnTo>
                  <a:pt x="0" y="36927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61574">
            <a:off x="17103513" y="-2039422"/>
            <a:ext cx="3763596" cy="3792036"/>
          </a:xfrm>
          <a:custGeom>
            <a:avLst/>
            <a:gdLst/>
            <a:ahLst/>
            <a:cxnLst/>
            <a:rect r="r" b="b" t="t" l="l"/>
            <a:pathLst>
              <a:path h="3792036" w="3763596">
                <a:moveTo>
                  <a:pt x="0" y="0"/>
                </a:moveTo>
                <a:lnTo>
                  <a:pt x="3763596" y="0"/>
                </a:lnTo>
                <a:lnTo>
                  <a:pt x="3763596" y="3792036"/>
                </a:lnTo>
                <a:lnTo>
                  <a:pt x="0" y="37920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991" y="2842195"/>
            <a:ext cx="17720017" cy="372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052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Supervised Machine Learning: Regression and Classification</a:t>
            </a:r>
          </a:p>
          <a:p>
            <a:pPr algn="ctr">
              <a:lnSpc>
                <a:spcPts val="968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62993" y="5807118"/>
            <a:ext cx="10286632" cy="76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  <a:spcBef>
                <a:spcPct val="0"/>
              </a:spcBef>
            </a:pPr>
            <a:r>
              <a:rPr lang="en-US" sz="4473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WEEK 1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2538421" y="-1259291"/>
            <a:ext cx="3294905" cy="3163108"/>
          </a:xfrm>
          <a:custGeom>
            <a:avLst/>
            <a:gdLst/>
            <a:ahLst/>
            <a:cxnLst/>
            <a:rect r="r" b="b" t="t" l="l"/>
            <a:pathLst>
              <a:path h="3163108" w="3294905">
                <a:moveTo>
                  <a:pt x="0" y="0"/>
                </a:moveTo>
                <a:lnTo>
                  <a:pt x="3294905" y="0"/>
                </a:lnTo>
                <a:lnTo>
                  <a:pt x="3294905" y="3163108"/>
                </a:lnTo>
                <a:lnTo>
                  <a:pt x="0" y="316310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03037">
            <a:off x="17534086" y="7368037"/>
            <a:ext cx="3294905" cy="2230322"/>
          </a:xfrm>
          <a:custGeom>
            <a:avLst/>
            <a:gdLst/>
            <a:ahLst/>
            <a:cxnLst/>
            <a:rect r="r" b="b" t="t" l="l"/>
            <a:pathLst>
              <a:path h="2230322" w="3294905">
                <a:moveTo>
                  <a:pt x="0" y="0"/>
                </a:moveTo>
                <a:lnTo>
                  <a:pt x="3294904" y="0"/>
                </a:lnTo>
                <a:lnTo>
                  <a:pt x="3294904" y="2230322"/>
                </a:lnTo>
                <a:lnTo>
                  <a:pt x="0" y="223032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-4182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42514" y="6644502"/>
            <a:ext cx="14822318" cy="155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</a:pPr>
            <a:r>
              <a:rPr lang="en-US" sz="4473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Prepared by: Intern Nouamat Jawhar</a:t>
            </a:r>
          </a:p>
          <a:p>
            <a:pPr algn="ctr">
              <a:lnSpc>
                <a:spcPts val="6263"/>
              </a:lnSpc>
              <a:spcBef>
                <a:spcPct val="0"/>
              </a:spcBef>
            </a:pPr>
            <a:r>
              <a:rPr lang="en-US" sz="4473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Submitted to: CEO.Natasha Alkhatib, </a:t>
            </a:r>
            <a:r>
              <a:rPr lang="en-US" sz="4473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DR.Rami khoder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71022" y="3875547"/>
            <a:ext cx="3415127" cy="3471540"/>
          </a:xfrm>
          <a:custGeom>
            <a:avLst/>
            <a:gdLst/>
            <a:ahLst/>
            <a:cxnLst/>
            <a:rect r="r" b="b" t="t" l="l"/>
            <a:pathLst>
              <a:path h="3471540" w="3415127">
                <a:moveTo>
                  <a:pt x="0" y="0"/>
                </a:moveTo>
                <a:lnTo>
                  <a:pt x="3415127" y="0"/>
                </a:lnTo>
                <a:lnTo>
                  <a:pt x="3415127" y="3471540"/>
                </a:lnTo>
                <a:lnTo>
                  <a:pt x="0" y="347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0423" y="1815938"/>
            <a:ext cx="15227153" cy="7590758"/>
          </a:xfrm>
          <a:custGeom>
            <a:avLst/>
            <a:gdLst/>
            <a:ahLst/>
            <a:cxnLst/>
            <a:rect r="r" b="b" t="t" l="l"/>
            <a:pathLst>
              <a:path h="7590758" w="15227153">
                <a:moveTo>
                  <a:pt x="0" y="0"/>
                </a:moveTo>
                <a:lnTo>
                  <a:pt x="15227154" y="0"/>
                </a:lnTo>
                <a:lnTo>
                  <a:pt x="15227154" y="7590758"/>
                </a:lnTo>
                <a:lnTo>
                  <a:pt x="0" y="759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4" r="0" b="-33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90585" y="565272"/>
            <a:ext cx="19469170" cy="100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7"/>
              </a:lnSpc>
            </a:pPr>
            <a:r>
              <a:rPr lang="en-US" sz="7100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SIMPLIFIED VERSION OF LINEAR REGRESSION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7280" y="3933358"/>
            <a:ext cx="15508361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Start with some w,b.</a:t>
            </a:r>
          </a:p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Keep changing w,b to reduce J(w,b).</a:t>
            </a:r>
          </a:p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Until we settle at or near a minimum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401906" y="5341153"/>
            <a:ext cx="1484187" cy="1720797"/>
          </a:xfrm>
          <a:custGeom>
            <a:avLst/>
            <a:gdLst/>
            <a:ahLst/>
            <a:cxnLst/>
            <a:rect r="r" b="b" t="t" l="l"/>
            <a:pathLst>
              <a:path h="1720797" w="1484187">
                <a:moveTo>
                  <a:pt x="0" y="0"/>
                </a:moveTo>
                <a:lnTo>
                  <a:pt x="1484188" y="0"/>
                </a:lnTo>
                <a:lnTo>
                  <a:pt x="1484188" y="1720797"/>
                </a:lnTo>
                <a:lnTo>
                  <a:pt x="0" y="172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81613" y="4738582"/>
            <a:ext cx="5307437" cy="3053024"/>
          </a:xfrm>
          <a:custGeom>
            <a:avLst/>
            <a:gdLst/>
            <a:ahLst/>
            <a:cxnLst/>
            <a:rect r="r" b="b" t="t" l="l"/>
            <a:pathLst>
              <a:path h="3053024" w="5307437">
                <a:moveTo>
                  <a:pt x="0" y="0"/>
                </a:moveTo>
                <a:lnTo>
                  <a:pt x="5307437" y="0"/>
                </a:lnTo>
                <a:lnTo>
                  <a:pt x="5307437" y="3053023"/>
                </a:lnTo>
                <a:lnTo>
                  <a:pt x="0" y="3053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65203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Gradient Descent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280" y="6130405"/>
            <a:ext cx="5695678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You can choose the starting values for the parameters w &amp; b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59714" y="3914308"/>
            <a:ext cx="65725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Correct simultaneous update: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1086" y="1911403"/>
            <a:ext cx="14564555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used for training the most advanced neural network models also called deep learning models.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03122" y="7976350"/>
            <a:ext cx="8226084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Here J(w,b) : -not squared error cost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-not linear regression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And you will always end up with bow shape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145774"/>
            <a:ext cx="12197945" cy="6112526"/>
          </a:xfrm>
          <a:custGeom>
            <a:avLst/>
            <a:gdLst/>
            <a:ahLst/>
            <a:cxnLst/>
            <a:rect r="r" b="b" t="t" l="l"/>
            <a:pathLst>
              <a:path h="6112526" w="12197945">
                <a:moveTo>
                  <a:pt x="0" y="0"/>
                </a:moveTo>
                <a:lnTo>
                  <a:pt x="12197945" y="0"/>
                </a:lnTo>
                <a:lnTo>
                  <a:pt x="12197945" y="6112526"/>
                </a:lnTo>
                <a:lnTo>
                  <a:pt x="0" y="6112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1919" y="651839"/>
            <a:ext cx="10344163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learning rate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421" y="1998039"/>
            <a:ext cx="1665987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Have huge impact on the efficiency of your implementation of gradient descent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7945" y="4306562"/>
            <a:ext cx="5765958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Can reach local minimum with fixed learning rate.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Near a local minimum: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-Derivative becomes smaller.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-Updates steps become smaller.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16245" y="5786760"/>
            <a:ext cx="3415127" cy="3471540"/>
          </a:xfrm>
          <a:custGeom>
            <a:avLst/>
            <a:gdLst/>
            <a:ahLst/>
            <a:cxnLst/>
            <a:rect r="r" b="b" t="t" l="l"/>
            <a:pathLst>
              <a:path h="3471540" w="3415127">
                <a:moveTo>
                  <a:pt x="0" y="0"/>
                </a:moveTo>
                <a:lnTo>
                  <a:pt x="3415127" y="0"/>
                </a:lnTo>
                <a:lnTo>
                  <a:pt x="3415127" y="3471540"/>
                </a:lnTo>
                <a:lnTo>
                  <a:pt x="0" y="347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2669" y="3298018"/>
            <a:ext cx="11912577" cy="6445346"/>
          </a:xfrm>
          <a:custGeom>
            <a:avLst/>
            <a:gdLst/>
            <a:ahLst/>
            <a:cxnLst/>
            <a:rect r="r" b="b" t="t" l="l"/>
            <a:pathLst>
              <a:path h="6445346" w="11912577">
                <a:moveTo>
                  <a:pt x="0" y="0"/>
                </a:moveTo>
                <a:lnTo>
                  <a:pt x="11912577" y="0"/>
                </a:lnTo>
                <a:lnTo>
                  <a:pt x="11912577" y="6445347"/>
                </a:lnTo>
                <a:lnTo>
                  <a:pt x="0" y="6445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88353"/>
            <a:ext cx="16880516" cy="26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5"/>
              </a:lnSpc>
            </a:pPr>
            <a:r>
              <a:rPr lang="en-US" sz="9500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gRADIENT DESCENT FOR LINEAR REGRESSION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69917"/>
            <a:ext cx="16669484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Running Gradient descent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5774" y="3248025"/>
            <a:ext cx="15476452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batch was also named for this concept in machine learning.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And then it turns out that there are other versions of gradient descent that do not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look at the entire training set, </a:t>
            </a:r>
            <a:r>
              <a:rPr lang="en-US" b="true" sz="30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but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instead looks at </a:t>
            </a:r>
            <a:r>
              <a:rPr lang="en-US" b="true" sz="30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smaller subsets</a:t>
            </a: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of the training data at each update step.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But we'll use batch gradient descent for linear regression. 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850673" y="6533693"/>
            <a:ext cx="2879373" cy="2724607"/>
          </a:xfrm>
          <a:custGeom>
            <a:avLst/>
            <a:gdLst/>
            <a:ahLst/>
            <a:cxnLst/>
            <a:rect r="r" b="b" t="t" l="l"/>
            <a:pathLst>
              <a:path h="2724607" w="2879373">
                <a:moveTo>
                  <a:pt x="0" y="0"/>
                </a:moveTo>
                <a:lnTo>
                  <a:pt x="2879373" y="0"/>
                </a:lnTo>
                <a:lnTo>
                  <a:pt x="2879373" y="2724607"/>
                </a:lnTo>
                <a:lnTo>
                  <a:pt x="0" y="2724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91699">
            <a:off x="15311864" y="3220273"/>
            <a:ext cx="4154462" cy="3863649"/>
          </a:xfrm>
          <a:custGeom>
            <a:avLst/>
            <a:gdLst/>
            <a:ahLst/>
            <a:cxnLst/>
            <a:rect r="r" b="b" t="t" l="l"/>
            <a:pathLst>
              <a:path h="3863649" w="4154462">
                <a:moveTo>
                  <a:pt x="0" y="0"/>
                </a:moveTo>
                <a:lnTo>
                  <a:pt x="4154461" y="0"/>
                </a:lnTo>
                <a:lnTo>
                  <a:pt x="4154461" y="3863649"/>
                </a:lnTo>
                <a:lnTo>
                  <a:pt x="0" y="3863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4944">
            <a:off x="-828357" y="3007444"/>
            <a:ext cx="4096277" cy="3630325"/>
          </a:xfrm>
          <a:custGeom>
            <a:avLst/>
            <a:gdLst/>
            <a:ahLst/>
            <a:cxnLst/>
            <a:rect r="r" b="b" t="t" l="l"/>
            <a:pathLst>
              <a:path h="3630325" w="4096277">
                <a:moveTo>
                  <a:pt x="0" y="0"/>
                </a:moveTo>
                <a:lnTo>
                  <a:pt x="4096277" y="0"/>
                </a:lnTo>
                <a:lnTo>
                  <a:pt x="4096277" y="3630325"/>
                </a:lnTo>
                <a:lnTo>
                  <a:pt x="0" y="3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61051">
            <a:off x="12662573" y="7240317"/>
            <a:ext cx="3642065" cy="3848946"/>
          </a:xfrm>
          <a:custGeom>
            <a:avLst/>
            <a:gdLst/>
            <a:ahLst/>
            <a:cxnLst/>
            <a:rect r="r" b="b" t="t" l="l"/>
            <a:pathLst>
              <a:path h="3848946" w="3642065">
                <a:moveTo>
                  <a:pt x="0" y="0"/>
                </a:moveTo>
                <a:lnTo>
                  <a:pt x="3642065" y="0"/>
                </a:lnTo>
                <a:lnTo>
                  <a:pt x="3642065" y="3848946"/>
                </a:lnTo>
                <a:lnTo>
                  <a:pt x="0" y="3848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1245">
            <a:off x="7229722" y="8180178"/>
            <a:ext cx="4476094" cy="3731943"/>
          </a:xfrm>
          <a:custGeom>
            <a:avLst/>
            <a:gdLst/>
            <a:ahLst/>
            <a:cxnLst/>
            <a:rect r="r" b="b" t="t" l="l"/>
            <a:pathLst>
              <a:path h="3731943" w="4476094">
                <a:moveTo>
                  <a:pt x="0" y="0"/>
                </a:moveTo>
                <a:lnTo>
                  <a:pt x="4476094" y="0"/>
                </a:lnTo>
                <a:lnTo>
                  <a:pt x="4476094" y="3731943"/>
                </a:lnTo>
                <a:lnTo>
                  <a:pt x="0" y="37319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74403">
            <a:off x="6959966" y="-2524910"/>
            <a:ext cx="4368067" cy="4329846"/>
          </a:xfrm>
          <a:custGeom>
            <a:avLst/>
            <a:gdLst/>
            <a:ahLst/>
            <a:cxnLst/>
            <a:rect r="r" b="b" t="t" l="l"/>
            <a:pathLst>
              <a:path h="4329846" w="4368067">
                <a:moveTo>
                  <a:pt x="0" y="0"/>
                </a:moveTo>
                <a:lnTo>
                  <a:pt x="4368068" y="0"/>
                </a:lnTo>
                <a:lnTo>
                  <a:pt x="4368068" y="4329846"/>
                </a:lnTo>
                <a:lnTo>
                  <a:pt x="0" y="43298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59461" y="7107532"/>
            <a:ext cx="4373018" cy="4214496"/>
          </a:xfrm>
          <a:custGeom>
            <a:avLst/>
            <a:gdLst/>
            <a:ahLst/>
            <a:cxnLst/>
            <a:rect r="r" b="b" t="t" l="l"/>
            <a:pathLst>
              <a:path h="4214496" w="4373018">
                <a:moveTo>
                  <a:pt x="0" y="0"/>
                </a:moveTo>
                <a:lnTo>
                  <a:pt x="4373018" y="0"/>
                </a:lnTo>
                <a:lnTo>
                  <a:pt x="4373018" y="4214496"/>
                </a:lnTo>
                <a:lnTo>
                  <a:pt x="0" y="4214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99">
            <a:off x="-2200203" y="7515623"/>
            <a:ext cx="3888820" cy="3485355"/>
          </a:xfrm>
          <a:custGeom>
            <a:avLst/>
            <a:gdLst/>
            <a:ahLst/>
            <a:cxnLst/>
            <a:rect r="r" b="b" t="t" l="l"/>
            <a:pathLst>
              <a:path h="3485355" w="3888820">
                <a:moveTo>
                  <a:pt x="0" y="0"/>
                </a:moveTo>
                <a:lnTo>
                  <a:pt x="3888820" y="0"/>
                </a:lnTo>
                <a:lnTo>
                  <a:pt x="3888820" y="3485354"/>
                </a:lnTo>
                <a:lnTo>
                  <a:pt x="0" y="348535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5348">
            <a:off x="12487240" y="-563389"/>
            <a:ext cx="3789402" cy="3685194"/>
          </a:xfrm>
          <a:custGeom>
            <a:avLst/>
            <a:gdLst/>
            <a:ahLst/>
            <a:cxnLst/>
            <a:rect r="r" b="b" t="t" l="l"/>
            <a:pathLst>
              <a:path h="3685194" w="3789402">
                <a:moveTo>
                  <a:pt x="0" y="0"/>
                </a:moveTo>
                <a:lnTo>
                  <a:pt x="3789402" y="0"/>
                </a:lnTo>
                <a:lnTo>
                  <a:pt x="3789402" y="3685193"/>
                </a:lnTo>
                <a:lnTo>
                  <a:pt x="0" y="36851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10027">
            <a:off x="2194216" y="-882445"/>
            <a:ext cx="4057937" cy="3692723"/>
          </a:xfrm>
          <a:custGeom>
            <a:avLst/>
            <a:gdLst/>
            <a:ahLst/>
            <a:cxnLst/>
            <a:rect r="r" b="b" t="t" l="l"/>
            <a:pathLst>
              <a:path h="3692723" w="4057937">
                <a:moveTo>
                  <a:pt x="0" y="0"/>
                </a:moveTo>
                <a:lnTo>
                  <a:pt x="4057938" y="0"/>
                </a:lnTo>
                <a:lnTo>
                  <a:pt x="4057938" y="3692723"/>
                </a:lnTo>
                <a:lnTo>
                  <a:pt x="0" y="36927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61574">
            <a:off x="16941865" y="-1490132"/>
            <a:ext cx="3763596" cy="3792036"/>
          </a:xfrm>
          <a:custGeom>
            <a:avLst/>
            <a:gdLst/>
            <a:ahLst/>
            <a:cxnLst/>
            <a:rect r="r" b="b" t="t" l="l"/>
            <a:pathLst>
              <a:path h="3792036" w="3763596">
                <a:moveTo>
                  <a:pt x="0" y="0"/>
                </a:moveTo>
                <a:lnTo>
                  <a:pt x="3763596" y="0"/>
                </a:lnTo>
                <a:lnTo>
                  <a:pt x="3763596" y="3792036"/>
                </a:lnTo>
                <a:lnTo>
                  <a:pt x="0" y="37920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00684" y="4353058"/>
            <a:ext cx="10286632" cy="250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052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Thanks for listening!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00684" y="3335562"/>
            <a:ext cx="10286632" cy="716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3"/>
              </a:lnSpc>
              <a:spcBef>
                <a:spcPct val="0"/>
              </a:spcBef>
            </a:pPr>
            <a:r>
              <a:rPr lang="en-US" sz="4073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End!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2075123" y="-1202141"/>
            <a:ext cx="3294905" cy="3163108"/>
          </a:xfrm>
          <a:custGeom>
            <a:avLst/>
            <a:gdLst/>
            <a:ahLst/>
            <a:cxnLst/>
            <a:rect r="r" b="b" t="t" l="l"/>
            <a:pathLst>
              <a:path h="3163108" w="3294905">
                <a:moveTo>
                  <a:pt x="0" y="0"/>
                </a:moveTo>
                <a:lnTo>
                  <a:pt x="3294904" y="0"/>
                </a:lnTo>
                <a:lnTo>
                  <a:pt x="3294904" y="3163108"/>
                </a:lnTo>
                <a:lnTo>
                  <a:pt x="0" y="316310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03037">
            <a:off x="17148200" y="7696708"/>
            <a:ext cx="3294905" cy="2230322"/>
          </a:xfrm>
          <a:custGeom>
            <a:avLst/>
            <a:gdLst/>
            <a:ahLst/>
            <a:cxnLst/>
            <a:rect r="r" b="b" t="t" l="l"/>
            <a:pathLst>
              <a:path h="2230322" w="3294905">
                <a:moveTo>
                  <a:pt x="0" y="0"/>
                </a:moveTo>
                <a:lnTo>
                  <a:pt x="3294904" y="0"/>
                </a:lnTo>
                <a:lnTo>
                  <a:pt x="3294904" y="2230322"/>
                </a:lnTo>
                <a:lnTo>
                  <a:pt x="0" y="223032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-4182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Learning Goals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855117" y="4283102"/>
            <a:ext cx="1941661" cy="1720797"/>
          </a:xfrm>
          <a:custGeom>
            <a:avLst/>
            <a:gdLst/>
            <a:ahLst/>
            <a:cxnLst/>
            <a:rect r="r" b="b" t="t" l="l"/>
            <a:pathLst>
              <a:path h="1720797" w="1941661">
                <a:moveTo>
                  <a:pt x="0" y="0"/>
                </a:moveTo>
                <a:lnTo>
                  <a:pt x="1941661" y="0"/>
                </a:lnTo>
                <a:lnTo>
                  <a:pt x="1941661" y="1720796"/>
                </a:lnTo>
                <a:lnTo>
                  <a:pt x="0" y="1720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2590" y="7146861"/>
            <a:ext cx="5750552" cy="295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6507" indent="-303254" lvl="1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Define machine learning</a:t>
            </a:r>
          </a:p>
          <a:p>
            <a:pPr algn="ctr" marL="606507" indent="-303254" lvl="1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</a:t>
            </a:r>
            <a:r>
              <a:rPr lang="en-US" sz="280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ne supervised learning</a:t>
            </a:r>
          </a:p>
          <a:p>
            <a:pPr algn="ctr" marL="606507" indent="-303254" lvl="1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Define unsupervised learning</a:t>
            </a:r>
          </a:p>
          <a:p>
            <a:pPr algn="ctr">
              <a:lnSpc>
                <a:spcPts val="3932"/>
              </a:lnSpc>
            </a:pPr>
          </a:p>
          <a:p>
            <a:pPr algn="ctr">
              <a:lnSpc>
                <a:spcPts val="3932"/>
              </a:lnSpc>
            </a:pPr>
          </a:p>
          <a:p>
            <a:pPr algn="ctr">
              <a:lnSpc>
                <a:spcPts val="393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198227" y="7156386"/>
            <a:ext cx="5594552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Write and run Python code in Jupyter Notebooks</a:t>
            </a:r>
          </a:p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Define a regression model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53142" y="7156386"/>
            <a:ext cx="5879473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Implement and visualize a cost function</a:t>
            </a:r>
          </a:p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Implement gradient descent</a:t>
            </a:r>
          </a:p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Optimize a regression model using gradient descent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645896" y="4283102"/>
            <a:ext cx="1844951" cy="1720797"/>
          </a:xfrm>
          <a:custGeom>
            <a:avLst/>
            <a:gdLst/>
            <a:ahLst/>
            <a:cxnLst/>
            <a:rect r="r" b="b" t="t" l="l"/>
            <a:pathLst>
              <a:path h="1720797" w="1844951">
                <a:moveTo>
                  <a:pt x="0" y="0"/>
                </a:moveTo>
                <a:lnTo>
                  <a:pt x="1844951" y="0"/>
                </a:lnTo>
                <a:lnTo>
                  <a:pt x="1844951" y="1720796"/>
                </a:lnTo>
                <a:lnTo>
                  <a:pt x="0" y="1720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852" t="-10328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16803" y="4283102"/>
            <a:ext cx="1781902" cy="1720797"/>
          </a:xfrm>
          <a:custGeom>
            <a:avLst/>
            <a:gdLst/>
            <a:ahLst/>
            <a:cxnLst/>
            <a:rect r="r" b="b" t="t" l="l"/>
            <a:pathLst>
              <a:path h="1720797" w="1781902">
                <a:moveTo>
                  <a:pt x="0" y="0"/>
                </a:moveTo>
                <a:lnTo>
                  <a:pt x="1781902" y="0"/>
                </a:lnTo>
                <a:lnTo>
                  <a:pt x="1781902" y="1720796"/>
                </a:lnTo>
                <a:lnTo>
                  <a:pt x="0" y="1720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774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0647" y="2479675"/>
            <a:ext cx="1623060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After a week: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1331" y="425521"/>
            <a:ext cx="12854750" cy="276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What is machine learning?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6270" y="3574471"/>
            <a:ext cx="9838405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is the science of getting computers to learn without being explicitly programmed.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2 Main types of ML Algorithms: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-Supervised Learning (Regression , Classification)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-Unsupervised Learning (Clustering , Anomaly Detection, ,Dimensionality Reduction)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85516" y="3641146"/>
            <a:ext cx="4684753" cy="4356821"/>
          </a:xfrm>
          <a:custGeom>
            <a:avLst/>
            <a:gdLst/>
            <a:ahLst/>
            <a:cxnLst/>
            <a:rect r="r" b="b" t="t" l="l"/>
            <a:pathLst>
              <a:path h="4356821" w="4684753">
                <a:moveTo>
                  <a:pt x="0" y="0"/>
                </a:moveTo>
                <a:lnTo>
                  <a:pt x="4684753" y="0"/>
                </a:lnTo>
                <a:lnTo>
                  <a:pt x="4684753" y="4356821"/>
                </a:lnTo>
                <a:lnTo>
                  <a:pt x="0" y="4356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399" y="1133475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SUPERVISED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6865" y="6226637"/>
            <a:ext cx="4384287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Predict a number.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Infinite possible outputs.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Application: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Spam filtering, Speech recognition.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54034" y="6197427"/>
            <a:ext cx="5155543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Predict categories.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Small Nb of possible outputs.</a:t>
            </a:r>
          </a:p>
          <a:p>
            <a:pPr algn="ctr">
              <a:lnSpc>
                <a:spcPts val="3780"/>
              </a:lnSpc>
            </a:pPr>
          </a:p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Application</a:t>
            </a: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: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Breast Cancer detection.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0959" y="5416377"/>
            <a:ext cx="34560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Regression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03757" y="5416377"/>
            <a:ext cx="34560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Classification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777288" y="3259746"/>
            <a:ext cx="2109035" cy="1967110"/>
          </a:xfrm>
          <a:custGeom>
            <a:avLst/>
            <a:gdLst/>
            <a:ahLst/>
            <a:cxnLst/>
            <a:rect r="r" b="b" t="t" l="l"/>
            <a:pathLst>
              <a:path h="1967110" w="2109035">
                <a:moveTo>
                  <a:pt x="0" y="0"/>
                </a:moveTo>
                <a:lnTo>
                  <a:pt x="2109036" y="0"/>
                </a:lnTo>
                <a:lnTo>
                  <a:pt x="2109036" y="1967110"/>
                </a:lnTo>
                <a:lnTo>
                  <a:pt x="0" y="1967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852" t="-10328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22493" y="3259746"/>
            <a:ext cx="1613030" cy="1967110"/>
          </a:xfrm>
          <a:custGeom>
            <a:avLst/>
            <a:gdLst/>
            <a:ahLst/>
            <a:cxnLst/>
            <a:rect r="r" b="b" t="t" l="l"/>
            <a:pathLst>
              <a:path h="1967110" w="1613030">
                <a:moveTo>
                  <a:pt x="0" y="0"/>
                </a:moveTo>
                <a:lnTo>
                  <a:pt x="1613030" y="0"/>
                </a:lnTo>
                <a:lnTo>
                  <a:pt x="1613030" y="1967110"/>
                </a:lnTo>
                <a:lnTo>
                  <a:pt x="0" y="19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78731" y="2498725"/>
            <a:ext cx="631487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Learns from being given right answers.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unSUPERVISED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19535" y="6164116"/>
            <a:ext cx="14108624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u="sng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EXAMPLE</a:t>
            </a: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: In Google News, The head news of the articles below this are other related articles , so finding the articles that mention similar words &amp; grouping them into clusters.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algorithm has to figure out on his own without supervision, what are the clusters of news articles today.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91832" y="5497366"/>
            <a:ext cx="34560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Clustering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167332" y="3406431"/>
            <a:ext cx="1613030" cy="1967110"/>
          </a:xfrm>
          <a:custGeom>
            <a:avLst/>
            <a:gdLst/>
            <a:ahLst/>
            <a:cxnLst/>
            <a:rect r="r" b="b" t="t" l="l"/>
            <a:pathLst>
              <a:path h="1967110" w="1613030">
                <a:moveTo>
                  <a:pt x="0" y="0"/>
                </a:moveTo>
                <a:lnTo>
                  <a:pt x="1613030" y="0"/>
                </a:lnTo>
                <a:lnTo>
                  <a:pt x="1613030" y="1967110"/>
                </a:lnTo>
                <a:lnTo>
                  <a:pt x="0" y="1967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07957" y="2279650"/>
            <a:ext cx="9623849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Takes data without labels and tries to automatically group them into clusters.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unsupervised learning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73170" y="3091497"/>
            <a:ext cx="1941661" cy="1720797"/>
          </a:xfrm>
          <a:custGeom>
            <a:avLst/>
            <a:gdLst/>
            <a:ahLst/>
            <a:cxnLst/>
            <a:rect r="r" b="b" t="t" l="l"/>
            <a:pathLst>
              <a:path h="1720797" w="1941661">
                <a:moveTo>
                  <a:pt x="0" y="0"/>
                </a:moveTo>
                <a:lnTo>
                  <a:pt x="1941660" y="0"/>
                </a:lnTo>
                <a:lnTo>
                  <a:pt x="1941660" y="1720797"/>
                </a:lnTo>
                <a:lnTo>
                  <a:pt x="0" y="172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6634863"/>
            <a:ext cx="5750552" cy="97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6507" indent="-303254" lvl="1">
              <a:lnSpc>
                <a:spcPts val="3932"/>
              </a:lnSpc>
              <a:buFont typeface="Arial"/>
              <a:buChar char="•"/>
            </a:pPr>
            <a:r>
              <a:rPr lang="en-US" sz="280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Group similar data points together.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8227" y="6644388"/>
            <a:ext cx="5594552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Compress data using fewer numbers.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885612" y="6644388"/>
            <a:ext cx="58794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Find unusual data points.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645896" y="3091497"/>
            <a:ext cx="1844951" cy="1720797"/>
          </a:xfrm>
          <a:custGeom>
            <a:avLst/>
            <a:gdLst/>
            <a:ahLst/>
            <a:cxnLst/>
            <a:rect r="r" b="b" t="t" l="l"/>
            <a:pathLst>
              <a:path h="1720797" w="1844951">
                <a:moveTo>
                  <a:pt x="0" y="0"/>
                </a:moveTo>
                <a:lnTo>
                  <a:pt x="1844951" y="0"/>
                </a:lnTo>
                <a:lnTo>
                  <a:pt x="1844951" y="1720797"/>
                </a:lnTo>
                <a:lnTo>
                  <a:pt x="0" y="1720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852" t="-10328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49273" y="3091497"/>
            <a:ext cx="1781902" cy="1720797"/>
          </a:xfrm>
          <a:custGeom>
            <a:avLst/>
            <a:gdLst/>
            <a:ahLst/>
            <a:cxnLst/>
            <a:rect r="r" b="b" t="t" l="l"/>
            <a:pathLst>
              <a:path h="1720797" w="1781902">
                <a:moveTo>
                  <a:pt x="0" y="0"/>
                </a:moveTo>
                <a:lnTo>
                  <a:pt x="1781902" y="0"/>
                </a:lnTo>
                <a:lnTo>
                  <a:pt x="1781902" y="1720797"/>
                </a:lnTo>
                <a:lnTo>
                  <a:pt x="0" y="172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774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076825"/>
            <a:ext cx="1623060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Anomaly 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80203" y="5067300"/>
            <a:ext cx="1623060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Dimensionality reduction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877666" y="5067300"/>
            <a:ext cx="1623060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Clustering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65203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Linear Regression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0670" y="2717583"/>
            <a:ext cx="15161543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So first train your model to learn from the </a:t>
            </a:r>
            <a:r>
              <a:rPr lang="en-US" sz="28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training set</a:t>
            </a:r>
            <a:r>
              <a:rPr lang="en-US" sz="28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to predict 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example the client house price by the model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6685" y="7488154"/>
            <a:ext cx="658499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Data used to train the model is called “Training Set”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3582" y="1911403"/>
            <a:ext cx="1573571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is one example of regression model &amp; particular type of supervised learning.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90388" y="4132363"/>
            <a:ext cx="2757589" cy="2981177"/>
          </a:xfrm>
          <a:custGeom>
            <a:avLst/>
            <a:gdLst/>
            <a:ahLst/>
            <a:cxnLst/>
            <a:rect r="r" b="b" t="t" l="l"/>
            <a:pathLst>
              <a:path h="2981177" w="2757589">
                <a:moveTo>
                  <a:pt x="0" y="0"/>
                </a:moveTo>
                <a:lnTo>
                  <a:pt x="2757589" y="0"/>
                </a:lnTo>
                <a:lnTo>
                  <a:pt x="2757589" y="2981177"/>
                </a:lnTo>
                <a:lnTo>
                  <a:pt x="0" y="2981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02356" y="4636135"/>
            <a:ext cx="936537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Training Set</a:t>
            </a:r>
          </a:p>
        </p:txBody>
      </p:sp>
      <p:sp>
        <p:nvSpPr>
          <p:cNvPr name="AutoShape 8" id="8"/>
          <p:cNvSpPr/>
          <p:nvPr/>
        </p:nvSpPr>
        <p:spPr>
          <a:xfrm>
            <a:off x="11504090" y="5397163"/>
            <a:ext cx="9078" cy="4515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6830479" y="6039623"/>
            <a:ext cx="936537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Learning Algorithm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1516434" y="6661466"/>
            <a:ext cx="12514" cy="4521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1" id="11"/>
          <p:cNvSpPr txBox="true"/>
          <p:nvPr/>
        </p:nvSpPr>
        <p:spPr>
          <a:xfrm rot="0">
            <a:off x="6802356" y="7304681"/>
            <a:ext cx="936537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Some functions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99765" y="8040604"/>
            <a:ext cx="93653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f(hypothesis)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9391441" y="8335879"/>
            <a:ext cx="4516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V="true">
            <a:off x="12738434" y="8328894"/>
            <a:ext cx="4516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3598892" y="8040604"/>
            <a:ext cx="93653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x(feature)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84473" y="8040604"/>
            <a:ext cx="93653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y hat(prediction of y)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91699">
            <a:off x="17258002" y="2095657"/>
            <a:ext cx="3778264" cy="3513785"/>
          </a:xfrm>
          <a:custGeom>
            <a:avLst/>
            <a:gdLst/>
            <a:ahLst/>
            <a:cxnLst/>
            <a:rect r="r" b="b" t="t" l="l"/>
            <a:pathLst>
              <a:path h="3513785" w="3778264">
                <a:moveTo>
                  <a:pt x="0" y="0"/>
                </a:moveTo>
                <a:lnTo>
                  <a:pt x="3778263" y="0"/>
                </a:lnTo>
                <a:lnTo>
                  <a:pt x="3778263" y="3513785"/>
                </a:lnTo>
                <a:lnTo>
                  <a:pt x="0" y="3513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4944">
            <a:off x="-2903500" y="3007444"/>
            <a:ext cx="4096277" cy="3630325"/>
          </a:xfrm>
          <a:custGeom>
            <a:avLst/>
            <a:gdLst/>
            <a:ahLst/>
            <a:cxnLst/>
            <a:rect r="r" b="b" t="t" l="l"/>
            <a:pathLst>
              <a:path h="3630325" w="4096277">
                <a:moveTo>
                  <a:pt x="0" y="0"/>
                </a:moveTo>
                <a:lnTo>
                  <a:pt x="4096277" y="0"/>
                </a:lnTo>
                <a:lnTo>
                  <a:pt x="4096277" y="3630325"/>
                </a:lnTo>
                <a:lnTo>
                  <a:pt x="0" y="3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4447">
            <a:off x="13185675" y="9187260"/>
            <a:ext cx="3642065" cy="3848946"/>
          </a:xfrm>
          <a:custGeom>
            <a:avLst/>
            <a:gdLst/>
            <a:ahLst/>
            <a:cxnLst/>
            <a:rect r="r" b="b" t="t" l="l"/>
            <a:pathLst>
              <a:path h="3848946" w="3642065">
                <a:moveTo>
                  <a:pt x="0" y="0"/>
                </a:moveTo>
                <a:lnTo>
                  <a:pt x="3642065" y="0"/>
                </a:lnTo>
                <a:lnTo>
                  <a:pt x="3642065" y="3848947"/>
                </a:lnTo>
                <a:lnTo>
                  <a:pt x="0" y="38489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7818">
            <a:off x="9780812" y="9245762"/>
            <a:ext cx="4476094" cy="3731943"/>
          </a:xfrm>
          <a:custGeom>
            <a:avLst/>
            <a:gdLst/>
            <a:ahLst/>
            <a:cxnLst/>
            <a:rect r="r" b="b" t="t" l="l"/>
            <a:pathLst>
              <a:path h="3731943" w="4476094">
                <a:moveTo>
                  <a:pt x="0" y="0"/>
                </a:moveTo>
                <a:lnTo>
                  <a:pt x="4476093" y="0"/>
                </a:lnTo>
                <a:lnTo>
                  <a:pt x="4476093" y="3731943"/>
                </a:lnTo>
                <a:lnTo>
                  <a:pt x="0" y="37319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74403">
            <a:off x="7620005" y="-3146663"/>
            <a:ext cx="4368067" cy="4329846"/>
          </a:xfrm>
          <a:custGeom>
            <a:avLst/>
            <a:gdLst/>
            <a:ahLst/>
            <a:cxnLst/>
            <a:rect r="r" b="b" t="t" l="l"/>
            <a:pathLst>
              <a:path h="4329846" w="4368067">
                <a:moveTo>
                  <a:pt x="0" y="0"/>
                </a:moveTo>
                <a:lnTo>
                  <a:pt x="4368067" y="0"/>
                </a:lnTo>
                <a:lnTo>
                  <a:pt x="4368067" y="4329847"/>
                </a:lnTo>
                <a:lnTo>
                  <a:pt x="0" y="4329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30319">
            <a:off x="3358399" y="9004486"/>
            <a:ext cx="4373018" cy="4214496"/>
          </a:xfrm>
          <a:custGeom>
            <a:avLst/>
            <a:gdLst/>
            <a:ahLst/>
            <a:cxnLst/>
            <a:rect r="r" b="b" t="t" l="l"/>
            <a:pathLst>
              <a:path h="4214496" w="4373018">
                <a:moveTo>
                  <a:pt x="0" y="0"/>
                </a:moveTo>
                <a:lnTo>
                  <a:pt x="4373018" y="0"/>
                </a:lnTo>
                <a:lnTo>
                  <a:pt x="4373018" y="4214495"/>
                </a:lnTo>
                <a:lnTo>
                  <a:pt x="0" y="4214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99">
            <a:off x="-1703561" y="7988333"/>
            <a:ext cx="3888820" cy="3485355"/>
          </a:xfrm>
          <a:custGeom>
            <a:avLst/>
            <a:gdLst/>
            <a:ahLst/>
            <a:cxnLst/>
            <a:rect r="r" b="b" t="t" l="l"/>
            <a:pathLst>
              <a:path h="3485355" w="3888820">
                <a:moveTo>
                  <a:pt x="0" y="0"/>
                </a:moveTo>
                <a:lnTo>
                  <a:pt x="3888819" y="0"/>
                </a:lnTo>
                <a:lnTo>
                  <a:pt x="3888819" y="3485355"/>
                </a:lnTo>
                <a:lnTo>
                  <a:pt x="0" y="34853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5348">
            <a:off x="13226980" y="-2739085"/>
            <a:ext cx="3789402" cy="3685194"/>
          </a:xfrm>
          <a:custGeom>
            <a:avLst/>
            <a:gdLst/>
            <a:ahLst/>
            <a:cxnLst/>
            <a:rect r="r" b="b" t="t" l="l"/>
            <a:pathLst>
              <a:path h="3685194" w="3789402">
                <a:moveTo>
                  <a:pt x="0" y="0"/>
                </a:moveTo>
                <a:lnTo>
                  <a:pt x="3789402" y="0"/>
                </a:lnTo>
                <a:lnTo>
                  <a:pt x="3789402" y="3685194"/>
                </a:lnTo>
                <a:lnTo>
                  <a:pt x="0" y="36851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10027">
            <a:off x="2310855" y="-3351601"/>
            <a:ext cx="4057937" cy="3692723"/>
          </a:xfrm>
          <a:custGeom>
            <a:avLst/>
            <a:gdLst/>
            <a:ahLst/>
            <a:cxnLst/>
            <a:rect r="r" b="b" t="t" l="l"/>
            <a:pathLst>
              <a:path h="3692723" w="4057937">
                <a:moveTo>
                  <a:pt x="0" y="0"/>
                </a:moveTo>
                <a:lnTo>
                  <a:pt x="4057938" y="0"/>
                </a:lnTo>
                <a:lnTo>
                  <a:pt x="4057938" y="3692723"/>
                </a:lnTo>
                <a:lnTo>
                  <a:pt x="0" y="36927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60971">
            <a:off x="17524220" y="-1051123"/>
            <a:ext cx="3140837" cy="3164572"/>
          </a:xfrm>
          <a:custGeom>
            <a:avLst/>
            <a:gdLst/>
            <a:ahLst/>
            <a:cxnLst/>
            <a:rect r="r" b="b" t="t" l="l"/>
            <a:pathLst>
              <a:path h="3164572" w="3140837">
                <a:moveTo>
                  <a:pt x="0" y="0"/>
                </a:moveTo>
                <a:lnTo>
                  <a:pt x="3140837" y="0"/>
                </a:lnTo>
                <a:lnTo>
                  <a:pt x="3140837" y="3164572"/>
                </a:lnTo>
                <a:lnTo>
                  <a:pt x="0" y="31645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502814" y="-1505239"/>
            <a:ext cx="3294905" cy="3163108"/>
          </a:xfrm>
          <a:custGeom>
            <a:avLst/>
            <a:gdLst/>
            <a:ahLst/>
            <a:cxnLst/>
            <a:rect r="r" b="b" t="t" l="l"/>
            <a:pathLst>
              <a:path h="3163108" w="3294905">
                <a:moveTo>
                  <a:pt x="0" y="0"/>
                </a:moveTo>
                <a:lnTo>
                  <a:pt x="3294905" y="0"/>
                </a:lnTo>
                <a:lnTo>
                  <a:pt x="3294905" y="3163108"/>
                </a:lnTo>
                <a:lnTo>
                  <a:pt x="0" y="316310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3037">
            <a:off x="17267452" y="7272398"/>
            <a:ext cx="3294905" cy="2230322"/>
          </a:xfrm>
          <a:custGeom>
            <a:avLst/>
            <a:gdLst/>
            <a:ahLst/>
            <a:cxnLst/>
            <a:rect r="r" b="b" t="t" l="l"/>
            <a:pathLst>
              <a:path h="2230322" w="3294905">
                <a:moveTo>
                  <a:pt x="0" y="0"/>
                </a:moveTo>
                <a:lnTo>
                  <a:pt x="3294904" y="0"/>
                </a:lnTo>
                <a:lnTo>
                  <a:pt x="3294904" y="2230322"/>
                </a:lnTo>
                <a:lnTo>
                  <a:pt x="0" y="223032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-4182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39554" y="5784342"/>
            <a:ext cx="7576532" cy="3121134"/>
          </a:xfrm>
          <a:custGeom>
            <a:avLst/>
            <a:gdLst/>
            <a:ahLst/>
            <a:cxnLst/>
            <a:rect r="r" b="b" t="t" l="l"/>
            <a:pathLst>
              <a:path h="3121134" w="7576532">
                <a:moveTo>
                  <a:pt x="0" y="0"/>
                </a:moveTo>
                <a:lnTo>
                  <a:pt x="7576533" y="0"/>
                </a:lnTo>
                <a:lnTo>
                  <a:pt x="7576533" y="3121135"/>
                </a:lnTo>
                <a:lnTo>
                  <a:pt x="0" y="312113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27491" r="-101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51346" y="1567815"/>
            <a:ext cx="11955361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Cost Function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5218" y="4431792"/>
            <a:ext cx="1523977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to see how the cost function can be used is to find the best parameters for your model </a:t>
            </a: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also we want to fit a straight line to the training data.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51346" y="3096561"/>
            <a:ext cx="11955361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 order to implement linear regression the first key step is first to define something called cost function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209896"/>
            <a:ext cx="511085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The squared error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71297" y="5553969"/>
            <a:ext cx="1245682" cy="1245682"/>
            <a:chOff x="0" y="0"/>
            <a:chExt cx="1660909" cy="16609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54762" y="102665"/>
              <a:ext cx="1483865" cy="148386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3754" lIns="43754" bIns="43754" rIns="43754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1660909" cy="1660909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8975" lIns="48975" bIns="48975" rIns="48975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2170248" y="2412032"/>
            <a:ext cx="13429467" cy="6643678"/>
          </a:xfrm>
          <a:custGeom>
            <a:avLst/>
            <a:gdLst/>
            <a:ahLst/>
            <a:cxnLst/>
            <a:rect r="r" b="b" t="t" l="l"/>
            <a:pathLst>
              <a:path h="6643678" w="13429467">
                <a:moveTo>
                  <a:pt x="0" y="0"/>
                </a:moveTo>
                <a:lnTo>
                  <a:pt x="13429467" y="0"/>
                </a:lnTo>
                <a:lnTo>
                  <a:pt x="13429467" y="6643678"/>
                </a:lnTo>
                <a:lnTo>
                  <a:pt x="0" y="664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74650"/>
            <a:ext cx="16230600" cy="141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>
                <a:solidFill>
                  <a:srgbClr val="558DFD"/>
                </a:solidFill>
                <a:latin typeface="Bobby Jones Soft"/>
                <a:ea typeface="Bobby Jones Soft"/>
                <a:cs typeface="Bobby Jones Soft"/>
                <a:sym typeface="Bobby Jones Soft"/>
              </a:rPr>
              <a:t>cost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5869" y="1720850"/>
            <a:ext cx="1771626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RECAP you want to fit a straight line to the training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DAGv-fWfeHM</dc:identifier>
  <dcterms:modified xsi:type="dcterms:W3CDTF">2011-08-01T06:04:30Z</dcterms:modified>
  <cp:revision>1</cp:revision>
  <dc:title>Using Artificial Intelligence in the Classroom Presentation in Blue, Pink, Green and Yellow Illustrated Doodle Style</dc:title>
</cp:coreProperties>
</file>