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89" r:id="rId4"/>
    <p:sldId id="288" r:id="rId5"/>
    <p:sldId id="269" r:id="rId6"/>
    <p:sldId id="281" r:id="rId7"/>
    <p:sldId id="278" r:id="rId8"/>
    <p:sldId id="284" r:id="rId9"/>
    <p:sldId id="280" r:id="rId10"/>
    <p:sldId id="292" r:id="rId11"/>
    <p:sldId id="282" r:id="rId12"/>
    <p:sldId id="283" r:id="rId13"/>
    <p:sldId id="285" r:id="rId14"/>
    <p:sldId id="287" r:id="rId15"/>
    <p:sldId id="293" r:id="rId16"/>
    <p:sldId id="290" r:id="rId17"/>
    <p:sldId id="29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9B60D-8E76-4E6F-BB3B-5C2A6B229B3F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E49BC-20DA-4805-93EC-3842D535DF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261B-34AC-4F83-B40F-381C22F24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78E1C-19C1-40AE-B88E-A8E01A7FD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E392-95EF-4DCB-A536-47E125E9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376D-186D-48D5-9F95-BA3A7CBC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2E85-3E17-4968-9FCC-B3B5181B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AB80-A78A-4BD2-B718-429D924F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E10E4-7D0B-4FE7-9B8E-17ACEBD1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D5BE-C866-4330-BBC8-F402AAF7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4737-B56E-4C1F-83D6-10474D56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019F-26BC-4C19-A7D7-3982FD9E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4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FA64-65B0-4712-BF6A-A8ACD4596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FFC7E-EA18-4D5A-A859-5346E63C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2BC7-D438-4BF7-A8FA-FE5E4716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BEF09-3F06-4858-A6F4-F989B961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C0F4-FBD8-451A-ACED-BCF65812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DCA0-693B-406D-945E-47E5DE43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70AA-ED30-4C55-9E99-0FB0E800A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042B-A700-4EA0-A297-7FF2EB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971C-5567-477A-B90D-CC4836C4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A2F2-302C-424A-AB3E-55CB2F46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D3E8-7CD4-43E3-BA7D-E8012C63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31D6-63C1-4A1F-B0B0-16FC6FBFE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244C9-2F8D-4991-A1F1-44E7C78E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A82D-779C-45C3-9C19-7D7195B1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6735-FFFB-4EA8-BA9E-D7AD929F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4A00-A7D9-4338-B77A-22D7640C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393D-3B0A-4705-BDA5-185D3B616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1F227-5DDA-4E41-9A82-9AE4D18CA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123EF-5B44-45B2-A73E-00C6A1E3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57E16-B6CE-4D04-9A9C-B0866465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A81A2-95C4-485D-B684-39955B07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9323-D764-4237-91B6-5F39D195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7BE41-9566-4565-B212-E507175C9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435D-FFBC-4B6A-982B-20E197FEB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D3EF7-3736-4738-A100-7ADA8DDFF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C92D0-FDAD-455E-9B8C-9AE2DB9A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1B88E-3F3C-46C6-97A6-87288EC7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93CC6-1BF4-48E1-8247-DE9889E5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BD769-F7AE-407D-91D1-331314AF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40B4-5737-489E-AA91-DAE1CE9A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BB198-120A-4CBF-BD52-8F51F407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EF30B-EB6D-4475-AB2D-6D0838F4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A6528-ECD1-4B11-AF51-D1BF515A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F8100-56F4-4DA6-9021-9DD0ED2B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CDA2E-40A5-4013-AA8F-994F499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ED4E-89A0-4E64-BA76-670C5381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FFB6-6A40-4B85-AA14-A1DEE37A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2B7F-3FAB-4FA5-ABC0-52E22CEE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F0057-9429-42D5-B81B-484E37E66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2898-DDDE-435D-9AF0-B97FF368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74BC7-835D-40F2-B5E8-DB75CF12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680F-B96A-4A6B-875A-7ED1BBDF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D3E9-5470-42E7-AC5A-8132D558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565C0-1705-4424-924F-B147482A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AD0BF-09DC-4126-9CD2-9192A3795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D9E4-41B6-4890-85DE-CB57C258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34659-935A-4530-AFB5-1D16544D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4361-FD84-47FE-A222-C703E360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6B7FE-BB14-4E83-9CA6-A9E2D9B0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6EA27-AC61-4A76-9824-E250520E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E122-3509-424B-961B-7911230B1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03E4-5D58-4A69-A9C0-81AE063E82F3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2972-0021-4CA3-9F98-9B42F386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C9CA-097D-492E-AC4D-1BDFDA46E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530E-F4D6-4011-9681-82280295D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mitripavlutin.com/react-context-and-usecontext/#b-providing-the-context" TargetMode="External"/><Relationship Id="rId2" Type="http://schemas.openxmlformats.org/officeDocument/2006/relationships/hyperlink" Target="https://dmitripavlutin.com/react-context-and-usecontext/#a-creating-the-contex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dmitripavlutin.com/react-context-and-usecontext/#c-consuming-the-contex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reactrouter.com/en/m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mnd.rs/zustand/getting-started/introduc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anstack.com/query/v3/docs/react/overvie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156CEF-9D62-4038-B9FF-E80445A2D0DE}"/>
              </a:ext>
            </a:extLst>
          </p:cNvPr>
          <p:cNvSpPr/>
          <p:nvPr/>
        </p:nvSpPr>
        <p:spPr>
          <a:xfrm>
            <a:off x="88777" y="63205"/>
            <a:ext cx="12191999" cy="6857999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 b="-1349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14353-B3B3-42FC-8CAB-4E02A872FA15}"/>
              </a:ext>
            </a:extLst>
          </p:cNvPr>
          <p:cNvSpPr txBox="1"/>
          <p:nvPr/>
        </p:nvSpPr>
        <p:spPr>
          <a:xfrm>
            <a:off x="5279586" y="2981451"/>
            <a:ext cx="1487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etter Gothic Std" panose="020B0409020202030304" pitchFamily="49" charset="0"/>
                <a:ea typeface="Adobe Fangsong Std R" panose="02020400000000000000" pitchFamily="18" charset="-128"/>
              </a:rPr>
              <a:t>React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6C968-2DE6-4D44-95B7-AC9B55088292}"/>
              </a:ext>
            </a:extLst>
          </p:cNvPr>
          <p:cNvSpPr/>
          <p:nvPr/>
        </p:nvSpPr>
        <p:spPr>
          <a:xfrm>
            <a:off x="2601798" y="2300140"/>
            <a:ext cx="6994689" cy="22907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Logo-for-email.gif">
            <a:extLst>
              <a:ext uri="{FF2B5EF4-FFF2-40B4-BE49-F238E27FC236}">
                <a16:creationId xmlns:a16="http://schemas.microsoft.com/office/drawing/2014/main" id="{982DEEB4-C14A-436D-A864-AE55E5673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38998B-1A3B-4E21-88BF-57B090140624}"/>
              </a:ext>
            </a:extLst>
          </p:cNvPr>
          <p:cNvSpPr txBox="1"/>
          <p:nvPr/>
        </p:nvSpPr>
        <p:spPr>
          <a:xfrm>
            <a:off x="8132497" y="6057910"/>
            <a:ext cx="405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tter Gothic Std" panose="020B0409020202030304" pitchFamily="49" charset="0"/>
              </a:rPr>
              <a:t>Talent Professional Program</a:t>
            </a:r>
          </a:p>
        </p:txBody>
      </p:sp>
    </p:spTree>
    <p:extLst>
      <p:ext uri="{BB962C8B-B14F-4D97-AF65-F5344CB8AC3E}">
        <p14:creationId xmlns:p14="http://schemas.microsoft.com/office/powerpoint/2010/main" val="26965502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192601" cy="8271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Form Handling				</a:t>
            </a:r>
            <a:r>
              <a:rPr lang="en-US" sz="4400" b="1" dirty="0">
                <a:solidFill>
                  <a:schemeClr val="accent2"/>
                </a:solidFill>
              </a:rPr>
              <a:t> Day-8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389529"/>
            <a:ext cx="10515600" cy="2039471"/>
          </a:xfrm>
        </p:spPr>
        <p:txBody>
          <a:bodyPr>
            <a:normAutofit/>
          </a:bodyPr>
          <a:lstStyle/>
          <a:p>
            <a:r>
              <a:rPr lang="en-US" dirty="0">
                <a:ea typeface="Cambria" panose="02040503050406030204" pitchFamily="18" charset="0"/>
              </a:rPr>
              <a:t>Form handling with react</a:t>
            </a: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Assignment -&gt; login form </a:t>
            </a:r>
            <a:endParaRPr lang="en-US" sz="2000" dirty="0">
              <a:ea typeface="Cambria" panose="02040503050406030204" pitchFamily="18" charset="0"/>
            </a:endParaRP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4610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192601" cy="8271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React hooks						Day-9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430567"/>
            <a:ext cx="10515600" cy="254079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useState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useEffect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useContext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0685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192601" cy="82718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Context						</a:t>
            </a:r>
            <a:r>
              <a:rPr lang="en-US" sz="4400" b="1" dirty="0">
                <a:solidFill>
                  <a:schemeClr val="accent2"/>
                </a:solidFill>
              </a:rPr>
              <a:t> 	 Day-10</a:t>
            </a:r>
            <a:endParaRPr lang="en-US" b="1" i="0" dirty="0">
              <a:solidFill>
                <a:srgbClr val="282C34"/>
              </a:solidFill>
              <a:effectLst/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389528"/>
            <a:ext cx="10515600" cy="444649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7EAE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>
                <a:effectLst/>
                <a:latin typeface="Georgia" panose="02040502050405020303" pitchFamily="18" charset="0"/>
              </a:rPr>
              <a:t>The context is used to manage global data. </a:t>
            </a:r>
            <a:r>
              <a:rPr lang="en-US" dirty="0">
                <a:latin typeface="Georgia" panose="02040502050405020303" pitchFamily="18" charset="0"/>
              </a:rPr>
              <a:t>P</a:t>
            </a:r>
            <a:r>
              <a:rPr lang="en-US" b="0" i="0" dirty="0">
                <a:effectLst/>
              </a:rPr>
              <a:t>ass data through the component tree without having to pass props down manually at every level.</a:t>
            </a:r>
          </a:p>
          <a:p>
            <a:pPr lvl="1"/>
            <a:r>
              <a:rPr lang="en-US" sz="1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the context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eorgia" panose="02040502050405020303" pitchFamily="18" charset="0"/>
            </a:endParaRPr>
          </a:p>
          <a:p>
            <a:pPr lvl="1"/>
            <a:r>
              <a:rPr lang="en-US" sz="1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Providing the context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eorgia" panose="02040502050405020303" pitchFamily="18" charset="0"/>
            </a:endParaRPr>
          </a:p>
          <a:p>
            <a:pPr lvl="1"/>
            <a:r>
              <a:rPr lang="en-US" sz="16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eorgia" panose="020405020504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Consuming the context</a:t>
            </a:r>
            <a:endParaRPr lang="en-US" sz="16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ea typeface="Cambria" panose="02040503050406030204" pitchFamily="18" charset="0"/>
            </a:endParaRP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8916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192601" cy="82718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Data Fetching					</a:t>
            </a:r>
            <a:r>
              <a:rPr lang="en-US" sz="4400" b="1" dirty="0">
                <a:solidFill>
                  <a:schemeClr val="accent2"/>
                </a:solidFill>
              </a:rPr>
              <a:t> Day-11</a:t>
            </a:r>
            <a:endParaRPr lang="en-US" b="1" i="0" dirty="0">
              <a:solidFill>
                <a:srgbClr val="282C34"/>
              </a:solidFill>
              <a:effectLst/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389529"/>
            <a:ext cx="10515600" cy="4706471"/>
          </a:xfrm>
        </p:spPr>
        <p:txBody>
          <a:bodyPr>
            <a:normAutofit/>
          </a:bodyPr>
          <a:lstStyle/>
          <a:p>
            <a:r>
              <a:rPr lang="en-US" dirty="0">
                <a:ea typeface="Cambria" panose="02040503050406030204" pitchFamily="18" charset="0"/>
              </a:rPr>
              <a:t>Fetch data from external sources.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Fetch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Axios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</a:rPr>
              <a:t>Fetch vs </a:t>
            </a:r>
            <a:r>
              <a:rPr lang="en-US" sz="2800" i="0" dirty="0" err="1">
                <a:solidFill>
                  <a:schemeClr val="accent2">
                    <a:lumMod val="75000"/>
                  </a:schemeClr>
                </a:solidFill>
                <a:effectLst/>
              </a:rPr>
              <a:t>Axios</a:t>
            </a:r>
            <a:endParaRPr lang="en-US" sz="2800" i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lvl="2"/>
            <a:r>
              <a:rPr lang="en-US" dirty="0">
                <a:ea typeface="Cambria" panose="02040503050406030204" pitchFamily="18" charset="0"/>
              </a:rPr>
              <a:t>Fetch-&gt;  build-in </a:t>
            </a:r>
            <a:r>
              <a:rPr lang="en-US" dirty="0" err="1">
                <a:ea typeface="Cambria" panose="02040503050406030204" pitchFamily="18" charset="0"/>
              </a:rPr>
              <a:t>js</a:t>
            </a:r>
            <a:r>
              <a:rPr lang="en-US" dirty="0">
                <a:ea typeface="Cambria" panose="02040503050406030204" pitchFamily="18" charset="0"/>
              </a:rPr>
              <a:t> function</a:t>
            </a:r>
          </a:p>
          <a:p>
            <a:pPr lvl="2"/>
            <a:r>
              <a:rPr lang="en-US" dirty="0" err="1">
                <a:ea typeface="Cambria" panose="02040503050406030204" pitchFamily="18" charset="0"/>
              </a:rPr>
              <a:t>Axios</a:t>
            </a:r>
            <a:r>
              <a:rPr lang="en-US" dirty="0">
                <a:ea typeface="Cambria" panose="02040503050406030204" pitchFamily="18" charset="0"/>
              </a:rPr>
              <a:t>-&gt;  third-party library</a:t>
            </a:r>
          </a:p>
          <a:p>
            <a:pPr marL="914400" lvl="2" indent="0">
              <a:buNone/>
            </a:pPr>
            <a:endParaRPr lang="en-US" dirty="0">
              <a:ea typeface="Cambria" panose="02040503050406030204" pitchFamily="18" charset="0"/>
            </a:endParaRPr>
          </a:p>
          <a:p>
            <a:pPr marL="914400" lvl="2" indent="0">
              <a:buNone/>
            </a:pPr>
            <a:endParaRPr lang="en-US" dirty="0">
              <a:ea typeface="Cambria" panose="02040503050406030204" pitchFamily="18" charset="0"/>
            </a:endParaRPr>
          </a:p>
          <a:p>
            <a:pPr marL="914400" lvl="2" indent="0">
              <a:buNone/>
            </a:pPr>
            <a:endParaRPr lang="en-US" dirty="0"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Assignment -&gt; data fetching assignment with fetch and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axios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when click button</a:t>
            </a: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416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192601" cy="827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React Router Dom v6				</a:t>
            </a:r>
            <a:r>
              <a:rPr lang="en-US" sz="4400" b="1" dirty="0">
                <a:solidFill>
                  <a:schemeClr val="accent2"/>
                </a:solidFill>
              </a:rPr>
              <a:t> Day-12</a:t>
            </a:r>
            <a:endParaRPr lang="en-US" b="1" i="0" dirty="0">
              <a:solidFill>
                <a:srgbClr val="282C34"/>
              </a:solidFill>
              <a:effectLst/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389529"/>
            <a:ext cx="10515600" cy="244736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a popular library for handling routing in React applications. </a:t>
            </a:r>
          </a:p>
          <a:p>
            <a:r>
              <a:rPr lang="en-US" b="0" i="0" dirty="0">
                <a:effectLst/>
                <a:latin typeface="Söhne"/>
              </a:rPr>
              <a:t>It allows you to build single-page applications (SPAs) with multiple views, where each view corresponds to a specific URL or route.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Home v6.18.0 | React Router</a:t>
            </a:r>
            <a:endParaRPr lang="en-US" sz="2400" b="0" i="0" dirty="0">
              <a:effectLst/>
              <a:latin typeface="Söhne"/>
            </a:endParaRP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316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B90B-F2D6-4848-96FC-E4BDBCC6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3139"/>
            <a:ext cx="10515600" cy="39917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Day-13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	-&gt; (1)React router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dom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assignment (develop menu route in 			template)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	-&gt; (2)create submenu(toggle state) and link route to subpage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3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CFDE-F92A-43F1-B8CC-7B303C19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State Management 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Zustand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 		day-14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AA42-E107-4AFC-88D2-8DC9472C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management library for global state</a:t>
            </a:r>
          </a:p>
          <a:p>
            <a:pPr marL="0" indent="0">
              <a:buNone/>
            </a:pPr>
            <a:r>
              <a:rPr lang="en-US" sz="2000" dirty="0" err="1">
                <a:hlinkClick r:id="rId2"/>
              </a:rPr>
              <a:t>Zustand</a:t>
            </a:r>
            <a:r>
              <a:rPr lang="en-US" sz="2000" dirty="0">
                <a:hlinkClick r:id="rId2"/>
              </a:rPr>
              <a:t> Documentation (pmnd.rs)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zustand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create store</a:t>
            </a:r>
          </a:p>
          <a:p>
            <a:pPr marL="0" indent="0">
              <a:buNone/>
            </a:pPr>
            <a:r>
              <a:rPr lang="en-US" dirty="0"/>
              <a:t>	3. use store in desire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Assignment -&gt; increase, decrease count from different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6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CFDE-F92A-43F1-B8CC-7B303C19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ReactQuery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							day-15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AA42-E107-4AFC-88D2-8DC9472C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4163"/>
          </a:xfrm>
        </p:spPr>
        <p:txBody>
          <a:bodyPr/>
          <a:lstStyle/>
          <a:p>
            <a:r>
              <a:rPr lang="en-US" dirty="0"/>
              <a:t>Data fetching library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hlinkClick r:id="rId2"/>
              </a:rPr>
              <a:t>Overview | </a:t>
            </a:r>
            <a:r>
              <a:rPr lang="en-US" sz="2000" dirty="0" err="1">
                <a:hlinkClick r:id="rId2"/>
              </a:rPr>
              <a:t>TanStack</a:t>
            </a:r>
            <a:r>
              <a:rPr lang="en-US" sz="2000" dirty="0">
                <a:hlinkClick r:id="rId2"/>
              </a:rPr>
              <a:t> Query Docs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npm</a:t>
            </a:r>
            <a:r>
              <a:rPr lang="en-US" dirty="0"/>
              <a:t> install react-query</a:t>
            </a:r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b="0" dirty="0">
                <a:effectLst/>
              </a:rPr>
              <a:t>Create a client</a:t>
            </a:r>
          </a:p>
          <a:p>
            <a:pPr marL="0" indent="0">
              <a:buNone/>
            </a:pPr>
            <a:r>
              <a:rPr lang="en-US" dirty="0"/>
              <a:t>	3. Provide the client</a:t>
            </a:r>
          </a:p>
          <a:p>
            <a:pPr marL="0" indent="0">
              <a:buNone/>
            </a:pPr>
            <a:r>
              <a:rPr lang="en-US" dirty="0"/>
              <a:t>	4. Access the client </a:t>
            </a:r>
          </a:p>
          <a:p>
            <a:pPr marL="0" indent="0">
              <a:buNone/>
            </a:pPr>
            <a:r>
              <a:rPr lang="en-US" dirty="0"/>
              <a:t>	5. Queries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Assignment -&gt; add loading spinner when fetching data</a:t>
            </a:r>
          </a:p>
        </p:txBody>
      </p:sp>
    </p:spTree>
    <p:extLst>
      <p:ext uri="{BB962C8B-B14F-4D97-AF65-F5344CB8AC3E}">
        <p14:creationId xmlns:p14="http://schemas.microsoft.com/office/powerpoint/2010/main" val="143724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156CEF-9D62-4038-B9FF-E80445A2D0DE}"/>
              </a:ext>
            </a:extLst>
          </p:cNvPr>
          <p:cNvSpPr/>
          <p:nvPr/>
        </p:nvSpPr>
        <p:spPr>
          <a:xfrm>
            <a:off x="88777" y="63205"/>
            <a:ext cx="12191999" cy="6857999"/>
          </a:xfrm>
          <a:prstGeom prst="rect">
            <a:avLst/>
          </a:prstGeom>
          <a:blipFill dpi="0" rotWithShape="1">
            <a:blip r:embed="rId2" cstate="print">
              <a:alphaModFix amt="21000"/>
            </a:blip>
            <a:srcRect/>
            <a:stretch>
              <a:fillRect b="-1349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14353-B3B3-42FC-8CAB-4E02A872FA15}"/>
              </a:ext>
            </a:extLst>
          </p:cNvPr>
          <p:cNvSpPr txBox="1"/>
          <p:nvPr/>
        </p:nvSpPr>
        <p:spPr>
          <a:xfrm>
            <a:off x="4354693" y="2990416"/>
            <a:ext cx="3660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dobe Fangsong Std R" panose="02020400000000000000" pitchFamily="18" charset="-128"/>
                <a:cs typeface="Arial" panose="020B0604020202020204" pitchFamily="34" charset="0"/>
              </a:rPr>
              <a:t>Thank You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Letter Gothic Std" panose="020B0409020202030304" pitchFamily="49" charset="0"/>
              <a:ea typeface="Adobe Fangsong Std R" panose="02020400000000000000" pitchFamily="18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6C968-2DE6-4D44-95B7-AC9B55088292}"/>
              </a:ext>
            </a:extLst>
          </p:cNvPr>
          <p:cNvSpPr/>
          <p:nvPr/>
        </p:nvSpPr>
        <p:spPr>
          <a:xfrm>
            <a:off x="2601798" y="2300140"/>
            <a:ext cx="6994689" cy="22907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Logo-for-email.gif">
            <a:extLst>
              <a:ext uri="{FF2B5EF4-FFF2-40B4-BE49-F238E27FC236}">
                <a16:creationId xmlns:a16="http://schemas.microsoft.com/office/drawing/2014/main" id="{982DEEB4-C14A-436D-A864-AE55E5673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38998B-1A3B-4E21-88BF-57B090140624}"/>
              </a:ext>
            </a:extLst>
          </p:cNvPr>
          <p:cNvSpPr txBox="1"/>
          <p:nvPr/>
        </p:nvSpPr>
        <p:spPr>
          <a:xfrm>
            <a:off x="8100127" y="6057910"/>
            <a:ext cx="409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tter Gothic Std" panose="020B0409020202030304" pitchFamily="49" charset="0"/>
              </a:rPr>
              <a:t>Talent Professional Program</a:t>
            </a:r>
          </a:p>
        </p:txBody>
      </p:sp>
    </p:spTree>
    <p:extLst>
      <p:ext uri="{BB962C8B-B14F-4D97-AF65-F5344CB8AC3E}">
        <p14:creationId xmlns:p14="http://schemas.microsoft.com/office/powerpoint/2010/main" val="110979642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2189C8-9A15-43DC-0031-45CED204B94B}"/>
              </a:ext>
            </a:extLst>
          </p:cNvPr>
          <p:cNvSpPr txBox="1">
            <a:spLocks/>
          </p:cNvSpPr>
          <p:nvPr/>
        </p:nvSpPr>
        <p:spPr>
          <a:xfrm>
            <a:off x="493332" y="554572"/>
            <a:ext cx="9151091" cy="8989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2"/>
                </a:solidFill>
              </a:rPr>
              <a:t>Introduce Some ES6 features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B96739-AA45-F09D-5CC4-7A330CA4E19F}"/>
              </a:ext>
            </a:extLst>
          </p:cNvPr>
          <p:cNvSpPr txBox="1">
            <a:spLocks/>
          </p:cNvSpPr>
          <p:nvPr/>
        </p:nvSpPr>
        <p:spPr>
          <a:xfrm>
            <a:off x="744069" y="1547030"/>
            <a:ext cx="10443884" cy="48268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Scope(</a:t>
            </a:r>
            <a:r>
              <a:rPr lang="en-US" sz="2800" dirty="0"/>
              <a:t>var, let, const)</a:t>
            </a:r>
          </a:p>
          <a:p>
            <a:r>
              <a:rPr lang="en-US" dirty="0"/>
              <a:t>Default Parameters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Template Literals</a:t>
            </a:r>
          </a:p>
          <a:p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Destructuring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Assignment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Object Literals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Arrow Functions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Modules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Map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Filter</a:t>
            </a:r>
          </a:p>
          <a:p>
            <a:r>
              <a:rPr lang="en-US">
                <a:solidFill>
                  <a:srgbClr val="242424"/>
                </a:solidFill>
                <a:latin typeface="source-serif-pro"/>
              </a:rPr>
              <a:t>Reduce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23" name="Picture 22" descr="Logo-for-email.gif">
            <a:extLst>
              <a:ext uri="{FF2B5EF4-FFF2-40B4-BE49-F238E27FC236}">
                <a16:creationId xmlns:a16="http://schemas.microsoft.com/office/drawing/2014/main" id="{7E5CE43F-DDAE-9C34-8528-00F7C0FD6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82" y="218938"/>
            <a:ext cx="2465111" cy="6685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8E466-51C8-488C-9A94-54FA63425E95}"/>
              </a:ext>
            </a:extLst>
          </p:cNvPr>
          <p:cNvSpPr txBox="1"/>
          <p:nvPr/>
        </p:nvSpPr>
        <p:spPr>
          <a:xfrm>
            <a:off x="6338047" y="3059668"/>
            <a:ext cx="484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Day-1, Day-2, Day-3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9DE8-2628-4DA4-AC37-9BCD8482AF2D}"/>
              </a:ext>
            </a:extLst>
          </p:cNvPr>
          <p:cNvSpPr txBox="1"/>
          <p:nvPr/>
        </p:nvSpPr>
        <p:spPr>
          <a:xfrm>
            <a:off x="6508377" y="3676397"/>
            <a:ext cx="395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Assignment 1,2,3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questioins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178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2189C8-9A15-43DC-0031-45CED204B94B}"/>
              </a:ext>
            </a:extLst>
          </p:cNvPr>
          <p:cNvSpPr txBox="1">
            <a:spLocks/>
          </p:cNvSpPr>
          <p:nvPr/>
        </p:nvSpPr>
        <p:spPr>
          <a:xfrm>
            <a:off x="493332" y="554572"/>
            <a:ext cx="9151091" cy="8989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2"/>
                </a:solidFill>
              </a:rPr>
              <a:t>Introduction to React			Day-4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B96739-AA45-F09D-5CC4-7A330CA4E19F}"/>
              </a:ext>
            </a:extLst>
          </p:cNvPr>
          <p:cNvSpPr txBox="1">
            <a:spLocks/>
          </p:cNvSpPr>
          <p:nvPr/>
        </p:nvSpPr>
        <p:spPr>
          <a:xfrm>
            <a:off x="744069" y="1547031"/>
            <a:ext cx="10443884" cy="3763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JavaScript library for building user interfaces.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Developed by Facebook.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Used for building single-page applications and reusable UI components.</a:t>
            </a:r>
          </a:p>
        </p:txBody>
      </p:sp>
      <p:pic>
        <p:nvPicPr>
          <p:cNvPr id="23" name="Picture 22" descr="Logo-for-email.gif">
            <a:extLst>
              <a:ext uri="{FF2B5EF4-FFF2-40B4-BE49-F238E27FC236}">
                <a16:creationId xmlns:a16="http://schemas.microsoft.com/office/drawing/2014/main" id="{7E5CE43F-DDAE-9C34-8528-00F7C0FD6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82" y="218938"/>
            <a:ext cx="2465111" cy="6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31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2189C8-9A15-43DC-0031-45CED204B94B}"/>
              </a:ext>
            </a:extLst>
          </p:cNvPr>
          <p:cNvSpPr txBox="1">
            <a:spLocks/>
          </p:cNvSpPr>
          <p:nvPr/>
        </p:nvSpPr>
        <p:spPr>
          <a:xfrm>
            <a:off x="493332" y="554572"/>
            <a:ext cx="10694621" cy="8989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0" dirty="0">
                <a:solidFill>
                  <a:schemeClr val="accent2"/>
                </a:solidFill>
                <a:effectLst/>
              </a:rPr>
              <a:t>Setting Up a React Environment	</a:t>
            </a:r>
            <a:r>
              <a:rPr lang="en-US" sz="4800" b="1" dirty="0">
                <a:solidFill>
                  <a:schemeClr val="accent2"/>
                </a:solidFill>
              </a:rPr>
              <a:t> Day-4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B96739-AA45-F09D-5CC4-7A330CA4E19F}"/>
              </a:ext>
            </a:extLst>
          </p:cNvPr>
          <p:cNvSpPr txBox="1">
            <a:spLocks/>
          </p:cNvSpPr>
          <p:nvPr/>
        </p:nvSpPr>
        <p:spPr>
          <a:xfrm>
            <a:off x="744069" y="1547031"/>
            <a:ext cx="10443884" cy="3763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Node.js and </a:t>
            </a:r>
            <a:r>
              <a:rPr lang="en-US" b="0" i="0" dirty="0" err="1">
                <a:effectLst/>
                <a:latin typeface="Söhne"/>
              </a:rPr>
              <a:t>npm</a:t>
            </a:r>
            <a:r>
              <a:rPr lang="en-US" b="0" i="0" dirty="0">
                <a:effectLst/>
                <a:latin typeface="Söhne"/>
              </a:rPr>
              <a:t> installation.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Create React App or manual setup.</a:t>
            </a:r>
          </a:p>
        </p:txBody>
      </p:sp>
      <p:pic>
        <p:nvPicPr>
          <p:cNvPr id="23" name="Picture 22" descr="Logo-for-email.gif">
            <a:extLst>
              <a:ext uri="{FF2B5EF4-FFF2-40B4-BE49-F238E27FC236}">
                <a16:creationId xmlns:a16="http://schemas.microsoft.com/office/drawing/2014/main" id="{7E5CE43F-DDAE-9C34-8528-00F7C0FD6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482" y="218938"/>
            <a:ext cx="2465111" cy="6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47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723119" cy="8271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Use Module						</a:t>
            </a:r>
            <a:r>
              <a:rPr lang="en-US" sz="4400" b="1" dirty="0">
                <a:solidFill>
                  <a:schemeClr val="accent2"/>
                </a:solidFill>
              </a:rPr>
              <a:t> Day-5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389529"/>
            <a:ext cx="10515600" cy="51816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modules are typically used to organize and encapsulate code into separate files.</a:t>
            </a:r>
          </a:p>
          <a:p>
            <a:r>
              <a:rPr lang="en-US" dirty="0"/>
              <a:t>M</a:t>
            </a:r>
            <a:r>
              <a:rPr lang="en-US" b="0" i="0" dirty="0">
                <a:effectLst/>
              </a:rPr>
              <a:t>aking your codebase more maintainable and easier to work with.</a:t>
            </a:r>
          </a:p>
          <a:p>
            <a:r>
              <a:rPr lang="en-US" b="0" i="0" dirty="0">
                <a:effectLst/>
              </a:rPr>
              <a:t>Can create modules for components, utility functions, styles, or any other pieces of code. </a:t>
            </a:r>
            <a:endParaRPr lang="en-US" dirty="0">
              <a:ea typeface="Cambria" panose="02040503050406030204" pitchFamily="18" charset="0"/>
            </a:endParaRP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88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192601" cy="8271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Extracting Components			</a:t>
            </a:r>
            <a:r>
              <a:rPr lang="en-US" sz="4400" b="1" dirty="0">
                <a:solidFill>
                  <a:schemeClr val="accent2"/>
                </a:solidFill>
              </a:rPr>
              <a:t> Day-5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389530"/>
            <a:ext cx="10515600" cy="111162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extract the component to reuse in different parts of your application by importing it and including it in the JSX of other components.</a:t>
            </a:r>
            <a:endParaRPr lang="en-US" dirty="0">
              <a:ea typeface="Cambria" panose="02040503050406030204" pitchFamily="18" charset="0"/>
            </a:endParaRP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658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292813" cy="8271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States							</a:t>
            </a:r>
            <a:r>
              <a:rPr lang="en-US" sz="4400" b="1" dirty="0">
                <a:solidFill>
                  <a:schemeClr val="accent2"/>
                </a:solidFill>
              </a:rPr>
              <a:t> Day-6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389529"/>
            <a:ext cx="10515600" cy="247425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allows components to store and manage their own data. States are used to keep track of information that can change over time and affect the rendering of the component.</a:t>
            </a: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682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192601" cy="82718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Dependency props				</a:t>
            </a:r>
            <a:r>
              <a:rPr lang="en-US" sz="4400" b="1" dirty="0">
                <a:solidFill>
                  <a:schemeClr val="accent2"/>
                </a:solidFill>
              </a:rPr>
              <a:t> Day-6</a:t>
            </a:r>
            <a:endParaRPr lang="en-US" b="1" i="0" dirty="0">
              <a:solidFill>
                <a:srgbClr val="282C34"/>
              </a:solidFill>
              <a:effectLst/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389529"/>
            <a:ext cx="10515600" cy="232185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To pass dependency props to a child component, include them as attributes when rendering the child component in the parent component's JSX.</a:t>
            </a:r>
          </a:p>
          <a:p>
            <a:r>
              <a:rPr lang="en-US" dirty="0">
                <a:ea typeface="Cambria" panose="02040503050406030204" pitchFamily="18" charset="0"/>
              </a:rPr>
              <a:t>Access dependency props by using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Cambria" panose="02040503050406030204" pitchFamily="18" charset="0"/>
              </a:rPr>
              <a:t>props</a:t>
            </a:r>
            <a:r>
              <a:rPr lang="en-US" dirty="0">
                <a:ea typeface="Cambria" panose="02040503050406030204" pitchFamily="18" charset="0"/>
              </a:rPr>
              <a:t> object.</a:t>
            </a: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255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86CD-F786-69BD-8663-AFBA017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371580"/>
            <a:ext cx="9192601" cy="8271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Events					</a:t>
            </a:r>
            <a:r>
              <a:rPr lang="en-US" sz="4400" b="1" dirty="0">
                <a:solidFill>
                  <a:schemeClr val="accent2"/>
                </a:solidFill>
              </a:rPr>
              <a:t> Day-7, Day-8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2712-6486-C650-30E9-EDD74E80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389529"/>
            <a:ext cx="10515600" cy="203947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click</a:t>
            </a:r>
          </a:p>
          <a:p>
            <a:r>
              <a:rPr lang="en-US" b="0" i="0" dirty="0">
                <a:effectLst/>
              </a:rPr>
              <a:t>mouseover</a:t>
            </a:r>
          </a:p>
          <a:p>
            <a:r>
              <a:rPr lang="en-US" b="0" i="0" dirty="0">
                <a:effectLst/>
              </a:rPr>
              <a:t>input change </a:t>
            </a:r>
            <a:r>
              <a:rPr lang="en-US" b="0" i="0" dirty="0" err="1">
                <a:effectLst/>
              </a:rPr>
              <a:t>etc</a:t>
            </a:r>
            <a:r>
              <a:rPr lang="en-US" b="0" i="0" dirty="0">
                <a:effectLst/>
              </a:rPr>
              <a:t>….</a:t>
            </a:r>
            <a:endParaRPr lang="en-US" dirty="0">
              <a:ea typeface="Cambria" panose="02040503050406030204" pitchFamily="18" charset="0"/>
            </a:endParaRPr>
          </a:p>
        </p:txBody>
      </p:sp>
      <p:pic>
        <p:nvPicPr>
          <p:cNvPr id="4" name="Picture 3" descr="Logo-for-email.gif">
            <a:extLst>
              <a:ext uri="{FF2B5EF4-FFF2-40B4-BE49-F238E27FC236}">
                <a16:creationId xmlns:a16="http://schemas.microsoft.com/office/drawing/2014/main" id="{7EBC0E7E-302B-F58C-08D3-4C8C3A3AB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23" y="218938"/>
            <a:ext cx="2350170" cy="5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01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36574</TotalTime>
  <Words>586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</vt:lpstr>
      <vt:lpstr>Georgia</vt:lpstr>
      <vt:lpstr>Letter Gothic Std</vt:lpstr>
      <vt:lpstr>Söhne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Use Module       Day-5</vt:lpstr>
      <vt:lpstr>Extracting Components    Day-5</vt:lpstr>
      <vt:lpstr>States        Day-6</vt:lpstr>
      <vt:lpstr>Dependency props     Day-6</vt:lpstr>
      <vt:lpstr>Events      Day-7, Day-8</vt:lpstr>
      <vt:lpstr>Form Handling     Day-8</vt:lpstr>
      <vt:lpstr>React hooks      Day-9</vt:lpstr>
      <vt:lpstr>Context         Day-10</vt:lpstr>
      <vt:lpstr>Data Fetching      Day-11</vt:lpstr>
      <vt:lpstr>React Router Dom v6     Day-12</vt:lpstr>
      <vt:lpstr>Day-13   -&gt; (1)React router dom assignment (develop menu route in    template)  -&gt; (2)create submenu(toggle state) and link route to subpage </vt:lpstr>
      <vt:lpstr>State Management (Zustand)   day-14</vt:lpstr>
      <vt:lpstr>ReactQuery       day-15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 Mon Myint Thu</dc:creator>
  <cp:lastModifiedBy>acer</cp:lastModifiedBy>
  <cp:revision>2872</cp:revision>
  <dcterms:created xsi:type="dcterms:W3CDTF">2018-01-08T04:57:18Z</dcterms:created>
  <dcterms:modified xsi:type="dcterms:W3CDTF">2023-11-14T10:32:31Z</dcterms:modified>
</cp:coreProperties>
</file>