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2" r:id="rId7"/>
    <p:sldId id="265" r:id="rId8"/>
    <p:sldId id="260" r:id="rId9"/>
    <p:sldId id="272" r:id="rId10"/>
    <p:sldId id="270" r:id="rId11"/>
    <p:sldId id="266" r:id="rId12"/>
    <p:sldId id="267" r:id="rId13"/>
    <p:sldId id="268" r:id="rId14"/>
    <p:sldId id="274" r:id="rId15"/>
    <p:sldId id="264" r:id="rId16"/>
    <p:sldId id="263" r:id="rId17"/>
    <p:sldId id="261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15A054-634C-4491-86A7-2D79535A2192}">
          <p14:sldIdLst>
            <p14:sldId id="256"/>
            <p14:sldId id="257"/>
            <p14:sldId id="271"/>
            <p14:sldId id="258"/>
            <p14:sldId id="259"/>
            <p14:sldId id="262"/>
            <p14:sldId id="265"/>
            <p14:sldId id="260"/>
            <p14:sldId id="272"/>
            <p14:sldId id="270"/>
            <p14:sldId id="266"/>
            <p14:sldId id="267"/>
            <p14:sldId id="268"/>
            <p14:sldId id="274"/>
            <p14:sldId id="264"/>
            <p14:sldId id="263"/>
            <p14:sldId id="261"/>
          </p14:sldIdLst>
        </p14:section>
        <p14:section name="Untitled Section" id="{A26EA321-3C0F-471C-85F8-190A44B1DB85}">
          <p14:sldIdLst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76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735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E495-8876-40AE-98A9-411DF3836EFE}" type="datetimeFigureOut">
              <a:rPr lang="en-US" smtClean="0"/>
              <a:t>17/05/2017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A0902F-4CA5-4202-903C-7C375B31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ohanrao91.blogspot.com/2015/05/tfi-restaurant-revenue-prediction.html" TargetMode="External"/><Relationship Id="rId2" Type="http://schemas.openxmlformats.org/officeDocument/2006/relationships/hyperlink" Target="https://www.kaggle.com/c/restaurant-revenue-predi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92495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Restaurant Revenue Prediction using Machine Learning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9095" y="3985146"/>
            <a:ext cx="3795516" cy="2238233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Rajani</a:t>
            </a:r>
            <a:r>
              <a:rPr lang="en-US" b="1" dirty="0"/>
              <a:t> </a:t>
            </a:r>
            <a:r>
              <a:rPr lang="en-US" b="1" dirty="0" err="1"/>
              <a:t>Suryavanshi</a:t>
            </a:r>
            <a:endParaRPr lang="en-US" b="1" dirty="0"/>
          </a:p>
          <a:p>
            <a:pPr algn="ctr"/>
            <a:r>
              <a:rPr lang="en-US" b="1" dirty="0" err="1"/>
              <a:t>Toshit</a:t>
            </a:r>
            <a:r>
              <a:rPr lang="en-US" b="1" dirty="0"/>
              <a:t> </a:t>
            </a:r>
            <a:r>
              <a:rPr lang="en-US" b="1" dirty="0" err="1"/>
              <a:t>Patil</a:t>
            </a:r>
            <a:endParaRPr lang="en-US" b="1" dirty="0"/>
          </a:p>
          <a:p>
            <a:pPr algn="ctr"/>
            <a:r>
              <a:rPr lang="en-US" b="1" dirty="0"/>
              <a:t>Gaurav Wani</a:t>
            </a:r>
          </a:p>
          <a:p>
            <a:pPr algn="ctr"/>
            <a:r>
              <a:rPr lang="en-US" b="1" dirty="0"/>
              <a:t>Under the guidance of: -</a:t>
            </a:r>
          </a:p>
          <a:p>
            <a:pPr algn="ctr"/>
            <a:r>
              <a:rPr lang="en-US" b="1" dirty="0"/>
              <a:t>Prof. </a:t>
            </a:r>
            <a:r>
              <a:rPr lang="en-US" b="1" dirty="0" err="1"/>
              <a:t>Meiliu</a:t>
            </a:r>
            <a:r>
              <a:rPr lang="en-US" b="1" dirty="0"/>
              <a:t> Lu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808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9705"/>
            <a:ext cx="8915400" cy="1481797"/>
          </a:xfrm>
        </p:spPr>
        <p:txBody>
          <a:bodyPr/>
          <a:lstStyle/>
          <a:p>
            <a:r>
              <a:rPr lang="en-US" dirty="0"/>
              <a:t>Since the training dataset is very small and we have to make the best out of what is available, we required a lot data preprocessing.</a:t>
            </a:r>
          </a:p>
          <a:p>
            <a:r>
              <a:rPr lang="en-US" dirty="0"/>
              <a:t>This was the most difficult step of our Project.</a:t>
            </a:r>
          </a:p>
          <a:p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48" y="3221502"/>
            <a:ext cx="4913728" cy="327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6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0498"/>
            <a:ext cx="8915400" cy="4001924"/>
          </a:xfrm>
        </p:spPr>
        <p:txBody>
          <a:bodyPr/>
          <a:lstStyle/>
          <a:p>
            <a:r>
              <a:rPr lang="en-US" b="1" dirty="0"/>
              <a:t>Formatted Open-Date </a:t>
            </a:r>
            <a:r>
              <a:rPr lang="en-US" dirty="0"/>
              <a:t>into three columns date, month and year. Using Boruta package, we found that year plays crucial role in predicting the revenue.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44505"/>
              </p:ext>
            </p:extLst>
          </p:nvPr>
        </p:nvGraphicFramePr>
        <p:xfrm>
          <a:off x="5121397" y="2900159"/>
          <a:ext cx="32207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745">
                  <a:extLst>
                    <a:ext uri="{9D8B030D-6E8A-4147-A177-3AD203B41FA5}">
                      <a16:colId xmlns:a16="http://schemas.microsoft.com/office/drawing/2014/main" val="145291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 (mm/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yyyy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3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07/17/1999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6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03/09/2013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9572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45655"/>
              </p:ext>
            </p:extLst>
          </p:nvPr>
        </p:nvGraphicFramePr>
        <p:xfrm>
          <a:off x="2589212" y="4798702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492280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0513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82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5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7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97398"/>
                  </a:ext>
                </a:extLst>
              </a:tr>
            </a:tbl>
          </a:graphicData>
        </a:graphic>
      </p:graphicFrame>
      <p:sp>
        <p:nvSpPr>
          <p:cNvPr id="8" name="Arrow: Down 7"/>
          <p:cNvSpPr/>
          <p:nvPr/>
        </p:nvSpPr>
        <p:spPr>
          <a:xfrm>
            <a:off x="6346525" y="4076793"/>
            <a:ext cx="770487" cy="657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25638" y="919532"/>
            <a:ext cx="8970718" cy="656050"/>
          </a:xfrm>
        </p:spPr>
        <p:txBody>
          <a:bodyPr>
            <a:noAutofit/>
          </a:bodyPr>
          <a:lstStyle/>
          <a:p>
            <a:r>
              <a:rPr lang="en-US" sz="2000" dirty="0"/>
              <a:t>To over-ride issue with an </a:t>
            </a:r>
            <a:r>
              <a:rPr lang="en-US" sz="2000" b="1" dirty="0"/>
              <a:t>additional type </a:t>
            </a:r>
            <a:r>
              <a:rPr lang="en-US" sz="2000" dirty="0"/>
              <a:t>in test data, we have replaced MB with FC and DT with IL.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762" y="1758462"/>
            <a:ext cx="6228470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25638" y="919532"/>
            <a:ext cx="8970718" cy="656050"/>
          </a:xfrm>
        </p:spPr>
        <p:txBody>
          <a:bodyPr>
            <a:noAutofit/>
          </a:bodyPr>
          <a:lstStyle/>
          <a:p>
            <a:r>
              <a:rPr lang="en-US" sz="2000" b="1" dirty="0"/>
              <a:t>Removed outliers </a:t>
            </a:r>
            <a:r>
              <a:rPr lang="en-US" sz="2000" dirty="0"/>
              <a:t>in revenue column.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638" y="1575582"/>
            <a:ext cx="8745636" cy="46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25638" y="919532"/>
            <a:ext cx="8970718" cy="656050"/>
          </a:xfrm>
        </p:spPr>
        <p:txBody>
          <a:bodyPr>
            <a:noAutofit/>
          </a:bodyPr>
          <a:lstStyle/>
          <a:p>
            <a:r>
              <a:rPr lang="en-US" sz="2000" b="1" dirty="0"/>
              <a:t>Converting all the selected train and test data into numeric.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3924"/>
            <a:ext cx="8915400" cy="13129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Converted categorical data into numeric.</a:t>
            </a:r>
          </a:p>
          <a:p>
            <a:r>
              <a:rPr lang="en-US" dirty="0"/>
              <a:t>The predictor’s input must be numeric, hence converted all the selected data columns into numeric.</a:t>
            </a:r>
          </a:p>
          <a:p>
            <a:r>
              <a:rPr lang="en-US" dirty="0"/>
              <a:t>Boruta package for feature selection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25638" y="3703037"/>
            <a:ext cx="8970718" cy="656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/>
              <a:t>Other Pre-Processing Approaches tried and in-efficient.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212" y="4557871"/>
            <a:ext cx="8915400" cy="131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Mice Imputation for removing Zeroes </a:t>
            </a:r>
          </a:p>
          <a:p>
            <a:r>
              <a:rPr lang="en-US" dirty="0"/>
              <a:t>Reducing values of Obfuscated P-variables</a:t>
            </a:r>
          </a:p>
          <a:p>
            <a:r>
              <a:rPr lang="en-US" dirty="0"/>
              <a:t>Principal Component Analysis of P-variables</a:t>
            </a:r>
          </a:p>
        </p:txBody>
      </p:sp>
    </p:spTree>
    <p:extLst>
      <p:ext uri="{BB962C8B-B14F-4D97-AF65-F5344CB8AC3E}">
        <p14:creationId xmlns:p14="http://schemas.microsoft.com/office/powerpoint/2010/main" val="103387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0774"/>
          </a:xfrm>
        </p:spPr>
        <p:txBody>
          <a:bodyPr/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206" y="1679944"/>
            <a:ext cx="9591406" cy="423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Support Vector Machine</a:t>
            </a:r>
            <a:r>
              <a:rPr lang="en-US" dirty="0"/>
              <a:t> can be applied not only to classification problems but also to the case of regression.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Model in R using SVM: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fit&lt;- </a:t>
            </a:r>
            <a:r>
              <a:rPr lang="en-US" dirty="0" err="1"/>
              <a:t>svm</a:t>
            </a:r>
            <a:r>
              <a:rPr lang="en-US" dirty="0"/>
              <a:t>(x=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train_cols</a:t>
            </a:r>
            <a:r>
              <a:rPr lang="en-US" dirty="0"/>
              <a:t>),y=</a:t>
            </a:r>
            <a:r>
              <a:rPr lang="en-US" dirty="0" err="1"/>
              <a:t>labels,cost</a:t>
            </a:r>
            <a:r>
              <a:rPr lang="en-US" dirty="0"/>
              <a:t>=10,scale=</a:t>
            </a:r>
            <a:r>
              <a:rPr lang="en-US" dirty="0" err="1"/>
              <a:t>TRUE,type</a:t>
            </a:r>
            <a:r>
              <a:rPr lang="en-US" dirty="0"/>
              <a:t>="eps-regression")</a:t>
            </a:r>
          </a:p>
          <a:p>
            <a:pPr marL="0" indent="0">
              <a:buNone/>
            </a:pPr>
            <a:r>
              <a:rPr lang="en-US" dirty="0" err="1"/>
              <a:t>predict_svm</a:t>
            </a:r>
            <a:r>
              <a:rPr lang="en-US" dirty="0"/>
              <a:t>&lt;-</a:t>
            </a:r>
            <a:r>
              <a:rPr lang="en-US" dirty="0" err="1"/>
              <a:t>as.data.frame</a:t>
            </a:r>
            <a:r>
              <a:rPr lang="en-US" dirty="0"/>
              <a:t>(predict(</a:t>
            </a:r>
            <a:r>
              <a:rPr lang="en-US" dirty="0" err="1"/>
              <a:t>fit,newdata</a:t>
            </a:r>
            <a:r>
              <a:rPr lang="en-US" dirty="0"/>
              <a:t>=</a:t>
            </a:r>
            <a:r>
              <a:rPr lang="en-US" dirty="0" err="1"/>
              <a:t>testdata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RMSE Value: - </a:t>
            </a:r>
          </a:p>
          <a:p>
            <a:pPr>
              <a:buAutoNum type="arabicPeriod"/>
            </a:pPr>
            <a:r>
              <a:rPr lang="en-US" dirty="0"/>
              <a:t>Public Score : 1947658.58962</a:t>
            </a:r>
          </a:p>
          <a:p>
            <a:pPr>
              <a:buAutoNum type="arabicPeriod"/>
            </a:pPr>
            <a:r>
              <a:rPr lang="en-US" dirty="0"/>
              <a:t>Private Score: 2259411.40638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7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4327"/>
          </a:xfrm>
        </p:spPr>
        <p:txBody>
          <a:bodyPr/>
          <a:lstStyle/>
          <a:p>
            <a:r>
              <a:rPr lang="en-US" dirty="0"/>
              <a:t>Random Forest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383" y="2077329"/>
            <a:ext cx="9734088" cy="3777622"/>
          </a:xfrm>
        </p:spPr>
        <p:txBody>
          <a:bodyPr>
            <a:normAutofit/>
          </a:bodyPr>
          <a:lstStyle/>
          <a:p>
            <a:r>
              <a:rPr lang="en-US" dirty="0"/>
              <a:t>Random Forest is one of the best useful technique used for multiple decision tree generation.</a:t>
            </a:r>
          </a:p>
          <a:p>
            <a:r>
              <a:rPr lang="en-US" dirty="0"/>
              <a:t>Since our dataset contains lots of attributes to consider for the prediction, we built the model with it.</a:t>
            </a:r>
          </a:p>
          <a:p>
            <a:pPr marL="0" indent="0">
              <a:buNone/>
            </a:pPr>
            <a:r>
              <a:rPr lang="en-US" b="1" dirty="0"/>
              <a:t>Model in R using Random Forest: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rf</a:t>
            </a:r>
            <a:r>
              <a:rPr lang="en-US" dirty="0"/>
              <a:t> = </a:t>
            </a:r>
            <a:r>
              <a:rPr lang="en-US" dirty="0" err="1"/>
              <a:t>cforest</a:t>
            </a:r>
            <a:r>
              <a:rPr lang="en-US" dirty="0"/>
              <a:t>(</a:t>
            </a:r>
            <a:r>
              <a:rPr lang="en-US" dirty="0" err="1"/>
              <a:t>train$revenue</a:t>
            </a:r>
            <a:r>
              <a:rPr lang="en-US" dirty="0"/>
              <a:t> ~., data = </a:t>
            </a:r>
            <a:r>
              <a:rPr lang="en-US" dirty="0" err="1"/>
              <a:t>train_cols</a:t>
            </a:r>
            <a:r>
              <a:rPr lang="en-US" dirty="0"/>
              <a:t>, controls=</a:t>
            </a:r>
            <a:r>
              <a:rPr lang="en-US" dirty="0" err="1"/>
              <a:t>cforest_unbiased</a:t>
            </a:r>
            <a:r>
              <a:rPr lang="en-US" dirty="0"/>
              <a:t>(</a:t>
            </a:r>
            <a:r>
              <a:rPr lang="en-US" dirty="0" err="1"/>
              <a:t>ntree</a:t>
            </a:r>
            <a:r>
              <a:rPr lang="en-US" dirty="0"/>
              <a:t>=1000))</a:t>
            </a:r>
          </a:p>
          <a:p>
            <a:pPr marL="0" indent="0">
              <a:buNone/>
            </a:pPr>
            <a:r>
              <a:rPr lang="en-US" dirty="0"/>
              <a:t>Prediction = predict(</a:t>
            </a:r>
            <a:r>
              <a:rPr lang="en-US" dirty="0" err="1"/>
              <a:t>rf</a:t>
            </a:r>
            <a:r>
              <a:rPr lang="en-US" dirty="0"/>
              <a:t>, </a:t>
            </a:r>
            <a:r>
              <a:rPr lang="en-US" dirty="0" err="1"/>
              <a:t>testdata</a:t>
            </a:r>
            <a:r>
              <a:rPr lang="en-US" dirty="0"/>
              <a:t>, OOB=TRUE, type = "response") </a:t>
            </a:r>
          </a:p>
          <a:p>
            <a:r>
              <a:rPr lang="en-US" dirty="0"/>
              <a:t>RMSE Value :- </a:t>
            </a:r>
          </a:p>
          <a:p>
            <a:pPr>
              <a:buAutoNum type="arabicPeriod"/>
            </a:pPr>
            <a:r>
              <a:rPr lang="en-US" dirty="0"/>
              <a:t>Public Score : 1847620.47650 </a:t>
            </a:r>
          </a:p>
          <a:p>
            <a:pPr>
              <a:buAutoNum type="arabicPeriod"/>
            </a:pPr>
            <a:r>
              <a:rPr lang="en-US" dirty="0"/>
              <a:t>Private Score: 2159509.40783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857"/>
          </a:xfrm>
        </p:spPr>
        <p:txBody>
          <a:bodyPr/>
          <a:lstStyle/>
          <a:p>
            <a:r>
              <a:rPr lang="en-US" dirty="0"/>
              <a:t>Gradient Boosting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9191"/>
            <a:ext cx="8915400" cy="4412031"/>
          </a:xfrm>
        </p:spPr>
        <p:txBody>
          <a:bodyPr>
            <a:normAutofit/>
          </a:bodyPr>
          <a:lstStyle/>
          <a:p>
            <a:r>
              <a:rPr lang="en-US" dirty="0"/>
              <a:t>One of the most efficient algorithm. </a:t>
            </a:r>
          </a:p>
          <a:p>
            <a:r>
              <a:rPr lang="en-US" dirty="0"/>
              <a:t>Gradient boosting = Gradient descent + Boosting</a:t>
            </a:r>
          </a:p>
          <a:p>
            <a:r>
              <a:rPr lang="en-US" dirty="0"/>
              <a:t>This is much similar to that of Ada-Boosting technique, that we introduce more of weak learner to compensate shortcomings of existing weak learner</a:t>
            </a:r>
          </a:p>
          <a:p>
            <a:r>
              <a:rPr lang="en-US" dirty="0"/>
              <a:t>Gradient boosting was introduced to handle a variety of loss function</a:t>
            </a:r>
          </a:p>
          <a:p>
            <a:r>
              <a:rPr lang="en-US" dirty="0"/>
              <a:t>Basically, consecutive trees are introduced to solve net loss of prior trees</a:t>
            </a:r>
          </a:p>
          <a:p>
            <a:r>
              <a:rPr lang="en-US" dirty="0"/>
              <a:t>Result of new trees are partially applied the entire solution</a:t>
            </a:r>
          </a:p>
          <a:p>
            <a:r>
              <a:rPr lang="en-US" dirty="0"/>
              <a:t>RMSE Value: - </a:t>
            </a:r>
          </a:p>
          <a:p>
            <a:pPr>
              <a:buAutoNum type="arabicPeriod"/>
            </a:pPr>
            <a:r>
              <a:rPr lang="en-US" dirty="0"/>
              <a:t>Public Score : 1735157.84896</a:t>
            </a:r>
          </a:p>
          <a:p>
            <a:pPr>
              <a:buAutoNum type="arabicPeriod"/>
            </a:pPr>
            <a:r>
              <a:rPr lang="en-US" dirty="0"/>
              <a:t>Private Score: 1809970.61757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9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214776" cy="1664677"/>
          </a:xfrm>
        </p:spPr>
        <p:txBody>
          <a:bodyPr/>
          <a:lstStyle/>
          <a:p>
            <a:r>
              <a:rPr lang="en-US" dirty="0"/>
              <a:t>Random Forest works the best on our preprocessed data.</a:t>
            </a:r>
          </a:p>
          <a:p>
            <a:r>
              <a:rPr lang="en-US" dirty="0"/>
              <a:t>Gradient Boosting Machine is working much better than SVM.</a:t>
            </a:r>
          </a:p>
          <a:p>
            <a:r>
              <a:rPr lang="en-US" dirty="0"/>
              <a:t>Preprocessing of data is very important. It improved our RMSE scores drastically.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25476"/>
              </p:ext>
            </p:extLst>
          </p:nvPr>
        </p:nvGraphicFramePr>
        <p:xfrm>
          <a:off x="2489200" y="3910736"/>
          <a:ext cx="81279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2299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08020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20781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7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1892936.84870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1866654.72370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93900"/>
                  </a:ext>
                </a:extLst>
              </a:tr>
              <a:tr h="50505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1765716.60593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1812835.346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5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1801175.32591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2104348.55376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1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9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“Dataset: Restaurant Revenue Prediction”, </a:t>
            </a:r>
            <a:r>
              <a:rPr lang="en-US" dirty="0">
                <a:hlinkClick r:id="rId2"/>
              </a:rPr>
              <a:t>https://www.kaggle.com/c/restaurant-revenue-prediction</a:t>
            </a:r>
            <a:r>
              <a:rPr lang="en-US" dirty="0"/>
              <a:t> </a:t>
            </a:r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 http://rohanrao91.blogspot.com/2015/05/tfi-restaurant-revenue-prediction.html</a:t>
            </a:r>
            <a:endParaRPr lang="en-US" dirty="0"/>
          </a:p>
          <a:p>
            <a:r>
              <a:rPr lang="en-US" dirty="0" err="1"/>
              <a:t>Bikash</a:t>
            </a:r>
            <a:r>
              <a:rPr lang="en-US" dirty="0"/>
              <a:t> Agrawal ,”</a:t>
            </a:r>
            <a:r>
              <a:rPr lang="en-US" i="1" dirty="0"/>
              <a:t> </a:t>
            </a:r>
            <a:r>
              <a:rPr lang="en-US" i="1" dirty="0" err="1"/>
              <a:t>Kaggle</a:t>
            </a:r>
            <a:r>
              <a:rPr lang="en-US" i="1" dirty="0"/>
              <a:t> Walkthrough: Restaurant Sales Prediction</a:t>
            </a:r>
            <a:r>
              <a:rPr lang="en-US" dirty="0"/>
              <a:t>”, Boost AI, University of Stavanger.</a:t>
            </a:r>
          </a:p>
          <a:p>
            <a:r>
              <a:rPr lang="en-US" dirty="0" err="1"/>
              <a:t>Nataasha</a:t>
            </a:r>
            <a:r>
              <a:rPr lang="en-US" dirty="0"/>
              <a:t> Raul, et al. “</a:t>
            </a:r>
            <a:r>
              <a:rPr lang="en-US" i="1" dirty="0"/>
              <a:t>Restaurant Revenue Prediction using Machine Learning</a:t>
            </a:r>
            <a:r>
              <a:rPr lang="en-US" dirty="0"/>
              <a:t>”,  International Journal of Engineering Science, Vol.6, Issue 4</a:t>
            </a:r>
          </a:p>
          <a:p>
            <a:r>
              <a:rPr lang="en-US" dirty="0" err="1"/>
              <a:t>SauptikDhar</a:t>
            </a:r>
            <a:r>
              <a:rPr lang="en-US" dirty="0"/>
              <a:t>, Vladimir </a:t>
            </a:r>
            <a:r>
              <a:rPr lang="en-US" dirty="0" err="1"/>
              <a:t>Cherkassky</a:t>
            </a:r>
            <a:r>
              <a:rPr lang="en-US" dirty="0"/>
              <a:t>, “Visualization and interpretation of SVM Classifiers”, Wiley interdisciplinary Reviews</a:t>
            </a:r>
          </a:p>
          <a:p>
            <a:r>
              <a:rPr lang="en-US" dirty="0"/>
              <a:t>V2 Maestros, “Applied </a:t>
            </a:r>
            <a:r>
              <a:rPr lang="en-US" dirty="0" err="1"/>
              <a:t>Datascience</a:t>
            </a:r>
            <a:r>
              <a:rPr lang="en-US" dirty="0"/>
              <a:t> with R”, [Lecture Notes]</a:t>
            </a:r>
          </a:p>
        </p:txBody>
      </p:sp>
    </p:spTree>
    <p:extLst>
      <p:ext uri="{BB962C8B-B14F-4D97-AF65-F5344CB8AC3E}">
        <p14:creationId xmlns:p14="http://schemas.microsoft.com/office/powerpoint/2010/main" val="234339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2191"/>
            <a:ext cx="8915400" cy="4209031"/>
          </a:xfrm>
        </p:spPr>
        <p:txBody>
          <a:bodyPr/>
          <a:lstStyle/>
          <a:p>
            <a:pPr algn="just" fontAlgn="base"/>
            <a:r>
              <a:rPr lang="en-US" dirty="0"/>
              <a:t>New restaurant sites take large investments of time and capital to get up and running. When the wrong location for a restaurant brand is chosen, the site closes within 18 months and operating losses are incurred. </a:t>
            </a:r>
          </a:p>
          <a:p>
            <a:pPr algn="just" fontAlgn="base"/>
            <a:r>
              <a:rPr lang="en-US" dirty="0"/>
              <a:t>TFI had organized a competition on </a:t>
            </a:r>
            <a:r>
              <a:rPr lang="en-US" dirty="0" err="1"/>
              <a:t>Kaggle</a:t>
            </a:r>
            <a:r>
              <a:rPr lang="en-US" dirty="0"/>
              <a:t> for prediction of restaurant’s revenue. There are 100,000 regional locations for which revenue needs to be predicted depending upon various data fields mentioned in database.</a:t>
            </a:r>
          </a:p>
          <a:p>
            <a:r>
              <a:rPr lang="en-US" dirty="0"/>
              <a:t>The main purpose of this project is to predict revenue of the restaurants in the given test dataset from the already established restaurant data by using Machine Learning Algorithms. </a:t>
            </a:r>
          </a:p>
          <a:p>
            <a:pPr algn="just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4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discussion forums which described the problem statement more in detail.</a:t>
            </a:r>
          </a:p>
          <a:p>
            <a:r>
              <a:rPr lang="en-US" dirty="0"/>
              <a:t>Found out multiple approaches that could be used to solve this challenge.</a:t>
            </a:r>
          </a:p>
          <a:p>
            <a:r>
              <a:rPr lang="en-US" dirty="0"/>
              <a:t>Helped us realize in advance that our dataset needs a lot of pre-processing.</a:t>
            </a:r>
          </a:p>
          <a:p>
            <a:r>
              <a:rPr lang="en-US" dirty="0"/>
              <a:t>Discovered the over-fitting solution submitted with 0 RMSE value.</a:t>
            </a:r>
          </a:p>
        </p:txBody>
      </p:sp>
    </p:spTree>
    <p:extLst>
      <p:ext uri="{BB962C8B-B14F-4D97-AF65-F5344CB8AC3E}">
        <p14:creationId xmlns:p14="http://schemas.microsoft.com/office/powerpoint/2010/main" val="318169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363"/>
            <a:ext cx="8915400" cy="5160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Dataset consists of following fields: -</a:t>
            </a:r>
          </a:p>
          <a:p>
            <a:pPr fontAlgn="base"/>
            <a:r>
              <a:rPr lang="en-US" b="1" dirty="0"/>
              <a:t>Id </a:t>
            </a:r>
            <a:r>
              <a:rPr lang="en-US" dirty="0"/>
              <a:t>: Restaurant id. </a:t>
            </a:r>
          </a:p>
          <a:p>
            <a:pPr fontAlgn="base"/>
            <a:r>
              <a:rPr lang="en-US" b="1" dirty="0"/>
              <a:t>Open Date</a:t>
            </a:r>
            <a:r>
              <a:rPr lang="en-US" dirty="0"/>
              <a:t> : opening date for a restaurant</a:t>
            </a:r>
          </a:p>
          <a:p>
            <a:pPr fontAlgn="base"/>
            <a:r>
              <a:rPr lang="en-US" b="1" dirty="0"/>
              <a:t>City</a:t>
            </a:r>
            <a:r>
              <a:rPr lang="en-US" dirty="0"/>
              <a:t> : City that the restaurant is in.  </a:t>
            </a:r>
          </a:p>
          <a:p>
            <a:pPr fontAlgn="base"/>
            <a:r>
              <a:rPr lang="en-US" b="1" dirty="0"/>
              <a:t>City Group</a:t>
            </a:r>
            <a:r>
              <a:rPr lang="en-US" dirty="0"/>
              <a:t>: Type of the city. Big cities, or Other. </a:t>
            </a:r>
          </a:p>
          <a:p>
            <a:pPr fontAlgn="base"/>
            <a:r>
              <a:rPr lang="en-US" b="1" dirty="0"/>
              <a:t>Type</a:t>
            </a:r>
            <a:r>
              <a:rPr lang="en-US" dirty="0"/>
              <a:t>: Type of the restaurant. </a:t>
            </a:r>
          </a:p>
          <a:p>
            <a:pPr lvl="1" fontAlgn="base"/>
            <a:r>
              <a:rPr lang="en-US" dirty="0"/>
              <a:t>FC: Food Court</a:t>
            </a:r>
          </a:p>
          <a:p>
            <a:pPr lvl="1" fontAlgn="base"/>
            <a:r>
              <a:rPr lang="en-US" dirty="0"/>
              <a:t>IL: Inline </a:t>
            </a:r>
          </a:p>
          <a:p>
            <a:pPr lvl="1" fontAlgn="base"/>
            <a:r>
              <a:rPr lang="en-US" dirty="0"/>
              <a:t>DT: Drive Thru</a:t>
            </a:r>
          </a:p>
          <a:p>
            <a:pPr lvl="1" fontAlgn="base"/>
            <a:r>
              <a:rPr lang="en-US" dirty="0"/>
              <a:t>MB: Mobile</a:t>
            </a:r>
          </a:p>
          <a:p>
            <a:pPr algn="just" fontAlgn="base"/>
            <a:r>
              <a:rPr lang="en-US" b="1" dirty="0"/>
              <a:t>P1 - P37</a:t>
            </a:r>
            <a:r>
              <a:rPr lang="en-US" dirty="0"/>
              <a:t>:  These are the p-variables and are a measure of the following:-</a:t>
            </a:r>
          </a:p>
          <a:p>
            <a:pPr lvl="1" algn="just" fontAlgn="base"/>
            <a:r>
              <a:rPr lang="en-US" u="sng" dirty="0"/>
              <a:t>Demographic data</a:t>
            </a:r>
            <a:r>
              <a:rPr lang="en-US" dirty="0"/>
              <a:t>: Population, age, gender distribution, development scale</a:t>
            </a:r>
          </a:p>
          <a:p>
            <a:pPr lvl="1" algn="just" fontAlgn="base"/>
            <a:r>
              <a:rPr lang="en-US" u="sng" dirty="0"/>
              <a:t>Real Estate Data</a:t>
            </a:r>
            <a:r>
              <a:rPr lang="en-US" dirty="0"/>
              <a:t>: M2 of the location, front façade, car parking etc.</a:t>
            </a:r>
          </a:p>
          <a:p>
            <a:pPr lvl="1" algn="just" fontAlgn="base"/>
            <a:r>
              <a:rPr lang="en-US" u="sng" dirty="0"/>
              <a:t>Commercial data</a:t>
            </a:r>
            <a:r>
              <a:rPr lang="en-US" dirty="0"/>
              <a:t>: schools, banks etc. </a:t>
            </a:r>
          </a:p>
          <a:p>
            <a:pPr algn="just" fontAlgn="base"/>
            <a:r>
              <a:rPr lang="en-US" b="1" u="sng" dirty="0"/>
              <a:t>REVENUE</a:t>
            </a:r>
            <a:r>
              <a:rPr lang="en-US" dirty="0"/>
              <a:t>: The revenue column indicates a (transformed) revenue of the restaurant in a given year and is the target of predictive analysis. </a:t>
            </a:r>
          </a:p>
        </p:txBody>
      </p:sp>
    </p:spTree>
    <p:extLst>
      <p:ext uri="{BB962C8B-B14F-4D97-AF65-F5344CB8AC3E}">
        <p14:creationId xmlns:p14="http://schemas.microsoft.com/office/powerpoint/2010/main" val="81769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of the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0837"/>
            <a:ext cx="8915400" cy="5007259"/>
          </a:xfrm>
        </p:spPr>
        <p:txBody>
          <a:bodyPr/>
          <a:lstStyle/>
          <a:p>
            <a:r>
              <a:rPr lang="en-US" dirty="0"/>
              <a:t>There are 137 rows and 43 features in training data.</a:t>
            </a:r>
          </a:p>
          <a:p>
            <a:r>
              <a:rPr lang="en-US" dirty="0"/>
              <a:t>Training data shows variation in revenue depending upon City, Open Date and Type.</a:t>
            </a:r>
          </a:p>
          <a:p>
            <a:r>
              <a:rPr lang="en-US" dirty="0"/>
              <a:t>There are 38 unique cities and </a:t>
            </a:r>
            <a:r>
              <a:rPr lang="en-US" dirty="0" err="1"/>
              <a:t>uni</a:t>
            </a:r>
            <a:r>
              <a:rPr lang="en-US" dirty="0"/>
              <a:t>-codes are mentioned in the city names.</a:t>
            </a:r>
          </a:p>
          <a:p>
            <a:r>
              <a:rPr lang="en-US" dirty="0"/>
              <a:t>Revenue column is left skewed and it’s representation after taking logarithm is shown below :-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89" y="3603008"/>
            <a:ext cx="5542329" cy="27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3816"/>
          </a:xfrm>
        </p:spPr>
        <p:txBody>
          <a:bodyPr/>
          <a:lstStyle/>
          <a:p>
            <a:r>
              <a:rPr lang="en-US" dirty="0"/>
              <a:t>Variation in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7926"/>
            <a:ext cx="8915400" cy="4433296"/>
          </a:xfrm>
        </p:spPr>
        <p:txBody>
          <a:bodyPr/>
          <a:lstStyle/>
          <a:p>
            <a:r>
              <a:rPr lang="en-US" dirty="0"/>
              <a:t>P-values are indicating Real estate data, Commercial data and population related information. Following is chart showing obfuscated values of P-variables.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75" y="2407199"/>
            <a:ext cx="4942624" cy="36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575" y="624110"/>
            <a:ext cx="9099037" cy="796727"/>
          </a:xfrm>
        </p:spPr>
        <p:txBody>
          <a:bodyPr/>
          <a:lstStyle/>
          <a:p>
            <a:r>
              <a:rPr lang="en-US" dirty="0"/>
              <a:t>Representation of City Vs Revenue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63" r="39707"/>
          <a:stretch/>
        </p:blipFill>
        <p:spPr>
          <a:xfrm>
            <a:off x="2405575" y="2487463"/>
            <a:ext cx="8426548" cy="3804214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05575" y="1420837"/>
            <a:ext cx="8156501" cy="6752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http://athena.ecs.csus.edu/~patiltr/geomap.html</a:t>
            </a:r>
          </a:p>
        </p:txBody>
      </p:sp>
    </p:spTree>
    <p:extLst>
      <p:ext uri="{BB962C8B-B14F-4D97-AF65-F5344CB8AC3E}">
        <p14:creationId xmlns:p14="http://schemas.microsoft.com/office/powerpoint/2010/main" val="24952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810795"/>
          </a:xfrm>
        </p:spPr>
        <p:txBody>
          <a:bodyPr/>
          <a:lstStyle/>
          <a:p>
            <a:r>
              <a:rPr lang="en-US" dirty="0"/>
              <a:t>Insights of Testing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1434905"/>
            <a:ext cx="8915400" cy="4293437"/>
          </a:xfrm>
        </p:spPr>
        <p:txBody>
          <a:bodyPr/>
          <a:lstStyle/>
          <a:p>
            <a:r>
              <a:rPr lang="en-US" dirty="0"/>
              <a:t>There are 100,000 rows and 42 features in test data.</a:t>
            </a:r>
          </a:p>
          <a:p>
            <a:r>
              <a:rPr lang="en-US" dirty="0"/>
              <a:t>There are 54 unique cities and </a:t>
            </a:r>
            <a:r>
              <a:rPr lang="en-US" dirty="0" err="1"/>
              <a:t>uni</a:t>
            </a:r>
            <a:r>
              <a:rPr lang="en-US" dirty="0"/>
              <a:t>-codes are mentioned in the city names.</a:t>
            </a:r>
          </a:p>
          <a:p>
            <a:r>
              <a:rPr lang="en-US" dirty="0"/>
              <a:t>There are more than 20 additional cities in test data and one additional type Restaurant Type – MB(Mobile). 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460" y="2904190"/>
            <a:ext cx="5059045" cy="370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Measure</a:t>
            </a:r>
            <a:r>
              <a:rPr lang="en-US"/>
              <a:t>: RMSE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score measure presented in the competition is the root mean squared error of the test set revenue.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is the predicted revenue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restaurant and y is the actual revenue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restaurant.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47" y="2919852"/>
            <a:ext cx="5074122" cy="16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716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1511</TotalTime>
  <Words>823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Restaurant Revenue Prediction using Machine Learning Algorithms</vt:lpstr>
      <vt:lpstr>Problem Statement</vt:lpstr>
      <vt:lpstr>Literature Review</vt:lpstr>
      <vt:lpstr>Dataset</vt:lpstr>
      <vt:lpstr>Insights of the Training Data</vt:lpstr>
      <vt:lpstr>Variation in P-Values</vt:lpstr>
      <vt:lpstr>Representation of City Vs Revenue</vt:lpstr>
      <vt:lpstr>Insights of Testing Data</vt:lpstr>
      <vt:lpstr>Score Measure: RMSE</vt:lpstr>
      <vt:lpstr>PRE-PROCESSING</vt:lpstr>
      <vt:lpstr>PowerPoint Presentation</vt:lpstr>
      <vt:lpstr>To over-ride issue with an additional type in test data, we have replaced MB with FC and DT with IL. </vt:lpstr>
      <vt:lpstr>Removed outliers in revenue column.</vt:lpstr>
      <vt:lpstr>Converting all the selected train and test data into numeric.</vt:lpstr>
      <vt:lpstr>SVM Regression</vt:lpstr>
      <vt:lpstr>Random Forest Algorithm</vt:lpstr>
      <vt:lpstr>Gradient Boosting Machine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Wani</dc:creator>
  <cp:lastModifiedBy>Gaurav Wani</cp:lastModifiedBy>
  <cp:revision>72</cp:revision>
  <dcterms:created xsi:type="dcterms:W3CDTF">2017-05-02T23:18:31Z</dcterms:created>
  <dcterms:modified xsi:type="dcterms:W3CDTF">2017-05-17T22:33:01Z</dcterms:modified>
</cp:coreProperties>
</file>