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8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55F566-AC48-4027-B617-B466DC3E3B5A}" type="datetimeFigureOut">
              <a:rPr lang="en-GB" smtClean="0"/>
              <a:t>05/09/2025</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A9D7A9-AA27-4F7E-A90D-80880BEA1052}" type="slidenum">
              <a:rPr lang="en-GB" smtClean="0"/>
              <a:t>‹N›</a:t>
            </a:fld>
            <a:endParaRPr lang="en-GB"/>
          </a:p>
        </p:txBody>
      </p:sp>
    </p:spTree>
    <p:extLst>
      <p:ext uri="{BB962C8B-B14F-4D97-AF65-F5344CB8AC3E}">
        <p14:creationId xmlns:p14="http://schemas.microsoft.com/office/powerpoint/2010/main" val="3266046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6BA81C-103C-D4CF-4912-7C8606F470DA}"/>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GB"/>
          </a:p>
        </p:txBody>
      </p:sp>
      <p:sp>
        <p:nvSpPr>
          <p:cNvPr id="3" name="Sottotitolo 2">
            <a:extLst>
              <a:ext uri="{FF2B5EF4-FFF2-40B4-BE49-F238E27FC236}">
                <a16:creationId xmlns:a16="http://schemas.microsoft.com/office/drawing/2014/main" id="{0FD8619D-592B-2F20-F5F2-851E1E7340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GB"/>
          </a:p>
        </p:txBody>
      </p:sp>
      <p:sp>
        <p:nvSpPr>
          <p:cNvPr id="4" name="Segnaposto data 3">
            <a:extLst>
              <a:ext uri="{FF2B5EF4-FFF2-40B4-BE49-F238E27FC236}">
                <a16:creationId xmlns:a16="http://schemas.microsoft.com/office/drawing/2014/main" id="{5241B99A-7316-D8AA-9F6E-116F58A21EEC}"/>
              </a:ext>
            </a:extLst>
          </p:cNvPr>
          <p:cNvSpPr>
            <a:spLocks noGrp="1"/>
          </p:cNvSpPr>
          <p:nvPr>
            <p:ph type="dt" sz="half" idx="10"/>
          </p:nvPr>
        </p:nvSpPr>
        <p:spPr/>
        <p:txBody>
          <a:bodyPr/>
          <a:lstStyle/>
          <a:p>
            <a:fld id="{2A65074A-A7B6-4154-A47A-6F1D2E4E8C5D}" type="datetime1">
              <a:rPr lang="en-GB" smtClean="0"/>
              <a:t>05/09/2025</a:t>
            </a:fld>
            <a:endParaRPr lang="en-GB"/>
          </a:p>
        </p:txBody>
      </p:sp>
      <p:sp>
        <p:nvSpPr>
          <p:cNvPr id="5" name="Segnaposto piè di pagina 4">
            <a:extLst>
              <a:ext uri="{FF2B5EF4-FFF2-40B4-BE49-F238E27FC236}">
                <a16:creationId xmlns:a16="http://schemas.microsoft.com/office/drawing/2014/main" id="{1955BED0-200E-AF54-918A-833D44A236B4}"/>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5B29A423-0F72-DB23-3A29-3BF6504135C3}"/>
              </a:ext>
            </a:extLst>
          </p:cNvPr>
          <p:cNvSpPr>
            <a:spLocks noGrp="1"/>
          </p:cNvSpPr>
          <p:nvPr>
            <p:ph type="sldNum" sz="quarter" idx="12"/>
          </p:nvPr>
        </p:nvSpPr>
        <p:spPr/>
        <p:txBody>
          <a:bodyPr/>
          <a:lstStyle/>
          <a:p>
            <a:fld id="{619A0612-47CE-46C5-A28E-F10D87CAACAD}" type="slidenum">
              <a:rPr lang="en-GB" smtClean="0"/>
              <a:t>‹N›</a:t>
            </a:fld>
            <a:endParaRPr lang="en-GB"/>
          </a:p>
        </p:txBody>
      </p:sp>
    </p:spTree>
    <p:extLst>
      <p:ext uri="{BB962C8B-B14F-4D97-AF65-F5344CB8AC3E}">
        <p14:creationId xmlns:p14="http://schemas.microsoft.com/office/powerpoint/2010/main" val="1180637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CF80F8-0F32-C363-6524-C87F8D196975}"/>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4DDFA5FF-6148-3DA7-21F4-BD3890521CED}"/>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B4122F0C-98BE-6716-1CFB-B391807E5405}"/>
              </a:ext>
            </a:extLst>
          </p:cNvPr>
          <p:cNvSpPr>
            <a:spLocks noGrp="1"/>
          </p:cNvSpPr>
          <p:nvPr>
            <p:ph type="dt" sz="half" idx="10"/>
          </p:nvPr>
        </p:nvSpPr>
        <p:spPr/>
        <p:txBody>
          <a:bodyPr/>
          <a:lstStyle/>
          <a:p>
            <a:fld id="{7113394D-292B-4FF9-A2B9-7DED62EC482D}" type="datetime1">
              <a:rPr lang="en-GB" smtClean="0"/>
              <a:t>05/09/2025</a:t>
            </a:fld>
            <a:endParaRPr lang="en-GB"/>
          </a:p>
        </p:txBody>
      </p:sp>
      <p:sp>
        <p:nvSpPr>
          <p:cNvPr id="5" name="Segnaposto piè di pagina 4">
            <a:extLst>
              <a:ext uri="{FF2B5EF4-FFF2-40B4-BE49-F238E27FC236}">
                <a16:creationId xmlns:a16="http://schemas.microsoft.com/office/drawing/2014/main" id="{CF6AE665-E94D-1B73-DC83-05AFC43F55A2}"/>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8E745B58-0C97-2996-EC25-DF9277173CA8}"/>
              </a:ext>
            </a:extLst>
          </p:cNvPr>
          <p:cNvSpPr>
            <a:spLocks noGrp="1"/>
          </p:cNvSpPr>
          <p:nvPr>
            <p:ph type="sldNum" sz="quarter" idx="12"/>
          </p:nvPr>
        </p:nvSpPr>
        <p:spPr/>
        <p:txBody>
          <a:bodyPr/>
          <a:lstStyle/>
          <a:p>
            <a:fld id="{619A0612-47CE-46C5-A28E-F10D87CAACAD}" type="slidenum">
              <a:rPr lang="en-GB" smtClean="0"/>
              <a:t>‹N›</a:t>
            </a:fld>
            <a:endParaRPr lang="en-GB"/>
          </a:p>
        </p:txBody>
      </p:sp>
    </p:spTree>
    <p:extLst>
      <p:ext uri="{BB962C8B-B14F-4D97-AF65-F5344CB8AC3E}">
        <p14:creationId xmlns:p14="http://schemas.microsoft.com/office/powerpoint/2010/main" val="680259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F1DF768-1E06-8953-0E59-B34909868EBF}"/>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40BCCCC8-041B-A743-DD7B-046565472712}"/>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D84065FD-E66F-118B-9528-FF7D0781910D}"/>
              </a:ext>
            </a:extLst>
          </p:cNvPr>
          <p:cNvSpPr>
            <a:spLocks noGrp="1"/>
          </p:cNvSpPr>
          <p:nvPr>
            <p:ph type="dt" sz="half" idx="10"/>
          </p:nvPr>
        </p:nvSpPr>
        <p:spPr/>
        <p:txBody>
          <a:bodyPr/>
          <a:lstStyle/>
          <a:p>
            <a:fld id="{51E4AD21-E657-42F8-9700-23F273B28CC7}" type="datetime1">
              <a:rPr lang="en-GB" smtClean="0"/>
              <a:t>05/09/2025</a:t>
            </a:fld>
            <a:endParaRPr lang="en-GB"/>
          </a:p>
        </p:txBody>
      </p:sp>
      <p:sp>
        <p:nvSpPr>
          <p:cNvPr id="5" name="Segnaposto piè di pagina 4">
            <a:extLst>
              <a:ext uri="{FF2B5EF4-FFF2-40B4-BE49-F238E27FC236}">
                <a16:creationId xmlns:a16="http://schemas.microsoft.com/office/drawing/2014/main" id="{EC18400D-8E14-851C-37B5-1AF39FB2BE46}"/>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3BD8FABA-A9D2-9598-2B79-3B164F4B3998}"/>
              </a:ext>
            </a:extLst>
          </p:cNvPr>
          <p:cNvSpPr>
            <a:spLocks noGrp="1"/>
          </p:cNvSpPr>
          <p:nvPr>
            <p:ph type="sldNum" sz="quarter" idx="12"/>
          </p:nvPr>
        </p:nvSpPr>
        <p:spPr/>
        <p:txBody>
          <a:bodyPr/>
          <a:lstStyle/>
          <a:p>
            <a:fld id="{619A0612-47CE-46C5-A28E-F10D87CAACAD}" type="slidenum">
              <a:rPr lang="en-GB" smtClean="0"/>
              <a:t>‹N›</a:t>
            </a:fld>
            <a:endParaRPr lang="en-GB"/>
          </a:p>
        </p:txBody>
      </p:sp>
    </p:spTree>
    <p:extLst>
      <p:ext uri="{BB962C8B-B14F-4D97-AF65-F5344CB8AC3E}">
        <p14:creationId xmlns:p14="http://schemas.microsoft.com/office/powerpoint/2010/main" val="4048911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2DBBF3-23D4-D1EE-FFA5-1C7142E2C895}"/>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C1218D1D-4D67-E4AD-89D6-5EED26F76529}"/>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40485F37-6A7B-E9AE-B55A-720686107C84}"/>
              </a:ext>
            </a:extLst>
          </p:cNvPr>
          <p:cNvSpPr>
            <a:spLocks noGrp="1"/>
          </p:cNvSpPr>
          <p:nvPr>
            <p:ph type="dt" sz="half" idx="10"/>
          </p:nvPr>
        </p:nvSpPr>
        <p:spPr/>
        <p:txBody>
          <a:bodyPr/>
          <a:lstStyle/>
          <a:p>
            <a:fld id="{15F2551B-0F79-4489-8931-2BEC430FDA7D}" type="datetime1">
              <a:rPr lang="en-GB" smtClean="0"/>
              <a:t>05/09/2025</a:t>
            </a:fld>
            <a:endParaRPr lang="en-GB"/>
          </a:p>
        </p:txBody>
      </p:sp>
      <p:sp>
        <p:nvSpPr>
          <p:cNvPr id="5" name="Segnaposto piè di pagina 4">
            <a:extLst>
              <a:ext uri="{FF2B5EF4-FFF2-40B4-BE49-F238E27FC236}">
                <a16:creationId xmlns:a16="http://schemas.microsoft.com/office/drawing/2014/main" id="{82AB1CB5-D4DF-4425-EC72-7ED7864ABB62}"/>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528242EB-EF1D-8552-E227-81B677D3A7C6}"/>
              </a:ext>
            </a:extLst>
          </p:cNvPr>
          <p:cNvSpPr>
            <a:spLocks noGrp="1"/>
          </p:cNvSpPr>
          <p:nvPr>
            <p:ph type="sldNum" sz="quarter" idx="12"/>
          </p:nvPr>
        </p:nvSpPr>
        <p:spPr/>
        <p:txBody>
          <a:bodyPr/>
          <a:lstStyle/>
          <a:p>
            <a:fld id="{619A0612-47CE-46C5-A28E-F10D87CAACAD}" type="slidenum">
              <a:rPr lang="en-GB" smtClean="0"/>
              <a:t>‹N›</a:t>
            </a:fld>
            <a:endParaRPr lang="en-GB"/>
          </a:p>
        </p:txBody>
      </p:sp>
    </p:spTree>
    <p:extLst>
      <p:ext uri="{BB962C8B-B14F-4D97-AF65-F5344CB8AC3E}">
        <p14:creationId xmlns:p14="http://schemas.microsoft.com/office/powerpoint/2010/main" val="57905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1C157E-8562-0E82-0C08-F9AA28B5DA1E}"/>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81D3E2F1-D403-AE7D-1757-A8F5A148242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74DE3B70-A7CA-1DD0-672E-75AED327AE89}"/>
              </a:ext>
            </a:extLst>
          </p:cNvPr>
          <p:cNvSpPr>
            <a:spLocks noGrp="1"/>
          </p:cNvSpPr>
          <p:nvPr>
            <p:ph type="dt" sz="half" idx="10"/>
          </p:nvPr>
        </p:nvSpPr>
        <p:spPr/>
        <p:txBody>
          <a:bodyPr/>
          <a:lstStyle/>
          <a:p>
            <a:fld id="{340B7FAB-F407-4339-A360-E2911C2D51BE}" type="datetime1">
              <a:rPr lang="en-GB" smtClean="0"/>
              <a:t>05/09/2025</a:t>
            </a:fld>
            <a:endParaRPr lang="en-GB"/>
          </a:p>
        </p:txBody>
      </p:sp>
      <p:sp>
        <p:nvSpPr>
          <p:cNvPr id="5" name="Segnaposto piè di pagina 4">
            <a:extLst>
              <a:ext uri="{FF2B5EF4-FFF2-40B4-BE49-F238E27FC236}">
                <a16:creationId xmlns:a16="http://schemas.microsoft.com/office/drawing/2014/main" id="{7E393F8A-54B2-0050-4953-9C369018A477}"/>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96C47F71-9AE9-289F-633E-F414E9666E84}"/>
              </a:ext>
            </a:extLst>
          </p:cNvPr>
          <p:cNvSpPr>
            <a:spLocks noGrp="1"/>
          </p:cNvSpPr>
          <p:nvPr>
            <p:ph type="sldNum" sz="quarter" idx="12"/>
          </p:nvPr>
        </p:nvSpPr>
        <p:spPr/>
        <p:txBody>
          <a:bodyPr/>
          <a:lstStyle/>
          <a:p>
            <a:fld id="{619A0612-47CE-46C5-A28E-F10D87CAACAD}" type="slidenum">
              <a:rPr lang="en-GB" smtClean="0"/>
              <a:t>‹N›</a:t>
            </a:fld>
            <a:endParaRPr lang="en-GB"/>
          </a:p>
        </p:txBody>
      </p:sp>
    </p:spTree>
    <p:extLst>
      <p:ext uri="{BB962C8B-B14F-4D97-AF65-F5344CB8AC3E}">
        <p14:creationId xmlns:p14="http://schemas.microsoft.com/office/powerpoint/2010/main" val="1808228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AA5EEB-9DFA-19F6-01DC-2277D1AE91BF}"/>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DF777FBD-D7BD-3269-3749-5ECEA413343D}"/>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a:extLst>
              <a:ext uri="{FF2B5EF4-FFF2-40B4-BE49-F238E27FC236}">
                <a16:creationId xmlns:a16="http://schemas.microsoft.com/office/drawing/2014/main" id="{171298D4-AEE3-028E-CDBF-B3B1E1ED6947}"/>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a:extLst>
              <a:ext uri="{FF2B5EF4-FFF2-40B4-BE49-F238E27FC236}">
                <a16:creationId xmlns:a16="http://schemas.microsoft.com/office/drawing/2014/main" id="{322E98FD-9815-A7C2-5644-88ACD20B40B9}"/>
              </a:ext>
            </a:extLst>
          </p:cNvPr>
          <p:cNvSpPr>
            <a:spLocks noGrp="1"/>
          </p:cNvSpPr>
          <p:nvPr>
            <p:ph type="dt" sz="half" idx="10"/>
          </p:nvPr>
        </p:nvSpPr>
        <p:spPr/>
        <p:txBody>
          <a:bodyPr/>
          <a:lstStyle/>
          <a:p>
            <a:fld id="{5C43B96B-4E27-42C8-9BEA-FE8FDCBE9ABC}" type="datetime1">
              <a:rPr lang="en-GB" smtClean="0"/>
              <a:t>05/09/2025</a:t>
            </a:fld>
            <a:endParaRPr lang="en-GB"/>
          </a:p>
        </p:txBody>
      </p:sp>
      <p:sp>
        <p:nvSpPr>
          <p:cNvPr id="6" name="Segnaposto piè di pagina 5">
            <a:extLst>
              <a:ext uri="{FF2B5EF4-FFF2-40B4-BE49-F238E27FC236}">
                <a16:creationId xmlns:a16="http://schemas.microsoft.com/office/drawing/2014/main" id="{3722F403-FF76-A598-93E6-B8506E521BFC}"/>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60039611-76BB-B5D7-DDB7-05C5ADF7EEC4}"/>
              </a:ext>
            </a:extLst>
          </p:cNvPr>
          <p:cNvSpPr>
            <a:spLocks noGrp="1"/>
          </p:cNvSpPr>
          <p:nvPr>
            <p:ph type="sldNum" sz="quarter" idx="12"/>
          </p:nvPr>
        </p:nvSpPr>
        <p:spPr/>
        <p:txBody>
          <a:bodyPr/>
          <a:lstStyle/>
          <a:p>
            <a:fld id="{619A0612-47CE-46C5-A28E-F10D87CAACAD}" type="slidenum">
              <a:rPr lang="en-GB" smtClean="0"/>
              <a:t>‹N›</a:t>
            </a:fld>
            <a:endParaRPr lang="en-GB"/>
          </a:p>
        </p:txBody>
      </p:sp>
    </p:spTree>
    <p:extLst>
      <p:ext uri="{BB962C8B-B14F-4D97-AF65-F5344CB8AC3E}">
        <p14:creationId xmlns:p14="http://schemas.microsoft.com/office/powerpoint/2010/main" val="3289450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5F05C6-0218-8939-4B66-A54207BB9B3C}"/>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4B3E8C37-00C1-1D30-B333-8BE32F7BCC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06A2157-A0A5-6827-2D56-8AAD2DDB13F7}"/>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a:extLst>
              <a:ext uri="{FF2B5EF4-FFF2-40B4-BE49-F238E27FC236}">
                <a16:creationId xmlns:a16="http://schemas.microsoft.com/office/drawing/2014/main" id="{58736BE4-FDED-94B6-C050-284F5B4066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27B20070-BC15-8632-BF7F-E4A89371F7EB}"/>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a:extLst>
              <a:ext uri="{FF2B5EF4-FFF2-40B4-BE49-F238E27FC236}">
                <a16:creationId xmlns:a16="http://schemas.microsoft.com/office/drawing/2014/main" id="{FA261CD0-11C4-95FA-516B-B710936081E9}"/>
              </a:ext>
            </a:extLst>
          </p:cNvPr>
          <p:cNvSpPr>
            <a:spLocks noGrp="1"/>
          </p:cNvSpPr>
          <p:nvPr>
            <p:ph type="dt" sz="half" idx="10"/>
          </p:nvPr>
        </p:nvSpPr>
        <p:spPr/>
        <p:txBody>
          <a:bodyPr/>
          <a:lstStyle/>
          <a:p>
            <a:fld id="{5F85AB22-A3E9-4F58-90A4-34BDD48B3985}" type="datetime1">
              <a:rPr lang="en-GB" smtClean="0"/>
              <a:t>05/09/2025</a:t>
            </a:fld>
            <a:endParaRPr lang="en-GB"/>
          </a:p>
        </p:txBody>
      </p:sp>
      <p:sp>
        <p:nvSpPr>
          <p:cNvPr id="8" name="Segnaposto piè di pagina 7">
            <a:extLst>
              <a:ext uri="{FF2B5EF4-FFF2-40B4-BE49-F238E27FC236}">
                <a16:creationId xmlns:a16="http://schemas.microsoft.com/office/drawing/2014/main" id="{102832D0-6315-4872-27D1-E68A2C0075CD}"/>
              </a:ext>
            </a:extLst>
          </p:cNvPr>
          <p:cNvSpPr>
            <a:spLocks noGrp="1"/>
          </p:cNvSpPr>
          <p:nvPr>
            <p:ph type="ftr" sz="quarter" idx="11"/>
          </p:nvPr>
        </p:nvSpPr>
        <p:spPr/>
        <p:txBody>
          <a:bodyPr/>
          <a:lstStyle/>
          <a:p>
            <a:endParaRPr lang="en-GB"/>
          </a:p>
        </p:txBody>
      </p:sp>
      <p:sp>
        <p:nvSpPr>
          <p:cNvPr id="9" name="Segnaposto numero diapositiva 8">
            <a:extLst>
              <a:ext uri="{FF2B5EF4-FFF2-40B4-BE49-F238E27FC236}">
                <a16:creationId xmlns:a16="http://schemas.microsoft.com/office/drawing/2014/main" id="{1FADA708-722A-6D30-EC9F-82DE60D4A31D}"/>
              </a:ext>
            </a:extLst>
          </p:cNvPr>
          <p:cNvSpPr>
            <a:spLocks noGrp="1"/>
          </p:cNvSpPr>
          <p:nvPr>
            <p:ph type="sldNum" sz="quarter" idx="12"/>
          </p:nvPr>
        </p:nvSpPr>
        <p:spPr/>
        <p:txBody>
          <a:bodyPr/>
          <a:lstStyle/>
          <a:p>
            <a:fld id="{619A0612-47CE-46C5-A28E-F10D87CAACAD}" type="slidenum">
              <a:rPr lang="en-GB" smtClean="0"/>
              <a:t>‹N›</a:t>
            </a:fld>
            <a:endParaRPr lang="en-GB"/>
          </a:p>
        </p:txBody>
      </p:sp>
    </p:spTree>
    <p:extLst>
      <p:ext uri="{BB962C8B-B14F-4D97-AF65-F5344CB8AC3E}">
        <p14:creationId xmlns:p14="http://schemas.microsoft.com/office/powerpoint/2010/main" val="3753728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2CF859-2546-045A-61E9-439BBB584BFC}"/>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data 2">
            <a:extLst>
              <a:ext uri="{FF2B5EF4-FFF2-40B4-BE49-F238E27FC236}">
                <a16:creationId xmlns:a16="http://schemas.microsoft.com/office/drawing/2014/main" id="{AD9DED35-549A-1921-6E20-C42ABE9FAC5B}"/>
              </a:ext>
            </a:extLst>
          </p:cNvPr>
          <p:cNvSpPr>
            <a:spLocks noGrp="1"/>
          </p:cNvSpPr>
          <p:nvPr>
            <p:ph type="dt" sz="half" idx="10"/>
          </p:nvPr>
        </p:nvSpPr>
        <p:spPr/>
        <p:txBody>
          <a:bodyPr/>
          <a:lstStyle/>
          <a:p>
            <a:fld id="{B7A949E5-0C80-4016-8601-9B02B2D51198}" type="datetime1">
              <a:rPr lang="en-GB" smtClean="0"/>
              <a:t>05/09/2025</a:t>
            </a:fld>
            <a:endParaRPr lang="en-GB"/>
          </a:p>
        </p:txBody>
      </p:sp>
      <p:sp>
        <p:nvSpPr>
          <p:cNvPr id="4" name="Segnaposto piè di pagina 3">
            <a:extLst>
              <a:ext uri="{FF2B5EF4-FFF2-40B4-BE49-F238E27FC236}">
                <a16:creationId xmlns:a16="http://schemas.microsoft.com/office/drawing/2014/main" id="{338D8B3B-2C07-9B6D-8ECF-9F6196E80AD9}"/>
              </a:ext>
            </a:extLst>
          </p:cNvPr>
          <p:cNvSpPr>
            <a:spLocks noGrp="1"/>
          </p:cNvSpPr>
          <p:nvPr>
            <p:ph type="ftr" sz="quarter" idx="11"/>
          </p:nvPr>
        </p:nvSpPr>
        <p:spPr/>
        <p:txBody>
          <a:bodyPr/>
          <a:lstStyle/>
          <a:p>
            <a:endParaRPr lang="en-GB"/>
          </a:p>
        </p:txBody>
      </p:sp>
      <p:sp>
        <p:nvSpPr>
          <p:cNvPr id="5" name="Segnaposto numero diapositiva 4">
            <a:extLst>
              <a:ext uri="{FF2B5EF4-FFF2-40B4-BE49-F238E27FC236}">
                <a16:creationId xmlns:a16="http://schemas.microsoft.com/office/drawing/2014/main" id="{2234D896-E824-85C3-256B-4F3E5E339BFA}"/>
              </a:ext>
            </a:extLst>
          </p:cNvPr>
          <p:cNvSpPr>
            <a:spLocks noGrp="1"/>
          </p:cNvSpPr>
          <p:nvPr>
            <p:ph type="sldNum" sz="quarter" idx="12"/>
          </p:nvPr>
        </p:nvSpPr>
        <p:spPr/>
        <p:txBody>
          <a:bodyPr/>
          <a:lstStyle/>
          <a:p>
            <a:fld id="{619A0612-47CE-46C5-A28E-F10D87CAACAD}" type="slidenum">
              <a:rPr lang="en-GB" smtClean="0"/>
              <a:t>‹N›</a:t>
            </a:fld>
            <a:endParaRPr lang="en-GB"/>
          </a:p>
        </p:txBody>
      </p:sp>
    </p:spTree>
    <p:extLst>
      <p:ext uri="{BB962C8B-B14F-4D97-AF65-F5344CB8AC3E}">
        <p14:creationId xmlns:p14="http://schemas.microsoft.com/office/powerpoint/2010/main" val="1295794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A4D60CC0-42E8-C527-5CC5-7582F632C163}"/>
              </a:ext>
            </a:extLst>
          </p:cNvPr>
          <p:cNvSpPr>
            <a:spLocks noGrp="1"/>
          </p:cNvSpPr>
          <p:nvPr>
            <p:ph type="dt" sz="half" idx="10"/>
          </p:nvPr>
        </p:nvSpPr>
        <p:spPr/>
        <p:txBody>
          <a:bodyPr/>
          <a:lstStyle/>
          <a:p>
            <a:fld id="{492F142D-375B-420C-9B29-5AAA823C1ED2}" type="datetime1">
              <a:rPr lang="en-GB" smtClean="0"/>
              <a:t>05/09/2025</a:t>
            </a:fld>
            <a:endParaRPr lang="en-GB"/>
          </a:p>
        </p:txBody>
      </p:sp>
      <p:sp>
        <p:nvSpPr>
          <p:cNvPr id="3" name="Segnaposto piè di pagina 2">
            <a:extLst>
              <a:ext uri="{FF2B5EF4-FFF2-40B4-BE49-F238E27FC236}">
                <a16:creationId xmlns:a16="http://schemas.microsoft.com/office/drawing/2014/main" id="{C3830E1E-9861-9241-E5C9-1AB94F9FBEF1}"/>
              </a:ext>
            </a:extLst>
          </p:cNvPr>
          <p:cNvSpPr>
            <a:spLocks noGrp="1"/>
          </p:cNvSpPr>
          <p:nvPr>
            <p:ph type="ftr" sz="quarter" idx="11"/>
          </p:nvPr>
        </p:nvSpPr>
        <p:spPr/>
        <p:txBody>
          <a:bodyPr/>
          <a:lstStyle/>
          <a:p>
            <a:endParaRPr lang="en-GB"/>
          </a:p>
        </p:txBody>
      </p:sp>
      <p:sp>
        <p:nvSpPr>
          <p:cNvPr id="4" name="Segnaposto numero diapositiva 3">
            <a:extLst>
              <a:ext uri="{FF2B5EF4-FFF2-40B4-BE49-F238E27FC236}">
                <a16:creationId xmlns:a16="http://schemas.microsoft.com/office/drawing/2014/main" id="{B34EDBF1-E055-E2E1-284F-DDCB887D787C}"/>
              </a:ext>
            </a:extLst>
          </p:cNvPr>
          <p:cNvSpPr>
            <a:spLocks noGrp="1"/>
          </p:cNvSpPr>
          <p:nvPr>
            <p:ph type="sldNum" sz="quarter" idx="12"/>
          </p:nvPr>
        </p:nvSpPr>
        <p:spPr/>
        <p:txBody>
          <a:bodyPr/>
          <a:lstStyle/>
          <a:p>
            <a:fld id="{619A0612-47CE-46C5-A28E-F10D87CAACAD}" type="slidenum">
              <a:rPr lang="en-GB" smtClean="0"/>
              <a:t>‹N›</a:t>
            </a:fld>
            <a:endParaRPr lang="en-GB"/>
          </a:p>
        </p:txBody>
      </p:sp>
    </p:spTree>
    <p:extLst>
      <p:ext uri="{BB962C8B-B14F-4D97-AF65-F5344CB8AC3E}">
        <p14:creationId xmlns:p14="http://schemas.microsoft.com/office/powerpoint/2010/main" val="1604795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E4B76A-517F-A1FA-9653-AD8670886AB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00D20887-8E27-164E-AB4A-52B6296705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a:extLst>
              <a:ext uri="{FF2B5EF4-FFF2-40B4-BE49-F238E27FC236}">
                <a16:creationId xmlns:a16="http://schemas.microsoft.com/office/drawing/2014/main" id="{6CE855E4-9C59-D202-8A52-BA430BE0B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BB62B5A-7199-3A24-F464-25C2C36295E2}"/>
              </a:ext>
            </a:extLst>
          </p:cNvPr>
          <p:cNvSpPr>
            <a:spLocks noGrp="1"/>
          </p:cNvSpPr>
          <p:nvPr>
            <p:ph type="dt" sz="half" idx="10"/>
          </p:nvPr>
        </p:nvSpPr>
        <p:spPr/>
        <p:txBody>
          <a:bodyPr/>
          <a:lstStyle/>
          <a:p>
            <a:fld id="{141919DE-B32C-409A-B4DA-0CA07A83A73F}" type="datetime1">
              <a:rPr lang="en-GB" smtClean="0"/>
              <a:t>05/09/2025</a:t>
            </a:fld>
            <a:endParaRPr lang="en-GB"/>
          </a:p>
        </p:txBody>
      </p:sp>
      <p:sp>
        <p:nvSpPr>
          <p:cNvPr id="6" name="Segnaposto piè di pagina 5">
            <a:extLst>
              <a:ext uri="{FF2B5EF4-FFF2-40B4-BE49-F238E27FC236}">
                <a16:creationId xmlns:a16="http://schemas.microsoft.com/office/drawing/2014/main" id="{11B2783F-3644-79A6-0034-4DA26AC6D6D1}"/>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EAF5CD85-2D78-F792-5F18-DCDE67F6833B}"/>
              </a:ext>
            </a:extLst>
          </p:cNvPr>
          <p:cNvSpPr>
            <a:spLocks noGrp="1"/>
          </p:cNvSpPr>
          <p:nvPr>
            <p:ph type="sldNum" sz="quarter" idx="12"/>
          </p:nvPr>
        </p:nvSpPr>
        <p:spPr/>
        <p:txBody>
          <a:bodyPr/>
          <a:lstStyle/>
          <a:p>
            <a:fld id="{619A0612-47CE-46C5-A28E-F10D87CAACAD}" type="slidenum">
              <a:rPr lang="en-GB" smtClean="0"/>
              <a:t>‹N›</a:t>
            </a:fld>
            <a:endParaRPr lang="en-GB"/>
          </a:p>
        </p:txBody>
      </p:sp>
    </p:spTree>
    <p:extLst>
      <p:ext uri="{BB962C8B-B14F-4D97-AF65-F5344CB8AC3E}">
        <p14:creationId xmlns:p14="http://schemas.microsoft.com/office/powerpoint/2010/main" val="3038999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6C6BE8-BA23-10B3-7C4E-0B98F2B56B1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immagine 2">
            <a:extLst>
              <a:ext uri="{FF2B5EF4-FFF2-40B4-BE49-F238E27FC236}">
                <a16:creationId xmlns:a16="http://schemas.microsoft.com/office/drawing/2014/main" id="{1CA3AB6D-E3CC-EF61-D941-D6E57DAE2B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a:extLst>
              <a:ext uri="{FF2B5EF4-FFF2-40B4-BE49-F238E27FC236}">
                <a16:creationId xmlns:a16="http://schemas.microsoft.com/office/drawing/2014/main" id="{1F76E646-727E-BE6D-7458-65E1F1809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CFDF60C-1B5B-F001-DB0B-69365C476C9F}"/>
              </a:ext>
            </a:extLst>
          </p:cNvPr>
          <p:cNvSpPr>
            <a:spLocks noGrp="1"/>
          </p:cNvSpPr>
          <p:nvPr>
            <p:ph type="dt" sz="half" idx="10"/>
          </p:nvPr>
        </p:nvSpPr>
        <p:spPr/>
        <p:txBody>
          <a:bodyPr/>
          <a:lstStyle/>
          <a:p>
            <a:fld id="{F263CC31-967E-4E59-8460-A7813C4F0283}" type="datetime1">
              <a:rPr lang="en-GB" smtClean="0"/>
              <a:t>05/09/2025</a:t>
            </a:fld>
            <a:endParaRPr lang="en-GB"/>
          </a:p>
        </p:txBody>
      </p:sp>
      <p:sp>
        <p:nvSpPr>
          <p:cNvPr id="6" name="Segnaposto piè di pagina 5">
            <a:extLst>
              <a:ext uri="{FF2B5EF4-FFF2-40B4-BE49-F238E27FC236}">
                <a16:creationId xmlns:a16="http://schemas.microsoft.com/office/drawing/2014/main" id="{3BC37497-57B3-7E80-31B0-EA4C98989713}"/>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2DB64D14-7680-BD10-E7AB-D1985FFAA001}"/>
              </a:ext>
            </a:extLst>
          </p:cNvPr>
          <p:cNvSpPr>
            <a:spLocks noGrp="1"/>
          </p:cNvSpPr>
          <p:nvPr>
            <p:ph type="sldNum" sz="quarter" idx="12"/>
          </p:nvPr>
        </p:nvSpPr>
        <p:spPr/>
        <p:txBody>
          <a:bodyPr/>
          <a:lstStyle/>
          <a:p>
            <a:fld id="{619A0612-47CE-46C5-A28E-F10D87CAACAD}" type="slidenum">
              <a:rPr lang="en-GB" smtClean="0"/>
              <a:t>‹N›</a:t>
            </a:fld>
            <a:endParaRPr lang="en-GB"/>
          </a:p>
        </p:txBody>
      </p:sp>
    </p:spTree>
    <p:extLst>
      <p:ext uri="{BB962C8B-B14F-4D97-AF65-F5344CB8AC3E}">
        <p14:creationId xmlns:p14="http://schemas.microsoft.com/office/powerpoint/2010/main" val="3288994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2C6F7D95-7988-8C05-76AF-44C0E2705A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677D1F3D-FA78-E2D4-B87C-6B4C14FBD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AF91148B-EB43-F168-F783-0E0163127B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B8DB26D-6AA6-4764-97C2-9BE14F0E5FD8}" type="datetime1">
              <a:rPr lang="en-GB" smtClean="0"/>
              <a:t>05/09/2025</a:t>
            </a:fld>
            <a:endParaRPr lang="en-GB"/>
          </a:p>
        </p:txBody>
      </p:sp>
      <p:sp>
        <p:nvSpPr>
          <p:cNvPr id="5" name="Segnaposto piè di pagina 4">
            <a:extLst>
              <a:ext uri="{FF2B5EF4-FFF2-40B4-BE49-F238E27FC236}">
                <a16:creationId xmlns:a16="http://schemas.microsoft.com/office/drawing/2014/main" id="{029BA0B6-C288-86A1-BA93-39686C4D1B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egnaposto numero diapositiva 5">
            <a:extLst>
              <a:ext uri="{FF2B5EF4-FFF2-40B4-BE49-F238E27FC236}">
                <a16:creationId xmlns:a16="http://schemas.microsoft.com/office/drawing/2014/main" id="{6D214711-9CC7-D6F2-4C47-16F6EF0A3F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19A0612-47CE-46C5-A28E-F10D87CAACAD}" type="slidenum">
              <a:rPr lang="en-GB" smtClean="0"/>
              <a:t>‹N›</a:t>
            </a:fld>
            <a:endParaRPr lang="en-GB"/>
          </a:p>
        </p:txBody>
      </p:sp>
    </p:spTree>
    <p:extLst>
      <p:ext uri="{BB962C8B-B14F-4D97-AF65-F5344CB8AC3E}">
        <p14:creationId xmlns:p14="http://schemas.microsoft.com/office/powerpoint/2010/main" val="2418562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ocs.julialang.org/en/v1/"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docs.julialang.org/en/v1/"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docs.julialang.org/en/v1/"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noProof="0" dirty="0"/>
          </a:p>
        </p:txBody>
      </p:sp>
      <p:sp>
        <p:nvSpPr>
          <p:cNvPr id="2" name="Titolo 1">
            <a:extLst>
              <a:ext uri="{FF2B5EF4-FFF2-40B4-BE49-F238E27FC236}">
                <a16:creationId xmlns:a16="http://schemas.microsoft.com/office/drawing/2014/main" id="{BEE59A40-BF0E-C8DD-DF27-8221CCAC5B17}"/>
              </a:ext>
            </a:extLst>
          </p:cNvPr>
          <p:cNvSpPr>
            <a:spLocks noGrp="1"/>
          </p:cNvSpPr>
          <p:nvPr>
            <p:ph type="ctrTitle"/>
          </p:nvPr>
        </p:nvSpPr>
        <p:spPr>
          <a:xfrm>
            <a:off x="643468" y="643467"/>
            <a:ext cx="4620584" cy="4567137"/>
          </a:xfrm>
        </p:spPr>
        <p:txBody>
          <a:bodyPr>
            <a:normAutofit/>
          </a:bodyPr>
          <a:lstStyle/>
          <a:p>
            <a:pPr algn="l"/>
            <a:r>
              <a:rPr lang="en-US" sz="4400" noProof="0" dirty="0"/>
              <a:t>Benefits of using Julia for scientific applications</a:t>
            </a:r>
          </a:p>
        </p:txBody>
      </p:sp>
      <p:pic>
        <p:nvPicPr>
          <p:cNvPr id="5" name="Immagine 4" descr="Immagine che contiene Elementi grafici, Carattere, logo, grafica&#10;&#10;Il contenuto generato dall'IA potrebbe non essere corretto.">
            <a:extLst>
              <a:ext uri="{FF2B5EF4-FFF2-40B4-BE49-F238E27FC236}">
                <a16:creationId xmlns:a16="http://schemas.microsoft.com/office/drawing/2014/main" id="{3605C8ED-56E0-EFE6-34D3-442929249B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6253" y="1840410"/>
            <a:ext cx="4942280" cy="3177180"/>
          </a:xfrm>
          <a:prstGeom prst="rect">
            <a:avLst/>
          </a:prstGeom>
        </p:spPr>
      </p:pic>
    </p:spTree>
    <p:extLst>
      <p:ext uri="{BB962C8B-B14F-4D97-AF65-F5344CB8AC3E}">
        <p14:creationId xmlns:p14="http://schemas.microsoft.com/office/powerpoint/2010/main" val="3571137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5E2FFE9E-9B5F-AEA5-9840-B687902A0726}"/>
              </a:ext>
            </a:extLst>
          </p:cNvPr>
          <p:cNvSpPr txBox="1"/>
          <p:nvPr/>
        </p:nvSpPr>
        <p:spPr>
          <a:xfrm>
            <a:off x="1555665" y="1048725"/>
            <a:ext cx="3042340" cy="584775"/>
          </a:xfrm>
          <a:prstGeom prst="rect">
            <a:avLst/>
          </a:prstGeom>
          <a:noFill/>
        </p:spPr>
        <p:txBody>
          <a:bodyPr wrap="square" rtlCol="0">
            <a:spAutoFit/>
          </a:bodyPr>
          <a:lstStyle/>
          <a:p>
            <a:r>
              <a:rPr lang="en-US" sz="3200" b="1" noProof="0" dirty="0"/>
              <a:t>What is Julia?</a:t>
            </a:r>
          </a:p>
        </p:txBody>
      </p:sp>
      <p:pic>
        <p:nvPicPr>
          <p:cNvPr id="4" name="Immagine 3" descr="Immagine che contiene Elementi grafici, Carattere, logo, grafica&#10;&#10;Il contenuto generato dall'IA potrebbe non essere corretto.">
            <a:extLst>
              <a:ext uri="{FF2B5EF4-FFF2-40B4-BE49-F238E27FC236}">
                <a16:creationId xmlns:a16="http://schemas.microsoft.com/office/drawing/2014/main" id="{9C1E28FB-9781-C263-1EF4-FCDB616F61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9217" y="139052"/>
            <a:ext cx="909652" cy="584776"/>
          </a:xfrm>
          <a:prstGeom prst="rect">
            <a:avLst/>
          </a:prstGeom>
        </p:spPr>
      </p:pic>
      <p:sp>
        <p:nvSpPr>
          <p:cNvPr id="5" name="CasellaDiTesto 4">
            <a:extLst>
              <a:ext uri="{FF2B5EF4-FFF2-40B4-BE49-F238E27FC236}">
                <a16:creationId xmlns:a16="http://schemas.microsoft.com/office/drawing/2014/main" id="{97803ABF-168D-6410-79B2-CD80E2F04C69}"/>
              </a:ext>
            </a:extLst>
          </p:cNvPr>
          <p:cNvSpPr txBox="1"/>
          <p:nvPr/>
        </p:nvSpPr>
        <p:spPr>
          <a:xfrm>
            <a:off x="1555665" y="2447233"/>
            <a:ext cx="9080669" cy="2585323"/>
          </a:xfrm>
          <a:prstGeom prst="rect">
            <a:avLst/>
          </a:prstGeom>
          <a:noFill/>
        </p:spPr>
        <p:txBody>
          <a:bodyPr wrap="square" rtlCol="0">
            <a:spAutoFit/>
          </a:bodyPr>
          <a:lstStyle/>
          <a:p>
            <a:r>
              <a:rPr lang="en-US" noProof="0" dirty="0"/>
              <a:t>It is a dynamic, easy to use, just-in-time compiled language. </a:t>
            </a:r>
          </a:p>
          <a:p>
            <a:endParaRPr lang="en-US" noProof="0" dirty="0"/>
          </a:p>
          <a:p>
            <a:r>
              <a:rPr lang="en-US" noProof="0" dirty="0"/>
              <a:t>It is intentionally developed for solving the problem of the two languages, providing ease and expressiveness of high-level languages (such as R, MATLAB or Python) and offering performances that approaches that of statically-compiled languages like C or Fortran.</a:t>
            </a:r>
          </a:p>
          <a:p>
            <a:endParaRPr lang="en-US" noProof="0" dirty="0"/>
          </a:p>
          <a:p>
            <a:r>
              <a:rPr lang="en-US" noProof="0" dirty="0"/>
              <a:t>It is easy to develop parallel working codes, due to its simple language syntax. Passing from CPU to GPU(s) is also a simple process, and a single code can run in both CPUs and GPUs, making Julia very flexible. </a:t>
            </a:r>
          </a:p>
        </p:txBody>
      </p:sp>
      <p:sp>
        <p:nvSpPr>
          <p:cNvPr id="6" name="CasellaDiTesto 5">
            <a:extLst>
              <a:ext uri="{FF2B5EF4-FFF2-40B4-BE49-F238E27FC236}">
                <a16:creationId xmlns:a16="http://schemas.microsoft.com/office/drawing/2014/main" id="{BEE408B0-7022-D209-7DDF-EBFCED396077}"/>
              </a:ext>
            </a:extLst>
          </p:cNvPr>
          <p:cNvSpPr txBox="1"/>
          <p:nvPr/>
        </p:nvSpPr>
        <p:spPr>
          <a:xfrm>
            <a:off x="3873638" y="6400412"/>
            <a:ext cx="4444722" cy="276999"/>
          </a:xfrm>
          <a:prstGeom prst="rect">
            <a:avLst/>
          </a:prstGeom>
          <a:noFill/>
        </p:spPr>
        <p:txBody>
          <a:bodyPr wrap="square" rtlCol="0">
            <a:spAutoFit/>
          </a:bodyPr>
          <a:lstStyle/>
          <a:p>
            <a:r>
              <a:rPr lang="en-US" sz="1200" noProof="0" dirty="0"/>
              <a:t>Complete documentation here: </a:t>
            </a:r>
            <a:r>
              <a:rPr lang="en-US" sz="1200" noProof="0" dirty="0">
                <a:hlinkClick r:id="rId3"/>
              </a:rPr>
              <a:t>https://docs.julialang.org/en/v1/</a:t>
            </a:r>
            <a:endParaRPr lang="en-US" sz="1200" noProof="0" dirty="0"/>
          </a:p>
        </p:txBody>
      </p:sp>
      <p:sp>
        <p:nvSpPr>
          <p:cNvPr id="3" name="Segnaposto numero diapositiva 2">
            <a:extLst>
              <a:ext uri="{FF2B5EF4-FFF2-40B4-BE49-F238E27FC236}">
                <a16:creationId xmlns:a16="http://schemas.microsoft.com/office/drawing/2014/main" id="{6D557C4B-68DB-94A8-C648-2C69D8296075}"/>
              </a:ext>
            </a:extLst>
          </p:cNvPr>
          <p:cNvSpPr>
            <a:spLocks noGrp="1"/>
          </p:cNvSpPr>
          <p:nvPr>
            <p:ph type="sldNum" sz="quarter" idx="12"/>
          </p:nvPr>
        </p:nvSpPr>
        <p:spPr/>
        <p:txBody>
          <a:bodyPr/>
          <a:lstStyle/>
          <a:p>
            <a:fld id="{619A0612-47CE-46C5-A28E-F10D87CAACAD}" type="slidenum">
              <a:rPr lang="en-GB" smtClean="0"/>
              <a:t>2</a:t>
            </a:fld>
            <a:endParaRPr lang="en-GB"/>
          </a:p>
        </p:txBody>
      </p:sp>
    </p:spTree>
    <p:extLst>
      <p:ext uri="{BB962C8B-B14F-4D97-AF65-F5344CB8AC3E}">
        <p14:creationId xmlns:p14="http://schemas.microsoft.com/office/powerpoint/2010/main" val="3419250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427C9B-03BC-BFA5-03EF-E67A0B905D89}"/>
            </a:ext>
          </a:extLst>
        </p:cNvPr>
        <p:cNvGrpSpPr/>
        <p:nvPr/>
      </p:nvGrpSpPr>
      <p:grpSpPr>
        <a:xfrm>
          <a:off x="0" y="0"/>
          <a:ext cx="0" cy="0"/>
          <a:chOff x="0" y="0"/>
          <a:chExt cx="0" cy="0"/>
        </a:xfrm>
      </p:grpSpPr>
      <p:pic>
        <p:nvPicPr>
          <p:cNvPr id="4" name="Immagine 3" descr="Immagine che contiene Elementi grafici, Carattere, logo, grafica&#10;&#10;Il contenuto generato dall'IA potrebbe non essere corretto.">
            <a:extLst>
              <a:ext uri="{FF2B5EF4-FFF2-40B4-BE49-F238E27FC236}">
                <a16:creationId xmlns:a16="http://schemas.microsoft.com/office/drawing/2014/main" id="{6F63EA14-E252-3071-0037-721B1F92F5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9217" y="139052"/>
            <a:ext cx="909652" cy="584776"/>
          </a:xfrm>
          <a:prstGeom prst="rect">
            <a:avLst/>
          </a:prstGeom>
        </p:spPr>
      </p:pic>
      <p:sp>
        <p:nvSpPr>
          <p:cNvPr id="5" name="CasellaDiTesto 4">
            <a:extLst>
              <a:ext uri="{FF2B5EF4-FFF2-40B4-BE49-F238E27FC236}">
                <a16:creationId xmlns:a16="http://schemas.microsoft.com/office/drawing/2014/main" id="{89A6CD4B-A0C3-6654-E8C7-9D0C307C6C88}"/>
              </a:ext>
            </a:extLst>
          </p:cNvPr>
          <p:cNvSpPr txBox="1"/>
          <p:nvPr/>
        </p:nvSpPr>
        <p:spPr>
          <a:xfrm>
            <a:off x="1559622" y="2505670"/>
            <a:ext cx="9064043" cy="2031325"/>
          </a:xfrm>
          <a:prstGeom prst="rect">
            <a:avLst/>
          </a:prstGeom>
          <a:noFill/>
        </p:spPr>
        <p:txBody>
          <a:bodyPr wrap="square" rtlCol="0">
            <a:spAutoFit/>
          </a:bodyPr>
          <a:lstStyle/>
          <a:p>
            <a:pPr marL="285750" indent="-285750">
              <a:buFont typeface="Arial" panose="020B0604020202020204" pitchFamily="34" charset="0"/>
              <a:buChar char="•"/>
            </a:pPr>
            <a:r>
              <a:rPr lang="en-US" noProof="0" dirty="0"/>
              <a:t>Just-in-time compilation: it allows mix the benefits from low- and high-level languages;</a:t>
            </a:r>
          </a:p>
          <a:p>
            <a:pPr marL="285750" indent="-285750">
              <a:buFont typeface="Arial" panose="020B0604020202020204" pitchFamily="34" charset="0"/>
              <a:buChar char="•"/>
            </a:pPr>
            <a:r>
              <a:rPr lang="en-US" noProof="0" dirty="0"/>
              <a:t>Optional typing: specification is not mandatory;</a:t>
            </a:r>
          </a:p>
          <a:p>
            <a:pPr marL="285750" indent="-285750">
              <a:buFont typeface="Arial" panose="020B0604020202020204" pitchFamily="34" charset="0"/>
              <a:buChar char="•"/>
            </a:pPr>
            <a:r>
              <a:rPr lang="en-US" noProof="0" dirty="0"/>
              <a:t>A rich language of types for constructing and describing objects;</a:t>
            </a:r>
          </a:p>
          <a:p>
            <a:pPr marL="285750" indent="-285750">
              <a:buFont typeface="Arial" panose="020B0604020202020204" pitchFamily="34" charset="0"/>
              <a:buChar char="•"/>
            </a:pPr>
            <a:r>
              <a:rPr lang="en-US" noProof="0" dirty="0"/>
              <a:t>Multiple dispatch: the possibility to define different function behaviors across the combination of the argument types;</a:t>
            </a:r>
          </a:p>
          <a:p>
            <a:pPr marL="285750" indent="-285750">
              <a:buFont typeface="Arial" panose="020B0604020202020204" pitchFamily="34" charset="0"/>
              <a:buChar char="•"/>
            </a:pPr>
            <a:r>
              <a:rPr lang="en-US" noProof="0" dirty="0"/>
              <a:t>Automatic generation of efficient, specialized code for different argument types;</a:t>
            </a:r>
          </a:p>
          <a:p>
            <a:pPr marL="285750" indent="-285750">
              <a:buFont typeface="Arial" panose="020B0604020202020204" pitchFamily="34" charset="0"/>
              <a:buChar char="•"/>
            </a:pPr>
            <a:r>
              <a:rPr lang="en-US" noProof="0" dirty="0"/>
              <a:t>Good performance, approaching that of statically-compiled languages like C.</a:t>
            </a:r>
          </a:p>
        </p:txBody>
      </p:sp>
      <p:sp>
        <p:nvSpPr>
          <p:cNvPr id="6" name="CasellaDiTesto 5">
            <a:extLst>
              <a:ext uri="{FF2B5EF4-FFF2-40B4-BE49-F238E27FC236}">
                <a16:creationId xmlns:a16="http://schemas.microsoft.com/office/drawing/2014/main" id="{A4FA8F58-ED6D-1451-F650-90750704F379}"/>
              </a:ext>
            </a:extLst>
          </p:cNvPr>
          <p:cNvSpPr txBox="1"/>
          <p:nvPr/>
        </p:nvSpPr>
        <p:spPr>
          <a:xfrm>
            <a:off x="1555665" y="1048725"/>
            <a:ext cx="4825038" cy="584775"/>
          </a:xfrm>
          <a:prstGeom prst="rect">
            <a:avLst/>
          </a:prstGeom>
          <a:noFill/>
        </p:spPr>
        <p:txBody>
          <a:bodyPr wrap="square" rtlCol="0">
            <a:spAutoFit/>
          </a:bodyPr>
          <a:lstStyle/>
          <a:p>
            <a:r>
              <a:rPr lang="en-US" sz="3200" b="1" noProof="0" dirty="0"/>
              <a:t>What </a:t>
            </a:r>
            <a:r>
              <a:rPr lang="en-US" sz="3200" b="1" dirty="0"/>
              <a:t>makes Julia, Julia?</a:t>
            </a:r>
            <a:endParaRPr lang="en-US" sz="3200" b="1" noProof="0" dirty="0"/>
          </a:p>
        </p:txBody>
      </p:sp>
      <p:sp>
        <p:nvSpPr>
          <p:cNvPr id="7" name="Segnaposto numero diapositiva 6">
            <a:extLst>
              <a:ext uri="{FF2B5EF4-FFF2-40B4-BE49-F238E27FC236}">
                <a16:creationId xmlns:a16="http://schemas.microsoft.com/office/drawing/2014/main" id="{EF262A22-BCC5-C219-7D97-16135231903C}"/>
              </a:ext>
            </a:extLst>
          </p:cNvPr>
          <p:cNvSpPr>
            <a:spLocks noGrp="1"/>
          </p:cNvSpPr>
          <p:nvPr>
            <p:ph type="sldNum" sz="quarter" idx="12"/>
          </p:nvPr>
        </p:nvSpPr>
        <p:spPr/>
        <p:txBody>
          <a:bodyPr/>
          <a:lstStyle/>
          <a:p>
            <a:fld id="{619A0612-47CE-46C5-A28E-F10D87CAACAD}" type="slidenum">
              <a:rPr lang="en-GB" smtClean="0"/>
              <a:t>3</a:t>
            </a:fld>
            <a:endParaRPr lang="en-GB"/>
          </a:p>
        </p:txBody>
      </p:sp>
      <p:sp>
        <p:nvSpPr>
          <p:cNvPr id="8" name="CasellaDiTesto 7">
            <a:extLst>
              <a:ext uri="{FF2B5EF4-FFF2-40B4-BE49-F238E27FC236}">
                <a16:creationId xmlns:a16="http://schemas.microsoft.com/office/drawing/2014/main" id="{3EEC0101-D87E-B62E-A888-D65F3FC00062}"/>
              </a:ext>
            </a:extLst>
          </p:cNvPr>
          <p:cNvSpPr txBox="1"/>
          <p:nvPr/>
        </p:nvSpPr>
        <p:spPr>
          <a:xfrm>
            <a:off x="3873638" y="6400412"/>
            <a:ext cx="4444722" cy="276999"/>
          </a:xfrm>
          <a:prstGeom prst="rect">
            <a:avLst/>
          </a:prstGeom>
          <a:noFill/>
        </p:spPr>
        <p:txBody>
          <a:bodyPr wrap="square" rtlCol="0">
            <a:spAutoFit/>
          </a:bodyPr>
          <a:lstStyle/>
          <a:p>
            <a:r>
              <a:rPr lang="en-US" sz="1200" noProof="0" dirty="0"/>
              <a:t>Complete documentation here: </a:t>
            </a:r>
            <a:r>
              <a:rPr lang="en-US" sz="1200" noProof="0" dirty="0">
                <a:hlinkClick r:id="rId3"/>
              </a:rPr>
              <a:t>https://docs.julialang.org/en/v1/</a:t>
            </a:r>
            <a:endParaRPr lang="en-US" sz="1200" noProof="0" dirty="0"/>
          </a:p>
        </p:txBody>
      </p:sp>
    </p:spTree>
    <p:extLst>
      <p:ext uri="{BB962C8B-B14F-4D97-AF65-F5344CB8AC3E}">
        <p14:creationId xmlns:p14="http://schemas.microsoft.com/office/powerpoint/2010/main" val="53500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370EAC-1D0C-A995-96F6-6FE97FC2856E}"/>
            </a:ext>
          </a:extLst>
        </p:cNvPr>
        <p:cNvGrpSpPr/>
        <p:nvPr/>
      </p:nvGrpSpPr>
      <p:grpSpPr>
        <a:xfrm>
          <a:off x="0" y="0"/>
          <a:ext cx="0" cy="0"/>
          <a:chOff x="0" y="0"/>
          <a:chExt cx="0" cy="0"/>
        </a:xfrm>
      </p:grpSpPr>
      <p:pic>
        <p:nvPicPr>
          <p:cNvPr id="4" name="Immagine 3" descr="Immagine che contiene Elementi grafici, Carattere, logo, grafica&#10;&#10;Il contenuto generato dall'IA potrebbe non essere corretto.">
            <a:extLst>
              <a:ext uri="{FF2B5EF4-FFF2-40B4-BE49-F238E27FC236}">
                <a16:creationId xmlns:a16="http://schemas.microsoft.com/office/drawing/2014/main" id="{BE56743A-8161-BF74-FCA2-CC67F105F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9217" y="139052"/>
            <a:ext cx="909652" cy="584776"/>
          </a:xfrm>
          <a:prstGeom prst="rect">
            <a:avLst/>
          </a:prstGeom>
        </p:spPr>
      </p:pic>
      <p:sp>
        <p:nvSpPr>
          <p:cNvPr id="5" name="CasellaDiTesto 4">
            <a:extLst>
              <a:ext uri="{FF2B5EF4-FFF2-40B4-BE49-F238E27FC236}">
                <a16:creationId xmlns:a16="http://schemas.microsoft.com/office/drawing/2014/main" id="{7F2D1000-B710-DD4B-73AB-6C5728FAC5A0}"/>
              </a:ext>
            </a:extLst>
          </p:cNvPr>
          <p:cNvSpPr txBox="1"/>
          <p:nvPr/>
        </p:nvSpPr>
        <p:spPr>
          <a:xfrm>
            <a:off x="1559622" y="2505670"/>
            <a:ext cx="9064043" cy="2862322"/>
          </a:xfrm>
          <a:prstGeom prst="rect">
            <a:avLst/>
          </a:prstGeom>
          <a:noFill/>
        </p:spPr>
        <p:txBody>
          <a:bodyPr wrap="square" rtlCol="0">
            <a:spAutoFit/>
          </a:bodyPr>
          <a:lstStyle/>
          <a:p>
            <a:pPr marL="285750" indent="-285750">
              <a:buFont typeface="Arial" panose="020B0604020202020204" pitchFamily="34" charset="0"/>
              <a:buChar char="•"/>
            </a:pPr>
            <a:r>
              <a:rPr lang="en-US" noProof="0" dirty="0"/>
              <a:t>Free and open source;</a:t>
            </a:r>
          </a:p>
          <a:p>
            <a:pPr marL="285750" indent="-285750">
              <a:buFont typeface="Arial" panose="020B0604020202020204" pitchFamily="34" charset="0"/>
              <a:buChar char="•"/>
            </a:pPr>
            <a:r>
              <a:rPr lang="en-US" noProof="0" dirty="0"/>
              <a:t>User-defined types are as fast and compact as built-ins;</a:t>
            </a:r>
          </a:p>
          <a:p>
            <a:pPr marL="285750" indent="-285750">
              <a:buFont typeface="Arial" panose="020B0604020202020204" pitchFamily="34" charset="0"/>
              <a:buChar char="•"/>
            </a:pPr>
            <a:r>
              <a:rPr lang="en-US" noProof="0" dirty="0"/>
              <a:t>No need of vectorization;</a:t>
            </a:r>
          </a:p>
          <a:p>
            <a:pPr marL="285750" indent="-285750">
              <a:buFont typeface="Arial" panose="020B0604020202020204" pitchFamily="34" charset="0"/>
              <a:buChar char="•"/>
            </a:pPr>
            <a:r>
              <a:rPr lang="en-US" noProof="0" dirty="0"/>
              <a:t>No need of third part visualization software;</a:t>
            </a:r>
          </a:p>
          <a:p>
            <a:pPr marL="285750" indent="-285750">
              <a:buFont typeface="Arial" panose="020B0604020202020204" pitchFamily="34" charset="0"/>
              <a:buChar char="•"/>
            </a:pPr>
            <a:r>
              <a:rPr lang="en-US" noProof="0" dirty="0"/>
              <a:t>Designed for parallelism and distributed computation;</a:t>
            </a:r>
          </a:p>
          <a:p>
            <a:pPr marL="285750" indent="-285750">
              <a:buFont typeface="Arial" panose="020B0604020202020204" pitchFamily="34" charset="0"/>
              <a:buChar char="•"/>
            </a:pPr>
            <a:r>
              <a:rPr lang="en-US" noProof="0" dirty="0"/>
              <a:t>Powerful debugging tools (no code slowing down) together with the interactive REPL mode;</a:t>
            </a:r>
          </a:p>
          <a:p>
            <a:pPr marL="285750" indent="-285750">
              <a:buFont typeface="Arial" panose="020B0604020202020204" pitchFamily="34" charset="0"/>
              <a:buChar char="•"/>
            </a:pPr>
            <a:r>
              <a:rPr lang="en-US" noProof="0" dirty="0"/>
              <a:t>Efficient support for Unicode, including but not limited to UTF-8;</a:t>
            </a:r>
          </a:p>
          <a:p>
            <a:pPr marL="285750" indent="-285750">
              <a:buFont typeface="Arial" panose="020B0604020202020204" pitchFamily="34" charset="0"/>
              <a:buChar char="•"/>
            </a:pPr>
            <a:r>
              <a:rPr lang="en-US" noProof="0" dirty="0"/>
              <a:t>Powerful shell-like capabilities for managing other processes;</a:t>
            </a:r>
          </a:p>
          <a:p>
            <a:pPr marL="285750" indent="-285750">
              <a:buFont typeface="Arial" panose="020B0604020202020204" pitchFamily="34" charset="0"/>
              <a:buChar char="•"/>
            </a:pPr>
            <a:r>
              <a:rPr lang="en-US" noProof="0" dirty="0"/>
              <a:t>Lisp-like macros and other metaprogramming facilities.</a:t>
            </a:r>
          </a:p>
        </p:txBody>
      </p:sp>
      <p:sp>
        <p:nvSpPr>
          <p:cNvPr id="6" name="CasellaDiTesto 5">
            <a:extLst>
              <a:ext uri="{FF2B5EF4-FFF2-40B4-BE49-F238E27FC236}">
                <a16:creationId xmlns:a16="http://schemas.microsoft.com/office/drawing/2014/main" id="{F308C73B-6C0F-7640-F481-1E3B07C95630}"/>
              </a:ext>
            </a:extLst>
          </p:cNvPr>
          <p:cNvSpPr txBox="1"/>
          <p:nvPr/>
        </p:nvSpPr>
        <p:spPr>
          <a:xfrm>
            <a:off x="1555665" y="1048725"/>
            <a:ext cx="3910638" cy="584775"/>
          </a:xfrm>
          <a:prstGeom prst="rect">
            <a:avLst/>
          </a:prstGeom>
          <a:noFill/>
        </p:spPr>
        <p:txBody>
          <a:bodyPr wrap="square" rtlCol="0">
            <a:spAutoFit/>
          </a:bodyPr>
          <a:lstStyle/>
          <a:p>
            <a:r>
              <a:rPr lang="en-US" sz="3200" b="1" dirty="0"/>
              <a:t>Advantages of Julia</a:t>
            </a:r>
            <a:endParaRPr lang="en-US" sz="3200" b="1" noProof="0" dirty="0"/>
          </a:p>
        </p:txBody>
      </p:sp>
      <p:sp>
        <p:nvSpPr>
          <p:cNvPr id="7" name="Segnaposto numero diapositiva 6">
            <a:extLst>
              <a:ext uri="{FF2B5EF4-FFF2-40B4-BE49-F238E27FC236}">
                <a16:creationId xmlns:a16="http://schemas.microsoft.com/office/drawing/2014/main" id="{84D7FF32-C48C-73C5-7315-12C562B35284}"/>
              </a:ext>
            </a:extLst>
          </p:cNvPr>
          <p:cNvSpPr>
            <a:spLocks noGrp="1"/>
          </p:cNvSpPr>
          <p:nvPr>
            <p:ph type="sldNum" sz="quarter" idx="12"/>
          </p:nvPr>
        </p:nvSpPr>
        <p:spPr/>
        <p:txBody>
          <a:bodyPr/>
          <a:lstStyle/>
          <a:p>
            <a:fld id="{619A0612-47CE-46C5-A28E-F10D87CAACAD}" type="slidenum">
              <a:rPr lang="en-GB" smtClean="0"/>
              <a:t>4</a:t>
            </a:fld>
            <a:endParaRPr lang="en-GB"/>
          </a:p>
        </p:txBody>
      </p:sp>
      <p:sp>
        <p:nvSpPr>
          <p:cNvPr id="8" name="CasellaDiTesto 7">
            <a:extLst>
              <a:ext uri="{FF2B5EF4-FFF2-40B4-BE49-F238E27FC236}">
                <a16:creationId xmlns:a16="http://schemas.microsoft.com/office/drawing/2014/main" id="{8A2224AF-4DE6-21A2-B793-D568E963F46E}"/>
              </a:ext>
            </a:extLst>
          </p:cNvPr>
          <p:cNvSpPr txBox="1"/>
          <p:nvPr/>
        </p:nvSpPr>
        <p:spPr>
          <a:xfrm>
            <a:off x="3873638" y="6400412"/>
            <a:ext cx="4444722" cy="276999"/>
          </a:xfrm>
          <a:prstGeom prst="rect">
            <a:avLst/>
          </a:prstGeom>
          <a:noFill/>
        </p:spPr>
        <p:txBody>
          <a:bodyPr wrap="square" rtlCol="0">
            <a:spAutoFit/>
          </a:bodyPr>
          <a:lstStyle/>
          <a:p>
            <a:r>
              <a:rPr lang="en-US" sz="1200" noProof="0" dirty="0"/>
              <a:t>Complete documentation here: </a:t>
            </a:r>
            <a:r>
              <a:rPr lang="en-US" sz="1200" noProof="0" dirty="0">
                <a:hlinkClick r:id="rId3"/>
              </a:rPr>
              <a:t>https://docs.julialang.org/en/v1/</a:t>
            </a:r>
            <a:endParaRPr lang="en-US" sz="1200" noProof="0" dirty="0"/>
          </a:p>
        </p:txBody>
      </p:sp>
    </p:spTree>
    <p:extLst>
      <p:ext uri="{BB962C8B-B14F-4D97-AF65-F5344CB8AC3E}">
        <p14:creationId xmlns:p14="http://schemas.microsoft.com/office/powerpoint/2010/main" val="1568840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67C8B2-73F7-9ED3-B00E-C86B3240D2BD}"/>
            </a:ext>
          </a:extLst>
        </p:cNvPr>
        <p:cNvGrpSpPr/>
        <p:nvPr/>
      </p:nvGrpSpPr>
      <p:grpSpPr>
        <a:xfrm>
          <a:off x="0" y="0"/>
          <a:ext cx="0" cy="0"/>
          <a:chOff x="0" y="0"/>
          <a:chExt cx="0" cy="0"/>
        </a:xfrm>
      </p:grpSpPr>
      <p:pic>
        <p:nvPicPr>
          <p:cNvPr id="4" name="Immagine 3" descr="Immagine che contiene Elementi grafici, Carattere, logo, grafica&#10;&#10;Il contenuto generato dall'IA potrebbe non essere corretto.">
            <a:extLst>
              <a:ext uri="{FF2B5EF4-FFF2-40B4-BE49-F238E27FC236}">
                <a16:creationId xmlns:a16="http://schemas.microsoft.com/office/drawing/2014/main" id="{6B6FA37E-E414-E87B-029C-2DBD0A56EB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9217" y="139052"/>
            <a:ext cx="909652" cy="584776"/>
          </a:xfrm>
          <a:prstGeom prst="rect">
            <a:avLst/>
          </a:prstGeom>
        </p:spPr>
      </p:pic>
      <p:sp>
        <p:nvSpPr>
          <p:cNvPr id="7" name="CasellaDiTesto 6">
            <a:extLst>
              <a:ext uri="{FF2B5EF4-FFF2-40B4-BE49-F238E27FC236}">
                <a16:creationId xmlns:a16="http://schemas.microsoft.com/office/drawing/2014/main" id="{84BAB009-7D52-F014-C0EA-4135C932DC37}"/>
              </a:ext>
            </a:extLst>
          </p:cNvPr>
          <p:cNvSpPr txBox="1"/>
          <p:nvPr/>
        </p:nvSpPr>
        <p:spPr>
          <a:xfrm>
            <a:off x="1559622" y="2551837"/>
            <a:ext cx="9064043" cy="2031325"/>
          </a:xfrm>
          <a:prstGeom prst="rect">
            <a:avLst/>
          </a:prstGeom>
          <a:noFill/>
        </p:spPr>
        <p:txBody>
          <a:bodyPr wrap="square" rtlCol="0">
            <a:spAutoFit/>
          </a:bodyPr>
          <a:lstStyle/>
          <a:p>
            <a:r>
              <a:rPr lang="en-US" noProof="0" dirty="0"/>
              <a:t>The Julia capabilities are tested via the implementation of the </a:t>
            </a:r>
            <a:r>
              <a:rPr lang="en-US" noProof="0" dirty="0" err="1"/>
              <a:t>Dumbser</a:t>
            </a:r>
            <a:r>
              <a:rPr lang="en-US" noProof="0" dirty="0"/>
              <a:t>-Osher-Toro (DOT) method to the 2D SWE (fixed bed, no friction), the test case is circular dam-break in the middle of the domain, the initial velocity is zero and the initial step is 1.5 meters.</a:t>
            </a:r>
          </a:p>
          <a:p>
            <a:endParaRPr lang="en-US" noProof="0" dirty="0"/>
          </a:p>
          <a:p>
            <a:r>
              <a:rPr lang="en-US" noProof="0" dirty="0"/>
              <a:t>We have a reference code running in series on CPU, and we developed two version of the same running on the NVIDIA GeForce RTX 2080 Ti GPU. The difference between the two makes one much faster than the other. </a:t>
            </a:r>
          </a:p>
        </p:txBody>
      </p:sp>
      <p:sp>
        <p:nvSpPr>
          <p:cNvPr id="2" name="CasellaDiTesto 1">
            <a:extLst>
              <a:ext uri="{FF2B5EF4-FFF2-40B4-BE49-F238E27FC236}">
                <a16:creationId xmlns:a16="http://schemas.microsoft.com/office/drawing/2014/main" id="{AD46DAE1-5AEE-447B-2301-C2C90DA83F5D}"/>
              </a:ext>
            </a:extLst>
          </p:cNvPr>
          <p:cNvSpPr txBox="1"/>
          <p:nvPr/>
        </p:nvSpPr>
        <p:spPr>
          <a:xfrm>
            <a:off x="1555665" y="1048725"/>
            <a:ext cx="3042340" cy="584775"/>
          </a:xfrm>
          <a:prstGeom prst="rect">
            <a:avLst/>
          </a:prstGeom>
          <a:noFill/>
        </p:spPr>
        <p:txBody>
          <a:bodyPr wrap="square" rtlCol="0">
            <a:spAutoFit/>
          </a:bodyPr>
          <a:lstStyle/>
          <a:p>
            <a:r>
              <a:rPr lang="en-US" sz="3200" b="1" dirty="0"/>
              <a:t>The case study</a:t>
            </a:r>
            <a:endParaRPr lang="en-US" sz="3200" b="1" noProof="0" dirty="0"/>
          </a:p>
        </p:txBody>
      </p:sp>
      <p:sp>
        <p:nvSpPr>
          <p:cNvPr id="3" name="Segnaposto numero diapositiva 2">
            <a:extLst>
              <a:ext uri="{FF2B5EF4-FFF2-40B4-BE49-F238E27FC236}">
                <a16:creationId xmlns:a16="http://schemas.microsoft.com/office/drawing/2014/main" id="{2A31EE8A-66B1-1367-50BC-D9EC86651EDA}"/>
              </a:ext>
            </a:extLst>
          </p:cNvPr>
          <p:cNvSpPr>
            <a:spLocks noGrp="1"/>
          </p:cNvSpPr>
          <p:nvPr>
            <p:ph type="sldNum" sz="quarter" idx="12"/>
          </p:nvPr>
        </p:nvSpPr>
        <p:spPr/>
        <p:txBody>
          <a:bodyPr/>
          <a:lstStyle/>
          <a:p>
            <a:fld id="{619A0612-47CE-46C5-A28E-F10D87CAACAD}" type="slidenum">
              <a:rPr lang="en-GB" smtClean="0"/>
              <a:t>5</a:t>
            </a:fld>
            <a:endParaRPr lang="en-GB"/>
          </a:p>
        </p:txBody>
      </p:sp>
    </p:spTree>
    <p:extLst>
      <p:ext uri="{BB962C8B-B14F-4D97-AF65-F5344CB8AC3E}">
        <p14:creationId xmlns:p14="http://schemas.microsoft.com/office/powerpoint/2010/main" val="1917107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02264-491A-81D7-263E-4A69D5BAC0B5}"/>
            </a:ext>
          </a:extLst>
        </p:cNvPr>
        <p:cNvGrpSpPr/>
        <p:nvPr/>
      </p:nvGrpSpPr>
      <p:grpSpPr>
        <a:xfrm>
          <a:off x="0" y="0"/>
          <a:ext cx="0" cy="0"/>
          <a:chOff x="0" y="0"/>
          <a:chExt cx="0" cy="0"/>
        </a:xfrm>
      </p:grpSpPr>
      <p:pic>
        <p:nvPicPr>
          <p:cNvPr id="4" name="Immagine 3" descr="Immagine che contiene Elementi grafici, Carattere, logo, grafica&#10;&#10;Il contenuto generato dall'IA potrebbe non essere corretto.">
            <a:extLst>
              <a:ext uri="{FF2B5EF4-FFF2-40B4-BE49-F238E27FC236}">
                <a16:creationId xmlns:a16="http://schemas.microsoft.com/office/drawing/2014/main" id="{C4D17391-FA84-CB8A-F81C-A55C96A68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9217" y="139052"/>
            <a:ext cx="909652" cy="584776"/>
          </a:xfrm>
          <a:prstGeom prst="rect">
            <a:avLst/>
          </a:prstGeom>
        </p:spPr>
      </p:pic>
      <mc:AlternateContent xmlns:mc="http://schemas.openxmlformats.org/markup-compatibility/2006">
        <mc:Choice xmlns:a14="http://schemas.microsoft.com/office/drawing/2010/main" Requires="a14">
          <p:sp>
            <p:nvSpPr>
              <p:cNvPr id="2" name="CasellaDiTesto 1">
                <a:extLst>
                  <a:ext uri="{FF2B5EF4-FFF2-40B4-BE49-F238E27FC236}">
                    <a16:creationId xmlns:a16="http://schemas.microsoft.com/office/drawing/2014/main" id="{9C00B618-4831-8A45-3132-C227C4AD172B}"/>
                  </a:ext>
                </a:extLst>
              </p:cNvPr>
              <p:cNvSpPr txBox="1"/>
              <p:nvPr/>
            </p:nvSpPr>
            <p:spPr>
              <a:xfrm>
                <a:off x="3517472" y="1925075"/>
                <a:ext cx="5157053" cy="20966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it-IT" b="0" i="1" smtClean="0">
                              <a:latin typeface="Cambria Math" panose="02040503050406030204" pitchFamily="18" charset="0"/>
                            </a:rPr>
                          </m:ctrlPr>
                        </m:fPr>
                        <m:num>
                          <m:r>
                            <a:rPr lang="it-IT" b="0" i="1" smtClean="0">
                              <a:latin typeface="Cambria Math" panose="02040503050406030204" pitchFamily="18" charset="0"/>
                            </a:rPr>
                            <m:t>𝜕</m:t>
                          </m:r>
                          <m:r>
                            <a:rPr lang="it-IT" b="0" i="1" smtClean="0">
                              <a:latin typeface="Cambria Math" panose="02040503050406030204" pitchFamily="18" charset="0"/>
                            </a:rPr>
                            <m:t>h</m:t>
                          </m:r>
                        </m:num>
                        <m:den>
                          <m:r>
                            <a:rPr lang="it-IT" b="0" i="1" smtClean="0">
                              <a:latin typeface="Cambria Math" panose="02040503050406030204" pitchFamily="18" charset="0"/>
                            </a:rPr>
                            <m:t>𝜕</m:t>
                          </m:r>
                          <m:r>
                            <a:rPr lang="it-IT" b="0" i="1" smtClean="0">
                              <a:latin typeface="Cambria Math" panose="02040503050406030204" pitchFamily="18" charset="0"/>
                            </a:rPr>
                            <m:t>𝑡</m:t>
                          </m:r>
                        </m:den>
                      </m:f>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m:t>
                          </m:r>
                          <m:r>
                            <a:rPr lang="it-IT" b="0" i="1" smtClean="0">
                              <a:latin typeface="Cambria Math" panose="02040503050406030204" pitchFamily="18" charset="0"/>
                            </a:rPr>
                            <m:t>(</m:t>
                          </m:r>
                          <m:r>
                            <a:rPr lang="it-IT" b="0" i="1" smtClean="0">
                              <a:latin typeface="Cambria Math" panose="02040503050406030204" pitchFamily="18" charset="0"/>
                            </a:rPr>
                            <m:t>h𝑢</m:t>
                          </m:r>
                          <m:r>
                            <a:rPr lang="it-IT" b="0" i="1" smtClean="0">
                              <a:latin typeface="Cambria Math" panose="02040503050406030204" pitchFamily="18" charset="0"/>
                            </a:rPr>
                            <m:t>)</m:t>
                          </m:r>
                        </m:num>
                        <m:den>
                          <m:r>
                            <a:rPr lang="it-IT" b="0" i="1" smtClean="0">
                              <a:latin typeface="Cambria Math" panose="02040503050406030204" pitchFamily="18" charset="0"/>
                            </a:rPr>
                            <m:t>𝜕</m:t>
                          </m:r>
                          <m:r>
                            <a:rPr lang="it-IT" b="0" i="1" smtClean="0">
                              <a:latin typeface="Cambria Math" panose="02040503050406030204" pitchFamily="18" charset="0"/>
                            </a:rPr>
                            <m:t>𝑥</m:t>
                          </m:r>
                        </m:den>
                      </m:f>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m:t>
                          </m:r>
                          <m:r>
                            <a:rPr lang="it-IT" b="0" i="1" smtClean="0">
                              <a:latin typeface="Cambria Math" panose="02040503050406030204" pitchFamily="18" charset="0"/>
                            </a:rPr>
                            <m:t>(</m:t>
                          </m:r>
                          <m:r>
                            <a:rPr lang="it-IT" b="0" i="1" smtClean="0">
                              <a:latin typeface="Cambria Math" panose="02040503050406030204" pitchFamily="18" charset="0"/>
                            </a:rPr>
                            <m:t>h𝑣</m:t>
                          </m:r>
                          <m:r>
                            <a:rPr lang="it-IT" b="0" i="1" smtClean="0">
                              <a:latin typeface="Cambria Math" panose="02040503050406030204" pitchFamily="18" charset="0"/>
                            </a:rPr>
                            <m:t>)</m:t>
                          </m:r>
                        </m:num>
                        <m:den>
                          <m:r>
                            <a:rPr lang="it-IT" b="0" i="1" smtClean="0">
                              <a:latin typeface="Cambria Math" panose="02040503050406030204" pitchFamily="18" charset="0"/>
                            </a:rPr>
                            <m:t>𝜕</m:t>
                          </m:r>
                          <m:r>
                            <a:rPr lang="it-IT" b="0" i="1" smtClean="0">
                              <a:latin typeface="Cambria Math" panose="02040503050406030204" pitchFamily="18" charset="0"/>
                            </a:rPr>
                            <m:t>𝑦</m:t>
                          </m:r>
                        </m:den>
                      </m:f>
                      <m:r>
                        <a:rPr lang="it-IT" b="0" i="1" smtClean="0">
                          <a:latin typeface="Cambria Math" panose="02040503050406030204" pitchFamily="18" charset="0"/>
                        </a:rPr>
                        <m:t>=0</m:t>
                      </m:r>
                    </m:oMath>
                  </m:oMathPara>
                </a14:m>
                <a:endParaRPr lang="en-GB" dirty="0"/>
              </a:p>
              <a:p>
                <a:pPr/>
                <a14:m>
                  <m:oMathPara xmlns:m="http://schemas.openxmlformats.org/officeDocument/2006/math">
                    <m:oMathParaPr>
                      <m:jc m:val="centerGroup"/>
                    </m:oMathParaPr>
                    <m:oMath xmlns:m="http://schemas.openxmlformats.org/officeDocument/2006/math">
                      <m:f>
                        <m:fPr>
                          <m:ctrlPr>
                            <a:rPr lang="it-IT" b="0" i="1" smtClean="0">
                              <a:latin typeface="Cambria Math" panose="02040503050406030204" pitchFamily="18" charset="0"/>
                            </a:rPr>
                          </m:ctrlPr>
                        </m:fPr>
                        <m:num>
                          <m:r>
                            <a:rPr lang="it-IT" b="0" i="1" smtClean="0">
                              <a:latin typeface="Cambria Math" panose="02040503050406030204" pitchFamily="18" charset="0"/>
                            </a:rPr>
                            <m:t>𝜕</m:t>
                          </m:r>
                          <m:d>
                            <m:dPr>
                              <m:ctrlPr>
                                <a:rPr lang="it-IT" b="0" i="1" smtClean="0">
                                  <a:latin typeface="Cambria Math" panose="02040503050406030204" pitchFamily="18" charset="0"/>
                                </a:rPr>
                              </m:ctrlPr>
                            </m:dPr>
                            <m:e>
                              <m:r>
                                <a:rPr lang="it-IT" b="0" i="1" smtClean="0">
                                  <a:latin typeface="Cambria Math" panose="02040503050406030204" pitchFamily="18" charset="0"/>
                                </a:rPr>
                                <m:t>h𝑢</m:t>
                              </m:r>
                            </m:e>
                          </m:d>
                        </m:num>
                        <m:den>
                          <m:r>
                            <a:rPr lang="it-IT" b="0" i="1" smtClean="0">
                              <a:latin typeface="Cambria Math" panose="02040503050406030204" pitchFamily="18" charset="0"/>
                            </a:rPr>
                            <m:t>𝜕</m:t>
                          </m:r>
                          <m:r>
                            <a:rPr lang="it-IT" b="0" i="1" smtClean="0">
                              <a:latin typeface="Cambria Math" panose="02040503050406030204" pitchFamily="18" charset="0"/>
                            </a:rPr>
                            <m:t>𝑡</m:t>
                          </m:r>
                        </m:den>
                      </m:f>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m:t>
                          </m:r>
                        </m:num>
                        <m:den>
                          <m:r>
                            <a:rPr lang="it-IT" b="0" i="1" smtClean="0">
                              <a:latin typeface="Cambria Math" panose="02040503050406030204" pitchFamily="18" charset="0"/>
                            </a:rPr>
                            <m:t>𝜕</m:t>
                          </m:r>
                          <m:r>
                            <a:rPr lang="it-IT" b="0" i="1" smtClean="0">
                              <a:latin typeface="Cambria Math" panose="02040503050406030204" pitchFamily="18" charset="0"/>
                            </a:rPr>
                            <m:t>𝑥</m:t>
                          </m:r>
                        </m:den>
                      </m:f>
                      <m:d>
                        <m:dPr>
                          <m:ctrlPr>
                            <a:rPr lang="it-IT" b="0" i="1" smtClean="0">
                              <a:latin typeface="Cambria Math" panose="02040503050406030204" pitchFamily="18" charset="0"/>
                            </a:rPr>
                          </m:ctrlPr>
                        </m:dPr>
                        <m:e>
                          <m:f>
                            <m:fPr>
                              <m:ctrlPr>
                                <a:rPr lang="it-IT" b="0" i="1" smtClean="0">
                                  <a:latin typeface="Cambria Math" panose="02040503050406030204" pitchFamily="18" charset="0"/>
                                </a:rPr>
                              </m:ctrlPr>
                            </m:fPr>
                            <m:num>
                              <m:r>
                                <a:rPr lang="it-IT" b="0" i="1" smtClean="0">
                                  <a:latin typeface="Cambria Math" panose="02040503050406030204" pitchFamily="18" charset="0"/>
                                </a:rPr>
                                <m:t>1</m:t>
                              </m:r>
                            </m:num>
                            <m:den>
                              <m:r>
                                <a:rPr lang="it-IT" b="0" i="1" smtClean="0">
                                  <a:latin typeface="Cambria Math" panose="02040503050406030204" pitchFamily="18" charset="0"/>
                                </a:rPr>
                                <m:t>2</m:t>
                              </m:r>
                            </m:den>
                          </m:f>
                          <m:r>
                            <a:rPr lang="it-IT" b="0" i="1" smtClean="0">
                              <a:latin typeface="Cambria Math" panose="02040503050406030204" pitchFamily="18" charset="0"/>
                            </a:rPr>
                            <m:t>𝑔</m:t>
                          </m:r>
                          <m:sSup>
                            <m:sSupPr>
                              <m:ctrlPr>
                                <a:rPr lang="it-IT" b="0" i="1" smtClean="0">
                                  <a:latin typeface="Cambria Math" panose="02040503050406030204" pitchFamily="18" charset="0"/>
                                </a:rPr>
                              </m:ctrlPr>
                            </m:sSupPr>
                            <m:e>
                              <m:r>
                                <a:rPr lang="it-IT" b="0" i="1" smtClean="0">
                                  <a:latin typeface="Cambria Math" panose="02040503050406030204" pitchFamily="18" charset="0"/>
                                </a:rPr>
                                <m:t>h</m:t>
                              </m:r>
                            </m:e>
                            <m:sup>
                              <m:r>
                                <a:rPr lang="it-IT" b="0" i="1" smtClean="0">
                                  <a:latin typeface="Cambria Math" panose="02040503050406030204" pitchFamily="18" charset="0"/>
                                </a:rPr>
                                <m:t>2</m:t>
                              </m:r>
                            </m:sup>
                          </m:sSup>
                          <m:r>
                            <a:rPr lang="it-IT" b="0" i="1" smtClean="0">
                              <a:latin typeface="Cambria Math" panose="02040503050406030204" pitchFamily="18" charset="0"/>
                            </a:rPr>
                            <m:t>+</m:t>
                          </m:r>
                          <m:r>
                            <a:rPr lang="it-IT" b="0" i="1" smtClean="0">
                              <a:latin typeface="Cambria Math" panose="02040503050406030204" pitchFamily="18" charset="0"/>
                            </a:rPr>
                            <m:t>h</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𝑢</m:t>
                              </m:r>
                            </m:e>
                            <m:sup>
                              <m:r>
                                <a:rPr lang="it-IT" b="0" i="1" smtClean="0">
                                  <a:latin typeface="Cambria Math" panose="02040503050406030204" pitchFamily="18" charset="0"/>
                                </a:rPr>
                                <m:t>2</m:t>
                              </m:r>
                            </m:sup>
                          </m:sSup>
                        </m:e>
                      </m:d>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m:t>
                          </m:r>
                          <m:d>
                            <m:dPr>
                              <m:ctrlPr>
                                <a:rPr lang="it-IT" b="0" i="1" smtClean="0">
                                  <a:latin typeface="Cambria Math" panose="02040503050406030204" pitchFamily="18" charset="0"/>
                                </a:rPr>
                              </m:ctrlPr>
                            </m:dPr>
                            <m:e>
                              <m:r>
                                <a:rPr lang="it-IT" b="0" i="1" smtClean="0">
                                  <a:latin typeface="Cambria Math" panose="02040503050406030204" pitchFamily="18" charset="0"/>
                                </a:rPr>
                                <m:t>h𝑢𝑣</m:t>
                              </m:r>
                            </m:e>
                          </m:d>
                        </m:num>
                        <m:den>
                          <m:r>
                            <a:rPr lang="it-IT" b="0" i="1" smtClean="0">
                              <a:latin typeface="Cambria Math" panose="02040503050406030204" pitchFamily="18" charset="0"/>
                            </a:rPr>
                            <m:t>𝜕</m:t>
                          </m:r>
                          <m:r>
                            <a:rPr lang="it-IT" b="0" i="1" smtClean="0">
                              <a:latin typeface="Cambria Math" panose="02040503050406030204" pitchFamily="18" charset="0"/>
                            </a:rPr>
                            <m:t>𝑦</m:t>
                          </m:r>
                        </m:den>
                      </m:f>
                      <m:r>
                        <a:rPr lang="it-IT" b="0" i="1" smtClean="0">
                          <a:latin typeface="Cambria Math" panose="02040503050406030204" pitchFamily="18" charset="0"/>
                        </a:rPr>
                        <m:t>+</m:t>
                      </m:r>
                      <m:r>
                        <a:rPr lang="it-IT" b="0" i="1" smtClean="0">
                          <a:latin typeface="Cambria Math" panose="02040503050406030204" pitchFamily="18" charset="0"/>
                        </a:rPr>
                        <m:t>𝑔h</m:t>
                      </m:r>
                      <m:f>
                        <m:fPr>
                          <m:ctrlPr>
                            <a:rPr lang="it-IT" b="0" i="1" smtClean="0">
                              <a:latin typeface="Cambria Math" panose="02040503050406030204" pitchFamily="18" charset="0"/>
                            </a:rPr>
                          </m:ctrlPr>
                        </m:fPr>
                        <m:num>
                          <m:r>
                            <a:rPr lang="it-IT" b="0" i="1" smtClean="0">
                              <a:latin typeface="Cambria Math" panose="02040503050406030204" pitchFamily="18" charset="0"/>
                            </a:rPr>
                            <m:t>𝜕</m:t>
                          </m:r>
                          <m:r>
                            <a:rPr lang="it-IT" b="0" i="1" smtClean="0">
                              <a:latin typeface="Cambria Math" panose="02040503050406030204" pitchFamily="18" charset="0"/>
                            </a:rPr>
                            <m:t>𝑏</m:t>
                          </m:r>
                        </m:num>
                        <m:den>
                          <m:r>
                            <a:rPr lang="it-IT" b="0" i="1" smtClean="0">
                              <a:latin typeface="Cambria Math" panose="02040503050406030204" pitchFamily="18" charset="0"/>
                            </a:rPr>
                            <m:t>𝜕</m:t>
                          </m:r>
                          <m:r>
                            <a:rPr lang="it-IT" b="0" i="1" smtClean="0">
                              <a:latin typeface="Cambria Math" panose="02040503050406030204" pitchFamily="18" charset="0"/>
                            </a:rPr>
                            <m:t>𝑥</m:t>
                          </m:r>
                        </m:den>
                      </m:f>
                      <m:r>
                        <a:rPr lang="it-IT" b="0" i="1" smtClean="0">
                          <a:latin typeface="Cambria Math" panose="02040503050406030204" pitchFamily="18" charset="0"/>
                        </a:rPr>
                        <m:t>=0</m:t>
                      </m:r>
                    </m:oMath>
                  </m:oMathPara>
                </a14:m>
                <a:endParaRPr lang="it-IT" b="0" dirty="0"/>
              </a:p>
              <a:p>
                <a:pPr/>
                <a14:m>
                  <m:oMathPara xmlns:m="http://schemas.openxmlformats.org/officeDocument/2006/math">
                    <m:oMathParaPr>
                      <m:jc m:val="centerGroup"/>
                    </m:oMathParaPr>
                    <m:oMath xmlns:m="http://schemas.openxmlformats.org/officeDocument/2006/math">
                      <m:f>
                        <m:fPr>
                          <m:ctrlPr>
                            <a:rPr lang="it-IT" b="0" i="1" smtClean="0">
                              <a:latin typeface="Cambria Math" panose="02040503050406030204" pitchFamily="18" charset="0"/>
                            </a:rPr>
                          </m:ctrlPr>
                        </m:fPr>
                        <m:num>
                          <m:r>
                            <a:rPr lang="it-IT" b="0" i="1" smtClean="0">
                              <a:latin typeface="Cambria Math" panose="02040503050406030204" pitchFamily="18" charset="0"/>
                            </a:rPr>
                            <m:t>𝜕</m:t>
                          </m:r>
                          <m:d>
                            <m:dPr>
                              <m:ctrlPr>
                                <a:rPr lang="it-IT" b="0" i="1" smtClean="0">
                                  <a:latin typeface="Cambria Math" panose="02040503050406030204" pitchFamily="18" charset="0"/>
                                </a:rPr>
                              </m:ctrlPr>
                            </m:dPr>
                            <m:e>
                              <m:r>
                                <a:rPr lang="it-IT" b="0" i="1" smtClean="0">
                                  <a:latin typeface="Cambria Math" panose="02040503050406030204" pitchFamily="18" charset="0"/>
                                </a:rPr>
                                <m:t>h𝑣</m:t>
                              </m:r>
                            </m:e>
                          </m:d>
                        </m:num>
                        <m:den>
                          <m:r>
                            <a:rPr lang="it-IT" b="0" i="1" smtClean="0">
                              <a:latin typeface="Cambria Math" panose="02040503050406030204" pitchFamily="18" charset="0"/>
                            </a:rPr>
                            <m:t>𝜕</m:t>
                          </m:r>
                          <m:r>
                            <a:rPr lang="it-IT" b="0" i="1" smtClean="0">
                              <a:latin typeface="Cambria Math" panose="02040503050406030204" pitchFamily="18" charset="0"/>
                            </a:rPr>
                            <m:t>𝑡</m:t>
                          </m:r>
                        </m:den>
                      </m:f>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m:t>
                          </m:r>
                          <m:d>
                            <m:dPr>
                              <m:ctrlPr>
                                <a:rPr lang="it-IT" b="0" i="1" smtClean="0">
                                  <a:latin typeface="Cambria Math" panose="02040503050406030204" pitchFamily="18" charset="0"/>
                                </a:rPr>
                              </m:ctrlPr>
                            </m:dPr>
                            <m:e>
                              <m:r>
                                <a:rPr lang="it-IT" b="0" i="1" smtClean="0">
                                  <a:latin typeface="Cambria Math" panose="02040503050406030204" pitchFamily="18" charset="0"/>
                                </a:rPr>
                                <m:t>h𝑢𝑣</m:t>
                              </m:r>
                            </m:e>
                          </m:d>
                        </m:num>
                        <m:den>
                          <m:r>
                            <a:rPr lang="it-IT" b="0" i="1" smtClean="0">
                              <a:latin typeface="Cambria Math" panose="02040503050406030204" pitchFamily="18" charset="0"/>
                            </a:rPr>
                            <m:t>𝜕</m:t>
                          </m:r>
                          <m:r>
                            <a:rPr lang="it-IT" b="0" i="1" smtClean="0">
                              <a:latin typeface="Cambria Math" panose="02040503050406030204" pitchFamily="18" charset="0"/>
                            </a:rPr>
                            <m:t>𝑥</m:t>
                          </m:r>
                        </m:den>
                      </m:f>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m:t>
                          </m:r>
                        </m:num>
                        <m:den>
                          <m:r>
                            <a:rPr lang="it-IT" b="0" i="1" smtClean="0">
                              <a:latin typeface="Cambria Math" panose="02040503050406030204" pitchFamily="18" charset="0"/>
                            </a:rPr>
                            <m:t>𝜕</m:t>
                          </m:r>
                          <m:r>
                            <a:rPr lang="it-IT" b="0" i="1" smtClean="0">
                              <a:latin typeface="Cambria Math" panose="02040503050406030204" pitchFamily="18" charset="0"/>
                            </a:rPr>
                            <m:t>𝑦</m:t>
                          </m:r>
                        </m:den>
                      </m:f>
                      <m:d>
                        <m:dPr>
                          <m:ctrlPr>
                            <a:rPr lang="it-IT" b="0" i="1" smtClean="0">
                              <a:latin typeface="Cambria Math" panose="02040503050406030204" pitchFamily="18" charset="0"/>
                            </a:rPr>
                          </m:ctrlPr>
                        </m:dPr>
                        <m:e>
                          <m:f>
                            <m:fPr>
                              <m:ctrlPr>
                                <a:rPr lang="it-IT" b="0" i="1" smtClean="0">
                                  <a:latin typeface="Cambria Math" panose="02040503050406030204" pitchFamily="18" charset="0"/>
                                </a:rPr>
                              </m:ctrlPr>
                            </m:fPr>
                            <m:num>
                              <m:r>
                                <a:rPr lang="it-IT" b="0" i="1" smtClean="0">
                                  <a:latin typeface="Cambria Math" panose="02040503050406030204" pitchFamily="18" charset="0"/>
                                </a:rPr>
                                <m:t>1</m:t>
                              </m:r>
                            </m:num>
                            <m:den>
                              <m:r>
                                <a:rPr lang="it-IT" b="0" i="1" smtClean="0">
                                  <a:latin typeface="Cambria Math" panose="02040503050406030204" pitchFamily="18" charset="0"/>
                                </a:rPr>
                                <m:t>2</m:t>
                              </m:r>
                            </m:den>
                          </m:f>
                          <m:r>
                            <a:rPr lang="it-IT" b="0" i="1" smtClean="0">
                              <a:latin typeface="Cambria Math" panose="02040503050406030204" pitchFamily="18" charset="0"/>
                            </a:rPr>
                            <m:t>𝑔</m:t>
                          </m:r>
                          <m:sSup>
                            <m:sSupPr>
                              <m:ctrlPr>
                                <a:rPr lang="it-IT" b="0" i="1" smtClean="0">
                                  <a:latin typeface="Cambria Math" panose="02040503050406030204" pitchFamily="18" charset="0"/>
                                </a:rPr>
                              </m:ctrlPr>
                            </m:sSupPr>
                            <m:e>
                              <m:r>
                                <a:rPr lang="it-IT" b="0" i="1" smtClean="0">
                                  <a:latin typeface="Cambria Math" panose="02040503050406030204" pitchFamily="18" charset="0"/>
                                </a:rPr>
                                <m:t>h</m:t>
                              </m:r>
                            </m:e>
                            <m:sup>
                              <m:r>
                                <a:rPr lang="it-IT" b="0" i="1" smtClean="0">
                                  <a:latin typeface="Cambria Math" panose="02040503050406030204" pitchFamily="18" charset="0"/>
                                </a:rPr>
                                <m:t>2</m:t>
                              </m:r>
                            </m:sup>
                          </m:sSup>
                          <m:r>
                            <a:rPr lang="it-IT" b="0" i="1" smtClean="0">
                              <a:latin typeface="Cambria Math" panose="02040503050406030204" pitchFamily="18" charset="0"/>
                            </a:rPr>
                            <m:t>+</m:t>
                          </m:r>
                          <m:r>
                            <a:rPr lang="it-IT" b="0" i="1" smtClean="0">
                              <a:latin typeface="Cambria Math" panose="02040503050406030204" pitchFamily="18" charset="0"/>
                            </a:rPr>
                            <m:t>h</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𝑣</m:t>
                              </m:r>
                            </m:e>
                            <m:sup>
                              <m:r>
                                <a:rPr lang="it-IT" b="0" i="1" smtClean="0">
                                  <a:latin typeface="Cambria Math" panose="02040503050406030204" pitchFamily="18" charset="0"/>
                                </a:rPr>
                                <m:t>2</m:t>
                              </m:r>
                            </m:sup>
                          </m:sSup>
                        </m:e>
                      </m:d>
                      <m:r>
                        <a:rPr lang="it-IT" b="0" i="1" smtClean="0">
                          <a:latin typeface="Cambria Math" panose="02040503050406030204" pitchFamily="18" charset="0"/>
                        </a:rPr>
                        <m:t>+</m:t>
                      </m:r>
                      <m:r>
                        <a:rPr lang="it-IT" b="0" i="1" smtClean="0">
                          <a:latin typeface="Cambria Math" panose="02040503050406030204" pitchFamily="18" charset="0"/>
                        </a:rPr>
                        <m:t>𝑔h</m:t>
                      </m:r>
                      <m:f>
                        <m:fPr>
                          <m:ctrlPr>
                            <a:rPr lang="it-IT" b="0" i="1" smtClean="0">
                              <a:latin typeface="Cambria Math" panose="02040503050406030204" pitchFamily="18" charset="0"/>
                            </a:rPr>
                          </m:ctrlPr>
                        </m:fPr>
                        <m:num>
                          <m:r>
                            <a:rPr lang="it-IT" b="0" i="1" smtClean="0">
                              <a:latin typeface="Cambria Math" panose="02040503050406030204" pitchFamily="18" charset="0"/>
                            </a:rPr>
                            <m:t>𝜕</m:t>
                          </m:r>
                          <m:r>
                            <a:rPr lang="it-IT" b="0" i="1" smtClean="0">
                              <a:latin typeface="Cambria Math" panose="02040503050406030204" pitchFamily="18" charset="0"/>
                            </a:rPr>
                            <m:t>𝑏</m:t>
                          </m:r>
                        </m:num>
                        <m:den>
                          <m:r>
                            <a:rPr lang="it-IT" b="0" i="1" smtClean="0">
                              <a:latin typeface="Cambria Math" panose="02040503050406030204" pitchFamily="18" charset="0"/>
                            </a:rPr>
                            <m:t>𝜕</m:t>
                          </m:r>
                          <m:r>
                            <a:rPr lang="it-IT" b="0" i="1" smtClean="0">
                              <a:latin typeface="Cambria Math" panose="02040503050406030204" pitchFamily="18" charset="0"/>
                            </a:rPr>
                            <m:t>𝑦</m:t>
                          </m:r>
                        </m:den>
                      </m:f>
                      <m:r>
                        <a:rPr lang="it-IT" b="0" i="1" smtClean="0">
                          <a:latin typeface="Cambria Math" panose="02040503050406030204" pitchFamily="18" charset="0"/>
                        </a:rPr>
                        <m:t>=0</m:t>
                      </m:r>
                    </m:oMath>
                  </m:oMathPara>
                </a14:m>
                <a:endParaRPr lang="en-GB" dirty="0"/>
              </a:p>
              <a:p>
                <a:endParaRPr lang="en-GB" dirty="0"/>
              </a:p>
            </p:txBody>
          </p:sp>
        </mc:Choice>
        <mc:Fallback>
          <p:sp>
            <p:nvSpPr>
              <p:cNvPr id="2" name="CasellaDiTesto 1">
                <a:extLst>
                  <a:ext uri="{FF2B5EF4-FFF2-40B4-BE49-F238E27FC236}">
                    <a16:creationId xmlns:a16="http://schemas.microsoft.com/office/drawing/2014/main" id="{9C00B618-4831-8A45-3132-C227C4AD172B}"/>
                  </a:ext>
                </a:extLst>
              </p:cNvPr>
              <p:cNvSpPr txBox="1">
                <a:spLocks noRot="1" noChangeAspect="1" noMove="1" noResize="1" noEditPoints="1" noAdjustHandles="1" noChangeArrowheads="1" noChangeShapeType="1" noTextEdit="1"/>
              </p:cNvSpPr>
              <p:nvPr/>
            </p:nvSpPr>
            <p:spPr>
              <a:xfrm>
                <a:off x="3517472" y="1925075"/>
                <a:ext cx="5157053" cy="209660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 name="CasellaDiTesto 2">
                <a:extLst>
                  <a:ext uri="{FF2B5EF4-FFF2-40B4-BE49-F238E27FC236}">
                    <a16:creationId xmlns:a16="http://schemas.microsoft.com/office/drawing/2014/main" id="{542D1409-8501-0A15-10BC-2A5C26002B70}"/>
                  </a:ext>
                </a:extLst>
              </p:cNvPr>
              <p:cNvSpPr txBox="1"/>
              <p:nvPr/>
            </p:nvSpPr>
            <p:spPr>
              <a:xfrm>
                <a:off x="2671718" y="4313250"/>
                <a:ext cx="6848562" cy="177715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𝑄</m:t>
                          </m:r>
                        </m:e>
                        <m:sub>
                          <m:r>
                            <a:rPr lang="it-IT" b="0" i="1" smtClean="0">
                              <a:latin typeface="Cambria Math" panose="02040503050406030204" pitchFamily="18" charset="0"/>
                            </a:rPr>
                            <m:t>𝑖</m:t>
                          </m:r>
                          <m:r>
                            <a:rPr lang="it-IT" b="0" i="1" smtClean="0">
                              <a:latin typeface="Cambria Math" panose="02040503050406030204" pitchFamily="18" charset="0"/>
                            </a:rPr>
                            <m:t>,</m:t>
                          </m:r>
                          <m:r>
                            <a:rPr lang="it-IT" b="0" i="1" smtClean="0">
                              <a:latin typeface="Cambria Math" panose="02040503050406030204" pitchFamily="18" charset="0"/>
                            </a:rPr>
                            <m:t>𝑗</m:t>
                          </m:r>
                        </m:sub>
                        <m:sup>
                          <m:r>
                            <a:rPr lang="it-IT" b="0" i="1" smtClean="0">
                              <a:latin typeface="Cambria Math" panose="02040503050406030204" pitchFamily="18" charset="0"/>
                            </a:rPr>
                            <m:t>𝑛</m:t>
                          </m:r>
                          <m:r>
                            <a:rPr lang="it-IT" b="0" i="1" smtClean="0">
                              <a:latin typeface="Cambria Math" panose="02040503050406030204" pitchFamily="18" charset="0"/>
                            </a:rPr>
                            <m:t>+1</m:t>
                          </m:r>
                        </m:sup>
                      </m:sSubSup>
                      <m:r>
                        <a:rPr lang="it-IT" b="0" i="1" smtClean="0">
                          <a:latin typeface="Cambria Math" panose="02040503050406030204" pitchFamily="18" charset="0"/>
                        </a:rPr>
                        <m:t>=</m:t>
                      </m:r>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𝑄</m:t>
                          </m:r>
                        </m:e>
                        <m:sub>
                          <m:r>
                            <a:rPr lang="it-IT" b="0" i="1" smtClean="0">
                              <a:latin typeface="Cambria Math" panose="02040503050406030204" pitchFamily="18" charset="0"/>
                            </a:rPr>
                            <m:t>𝑖</m:t>
                          </m:r>
                          <m:r>
                            <a:rPr lang="it-IT" b="0" i="1" smtClean="0">
                              <a:latin typeface="Cambria Math" panose="02040503050406030204" pitchFamily="18" charset="0"/>
                            </a:rPr>
                            <m:t>,</m:t>
                          </m:r>
                          <m:r>
                            <a:rPr lang="it-IT" b="0" i="1" smtClean="0">
                              <a:latin typeface="Cambria Math" panose="02040503050406030204" pitchFamily="18" charset="0"/>
                            </a:rPr>
                            <m:t>𝑗</m:t>
                          </m:r>
                        </m:sub>
                        <m:sup>
                          <m:r>
                            <a:rPr lang="it-IT" b="0" i="1" smtClean="0">
                              <a:latin typeface="Cambria Math" panose="02040503050406030204" pitchFamily="18" charset="0"/>
                            </a:rPr>
                            <m:t>𝑛</m:t>
                          </m:r>
                        </m:sup>
                      </m:sSubSup>
                      <m:r>
                        <a:rPr lang="it-IT" b="0" i="1" smtClean="0">
                          <a:latin typeface="Cambria Math" panose="02040503050406030204" pitchFamily="18" charset="0"/>
                        </a:rPr>
                        <m:t>−</m:t>
                      </m:r>
                      <m:f>
                        <m:fPr>
                          <m:ctrlPr>
                            <a:rPr lang="it-IT" b="0" i="1" smtClean="0">
                              <a:latin typeface="Cambria Math" panose="02040503050406030204" pitchFamily="18" charset="0"/>
                            </a:rPr>
                          </m:ctrlPr>
                        </m:fPr>
                        <m:num>
                          <m:r>
                            <m:rPr>
                              <m:sty m:val="p"/>
                            </m:rPr>
                            <a:rPr lang="it-IT" b="0" i="0" smtClean="0">
                              <a:latin typeface="Cambria Math" panose="02040503050406030204" pitchFamily="18" charset="0"/>
                            </a:rPr>
                            <m:t>Δ</m:t>
                          </m:r>
                          <m:r>
                            <a:rPr lang="it-IT" b="0" i="1" smtClean="0">
                              <a:latin typeface="Cambria Math" panose="02040503050406030204" pitchFamily="18" charset="0"/>
                            </a:rPr>
                            <m:t>𝑥</m:t>
                          </m:r>
                        </m:num>
                        <m:den>
                          <m:r>
                            <m:rPr>
                              <m:sty m:val="p"/>
                            </m:rPr>
                            <a:rPr lang="it-IT" b="0" i="0" smtClean="0">
                              <a:latin typeface="Cambria Math" panose="02040503050406030204" pitchFamily="18" charset="0"/>
                            </a:rPr>
                            <m:t>Δ</m:t>
                          </m:r>
                          <m:r>
                            <a:rPr lang="it-IT" b="0" i="1" smtClean="0">
                              <a:latin typeface="Cambria Math" panose="02040503050406030204" pitchFamily="18" charset="0"/>
                            </a:rPr>
                            <m:t>𝑡</m:t>
                          </m:r>
                        </m:den>
                      </m:f>
                      <m:d>
                        <m:dPr>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𝐷</m:t>
                              </m:r>
                            </m:e>
                            <m:sub>
                              <m:r>
                                <a:rPr lang="it-IT" b="0" i="1" smtClean="0">
                                  <a:latin typeface="Cambria Math" panose="02040503050406030204" pitchFamily="18" charset="0"/>
                                </a:rPr>
                                <m:t>𝑖</m:t>
                              </m:r>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1</m:t>
                                  </m:r>
                                </m:num>
                                <m:den>
                                  <m:r>
                                    <a:rPr lang="it-IT" b="0" i="1" smtClean="0">
                                      <a:latin typeface="Cambria Math" panose="02040503050406030204" pitchFamily="18" charset="0"/>
                                    </a:rPr>
                                    <m:t>2</m:t>
                                  </m:r>
                                </m:den>
                              </m:f>
                              <m:r>
                                <a:rPr lang="it-IT" b="0" i="1" smtClean="0">
                                  <a:latin typeface="Cambria Math" panose="02040503050406030204" pitchFamily="18" charset="0"/>
                                </a:rPr>
                                <m:t>,</m:t>
                              </m:r>
                              <m:r>
                                <a:rPr lang="it-IT" b="0" i="1" smtClean="0">
                                  <a:latin typeface="Cambria Math" panose="02040503050406030204" pitchFamily="18" charset="0"/>
                                </a:rPr>
                                <m:t>𝑗</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𝐷</m:t>
                              </m:r>
                            </m:e>
                            <m:sub>
                              <m:r>
                                <a:rPr lang="it-IT" b="0" i="1" smtClean="0">
                                  <a:latin typeface="Cambria Math" panose="02040503050406030204" pitchFamily="18" charset="0"/>
                                </a:rPr>
                                <m:t>𝑖</m:t>
                              </m:r>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1</m:t>
                                  </m:r>
                                </m:num>
                                <m:den>
                                  <m:r>
                                    <a:rPr lang="it-IT" b="0" i="1" smtClean="0">
                                      <a:latin typeface="Cambria Math" panose="02040503050406030204" pitchFamily="18" charset="0"/>
                                    </a:rPr>
                                    <m:t>2</m:t>
                                  </m:r>
                                </m:den>
                              </m:f>
                              <m:r>
                                <a:rPr lang="it-IT" b="0" i="1" smtClean="0">
                                  <a:latin typeface="Cambria Math" panose="02040503050406030204" pitchFamily="18" charset="0"/>
                                </a:rPr>
                                <m:t>,</m:t>
                              </m:r>
                              <m:r>
                                <a:rPr lang="it-IT" b="0" i="1" smtClean="0">
                                  <a:latin typeface="Cambria Math" panose="02040503050406030204" pitchFamily="18" charset="0"/>
                                </a:rPr>
                                <m:t>𝑗</m:t>
                              </m:r>
                            </m:sub>
                          </m:sSub>
                        </m:e>
                      </m:d>
                      <m:r>
                        <a:rPr lang="it-IT" b="0" i="1" smtClean="0">
                          <a:latin typeface="Cambria Math" panose="02040503050406030204" pitchFamily="18" charset="0"/>
                        </a:rPr>
                        <m:t>−</m:t>
                      </m:r>
                      <m:f>
                        <m:fPr>
                          <m:ctrlPr>
                            <a:rPr lang="it-IT" i="1">
                              <a:latin typeface="Cambria Math" panose="02040503050406030204" pitchFamily="18" charset="0"/>
                            </a:rPr>
                          </m:ctrlPr>
                        </m:fPr>
                        <m:num>
                          <m:r>
                            <m:rPr>
                              <m:sty m:val="p"/>
                            </m:rPr>
                            <a:rPr lang="it-IT">
                              <a:latin typeface="Cambria Math" panose="02040503050406030204" pitchFamily="18" charset="0"/>
                            </a:rPr>
                            <m:t>Δ</m:t>
                          </m:r>
                          <m:r>
                            <a:rPr lang="it-IT" b="0" i="1" smtClean="0">
                              <a:latin typeface="Cambria Math" panose="02040503050406030204" pitchFamily="18" charset="0"/>
                            </a:rPr>
                            <m:t>𝑦</m:t>
                          </m:r>
                        </m:num>
                        <m:den>
                          <m:r>
                            <m:rPr>
                              <m:sty m:val="p"/>
                            </m:rPr>
                            <a:rPr lang="it-IT">
                              <a:latin typeface="Cambria Math" panose="02040503050406030204" pitchFamily="18" charset="0"/>
                            </a:rPr>
                            <m:t>Δ</m:t>
                          </m:r>
                          <m:r>
                            <a:rPr lang="it-IT" i="1">
                              <a:latin typeface="Cambria Math" panose="02040503050406030204" pitchFamily="18" charset="0"/>
                            </a:rPr>
                            <m:t>𝑡</m:t>
                          </m:r>
                        </m:den>
                      </m:f>
                      <m:d>
                        <m:dPr>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i="1">
                                  <a:latin typeface="Cambria Math" panose="02040503050406030204" pitchFamily="18" charset="0"/>
                                </a:rPr>
                                <m:t>𝐷</m:t>
                              </m:r>
                            </m:e>
                            <m:sub>
                              <m:r>
                                <a:rPr lang="it-IT" b="0" i="1" smtClean="0">
                                  <a:latin typeface="Cambria Math" panose="02040503050406030204" pitchFamily="18" charset="0"/>
                                </a:rPr>
                                <m:t>𝑖</m:t>
                              </m:r>
                              <m:r>
                                <a:rPr lang="it-IT" b="0" i="1" smtClean="0">
                                  <a:latin typeface="Cambria Math" panose="02040503050406030204" pitchFamily="18" charset="0"/>
                                </a:rPr>
                                <m:t>,</m:t>
                              </m:r>
                              <m:r>
                                <a:rPr lang="it-IT" b="0" i="1" smtClean="0">
                                  <a:latin typeface="Cambria Math" panose="02040503050406030204" pitchFamily="18" charset="0"/>
                                </a:rPr>
                                <m:t>𝑗</m:t>
                              </m:r>
                              <m:r>
                                <a:rPr lang="it-IT" i="1">
                                  <a:latin typeface="Cambria Math" panose="02040503050406030204" pitchFamily="18" charset="0"/>
                                </a:rPr>
                                <m:t>+</m:t>
                              </m:r>
                              <m:f>
                                <m:fPr>
                                  <m:ctrlPr>
                                    <a:rPr lang="it-IT" i="1">
                                      <a:latin typeface="Cambria Math" panose="02040503050406030204" pitchFamily="18" charset="0"/>
                                    </a:rPr>
                                  </m:ctrlPr>
                                </m:fPr>
                                <m:num>
                                  <m:r>
                                    <a:rPr lang="it-IT" i="1">
                                      <a:latin typeface="Cambria Math" panose="02040503050406030204" pitchFamily="18" charset="0"/>
                                    </a:rPr>
                                    <m:t>1</m:t>
                                  </m:r>
                                </m:num>
                                <m:den>
                                  <m:r>
                                    <a:rPr lang="it-IT" i="1">
                                      <a:latin typeface="Cambria Math" panose="02040503050406030204" pitchFamily="18" charset="0"/>
                                    </a:rPr>
                                    <m:t>2</m:t>
                                  </m:r>
                                </m:den>
                              </m:f>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𝐷</m:t>
                              </m:r>
                            </m:e>
                            <m:sub>
                              <m:r>
                                <a:rPr lang="it-IT" i="1">
                                  <a:latin typeface="Cambria Math" panose="02040503050406030204" pitchFamily="18" charset="0"/>
                                </a:rPr>
                                <m:t>𝑖</m:t>
                              </m:r>
                              <m:r>
                                <a:rPr lang="it-IT" b="0" i="1" smtClean="0">
                                  <a:latin typeface="Cambria Math" panose="02040503050406030204" pitchFamily="18" charset="0"/>
                                </a:rPr>
                                <m:t>,</m:t>
                              </m:r>
                              <m:r>
                                <a:rPr lang="it-IT" b="0" i="1" smtClean="0">
                                  <a:latin typeface="Cambria Math" panose="02040503050406030204" pitchFamily="18" charset="0"/>
                                </a:rPr>
                                <m:t>𝑗</m:t>
                              </m:r>
                              <m:r>
                                <a:rPr lang="it-IT" i="1">
                                  <a:latin typeface="Cambria Math" panose="02040503050406030204" pitchFamily="18" charset="0"/>
                                </a:rPr>
                                <m:t>−</m:t>
                              </m:r>
                              <m:f>
                                <m:fPr>
                                  <m:ctrlPr>
                                    <a:rPr lang="it-IT" i="1">
                                      <a:latin typeface="Cambria Math" panose="02040503050406030204" pitchFamily="18" charset="0"/>
                                    </a:rPr>
                                  </m:ctrlPr>
                                </m:fPr>
                                <m:num>
                                  <m:r>
                                    <a:rPr lang="it-IT" i="1">
                                      <a:latin typeface="Cambria Math" panose="02040503050406030204" pitchFamily="18" charset="0"/>
                                    </a:rPr>
                                    <m:t>1</m:t>
                                  </m:r>
                                </m:num>
                                <m:den>
                                  <m:r>
                                    <a:rPr lang="it-IT" i="1">
                                      <a:latin typeface="Cambria Math" panose="02040503050406030204" pitchFamily="18" charset="0"/>
                                    </a:rPr>
                                    <m:t>2</m:t>
                                  </m:r>
                                </m:den>
                              </m:f>
                            </m:sub>
                          </m:sSub>
                        </m:e>
                      </m:d>
                    </m:oMath>
                  </m:oMathPara>
                </a14:m>
                <a:endParaRPr lang="en-GB" dirty="0"/>
              </a:p>
              <a:p>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𝐷</m:t>
                          </m:r>
                        </m:e>
                        <m:sub>
                          <m:r>
                            <a:rPr lang="it-IT" b="0" i="1" smtClean="0">
                              <a:latin typeface="Cambria Math" panose="02040503050406030204" pitchFamily="18" charset="0"/>
                            </a:rPr>
                            <m:t>𝑖</m:t>
                          </m:r>
                          <m:r>
                            <a:rPr lang="it-IT" b="0" i="1" smtClean="0">
                              <a:latin typeface="Cambria Math" panose="02040503050406030204" pitchFamily="18" charset="0"/>
                              <a:ea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1</m:t>
                              </m:r>
                            </m:num>
                            <m:den>
                              <m:r>
                                <a:rPr lang="it-IT" b="0" i="1" smtClean="0">
                                  <a:latin typeface="Cambria Math" panose="02040503050406030204" pitchFamily="18" charset="0"/>
                                </a:rPr>
                                <m:t>2</m:t>
                              </m:r>
                            </m:den>
                          </m:f>
                          <m:r>
                            <a:rPr lang="it-IT" b="0" i="1" smtClean="0">
                              <a:latin typeface="Cambria Math" panose="02040503050406030204" pitchFamily="18" charset="0"/>
                            </a:rPr>
                            <m:t>,</m:t>
                          </m:r>
                          <m:r>
                            <a:rPr lang="it-IT" b="0" i="1" smtClean="0">
                              <a:latin typeface="Cambria Math" panose="02040503050406030204" pitchFamily="18" charset="0"/>
                            </a:rPr>
                            <m:t>𝑗</m:t>
                          </m:r>
                        </m:sub>
                      </m:sSub>
                      <m:r>
                        <a:rPr lang="it-IT" b="0" i="1" smtClean="0">
                          <a:latin typeface="Cambria Math" panose="02040503050406030204" pitchFamily="18" charset="0"/>
                        </a:rPr>
                        <m:t>=</m:t>
                      </m:r>
                      <m:nary>
                        <m:naryPr>
                          <m:chr m:val="∑"/>
                          <m:ctrlPr>
                            <a:rPr lang="it-IT" b="0" i="1" smtClean="0">
                              <a:latin typeface="Cambria Math" panose="02040503050406030204" pitchFamily="18" charset="0"/>
                            </a:rPr>
                          </m:ctrlPr>
                        </m:naryPr>
                        <m:sub>
                          <m:r>
                            <m:rPr>
                              <m:brk m:alnAt="23"/>
                            </m:rP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𝑛𝐺𝑃</m:t>
                          </m:r>
                        </m:sup>
                        <m:e>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𝑘</m:t>
                              </m:r>
                            </m:sub>
                          </m:sSub>
                          <m:r>
                            <a:rPr lang="it-IT" b="0" i="1" smtClean="0">
                              <a:latin typeface="Cambria Math" panose="02040503050406030204" pitchFamily="18" charset="0"/>
                            </a:rPr>
                            <m:t> </m:t>
                          </m:r>
                          <m:d>
                            <m:dPr>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𝐴</m:t>
                                  </m:r>
                                </m:e>
                                <m:sub>
                                  <m:r>
                                    <a:rPr lang="it-IT" b="0" i="1" smtClean="0">
                                      <a:latin typeface="Cambria Math" panose="02040503050406030204" pitchFamily="18" charset="0"/>
                                    </a:rPr>
                                    <m:t>𝑖</m:t>
                                  </m:r>
                                  <m:r>
                                    <a:rPr lang="it-IT" b="0" i="1" smtClean="0">
                                      <a:latin typeface="Cambria Math" panose="02040503050406030204" pitchFamily="18" charset="0"/>
                                    </a:rPr>
                                    <m:t>,</m:t>
                                  </m:r>
                                  <m:r>
                                    <a:rPr lang="it-IT" b="0" i="1" smtClean="0">
                                      <a:latin typeface="Cambria Math" panose="02040503050406030204" pitchFamily="18" charset="0"/>
                                    </a:rPr>
                                    <m:t>𝑗</m:t>
                                  </m:r>
                                  <m:r>
                                    <a:rPr lang="it-IT" b="0" i="1" smtClean="0">
                                      <a:latin typeface="Cambria Math" panose="02040503050406030204" pitchFamily="18" charset="0"/>
                                    </a:rPr>
                                    <m:t>,</m:t>
                                  </m:r>
                                  <m:r>
                                    <a:rPr lang="it-IT" b="0" i="1" smtClean="0">
                                      <a:latin typeface="Cambria Math" panose="02040503050406030204" pitchFamily="18" charset="0"/>
                                    </a:rPr>
                                    <m:t>𝑘</m:t>
                                  </m:r>
                                </m:sub>
                              </m:sSub>
                              <m:r>
                                <a:rPr lang="it-IT" b="0" i="1" smtClean="0">
                                  <a:latin typeface="Cambria Math" panose="02040503050406030204" pitchFamily="18" charset="0"/>
                                  <a:ea typeface="Cambria Math" panose="02040503050406030204" pitchFamily="18" charset="0"/>
                                </a:rPr>
                                <m:t>±|</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𝐴</m:t>
                                  </m:r>
                                </m:e>
                                <m:sub>
                                  <m:r>
                                    <a:rPr lang="it-IT" b="0" i="1" smtClean="0">
                                      <a:latin typeface="Cambria Math" panose="02040503050406030204" pitchFamily="18" charset="0"/>
                                      <a:ea typeface="Cambria Math" panose="02040503050406030204" pitchFamily="18" charset="0"/>
                                    </a:rPr>
                                    <m:t>𝑖</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𝑗</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𝑘</m:t>
                                  </m:r>
                                </m:sub>
                              </m:sSub>
                              <m:r>
                                <a:rPr lang="it-IT" b="0" i="1" smtClean="0">
                                  <a:latin typeface="Cambria Math" panose="02040503050406030204" pitchFamily="18" charset="0"/>
                                  <a:ea typeface="Cambria Math" panose="02040503050406030204" pitchFamily="18" charset="0"/>
                                </a:rPr>
                                <m:t>|</m:t>
                              </m:r>
                            </m:e>
                          </m:d>
                        </m:e>
                      </m:nary>
                      <m:sSub>
                        <m:sSubPr>
                          <m:ctrlPr>
                            <a:rPr lang="it-IT" b="0" i="1" smtClean="0">
                              <a:latin typeface="Cambria Math" panose="02040503050406030204" pitchFamily="18" charset="0"/>
                            </a:rPr>
                          </m:ctrlPr>
                        </m:sSubPr>
                        <m:e>
                          <m:r>
                            <m:rPr>
                              <m:sty m:val="p"/>
                            </m:rPr>
                            <a:rPr lang="it-IT" b="0" i="0" smtClean="0">
                              <a:latin typeface="Cambria Math" panose="02040503050406030204" pitchFamily="18" charset="0"/>
                            </a:rPr>
                            <m:t>Δ</m:t>
                          </m:r>
                          <m:r>
                            <a:rPr lang="it-IT" b="0" i="1" smtClean="0">
                              <a:latin typeface="Cambria Math" panose="02040503050406030204" pitchFamily="18" charset="0"/>
                            </a:rPr>
                            <m:t>𝑄</m:t>
                          </m:r>
                        </m:e>
                        <m:sub>
                          <m:r>
                            <a:rPr lang="it-IT" b="0" i="1" smtClean="0">
                              <a:latin typeface="Cambria Math" panose="02040503050406030204" pitchFamily="18" charset="0"/>
                            </a:rPr>
                            <m:t>𝑖</m:t>
                          </m:r>
                          <m:r>
                            <a:rPr lang="it-IT" b="0" i="1" smtClean="0">
                              <a:latin typeface="Cambria Math" panose="02040503050406030204" pitchFamily="18" charset="0"/>
                            </a:rPr>
                            <m:t>,</m:t>
                          </m:r>
                          <m:r>
                            <a:rPr lang="it-IT" b="0" i="1" smtClean="0">
                              <a:latin typeface="Cambria Math" panose="02040503050406030204" pitchFamily="18" charset="0"/>
                            </a:rPr>
                            <m:t>𝑗</m:t>
                          </m:r>
                        </m:sub>
                      </m:sSub>
                    </m:oMath>
                  </m:oMathPara>
                </a14:m>
                <a:endParaRPr lang="it-IT" b="0" dirty="0"/>
              </a:p>
              <a:p>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𝐴</m:t>
                          </m:r>
                        </m:e>
                        <m:sub>
                          <m:r>
                            <a:rPr lang="it-IT" b="0" i="1" smtClean="0">
                              <a:latin typeface="Cambria Math" panose="02040503050406030204" pitchFamily="18" charset="0"/>
                            </a:rPr>
                            <m:t>𝑖</m:t>
                          </m:r>
                          <m:r>
                            <a:rPr lang="it-IT" b="0" i="1" smtClean="0">
                              <a:latin typeface="Cambria Math" panose="02040503050406030204" pitchFamily="18" charset="0"/>
                            </a:rPr>
                            <m:t>,</m:t>
                          </m:r>
                          <m:r>
                            <a:rPr lang="it-IT" b="0" i="1" smtClean="0">
                              <a:latin typeface="Cambria Math" panose="02040503050406030204" pitchFamily="18" charset="0"/>
                            </a:rPr>
                            <m:t>𝑗</m:t>
                          </m:r>
                          <m:r>
                            <a:rPr lang="it-IT" b="0" i="1" smtClean="0">
                              <a:latin typeface="Cambria Math" panose="02040503050406030204" pitchFamily="18" charset="0"/>
                            </a:rPr>
                            <m:t>,</m:t>
                          </m:r>
                          <m:r>
                            <a:rPr lang="it-IT" b="0" i="1" smtClean="0">
                              <a:latin typeface="Cambria Math" panose="02040503050406030204" pitchFamily="18" charset="0"/>
                            </a:rPr>
                            <m:t>𝑘</m:t>
                          </m:r>
                        </m:sub>
                      </m:sSub>
                      <m:r>
                        <a:rPr lang="it-IT" b="0" i="1" smtClean="0">
                          <a:latin typeface="Cambria Math" panose="02040503050406030204" pitchFamily="18" charset="0"/>
                        </a:rPr>
                        <m:t>=</m:t>
                      </m:r>
                      <m:r>
                        <a:rPr lang="it-IT" b="0" i="1" smtClean="0">
                          <a:latin typeface="Cambria Math" panose="02040503050406030204" pitchFamily="18" charset="0"/>
                        </a:rPr>
                        <m:t>𝐴</m:t>
                      </m:r>
                      <m:d>
                        <m:dPr>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𝑄</m:t>
                              </m:r>
                            </m:e>
                            <m:sub>
                              <m:r>
                                <a:rPr lang="it-IT" b="0" i="1" smtClean="0">
                                  <a:latin typeface="Cambria Math" panose="02040503050406030204" pitchFamily="18" charset="0"/>
                                </a:rPr>
                                <m:t>𝑖</m:t>
                              </m:r>
                              <m:r>
                                <a:rPr lang="it-IT" b="0" i="1" smtClean="0">
                                  <a:latin typeface="Cambria Math" panose="02040503050406030204" pitchFamily="18" charset="0"/>
                                </a:rPr>
                                <m:t>,</m:t>
                              </m:r>
                              <m:r>
                                <a:rPr lang="it-IT" b="0" i="1" smtClean="0">
                                  <a:latin typeface="Cambria Math" panose="02040503050406030204" pitchFamily="18" charset="0"/>
                                </a:rPr>
                                <m:t>𝑗</m:t>
                              </m:r>
                              <m:r>
                                <a:rPr lang="it-IT" b="0" i="1" smtClean="0">
                                  <a:latin typeface="Cambria Math" panose="02040503050406030204" pitchFamily="18" charset="0"/>
                                </a:rPr>
                                <m:t>,</m:t>
                              </m:r>
                              <m:r>
                                <a:rPr lang="it-IT" b="0" i="1" smtClean="0">
                                  <a:latin typeface="Cambria Math" panose="02040503050406030204" pitchFamily="18" charset="0"/>
                                </a:rPr>
                                <m:t>𝑘</m:t>
                              </m:r>
                            </m:sub>
                          </m:sSub>
                        </m:e>
                      </m:d>
                      <m:r>
                        <a:rPr lang="it-IT" b="0" i="1" smtClean="0">
                          <a:latin typeface="Cambria Math" panose="02040503050406030204" pitchFamily="18" charset="0"/>
                        </a:rPr>
                        <m:t>      </m:t>
                      </m:r>
                      <m:r>
                        <a:rPr lang="it-IT" b="0" i="1" smtClean="0">
                          <a:latin typeface="Cambria Math" panose="02040503050406030204" pitchFamily="18" charset="0"/>
                        </a:rPr>
                        <m:t>𝑓𝑜𝑟</m:t>
                      </m:r>
                      <m:r>
                        <a:rPr lang="it-IT" b="0" i="1" smtClean="0">
                          <a:latin typeface="Cambria Math" panose="02040503050406030204" pitchFamily="18" charset="0"/>
                        </a:rPr>
                        <m:t> </m:t>
                      </m:r>
                      <m:r>
                        <a:rPr lang="it-IT" b="0" i="1" smtClean="0">
                          <a:latin typeface="Cambria Math" panose="02040503050406030204" pitchFamily="18" charset="0"/>
                        </a:rPr>
                        <m:t>𝑘</m:t>
                      </m:r>
                      <m:r>
                        <a:rPr lang="it-IT" b="0" i="1" smtClean="0">
                          <a:latin typeface="Cambria Math" panose="02040503050406030204" pitchFamily="18" charset="0"/>
                        </a:rPr>
                        <m:t>=1, …, </m:t>
                      </m:r>
                      <m:r>
                        <a:rPr lang="it-IT" b="0" i="1" smtClean="0">
                          <a:latin typeface="Cambria Math" panose="02040503050406030204" pitchFamily="18" charset="0"/>
                        </a:rPr>
                        <m:t>𝑛𝐺𝑃</m:t>
                      </m:r>
                      <m:r>
                        <a:rPr lang="it-IT" b="0" i="1" smtClean="0">
                          <a:latin typeface="Cambria Math" panose="02040503050406030204" pitchFamily="18" charset="0"/>
                        </a:rPr>
                        <m:t> </m:t>
                      </m:r>
                    </m:oMath>
                  </m:oMathPara>
                </a14:m>
                <a:endParaRPr lang="it-IT" b="0" dirty="0"/>
              </a:p>
            </p:txBody>
          </p:sp>
        </mc:Choice>
        <mc:Fallback>
          <p:sp>
            <p:nvSpPr>
              <p:cNvPr id="3" name="CasellaDiTesto 2">
                <a:extLst>
                  <a:ext uri="{FF2B5EF4-FFF2-40B4-BE49-F238E27FC236}">
                    <a16:creationId xmlns:a16="http://schemas.microsoft.com/office/drawing/2014/main" id="{542D1409-8501-0A15-10BC-2A5C26002B70}"/>
                  </a:ext>
                </a:extLst>
              </p:cNvPr>
              <p:cNvSpPr txBox="1">
                <a:spLocks noRot="1" noChangeAspect="1" noMove="1" noResize="1" noEditPoints="1" noAdjustHandles="1" noChangeArrowheads="1" noChangeShapeType="1" noTextEdit="1"/>
              </p:cNvSpPr>
              <p:nvPr/>
            </p:nvSpPr>
            <p:spPr>
              <a:xfrm>
                <a:off x="2671718" y="4313250"/>
                <a:ext cx="6848562" cy="1777153"/>
              </a:xfrm>
              <a:prstGeom prst="rect">
                <a:avLst/>
              </a:prstGeom>
              <a:blipFill>
                <a:blip r:embed="rId4"/>
                <a:stretch>
                  <a:fillRect b="-1031"/>
                </a:stretch>
              </a:blipFill>
            </p:spPr>
            <p:txBody>
              <a:bodyPr/>
              <a:lstStyle/>
              <a:p>
                <a:r>
                  <a:rPr lang="en-GB">
                    <a:noFill/>
                  </a:rPr>
                  <a:t> </a:t>
                </a:r>
              </a:p>
            </p:txBody>
          </p:sp>
        </mc:Fallback>
      </mc:AlternateContent>
      <p:sp>
        <p:nvSpPr>
          <p:cNvPr id="7" name="CasellaDiTesto 6">
            <a:extLst>
              <a:ext uri="{FF2B5EF4-FFF2-40B4-BE49-F238E27FC236}">
                <a16:creationId xmlns:a16="http://schemas.microsoft.com/office/drawing/2014/main" id="{456BD6CC-1A34-6FC3-445C-6278DD093544}"/>
              </a:ext>
            </a:extLst>
          </p:cNvPr>
          <p:cNvSpPr txBox="1"/>
          <p:nvPr/>
        </p:nvSpPr>
        <p:spPr>
          <a:xfrm>
            <a:off x="1555664" y="1048725"/>
            <a:ext cx="7118861" cy="584775"/>
          </a:xfrm>
          <a:prstGeom prst="rect">
            <a:avLst/>
          </a:prstGeom>
          <a:noFill/>
        </p:spPr>
        <p:txBody>
          <a:bodyPr wrap="square" rtlCol="0">
            <a:spAutoFit/>
          </a:bodyPr>
          <a:lstStyle/>
          <a:p>
            <a:r>
              <a:rPr lang="en-US" sz="3200" b="1" noProof="0" dirty="0"/>
              <a:t>Equations and numerical scheme</a:t>
            </a:r>
          </a:p>
        </p:txBody>
      </p:sp>
      <p:sp>
        <p:nvSpPr>
          <p:cNvPr id="8" name="Segnaposto numero diapositiva 7">
            <a:extLst>
              <a:ext uri="{FF2B5EF4-FFF2-40B4-BE49-F238E27FC236}">
                <a16:creationId xmlns:a16="http://schemas.microsoft.com/office/drawing/2014/main" id="{40610AD7-6547-6082-2A95-6F7FD5CA435F}"/>
              </a:ext>
            </a:extLst>
          </p:cNvPr>
          <p:cNvSpPr>
            <a:spLocks noGrp="1"/>
          </p:cNvSpPr>
          <p:nvPr>
            <p:ph type="sldNum" sz="quarter" idx="12"/>
          </p:nvPr>
        </p:nvSpPr>
        <p:spPr/>
        <p:txBody>
          <a:bodyPr/>
          <a:lstStyle/>
          <a:p>
            <a:fld id="{619A0612-47CE-46C5-A28E-F10D87CAACAD}" type="slidenum">
              <a:rPr lang="en-GB" smtClean="0"/>
              <a:t>6</a:t>
            </a:fld>
            <a:endParaRPr lang="en-GB"/>
          </a:p>
        </p:txBody>
      </p:sp>
    </p:spTree>
    <p:extLst>
      <p:ext uri="{BB962C8B-B14F-4D97-AF65-F5344CB8AC3E}">
        <p14:creationId xmlns:p14="http://schemas.microsoft.com/office/powerpoint/2010/main" val="772020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BADFD7CF-4A7D-77C2-FDF7-F4EDC25A1D26}"/>
              </a:ext>
            </a:extLst>
          </p:cNvPr>
          <p:cNvSpPr txBox="1"/>
          <p:nvPr/>
        </p:nvSpPr>
        <p:spPr>
          <a:xfrm>
            <a:off x="1555664" y="1048725"/>
            <a:ext cx="7118861" cy="584775"/>
          </a:xfrm>
          <a:prstGeom prst="rect">
            <a:avLst/>
          </a:prstGeom>
          <a:noFill/>
        </p:spPr>
        <p:txBody>
          <a:bodyPr wrap="square" rtlCol="0">
            <a:spAutoFit/>
          </a:bodyPr>
          <a:lstStyle/>
          <a:p>
            <a:r>
              <a:rPr lang="en-US" sz="3200" b="1" dirty="0"/>
              <a:t>Motivation about the scheme</a:t>
            </a:r>
            <a:endParaRPr lang="en-US" sz="3200" b="1" noProof="0" dirty="0"/>
          </a:p>
        </p:txBody>
      </p:sp>
      <p:pic>
        <p:nvPicPr>
          <p:cNvPr id="3" name="Immagine 2" descr="Immagine che contiene Elementi grafici, Carattere, logo, grafica&#10;&#10;Il contenuto generato dall'IA potrebbe non essere corretto.">
            <a:extLst>
              <a:ext uri="{FF2B5EF4-FFF2-40B4-BE49-F238E27FC236}">
                <a16:creationId xmlns:a16="http://schemas.microsoft.com/office/drawing/2014/main" id="{2DA9E9F2-C48B-8216-BB93-F41355FB6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9217" y="139052"/>
            <a:ext cx="909652" cy="584776"/>
          </a:xfrm>
          <a:prstGeom prst="rect">
            <a:avLst/>
          </a:prstGeom>
        </p:spPr>
      </p:pic>
      <p:sp>
        <p:nvSpPr>
          <p:cNvPr id="4" name="Segnaposto numero diapositiva 3">
            <a:extLst>
              <a:ext uri="{FF2B5EF4-FFF2-40B4-BE49-F238E27FC236}">
                <a16:creationId xmlns:a16="http://schemas.microsoft.com/office/drawing/2014/main" id="{60BE1B3D-1E95-577F-5570-69762CC26BAB}"/>
              </a:ext>
            </a:extLst>
          </p:cNvPr>
          <p:cNvSpPr>
            <a:spLocks noGrp="1"/>
          </p:cNvSpPr>
          <p:nvPr>
            <p:ph type="sldNum" sz="quarter" idx="12"/>
          </p:nvPr>
        </p:nvSpPr>
        <p:spPr/>
        <p:txBody>
          <a:bodyPr/>
          <a:lstStyle/>
          <a:p>
            <a:fld id="{619A0612-47CE-46C5-A28E-F10D87CAACAD}" type="slidenum">
              <a:rPr lang="en-GB" smtClean="0"/>
              <a:t>7</a:t>
            </a:fld>
            <a:endParaRPr lang="en-GB"/>
          </a:p>
        </p:txBody>
      </p:sp>
      <p:sp>
        <p:nvSpPr>
          <p:cNvPr id="5" name="CasellaDiTesto 4">
            <a:extLst>
              <a:ext uri="{FF2B5EF4-FFF2-40B4-BE49-F238E27FC236}">
                <a16:creationId xmlns:a16="http://schemas.microsoft.com/office/drawing/2014/main" id="{8F9A6E6F-17EC-0B8E-D526-648C31D91D9E}"/>
              </a:ext>
            </a:extLst>
          </p:cNvPr>
          <p:cNvSpPr txBox="1"/>
          <p:nvPr/>
        </p:nvSpPr>
        <p:spPr>
          <a:xfrm>
            <a:off x="1559622" y="2551837"/>
            <a:ext cx="9202163" cy="2308324"/>
          </a:xfrm>
          <a:prstGeom prst="rect">
            <a:avLst/>
          </a:prstGeom>
          <a:noFill/>
        </p:spPr>
        <p:txBody>
          <a:bodyPr wrap="square" rtlCol="0">
            <a:spAutoFit/>
          </a:bodyPr>
          <a:lstStyle/>
          <a:p>
            <a:r>
              <a:rPr lang="en-US" dirty="0"/>
              <a:t>Characteristics of the scheme:</a:t>
            </a:r>
          </a:p>
          <a:p>
            <a:pPr marL="285750" indent="-285750">
              <a:buFont typeface="Arial" panose="020B0604020202020204" pitchFamily="34" charset="0"/>
              <a:buChar char="•"/>
            </a:pPr>
            <a:r>
              <a:rPr lang="en-US" noProof="0" dirty="0"/>
              <a:t>Explicit</a:t>
            </a:r>
          </a:p>
          <a:p>
            <a:pPr marL="285750" indent="-285750">
              <a:buFont typeface="Arial" panose="020B0604020202020204" pitchFamily="34" charset="0"/>
              <a:buChar char="•"/>
            </a:pPr>
            <a:r>
              <a:rPr lang="en-US" noProof="0" dirty="0"/>
              <a:t>High-order not oscillatory scheme</a:t>
            </a:r>
          </a:p>
          <a:p>
            <a:pPr marL="285750" indent="-285750">
              <a:buFont typeface="Arial" panose="020B0604020202020204" pitchFamily="34" charset="0"/>
              <a:buChar char="•"/>
            </a:pPr>
            <a:r>
              <a:rPr lang="en-US" noProof="0" dirty="0"/>
              <a:t>Flexible </a:t>
            </a:r>
            <a:r>
              <a:rPr lang="en-US" dirty="0"/>
              <a:t>for each hyperbolic system (from a coding viewpoint)</a:t>
            </a:r>
          </a:p>
          <a:p>
            <a:pPr marL="285750" indent="-285750">
              <a:buFont typeface="Arial" panose="020B0604020202020204" pitchFamily="34" charset="0"/>
              <a:buChar char="•"/>
            </a:pPr>
            <a:r>
              <a:rPr lang="en-US" noProof="0" dirty="0"/>
              <a:t>It requires the knowledge of the </a:t>
            </a:r>
            <a:r>
              <a:rPr lang="en-US" noProof="0" dirty="0" err="1"/>
              <a:t>eigenstructure</a:t>
            </a:r>
            <a:r>
              <a:rPr lang="en-US" noProof="0" dirty="0"/>
              <a:t> of the equations</a:t>
            </a:r>
            <a:endParaRPr lang="en-US" dirty="0"/>
          </a:p>
          <a:p>
            <a:pPr marL="285750" indent="-285750">
              <a:buFont typeface="Arial" panose="020B0604020202020204" pitchFamily="34" charset="0"/>
              <a:buChar char="•"/>
            </a:pPr>
            <a:r>
              <a:rPr lang="en-US" noProof="0" dirty="0"/>
              <a:t>Reliable, especially for</a:t>
            </a:r>
            <a:r>
              <a:rPr lang="en-US" dirty="0"/>
              <a:t> shock waves and sharp solutions</a:t>
            </a:r>
          </a:p>
          <a:p>
            <a:pPr marL="285750" indent="-285750">
              <a:buFont typeface="Arial" panose="020B0604020202020204" pitchFamily="34" charset="0"/>
              <a:buChar char="•"/>
            </a:pPr>
            <a:endParaRPr lang="en-US" noProof="0" dirty="0"/>
          </a:p>
          <a:p>
            <a:r>
              <a:rPr lang="en-US" dirty="0"/>
              <a:t>The core of the code can be very nice optimized and used for any hyperbolic system of PDE!</a:t>
            </a:r>
            <a:endParaRPr lang="en-US" noProof="0" dirty="0"/>
          </a:p>
        </p:txBody>
      </p:sp>
    </p:spTree>
    <p:extLst>
      <p:ext uri="{BB962C8B-B14F-4D97-AF65-F5344CB8AC3E}">
        <p14:creationId xmlns:p14="http://schemas.microsoft.com/office/powerpoint/2010/main" val="3674651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DE82F-8F63-F5EF-C640-584F8BB9DDFF}"/>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F3A433CE-3E3E-B67A-B887-49519BA7CA79}"/>
              </a:ext>
            </a:extLst>
          </p:cNvPr>
          <p:cNvSpPr txBox="1"/>
          <p:nvPr/>
        </p:nvSpPr>
        <p:spPr>
          <a:xfrm>
            <a:off x="1555664" y="1048725"/>
            <a:ext cx="7118861" cy="584775"/>
          </a:xfrm>
          <a:prstGeom prst="rect">
            <a:avLst/>
          </a:prstGeom>
          <a:noFill/>
        </p:spPr>
        <p:txBody>
          <a:bodyPr wrap="square" rtlCol="0">
            <a:spAutoFit/>
          </a:bodyPr>
          <a:lstStyle/>
          <a:p>
            <a:r>
              <a:rPr lang="en-US" sz="3200" b="1" noProof="0" dirty="0"/>
              <a:t>Performance evaluation</a:t>
            </a:r>
          </a:p>
        </p:txBody>
      </p:sp>
      <p:pic>
        <p:nvPicPr>
          <p:cNvPr id="3" name="Immagine 2" descr="Immagine che contiene Elementi grafici, Carattere, logo, grafica&#10;&#10;Il contenuto generato dall'IA potrebbe non essere corretto.">
            <a:extLst>
              <a:ext uri="{FF2B5EF4-FFF2-40B4-BE49-F238E27FC236}">
                <a16:creationId xmlns:a16="http://schemas.microsoft.com/office/drawing/2014/main" id="{FFCC65F5-762A-C4CB-43FF-873C3232D8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9217" y="139052"/>
            <a:ext cx="909652" cy="584776"/>
          </a:xfrm>
          <a:prstGeom prst="rect">
            <a:avLst/>
          </a:prstGeom>
        </p:spPr>
      </p:pic>
      <p:sp>
        <p:nvSpPr>
          <p:cNvPr id="4" name="Segnaposto numero diapositiva 3">
            <a:extLst>
              <a:ext uri="{FF2B5EF4-FFF2-40B4-BE49-F238E27FC236}">
                <a16:creationId xmlns:a16="http://schemas.microsoft.com/office/drawing/2014/main" id="{A1BD3C54-E854-9AF7-C5D8-D13206A9DB26}"/>
              </a:ext>
            </a:extLst>
          </p:cNvPr>
          <p:cNvSpPr>
            <a:spLocks noGrp="1"/>
          </p:cNvSpPr>
          <p:nvPr>
            <p:ph type="sldNum" sz="quarter" idx="12"/>
          </p:nvPr>
        </p:nvSpPr>
        <p:spPr/>
        <p:txBody>
          <a:bodyPr/>
          <a:lstStyle/>
          <a:p>
            <a:fld id="{619A0612-47CE-46C5-A28E-F10D87CAACAD}" type="slidenum">
              <a:rPr lang="en-GB" smtClean="0"/>
              <a:t>8</a:t>
            </a:fld>
            <a:endParaRPr lang="en-GB"/>
          </a:p>
        </p:txBody>
      </p:sp>
      <mc:AlternateContent xmlns:mc="http://schemas.openxmlformats.org/markup-compatibility/2006">
        <mc:Choice xmlns:a14="http://schemas.microsoft.com/office/drawing/2010/main" Requires="a14">
          <p:sp>
            <p:nvSpPr>
              <p:cNvPr id="5" name="CasellaDiTesto 4">
                <a:extLst>
                  <a:ext uri="{FF2B5EF4-FFF2-40B4-BE49-F238E27FC236}">
                    <a16:creationId xmlns:a16="http://schemas.microsoft.com/office/drawing/2014/main" id="{5D649C79-91CE-A3F7-6736-B74AFF830126}"/>
                  </a:ext>
                </a:extLst>
              </p:cNvPr>
              <p:cNvSpPr txBox="1"/>
              <p:nvPr/>
            </p:nvSpPr>
            <p:spPr>
              <a:xfrm>
                <a:off x="1555664" y="2327898"/>
                <a:ext cx="9202163" cy="3334054"/>
              </a:xfrm>
              <a:prstGeom prst="rect">
                <a:avLst/>
              </a:prstGeom>
              <a:noFill/>
            </p:spPr>
            <p:txBody>
              <a:bodyPr wrap="square" rtlCol="0">
                <a:spAutoFit/>
              </a:bodyPr>
              <a:lstStyle/>
              <a:p>
                <a:r>
                  <a:rPr lang="en-US" dirty="0"/>
                  <a:t>Since modern devices are memory bounded, a proper metric for evaluating performance must be developed. First, the unbalance between computational speed and memory access speed is evaluated as follows (values are referred to NVIDIA GeForce RTX 2080 Ti GPU):</a:t>
                </a:r>
              </a:p>
              <a:p>
                <a14:m>
                  <m:oMathPara xmlns:m="http://schemas.openxmlformats.org/officeDocument/2006/math">
                    <m:oMathParaPr>
                      <m:jc m:val="centerGroup"/>
                    </m:oMathParaPr>
                    <m:oMath xmlns:m="http://schemas.openxmlformats.org/officeDocument/2006/math">
                      <m:f>
                        <m:fPr>
                          <m:ctrlPr>
                            <a:rPr lang="it-IT" b="0" i="1" smtClean="0">
                              <a:latin typeface="Cambria Math" panose="02040503050406030204" pitchFamily="18" charset="0"/>
                            </a:rPr>
                          </m:ctrlPr>
                        </m:fPr>
                        <m:num>
                          <m:r>
                            <a:rPr lang="it-IT" b="0" i="1" smtClean="0">
                              <a:latin typeface="Cambria Math" panose="02040503050406030204" pitchFamily="18" charset="0"/>
                            </a:rPr>
                            <m:t>𝑐𝑜𝑚𝑝𝑢𝑡𝑎𝑡𝑖𝑜𝑛</m:t>
                          </m:r>
                          <m:r>
                            <a:rPr lang="it-IT" b="0" i="1" smtClean="0">
                              <a:latin typeface="Cambria Math" panose="02040503050406030204" pitchFamily="18" charset="0"/>
                            </a:rPr>
                            <m:t> </m:t>
                          </m:r>
                          <m:r>
                            <a:rPr lang="it-IT" b="0" i="1" smtClean="0">
                              <a:latin typeface="Cambria Math" panose="02040503050406030204" pitchFamily="18" charset="0"/>
                            </a:rPr>
                            <m:t>𝑝𝑒𝑎𝑘</m:t>
                          </m:r>
                          <m:r>
                            <a:rPr lang="it-IT" b="0" i="1" smtClean="0">
                              <a:latin typeface="Cambria Math" panose="02040503050406030204" pitchFamily="18" charset="0"/>
                            </a:rPr>
                            <m:t> </m:t>
                          </m:r>
                          <m:r>
                            <a:rPr lang="it-IT" b="0" i="1" smtClean="0">
                              <a:latin typeface="Cambria Math" panose="02040503050406030204" pitchFamily="18" charset="0"/>
                            </a:rPr>
                            <m:t>𝑝𝑒𝑟𝑓𝑜𝑟𝑚𝑎𝑛𝑐𝑒</m:t>
                          </m:r>
                          <m:r>
                            <a:rPr lang="it-IT" b="0" i="1" smtClean="0">
                              <a:latin typeface="Cambria Math" panose="02040503050406030204" pitchFamily="18" charset="0"/>
                            </a:rPr>
                            <m:t> </m:t>
                          </m:r>
                          <m:d>
                            <m:dPr>
                              <m:begChr m:val="["/>
                              <m:endChr m:val="]"/>
                              <m:ctrlPr>
                                <a:rPr lang="it-IT" b="0" i="1" smtClean="0">
                                  <a:latin typeface="Cambria Math" panose="02040503050406030204" pitchFamily="18" charset="0"/>
                                </a:rPr>
                              </m:ctrlPr>
                            </m:dPr>
                            <m:e>
                              <m:f>
                                <m:fPr>
                                  <m:ctrlPr>
                                    <a:rPr lang="it-IT" b="0" i="1" smtClean="0">
                                      <a:latin typeface="Cambria Math" panose="02040503050406030204" pitchFamily="18" charset="0"/>
                                    </a:rPr>
                                  </m:ctrlPr>
                                </m:fPr>
                                <m:num>
                                  <m:r>
                                    <a:rPr lang="it-IT" b="0" i="1" smtClean="0">
                                      <a:latin typeface="Cambria Math" panose="02040503050406030204" pitchFamily="18" charset="0"/>
                                    </a:rPr>
                                    <m:t>𝑇𝐹𝐿𝑂𝑃</m:t>
                                  </m:r>
                                </m:num>
                                <m:den>
                                  <m:r>
                                    <a:rPr lang="it-IT" b="0" i="1" smtClean="0">
                                      <a:latin typeface="Cambria Math" panose="02040503050406030204" pitchFamily="18" charset="0"/>
                                    </a:rPr>
                                    <m:t>𝑠</m:t>
                                  </m:r>
                                </m:den>
                              </m:f>
                            </m:e>
                          </m:d>
                        </m:num>
                        <m:den>
                          <m:r>
                            <a:rPr lang="it-IT" b="0" i="1" smtClean="0">
                              <a:latin typeface="Cambria Math" panose="02040503050406030204" pitchFamily="18" charset="0"/>
                            </a:rPr>
                            <m:t>𝑚𝑒𝑚𝑜𝑟𝑦</m:t>
                          </m:r>
                          <m:r>
                            <a:rPr lang="it-IT" b="0" i="1" smtClean="0">
                              <a:latin typeface="Cambria Math" panose="02040503050406030204" pitchFamily="18" charset="0"/>
                            </a:rPr>
                            <m:t> </m:t>
                          </m:r>
                          <m:r>
                            <a:rPr lang="it-IT" b="0" i="1" smtClean="0">
                              <a:latin typeface="Cambria Math" panose="02040503050406030204" pitchFamily="18" charset="0"/>
                            </a:rPr>
                            <m:t>𝑎𝑐𝑐𝑒𝑠𝑠</m:t>
                          </m:r>
                          <m:r>
                            <a:rPr lang="it-IT" b="0" i="1" smtClean="0">
                              <a:latin typeface="Cambria Math" panose="02040503050406030204" pitchFamily="18" charset="0"/>
                            </a:rPr>
                            <m:t> </m:t>
                          </m:r>
                          <m:r>
                            <a:rPr lang="it-IT" b="0" i="1" smtClean="0">
                              <a:latin typeface="Cambria Math" panose="02040503050406030204" pitchFamily="18" charset="0"/>
                            </a:rPr>
                            <m:t>𝑝𝑒𝑎𝑘</m:t>
                          </m:r>
                          <m:r>
                            <a:rPr lang="it-IT" b="0" i="1" smtClean="0">
                              <a:latin typeface="Cambria Math" panose="02040503050406030204" pitchFamily="18" charset="0"/>
                            </a:rPr>
                            <m:t> </m:t>
                          </m:r>
                          <m:r>
                            <a:rPr lang="it-IT" b="0" i="1" smtClean="0">
                              <a:latin typeface="Cambria Math" panose="02040503050406030204" pitchFamily="18" charset="0"/>
                            </a:rPr>
                            <m:t>𝑝𝑒𝑟𝑓𝑜𝑟𝑚𝑎𝑛𝑐𝑒</m:t>
                          </m:r>
                          <m:r>
                            <a:rPr lang="it-IT" b="0" i="1" smtClean="0">
                              <a:latin typeface="Cambria Math" panose="02040503050406030204" pitchFamily="18" charset="0"/>
                            </a:rPr>
                            <m:t> </m:t>
                          </m:r>
                          <m:d>
                            <m:dPr>
                              <m:begChr m:val="["/>
                              <m:endChr m:val="]"/>
                              <m:ctrlPr>
                                <a:rPr lang="it-IT" b="0" i="1" smtClean="0">
                                  <a:latin typeface="Cambria Math" panose="02040503050406030204" pitchFamily="18" charset="0"/>
                                </a:rPr>
                              </m:ctrlPr>
                            </m:dPr>
                            <m:e>
                              <m:f>
                                <m:fPr>
                                  <m:ctrlPr>
                                    <a:rPr lang="it-IT" b="0" i="1" smtClean="0">
                                      <a:latin typeface="Cambria Math" panose="02040503050406030204" pitchFamily="18" charset="0"/>
                                    </a:rPr>
                                  </m:ctrlPr>
                                </m:fPr>
                                <m:num>
                                  <m:r>
                                    <a:rPr lang="it-IT" b="0" i="1" smtClean="0">
                                      <a:latin typeface="Cambria Math" panose="02040503050406030204" pitchFamily="18" charset="0"/>
                                    </a:rPr>
                                    <m:t>𝑇</m:t>
                                  </m:r>
                                  <m:r>
                                    <a:rPr lang="it-IT" b="0" i="1" smtClean="0">
                                      <a:latin typeface="Cambria Math" panose="02040503050406030204" pitchFamily="18" charset="0"/>
                                    </a:rPr>
                                    <m:t>𝐵</m:t>
                                  </m:r>
                                </m:num>
                                <m:den>
                                  <m:r>
                                    <a:rPr lang="it-IT" b="0" i="1" smtClean="0">
                                      <a:latin typeface="Cambria Math" panose="02040503050406030204" pitchFamily="18" charset="0"/>
                                    </a:rPr>
                                    <m:t>𝑠</m:t>
                                  </m:r>
                                </m:den>
                              </m:f>
                            </m:e>
                          </m:d>
                        </m:den>
                      </m:f>
                      <m:r>
                        <a:rPr lang="it-IT" b="0" i="1" smtClean="0">
                          <a:latin typeface="Cambria Math" panose="02040503050406030204" pitchFamily="18" charset="0"/>
                        </a:rPr>
                        <m:t>∗</m:t>
                      </m:r>
                      <m:r>
                        <a:rPr lang="it-IT" b="0" i="1" smtClean="0">
                          <a:latin typeface="Cambria Math" panose="02040503050406030204" pitchFamily="18" charset="0"/>
                        </a:rPr>
                        <m:t>𝑠𝑦𝑧𝑒</m:t>
                      </m:r>
                      <m:r>
                        <a:rPr lang="it-IT" b="0" i="1" smtClean="0">
                          <a:latin typeface="Cambria Math" panose="02040503050406030204" pitchFamily="18" charset="0"/>
                        </a:rPr>
                        <m:t> </m:t>
                      </m:r>
                      <m:r>
                        <a:rPr lang="it-IT" b="0" i="1" smtClean="0">
                          <a:latin typeface="Cambria Math" panose="02040503050406030204" pitchFamily="18" charset="0"/>
                        </a:rPr>
                        <m:t>𝑜𝑓</m:t>
                      </m:r>
                      <m:r>
                        <a:rPr lang="it-IT" b="0" i="1" smtClean="0">
                          <a:latin typeface="Cambria Math" panose="02040503050406030204" pitchFamily="18" charset="0"/>
                        </a:rPr>
                        <m:t> </m:t>
                      </m:r>
                      <m:r>
                        <a:rPr lang="it-IT" b="0" i="1" smtClean="0">
                          <a:latin typeface="Cambria Math" panose="02040503050406030204" pitchFamily="18" charset="0"/>
                        </a:rPr>
                        <m:t>𝑎</m:t>
                      </m:r>
                      <m:r>
                        <a:rPr lang="it-IT" b="0" i="1" smtClean="0">
                          <a:latin typeface="Cambria Math" panose="02040503050406030204" pitchFamily="18" charset="0"/>
                        </a:rPr>
                        <m:t> </m:t>
                      </m:r>
                      <m:r>
                        <a:rPr lang="it-IT" b="0" i="1" smtClean="0">
                          <a:latin typeface="Cambria Math" panose="02040503050406030204" pitchFamily="18" charset="0"/>
                        </a:rPr>
                        <m:t>𝑛𝑢𝑚𝑏𝑒𝑟</m:t>
                      </m:r>
                      <m:r>
                        <a:rPr lang="it-IT" b="0" i="1" smtClean="0">
                          <a:latin typeface="Cambria Math" panose="02040503050406030204" pitchFamily="18" charset="0"/>
                        </a:rPr>
                        <m:t> </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𝐵𝑖𝑡𝑒𝑠</m:t>
                          </m:r>
                        </m:e>
                      </m:d>
                    </m:oMath>
                  </m:oMathPara>
                </a14:m>
                <a:endParaRPr lang="en-US" dirty="0"/>
              </a:p>
              <a:p>
                <a:endParaRPr lang="en-US" dirty="0"/>
              </a:p>
              <a:p>
                <a:r>
                  <a:rPr lang="en-US" dirty="0"/>
                  <a:t>Then, depending on the precision we are working with:</a:t>
                </a:r>
              </a:p>
              <a:p>
                <a:pPr marL="285750" indent="-285750">
                  <a:buFont typeface="Arial" panose="020B0604020202020204" pitchFamily="34" charset="0"/>
                  <a:buChar char="•"/>
                </a:pPr>
                <a:r>
                  <a:rPr lang="en-US" dirty="0"/>
                  <a:t>Single precision: 87.0</a:t>
                </a:r>
              </a:p>
              <a:p>
                <a:pPr marL="285750" indent="-285750">
                  <a:buFont typeface="Arial" panose="020B0604020202020204" pitchFamily="34" charset="0"/>
                  <a:buChar char="•"/>
                </a:pPr>
                <a:r>
                  <a:rPr lang="en-US" dirty="0"/>
                  <a:t>Double precision: 8.4</a:t>
                </a:r>
              </a:p>
            </p:txBody>
          </p:sp>
        </mc:Choice>
        <mc:Fallback>
          <p:sp>
            <p:nvSpPr>
              <p:cNvPr id="5" name="CasellaDiTesto 4">
                <a:extLst>
                  <a:ext uri="{FF2B5EF4-FFF2-40B4-BE49-F238E27FC236}">
                    <a16:creationId xmlns:a16="http://schemas.microsoft.com/office/drawing/2014/main" id="{5D649C79-91CE-A3F7-6736-B74AFF830126}"/>
                  </a:ext>
                </a:extLst>
              </p:cNvPr>
              <p:cNvSpPr txBox="1">
                <a:spLocks noRot="1" noChangeAspect="1" noMove="1" noResize="1" noEditPoints="1" noAdjustHandles="1" noChangeArrowheads="1" noChangeShapeType="1" noTextEdit="1"/>
              </p:cNvSpPr>
              <p:nvPr/>
            </p:nvSpPr>
            <p:spPr>
              <a:xfrm>
                <a:off x="1555664" y="2327898"/>
                <a:ext cx="9202163" cy="3334054"/>
              </a:xfrm>
              <a:prstGeom prst="rect">
                <a:avLst/>
              </a:prstGeom>
              <a:blipFill>
                <a:blip r:embed="rId3"/>
                <a:stretch>
                  <a:fillRect l="-530" t="-914" b="-2011"/>
                </a:stretch>
              </a:blipFill>
            </p:spPr>
            <p:txBody>
              <a:bodyPr/>
              <a:lstStyle/>
              <a:p>
                <a:r>
                  <a:rPr lang="en-GB">
                    <a:noFill/>
                  </a:rPr>
                  <a:t> </a:t>
                </a:r>
              </a:p>
            </p:txBody>
          </p:sp>
        </mc:Fallback>
      </mc:AlternateContent>
    </p:spTree>
    <p:extLst>
      <p:ext uri="{BB962C8B-B14F-4D97-AF65-F5344CB8AC3E}">
        <p14:creationId xmlns:p14="http://schemas.microsoft.com/office/powerpoint/2010/main" val="74120302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770</TotalTime>
  <Words>621</Words>
  <Application>Microsoft Office PowerPoint</Application>
  <PresentationFormat>Widescreen</PresentationFormat>
  <Paragraphs>61</Paragraphs>
  <Slides>8</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8</vt:i4>
      </vt:variant>
    </vt:vector>
  </HeadingPairs>
  <TitlesOfParts>
    <vt:vector size="13" baseType="lpstr">
      <vt:lpstr>Aptos</vt:lpstr>
      <vt:lpstr>Aptos Display</vt:lpstr>
      <vt:lpstr>Arial</vt:lpstr>
      <vt:lpstr>Cambria Math</vt:lpstr>
      <vt:lpstr>Tema di Office</vt:lpstr>
      <vt:lpstr>Benefits of using Julia for scientific applications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Repele, Amedeo</dc:creator>
  <cp:lastModifiedBy>Repele, Amedeo</cp:lastModifiedBy>
  <cp:revision>11</cp:revision>
  <dcterms:created xsi:type="dcterms:W3CDTF">2025-09-03T10:54:32Z</dcterms:created>
  <dcterms:modified xsi:type="dcterms:W3CDTF">2025-09-05T14:54:05Z</dcterms:modified>
</cp:coreProperties>
</file>