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 id="2147483782" r:id="rId2"/>
  </p:sldMasterIdLst>
  <p:notesMasterIdLst>
    <p:notesMasterId r:id="rId39"/>
  </p:notesMasterIdLst>
  <p:sldIdLst>
    <p:sldId id="256" r:id="rId3"/>
    <p:sldId id="370" r:id="rId4"/>
    <p:sldId id="466" r:id="rId5"/>
    <p:sldId id="467" r:id="rId6"/>
    <p:sldId id="374" r:id="rId7"/>
    <p:sldId id="449" r:id="rId8"/>
    <p:sldId id="378" r:id="rId9"/>
    <p:sldId id="461" r:id="rId10"/>
    <p:sldId id="463" r:id="rId11"/>
    <p:sldId id="373" r:id="rId12"/>
    <p:sldId id="488" r:id="rId13"/>
    <p:sldId id="375" r:id="rId14"/>
    <p:sldId id="458" r:id="rId15"/>
    <p:sldId id="469" r:id="rId16"/>
    <p:sldId id="470" r:id="rId17"/>
    <p:sldId id="471" r:id="rId18"/>
    <p:sldId id="474" r:id="rId19"/>
    <p:sldId id="473" r:id="rId20"/>
    <p:sldId id="485" r:id="rId21"/>
    <p:sldId id="475" r:id="rId22"/>
    <p:sldId id="476" r:id="rId23"/>
    <p:sldId id="477" r:id="rId24"/>
    <p:sldId id="478" r:id="rId25"/>
    <p:sldId id="479" r:id="rId26"/>
    <p:sldId id="487" r:id="rId27"/>
    <p:sldId id="483" r:id="rId28"/>
    <p:sldId id="484" r:id="rId29"/>
    <p:sldId id="376" r:id="rId30"/>
    <p:sldId id="482" r:id="rId31"/>
    <p:sldId id="460" r:id="rId32"/>
    <p:sldId id="443" r:id="rId33"/>
    <p:sldId id="444" r:id="rId34"/>
    <p:sldId id="486" r:id="rId35"/>
    <p:sldId id="456" r:id="rId36"/>
    <p:sldId id="457" r:id="rId37"/>
    <p:sldId id="368" r:id="rId38"/>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a:srgbClr val="00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93" autoAdjust="0"/>
    <p:restoredTop sz="84736" autoAdjust="0"/>
  </p:normalViewPr>
  <p:slideViewPr>
    <p:cSldViewPr>
      <p:cViewPr varScale="1">
        <p:scale>
          <a:sx n="65" d="100"/>
          <a:sy n="65" d="100"/>
        </p:scale>
        <p:origin x="-108" y="-198"/>
      </p:cViewPr>
      <p:guideLst>
        <p:guide orient="horz" pos="2275"/>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atin typeface="Calibri" pitchFamily="34" charset="0"/>
                <a:cs typeface="Times New Roman" pitchFamily="18" charset="0"/>
              </a:defRPr>
            </a:lvl1pPr>
          </a:lstStyle>
          <a:p>
            <a:pPr>
              <a:defRPr/>
            </a:pPr>
            <a:endParaRPr lang="zh-CN" altLang="en-US"/>
          </a:p>
        </p:txBody>
      </p:sp>
      <p:sp>
        <p:nvSpPr>
          <p:cNvPr id="3075" name="日期占位符 2"/>
          <p:cNvSpPr>
            <a:spLocks noGrp="1" noChangeArrowheads="1"/>
          </p:cNvSpPr>
          <p:nvPr>
            <p:ph type="dt" idx="1"/>
          </p:nvPr>
        </p:nvSpPr>
        <p:spPr bwMode="auto">
          <a:xfrm>
            <a:off x="3860800" y="0"/>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Calibri" pitchFamily="34" charset="0"/>
                <a:cs typeface="Times New Roman" pitchFamily="18" charset="0"/>
              </a:defRPr>
            </a:lvl1pPr>
          </a:lstStyle>
          <a:p>
            <a:pPr>
              <a:defRPr/>
            </a:pPr>
            <a:fld id="{8CFF8810-01B0-4CC7-828E-F2D3E8A05186}" type="datetimeFigureOut">
              <a:rPr lang="zh-CN" altLang="en-US"/>
              <a:pPr>
                <a:defRPr/>
              </a:pPr>
              <a:t>2012/5/19</a:t>
            </a:fld>
            <a:endParaRPr lang="en-US"/>
          </a:p>
        </p:txBody>
      </p:sp>
      <p:sp>
        <p:nvSpPr>
          <p:cNvPr id="45060" name="幻灯片图像占位符 3"/>
          <p:cNvSpPr>
            <a:spLocks noGrp="1" noRot="1" noChangeAspect="1" noChangeArrowheads="1"/>
          </p:cNvSpPr>
          <p:nvPr>
            <p:ph type="sldImg" idx="2"/>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1038" y="4722813"/>
            <a:ext cx="5453062"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44038"/>
            <a:ext cx="2952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Calibri" pitchFamily="34" charset="0"/>
                <a:cs typeface="Times New Roman" pitchFamily="18" charset="0"/>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60800" y="9444038"/>
            <a:ext cx="2952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Calibri" pitchFamily="34" charset="0"/>
                <a:cs typeface="Times New Roman" pitchFamily="18" charset="0"/>
              </a:defRPr>
            </a:lvl1pPr>
          </a:lstStyle>
          <a:p>
            <a:pPr>
              <a:defRPr/>
            </a:pPr>
            <a:fld id="{7E174D1F-7CD8-48C4-A3B8-F786D3C97BAE}" type="slidenum">
              <a:rPr lang="zh-CN" altLang="en-US"/>
              <a:pPr>
                <a:defRPr/>
              </a:pPr>
              <a:t>‹#›</a:t>
            </a:fld>
            <a:endParaRPr lang="en-US"/>
          </a:p>
        </p:txBody>
      </p:sp>
    </p:spTree>
    <p:extLst>
      <p:ext uri="{BB962C8B-B14F-4D97-AF65-F5344CB8AC3E}">
        <p14:creationId xmlns:p14="http://schemas.microsoft.com/office/powerpoint/2010/main" val="3283427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3</a:t>
            </a:fld>
            <a:endParaRPr lang="en-US"/>
          </a:p>
        </p:txBody>
      </p:sp>
    </p:spTree>
    <p:extLst>
      <p:ext uri="{BB962C8B-B14F-4D97-AF65-F5344CB8AC3E}">
        <p14:creationId xmlns:p14="http://schemas.microsoft.com/office/powerpoint/2010/main" val="126801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4</a:t>
            </a:fld>
            <a:endParaRPr lang="en-US"/>
          </a:p>
        </p:txBody>
      </p:sp>
    </p:spTree>
    <p:extLst>
      <p:ext uri="{BB962C8B-B14F-4D97-AF65-F5344CB8AC3E}">
        <p14:creationId xmlns:p14="http://schemas.microsoft.com/office/powerpoint/2010/main" val="126801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13</a:t>
            </a:fld>
            <a:endParaRPr lang="en-US"/>
          </a:p>
        </p:txBody>
      </p:sp>
    </p:spTree>
    <p:extLst>
      <p:ext uri="{BB962C8B-B14F-4D97-AF65-F5344CB8AC3E}">
        <p14:creationId xmlns:p14="http://schemas.microsoft.com/office/powerpoint/2010/main" val="126801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29</a:t>
            </a:fld>
            <a:endParaRPr lang="en-US"/>
          </a:p>
        </p:txBody>
      </p:sp>
    </p:spTree>
    <p:extLst>
      <p:ext uri="{BB962C8B-B14F-4D97-AF65-F5344CB8AC3E}">
        <p14:creationId xmlns:p14="http://schemas.microsoft.com/office/powerpoint/2010/main" val="126801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30</a:t>
            </a:fld>
            <a:endParaRPr lang="en-US"/>
          </a:p>
        </p:txBody>
      </p:sp>
    </p:spTree>
    <p:extLst>
      <p:ext uri="{BB962C8B-B14F-4D97-AF65-F5344CB8AC3E}">
        <p14:creationId xmlns:p14="http://schemas.microsoft.com/office/powerpoint/2010/main" val="126801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34</a:t>
            </a:fld>
            <a:endParaRPr lang="en-US"/>
          </a:p>
        </p:txBody>
      </p:sp>
    </p:spTree>
    <p:extLst>
      <p:ext uri="{BB962C8B-B14F-4D97-AF65-F5344CB8AC3E}">
        <p14:creationId xmlns:p14="http://schemas.microsoft.com/office/powerpoint/2010/main" val="126801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E174D1F-7CD8-48C4-A3B8-F786D3C97BAE}" type="slidenum">
              <a:rPr lang="zh-CN" altLang="en-US" smtClean="0"/>
              <a:pPr>
                <a:defRPr/>
              </a:pPr>
              <a:t>36</a:t>
            </a:fld>
            <a:endParaRPr lang="en-US"/>
          </a:p>
        </p:txBody>
      </p:sp>
    </p:spTree>
    <p:extLst>
      <p:ext uri="{BB962C8B-B14F-4D97-AF65-F5344CB8AC3E}">
        <p14:creationId xmlns:p14="http://schemas.microsoft.com/office/powerpoint/2010/main" val="152743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3"/>
          <p:cNvSpPr>
            <a:spLocks noGrp="1" noChangeArrowheads="1"/>
          </p:cNvSpPr>
          <p:nvPr>
            <p:ph type="sldNum" sz="quarter" idx="10"/>
          </p:nvPr>
        </p:nvSpPr>
        <p:spPr>
          <a:ln/>
        </p:spPr>
        <p:txBody>
          <a:bodyPr/>
          <a:lstStyle>
            <a:lvl1pPr>
              <a:defRPr/>
            </a:lvl1pPr>
          </a:lstStyle>
          <a:p>
            <a:pPr>
              <a:defRPr/>
            </a:pPr>
            <a:fld id="{F0032ABC-1D3F-409D-B30F-1D374006A4B0}" type="slidenum">
              <a:rPr lang="zh-CN" altLang="en-US"/>
              <a:pPr>
                <a:defRPr/>
              </a:pPr>
              <a:t>‹#›</a:t>
            </a:fld>
            <a:endParaRPr lang="en-US"/>
          </a:p>
        </p:txBody>
      </p:sp>
    </p:spTree>
    <p:extLst>
      <p:ext uri="{BB962C8B-B14F-4D97-AF65-F5344CB8AC3E}">
        <p14:creationId xmlns:p14="http://schemas.microsoft.com/office/powerpoint/2010/main" val="192132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3"/>
          <p:cNvSpPr>
            <a:spLocks noGrp="1" noChangeArrowheads="1"/>
          </p:cNvSpPr>
          <p:nvPr>
            <p:ph type="sldNum" sz="quarter" idx="10"/>
          </p:nvPr>
        </p:nvSpPr>
        <p:spPr>
          <a:ln/>
        </p:spPr>
        <p:txBody>
          <a:bodyPr/>
          <a:lstStyle>
            <a:lvl1pPr>
              <a:defRPr/>
            </a:lvl1pPr>
          </a:lstStyle>
          <a:p>
            <a:pPr>
              <a:defRPr/>
            </a:pPr>
            <a:fld id="{9998002F-F1F0-4A7B-A27F-438C88B78CC4}" type="slidenum">
              <a:rPr lang="zh-CN" altLang="en-US"/>
              <a:pPr>
                <a:defRPr/>
              </a:pPr>
              <a:t>‹#›</a:t>
            </a:fld>
            <a:endParaRPr lang="en-US"/>
          </a:p>
        </p:txBody>
      </p:sp>
    </p:spTree>
    <p:extLst>
      <p:ext uri="{BB962C8B-B14F-4D97-AF65-F5344CB8AC3E}">
        <p14:creationId xmlns:p14="http://schemas.microsoft.com/office/powerpoint/2010/main" val="30366286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8658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3"/>
          <p:cNvSpPr>
            <a:spLocks noGrp="1" noChangeArrowheads="1"/>
          </p:cNvSpPr>
          <p:nvPr>
            <p:ph type="sldNum" sz="quarter" idx="10"/>
          </p:nvPr>
        </p:nvSpPr>
        <p:spPr>
          <a:ln/>
        </p:spPr>
        <p:txBody>
          <a:bodyPr/>
          <a:lstStyle>
            <a:lvl1pPr>
              <a:defRPr/>
            </a:lvl1pPr>
          </a:lstStyle>
          <a:p>
            <a:pPr>
              <a:defRPr/>
            </a:pPr>
            <a:fld id="{42CF2AB6-70DA-4E0D-B37F-4DF8EB611C8E}" type="slidenum">
              <a:rPr lang="zh-CN" altLang="en-US"/>
              <a:pPr>
                <a:defRPr/>
              </a:pPr>
              <a:t>‹#›</a:t>
            </a:fld>
            <a:endParaRPr lang="en-US"/>
          </a:p>
        </p:txBody>
      </p:sp>
    </p:spTree>
    <p:extLst>
      <p:ext uri="{BB962C8B-B14F-4D97-AF65-F5344CB8AC3E}">
        <p14:creationId xmlns:p14="http://schemas.microsoft.com/office/powerpoint/2010/main" val="429068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98276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94411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69742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7389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251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16447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53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3941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3"/>
          <p:cNvSpPr>
            <a:spLocks noGrp="1" noChangeArrowheads="1"/>
          </p:cNvSpPr>
          <p:nvPr>
            <p:ph type="sldNum" sz="quarter" idx="10"/>
          </p:nvPr>
        </p:nvSpPr>
        <p:spPr>
          <a:ln/>
        </p:spPr>
        <p:txBody>
          <a:bodyPr/>
          <a:lstStyle>
            <a:lvl1pPr>
              <a:defRPr/>
            </a:lvl1pPr>
          </a:lstStyle>
          <a:p>
            <a:pPr>
              <a:defRPr/>
            </a:pPr>
            <a:fld id="{5651C2C0-BF6D-420E-8E12-5131ABCB6042}" type="slidenum">
              <a:rPr lang="zh-CN" altLang="en-US"/>
              <a:pPr>
                <a:defRPr/>
              </a:pPr>
              <a:t>‹#›</a:t>
            </a:fld>
            <a:endParaRPr lang="en-US"/>
          </a:p>
        </p:txBody>
      </p:sp>
    </p:spTree>
    <p:extLst>
      <p:ext uri="{BB962C8B-B14F-4D97-AF65-F5344CB8AC3E}">
        <p14:creationId xmlns:p14="http://schemas.microsoft.com/office/powerpoint/2010/main" val="2560027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3872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408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88913"/>
            <a:ext cx="205740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19800"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062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3"/>
          <p:cNvSpPr>
            <a:spLocks noGrp="1" noChangeArrowheads="1"/>
          </p:cNvSpPr>
          <p:nvPr>
            <p:ph type="sldNum" sz="quarter" idx="10"/>
          </p:nvPr>
        </p:nvSpPr>
        <p:spPr>
          <a:ln/>
        </p:spPr>
        <p:txBody>
          <a:bodyPr/>
          <a:lstStyle>
            <a:lvl1pPr>
              <a:defRPr/>
            </a:lvl1pPr>
          </a:lstStyle>
          <a:p>
            <a:pPr>
              <a:defRPr/>
            </a:pPr>
            <a:fld id="{DCC6AE6E-2F72-4191-B1A6-533D852AE426}" type="slidenum">
              <a:rPr lang="zh-CN" altLang="en-US"/>
              <a:pPr>
                <a:defRPr/>
              </a:pPr>
              <a:t>‹#›</a:t>
            </a:fld>
            <a:endParaRPr lang="en-US"/>
          </a:p>
        </p:txBody>
      </p:sp>
    </p:spTree>
    <p:extLst>
      <p:ext uri="{BB962C8B-B14F-4D97-AF65-F5344CB8AC3E}">
        <p14:creationId xmlns:p14="http://schemas.microsoft.com/office/powerpoint/2010/main" val="392005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3"/>
          <p:cNvSpPr>
            <a:spLocks noGrp="1" noChangeArrowheads="1"/>
          </p:cNvSpPr>
          <p:nvPr>
            <p:ph type="sldNum" sz="quarter" idx="10"/>
          </p:nvPr>
        </p:nvSpPr>
        <p:spPr>
          <a:ln/>
        </p:spPr>
        <p:txBody>
          <a:bodyPr/>
          <a:lstStyle>
            <a:lvl1pPr>
              <a:defRPr/>
            </a:lvl1pPr>
          </a:lstStyle>
          <a:p>
            <a:pPr>
              <a:defRPr/>
            </a:pPr>
            <a:fld id="{E47C6137-E9AC-4718-8E5F-EA160F5FCC91}" type="slidenum">
              <a:rPr lang="zh-CN" altLang="en-US"/>
              <a:pPr>
                <a:defRPr/>
              </a:pPr>
              <a:t>‹#›</a:t>
            </a:fld>
            <a:endParaRPr lang="en-US"/>
          </a:p>
        </p:txBody>
      </p:sp>
    </p:spTree>
    <p:extLst>
      <p:ext uri="{BB962C8B-B14F-4D97-AF65-F5344CB8AC3E}">
        <p14:creationId xmlns:p14="http://schemas.microsoft.com/office/powerpoint/2010/main" val="80271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3"/>
          <p:cNvSpPr>
            <a:spLocks noGrp="1" noChangeArrowheads="1"/>
          </p:cNvSpPr>
          <p:nvPr>
            <p:ph type="sldNum" sz="quarter" idx="10"/>
          </p:nvPr>
        </p:nvSpPr>
        <p:spPr>
          <a:ln/>
        </p:spPr>
        <p:txBody>
          <a:bodyPr/>
          <a:lstStyle>
            <a:lvl1pPr>
              <a:defRPr/>
            </a:lvl1pPr>
          </a:lstStyle>
          <a:p>
            <a:pPr>
              <a:defRPr/>
            </a:pPr>
            <a:fld id="{76D00E28-9B8D-4DD3-A7E4-7F42898C8C3B}" type="slidenum">
              <a:rPr lang="zh-CN" altLang="en-US"/>
              <a:pPr>
                <a:defRPr/>
              </a:pPr>
              <a:t>‹#›</a:t>
            </a:fld>
            <a:endParaRPr lang="en-US"/>
          </a:p>
        </p:txBody>
      </p:sp>
    </p:spTree>
    <p:extLst>
      <p:ext uri="{BB962C8B-B14F-4D97-AF65-F5344CB8AC3E}">
        <p14:creationId xmlns:p14="http://schemas.microsoft.com/office/powerpoint/2010/main" val="118280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13"/>
          <p:cNvSpPr>
            <a:spLocks noGrp="1" noChangeArrowheads="1"/>
          </p:cNvSpPr>
          <p:nvPr>
            <p:ph type="sldNum" sz="quarter" idx="10"/>
          </p:nvPr>
        </p:nvSpPr>
        <p:spPr>
          <a:ln/>
        </p:spPr>
        <p:txBody>
          <a:bodyPr/>
          <a:lstStyle>
            <a:lvl1pPr>
              <a:defRPr/>
            </a:lvl1pPr>
          </a:lstStyle>
          <a:p>
            <a:pPr>
              <a:defRPr/>
            </a:pPr>
            <a:fld id="{86F87B0E-F42E-4218-93F3-92BD925E25F1}" type="slidenum">
              <a:rPr lang="zh-CN" altLang="en-US"/>
              <a:pPr>
                <a:defRPr/>
              </a:pPr>
              <a:t>‹#›</a:t>
            </a:fld>
            <a:endParaRPr lang="en-US"/>
          </a:p>
        </p:txBody>
      </p:sp>
    </p:spTree>
    <p:extLst>
      <p:ext uri="{BB962C8B-B14F-4D97-AF65-F5344CB8AC3E}">
        <p14:creationId xmlns:p14="http://schemas.microsoft.com/office/powerpoint/2010/main" val="2659695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
          <p:cNvSpPr>
            <a:spLocks noGrp="1" noChangeArrowheads="1"/>
          </p:cNvSpPr>
          <p:nvPr>
            <p:ph type="sldNum" sz="quarter" idx="10"/>
          </p:nvPr>
        </p:nvSpPr>
        <p:spPr>
          <a:ln/>
        </p:spPr>
        <p:txBody>
          <a:bodyPr/>
          <a:lstStyle>
            <a:lvl1pPr>
              <a:defRPr/>
            </a:lvl1pPr>
          </a:lstStyle>
          <a:p>
            <a:pPr>
              <a:defRPr/>
            </a:pPr>
            <a:fld id="{347B456B-1A87-4F79-9E27-AD831A1CF66A}" type="slidenum">
              <a:rPr lang="zh-CN" altLang="en-US"/>
              <a:pPr>
                <a:defRPr/>
              </a:pPr>
              <a:t>‹#›</a:t>
            </a:fld>
            <a:endParaRPr lang="en-US"/>
          </a:p>
        </p:txBody>
      </p:sp>
    </p:spTree>
    <p:extLst>
      <p:ext uri="{BB962C8B-B14F-4D97-AF65-F5344CB8AC3E}">
        <p14:creationId xmlns:p14="http://schemas.microsoft.com/office/powerpoint/2010/main" val="187270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3"/>
          <p:cNvSpPr>
            <a:spLocks noGrp="1" noChangeArrowheads="1"/>
          </p:cNvSpPr>
          <p:nvPr>
            <p:ph type="sldNum" sz="quarter" idx="10"/>
          </p:nvPr>
        </p:nvSpPr>
        <p:spPr>
          <a:ln/>
        </p:spPr>
        <p:txBody>
          <a:bodyPr/>
          <a:lstStyle>
            <a:lvl1pPr>
              <a:defRPr/>
            </a:lvl1pPr>
          </a:lstStyle>
          <a:p>
            <a:pPr>
              <a:defRPr/>
            </a:pPr>
            <a:fld id="{13E0F080-DDC8-488D-908C-B00485F9490B}" type="slidenum">
              <a:rPr lang="zh-CN" altLang="en-US"/>
              <a:pPr>
                <a:defRPr/>
              </a:pPr>
              <a:t>‹#›</a:t>
            </a:fld>
            <a:endParaRPr lang="en-US"/>
          </a:p>
        </p:txBody>
      </p:sp>
    </p:spTree>
    <p:extLst>
      <p:ext uri="{BB962C8B-B14F-4D97-AF65-F5344CB8AC3E}">
        <p14:creationId xmlns:p14="http://schemas.microsoft.com/office/powerpoint/2010/main" val="238505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3"/>
          <p:cNvSpPr>
            <a:spLocks noGrp="1" noChangeArrowheads="1"/>
          </p:cNvSpPr>
          <p:nvPr>
            <p:ph type="sldNum" sz="quarter" idx="10"/>
          </p:nvPr>
        </p:nvSpPr>
        <p:spPr>
          <a:ln/>
        </p:spPr>
        <p:txBody>
          <a:bodyPr/>
          <a:lstStyle>
            <a:lvl1pPr>
              <a:defRPr/>
            </a:lvl1pPr>
          </a:lstStyle>
          <a:p>
            <a:pPr>
              <a:defRPr/>
            </a:pPr>
            <a:fld id="{5AEE80C7-2162-4FEE-BBAC-99A4050E62FB}" type="slidenum">
              <a:rPr lang="zh-CN" altLang="en-US"/>
              <a:pPr>
                <a:defRPr/>
              </a:pPr>
              <a:t>‹#›</a:t>
            </a:fld>
            <a:endParaRPr lang="en-US"/>
          </a:p>
        </p:txBody>
      </p:sp>
    </p:spTree>
    <p:extLst>
      <p:ext uri="{BB962C8B-B14F-4D97-AF65-F5344CB8AC3E}">
        <p14:creationId xmlns:p14="http://schemas.microsoft.com/office/powerpoint/2010/main" val="258862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AutoShape 7"/>
          <p:cNvSpPr>
            <a:spLocks noChangeArrowheads="1"/>
          </p:cNvSpPr>
          <p:nvPr/>
        </p:nvSpPr>
        <p:spPr bwMode="auto">
          <a:xfrm>
            <a:off x="684213" y="2886075"/>
            <a:ext cx="7772400" cy="111125"/>
          </a:xfrm>
          <a:custGeom>
            <a:avLst/>
            <a:gdLst>
              <a:gd name="T0" fmla="*/ 0 w 1000"/>
              <a:gd name="T1" fmla="*/ 0 h 1000"/>
              <a:gd name="T2" fmla="*/ 4803343 w 1000"/>
              <a:gd name="T3" fmla="*/ 0 h 1000"/>
              <a:gd name="T4" fmla="*/ 4803343 w 1000"/>
              <a:gd name="T5" fmla="*/ 111125 h 1000"/>
              <a:gd name="T6" fmla="*/ 0 w 1000"/>
              <a:gd name="T7" fmla="*/ 111125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8" name="Rectangle 2"/>
          <p:cNvSpPr>
            <a:spLocks noGrp="1" noChangeArrowheads="1"/>
          </p:cNvSpPr>
          <p:nvPr>
            <p:ph type="title"/>
          </p:nvPr>
        </p:nvSpPr>
        <p:spPr bwMode="auto">
          <a:xfrm>
            <a:off x="574675" y="260350"/>
            <a:ext cx="8001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9" name="灯片编号占位符 13"/>
          <p:cNvSpPr>
            <a:spLocks noGrp="1" noChangeArrowheads="1"/>
          </p:cNvSpPr>
          <p:nvPr>
            <p:ph type="sldNum" sz="quarter" idx="4"/>
          </p:nvPr>
        </p:nvSpPr>
        <p:spPr bwMode="auto">
          <a:xfrm>
            <a:off x="6553200" y="64008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mj-lt"/>
                <a:cs typeface="Times New Roman" pitchFamily="18" charset="0"/>
              </a:defRPr>
            </a:lvl1pPr>
          </a:lstStyle>
          <a:p>
            <a:pPr>
              <a:defRPr/>
            </a:pPr>
            <a:fld id="{119BBB0B-EDB2-434E-BEBF-C7068766881D}" type="slidenum">
              <a:rPr lang="zh-CN" altLang="en-US"/>
              <a:pPr>
                <a:defRPr/>
              </a:pPr>
              <a:t>‹#›</a:t>
            </a:fld>
            <a:endParaRPr lang="en-US"/>
          </a:p>
        </p:txBody>
      </p:sp>
      <p:pic>
        <p:nvPicPr>
          <p:cNvPr id="2" name="Picture 2" descr="E:\latex tju\LaTeX lecture 5-11\logonew3.jpg"/>
          <p:cNvPicPr>
            <a:picLocks noChangeAspect="1" noChangeArrowheads="1"/>
          </p:cNvPicPr>
          <p:nvPr userDrawn="1"/>
        </p:nvPicPr>
        <p:blipFill>
          <a:blip r:embed="rId14"/>
          <a:srcRect/>
          <a:stretch>
            <a:fillRect/>
          </a:stretch>
        </p:blipFill>
        <p:spPr bwMode="auto">
          <a:xfrm>
            <a:off x="-19514" y="-24"/>
            <a:ext cx="3019878" cy="714380"/>
          </a:xfrm>
          <a:prstGeom prst="rect">
            <a:avLst/>
          </a:prstGeom>
          <a:noFill/>
        </p:spPr>
      </p:pic>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ctr" rtl="0" eaLnBrk="0" fontAlgn="base" hangingPunct="0">
        <a:spcBef>
          <a:spcPct val="0"/>
        </a:spcBef>
        <a:spcAft>
          <a:spcPct val="0"/>
        </a:spcAft>
        <a:defRPr sz="4000">
          <a:solidFill>
            <a:srgbClr val="0000C0"/>
          </a:solidFill>
          <a:latin typeface="+mj-lt"/>
          <a:ea typeface="+mj-ea"/>
          <a:cs typeface="+mj-cs"/>
        </a:defRPr>
      </a:lvl1pPr>
      <a:lvl2pPr algn="ctr" rtl="0" eaLnBrk="0" fontAlgn="base" hangingPunct="0">
        <a:spcBef>
          <a:spcPct val="0"/>
        </a:spcBef>
        <a:spcAft>
          <a:spcPct val="0"/>
        </a:spcAft>
        <a:defRPr sz="4000">
          <a:solidFill>
            <a:srgbClr val="0000C0"/>
          </a:solidFill>
          <a:latin typeface="Times New Roman" pitchFamily="18" charset="0"/>
          <a:ea typeface="黑体" pitchFamily="49" charset="-122"/>
        </a:defRPr>
      </a:lvl2pPr>
      <a:lvl3pPr algn="ctr" rtl="0" eaLnBrk="0" fontAlgn="base" hangingPunct="0">
        <a:spcBef>
          <a:spcPct val="0"/>
        </a:spcBef>
        <a:spcAft>
          <a:spcPct val="0"/>
        </a:spcAft>
        <a:defRPr sz="4000">
          <a:solidFill>
            <a:srgbClr val="0000C0"/>
          </a:solidFill>
          <a:latin typeface="Times New Roman" pitchFamily="18" charset="0"/>
          <a:ea typeface="黑体" pitchFamily="49" charset="-122"/>
        </a:defRPr>
      </a:lvl3pPr>
      <a:lvl4pPr algn="ctr" rtl="0" eaLnBrk="0" fontAlgn="base" hangingPunct="0">
        <a:spcBef>
          <a:spcPct val="0"/>
        </a:spcBef>
        <a:spcAft>
          <a:spcPct val="0"/>
        </a:spcAft>
        <a:defRPr sz="4000">
          <a:solidFill>
            <a:srgbClr val="0000C0"/>
          </a:solidFill>
          <a:latin typeface="Times New Roman" pitchFamily="18" charset="0"/>
          <a:ea typeface="黑体" pitchFamily="49" charset="-122"/>
        </a:defRPr>
      </a:lvl4pPr>
      <a:lvl5pPr algn="ctr" rtl="0" eaLnBrk="0" fontAlgn="base" hangingPunct="0">
        <a:spcBef>
          <a:spcPct val="0"/>
        </a:spcBef>
        <a:spcAft>
          <a:spcPct val="0"/>
        </a:spcAft>
        <a:defRPr sz="4000">
          <a:solidFill>
            <a:srgbClr val="0000C0"/>
          </a:solidFill>
          <a:latin typeface="Times New Roman" pitchFamily="18" charset="0"/>
          <a:ea typeface="黑体" pitchFamily="49" charset="-122"/>
        </a:defRPr>
      </a:lvl5pPr>
      <a:lvl6pPr marL="457200" algn="ctr" rtl="0" eaLnBrk="0" fontAlgn="base" hangingPunct="0">
        <a:spcBef>
          <a:spcPct val="0"/>
        </a:spcBef>
        <a:spcAft>
          <a:spcPct val="0"/>
        </a:spcAft>
        <a:defRPr sz="4000">
          <a:solidFill>
            <a:srgbClr val="0000C0"/>
          </a:solidFill>
          <a:latin typeface="Times New Roman" pitchFamily="18" charset="0"/>
          <a:ea typeface="黑体" pitchFamily="49" charset="-122"/>
        </a:defRPr>
      </a:lvl6pPr>
      <a:lvl7pPr marL="914400" algn="ctr" rtl="0" eaLnBrk="0" fontAlgn="base" hangingPunct="0">
        <a:spcBef>
          <a:spcPct val="0"/>
        </a:spcBef>
        <a:spcAft>
          <a:spcPct val="0"/>
        </a:spcAft>
        <a:defRPr sz="4000">
          <a:solidFill>
            <a:srgbClr val="0000C0"/>
          </a:solidFill>
          <a:latin typeface="Times New Roman" pitchFamily="18" charset="0"/>
          <a:ea typeface="黑体" pitchFamily="49" charset="-122"/>
        </a:defRPr>
      </a:lvl7pPr>
      <a:lvl8pPr marL="1371600" algn="ctr" rtl="0" eaLnBrk="0" fontAlgn="base" hangingPunct="0">
        <a:spcBef>
          <a:spcPct val="0"/>
        </a:spcBef>
        <a:spcAft>
          <a:spcPct val="0"/>
        </a:spcAft>
        <a:defRPr sz="4000">
          <a:solidFill>
            <a:srgbClr val="0000C0"/>
          </a:solidFill>
          <a:latin typeface="Times New Roman" pitchFamily="18" charset="0"/>
          <a:ea typeface="黑体" pitchFamily="49" charset="-122"/>
        </a:defRPr>
      </a:lvl8pPr>
      <a:lvl9pPr marL="1828800" algn="ctr" rtl="0" eaLnBrk="0" fontAlgn="base" hangingPunct="0">
        <a:spcBef>
          <a:spcPct val="0"/>
        </a:spcBef>
        <a:spcAft>
          <a:spcPct val="0"/>
        </a:spcAft>
        <a:defRPr sz="4000">
          <a:solidFill>
            <a:srgbClr val="0000C0"/>
          </a:solidFill>
          <a:latin typeface="Times New Roman" pitchFamily="18" charset="0"/>
          <a:ea typeface="黑体" pitchFamily="49"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188913"/>
            <a:ext cx="8001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1" name="AutoShape 3"/>
          <p:cNvSpPr>
            <a:spLocks noChangeArrowheads="1"/>
          </p:cNvSpPr>
          <p:nvPr/>
        </p:nvSpPr>
        <p:spPr bwMode="auto">
          <a:xfrm>
            <a:off x="609600" y="1104900"/>
            <a:ext cx="7958138" cy="109538"/>
          </a:xfrm>
          <a:custGeom>
            <a:avLst/>
            <a:gdLst>
              <a:gd name="T0" fmla="*/ 0 w 1000"/>
              <a:gd name="T1" fmla="*/ 0 h 1000"/>
              <a:gd name="T2" fmla="*/ 4655511 w 1000"/>
              <a:gd name="T3" fmla="*/ 0 h 1000"/>
              <a:gd name="T4" fmla="*/ 4655511 w 1000"/>
              <a:gd name="T5" fmla="*/ 109538 h 1000"/>
              <a:gd name="T6" fmla="*/ 0 w 1000"/>
              <a:gd name="T7" fmla="*/ 109538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2" name="Line 4"/>
          <p:cNvSpPr>
            <a:spLocks noChangeShapeType="1"/>
          </p:cNvSpPr>
          <p:nvPr/>
        </p:nvSpPr>
        <p:spPr bwMode="auto">
          <a:xfrm flipV="1">
            <a:off x="609600" y="64008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2" descr="E:\latex tju\LaTeX lecture 5-11\logonew3.jpg"/>
          <p:cNvPicPr>
            <a:picLocks noChangeAspect="1" noChangeArrowheads="1"/>
          </p:cNvPicPr>
          <p:nvPr userDrawn="1"/>
        </p:nvPicPr>
        <p:blipFill>
          <a:blip r:embed="rId14"/>
          <a:srcRect/>
          <a:stretch>
            <a:fillRect/>
          </a:stretch>
        </p:blipFill>
        <p:spPr bwMode="auto">
          <a:xfrm>
            <a:off x="-32" y="-24"/>
            <a:ext cx="3019878" cy="714380"/>
          </a:xfrm>
          <a:prstGeom prst="rect">
            <a:avLst/>
          </a:prstGeom>
          <a:noFill/>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ctr" rtl="0" eaLnBrk="0" fontAlgn="base" hangingPunct="0">
        <a:spcBef>
          <a:spcPct val="0"/>
        </a:spcBef>
        <a:spcAft>
          <a:spcPct val="0"/>
        </a:spcAft>
        <a:defRPr sz="4000">
          <a:solidFill>
            <a:srgbClr val="0000C0"/>
          </a:solidFill>
          <a:latin typeface="+mj-lt"/>
          <a:ea typeface="+mj-ea"/>
          <a:cs typeface="+mj-cs"/>
        </a:defRPr>
      </a:lvl1pPr>
      <a:lvl2pPr algn="ctr" rtl="0" eaLnBrk="0" fontAlgn="base" hangingPunct="0">
        <a:spcBef>
          <a:spcPct val="0"/>
        </a:spcBef>
        <a:spcAft>
          <a:spcPct val="0"/>
        </a:spcAft>
        <a:defRPr sz="4000">
          <a:solidFill>
            <a:srgbClr val="0000C0"/>
          </a:solidFill>
          <a:latin typeface="Times New Roman" pitchFamily="18" charset="0"/>
          <a:ea typeface="黑体" pitchFamily="49" charset="-122"/>
        </a:defRPr>
      </a:lvl2pPr>
      <a:lvl3pPr algn="ctr" rtl="0" eaLnBrk="0" fontAlgn="base" hangingPunct="0">
        <a:spcBef>
          <a:spcPct val="0"/>
        </a:spcBef>
        <a:spcAft>
          <a:spcPct val="0"/>
        </a:spcAft>
        <a:defRPr sz="4000">
          <a:solidFill>
            <a:srgbClr val="0000C0"/>
          </a:solidFill>
          <a:latin typeface="Times New Roman" pitchFamily="18" charset="0"/>
          <a:ea typeface="黑体" pitchFamily="49" charset="-122"/>
        </a:defRPr>
      </a:lvl3pPr>
      <a:lvl4pPr algn="ctr" rtl="0" eaLnBrk="0" fontAlgn="base" hangingPunct="0">
        <a:spcBef>
          <a:spcPct val="0"/>
        </a:spcBef>
        <a:spcAft>
          <a:spcPct val="0"/>
        </a:spcAft>
        <a:defRPr sz="4000">
          <a:solidFill>
            <a:srgbClr val="0000C0"/>
          </a:solidFill>
          <a:latin typeface="Times New Roman" pitchFamily="18" charset="0"/>
          <a:ea typeface="黑体" pitchFamily="49" charset="-122"/>
        </a:defRPr>
      </a:lvl4pPr>
      <a:lvl5pPr algn="ctr" rtl="0" eaLnBrk="0" fontAlgn="base" hangingPunct="0">
        <a:spcBef>
          <a:spcPct val="0"/>
        </a:spcBef>
        <a:spcAft>
          <a:spcPct val="0"/>
        </a:spcAft>
        <a:defRPr sz="4000">
          <a:solidFill>
            <a:srgbClr val="0000C0"/>
          </a:solidFill>
          <a:latin typeface="Times New Roman" pitchFamily="18" charset="0"/>
          <a:ea typeface="黑体" pitchFamily="49" charset="-122"/>
        </a:defRPr>
      </a:lvl5pPr>
      <a:lvl6pPr marL="457200" algn="ctr" rtl="0" eaLnBrk="0" fontAlgn="base" hangingPunct="0">
        <a:spcBef>
          <a:spcPct val="0"/>
        </a:spcBef>
        <a:spcAft>
          <a:spcPct val="0"/>
        </a:spcAft>
        <a:defRPr sz="4000">
          <a:solidFill>
            <a:srgbClr val="0000C0"/>
          </a:solidFill>
          <a:latin typeface="Times New Roman" pitchFamily="18" charset="0"/>
          <a:ea typeface="黑体" pitchFamily="49" charset="-122"/>
        </a:defRPr>
      </a:lvl6pPr>
      <a:lvl7pPr marL="914400" algn="ctr" rtl="0" eaLnBrk="0" fontAlgn="base" hangingPunct="0">
        <a:spcBef>
          <a:spcPct val="0"/>
        </a:spcBef>
        <a:spcAft>
          <a:spcPct val="0"/>
        </a:spcAft>
        <a:defRPr sz="4000">
          <a:solidFill>
            <a:srgbClr val="0000C0"/>
          </a:solidFill>
          <a:latin typeface="Times New Roman" pitchFamily="18" charset="0"/>
          <a:ea typeface="黑体" pitchFamily="49" charset="-122"/>
        </a:defRPr>
      </a:lvl7pPr>
      <a:lvl8pPr marL="1371600" algn="ctr" rtl="0" eaLnBrk="0" fontAlgn="base" hangingPunct="0">
        <a:spcBef>
          <a:spcPct val="0"/>
        </a:spcBef>
        <a:spcAft>
          <a:spcPct val="0"/>
        </a:spcAft>
        <a:defRPr sz="4000">
          <a:solidFill>
            <a:srgbClr val="0000C0"/>
          </a:solidFill>
          <a:latin typeface="Times New Roman" pitchFamily="18" charset="0"/>
          <a:ea typeface="黑体" pitchFamily="49" charset="-122"/>
        </a:defRPr>
      </a:lvl8pPr>
      <a:lvl9pPr marL="1828800" algn="ctr" rtl="0" eaLnBrk="0" fontAlgn="base" hangingPunct="0">
        <a:spcBef>
          <a:spcPct val="0"/>
        </a:spcBef>
        <a:spcAft>
          <a:spcPct val="0"/>
        </a:spcAft>
        <a:defRPr sz="4000">
          <a:solidFill>
            <a:srgbClr val="0000C0"/>
          </a:solidFill>
          <a:latin typeface="Times New Roman" pitchFamily="18" charset="0"/>
          <a:ea typeface="黑体" pitchFamily="49"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mailto:tjuthesis@gmail.com" TargetMode="External"/><Relationship Id="rId2" Type="http://schemas.openxmlformats.org/officeDocument/2006/relationships/hyperlink" Target="http://code.google.com/p/plutothesis/"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detexify.kirelabs.org/classify.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pt.tju.edu.cn/details.php?id=58193&amp;hit=1" TargetMode="External"/><Relationship Id="rId2" Type="http://schemas.openxmlformats.org/officeDocument/2006/relationships/hyperlink" Target="http://www.ctex.org/CTeXDownload" TargetMode="Externa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ourceforge.net/projects/imagemagick/files/6.7.0-exes/ImageMagick-6.7.0-0-Q16-windows-dll.exe/download" TargetMode="External"/><Relationship Id="rId2" Type="http://schemas.openxmlformats.org/officeDocument/2006/relationships/hyperlink" Target="http://www.imagemagick.org/download/binaries/ImageMagick-6.7.6-9-Q16-windows-dll.exe"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idx="4294967295"/>
          </p:nvPr>
        </p:nvSpPr>
        <p:spPr>
          <a:xfrm>
            <a:off x="468313" y="1123950"/>
            <a:ext cx="8178800" cy="1512888"/>
          </a:xfrm>
        </p:spPr>
        <p:txBody>
          <a:bodyPr/>
          <a:lstStyle/>
          <a:p>
            <a:pPr eaLnBrk="1" hangingPunct="1"/>
            <a:r>
              <a:rPr lang="zh-CN" altLang="en-US" sz="4400" dirty="0" smtClean="0">
                <a:latin typeface="黑体" pitchFamily="49" charset="-122"/>
              </a:rPr>
              <a:t>天津大学学位论文</a:t>
            </a:r>
            <a:r>
              <a:rPr lang="zh-CN" altLang="en-US" sz="4400" dirty="0" smtClean="0"/>
              <a:t>LaTeX</a:t>
            </a:r>
            <a:r>
              <a:rPr lang="zh-CN" altLang="en-US" sz="4400" dirty="0" smtClean="0">
                <a:latin typeface="黑体" pitchFamily="49" charset="-122"/>
              </a:rPr>
              <a:t>模板</a:t>
            </a:r>
            <a:br>
              <a:rPr lang="zh-CN" altLang="en-US" sz="4400" dirty="0" smtClean="0">
                <a:latin typeface="黑体" pitchFamily="49" charset="-122"/>
              </a:rPr>
            </a:br>
            <a:r>
              <a:rPr lang="zh-CN" altLang="en-US" sz="4400" dirty="0" smtClean="0">
                <a:latin typeface="黑体" pitchFamily="49" charset="-122"/>
              </a:rPr>
              <a:t>快速使用攻略</a:t>
            </a:r>
          </a:p>
        </p:txBody>
      </p:sp>
      <p:sp>
        <p:nvSpPr>
          <p:cNvPr id="3075" name="副标题 2"/>
          <p:cNvSpPr>
            <a:spLocks noGrp="1" noChangeArrowheads="1"/>
          </p:cNvSpPr>
          <p:nvPr>
            <p:ph type="subTitle" idx="4294967295"/>
          </p:nvPr>
        </p:nvSpPr>
        <p:spPr bwMode="auto">
          <a:xfrm>
            <a:off x="2197100" y="3860800"/>
            <a:ext cx="4606925" cy="2305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buFont typeface="Wingdings" pitchFamily="2" charset="2"/>
              <a:buNone/>
            </a:pPr>
            <a:r>
              <a:rPr lang="zh-CN" altLang="en-US" sz="2800" b="1" dirty="0" smtClean="0">
                <a:solidFill>
                  <a:srgbClr val="C00000"/>
                </a:solidFill>
                <a:latin typeface="Times New Roman" pitchFamily="18" charset="0"/>
                <a:cs typeface="Times New Roman" pitchFamily="18" charset="0"/>
              </a:rPr>
              <a:t>余蓝涛</a:t>
            </a:r>
            <a:endParaRPr lang="en-US" altLang="zh-CN" sz="2800" b="1" dirty="0" smtClean="0">
              <a:solidFill>
                <a:srgbClr val="C00000"/>
              </a:solidFill>
              <a:latin typeface="Times New Roman" pitchFamily="18" charset="0"/>
              <a:cs typeface="Times New Roman" pitchFamily="18" charset="0"/>
            </a:endParaRPr>
          </a:p>
          <a:p>
            <a:pPr marL="0" indent="0" algn="ctr" eaLnBrk="1" hangingPunct="1">
              <a:buFont typeface="Wingdings" pitchFamily="2" charset="2"/>
              <a:buNone/>
            </a:pPr>
            <a:r>
              <a:rPr lang="en-US" altLang="zh-CN" sz="2800" b="1" dirty="0" err="1" smtClean="0">
                <a:solidFill>
                  <a:srgbClr val="C00000"/>
                </a:solidFill>
                <a:latin typeface="Times New Roman" pitchFamily="18" charset="0"/>
                <a:cs typeface="Times New Roman" pitchFamily="18" charset="0"/>
              </a:rPr>
              <a:t>tjuthesis</a:t>
            </a:r>
            <a:r>
              <a:rPr lang="zh-CN" altLang="en-US" sz="2800" b="1" dirty="0" smtClean="0">
                <a:solidFill>
                  <a:srgbClr val="C00000"/>
                </a:solidFill>
                <a:latin typeface="Times New Roman" pitchFamily="18" charset="0"/>
                <a:cs typeface="Times New Roman" pitchFamily="18" charset="0"/>
              </a:rPr>
              <a:t>@</a:t>
            </a:r>
            <a:r>
              <a:rPr lang="en-US" altLang="zh-CN" sz="2800" b="1" dirty="0" err="1" smtClean="0">
                <a:solidFill>
                  <a:srgbClr val="C00000"/>
                </a:solidFill>
                <a:latin typeface="Times New Roman" pitchFamily="18" charset="0"/>
                <a:cs typeface="Times New Roman" pitchFamily="18" charset="0"/>
              </a:rPr>
              <a:t>gmail</a:t>
            </a:r>
            <a:r>
              <a:rPr lang="zh-CN" altLang="en-US" sz="2800" b="1" dirty="0" smtClean="0">
                <a:solidFill>
                  <a:srgbClr val="C00000"/>
                </a:solidFill>
                <a:latin typeface="Times New Roman" pitchFamily="18" charset="0"/>
                <a:cs typeface="Times New Roman" pitchFamily="18" charset="0"/>
              </a:rPr>
              <a:t>.com</a:t>
            </a:r>
          </a:p>
          <a:p>
            <a:pPr marL="0" indent="0" algn="ctr" eaLnBrk="1" hangingPunct="1">
              <a:buFont typeface="Wingdings" pitchFamily="2" charset="2"/>
              <a:buNone/>
            </a:pPr>
            <a:endParaRPr lang="zh-CN" altLang="en-US" sz="1800" b="1" dirty="0" smtClean="0">
              <a:solidFill>
                <a:srgbClr val="C00000"/>
              </a:solidFill>
              <a:latin typeface="Times New Roman" pitchFamily="18" charset="0"/>
              <a:cs typeface="Times New Roman" pitchFamily="18" charset="0"/>
            </a:endParaRPr>
          </a:p>
          <a:p>
            <a:pPr marL="0" indent="0" algn="ctr" eaLnBrk="1" hangingPunct="1">
              <a:buFont typeface="Wingdings" pitchFamily="2" charset="2"/>
              <a:buNone/>
            </a:pPr>
            <a:r>
              <a:rPr lang="en-US" altLang="zh-CN" sz="1800" b="1" dirty="0" smtClean="0">
                <a:latin typeface="Times New Roman" pitchFamily="18" charset="0"/>
                <a:cs typeface="Times New Roman" pitchFamily="18" charset="0"/>
              </a:rPr>
              <a:t>2012</a:t>
            </a:r>
            <a:r>
              <a:rPr lang="zh-CN" altLang="en-US" sz="1800" b="1" dirty="0" smtClean="0">
                <a:latin typeface="Times New Roman" pitchFamily="18" charset="0"/>
                <a:cs typeface="Times New Roman" pitchFamily="18" charset="0"/>
              </a:rPr>
              <a:t>-5-</a:t>
            </a:r>
            <a:r>
              <a:rPr lang="en-US" altLang="zh-CN" sz="1800" b="1" dirty="0" smtClean="0">
                <a:latin typeface="Times New Roman" pitchFamily="18" charset="0"/>
                <a:cs typeface="Times New Roman" pitchFamily="18" charset="0"/>
              </a:rPr>
              <a:t>19</a:t>
            </a:r>
            <a:endParaRPr lang="zh-CN" altLang="en-US" sz="1800" b="1" dirty="0" smtClean="0">
              <a:latin typeface="Times New Roman" pitchFamily="18" charset="0"/>
              <a:cs typeface="Times New Roman" pitchFamily="18" charset="0"/>
            </a:endParaRPr>
          </a:p>
          <a:p>
            <a:pPr marL="0" indent="0" algn="ctr" eaLnBrk="1" hangingPunct="1">
              <a:buFont typeface="Wingdings" pitchFamily="2" charset="2"/>
              <a:buNone/>
            </a:pPr>
            <a:r>
              <a:rPr lang="zh-CN" altLang="en-US" sz="1800" b="1" dirty="0" smtClean="0">
                <a:latin typeface="Times New Roman" pitchFamily="18" charset="0"/>
                <a:cs typeface="Times New Roman" pitchFamily="18" charset="0"/>
              </a:rPr>
              <a:t>天津大学</a:t>
            </a:r>
            <a:r>
              <a:rPr lang="en-US" altLang="zh-CN" sz="1800" b="1" dirty="0" err="1" smtClean="0">
                <a:latin typeface="Times New Roman" pitchFamily="18" charset="0"/>
                <a:cs typeface="Times New Roman" pitchFamily="18" charset="0"/>
              </a:rPr>
              <a:t>LaTeX</a:t>
            </a:r>
            <a:r>
              <a:rPr lang="zh-CN" altLang="en-US" sz="1800" b="1" dirty="0" smtClean="0">
                <a:latin typeface="Times New Roman" pitchFamily="18" charset="0"/>
                <a:cs typeface="Times New Roman" pitchFamily="18" charset="0"/>
              </a:rPr>
              <a:t>团队</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4675" y="44624"/>
            <a:ext cx="8001000" cy="738187"/>
          </a:xfrm>
        </p:spPr>
        <p:txBody>
          <a:bodyPr/>
          <a:lstStyle/>
          <a:p>
            <a:r>
              <a:rPr lang="zh-CN" altLang="en-US" dirty="0" smtClean="0"/>
              <a:t>准备工作</a:t>
            </a:r>
          </a:p>
        </p:txBody>
      </p:sp>
      <p:sp>
        <p:nvSpPr>
          <p:cNvPr id="9219" name="Text Box 3"/>
          <p:cNvSpPr txBox="1">
            <a:spLocks noChangeArrowheads="1"/>
          </p:cNvSpPr>
          <p:nvPr/>
        </p:nvSpPr>
        <p:spPr bwMode="auto">
          <a:xfrm>
            <a:off x="502593" y="1412776"/>
            <a:ext cx="67337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eaLnBrk="1" hangingPunct="1">
              <a:buSzPct val="100000"/>
            </a:pPr>
            <a:r>
              <a:rPr lang="en-US" altLang="zh-CN" sz="3200" b="1" dirty="0" smtClean="0">
                <a:latin typeface="Times New Roman" pitchFamily="18" charset="0"/>
              </a:rPr>
              <a:t>6. </a:t>
            </a:r>
            <a:r>
              <a:rPr lang="zh-CN" altLang="en-US" sz="3200" b="1" dirty="0" smtClean="0">
                <a:latin typeface="Times New Roman" pitchFamily="18" charset="0"/>
              </a:rPr>
              <a:t>下载</a:t>
            </a:r>
            <a:r>
              <a:rPr lang="zh-CN" altLang="en-US" sz="3200" b="1" dirty="0">
                <a:latin typeface="Times New Roman" pitchFamily="18" charset="0"/>
              </a:rPr>
              <a:t>天津大学学位论文LaTeX模板</a:t>
            </a:r>
          </a:p>
        </p:txBody>
      </p:sp>
      <p:sp>
        <p:nvSpPr>
          <p:cNvPr id="9220" name="Text Box 4"/>
          <p:cNvSpPr txBox="1">
            <a:spLocks noChangeArrowheads="1"/>
          </p:cNvSpPr>
          <p:nvPr/>
        </p:nvSpPr>
        <p:spPr bwMode="auto">
          <a:xfrm>
            <a:off x="1080418" y="4653136"/>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a:latin typeface="Times New Roman" pitchFamily="18" charset="0"/>
              </a:rPr>
              <a:t>下载地址</a:t>
            </a:r>
          </a:p>
        </p:txBody>
      </p:sp>
      <p:sp>
        <p:nvSpPr>
          <p:cNvPr id="9221" name="Text Box 5"/>
          <p:cNvSpPr txBox="1">
            <a:spLocks noChangeArrowheads="1"/>
          </p:cNvSpPr>
          <p:nvPr/>
        </p:nvSpPr>
        <p:spPr bwMode="auto">
          <a:xfrm>
            <a:off x="2484438" y="4695230"/>
            <a:ext cx="4848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SzPct val="100000"/>
              <a:buFont typeface="Wingdings" pitchFamily="2" charset="2"/>
              <a:buChar char="Ø"/>
            </a:pPr>
            <a:r>
              <a:rPr lang="zh-CN" altLang="en-US" sz="2400" dirty="0">
                <a:latin typeface="Times New Roman" pitchFamily="18" charset="0"/>
              </a:rPr>
              <a:t>  </a:t>
            </a:r>
            <a:r>
              <a:rPr lang="zh-CN" altLang="en-US" sz="2400" dirty="0">
                <a:latin typeface="Times New Roman" pitchFamily="18" charset="0"/>
                <a:hlinkClick r:id="rId2"/>
              </a:rPr>
              <a:t>http://code.google.com/p/</a:t>
            </a:r>
            <a:r>
              <a:rPr lang="en-US" altLang="zh-CN" sz="2400" dirty="0" err="1">
                <a:latin typeface="Times New Roman" pitchFamily="18" charset="0"/>
                <a:hlinkClick r:id="rId2"/>
              </a:rPr>
              <a:t>tju</a:t>
            </a:r>
            <a:r>
              <a:rPr lang="zh-CN" altLang="en-US" sz="2400" dirty="0">
                <a:latin typeface="Times New Roman" pitchFamily="18" charset="0"/>
                <a:hlinkClick r:id="rId2"/>
              </a:rPr>
              <a:t>thesis/</a:t>
            </a:r>
          </a:p>
        </p:txBody>
      </p:sp>
      <p:sp>
        <p:nvSpPr>
          <p:cNvPr id="9222" name="TextBox 1"/>
          <p:cNvSpPr txBox="1">
            <a:spLocks noChangeArrowheads="1"/>
          </p:cNvSpPr>
          <p:nvPr/>
        </p:nvSpPr>
        <p:spPr bwMode="auto">
          <a:xfrm>
            <a:off x="1513607" y="5181178"/>
            <a:ext cx="61547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a:t>问题反馈：</a:t>
            </a:r>
            <a:endParaRPr lang="en-US" altLang="zh-CN" sz="2400" dirty="0"/>
          </a:p>
          <a:p>
            <a:pPr eaLnBrk="1" hangingPunct="1"/>
            <a:r>
              <a:rPr lang="zh-CN" altLang="en-US" sz="2400" dirty="0"/>
              <a:t>一，致信： </a:t>
            </a:r>
            <a:r>
              <a:rPr lang="en-US" altLang="zh-CN" sz="2400" dirty="0">
                <a:solidFill>
                  <a:srgbClr val="FF0000"/>
                </a:solidFill>
                <a:hlinkClick r:id="rId3"/>
              </a:rPr>
              <a:t>tjuthesis@gmail.com</a:t>
            </a:r>
            <a:endParaRPr lang="en-US" altLang="zh-CN" sz="2400" dirty="0">
              <a:solidFill>
                <a:srgbClr val="FF0000"/>
              </a:solidFill>
            </a:endParaRPr>
          </a:p>
          <a:p>
            <a:pPr eaLnBrk="1" hangingPunct="1"/>
            <a:r>
              <a:rPr lang="zh-CN" altLang="en-US" sz="2400" dirty="0"/>
              <a:t>二，人人网天津大学</a:t>
            </a:r>
            <a:r>
              <a:rPr lang="en-US" altLang="zh-CN" sz="2400" dirty="0" err="1"/>
              <a:t>LaTeX</a:t>
            </a:r>
            <a:r>
              <a:rPr lang="zh-CN" altLang="en-US" sz="2400" dirty="0"/>
              <a:t>公共主页留言板</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04864"/>
            <a:ext cx="47053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131840" y="3163034"/>
            <a:ext cx="4392488" cy="20850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43608" y="2492896"/>
            <a:ext cx="1224136"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3" name="内容占位符 2"/>
          <p:cNvSpPr>
            <a:spLocks noGrp="1"/>
          </p:cNvSpPr>
          <p:nvPr>
            <p:ph idx="1"/>
          </p:nvPr>
        </p:nvSpPr>
        <p:spPr>
          <a:xfrm>
            <a:off x="539552" y="1268760"/>
            <a:ext cx="8229600" cy="1728192"/>
          </a:xfrm>
          <a:ln>
            <a:solidFill>
              <a:srgbClr val="FF0000"/>
            </a:solidFill>
          </a:ln>
        </p:spPr>
        <p:txBody>
          <a:bodyPr/>
          <a:lstStyle/>
          <a:p>
            <a:pPr marL="0" indent="0">
              <a:buNone/>
            </a:pPr>
            <a:r>
              <a:rPr lang="en-US" altLang="zh-CN" dirty="0" err="1" smtClean="0"/>
              <a:t>LaTeX</a:t>
            </a:r>
            <a:r>
              <a:rPr lang="en-US" altLang="zh-CN" dirty="0" smtClean="0"/>
              <a:t> </a:t>
            </a:r>
            <a:r>
              <a:rPr lang="zh-CN" altLang="en-US" dirty="0" smtClean="0"/>
              <a:t>模板处理文档的基本思想：</a:t>
            </a:r>
            <a:endParaRPr lang="en-US" altLang="zh-CN" dirty="0" smtClean="0"/>
          </a:p>
          <a:p>
            <a:pPr>
              <a:buFont typeface="Wingdings" pitchFamily="2" charset="2"/>
              <a:buChar char="Ø"/>
            </a:pPr>
            <a:r>
              <a:rPr lang="zh-CN" altLang="en-US" dirty="0" smtClean="0"/>
              <a:t>自</a:t>
            </a:r>
            <a:r>
              <a:rPr lang="zh-CN" altLang="en-US" dirty="0" smtClean="0">
                <a:solidFill>
                  <a:srgbClr val="FF0000"/>
                </a:solidFill>
              </a:rPr>
              <a:t>顶</a:t>
            </a:r>
            <a:r>
              <a:rPr lang="zh-CN" altLang="en-US" dirty="0" smtClean="0"/>
              <a:t>向</a:t>
            </a:r>
            <a:r>
              <a:rPr lang="zh-CN" altLang="en-US" dirty="0" smtClean="0">
                <a:solidFill>
                  <a:srgbClr val="FF0000"/>
                </a:solidFill>
              </a:rPr>
              <a:t>下</a:t>
            </a:r>
            <a:endParaRPr lang="en-US" altLang="zh-CN" dirty="0" smtClean="0">
              <a:solidFill>
                <a:srgbClr val="FF0000"/>
              </a:solidFill>
            </a:endParaRPr>
          </a:p>
          <a:p>
            <a:pPr>
              <a:buFont typeface="Wingdings" pitchFamily="2" charset="2"/>
              <a:buChar char="Ø"/>
            </a:pPr>
            <a:r>
              <a:rPr lang="zh-CN" altLang="en-US" dirty="0"/>
              <a:t>模块化</a:t>
            </a:r>
            <a:r>
              <a:rPr lang="zh-CN" altLang="en-US" dirty="0" smtClean="0"/>
              <a:t>处理</a:t>
            </a:r>
            <a:endParaRPr lang="en-US" altLang="zh-CN" dirty="0" smtClean="0"/>
          </a:p>
          <a:p>
            <a:pPr marL="0" indent="0">
              <a:buNone/>
            </a:pPr>
            <a:endParaRPr lang="en-US" altLang="zh-CN" dirty="0" smtClean="0"/>
          </a:p>
          <a:p>
            <a:pPr marL="0" indent="0">
              <a:buNone/>
            </a:pPr>
            <a:r>
              <a:rPr lang="en-US" altLang="zh-CN" dirty="0" smtClean="0"/>
              <a:t> </a:t>
            </a:r>
            <a:endParaRPr lang="zh-CN" altLang="en-US" dirty="0"/>
          </a:p>
        </p:txBody>
      </p:sp>
      <p:sp>
        <p:nvSpPr>
          <p:cNvPr id="6" name="Rectangle 2"/>
          <p:cNvSpPr txBox="1">
            <a:spLocks noChangeArrowheads="1"/>
          </p:cNvSpPr>
          <p:nvPr/>
        </p:nvSpPr>
        <p:spPr bwMode="auto">
          <a:xfrm>
            <a:off x="2049970" y="44624"/>
            <a:ext cx="8001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rgbClr val="0000C0"/>
                </a:solidFill>
                <a:latin typeface="+mj-lt"/>
                <a:ea typeface="+mj-ea"/>
                <a:cs typeface="+mj-cs"/>
              </a:defRPr>
            </a:lvl1pPr>
            <a:lvl2pPr algn="ctr" rtl="0" eaLnBrk="0" fontAlgn="base" hangingPunct="0">
              <a:spcBef>
                <a:spcPct val="0"/>
              </a:spcBef>
              <a:spcAft>
                <a:spcPct val="0"/>
              </a:spcAft>
              <a:defRPr sz="4000">
                <a:solidFill>
                  <a:srgbClr val="0000C0"/>
                </a:solidFill>
                <a:latin typeface="Times New Roman" pitchFamily="18" charset="0"/>
                <a:ea typeface="黑体" pitchFamily="49" charset="-122"/>
              </a:defRPr>
            </a:lvl2pPr>
            <a:lvl3pPr algn="ctr" rtl="0" eaLnBrk="0" fontAlgn="base" hangingPunct="0">
              <a:spcBef>
                <a:spcPct val="0"/>
              </a:spcBef>
              <a:spcAft>
                <a:spcPct val="0"/>
              </a:spcAft>
              <a:defRPr sz="4000">
                <a:solidFill>
                  <a:srgbClr val="0000C0"/>
                </a:solidFill>
                <a:latin typeface="Times New Roman" pitchFamily="18" charset="0"/>
                <a:ea typeface="黑体" pitchFamily="49" charset="-122"/>
              </a:defRPr>
            </a:lvl3pPr>
            <a:lvl4pPr algn="ctr" rtl="0" eaLnBrk="0" fontAlgn="base" hangingPunct="0">
              <a:spcBef>
                <a:spcPct val="0"/>
              </a:spcBef>
              <a:spcAft>
                <a:spcPct val="0"/>
              </a:spcAft>
              <a:defRPr sz="4000">
                <a:solidFill>
                  <a:srgbClr val="0000C0"/>
                </a:solidFill>
                <a:latin typeface="Times New Roman" pitchFamily="18" charset="0"/>
                <a:ea typeface="黑体" pitchFamily="49" charset="-122"/>
              </a:defRPr>
            </a:lvl4pPr>
            <a:lvl5pPr algn="ctr" rtl="0" eaLnBrk="0" fontAlgn="base" hangingPunct="0">
              <a:spcBef>
                <a:spcPct val="0"/>
              </a:spcBef>
              <a:spcAft>
                <a:spcPct val="0"/>
              </a:spcAft>
              <a:defRPr sz="4000">
                <a:solidFill>
                  <a:srgbClr val="0000C0"/>
                </a:solidFill>
                <a:latin typeface="Times New Roman" pitchFamily="18" charset="0"/>
                <a:ea typeface="黑体" pitchFamily="49" charset="-122"/>
              </a:defRPr>
            </a:lvl5pPr>
            <a:lvl6pPr marL="457200" algn="ctr" rtl="0" eaLnBrk="0" fontAlgn="base" hangingPunct="0">
              <a:spcBef>
                <a:spcPct val="0"/>
              </a:spcBef>
              <a:spcAft>
                <a:spcPct val="0"/>
              </a:spcAft>
              <a:defRPr sz="4000">
                <a:solidFill>
                  <a:srgbClr val="0000C0"/>
                </a:solidFill>
                <a:latin typeface="Times New Roman" pitchFamily="18" charset="0"/>
                <a:ea typeface="黑体" pitchFamily="49" charset="-122"/>
              </a:defRPr>
            </a:lvl6pPr>
            <a:lvl7pPr marL="914400" algn="ctr" rtl="0" eaLnBrk="0" fontAlgn="base" hangingPunct="0">
              <a:spcBef>
                <a:spcPct val="0"/>
              </a:spcBef>
              <a:spcAft>
                <a:spcPct val="0"/>
              </a:spcAft>
              <a:defRPr sz="4000">
                <a:solidFill>
                  <a:srgbClr val="0000C0"/>
                </a:solidFill>
                <a:latin typeface="Times New Roman" pitchFamily="18" charset="0"/>
                <a:ea typeface="黑体" pitchFamily="49" charset="-122"/>
              </a:defRPr>
            </a:lvl7pPr>
            <a:lvl8pPr marL="1371600" algn="ctr" rtl="0" eaLnBrk="0" fontAlgn="base" hangingPunct="0">
              <a:spcBef>
                <a:spcPct val="0"/>
              </a:spcBef>
              <a:spcAft>
                <a:spcPct val="0"/>
              </a:spcAft>
              <a:defRPr sz="4000">
                <a:solidFill>
                  <a:srgbClr val="0000C0"/>
                </a:solidFill>
                <a:latin typeface="Times New Roman" pitchFamily="18" charset="0"/>
                <a:ea typeface="黑体" pitchFamily="49" charset="-122"/>
              </a:defRPr>
            </a:lvl8pPr>
            <a:lvl9pPr marL="1828800" algn="ctr" rtl="0" eaLnBrk="0" fontAlgn="base" hangingPunct="0">
              <a:spcBef>
                <a:spcPct val="0"/>
              </a:spcBef>
              <a:spcAft>
                <a:spcPct val="0"/>
              </a:spcAft>
              <a:defRPr sz="4000">
                <a:solidFill>
                  <a:srgbClr val="0000C0"/>
                </a:solidFill>
                <a:latin typeface="Times New Roman" pitchFamily="18" charset="0"/>
                <a:ea typeface="黑体" pitchFamily="49" charset="-122"/>
              </a:defRPr>
            </a:lvl9pPr>
          </a:lstStyle>
          <a:p>
            <a:r>
              <a:rPr lang="zh-CN" altLang="en-US" dirty="0" smtClean="0"/>
              <a:t>使用模板撰写学位论文</a:t>
            </a:r>
          </a:p>
        </p:txBody>
      </p:sp>
      <p:sp>
        <p:nvSpPr>
          <p:cNvPr id="4" name="AutoShape 6"/>
          <p:cNvSpPr>
            <a:spLocks/>
          </p:cNvSpPr>
          <p:nvPr/>
        </p:nvSpPr>
        <p:spPr bwMode="auto">
          <a:xfrm>
            <a:off x="2771924" y="3388772"/>
            <a:ext cx="215900" cy="1655762"/>
          </a:xfrm>
          <a:prstGeom prst="leftBrace">
            <a:avLst>
              <a:gd name="adj1" fmla="val 6390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dirty="0"/>
          </a:p>
        </p:txBody>
      </p:sp>
      <p:sp>
        <p:nvSpPr>
          <p:cNvPr id="5" name="TextBox 4"/>
          <p:cNvSpPr txBox="1"/>
          <p:nvPr/>
        </p:nvSpPr>
        <p:spPr>
          <a:xfrm>
            <a:off x="3131840" y="3163034"/>
            <a:ext cx="4392488" cy="369332"/>
          </a:xfrm>
          <a:prstGeom prst="rect">
            <a:avLst/>
          </a:prstGeom>
          <a:noFill/>
        </p:spPr>
        <p:txBody>
          <a:bodyPr wrap="square" rtlCol="0">
            <a:spAutoFit/>
          </a:bodyPr>
          <a:lstStyle/>
          <a:p>
            <a:r>
              <a:rPr lang="zh-CN" altLang="en-US" dirty="0" smtClean="0"/>
              <a:t>导言   </a:t>
            </a:r>
            <a:r>
              <a:rPr lang="en-US" altLang="zh-CN" dirty="0" smtClean="0"/>
              <a:t>(</a:t>
            </a:r>
            <a:r>
              <a:rPr lang="zh-CN" altLang="en-US" dirty="0" smtClean="0"/>
              <a:t>封面，中英文摘要，</a:t>
            </a:r>
            <a:r>
              <a:rPr lang="zh-CN" altLang="en-US" dirty="0"/>
              <a:t>中英文</a:t>
            </a:r>
            <a:r>
              <a:rPr lang="zh-CN" altLang="en-US" dirty="0" smtClean="0"/>
              <a:t>关键词</a:t>
            </a:r>
            <a:r>
              <a:rPr lang="en-US" altLang="zh-CN" dirty="0" smtClean="0"/>
              <a:t>)</a:t>
            </a:r>
            <a:endParaRPr lang="zh-CN" altLang="en-US" dirty="0"/>
          </a:p>
        </p:txBody>
      </p:sp>
      <p:sp>
        <p:nvSpPr>
          <p:cNvPr id="7" name="TextBox 6"/>
          <p:cNvSpPr txBox="1"/>
          <p:nvPr/>
        </p:nvSpPr>
        <p:spPr>
          <a:xfrm>
            <a:off x="1763688" y="4036422"/>
            <a:ext cx="1008112" cy="369332"/>
          </a:xfrm>
          <a:prstGeom prst="rect">
            <a:avLst/>
          </a:prstGeom>
          <a:noFill/>
        </p:spPr>
        <p:txBody>
          <a:bodyPr wrap="square" rtlCol="0">
            <a:spAutoFit/>
          </a:bodyPr>
          <a:lstStyle/>
          <a:p>
            <a:pPr algn="ctr"/>
            <a:r>
              <a:rPr lang="zh-CN" altLang="en-US" dirty="0" smtClean="0"/>
              <a:t>主文件</a:t>
            </a:r>
            <a:endParaRPr lang="en-US" altLang="zh-CN" dirty="0"/>
          </a:p>
        </p:txBody>
      </p:sp>
      <p:sp>
        <p:nvSpPr>
          <p:cNvPr id="8" name="TextBox 7"/>
          <p:cNvSpPr txBox="1"/>
          <p:nvPr/>
        </p:nvSpPr>
        <p:spPr>
          <a:xfrm>
            <a:off x="3131840" y="4036422"/>
            <a:ext cx="3600400" cy="369332"/>
          </a:xfrm>
          <a:prstGeom prst="rect">
            <a:avLst/>
          </a:prstGeom>
          <a:noFill/>
        </p:spPr>
        <p:txBody>
          <a:bodyPr wrap="square" rtlCol="0">
            <a:spAutoFit/>
          </a:bodyPr>
          <a:lstStyle/>
          <a:p>
            <a:r>
              <a:rPr lang="zh-CN" altLang="en-US" dirty="0" smtClean="0"/>
              <a:t>正文   </a:t>
            </a:r>
            <a:r>
              <a:rPr lang="en-US" altLang="zh-CN" dirty="0" smtClean="0"/>
              <a:t>(</a:t>
            </a:r>
            <a:r>
              <a:rPr lang="zh-CN" altLang="en-US" dirty="0"/>
              <a:t>章节，插图，参考文献</a:t>
            </a:r>
            <a:r>
              <a:rPr lang="en-US" altLang="zh-CN" dirty="0" smtClean="0"/>
              <a:t>)</a:t>
            </a:r>
            <a:endParaRPr lang="zh-CN" altLang="en-US" dirty="0"/>
          </a:p>
        </p:txBody>
      </p:sp>
      <p:sp>
        <p:nvSpPr>
          <p:cNvPr id="9" name="TextBox 8"/>
          <p:cNvSpPr txBox="1"/>
          <p:nvPr/>
        </p:nvSpPr>
        <p:spPr>
          <a:xfrm>
            <a:off x="3131840" y="4878795"/>
            <a:ext cx="4032448" cy="369332"/>
          </a:xfrm>
          <a:prstGeom prst="rect">
            <a:avLst/>
          </a:prstGeom>
          <a:noFill/>
        </p:spPr>
        <p:txBody>
          <a:bodyPr wrap="square" rtlCol="0">
            <a:spAutoFit/>
          </a:bodyPr>
          <a:lstStyle/>
          <a:p>
            <a:r>
              <a:rPr lang="zh-CN" altLang="en-US" dirty="0" smtClean="0"/>
              <a:t>附录   </a:t>
            </a:r>
            <a:r>
              <a:rPr lang="en-US" altLang="zh-CN" dirty="0" smtClean="0"/>
              <a:t>(</a:t>
            </a:r>
            <a:r>
              <a:rPr lang="zh-CN" altLang="en-US" dirty="0"/>
              <a:t>外文</a:t>
            </a:r>
            <a:r>
              <a:rPr lang="zh-CN" altLang="en-US" dirty="0" smtClean="0"/>
              <a:t>文献，中文翻译，致谢</a:t>
            </a:r>
            <a:r>
              <a:rPr lang="en-US" altLang="zh-CN" dirty="0" smtClean="0"/>
              <a:t>)</a:t>
            </a:r>
            <a:endParaRPr lang="zh-CN" altLang="en-US" dirty="0"/>
          </a:p>
        </p:txBody>
      </p:sp>
      <p:sp>
        <p:nvSpPr>
          <p:cNvPr id="11" name="TextBox 10"/>
          <p:cNvSpPr txBox="1"/>
          <p:nvPr/>
        </p:nvSpPr>
        <p:spPr>
          <a:xfrm>
            <a:off x="251520" y="5445224"/>
            <a:ext cx="5472608" cy="400110"/>
          </a:xfrm>
          <a:prstGeom prst="rect">
            <a:avLst/>
          </a:prstGeom>
          <a:noFill/>
          <a:ln>
            <a:solidFill>
              <a:srgbClr val="FFFF00"/>
            </a:solidFill>
          </a:ln>
        </p:spPr>
        <p:txBody>
          <a:bodyPr wrap="square" rtlCol="0">
            <a:spAutoFit/>
          </a:bodyPr>
          <a:lstStyle/>
          <a:p>
            <a:r>
              <a:rPr lang="zh-CN" altLang="en-US" sz="2000" dirty="0" smtClean="0">
                <a:latin typeface="迷你简启体" pitchFamily="65" charset="-122"/>
                <a:ea typeface="迷你简启体" pitchFamily="65" charset="-122"/>
              </a:rPr>
              <a:t>提纲挈领，包含文章的基本内容和基本格式</a:t>
            </a:r>
            <a:endParaRPr lang="zh-CN" altLang="en-US" sz="2000" dirty="0">
              <a:latin typeface="迷你简启体" pitchFamily="65" charset="-122"/>
              <a:ea typeface="迷你简启体" pitchFamily="65" charset="-122"/>
            </a:endParaRPr>
          </a:p>
        </p:txBody>
      </p:sp>
      <p:sp>
        <p:nvSpPr>
          <p:cNvPr id="2" name="TextBox 1"/>
          <p:cNvSpPr txBox="1"/>
          <p:nvPr/>
        </p:nvSpPr>
        <p:spPr>
          <a:xfrm>
            <a:off x="1759750" y="4042857"/>
            <a:ext cx="1008112" cy="369332"/>
          </a:xfrm>
          <a:prstGeom prst="rect">
            <a:avLst/>
          </a:prstGeom>
          <a:noFill/>
          <a:ln>
            <a:solidFill>
              <a:srgbClr val="FF0000"/>
            </a:solidFill>
          </a:ln>
        </p:spPr>
        <p:txBody>
          <a:bodyPr wrap="square" rtlCol="0">
            <a:spAutoFit/>
          </a:bodyPr>
          <a:lstStyle/>
          <a:p>
            <a:endParaRPr lang="zh-CN" altLang="en-US" dirty="0"/>
          </a:p>
        </p:txBody>
      </p:sp>
      <p:sp>
        <p:nvSpPr>
          <p:cNvPr id="12" name="TextBox 11"/>
          <p:cNvSpPr txBox="1"/>
          <p:nvPr/>
        </p:nvSpPr>
        <p:spPr>
          <a:xfrm>
            <a:off x="1187624" y="4653136"/>
            <a:ext cx="468052" cy="369332"/>
          </a:xfrm>
          <a:prstGeom prst="rect">
            <a:avLst/>
          </a:prstGeom>
          <a:noFill/>
          <a:ln>
            <a:solidFill>
              <a:srgbClr val="FF0000"/>
            </a:solidFill>
          </a:ln>
        </p:spPr>
        <p:txBody>
          <a:bodyPr wrap="square" rtlCol="0">
            <a:spAutoFit/>
          </a:bodyPr>
          <a:lstStyle/>
          <a:p>
            <a:r>
              <a:rPr lang="zh-CN" altLang="en-US" dirty="0" smtClean="0"/>
              <a:t>顶</a:t>
            </a:r>
            <a:endParaRPr lang="zh-CN" altLang="en-US" dirty="0"/>
          </a:p>
        </p:txBody>
      </p:sp>
      <p:cxnSp>
        <p:nvCxnSpPr>
          <p:cNvPr id="14" name="直接箭头连接符 13"/>
          <p:cNvCxnSpPr>
            <a:stCxn id="12" idx="3"/>
            <a:endCxn id="7" idx="2"/>
          </p:cNvCxnSpPr>
          <p:nvPr/>
        </p:nvCxnSpPr>
        <p:spPr>
          <a:xfrm flipV="1">
            <a:off x="1655676" y="4405754"/>
            <a:ext cx="612068"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8" idx="1"/>
            <a:endCxn id="15" idx="3"/>
          </p:cNvCxnSpPr>
          <p:nvPr/>
        </p:nvCxnSpPr>
        <p:spPr>
          <a:xfrm flipH="1">
            <a:off x="7524328" y="4205580"/>
            <a:ext cx="432048"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56376" y="4020914"/>
            <a:ext cx="792088" cy="369332"/>
          </a:xfrm>
          <a:prstGeom prst="rect">
            <a:avLst/>
          </a:prstGeom>
          <a:solidFill>
            <a:srgbClr val="FFFF00"/>
          </a:solidFill>
          <a:ln>
            <a:solidFill>
              <a:srgbClr val="002060"/>
            </a:solidFill>
          </a:ln>
        </p:spPr>
        <p:txBody>
          <a:bodyPr wrap="square" rtlCol="0">
            <a:spAutoFit/>
          </a:bodyPr>
          <a:lstStyle/>
          <a:p>
            <a:pPr algn="ctr"/>
            <a:r>
              <a:rPr lang="zh-CN" altLang="en-US" dirty="0" smtClean="0"/>
              <a:t>模块</a:t>
            </a:r>
            <a:endParaRPr lang="zh-CN" altLang="en-US" dirty="0"/>
          </a:p>
        </p:txBody>
      </p:sp>
    </p:spTree>
    <p:extLst>
      <p:ext uri="{BB962C8B-B14F-4D97-AF65-F5344CB8AC3E}">
        <p14:creationId xmlns:p14="http://schemas.microsoft.com/office/powerpoint/2010/main" val="404949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P spid="5" grpId="0"/>
      <p:bldP spid="7" grpId="0"/>
      <p:bldP spid="8" grpId="0"/>
      <p:bldP spid="9" grpId="0"/>
      <p:bldP spid="11" grpId="0" animBg="1"/>
      <p:bldP spid="2" grpId="0" animBg="1"/>
      <p:bldP spid="12"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3687375" y="1268760"/>
            <a:ext cx="4751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a:latin typeface="Times New Roman" pitchFamily="18" charset="0"/>
              </a:rPr>
              <a:t>推荐将模板解压到</a:t>
            </a:r>
            <a:r>
              <a:rPr lang="zh-CN" altLang="en-US" sz="2400" dirty="0">
                <a:solidFill>
                  <a:srgbClr val="FF0000"/>
                </a:solidFill>
                <a:latin typeface="Times New Roman" pitchFamily="18" charset="0"/>
              </a:rPr>
              <a:t>英文路径</a:t>
            </a:r>
            <a:r>
              <a:rPr lang="zh-CN" altLang="en-US" sz="2400" dirty="0">
                <a:latin typeface="Times New Roman" pitchFamily="18" charset="0"/>
              </a:rPr>
              <a:t>下，以避免可能出现无法编译的问题。</a:t>
            </a:r>
          </a:p>
        </p:txBody>
      </p:sp>
      <p:sp>
        <p:nvSpPr>
          <p:cNvPr id="10244" name="Text Box 5"/>
          <p:cNvSpPr txBox="1">
            <a:spLocks noChangeArrowheads="1"/>
          </p:cNvSpPr>
          <p:nvPr/>
        </p:nvSpPr>
        <p:spPr bwMode="auto">
          <a:xfrm>
            <a:off x="3851920" y="2193826"/>
            <a:ext cx="527637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1600" dirty="0" err="1">
                <a:solidFill>
                  <a:srgbClr val="FF0000"/>
                </a:solidFill>
                <a:latin typeface="Times New Roman" pitchFamily="18" charset="0"/>
              </a:rPr>
              <a:t>t</a:t>
            </a:r>
            <a:r>
              <a:rPr lang="en-US" altLang="zh-CN" sz="1600" dirty="0" err="1" smtClean="0">
                <a:solidFill>
                  <a:srgbClr val="FF0000"/>
                </a:solidFill>
                <a:latin typeface="Times New Roman" pitchFamily="18" charset="0"/>
              </a:rPr>
              <a:t>jumain.tex</a:t>
            </a:r>
            <a:r>
              <a:rPr lang="zh-CN" altLang="en-US" sz="1600" dirty="0" smtClean="0">
                <a:latin typeface="Times New Roman" pitchFamily="18" charset="0"/>
              </a:rPr>
              <a:t>——主文件</a:t>
            </a:r>
            <a:r>
              <a:rPr lang="zh-CN" altLang="en-US" sz="1600" dirty="0">
                <a:latin typeface="Times New Roman" pitchFamily="18" charset="0"/>
              </a:rPr>
              <a:t>；</a:t>
            </a:r>
          </a:p>
          <a:p>
            <a:pPr algn="just" eaLnBrk="1" hangingPunct="1"/>
            <a:r>
              <a:rPr lang="en-US" altLang="zh-CN" sz="1600" b="1" dirty="0">
                <a:solidFill>
                  <a:srgbClr val="FF0000"/>
                </a:solidFill>
                <a:latin typeface="Times New Roman" pitchFamily="18" charset="0"/>
              </a:rPr>
              <a:t>preface</a:t>
            </a:r>
            <a:r>
              <a:rPr lang="zh-CN" altLang="en-US" sz="1600" b="1" dirty="0">
                <a:solidFill>
                  <a:srgbClr val="FF0000"/>
                </a:solidFill>
                <a:latin typeface="Times New Roman" pitchFamily="18" charset="0"/>
              </a:rPr>
              <a:t>文件夹</a:t>
            </a:r>
            <a:r>
              <a:rPr lang="zh-CN" altLang="en-US" sz="1600" dirty="0">
                <a:latin typeface="Times New Roman" pitchFamily="18" charset="0"/>
              </a:rPr>
              <a:t>——前言部分，包括封面和中英文</a:t>
            </a:r>
            <a:r>
              <a:rPr lang="zh-CN" altLang="en-US" sz="1600" dirty="0" smtClean="0">
                <a:latin typeface="Times New Roman" pitchFamily="18" charset="0"/>
              </a:rPr>
              <a:t>摘要；</a:t>
            </a:r>
            <a:endParaRPr lang="zh-CN" altLang="en-US" sz="1600" dirty="0">
              <a:latin typeface="Times New Roman" pitchFamily="18" charset="0"/>
            </a:endParaRPr>
          </a:p>
          <a:p>
            <a:pPr algn="just" eaLnBrk="1" hangingPunct="1"/>
            <a:r>
              <a:rPr lang="zh-CN" altLang="en-US" sz="1600" b="1" dirty="0">
                <a:solidFill>
                  <a:srgbClr val="FF0000"/>
                </a:solidFill>
                <a:latin typeface="Times New Roman" pitchFamily="18" charset="0"/>
              </a:rPr>
              <a:t>body文件夹</a:t>
            </a:r>
            <a:r>
              <a:rPr lang="zh-CN" altLang="en-US" sz="1600" dirty="0">
                <a:latin typeface="Times New Roman" pitchFamily="18" charset="0"/>
              </a:rPr>
              <a:t>——正文部分，包括各章节和</a:t>
            </a:r>
            <a:r>
              <a:rPr lang="zh-CN" altLang="en-US" sz="1600" dirty="0" smtClean="0">
                <a:latin typeface="Times New Roman" pitchFamily="18" charset="0"/>
              </a:rPr>
              <a:t>结论；</a:t>
            </a:r>
            <a:endParaRPr lang="zh-CN" altLang="en-US" sz="1600" dirty="0">
              <a:latin typeface="Times New Roman" pitchFamily="18" charset="0"/>
            </a:endParaRPr>
          </a:p>
          <a:p>
            <a:pPr algn="just" eaLnBrk="1" hangingPunct="1"/>
            <a:r>
              <a:rPr lang="zh-CN" altLang="en-US" sz="1600" b="1" dirty="0">
                <a:solidFill>
                  <a:srgbClr val="FF0000"/>
                </a:solidFill>
                <a:latin typeface="Times New Roman" pitchFamily="18" charset="0"/>
              </a:rPr>
              <a:t>appendix文件夹</a:t>
            </a:r>
            <a:r>
              <a:rPr lang="zh-CN" altLang="en-US" sz="1600" dirty="0">
                <a:latin typeface="Times New Roman" pitchFamily="18" charset="0"/>
              </a:rPr>
              <a:t>——附录部分，</a:t>
            </a:r>
            <a:r>
              <a:rPr lang="zh-CN" altLang="en-US" sz="1600" dirty="0" smtClean="0">
                <a:latin typeface="Times New Roman" pitchFamily="18" charset="0"/>
              </a:rPr>
              <a:t>包括外文资料，中文译文，致谢等；</a:t>
            </a:r>
            <a:endParaRPr lang="zh-CN" altLang="en-US" sz="1600" dirty="0">
              <a:latin typeface="Times New Roman" pitchFamily="18" charset="0"/>
            </a:endParaRPr>
          </a:p>
          <a:p>
            <a:pPr algn="just" eaLnBrk="1" hangingPunct="1"/>
            <a:r>
              <a:rPr lang="zh-CN" altLang="en-US" sz="1600" b="1" dirty="0">
                <a:solidFill>
                  <a:srgbClr val="FF0000"/>
                </a:solidFill>
                <a:latin typeface="Times New Roman" pitchFamily="18" charset="0"/>
              </a:rPr>
              <a:t>figures文件夹</a:t>
            </a:r>
            <a:r>
              <a:rPr lang="zh-CN" altLang="en-US" sz="1600" dirty="0">
                <a:latin typeface="Times New Roman" pitchFamily="18" charset="0"/>
              </a:rPr>
              <a:t>——存放所有插图</a:t>
            </a:r>
            <a:r>
              <a:rPr lang="zh-CN" altLang="en-US" sz="1600" dirty="0" smtClean="0">
                <a:latin typeface="Times New Roman" pitchFamily="18" charset="0"/>
              </a:rPr>
              <a:t>（</a:t>
            </a:r>
            <a:r>
              <a:rPr lang="en-US" altLang="zh-CN" sz="1600" dirty="0">
                <a:latin typeface="Times New Roman" pitchFamily="18" charset="0"/>
              </a:rPr>
              <a:t>.</a:t>
            </a:r>
            <a:r>
              <a:rPr lang="zh-CN" altLang="en-US" sz="1600" dirty="0" smtClean="0">
                <a:latin typeface="Times New Roman" pitchFamily="18" charset="0"/>
              </a:rPr>
              <a:t>eps</a:t>
            </a:r>
            <a:r>
              <a:rPr lang="zh-CN" altLang="en-US" sz="1600" dirty="0">
                <a:latin typeface="Times New Roman" pitchFamily="18" charset="0"/>
              </a:rPr>
              <a:t>格式</a:t>
            </a:r>
            <a:r>
              <a:rPr lang="zh-CN" altLang="en-US" sz="1600" dirty="0" smtClean="0">
                <a:latin typeface="Times New Roman" pitchFamily="18" charset="0"/>
              </a:rPr>
              <a:t>）；</a:t>
            </a:r>
            <a:endParaRPr lang="zh-CN" altLang="en-US" sz="1600" dirty="0">
              <a:latin typeface="Times New Roman" pitchFamily="18" charset="0"/>
            </a:endParaRPr>
          </a:p>
          <a:p>
            <a:pPr algn="just" eaLnBrk="1" hangingPunct="1"/>
            <a:r>
              <a:rPr lang="zh-CN" altLang="en-US" sz="1600" b="1" dirty="0">
                <a:solidFill>
                  <a:srgbClr val="FF0000"/>
                </a:solidFill>
                <a:latin typeface="Times New Roman" pitchFamily="18" charset="0"/>
              </a:rPr>
              <a:t>reference</a:t>
            </a:r>
            <a:r>
              <a:rPr lang="en-US" altLang="zh-CN" sz="1600" b="1" dirty="0">
                <a:solidFill>
                  <a:srgbClr val="FF0000"/>
                </a:solidFill>
                <a:latin typeface="Times New Roman" pitchFamily="18" charset="0"/>
              </a:rPr>
              <a:t>s</a:t>
            </a:r>
            <a:r>
              <a:rPr lang="zh-CN" altLang="en-US" sz="1600" b="1" dirty="0">
                <a:solidFill>
                  <a:srgbClr val="FF0000"/>
                </a:solidFill>
                <a:latin typeface="Times New Roman" pitchFamily="18" charset="0"/>
              </a:rPr>
              <a:t>文件夹</a:t>
            </a:r>
            <a:r>
              <a:rPr lang="zh-CN" altLang="en-US" sz="1600" dirty="0">
                <a:latin typeface="Times New Roman" pitchFamily="18" charset="0"/>
              </a:rPr>
              <a:t>——存放参考文献.bib</a:t>
            </a:r>
            <a:r>
              <a:rPr lang="zh-CN" altLang="en-US" sz="1600" dirty="0" smtClean="0">
                <a:latin typeface="Times New Roman" pitchFamily="18" charset="0"/>
              </a:rPr>
              <a:t>文件；</a:t>
            </a:r>
            <a:endParaRPr lang="zh-CN" altLang="en-US" sz="1600" dirty="0">
              <a:latin typeface="Times New Roman" pitchFamily="18" charset="0"/>
            </a:endParaRPr>
          </a:p>
          <a:p>
            <a:pPr algn="just" eaLnBrk="1" hangingPunct="1"/>
            <a:r>
              <a:rPr lang="zh-CN" altLang="en-US" sz="1600" dirty="0">
                <a:solidFill>
                  <a:srgbClr val="FF0000"/>
                </a:solidFill>
                <a:latin typeface="Times New Roman" pitchFamily="18" charset="0"/>
              </a:rPr>
              <a:t>setup文件夹</a:t>
            </a:r>
            <a:r>
              <a:rPr lang="zh-CN" altLang="en-US" sz="1600" dirty="0">
                <a:latin typeface="Times New Roman" pitchFamily="18" charset="0"/>
              </a:rPr>
              <a:t>——存放设置文件，用户一般无需</a:t>
            </a:r>
            <a:r>
              <a:rPr lang="zh-CN" altLang="en-US" sz="1600" dirty="0" smtClean="0">
                <a:latin typeface="Times New Roman" pitchFamily="18" charset="0"/>
              </a:rPr>
              <a:t>修改；</a:t>
            </a:r>
            <a:endParaRPr lang="zh-CN" altLang="en-US" sz="1600" dirty="0">
              <a:latin typeface="Times New Roman" pitchFamily="18" charset="0"/>
            </a:endParaRPr>
          </a:p>
          <a:p>
            <a:pPr algn="just" eaLnBrk="1" hangingPunct="1"/>
            <a:r>
              <a:rPr lang="zh-CN" altLang="en-US" sz="1600" dirty="0">
                <a:solidFill>
                  <a:srgbClr val="FF0000"/>
                </a:solidFill>
                <a:latin typeface="Times New Roman" pitchFamily="18" charset="0"/>
              </a:rPr>
              <a:t>clean.</a:t>
            </a:r>
            <a:r>
              <a:rPr lang="zh-CN" altLang="en-US" sz="1600" dirty="0" smtClean="0">
                <a:solidFill>
                  <a:srgbClr val="FF0000"/>
                </a:solidFill>
                <a:latin typeface="Times New Roman" pitchFamily="18" charset="0"/>
              </a:rPr>
              <a:t>bat</a:t>
            </a:r>
            <a:r>
              <a:rPr lang="en-US" altLang="zh-CN" sz="1600" dirty="0" smtClean="0">
                <a:latin typeface="Times New Roman" pitchFamily="18" charset="0"/>
              </a:rPr>
              <a:t>——</a:t>
            </a:r>
            <a:r>
              <a:rPr lang="zh-CN" altLang="en-US" sz="1600" dirty="0" smtClean="0">
                <a:latin typeface="Times New Roman" pitchFamily="18" charset="0"/>
              </a:rPr>
              <a:t>用来</a:t>
            </a:r>
            <a:r>
              <a:rPr lang="zh-CN" altLang="en-US" sz="1600" dirty="0">
                <a:latin typeface="Times New Roman" pitchFamily="18" charset="0"/>
              </a:rPr>
              <a:t>删除编译时产生的</a:t>
            </a:r>
            <a:r>
              <a:rPr lang="zh-CN" altLang="en-US" sz="1600" dirty="0"/>
              <a:t>所有</a:t>
            </a:r>
            <a:r>
              <a:rPr lang="zh-CN" altLang="en-US" sz="1600" dirty="0">
                <a:latin typeface="Times New Roman" pitchFamily="18" charset="0"/>
              </a:rPr>
              <a:t>临时</a:t>
            </a:r>
            <a:r>
              <a:rPr lang="zh-CN" altLang="en-US" sz="1600" dirty="0" smtClean="0">
                <a:latin typeface="Times New Roman" pitchFamily="18" charset="0"/>
              </a:rPr>
              <a:t>文件</a:t>
            </a:r>
            <a:r>
              <a:rPr lang="zh-CN" altLang="en-US" sz="1600" dirty="0">
                <a:latin typeface="Times New Roman" pitchFamily="18" charset="0"/>
              </a:rPr>
              <a:t>；</a:t>
            </a:r>
            <a:endParaRPr lang="en-US" altLang="zh-CN" sz="1600" dirty="0" smtClean="0">
              <a:latin typeface="Times New Roman" pitchFamily="18" charset="0"/>
            </a:endParaRPr>
          </a:p>
          <a:p>
            <a:pPr algn="just" eaLnBrk="1" hangingPunct="1"/>
            <a:r>
              <a:rPr lang="zh-CN" altLang="en-US" sz="1600" dirty="0" smtClean="0">
                <a:solidFill>
                  <a:srgbClr val="FF0000"/>
                </a:solidFill>
                <a:latin typeface="Times New Roman" pitchFamily="18" charset="0"/>
              </a:rPr>
              <a:t>c</a:t>
            </a:r>
            <a:r>
              <a:rPr lang="en-US" altLang="zh-CN" sz="1600" dirty="0" err="1" smtClean="0">
                <a:solidFill>
                  <a:srgbClr val="FF0000"/>
                </a:solidFill>
                <a:latin typeface="Times New Roman" pitchFamily="18" charset="0"/>
              </a:rPr>
              <a:t>ompile</a:t>
            </a:r>
            <a:r>
              <a:rPr lang="zh-CN" altLang="en-US" sz="1600" dirty="0" smtClean="0">
                <a:solidFill>
                  <a:srgbClr val="FF0000"/>
                </a:solidFill>
                <a:latin typeface="Times New Roman" pitchFamily="18" charset="0"/>
              </a:rPr>
              <a:t>.</a:t>
            </a:r>
            <a:r>
              <a:rPr lang="zh-CN" altLang="en-US" sz="1600" dirty="0">
                <a:solidFill>
                  <a:srgbClr val="FF0000"/>
                </a:solidFill>
                <a:latin typeface="Times New Roman" pitchFamily="18" charset="0"/>
              </a:rPr>
              <a:t>bat</a:t>
            </a:r>
            <a:r>
              <a:rPr lang="en-US" altLang="zh-CN" sz="1600" dirty="0" smtClean="0">
                <a:latin typeface="Times New Roman" pitchFamily="18" charset="0"/>
              </a:rPr>
              <a:t>——</a:t>
            </a:r>
            <a:r>
              <a:rPr lang="zh-CN" altLang="en-US" sz="1600" dirty="0" smtClean="0">
                <a:latin typeface="Times New Roman" pitchFamily="18" charset="0"/>
              </a:rPr>
              <a:t>实现一键编译；</a:t>
            </a:r>
            <a:endParaRPr lang="en-US" altLang="zh-CN" sz="1600" dirty="0" smtClean="0">
              <a:latin typeface="Times New Roman" pitchFamily="18" charset="0"/>
            </a:endParaRPr>
          </a:p>
          <a:p>
            <a:pPr algn="just" eaLnBrk="1" hangingPunct="1"/>
            <a:r>
              <a:rPr lang="en-US" altLang="zh-CN" sz="1600" dirty="0" err="1">
                <a:solidFill>
                  <a:srgbClr val="FF0000"/>
                </a:solidFill>
                <a:latin typeface="Times New Roman" pitchFamily="18" charset="0"/>
              </a:rPr>
              <a:t>pdfmake</a:t>
            </a:r>
            <a:r>
              <a:rPr lang="zh-CN" altLang="en-US" sz="1600" dirty="0" smtClean="0">
                <a:solidFill>
                  <a:srgbClr val="FF0000"/>
                </a:solidFill>
                <a:latin typeface="Times New Roman" pitchFamily="18" charset="0"/>
              </a:rPr>
              <a:t>.</a:t>
            </a:r>
            <a:r>
              <a:rPr lang="zh-CN" altLang="en-US" sz="1600" dirty="0">
                <a:solidFill>
                  <a:srgbClr val="FF0000"/>
                </a:solidFill>
                <a:latin typeface="Times New Roman" pitchFamily="18" charset="0"/>
              </a:rPr>
              <a:t>bat</a:t>
            </a:r>
            <a:r>
              <a:rPr lang="en-US" altLang="zh-CN" sz="1600" dirty="0">
                <a:latin typeface="Times New Roman" pitchFamily="18" charset="0"/>
              </a:rPr>
              <a:t>——</a:t>
            </a:r>
            <a:r>
              <a:rPr lang="zh-CN" altLang="en-US" sz="1600" dirty="0" smtClean="0">
                <a:latin typeface="Times New Roman" pitchFamily="18" charset="0"/>
              </a:rPr>
              <a:t>实现一键生成</a:t>
            </a:r>
            <a:r>
              <a:rPr lang="en-US" altLang="zh-CN" sz="1600" dirty="0" err="1" smtClean="0">
                <a:latin typeface="Times New Roman" pitchFamily="18" charset="0"/>
              </a:rPr>
              <a:t>pdf</a:t>
            </a:r>
            <a:r>
              <a:rPr lang="zh-CN" altLang="en-US" sz="1600" dirty="0" smtClean="0">
                <a:latin typeface="Times New Roman" pitchFamily="18" charset="0"/>
              </a:rPr>
              <a:t>文献；</a:t>
            </a:r>
            <a:endParaRPr lang="en-US" altLang="zh-CN" sz="1600" dirty="0">
              <a:latin typeface="Times New Roman" pitchFamily="18" charset="0"/>
            </a:endParaRPr>
          </a:p>
          <a:p>
            <a:pPr algn="just" eaLnBrk="1" hangingPunct="1"/>
            <a:r>
              <a:rPr lang="en-US" altLang="zh-CN" sz="1600" dirty="0" err="1" smtClean="0">
                <a:solidFill>
                  <a:srgbClr val="FF0000"/>
                </a:solidFill>
                <a:latin typeface="Times New Roman" pitchFamily="18" charset="0"/>
              </a:rPr>
              <a:t>TJUThesis</a:t>
            </a:r>
            <a:r>
              <a:rPr lang="en-US" altLang="zh-CN" sz="1600" dirty="0" smtClean="0">
                <a:solidFill>
                  <a:srgbClr val="FF0000"/>
                </a:solidFill>
                <a:latin typeface="Times New Roman" pitchFamily="18" charset="0"/>
              </a:rPr>
              <a:t>.</a:t>
            </a:r>
            <a:r>
              <a:rPr lang="zh-CN" altLang="en-US" sz="1600" dirty="0" smtClean="0">
                <a:solidFill>
                  <a:srgbClr val="FF0000"/>
                </a:solidFill>
                <a:latin typeface="Times New Roman" pitchFamily="18" charset="0"/>
              </a:rPr>
              <a:t>bst</a:t>
            </a:r>
            <a:r>
              <a:rPr lang="en-US" altLang="zh-CN" sz="1600" dirty="0" smtClean="0">
                <a:latin typeface="Times New Roman" pitchFamily="18" charset="0"/>
              </a:rPr>
              <a:t>——</a:t>
            </a:r>
            <a:r>
              <a:rPr lang="zh-CN" altLang="en-US" sz="1600" dirty="0" smtClean="0">
                <a:latin typeface="Times New Roman" pitchFamily="18" charset="0"/>
              </a:rPr>
              <a:t>参考文献格式定义文件；</a:t>
            </a:r>
            <a:endParaRPr lang="zh-CN" altLang="en-US" sz="1600" dirty="0">
              <a:latin typeface="Times New Roman" pitchFamily="18" charset="0"/>
            </a:endParaRPr>
          </a:p>
          <a:p>
            <a:pPr algn="just" eaLnBrk="1" hangingPunct="1"/>
            <a:r>
              <a:rPr lang="en-US" altLang="zh-CN" sz="1600" dirty="0" err="1" smtClean="0">
                <a:solidFill>
                  <a:srgbClr val="FF0000"/>
                </a:solidFill>
                <a:latin typeface="Times New Roman" pitchFamily="18" charset="0"/>
              </a:rPr>
              <a:t>tjumain</a:t>
            </a:r>
            <a:r>
              <a:rPr lang="zh-CN" altLang="en-US" sz="1600" dirty="0" smtClean="0">
                <a:solidFill>
                  <a:srgbClr val="FF0000"/>
                </a:solidFill>
                <a:latin typeface="Times New Roman" pitchFamily="18" charset="0"/>
              </a:rPr>
              <a:t>.</a:t>
            </a:r>
            <a:r>
              <a:rPr lang="zh-CN" altLang="en-US" sz="1600" dirty="0">
                <a:solidFill>
                  <a:srgbClr val="FF0000"/>
                </a:solidFill>
                <a:latin typeface="Times New Roman" pitchFamily="18" charset="0"/>
              </a:rPr>
              <a:t>pdf</a:t>
            </a:r>
            <a:r>
              <a:rPr lang="zh-CN" altLang="en-US" sz="1600" dirty="0">
                <a:latin typeface="Times New Roman" pitchFamily="18" charset="0"/>
              </a:rPr>
              <a:t>——编译后得到的论文</a:t>
            </a:r>
            <a:r>
              <a:rPr lang="zh-CN" altLang="en-US" sz="1600" dirty="0" smtClean="0">
                <a:latin typeface="Times New Roman" pitchFamily="18" charset="0"/>
              </a:rPr>
              <a:t>实例</a:t>
            </a:r>
            <a:r>
              <a:rPr lang="zh-CN" altLang="en-US" sz="1600" dirty="0">
                <a:latin typeface="Times New Roman" pitchFamily="18" charset="0"/>
              </a:rPr>
              <a:t>；</a:t>
            </a:r>
            <a:endParaRPr lang="en-US" altLang="zh-CN" sz="1600" dirty="0" smtClean="0">
              <a:latin typeface="Times New Roman" pitchFamily="18" charset="0"/>
            </a:endParaRPr>
          </a:p>
          <a:p>
            <a:pPr algn="just" eaLnBrk="1" hangingPunct="1"/>
            <a:r>
              <a:rPr lang="en-US" altLang="zh-CN" sz="1600" dirty="0">
                <a:solidFill>
                  <a:srgbClr val="FF0000"/>
                </a:solidFill>
                <a:latin typeface="Times New Roman" pitchFamily="18" charset="0"/>
              </a:rPr>
              <a:t>.</a:t>
            </a:r>
            <a:r>
              <a:rPr lang="en-US" altLang="zh-CN" sz="1600" dirty="0" smtClean="0">
                <a:solidFill>
                  <a:srgbClr val="FF0000"/>
                </a:solidFill>
                <a:latin typeface="Times New Roman" pitchFamily="18" charset="0"/>
              </a:rPr>
              <a:t>doc</a:t>
            </a:r>
            <a:r>
              <a:rPr lang="en-US" altLang="zh-CN" sz="1600" dirty="0" smtClean="0">
                <a:latin typeface="Times New Roman" pitchFamily="18" charset="0"/>
              </a:rPr>
              <a:t>——</a:t>
            </a:r>
            <a:r>
              <a:rPr lang="zh-CN" altLang="en-US" sz="1600" dirty="0" smtClean="0">
                <a:latin typeface="Times New Roman" pitchFamily="18" charset="0"/>
              </a:rPr>
              <a:t>关于本科生学位论文模板的官方规定。</a:t>
            </a:r>
            <a:endParaRPr lang="zh-CN" altLang="en-US" sz="1600" dirty="0">
              <a:latin typeface="Times New Roman" pitchFamily="18" charset="0"/>
            </a:endParaRPr>
          </a:p>
        </p:txBody>
      </p:sp>
      <p:sp>
        <p:nvSpPr>
          <p:cNvPr id="10245" name="Text Box 7"/>
          <p:cNvSpPr txBox="1">
            <a:spLocks noChangeArrowheads="1"/>
          </p:cNvSpPr>
          <p:nvPr/>
        </p:nvSpPr>
        <p:spPr bwMode="auto">
          <a:xfrm>
            <a:off x="4169762" y="5867980"/>
            <a:ext cx="3786614" cy="369332"/>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0000C0"/>
                </a:solidFill>
                <a:latin typeface="Times New Roman" pitchFamily="18" charset="0"/>
              </a:rPr>
              <a:t>加粗的5个文件夹内容用户</a:t>
            </a:r>
            <a:r>
              <a:rPr lang="zh-CN" altLang="en-US" b="1" dirty="0" smtClean="0">
                <a:solidFill>
                  <a:srgbClr val="0000C0"/>
                </a:solidFill>
                <a:latin typeface="Times New Roman" pitchFamily="18" charset="0"/>
              </a:rPr>
              <a:t>可修改</a:t>
            </a:r>
            <a:r>
              <a:rPr lang="zh-CN" altLang="en-US" b="1" dirty="0">
                <a:solidFill>
                  <a:srgbClr val="0000C0"/>
                </a:solidFill>
                <a:latin typeface="Times New Roman"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3683033"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
        <p:nvSpPr>
          <p:cNvPr id="2" name="TextBox 1"/>
          <p:cNvSpPr txBox="1"/>
          <p:nvPr/>
        </p:nvSpPr>
        <p:spPr>
          <a:xfrm>
            <a:off x="107504" y="2091084"/>
            <a:ext cx="1152128" cy="195079"/>
          </a:xfrm>
          <a:prstGeom prst="rect">
            <a:avLst/>
          </a:prstGeom>
          <a:noFill/>
          <a:ln>
            <a:solidFill>
              <a:srgbClr val="FF0000"/>
            </a:solidFill>
          </a:ln>
        </p:spPr>
        <p:txBody>
          <a:bodyPr wrap="square" rtlCol="0">
            <a:spAutoFit/>
          </a:bodyPr>
          <a:lstStyle/>
          <a:p>
            <a:endParaRPr lang="zh-CN" altLang="en-US" dirty="0"/>
          </a:p>
        </p:txBody>
      </p:sp>
      <p:cxnSp>
        <p:nvCxnSpPr>
          <p:cNvPr id="4" name="直接箭头连接符 3"/>
          <p:cNvCxnSpPr>
            <a:endCxn id="2" idx="3"/>
          </p:cNvCxnSpPr>
          <p:nvPr/>
        </p:nvCxnSpPr>
        <p:spPr>
          <a:xfrm flipH="1">
            <a:off x="1259632" y="1412776"/>
            <a:ext cx="689388" cy="7758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49020" y="1268760"/>
            <a:ext cx="966796" cy="369332"/>
          </a:xfrm>
          <a:prstGeom prst="rect">
            <a:avLst/>
          </a:prstGeom>
          <a:noFill/>
          <a:ln>
            <a:solidFill>
              <a:srgbClr val="FF0000"/>
            </a:solidFill>
          </a:ln>
        </p:spPr>
        <p:txBody>
          <a:bodyPr wrap="square" rtlCol="0">
            <a:spAutoFit/>
          </a:bodyPr>
          <a:lstStyle/>
          <a:p>
            <a:pPr algn="ctr"/>
            <a:r>
              <a:rPr lang="zh-CN" altLang="en-US" dirty="0" smtClean="0"/>
              <a:t>附录</a:t>
            </a:r>
            <a:endParaRPr lang="zh-CN" altLang="en-US" dirty="0"/>
          </a:p>
        </p:txBody>
      </p:sp>
      <p:sp>
        <p:nvSpPr>
          <p:cNvPr id="14" name="TextBox 13"/>
          <p:cNvSpPr txBox="1"/>
          <p:nvPr/>
        </p:nvSpPr>
        <p:spPr>
          <a:xfrm>
            <a:off x="107504" y="3113061"/>
            <a:ext cx="1152128" cy="195079"/>
          </a:xfrm>
          <a:prstGeom prst="rect">
            <a:avLst/>
          </a:prstGeom>
          <a:noFill/>
          <a:ln>
            <a:solidFill>
              <a:srgbClr val="FF0000"/>
            </a:solidFill>
          </a:ln>
        </p:spPr>
        <p:txBody>
          <a:bodyPr wrap="square" rtlCol="0">
            <a:spAutoFit/>
          </a:bodyPr>
          <a:lstStyle/>
          <a:p>
            <a:endParaRPr lang="zh-CN" altLang="en-US" dirty="0"/>
          </a:p>
        </p:txBody>
      </p:sp>
      <p:sp>
        <p:nvSpPr>
          <p:cNvPr id="15" name="TextBox 14"/>
          <p:cNvSpPr txBox="1"/>
          <p:nvPr/>
        </p:nvSpPr>
        <p:spPr>
          <a:xfrm>
            <a:off x="107504" y="2348880"/>
            <a:ext cx="1152128" cy="195079"/>
          </a:xfrm>
          <a:prstGeom prst="rect">
            <a:avLst/>
          </a:prstGeom>
          <a:noFill/>
          <a:ln>
            <a:solidFill>
              <a:srgbClr val="FF0000"/>
            </a:solidFill>
          </a:ln>
        </p:spPr>
        <p:txBody>
          <a:bodyPr wrap="square" rtlCol="0">
            <a:spAutoFit/>
          </a:bodyPr>
          <a:lstStyle/>
          <a:p>
            <a:endParaRPr lang="zh-CN" altLang="en-US" dirty="0"/>
          </a:p>
        </p:txBody>
      </p:sp>
      <p:sp>
        <p:nvSpPr>
          <p:cNvPr id="16" name="TextBox 15"/>
          <p:cNvSpPr txBox="1"/>
          <p:nvPr/>
        </p:nvSpPr>
        <p:spPr>
          <a:xfrm>
            <a:off x="107504" y="2585849"/>
            <a:ext cx="1152128" cy="195079"/>
          </a:xfrm>
          <a:prstGeom prst="rect">
            <a:avLst/>
          </a:prstGeom>
          <a:noFill/>
          <a:ln>
            <a:solidFill>
              <a:srgbClr val="FF0000"/>
            </a:solidFill>
          </a:ln>
        </p:spPr>
        <p:txBody>
          <a:bodyPr wrap="square" rtlCol="0">
            <a:spAutoFit/>
          </a:bodyPr>
          <a:lstStyle/>
          <a:p>
            <a:endParaRPr lang="zh-CN" altLang="en-US" dirty="0"/>
          </a:p>
        </p:txBody>
      </p:sp>
      <p:sp>
        <p:nvSpPr>
          <p:cNvPr id="19" name="TextBox 18"/>
          <p:cNvSpPr txBox="1"/>
          <p:nvPr/>
        </p:nvSpPr>
        <p:spPr>
          <a:xfrm>
            <a:off x="107504" y="2852936"/>
            <a:ext cx="1152128" cy="195079"/>
          </a:xfrm>
          <a:prstGeom prst="rect">
            <a:avLst/>
          </a:prstGeom>
          <a:noFill/>
          <a:ln>
            <a:solidFill>
              <a:srgbClr val="FF0000"/>
            </a:solidFill>
          </a:ln>
        </p:spPr>
        <p:txBody>
          <a:bodyPr wrap="square" rtlCol="0">
            <a:spAutoFit/>
          </a:bodyPr>
          <a:lstStyle/>
          <a:p>
            <a:endParaRPr lang="zh-CN" altLang="en-US" dirty="0"/>
          </a:p>
        </p:txBody>
      </p:sp>
      <p:cxnSp>
        <p:nvCxnSpPr>
          <p:cNvPr id="10" name="直接箭头连接符 9"/>
          <p:cNvCxnSpPr/>
          <p:nvPr/>
        </p:nvCxnSpPr>
        <p:spPr>
          <a:xfrm flipH="1">
            <a:off x="1259632" y="2286163"/>
            <a:ext cx="689388" cy="9244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259632" y="2286163"/>
            <a:ext cx="689388" cy="160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6" idx="3"/>
          </p:cNvCxnSpPr>
          <p:nvPr/>
        </p:nvCxnSpPr>
        <p:spPr>
          <a:xfrm flipH="1">
            <a:off x="1259632" y="2286163"/>
            <a:ext cx="689388" cy="3972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62467" y="2102478"/>
            <a:ext cx="953349" cy="369332"/>
          </a:xfrm>
          <a:prstGeom prst="rect">
            <a:avLst/>
          </a:prstGeom>
          <a:noFill/>
          <a:ln>
            <a:solidFill>
              <a:srgbClr val="FF0000"/>
            </a:solidFill>
          </a:ln>
        </p:spPr>
        <p:txBody>
          <a:bodyPr wrap="square" rtlCol="0">
            <a:spAutoFit/>
          </a:bodyPr>
          <a:lstStyle/>
          <a:p>
            <a:pPr algn="ctr"/>
            <a:r>
              <a:rPr lang="zh-CN" altLang="en-US" dirty="0" smtClean="0"/>
              <a:t>正文</a:t>
            </a:r>
            <a:endParaRPr lang="zh-CN" altLang="en-US" dirty="0"/>
          </a:p>
        </p:txBody>
      </p:sp>
      <p:cxnSp>
        <p:nvCxnSpPr>
          <p:cNvPr id="24" name="直接箭头连接符 23"/>
          <p:cNvCxnSpPr/>
          <p:nvPr/>
        </p:nvCxnSpPr>
        <p:spPr>
          <a:xfrm flipH="1" flipV="1">
            <a:off x="1259633" y="2950476"/>
            <a:ext cx="702834" cy="1625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62467" y="2924944"/>
            <a:ext cx="953349" cy="369332"/>
          </a:xfrm>
          <a:prstGeom prst="rect">
            <a:avLst/>
          </a:prstGeom>
          <a:noFill/>
          <a:ln>
            <a:solidFill>
              <a:srgbClr val="FF0000"/>
            </a:solidFill>
          </a:ln>
        </p:spPr>
        <p:txBody>
          <a:bodyPr wrap="square" rtlCol="0">
            <a:spAutoFit/>
          </a:bodyPr>
          <a:lstStyle/>
          <a:p>
            <a:pPr algn="ctr"/>
            <a:r>
              <a:rPr lang="zh-CN" altLang="en-US" dirty="0" smtClean="0"/>
              <a:t>导言</a:t>
            </a:r>
            <a:endParaRPr lang="zh-CN" altLang="en-US" dirty="0"/>
          </a:p>
        </p:txBody>
      </p:sp>
      <p:sp>
        <p:nvSpPr>
          <p:cNvPr id="22" name="TextBox 21"/>
          <p:cNvSpPr txBox="1"/>
          <p:nvPr/>
        </p:nvSpPr>
        <p:spPr>
          <a:xfrm>
            <a:off x="107504" y="4653136"/>
            <a:ext cx="1152128" cy="195079"/>
          </a:xfrm>
          <a:prstGeom prst="rect">
            <a:avLst/>
          </a:prstGeom>
          <a:noFill/>
          <a:ln>
            <a:solidFill>
              <a:srgbClr val="FF0000"/>
            </a:solidFill>
          </a:ln>
        </p:spPr>
        <p:txBody>
          <a:bodyPr wrap="square" rtlCol="0">
            <a:spAutoFit/>
          </a:bodyPr>
          <a:lstStyle/>
          <a:p>
            <a:endParaRPr lang="zh-CN" altLang="en-US" dirty="0"/>
          </a:p>
        </p:txBody>
      </p:sp>
      <p:cxnSp>
        <p:nvCxnSpPr>
          <p:cNvPr id="7" name="直接箭头连接符 6"/>
          <p:cNvCxnSpPr>
            <a:stCxn id="8" idx="1"/>
          </p:cNvCxnSpPr>
          <p:nvPr/>
        </p:nvCxnSpPr>
        <p:spPr>
          <a:xfrm flipH="1">
            <a:off x="1259634" y="4433464"/>
            <a:ext cx="702833" cy="3526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62467" y="4248798"/>
            <a:ext cx="966796" cy="369332"/>
          </a:xfrm>
          <a:prstGeom prst="rect">
            <a:avLst/>
          </a:prstGeom>
          <a:noFill/>
          <a:ln>
            <a:solidFill>
              <a:srgbClr val="FF0000"/>
            </a:solidFill>
          </a:ln>
        </p:spPr>
        <p:txBody>
          <a:bodyPr wrap="square" rtlCol="0">
            <a:spAutoFit/>
          </a:bodyPr>
          <a:lstStyle/>
          <a:p>
            <a:pPr algn="ctr"/>
            <a:r>
              <a:rPr lang="zh-CN" altLang="en-US" dirty="0" smtClean="0"/>
              <a:t>主文件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244"/>
                                        </p:tgtEl>
                                        <p:attrNameLst>
                                          <p:attrName>style.visibility</p:attrName>
                                        </p:attrNameLst>
                                      </p:cBhvr>
                                      <p:to>
                                        <p:strVal val="visible"/>
                                      </p:to>
                                    </p:set>
                                    <p:animEffect transition="in" filter="fade">
                                      <p:cBhvr>
                                        <p:cTn id="71" dur="500"/>
                                        <p:tgtEl>
                                          <p:spTgt spid="1024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245"/>
                                        </p:tgtEl>
                                        <p:attrNameLst>
                                          <p:attrName>style.visibility</p:attrName>
                                        </p:attrNameLst>
                                      </p:cBhvr>
                                      <p:to>
                                        <p:strVal val="visible"/>
                                      </p:to>
                                    </p:set>
                                    <p:animEffect transition="in" filter="fade">
                                      <p:cBhvr>
                                        <p:cTn id="74"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animBg="1"/>
      <p:bldP spid="2" grpId="0" animBg="1"/>
      <p:bldP spid="6" grpId="0" animBg="1"/>
      <p:bldP spid="14" grpId="0" animBg="1"/>
      <p:bldP spid="15" grpId="0" animBg="1"/>
      <p:bldP spid="16" grpId="0" animBg="1"/>
      <p:bldP spid="19" grpId="0" animBg="1"/>
      <p:bldP spid="27" grpId="0" animBg="1"/>
      <p:bldP spid="34" grpId="0" animBg="1"/>
      <p:bldP spid="2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3568" y="1329822"/>
            <a:ext cx="4608512" cy="258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err="1" smtClean="0"/>
              <a:t>tjumain.tex</a:t>
            </a:r>
            <a:r>
              <a:rPr lang="en-US" altLang="zh-CN" dirty="0" smtClean="0"/>
              <a:t> </a:t>
            </a:r>
            <a:r>
              <a:rPr lang="zh-CN" altLang="en-US" dirty="0" smtClean="0"/>
              <a:t>文件中第</a:t>
            </a:r>
            <a:r>
              <a:rPr lang="en-US" altLang="zh-CN" dirty="0" smtClean="0"/>
              <a:t>12</a:t>
            </a:r>
            <a:r>
              <a:rPr lang="zh-CN" altLang="en-US" dirty="0" smtClean="0"/>
              <a:t>行</a:t>
            </a:r>
            <a:endParaRPr lang="en-US" altLang="zh-CN" dirty="0" smtClean="0"/>
          </a:p>
          <a:p>
            <a:r>
              <a:rPr lang="zh-CN" altLang="en-US" dirty="0" smtClean="0"/>
              <a:t>双击</a:t>
            </a:r>
            <a:r>
              <a:rPr lang="en-US" altLang="zh-CN" dirty="0" smtClean="0"/>
              <a:t>\</a:t>
            </a:r>
            <a:r>
              <a:rPr lang="en-US" altLang="zh-CN" u="sng" dirty="0" smtClean="0"/>
              <a:t>input</a:t>
            </a:r>
            <a:r>
              <a:rPr lang="zh-CN" altLang="en-US" dirty="0" smtClean="0"/>
              <a:t> 编辑作者的：</a:t>
            </a:r>
            <a:endParaRPr lang="en-US" altLang="zh-CN" dirty="0" smtClean="0"/>
          </a:p>
          <a:p>
            <a:r>
              <a:rPr lang="zh-CN" altLang="en-US" b="1" dirty="0" smtClean="0"/>
              <a:t>毕业年份 </a:t>
            </a:r>
            <a:endParaRPr lang="en-US" altLang="zh-CN" b="1" dirty="0" smtClean="0"/>
          </a:p>
          <a:p>
            <a:r>
              <a:rPr lang="zh-CN" altLang="en-US" b="1" dirty="0" smtClean="0"/>
              <a:t>论文标题</a:t>
            </a:r>
            <a:endParaRPr lang="en-US" altLang="zh-CN" b="1" dirty="0" smtClean="0"/>
          </a:p>
          <a:p>
            <a:r>
              <a:rPr lang="zh-CN" altLang="en-US" b="1" dirty="0"/>
              <a:t>隶属</a:t>
            </a:r>
            <a:r>
              <a:rPr lang="zh-CN" altLang="en-US" b="1" dirty="0" smtClean="0"/>
              <a:t>学院（学部）</a:t>
            </a:r>
            <a:r>
              <a:rPr lang="zh-CN" altLang="en-US" b="1" dirty="0"/>
              <a:t>、</a:t>
            </a:r>
            <a:r>
              <a:rPr lang="zh-CN" altLang="en-US" b="1" dirty="0" smtClean="0"/>
              <a:t>专业名称</a:t>
            </a:r>
            <a:endParaRPr lang="en-US" altLang="zh-CN" b="1" dirty="0" smtClean="0"/>
          </a:p>
          <a:p>
            <a:r>
              <a:rPr lang="zh-CN" altLang="en-US" b="1" dirty="0" smtClean="0"/>
              <a:t>入学年份</a:t>
            </a:r>
            <a:endParaRPr lang="en-US" altLang="zh-CN" b="1" dirty="0" smtClean="0"/>
          </a:p>
          <a:p>
            <a:r>
              <a:rPr lang="zh-CN" altLang="en-US" b="1" dirty="0" smtClean="0"/>
              <a:t>姓名</a:t>
            </a:r>
            <a:r>
              <a:rPr lang="zh-CN" altLang="en-US" b="1" dirty="0"/>
              <a:t>、</a:t>
            </a:r>
            <a:r>
              <a:rPr lang="zh-CN" altLang="en-US" b="1" dirty="0" smtClean="0"/>
              <a:t>学号</a:t>
            </a:r>
            <a:endParaRPr lang="en-US" altLang="zh-CN" b="1" dirty="0" smtClean="0"/>
          </a:p>
          <a:p>
            <a:r>
              <a:rPr lang="zh-CN" altLang="en-US" b="1" dirty="0" smtClean="0"/>
              <a:t>导师姓名、职称</a:t>
            </a:r>
            <a:endParaRPr lang="en-US" altLang="zh-CN" b="1" dirty="0" smtClean="0"/>
          </a:p>
          <a:p>
            <a:r>
              <a:rPr lang="zh-CN" altLang="en-US" b="1" dirty="0"/>
              <a:t>中英文摘要</a:t>
            </a:r>
            <a:endParaRPr lang="en-US" altLang="zh-CN" b="1" dirty="0" smtClean="0"/>
          </a:p>
        </p:txBody>
      </p:sp>
      <p:sp>
        <p:nvSpPr>
          <p:cNvPr id="8" name="TextBox 7"/>
          <p:cNvSpPr txBox="1"/>
          <p:nvPr/>
        </p:nvSpPr>
        <p:spPr>
          <a:xfrm>
            <a:off x="683568" y="3934797"/>
            <a:ext cx="3191724"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第</a:t>
            </a:r>
            <a:r>
              <a:rPr lang="en-US" altLang="zh-CN" dirty="0" smtClean="0"/>
              <a:t>37-42</a:t>
            </a:r>
            <a:r>
              <a:rPr lang="zh-CN" altLang="en-US" dirty="0" smtClean="0"/>
              <a:t>行，双击</a:t>
            </a:r>
            <a:r>
              <a:rPr lang="en-US" altLang="zh-CN" dirty="0" smtClean="0"/>
              <a:t>\</a:t>
            </a:r>
            <a:r>
              <a:rPr lang="en-US" altLang="zh-CN" u="sng" dirty="0" smtClean="0"/>
              <a:t>include</a:t>
            </a:r>
            <a:r>
              <a:rPr lang="zh-CN" altLang="en-US" dirty="0" smtClean="0"/>
              <a:t> </a:t>
            </a:r>
            <a:endParaRPr lang="en-US" altLang="zh-CN" dirty="0" smtClean="0"/>
          </a:p>
          <a:p>
            <a:r>
              <a:rPr lang="zh-CN" altLang="en-US" dirty="0" smtClean="0"/>
              <a:t>编辑毕业论文的正文内容</a:t>
            </a:r>
            <a:endParaRPr lang="en-US" altLang="zh-CN" dirty="0" smtClean="0"/>
          </a:p>
        </p:txBody>
      </p:sp>
      <p:sp>
        <p:nvSpPr>
          <p:cNvPr id="11" name="TextBox 10"/>
          <p:cNvSpPr txBox="1"/>
          <p:nvPr/>
        </p:nvSpPr>
        <p:spPr>
          <a:xfrm>
            <a:off x="683568" y="5590981"/>
            <a:ext cx="3191724"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第</a:t>
            </a:r>
            <a:r>
              <a:rPr lang="en-US" altLang="zh-CN" dirty="0" smtClean="0"/>
              <a:t>54</a:t>
            </a:r>
            <a:r>
              <a:rPr lang="zh-CN" altLang="en-US" dirty="0" smtClean="0"/>
              <a:t>行，双击</a:t>
            </a:r>
            <a:r>
              <a:rPr lang="en-US" altLang="zh-CN" dirty="0" smtClean="0"/>
              <a:t>\</a:t>
            </a:r>
            <a:r>
              <a:rPr lang="en-US" altLang="zh-CN" u="sng" dirty="0" smtClean="0"/>
              <a:t>include</a:t>
            </a:r>
            <a:r>
              <a:rPr lang="en-US" altLang="zh-CN" dirty="0" smtClean="0"/>
              <a:t> </a:t>
            </a:r>
            <a:r>
              <a:rPr lang="zh-CN" altLang="en-US" dirty="0" smtClean="0"/>
              <a:t>编辑致谢内容</a:t>
            </a:r>
            <a:endParaRPr lang="en-US" altLang="zh-CN" dirty="0" smtClean="0"/>
          </a:p>
        </p:txBody>
      </p:sp>
      <p:sp>
        <p:nvSpPr>
          <p:cNvPr id="3" name="TextBox 2"/>
          <p:cNvSpPr txBox="1"/>
          <p:nvPr/>
        </p:nvSpPr>
        <p:spPr>
          <a:xfrm>
            <a:off x="683568" y="4581128"/>
            <a:ext cx="3191724" cy="923330"/>
          </a:xfrm>
          <a:prstGeom prst="rect">
            <a:avLst/>
          </a:prstGeom>
          <a:noFill/>
        </p:spPr>
        <p:txBody>
          <a:bodyPr wrap="square" rtlCol="0">
            <a:spAutoFit/>
          </a:bodyPr>
          <a:lstStyle/>
          <a:p>
            <a:r>
              <a:rPr lang="zh-CN" altLang="en-US" dirty="0" smtClean="0"/>
              <a:t>第</a:t>
            </a:r>
            <a:r>
              <a:rPr lang="en-US" altLang="zh-CN" dirty="0" smtClean="0"/>
              <a:t>51</a:t>
            </a:r>
            <a:r>
              <a:rPr lang="zh-CN" altLang="en-US" dirty="0" smtClean="0"/>
              <a:t>行，使用</a:t>
            </a:r>
            <a:r>
              <a:rPr lang="en-US" altLang="zh-CN" dirty="0" err="1" smtClean="0">
                <a:solidFill>
                  <a:srgbClr val="FF0000"/>
                </a:solidFill>
              </a:rPr>
              <a:t>Editplus</a:t>
            </a:r>
            <a:r>
              <a:rPr lang="zh-CN" altLang="en-US" dirty="0" smtClean="0"/>
              <a:t>打开</a:t>
            </a:r>
            <a:endParaRPr lang="en-US" altLang="zh-CN" dirty="0" smtClean="0"/>
          </a:p>
          <a:p>
            <a:r>
              <a:rPr lang="en-US" altLang="zh-CN" dirty="0" err="1" smtClean="0"/>
              <a:t>reference.bib</a:t>
            </a:r>
            <a:r>
              <a:rPr lang="en-US" altLang="zh-CN" dirty="0" smtClean="0"/>
              <a:t> </a:t>
            </a:r>
            <a:r>
              <a:rPr lang="zh-CN" altLang="en-US" dirty="0" smtClean="0"/>
              <a:t>文件，加入摘要信息。</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022" y="1397753"/>
            <a:ext cx="3297426" cy="3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232" y="2702908"/>
            <a:ext cx="3941216" cy="168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4846800"/>
            <a:ext cx="5839010" cy="106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152392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500"/>
                                        <p:tgtEl>
                                          <p:spTgt spid="20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2052"/>
                                        </p:tgtEl>
                                        <p:attrNameLst>
                                          <p:attrName>style.visibility</p:attrName>
                                        </p:attrNameLst>
                                      </p:cBhvr>
                                      <p:to>
                                        <p:strVal val="visible"/>
                                      </p:to>
                                    </p:set>
                                    <p:animEffect transition="in" filter="fade">
                                      <p:cBhvr>
                                        <p:cTn id="26" dur="500"/>
                                        <p:tgtEl>
                                          <p:spTgt spid="20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23850" y="1339850"/>
            <a:ext cx="460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Times New Roman" pitchFamily="18" charset="0"/>
              </a:rPr>
              <a:t>含有中文的模板源文件基本格式</a:t>
            </a:r>
          </a:p>
        </p:txBody>
      </p:sp>
      <p:sp>
        <p:nvSpPr>
          <p:cNvPr id="14340" name="Text Box 4"/>
          <p:cNvSpPr txBox="1">
            <a:spLocks noChangeArrowheads="1"/>
          </p:cNvSpPr>
          <p:nvPr/>
        </p:nvSpPr>
        <p:spPr bwMode="auto">
          <a:xfrm>
            <a:off x="428625" y="2060575"/>
            <a:ext cx="4968027" cy="4124206"/>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cs typeface="Arial" charset="0"/>
              </a:rPr>
              <a:t>% !Mode:: "TeX:UTF-8"</a:t>
            </a:r>
          </a:p>
          <a:p>
            <a:pPr eaLnBrk="1" hangingPunct="1"/>
            <a:r>
              <a:rPr lang="zh-CN" altLang="en-US" dirty="0">
                <a:solidFill>
                  <a:srgbClr val="FF0000"/>
                </a:solidFill>
              </a:rPr>
              <a:t>%文档默认使用UTF-8的格式打开，避免乱码。</a:t>
            </a:r>
            <a:endParaRPr lang="zh-CN" altLang="en-US" sz="2000" dirty="0">
              <a:solidFill>
                <a:srgbClr val="FF0000"/>
              </a:solidFill>
              <a:cs typeface="Arial" charset="0"/>
            </a:endParaRPr>
          </a:p>
          <a:p>
            <a:pPr eaLnBrk="1" hangingPunct="1"/>
            <a:r>
              <a:rPr lang="zh-CN" altLang="en-US" dirty="0">
                <a:cs typeface="Arial" charset="0"/>
              </a:rPr>
              <a:t>\documentclass[12pt,openany</a:t>
            </a:r>
            <a:r>
              <a:rPr lang="zh-CN" altLang="en-US" dirty="0" smtClean="0">
                <a:cs typeface="Arial" charset="0"/>
              </a:rPr>
              <a:t>,</a:t>
            </a:r>
            <a:r>
              <a:rPr lang="en-US" altLang="zh-CN" dirty="0">
                <a:cs typeface="Arial" charset="0"/>
              </a:rPr>
              <a:t>one</a:t>
            </a:r>
            <a:r>
              <a:rPr lang="zh-CN" altLang="en-US" dirty="0" smtClean="0">
                <a:cs typeface="Arial" charset="0"/>
              </a:rPr>
              <a:t>side</a:t>
            </a:r>
            <a:r>
              <a:rPr lang="zh-CN" altLang="en-US" dirty="0">
                <a:cs typeface="Arial" charset="0"/>
              </a:rPr>
              <a:t>]{book}</a:t>
            </a:r>
          </a:p>
          <a:p>
            <a:pPr eaLnBrk="1" hangingPunct="1"/>
            <a:endParaRPr lang="zh-CN" altLang="en-US" sz="2000" dirty="0">
              <a:cs typeface="Arial" charset="0"/>
            </a:endParaRPr>
          </a:p>
          <a:p>
            <a:pPr eaLnBrk="1" hangingPunct="1"/>
            <a:r>
              <a:rPr lang="en-US" altLang="zh-CN" dirty="0" smtClean="0">
                <a:cs typeface="Arial" charset="0"/>
              </a:rPr>
              <a:t>\</a:t>
            </a:r>
            <a:r>
              <a:rPr lang="en-US" altLang="zh-CN" dirty="0" err="1" smtClean="0">
                <a:cs typeface="Arial" charset="0"/>
              </a:rPr>
              <a:t>usepackage</a:t>
            </a:r>
            <a:r>
              <a:rPr lang="en-US" altLang="zh-CN" dirty="0" smtClean="0">
                <a:cs typeface="Arial" charset="0"/>
              </a:rPr>
              <a:t>[UTF8]{</a:t>
            </a:r>
            <a:r>
              <a:rPr lang="en-US" altLang="zh-CN" dirty="0" err="1" smtClean="0">
                <a:cs typeface="Arial" charset="0"/>
              </a:rPr>
              <a:t>ctex</a:t>
            </a:r>
            <a:r>
              <a:rPr lang="en-US" altLang="zh-CN" dirty="0" smtClean="0">
                <a:cs typeface="Arial" charset="0"/>
              </a:rPr>
              <a:t>} </a:t>
            </a:r>
            <a:r>
              <a:rPr lang="zh-CN" altLang="en-US" dirty="0" smtClean="0">
                <a:solidFill>
                  <a:srgbClr val="FF0000"/>
                </a:solidFill>
              </a:rPr>
              <a:t>%</a:t>
            </a:r>
            <a:r>
              <a:rPr lang="zh-CN" altLang="en-US" dirty="0">
                <a:solidFill>
                  <a:srgbClr val="FF0000"/>
                </a:solidFill>
              </a:rPr>
              <a:t>中文宏包</a:t>
            </a:r>
            <a:endParaRPr lang="zh-CN" altLang="en-US" dirty="0">
              <a:solidFill>
                <a:srgbClr val="FF0000"/>
              </a:solidFill>
              <a:cs typeface="Arial" charset="0"/>
            </a:endParaRPr>
          </a:p>
          <a:p>
            <a:pPr eaLnBrk="1" hangingPunct="1"/>
            <a:endParaRPr lang="zh-CN" altLang="en-US" sz="2000" dirty="0">
              <a:solidFill>
                <a:srgbClr val="FF0000"/>
              </a:solidFill>
              <a:cs typeface="Arial" charset="0"/>
            </a:endParaRPr>
          </a:p>
          <a:p>
            <a:pPr eaLnBrk="1" hangingPunct="1"/>
            <a:endParaRPr lang="en-US" altLang="zh-CN" dirty="0" smtClean="0">
              <a:cs typeface="Arial" charset="0"/>
            </a:endParaRPr>
          </a:p>
          <a:p>
            <a:pPr eaLnBrk="1" hangingPunct="1"/>
            <a:r>
              <a:rPr lang="zh-CN" altLang="en-US" dirty="0" smtClean="0">
                <a:cs typeface="Arial" charset="0"/>
              </a:rPr>
              <a:t>\begin</a:t>
            </a:r>
            <a:r>
              <a:rPr lang="zh-CN" altLang="en-US" dirty="0">
                <a:cs typeface="Arial" charset="0"/>
              </a:rPr>
              <a:t>{document}</a:t>
            </a:r>
            <a:r>
              <a:rPr lang="zh-CN" altLang="en-US" dirty="0"/>
              <a:t>        </a:t>
            </a:r>
            <a:r>
              <a:rPr lang="zh-CN" altLang="en-US" dirty="0">
                <a:solidFill>
                  <a:srgbClr val="FF0000"/>
                </a:solidFill>
              </a:rPr>
              <a:t>%document环境</a:t>
            </a:r>
            <a:endParaRPr lang="zh-CN" altLang="en-US" dirty="0">
              <a:solidFill>
                <a:srgbClr val="FF0000"/>
              </a:solidFill>
              <a:cs typeface="Arial" charset="0"/>
            </a:endParaRPr>
          </a:p>
          <a:p>
            <a:pPr eaLnBrk="1" hangingPunct="1"/>
            <a:r>
              <a:rPr lang="zh-CN" altLang="en-US" dirty="0">
                <a:cs typeface="Arial" charset="0"/>
              </a:rPr>
              <a:t>\begin{CJK*}{UTF8}{song}</a:t>
            </a:r>
            <a:r>
              <a:rPr lang="zh-CN" altLang="en-US" dirty="0"/>
              <a:t> </a:t>
            </a:r>
            <a:r>
              <a:rPr lang="zh-CN" altLang="en-US" dirty="0">
                <a:solidFill>
                  <a:srgbClr val="FF0000"/>
                </a:solidFill>
              </a:rPr>
              <a:t>%CJK*环境</a:t>
            </a:r>
            <a:endParaRPr lang="zh-CN" altLang="en-US" dirty="0">
              <a:solidFill>
                <a:srgbClr val="FF0000"/>
              </a:solidFill>
              <a:cs typeface="Arial" charset="0"/>
            </a:endParaRPr>
          </a:p>
          <a:p>
            <a:pPr eaLnBrk="1" hangingPunct="1"/>
            <a:endParaRPr lang="zh-CN" altLang="en-US" sz="2000" dirty="0">
              <a:solidFill>
                <a:srgbClr val="FF0000"/>
              </a:solidFill>
              <a:cs typeface="Arial" charset="0"/>
            </a:endParaRPr>
          </a:p>
          <a:p>
            <a:pPr eaLnBrk="1" hangingPunct="1"/>
            <a:r>
              <a:rPr lang="zh-CN" altLang="en-US" dirty="0">
                <a:cs typeface="Arial" charset="0"/>
              </a:rPr>
              <a:t>欢迎</a:t>
            </a:r>
            <a:r>
              <a:rPr lang="zh-CN" altLang="en-US" dirty="0" smtClean="0">
                <a:cs typeface="Arial" charset="0"/>
              </a:rPr>
              <a:t>使用</a:t>
            </a:r>
            <a:r>
              <a:rPr lang="zh-CN" altLang="en-US" dirty="0">
                <a:cs typeface="Arial" charset="0"/>
              </a:rPr>
              <a:t>天津大学</a:t>
            </a:r>
            <a:r>
              <a:rPr lang="zh-CN" altLang="en-US" dirty="0" smtClean="0">
                <a:cs typeface="Arial" charset="0"/>
              </a:rPr>
              <a:t>学位</a:t>
            </a:r>
            <a:r>
              <a:rPr lang="zh-CN" altLang="en-US" dirty="0">
                <a:cs typeface="Arial" charset="0"/>
              </a:rPr>
              <a:t>论文</a:t>
            </a:r>
            <a:r>
              <a:rPr lang="zh-CN" altLang="en-US" dirty="0" smtClean="0">
                <a:cs typeface="Arial" charset="0"/>
              </a:rPr>
              <a:t>~</a:t>
            </a:r>
            <a:r>
              <a:rPr lang="zh-CN" altLang="en-US" dirty="0" smtClean="0"/>
              <a:t>\</a:t>
            </a:r>
            <a:r>
              <a:rPr lang="zh-CN" altLang="en-US" dirty="0" smtClean="0">
                <a:cs typeface="Arial" charset="0"/>
              </a:rPr>
              <a:t>LaTeX</a:t>
            </a:r>
            <a:r>
              <a:rPr lang="en-US" altLang="zh-CN" dirty="0" smtClean="0">
                <a:cs typeface="Arial" charset="0"/>
              </a:rPr>
              <a:t>~</a:t>
            </a:r>
            <a:r>
              <a:rPr lang="zh-CN" altLang="en-US" dirty="0" smtClean="0">
                <a:cs typeface="Arial" charset="0"/>
              </a:rPr>
              <a:t>模板</a:t>
            </a:r>
            <a:r>
              <a:rPr lang="zh-CN" altLang="en-US" dirty="0">
                <a:cs typeface="Arial" charset="0"/>
              </a:rPr>
              <a:t>！</a:t>
            </a:r>
          </a:p>
          <a:p>
            <a:pPr eaLnBrk="1" hangingPunct="1"/>
            <a:endParaRPr lang="zh-CN" altLang="en-US" sz="2000" dirty="0">
              <a:cs typeface="Arial" charset="0"/>
            </a:endParaRPr>
          </a:p>
          <a:p>
            <a:pPr eaLnBrk="1" hangingPunct="1"/>
            <a:r>
              <a:rPr lang="zh-CN" altLang="en-US" dirty="0">
                <a:cs typeface="Arial" charset="0"/>
              </a:rPr>
              <a:t>\end{CJK*}</a:t>
            </a:r>
          </a:p>
          <a:p>
            <a:pPr eaLnBrk="1" hangingPunct="1"/>
            <a:r>
              <a:rPr lang="zh-CN" altLang="en-US" dirty="0">
                <a:cs typeface="Arial" charset="0"/>
              </a:rPr>
              <a:t>\end{document} </a:t>
            </a:r>
          </a:p>
        </p:txBody>
      </p:sp>
      <p:sp>
        <p:nvSpPr>
          <p:cNvPr id="14341" name="Line 5"/>
          <p:cNvSpPr>
            <a:spLocks noChangeShapeType="1"/>
          </p:cNvSpPr>
          <p:nvPr/>
        </p:nvSpPr>
        <p:spPr bwMode="auto">
          <a:xfrm flipH="1">
            <a:off x="428625" y="3138488"/>
            <a:ext cx="48990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6"/>
          <p:cNvSpPr>
            <a:spLocks noChangeShapeType="1"/>
          </p:cNvSpPr>
          <p:nvPr/>
        </p:nvSpPr>
        <p:spPr bwMode="auto">
          <a:xfrm flipH="1">
            <a:off x="431800" y="3911614"/>
            <a:ext cx="48958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Text Box 7"/>
          <p:cNvSpPr txBox="1">
            <a:spLocks noChangeArrowheads="1"/>
          </p:cNvSpPr>
          <p:nvPr/>
        </p:nvSpPr>
        <p:spPr bwMode="auto">
          <a:xfrm>
            <a:off x="4799013" y="3155950"/>
            <a:ext cx="4572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rPr>
              <a:t>导言区</a:t>
            </a:r>
          </a:p>
        </p:txBody>
      </p:sp>
      <p:sp>
        <p:nvSpPr>
          <p:cNvPr id="14344" name="Text Box 8"/>
          <p:cNvSpPr txBox="1">
            <a:spLocks noChangeArrowheads="1"/>
          </p:cNvSpPr>
          <p:nvPr/>
        </p:nvSpPr>
        <p:spPr bwMode="auto">
          <a:xfrm>
            <a:off x="4822825" y="4581525"/>
            <a:ext cx="4572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FF0000"/>
                </a:solidFill>
              </a:rPr>
              <a:t>正文区</a:t>
            </a:r>
          </a:p>
        </p:txBody>
      </p:sp>
      <p:sp>
        <p:nvSpPr>
          <p:cNvPr id="14345" name="Text Box 9"/>
          <p:cNvSpPr txBox="1">
            <a:spLocks noChangeArrowheads="1"/>
          </p:cNvSpPr>
          <p:nvPr/>
        </p:nvSpPr>
        <p:spPr bwMode="auto">
          <a:xfrm>
            <a:off x="5605463" y="1268760"/>
            <a:ext cx="3165475" cy="175101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latin typeface="Times New Roman" pitchFamily="18" charset="0"/>
              </a:rPr>
              <a:t>%为注释</a:t>
            </a:r>
            <a:r>
              <a:rPr lang="zh-CN" altLang="en-US" dirty="0" smtClean="0">
                <a:latin typeface="Times New Roman" pitchFamily="18" charset="0"/>
              </a:rPr>
              <a:t>符（和 </a:t>
            </a:r>
            <a:r>
              <a:rPr lang="en-US" altLang="zh-CN" dirty="0" err="1" smtClean="0">
                <a:latin typeface="Times New Roman" pitchFamily="18" charset="0"/>
              </a:rPr>
              <a:t>Matlab</a:t>
            </a:r>
            <a:r>
              <a:rPr lang="en-US" altLang="zh-CN" dirty="0" smtClean="0">
                <a:latin typeface="Times New Roman" pitchFamily="18" charset="0"/>
              </a:rPr>
              <a:t> </a:t>
            </a:r>
            <a:r>
              <a:rPr lang="zh-CN" altLang="en-US" dirty="0" smtClean="0">
                <a:latin typeface="Times New Roman" pitchFamily="18" charset="0"/>
              </a:rPr>
              <a:t>一样）</a:t>
            </a:r>
            <a:endParaRPr lang="zh-CN" altLang="en-US" dirty="0">
              <a:latin typeface="Times New Roman" pitchFamily="18" charset="0"/>
            </a:endParaRPr>
          </a:p>
          <a:p>
            <a:pPr algn="just" eaLnBrk="1" hangingPunct="1"/>
            <a:r>
              <a:rPr lang="zh-CN" altLang="en-US" dirty="0">
                <a:latin typeface="Times New Roman" pitchFamily="18" charset="0"/>
              </a:rPr>
              <a:t>以</a:t>
            </a:r>
            <a:r>
              <a:rPr lang="zh-CN" altLang="en-US" dirty="0"/>
              <a:t> \ </a:t>
            </a:r>
            <a:r>
              <a:rPr lang="zh-CN" altLang="en-US" dirty="0">
                <a:latin typeface="Times New Roman" pitchFamily="18" charset="0"/>
              </a:rPr>
              <a:t>开头的均为LaTeX命令，{参数}为命令的必要参数，</a:t>
            </a:r>
          </a:p>
          <a:p>
            <a:pPr algn="just" eaLnBrk="1" hangingPunct="1"/>
            <a:r>
              <a:rPr lang="zh-CN" altLang="en-US" dirty="0">
                <a:latin typeface="Times New Roman" pitchFamily="18" charset="0"/>
              </a:rPr>
              <a:t>[参数]为命令的可选参数。</a:t>
            </a:r>
          </a:p>
          <a:p>
            <a:pPr algn="just" eaLnBrk="1" hangingPunct="1"/>
            <a:r>
              <a:rPr lang="zh-CN" altLang="en-US" dirty="0"/>
              <a:t>\documentclass{book}</a:t>
            </a:r>
            <a:r>
              <a:rPr lang="zh-CN" altLang="en-US" dirty="0">
                <a:latin typeface="Times New Roman" pitchFamily="18" charset="0"/>
              </a:rPr>
              <a:t>用来定义文档类型为book类。</a:t>
            </a:r>
          </a:p>
        </p:txBody>
      </p:sp>
      <p:sp>
        <p:nvSpPr>
          <p:cNvPr id="14346" name="Text Box 10"/>
          <p:cNvSpPr txBox="1">
            <a:spLocks noChangeArrowheads="1"/>
          </p:cNvSpPr>
          <p:nvPr/>
        </p:nvSpPr>
        <p:spPr bwMode="auto">
          <a:xfrm>
            <a:off x="5592763" y="3140968"/>
            <a:ext cx="3165475" cy="14763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latin typeface="Times New Roman" pitchFamily="18" charset="0"/>
              </a:rPr>
              <a:t>导言区可放一些 全局控制命令，这里使用</a:t>
            </a:r>
            <a:r>
              <a:rPr lang="zh-CN" altLang="en-US" dirty="0"/>
              <a:t>\usepackage</a:t>
            </a:r>
            <a:r>
              <a:rPr lang="zh-CN" altLang="en-US" dirty="0">
                <a:latin typeface="Times New Roman" pitchFamily="18" charset="0"/>
              </a:rPr>
              <a:t>命令调用</a:t>
            </a:r>
            <a:r>
              <a:rPr lang="zh-CN" altLang="en-US" dirty="0" smtClean="0">
                <a:latin typeface="Times New Roman" pitchFamily="18" charset="0"/>
              </a:rPr>
              <a:t>了宏</a:t>
            </a:r>
            <a:r>
              <a:rPr lang="zh-CN" altLang="en-US" dirty="0">
                <a:latin typeface="Times New Roman" pitchFamily="18" charset="0"/>
              </a:rPr>
              <a:t>包，以实现某些特定功能。LaTeX宏包类似于</a:t>
            </a:r>
            <a:r>
              <a:rPr lang="zh-CN" altLang="en-US" dirty="0" smtClean="0">
                <a:latin typeface="Times New Roman" pitchFamily="18" charset="0"/>
              </a:rPr>
              <a:t>C</a:t>
            </a:r>
            <a:r>
              <a:rPr lang="en-US" altLang="zh-CN" dirty="0" smtClean="0">
                <a:latin typeface="Times New Roman" pitchFamily="18" charset="0"/>
              </a:rPr>
              <a:t>++</a:t>
            </a:r>
            <a:r>
              <a:rPr lang="zh-CN" altLang="en-US" dirty="0">
                <a:latin typeface="Times New Roman" pitchFamily="18" charset="0"/>
              </a:rPr>
              <a:t>中</a:t>
            </a:r>
            <a:r>
              <a:rPr lang="zh-CN" altLang="en-US" dirty="0" smtClean="0">
                <a:latin typeface="Times New Roman" pitchFamily="18" charset="0"/>
              </a:rPr>
              <a:t>的.h后缀头文件</a:t>
            </a:r>
            <a:r>
              <a:rPr lang="zh-CN" altLang="en-US" dirty="0">
                <a:latin typeface="Times New Roman" pitchFamily="18" charset="0"/>
              </a:rPr>
              <a:t>。</a:t>
            </a:r>
          </a:p>
        </p:txBody>
      </p:sp>
      <p:sp>
        <p:nvSpPr>
          <p:cNvPr id="14347" name="Text Box 11"/>
          <p:cNvSpPr txBox="1">
            <a:spLocks noChangeArrowheads="1"/>
          </p:cNvSpPr>
          <p:nvPr/>
        </p:nvSpPr>
        <p:spPr bwMode="auto">
          <a:xfrm>
            <a:off x="5581650" y="4725144"/>
            <a:ext cx="3167063" cy="9271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latin typeface="Times New Roman" pitchFamily="18" charset="0"/>
              </a:rPr>
              <a:t>正文区的document环境为正文环境，CJK*环境为中文环境，正文中可以使用汉字。</a:t>
            </a:r>
          </a:p>
        </p:txBody>
      </p:sp>
      <p:sp>
        <p:nvSpPr>
          <p:cNvPr id="12" name="Text Box 11"/>
          <p:cNvSpPr txBox="1">
            <a:spLocks noChangeArrowheads="1"/>
          </p:cNvSpPr>
          <p:nvPr/>
        </p:nvSpPr>
        <p:spPr bwMode="auto">
          <a:xfrm>
            <a:off x="5580112" y="5753844"/>
            <a:ext cx="3167063" cy="64633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smtClean="0">
                <a:latin typeface="Times New Roman" pitchFamily="18" charset="0"/>
              </a:rPr>
              <a:t>最后将文件另存为</a:t>
            </a:r>
            <a:r>
              <a:rPr lang="en-US" altLang="zh-CN" dirty="0" smtClean="0">
                <a:latin typeface="Times New Roman" pitchFamily="18" charset="0"/>
              </a:rPr>
              <a:t>UTF-8</a:t>
            </a:r>
            <a:r>
              <a:rPr lang="zh-CN" altLang="en-US" dirty="0" smtClean="0">
                <a:latin typeface="Times New Roman" pitchFamily="18" charset="0"/>
              </a:rPr>
              <a:t>格式，</a:t>
            </a:r>
            <a:endParaRPr lang="en-US" altLang="zh-CN" dirty="0" smtClean="0">
              <a:latin typeface="Times New Roman" pitchFamily="18" charset="0"/>
            </a:endParaRPr>
          </a:p>
          <a:p>
            <a:pPr algn="just" eaLnBrk="1" hangingPunct="1"/>
            <a:r>
              <a:rPr lang="zh-CN" altLang="en-US" dirty="0" smtClean="0">
                <a:latin typeface="Times New Roman" pitchFamily="18" charset="0"/>
              </a:rPr>
              <a:t>否则编译通不过。</a:t>
            </a:r>
            <a:endParaRPr lang="zh-CN" altLang="en-US" dirty="0">
              <a:latin typeface="Times New Roman" pitchFamily="18" charset="0"/>
            </a:endParaRPr>
          </a:p>
        </p:txBody>
      </p:sp>
      <p:sp>
        <p:nvSpPr>
          <p:cNvPr id="16"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4131792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628775"/>
            <a:ext cx="4206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solidFill>
                  <a:srgbClr val="FF0000"/>
                </a:solidFill>
                <a:latin typeface="Times New Roman" pitchFamily="18" charset="0"/>
              </a:rPr>
              <a:t>正文书写需要</a:t>
            </a:r>
            <a:r>
              <a:rPr lang="zh-CN" altLang="en-US" sz="2400" b="1" dirty="0">
                <a:solidFill>
                  <a:srgbClr val="FF0000"/>
                </a:solidFill>
                <a:latin typeface="Times New Roman" pitchFamily="18" charset="0"/>
              </a:rPr>
              <a:t>注意</a:t>
            </a:r>
            <a:r>
              <a:rPr lang="zh-CN" altLang="en-US" sz="2400" b="1" dirty="0" smtClean="0">
                <a:solidFill>
                  <a:srgbClr val="FF0000"/>
                </a:solidFill>
                <a:latin typeface="Times New Roman" pitchFamily="18" charset="0"/>
              </a:rPr>
              <a:t>的几个</a:t>
            </a:r>
            <a:r>
              <a:rPr lang="zh-CN" altLang="en-US" sz="2400" b="1" dirty="0">
                <a:solidFill>
                  <a:srgbClr val="FF0000"/>
                </a:solidFill>
                <a:latin typeface="Times New Roman" pitchFamily="18" charset="0"/>
              </a:rPr>
              <a:t>问题</a:t>
            </a:r>
          </a:p>
        </p:txBody>
      </p:sp>
      <p:sp>
        <p:nvSpPr>
          <p:cNvPr id="15364" name="Text Box 4"/>
          <p:cNvSpPr txBox="1">
            <a:spLocks noChangeArrowheads="1"/>
          </p:cNvSpPr>
          <p:nvPr/>
        </p:nvSpPr>
        <p:spPr bwMode="auto">
          <a:xfrm>
            <a:off x="827088" y="2420938"/>
            <a:ext cx="748982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buSzPct val="100000"/>
              <a:buFont typeface="Wingdings" pitchFamily="2" charset="2"/>
              <a:buChar char="Ø"/>
            </a:pPr>
            <a:r>
              <a:rPr lang="zh-CN" altLang="en-US" sz="2000" dirty="0">
                <a:latin typeface="Times New Roman" pitchFamily="18" charset="0"/>
              </a:rPr>
              <a:t>LaTeX源文件中，当使用CJK*环境时，汉字和中文标点之后的空格都将被忽略掉，外文字符、符号和数字之后的若干空格都被看做是一个空格</a:t>
            </a:r>
            <a:r>
              <a:rPr lang="zh-CN" altLang="en-US" sz="2000" dirty="0" smtClean="0">
                <a:latin typeface="Times New Roman" pitchFamily="18" charset="0"/>
              </a:rPr>
              <a:t>。</a:t>
            </a:r>
            <a:endParaRPr lang="en-US" altLang="zh-CN" sz="2000" dirty="0" smtClean="0">
              <a:latin typeface="Times New Roman" pitchFamily="18" charset="0"/>
            </a:endParaRPr>
          </a:p>
          <a:p>
            <a:pPr algn="just" eaLnBrk="1" hangingPunct="1">
              <a:buSzPct val="100000"/>
            </a:pPr>
            <a:endParaRPr lang="zh-CN" altLang="en-US" sz="2000" dirty="0">
              <a:latin typeface="Times New Roman" pitchFamily="18" charset="0"/>
            </a:endParaRPr>
          </a:p>
          <a:p>
            <a:pPr algn="just" eaLnBrk="1" hangingPunct="1">
              <a:buSzPct val="100000"/>
              <a:buFont typeface="Wingdings" pitchFamily="2" charset="2"/>
              <a:buChar char="Ø"/>
            </a:pPr>
            <a:r>
              <a:rPr lang="zh-CN" altLang="en-US" sz="2000" dirty="0">
                <a:latin typeface="Times New Roman" pitchFamily="18" charset="0"/>
              </a:rPr>
              <a:t>因此需要在外文字符、符号、数字与汉字之间添加一个space键空格，在汉字与外文字符、符号、数字之间添加~符号，以使得排版更匀称。</a:t>
            </a:r>
          </a:p>
          <a:p>
            <a:pPr algn="just" eaLnBrk="1" hangingPunct="1">
              <a:buSzPct val="100000"/>
              <a:buFont typeface="Wingdings" pitchFamily="2" charset="2"/>
              <a:buChar char="Ø"/>
            </a:pPr>
            <a:endParaRPr lang="zh-CN" altLang="en-US" sz="2400" dirty="0">
              <a:latin typeface="Times New Roman" pitchFamily="18" charset="0"/>
            </a:endParaRPr>
          </a:p>
          <a:p>
            <a:pPr algn="just" eaLnBrk="1" hangingPunct="1">
              <a:buSzPct val="100000"/>
              <a:buFont typeface="Wingdings" pitchFamily="2" charset="2"/>
              <a:buChar char="Ø"/>
            </a:pPr>
            <a:r>
              <a:rPr lang="zh-CN" altLang="en-US" sz="2000" dirty="0">
                <a:latin typeface="Times New Roman" pitchFamily="18" charset="0"/>
              </a:rPr>
              <a:t>在LaTeX源文件中键入单个回车不能分段，它仅相当于一个space键空格；若要开始新的段落，则在分段处</a:t>
            </a:r>
            <a:r>
              <a:rPr lang="zh-CN" altLang="en-US" sz="2000" dirty="0"/>
              <a:t>需要</a:t>
            </a:r>
            <a:r>
              <a:rPr lang="zh-CN" altLang="en-US" sz="2000" dirty="0">
                <a:latin typeface="Times New Roman" pitchFamily="18" charset="0"/>
              </a:rPr>
              <a:t>键入两次及以上次回车，即在源文件中出现若干个空行。</a:t>
            </a:r>
          </a:p>
        </p:txBody>
      </p:sp>
      <p:sp>
        <p:nvSpPr>
          <p:cNvPr id="8"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673925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1783556" y="1844675"/>
            <a:ext cx="7056759" cy="1754326"/>
          </a:xfrm>
          <a:prstGeom prst="rect">
            <a:avLst/>
          </a:prstGeom>
          <a:solidFill>
            <a:srgbClr val="FFFF00"/>
          </a:solidFill>
          <a:ln w="12700">
            <a:solidFill>
              <a:srgbClr val="FFFF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smtClean="0"/>
              <a:t>欢迎使用天津大学学位</a:t>
            </a:r>
            <a:r>
              <a:rPr lang="zh-CN" altLang="en-US" b="1" dirty="0"/>
              <a:t>论文~\LaTeX~模板！</a:t>
            </a:r>
            <a:r>
              <a:rPr lang="zh-CN" altLang="en-US" b="1" dirty="0">
                <a:solidFill>
                  <a:srgbClr val="FF0000"/>
                </a:solidFill>
              </a:rPr>
              <a:t>%英文字母处间距合适</a:t>
            </a:r>
          </a:p>
          <a:p>
            <a:pPr eaLnBrk="1" hangingPunct="1"/>
            <a:endParaRPr lang="zh-CN" altLang="en-US" b="1" dirty="0">
              <a:solidFill>
                <a:srgbClr val="FF0000"/>
              </a:solidFill>
            </a:endParaRPr>
          </a:p>
          <a:p>
            <a:pPr eaLnBrk="1" hangingPunct="1"/>
            <a:r>
              <a:rPr lang="zh-CN" altLang="en-US" b="1" dirty="0"/>
              <a:t>欢迎</a:t>
            </a:r>
            <a:r>
              <a:rPr lang="zh-CN" altLang="en-US" b="1" dirty="0" smtClean="0"/>
              <a:t>使用天津大学学位论文</a:t>
            </a:r>
            <a:r>
              <a:rPr lang="en-US" altLang="zh-CN" b="1" dirty="0" smtClean="0"/>
              <a:t>\</a:t>
            </a:r>
            <a:r>
              <a:rPr lang="zh-CN" altLang="en-US" b="1" dirty="0" smtClean="0"/>
              <a:t>LaTeX</a:t>
            </a:r>
            <a:r>
              <a:rPr lang="zh-CN" altLang="en-US" b="1" dirty="0"/>
              <a:t>模板！     </a:t>
            </a:r>
            <a:r>
              <a:rPr lang="zh-CN" altLang="en-US" b="1" dirty="0" smtClean="0"/>
              <a:t> </a:t>
            </a:r>
            <a:r>
              <a:rPr lang="zh-CN" altLang="en-US" b="1" dirty="0" smtClean="0">
                <a:solidFill>
                  <a:srgbClr val="FF0000"/>
                </a:solidFill>
              </a:rPr>
              <a:t>%</a:t>
            </a:r>
            <a:r>
              <a:rPr lang="zh-CN" altLang="en-US" b="1" dirty="0">
                <a:solidFill>
                  <a:srgbClr val="FF0000"/>
                </a:solidFill>
              </a:rPr>
              <a:t>英文字母</a:t>
            </a:r>
            <a:r>
              <a:rPr lang="zh-CN" altLang="en-US" b="1" dirty="0" smtClean="0">
                <a:solidFill>
                  <a:srgbClr val="FF0000"/>
                </a:solidFill>
              </a:rPr>
              <a:t>处过于紧凑</a:t>
            </a:r>
            <a:endParaRPr lang="zh-CN" altLang="en-US" b="1" dirty="0">
              <a:solidFill>
                <a:srgbClr val="FF0000"/>
              </a:solidFill>
            </a:endParaRPr>
          </a:p>
          <a:p>
            <a:pPr eaLnBrk="1" hangingPunct="1"/>
            <a:endParaRPr lang="zh-CN" altLang="en-US" b="1" dirty="0">
              <a:solidFill>
                <a:srgbClr val="FF0000"/>
              </a:solidFill>
            </a:endParaRPr>
          </a:p>
          <a:p>
            <a:pPr eaLnBrk="1" hangingPunct="1"/>
            <a:r>
              <a:rPr lang="zh-CN" altLang="en-US" b="1" dirty="0"/>
              <a:t>欢迎</a:t>
            </a:r>
            <a:r>
              <a:rPr lang="zh-CN" altLang="en-US" b="1" dirty="0" smtClean="0"/>
              <a:t>使用天津大学学位</a:t>
            </a:r>
            <a:r>
              <a:rPr lang="zh-CN" altLang="en-US" b="1" dirty="0"/>
              <a:t>论文</a:t>
            </a:r>
            <a:r>
              <a:rPr lang="zh-CN" altLang="en-US" b="1" dirty="0" smtClean="0"/>
              <a:t>~</a:t>
            </a:r>
            <a:r>
              <a:rPr lang="en-US" altLang="zh-CN" b="1" dirty="0" smtClean="0"/>
              <a:t>\</a:t>
            </a:r>
            <a:r>
              <a:rPr lang="zh-CN" altLang="en-US" b="1" dirty="0" smtClean="0"/>
              <a:t>LaTeX</a:t>
            </a:r>
            <a:r>
              <a:rPr lang="en-US" altLang="zh-CN" b="1" dirty="0" smtClean="0"/>
              <a:t>~</a:t>
            </a:r>
            <a:r>
              <a:rPr lang="zh-CN" altLang="en-US" b="1" dirty="0" smtClean="0"/>
              <a:t>模板</a:t>
            </a:r>
            <a:r>
              <a:rPr lang="zh-CN" altLang="en-US" b="1" dirty="0"/>
              <a:t>！</a:t>
            </a:r>
          </a:p>
          <a:p>
            <a:pPr eaLnBrk="1" hangingPunct="1"/>
            <a:r>
              <a:rPr lang="zh-CN" altLang="en-US" b="1" dirty="0"/>
              <a:t>这样不能分段，和上述文字是一个段落。  </a:t>
            </a:r>
            <a:r>
              <a:rPr lang="zh-CN" altLang="en-US" b="1" dirty="0" smtClean="0"/>
              <a:t>    </a:t>
            </a:r>
            <a:r>
              <a:rPr lang="zh-CN" altLang="en-US" b="1" dirty="0" smtClean="0">
                <a:solidFill>
                  <a:srgbClr val="FF0000"/>
                </a:solidFill>
              </a:rPr>
              <a:t>%</a:t>
            </a:r>
            <a:r>
              <a:rPr lang="zh-CN" altLang="en-US" b="1" dirty="0">
                <a:solidFill>
                  <a:srgbClr val="FF0000"/>
                </a:solidFill>
              </a:rPr>
              <a:t>英文字母处间距合适</a:t>
            </a:r>
          </a:p>
        </p:txBody>
      </p:sp>
      <p:sp>
        <p:nvSpPr>
          <p:cNvPr id="16388" name="Text Box 4"/>
          <p:cNvSpPr txBox="1">
            <a:spLocks noChangeArrowheads="1"/>
          </p:cNvSpPr>
          <p:nvPr/>
        </p:nvSpPr>
        <p:spPr bwMode="auto">
          <a:xfrm>
            <a:off x="730250" y="17827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solidFill>
                  <a:srgbClr val="0000C0"/>
                </a:solidFill>
              </a:rPr>
              <a:t>源文件</a:t>
            </a:r>
          </a:p>
        </p:txBody>
      </p:sp>
      <p:sp>
        <p:nvSpPr>
          <p:cNvPr id="16390" name="Text Box 6"/>
          <p:cNvSpPr txBox="1">
            <a:spLocks noChangeArrowheads="1"/>
          </p:cNvSpPr>
          <p:nvPr/>
        </p:nvSpPr>
        <p:spPr bwMode="auto">
          <a:xfrm>
            <a:off x="803275" y="3897313"/>
            <a:ext cx="1960563"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C0"/>
                </a:solidFill>
              </a:rPr>
              <a:t>生成的文档效果</a:t>
            </a:r>
          </a:p>
        </p:txBody>
      </p:sp>
      <p:pic>
        <p:nvPicPr>
          <p:cNvPr id="2050" name="Picture 2"/>
          <p:cNvPicPr>
            <a:picLocks noChangeAspect="1" noChangeArrowheads="1"/>
          </p:cNvPicPr>
          <p:nvPr/>
        </p:nvPicPr>
        <p:blipFill>
          <a:blip r:embed="rId2"/>
          <a:srcRect/>
          <a:stretch>
            <a:fillRect/>
          </a:stretch>
        </p:blipFill>
        <p:spPr bwMode="auto">
          <a:xfrm>
            <a:off x="428596" y="4357694"/>
            <a:ext cx="8572528" cy="1357322"/>
          </a:xfrm>
          <a:prstGeom prst="rect">
            <a:avLst/>
          </a:prstGeom>
          <a:noFill/>
          <a:ln w="9525">
            <a:noFill/>
            <a:miter lim="800000"/>
            <a:headEnd/>
            <a:tailEnd/>
          </a:ln>
          <a:effectLst/>
        </p:spPr>
      </p:pic>
      <p:sp>
        <p:nvSpPr>
          <p:cNvPr id="8"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3858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682625" y="1412875"/>
            <a:ext cx="1327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rPr>
              <a:t>图片的插入</a:t>
            </a:r>
          </a:p>
        </p:txBody>
      </p:sp>
      <p:sp>
        <p:nvSpPr>
          <p:cNvPr id="19460" name="Text Box 4"/>
          <p:cNvSpPr txBox="1">
            <a:spLocks noChangeArrowheads="1"/>
          </p:cNvSpPr>
          <p:nvPr/>
        </p:nvSpPr>
        <p:spPr bwMode="auto">
          <a:xfrm>
            <a:off x="2124075" y="1412875"/>
            <a:ext cx="5615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latin typeface="Times New Roman" pitchFamily="18" charset="0"/>
              </a:rPr>
              <a:t>推荐的图片格式——</a:t>
            </a:r>
            <a:r>
              <a:rPr lang="zh-CN" altLang="en-US" dirty="0" smtClean="0">
                <a:latin typeface="Times New Roman" pitchFamily="18" charset="0"/>
              </a:rPr>
              <a:t>EPS</a:t>
            </a:r>
            <a:r>
              <a:rPr lang="en-US" altLang="zh-CN" dirty="0" smtClean="0">
                <a:latin typeface="Times New Roman" pitchFamily="18" charset="0"/>
              </a:rPr>
              <a:t>(</a:t>
            </a:r>
            <a:r>
              <a:rPr lang="zh-CN" altLang="en-US" dirty="0" smtClean="0">
                <a:latin typeface="Times New Roman" pitchFamily="18" charset="0"/>
              </a:rPr>
              <a:t>Encapsulated PostScript</a:t>
            </a:r>
            <a:r>
              <a:rPr lang="en-US" altLang="zh-CN" dirty="0" smtClean="0">
                <a:latin typeface="Times New Roman" pitchFamily="18" charset="0"/>
              </a:rPr>
              <a:t>)</a:t>
            </a:r>
            <a:r>
              <a:rPr lang="zh-CN" altLang="en-US" dirty="0" smtClean="0">
                <a:latin typeface="Times New Roman" pitchFamily="18" charset="0"/>
              </a:rPr>
              <a:t>格式</a:t>
            </a:r>
            <a:endParaRPr lang="zh-CN" altLang="en-US" dirty="0">
              <a:latin typeface="Times New Roman" pitchFamily="18" charset="0"/>
            </a:endParaRPr>
          </a:p>
        </p:txBody>
      </p:sp>
      <p:pic>
        <p:nvPicPr>
          <p:cNvPr id="1946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179" y="1916832"/>
            <a:ext cx="706437" cy="72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5" name="Text Box 9"/>
          <p:cNvSpPr txBox="1">
            <a:spLocks noChangeArrowheads="1"/>
          </p:cNvSpPr>
          <p:nvPr/>
        </p:nvSpPr>
        <p:spPr bwMode="auto">
          <a:xfrm>
            <a:off x="1214763" y="1916832"/>
            <a:ext cx="7434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latin typeface="Times New Roman" pitchFamily="18" charset="0"/>
              </a:rPr>
              <a:t>使用方法：</a:t>
            </a:r>
            <a:r>
              <a:rPr lang="zh-CN" altLang="en-US" dirty="0">
                <a:latin typeface="Times New Roman" pitchFamily="18" charset="0"/>
              </a:rPr>
              <a:t>在命令提示符的图片所在目录下使用如下命令转换为EPS格式</a:t>
            </a:r>
          </a:p>
        </p:txBody>
      </p:sp>
      <p:sp>
        <p:nvSpPr>
          <p:cNvPr id="19466" name="Text Box 10"/>
          <p:cNvSpPr txBox="1">
            <a:spLocks noChangeArrowheads="1"/>
          </p:cNvSpPr>
          <p:nvPr/>
        </p:nvSpPr>
        <p:spPr bwMode="auto">
          <a:xfrm>
            <a:off x="1820069" y="2283544"/>
            <a:ext cx="5403850" cy="365125"/>
          </a:xfrm>
          <a:prstGeom prst="rect">
            <a:avLst/>
          </a:prstGeom>
          <a:solidFill>
            <a:srgbClr val="FFFF00"/>
          </a:solidFill>
          <a:ln w="9525">
            <a:solidFill>
              <a:srgbClr val="FFFF00"/>
            </a:solidFill>
            <a:miter lim="800000"/>
            <a:headEnd/>
            <a:tailEnd/>
          </a:ln>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dirty="0"/>
              <a:t>convert [</a:t>
            </a:r>
            <a:r>
              <a:rPr lang="zh-CN" dirty="0"/>
              <a:t>可选参数</a:t>
            </a:r>
            <a:r>
              <a:rPr lang="zh-CN" altLang="zh-CN" dirty="0"/>
              <a:t>] </a:t>
            </a:r>
            <a:r>
              <a:rPr lang="zh-CN" dirty="0"/>
              <a:t>原文件名</a:t>
            </a:r>
            <a:r>
              <a:rPr lang="zh-CN" altLang="zh-CN" dirty="0"/>
              <a:t>.</a:t>
            </a:r>
            <a:r>
              <a:rPr lang="zh-CN" dirty="0"/>
              <a:t>原扩展名 新文件名</a:t>
            </a:r>
            <a:r>
              <a:rPr lang="zh-CN" altLang="zh-CN" dirty="0"/>
              <a:t>.eps</a:t>
            </a:r>
          </a:p>
        </p:txBody>
      </p:sp>
      <p:sp>
        <p:nvSpPr>
          <p:cNvPr id="19467" name="Text Box 11"/>
          <p:cNvSpPr txBox="1">
            <a:spLocks noChangeArrowheads="1"/>
          </p:cNvSpPr>
          <p:nvPr/>
        </p:nvSpPr>
        <p:spPr bwMode="auto">
          <a:xfrm>
            <a:off x="1214763" y="2852936"/>
            <a:ext cx="15541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latin typeface="Times New Roman" pitchFamily="18" charset="0"/>
              </a:rPr>
              <a:t>常用可选参数</a:t>
            </a:r>
          </a:p>
        </p:txBody>
      </p:sp>
      <p:sp>
        <p:nvSpPr>
          <p:cNvPr id="19468" name="Text Box 12"/>
          <p:cNvSpPr txBox="1">
            <a:spLocks noChangeArrowheads="1"/>
          </p:cNvSpPr>
          <p:nvPr/>
        </p:nvSpPr>
        <p:spPr bwMode="auto">
          <a:xfrm>
            <a:off x="1214763" y="3284984"/>
            <a:ext cx="7058025" cy="10795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dirty="0"/>
              <a:t>-sharpen radius{xsigma}</a:t>
            </a:r>
            <a:r>
              <a:rPr lang="zh-CN" altLang="en-US" sz="1600" dirty="0">
                <a:latin typeface="Times New Roman" pitchFamily="18" charset="0"/>
              </a:rPr>
              <a:t>——</a:t>
            </a:r>
            <a:r>
              <a:rPr lang="zh-CN" altLang="en-US" sz="1600" dirty="0"/>
              <a:t>用来锐化图片，一般用在图片像素不高，需要提高图片清晰度的情况下。</a:t>
            </a:r>
          </a:p>
          <a:p>
            <a:pPr algn="just" eaLnBrk="1" hangingPunct="1"/>
            <a:r>
              <a:rPr lang="zh-CN" altLang="en-US" sz="1600" dirty="0"/>
              <a:t>-resize geometry</a:t>
            </a:r>
            <a:r>
              <a:rPr lang="zh-CN" altLang="en-US" sz="1600" dirty="0">
                <a:latin typeface="Times New Roman" pitchFamily="18" charset="0"/>
              </a:rPr>
              <a:t>——</a:t>
            </a:r>
            <a:r>
              <a:rPr lang="zh-CN" altLang="en-US" sz="1600" dirty="0"/>
              <a:t>此参数用来改变图片的大小，若图片的存储空间过大，可通过此命令缩小图片尺寸。</a:t>
            </a:r>
          </a:p>
        </p:txBody>
      </p:sp>
      <p:pic>
        <p:nvPicPr>
          <p:cNvPr id="4098" name="Picture 2" descr="http://www.wildwestseo.com/wp-content/uploads/2011/10/img-resources-psd-logo-photoshop-cs4-style-iphone-quidam-200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178" y="4581128"/>
            <a:ext cx="1296143" cy="12961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a:off x="1944900" y="4795603"/>
            <a:ext cx="2798875" cy="33855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dirty="0" smtClean="0"/>
              <a:t>文件存储为   </a:t>
            </a:r>
            <a:r>
              <a:rPr lang="en-US" altLang="zh-CN" sz="1600" dirty="0" smtClean="0"/>
              <a:t>.</a:t>
            </a:r>
            <a:r>
              <a:rPr lang="en-US" altLang="zh-CN" sz="1600" dirty="0" err="1" smtClean="0"/>
              <a:t>eps</a:t>
            </a:r>
            <a:r>
              <a:rPr lang="en-US" altLang="zh-CN" sz="1600" dirty="0" smtClean="0"/>
              <a:t> </a:t>
            </a:r>
            <a:r>
              <a:rPr lang="zh-CN" altLang="en-US" sz="1600" dirty="0" smtClean="0"/>
              <a:t>文件</a:t>
            </a:r>
            <a:endParaRPr lang="zh-CN" altLang="en-US" sz="1600" dirty="0"/>
          </a:p>
        </p:txBody>
      </p:sp>
      <p:sp>
        <p:nvSpPr>
          <p:cNvPr id="18" name="Rectangle 2"/>
          <p:cNvSpPr txBox="1">
            <a:spLocks noChangeArrowheads="1"/>
          </p:cNvSpPr>
          <p:nvPr/>
        </p:nvSpPr>
        <p:spPr bwMode="auto">
          <a:xfrm>
            <a:off x="2049970" y="44624"/>
            <a:ext cx="8001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rgbClr val="0000C0"/>
                </a:solidFill>
                <a:latin typeface="+mj-lt"/>
                <a:ea typeface="+mj-ea"/>
                <a:cs typeface="+mj-cs"/>
              </a:defRPr>
            </a:lvl1pPr>
            <a:lvl2pPr algn="ctr" rtl="0" eaLnBrk="0" fontAlgn="base" hangingPunct="0">
              <a:spcBef>
                <a:spcPct val="0"/>
              </a:spcBef>
              <a:spcAft>
                <a:spcPct val="0"/>
              </a:spcAft>
              <a:defRPr sz="4000">
                <a:solidFill>
                  <a:srgbClr val="0000C0"/>
                </a:solidFill>
                <a:latin typeface="Times New Roman" pitchFamily="18" charset="0"/>
                <a:ea typeface="黑体" pitchFamily="49" charset="-122"/>
              </a:defRPr>
            </a:lvl2pPr>
            <a:lvl3pPr algn="ctr" rtl="0" eaLnBrk="0" fontAlgn="base" hangingPunct="0">
              <a:spcBef>
                <a:spcPct val="0"/>
              </a:spcBef>
              <a:spcAft>
                <a:spcPct val="0"/>
              </a:spcAft>
              <a:defRPr sz="4000">
                <a:solidFill>
                  <a:srgbClr val="0000C0"/>
                </a:solidFill>
                <a:latin typeface="Times New Roman" pitchFamily="18" charset="0"/>
                <a:ea typeface="黑体" pitchFamily="49" charset="-122"/>
              </a:defRPr>
            </a:lvl3pPr>
            <a:lvl4pPr algn="ctr" rtl="0" eaLnBrk="0" fontAlgn="base" hangingPunct="0">
              <a:spcBef>
                <a:spcPct val="0"/>
              </a:spcBef>
              <a:spcAft>
                <a:spcPct val="0"/>
              </a:spcAft>
              <a:defRPr sz="4000">
                <a:solidFill>
                  <a:srgbClr val="0000C0"/>
                </a:solidFill>
                <a:latin typeface="Times New Roman" pitchFamily="18" charset="0"/>
                <a:ea typeface="黑体" pitchFamily="49" charset="-122"/>
              </a:defRPr>
            </a:lvl4pPr>
            <a:lvl5pPr algn="ctr" rtl="0" eaLnBrk="0" fontAlgn="base" hangingPunct="0">
              <a:spcBef>
                <a:spcPct val="0"/>
              </a:spcBef>
              <a:spcAft>
                <a:spcPct val="0"/>
              </a:spcAft>
              <a:defRPr sz="4000">
                <a:solidFill>
                  <a:srgbClr val="0000C0"/>
                </a:solidFill>
                <a:latin typeface="Times New Roman" pitchFamily="18" charset="0"/>
                <a:ea typeface="黑体" pitchFamily="49" charset="-122"/>
              </a:defRPr>
            </a:lvl5pPr>
            <a:lvl6pPr marL="457200" algn="ctr" rtl="0" eaLnBrk="0" fontAlgn="base" hangingPunct="0">
              <a:spcBef>
                <a:spcPct val="0"/>
              </a:spcBef>
              <a:spcAft>
                <a:spcPct val="0"/>
              </a:spcAft>
              <a:defRPr sz="4000">
                <a:solidFill>
                  <a:srgbClr val="0000C0"/>
                </a:solidFill>
                <a:latin typeface="Times New Roman" pitchFamily="18" charset="0"/>
                <a:ea typeface="黑体" pitchFamily="49" charset="-122"/>
              </a:defRPr>
            </a:lvl6pPr>
            <a:lvl7pPr marL="914400" algn="ctr" rtl="0" eaLnBrk="0" fontAlgn="base" hangingPunct="0">
              <a:spcBef>
                <a:spcPct val="0"/>
              </a:spcBef>
              <a:spcAft>
                <a:spcPct val="0"/>
              </a:spcAft>
              <a:defRPr sz="4000">
                <a:solidFill>
                  <a:srgbClr val="0000C0"/>
                </a:solidFill>
                <a:latin typeface="Times New Roman" pitchFamily="18" charset="0"/>
                <a:ea typeface="黑体" pitchFamily="49" charset="-122"/>
              </a:defRPr>
            </a:lvl7pPr>
            <a:lvl8pPr marL="1371600" algn="ctr" rtl="0" eaLnBrk="0" fontAlgn="base" hangingPunct="0">
              <a:spcBef>
                <a:spcPct val="0"/>
              </a:spcBef>
              <a:spcAft>
                <a:spcPct val="0"/>
              </a:spcAft>
              <a:defRPr sz="4000">
                <a:solidFill>
                  <a:srgbClr val="0000C0"/>
                </a:solidFill>
                <a:latin typeface="Times New Roman" pitchFamily="18" charset="0"/>
                <a:ea typeface="黑体" pitchFamily="49" charset="-122"/>
              </a:defRPr>
            </a:lvl8pPr>
            <a:lvl9pPr marL="1828800" algn="ctr" rtl="0" eaLnBrk="0" fontAlgn="base" hangingPunct="0">
              <a:spcBef>
                <a:spcPct val="0"/>
              </a:spcBef>
              <a:spcAft>
                <a:spcPct val="0"/>
              </a:spcAft>
              <a:defRPr sz="4000">
                <a:solidFill>
                  <a:srgbClr val="0000C0"/>
                </a:solidFill>
                <a:latin typeface="Times New Roman" pitchFamily="18" charset="0"/>
                <a:ea typeface="黑体" pitchFamily="49" charset="-122"/>
              </a:defRPr>
            </a:lvl9pPr>
          </a:lstStyle>
          <a:p>
            <a:r>
              <a:rPr lang="zh-CN" altLang="en-US" dirty="0" smtClean="0"/>
              <a:t>使用模板撰写学位论文</a:t>
            </a:r>
          </a:p>
        </p:txBody>
      </p:sp>
    </p:spTree>
    <p:extLst>
      <p:ext uri="{BB962C8B-B14F-4D97-AF65-F5344CB8AC3E}">
        <p14:creationId xmlns:p14="http://schemas.microsoft.com/office/powerpoint/2010/main" val="415204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682625" y="1412875"/>
            <a:ext cx="22415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rPr>
              <a:t>单张图片的插入方法</a:t>
            </a:r>
          </a:p>
        </p:txBody>
      </p:sp>
      <p:sp>
        <p:nvSpPr>
          <p:cNvPr id="20485" name="Text Box 5"/>
          <p:cNvSpPr txBox="1">
            <a:spLocks noChangeArrowheads="1"/>
          </p:cNvSpPr>
          <p:nvPr/>
        </p:nvSpPr>
        <p:spPr bwMode="auto">
          <a:xfrm>
            <a:off x="427306" y="2348880"/>
            <a:ext cx="5584854" cy="1569660"/>
          </a:xfrm>
          <a:prstGeom prst="rect">
            <a:avLst/>
          </a:prstGeom>
          <a:solidFill>
            <a:srgbClr val="FFFF00"/>
          </a:solidFill>
          <a:ln w="9525">
            <a:solidFill>
              <a:srgbClr val="FFFF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dirty="0" smtClean="0"/>
              <a:t>\begin{figure}[</a:t>
            </a:r>
            <a:r>
              <a:rPr lang="en-US" altLang="zh-CN" sz="1600" dirty="0" err="1" smtClean="0"/>
              <a:t>htbp</a:t>
            </a:r>
            <a:r>
              <a:rPr lang="en-US" altLang="zh-CN" sz="1600" dirty="0" smtClean="0"/>
              <a:t>]</a:t>
            </a:r>
          </a:p>
          <a:p>
            <a:pPr eaLnBrk="1" hangingPunct="1"/>
            <a:r>
              <a:rPr lang="en-US" altLang="zh-CN" sz="1600" dirty="0" smtClean="0"/>
              <a:t>\centering %</a:t>
            </a:r>
            <a:r>
              <a:rPr lang="zh-CN" altLang="en-US" sz="1600" dirty="0" smtClean="0"/>
              <a:t>居中</a:t>
            </a:r>
            <a:endParaRPr lang="en-US" altLang="zh-CN" sz="1600" dirty="0" smtClean="0"/>
          </a:p>
          <a:p>
            <a:pPr eaLnBrk="1" hangingPunct="1"/>
            <a:r>
              <a:rPr lang="en-US" altLang="zh-CN" sz="1600" i="1" dirty="0" smtClean="0"/>
              <a:t>\</a:t>
            </a:r>
            <a:r>
              <a:rPr lang="en-US" altLang="zh-CN" sz="1600" i="1" dirty="0" err="1" smtClean="0"/>
              <a:t>includegraphics</a:t>
            </a:r>
            <a:r>
              <a:rPr lang="en-US" altLang="zh-CN" sz="1600" i="1" dirty="0" smtClean="0"/>
              <a:t>[width=0.4\</a:t>
            </a:r>
            <a:r>
              <a:rPr lang="en-US" altLang="zh-CN" sz="1600" i="1" dirty="0" err="1" smtClean="0"/>
              <a:t>textwidth</a:t>
            </a:r>
            <a:r>
              <a:rPr lang="en-US" altLang="zh-CN" sz="1600" i="1" dirty="0" smtClean="0"/>
              <a:t>]{</a:t>
            </a:r>
            <a:r>
              <a:rPr lang="zh-CN" altLang="en-US" sz="1600" i="1" dirty="0" smtClean="0"/>
              <a:t>文件名</a:t>
            </a:r>
            <a:r>
              <a:rPr lang="en-US" altLang="zh-CN" sz="1600" i="1" dirty="0" smtClean="0"/>
              <a:t>(.</a:t>
            </a:r>
            <a:r>
              <a:rPr lang="en-US" altLang="zh-CN" sz="1600" i="1" dirty="0" err="1" smtClean="0"/>
              <a:t>eps</a:t>
            </a:r>
            <a:r>
              <a:rPr lang="en-US" altLang="zh-CN" sz="1600" i="1" dirty="0" smtClean="0"/>
              <a:t>)}</a:t>
            </a:r>
          </a:p>
          <a:p>
            <a:pPr eaLnBrk="1" hangingPunct="1"/>
            <a:r>
              <a:rPr lang="en-US" altLang="zh-CN" sz="1600" dirty="0" smtClean="0"/>
              <a:t>\caption{</a:t>
            </a:r>
            <a:r>
              <a:rPr lang="zh-CN" altLang="en-US" sz="1600" dirty="0" smtClean="0"/>
              <a:t>标题</a:t>
            </a:r>
            <a:r>
              <a:rPr lang="en-US" altLang="zh-CN" sz="1600" dirty="0" smtClean="0"/>
              <a:t>} \label{</a:t>
            </a:r>
            <a:r>
              <a:rPr lang="zh-CN" altLang="en-US" sz="1600" dirty="0" smtClean="0"/>
              <a:t>标签名</a:t>
            </a:r>
            <a:r>
              <a:rPr lang="en-US" altLang="zh-CN" sz="1600" dirty="0" smtClean="0"/>
              <a:t>(</a:t>
            </a:r>
            <a:r>
              <a:rPr lang="zh-CN" altLang="en-US" sz="1600" dirty="0" smtClean="0"/>
              <a:t>通常为 </a:t>
            </a:r>
            <a:r>
              <a:rPr lang="en-US" altLang="zh-CN" sz="1600" dirty="0" err="1" smtClean="0"/>
              <a:t>fig:labelname</a:t>
            </a:r>
            <a:r>
              <a:rPr lang="en-US" altLang="zh-CN" sz="1600" dirty="0" smtClean="0"/>
              <a:t>)}</a:t>
            </a:r>
          </a:p>
          <a:p>
            <a:pPr eaLnBrk="1" hangingPunct="1"/>
            <a:r>
              <a:rPr lang="en-US" altLang="zh-CN" sz="1600" dirty="0" smtClean="0"/>
              <a:t>\</a:t>
            </a:r>
            <a:r>
              <a:rPr lang="en-US" altLang="zh-CN" sz="1600" dirty="0" err="1" smtClean="0"/>
              <a:t>vspace</a:t>
            </a:r>
            <a:r>
              <a:rPr lang="en-US" altLang="zh-CN" sz="1600" dirty="0" smtClean="0"/>
              <a:t>{\</a:t>
            </a:r>
            <a:r>
              <a:rPr lang="en-US" altLang="zh-CN" sz="1600" dirty="0" err="1" smtClean="0"/>
              <a:t>baselineskip</a:t>
            </a:r>
            <a:r>
              <a:rPr lang="en-US" altLang="zh-CN" sz="1600" dirty="0" smtClean="0"/>
              <a:t>} %</a:t>
            </a:r>
            <a:r>
              <a:rPr lang="zh-CN" altLang="en-US" sz="1600" dirty="0" smtClean="0"/>
              <a:t>表示图与正文空一行</a:t>
            </a:r>
          </a:p>
          <a:p>
            <a:pPr eaLnBrk="1" hangingPunct="1"/>
            <a:r>
              <a:rPr lang="en-US" altLang="zh-CN" sz="1600" dirty="0" smtClean="0"/>
              <a:t>\end{figure}</a:t>
            </a:r>
            <a:endParaRPr lang="zh-CN" altLang="en-US" sz="1600" dirty="0">
              <a:solidFill>
                <a:srgbClr val="FF0000"/>
              </a:solidFill>
            </a:endParaRPr>
          </a:p>
        </p:txBody>
      </p:sp>
      <p:sp>
        <p:nvSpPr>
          <p:cNvPr id="20486" name="Text Box 6"/>
          <p:cNvSpPr txBox="1">
            <a:spLocks noChangeArrowheads="1"/>
          </p:cNvSpPr>
          <p:nvPr/>
        </p:nvSpPr>
        <p:spPr bwMode="auto">
          <a:xfrm>
            <a:off x="6229350" y="1123950"/>
            <a:ext cx="2663825" cy="1079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a:t>[htbp]表示图片可随着排版过程浮动到任意位置。若只希望图片置于当前位置，则需要使用[!h]。</a:t>
            </a:r>
          </a:p>
        </p:txBody>
      </p:sp>
      <p:sp>
        <p:nvSpPr>
          <p:cNvPr id="20487" name="Text Box 7"/>
          <p:cNvSpPr txBox="1">
            <a:spLocks noChangeArrowheads="1"/>
          </p:cNvSpPr>
          <p:nvPr/>
        </p:nvSpPr>
        <p:spPr bwMode="auto">
          <a:xfrm>
            <a:off x="6229350" y="2276475"/>
            <a:ext cx="2665413" cy="132397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1600" dirty="0">
                <a:cs typeface="Arial" charset="0"/>
              </a:rPr>
              <a:t>\includegraphics的可选参数用来设置图片插入文中的水平宽度</a:t>
            </a:r>
            <a:r>
              <a:rPr lang="zh-CN" altLang="en-US" sz="1600" dirty="0">
                <a:latin typeface="Times New Roman" pitchFamily="18" charset="0"/>
              </a:rPr>
              <a:t>width</a:t>
            </a:r>
            <a:r>
              <a:rPr lang="zh-CN" altLang="en-US" sz="1600" dirty="0">
                <a:cs typeface="Arial" charset="0"/>
              </a:rPr>
              <a:t>，一般表示为正文宽度(\textwidth)的倍数。</a:t>
            </a:r>
          </a:p>
        </p:txBody>
      </p:sp>
      <p:sp>
        <p:nvSpPr>
          <p:cNvPr id="20488" name="Text Box 8"/>
          <p:cNvSpPr txBox="1">
            <a:spLocks noChangeArrowheads="1"/>
          </p:cNvSpPr>
          <p:nvPr/>
        </p:nvSpPr>
        <p:spPr bwMode="auto">
          <a:xfrm>
            <a:off x="6229350" y="3698875"/>
            <a:ext cx="2663825" cy="25384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dirty="0"/>
              <a:t>标签名一般不以图片的数字顺序作为标签，而应包含一定的图片信息，以便于文中引用。</a:t>
            </a:r>
          </a:p>
          <a:p>
            <a:pPr eaLnBrk="1" hangingPunct="1"/>
            <a:r>
              <a:rPr lang="zh-CN" altLang="en-US" sz="1600" dirty="0"/>
              <a:t>若图片、表格、公式、章节和参考文献等在文中出现的先后顺序发生了变化，其标注序号及其文中引用序号也会跟着发生变化，这一点</a:t>
            </a:r>
            <a:r>
              <a:rPr lang="zh-CN" altLang="en-US" sz="1600" dirty="0" smtClean="0"/>
              <a:t>是</a:t>
            </a:r>
            <a:r>
              <a:rPr lang="en-US" altLang="zh-CN" sz="1600" dirty="0">
                <a:latin typeface="Times New Roman" pitchFamily="18" charset="0"/>
              </a:rPr>
              <a:t>W</a:t>
            </a:r>
            <a:r>
              <a:rPr lang="zh-CN" altLang="en-US" sz="1600" dirty="0" smtClean="0">
                <a:latin typeface="Times New Roman" pitchFamily="18" charset="0"/>
              </a:rPr>
              <a:t>ord</a:t>
            </a:r>
            <a:r>
              <a:rPr lang="zh-CN" altLang="en-US" sz="1600" dirty="0">
                <a:latin typeface="Times New Roman" pitchFamily="18" charset="0"/>
              </a:rPr>
              <a:t>等</a:t>
            </a:r>
            <a:r>
              <a:rPr lang="zh-CN" altLang="en-US" sz="1600" dirty="0"/>
              <a:t>软件所</a:t>
            </a:r>
            <a:r>
              <a:rPr lang="zh-CN" altLang="en-US" sz="1600" dirty="0" smtClean="0"/>
              <a:t>不能比拟的</a:t>
            </a:r>
            <a:r>
              <a:rPr lang="zh-CN" altLang="en-US" sz="1600" dirty="0"/>
              <a:t>。</a:t>
            </a:r>
          </a:p>
        </p:txBody>
      </p:sp>
      <p:sp>
        <p:nvSpPr>
          <p:cNvPr id="10" name="矩形 9"/>
          <p:cNvSpPr/>
          <p:nvPr/>
        </p:nvSpPr>
        <p:spPr>
          <a:xfrm>
            <a:off x="928662" y="4648810"/>
            <a:ext cx="4572000" cy="369332"/>
          </a:xfrm>
          <a:prstGeom prst="rect">
            <a:avLst/>
          </a:prstGeom>
        </p:spPr>
        <p:txBody>
          <a:bodyPr>
            <a:spAutoFit/>
          </a:bodyPr>
          <a:lstStyle/>
          <a:p>
            <a:pPr algn="just" eaLnBrk="1" hangingPunct="1"/>
            <a:r>
              <a:rPr lang="zh-CN" altLang="en-US" b="1" dirty="0" smtClean="0">
                <a:solidFill>
                  <a:srgbClr val="FF0000"/>
                </a:solidFill>
              </a:rPr>
              <a:t>引用方法：</a:t>
            </a:r>
            <a:r>
              <a:rPr lang="zh-CN" altLang="en-US" dirty="0" smtClean="0"/>
              <a:t>如图</a:t>
            </a:r>
            <a:r>
              <a:rPr lang="zh-CN" altLang="en-US" dirty="0" smtClean="0">
                <a:latin typeface="Times New Roman" pitchFamily="18" charset="0"/>
              </a:rPr>
              <a:t>˜</a:t>
            </a:r>
            <a:r>
              <a:rPr lang="zh-CN" altLang="en-US" dirty="0" smtClean="0"/>
              <a:t>\ref{</a:t>
            </a:r>
            <a:r>
              <a:rPr lang="en-US" altLang="zh-CN" dirty="0" err="1" smtClean="0"/>
              <a:t>fig:labelname</a:t>
            </a:r>
            <a:r>
              <a:rPr lang="zh-CN" altLang="en-US" dirty="0" smtClean="0"/>
              <a:t>}</a:t>
            </a:r>
            <a:r>
              <a:rPr lang="zh-CN" altLang="en-US" dirty="0" smtClean="0">
                <a:latin typeface="Times New Roman" pitchFamily="18" charset="0"/>
              </a:rPr>
              <a:t>˜</a:t>
            </a:r>
            <a:r>
              <a:rPr lang="zh-CN" altLang="en-US" dirty="0" smtClean="0"/>
              <a:t>所示等。</a:t>
            </a:r>
            <a:endParaRPr lang="zh-CN" altLang="en-US" dirty="0"/>
          </a:p>
        </p:txBody>
      </p:sp>
      <p:sp>
        <p:nvSpPr>
          <p:cNvPr id="11"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719277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682625" y="1412875"/>
            <a:ext cx="17843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FF0000"/>
                </a:solidFill>
              </a:rPr>
              <a:t>表格的绘制方法</a:t>
            </a:r>
          </a:p>
        </p:txBody>
      </p:sp>
      <p:sp>
        <p:nvSpPr>
          <p:cNvPr id="24580" name="Text Box 4"/>
          <p:cNvSpPr txBox="1">
            <a:spLocks noChangeArrowheads="1"/>
          </p:cNvSpPr>
          <p:nvPr/>
        </p:nvSpPr>
        <p:spPr bwMode="auto">
          <a:xfrm>
            <a:off x="541618" y="2073084"/>
            <a:ext cx="5133136" cy="3785652"/>
          </a:xfrm>
          <a:prstGeom prst="rect">
            <a:avLst/>
          </a:prstGeom>
          <a:solidFill>
            <a:srgbClr val="FFFF00"/>
          </a:solidFill>
          <a:ln w="9525">
            <a:solidFill>
              <a:srgbClr val="FFFF00"/>
            </a:solidFill>
            <a:miter lim="800000"/>
            <a:headEnd/>
            <a:tailEnd/>
          </a:ln>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dirty="0" smtClean="0"/>
              <a:t>\begin{table}[</a:t>
            </a:r>
            <a:r>
              <a:rPr lang="en-US" altLang="zh-CN" sz="1600" dirty="0" err="1" smtClean="0"/>
              <a:t>htbp</a:t>
            </a:r>
            <a:r>
              <a:rPr lang="en-US" altLang="zh-CN" sz="1600" dirty="0" smtClean="0"/>
              <a:t>]</a:t>
            </a:r>
          </a:p>
          <a:p>
            <a:pPr eaLnBrk="1" hangingPunct="1"/>
            <a:r>
              <a:rPr lang="en-US" altLang="zh-CN" sz="1600" dirty="0" smtClean="0"/>
              <a:t>\caption{</a:t>
            </a:r>
            <a:r>
              <a:rPr lang="zh-CN" altLang="en-US" sz="1600" dirty="0" smtClean="0"/>
              <a:t>表标题</a:t>
            </a:r>
            <a:r>
              <a:rPr lang="en-US" altLang="zh-CN" sz="1600" dirty="0" smtClean="0"/>
              <a:t>}\label{</a:t>
            </a:r>
            <a:r>
              <a:rPr lang="zh-CN" altLang="en-US" sz="1600" dirty="0" smtClean="0"/>
              <a:t>标签名</a:t>
            </a:r>
            <a:r>
              <a:rPr lang="en-US" altLang="zh-CN" sz="1600" dirty="0" smtClean="0"/>
              <a:t>(</a:t>
            </a:r>
            <a:r>
              <a:rPr lang="zh-CN" altLang="en-US" sz="1600" dirty="0" smtClean="0"/>
              <a:t>通常为 </a:t>
            </a:r>
            <a:r>
              <a:rPr lang="en-US" altLang="zh-CN" sz="1600" dirty="0" err="1" smtClean="0"/>
              <a:t>tab:tablename</a:t>
            </a:r>
            <a:r>
              <a:rPr lang="en-US" altLang="zh-CN" sz="1600" dirty="0" smtClean="0"/>
              <a:t>)}</a:t>
            </a:r>
          </a:p>
          <a:p>
            <a:pPr eaLnBrk="1" hangingPunct="1"/>
            <a:r>
              <a:rPr lang="en-US" altLang="zh-CN" sz="1600" dirty="0" smtClean="0"/>
              <a:t>\</a:t>
            </a:r>
            <a:r>
              <a:rPr lang="en-US" altLang="zh-CN" sz="1600" dirty="0" err="1" smtClean="0"/>
              <a:t>vspace</a:t>
            </a:r>
            <a:r>
              <a:rPr lang="en-US" altLang="zh-CN" sz="1600" dirty="0" smtClean="0"/>
              <a:t>{0.5em}\centering\</a:t>
            </a:r>
            <a:r>
              <a:rPr lang="en-US" altLang="zh-CN" sz="1600" dirty="0" err="1" smtClean="0"/>
              <a:t>wuhao</a:t>
            </a:r>
            <a:endParaRPr lang="en-US" altLang="zh-CN" sz="1600" dirty="0" smtClean="0"/>
          </a:p>
          <a:p>
            <a:pPr eaLnBrk="1" hangingPunct="1"/>
            <a:r>
              <a:rPr lang="en-US" altLang="zh-CN" sz="1600" dirty="0" smtClean="0"/>
              <a:t>\begin{tabular}{cc...c}</a:t>
            </a:r>
          </a:p>
          <a:p>
            <a:pPr eaLnBrk="1" hangingPunct="1"/>
            <a:r>
              <a:rPr lang="en-US" altLang="zh-CN" sz="1600" dirty="0" smtClean="0"/>
              <a:t>\</a:t>
            </a:r>
            <a:r>
              <a:rPr lang="en-US" altLang="zh-CN" sz="1600" dirty="0" err="1" smtClean="0"/>
              <a:t>toprule</a:t>
            </a:r>
            <a:r>
              <a:rPr lang="en-US" altLang="zh-CN" sz="1600" dirty="0" smtClean="0"/>
              <a:t>[1.5pt]</a:t>
            </a:r>
          </a:p>
          <a:p>
            <a:pPr eaLnBrk="1" hangingPunct="1"/>
            <a:r>
              <a:rPr lang="zh-CN" altLang="en-US" sz="1600" dirty="0" smtClean="0"/>
              <a:t>表头第</a:t>
            </a:r>
            <a:r>
              <a:rPr lang="en-US" altLang="zh-CN" sz="1600" dirty="0" smtClean="0"/>
              <a:t>1</a:t>
            </a:r>
            <a:r>
              <a:rPr lang="zh-CN" altLang="en-US" sz="1600" dirty="0" smtClean="0"/>
              <a:t>个格   </a:t>
            </a:r>
            <a:r>
              <a:rPr lang="en-US" altLang="zh-CN" sz="1600" dirty="0" smtClean="0"/>
              <a:t>&amp; </a:t>
            </a:r>
            <a:r>
              <a:rPr lang="zh-CN" altLang="en-US" sz="1600" dirty="0" smtClean="0"/>
              <a:t>表头第</a:t>
            </a:r>
            <a:r>
              <a:rPr lang="en-US" altLang="zh-CN" sz="1600" dirty="0" smtClean="0"/>
              <a:t>2</a:t>
            </a:r>
            <a:r>
              <a:rPr lang="zh-CN" altLang="en-US" sz="1600" dirty="0" smtClean="0"/>
              <a:t>个格   </a:t>
            </a:r>
            <a:r>
              <a:rPr lang="en-US" altLang="zh-CN" sz="1600" dirty="0" smtClean="0"/>
              <a:t>&amp; ... &amp; </a:t>
            </a:r>
            <a:r>
              <a:rPr lang="zh-CN" altLang="en-US" sz="1600" dirty="0" smtClean="0"/>
              <a:t>表头第</a:t>
            </a:r>
            <a:r>
              <a:rPr lang="en-US" altLang="zh-CN" sz="1600" dirty="0" smtClean="0"/>
              <a:t>n</a:t>
            </a:r>
            <a:r>
              <a:rPr lang="zh-CN" altLang="en-US" sz="1600" dirty="0" smtClean="0"/>
              <a:t>个格  </a:t>
            </a:r>
            <a:r>
              <a:rPr lang="en-US" altLang="zh-CN" sz="1600" dirty="0" smtClean="0"/>
              <a:t>\\</a:t>
            </a:r>
          </a:p>
          <a:p>
            <a:pPr eaLnBrk="1" hangingPunct="1"/>
            <a:r>
              <a:rPr lang="en-US" altLang="zh-CN" sz="1600" dirty="0" smtClean="0"/>
              <a:t>\</a:t>
            </a:r>
            <a:r>
              <a:rPr lang="en-US" altLang="zh-CN" sz="1600" dirty="0" err="1" smtClean="0"/>
              <a:t>midrule</a:t>
            </a:r>
            <a:r>
              <a:rPr lang="en-US" altLang="zh-CN" sz="1600" dirty="0" smtClean="0"/>
              <a:t>[1pt]</a:t>
            </a:r>
          </a:p>
          <a:p>
            <a:pPr eaLnBrk="1" hangingPunct="1"/>
            <a:r>
              <a:rPr lang="zh-CN" altLang="en-US" sz="1600" dirty="0" smtClean="0"/>
              <a:t>表中数据</a:t>
            </a:r>
            <a:r>
              <a:rPr lang="en-US" altLang="zh-CN" sz="1600" dirty="0" smtClean="0"/>
              <a:t>(1,1) &amp; </a:t>
            </a:r>
            <a:r>
              <a:rPr lang="zh-CN" altLang="en-US" sz="1600" dirty="0" smtClean="0"/>
              <a:t>表中数据</a:t>
            </a:r>
            <a:r>
              <a:rPr lang="en-US" altLang="zh-CN" sz="1600" dirty="0" smtClean="0"/>
              <a:t>(1,2) &amp; ... &amp; </a:t>
            </a:r>
            <a:r>
              <a:rPr lang="zh-CN" altLang="en-US" sz="1600" dirty="0" smtClean="0"/>
              <a:t>表中数据</a:t>
            </a:r>
            <a:r>
              <a:rPr lang="en-US" altLang="zh-CN" sz="1600" dirty="0" smtClean="0"/>
              <a:t>(1,n)\\</a:t>
            </a:r>
          </a:p>
          <a:p>
            <a:pPr eaLnBrk="1" hangingPunct="1"/>
            <a:r>
              <a:rPr lang="zh-CN" altLang="en-US" sz="1600" dirty="0" smtClean="0"/>
              <a:t>表中数据</a:t>
            </a:r>
            <a:r>
              <a:rPr lang="en-US" altLang="zh-CN" sz="1600" dirty="0" smtClean="0"/>
              <a:t>(2,1) &amp; </a:t>
            </a:r>
            <a:r>
              <a:rPr lang="zh-CN" altLang="en-US" sz="1600" dirty="0" smtClean="0"/>
              <a:t>表中数据</a:t>
            </a:r>
            <a:r>
              <a:rPr lang="en-US" altLang="zh-CN" sz="1600" dirty="0" smtClean="0"/>
              <a:t>(2,2) &amp; ... &amp; </a:t>
            </a:r>
            <a:r>
              <a:rPr lang="zh-CN" altLang="en-US" sz="1600" dirty="0" smtClean="0"/>
              <a:t>表中数据</a:t>
            </a:r>
            <a:r>
              <a:rPr lang="en-US" altLang="zh-CN" sz="1600" dirty="0" smtClean="0"/>
              <a:t>(2,n)\\</a:t>
            </a:r>
          </a:p>
          <a:p>
            <a:pPr eaLnBrk="1" hangingPunct="1"/>
            <a:r>
              <a:rPr lang="en-US" altLang="zh-CN" sz="1600" dirty="0" smtClean="0"/>
              <a:t>...................................................\\</a:t>
            </a:r>
          </a:p>
          <a:p>
            <a:pPr eaLnBrk="1" hangingPunct="1"/>
            <a:r>
              <a:rPr lang="zh-CN" altLang="en-US" sz="1600" dirty="0" smtClean="0"/>
              <a:t>表中数据</a:t>
            </a:r>
            <a:r>
              <a:rPr lang="en-US" altLang="zh-CN" sz="1600" dirty="0" smtClean="0"/>
              <a:t>(m,1) &amp; </a:t>
            </a:r>
            <a:r>
              <a:rPr lang="zh-CN" altLang="en-US" sz="1600" dirty="0" smtClean="0"/>
              <a:t>表中数据</a:t>
            </a:r>
            <a:r>
              <a:rPr lang="en-US" altLang="zh-CN" sz="1600" dirty="0" smtClean="0"/>
              <a:t>(m,2) &amp; ... &amp; </a:t>
            </a:r>
            <a:r>
              <a:rPr lang="zh-CN" altLang="en-US" sz="1600" dirty="0" smtClean="0"/>
              <a:t>表中数据</a:t>
            </a:r>
            <a:r>
              <a:rPr lang="en-US" altLang="zh-CN" sz="1600" dirty="0" smtClean="0"/>
              <a:t>(</a:t>
            </a:r>
            <a:r>
              <a:rPr lang="en-US" altLang="zh-CN" sz="1600" dirty="0" err="1" smtClean="0"/>
              <a:t>m,n</a:t>
            </a:r>
            <a:r>
              <a:rPr lang="en-US" altLang="zh-CN" sz="1600" dirty="0" smtClean="0"/>
              <a:t>)\\</a:t>
            </a:r>
          </a:p>
          <a:p>
            <a:pPr eaLnBrk="1" hangingPunct="1"/>
            <a:r>
              <a:rPr lang="en-US" altLang="zh-CN" sz="1600" dirty="0" smtClean="0"/>
              <a:t>\</a:t>
            </a:r>
            <a:r>
              <a:rPr lang="en-US" altLang="zh-CN" sz="1600" dirty="0" err="1" smtClean="0"/>
              <a:t>bottomrule</a:t>
            </a:r>
            <a:r>
              <a:rPr lang="en-US" altLang="zh-CN" sz="1600" dirty="0" smtClean="0"/>
              <a:t>[1.5pt]</a:t>
            </a:r>
          </a:p>
          <a:p>
            <a:pPr eaLnBrk="1" hangingPunct="1"/>
            <a:r>
              <a:rPr lang="en-US" altLang="zh-CN" sz="1600" dirty="0" smtClean="0"/>
              <a:t>\end{tabular}</a:t>
            </a:r>
          </a:p>
          <a:p>
            <a:pPr eaLnBrk="1" hangingPunct="1"/>
            <a:r>
              <a:rPr lang="en-US" altLang="zh-CN" sz="1600" dirty="0" smtClean="0"/>
              <a:t>\</a:t>
            </a:r>
            <a:r>
              <a:rPr lang="en-US" altLang="zh-CN" sz="1600" dirty="0" err="1" smtClean="0"/>
              <a:t>vspace</a:t>
            </a:r>
            <a:r>
              <a:rPr lang="en-US" altLang="zh-CN" sz="1600" dirty="0" smtClean="0"/>
              <a:t>{\</a:t>
            </a:r>
            <a:r>
              <a:rPr lang="en-US" altLang="zh-CN" sz="1600" dirty="0" err="1" smtClean="0"/>
              <a:t>baselineskip</a:t>
            </a:r>
            <a:r>
              <a:rPr lang="en-US" altLang="zh-CN" sz="1600" dirty="0" smtClean="0"/>
              <a:t>}</a:t>
            </a:r>
          </a:p>
          <a:p>
            <a:pPr eaLnBrk="1" hangingPunct="1"/>
            <a:r>
              <a:rPr lang="en-US" altLang="zh-CN" sz="1600" dirty="0" smtClean="0"/>
              <a:t>\end{table}</a:t>
            </a:r>
            <a:endParaRPr lang="zh-CN" altLang="en-US" sz="1600" dirty="0"/>
          </a:p>
        </p:txBody>
      </p:sp>
      <p:sp>
        <p:nvSpPr>
          <p:cNvPr id="24582" name="Text Box 6"/>
          <p:cNvSpPr txBox="1">
            <a:spLocks noChangeArrowheads="1"/>
          </p:cNvSpPr>
          <p:nvPr/>
        </p:nvSpPr>
        <p:spPr bwMode="auto">
          <a:xfrm>
            <a:off x="6013450" y="2996952"/>
            <a:ext cx="2951163" cy="1323439"/>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zh-CN" sz="1600" dirty="0">
                <a:latin typeface="Times New Roman" pitchFamily="18" charset="0"/>
              </a:rPr>
              <a:t>tabular</a:t>
            </a:r>
            <a:r>
              <a:rPr lang="zh-CN" sz="1600" dirty="0">
                <a:latin typeface="Times New Roman" pitchFamily="18" charset="0"/>
              </a:rPr>
              <a:t>环境的必选参数由每列对应一个格式字符所组成：</a:t>
            </a:r>
            <a:r>
              <a:rPr lang="zh-CN" altLang="zh-CN" sz="1600" dirty="0">
                <a:latin typeface="Times New Roman" pitchFamily="18" charset="0"/>
              </a:rPr>
              <a:t>c</a:t>
            </a:r>
            <a:r>
              <a:rPr lang="zh-CN" sz="1600" dirty="0">
                <a:latin typeface="Times New Roman" pitchFamily="18" charset="0"/>
              </a:rPr>
              <a:t>表示居中，</a:t>
            </a:r>
            <a:r>
              <a:rPr lang="zh-CN" altLang="zh-CN" sz="1600" dirty="0">
                <a:latin typeface="Times New Roman" pitchFamily="18" charset="0"/>
              </a:rPr>
              <a:t>l</a:t>
            </a:r>
            <a:r>
              <a:rPr lang="zh-CN" sz="1600" dirty="0">
                <a:latin typeface="Times New Roman" pitchFamily="18" charset="0"/>
              </a:rPr>
              <a:t>表示左对齐，</a:t>
            </a:r>
            <a:r>
              <a:rPr lang="zh-CN" altLang="zh-CN" sz="1600" dirty="0">
                <a:latin typeface="Times New Roman" pitchFamily="18" charset="0"/>
              </a:rPr>
              <a:t>r</a:t>
            </a:r>
            <a:r>
              <a:rPr lang="zh-CN" sz="1600" dirty="0">
                <a:latin typeface="Times New Roman" pitchFamily="18" charset="0"/>
              </a:rPr>
              <a:t>表示右对齐，其总个数应与表的列数相同</a:t>
            </a:r>
            <a:r>
              <a:rPr lang="zh-CN" sz="1600" dirty="0" smtClean="0">
                <a:latin typeface="Times New Roman" pitchFamily="18" charset="0"/>
              </a:rPr>
              <a:t>。</a:t>
            </a:r>
            <a:endParaRPr lang="zh-CN" sz="1600" dirty="0">
              <a:latin typeface="Times New Roman" pitchFamily="18" charset="0"/>
            </a:endParaRPr>
          </a:p>
        </p:txBody>
      </p:sp>
      <p:sp>
        <p:nvSpPr>
          <p:cNvPr id="7" name="Text Box 10"/>
          <p:cNvSpPr txBox="1">
            <a:spLocks noChangeArrowheads="1"/>
          </p:cNvSpPr>
          <p:nvPr/>
        </p:nvSpPr>
        <p:spPr bwMode="auto">
          <a:xfrm>
            <a:off x="539750" y="5858736"/>
            <a:ext cx="4373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b="1" dirty="0">
                <a:solidFill>
                  <a:srgbClr val="FF0000"/>
                </a:solidFill>
              </a:rPr>
              <a:t>引用方法：</a:t>
            </a:r>
            <a:r>
              <a:rPr lang="zh-CN" dirty="0"/>
              <a:t>如表</a:t>
            </a:r>
            <a:r>
              <a:rPr lang="zh-CN" dirty="0">
                <a:latin typeface="Times New Roman" pitchFamily="18" charset="0"/>
              </a:rPr>
              <a:t>˜</a:t>
            </a:r>
            <a:r>
              <a:rPr lang="zh-CN" altLang="zh-CN" dirty="0"/>
              <a:t>\ref</a:t>
            </a:r>
            <a:r>
              <a:rPr lang="zh-CN" altLang="zh-CN" dirty="0" smtClean="0"/>
              <a:t>{</a:t>
            </a:r>
            <a:r>
              <a:rPr lang="en-US" altLang="zh-CN" dirty="0" err="1" smtClean="0"/>
              <a:t>tab:tablename</a:t>
            </a:r>
            <a:r>
              <a:rPr lang="zh-CN" altLang="zh-CN" dirty="0" smtClean="0"/>
              <a:t>}</a:t>
            </a:r>
            <a:r>
              <a:rPr lang="zh-CN" altLang="zh-CN" dirty="0">
                <a:latin typeface="Times New Roman" pitchFamily="18" charset="0"/>
              </a:rPr>
              <a:t>˜</a:t>
            </a:r>
            <a:r>
              <a:rPr lang="zh-CN" dirty="0"/>
              <a:t>所示</a:t>
            </a:r>
          </a:p>
        </p:txBody>
      </p:sp>
      <p:sp>
        <p:nvSpPr>
          <p:cNvPr id="8"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1246620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smtClean="0"/>
              <a:t>讲座内容</a:t>
            </a:r>
          </a:p>
        </p:txBody>
      </p:sp>
      <p:sp>
        <p:nvSpPr>
          <p:cNvPr id="4099" name="Text Box 3"/>
          <p:cNvSpPr txBox="1">
            <a:spLocks noChangeArrowheads="1"/>
          </p:cNvSpPr>
          <p:nvPr/>
        </p:nvSpPr>
        <p:spPr bwMode="auto">
          <a:xfrm>
            <a:off x="1979613" y="1700808"/>
            <a:ext cx="52277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SzPct val="100000"/>
              <a:buFont typeface="Wingdings" pitchFamily="2" charset="2"/>
              <a:buChar char="Ø"/>
            </a:pPr>
            <a:r>
              <a:rPr lang="zh-CN" altLang="en-US" sz="3200" b="1" dirty="0"/>
              <a:t>	</a:t>
            </a:r>
            <a:r>
              <a:rPr lang="en-US" altLang="zh-CN" sz="3200" b="1" dirty="0" smtClean="0">
                <a:latin typeface="Georgia" pitchFamily="18" charset="0"/>
              </a:rPr>
              <a:t>Why </a:t>
            </a:r>
            <a:r>
              <a:rPr lang="en-US" altLang="zh-CN" sz="3200" b="1" dirty="0" err="1" smtClean="0">
                <a:latin typeface="Georgia" pitchFamily="18" charset="0"/>
              </a:rPr>
              <a:t>LaTeX</a:t>
            </a:r>
            <a:r>
              <a:rPr lang="en-US" altLang="zh-CN" sz="3200" b="1" dirty="0" smtClean="0">
                <a:latin typeface="Georgia" pitchFamily="18" charset="0"/>
              </a:rPr>
              <a:t> </a:t>
            </a:r>
          </a:p>
          <a:p>
            <a:pPr eaLnBrk="1" hangingPunct="1">
              <a:lnSpc>
                <a:spcPct val="125000"/>
              </a:lnSpc>
              <a:buSzPct val="100000"/>
              <a:buFont typeface="Wingdings" pitchFamily="2" charset="2"/>
              <a:buChar char="Ø"/>
            </a:pPr>
            <a:r>
              <a:rPr lang="en-US" altLang="zh-CN" sz="3200" b="1" dirty="0"/>
              <a:t> </a:t>
            </a:r>
            <a:r>
              <a:rPr lang="en-US" altLang="zh-CN" sz="3200" b="1" dirty="0" smtClean="0"/>
              <a:t>    </a:t>
            </a:r>
            <a:r>
              <a:rPr lang="zh-CN" altLang="en-US" sz="3200" b="1" dirty="0" smtClean="0"/>
              <a:t>准备</a:t>
            </a:r>
            <a:r>
              <a:rPr lang="zh-CN" altLang="en-US" sz="3200" b="1" dirty="0"/>
              <a:t>工作</a:t>
            </a:r>
          </a:p>
          <a:p>
            <a:pPr eaLnBrk="1" hangingPunct="1">
              <a:lnSpc>
                <a:spcPct val="125000"/>
              </a:lnSpc>
              <a:buSzPct val="100000"/>
              <a:buFont typeface="Wingdings" pitchFamily="2" charset="2"/>
              <a:buChar char="Ø"/>
            </a:pPr>
            <a:r>
              <a:rPr lang="zh-CN" altLang="en-US" sz="3200" b="1" dirty="0"/>
              <a:t>	</a:t>
            </a:r>
            <a:r>
              <a:rPr lang="zh-CN" altLang="en-US" sz="3200" b="1" dirty="0" smtClean="0"/>
              <a:t>使用模板撰写</a:t>
            </a:r>
            <a:r>
              <a:rPr lang="zh-CN" altLang="en-US" sz="3200" b="1" dirty="0"/>
              <a:t>学位</a:t>
            </a:r>
            <a:r>
              <a:rPr lang="zh-CN" altLang="en-US" sz="3200" b="1" dirty="0" smtClean="0"/>
              <a:t>论文</a:t>
            </a:r>
            <a:endParaRPr lang="en-US" altLang="zh-CN" sz="3200" b="1" dirty="0" smtClean="0"/>
          </a:p>
          <a:p>
            <a:pPr eaLnBrk="1" hangingPunct="1">
              <a:lnSpc>
                <a:spcPct val="125000"/>
              </a:lnSpc>
              <a:buSzPct val="100000"/>
              <a:buFont typeface="Wingdings" pitchFamily="2" charset="2"/>
              <a:buChar char="Ø"/>
            </a:pPr>
            <a:r>
              <a:rPr lang="zh-CN" altLang="en-US" sz="3200" b="1" dirty="0" smtClean="0"/>
              <a:t>     模板</a:t>
            </a:r>
            <a:r>
              <a:rPr lang="zh-CN" altLang="en-US" sz="3200" b="1" dirty="0"/>
              <a:t>的编译</a:t>
            </a:r>
            <a:r>
              <a:rPr lang="zh-CN" altLang="en-US" sz="3200" b="1" dirty="0" smtClean="0"/>
              <a:t>方法</a:t>
            </a:r>
            <a:endParaRPr lang="zh-CN" altLang="en-US" sz="3200" b="1" dirty="0"/>
          </a:p>
          <a:p>
            <a:pPr eaLnBrk="1" hangingPunct="1">
              <a:lnSpc>
                <a:spcPct val="125000"/>
              </a:lnSpc>
              <a:buSzPct val="100000"/>
              <a:buFont typeface="Wingdings" pitchFamily="2" charset="2"/>
              <a:buChar char="Ø"/>
            </a:pPr>
            <a:r>
              <a:rPr lang="zh-CN" altLang="en-US" sz="3200" b="1" dirty="0"/>
              <a:t> </a:t>
            </a:r>
            <a:r>
              <a:rPr lang="zh-CN" altLang="en-US" sz="3200" b="1" dirty="0" smtClean="0"/>
              <a:t>    参考资料</a:t>
            </a:r>
            <a:endParaRPr lang="en-US" altLang="zh-CN" sz="3200" b="1" dirty="0" smtClean="0"/>
          </a:p>
          <a:p>
            <a:pPr eaLnBrk="1" hangingPunct="1">
              <a:lnSpc>
                <a:spcPct val="125000"/>
              </a:lnSpc>
              <a:buSzPct val="100000"/>
              <a:buFont typeface="Wingdings" pitchFamily="2" charset="2"/>
              <a:buChar char="Ø"/>
            </a:pPr>
            <a:r>
              <a:rPr lang="en-US" altLang="zh-CN" sz="3200" b="1" dirty="0"/>
              <a:t> </a:t>
            </a:r>
            <a:r>
              <a:rPr lang="en-US" altLang="zh-CN" sz="3200" b="1" dirty="0" smtClean="0"/>
              <a:t>    </a:t>
            </a:r>
            <a:r>
              <a:rPr lang="zh-CN" altLang="en-US" sz="3200" b="1" dirty="0" smtClean="0"/>
              <a:t>未来工作 </a:t>
            </a:r>
            <a:endParaRPr lang="en-US" altLang="zh-CN" sz="3200" b="1" dirty="0" smtClean="0"/>
          </a:p>
          <a:p>
            <a:pPr eaLnBrk="1" hangingPunct="1">
              <a:lnSpc>
                <a:spcPct val="125000"/>
              </a:lnSpc>
              <a:buSzPct val="100000"/>
              <a:buFont typeface="Wingdings" pitchFamily="2" charset="2"/>
              <a:buChar char="Ø"/>
            </a:pPr>
            <a:r>
              <a:rPr lang="en-US" altLang="zh-CN" sz="3200" b="1" dirty="0" smtClean="0"/>
              <a:t>     </a:t>
            </a:r>
            <a:r>
              <a:rPr lang="en-US" altLang="zh-CN" sz="3200" b="1" dirty="0" smtClean="0">
                <a:latin typeface="Georgia" pitchFamily="18" charset="0"/>
              </a:rPr>
              <a:t>Q&amp;A</a:t>
            </a:r>
            <a:endParaRPr lang="zh-CN" altLang="en-US" sz="3200" b="1" dirty="0">
              <a:latin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996950" y="1519957"/>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C0"/>
                </a:solidFill>
              </a:rPr>
              <a:t>行内公式</a:t>
            </a:r>
          </a:p>
        </p:txBody>
      </p:sp>
      <p:sp>
        <p:nvSpPr>
          <p:cNvPr id="33796" name="Text Box 4"/>
          <p:cNvSpPr txBox="1">
            <a:spLocks noChangeArrowheads="1"/>
          </p:cNvSpPr>
          <p:nvPr/>
        </p:nvSpPr>
        <p:spPr bwMode="auto">
          <a:xfrm>
            <a:off x="1476375" y="1918573"/>
            <a:ext cx="64595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latin typeface="Times New Roman" pitchFamily="18" charset="0"/>
              </a:rPr>
              <a:t>LaTeX提供的行内公式最简单、最有效的方法是采用TeX本来的标记———开始和结束标记都写作 $</a:t>
            </a:r>
            <a:r>
              <a:rPr lang="zh-CN" altLang="en-US" dirty="0" smtClean="0">
                <a:latin typeface="Times New Roman" pitchFamily="18" charset="0"/>
              </a:rPr>
              <a:t>。</a:t>
            </a:r>
            <a:endParaRPr lang="zh-CN" altLang="en-US" dirty="0">
              <a:latin typeface="Times New Roman" pitchFamily="18" charset="0"/>
            </a:endParaRPr>
          </a:p>
        </p:txBody>
      </p:sp>
      <p:sp>
        <p:nvSpPr>
          <p:cNvPr id="12" name="Text Box 6"/>
          <p:cNvSpPr txBox="1">
            <a:spLocks noChangeArrowheads="1"/>
          </p:cNvSpPr>
          <p:nvPr/>
        </p:nvSpPr>
        <p:spPr bwMode="auto">
          <a:xfrm>
            <a:off x="1475656" y="3921164"/>
            <a:ext cx="6715172" cy="477054"/>
          </a:xfrm>
          <a:prstGeom prst="rect">
            <a:avLst/>
          </a:prstGeom>
          <a:solidFill>
            <a:srgbClr val="FFFF00"/>
          </a:solidFill>
          <a:ln w="9525">
            <a:solidFill>
              <a:srgbClr val="FFFF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5000"/>
              </a:lnSpc>
            </a:pPr>
            <a:r>
              <a:rPr lang="zh-CN" altLang="en-US" sz="2000" dirty="0" smtClean="0">
                <a:cs typeface="Arial" charset="0"/>
              </a:rPr>
              <a:t>这个是行内公式： </a:t>
            </a:r>
            <a:r>
              <a:rPr lang="en-US" altLang="zh-CN" sz="2000" dirty="0" smtClean="0">
                <a:cs typeface="Arial" charset="0"/>
              </a:rPr>
              <a:t>$a^2+b^2=c^2$ , </a:t>
            </a:r>
            <a:r>
              <a:rPr lang="zh-CN" altLang="en-US" sz="2000" dirty="0" smtClean="0">
                <a:cs typeface="Arial" charset="0"/>
              </a:rPr>
              <a:t>效果要明显优于</a:t>
            </a:r>
            <a:r>
              <a:rPr lang="en-US" altLang="zh-CN" sz="2000" dirty="0" smtClean="0">
                <a:cs typeface="Arial" charset="0"/>
              </a:rPr>
              <a:t>Word.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43224"/>
            <a:ext cx="70294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590444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4" y="1984377"/>
            <a:ext cx="6444499" cy="2016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9" name="Text Box 7"/>
          <p:cNvSpPr txBox="1">
            <a:spLocks noChangeArrowheads="1"/>
          </p:cNvSpPr>
          <p:nvPr/>
        </p:nvSpPr>
        <p:spPr bwMode="auto">
          <a:xfrm>
            <a:off x="1976438" y="4430724"/>
            <a:ext cx="5259387" cy="6413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latin typeface="Times New Roman" pitchFamily="18" charset="0"/>
              </a:rPr>
              <a:t>在自动编号的某行公式行尾添加标签 </a:t>
            </a:r>
            <a:r>
              <a:rPr lang="en-US" altLang="zh-CN" dirty="0">
                <a:latin typeface="Times New Roman" pitchFamily="18" charset="0"/>
              </a:rPr>
              <a:t>\</a:t>
            </a:r>
            <a:r>
              <a:rPr lang="en-US" altLang="zh-CN" dirty="0" err="1">
                <a:latin typeface="Times New Roman" pitchFamily="18" charset="0"/>
              </a:rPr>
              <a:t>nonumber</a:t>
            </a:r>
            <a:r>
              <a:rPr lang="zh-CN" altLang="en-US" dirty="0">
                <a:latin typeface="Times New Roman" pitchFamily="18" charset="0"/>
              </a:rPr>
              <a:t>，可将该行转换为无编号形式。</a:t>
            </a:r>
          </a:p>
        </p:txBody>
      </p:sp>
      <p:sp>
        <p:nvSpPr>
          <p:cNvPr id="33800" name="Text Box 8"/>
          <p:cNvSpPr txBox="1">
            <a:spLocks noChangeArrowheads="1"/>
          </p:cNvSpPr>
          <p:nvPr/>
        </p:nvSpPr>
        <p:spPr bwMode="auto">
          <a:xfrm>
            <a:off x="1116013" y="5872163"/>
            <a:ext cx="28749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rPr>
              <a:t>引用方法：</a:t>
            </a:r>
            <a:r>
              <a:rPr lang="zh-CN" altLang="en-US" dirty="0"/>
              <a:t>式(\ref{标签名})</a:t>
            </a:r>
          </a:p>
        </p:txBody>
      </p:sp>
      <p:sp>
        <p:nvSpPr>
          <p:cNvPr id="8"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
        <p:nvSpPr>
          <p:cNvPr id="9" name="Text Box 3"/>
          <p:cNvSpPr txBox="1">
            <a:spLocks noChangeArrowheads="1"/>
          </p:cNvSpPr>
          <p:nvPr/>
        </p:nvSpPr>
        <p:spPr bwMode="auto">
          <a:xfrm>
            <a:off x="996950" y="151995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smtClean="0">
                <a:solidFill>
                  <a:srgbClr val="0000C0"/>
                </a:solidFill>
              </a:rPr>
              <a:t>行间公式</a:t>
            </a:r>
            <a:endParaRPr lang="zh-CN" altLang="en-US" sz="2000" b="1" dirty="0">
              <a:solidFill>
                <a:srgbClr val="0000C0"/>
              </a:solidFill>
            </a:endParaRPr>
          </a:p>
        </p:txBody>
      </p:sp>
    </p:spTree>
    <p:extLst>
      <p:ext uri="{BB962C8B-B14F-4D97-AF65-F5344CB8AC3E}">
        <p14:creationId xmlns:p14="http://schemas.microsoft.com/office/powerpoint/2010/main" val="4280670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p:cNvSpPr txBox="1">
            <a:spLocks noChangeArrowheads="1"/>
          </p:cNvSpPr>
          <p:nvPr/>
        </p:nvSpPr>
        <p:spPr bwMode="auto">
          <a:xfrm>
            <a:off x="996950" y="1500174"/>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C0"/>
                </a:solidFill>
              </a:rPr>
              <a:t>行间公式</a:t>
            </a:r>
          </a:p>
        </p:txBody>
      </p:sp>
      <p:sp>
        <p:nvSpPr>
          <p:cNvPr id="33800" name="Text Box 8"/>
          <p:cNvSpPr txBox="1">
            <a:spLocks noChangeArrowheads="1"/>
          </p:cNvSpPr>
          <p:nvPr/>
        </p:nvSpPr>
        <p:spPr bwMode="auto">
          <a:xfrm>
            <a:off x="683568" y="5085184"/>
            <a:ext cx="491031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rPr>
              <a:t>引用方法</a:t>
            </a:r>
            <a:r>
              <a:rPr lang="zh-CN" altLang="en-US" b="1" dirty="0" smtClean="0">
                <a:solidFill>
                  <a:srgbClr val="FF0000"/>
                </a:solidFill>
              </a:rPr>
              <a:t>：</a:t>
            </a:r>
            <a:r>
              <a:rPr lang="zh-CN" altLang="en-US" dirty="0" smtClean="0"/>
              <a:t>在需要引用处，使用</a:t>
            </a:r>
            <a:r>
              <a:rPr lang="en-US" altLang="zh-CN" dirty="0" smtClean="0"/>
              <a:t>\ref{</a:t>
            </a:r>
            <a:r>
              <a:rPr lang="en-US" altLang="zh-CN" dirty="0" err="1" smtClean="0"/>
              <a:t>eq:Gauss</a:t>
            </a:r>
            <a:r>
              <a:rPr lang="en-US" altLang="zh-CN" dirty="0" smtClean="0"/>
              <a:t>}</a:t>
            </a:r>
            <a:endParaRPr lang="zh-CN" altLang="en-US" dirty="0"/>
          </a:p>
        </p:txBody>
      </p:sp>
      <p:pic>
        <p:nvPicPr>
          <p:cNvPr id="7" name="Picture 2"/>
          <p:cNvPicPr>
            <a:picLocks noChangeAspect="1" noChangeArrowheads="1"/>
          </p:cNvPicPr>
          <p:nvPr/>
        </p:nvPicPr>
        <p:blipFill>
          <a:blip r:embed="rId2"/>
          <a:srcRect/>
          <a:stretch>
            <a:fillRect/>
          </a:stretch>
        </p:blipFill>
        <p:spPr bwMode="auto">
          <a:xfrm>
            <a:off x="1618313" y="2428868"/>
            <a:ext cx="5978023" cy="928694"/>
          </a:xfrm>
          <a:prstGeom prst="rect">
            <a:avLst/>
          </a:prstGeom>
          <a:noFill/>
          <a:ln w="9525">
            <a:noFill/>
            <a:miter lim="800000"/>
            <a:headEnd/>
            <a:tailEnd/>
          </a:ln>
          <a:effectLst/>
        </p:spPr>
      </p:pic>
      <p:sp>
        <p:nvSpPr>
          <p:cNvPr id="8" name="Text Box 6"/>
          <p:cNvSpPr txBox="1">
            <a:spLocks noChangeArrowheads="1"/>
          </p:cNvSpPr>
          <p:nvPr/>
        </p:nvSpPr>
        <p:spPr bwMode="auto">
          <a:xfrm>
            <a:off x="611560" y="3714752"/>
            <a:ext cx="7715304" cy="1015663"/>
          </a:xfrm>
          <a:prstGeom prst="rect">
            <a:avLst/>
          </a:prstGeom>
          <a:solidFill>
            <a:srgbClr val="FFFF00"/>
          </a:solidFill>
          <a:ln w="9525">
            <a:solidFill>
              <a:srgbClr val="FFFF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lang="en-US" altLang="zh-CN" sz="1600" dirty="0" smtClean="0">
                <a:cs typeface="Arial" charset="0"/>
              </a:rPr>
              <a:t>\begin{equation} \label{</a:t>
            </a:r>
            <a:r>
              <a:rPr lang="en-US" altLang="zh-CN" sz="1600" dirty="0" err="1" smtClean="0">
                <a:cs typeface="Arial" charset="0"/>
              </a:rPr>
              <a:t>eq:Gauss</a:t>
            </a:r>
            <a:r>
              <a:rPr lang="en-US" altLang="zh-CN" sz="1600" dirty="0" smtClean="0">
                <a:cs typeface="Arial" charset="0"/>
              </a:rPr>
              <a:t>}</a:t>
            </a:r>
          </a:p>
          <a:p>
            <a:pPr eaLnBrk="1" hangingPunct="1">
              <a:lnSpc>
                <a:spcPct val="125000"/>
              </a:lnSpc>
            </a:pPr>
            <a:r>
              <a:rPr lang="en-US" altLang="zh-CN" sz="1600" dirty="0" smtClean="0">
                <a:cs typeface="Arial" charset="0"/>
              </a:rPr>
              <a:t>  \hat{p}_n(x) = \</a:t>
            </a:r>
            <a:r>
              <a:rPr lang="en-US" altLang="zh-CN" sz="1600" dirty="0" err="1" smtClean="0">
                <a:cs typeface="Arial" charset="0"/>
              </a:rPr>
              <a:t>frac</a:t>
            </a:r>
            <a:r>
              <a:rPr lang="en-US" altLang="zh-CN" sz="1600" dirty="0" smtClean="0">
                <a:cs typeface="Arial" charset="0"/>
              </a:rPr>
              <a:t>{1}{\</a:t>
            </a:r>
            <a:r>
              <a:rPr lang="en-US" altLang="zh-CN" sz="1600" dirty="0" err="1" smtClean="0">
                <a:cs typeface="Arial" charset="0"/>
              </a:rPr>
              <a:t>sqrt</a:t>
            </a:r>
            <a:r>
              <a:rPr lang="en-US" altLang="zh-CN" sz="1600" dirty="0" smtClean="0">
                <a:cs typeface="Arial" charset="0"/>
              </a:rPr>
              <a:t>{2\pi}</a:t>
            </a:r>
            <a:r>
              <a:rPr lang="en-US" altLang="zh-CN" sz="1600" dirty="0" err="1" smtClean="0">
                <a:cs typeface="Arial" charset="0"/>
              </a:rPr>
              <a:t>nh</a:t>
            </a:r>
            <a:r>
              <a:rPr lang="en-US" altLang="zh-CN" sz="1600" dirty="0" smtClean="0">
                <a:cs typeface="Arial" charset="0"/>
              </a:rPr>
              <a:t>}\sum_{</a:t>
            </a:r>
            <a:r>
              <a:rPr lang="en-US" altLang="zh-CN" sz="1600" dirty="0" err="1" smtClean="0">
                <a:cs typeface="Arial" charset="0"/>
              </a:rPr>
              <a:t>i</a:t>
            </a:r>
            <a:r>
              <a:rPr lang="en-US" altLang="zh-CN" sz="1600" dirty="0" smtClean="0">
                <a:cs typeface="Arial" charset="0"/>
              </a:rPr>
              <a:t>=1}^n\exp(-\</a:t>
            </a:r>
            <a:r>
              <a:rPr lang="en-US" altLang="zh-CN" sz="1600" dirty="0" err="1" smtClean="0">
                <a:cs typeface="Arial" charset="0"/>
              </a:rPr>
              <a:t>frac</a:t>
            </a:r>
            <a:r>
              <a:rPr lang="en-US" altLang="zh-CN" sz="1600" dirty="0" smtClean="0">
                <a:cs typeface="Arial" charset="0"/>
              </a:rPr>
              <a:t>{(x-</a:t>
            </a:r>
            <a:r>
              <a:rPr lang="en-US" altLang="zh-CN" sz="1600" dirty="0" err="1" smtClean="0">
                <a:cs typeface="Arial" charset="0"/>
              </a:rPr>
              <a:t>x_i</a:t>
            </a:r>
            <a:r>
              <a:rPr lang="en-US" altLang="zh-CN" sz="1600" dirty="0" smtClean="0">
                <a:cs typeface="Arial" charset="0"/>
              </a:rPr>
              <a:t>)^T(x-</a:t>
            </a:r>
            <a:r>
              <a:rPr lang="en-US" altLang="zh-CN" sz="1600" dirty="0" err="1" smtClean="0">
                <a:cs typeface="Arial" charset="0"/>
              </a:rPr>
              <a:t>x_i</a:t>
            </a:r>
            <a:r>
              <a:rPr lang="en-US" altLang="zh-CN" sz="1600" dirty="0" smtClean="0">
                <a:cs typeface="Arial" charset="0"/>
              </a:rPr>
              <a:t>)}{2h})</a:t>
            </a:r>
          </a:p>
          <a:p>
            <a:pPr eaLnBrk="1" hangingPunct="1">
              <a:lnSpc>
                <a:spcPct val="125000"/>
              </a:lnSpc>
            </a:pPr>
            <a:r>
              <a:rPr lang="en-US" altLang="zh-CN" sz="1600" dirty="0" smtClean="0">
                <a:cs typeface="Arial" charset="0"/>
              </a:rPr>
              <a:t>\end{equation}</a:t>
            </a:r>
          </a:p>
        </p:txBody>
      </p:sp>
      <p:sp>
        <p:nvSpPr>
          <p:cNvPr id="9"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2266026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27088" y="1412875"/>
            <a:ext cx="2976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sz="2000" b="1">
                <a:solidFill>
                  <a:srgbClr val="0000C0"/>
                </a:solidFill>
              </a:rPr>
              <a:t>可自动调整大小的定界符</a:t>
            </a:r>
          </a:p>
        </p:txBody>
      </p:sp>
      <p:sp>
        <p:nvSpPr>
          <p:cNvPr id="34820" name="Text Box 4"/>
          <p:cNvSpPr txBox="1">
            <a:spLocks noChangeArrowheads="1"/>
          </p:cNvSpPr>
          <p:nvPr/>
        </p:nvSpPr>
        <p:spPr bwMode="auto">
          <a:xfrm>
            <a:off x="1114425" y="1917700"/>
            <a:ext cx="69865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latin typeface="Times New Roman" pitchFamily="18" charset="0"/>
              </a:rPr>
              <a:t>若在左右两个定界符之前分别添加命令\left和\right，则定界符可根据所包围公式大小自动调整其尺寸。</a:t>
            </a:r>
          </a:p>
        </p:txBody>
      </p:sp>
      <p:sp>
        <p:nvSpPr>
          <p:cNvPr id="34821" name="Text Box 5"/>
          <p:cNvSpPr txBox="1">
            <a:spLocks noChangeArrowheads="1"/>
          </p:cNvSpPr>
          <p:nvPr/>
        </p:nvSpPr>
        <p:spPr bwMode="auto">
          <a:xfrm>
            <a:off x="2565400" y="2740025"/>
            <a:ext cx="2986715" cy="369332"/>
          </a:xfrm>
          <a:prstGeom prst="rect">
            <a:avLst/>
          </a:prstGeom>
          <a:solidFill>
            <a:srgbClr val="FFFF00"/>
          </a:solidFill>
          <a:ln w="9525">
            <a:solidFill>
              <a:srgbClr val="FFFF00"/>
            </a:solidFill>
            <a:miter lim="800000"/>
            <a:headEnd/>
            <a:tailEnd/>
          </a:ln>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dirty="0"/>
              <a:t>(\sum_{k=</a:t>
            </a:r>
            <a:r>
              <a:rPr lang="zh-CN" altLang="zh-CN" dirty="0" smtClean="0"/>
              <a:t>\frac</a:t>
            </a:r>
            <a:r>
              <a:rPr lang="en-US" altLang="zh-CN" dirty="0" smtClean="0"/>
              <a:t>{</a:t>
            </a:r>
            <a:r>
              <a:rPr lang="zh-CN" altLang="zh-CN" dirty="0" smtClean="0"/>
              <a:t>1</a:t>
            </a:r>
            <a:r>
              <a:rPr lang="en-US" altLang="zh-CN" dirty="0" smtClean="0"/>
              <a:t>}{</a:t>
            </a:r>
            <a:r>
              <a:rPr lang="zh-CN" altLang="zh-CN" dirty="0" smtClean="0"/>
              <a:t>2</a:t>
            </a:r>
            <a:r>
              <a:rPr lang="en-US" altLang="zh-CN" dirty="0" smtClean="0"/>
              <a:t>}</a:t>
            </a:r>
            <a:r>
              <a:rPr lang="zh-CN" altLang="zh-CN" dirty="0" smtClean="0"/>
              <a:t>}</a:t>
            </a:r>
            <a:r>
              <a:rPr lang="zh-CN" altLang="zh-CN" dirty="0">
                <a:latin typeface="Times New Roman" pitchFamily="18" charset="0"/>
              </a:rPr>
              <a:t>ˆ</a:t>
            </a:r>
            <a:r>
              <a:rPr lang="zh-CN" altLang="zh-CN" dirty="0"/>
              <a:t>{N</a:t>
            </a:r>
            <a:r>
              <a:rPr lang="zh-CN" altLang="zh-CN" dirty="0">
                <a:latin typeface="Times New Roman" pitchFamily="18" charset="0"/>
              </a:rPr>
              <a:t>ˆ</a:t>
            </a:r>
            <a:r>
              <a:rPr lang="zh-CN" altLang="zh-CN" dirty="0"/>
              <a:t>2})</a:t>
            </a:r>
          </a:p>
        </p:txBody>
      </p:sp>
      <p:sp>
        <p:nvSpPr>
          <p:cNvPr id="34822" name="Text Box 6"/>
          <p:cNvSpPr txBox="1">
            <a:spLocks noChangeArrowheads="1"/>
          </p:cNvSpPr>
          <p:nvPr/>
        </p:nvSpPr>
        <p:spPr bwMode="auto">
          <a:xfrm>
            <a:off x="1692275" y="3965575"/>
            <a:ext cx="3871573" cy="369332"/>
          </a:xfrm>
          <a:prstGeom prst="rect">
            <a:avLst/>
          </a:prstGeom>
          <a:solidFill>
            <a:srgbClr val="FFFF00"/>
          </a:solidFill>
          <a:ln w="9525">
            <a:solidFill>
              <a:srgbClr val="FFFF00"/>
            </a:solidFill>
            <a:miter lim="800000"/>
            <a:headEnd/>
            <a:tailEnd/>
          </a:ln>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dirty="0"/>
              <a:t>\left</a:t>
            </a:r>
            <a:r>
              <a:rPr lang="zh-CN" altLang="zh-CN" dirty="0" smtClean="0"/>
              <a:t>(\sum_{k=\frac</a:t>
            </a:r>
            <a:r>
              <a:rPr lang="en-US" altLang="zh-CN" dirty="0" smtClean="0"/>
              <a:t>{</a:t>
            </a:r>
            <a:r>
              <a:rPr lang="zh-CN" altLang="zh-CN" dirty="0" smtClean="0"/>
              <a:t>1</a:t>
            </a:r>
            <a:r>
              <a:rPr lang="en-US" altLang="zh-CN" dirty="0" smtClean="0"/>
              <a:t>}{</a:t>
            </a:r>
            <a:r>
              <a:rPr lang="zh-CN" altLang="zh-CN" dirty="0" smtClean="0"/>
              <a:t>2</a:t>
            </a:r>
            <a:r>
              <a:rPr lang="en-US" altLang="zh-CN" dirty="0" smtClean="0"/>
              <a:t>}</a:t>
            </a:r>
            <a:r>
              <a:rPr lang="zh-CN" altLang="zh-CN" dirty="0" smtClean="0"/>
              <a:t>}</a:t>
            </a:r>
            <a:r>
              <a:rPr lang="zh-CN" altLang="zh-CN" dirty="0" smtClean="0">
                <a:latin typeface="Times New Roman" pitchFamily="18" charset="0"/>
              </a:rPr>
              <a:t>ˆ</a:t>
            </a:r>
            <a:r>
              <a:rPr lang="zh-CN" altLang="zh-CN" dirty="0" smtClean="0"/>
              <a:t>{N</a:t>
            </a:r>
            <a:r>
              <a:rPr lang="zh-CN" altLang="zh-CN" dirty="0" smtClean="0">
                <a:latin typeface="Times New Roman" pitchFamily="18" charset="0"/>
              </a:rPr>
              <a:t>ˆ</a:t>
            </a:r>
            <a:r>
              <a:rPr lang="zh-CN" altLang="zh-CN" dirty="0" smtClean="0"/>
              <a:t>2}\right</a:t>
            </a:r>
            <a:r>
              <a:rPr lang="zh-CN" altLang="zh-CN" dirty="0"/>
              <a:t>)</a:t>
            </a:r>
          </a:p>
        </p:txBody>
      </p:sp>
      <p:pic>
        <p:nvPicPr>
          <p:cNvPr id="348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22" y="2492375"/>
            <a:ext cx="534987"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64" y="3678238"/>
            <a:ext cx="576262"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5" name="Text Box 9"/>
          <p:cNvSpPr txBox="1">
            <a:spLocks noChangeArrowheads="1"/>
          </p:cNvSpPr>
          <p:nvPr/>
        </p:nvSpPr>
        <p:spPr bwMode="auto">
          <a:xfrm>
            <a:off x="1042988" y="4797425"/>
            <a:ext cx="7129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latin typeface="Times New Roman" pitchFamily="18" charset="0"/>
              </a:rPr>
              <a:t>\left和\right总是成对出现的</a:t>
            </a:r>
            <a:r>
              <a:rPr lang="zh-CN" altLang="en-US" dirty="0" smtClean="0">
                <a:latin typeface="Times New Roman" pitchFamily="18" charset="0"/>
              </a:rPr>
              <a:t>。</a:t>
            </a:r>
            <a:endParaRPr lang="zh-CN" altLang="en-US" dirty="0">
              <a:latin typeface="Times New Roman" pitchFamily="18" charset="0"/>
            </a:endParaRPr>
          </a:p>
        </p:txBody>
      </p:sp>
      <p:sp>
        <p:nvSpPr>
          <p:cNvPr id="11" name="Rectangle 2"/>
          <p:cNvSpPr txBox="1">
            <a:spLocks noChangeArrowheads="1"/>
          </p:cNvSpPr>
          <p:nvPr/>
        </p:nvSpPr>
        <p:spPr bwMode="auto">
          <a:xfrm>
            <a:off x="2049970" y="44624"/>
            <a:ext cx="8001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rgbClr val="0000C0"/>
                </a:solidFill>
                <a:latin typeface="+mj-lt"/>
                <a:ea typeface="+mj-ea"/>
                <a:cs typeface="+mj-cs"/>
              </a:defRPr>
            </a:lvl1pPr>
            <a:lvl2pPr algn="ctr" rtl="0" eaLnBrk="0" fontAlgn="base" hangingPunct="0">
              <a:spcBef>
                <a:spcPct val="0"/>
              </a:spcBef>
              <a:spcAft>
                <a:spcPct val="0"/>
              </a:spcAft>
              <a:defRPr sz="4000">
                <a:solidFill>
                  <a:srgbClr val="0000C0"/>
                </a:solidFill>
                <a:latin typeface="Times New Roman" pitchFamily="18" charset="0"/>
                <a:ea typeface="黑体" pitchFamily="49" charset="-122"/>
              </a:defRPr>
            </a:lvl2pPr>
            <a:lvl3pPr algn="ctr" rtl="0" eaLnBrk="0" fontAlgn="base" hangingPunct="0">
              <a:spcBef>
                <a:spcPct val="0"/>
              </a:spcBef>
              <a:spcAft>
                <a:spcPct val="0"/>
              </a:spcAft>
              <a:defRPr sz="4000">
                <a:solidFill>
                  <a:srgbClr val="0000C0"/>
                </a:solidFill>
                <a:latin typeface="Times New Roman" pitchFamily="18" charset="0"/>
                <a:ea typeface="黑体" pitchFamily="49" charset="-122"/>
              </a:defRPr>
            </a:lvl3pPr>
            <a:lvl4pPr algn="ctr" rtl="0" eaLnBrk="0" fontAlgn="base" hangingPunct="0">
              <a:spcBef>
                <a:spcPct val="0"/>
              </a:spcBef>
              <a:spcAft>
                <a:spcPct val="0"/>
              </a:spcAft>
              <a:defRPr sz="4000">
                <a:solidFill>
                  <a:srgbClr val="0000C0"/>
                </a:solidFill>
                <a:latin typeface="Times New Roman" pitchFamily="18" charset="0"/>
                <a:ea typeface="黑体" pitchFamily="49" charset="-122"/>
              </a:defRPr>
            </a:lvl4pPr>
            <a:lvl5pPr algn="ctr" rtl="0" eaLnBrk="0" fontAlgn="base" hangingPunct="0">
              <a:spcBef>
                <a:spcPct val="0"/>
              </a:spcBef>
              <a:spcAft>
                <a:spcPct val="0"/>
              </a:spcAft>
              <a:defRPr sz="4000">
                <a:solidFill>
                  <a:srgbClr val="0000C0"/>
                </a:solidFill>
                <a:latin typeface="Times New Roman" pitchFamily="18" charset="0"/>
                <a:ea typeface="黑体" pitchFamily="49" charset="-122"/>
              </a:defRPr>
            </a:lvl5pPr>
            <a:lvl6pPr marL="457200" algn="ctr" rtl="0" eaLnBrk="0" fontAlgn="base" hangingPunct="0">
              <a:spcBef>
                <a:spcPct val="0"/>
              </a:spcBef>
              <a:spcAft>
                <a:spcPct val="0"/>
              </a:spcAft>
              <a:defRPr sz="4000">
                <a:solidFill>
                  <a:srgbClr val="0000C0"/>
                </a:solidFill>
                <a:latin typeface="Times New Roman" pitchFamily="18" charset="0"/>
                <a:ea typeface="黑体" pitchFamily="49" charset="-122"/>
              </a:defRPr>
            </a:lvl6pPr>
            <a:lvl7pPr marL="914400" algn="ctr" rtl="0" eaLnBrk="0" fontAlgn="base" hangingPunct="0">
              <a:spcBef>
                <a:spcPct val="0"/>
              </a:spcBef>
              <a:spcAft>
                <a:spcPct val="0"/>
              </a:spcAft>
              <a:defRPr sz="4000">
                <a:solidFill>
                  <a:srgbClr val="0000C0"/>
                </a:solidFill>
                <a:latin typeface="Times New Roman" pitchFamily="18" charset="0"/>
                <a:ea typeface="黑体" pitchFamily="49" charset="-122"/>
              </a:defRPr>
            </a:lvl7pPr>
            <a:lvl8pPr marL="1371600" algn="ctr" rtl="0" eaLnBrk="0" fontAlgn="base" hangingPunct="0">
              <a:spcBef>
                <a:spcPct val="0"/>
              </a:spcBef>
              <a:spcAft>
                <a:spcPct val="0"/>
              </a:spcAft>
              <a:defRPr sz="4000">
                <a:solidFill>
                  <a:srgbClr val="0000C0"/>
                </a:solidFill>
                <a:latin typeface="Times New Roman" pitchFamily="18" charset="0"/>
                <a:ea typeface="黑体" pitchFamily="49" charset="-122"/>
              </a:defRPr>
            </a:lvl8pPr>
            <a:lvl9pPr marL="1828800" algn="ctr" rtl="0" eaLnBrk="0" fontAlgn="base" hangingPunct="0">
              <a:spcBef>
                <a:spcPct val="0"/>
              </a:spcBef>
              <a:spcAft>
                <a:spcPct val="0"/>
              </a:spcAft>
              <a:defRPr sz="4000">
                <a:solidFill>
                  <a:srgbClr val="0000C0"/>
                </a:solidFill>
                <a:latin typeface="Times New Roman" pitchFamily="18" charset="0"/>
                <a:ea typeface="黑体" pitchFamily="49" charset="-122"/>
              </a:defRPr>
            </a:lvl9pPr>
          </a:lstStyle>
          <a:p>
            <a:r>
              <a:rPr lang="zh-CN" altLang="en-US" dirty="0" smtClean="0"/>
              <a:t>使用模板撰写学位论文</a:t>
            </a:r>
          </a:p>
        </p:txBody>
      </p:sp>
    </p:spTree>
    <p:extLst>
      <p:ext uri="{BB962C8B-B14F-4D97-AF65-F5344CB8AC3E}">
        <p14:creationId xmlns:p14="http://schemas.microsoft.com/office/powerpoint/2010/main" val="3285846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827088" y="1412875"/>
            <a:ext cx="75612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dirty="0">
                <a:latin typeface="Times New Roman" pitchFamily="18" charset="0"/>
              </a:rPr>
              <a:t>如果遇到某些符号不知道该采用什么命令能输出它时，则可通过</a:t>
            </a:r>
            <a:r>
              <a:rPr lang="zh-CN" altLang="zh-CN" dirty="0">
                <a:latin typeface="Times New Roman" pitchFamily="18" charset="0"/>
                <a:hlinkClick r:id="rId2"/>
              </a:rPr>
              <a:t>Detexify</a:t>
            </a:r>
            <a:r>
              <a:rPr lang="zh-CN" altLang="zh-CN" baseline="30000" dirty="0">
                <a:latin typeface="Times New Roman" pitchFamily="18" charset="0"/>
                <a:hlinkClick r:id="rId2"/>
              </a:rPr>
              <a:t>2</a:t>
            </a:r>
            <a:r>
              <a:rPr lang="zh-CN" dirty="0">
                <a:latin typeface="Times New Roman" pitchFamily="18" charset="0"/>
              </a:rPr>
              <a:t>网站来获取符号命令。</a:t>
            </a:r>
          </a:p>
        </p:txBody>
      </p:sp>
      <p:pic>
        <p:nvPicPr>
          <p:cNvPr id="1026" name="Picture 2"/>
          <p:cNvPicPr>
            <a:picLocks noChangeAspect="1" noChangeArrowheads="1"/>
          </p:cNvPicPr>
          <p:nvPr/>
        </p:nvPicPr>
        <p:blipFill>
          <a:blip r:embed="rId3"/>
          <a:srcRect/>
          <a:stretch>
            <a:fillRect/>
          </a:stretch>
        </p:blipFill>
        <p:spPr bwMode="auto">
          <a:xfrm>
            <a:off x="1071538" y="2071678"/>
            <a:ext cx="7288684" cy="4129100"/>
          </a:xfrm>
          <a:prstGeom prst="rect">
            <a:avLst/>
          </a:prstGeom>
          <a:noFill/>
          <a:ln w="9525">
            <a:noFill/>
            <a:miter lim="800000"/>
            <a:headEnd/>
            <a:tailEnd/>
          </a:ln>
          <a:effectLst/>
        </p:spPr>
      </p:pic>
      <p:sp>
        <p:nvSpPr>
          <p:cNvPr id="6"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419541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36096" y="1419741"/>
            <a:ext cx="3456384" cy="2585323"/>
          </a:xfrm>
          <a:prstGeom prst="rect">
            <a:avLst/>
          </a:prstGeom>
          <a:noFill/>
          <a:ln>
            <a:solidFill>
              <a:srgbClr val="FF0000"/>
            </a:solidFill>
          </a:ln>
        </p:spPr>
        <p:txBody>
          <a:bodyPr wrap="square" rtlCol="0">
            <a:spAutoFit/>
          </a:bodyPr>
          <a:lstStyle/>
          <a:p>
            <a:r>
              <a:rPr lang="zh-CN" altLang="en-US" dirty="0" smtClean="0"/>
              <a:t>       以</a:t>
            </a:r>
            <a:r>
              <a:rPr lang="en-US" altLang="zh-CN" dirty="0" smtClean="0"/>
              <a:t> v6.8 </a:t>
            </a:r>
            <a:r>
              <a:rPr lang="zh-CN" altLang="en-US" dirty="0" smtClean="0"/>
              <a:t>版本</a:t>
            </a:r>
            <a:r>
              <a:rPr lang="zh-CN" altLang="en-US" dirty="0"/>
              <a:t>（英文版）为</a:t>
            </a:r>
            <a:r>
              <a:rPr lang="zh-CN" altLang="en-US" dirty="0" smtClean="0"/>
              <a:t>例</a:t>
            </a:r>
            <a:r>
              <a:rPr lang="zh-CN" altLang="en-US" dirty="0"/>
              <a:t>。</a:t>
            </a:r>
            <a:r>
              <a:rPr lang="zh-CN" altLang="en-US" dirty="0" smtClean="0"/>
              <a:t>在</a:t>
            </a:r>
            <a:r>
              <a:rPr lang="zh-CN" altLang="en-US" dirty="0"/>
              <a:t>安装</a:t>
            </a:r>
            <a:r>
              <a:rPr lang="zh-CN" altLang="en-US" dirty="0" smtClean="0"/>
              <a:t>好</a:t>
            </a:r>
            <a:r>
              <a:rPr lang="en-US" altLang="zh-CN" dirty="0" smtClean="0"/>
              <a:t> </a:t>
            </a:r>
            <a:r>
              <a:rPr lang="en-US" altLang="zh-CN" dirty="0" err="1" smtClean="0"/>
              <a:t>MathType</a:t>
            </a:r>
            <a:r>
              <a:rPr lang="en-US" altLang="zh-CN" dirty="0" smtClean="0"/>
              <a:t> </a:t>
            </a:r>
            <a:r>
              <a:rPr lang="zh-CN" altLang="en-US" dirty="0" smtClean="0"/>
              <a:t>之后</a:t>
            </a:r>
            <a:r>
              <a:rPr lang="zh-CN" altLang="en-US" dirty="0"/>
              <a:t>，若在输入窗口中编写数学公式，复制到剪贴板上的仍然是图形格式的对象。</a:t>
            </a:r>
          </a:p>
          <a:p>
            <a:r>
              <a:rPr lang="zh-CN" altLang="en-US" dirty="0" smtClean="0"/>
              <a:t>       若</a:t>
            </a:r>
            <a:r>
              <a:rPr lang="zh-CN" altLang="en-US" dirty="0"/>
              <a:t>希望得到可插入</a:t>
            </a:r>
            <a:r>
              <a:rPr lang="zh-CN" altLang="en-US" dirty="0" smtClean="0"/>
              <a:t>到</a:t>
            </a:r>
            <a:r>
              <a:rPr lang="en-US" altLang="zh-CN" dirty="0"/>
              <a:t> </a:t>
            </a:r>
            <a:r>
              <a:rPr lang="en-US" altLang="zh-CN" dirty="0" err="1" smtClean="0"/>
              <a:t>LaTeX</a:t>
            </a:r>
            <a:r>
              <a:rPr lang="en-US" altLang="zh-CN" dirty="0" smtClean="0"/>
              <a:t> </a:t>
            </a:r>
            <a:r>
              <a:rPr lang="zh-CN" altLang="en-US" dirty="0" smtClean="0"/>
              <a:t>编辑器</a:t>
            </a:r>
            <a:r>
              <a:rPr lang="zh-CN" altLang="en-US" dirty="0"/>
              <a:t>中的文本格式对象，则需要</a:t>
            </a:r>
            <a:r>
              <a:rPr lang="zh-CN" altLang="en-US" dirty="0" smtClean="0"/>
              <a:t>对</a:t>
            </a:r>
            <a:r>
              <a:rPr lang="en-US" altLang="zh-CN" dirty="0" smtClean="0"/>
              <a:t> </a:t>
            </a:r>
            <a:r>
              <a:rPr lang="en-US" altLang="zh-CN" dirty="0" err="1" smtClean="0"/>
              <a:t>MathType</a:t>
            </a:r>
            <a:r>
              <a:rPr lang="en-US" altLang="zh-CN" dirty="0" smtClean="0"/>
              <a:t> </a:t>
            </a:r>
            <a:r>
              <a:rPr lang="zh-CN" altLang="en-US" dirty="0" smtClean="0"/>
              <a:t>软件</a:t>
            </a:r>
            <a:r>
              <a:rPr lang="zh-CN" altLang="en-US" dirty="0"/>
              <a:t>做一下简单的</a:t>
            </a:r>
            <a:r>
              <a:rPr lang="zh-CN" altLang="en-US" dirty="0" smtClean="0"/>
              <a:t>设置</a:t>
            </a:r>
            <a:r>
              <a:rPr lang="zh-CN" altLang="en-US" dirty="0"/>
              <a:t>。</a:t>
            </a:r>
            <a:endParaRPr lang="en-US" altLang="zh-CN" dirty="0" smtClean="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3" y="1268761"/>
            <a:ext cx="5291125" cy="30963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962" y="4365104"/>
            <a:ext cx="5723173" cy="2031325"/>
          </a:xfrm>
          <a:prstGeom prst="rect">
            <a:avLst/>
          </a:prstGeom>
          <a:noFill/>
          <a:ln>
            <a:solidFill>
              <a:srgbClr val="FF0000"/>
            </a:solidFill>
          </a:ln>
        </p:spPr>
        <p:txBody>
          <a:bodyPr wrap="square" rtlCol="0">
            <a:spAutoFit/>
          </a:bodyPr>
          <a:lstStyle/>
          <a:p>
            <a:r>
              <a:rPr lang="zh-CN" altLang="en-US" dirty="0" smtClean="0"/>
              <a:t>     在 </a:t>
            </a:r>
            <a:r>
              <a:rPr lang="en-US" altLang="zh-CN" dirty="0" err="1"/>
              <a:t>MathType</a:t>
            </a:r>
            <a:r>
              <a:rPr lang="en-US" altLang="zh-CN" dirty="0"/>
              <a:t> </a:t>
            </a:r>
            <a:r>
              <a:rPr lang="zh-CN" altLang="en-US" dirty="0"/>
              <a:t>最上排的按钮中依次选择</a:t>
            </a:r>
            <a:r>
              <a:rPr lang="en-US" altLang="zh-CN" dirty="0"/>
              <a:t>”Preferences-&gt;Cut and Copy Preferences”</a:t>
            </a:r>
            <a:r>
              <a:rPr lang="zh-CN" altLang="en-US" dirty="0"/>
              <a:t>，在弹出的对话窗中选中 </a:t>
            </a:r>
            <a:r>
              <a:rPr lang="en-US" altLang="zh-CN" dirty="0"/>
              <a:t>”</a:t>
            </a:r>
            <a:r>
              <a:rPr lang="en-US" altLang="zh-CN" dirty="0" err="1"/>
              <a:t>MathML</a:t>
            </a:r>
            <a:r>
              <a:rPr lang="en-US" altLang="zh-CN" dirty="0"/>
              <a:t> or </a:t>
            </a:r>
            <a:r>
              <a:rPr lang="en-US" altLang="zh-CN" dirty="0" err="1"/>
              <a:t>TeX</a:t>
            </a:r>
            <a:r>
              <a:rPr lang="en-US" altLang="zh-CN" dirty="0"/>
              <a:t>:”</a:t>
            </a:r>
            <a:r>
              <a:rPr lang="zh-CN" altLang="en-US" dirty="0"/>
              <a:t>，在转换下拉框</a:t>
            </a:r>
            <a:r>
              <a:rPr lang="zh-CN" altLang="en-US" dirty="0" smtClean="0"/>
              <a:t>中选择 </a:t>
            </a:r>
            <a:r>
              <a:rPr lang="en-US" altLang="zh-CN" dirty="0" smtClean="0"/>
              <a:t>”</a:t>
            </a:r>
            <a:r>
              <a:rPr lang="en-US" altLang="zh-CN" dirty="0"/>
              <a:t>LaTeX~2.09~and later”</a:t>
            </a:r>
            <a:r>
              <a:rPr lang="zh-CN" altLang="en-US" dirty="0"/>
              <a:t>，并将对话框最下方的两个复选框全部勾掉，点击确定。这样，再从输入窗口中复制出来的对象就是文本格式，这样就可以直接将其粘贴到</a:t>
            </a:r>
            <a:r>
              <a:rPr lang="en-US" altLang="zh-CN" dirty="0"/>
              <a:t> </a:t>
            </a:r>
            <a:r>
              <a:rPr lang="en-US" altLang="zh-CN" dirty="0" err="1"/>
              <a:t>LaTeX</a:t>
            </a:r>
            <a:r>
              <a:rPr lang="zh-CN" altLang="en-US" dirty="0"/>
              <a:t>编辑器中了</a:t>
            </a:r>
            <a:r>
              <a:rPr lang="zh-CN" altLang="en-US" dirty="0" smtClean="0"/>
              <a:t>。</a:t>
            </a:r>
            <a:endParaRPr lang="en-US" altLang="zh-CN" dirty="0"/>
          </a:p>
        </p:txBody>
      </p:sp>
      <p:sp>
        <p:nvSpPr>
          <p:cNvPr id="7" name="TextBox 6"/>
          <p:cNvSpPr txBox="1"/>
          <p:nvPr/>
        </p:nvSpPr>
        <p:spPr>
          <a:xfrm>
            <a:off x="6036513" y="4365104"/>
            <a:ext cx="2738626" cy="1477328"/>
          </a:xfrm>
          <a:prstGeom prst="rect">
            <a:avLst/>
          </a:prstGeom>
          <a:noFill/>
          <a:ln>
            <a:solidFill>
              <a:srgbClr val="FF0000"/>
            </a:solidFill>
          </a:ln>
        </p:spPr>
        <p:txBody>
          <a:bodyPr wrap="square" rtlCol="0">
            <a:spAutoFit/>
          </a:bodyPr>
          <a:lstStyle/>
          <a:p>
            <a:r>
              <a:rPr lang="zh-CN" altLang="en-US" dirty="0" smtClean="0"/>
              <a:t>     按照</a:t>
            </a:r>
            <a:r>
              <a:rPr lang="zh-CN" altLang="en-US" dirty="0"/>
              <a:t>这种方法生成的数学公式两端分别有标记 </a:t>
            </a:r>
            <a:r>
              <a:rPr lang="en-US" altLang="zh-CN" dirty="0">
                <a:solidFill>
                  <a:srgbClr val="FF0000"/>
                </a:solidFill>
              </a:rPr>
              <a:t>\[ </a:t>
            </a:r>
            <a:r>
              <a:rPr lang="zh-CN" altLang="en-US" dirty="0"/>
              <a:t>和标记</a:t>
            </a:r>
            <a:r>
              <a:rPr lang="en-US" altLang="zh-CN" dirty="0">
                <a:solidFill>
                  <a:srgbClr val="FF0000"/>
                </a:solidFill>
              </a:rPr>
              <a:t>\] </a:t>
            </a:r>
            <a:r>
              <a:rPr lang="zh-CN" altLang="en-US" dirty="0"/>
              <a:t>，在这两个标记之间即是真正的数学公式代码</a:t>
            </a:r>
            <a:r>
              <a:rPr lang="zh-CN" altLang="en-US" dirty="0" smtClean="0"/>
              <a:t>。</a:t>
            </a:r>
            <a:endParaRPr lang="zh-CN" altLang="en-US" dirty="0"/>
          </a:p>
        </p:txBody>
      </p:sp>
      <p:sp>
        <p:nvSpPr>
          <p:cNvPr id="8" name="矩形 7"/>
          <p:cNvSpPr/>
          <p:nvPr/>
        </p:nvSpPr>
        <p:spPr>
          <a:xfrm>
            <a:off x="2123728" y="2674657"/>
            <a:ext cx="2016224" cy="284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2"/>
          <p:cNvSpPr>
            <a:spLocks noGrp="1" noChangeArrowheads="1"/>
          </p:cNvSpPr>
          <p:nvPr>
            <p:ph type="title"/>
          </p:nvPr>
        </p:nvSpPr>
        <p:spPr>
          <a:xfrm>
            <a:off x="2049970" y="44624"/>
            <a:ext cx="8001000" cy="738187"/>
          </a:xfrm>
        </p:spPr>
        <p:txBody>
          <a:bodyPr/>
          <a:lstStyle/>
          <a:p>
            <a:r>
              <a:rPr lang="zh-CN" altLang="en-US" b="1" dirty="0"/>
              <a:t>使用模板撰写学位论文</a:t>
            </a:r>
            <a:endParaRPr lang="zh-CN" altLang="en-US" b="1" dirty="0" smtClean="0"/>
          </a:p>
        </p:txBody>
      </p:sp>
      <p:sp>
        <p:nvSpPr>
          <p:cNvPr id="3" name="TextBox 2"/>
          <p:cNvSpPr txBox="1"/>
          <p:nvPr/>
        </p:nvSpPr>
        <p:spPr>
          <a:xfrm>
            <a:off x="5796136" y="5939988"/>
            <a:ext cx="3347864" cy="369332"/>
          </a:xfrm>
          <a:prstGeom prst="rect">
            <a:avLst/>
          </a:prstGeom>
          <a:noFill/>
          <a:ln>
            <a:solidFill>
              <a:srgbClr val="FF0000"/>
            </a:solidFill>
          </a:ln>
        </p:spPr>
        <p:txBody>
          <a:bodyPr wrap="square" rtlCol="0">
            <a:spAutoFit/>
          </a:bodyPr>
          <a:lstStyle/>
          <a:p>
            <a:r>
              <a:rPr lang="pt-BR" altLang="zh-CN" dirty="0" smtClean="0"/>
              <a:t>\[ \</a:t>
            </a:r>
            <a:r>
              <a:rPr lang="pt-BR" altLang="zh-CN" dirty="0"/>
              <a:t>sum\limits_{i = 1}^n {X_i^2} \]</a:t>
            </a:r>
            <a:endParaRPr lang="zh-CN" altLang="en-US" dirty="0"/>
          </a:p>
        </p:txBody>
      </p:sp>
    </p:spTree>
    <p:extLst>
      <p:ext uri="{BB962C8B-B14F-4D97-AF65-F5344CB8AC3E}">
        <p14:creationId xmlns:p14="http://schemas.microsoft.com/office/powerpoint/2010/main" val="24432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fade">
                                      <p:cBhvr>
                                        <p:cTn id="13" dur="500"/>
                                        <p:tgtEl>
                                          <p:spTgt spid="61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755650" y="1339850"/>
            <a:ext cx="433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solidFill>
                  <a:srgbClr val="0000C0"/>
                </a:solidFill>
                <a:latin typeface="Times New Roman" pitchFamily="18" charset="0"/>
              </a:rPr>
              <a:t>参考文献BibTeX引用格式的输入方法</a:t>
            </a:r>
          </a:p>
        </p:txBody>
      </p:sp>
      <p:sp>
        <p:nvSpPr>
          <p:cNvPr id="36868" name="Text Box 4"/>
          <p:cNvSpPr txBox="1">
            <a:spLocks noChangeArrowheads="1"/>
          </p:cNvSpPr>
          <p:nvPr/>
        </p:nvSpPr>
        <p:spPr bwMode="auto">
          <a:xfrm>
            <a:off x="1260475" y="1844675"/>
            <a:ext cx="3068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SzPct val="100000"/>
              <a:buFont typeface="Wingdings" pitchFamily="2" charset="2"/>
              <a:buChar char="Ø"/>
            </a:pPr>
            <a:r>
              <a:rPr lang="zh-CN" altLang="en-US">
                <a:latin typeface="Times New Roman" pitchFamily="18" charset="0"/>
              </a:rPr>
              <a:t>手动输入</a:t>
            </a:r>
          </a:p>
          <a:p>
            <a:pPr eaLnBrk="1" hangingPunct="1">
              <a:buSzPct val="100000"/>
              <a:buFont typeface="Wingdings" pitchFamily="2" charset="2"/>
              <a:buChar char="Ø"/>
            </a:pPr>
            <a:r>
              <a:rPr lang="zh-CN" altLang="en-US">
                <a:latin typeface="Times New Roman" pitchFamily="18" charset="0"/>
              </a:rPr>
              <a:t>使用“Google学术搜索”生成</a:t>
            </a:r>
          </a:p>
        </p:txBody>
      </p:sp>
      <p:grpSp>
        <p:nvGrpSpPr>
          <p:cNvPr id="38917" name="Group 5"/>
          <p:cNvGrpSpPr>
            <a:grpSpLocks/>
          </p:cNvGrpSpPr>
          <p:nvPr/>
        </p:nvGrpSpPr>
        <p:grpSpPr bwMode="auto">
          <a:xfrm>
            <a:off x="1044575" y="1917700"/>
            <a:ext cx="7416800" cy="3559175"/>
            <a:chOff x="0" y="0"/>
            <a:chExt cx="11679" cy="5606"/>
          </a:xfrm>
        </p:grpSpPr>
        <p:grpSp>
          <p:nvGrpSpPr>
            <p:cNvPr id="36877" name="Group 6"/>
            <p:cNvGrpSpPr>
              <a:grpSpLocks/>
            </p:cNvGrpSpPr>
            <p:nvPr/>
          </p:nvGrpSpPr>
          <p:grpSpPr bwMode="auto">
            <a:xfrm>
              <a:off x="0" y="1814"/>
              <a:ext cx="9184" cy="3793"/>
              <a:chOff x="0" y="0"/>
              <a:chExt cx="9184" cy="3793"/>
            </a:xfrm>
          </p:grpSpPr>
          <p:pic>
            <p:nvPicPr>
              <p:cNvPr id="36880" name="Picture 7"/>
              <p:cNvPicPr>
                <a:picLocks noChangeAspect="1" noChangeArrowheads="1"/>
              </p:cNvPicPr>
              <p:nvPr/>
            </p:nvPicPr>
            <p:blipFill>
              <a:blip r:embed="rId2">
                <a:extLst>
                  <a:ext uri="{28A0092B-C50C-407E-A947-70E740481C1C}">
                    <a14:useLocalDpi xmlns:a14="http://schemas.microsoft.com/office/drawing/2010/main" val="0"/>
                  </a:ext>
                </a:extLst>
              </a:blip>
              <a:srcRect l="32782" b="51123"/>
              <a:stretch>
                <a:fillRect/>
              </a:stretch>
            </p:blipFill>
            <p:spPr bwMode="auto">
              <a:xfrm>
                <a:off x="0" y="115"/>
                <a:ext cx="9185" cy="3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81" name="Oval 8"/>
              <p:cNvSpPr>
                <a:spLocks noChangeArrowheads="1"/>
              </p:cNvSpPr>
              <p:nvPr/>
            </p:nvSpPr>
            <p:spPr bwMode="auto">
              <a:xfrm>
                <a:off x="7598" y="0"/>
                <a:ext cx="1134" cy="454"/>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pic>
          <p:nvPicPr>
            <p:cNvPr id="3687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 y="0"/>
              <a:ext cx="4876" cy="89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79" name="Line 10"/>
            <p:cNvSpPr>
              <a:spLocks noChangeShapeType="1"/>
            </p:cNvSpPr>
            <p:nvPr/>
          </p:nvSpPr>
          <p:spPr bwMode="auto">
            <a:xfrm flipV="1">
              <a:off x="8275" y="908"/>
              <a:ext cx="908" cy="907"/>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8" name="Picture 2"/>
          <p:cNvPicPr>
            <a:picLocks noChangeAspect="1" noChangeArrowheads="1"/>
          </p:cNvPicPr>
          <p:nvPr/>
        </p:nvPicPr>
        <p:blipFill>
          <a:blip r:embed="rId4"/>
          <a:srcRect/>
          <a:stretch>
            <a:fillRect/>
          </a:stretch>
        </p:blipFill>
        <p:spPr bwMode="auto">
          <a:xfrm>
            <a:off x="1653418" y="2472690"/>
            <a:ext cx="5200650" cy="1057275"/>
          </a:xfrm>
          <a:prstGeom prst="rect">
            <a:avLst/>
          </a:prstGeom>
          <a:noFill/>
          <a:ln w="9525">
            <a:noFill/>
            <a:miter lim="800000"/>
            <a:headEnd/>
            <a:tailEnd/>
          </a:ln>
          <a:effectLst/>
        </p:spPr>
      </p:pic>
      <p:grpSp>
        <p:nvGrpSpPr>
          <p:cNvPr id="19" name="组合 18"/>
          <p:cNvGrpSpPr/>
          <p:nvPr/>
        </p:nvGrpSpPr>
        <p:grpSpPr>
          <a:xfrm>
            <a:off x="993600" y="3406730"/>
            <a:ext cx="6870228" cy="2502535"/>
            <a:chOff x="1505285" y="3527743"/>
            <a:chExt cx="6870228" cy="2502535"/>
          </a:xfrm>
        </p:grpSpPr>
        <p:grpSp>
          <p:nvGrpSpPr>
            <p:cNvPr id="20" name="Group 11"/>
            <p:cNvGrpSpPr>
              <a:grpSpLocks/>
            </p:cNvGrpSpPr>
            <p:nvPr/>
          </p:nvGrpSpPr>
          <p:grpSpPr bwMode="auto">
            <a:xfrm>
              <a:off x="1505285" y="3527743"/>
              <a:ext cx="6019132" cy="2502535"/>
              <a:chOff x="273" y="1403"/>
              <a:chExt cx="9478" cy="3941"/>
            </a:xfrm>
          </p:grpSpPr>
          <p:sp>
            <p:nvSpPr>
              <p:cNvPr id="22" name="Line 14"/>
              <p:cNvSpPr>
                <a:spLocks noChangeShapeType="1"/>
              </p:cNvSpPr>
              <p:nvPr/>
            </p:nvSpPr>
            <p:spPr bwMode="auto">
              <a:xfrm>
                <a:off x="3486" y="1403"/>
                <a:ext cx="1350" cy="578"/>
              </a:xfrm>
              <a:prstGeom prst="line">
                <a:avLst/>
              </a:prstGeom>
              <a:noFill/>
              <a:ln w="127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6"/>
              <p:cNvSpPr txBox="1">
                <a:spLocks noChangeArrowheads="1"/>
              </p:cNvSpPr>
              <p:nvPr/>
            </p:nvSpPr>
            <p:spPr bwMode="auto">
              <a:xfrm>
                <a:off x="273" y="4705"/>
                <a:ext cx="947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C0"/>
                  </a:solidFill>
                  <a:latin typeface="Times New Roman" pitchFamily="18" charset="0"/>
                </a:endParaRPr>
              </a:p>
            </p:txBody>
          </p:sp>
          <p:sp>
            <p:nvSpPr>
              <p:cNvPr id="24" name="Text Box 17"/>
              <p:cNvSpPr txBox="1">
                <a:spLocks noChangeArrowheads="1"/>
              </p:cNvSpPr>
              <p:nvPr/>
            </p:nvSpPr>
            <p:spPr bwMode="auto">
              <a:xfrm>
                <a:off x="340" y="4762"/>
                <a:ext cx="934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solidFill>
                      <a:srgbClr val="0000C0"/>
                    </a:solidFill>
                    <a:latin typeface="Times New Roman" pitchFamily="18" charset="0"/>
                  </a:rPr>
                  <a:t>将此代码复制粘贴到/</a:t>
                </a:r>
                <a:r>
                  <a:rPr lang="zh-CN" altLang="en-US" dirty="0" smtClean="0">
                    <a:solidFill>
                      <a:srgbClr val="0000C0"/>
                    </a:solidFill>
                    <a:latin typeface="Times New Roman" pitchFamily="18" charset="0"/>
                  </a:rPr>
                  <a:t>reference</a:t>
                </a:r>
                <a:r>
                  <a:rPr lang="en-US" altLang="zh-CN" dirty="0" smtClean="0">
                    <a:solidFill>
                      <a:srgbClr val="0000C0"/>
                    </a:solidFill>
                    <a:latin typeface="Times New Roman" pitchFamily="18" charset="0"/>
                  </a:rPr>
                  <a:t>s</a:t>
                </a:r>
                <a:r>
                  <a:rPr lang="zh-CN" altLang="en-US" dirty="0" smtClean="0">
                    <a:solidFill>
                      <a:srgbClr val="0000C0"/>
                    </a:solidFill>
                    <a:latin typeface="Times New Roman" pitchFamily="18" charset="0"/>
                  </a:rPr>
                  <a:t>/</a:t>
                </a:r>
                <a:r>
                  <a:rPr lang="zh-CN" altLang="en-US" dirty="0">
                    <a:solidFill>
                      <a:srgbClr val="0000C0"/>
                    </a:solidFill>
                    <a:latin typeface="Times New Roman" pitchFamily="18" charset="0"/>
                  </a:rPr>
                  <a:t>reference.bib文件中即可。</a:t>
                </a:r>
              </a:p>
            </p:txBody>
          </p:sp>
        </p:grpSp>
        <p:pic>
          <p:nvPicPr>
            <p:cNvPr id="21" name="Picture 3"/>
            <p:cNvPicPr>
              <a:picLocks noChangeAspect="1" noChangeArrowheads="1"/>
            </p:cNvPicPr>
            <p:nvPr/>
          </p:nvPicPr>
          <p:blipFill>
            <a:blip r:embed="rId5"/>
            <a:srcRect/>
            <a:stretch>
              <a:fillRect/>
            </a:stretch>
          </p:blipFill>
          <p:spPr bwMode="auto">
            <a:xfrm>
              <a:off x="2174738" y="3910312"/>
              <a:ext cx="6200775" cy="1524000"/>
            </a:xfrm>
            <a:prstGeom prst="rect">
              <a:avLst/>
            </a:prstGeom>
            <a:noFill/>
            <a:ln w="9525">
              <a:noFill/>
              <a:miter lim="800000"/>
              <a:headEnd/>
              <a:tailEnd/>
            </a:ln>
            <a:effectLst/>
          </p:spPr>
        </p:pic>
      </p:grpSp>
      <p:sp>
        <p:nvSpPr>
          <p:cNvPr id="25"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2247313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ppt_x"/>
                                          </p:val>
                                        </p:tav>
                                        <p:tav tm="100000">
                                          <p:val>
                                            <p:strVal val="#ppt_x"/>
                                          </p:val>
                                        </p:tav>
                                      </p:tavLst>
                                    </p:anim>
                                    <p:anim calcmode="lin" valueType="num">
                                      <p:cBhvr additive="base">
                                        <p:cTn id="8"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38917"/>
                                        </p:tgtEl>
                                        <p:attrNameLst>
                                          <p:attrName>ppt_x</p:attrName>
                                        </p:attrNameLst>
                                      </p:cBhvr>
                                      <p:tavLst>
                                        <p:tav tm="0">
                                          <p:val>
                                            <p:strVal val="ppt_x"/>
                                          </p:val>
                                        </p:tav>
                                        <p:tav tm="100000">
                                          <p:val>
                                            <p:strVal val="ppt_x"/>
                                          </p:val>
                                        </p:tav>
                                      </p:tavLst>
                                    </p:anim>
                                    <p:anim calcmode="lin" valueType="num">
                                      <p:cBhvr additive="base">
                                        <p:cTn id="13" dur="500"/>
                                        <p:tgtEl>
                                          <p:spTgt spid="38917"/>
                                        </p:tgtEl>
                                        <p:attrNameLst>
                                          <p:attrName>ppt_y</p:attrName>
                                        </p:attrNameLst>
                                      </p:cBhvr>
                                      <p:tavLst>
                                        <p:tav tm="0">
                                          <p:val>
                                            <p:strVal val="ppt_y"/>
                                          </p:val>
                                        </p:tav>
                                        <p:tav tm="100000">
                                          <p:val>
                                            <p:strVal val="1+ppt_h/2"/>
                                          </p:val>
                                        </p:tav>
                                      </p:tavLst>
                                    </p:anim>
                                    <p:set>
                                      <p:cBhvr>
                                        <p:cTn id="14" dur="1" fill="hold">
                                          <p:stCondLst>
                                            <p:cond delay="499"/>
                                          </p:stCondLst>
                                        </p:cTn>
                                        <p:tgtEl>
                                          <p:spTgt spid="389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900113" y="1412875"/>
            <a:ext cx="72009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dirty="0"/>
              <a:t>\nocite{*}  </a:t>
            </a:r>
            <a:r>
              <a:rPr lang="zh-CN" altLang="en-US" dirty="0">
                <a:solidFill>
                  <a:srgbClr val="FF0000"/>
                </a:solidFill>
              </a:rPr>
              <a:t>%若</a:t>
            </a:r>
            <a:r>
              <a:rPr lang="zh-CN" altLang="en-US" dirty="0" smtClean="0">
                <a:solidFill>
                  <a:srgbClr val="FF0000"/>
                </a:solidFill>
              </a:rPr>
              <a:t>将main</a:t>
            </a:r>
            <a:r>
              <a:rPr lang="zh-CN" altLang="en-US" dirty="0">
                <a:solidFill>
                  <a:srgbClr val="FF0000"/>
                </a:solidFill>
              </a:rPr>
              <a:t>.tex中的此命令屏蔽掉，则未引用的文献不会出现在文后的参考文献中。</a:t>
            </a:r>
          </a:p>
        </p:txBody>
      </p:sp>
      <p:sp>
        <p:nvSpPr>
          <p:cNvPr id="38917" name="Text Box 5"/>
          <p:cNvSpPr txBox="1">
            <a:spLocks noChangeArrowheads="1"/>
          </p:cNvSpPr>
          <p:nvPr/>
        </p:nvSpPr>
        <p:spPr bwMode="auto">
          <a:xfrm>
            <a:off x="1115616" y="5517232"/>
            <a:ext cx="7200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dirty="0" err="1" smtClean="0">
                <a:solidFill>
                  <a:srgbClr val="FF0000"/>
                </a:solidFill>
                <a:latin typeface="Times New Roman" pitchFamily="18" charset="0"/>
              </a:rPr>
              <a:t>TJUThesis</a:t>
            </a:r>
            <a:r>
              <a:rPr lang="zh-CN" altLang="en-US" dirty="0" smtClean="0">
                <a:solidFill>
                  <a:srgbClr val="FF0000"/>
                </a:solidFill>
                <a:latin typeface="Times New Roman" pitchFamily="18" charset="0"/>
              </a:rPr>
              <a:t>.</a:t>
            </a:r>
            <a:r>
              <a:rPr lang="zh-CN" altLang="en-US" dirty="0">
                <a:solidFill>
                  <a:srgbClr val="FF0000"/>
                </a:solidFill>
                <a:latin typeface="Times New Roman" pitchFamily="18" charset="0"/>
              </a:rPr>
              <a:t>bst</a:t>
            </a:r>
            <a:r>
              <a:rPr lang="zh-CN" altLang="en-US" dirty="0">
                <a:latin typeface="Times New Roman" pitchFamily="18" charset="0"/>
              </a:rPr>
              <a:t>——用来生成</a:t>
            </a:r>
            <a:r>
              <a:rPr lang="zh-CN" altLang="en-US" dirty="0" smtClean="0">
                <a:latin typeface="Times New Roman" pitchFamily="18" charset="0"/>
              </a:rPr>
              <a:t>满足天津大学规范</a:t>
            </a:r>
            <a:r>
              <a:rPr lang="zh-CN" altLang="en-US" dirty="0">
                <a:latin typeface="Times New Roman" pitchFamily="18" charset="0"/>
              </a:rPr>
              <a:t>的参考文献定义文件。</a:t>
            </a:r>
          </a:p>
        </p:txBody>
      </p:sp>
      <p:sp>
        <p:nvSpPr>
          <p:cNvPr id="38920" name="Text Box 8"/>
          <p:cNvSpPr txBox="1">
            <a:spLocks noChangeArrowheads="1"/>
          </p:cNvSpPr>
          <p:nvPr/>
        </p:nvSpPr>
        <p:spPr bwMode="auto">
          <a:xfrm>
            <a:off x="1259632" y="2132856"/>
            <a:ext cx="4288353" cy="369332"/>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引用方法：行文引用</a:t>
            </a:r>
            <a:r>
              <a:rPr lang="zh-CN" altLang="en-US" dirty="0">
                <a:latin typeface="Times New Roman" pitchFamily="18" charset="0"/>
              </a:rPr>
              <a:t>“</a:t>
            </a:r>
            <a:r>
              <a:rPr lang="zh-CN" altLang="en-US" dirty="0"/>
              <a:t>\cite{引用词}</a:t>
            </a:r>
            <a:r>
              <a:rPr lang="zh-CN" altLang="en-US" dirty="0" smtClean="0">
                <a:latin typeface="Times New Roman" pitchFamily="18" charset="0"/>
              </a:rPr>
              <a:t>”</a:t>
            </a:r>
            <a:r>
              <a:rPr lang="zh-CN" altLang="en-US" dirty="0" smtClean="0"/>
              <a:t> 。</a:t>
            </a:r>
            <a:endParaRPr lang="zh-CN" altLang="en-US" dirty="0"/>
          </a:p>
        </p:txBody>
      </p:sp>
      <p:sp>
        <p:nvSpPr>
          <p:cNvPr id="2" name="TextBox 1"/>
          <p:cNvSpPr txBox="1"/>
          <p:nvPr/>
        </p:nvSpPr>
        <p:spPr>
          <a:xfrm>
            <a:off x="1259408" y="2564904"/>
            <a:ext cx="6985000" cy="2862322"/>
          </a:xfrm>
          <a:prstGeom prst="rect">
            <a:avLst/>
          </a:prstGeom>
          <a:noFill/>
        </p:spPr>
        <p:txBody>
          <a:bodyPr wrap="square" rtlCol="0">
            <a:spAutoFit/>
          </a:bodyPr>
          <a:lstStyle/>
          <a:p>
            <a:r>
              <a:rPr lang="zh-CN" altLang="en-US" dirty="0" smtClean="0"/>
              <a:t>所谓引用词，就是参考文献信息的第一行，常常为其缩略信息。如参考文献：</a:t>
            </a:r>
            <a:endParaRPr lang="en-US" altLang="zh-CN" dirty="0" smtClean="0"/>
          </a:p>
          <a:p>
            <a:r>
              <a:rPr lang="en-US" altLang="zh-CN" dirty="0"/>
              <a:t>@book{</a:t>
            </a:r>
            <a:r>
              <a:rPr lang="en-US" altLang="zh-CN" dirty="0">
                <a:solidFill>
                  <a:srgbClr val="FF0000"/>
                </a:solidFill>
              </a:rPr>
              <a:t>kopka2004guide</a:t>
            </a:r>
            <a:r>
              <a:rPr lang="en-US" altLang="zh-CN" dirty="0"/>
              <a:t>,</a:t>
            </a:r>
          </a:p>
          <a:p>
            <a:r>
              <a:rPr lang="en-US" altLang="zh-CN" dirty="0"/>
              <a:t>  title={A Guide to LATEX},</a:t>
            </a:r>
          </a:p>
          <a:p>
            <a:r>
              <a:rPr lang="en-US" altLang="zh-CN" dirty="0"/>
              <a:t>  author={</a:t>
            </a:r>
            <a:r>
              <a:rPr lang="en-US" altLang="zh-CN" dirty="0" err="1"/>
              <a:t>Kopka</a:t>
            </a:r>
            <a:r>
              <a:rPr lang="en-US" altLang="zh-CN" dirty="0"/>
              <a:t>, H. and Daly, P.W.},</a:t>
            </a:r>
          </a:p>
          <a:p>
            <a:r>
              <a:rPr lang="en-US" altLang="zh-CN" dirty="0"/>
              <a:t>  volume={1},</a:t>
            </a:r>
          </a:p>
          <a:p>
            <a:r>
              <a:rPr lang="en-US" altLang="zh-CN" dirty="0"/>
              <a:t>  year={2004},</a:t>
            </a:r>
          </a:p>
          <a:p>
            <a:r>
              <a:rPr lang="en-US" altLang="zh-CN" dirty="0"/>
              <a:t>  publisher={Addison-Wesley Professional}</a:t>
            </a:r>
          </a:p>
          <a:p>
            <a:r>
              <a:rPr lang="en-US" altLang="zh-CN" dirty="0" smtClean="0"/>
              <a:t>}</a:t>
            </a:r>
          </a:p>
          <a:p>
            <a:r>
              <a:rPr lang="zh-CN" altLang="en-US" dirty="0" smtClean="0"/>
              <a:t>中的第一行的</a:t>
            </a:r>
            <a:r>
              <a:rPr lang="en-US" altLang="zh-CN" dirty="0" smtClean="0">
                <a:solidFill>
                  <a:srgbClr val="FF0000"/>
                </a:solidFill>
              </a:rPr>
              <a:t>kopka2004guide</a:t>
            </a:r>
            <a:r>
              <a:rPr lang="zh-CN" altLang="en-US" dirty="0" smtClean="0"/>
              <a:t>含有就缩略信息，为引用词。</a:t>
            </a:r>
            <a:endParaRPr lang="en-US" altLang="zh-CN" dirty="0"/>
          </a:p>
        </p:txBody>
      </p:sp>
      <p:sp>
        <p:nvSpPr>
          <p:cNvPr id="8"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19059183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25934" y="44624"/>
            <a:ext cx="8001000" cy="764704"/>
          </a:xfrm>
        </p:spPr>
        <p:txBody>
          <a:bodyPr/>
          <a:lstStyle/>
          <a:p>
            <a:pPr eaLnBrk="1" hangingPunct="1">
              <a:lnSpc>
                <a:spcPct val="125000"/>
              </a:lnSpc>
            </a:pPr>
            <a:r>
              <a:rPr lang="zh-CN" altLang="en-US" dirty="0" smtClean="0"/>
              <a:t>           模板</a:t>
            </a:r>
            <a:r>
              <a:rPr lang="zh-CN" altLang="en-US" dirty="0"/>
              <a:t>的编译方法</a:t>
            </a:r>
          </a:p>
        </p:txBody>
      </p:sp>
      <p:sp>
        <p:nvSpPr>
          <p:cNvPr id="11267" name="Text Box 3"/>
          <p:cNvSpPr txBox="1">
            <a:spLocks noChangeArrowheads="1"/>
          </p:cNvSpPr>
          <p:nvPr/>
        </p:nvSpPr>
        <p:spPr bwMode="auto">
          <a:xfrm>
            <a:off x="611188" y="1314450"/>
            <a:ext cx="7056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smtClean="0">
                <a:latin typeface="Times New Roman" pitchFamily="18" charset="0"/>
              </a:rPr>
              <a:t>天津大学学位论文 LaTeX 模板</a:t>
            </a:r>
            <a:r>
              <a:rPr lang="zh-CN" altLang="en-US" sz="2400" dirty="0">
                <a:latin typeface="Times New Roman" pitchFamily="18" charset="0"/>
              </a:rPr>
              <a:t>推荐的编译方式</a:t>
            </a:r>
          </a:p>
        </p:txBody>
      </p:sp>
      <p:grpSp>
        <p:nvGrpSpPr>
          <p:cNvPr id="27" name="组合 26"/>
          <p:cNvGrpSpPr/>
          <p:nvPr/>
        </p:nvGrpSpPr>
        <p:grpSpPr>
          <a:xfrm>
            <a:off x="877985" y="2143116"/>
            <a:ext cx="7694543" cy="926829"/>
            <a:chOff x="652114" y="4791075"/>
            <a:chExt cx="7694543" cy="926829"/>
          </a:xfrm>
        </p:grpSpPr>
        <p:sp>
          <p:nvSpPr>
            <p:cNvPr id="11276" name="Text Box 12"/>
            <p:cNvSpPr txBox="1">
              <a:spLocks noChangeArrowheads="1"/>
            </p:cNvSpPr>
            <p:nvPr/>
          </p:nvSpPr>
          <p:spPr bwMode="auto">
            <a:xfrm>
              <a:off x="2785435" y="5352779"/>
              <a:ext cx="793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latin typeface="Times New Roman" pitchFamily="18" charset="0"/>
                </a:rPr>
                <a:t>bibtex</a:t>
              </a:r>
            </a:p>
          </p:txBody>
        </p:sp>
        <p:sp>
          <p:nvSpPr>
            <p:cNvPr id="11277" name="Text Box 13"/>
            <p:cNvSpPr txBox="1">
              <a:spLocks noChangeArrowheads="1"/>
            </p:cNvSpPr>
            <p:nvPr/>
          </p:nvSpPr>
          <p:spPr bwMode="auto">
            <a:xfrm>
              <a:off x="3865623" y="4791075"/>
              <a:ext cx="1124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smtClean="0">
                  <a:latin typeface="Times New Roman" pitchFamily="18" charset="0"/>
                </a:rPr>
                <a:t>两次</a:t>
              </a:r>
              <a:r>
                <a:rPr lang="zh-CN" altLang="en-US" b="1" dirty="0">
                  <a:latin typeface="Times New Roman" pitchFamily="18" charset="0"/>
                </a:rPr>
                <a:t>latex</a:t>
              </a:r>
            </a:p>
          </p:txBody>
        </p:sp>
        <p:sp>
          <p:nvSpPr>
            <p:cNvPr id="11278" name="Text Box 14"/>
            <p:cNvSpPr txBox="1">
              <a:spLocks noChangeArrowheads="1"/>
            </p:cNvSpPr>
            <p:nvPr/>
          </p:nvSpPr>
          <p:spPr bwMode="auto">
            <a:xfrm>
              <a:off x="5170488" y="5349787"/>
              <a:ext cx="1123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latin typeface="Times New Roman" pitchFamily="18" charset="0"/>
                </a:rPr>
                <a:t>dvipdfmx</a:t>
              </a:r>
            </a:p>
          </p:txBody>
        </p:sp>
        <p:sp>
          <p:nvSpPr>
            <p:cNvPr id="11279" name="Text Box 15"/>
            <p:cNvSpPr txBox="1">
              <a:spLocks noChangeArrowheads="1"/>
            </p:cNvSpPr>
            <p:nvPr/>
          </p:nvSpPr>
          <p:spPr bwMode="auto">
            <a:xfrm>
              <a:off x="1978025" y="4791075"/>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latin typeface="Times New Roman" pitchFamily="18" charset="0"/>
                </a:rPr>
                <a:t>latex</a:t>
              </a:r>
            </a:p>
          </p:txBody>
        </p:sp>
        <p:sp>
          <p:nvSpPr>
            <p:cNvPr id="11280" name="AutoShape 16"/>
            <p:cNvSpPr>
              <a:spLocks noChangeArrowheads="1"/>
            </p:cNvSpPr>
            <p:nvPr/>
          </p:nvSpPr>
          <p:spPr bwMode="auto">
            <a:xfrm>
              <a:off x="1979613" y="5157788"/>
              <a:ext cx="5041900" cy="287337"/>
            </a:xfrm>
            <a:prstGeom prst="rightArrow">
              <a:avLst>
                <a:gd name="adj1" fmla="val 33407"/>
                <a:gd name="adj2" fmla="val 21470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81" name="Text Box 17"/>
            <p:cNvSpPr txBox="1">
              <a:spLocks noChangeArrowheads="1"/>
            </p:cNvSpPr>
            <p:nvPr/>
          </p:nvSpPr>
          <p:spPr bwMode="auto">
            <a:xfrm>
              <a:off x="652114" y="5105673"/>
              <a:ext cx="13195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err="1" smtClean="0">
                  <a:latin typeface="Times New Roman" pitchFamily="18" charset="0"/>
                </a:rPr>
                <a:t>tju</a:t>
              </a:r>
              <a:r>
                <a:rPr lang="zh-CN" altLang="en-US" b="1" dirty="0" smtClean="0">
                  <a:latin typeface="Times New Roman" pitchFamily="18" charset="0"/>
                </a:rPr>
                <a:t>main</a:t>
              </a:r>
              <a:r>
                <a:rPr lang="zh-CN" altLang="en-US" b="1" dirty="0">
                  <a:latin typeface="Times New Roman" pitchFamily="18" charset="0"/>
                </a:rPr>
                <a:t>.tex</a:t>
              </a:r>
            </a:p>
          </p:txBody>
        </p:sp>
        <p:sp>
          <p:nvSpPr>
            <p:cNvPr id="11282" name="Text Box 18"/>
            <p:cNvSpPr txBox="1">
              <a:spLocks noChangeArrowheads="1"/>
            </p:cNvSpPr>
            <p:nvPr/>
          </p:nvSpPr>
          <p:spPr bwMode="auto">
            <a:xfrm>
              <a:off x="6988593" y="5144351"/>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err="1" smtClean="0">
                  <a:latin typeface="Times New Roman" pitchFamily="18" charset="0"/>
                </a:rPr>
                <a:t>tju</a:t>
              </a:r>
              <a:r>
                <a:rPr lang="zh-CN" altLang="en-US" b="1" dirty="0" smtClean="0">
                  <a:latin typeface="Times New Roman" pitchFamily="18" charset="0"/>
                </a:rPr>
                <a:t>main</a:t>
              </a:r>
              <a:r>
                <a:rPr lang="zh-CN" altLang="en-US" b="1" dirty="0">
                  <a:latin typeface="Times New Roman" pitchFamily="18" charset="0"/>
                </a:rPr>
                <a:t>.pdf</a:t>
              </a:r>
            </a:p>
          </p:txBody>
        </p:sp>
      </p:grpSp>
      <p:grpSp>
        <p:nvGrpSpPr>
          <p:cNvPr id="28" name="组合 27"/>
          <p:cNvGrpSpPr/>
          <p:nvPr/>
        </p:nvGrpSpPr>
        <p:grpSpPr>
          <a:xfrm>
            <a:off x="877985" y="3573741"/>
            <a:ext cx="7694543" cy="928044"/>
            <a:chOff x="652114" y="4791075"/>
            <a:chExt cx="7694543" cy="928044"/>
          </a:xfrm>
        </p:grpSpPr>
        <p:sp>
          <p:nvSpPr>
            <p:cNvPr id="30" name="Text Box 13"/>
            <p:cNvSpPr txBox="1">
              <a:spLocks noChangeArrowheads="1"/>
            </p:cNvSpPr>
            <p:nvPr/>
          </p:nvSpPr>
          <p:spPr bwMode="auto">
            <a:xfrm>
              <a:off x="2631617" y="4791075"/>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err="1" smtClean="0">
                  <a:latin typeface="Times New Roman" pitchFamily="18" charset="0"/>
                </a:rPr>
                <a:t>pdflatex</a:t>
              </a:r>
              <a:endParaRPr lang="zh-CN" altLang="en-US" b="1" dirty="0">
                <a:latin typeface="Times New Roman" pitchFamily="18" charset="0"/>
              </a:endParaRPr>
            </a:p>
          </p:txBody>
        </p:sp>
        <p:sp>
          <p:nvSpPr>
            <p:cNvPr id="31" name="Text Box 14"/>
            <p:cNvSpPr txBox="1">
              <a:spLocks noChangeArrowheads="1"/>
            </p:cNvSpPr>
            <p:nvPr/>
          </p:nvSpPr>
          <p:spPr bwMode="auto">
            <a:xfrm>
              <a:off x="4722377" y="5349787"/>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err="1" smtClean="0">
                  <a:latin typeface="Times New Roman" pitchFamily="18" charset="0"/>
                </a:rPr>
                <a:t>pdflatex</a:t>
              </a:r>
              <a:endParaRPr lang="zh-CN" altLang="en-US" b="1" dirty="0">
                <a:latin typeface="Times New Roman" pitchFamily="18" charset="0"/>
              </a:endParaRPr>
            </a:p>
          </p:txBody>
        </p:sp>
        <p:sp>
          <p:nvSpPr>
            <p:cNvPr id="33" name="AutoShape 16"/>
            <p:cNvSpPr>
              <a:spLocks noChangeArrowheads="1"/>
            </p:cNvSpPr>
            <p:nvPr/>
          </p:nvSpPr>
          <p:spPr bwMode="auto">
            <a:xfrm>
              <a:off x="1979613" y="5157788"/>
              <a:ext cx="5041900" cy="287337"/>
            </a:xfrm>
            <a:prstGeom prst="rightArrow">
              <a:avLst>
                <a:gd name="adj1" fmla="val 33407"/>
                <a:gd name="adj2" fmla="val 214707"/>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4" name="Text Box 17"/>
            <p:cNvSpPr txBox="1">
              <a:spLocks noChangeArrowheads="1"/>
            </p:cNvSpPr>
            <p:nvPr/>
          </p:nvSpPr>
          <p:spPr bwMode="auto">
            <a:xfrm>
              <a:off x="652114" y="5105673"/>
              <a:ext cx="13195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err="1" smtClean="0">
                  <a:latin typeface="Times New Roman" pitchFamily="18" charset="0"/>
                </a:rPr>
                <a:t>tju</a:t>
              </a:r>
              <a:r>
                <a:rPr lang="zh-CN" altLang="en-US" b="1" dirty="0" smtClean="0">
                  <a:latin typeface="Times New Roman" pitchFamily="18" charset="0"/>
                </a:rPr>
                <a:t>main</a:t>
              </a:r>
              <a:r>
                <a:rPr lang="zh-CN" altLang="en-US" b="1" dirty="0">
                  <a:latin typeface="Times New Roman" pitchFamily="18" charset="0"/>
                </a:rPr>
                <a:t>.tex</a:t>
              </a:r>
            </a:p>
          </p:txBody>
        </p:sp>
        <p:sp>
          <p:nvSpPr>
            <p:cNvPr id="35" name="Text Box 18"/>
            <p:cNvSpPr txBox="1">
              <a:spLocks noChangeArrowheads="1"/>
            </p:cNvSpPr>
            <p:nvPr/>
          </p:nvSpPr>
          <p:spPr bwMode="auto">
            <a:xfrm>
              <a:off x="6988593" y="5144351"/>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err="1" smtClean="0">
                  <a:latin typeface="Times New Roman" pitchFamily="18" charset="0"/>
                </a:rPr>
                <a:t>tju</a:t>
              </a:r>
              <a:r>
                <a:rPr lang="zh-CN" altLang="en-US" b="1" dirty="0" smtClean="0">
                  <a:latin typeface="Times New Roman" pitchFamily="18" charset="0"/>
                </a:rPr>
                <a:t>main</a:t>
              </a:r>
              <a:r>
                <a:rPr lang="zh-CN" altLang="en-US" b="1" dirty="0">
                  <a:latin typeface="Times New Roman" pitchFamily="18" charset="0"/>
                </a:rPr>
                <a:t>.pdf</a:t>
              </a:r>
            </a:p>
          </p:txBody>
        </p:sp>
      </p:grpSp>
      <p:sp>
        <p:nvSpPr>
          <p:cNvPr id="36" name="Text Box 19"/>
          <p:cNvSpPr txBox="1">
            <a:spLocks noChangeArrowheads="1"/>
          </p:cNvSpPr>
          <p:nvPr/>
        </p:nvSpPr>
        <p:spPr bwMode="auto">
          <a:xfrm>
            <a:off x="1448248" y="4767451"/>
            <a:ext cx="6556372" cy="1200329"/>
          </a:xfrm>
          <a:prstGeom prst="rect">
            <a:avLst/>
          </a:prstGeom>
          <a:noFill/>
          <a:ln w="12700" cap="flat" cmpd="sng">
            <a:solidFill>
              <a:srgbClr val="FF0000"/>
            </a:solidFill>
            <a:miter lim="800000"/>
            <a:headEnd/>
            <a:tailEnd/>
          </a:ln>
          <a:effectLst/>
        </p:spPr>
        <p:txBody>
          <a:bodyPr wrap="square">
            <a:spAutoFit/>
          </a:bodyPr>
          <a:lstStyle/>
          <a:p>
            <a:pPr algn="ctr"/>
            <a:r>
              <a:rPr lang="en-US" altLang="zh-CN" b="1" dirty="0" smtClean="0">
                <a:solidFill>
                  <a:srgbClr val="FF0000"/>
                </a:solidFill>
                <a:latin typeface="Times New Roman" pitchFamily="18" charset="0"/>
              </a:rPr>
              <a:t>Attention:</a:t>
            </a:r>
          </a:p>
          <a:p>
            <a:r>
              <a:rPr lang="en-US" altLang="zh-CN" b="1" dirty="0" smtClean="0">
                <a:latin typeface="Times New Roman" pitchFamily="18" charset="0"/>
              </a:rPr>
              <a:t>     </a:t>
            </a:r>
            <a:r>
              <a:rPr lang="en-US" altLang="zh-CN" b="1" dirty="0" err="1" smtClean="0">
                <a:latin typeface="Times New Roman" pitchFamily="18" charset="0"/>
              </a:rPr>
              <a:t>pdflatex</a:t>
            </a:r>
            <a:r>
              <a:rPr lang="en-US" altLang="zh-CN" b="1" dirty="0" smtClean="0">
                <a:latin typeface="Times New Roman" pitchFamily="18" charset="0"/>
              </a:rPr>
              <a:t> </a:t>
            </a:r>
            <a:r>
              <a:rPr lang="zh-CN" altLang="en-US" b="1" dirty="0" smtClean="0">
                <a:latin typeface="Times New Roman" pitchFamily="18" charset="0"/>
              </a:rPr>
              <a:t>编译不支持 </a:t>
            </a:r>
            <a:r>
              <a:rPr lang="en-US" altLang="zh-CN" b="1" dirty="0" smtClean="0">
                <a:latin typeface="Times New Roman" pitchFamily="18" charset="0"/>
              </a:rPr>
              <a:t>.</a:t>
            </a:r>
            <a:r>
              <a:rPr lang="en-US" altLang="zh-CN" b="1" dirty="0" err="1" smtClean="0">
                <a:latin typeface="Times New Roman" pitchFamily="18" charset="0"/>
              </a:rPr>
              <a:t>eps</a:t>
            </a:r>
            <a:r>
              <a:rPr lang="en-US" altLang="zh-CN" b="1" dirty="0" smtClean="0">
                <a:latin typeface="Times New Roman" pitchFamily="18" charset="0"/>
              </a:rPr>
              <a:t> </a:t>
            </a:r>
            <a:r>
              <a:rPr lang="zh-CN" altLang="en-US" b="1" dirty="0" smtClean="0">
                <a:latin typeface="Times New Roman" pitchFamily="18" charset="0"/>
              </a:rPr>
              <a:t>图片格式</a:t>
            </a:r>
            <a:r>
              <a:rPr lang="en-US" altLang="zh-CN" b="1" dirty="0" smtClean="0">
                <a:latin typeface="Times New Roman" pitchFamily="18" charset="0"/>
              </a:rPr>
              <a:t> </a:t>
            </a:r>
            <a:r>
              <a:rPr lang="zh-CN" altLang="en-US" b="1" dirty="0" smtClean="0">
                <a:latin typeface="Times New Roman" pitchFamily="18" charset="0"/>
              </a:rPr>
              <a:t>，此时需要在命令</a:t>
            </a:r>
            <a:r>
              <a:rPr lang="en-US" altLang="zh-CN" b="1" dirty="0" err="1" smtClean="0">
                <a:latin typeface="Times New Roman" pitchFamily="18" charset="0"/>
              </a:rPr>
              <a:t>epstopdf</a:t>
            </a:r>
            <a:r>
              <a:rPr lang="en-US" altLang="zh-CN" b="1" dirty="0" smtClean="0">
                <a:latin typeface="Times New Roman" pitchFamily="18" charset="0"/>
              </a:rPr>
              <a:t> </a:t>
            </a:r>
            <a:r>
              <a:rPr lang="zh-CN" altLang="en-US" b="1" dirty="0" smtClean="0">
                <a:latin typeface="Times New Roman" pitchFamily="18" charset="0"/>
              </a:rPr>
              <a:t>命令将 </a:t>
            </a:r>
            <a:r>
              <a:rPr lang="en-US" altLang="zh-CN" b="1" dirty="0" smtClean="0">
                <a:latin typeface="Times New Roman" pitchFamily="18" charset="0"/>
              </a:rPr>
              <a:t>.</a:t>
            </a:r>
            <a:r>
              <a:rPr lang="en-US" altLang="zh-CN" b="1" dirty="0" err="1" smtClean="0">
                <a:latin typeface="Times New Roman" pitchFamily="18" charset="0"/>
              </a:rPr>
              <a:t>eps</a:t>
            </a:r>
            <a:r>
              <a:rPr lang="zh-CN" altLang="en-US" b="1" dirty="0" smtClean="0">
                <a:latin typeface="Times New Roman" pitchFamily="18" charset="0"/>
              </a:rPr>
              <a:t> 文件格式转成 </a:t>
            </a:r>
            <a:r>
              <a:rPr lang="en-US" altLang="zh-CN" b="1" dirty="0" smtClean="0">
                <a:latin typeface="Times New Roman" pitchFamily="18" charset="0"/>
              </a:rPr>
              <a:t>.</a:t>
            </a:r>
            <a:r>
              <a:rPr lang="en-US" altLang="zh-CN" b="1" dirty="0" err="1" smtClean="0">
                <a:latin typeface="Times New Roman" pitchFamily="18" charset="0"/>
              </a:rPr>
              <a:t>pdf</a:t>
            </a:r>
            <a:r>
              <a:rPr lang="en-US" altLang="zh-CN" b="1" dirty="0" smtClean="0">
                <a:latin typeface="Times New Roman" pitchFamily="18" charset="0"/>
              </a:rPr>
              <a:t> </a:t>
            </a:r>
            <a:r>
              <a:rPr lang="zh-CN" altLang="en-US" b="1" dirty="0" smtClean="0">
                <a:latin typeface="Times New Roman" pitchFamily="18" charset="0"/>
              </a:rPr>
              <a:t>文件格式</a:t>
            </a:r>
            <a:r>
              <a:rPr lang="zh-CN" altLang="en-US" b="1" dirty="0">
                <a:latin typeface="Times New Roman" pitchFamily="18" charset="0"/>
              </a:rPr>
              <a:t>（</a:t>
            </a:r>
            <a:r>
              <a:rPr lang="zh-CN" altLang="en-US" b="1" dirty="0" smtClean="0">
                <a:latin typeface="Times New Roman" pitchFamily="18" charset="0"/>
              </a:rPr>
              <a:t>操作语法：</a:t>
            </a:r>
            <a:r>
              <a:rPr lang="en-US" altLang="zh-CN" b="1" dirty="0" err="1">
                <a:latin typeface="Times New Roman" pitchFamily="18" charset="0"/>
              </a:rPr>
              <a:t>epstopdf</a:t>
            </a:r>
            <a:r>
              <a:rPr lang="en-US" altLang="zh-CN" b="1" dirty="0">
                <a:latin typeface="Times New Roman" pitchFamily="18" charset="0"/>
              </a:rPr>
              <a:t> </a:t>
            </a:r>
            <a:r>
              <a:rPr lang="en-US" altLang="zh-CN" b="1" dirty="0" smtClean="0">
                <a:latin typeface="Times New Roman" pitchFamily="18" charset="0"/>
              </a:rPr>
              <a:t> </a:t>
            </a:r>
            <a:r>
              <a:rPr lang="en-US" altLang="zh-CN" b="1" dirty="0" err="1" smtClean="0">
                <a:latin typeface="Times New Roman" pitchFamily="18" charset="0"/>
              </a:rPr>
              <a:t>a.eps</a:t>
            </a:r>
            <a:r>
              <a:rPr lang="zh-CN" altLang="en-US" b="1" dirty="0" smtClean="0">
                <a:latin typeface="Times New Roman" pitchFamily="18" charset="0"/>
              </a:rPr>
              <a:t>）</a:t>
            </a:r>
            <a:endParaRPr lang="zh-CN" altLang="en-US" b="1" dirty="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1700808"/>
            <a:ext cx="5258916" cy="369332"/>
          </a:xfrm>
          <a:prstGeom prst="rect">
            <a:avLst/>
          </a:prstGeom>
          <a:noFill/>
        </p:spPr>
        <p:txBody>
          <a:bodyPr wrap="square" rtlCol="0">
            <a:spAutoFit/>
          </a:bodyPr>
          <a:lstStyle/>
          <a:p>
            <a:r>
              <a:rPr lang="en-US" altLang="zh-CN" b="1" dirty="0" smtClean="0"/>
              <a:t>1. L+B+L+L  </a:t>
            </a:r>
            <a:r>
              <a:rPr lang="zh-CN" altLang="en-US" b="1" dirty="0" smtClean="0"/>
              <a:t>完成编译</a:t>
            </a:r>
            <a:endParaRPr lang="en-US" altLang="zh-CN" b="1" dirty="0"/>
          </a:p>
        </p:txBody>
      </p:sp>
      <p:sp>
        <p:nvSpPr>
          <p:cNvPr id="8" name="TextBox 7"/>
          <p:cNvSpPr txBox="1"/>
          <p:nvPr/>
        </p:nvSpPr>
        <p:spPr>
          <a:xfrm>
            <a:off x="1403140" y="2318591"/>
            <a:ext cx="5258916" cy="646331"/>
          </a:xfrm>
          <a:prstGeom prst="rect">
            <a:avLst/>
          </a:prstGeom>
          <a:noFill/>
        </p:spPr>
        <p:txBody>
          <a:bodyPr wrap="square" rtlCol="0">
            <a:spAutoFit/>
          </a:bodyPr>
          <a:lstStyle/>
          <a:p>
            <a:r>
              <a:rPr lang="en-US" altLang="zh-CN" b="1" dirty="0" smtClean="0"/>
              <a:t>2. </a:t>
            </a:r>
            <a:r>
              <a:rPr lang="zh-CN" altLang="en-US" b="1" dirty="0" smtClean="0"/>
              <a:t>单击 </a:t>
            </a:r>
            <a:r>
              <a:rPr lang="en-US" altLang="zh-CN" b="1" dirty="0" err="1"/>
              <a:t>dvipdf</a:t>
            </a:r>
            <a:r>
              <a:rPr lang="en-US" altLang="zh-CN" b="1" dirty="0"/>
              <a:t>  </a:t>
            </a:r>
            <a:r>
              <a:rPr lang="zh-CN" altLang="en-US" b="1" dirty="0" smtClean="0"/>
              <a:t>键， 自</a:t>
            </a:r>
            <a:r>
              <a:rPr lang="zh-CN" altLang="en-US" b="1" dirty="0"/>
              <a:t>动弹</a:t>
            </a:r>
            <a:r>
              <a:rPr lang="zh-CN" altLang="en-US" b="1" dirty="0" smtClean="0"/>
              <a:t>出 </a:t>
            </a:r>
            <a:r>
              <a:rPr lang="en-US" altLang="zh-CN" b="1" dirty="0" err="1" smtClean="0"/>
              <a:t>pdf</a:t>
            </a:r>
            <a:r>
              <a:rPr lang="en-US" altLang="zh-CN" b="1" dirty="0" smtClean="0"/>
              <a:t> </a:t>
            </a:r>
            <a:r>
              <a:rPr lang="zh-CN" altLang="en-US" b="1" dirty="0" smtClean="0"/>
              <a:t>文件（适当往前放）</a:t>
            </a:r>
            <a:endParaRPr lang="en-US" altLang="zh-CN" b="1" dirty="0"/>
          </a:p>
        </p:txBody>
      </p:sp>
      <p:sp>
        <p:nvSpPr>
          <p:cNvPr id="9" name="TextBox 8"/>
          <p:cNvSpPr txBox="1"/>
          <p:nvPr/>
        </p:nvSpPr>
        <p:spPr>
          <a:xfrm>
            <a:off x="1403648" y="2913581"/>
            <a:ext cx="7201308" cy="369332"/>
          </a:xfrm>
          <a:prstGeom prst="rect">
            <a:avLst/>
          </a:prstGeom>
          <a:noFill/>
        </p:spPr>
        <p:txBody>
          <a:bodyPr wrap="square" rtlCol="0">
            <a:spAutoFit/>
          </a:bodyPr>
          <a:lstStyle/>
          <a:p>
            <a:r>
              <a:rPr lang="en-US" altLang="zh-CN" b="1" dirty="0" smtClean="0"/>
              <a:t>3. </a:t>
            </a:r>
            <a:r>
              <a:rPr lang="zh-CN" altLang="en-US" b="1" dirty="0" smtClean="0"/>
              <a:t>双击 </a:t>
            </a:r>
            <a:r>
              <a:rPr lang="en-US" altLang="zh-CN" b="1" dirty="0" err="1" smtClean="0"/>
              <a:t>pdf</a:t>
            </a:r>
            <a:r>
              <a:rPr lang="en-US" altLang="zh-CN" b="1" dirty="0" smtClean="0"/>
              <a:t> </a:t>
            </a:r>
            <a:r>
              <a:rPr lang="zh-CN" altLang="en-US" b="1" dirty="0" smtClean="0"/>
              <a:t>中需要修改的正文</a:t>
            </a:r>
            <a:r>
              <a:rPr lang="zh-CN" altLang="en-US" b="1" dirty="0"/>
              <a:t>部分</a:t>
            </a:r>
            <a:r>
              <a:rPr lang="zh-CN" altLang="en-US" b="1" dirty="0" smtClean="0"/>
              <a:t>，返回到</a:t>
            </a:r>
            <a:r>
              <a:rPr lang="zh-CN" altLang="en-US" b="1" dirty="0"/>
              <a:t>源文件</a:t>
            </a:r>
            <a:r>
              <a:rPr lang="zh-CN" altLang="en-US" b="1" dirty="0" smtClean="0"/>
              <a:t>中对应的部分</a:t>
            </a:r>
            <a:endParaRPr lang="en-US" altLang="zh-CN" b="1" dirty="0"/>
          </a:p>
        </p:txBody>
      </p:sp>
      <p:sp>
        <p:nvSpPr>
          <p:cNvPr id="16" name="TextBox 15"/>
          <p:cNvSpPr txBox="1"/>
          <p:nvPr/>
        </p:nvSpPr>
        <p:spPr>
          <a:xfrm>
            <a:off x="1403648" y="3431187"/>
            <a:ext cx="6264696" cy="369332"/>
          </a:xfrm>
          <a:prstGeom prst="rect">
            <a:avLst/>
          </a:prstGeom>
          <a:noFill/>
        </p:spPr>
        <p:txBody>
          <a:bodyPr wrap="square" rtlCol="0">
            <a:spAutoFit/>
          </a:bodyPr>
          <a:lstStyle/>
          <a:p>
            <a:r>
              <a:rPr lang="en-US" altLang="zh-CN" b="1" dirty="0" smtClean="0"/>
              <a:t>4. </a:t>
            </a:r>
            <a:r>
              <a:rPr lang="zh-CN" altLang="en-US" b="1" dirty="0"/>
              <a:t>修改</a:t>
            </a:r>
            <a:endParaRPr lang="en-US" altLang="zh-CN" b="1" dirty="0"/>
          </a:p>
        </p:txBody>
      </p:sp>
      <p:sp>
        <p:nvSpPr>
          <p:cNvPr id="2" name="TextBox 1"/>
          <p:cNvSpPr txBox="1"/>
          <p:nvPr/>
        </p:nvSpPr>
        <p:spPr>
          <a:xfrm>
            <a:off x="1403648" y="4077072"/>
            <a:ext cx="6264696" cy="923330"/>
          </a:xfrm>
          <a:prstGeom prst="rect">
            <a:avLst/>
          </a:prstGeom>
          <a:solidFill>
            <a:srgbClr val="FFFF00"/>
          </a:solidFill>
        </p:spPr>
        <p:txBody>
          <a:bodyPr wrap="square" rtlCol="0">
            <a:spAutoFit/>
          </a:bodyPr>
          <a:lstStyle/>
          <a:p>
            <a:r>
              <a:rPr lang="zh-CN" altLang="en-US" dirty="0" smtClean="0">
                <a:solidFill>
                  <a:srgbClr val="0000C0"/>
                </a:solidFill>
              </a:rPr>
              <a:t>必杀技：</a:t>
            </a:r>
            <a:endParaRPr lang="en-US" altLang="zh-CN" dirty="0" smtClean="0">
              <a:solidFill>
                <a:srgbClr val="0000C0"/>
              </a:solidFill>
            </a:endParaRPr>
          </a:p>
          <a:p>
            <a:r>
              <a:rPr lang="zh-CN" altLang="en-US" dirty="0" smtClean="0">
                <a:solidFill>
                  <a:srgbClr val="0000C0"/>
                </a:solidFill>
              </a:rPr>
              <a:t>使用</a:t>
            </a:r>
            <a:r>
              <a:rPr lang="en-US" altLang="zh-CN" dirty="0" smtClean="0">
                <a:solidFill>
                  <a:srgbClr val="0000C0"/>
                </a:solidFill>
              </a:rPr>
              <a:t>compile.bat</a:t>
            </a:r>
            <a:r>
              <a:rPr lang="zh-CN" altLang="en-US" dirty="0" smtClean="0">
                <a:solidFill>
                  <a:srgbClr val="0000C0"/>
                </a:solidFill>
              </a:rPr>
              <a:t>：双击此文件，可以完成一键编译。</a:t>
            </a:r>
            <a:endParaRPr lang="en-US" altLang="zh-CN" dirty="0" smtClean="0">
              <a:solidFill>
                <a:srgbClr val="0000C0"/>
              </a:solidFill>
            </a:endParaRPr>
          </a:p>
          <a:p>
            <a:r>
              <a:rPr lang="zh-CN" altLang="en-US" dirty="0" smtClean="0">
                <a:solidFill>
                  <a:srgbClr val="0000C0"/>
                </a:solidFill>
              </a:rPr>
              <a:t>使用</a:t>
            </a:r>
            <a:r>
              <a:rPr lang="en-US" altLang="zh-CN" dirty="0" smtClean="0">
                <a:solidFill>
                  <a:srgbClr val="0000C0"/>
                </a:solidFill>
              </a:rPr>
              <a:t>pdfmake.bat</a:t>
            </a:r>
            <a:r>
              <a:rPr lang="zh-CN" altLang="en-US" dirty="0">
                <a:solidFill>
                  <a:srgbClr val="0000C0"/>
                </a:solidFill>
              </a:rPr>
              <a:t>：</a:t>
            </a:r>
            <a:r>
              <a:rPr lang="zh-CN" altLang="en-US" dirty="0" smtClean="0">
                <a:solidFill>
                  <a:srgbClr val="0000C0"/>
                </a:solidFill>
              </a:rPr>
              <a:t>双击此文件</a:t>
            </a:r>
            <a:r>
              <a:rPr lang="zh-CN" altLang="en-US" dirty="0">
                <a:solidFill>
                  <a:srgbClr val="0000C0"/>
                </a:solidFill>
              </a:rPr>
              <a:t>，可以完成一</a:t>
            </a:r>
            <a:r>
              <a:rPr lang="zh-CN" altLang="en-US" dirty="0" smtClean="0">
                <a:solidFill>
                  <a:srgbClr val="0000C0"/>
                </a:solidFill>
              </a:rPr>
              <a:t>键生成 </a:t>
            </a:r>
            <a:r>
              <a:rPr lang="en-US" altLang="zh-CN" dirty="0" err="1" smtClean="0">
                <a:solidFill>
                  <a:srgbClr val="0000C0"/>
                </a:solidFill>
              </a:rPr>
              <a:t>pdf</a:t>
            </a:r>
            <a:r>
              <a:rPr lang="en-US" altLang="zh-CN" dirty="0" smtClean="0">
                <a:solidFill>
                  <a:srgbClr val="0000C0"/>
                </a:solidFill>
              </a:rPr>
              <a:t> </a:t>
            </a:r>
            <a:r>
              <a:rPr lang="zh-CN" altLang="en-US" dirty="0" smtClean="0">
                <a:solidFill>
                  <a:srgbClr val="0000C0"/>
                </a:solidFill>
              </a:rPr>
              <a:t>。</a:t>
            </a:r>
            <a:endParaRPr lang="en-US" altLang="zh-CN" dirty="0">
              <a:solidFill>
                <a:srgbClr val="0000C0"/>
              </a:solidFill>
            </a:endParaRPr>
          </a:p>
        </p:txBody>
      </p:sp>
      <p:sp>
        <p:nvSpPr>
          <p:cNvPr id="10" name="Rectangle 2"/>
          <p:cNvSpPr>
            <a:spLocks noGrp="1" noChangeArrowheads="1"/>
          </p:cNvSpPr>
          <p:nvPr>
            <p:ph type="title"/>
          </p:nvPr>
        </p:nvSpPr>
        <p:spPr>
          <a:xfrm>
            <a:off x="725934" y="44624"/>
            <a:ext cx="8001000" cy="764704"/>
          </a:xfrm>
        </p:spPr>
        <p:txBody>
          <a:bodyPr/>
          <a:lstStyle/>
          <a:p>
            <a:pPr eaLnBrk="1" hangingPunct="1">
              <a:lnSpc>
                <a:spcPct val="125000"/>
              </a:lnSpc>
            </a:pPr>
            <a:r>
              <a:rPr lang="zh-CN" altLang="en-US" dirty="0" smtClean="0"/>
              <a:t>           模板</a:t>
            </a:r>
            <a:r>
              <a:rPr lang="zh-CN" altLang="en-US" dirty="0"/>
              <a:t>的编译方法</a:t>
            </a:r>
          </a:p>
        </p:txBody>
      </p:sp>
    </p:spTree>
    <p:extLst>
      <p:ext uri="{BB962C8B-B14F-4D97-AF65-F5344CB8AC3E}">
        <p14:creationId xmlns:p14="http://schemas.microsoft.com/office/powerpoint/2010/main" val="18925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377081"/>
            <a:ext cx="5551685" cy="584775"/>
          </a:xfrm>
          <a:prstGeom prst="rect">
            <a:avLst/>
          </a:prstGeom>
          <a:noFill/>
        </p:spPr>
        <p:txBody>
          <a:bodyPr wrap="square" rtlCol="0">
            <a:spAutoFit/>
          </a:bodyPr>
          <a:lstStyle/>
          <a:p>
            <a:r>
              <a:rPr lang="en-US" altLang="zh-CN" sz="3200" b="1" dirty="0" smtClean="0">
                <a:latin typeface="+mj-ea"/>
                <a:ea typeface="+mj-ea"/>
              </a:rPr>
              <a:t>1.</a:t>
            </a:r>
            <a:r>
              <a:rPr lang="en-US" altLang="zh-CN" sz="3200" b="1" dirty="0" smtClean="0">
                <a:latin typeface="+mj-lt"/>
                <a:ea typeface="+mj-ea"/>
              </a:rPr>
              <a:t>LaTeX</a:t>
            </a:r>
            <a:r>
              <a:rPr lang="zh-CN" altLang="en-US" sz="3200" b="1" dirty="0" smtClean="0">
                <a:latin typeface="+mj-ea"/>
                <a:ea typeface="+mj-ea"/>
              </a:rPr>
              <a:t>在学术活动中的使用</a:t>
            </a:r>
            <a:endParaRPr lang="zh-CN" altLang="en-US" sz="3200" b="1" dirty="0">
              <a:latin typeface="+mj-ea"/>
              <a:ea typeface="+mj-ea"/>
            </a:endParaRPr>
          </a:p>
        </p:txBody>
      </p:sp>
      <p:sp>
        <p:nvSpPr>
          <p:cNvPr id="7" name="TextBox 6"/>
          <p:cNvSpPr txBox="1"/>
          <p:nvPr/>
        </p:nvSpPr>
        <p:spPr>
          <a:xfrm>
            <a:off x="5195529" y="2732727"/>
            <a:ext cx="3264903" cy="1200329"/>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     我们</a:t>
            </a:r>
            <a:r>
              <a:rPr lang="zh-CN" altLang="en-US" dirty="0"/>
              <a:t>在这边</a:t>
            </a:r>
            <a:r>
              <a:rPr lang="en-US" altLang="zh-CN" dirty="0"/>
              <a:t>thesis, report, </a:t>
            </a:r>
            <a:r>
              <a:rPr lang="zh-CN" altLang="en-US" dirty="0"/>
              <a:t>作业，</a:t>
            </a:r>
            <a:r>
              <a:rPr lang="en-US" altLang="zh-CN" dirty="0"/>
              <a:t>scribe</a:t>
            </a:r>
            <a:r>
              <a:rPr lang="zh-CN" altLang="en-US" dirty="0"/>
              <a:t>都用</a:t>
            </a:r>
            <a:r>
              <a:rPr lang="en-US" altLang="zh-CN" dirty="0" err="1"/>
              <a:t>LaTeX</a:t>
            </a:r>
            <a:r>
              <a:rPr lang="en-US" altLang="zh-CN" dirty="0"/>
              <a:t>~</a:t>
            </a:r>
            <a:r>
              <a:rPr lang="zh-CN" altLang="en-US" dirty="0"/>
              <a:t>用得</a:t>
            </a:r>
            <a:r>
              <a:rPr lang="zh-CN" altLang="en-US" dirty="0" smtClean="0"/>
              <a:t>比</a:t>
            </a:r>
            <a:r>
              <a:rPr lang="en-US" altLang="zh-CN" dirty="0" smtClean="0"/>
              <a:t>Word</a:t>
            </a:r>
            <a:r>
              <a:rPr lang="zh-CN" altLang="en-US" dirty="0" smtClean="0"/>
              <a:t>一</a:t>
            </a:r>
            <a:r>
              <a:rPr lang="zh-CN" altLang="en-US" dirty="0"/>
              <a:t>开始时要辛苦点，但效果出来很</a:t>
            </a:r>
            <a:r>
              <a:rPr lang="en-US" altLang="zh-CN" dirty="0"/>
              <a:t>pro~</a:t>
            </a:r>
            <a:endParaRPr lang="zh-CN" altLang="en-US" dirty="0"/>
          </a:p>
        </p:txBody>
      </p:sp>
      <p:sp>
        <p:nvSpPr>
          <p:cNvPr id="2" name="TextBox 1"/>
          <p:cNvSpPr txBox="1"/>
          <p:nvPr/>
        </p:nvSpPr>
        <p:spPr>
          <a:xfrm>
            <a:off x="5148064" y="4460919"/>
            <a:ext cx="3264903" cy="1200329"/>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    系</a:t>
            </a:r>
            <a:r>
              <a:rPr lang="zh-CN" altLang="en-US" dirty="0"/>
              <a:t>里给论文模板直接都是</a:t>
            </a:r>
            <a:r>
              <a:rPr lang="en-US" altLang="zh-CN" dirty="0" err="1"/>
              <a:t>LaTeX</a:t>
            </a:r>
            <a:r>
              <a:rPr lang="zh-CN" altLang="en-US" dirty="0"/>
              <a:t>的。。。被逼着用起来了</a:t>
            </a:r>
            <a:r>
              <a:rPr lang="en-US" altLang="zh-CN" dirty="0"/>
              <a:t>~</a:t>
            </a:r>
            <a:r>
              <a:rPr lang="zh-CN" altLang="en-US" dirty="0"/>
              <a:t>好好用，用惯了的人觉得很省事其实</a:t>
            </a:r>
            <a:r>
              <a:rPr lang="en-US" altLang="zh-CN" dirty="0"/>
              <a:t>~~~</a:t>
            </a:r>
            <a:endParaRPr lang="zh-CN" altLang="en-US" dirty="0"/>
          </a:p>
        </p:txBody>
      </p:sp>
      <p:sp>
        <p:nvSpPr>
          <p:cNvPr id="3" name="TextBox 2"/>
          <p:cNvSpPr txBox="1"/>
          <p:nvPr/>
        </p:nvSpPr>
        <p:spPr>
          <a:xfrm>
            <a:off x="1259632" y="2123564"/>
            <a:ext cx="2664296"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苏黎世联邦理工大学</a:t>
            </a:r>
            <a:endParaRPr lang="zh-CN" altLang="en-US" dirty="0"/>
          </a:p>
        </p:txBody>
      </p:sp>
      <p:pic>
        <p:nvPicPr>
          <p:cNvPr id="1026" name="Picture 2" descr="http://www.zcgjjy.com/userfiles/images/%E8%8B%8F%E9%BB%8E%E4%B8%96%E8%81%94%E9%82%A6%E7%90%86%E5%B7%A5%E5%AD%A6%E9%99%A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0" y="2708611"/>
            <a:ext cx="4485120" cy="29526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a:spLocks noGrp="1" noChangeArrowheads="1"/>
          </p:cNvSpPr>
          <p:nvPr>
            <p:ph type="title"/>
          </p:nvPr>
        </p:nvSpPr>
        <p:spPr>
          <a:xfrm>
            <a:off x="683568" y="-27384"/>
            <a:ext cx="8001000" cy="738187"/>
          </a:xfrm>
        </p:spPr>
        <p:txBody>
          <a:bodyPr/>
          <a:lstStyle/>
          <a:p>
            <a:r>
              <a:rPr lang="en-US" altLang="zh-CN" dirty="0" smtClean="0"/>
              <a:t>Why </a:t>
            </a:r>
            <a:r>
              <a:rPr lang="en-US" altLang="zh-CN" dirty="0" err="1" smtClean="0"/>
              <a:t>LaTeX</a:t>
            </a:r>
            <a:endParaRPr lang="zh-CN" altLang="en-US" dirty="0" smtClean="0"/>
          </a:p>
        </p:txBody>
      </p:sp>
    </p:spTree>
    <p:extLst>
      <p:ext uri="{BB962C8B-B14F-4D97-AF65-F5344CB8AC3E}">
        <p14:creationId xmlns:p14="http://schemas.microsoft.com/office/powerpoint/2010/main" val="22407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63689" y="2494637"/>
            <a:ext cx="5688631" cy="646331"/>
          </a:xfrm>
          <a:prstGeom prst="rect">
            <a:avLst/>
          </a:prstGeom>
          <a:ln w="9525">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      任务书和开题报告的正文部分需要使用之前上交的任务书和开题报告去替换。</a:t>
            </a:r>
            <a:endParaRPr lang="zh-CN" altLang="en-US" dirty="0"/>
          </a:p>
        </p:txBody>
      </p:sp>
      <p:sp>
        <p:nvSpPr>
          <p:cNvPr id="2" name="TextBox 1"/>
          <p:cNvSpPr txBox="1"/>
          <p:nvPr/>
        </p:nvSpPr>
        <p:spPr>
          <a:xfrm>
            <a:off x="1763689" y="3142709"/>
            <a:ext cx="5688631" cy="646331"/>
          </a:xfrm>
          <a:prstGeom prst="rect">
            <a:avLst/>
          </a:prstGeom>
          <a:ln w="9525">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      教务处对于外文资料和中文翻译的格式没有做统一的规定，需要在后面附上自己编辑的内容。</a:t>
            </a:r>
            <a:endParaRPr lang="zh-CN" altLang="en-US" dirty="0"/>
          </a:p>
        </p:txBody>
      </p:sp>
      <p:sp>
        <p:nvSpPr>
          <p:cNvPr id="6" name="TextBox 5"/>
          <p:cNvSpPr txBox="1"/>
          <p:nvPr/>
        </p:nvSpPr>
        <p:spPr>
          <a:xfrm>
            <a:off x="434787" y="3868377"/>
            <a:ext cx="4284474" cy="1200329"/>
          </a:xfrm>
          <a:prstGeom prst="rect">
            <a:avLst/>
          </a:prstGeom>
          <a:ln w="9525"/>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dirty="0" smtClean="0"/>
              <a:t>首页的线宽修改：</a:t>
            </a:r>
            <a:endParaRPr lang="en-US" altLang="zh-CN" dirty="0" smtClean="0"/>
          </a:p>
          <a:p>
            <a:r>
              <a:rPr lang="zh-CN" altLang="en-US" dirty="0" smtClean="0"/>
              <a:t>     在</a:t>
            </a:r>
            <a:r>
              <a:rPr lang="en-US" altLang="zh-CN" dirty="0" err="1" smtClean="0"/>
              <a:t>format.tex</a:t>
            </a:r>
            <a:r>
              <a:rPr lang="en-US" altLang="zh-CN" dirty="0"/>
              <a:t> </a:t>
            </a:r>
            <a:r>
              <a:rPr lang="zh-CN" altLang="en-US" dirty="0" smtClean="0"/>
              <a:t>文件中的第</a:t>
            </a:r>
            <a:r>
              <a:rPr lang="en-US" altLang="zh-CN" dirty="0" smtClean="0"/>
              <a:t>274</a:t>
            </a:r>
            <a:r>
              <a:rPr lang="zh-CN" altLang="en-US" dirty="0" smtClean="0"/>
              <a:t>行</a:t>
            </a:r>
            <a:endParaRPr lang="en-US" altLang="zh-CN" dirty="0" smtClean="0"/>
          </a:p>
          <a:p>
            <a:r>
              <a:rPr lang="en-US" altLang="zh-CN" dirty="0" smtClean="0"/>
              <a:t>“\</a:t>
            </a:r>
            <a:r>
              <a:rPr lang="en-US" altLang="zh-CN" dirty="0" err="1"/>
              <a:t>setlength</a:t>
            </a:r>
            <a:r>
              <a:rPr lang="en-US" altLang="zh-CN" dirty="0"/>
              <a:t>{\@</a:t>
            </a:r>
            <a:r>
              <a:rPr lang="en-US" altLang="zh-CN" dirty="0" err="1"/>
              <a:t>title@width</a:t>
            </a:r>
            <a:r>
              <a:rPr lang="en-US" altLang="zh-CN" dirty="0"/>
              <a:t>}{8cm</a:t>
            </a:r>
            <a:r>
              <a:rPr lang="en-US" altLang="zh-CN" dirty="0" smtClean="0"/>
              <a:t>}”</a:t>
            </a:r>
            <a:r>
              <a:rPr lang="zh-CN" altLang="en-US" dirty="0" smtClean="0"/>
              <a:t>中，修改 </a:t>
            </a:r>
            <a:r>
              <a:rPr lang="en-US" altLang="zh-CN" dirty="0" smtClean="0"/>
              <a:t>‘8cm’ </a:t>
            </a:r>
            <a:r>
              <a:rPr lang="zh-CN" altLang="en-US" dirty="0" smtClean="0"/>
              <a:t>这个参数。</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392" y="3910823"/>
            <a:ext cx="4305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944375" y="3947590"/>
            <a:ext cx="2880320" cy="331669"/>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434787" y="5085184"/>
            <a:ext cx="4284474" cy="1200329"/>
          </a:xfrm>
          <a:prstGeom prst="rect">
            <a:avLst/>
          </a:prstGeom>
          <a:ln w="9525"/>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      目录的深度的修改</a:t>
            </a:r>
            <a:endParaRPr lang="en-US" altLang="zh-CN" dirty="0" smtClean="0"/>
          </a:p>
          <a:p>
            <a:r>
              <a:rPr lang="zh-CN" altLang="en-US" dirty="0" smtClean="0"/>
              <a:t>     在</a:t>
            </a:r>
            <a:r>
              <a:rPr lang="en-US" altLang="zh-CN" dirty="0" err="1"/>
              <a:t>format.tex</a:t>
            </a:r>
            <a:r>
              <a:rPr lang="en-US" altLang="zh-CN" dirty="0"/>
              <a:t> </a:t>
            </a:r>
            <a:r>
              <a:rPr lang="zh-CN" altLang="en-US" dirty="0"/>
              <a:t>文件中的</a:t>
            </a:r>
            <a:r>
              <a:rPr lang="zh-CN" altLang="en-US" dirty="0" smtClean="0"/>
              <a:t>第</a:t>
            </a:r>
            <a:r>
              <a:rPr lang="en-US" altLang="zh-CN" dirty="0" smtClean="0"/>
              <a:t>70</a:t>
            </a:r>
            <a:r>
              <a:rPr lang="zh-CN" altLang="en-US" dirty="0" smtClean="0"/>
              <a:t>行</a:t>
            </a:r>
            <a:endParaRPr lang="en-US" altLang="zh-CN" dirty="0" smtClean="0"/>
          </a:p>
          <a:p>
            <a:r>
              <a:rPr lang="en-US" altLang="zh-CN" dirty="0" smtClean="0"/>
              <a:t>“\</a:t>
            </a:r>
            <a:r>
              <a:rPr lang="en-US" altLang="zh-CN" dirty="0" err="1"/>
              <a:t>setcounter</a:t>
            </a:r>
            <a:r>
              <a:rPr lang="en-US" altLang="zh-CN" dirty="0"/>
              <a:t>{</a:t>
            </a:r>
            <a:r>
              <a:rPr lang="en-US" altLang="zh-CN" dirty="0" err="1"/>
              <a:t>tocdepth</a:t>
            </a:r>
            <a:r>
              <a:rPr lang="en-US" altLang="zh-CN" dirty="0"/>
              <a:t>}{1</a:t>
            </a:r>
            <a:r>
              <a:rPr lang="en-US" altLang="zh-CN" dirty="0" smtClean="0"/>
              <a:t>}”</a:t>
            </a:r>
          </a:p>
          <a:p>
            <a:r>
              <a:rPr lang="zh-CN" altLang="en-US" dirty="0" smtClean="0"/>
              <a:t>中，修改 </a:t>
            </a:r>
            <a:r>
              <a:rPr lang="en-US" altLang="zh-CN" dirty="0" smtClean="0"/>
              <a:t>‘1’ </a:t>
            </a:r>
            <a:r>
              <a:rPr lang="zh-CN" altLang="en-US" dirty="0" smtClean="0"/>
              <a:t>这个参数。</a:t>
            </a:r>
            <a:endParaRPr lang="zh-CN" altLang="en-US" dirty="0"/>
          </a:p>
        </p:txBody>
      </p:sp>
      <p:sp>
        <p:nvSpPr>
          <p:cNvPr id="8" name="TextBox 7"/>
          <p:cNvSpPr txBox="1"/>
          <p:nvPr/>
        </p:nvSpPr>
        <p:spPr>
          <a:xfrm>
            <a:off x="1763688" y="2123564"/>
            <a:ext cx="5685892" cy="369332"/>
          </a:xfrm>
          <a:prstGeom prst="rect">
            <a:avLst/>
          </a:prstGeom>
          <a:solidFill>
            <a:schemeClr val="bg1"/>
          </a:solidFill>
          <a:ln>
            <a:solidFill>
              <a:srgbClr val="FF0000"/>
            </a:solidFill>
          </a:ln>
        </p:spPr>
        <p:txBody>
          <a:bodyPr wrap="square" rtlCol="0">
            <a:spAutoFit/>
          </a:bodyPr>
          <a:lstStyle/>
          <a:p>
            <a:r>
              <a:rPr lang="zh-CN" altLang="en-US" dirty="0" smtClean="0"/>
              <a:t>        毕业论文和毕业设计使用分开的模板。</a:t>
            </a:r>
            <a:endParaRPr lang="zh-CN" altLang="en-US" dirty="0"/>
          </a:p>
        </p:txBody>
      </p:sp>
      <p:sp>
        <p:nvSpPr>
          <p:cNvPr id="4" name="TextBox 3"/>
          <p:cNvSpPr txBox="1"/>
          <p:nvPr/>
        </p:nvSpPr>
        <p:spPr>
          <a:xfrm>
            <a:off x="611560" y="1340768"/>
            <a:ext cx="3960440" cy="584775"/>
          </a:xfrm>
          <a:prstGeom prst="rect">
            <a:avLst/>
          </a:prstGeom>
          <a:noFill/>
        </p:spPr>
        <p:txBody>
          <a:bodyPr wrap="square" rtlCol="0">
            <a:spAutoFit/>
          </a:bodyPr>
          <a:lstStyle/>
          <a:p>
            <a:r>
              <a:rPr lang="zh-CN" altLang="en-US" sz="3200" b="1" dirty="0"/>
              <a:t>本</a:t>
            </a:r>
            <a:r>
              <a:rPr lang="zh-CN" altLang="en-US" sz="3200" b="1" dirty="0" smtClean="0"/>
              <a:t>模板的若干说明</a:t>
            </a:r>
            <a:endParaRPr lang="zh-CN" altLang="en-US" sz="3200" b="1" dirty="0"/>
          </a:p>
        </p:txBody>
      </p:sp>
      <p:sp>
        <p:nvSpPr>
          <p:cNvPr id="13" name="Rectangle 2"/>
          <p:cNvSpPr>
            <a:spLocks noGrp="1" noChangeArrowheads="1"/>
          </p:cNvSpPr>
          <p:nvPr>
            <p:ph type="title"/>
          </p:nvPr>
        </p:nvSpPr>
        <p:spPr>
          <a:xfrm>
            <a:off x="2049970" y="44624"/>
            <a:ext cx="8001000" cy="738187"/>
          </a:xfrm>
        </p:spPr>
        <p:txBody>
          <a:bodyPr/>
          <a:lstStyle/>
          <a:p>
            <a:r>
              <a:rPr lang="zh-CN" altLang="en-US" dirty="0"/>
              <a:t>使用模板撰写学位论文</a:t>
            </a:r>
            <a:endParaRPr lang="zh-CN" altLang="en-US" dirty="0" smtClean="0"/>
          </a:p>
        </p:txBody>
      </p:sp>
    </p:spTree>
    <p:extLst>
      <p:ext uri="{BB962C8B-B14F-4D97-AF65-F5344CB8AC3E}">
        <p14:creationId xmlns:p14="http://schemas.microsoft.com/office/powerpoint/2010/main" val="384517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500"/>
                                        <p:tgtEl>
                                          <p:spTgt spid="51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3" grpId="0" animBg="1"/>
      <p:bldP spid="10"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79512" y="44624"/>
            <a:ext cx="8001000" cy="738187"/>
          </a:xfrm>
        </p:spPr>
        <p:txBody>
          <a:bodyPr/>
          <a:lstStyle/>
          <a:p>
            <a:r>
              <a:rPr lang="zh-CN" altLang="en-US" dirty="0" smtClean="0"/>
              <a:t>参考资料</a:t>
            </a:r>
          </a:p>
        </p:txBody>
      </p:sp>
      <p:sp>
        <p:nvSpPr>
          <p:cNvPr id="40963" name="Text Box 3"/>
          <p:cNvSpPr txBox="1">
            <a:spLocks noChangeArrowheads="1"/>
          </p:cNvSpPr>
          <p:nvPr/>
        </p:nvSpPr>
        <p:spPr bwMode="auto">
          <a:xfrm>
            <a:off x="901700" y="14128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C0"/>
                </a:solidFill>
              </a:rPr>
              <a:t>中文书籍</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875"/>
            <a:ext cx="2286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6" name="Text Box 6"/>
          <p:cNvSpPr txBox="1">
            <a:spLocks noChangeArrowheads="1"/>
          </p:cNvSpPr>
          <p:nvPr/>
        </p:nvSpPr>
        <p:spPr bwMode="auto">
          <a:xfrm>
            <a:off x="4974092" y="1869849"/>
            <a:ext cx="246856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latin typeface="Times New Roman" pitchFamily="18" charset="0"/>
              </a:rPr>
              <a:t>LaTeX2e完全学习手册</a:t>
            </a:r>
          </a:p>
          <a:p>
            <a:pPr eaLnBrk="1" hangingPunct="1"/>
            <a:r>
              <a:rPr lang="zh-CN" altLang="en-US" dirty="0">
                <a:latin typeface="Times New Roman" pitchFamily="18" charset="0"/>
              </a:rPr>
              <a:t>作者：胡伟</a:t>
            </a:r>
          </a:p>
          <a:p>
            <a:pPr eaLnBrk="1" hangingPunct="1"/>
            <a:r>
              <a:rPr lang="zh-CN" altLang="en-US" dirty="0">
                <a:latin typeface="Times New Roman" pitchFamily="18" charset="0"/>
              </a:rPr>
              <a:t>清华大学出版社</a:t>
            </a:r>
          </a:p>
          <a:p>
            <a:pPr eaLnBrk="1" hangingPunct="1"/>
            <a:r>
              <a:rPr lang="zh-CN" altLang="en-US" dirty="0">
                <a:latin typeface="Times New Roman" pitchFamily="18" charset="0"/>
              </a:rPr>
              <a:t>版次：2011年1月第1版</a:t>
            </a:r>
          </a:p>
          <a:p>
            <a:pPr eaLnBrk="1" hangingPunct="1"/>
            <a:r>
              <a:rPr lang="zh-CN" altLang="en-US" dirty="0">
                <a:latin typeface="Times New Roman" pitchFamily="18" charset="0"/>
              </a:rPr>
              <a:t>定价：49.8元</a:t>
            </a:r>
          </a:p>
        </p:txBody>
      </p:sp>
      <p:sp>
        <p:nvSpPr>
          <p:cNvPr id="40967" name="Text Box 7"/>
          <p:cNvSpPr txBox="1">
            <a:spLocks noChangeArrowheads="1"/>
          </p:cNvSpPr>
          <p:nvPr/>
        </p:nvSpPr>
        <p:spPr bwMode="auto">
          <a:xfrm>
            <a:off x="5022867" y="4279900"/>
            <a:ext cx="390363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smtClean="0">
                <a:latin typeface="Times New Roman" pitchFamily="18" charset="0"/>
              </a:rPr>
              <a:t>LaTeX使用教程</a:t>
            </a:r>
            <a:endParaRPr lang="en-US" altLang="zh-CN" b="1" dirty="0" smtClean="0">
              <a:latin typeface="Times New Roman" pitchFamily="18" charset="0"/>
            </a:endParaRPr>
          </a:p>
          <a:p>
            <a:pPr eaLnBrk="1" hangingPunct="1"/>
            <a:r>
              <a:rPr lang="zh-CN" altLang="en-US" dirty="0" smtClean="0">
                <a:latin typeface="Times New Roman" pitchFamily="18" charset="0"/>
              </a:rPr>
              <a:t>作者：</a:t>
            </a:r>
            <a:r>
              <a:rPr lang="zh-CN" altLang="en-US" dirty="0"/>
              <a:t>（德）科普卡（</a:t>
            </a:r>
            <a:r>
              <a:rPr lang="en-US" altLang="zh-CN" dirty="0" err="1"/>
              <a:t>Kopka,H</a:t>
            </a:r>
            <a:r>
              <a:rPr lang="en-US" altLang="zh-CN" dirty="0"/>
              <a:t>.</a:t>
            </a:r>
            <a:r>
              <a:rPr lang="zh-CN" altLang="en-US" dirty="0" smtClean="0"/>
              <a:t>）</a:t>
            </a:r>
            <a:r>
              <a:rPr lang="zh-CN" altLang="en-US" dirty="0" smtClean="0">
                <a:latin typeface="Times New Roman" pitchFamily="18" charset="0"/>
              </a:rPr>
              <a:t>等</a:t>
            </a:r>
            <a:endParaRPr lang="zh-CN" altLang="en-US" dirty="0">
              <a:latin typeface="Times New Roman" pitchFamily="18" charset="0"/>
            </a:endParaRPr>
          </a:p>
          <a:p>
            <a:pPr eaLnBrk="1" hangingPunct="1"/>
            <a:r>
              <a:rPr lang="zh-CN" altLang="en-US" dirty="0" smtClean="0">
                <a:latin typeface="Times New Roman" pitchFamily="18" charset="0"/>
              </a:rPr>
              <a:t>机械工业出版社</a:t>
            </a:r>
            <a:endParaRPr lang="zh-CN" altLang="en-US" dirty="0">
              <a:latin typeface="Times New Roman" pitchFamily="18" charset="0"/>
            </a:endParaRPr>
          </a:p>
          <a:p>
            <a:pPr eaLnBrk="1" hangingPunct="1"/>
            <a:r>
              <a:rPr lang="zh-CN" altLang="en-US" dirty="0">
                <a:latin typeface="Times New Roman" pitchFamily="18" charset="0"/>
              </a:rPr>
              <a:t>版次：</a:t>
            </a:r>
            <a:r>
              <a:rPr lang="zh-CN" altLang="en-US" dirty="0" smtClean="0">
                <a:latin typeface="Times New Roman" pitchFamily="18" charset="0"/>
              </a:rPr>
              <a:t>200</a:t>
            </a:r>
            <a:r>
              <a:rPr lang="en-US" altLang="zh-CN" dirty="0" smtClean="0">
                <a:latin typeface="Times New Roman" pitchFamily="18" charset="0"/>
              </a:rPr>
              <a:t>5</a:t>
            </a:r>
            <a:r>
              <a:rPr lang="zh-CN" altLang="en-US" dirty="0" smtClean="0">
                <a:latin typeface="Times New Roman" pitchFamily="18" charset="0"/>
              </a:rPr>
              <a:t>年</a:t>
            </a:r>
            <a:r>
              <a:rPr lang="en-US" altLang="zh-CN" dirty="0" smtClean="0">
                <a:latin typeface="Times New Roman" pitchFamily="18" charset="0"/>
              </a:rPr>
              <a:t>4</a:t>
            </a:r>
            <a:r>
              <a:rPr lang="zh-CN" altLang="en-US" dirty="0" smtClean="0">
                <a:latin typeface="Times New Roman" pitchFamily="18" charset="0"/>
              </a:rPr>
              <a:t>月第</a:t>
            </a:r>
            <a:r>
              <a:rPr lang="en-US" altLang="zh-CN" dirty="0" smtClean="0">
                <a:latin typeface="Times New Roman" pitchFamily="18" charset="0"/>
              </a:rPr>
              <a:t>1</a:t>
            </a:r>
            <a:r>
              <a:rPr lang="zh-CN" altLang="en-US" dirty="0" smtClean="0">
                <a:latin typeface="Times New Roman" pitchFamily="18" charset="0"/>
              </a:rPr>
              <a:t>版</a:t>
            </a:r>
            <a:endParaRPr lang="zh-CN" altLang="en-US" dirty="0">
              <a:latin typeface="Times New Roman" pitchFamily="18" charset="0"/>
            </a:endParaRPr>
          </a:p>
          <a:p>
            <a:pPr eaLnBrk="1" hangingPunct="1"/>
            <a:r>
              <a:rPr lang="zh-CN" altLang="en-US" dirty="0">
                <a:latin typeface="Times New Roman" pitchFamily="18" charset="0"/>
              </a:rPr>
              <a:t>定价</a:t>
            </a:r>
            <a:r>
              <a:rPr lang="zh-CN" altLang="en-US" dirty="0" smtClean="0">
                <a:latin typeface="Times New Roman" pitchFamily="18" charset="0"/>
              </a:rPr>
              <a:t>：</a:t>
            </a:r>
            <a:r>
              <a:rPr lang="en-US" altLang="zh-CN" dirty="0" smtClean="0">
                <a:latin typeface="Times New Roman" pitchFamily="18" charset="0"/>
              </a:rPr>
              <a:t>69.0</a:t>
            </a:r>
            <a:r>
              <a:rPr lang="zh-CN" altLang="en-US" dirty="0" smtClean="0">
                <a:latin typeface="Times New Roman" pitchFamily="18" charset="0"/>
              </a:rPr>
              <a:t>元</a:t>
            </a:r>
            <a:endParaRPr lang="zh-CN" altLang="en-US" dirty="0">
              <a:latin typeface="Times New Roman"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669" y="3936964"/>
            <a:ext cx="1720262" cy="2302643"/>
          </a:xfrm>
          <a:prstGeom prst="rect">
            <a:avLst/>
          </a:prstGeom>
        </p:spPr>
      </p:pic>
      <p:sp>
        <p:nvSpPr>
          <p:cNvPr id="9" name="Text Box 3"/>
          <p:cNvSpPr txBox="1">
            <a:spLocks noChangeArrowheads="1"/>
          </p:cNvSpPr>
          <p:nvPr/>
        </p:nvSpPr>
        <p:spPr bwMode="auto">
          <a:xfrm>
            <a:off x="836386" y="3927475"/>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C0"/>
                </a:solidFill>
              </a:rPr>
              <a:t>英</a:t>
            </a:r>
            <a:r>
              <a:rPr lang="zh-CN" altLang="en-US" sz="2400" b="1" dirty="0" smtClean="0">
                <a:solidFill>
                  <a:srgbClr val="0000C0"/>
                </a:solidFill>
              </a:rPr>
              <a:t>文</a:t>
            </a:r>
            <a:r>
              <a:rPr lang="zh-CN" altLang="en-US" sz="2400" b="1" dirty="0">
                <a:solidFill>
                  <a:srgbClr val="0000C0"/>
                </a:solidFill>
              </a:rPr>
              <a:t>书籍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500"/>
                                        <p:tgtEl>
                                          <p:spTgt spid="40963"/>
                                        </p:tgtEl>
                                      </p:cBhvr>
                                    </p:animEffect>
                                  </p:childTnLst>
                                </p:cTn>
                              </p:par>
                              <p:par>
                                <p:cTn id="8" presetID="10" presetClass="entr" presetSubtype="0" fill="hold" nodeType="withEffect">
                                  <p:stCondLst>
                                    <p:cond delay="0"/>
                                  </p:stCondLst>
                                  <p:childTnLst>
                                    <p:set>
                                      <p:cBhvr>
                                        <p:cTn id="9" dur="1" fill="hold">
                                          <p:stCondLst>
                                            <p:cond delay="0"/>
                                          </p:stCondLst>
                                        </p:cTn>
                                        <p:tgtEl>
                                          <p:spTgt spid="40964"/>
                                        </p:tgtEl>
                                        <p:attrNameLst>
                                          <p:attrName>style.visibility</p:attrName>
                                        </p:attrNameLst>
                                      </p:cBhvr>
                                      <p:to>
                                        <p:strVal val="visible"/>
                                      </p:to>
                                    </p:set>
                                    <p:animEffect transition="in" filter="fade">
                                      <p:cBhvr>
                                        <p:cTn id="10" dur="500"/>
                                        <p:tgtEl>
                                          <p:spTgt spid="409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6"/>
                                        </p:tgtEl>
                                        <p:attrNameLst>
                                          <p:attrName>style.visibility</p:attrName>
                                        </p:attrNameLst>
                                      </p:cBhvr>
                                      <p:to>
                                        <p:strVal val="visible"/>
                                      </p:to>
                                    </p:set>
                                    <p:animEffect transition="in" filter="fade">
                                      <p:cBhvr>
                                        <p:cTn id="13" dur="500"/>
                                        <p:tgtEl>
                                          <p:spTgt spid="409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67"/>
                                        </p:tgtEl>
                                        <p:attrNameLst>
                                          <p:attrName>style.visibility</p:attrName>
                                        </p:attrNameLst>
                                      </p:cBhvr>
                                      <p:to>
                                        <p:strVal val="visible"/>
                                      </p:to>
                                    </p:set>
                                    <p:animEffect transition="in" filter="fade">
                                      <p:cBhvr>
                                        <p:cTn id="24"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6" grpId="0"/>
      <p:bldP spid="4096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611560" y="1340768"/>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C0"/>
                </a:solidFill>
                <a:latin typeface="Times New Roman" pitchFamily="18" charset="0"/>
              </a:rPr>
              <a:t>英文电子文档</a:t>
            </a:r>
            <a:r>
              <a:rPr lang="zh-CN" altLang="en-US" sz="2400" b="1" dirty="0" smtClean="0">
                <a:solidFill>
                  <a:srgbClr val="0000C0"/>
                </a:solidFill>
                <a:latin typeface="Times New Roman" pitchFamily="18" charset="0"/>
              </a:rPr>
              <a:t>资料</a:t>
            </a:r>
            <a:endParaRPr lang="zh-CN" altLang="en-US" sz="2400" dirty="0">
              <a:latin typeface="Times New Roman" pitchFamily="18" charset="0"/>
            </a:endParaRPr>
          </a:p>
        </p:txBody>
      </p:sp>
      <p:sp>
        <p:nvSpPr>
          <p:cNvPr id="41988" name="Text Box 4"/>
          <p:cNvSpPr txBox="1">
            <a:spLocks noChangeArrowheads="1"/>
          </p:cNvSpPr>
          <p:nvPr/>
        </p:nvSpPr>
        <p:spPr bwMode="auto">
          <a:xfrm>
            <a:off x="1547664" y="1772816"/>
            <a:ext cx="7353295" cy="320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lang="zh-CN" altLang="en-US" b="1" dirty="0">
                <a:solidFill>
                  <a:srgbClr val="FF0000"/>
                </a:solidFill>
                <a:latin typeface="Georgia" pitchFamily="18" charset="0"/>
              </a:rPr>
              <a:t>epslatex.pdf</a:t>
            </a:r>
            <a:r>
              <a:rPr lang="zh-CN" altLang="en-US" dirty="0">
                <a:latin typeface="Times New Roman" pitchFamily="18" charset="0"/>
              </a:rPr>
              <a:t>——"Using Imported Graphics in LaTeX and pdfLaTeX"</a:t>
            </a:r>
          </a:p>
          <a:p>
            <a:pPr eaLnBrk="1" hangingPunct="1">
              <a:lnSpc>
                <a:spcPct val="125000"/>
              </a:lnSpc>
            </a:pPr>
            <a:r>
              <a:rPr lang="zh-CN" altLang="en-US" b="1" dirty="0">
                <a:solidFill>
                  <a:srgbClr val="FF0000"/>
                </a:solidFill>
                <a:latin typeface="Georgia" pitchFamily="18" charset="0"/>
              </a:rPr>
              <a:t>mori.</a:t>
            </a:r>
            <a:r>
              <a:rPr lang="zh-CN" altLang="en-US" b="1" dirty="0" smtClean="0">
                <a:solidFill>
                  <a:srgbClr val="FF0000"/>
                </a:solidFill>
                <a:latin typeface="Georgia" pitchFamily="18" charset="0"/>
              </a:rPr>
              <a:t>pdf </a:t>
            </a:r>
            <a:r>
              <a:rPr lang="zh-CN" altLang="en-US" dirty="0" smtClean="0">
                <a:latin typeface="Times New Roman" pitchFamily="18" charset="0"/>
              </a:rPr>
              <a:t>——</a:t>
            </a:r>
            <a:r>
              <a:rPr lang="zh-CN" altLang="en-US" dirty="0">
                <a:latin typeface="Times New Roman" pitchFamily="18" charset="0"/>
              </a:rPr>
              <a:t>"Tables in LaTeX2e: Packages and Methods"</a:t>
            </a:r>
          </a:p>
          <a:p>
            <a:pPr eaLnBrk="1" hangingPunct="1">
              <a:lnSpc>
                <a:spcPct val="125000"/>
              </a:lnSpc>
            </a:pPr>
            <a:r>
              <a:rPr lang="zh-CN" altLang="en-US" b="1" dirty="0">
                <a:solidFill>
                  <a:srgbClr val="FF0000"/>
                </a:solidFill>
                <a:latin typeface="Georgia" pitchFamily="18" charset="0"/>
              </a:rPr>
              <a:t>Mathmode.pdf</a:t>
            </a:r>
            <a:r>
              <a:rPr lang="zh-CN" altLang="en-US" dirty="0">
                <a:latin typeface="Times New Roman" pitchFamily="18" charset="0"/>
              </a:rPr>
              <a:t>——"Math mode"</a:t>
            </a:r>
          </a:p>
          <a:p>
            <a:pPr eaLnBrk="1" hangingPunct="1">
              <a:lnSpc>
                <a:spcPct val="125000"/>
              </a:lnSpc>
            </a:pPr>
            <a:r>
              <a:rPr lang="zh-CN" altLang="en-US" b="1" dirty="0">
                <a:solidFill>
                  <a:srgbClr val="FF0000"/>
                </a:solidFill>
                <a:latin typeface="Georgia" pitchFamily="18" charset="0"/>
              </a:rPr>
              <a:t>lshort.pdf</a:t>
            </a:r>
            <a:r>
              <a:rPr lang="zh-CN" altLang="en-US" dirty="0">
                <a:latin typeface="Times New Roman" pitchFamily="18" charset="0"/>
              </a:rPr>
              <a:t>——"The Not So Short Introduction to LaTeX2e"</a:t>
            </a:r>
          </a:p>
          <a:p>
            <a:pPr eaLnBrk="1" hangingPunct="1">
              <a:lnSpc>
                <a:spcPct val="125000"/>
              </a:lnSpc>
            </a:pPr>
            <a:r>
              <a:rPr lang="zh-CN" altLang="en-US" b="1" dirty="0">
                <a:solidFill>
                  <a:srgbClr val="FF0000"/>
                </a:solidFill>
                <a:latin typeface="Georgia" pitchFamily="18" charset="0"/>
              </a:rPr>
              <a:t>latex2e.pdf</a:t>
            </a:r>
            <a:r>
              <a:rPr lang="zh-CN" altLang="en-US" dirty="0">
                <a:latin typeface="Times New Roman" pitchFamily="18" charset="0"/>
              </a:rPr>
              <a:t>——"LaTeX: Structured documents for TeX"</a:t>
            </a:r>
          </a:p>
          <a:p>
            <a:pPr eaLnBrk="1" hangingPunct="1">
              <a:lnSpc>
                <a:spcPct val="125000"/>
              </a:lnSpc>
            </a:pPr>
            <a:r>
              <a:rPr lang="zh-CN" altLang="en-US" b="1" dirty="0">
                <a:solidFill>
                  <a:srgbClr val="FF0000"/>
                </a:solidFill>
                <a:latin typeface="Georgia" pitchFamily="18" charset="0"/>
              </a:rPr>
              <a:t>source2e.pdf</a:t>
            </a:r>
            <a:r>
              <a:rPr lang="zh-CN" altLang="en-US" dirty="0">
                <a:latin typeface="Times New Roman" pitchFamily="18" charset="0"/>
              </a:rPr>
              <a:t>——"The LaTeX2e Sources"（高级用户参考）</a:t>
            </a:r>
          </a:p>
          <a:p>
            <a:pPr eaLnBrk="1" hangingPunct="1">
              <a:lnSpc>
                <a:spcPct val="125000"/>
              </a:lnSpc>
            </a:pPr>
            <a:r>
              <a:rPr lang="zh-CN" altLang="en-US" b="1" dirty="0">
                <a:solidFill>
                  <a:srgbClr val="FF0000"/>
                </a:solidFill>
                <a:latin typeface="Georgia" pitchFamily="18" charset="0"/>
              </a:rPr>
              <a:t>LaTeX.pdf</a:t>
            </a:r>
            <a:r>
              <a:rPr lang="zh-CN" altLang="en-US" dirty="0">
                <a:latin typeface="Times New Roman" pitchFamily="18" charset="0"/>
              </a:rPr>
              <a:t>——wikibooks（维基教科书</a:t>
            </a:r>
            <a:r>
              <a:rPr lang="zh-CN" altLang="en-US" dirty="0" smtClean="0">
                <a:latin typeface="Times New Roman" pitchFamily="18" charset="0"/>
              </a:rPr>
              <a:t>）</a:t>
            </a:r>
            <a:endParaRPr lang="en-US" altLang="zh-CN" dirty="0" smtClean="0">
              <a:latin typeface="Times New Roman" pitchFamily="18" charset="0"/>
            </a:endParaRPr>
          </a:p>
          <a:p>
            <a:pPr eaLnBrk="1" hangingPunct="1">
              <a:lnSpc>
                <a:spcPct val="125000"/>
              </a:lnSpc>
            </a:pPr>
            <a:r>
              <a:rPr lang="zh-CN" altLang="en-US" b="1" dirty="0">
                <a:solidFill>
                  <a:srgbClr val="FF0000"/>
                </a:solidFill>
                <a:latin typeface="Georgia" pitchFamily="18" charset="0"/>
              </a:rPr>
              <a:t>beameruserguide.pdf</a:t>
            </a:r>
            <a:r>
              <a:rPr lang="zh-CN" altLang="en-US" dirty="0">
                <a:latin typeface="Times New Roman" pitchFamily="18" charset="0"/>
              </a:rPr>
              <a:t>——"The BEAMER class"（用来做演示文档）</a:t>
            </a:r>
          </a:p>
          <a:p>
            <a:pPr eaLnBrk="1" hangingPunct="1">
              <a:lnSpc>
                <a:spcPct val="125000"/>
              </a:lnSpc>
            </a:pPr>
            <a:r>
              <a:rPr lang="zh-CN" altLang="en-US" dirty="0">
                <a:latin typeface="Times New Roman" pitchFamily="18" charset="0"/>
              </a:rPr>
              <a:t>以及</a:t>
            </a:r>
            <a:r>
              <a:rPr lang="zh-CN" altLang="en-US" dirty="0" smtClean="0">
                <a:latin typeface="Times New Roman" pitchFamily="18" charset="0"/>
              </a:rPr>
              <a:t>每个</a:t>
            </a:r>
            <a:r>
              <a:rPr lang="zh-CN" altLang="en-US" dirty="0">
                <a:latin typeface="Times New Roman" pitchFamily="18" charset="0"/>
              </a:rPr>
              <a:t>宏包编写的</a:t>
            </a:r>
            <a:r>
              <a:rPr lang="zh-CN" altLang="en-US" b="1" dirty="0">
                <a:solidFill>
                  <a:srgbClr val="FF0000"/>
                </a:solidFill>
                <a:latin typeface="Times New Roman" pitchFamily="18" charset="0"/>
              </a:rPr>
              <a:t>pdf</a:t>
            </a:r>
            <a:r>
              <a:rPr lang="zh-CN" altLang="en-US" b="1" dirty="0">
                <a:solidFill>
                  <a:srgbClr val="FF0000"/>
                </a:solidFill>
              </a:rPr>
              <a:t>使用说明</a:t>
            </a:r>
            <a:r>
              <a:rPr lang="zh-CN" altLang="en-US" b="1" dirty="0">
                <a:solidFill>
                  <a:srgbClr val="FF0000"/>
                </a:solidFill>
                <a:latin typeface="Times New Roman" pitchFamily="18" charset="0"/>
              </a:rPr>
              <a:t>文档</a:t>
            </a:r>
          </a:p>
        </p:txBody>
      </p:sp>
      <p:sp>
        <p:nvSpPr>
          <p:cNvPr id="6" name="Rectangle 2"/>
          <p:cNvSpPr>
            <a:spLocks noGrp="1" noChangeArrowheads="1"/>
          </p:cNvSpPr>
          <p:nvPr>
            <p:ph type="title"/>
          </p:nvPr>
        </p:nvSpPr>
        <p:spPr>
          <a:xfrm>
            <a:off x="1179512" y="44624"/>
            <a:ext cx="8001000" cy="738187"/>
          </a:xfrm>
        </p:spPr>
        <p:txBody>
          <a:bodyPr/>
          <a:lstStyle/>
          <a:p>
            <a:r>
              <a:rPr lang="zh-CN" altLang="en-US" dirty="0" smtClean="0"/>
              <a:t>参考资料</a:t>
            </a:r>
          </a:p>
        </p:txBody>
      </p:sp>
      <p:sp>
        <p:nvSpPr>
          <p:cNvPr id="7" name="Text Box 3"/>
          <p:cNvSpPr txBox="1">
            <a:spLocks noChangeArrowheads="1"/>
          </p:cNvSpPr>
          <p:nvPr/>
        </p:nvSpPr>
        <p:spPr bwMode="auto">
          <a:xfrm>
            <a:off x="611560" y="4998368"/>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C0"/>
                </a:solidFill>
                <a:latin typeface="Times New Roman" pitchFamily="18" charset="0"/>
              </a:rPr>
              <a:t>中</a:t>
            </a:r>
            <a:r>
              <a:rPr lang="zh-CN" altLang="en-US" sz="2400" b="1" dirty="0" smtClean="0">
                <a:solidFill>
                  <a:srgbClr val="0000C0"/>
                </a:solidFill>
                <a:latin typeface="Times New Roman" pitchFamily="18" charset="0"/>
              </a:rPr>
              <a:t>文电</a:t>
            </a:r>
            <a:r>
              <a:rPr lang="zh-CN" altLang="en-US" sz="2400" b="1" dirty="0">
                <a:solidFill>
                  <a:srgbClr val="0000C0"/>
                </a:solidFill>
                <a:latin typeface="Times New Roman" pitchFamily="18" charset="0"/>
              </a:rPr>
              <a:t>子文档</a:t>
            </a:r>
            <a:r>
              <a:rPr lang="zh-CN" altLang="en-US" sz="2400" b="1" dirty="0" smtClean="0">
                <a:solidFill>
                  <a:srgbClr val="0000C0"/>
                </a:solidFill>
                <a:latin typeface="Times New Roman" pitchFamily="18" charset="0"/>
              </a:rPr>
              <a:t>资料</a:t>
            </a:r>
            <a:endParaRPr lang="zh-CN" altLang="en-US" sz="2400" dirty="0">
              <a:latin typeface="Times New Roman" pitchFamily="18" charset="0"/>
            </a:endParaRPr>
          </a:p>
        </p:txBody>
      </p:sp>
      <p:sp>
        <p:nvSpPr>
          <p:cNvPr id="3" name="TextBox 2"/>
          <p:cNvSpPr txBox="1"/>
          <p:nvPr/>
        </p:nvSpPr>
        <p:spPr>
          <a:xfrm>
            <a:off x="1547664" y="5476582"/>
            <a:ext cx="6984776" cy="369332"/>
          </a:xfrm>
          <a:prstGeom prst="rect">
            <a:avLst/>
          </a:prstGeom>
          <a:noFill/>
        </p:spPr>
        <p:txBody>
          <a:bodyPr wrap="square" rtlCol="0">
            <a:spAutoFit/>
          </a:bodyPr>
          <a:lstStyle/>
          <a:p>
            <a:r>
              <a:rPr lang="en-US" altLang="zh-CN" b="1" dirty="0" smtClean="0">
                <a:solidFill>
                  <a:srgbClr val="FF0000"/>
                </a:solidFill>
                <a:latin typeface="Georgia" pitchFamily="18" charset="0"/>
              </a:rPr>
              <a:t>lnotes.pdf</a:t>
            </a:r>
            <a:r>
              <a:rPr lang="zh-CN" altLang="en-US" dirty="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LATEX Notes </a:t>
            </a:r>
            <a:r>
              <a:rPr lang="zh-CN" altLang="en-US" dirty="0" smtClean="0">
                <a:latin typeface="Times New Roman" pitchFamily="18" charset="0"/>
              </a:rPr>
              <a:t>雷太赫排版系统简介</a:t>
            </a:r>
            <a:r>
              <a:rPr lang="zh-CN" altLang="en-US" dirty="0">
                <a:latin typeface="Times New Roman" pitchFamily="18" charset="0"/>
              </a:rPr>
              <a:t>第二</a:t>
            </a:r>
            <a:r>
              <a:rPr lang="zh-CN" altLang="en-US" dirty="0" smtClean="0">
                <a:latin typeface="Times New Roman" pitchFamily="18" charset="0"/>
              </a:rPr>
              <a:t>版  </a:t>
            </a:r>
            <a:r>
              <a:rPr lang="en-US" altLang="zh-CN" dirty="0" smtClean="0">
                <a:latin typeface="Times New Roman" pitchFamily="18" charset="0"/>
              </a:rPr>
              <a:t>v2.0</a:t>
            </a:r>
            <a:endParaRPr lang="zh-CN" altLang="en-US" b="1" dirty="0">
              <a:solidFill>
                <a:srgbClr val="FF0000"/>
              </a:solidFill>
              <a:latin typeface="Georgi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658242" y="1340768"/>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C0"/>
                </a:solidFill>
                <a:latin typeface="Times New Roman" pitchFamily="18" charset="0"/>
              </a:rPr>
              <a:t>LaTeX网站、论坛、博客等</a:t>
            </a:r>
          </a:p>
        </p:txBody>
      </p:sp>
      <p:sp>
        <p:nvSpPr>
          <p:cNvPr id="43012" name="Text Box 4"/>
          <p:cNvSpPr txBox="1">
            <a:spLocks noChangeArrowheads="1"/>
          </p:cNvSpPr>
          <p:nvPr/>
        </p:nvSpPr>
        <p:spPr bwMode="auto">
          <a:xfrm>
            <a:off x="969590" y="1916832"/>
            <a:ext cx="7562850" cy="39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pPr>
            <a:r>
              <a:rPr lang="zh-CN" altLang="en-US" b="1" dirty="0">
                <a:solidFill>
                  <a:srgbClr val="FF0000"/>
                </a:solidFill>
                <a:latin typeface="Times New Roman" pitchFamily="18" charset="0"/>
              </a:rPr>
              <a:t>CTEX论坛</a:t>
            </a:r>
            <a:r>
              <a:rPr lang="zh-CN" altLang="en-US" dirty="0">
                <a:latin typeface="Times New Roman" pitchFamily="18" charset="0"/>
              </a:rPr>
              <a:t>——http://bbs.ctex.org/</a:t>
            </a:r>
          </a:p>
          <a:p>
            <a:pPr eaLnBrk="1" hangingPunct="1">
              <a:lnSpc>
                <a:spcPct val="125000"/>
              </a:lnSpc>
            </a:pPr>
            <a:r>
              <a:rPr lang="zh-CN" altLang="en-US" b="1" dirty="0">
                <a:solidFill>
                  <a:srgbClr val="FF0000"/>
                </a:solidFill>
                <a:latin typeface="Times New Roman" pitchFamily="18" charset="0"/>
              </a:rPr>
              <a:t>LaTeX-学习园地</a:t>
            </a:r>
            <a:r>
              <a:rPr lang="zh-CN" altLang="en-US" dirty="0">
                <a:latin typeface="Times New Roman" pitchFamily="18" charset="0"/>
              </a:rPr>
              <a:t>——http://blog.sina.com.cn/wangzhaoli11</a:t>
            </a:r>
          </a:p>
          <a:p>
            <a:pPr eaLnBrk="1" hangingPunct="1">
              <a:lnSpc>
                <a:spcPct val="125000"/>
              </a:lnSpc>
            </a:pPr>
            <a:r>
              <a:rPr lang="zh-CN" altLang="en-US" b="1" dirty="0">
                <a:solidFill>
                  <a:srgbClr val="FF0000"/>
                </a:solidFill>
                <a:latin typeface="Times New Roman" pitchFamily="18" charset="0"/>
              </a:rPr>
              <a:t>LaTeX编辑部</a:t>
            </a:r>
            <a:r>
              <a:rPr lang="zh-CN" altLang="en-US" dirty="0">
                <a:latin typeface="Times New Roman" pitchFamily="18" charset="0"/>
              </a:rPr>
              <a:t>——http://zzg34b.w3.c361.com</a:t>
            </a:r>
            <a:r>
              <a:rPr lang="zh-CN" altLang="en-US" dirty="0" smtClean="0">
                <a:latin typeface="Times New Roman" pitchFamily="18" charset="0"/>
              </a:rPr>
              <a:t>/</a:t>
            </a:r>
            <a:endParaRPr lang="en-US" altLang="zh-CN" dirty="0" smtClean="0">
              <a:latin typeface="Times New Roman" pitchFamily="18" charset="0"/>
            </a:endParaRPr>
          </a:p>
          <a:p>
            <a:pPr eaLnBrk="1" hangingPunct="1">
              <a:lnSpc>
                <a:spcPct val="125000"/>
              </a:lnSpc>
            </a:pPr>
            <a:r>
              <a:rPr lang="en-US" altLang="zh-CN" b="1" dirty="0" err="1">
                <a:solidFill>
                  <a:srgbClr val="FF0000"/>
                </a:solidFill>
                <a:latin typeface="Times New Roman" pitchFamily="18" charset="0"/>
              </a:rPr>
              <a:t>LaTeX</a:t>
            </a:r>
            <a:r>
              <a:rPr lang="en-US" altLang="zh-CN" b="1" dirty="0">
                <a:solidFill>
                  <a:srgbClr val="FF0000"/>
                </a:solidFill>
                <a:latin typeface="Times New Roman" pitchFamily="18" charset="0"/>
              </a:rPr>
              <a:t> </a:t>
            </a:r>
            <a:r>
              <a:rPr lang="zh-CN" altLang="en-US" b="1" dirty="0">
                <a:solidFill>
                  <a:srgbClr val="FF0000"/>
                </a:solidFill>
                <a:latin typeface="Times New Roman" pitchFamily="18" charset="0"/>
              </a:rPr>
              <a:t>资源集合</a:t>
            </a:r>
            <a:r>
              <a:rPr lang="zh-CN" altLang="en-US" dirty="0" smtClean="0">
                <a:latin typeface="Times New Roman" pitchFamily="18" charset="0"/>
              </a:rPr>
              <a:t>—— </a:t>
            </a:r>
            <a:r>
              <a:rPr lang="en-US" altLang="zh-CN" dirty="0">
                <a:latin typeface="Times New Roman" pitchFamily="18" charset="0"/>
              </a:rPr>
              <a:t>http://josephpan.net/blog/?p=178</a:t>
            </a:r>
            <a:endParaRPr lang="zh-CN" altLang="en-US" dirty="0">
              <a:latin typeface="Times New Roman" pitchFamily="18" charset="0"/>
            </a:endParaRPr>
          </a:p>
          <a:p>
            <a:pPr eaLnBrk="1" hangingPunct="1">
              <a:lnSpc>
                <a:spcPct val="125000"/>
              </a:lnSpc>
            </a:pPr>
            <a:r>
              <a:rPr lang="zh-CN" altLang="en-US" b="1" dirty="0">
                <a:solidFill>
                  <a:srgbClr val="FF0000"/>
                </a:solidFill>
                <a:latin typeface="Times New Roman" pitchFamily="18" charset="0"/>
              </a:rPr>
              <a:t>ChinaTeX</a:t>
            </a:r>
            <a:r>
              <a:rPr lang="zh-CN" altLang="en-US" dirty="0">
                <a:latin typeface="Times New Roman" pitchFamily="18" charset="0"/>
              </a:rPr>
              <a:t>——http://www.chinatex.org/</a:t>
            </a:r>
          </a:p>
          <a:p>
            <a:pPr eaLnBrk="1" hangingPunct="1">
              <a:lnSpc>
                <a:spcPct val="125000"/>
              </a:lnSpc>
            </a:pPr>
            <a:r>
              <a:rPr lang="zh-CN" altLang="en-US" b="1" dirty="0">
                <a:solidFill>
                  <a:srgbClr val="FF0000"/>
                </a:solidFill>
                <a:latin typeface="Times New Roman" pitchFamily="18" charset="0"/>
              </a:rPr>
              <a:t>Comprehensive TeX Archive Network</a:t>
            </a:r>
            <a:r>
              <a:rPr lang="zh-CN" altLang="en-US" dirty="0">
                <a:latin typeface="Times New Roman" pitchFamily="18" charset="0"/>
              </a:rPr>
              <a:t>——http://www.ctan.org/</a:t>
            </a:r>
          </a:p>
          <a:p>
            <a:pPr eaLnBrk="1" hangingPunct="1">
              <a:lnSpc>
                <a:spcPct val="125000"/>
              </a:lnSpc>
            </a:pPr>
            <a:r>
              <a:rPr lang="zh-CN" altLang="en-US" b="1" dirty="0">
                <a:solidFill>
                  <a:srgbClr val="FF0000"/>
                </a:solidFill>
                <a:latin typeface="Times New Roman" pitchFamily="18" charset="0"/>
              </a:rPr>
              <a:t>The TeX Catalogue Online</a:t>
            </a:r>
            <a:r>
              <a:rPr lang="zh-CN" altLang="en-US" dirty="0">
                <a:latin typeface="Times New Roman" pitchFamily="18" charset="0"/>
              </a:rPr>
              <a:t>——http://www.ctan.org/tex-archive/help/Catalogue/bytopic.html</a:t>
            </a:r>
          </a:p>
          <a:p>
            <a:pPr eaLnBrk="1" hangingPunct="1">
              <a:lnSpc>
                <a:spcPct val="125000"/>
              </a:lnSpc>
            </a:pPr>
            <a:r>
              <a:rPr lang="zh-CN" altLang="en-US" b="1" dirty="0">
                <a:solidFill>
                  <a:srgbClr val="FF0000"/>
                </a:solidFill>
                <a:latin typeface="Times New Roman" pitchFamily="18" charset="0"/>
              </a:rPr>
              <a:t>TeX Users Group</a:t>
            </a:r>
            <a:r>
              <a:rPr lang="zh-CN" altLang="en-US" dirty="0">
                <a:latin typeface="Times New Roman" pitchFamily="18" charset="0"/>
              </a:rPr>
              <a:t>——http://www.tug.org/</a:t>
            </a:r>
          </a:p>
          <a:p>
            <a:pPr eaLnBrk="1" hangingPunct="1">
              <a:lnSpc>
                <a:spcPct val="125000"/>
              </a:lnSpc>
            </a:pPr>
            <a:r>
              <a:rPr lang="zh-CN" altLang="en-US" b="1" dirty="0">
                <a:solidFill>
                  <a:srgbClr val="FF0000"/>
                </a:solidFill>
                <a:latin typeface="Times New Roman" pitchFamily="18" charset="0"/>
              </a:rPr>
              <a:t>LaTeX – A document preparation system</a:t>
            </a:r>
            <a:r>
              <a:rPr lang="zh-CN" altLang="en-US" dirty="0">
                <a:latin typeface="Times New Roman" pitchFamily="18" charset="0"/>
              </a:rPr>
              <a:t>——http://www.latex-project.org</a:t>
            </a:r>
            <a:r>
              <a:rPr lang="zh-CN" altLang="en-US" dirty="0" smtClean="0">
                <a:latin typeface="Times New Roman" pitchFamily="18" charset="0"/>
              </a:rPr>
              <a:t>/</a:t>
            </a:r>
          </a:p>
          <a:p>
            <a:pPr eaLnBrk="1" hangingPunct="1">
              <a:lnSpc>
                <a:spcPct val="125000"/>
              </a:lnSpc>
            </a:pPr>
            <a:r>
              <a:rPr lang="zh-CN" altLang="en-US" b="1" dirty="0" smtClean="0">
                <a:solidFill>
                  <a:srgbClr val="FF0000"/>
                </a:solidFill>
                <a:latin typeface="Times New Roman" pitchFamily="18" charset="0"/>
              </a:rPr>
              <a:t>Detexify</a:t>
            </a:r>
            <a:r>
              <a:rPr lang="zh-CN" altLang="en-US" b="1" baseline="30000" dirty="0" smtClean="0">
                <a:solidFill>
                  <a:srgbClr val="FF0000"/>
                </a:solidFill>
                <a:latin typeface="Times New Roman" pitchFamily="18" charset="0"/>
              </a:rPr>
              <a:t>2</a:t>
            </a:r>
            <a:r>
              <a:rPr lang="zh-CN" altLang="en-US" b="1" dirty="0" smtClean="0">
                <a:solidFill>
                  <a:srgbClr val="FF0000"/>
                </a:solidFill>
                <a:latin typeface="Times New Roman" pitchFamily="18" charset="0"/>
              </a:rPr>
              <a:t> - LaTeX symbol classifier</a:t>
            </a:r>
            <a:r>
              <a:rPr lang="zh-CN" altLang="en-US" dirty="0" smtClean="0">
                <a:latin typeface="Times New Roman" pitchFamily="18" charset="0"/>
              </a:rPr>
              <a:t>—http://detexify.kirelabs.org/classify.html</a:t>
            </a:r>
            <a:endParaRPr lang="zh-CN" altLang="en-US" dirty="0">
              <a:latin typeface="Times New Roman" pitchFamily="18" charset="0"/>
            </a:endParaRPr>
          </a:p>
        </p:txBody>
      </p:sp>
      <p:sp>
        <p:nvSpPr>
          <p:cNvPr id="6" name="Rectangle 2"/>
          <p:cNvSpPr>
            <a:spLocks noGrp="1" noChangeArrowheads="1"/>
          </p:cNvSpPr>
          <p:nvPr>
            <p:ph type="title"/>
          </p:nvPr>
        </p:nvSpPr>
        <p:spPr>
          <a:xfrm>
            <a:off x="1179512" y="44624"/>
            <a:ext cx="8001000" cy="738187"/>
          </a:xfrm>
        </p:spPr>
        <p:txBody>
          <a:bodyPr/>
          <a:lstStyle/>
          <a:p>
            <a:r>
              <a:rPr lang="zh-CN" altLang="en-US" dirty="0" smtClean="0"/>
              <a:t>参考资料</a:t>
            </a:r>
          </a:p>
        </p:txBody>
      </p:sp>
    </p:spTree>
    <p:extLst>
      <p:ext uri="{BB962C8B-B14F-4D97-AF65-F5344CB8AC3E}">
        <p14:creationId xmlns:p14="http://schemas.microsoft.com/office/powerpoint/2010/main" val="2413841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5342" y="44624"/>
            <a:ext cx="6192688" cy="707886"/>
          </a:xfrm>
          <a:prstGeom prst="rect">
            <a:avLst/>
          </a:prstGeom>
          <a:noFill/>
        </p:spPr>
        <p:txBody>
          <a:bodyPr wrap="square" rtlCol="0">
            <a:spAutoFit/>
          </a:bodyPr>
          <a:lstStyle/>
          <a:p>
            <a:pPr algn="ctr"/>
            <a:r>
              <a:rPr lang="zh-CN" altLang="en-US" sz="4000" dirty="0" smtClean="0">
                <a:solidFill>
                  <a:srgbClr val="0000C0"/>
                </a:solidFill>
                <a:latin typeface="+mj-ea"/>
                <a:ea typeface="+mj-ea"/>
              </a:rPr>
              <a:t>未来工作</a:t>
            </a:r>
            <a:endParaRPr lang="zh-CN" altLang="en-US" sz="4000" dirty="0">
              <a:solidFill>
                <a:srgbClr val="0000C0"/>
              </a:solidFill>
              <a:latin typeface="+mj-ea"/>
              <a:ea typeface="+mj-ea"/>
            </a:endParaRPr>
          </a:p>
        </p:txBody>
      </p:sp>
      <p:sp>
        <p:nvSpPr>
          <p:cNvPr id="6" name="矩形 5"/>
          <p:cNvSpPr/>
          <p:nvPr/>
        </p:nvSpPr>
        <p:spPr>
          <a:xfrm>
            <a:off x="467544" y="1979548"/>
            <a:ext cx="7560840" cy="369332"/>
          </a:xfrm>
          <a:prstGeom prst="rect">
            <a:avLst/>
          </a:prstGeom>
        </p:spPr>
        <p:txBody>
          <a:bodyPr wrap="square">
            <a:spAutoFit/>
          </a:bodyPr>
          <a:lstStyle/>
          <a:p>
            <a:r>
              <a:rPr lang="zh-CN" altLang="en-US" dirty="0"/>
              <a:t> </a:t>
            </a:r>
            <a:r>
              <a:rPr lang="en-US" altLang="zh-CN" dirty="0" smtClean="0"/>
              <a:t>1.</a:t>
            </a:r>
            <a:r>
              <a:rPr lang="zh-CN" altLang="en-US" dirty="0" smtClean="0"/>
              <a:t>以天津大学</a:t>
            </a:r>
            <a:r>
              <a:rPr lang="en-US" altLang="zh-CN" dirty="0" smtClean="0"/>
              <a:t> </a:t>
            </a:r>
            <a:r>
              <a:rPr lang="en-US" altLang="zh-CN" dirty="0" err="1" smtClean="0"/>
              <a:t>LaTeX</a:t>
            </a:r>
            <a:r>
              <a:rPr lang="en-US" altLang="zh-CN" dirty="0" smtClean="0"/>
              <a:t> </a:t>
            </a:r>
            <a:r>
              <a:rPr lang="zh-CN" altLang="en-US" dirty="0" smtClean="0"/>
              <a:t>团队的</a:t>
            </a:r>
            <a:r>
              <a:rPr lang="zh-CN" altLang="en-US" dirty="0"/>
              <a:t>名义在</a:t>
            </a:r>
            <a:r>
              <a:rPr lang="en-US" altLang="zh-CN" dirty="0"/>
              <a:t>PT</a:t>
            </a:r>
            <a:r>
              <a:rPr lang="zh-CN" altLang="en-US" dirty="0"/>
              <a:t>上</a:t>
            </a:r>
            <a:r>
              <a:rPr lang="zh-CN" altLang="en-US" dirty="0" smtClean="0"/>
              <a:t>发布 </a:t>
            </a:r>
            <a:r>
              <a:rPr lang="en-US" altLang="zh-CN" dirty="0" smtClean="0"/>
              <a:t> </a:t>
            </a:r>
            <a:r>
              <a:rPr lang="en-US" altLang="zh-CN" dirty="0" err="1" smtClean="0"/>
              <a:t>LaTeX</a:t>
            </a:r>
            <a:r>
              <a:rPr lang="en-US" altLang="zh-CN" dirty="0" smtClean="0"/>
              <a:t> </a:t>
            </a:r>
            <a:r>
              <a:rPr lang="zh-CN" altLang="en-US" dirty="0" smtClean="0"/>
              <a:t>学习资源。</a:t>
            </a:r>
            <a:endParaRPr lang="zh-CN" altLang="en-US" dirty="0"/>
          </a:p>
        </p:txBody>
      </p:sp>
      <p:sp>
        <p:nvSpPr>
          <p:cNvPr id="8" name="矩形 7"/>
          <p:cNvSpPr/>
          <p:nvPr/>
        </p:nvSpPr>
        <p:spPr>
          <a:xfrm>
            <a:off x="539552" y="2411596"/>
            <a:ext cx="5256584" cy="369332"/>
          </a:xfrm>
          <a:prstGeom prst="rect">
            <a:avLst/>
          </a:prstGeom>
        </p:spPr>
        <p:txBody>
          <a:bodyPr wrap="square">
            <a:spAutoFit/>
          </a:bodyPr>
          <a:lstStyle/>
          <a:p>
            <a:r>
              <a:rPr lang="en-US" altLang="zh-CN" dirty="0"/>
              <a:t>2. </a:t>
            </a:r>
            <a:r>
              <a:rPr lang="zh-CN" altLang="en-US" dirty="0"/>
              <a:t>反馈大家的常见问题， </a:t>
            </a:r>
            <a:r>
              <a:rPr lang="zh-CN" altLang="en-US" dirty="0" smtClean="0"/>
              <a:t>整理 </a:t>
            </a:r>
            <a:r>
              <a:rPr lang="en-US" altLang="zh-CN" dirty="0" err="1" smtClean="0"/>
              <a:t>LaTeX</a:t>
            </a:r>
            <a:r>
              <a:rPr lang="en-US" altLang="zh-CN" dirty="0" smtClean="0"/>
              <a:t>-FAQ </a:t>
            </a:r>
            <a:r>
              <a:rPr lang="zh-CN" altLang="en-US" dirty="0" smtClean="0"/>
              <a:t>手册。</a:t>
            </a:r>
            <a:endParaRPr lang="en-US" altLang="zh-CN" dirty="0"/>
          </a:p>
        </p:txBody>
      </p:sp>
      <p:sp>
        <p:nvSpPr>
          <p:cNvPr id="9" name="TextBox 8"/>
          <p:cNvSpPr txBox="1"/>
          <p:nvPr/>
        </p:nvSpPr>
        <p:spPr>
          <a:xfrm>
            <a:off x="539552" y="2843644"/>
            <a:ext cx="8460940" cy="369332"/>
          </a:xfrm>
          <a:prstGeom prst="rect">
            <a:avLst/>
          </a:prstGeom>
          <a:noFill/>
        </p:spPr>
        <p:txBody>
          <a:bodyPr wrap="square" rtlCol="0">
            <a:spAutoFit/>
          </a:bodyPr>
          <a:lstStyle/>
          <a:p>
            <a:r>
              <a:rPr lang="en-US" altLang="zh-CN" dirty="0"/>
              <a:t>3. </a:t>
            </a:r>
            <a:r>
              <a:rPr lang="zh-CN" altLang="en-US" dirty="0"/>
              <a:t>发现并消除</a:t>
            </a:r>
            <a:r>
              <a:rPr lang="en-US" altLang="zh-CN" dirty="0"/>
              <a:t>bug</a:t>
            </a:r>
            <a:r>
              <a:rPr lang="zh-CN" altLang="en-US" dirty="0" smtClean="0"/>
              <a:t>，做成发布更完善</a:t>
            </a:r>
            <a:r>
              <a:rPr lang="zh-CN" altLang="en-US" dirty="0"/>
              <a:t>、</a:t>
            </a:r>
            <a:r>
              <a:rPr lang="zh-CN" altLang="en-US" dirty="0" smtClean="0"/>
              <a:t>更高版本</a:t>
            </a:r>
            <a:r>
              <a:rPr lang="zh-CN" altLang="en-US" dirty="0"/>
              <a:t>的天津大学学位</a:t>
            </a:r>
            <a:r>
              <a:rPr lang="zh-CN" altLang="en-US" dirty="0" smtClean="0"/>
              <a:t>论文 </a:t>
            </a:r>
            <a:r>
              <a:rPr lang="en-US" altLang="zh-CN" dirty="0" err="1" smtClean="0"/>
              <a:t>LaTeX</a:t>
            </a:r>
            <a:r>
              <a:rPr lang="en-US" altLang="zh-CN" dirty="0" smtClean="0"/>
              <a:t> </a:t>
            </a:r>
            <a:r>
              <a:rPr lang="zh-CN" altLang="en-US" dirty="0" smtClean="0"/>
              <a:t>模板。</a:t>
            </a:r>
            <a:endParaRPr lang="zh-CN" altLang="en-US" dirty="0"/>
          </a:p>
        </p:txBody>
      </p:sp>
      <p:sp>
        <p:nvSpPr>
          <p:cNvPr id="10" name="TextBox 9"/>
          <p:cNvSpPr txBox="1"/>
          <p:nvPr/>
        </p:nvSpPr>
        <p:spPr>
          <a:xfrm>
            <a:off x="539552" y="3275692"/>
            <a:ext cx="4374739" cy="369332"/>
          </a:xfrm>
          <a:prstGeom prst="rect">
            <a:avLst/>
          </a:prstGeom>
          <a:noFill/>
        </p:spPr>
        <p:txBody>
          <a:bodyPr wrap="square" rtlCol="0">
            <a:spAutoFit/>
          </a:bodyPr>
          <a:lstStyle/>
          <a:p>
            <a:r>
              <a:rPr lang="en-US" altLang="zh-CN" dirty="0"/>
              <a:t>4. </a:t>
            </a:r>
            <a:r>
              <a:rPr lang="zh-CN" altLang="en-US" dirty="0"/>
              <a:t>增加对英语专业论文的支持</a:t>
            </a:r>
            <a:r>
              <a:rPr lang="zh-CN" altLang="en-US" dirty="0" smtClean="0"/>
              <a:t>。</a:t>
            </a:r>
            <a:endParaRPr lang="zh-CN" altLang="en-US" dirty="0"/>
          </a:p>
        </p:txBody>
      </p:sp>
      <p:sp>
        <p:nvSpPr>
          <p:cNvPr id="11" name="矩形 10"/>
          <p:cNvSpPr/>
          <p:nvPr/>
        </p:nvSpPr>
        <p:spPr>
          <a:xfrm>
            <a:off x="539552" y="3717032"/>
            <a:ext cx="7452320" cy="369332"/>
          </a:xfrm>
          <a:prstGeom prst="rect">
            <a:avLst/>
          </a:prstGeom>
        </p:spPr>
        <p:txBody>
          <a:bodyPr wrap="square">
            <a:spAutoFit/>
          </a:bodyPr>
          <a:lstStyle/>
          <a:p>
            <a:r>
              <a:rPr lang="en-US" altLang="zh-CN" dirty="0" smtClean="0"/>
              <a:t>5</a:t>
            </a:r>
            <a:r>
              <a:rPr lang="en-US" altLang="zh-CN" dirty="0"/>
              <a:t>. </a:t>
            </a:r>
            <a:r>
              <a:rPr lang="zh-CN" altLang="en-US" dirty="0"/>
              <a:t>增加对于南开大学金融学（第二学位</a:t>
            </a:r>
            <a:r>
              <a:rPr lang="zh-CN" altLang="en-US" dirty="0" smtClean="0"/>
              <a:t>）毕业论文</a:t>
            </a:r>
            <a:r>
              <a:rPr lang="zh-CN" altLang="en-US" dirty="0"/>
              <a:t>的支持</a:t>
            </a:r>
            <a:r>
              <a:rPr lang="zh-CN" altLang="en-US" dirty="0" smtClean="0"/>
              <a:t>。</a:t>
            </a:r>
            <a:endParaRPr lang="zh-CN" altLang="en-US" dirty="0"/>
          </a:p>
        </p:txBody>
      </p:sp>
      <p:sp>
        <p:nvSpPr>
          <p:cNvPr id="12" name="矩形 11"/>
          <p:cNvSpPr/>
          <p:nvPr/>
        </p:nvSpPr>
        <p:spPr>
          <a:xfrm>
            <a:off x="467544" y="4149080"/>
            <a:ext cx="8532948" cy="369332"/>
          </a:xfrm>
          <a:prstGeom prst="rect">
            <a:avLst/>
          </a:prstGeom>
        </p:spPr>
        <p:txBody>
          <a:bodyPr wrap="square">
            <a:spAutoFit/>
          </a:bodyPr>
          <a:lstStyle/>
          <a:p>
            <a:r>
              <a:rPr lang="zh-CN" altLang="en-US" dirty="0"/>
              <a:t> </a:t>
            </a:r>
            <a:r>
              <a:rPr lang="en-US" altLang="zh-CN" dirty="0"/>
              <a:t>6. </a:t>
            </a:r>
            <a:r>
              <a:rPr lang="zh-CN" altLang="en-US" dirty="0"/>
              <a:t>对美国大学生数学</a:t>
            </a:r>
            <a:r>
              <a:rPr lang="zh-CN" altLang="en-US" dirty="0" smtClean="0"/>
              <a:t>建模比赛等重大限时比赛的论文模板的支持，以节省</a:t>
            </a:r>
            <a:r>
              <a:rPr lang="zh-CN" altLang="en-US" dirty="0"/>
              <a:t>排版时间</a:t>
            </a:r>
            <a:r>
              <a:rPr lang="zh-CN" altLang="en-US" dirty="0" smtClean="0"/>
              <a:t>。</a:t>
            </a:r>
            <a:endParaRPr lang="en-US" altLang="zh-CN" dirty="0"/>
          </a:p>
        </p:txBody>
      </p:sp>
      <p:sp>
        <p:nvSpPr>
          <p:cNvPr id="13" name="TextBox 12"/>
          <p:cNvSpPr txBox="1"/>
          <p:nvPr/>
        </p:nvSpPr>
        <p:spPr>
          <a:xfrm>
            <a:off x="467544" y="5013176"/>
            <a:ext cx="4752528" cy="369332"/>
          </a:xfrm>
          <a:prstGeom prst="rect">
            <a:avLst/>
          </a:prstGeom>
          <a:noFill/>
        </p:spPr>
        <p:txBody>
          <a:bodyPr wrap="square" rtlCol="0">
            <a:spAutoFit/>
          </a:bodyPr>
          <a:lstStyle/>
          <a:p>
            <a:r>
              <a:rPr lang="en-US" altLang="zh-CN" dirty="0" smtClean="0"/>
              <a:t> 8. </a:t>
            </a:r>
            <a:r>
              <a:rPr lang="zh-CN" altLang="en-US" dirty="0" smtClean="0"/>
              <a:t>增加对</a:t>
            </a:r>
            <a:r>
              <a:rPr lang="en-US" altLang="zh-CN" dirty="0" smtClean="0"/>
              <a:t>Mac </a:t>
            </a:r>
            <a:r>
              <a:rPr lang="zh-CN" altLang="en-US" dirty="0" smtClean="0"/>
              <a:t>和 </a:t>
            </a:r>
            <a:r>
              <a:rPr lang="en-US" altLang="zh-CN" dirty="0" smtClean="0"/>
              <a:t>Linux </a:t>
            </a:r>
            <a:r>
              <a:rPr lang="zh-CN" altLang="en-US" dirty="0" smtClean="0"/>
              <a:t>操作系统下的支持</a:t>
            </a:r>
            <a:r>
              <a:rPr lang="zh-CN" altLang="en-US" dirty="0"/>
              <a:t>。</a:t>
            </a:r>
          </a:p>
        </p:txBody>
      </p:sp>
      <p:sp>
        <p:nvSpPr>
          <p:cNvPr id="14" name="矩形 13"/>
          <p:cNvSpPr/>
          <p:nvPr/>
        </p:nvSpPr>
        <p:spPr>
          <a:xfrm>
            <a:off x="539552" y="4581128"/>
            <a:ext cx="8532948" cy="369332"/>
          </a:xfrm>
          <a:prstGeom prst="rect">
            <a:avLst/>
          </a:prstGeom>
        </p:spPr>
        <p:txBody>
          <a:bodyPr wrap="square">
            <a:spAutoFit/>
          </a:bodyPr>
          <a:lstStyle/>
          <a:p>
            <a:r>
              <a:rPr lang="en-US" altLang="zh-CN" dirty="0" smtClean="0"/>
              <a:t>7. </a:t>
            </a:r>
            <a:r>
              <a:rPr lang="zh-CN" altLang="en-US" dirty="0" smtClean="0"/>
              <a:t>对出国申请文书的排版支持。</a:t>
            </a:r>
            <a:endParaRPr lang="en-US" altLang="zh-CN" dirty="0"/>
          </a:p>
        </p:txBody>
      </p:sp>
      <p:sp>
        <p:nvSpPr>
          <p:cNvPr id="2" name="TextBox 1"/>
          <p:cNvSpPr txBox="1"/>
          <p:nvPr/>
        </p:nvSpPr>
        <p:spPr>
          <a:xfrm>
            <a:off x="827584" y="5517232"/>
            <a:ext cx="3816424" cy="369332"/>
          </a:xfrm>
          <a:prstGeom prst="rect">
            <a:avLst/>
          </a:prstGeom>
          <a:noFill/>
        </p:spPr>
        <p:txBody>
          <a:bodyPr wrap="square" rtlCol="0">
            <a:spAutoFit/>
          </a:bodyPr>
          <a:lstStyle/>
          <a:p>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82009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6814" y="2177171"/>
            <a:ext cx="8507186" cy="523220"/>
          </a:xfrm>
          <a:prstGeom prst="rect">
            <a:avLst/>
          </a:prstGeom>
          <a:noFill/>
        </p:spPr>
        <p:txBody>
          <a:bodyPr wrap="square" rtlCol="0">
            <a:spAutoFit/>
          </a:bodyPr>
          <a:lstStyle/>
          <a:p>
            <a:r>
              <a:rPr lang="zh-CN" altLang="en-US" sz="2800" dirty="0" smtClean="0"/>
              <a:t>希望对 </a:t>
            </a:r>
            <a:r>
              <a:rPr lang="en-US" altLang="zh-CN" sz="2800" dirty="0" err="1" smtClean="0"/>
              <a:t>LaTeX</a:t>
            </a:r>
            <a:r>
              <a:rPr lang="en-US" altLang="zh-CN" sz="2800" dirty="0" smtClean="0"/>
              <a:t> </a:t>
            </a:r>
            <a:r>
              <a:rPr lang="zh-CN" altLang="en-US" sz="2800" dirty="0" smtClean="0"/>
              <a:t>有一定积累，并且有激情的同学加入：</a:t>
            </a:r>
            <a:endParaRPr lang="en-US" altLang="zh-CN" sz="2800" dirty="0" smtClean="0"/>
          </a:p>
        </p:txBody>
      </p:sp>
      <p:sp>
        <p:nvSpPr>
          <p:cNvPr id="5" name="TextBox 4"/>
          <p:cNvSpPr txBox="1"/>
          <p:nvPr/>
        </p:nvSpPr>
        <p:spPr>
          <a:xfrm>
            <a:off x="3059832" y="4492188"/>
            <a:ext cx="3312368" cy="369332"/>
          </a:xfrm>
          <a:prstGeom prst="rect">
            <a:avLst/>
          </a:prstGeom>
          <a:noFill/>
        </p:spPr>
        <p:txBody>
          <a:bodyPr wrap="square" rtlCol="0">
            <a:spAutoFit/>
          </a:bodyPr>
          <a:lstStyle/>
          <a:p>
            <a:pPr algn="ctr"/>
            <a:r>
              <a:rPr lang="zh-CN" altLang="en-US" dirty="0">
                <a:solidFill>
                  <a:srgbClr val="FF0000"/>
                </a:solidFill>
              </a:rPr>
              <a:t> </a:t>
            </a:r>
            <a:r>
              <a:rPr lang="zh-CN" altLang="en-US" dirty="0" smtClean="0">
                <a:solidFill>
                  <a:srgbClr val="FF0000"/>
                </a:solidFill>
              </a:rPr>
              <a:t>请联系</a:t>
            </a:r>
            <a:r>
              <a:rPr lang="en-US" altLang="zh-CN" dirty="0" smtClean="0">
                <a:solidFill>
                  <a:srgbClr val="FF0000"/>
                </a:solidFill>
              </a:rPr>
              <a:t>: tjuthesis@gmail.com</a:t>
            </a:r>
            <a:endParaRPr lang="zh-CN" altLang="en-US" dirty="0">
              <a:solidFill>
                <a:srgbClr val="FF0000"/>
              </a:solidFill>
            </a:endParaRPr>
          </a:p>
        </p:txBody>
      </p:sp>
      <p:sp>
        <p:nvSpPr>
          <p:cNvPr id="6" name="TextBox 5"/>
          <p:cNvSpPr txBox="1"/>
          <p:nvPr/>
        </p:nvSpPr>
        <p:spPr>
          <a:xfrm>
            <a:off x="2627784" y="3284984"/>
            <a:ext cx="4248472" cy="523220"/>
          </a:xfrm>
          <a:prstGeom prst="rect">
            <a:avLst/>
          </a:prstGeom>
          <a:noFill/>
        </p:spPr>
        <p:txBody>
          <a:bodyPr wrap="square" rtlCol="0">
            <a:spAutoFit/>
          </a:bodyPr>
          <a:lstStyle/>
          <a:p>
            <a:pPr algn="ctr"/>
            <a:r>
              <a:rPr lang="zh-CN" altLang="en-US" sz="2800" dirty="0">
                <a:solidFill>
                  <a:srgbClr val="0070C0"/>
                </a:solidFill>
                <a:latin typeface="+mj-ea"/>
              </a:rPr>
              <a:t>天津大学 </a:t>
            </a:r>
            <a:r>
              <a:rPr lang="en-US" altLang="zh-CN" sz="2800" dirty="0" err="1">
                <a:solidFill>
                  <a:srgbClr val="0070C0"/>
                </a:solidFill>
                <a:latin typeface="+mj-ea"/>
              </a:rPr>
              <a:t>LaTeX</a:t>
            </a:r>
            <a:r>
              <a:rPr lang="en-US" altLang="zh-CN" sz="2800" dirty="0">
                <a:solidFill>
                  <a:srgbClr val="0070C0"/>
                </a:solidFill>
                <a:latin typeface="+mj-ea"/>
              </a:rPr>
              <a:t> </a:t>
            </a:r>
            <a:r>
              <a:rPr lang="zh-CN" altLang="en-US" sz="2800" dirty="0" smtClean="0">
                <a:solidFill>
                  <a:srgbClr val="0070C0"/>
                </a:solidFill>
                <a:latin typeface="+mj-ea"/>
              </a:rPr>
              <a:t>团队</a:t>
            </a:r>
            <a:endParaRPr lang="en-US" altLang="zh-CN" sz="2800" dirty="0">
              <a:latin typeface="+mj-ea"/>
            </a:endParaRPr>
          </a:p>
        </p:txBody>
      </p:sp>
    </p:spTree>
    <p:extLst>
      <p:ext uri="{BB962C8B-B14F-4D97-AF65-F5344CB8AC3E}">
        <p14:creationId xmlns:p14="http://schemas.microsoft.com/office/powerpoint/2010/main" val="3705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317835" y="1556792"/>
            <a:ext cx="7070589"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20000"/>
              </a:spcBef>
              <a:buClr>
                <a:schemeClr val="accent2"/>
              </a:buClr>
              <a:buFont typeface="Wingdings" pitchFamily="2" charset="2"/>
              <a:buNone/>
            </a:pPr>
            <a:endParaRPr lang="en-US" altLang="zh-CN" sz="4000" dirty="0" smtClean="0">
              <a:solidFill>
                <a:srgbClr val="FF0000"/>
              </a:solidFill>
              <a:ea typeface="隶书" pitchFamily="49" charset="-122"/>
            </a:endParaRPr>
          </a:p>
          <a:p>
            <a:pPr algn="ctr">
              <a:spcBef>
                <a:spcPct val="20000"/>
              </a:spcBef>
              <a:buClr>
                <a:schemeClr val="accent2"/>
              </a:buClr>
              <a:buFont typeface="Wingdings" pitchFamily="2" charset="2"/>
              <a:buNone/>
            </a:pPr>
            <a:r>
              <a:rPr lang="en-US" altLang="zh-CN" sz="6000" dirty="0" smtClean="0">
                <a:solidFill>
                  <a:srgbClr val="FF0000"/>
                </a:solidFill>
                <a:ea typeface="隶书" pitchFamily="49" charset="-122"/>
              </a:rPr>
              <a:t>Q&amp;A</a:t>
            </a:r>
            <a:endParaRPr lang="en-US" altLang="zh-CN" sz="6000" dirty="0">
              <a:solidFill>
                <a:srgbClr val="FF0000"/>
              </a:solidFill>
              <a:ea typeface="隶书" pitchFamily="49" charset="-122"/>
            </a:endParaRPr>
          </a:p>
          <a:p>
            <a:pPr algn="ctr">
              <a:spcBef>
                <a:spcPct val="20000"/>
              </a:spcBef>
              <a:buClr>
                <a:schemeClr val="accent2"/>
              </a:buClr>
              <a:buFont typeface="Wingdings" pitchFamily="2" charset="2"/>
              <a:buNone/>
            </a:pPr>
            <a:r>
              <a:rPr lang="en-US" altLang="zh-CN" sz="4800" dirty="0" smtClean="0">
                <a:solidFill>
                  <a:srgbClr val="002060"/>
                </a:solidFill>
                <a:latin typeface="Georgia" pitchFamily="18" charset="0"/>
                <a:ea typeface="微软雅黑" pitchFamily="34" charset="-122"/>
              </a:rPr>
              <a:t>Thank You!</a:t>
            </a:r>
          </a:p>
          <a:p>
            <a:pPr algn="ctr">
              <a:spcBef>
                <a:spcPct val="20000"/>
              </a:spcBef>
              <a:buClr>
                <a:schemeClr val="accent2"/>
              </a:buClr>
            </a:pPr>
            <a:r>
              <a:rPr lang="en-US" altLang="zh-CN" sz="4000" dirty="0">
                <a:solidFill>
                  <a:srgbClr val="FF0000"/>
                </a:solidFill>
                <a:latin typeface="+mj-lt"/>
                <a:ea typeface="微软雅黑" pitchFamily="34" charset="-122"/>
              </a:rPr>
              <a:t>TJU </a:t>
            </a:r>
            <a:r>
              <a:rPr lang="en-US" altLang="zh-CN" sz="4000" dirty="0" err="1">
                <a:solidFill>
                  <a:srgbClr val="FF0000"/>
                </a:solidFill>
                <a:latin typeface="+mj-lt"/>
                <a:ea typeface="微软雅黑" pitchFamily="34" charset="-122"/>
              </a:rPr>
              <a:t>LaTeX</a:t>
            </a:r>
            <a:r>
              <a:rPr lang="en-US" altLang="zh-CN" sz="4000" dirty="0">
                <a:solidFill>
                  <a:srgbClr val="FF0000"/>
                </a:solidFill>
                <a:latin typeface="+mj-lt"/>
                <a:ea typeface="微软雅黑" pitchFamily="34" charset="-122"/>
              </a:rPr>
              <a:t> QQ</a:t>
            </a:r>
            <a:r>
              <a:rPr lang="zh-CN" altLang="en-US" sz="4000" dirty="0">
                <a:solidFill>
                  <a:srgbClr val="FF0000"/>
                </a:solidFill>
                <a:latin typeface="隶书" pitchFamily="49" charset="-122"/>
                <a:ea typeface="微软雅黑" pitchFamily="34" charset="-122"/>
              </a:rPr>
              <a:t>群： </a:t>
            </a:r>
            <a:r>
              <a:rPr lang="en-US" altLang="zh-CN" sz="4000" dirty="0" smtClean="0">
                <a:solidFill>
                  <a:srgbClr val="FF0000"/>
                </a:solidFill>
                <a:latin typeface="+mj-lt"/>
                <a:ea typeface="微软雅黑" pitchFamily="34" charset="-122"/>
              </a:rPr>
              <a:t>234010869</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539526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30315" y="2111945"/>
            <a:ext cx="2664296" cy="36933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     对于 </a:t>
            </a:r>
            <a:r>
              <a:rPr lang="en-US" altLang="zh-CN" dirty="0" err="1"/>
              <a:t>LaTeX</a:t>
            </a:r>
            <a:r>
              <a:rPr lang="en-US" altLang="zh-CN" dirty="0"/>
              <a:t> </a:t>
            </a:r>
            <a:r>
              <a:rPr lang="zh-CN" altLang="en-US" dirty="0"/>
              <a:t>初学者，</a:t>
            </a:r>
            <a:r>
              <a:rPr lang="zh-CN" altLang="en-US" dirty="0" smtClean="0"/>
              <a:t>即</a:t>
            </a:r>
            <a:r>
              <a:rPr lang="zh-CN" altLang="en-US" dirty="0"/>
              <a:t>便</a:t>
            </a:r>
            <a:r>
              <a:rPr lang="zh-CN" altLang="en-US" dirty="0" smtClean="0"/>
              <a:t>编排</a:t>
            </a:r>
            <a:r>
              <a:rPr lang="zh-CN" altLang="en-US" dirty="0"/>
              <a:t>很简单的文章，也要花较多的精力和时间去学习那些枯燥的命令和语法，特别是排写数学公式，经常出错，多次编译不能通过，使很多初学者望而却步。可是一旦掌握，不论文 稿长短和复杂与否都会熟练迅速地完成，先前学习 </a:t>
            </a:r>
            <a:r>
              <a:rPr lang="en-US" altLang="zh-CN" dirty="0" err="1"/>
              <a:t>LaTeX</a:t>
            </a:r>
            <a:r>
              <a:rPr lang="en-US" altLang="zh-CN" dirty="0"/>
              <a:t> </a:t>
            </a:r>
            <a:r>
              <a:rPr lang="zh-CN" altLang="en-US" dirty="0"/>
              <a:t>的精力</a:t>
            </a:r>
            <a:r>
              <a:rPr lang="zh-CN" altLang="en-US" dirty="0" smtClean="0"/>
              <a:t>投入左图</a:t>
            </a:r>
            <a:r>
              <a:rPr lang="zh-CN" altLang="en-US" dirty="0"/>
              <a:t>红色示意曲线所示</a:t>
            </a:r>
            <a:r>
              <a:rPr lang="zh-CN" altLang="en-US" dirty="0" smtClean="0"/>
              <a:t>。</a:t>
            </a:r>
            <a:endParaRPr lang="zh-CN" altLang="en-US" dirty="0"/>
          </a:p>
        </p:txBody>
      </p:sp>
      <p:sp>
        <p:nvSpPr>
          <p:cNvPr id="6" name="Rectangle 2"/>
          <p:cNvSpPr>
            <a:spLocks noGrp="1" noChangeArrowheads="1"/>
          </p:cNvSpPr>
          <p:nvPr>
            <p:ph type="title"/>
          </p:nvPr>
        </p:nvSpPr>
        <p:spPr>
          <a:xfrm>
            <a:off x="587342" y="1268760"/>
            <a:ext cx="4723621" cy="627161"/>
          </a:xfrm>
        </p:spPr>
        <p:txBody>
          <a:bodyPr/>
          <a:lstStyle/>
          <a:p>
            <a:pPr algn="l"/>
            <a:r>
              <a:rPr lang="en-US" altLang="zh-CN" sz="3200" b="1" dirty="0" smtClean="0">
                <a:solidFill>
                  <a:schemeClr val="tx1"/>
                </a:solidFill>
              </a:rPr>
              <a:t>2.LaTeX </a:t>
            </a:r>
            <a:r>
              <a:rPr lang="zh-CN" altLang="en-US" sz="3200" b="1" dirty="0" smtClean="0">
                <a:solidFill>
                  <a:schemeClr val="tx1"/>
                </a:solidFill>
              </a:rPr>
              <a:t>和 </a:t>
            </a:r>
            <a:r>
              <a:rPr lang="en-US" altLang="zh-CN" sz="3200" b="1" dirty="0" smtClean="0">
                <a:solidFill>
                  <a:schemeClr val="tx1"/>
                </a:solidFill>
              </a:rPr>
              <a:t>Word</a:t>
            </a:r>
            <a:r>
              <a:rPr lang="zh-CN" altLang="en-US" sz="3200" b="1" dirty="0" smtClean="0">
                <a:solidFill>
                  <a:schemeClr val="tx1"/>
                </a:solidFill>
              </a:rPr>
              <a:t>的区别</a:t>
            </a:r>
            <a:r>
              <a:rPr lang="en-US" altLang="zh-CN" sz="3200" b="1" dirty="0" smtClean="0">
                <a:solidFill>
                  <a:schemeClr val="tx1"/>
                </a:solidFill>
              </a:rPr>
              <a:t> </a:t>
            </a:r>
            <a:endParaRPr lang="zh-CN" altLang="en-US" sz="3200" b="1" dirty="0" smtClean="0">
              <a:solidFill>
                <a:schemeClr val="tx1"/>
              </a:solidFill>
            </a:endParaRPr>
          </a:p>
        </p:txBody>
      </p:sp>
      <p:sp>
        <p:nvSpPr>
          <p:cNvPr id="8" name="Rectangle 2"/>
          <p:cNvSpPr txBox="1">
            <a:spLocks noChangeArrowheads="1"/>
          </p:cNvSpPr>
          <p:nvPr/>
        </p:nvSpPr>
        <p:spPr bwMode="auto">
          <a:xfrm>
            <a:off x="683568" y="-27384"/>
            <a:ext cx="8001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rgbClr val="0000C0"/>
                </a:solidFill>
                <a:latin typeface="+mj-lt"/>
                <a:ea typeface="+mj-ea"/>
                <a:cs typeface="+mj-cs"/>
              </a:defRPr>
            </a:lvl1pPr>
            <a:lvl2pPr algn="ctr" rtl="0" eaLnBrk="0" fontAlgn="base" hangingPunct="0">
              <a:spcBef>
                <a:spcPct val="0"/>
              </a:spcBef>
              <a:spcAft>
                <a:spcPct val="0"/>
              </a:spcAft>
              <a:defRPr sz="4000">
                <a:solidFill>
                  <a:srgbClr val="0000C0"/>
                </a:solidFill>
                <a:latin typeface="Times New Roman" pitchFamily="18" charset="0"/>
                <a:ea typeface="黑体" pitchFamily="49" charset="-122"/>
              </a:defRPr>
            </a:lvl2pPr>
            <a:lvl3pPr algn="ctr" rtl="0" eaLnBrk="0" fontAlgn="base" hangingPunct="0">
              <a:spcBef>
                <a:spcPct val="0"/>
              </a:spcBef>
              <a:spcAft>
                <a:spcPct val="0"/>
              </a:spcAft>
              <a:defRPr sz="4000">
                <a:solidFill>
                  <a:srgbClr val="0000C0"/>
                </a:solidFill>
                <a:latin typeface="Times New Roman" pitchFamily="18" charset="0"/>
                <a:ea typeface="黑体" pitchFamily="49" charset="-122"/>
              </a:defRPr>
            </a:lvl3pPr>
            <a:lvl4pPr algn="ctr" rtl="0" eaLnBrk="0" fontAlgn="base" hangingPunct="0">
              <a:spcBef>
                <a:spcPct val="0"/>
              </a:spcBef>
              <a:spcAft>
                <a:spcPct val="0"/>
              </a:spcAft>
              <a:defRPr sz="4000">
                <a:solidFill>
                  <a:srgbClr val="0000C0"/>
                </a:solidFill>
                <a:latin typeface="Times New Roman" pitchFamily="18" charset="0"/>
                <a:ea typeface="黑体" pitchFamily="49" charset="-122"/>
              </a:defRPr>
            </a:lvl4pPr>
            <a:lvl5pPr algn="ctr" rtl="0" eaLnBrk="0" fontAlgn="base" hangingPunct="0">
              <a:spcBef>
                <a:spcPct val="0"/>
              </a:spcBef>
              <a:spcAft>
                <a:spcPct val="0"/>
              </a:spcAft>
              <a:defRPr sz="4000">
                <a:solidFill>
                  <a:srgbClr val="0000C0"/>
                </a:solidFill>
                <a:latin typeface="Times New Roman" pitchFamily="18" charset="0"/>
                <a:ea typeface="黑体" pitchFamily="49" charset="-122"/>
              </a:defRPr>
            </a:lvl5pPr>
            <a:lvl6pPr marL="457200" algn="ctr" rtl="0" eaLnBrk="0" fontAlgn="base" hangingPunct="0">
              <a:spcBef>
                <a:spcPct val="0"/>
              </a:spcBef>
              <a:spcAft>
                <a:spcPct val="0"/>
              </a:spcAft>
              <a:defRPr sz="4000">
                <a:solidFill>
                  <a:srgbClr val="0000C0"/>
                </a:solidFill>
                <a:latin typeface="Times New Roman" pitchFamily="18" charset="0"/>
                <a:ea typeface="黑体" pitchFamily="49" charset="-122"/>
              </a:defRPr>
            </a:lvl6pPr>
            <a:lvl7pPr marL="914400" algn="ctr" rtl="0" eaLnBrk="0" fontAlgn="base" hangingPunct="0">
              <a:spcBef>
                <a:spcPct val="0"/>
              </a:spcBef>
              <a:spcAft>
                <a:spcPct val="0"/>
              </a:spcAft>
              <a:defRPr sz="4000">
                <a:solidFill>
                  <a:srgbClr val="0000C0"/>
                </a:solidFill>
                <a:latin typeface="Times New Roman" pitchFamily="18" charset="0"/>
                <a:ea typeface="黑体" pitchFamily="49" charset="-122"/>
              </a:defRPr>
            </a:lvl7pPr>
            <a:lvl8pPr marL="1371600" algn="ctr" rtl="0" eaLnBrk="0" fontAlgn="base" hangingPunct="0">
              <a:spcBef>
                <a:spcPct val="0"/>
              </a:spcBef>
              <a:spcAft>
                <a:spcPct val="0"/>
              </a:spcAft>
              <a:defRPr sz="4000">
                <a:solidFill>
                  <a:srgbClr val="0000C0"/>
                </a:solidFill>
                <a:latin typeface="Times New Roman" pitchFamily="18" charset="0"/>
                <a:ea typeface="黑体" pitchFamily="49" charset="-122"/>
              </a:defRPr>
            </a:lvl8pPr>
            <a:lvl9pPr marL="1828800" algn="ctr" rtl="0" eaLnBrk="0" fontAlgn="base" hangingPunct="0">
              <a:spcBef>
                <a:spcPct val="0"/>
              </a:spcBef>
              <a:spcAft>
                <a:spcPct val="0"/>
              </a:spcAft>
              <a:defRPr sz="4000">
                <a:solidFill>
                  <a:srgbClr val="0000C0"/>
                </a:solidFill>
                <a:latin typeface="Times New Roman" pitchFamily="18" charset="0"/>
                <a:ea typeface="黑体" pitchFamily="49" charset="-122"/>
              </a:defRPr>
            </a:lvl9pPr>
          </a:lstStyle>
          <a:p>
            <a:r>
              <a:rPr lang="en-US" altLang="zh-CN" smtClean="0"/>
              <a:t>Why LaTeX</a:t>
            </a:r>
            <a:endParaRPr lang="zh-CN" altLang="en-US" dirty="0" smtClean="0"/>
          </a:p>
        </p:txBody>
      </p:sp>
    </p:spTree>
    <p:extLst>
      <p:ext uri="{BB962C8B-B14F-4D97-AF65-F5344CB8AC3E}">
        <p14:creationId xmlns:p14="http://schemas.microsoft.com/office/powerpoint/2010/main" val="447941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539552" y="1340768"/>
            <a:ext cx="7216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SzPct val="100000"/>
              <a:buFontTx/>
              <a:buAutoNum type="arabicPeriod"/>
            </a:pPr>
            <a:r>
              <a:rPr lang="zh-CN" altLang="en-US" sz="3200" b="1" dirty="0">
                <a:latin typeface="Times New Roman" pitchFamily="18" charset="0"/>
              </a:rPr>
              <a:t>下载CTeX套装（Windows操作系统）</a:t>
            </a:r>
          </a:p>
        </p:txBody>
      </p:sp>
      <p:sp>
        <p:nvSpPr>
          <p:cNvPr id="5124" name="Text Box 4"/>
          <p:cNvSpPr txBox="1">
            <a:spLocks noChangeArrowheads="1"/>
          </p:cNvSpPr>
          <p:nvPr/>
        </p:nvSpPr>
        <p:spPr bwMode="auto">
          <a:xfrm>
            <a:off x="1116013" y="2349500"/>
            <a:ext cx="6913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zh-CN" altLang="en-US" sz="2400" dirty="0" smtClean="0">
                <a:latin typeface="Times New Roman" pitchFamily="18" charset="0"/>
              </a:rPr>
              <a:t>     CTeX</a:t>
            </a:r>
            <a:r>
              <a:rPr lang="zh-CN" altLang="en-US" sz="2400" dirty="0">
                <a:latin typeface="Times New Roman" pitchFamily="18" charset="0"/>
              </a:rPr>
              <a:t>中文套装，是基于Windows操作系统的MiKTeX发行版，在MiKTeX的基础上增加了对中文的完整支持。 </a:t>
            </a:r>
          </a:p>
        </p:txBody>
      </p:sp>
      <p:sp>
        <p:nvSpPr>
          <p:cNvPr id="5125" name="Text Box 5"/>
          <p:cNvSpPr txBox="1">
            <a:spLocks noChangeArrowheads="1"/>
          </p:cNvSpPr>
          <p:nvPr/>
        </p:nvSpPr>
        <p:spPr bwMode="auto">
          <a:xfrm>
            <a:off x="3789363" y="3429000"/>
            <a:ext cx="29543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FF0000"/>
                </a:solidFill>
                <a:latin typeface="Times New Roman" pitchFamily="18" charset="0"/>
              </a:rPr>
              <a:t>MiKTeX</a:t>
            </a:r>
          </a:p>
          <a:p>
            <a:pPr eaLnBrk="1" hangingPunct="1"/>
            <a:r>
              <a:rPr lang="zh-CN" altLang="en-US" sz="2000" b="1" dirty="0">
                <a:solidFill>
                  <a:srgbClr val="FF0000"/>
                </a:solidFill>
                <a:latin typeface="Times New Roman" pitchFamily="18" charset="0"/>
              </a:rPr>
              <a:t>WinEdt</a:t>
            </a:r>
          </a:p>
          <a:p>
            <a:pPr eaLnBrk="1" hangingPunct="1"/>
            <a:r>
              <a:rPr lang="zh-CN" altLang="en-US" sz="2000" b="1" dirty="0">
                <a:solidFill>
                  <a:srgbClr val="FF0000"/>
                </a:solidFill>
                <a:latin typeface="Times New Roman" pitchFamily="18" charset="0"/>
              </a:rPr>
              <a:t>GSview </a:t>
            </a:r>
          </a:p>
          <a:p>
            <a:pPr eaLnBrk="1" hangingPunct="1"/>
            <a:r>
              <a:rPr lang="zh-CN" altLang="en-US" sz="2000" b="1" dirty="0">
                <a:solidFill>
                  <a:srgbClr val="FF0000"/>
                </a:solidFill>
                <a:latin typeface="Times New Roman" pitchFamily="18" charset="0"/>
              </a:rPr>
              <a:t>Ghostscript </a:t>
            </a:r>
          </a:p>
          <a:p>
            <a:pPr eaLnBrk="1" hangingPunct="1"/>
            <a:r>
              <a:rPr lang="zh-CN" altLang="en-US" sz="2000" b="1" dirty="0">
                <a:solidFill>
                  <a:srgbClr val="FF0000"/>
                </a:solidFill>
                <a:latin typeface="Times New Roman" pitchFamily="18" charset="0"/>
              </a:rPr>
              <a:t>中文系统</a:t>
            </a:r>
          </a:p>
          <a:p>
            <a:pPr eaLnBrk="1" hangingPunct="1"/>
            <a:r>
              <a:rPr lang="zh-CN" altLang="en-US" sz="2000" b="1" dirty="0">
                <a:solidFill>
                  <a:srgbClr val="FF0000"/>
                </a:solidFill>
                <a:latin typeface="Times New Roman" pitchFamily="18" charset="0"/>
              </a:rPr>
              <a:t>中文宏包与模板</a:t>
            </a:r>
          </a:p>
        </p:txBody>
      </p:sp>
      <p:sp>
        <p:nvSpPr>
          <p:cNvPr id="5126" name="AutoShape 6"/>
          <p:cNvSpPr>
            <a:spLocks/>
          </p:cNvSpPr>
          <p:nvPr/>
        </p:nvSpPr>
        <p:spPr bwMode="auto">
          <a:xfrm>
            <a:off x="3502025" y="3573463"/>
            <a:ext cx="215900" cy="1655762"/>
          </a:xfrm>
          <a:prstGeom prst="leftBrace">
            <a:avLst>
              <a:gd name="adj1" fmla="val 6390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27" name="Text Box 7"/>
          <p:cNvSpPr txBox="1">
            <a:spLocks noChangeArrowheads="1"/>
          </p:cNvSpPr>
          <p:nvPr/>
        </p:nvSpPr>
        <p:spPr bwMode="auto">
          <a:xfrm>
            <a:off x="2266950" y="4135438"/>
            <a:ext cx="10906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a:solidFill>
                  <a:srgbClr val="FF0000"/>
                </a:solidFill>
                <a:latin typeface="Times New Roman" pitchFamily="18" charset="0"/>
              </a:rPr>
              <a:t>CTeX</a:t>
            </a:r>
          </a:p>
        </p:txBody>
      </p:sp>
      <p:sp>
        <p:nvSpPr>
          <p:cNvPr id="9" name="Rectangle 2"/>
          <p:cNvSpPr>
            <a:spLocks noGrp="1" noChangeArrowheads="1"/>
          </p:cNvSpPr>
          <p:nvPr>
            <p:ph type="title"/>
          </p:nvPr>
        </p:nvSpPr>
        <p:spPr>
          <a:xfrm>
            <a:off x="574675" y="44624"/>
            <a:ext cx="8001000" cy="738187"/>
          </a:xfrm>
        </p:spPr>
        <p:txBody>
          <a:bodyPr/>
          <a:lstStyle/>
          <a:p>
            <a:r>
              <a:rPr lang="zh-CN" altLang="en-US" dirty="0" smtClean="0"/>
              <a:t>准备工作</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Grp="1" noChangeArrowheads="1"/>
          </p:cNvSpPr>
          <p:nvPr>
            <p:ph idx="1"/>
          </p:nvPr>
        </p:nvSpPr>
        <p:spPr bwMode="auto">
          <a:xfrm>
            <a:off x="539552" y="2348880"/>
            <a:ext cx="500169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buNone/>
            </a:pPr>
            <a:r>
              <a:rPr lang="zh-CN" altLang="en-US" sz="2000" b="1" dirty="0">
                <a:solidFill>
                  <a:srgbClr val="00B0F0"/>
                </a:solidFill>
                <a:latin typeface="Times New Roman" pitchFamily="18" charset="0"/>
              </a:rPr>
              <a:t>CTeX v2.9.</a:t>
            </a:r>
            <a:r>
              <a:rPr lang="en-US" altLang="zh-CN" sz="2000" b="1" dirty="0">
                <a:solidFill>
                  <a:srgbClr val="00B0F0"/>
                </a:solidFill>
                <a:latin typeface="Times New Roman" pitchFamily="18" charset="0"/>
              </a:rPr>
              <a:t>2</a:t>
            </a:r>
            <a:r>
              <a:rPr lang="zh-CN" altLang="en-US" sz="2000" b="1" dirty="0">
                <a:solidFill>
                  <a:srgbClr val="00B0F0"/>
                </a:solidFill>
                <a:latin typeface="Times New Roman" pitchFamily="18" charset="0"/>
              </a:rPr>
              <a:t>.1</a:t>
            </a:r>
            <a:r>
              <a:rPr lang="en-US" altLang="zh-CN" sz="2000" b="1" dirty="0">
                <a:solidFill>
                  <a:srgbClr val="00B0F0"/>
                </a:solidFill>
                <a:latin typeface="Times New Roman" pitchFamily="18" charset="0"/>
              </a:rPr>
              <a:t>64</a:t>
            </a:r>
            <a:r>
              <a:rPr lang="zh-CN" altLang="en-US" sz="2000" b="1" dirty="0">
                <a:solidFill>
                  <a:srgbClr val="00B0F0"/>
                </a:solidFill>
                <a:latin typeface="Times New Roman" pitchFamily="18" charset="0"/>
              </a:rPr>
              <a:t> Full</a:t>
            </a:r>
            <a:r>
              <a:rPr lang="zh-CN" altLang="en-US" sz="2000" dirty="0">
                <a:latin typeface="Times New Roman" pitchFamily="18" charset="0"/>
              </a:rPr>
              <a:t>官方</a:t>
            </a:r>
            <a:r>
              <a:rPr lang="zh-CN" altLang="en-US" sz="2000" dirty="0" smtClean="0">
                <a:latin typeface="Times New Roman" pitchFamily="18" charset="0"/>
              </a:rPr>
              <a:t>下载</a:t>
            </a:r>
            <a:endParaRPr lang="en-US" altLang="zh-CN" sz="2000" dirty="0" smtClean="0">
              <a:latin typeface="Times New Roman" pitchFamily="18" charset="0"/>
            </a:endParaRPr>
          </a:p>
          <a:p>
            <a:pPr marL="0" indent="0" eaLnBrk="1" hangingPunct="1">
              <a:buNone/>
            </a:pPr>
            <a:r>
              <a:rPr lang="zh-CN" altLang="en-US" sz="2000" dirty="0" smtClean="0">
                <a:latin typeface="Times New Roman" pitchFamily="18" charset="0"/>
              </a:rPr>
              <a:t>地址</a:t>
            </a:r>
            <a:r>
              <a:rPr lang="zh-CN" altLang="en-US" sz="2000" dirty="0">
                <a:latin typeface="Times New Roman" pitchFamily="18" charset="0"/>
              </a:rPr>
              <a:t>：</a:t>
            </a:r>
            <a:r>
              <a:rPr lang="zh-CN" altLang="en-US" sz="2000" dirty="0">
                <a:hlinkClick r:id="rId2"/>
              </a:rPr>
              <a:t>http://www.ctex.org/</a:t>
            </a:r>
            <a:r>
              <a:rPr lang="zh-CN" altLang="en-US" sz="2000" dirty="0" smtClean="0">
                <a:hlinkClick r:id="rId2"/>
              </a:rPr>
              <a:t>CTeXDownload</a:t>
            </a:r>
            <a:endParaRPr lang="en-US" altLang="zh-CN" sz="2000" dirty="0"/>
          </a:p>
        </p:txBody>
      </p:sp>
      <p:sp>
        <p:nvSpPr>
          <p:cNvPr id="6" name="Text Box 3"/>
          <p:cNvSpPr txBox="1">
            <a:spLocks noChangeArrowheads="1"/>
          </p:cNvSpPr>
          <p:nvPr/>
        </p:nvSpPr>
        <p:spPr bwMode="auto">
          <a:xfrm>
            <a:off x="555310" y="1340768"/>
            <a:ext cx="3152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SzPct val="100000"/>
            </a:pPr>
            <a:r>
              <a:rPr lang="en-US" altLang="zh-CN" sz="3200" b="1" dirty="0" smtClean="0">
                <a:latin typeface="Times New Roman" pitchFamily="18" charset="0"/>
              </a:rPr>
              <a:t>2.</a:t>
            </a:r>
            <a:r>
              <a:rPr lang="zh-CN" altLang="en-US" sz="3200" b="1" dirty="0" smtClean="0">
                <a:latin typeface="Times New Roman" pitchFamily="18" charset="0"/>
              </a:rPr>
              <a:t>下载CTeX方法</a:t>
            </a:r>
            <a:endParaRPr lang="zh-CN" altLang="en-US" sz="3200" b="1" dirty="0">
              <a:latin typeface="Times New Roman" pitchFamily="18" charset="0"/>
            </a:endParaRPr>
          </a:p>
        </p:txBody>
      </p:sp>
      <p:sp>
        <p:nvSpPr>
          <p:cNvPr id="7" name="TextBox 6"/>
          <p:cNvSpPr txBox="1"/>
          <p:nvPr/>
        </p:nvSpPr>
        <p:spPr>
          <a:xfrm>
            <a:off x="539552" y="3284984"/>
            <a:ext cx="8532440" cy="707886"/>
          </a:xfrm>
          <a:prstGeom prst="rect">
            <a:avLst/>
          </a:prstGeom>
          <a:noFill/>
        </p:spPr>
        <p:txBody>
          <a:bodyPr wrap="square" rtlCol="0">
            <a:spAutoFit/>
          </a:bodyPr>
          <a:lstStyle/>
          <a:p>
            <a:r>
              <a:rPr lang="zh-CN" altLang="en-US" sz="2000" b="1" dirty="0">
                <a:solidFill>
                  <a:srgbClr val="00B0F0"/>
                </a:solidFill>
                <a:latin typeface="Times New Roman" pitchFamily="18" charset="0"/>
              </a:rPr>
              <a:t>CTeX v2.9.</a:t>
            </a:r>
            <a:r>
              <a:rPr lang="en-US" altLang="zh-CN" sz="2000" b="1" dirty="0">
                <a:solidFill>
                  <a:srgbClr val="00B0F0"/>
                </a:solidFill>
                <a:latin typeface="Times New Roman" pitchFamily="18" charset="0"/>
              </a:rPr>
              <a:t>2</a:t>
            </a:r>
            <a:r>
              <a:rPr lang="zh-CN" altLang="en-US" sz="2000" b="1" dirty="0">
                <a:solidFill>
                  <a:srgbClr val="00B0F0"/>
                </a:solidFill>
                <a:latin typeface="Times New Roman" pitchFamily="18" charset="0"/>
              </a:rPr>
              <a:t>.1</a:t>
            </a:r>
            <a:r>
              <a:rPr lang="en-US" altLang="zh-CN" sz="2000" b="1" dirty="0">
                <a:solidFill>
                  <a:srgbClr val="00B0F0"/>
                </a:solidFill>
                <a:latin typeface="Times New Roman" pitchFamily="18" charset="0"/>
              </a:rPr>
              <a:t>64</a:t>
            </a:r>
            <a:r>
              <a:rPr lang="zh-CN" altLang="en-US" sz="2000" b="1" dirty="0">
                <a:solidFill>
                  <a:srgbClr val="00B0F0"/>
                </a:solidFill>
                <a:latin typeface="Times New Roman" pitchFamily="18" charset="0"/>
              </a:rPr>
              <a:t> Full</a:t>
            </a:r>
            <a:r>
              <a:rPr lang="zh-CN" altLang="en-US" sz="2000" dirty="0" smtClean="0">
                <a:latin typeface="+mn-ea"/>
                <a:ea typeface="+mn-ea"/>
              </a:rPr>
              <a:t>北洋</a:t>
            </a:r>
            <a:r>
              <a:rPr lang="zh-CN" altLang="en-US" sz="2000" dirty="0">
                <a:latin typeface="+mn-ea"/>
                <a:ea typeface="+mn-ea"/>
              </a:rPr>
              <a:t>园</a:t>
            </a:r>
            <a:r>
              <a:rPr lang="en-US" altLang="zh-CN" sz="2000" dirty="0">
                <a:latin typeface="+mn-ea"/>
                <a:ea typeface="+mn-ea"/>
              </a:rPr>
              <a:t>PT</a:t>
            </a:r>
            <a:r>
              <a:rPr lang="zh-CN" altLang="en-US" sz="2000" dirty="0" smtClean="0">
                <a:latin typeface="+mn-ea"/>
                <a:ea typeface="+mn-ea"/>
              </a:rPr>
              <a:t>下载</a:t>
            </a:r>
            <a:r>
              <a:rPr lang="en-US" altLang="zh-CN" sz="2000" dirty="0" smtClean="0">
                <a:latin typeface="+mn-ea"/>
                <a:ea typeface="+mn-ea"/>
              </a:rPr>
              <a:t>(</a:t>
            </a:r>
            <a:r>
              <a:rPr lang="zh-CN" altLang="en-US" sz="2000" dirty="0" smtClean="0">
                <a:solidFill>
                  <a:srgbClr val="FF0000"/>
                </a:solidFill>
                <a:latin typeface="+mn-ea"/>
                <a:ea typeface="+mn-ea"/>
              </a:rPr>
              <a:t>免流量，长期做种</a:t>
            </a:r>
            <a:r>
              <a:rPr lang="en-US" altLang="zh-CN" sz="2000" dirty="0" smtClean="0">
                <a:latin typeface="+mn-ea"/>
                <a:ea typeface="+mn-ea"/>
              </a:rPr>
              <a:t>)</a:t>
            </a:r>
          </a:p>
          <a:p>
            <a:r>
              <a:rPr lang="zh-CN" altLang="en-US" sz="2000" dirty="0" smtClean="0">
                <a:latin typeface="+mn-ea"/>
                <a:ea typeface="+mn-ea"/>
              </a:rPr>
              <a:t>地址</a:t>
            </a:r>
            <a:r>
              <a:rPr lang="zh-CN" altLang="en-US" dirty="0">
                <a:latin typeface="Times New Roman" pitchFamily="18" charset="0"/>
              </a:rPr>
              <a:t>：</a:t>
            </a:r>
            <a:r>
              <a:rPr lang="en-US" altLang="zh-CN" sz="2000" dirty="0">
                <a:hlinkClick r:id="rId3"/>
              </a:rPr>
              <a:t>http://</a:t>
            </a:r>
            <a:r>
              <a:rPr lang="en-US" altLang="zh-CN" sz="2000" dirty="0" smtClean="0">
                <a:hlinkClick r:id="rId3"/>
              </a:rPr>
              <a:t>pt.tju.edu.cn/details.php?id=58193&amp;hit=1</a:t>
            </a:r>
            <a:endParaRPr lang="zh-CN" altLang="en-US" sz="2000" dirty="0">
              <a:latin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293096"/>
            <a:ext cx="8174487" cy="89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574675" y="44624"/>
            <a:ext cx="8001000" cy="738187"/>
          </a:xfrm>
        </p:spPr>
        <p:txBody>
          <a:bodyPr/>
          <a:lstStyle/>
          <a:p>
            <a:r>
              <a:rPr lang="zh-CN" altLang="en-US" dirty="0" smtClean="0"/>
              <a:t>准备工作</a:t>
            </a:r>
          </a:p>
        </p:txBody>
      </p:sp>
      <p:sp>
        <p:nvSpPr>
          <p:cNvPr id="2" name="TextBox 1"/>
          <p:cNvSpPr txBox="1"/>
          <p:nvPr/>
        </p:nvSpPr>
        <p:spPr>
          <a:xfrm>
            <a:off x="6516216" y="1599183"/>
            <a:ext cx="2232248" cy="923330"/>
          </a:xfrm>
          <a:prstGeom prst="rect">
            <a:avLst/>
          </a:prstGeom>
          <a:noFill/>
          <a:ln>
            <a:solidFill>
              <a:srgbClr val="FF0000"/>
            </a:solidFill>
          </a:ln>
        </p:spPr>
        <p:txBody>
          <a:bodyPr wrap="square" rtlCol="0">
            <a:spAutoFit/>
          </a:bodyPr>
          <a:lstStyle/>
          <a:p>
            <a:r>
              <a:rPr lang="zh-CN" altLang="en-US" dirty="0" smtClean="0">
                <a:solidFill>
                  <a:srgbClr val="FF0000"/>
                </a:solidFill>
              </a:rPr>
              <a:t>大小：</a:t>
            </a:r>
            <a:r>
              <a:rPr lang="en-US" altLang="zh-CN" dirty="0" smtClean="0">
                <a:solidFill>
                  <a:srgbClr val="FF0000"/>
                </a:solidFill>
              </a:rPr>
              <a:t>1.33G </a:t>
            </a:r>
            <a:r>
              <a:rPr lang="en-US" altLang="zh-CN" dirty="0" smtClean="0"/>
              <a:t> </a:t>
            </a:r>
          </a:p>
          <a:p>
            <a:r>
              <a:rPr lang="zh-CN" altLang="en-US" dirty="0" smtClean="0"/>
              <a:t>下载耗时：</a:t>
            </a:r>
            <a:r>
              <a:rPr lang="en-US" altLang="zh-CN" dirty="0" smtClean="0"/>
              <a:t>11min</a:t>
            </a:r>
          </a:p>
          <a:p>
            <a:r>
              <a:rPr lang="zh-CN" altLang="en-US" dirty="0" smtClean="0"/>
              <a:t>安装耗时：</a:t>
            </a:r>
            <a:r>
              <a:rPr lang="en-US" altLang="zh-CN" dirty="0" smtClean="0"/>
              <a:t>20min</a:t>
            </a:r>
            <a:endParaRPr lang="zh-CN" altLang="en-US" dirty="0"/>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268760"/>
            <a:ext cx="144016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03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1000"/>
                                        <p:tgtEl>
                                          <p:spTgt spid="1026"/>
                                        </p:tgtEl>
                                      </p:cBhvr>
                                    </p:animEffect>
                                    <p:anim calcmode="lin" valueType="num">
                                      <p:cBhvr>
                                        <p:cTn id="24" dur="1000" fill="hold"/>
                                        <p:tgtEl>
                                          <p:spTgt spid="1026"/>
                                        </p:tgtEl>
                                        <p:attrNameLst>
                                          <p:attrName>ppt_x</p:attrName>
                                        </p:attrNameLst>
                                      </p:cBhvr>
                                      <p:tavLst>
                                        <p:tav tm="0">
                                          <p:val>
                                            <p:strVal val="#ppt_x"/>
                                          </p:val>
                                        </p:tav>
                                        <p:tav tm="100000">
                                          <p:val>
                                            <p:strVal val="#ppt_x"/>
                                          </p:val>
                                        </p:tav>
                                      </p:tavLst>
                                    </p:anim>
                                    <p:anim calcmode="lin" valueType="num">
                                      <p:cBhvr>
                                        <p:cTn id="2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611560" y="1340768"/>
            <a:ext cx="3952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SzPct val="100000"/>
            </a:pPr>
            <a:r>
              <a:rPr lang="en-US" altLang="zh-CN" sz="3200" b="1" dirty="0" smtClean="0">
                <a:latin typeface="Times New Roman" pitchFamily="18" charset="0"/>
              </a:rPr>
              <a:t>3.</a:t>
            </a:r>
            <a:r>
              <a:rPr lang="zh-CN" altLang="en-US" sz="3200" b="1" dirty="0" smtClean="0">
                <a:latin typeface="Times New Roman" pitchFamily="18" charset="0"/>
              </a:rPr>
              <a:t>安装 LaTeX 编辑器</a:t>
            </a:r>
            <a:endParaRPr lang="zh-CN" altLang="en-US" dirty="0"/>
          </a:p>
        </p:txBody>
      </p:sp>
      <p:sp>
        <p:nvSpPr>
          <p:cNvPr id="6148" name="Text Box 5"/>
          <p:cNvSpPr txBox="1">
            <a:spLocks noChangeArrowheads="1"/>
          </p:cNvSpPr>
          <p:nvPr/>
        </p:nvSpPr>
        <p:spPr bwMode="auto">
          <a:xfrm>
            <a:off x="971600" y="2393950"/>
            <a:ext cx="69850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zh-CN" altLang="en-US" sz="2400" dirty="0" smtClean="0">
                <a:latin typeface="Times New Roman" pitchFamily="18" charset="0"/>
              </a:rPr>
              <a:t>      CTeX</a:t>
            </a:r>
            <a:r>
              <a:rPr lang="zh-CN" altLang="en-US" sz="2400" dirty="0">
                <a:latin typeface="Times New Roman" pitchFamily="18" charset="0"/>
              </a:rPr>
              <a:t>自带</a:t>
            </a:r>
            <a:r>
              <a:rPr lang="zh-CN" altLang="en-US" sz="2400" dirty="0" smtClean="0">
                <a:latin typeface="Times New Roman" pitchFamily="18" charset="0"/>
              </a:rPr>
              <a:t>的 LaTeX 编辑器 WinEdt 是</a:t>
            </a:r>
            <a:r>
              <a:rPr lang="zh-CN" altLang="en-US" sz="2400" dirty="0">
                <a:latin typeface="Times New Roman" pitchFamily="18" charset="0"/>
              </a:rPr>
              <a:t>一款付费软件，虽然</a:t>
            </a:r>
            <a:r>
              <a:rPr lang="zh-CN" altLang="en-US" sz="2400" dirty="0" smtClean="0">
                <a:latin typeface="Times New Roman" pitchFamily="18" charset="0"/>
              </a:rPr>
              <a:t>有悖于 LaTeX 的</a:t>
            </a:r>
            <a:r>
              <a:rPr lang="zh-CN" altLang="en-US" sz="2400" dirty="0">
                <a:latin typeface="Times New Roman" pitchFamily="18" charset="0"/>
              </a:rPr>
              <a:t>开源</a:t>
            </a:r>
            <a:r>
              <a:rPr lang="zh-CN" altLang="en-US" sz="2400" dirty="0" smtClean="0">
                <a:latin typeface="Times New Roman" pitchFamily="18" charset="0"/>
              </a:rPr>
              <a:t>精神，但是推荐使用。</a:t>
            </a:r>
            <a:endParaRPr lang="zh-CN" altLang="en-US" sz="2400" dirty="0">
              <a:latin typeface="Times New Roman" pitchFamily="18" charset="0"/>
            </a:endParaRPr>
          </a:p>
        </p:txBody>
      </p:sp>
      <p:sp>
        <p:nvSpPr>
          <p:cNvPr id="2" name="TextBox 1"/>
          <p:cNvSpPr txBox="1"/>
          <p:nvPr/>
        </p:nvSpPr>
        <p:spPr>
          <a:xfrm>
            <a:off x="1044005" y="3573016"/>
            <a:ext cx="7344419"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just" eaLnBrk="1" hangingPunct="1">
              <a:buSzPct val="100000"/>
              <a:buFont typeface="Wingdings" pitchFamily="2" charset="2"/>
              <a:buNone/>
              <a:defRPr sz="2400">
                <a:latin typeface="Times New Roman"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smtClean="0"/>
              <a:t>    安装</a:t>
            </a:r>
            <a:r>
              <a:rPr lang="zh-CN" altLang="en-US" dirty="0"/>
              <a:t>的未注册</a:t>
            </a:r>
            <a:r>
              <a:rPr lang="zh-CN" altLang="en-US" dirty="0" smtClean="0"/>
              <a:t>版（</a:t>
            </a:r>
            <a:r>
              <a:rPr lang="en-US" altLang="zh-CN" dirty="0" smtClean="0"/>
              <a:t>Unregistered Copy</a:t>
            </a:r>
            <a:r>
              <a:rPr lang="zh-CN" altLang="en-US" dirty="0" smtClean="0"/>
              <a:t>）的 </a:t>
            </a:r>
            <a:r>
              <a:rPr lang="en-US" altLang="zh-CN" dirty="0" err="1" smtClean="0"/>
              <a:t>WinEdt</a:t>
            </a:r>
            <a:r>
              <a:rPr lang="en-US" altLang="zh-CN" dirty="0" smtClean="0"/>
              <a:t> 7.0 </a:t>
            </a:r>
            <a:r>
              <a:rPr lang="zh-CN" altLang="en-US" dirty="0" smtClean="0"/>
              <a:t>不会</a:t>
            </a:r>
            <a:r>
              <a:rPr lang="zh-CN" altLang="en-US" dirty="0"/>
              <a:t>影响用户的使用</a:t>
            </a:r>
            <a:r>
              <a:rPr lang="zh-CN" altLang="en-US" dirty="0" smtClean="0"/>
              <a:t>。与</a:t>
            </a:r>
            <a:r>
              <a:rPr lang="zh-CN" altLang="en-US" dirty="0"/>
              <a:t>之前版本</a:t>
            </a:r>
            <a:r>
              <a:rPr lang="zh-CN" altLang="en-US" dirty="0" smtClean="0"/>
              <a:t>不同，</a:t>
            </a:r>
            <a:r>
              <a:rPr lang="en-US" altLang="zh-CN" dirty="0" err="1" smtClean="0"/>
              <a:t>WinEdt</a:t>
            </a:r>
            <a:r>
              <a:rPr lang="en-US" altLang="zh-CN" dirty="0" smtClean="0"/>
              <a:t> 7.0</a:t>
            </a:r>
            <a:r>
              <a:rPr lang="zh-CN" altLang="en-US" dirty="0"/>
              <a:t>默认</a:t>
            </a:r>
            <a:r>
              <a:rPr lang="zh-CN" altLang="en-US" dirty="0" smtClean="0"/>
              <a:t>采用 </a:t>
            </a:r>
            <a:r>
              <a:rPr lang="en-US" altLang="zh-CN" dirty="0" smtClean="0"/>
              <a:t>UTF-8 </a:t>
            </a:r>
            <a:r>
              <a:rPr lang="zh-CN" altLang="en-US" dirty="0" smtClean="0"/>
              <a:t>编码</a:t>
            </a:r>
            <a:r>
              <a:rPr lang="zh-CN" altLang="en-US" dirty="0"/>
              <a:t>，识别汉字的时候不会</a:t>
            </a:r>
            <a:r>
              <a:rPr lang="zh-CN" altLang="en-US" dirty="0" smtClean="0"/>
              <a:t>产生之前版本出现的乱</a:t>
            </a:r>
            <a:r>
              <a:rPr lang="zh-CN" altLang="en-US" dirty="0"/>
              <a:t>码的现象</a:t>
            </a:r>
            <a:r>
              <a:rPr lang="zh-CN" altLang="en-US" dirty="0" smtClean="0"/>
              <a:t>。</a:t>
            </a:r>
            <a:endParaRPr lang="zh-CN" altLang="en-US" dirty="0"/>
          </a:p>
        </p:txBody>
      </p:sp>
      <p:sp>
        <p:nvSpPr>
          <p:cNvPr id="7" name="Rectangle 2"/>
          <p:cNvSpPr>
            <a:spLocks noGrp="1" noChangeArrowheads="1"/>
          </p:cNvSpPr>
          <p:nvPr>
            <p:ph type="title"/>
          </p:nvPr>
        </p:nvSpPr>
        <p:spPr>
          <a:xfrm>
            <a:off x="574675" y="44624"/>
            <a:ext cx="8001000" cy="738187"/>
          </a:xfrm>
        </p:spPr>
        <p:txBody>
          <a:bodyPr/>
          <a:lstStyle/>
          <a:p>
            <a:r>
              <a:rPr lang="zh-CN" altLang="en-US" dirty="0" smtClean="0"/>
              <a:t>准备工作</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539552" y="1340768"/>
            <a:ext cx="46730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buSzPct val="100000"/>
              <a:buNone/>
            </a:pPr>
            <a:r>
              <a:rPr lang="en-US" altLang="zh-CN" sz="3200" b="1" dirty="0" smtClean="0">
                <a:latin typeface="Times New Roman" pitchFamily="18" charset="0"/>
              </a:rPr>
              <a:t>4.</a:t>
            </a:r>
            <a:r>
              <a:rPr lang="zh-CN" altLang="en-US" sz="3200" b="1" dirty="0" smtClean="0">
                <a:latin typeface="Times New Roman" pitchFamily="18" charset="0"/>
              </a:rPr>
              <a:t>安装 </a:t>
            </a:r>
            <a:r>
              <a:rPr lang="en-US" altLang="zh-CN" sz="3200" b="1" dirty="0" err="1" smtClean="0">
                <a:solidFill>
                  <a:srgbClr val="FF0000"/>
                </a:solidFill>
                <a:latin typeface="Times New Roman" pitchFamily="18" charset="0"/>
              </a:rPr>
              <a:t>EditPlus</a:t>
            </a:r>
            <a:r>
              <a:rPr lang="en-US" altLang="zh-CN" sz="3200" b="1" dirty="0" smtClean="0">
                <a:solidFill>
                  <a:srgbClr val="FF0000"/>
                </a:solidFill>
                <a:latin typeface="Times New Roman" pitchFamily="18" charset="0"/>
              </a:rPr>
              <a:t> 3</a:t>
            </a:r>
            <a:r>
              <a:rPr lang="zh-CN" altLang="en-US" sz="2800" b="1" dirty="0" smtClean="0">
                <a:latin typeface="Times New Roman" pitchFamily="18" charset="0"/>
              </a:rPr>
              <a:t>（推荐）</a:t>
            </a:r>
            <a:endParaRPr lang="zh-CN" altLang="en-US" sz="2800" dirty="0"/>
          </a:p>
        </p:txBody>
      </p:sp>
      <p:sp>
        <p:nvSpPr>
          <p:cNvPr id="5" name="TextBox 4"/>
          <p:cNvSpPr txBox="1"/>
          <p:nvPr/>
        </p:nvSpPr>
        <p:spPr>
          <a:xfrm>
            <a:off x="1187624" y="2865710"/>
            <a:ext cx="5976664" cy="1015663"/>
          </a:xfrm>
          <a:prstGeom prst="rect">
            <a:avLst/>
          </a:prstGeom>
          <a:noFill/>
        </p:spPr>
        <p:txBody>
          <a:bodyPr wrap="square" rtlCol="0">
            <a:spAutoFit/>
          </a:bodyPr>
          <a:lstStyle/>
          <a:p>
            <a:r>
              <a:rPr lang="en-US" altLang="zh-CN" sz="2000" dirty="0" smtClean="0"/>
              <a:t>     </a:t>
            </a:r>
            <a:r>
              <a:rPr lang="en-US" altLang="zh-CN" sz="2000" dirty="0" err="1" smtClean="0">
                <a:solidFill>
                  <a:srgbClr val="FF0000"/>
                </a:solidFill>
              </a:rPr>
              <a:t>EditPlus</a:t>
            </a:r>
            <a:r>
              <a:rPr lang="en-US" altLang="zh-CN" sz="2000" dirty="0" smtClean="0">
                <a:solidFill>
                  <a:srgbClr val="FF0000"/>
                </a:solidFill>
              </a:rPr>
              <a:t> 3 </a:t>
            </a:r>
            <a:r>
              <a:rPr lang="zh-CN" altLang="en-US" sz="2000" dirty="0" smtClean="0"/>
              <a:t>是功能强大的文本编辑器，可以用纯文本的方式打开程序源文件。本模板中，可以用来快速打开</a:t>
            </a:r>
            <a:r>
              <a:rPr lang="en-US" altLang="zh-CN" sz="2000" dirty="0" smtClean="0">
                <a:solidFill>
                  <a:srgbClr val="FF0000"/>
                </a:solidFill>
              </a:rPr>
              <a:t>.</a:t>
            </a:r>
            <a:r>
              <a:rPr lang="en-US" altLang="zh-CN" sz="2000" dirty="0" err="1" smtClean="0">
                <a:solidFill>
                  <a:srgbClr val="FF0000"/>
                </a:solidFill>
              </a:rPr>
              <a:t>tex</a:t>
            </a:r>
            <a:r>
              <a:rPr lang="en-US" altLang="zh-CN" sz="2000" dirty="0" smtClean="0">
                <a:solidFill>
                  <a:srgbClr val="FF0000"/>
                </a:solidFill>
              </a:rPr>
              <a:t> </a:t>
            </a:r>
            <a:r>
              <a:rPr lang="zh-CN" altLang="en-US" sz="2000" dirty="0" smtClean="0"/>
              <a:t>文件，</a:t>
            </a:r>
            <a:r>
              <a:rPr lang="en-US" altLang="zh-CN" sz="2000" dirty="0" smtClean="0">
                <a:solidFill>
                  <a:srgbClr val="FF0000"/>
                </a:solidFill>
              </a:rPr>
              <a:t>.bib</a:t>
            </a:r>
            <a:r>
              <a:rPr lang="zh-CN" altLang="en-US" sz="2000" dirty="0" smtClean="0"/>
              <a:t>文件和</a:t>
            </a:r>
            <a:r>
              <a:rPr lang="en-US" altLang="zh-CN" sz="2000" dirty="0" smtClean="0">
                <a:solidFill>
                  <a:srgbClr val="FF0000"/>
                </a:solidFill>
              </a:rPr>
              <a:t>.bat</a:t>
            </a:r>
            <a:r>
              <a:rPr lang="zh-CN" altLang="en-US" sz="2000" dirty="0" smtClean="0"/>
              <a:t>文件 。</a:t>
            </a:r>
            <a:endParaRPr lang="zh-CN" altLang="en-US" sz="2000" dirty="0"/>
          </a:p>
        </p:txBody>
      </p:sp>
      <p:sp>
        <p:nvSpPr>
          <p:cNvPr id="8" name="Rectangle 2"/>
          <p:cNvSpPr>
            <a:spLocks noGrp="1" noChangeArrowheads="1"/>
          </p:cNvSpPr>
          <p:nvPr>
            <p:ph type="title"/>
          </p:nvPr>
        </p:nvSpPr>
        <p:spPr>
          <a:xfrm>
            <a:off x="574675" y="44624"/>
            <a:ext cx="8001000" cy="738187"/>
          </a:xfrm>
        </p:spPr>
        <p:txBody>
          <a:bodyPr/>
          <a:lstStyle/>
          <a:p>
            <a:r>
              <a:rPr lang="zh-CN" altLang="en-US" dirty="0" smtClean="0"/>
              <a:t>准备工作</a:t>
            </a:r>
          </a:p>
        </p:txBody>
      </p:sp>
      <p:sp>
        <p:nvSpPr>
          <p:cNvPr id="2" name="TextBox 1"/>
          <p:cNvSpPr txBox="1"/>
          <p:nvPr/>
        </p:nvSpPr>
        <p:spPr>
          <a:xfrm>
            <a:off x="1187624" y="4121785"/>
            <a:ext cx="5328592" cy="1692771"/>
          </a:xfrm>
          <a:prstGeom prst="rect">
            <a:avLst/>
          </a:prstGeom>
          <a:noFill/>
        </p:spPr>
        <p:txBody>
          <a:bodyPr wrap="square" rtlCol="0">
            <a:spAutoFit/>
          </a:bodyPr>
          <a:lstStyle/>
          <a:p>
            <a:r>
              <a:rPr lang="zh-CN" altLang="en-US" sz="2000" dirty="0" smtClean="0"/>
              <a:t>     </a:t>
            </a:r>
            <a:r>
              <a:rPr lang="zh-CN" altLang="en-US" sz="2400" dirty="0" smtClean="0"/>
              <a:t>相对记事本的优点：</a:t>
            </a:r>
            <a:endParaRPr lang="en-US" altLang="zh-CN" sz="2400" dirty="0" smtClean="0"/>
          </a:p>
          <a:p>
            <a:endParaRPr lang="en-US" altLang="zh-CN" sz="2000" dirty="0"/>
          </a:p>
          <a:p>
            <a:r>
              <a:rPr lang="en-US" altLang="zh-CN" sz="2000" dirty="0" smtClean="0"/>
              <a:t>1.</a:t>
            </a:r>
            <a:r>
              <a:rPr lang="zh-CN" altLang="en-US" sz="2000" dirty="0" smtClean="0">
                <a:solidFill>
                  <a:srgbClr val="FF0000"/>
                </a:solidFill>
              </a:rPr>
              <a:t>页面布局紧凑，减少翻页次数</a:t>
            </a:r>
            <a:endParaRPr lang="en-US" altLang="zh-CN" sz="2000" dirty="0" smtClean="0">
              <a:solidFill>
                <a:srgbClr val="FF0000"/>
              </a:solidFill>
            </a:endParaRPr>
          </a:p>
          <a:p>
            <a:r>
              <a:rPr lang="en-US" altLang="zh-CN" sz="2000" dirty="0" smtClean="0"/>
              <a:t>2.</a:t>
            </a:r>
            <a:r>
              <a:rPr lang="zh-CN" altLang="en-US" sz="2000" dirty="0" smtClean="0">
                <a:solidFill>
                  <a:srgbClr val="FF0000"/>
                </a:solidFill>
              </a:rPr>
              <a:t>自动显示行号</a:t>
            </a:r>
            <a:endParaRPr lang="en-US" altLang="zh-CN" sz="2000" dirty="0" smtClean="0">
              <a:solidFill>
                <a:srgbClr val="FF0000"/>
              </a:solidFill>
            </a:endParaRPr>
          </a:p>
          <a:p>
            <a:r>
              <a:rPr lang="en-US" altLang="zh-CN" sz="2000" dirty="0" smtClean="0"/>
              <a:t>3.</a:t>
            </a:r>
            <a:r>
              <a:rPr lang="zh-CN" altLang="en-US" sz="2000" dirty="0" smtClean="0">
                <a:solidFill>
                  <a:srgbClr val="FF0000"/>
                </a:solidFill>
              </a:rPr>
              <a:t>打开无乱码</a:t>
            </a:r>
            <a:endParaRPr lang="en-US" altLang="zh-CN" sz="2000" dirty="0" smtClean="0">
              <a:solidFill>
                <a:srgbClr val="FF0000"/>
              </a:solidFill>
            </a:endParaRPr>
          </a:p>
        </p:txBody>
      </p:sp>
    </p:spTree>
    <p:extLst>
      <p:ext uri="{BB962C8B-B14F-4D97-AF65-F5344CB8AC3E}">
        <p14:creationId xmlns:p14="http://schemas.microsoft.com/office/powerpoint/2010/main" val="1917412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412776"/>
            <a:ext cx="6120680" cy="584775"/>
          </a:xfrm>
          <a:prstGeom prst="rect">
            <a:avLst/>
          </a:prstGeom>
        </p:spPr>
        <p:txBody>
          <a:bodyPr wrap="square">
            <a:spAutoFit/>
          </a:bodyPr>
          <a:lstStyle/>
          <a:p>
            <a:pPr marL="0" indent="0" eaLnBrk="1" hangingPunct="1">
              <a:buSzPct val="100000"/>
              <a:buNone/>
            </a:pPr>
            <a:r>
              <a:rPr lang="en-US" altLang="zh-CN" sz="3200" b="1" dirty="0" smtClean="0">
                <a:latin typeface="Times New Roman" pitchFamily="18" charset="0"/>
              </a:rPr>
              <a:t>5.</a:t>
            </a:r>
            <a:r>
              <a:rPr lang="zh-CN" altLang="en-US" sz="3200" b="1" dirty="0">
                <a:latin typeface="Times New Roman" pitchFamily="18" charset="0"/>
              </a:rPr>
              <a:t>安装</a:t>
            </a:r>
            <a:r>
              <a:rPr lang="zh-CN" altLang="en-US" sz="2800" b="1" dirty="0">
                <a:latin typeface="Times New Roman" pitchFamily="18" charset="0"/>
              </a:rPr>
              <a:t> </a:t>
            </a:r>
            <a:r>
              <a:rPr lang="zh-CN" altLang="en-US" sz="3200" b="1" dirty="0" smtClean="0">
                <a:solidFill>
                  <a:srgbClr val="FF0000"/>
                </a:solidFill>
                <a:latin typeface="+mj-lt"/>
              </a:rPr>
              <a:t>ImageMagick</a:t>
            </a:r>
            <a:r>
              <a:rPr lang="zh-CN" altLang="en-US" sz="2800" b="1" dirty="0" smtClean="0">
                <a:latin typeface="Times New Roman" pitchFamily="18" charset="0"/>
              </a:rPr>
              <a:t>（</a:t>
            </a:r>
            <a:r>
              <a:rPr lang="zh-CN" altLang="en-US" sz="2800" b="1" dirty="0">
                <a:latin typeface="Times New Roman" pitchFamily="18" charset="0"/>
              </a:rPr>
              <a:t>推荐）</a:t>
            </a:r>
            <a:endParaRPr lang="zh-CN" altLang="en-US" sz="2800" dirty="0"/>
          </a:p>
        </p:txBody>
      </p:sp>
      <p:sp>
        <p:nvSpPr>
          <p:cNvPr id="5" name="Text Box 6"/>
          <p:cNvSpPr txBox="1">
            <a:spLocks noChangeArrowheads="1"/>
          </p:cNvSpPr>
          <p:nvPr/>
        </p:nvSpPr>
        <p:spPr bwMode="auto">
          <a:xfrm>
            <a:off x="2196157" y="2488505"/>
            <a:ext cx="6264275" cy="652463"/>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0000"/>
                </a:solidFill>
                <a:latin typeface="Times New Roman" pitchFamily="18" charset="0"/>
              </a:rPr>
              <a:t>ImageMagick</a:t>
            </a:r>
            <a:r>
              <a:rPr lang="zh-CN" altLang="en-US" dirty="0">
                <a:latin typeface="Times New Roman" pitchFamily="18" charset="0"/>
              </a:rPr>
              <a:t>——一款功能强大的免费图片处理软件，可将其它格式的图片</a:t>
            </a:r>
            <a:r>
              <a:rPr lang="zh-CN" altLang="en-US">
                <a:latin typeface="Times New Roman" pitchFamily="18" charset="0"/>
              </a:rPr>
              <a:t>转换</a:t>
            </a:r>
            <a:r>
              <a:rPr lang="zh-CN" altLang="en-US" smtClean="0">
                <a:latin typeface="Times New Roman" pitchFamily="18" charset="0"/>
              </a:rPr>
              <a:t>为 EPS 格式</a:t>
            </a:r>
            <a:r>
              <a:rPr lang="zh-CN" altLang="en-US" dirty="0">
                <a:latin typeface="Times New Roman" pitchFamily="18" charset="0"/>
              </a:rPr>
              <a:t>图片。</a:t>
            </a:r>
          </a:p>
        </p:txBody>
      </p:sp>
      <p:sp>
        <p:nvSpPr>
          <p:cNvPr id="6" name="Text Box 7"/>
          <p:cNvSpPr txBox="1">
            <a:spLocks noChangeArrowheads="1"/>
          </p:cNvSpPr>
          <p:nvPr/>
        </p:nvSpPr>
        <p:spPr bwMode="auto">
          <a:xfrm>
            <a:off x="2196156" y="3838094"/>
            <a:ext cx="42819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dirty="0">
                <a:latin typeface="Times New Roman" pitchFamily="18" charset="0"/>
                <a:hlinkClick r:id="rId2"/>
              </a:rPr>
              <a:t>ImageMagick-6.7</a:t>
            </a:r>
            <a:r>
              <a:rPr lang="zh-CN" altLang="zh-CN" dirty="0" smtClean="0">
                <a:latin typeface="Times New Roman" pitchFamily="18" charset="0"/>
                <a:hlinkClick r:id="rId2"/>
              </a:rPr>
              <a:t>.</a:t>
            </a:r>
            <a:r>
              <a:rPr lang="en-US" altLang="zh-CN" dirty="0" smtClean="0">
                <a:latin typeface="Times New Roman" pitchFamily="18" charset="0"/>
                <a:hlinkClick r:id="rId2"/>
              </a:rPr>
              <a:t>6</a:t>
            </a:r>
            <a:r>
              <a:rPr lang="zh-CN" altLang="zh-CN" dirty="0" smtClean="0">
                <a:latin typeface="Times New Roman" pitchFamily="18" charset="0"/>
                <a:hlinkClick r:id="rId2"/>
              </a:rPr>
              <a:t>-</a:t>
            </a:r>
            <a:r>
              <a:rPr lang="en-US" altLang="zh-CN" dirty="0">
                <a:latin typeface="Times New Roman" pitchFamily="18" charset="0"/>
                <a:hlinkClick r:id="rId2"/>
              </a:rPr>
              <a:t>9</a:t>
            </a:r>
            <a:r>
              <a:rPr lang="zh-CN" altLang="zh-CN" dirty="0" smtClean="0">
                <a:latin typeface="Times New Roman" pitchFamily="18" charset="0"/>
                <a:hlinkClick r:id="rId2"/>
              </a:rPr>
              <a:t>-</a:t>
            </a:r>
            <a:r>
              <a:rPr lang="zh-CN" altLang="zh-CN" dirty="0">
                <a:latin typeface="Times New Roman" pitchFamily="18" charset="0"/>
                <a:hlinkClick r:id="rId2"/>
              </a:rPr>
              <a:t>Q16-windows-dll.exe</a:t>
            </a:r>
            <a:endParaRPr lang="zh-CN" altLang="zh-CN" dirty="0">
              <a:latin typeface="Times New Roman" pitchFamily="18" charset="0"/>
              <a:hlinkClick r:id="rId3"/>
            </a:endParaRPr>
          </a:p>
        </p:txBody>
      </p:sp>
      <p:sp>
        <p:nvSpPr>
          <p:cNvPr id="7" name="Text Box 8"/>
          <p:cNvSpPr txBox="1">
            <a:spLocks noChangeArrowheads="1"/>
          </p:cNvSpPr>
          <p:nvPr/>
        </p:nvSpPr>
        <p:spPr bwMode="auto">
          <a:xfrm>
            <a:off x="2196157" y="3347700"/>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latin typeface="Times New Roman" pitchFamily="18" charset="0"/>
              </a:rPr>
              <a:t>官方下载</a:t>
            </a:r>
            <a:r>
              <a:rPr lang="zh-CN" altLang="en-US" dirty="0" smtClean="0">
                <a:latin typeface="Times New Roman" pitchFamily="18" charset="0"/>
              </a:rPr>
              <a:t>地址：</a:t>
            </a:r>
            <a:endParaRPr lang="zh-CN" altLang="en-US" dirty="0">
              <a:latin typeface="Times New Roman" pitchFamily="18" charset="0"/>
            </a:endParaRPr>
          </a:p>
        </p:txBody>
      </p:sp>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624" y="2420243"/>
            <a:ext cx="706437" cy="72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2"/>
          <p:cNvSpPr>
            <a:spLocks noGrp="1" noChangeArrowheads="1"/>
          </p:cNvSpPr>
          <p:nvPr>
            <p:ph type="title"/>
          </p:nvPr>
        </p:nvSpPr>
        <p:spPr>
          <a:xfrm>
            <a:off x="574675" y="44624"/>
            <a:ext cx="8001000" cy="738187"/>
          </a:xfrm>
        </p:spPr>
        <p:txBody>
          <a:bodyPr/>
          <a:lstStyle/>
          <a:p>
            <a:r>
              <a:rPr lang="zh-CN" altLang="en-US" dirty="0" smtClean="0"/>
              <a:t>准备工作</a:t>
            </a:r>
          </a:p>
        </p:txBody>
      </p:sp>
    </p:spTree>
    <p:extLst>
      <p:ext uri="{BB962C8B-B14F-4D97-AF65-F5344CB8AC3E}">
        <p14:creationId xmlns:p14="http://schemas.microsoft.com/office/powerpoint/2010/main" val="1544731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Times New Roman"/>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笛卡尔</Template>
  <TotalTime>1395</TotalTime>
  <Pages>0</Pages>
  <Words>3270</Words>
  <Characters>0</Characters>
  <Application>Microsoft Office PowerPoint</Application>
  <DocSecurity>0</DocSecurity>
  <PresentationFormat>全屏显示(4:3)</PresentationFormat>
  <Lines>0</Lines>
  <Paragraphs>338</Paragraphs>
  <Slides>36</Slides>
  <Notes>7</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2_Profile</vt:lpstr>
      <vt:lpstr>1_Profile</vt:lpstr>
      <vt:lpstr>天津大学学位论文LaTeX模板 快速使用攻略</vt:lpstr>
      <vt:lpstr>讲座内容</vt:lpstr>
      <vt:lpstr>Why LaTeX</vt:lpstr>
      <vt:lpstr>2.LaTeX 和 Word的区别 </vt:lpstr>
      <vt:lpstr>准备工作</vt:lpstr>
      <vt:lpstr>准备工作</vt:lpstr>
      <vt:lpstr>准备工作</vt:lpstr>
      <vt:lpstr>准备工作</vt:lpstr>
      <vt:lpstr>准备工作</vt:lpstr>
      <vt:lpstr>准备工作</vt:lpstr>
      <vt:lpstr>PowerPoint 演示文稿</vt:lpstr>
      <vt:lpstr>使用模板撰写学位论文</vt:lpstr>
      <vt:lpstr>使用模板撰写学位论文</vt:lpstr>
      <vt:lpstr>使用模板撰写学位论文</vt:lpstr>
      <vt:lpstr>使用模板撰写学位论文</vt:lpstr>
      <vt:lpstr>使用模板撰写学位论文</vt:lpstr>
      <vt:lpstr>PowerPoint 演示文稿</vt:lpstr>
      <vt:lpstr>使用模板撰写学位论文</vt:lpstr>
      <vt:lpstr>使用模板撰写学位论文</vt:lpstr>
      <vt:lpstr>使用模板撰写学位论文</vt:lpstr>
      <vt:lpstr>使用模板撰写学位论文</vt:lpstr>
      <vt:lpstr>使用模板撰写学位论文</vt:lpstr>
      <vt:lpstr>PowerPoint 演示文稿</vt:lpstr>
      <vt:lpstr>使用模板撰写学位论文</vt:lpstr>
      <vt:lpstr>使用模板撰写学位论文</vt:lpstr>
      <vt:lpstr>使用模板撰写学位论文</vt:lpstr>
      <vt:lpstr>使用模板撰写学位论文</vt:lpstr>
      <vt:lpstr>           模板的编译方法</vt:lpstr>
      <vt:lpstr>           模板的编译方法</vt:lpstr>
      <vt:lpstr>使用模板撰写学位论文</vt:lpstr>
      <vt:lpstr>参考资料</vt:lpstr>
      <vt:lpstr>参考资料</vt:lpstr>
      <vt:lpstr>参考资料</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hitan</dc:creator>
  <cp:lastModifiedBy>yulantao</cp:lastModifiedBy>
  <cp:revision>1107</cp:revision>
  <cp:lastPrinted>1899-12-30T00:00:00Z</cp:lastPrinted>
  <dcterms:created xsi:type="dcterms:W3CDTF">2010-04-12T16:55:31Z</dcterms:created>
  <dcterms:modified xsi:type="dcterms:W3CDTF">2012-05-19T08:51:30Z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2052-6.6.0.2805</vt:lpwstr>
  </property>
</Properties>
</file>