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10" r:id="rId2"/>
    <p:sldId id="317" r:id="rId3"/>
    <p:sldId id="319" r:id="rId4"/>
    <p:sldId id="311" r:id="rId5"/>
    <p:sldId id="312" r:id="rId6"/>
    <p:sldId id="259" r:id="rId7"/>
    <p:sldId id="261" r:id="rId8"/>
    <p:sldId id="263" r:id="rId9"/>
    <p:sldId id="313" r:id="rId10"/>
    <p:sldId id="314" r:id="rId11"/>
    <p:sldId id="262" r:id="rId12"/>
    <p:sldId id="264" r:id="rId13"/>
    <p:sldId id="265" r:id="rId14"/>
    <p:sldId id="266" r:id="rId15"/>
    <p:sldId id="267" r:id="rId16"/>
    <p:sldId id="320" r:id="rId17"/>
    <p:sldId id="321" r:id="rId18"/>
    <p:sldId id="315" r:id="rId19"/>
    <p:sldId id="268" r:id="rId20"/>
    <p:sldId id="316" r:id="rId21"/>
    <p:sldId id="318" r:id="rId22"/>
  </p:sldIdLst>
  <p:sldSz cx="9144000" cy="6858000" type="screen4x3"/>
  <p:notesSz cx="7315200" cy="9601200"/>
  <p:embeddedFontLst>
    <p:embeddedFont>
      <p:font typeface="Comic Sans MS" pitchFamily="66" charset="0"/>
      <p:regular r:id="rId25"/>
      <p:bold r:id="rId26"/>
    </p:embeddedFont>
    <p:embeddedFont>
      <p:font typeface="Calibri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02C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737" autoAdjust="0"/>
  </p:normalViewPr>
  <p:slideViewPr>
    <p:cSldViewPr snapToGrid="0">
      <p:cViewPr varScale="1">
        <p:scale>
          <a:sx n="72" d="100"/>
          <a:sy n="72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50"/>
    </p:cViewPr>
  </p:sorterViewPr>
  <p:notesViewPr>
    <p:cSldViewPr snapToGrid="0">
      <p:cViewPr varScale="1">
        <p:scale>
          <a:sx n="87" d="100"/>
          <a:sy n="87" d="100"/>
        </p:scale>
        <p:origin x="-1632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4847B5B6-2CC1-415A-BF0B-B91BF3F4B293}" type="datetimeFigureOut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1CBA9C19-D5B5-479D-9DD2-B09BF504B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9E50FF48-A8B1-45EB-9454-0EAF06D42A74}" type="datetimeFigureOut">
              <a:rPr lang="en-US" smtClean="0"/>
              <a:pPr/>
              <a:t>2/4/2012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2346C75-90DF-4626-8E1E-C123D8E122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7838" y="49213"/>
            <a:ext cx="2262187" cy="6565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8" y="49213"/>
            <a:ext cx="6635750" cy="6565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475" y="741363"/>
            <a:ext cx="4378325" cy="5873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41363"/>
            <a:ext cx="4378325" cy="5873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8" y="49213"/>
            <a:ext cx="905033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475" y="741363"/>
            <a:ext cx="8909050" cy="587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0056" name="AutoShape 8"/>
          <p:cNvSpPr>
            <a:spLocks noChangeArrowheads="1"/>
          </p:cNvSpPr>
          <p:nvPr/>
        </p:nvSpPr>
        <p:spPr bwMode="auto">
          <a:xfrm>
            <a:off x="49213" y="49213"/>
            <a:ext cx="9050337" cy="6764337"/>
          </a:xfrm>
          <a:prstGeom prst="roundRect">
            <a:avLst>
              <a:gd name="adj" fmla="val 1667"/>
            </a:avLst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8648700" y="6491288"/>
            <a:ext cx="495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EBA5E64E-1A6B-431E-969C-4188182C2756}" type="slidenum">
              <a:rPr lang="en-US" sz="1400"/>
              <a:pPr algn="r">
                <a:spcBef>
                  <a:spcPct val="50000"/>
                </a:spcBef>
              </a:pPr>
              <a:t>‹#›</a:t>
            </a:fld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omic Sans MS" pitchFamily="66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omic Sans MS" pitchFamily="66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2: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Abaqus</a:t>
            </a:r>
            <a:r>
              <a:rPr lang="en-US" dirty="0" smtClean="0"/>
              <a:t> with Analysis Input File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Input File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31875" indent="-22860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*ELEMENT</a:t>
            </a:r>
          </a:p>
          <a:p>
            <a:pPr marL="1031875" indent="-22860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11, 101, 102</a:t>
            </a:r>
          </a:p>
          <a:p>
            <a:pPr marL="1031875" indent="-22860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12, 102, 103</a:t>
            </a:r>
          </a:p>
          <a:p>
            <a:pPr marL="1031875" indent="-22860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13, 101, 104</a:t>
            </a:r>
          </a:p>
          <a:p>
            <a:pPr marL="1031875" indent="-22860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14, 102, 104</a:t>
            </a:r>
          </a:p>
          <a:p>
            <a:pPr marL="1031875" indent="-22860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15, 102, 105</a:t>
            </a:r>
          </a:p>
          <a:p>
            <a:pPr marL="1031875" indent="-22860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16, 103, 105</a:t>
            </a:r>
          </a:p>
          <a:p>
            <a:pPr marL="1031875" indent="-22860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17, 104, 105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65348" y="556605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101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939504" y="5582722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102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682704" y="557557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103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783629" y="3298670"/>
            <a:ext cx="5624960" cy="2231975"/>
            <a:chOff x="5519739" y="2162175"/>
            <a:chExt cx="2976562" cy="1181095"/>
          </a:xfrm>
        </p:grpSpPr>
        <p:cxnSp>
          <p:nvCxnSpPr>
            <p:cNvPr id="16" name="Straight Connector 15"/>
            <p:cNvCxnSpPr/>
            <p:nvPr/>
          </p:nvCxnSpPr>
          <p:spPr bwMode="auto">
            <a:xfrm rot="5400000" flipH="1" flipV="1">
              <a:off x="5314951" y="2395538"/>
              <a:ext cx="1171575" cy="704850"/>
            </a:xfrm>
            <a:prstGeom prst="line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rot="5400000" flipH="1" flipV="1">
              <a:off x="6777040" y="2400295"/>
              <a:ext cx="1171575" cy="704850"/>
            </a:xfrm>
            <a:prstGeom prst="line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6243639" y="2166959"/>
              <a:ext cx="1519237" cy="0"/>
            </a:xfrm>
            <a:prstGeom prst="line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5519739" y="3338534"/>
              <a:ext cx="1519237" cy="0"/>
            </a:xfrm>
            <a:prstGeom prst="line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rot="16200000" flipV="1">
              <a:off x="6041239" y="2378865"/>
              <a:ext cx="1181095" cy="747715"/>
            </a:xfrm>
            <a:prstGeom prst="line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16200000" flipV="1">
              <a:off x="7498564" y="2378865"/>
              <a:ext cx="1181095" cy="747715"/>
            </a:xfrm>
            <a:prstGeom prst="line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977064" y="3333771"/>
              <a:ext cx="1519237" cy="0"/>
            </a:xfrm>
            <a:prstGeom prst="line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Oval 22"/>
          <p:cNvSpPr/>
          <p:nvPr/>
        </p:nvSpPr>
        <p:spPr bwMode="auto">
          <a:xfrm>
            <a:off x="1750218" y="5439943"/>
            <a:ext cx="162438" cy="16243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516182" y="5439931"/>
            <a:ext cx="162438" cy="16243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264100" y="5444453"/>
            <a:ext cx="162438" cy="16243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085821" y="3228975"/>
            <a:ext cx="162438" cy="16243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860804" y="3233492"/>
            <a:ext cx="162438" cy="16243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89324" y="296281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104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5261098" y="296303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105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5779777" y="554508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urier New" pitchFamily="49" charset="0"/>
                <a:cs typeface="Courier New" pitchFamily="49" charset="0"/>
              </a:rPr>
              <a:t>12</a:t>
            </a:r>
            <a:endParaRPr lang="en-US" b="1" dirty="0">
              <a:solidFill>
                <a:srgbClr val="2C02C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74344" y="5537708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urier New" pitchFamily="49" charset="0"/>
                <a:cs typeface="Courier New" pitchFamily="49" charset="0"/>
              </a:rPr>
              <a:t>11</a:t>
            </a:r>
            <a:endParaRPr lang="en-US" b="1" dirty="0">
              <a:solidFill>
                <a:srgbClr val="2C02C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97595" y="403091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urier New" pitchFamily="49" charset="0"/>
                <a:cs typeface="Courier New" pitchFamily="49" charset="0"/>
              </a:rPr>
              <a:t>13</a:t>
            </a:r>
            <a:endParaRPr lang="en-US" b="1" dirty="0">
              <a:solidFill>
                <a:srgbClr val="2C02C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60027" y="401616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urier New" pitchFamily="49" charset="0"/>
                <a:cs typeface="Courier New" pitchFamily="49" charset="0"/>
              </a:rPr>
              <a:t>14</a:t>
            </a:r>
            <a:endParaRPr lang="en-US" b="1" dirty="0">
              <a:solidFill>
                <a:srgbClr val="2C02C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92415" y="401616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2C02C6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66357" y="402354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urier New" pitchFamily="49" charset="0"/>
                <a:cs typeface="Courier New" pitchFamily="49" charset="0"/>
              </a:rPr>
              <a:t>16</a:t>
            </a:r>
            <a:endParaRPr lang="en-US" b="1" dirty="0">
              <a:solidFill>
                <a:srgbClr val="2C02C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39351" y="292478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urier New" pitchFamily="49" charset="0"/>
                <a:cs typeface="Courier New" pitchFamily="49" charset="0"/>
              </a:rPr>
              <a:t>17</a:t>
            </a:r>
            <a:endParaRPr lang="en-US" b="1" dirty="0">
              <a:solidFill>
                <a:srgbClr val="2C02C6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Input File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data</a:t>
            </a:r>
          </a:p>
          <a:p>
            <a:r>
              <a:rPr lang="en-US" dirty="0" smtClean="0"/>
              <a:t>Heading</a:t>
            </a:r>
          </a:p>
          <a:p>
            <a:pPr lvl="1"/>
            <a:r>
              <a:rPr lang="en-US" dirty="0" smtClean="0"/>
              <a:t>The first option in any Abaqus input file must be *HEADING</a:t>
            </a:r>
          </a:p>
          <a:p>
            <a:pPr lvl="1"/>
            <a:r>
              <a:rPr lang="en-US" dirty="0" smtClean="0"/>
              <a:t>Description of the problem</a:t>
            </a:r>
          </a:p>
          <a:p>
            <a:pPr marL="1188720"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*HEADING</a:t>
            </a:r>
          </a:p>
          <a:p>
            <a:pPr marL="1188720"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Two-dimensional overhead hoist frame</a:t>
            </a:r>
          </a:p>
          <a:p>
            <a:pPr marL="1188720"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SI units (kg, m, s, N)</a:t>
            </a:r>
          </a:p>
          <a:p>
            <a:pPr marL="1188720"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1-axis horizontal, 2-axis vertical</a:t>
            </a:r>
          </a:p>
          <a:p>
            <a:r>
              <a:rPr lang="en-US" dirty="0" smtClean="0"/>
              <a:t>Data file printing options</a:t>
            </a:r>
          </a:p>
          <a:p>
            <a:pPr lvl="1"/>
            <a:r>
              <a:rPr lang="en-US" dirty="0" smtClean="0"/>
              <a:t>Input file echo</a:t>
            </a:r>
          </a:p>
          <a:p>
            <a:pPr marL="1188720"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*PREPRINT, ECHO=YES, MODEL=YES, HISTORY=YES</a:t>
            </a:r>
          </a:p>
          <a:p>
            <a:r>
              <a:rPr lang="en-US" dirty="0" smtClean="0"/>
              <a:t>Comments</a:t>
            </a:r>
          </a:p>
          <a:p>
            <a:pPr marL="1188720" lvl="1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marL="1188720" lvl="1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** Model definition</a:t>
            </a:r>
          </a:p>
          <a:p>
            <a:pPr marL="1188720" lvl="1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Input File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 connectivity</a:t>
            </a:r>
          </a:p>
          <a:p>
            <a:pPr lvl="1"/>
            <a:r>
              <a:rPr lang="en-US" dirty="0" smtClean="0"/>
              <a:t>Keyword *ELEMENT specifies element type, element set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*ELEMENT, TYPE=T2D2, ELSET=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11, 101, 102 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12, 102, 103 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13, 101, 104 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14, 102, 104 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15, 102, 105 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16, 103, 105 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17, 104, 105</a:t>
            </a:r>
          </a:p>
          <a:p>
            <a:r>
              <a:rPr lang="en-US" dirty="0" smtClean="0"/>
              <a:t>Section properties</a:t>
            </a:r>
          </a:p>
          <a:p>
            <a:pPr lvl="1"/>
            <a:r>
              <a:rPr lang="en-US" dirty="0" smtClean="0"/>
              <a:t>Keyword *SOLID SECTION specifies area, I, etc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*SOLID SECTION, ELSET=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MATERIAL=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STEEL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** diameter = 5mm --&gt; area = 1.963E-5 m^2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1.963E-5,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Input File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properties</a:t>
            </a:r>
          </a:p>
          <a:p>
            <a:pPr lvl="1"/>
            <a:r>
              <a:rPr lang="en-US" dirty="0" smtClean="0"/>
              <a:t>Keyword *MATERIAL followed by various </a:t>
            </a:r>
            <a:r>
              <a:rPr lang="en-US" dirty="0" err="1" smtClean="0"/>
              <a:t>suboptions</a:t>
            </a:r>
            <a:endParaRPr lang="en-US" dirty="0" smtClean="0"/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*MATERIAL, NAME=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STEEL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*ELASTIC 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200.E9, 0.3</a:t>
            </a:r>
          </a:p>
          <a:p>
            <a:r>
              <a:rPr lang="en-US" dirty="0" smtClean="0"/>
              <a:t>History data</a:t>
            </a:r>
          </a:p>
          <a:p>
            <a:pPr lvl="1"/>
            <a:r>
              <a:rPr lang="en-US" dirty="0" smtClean="0"/>
              <a:t>Starts with keyword *STEP, followed by the title of the step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*STEP, PERTURBATION 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10kN central load</a:t>
            </a:r>
          </a:p>
          <a:p>
            <a:r>
              <a:rPr lang="en-US" dirty="0" smtClean="0"/>
              <a:t>Analysis procedure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*STATIC </a:t>
            </a:r>
            <a:r>
              <a:rPr lang="en-US" dirty="0" smtClean="0"/>
              <a:t>immediately after *STEP</a:t>
            </a:r>
          </a:p>
          <a:p>
            <a:r>
              <a:rPr lang="en-US" dirty="0" smtClean="0"/>
              <a:t>Boundary conditions</a:t>
            </a:r>
          </a:p>
          <a:p>
            <a:pPr lvl="1"/>
            <a:r>
              <a:rPr lang="en-US" dirty="0" smtClean="0"/>
              <a:t>Keyword *BOUNDARY</a:t>
            </a:r>
          </a:p>
          <a:p>
            <a:pPr lvl="1"/>
            <a:r>
              <a:rPr lang="en-US" dirty="0" smtClean="0"/>
              <a:t>(UX, UY, UZ, UR1, UR2, URS) = (1, 2, 3, 4, 5, 6)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Input File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Boundary conditions cont.</a:t>
            </a:r>
          </a:p>
          <a:p>
            <a:pPr lvl="1"/>
            <a:r>
              <a:rPr lang="en-US" dirty="0" smtClean="0"/>
              <a:t>Format: Node number, first </a:t>
            </a:r>
            <a:r>
              <a:rPr lang="en-US" dirty="0" err="1" smtClean="0"/>
              <a:t>dof</a:t>
            </a:r>
            <a:r>
              <a:rPr lang="en-US" dirty="0" smtClean="0"/>
              <a:t>, last </a:t>
            </a:r>
            <a:r>
              <a:rPr lang="en-US" dirty="0" err="1" smtClean="0"/>
              <a:t>dof</a:t>
            </a:r>
            <a:r>
              <a:rPr lang="en-US" dirty="0" smtClean="0"/>
              <a:t>, </a:t>
            </a:r>
            <a:r>
              <a:rPr lang="en-US" dirty="0" err="1" smtClean="0"/>
              <a:t>displ</a:t>
            </a:r>
            <a:r>
              <a:rPr lang="en-US" dirty="0" smtClean="0"/>
              <a:t> value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103, 2,2, 0.0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103, 2,2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103, 2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101, 1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101, 2</a:t>
            </a:r>
          </a:p>
          <a:p>
            <a:pPr lvl="1"/>
            <a:r>
              <a:rPr lang="en-US" dirty="0" smtClean="0"/>
              <a:t>Built in constraints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ENCASTRE: Constraint on all displacements and rotations at a node 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PINNED: Constraint on all translational degrees of freedom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XSYMM: Symmetry constraint about a plane of constant 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YSYMM: Symmetry constraint about a plane of constant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ZSYMM: Symmetry constraint about a plane of constant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XASYMM: </a:t>
            </a:r>
            <a:r>
              <a:rPr lang="en-US" dirty="0" err="1" smtClean="0"/>
              <a:t>Antisymmetry</a:t>
            </a:r>
            <a:r>
              <a:rPr lang="en-US" dirty="0" smtClean="0"/>
              <a:t> constraint about a plane of constant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YASYMM: </a:t>
            </a:r>
            <a:r>
              <a:rPr lang="en-US" dirty="0" err="1" smtClean="0"/>
              <a:t>Antisymmetry</a:t>
            </a:r>
            <a:r>
              <a:rPr lang="en-US" dirty="0" smtClean="0"/>
              <a:t> constraint about a plane of constant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ZASYMM: </a:t>
            </a:r>
            <a:r>
              <a:rPr lang="en-US" dirty="0" err="1" smtClean="0"/>
              <a:t>Antisymmetry</a:t>
            </a:r>
            <a:r>
              <a:rPr lang="en-US" dirty="0" smtClean="0"/>
              <a:t> constraint about a plane of constant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Input File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loads</a:t>
            </a:r>
          </a:p>
          <a:p>
            <a:pPr lvl="1"/>
            <a:r>
              <a:rPr lang="en-US" dirty="0" smtClean="0"/>
              <a:t>concentrated loads, pressure loads, distributed traction loads, distributed edge loads and moment on shells, nonzero boundary conditions, body loads, and temperature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*CLOAD 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102, 2, -10.E3</a:t>
            </a:r>
          </a:p>
          <a:p>
            <a:r>
              <a:rPr lang="en-US" dirty="0" smtClean="0"/>
              <a:t>Output request</a:t>
            </a:r>
          </a:p>
          <a:p>
            <a:pPr lvl="1"/>
            <a:r>
              <a:rPr lang="en-US" dirty="0" smtClean="0"/>
              <a:t>neutral binary file (.</a:t>
            </a:r>
            <a:r>
              <a:rPr lang="en-US" dirty="0" err="1" smtClean="0"/>
              <a:t>odb</a:t>
            </a:r>
            <a:r>
              <a:rPr lang="en-US" dirty="0" smtClean="0"/>
              <a:t>), printed text file (.</a:t>
            </a:r>
            <a:r>
              <a:rPr lang="en-US" dirty="0" err="1" smtClean="0"/>
              <a:t>dat</a:t>
            </a:r>
            <a:r>
              <a:rPr lang="en-US" dirty="0" smtClean="0"/>
              <a:t>), restart file (.res), binary result file (.</a:t>
            </a:r>
            <a:r>
              <a:rPr lang="en-US" dirty="0" err="1" smtClean="0"/>
              <a:t>fil</a:t>
            </a:r>
            <a:r>
              <a:rPr lang="en-US" dirty="0" smtClean="0"/>
              <a:t>)</a:t>
            </a:r>
          </a:p>
          <a:p>
            <a:pPr lvl="2">
              <a:spcBef>
                <a:spcPts val="0"/>
              </a:spcBef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</a:rPr>
              <a:t>*EL PRINT</a:t>
            </a:r>
          </a:p>
          <a:p>
            <a:pPr lvl="2">
              <a:spcBef>
                <a:spcPts val="0"/>
              </a:spcBef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</a:rPr>
              <a:t>S, 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</a:rPr>
              <a:t>*NODE PRINT</a:t>
            </a:r>
          </a:p>
          <a:p>
            <a:pPr lvl="2">
              <a:spcBef>
                <a:spcPts val="0"/>
              </a:spcBef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</a:rPr>
              <a:t>U,</a:t>
            </a:r>
          </a:p>
          <a:p>
            <a:pPr lvl="2">
              <a:spcBef>
                <a:spcPts val="0"/>
              </a:spcBef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</a:rPr>
              <a:t>RF,</a:t>
            </a:r>
          </a:p>
          <a:p>
            <a:r>
              <a:rPr lang="en-US" dirty="0" smtClean="0"/>
              <a:t>End of step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*END STEP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</a:t>
            </a:r>
            <a:r>
              <a:rPr lang="en-US" dirty="0" smtClean="0"/>
              <a:t>Input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Sections (</a:t>
            </a:r>
            <a:r>
              <a:rPr lang="en-US" dirty="0" smtClean="0">
                <a:solidFill>
                  <a:srgbClr val="FF0000"/>
                </a:solidFill>
              </a:rPr>
              <a:t>FRAME1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FRAME2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Assign new section to element 6</a:t>
            </a:r>
            <a:endParaRPr lang="en-US" dirty="0" smtClean="0"/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*ELEMENT, TYPE=T2D2, ELSET=FRAME1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11, 101, 102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12, 102, 103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13, 101, 104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14, 102, 104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15, 102, 105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16, 103, 105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*ELEMENT, TYPE=T2D2, ELSET=FRAME2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17, 104, 105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*SOLID SECTION,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ELSET=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FRAME1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MATERIAL=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STEEL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** diameter = 5mm --&gt; area = 1.963E-5 m^2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1.963E-5,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*SOLID SECTION,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ELSET=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FRAME2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MATERIAL=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STEEL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2.0E-5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2"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Input File (Made by ABAQUS)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files made by GUI</a:t>
            </a:r>
            <a:endParaRPr lang="en-US" dirty="0" smtClean="0"/>
          </a:p>
          <a:p>
            <a:pPr lvl="1"/>
            <a:r>
              <a:rPr lang="en-US" dirty="0" smtClean="0"/>
              <a:t>Find the files in the work directory</a:t>
            </a:r>
            <a:br>
              <a:rPr lang="en-US" dirty="0" smtClean="0"/>
            </a:br>
            <a:r>
              <a:rPr lang="en-US" dirty="0" smtClean="0"/>
              <a:t>(to check where the directory is: Files &gt; Set Work Directory)</a:t>
            </a:r>
          </a:p>
          <a:p>
            <a:pPr lvl="1"/>
            <a:r>
              <a:rPr lang="en-US" dirty="0" smtClean="0"/>
              <a:t>Automatically made by GUI when users submit a model</a:t>
            </a:r>
            <a:br>
              <a:rPr lang="en-US" dirty="0" smtClean="0"/>
            </a:br>
            <a:r>
              <a:rPr lang="en-US" dirty="0" smtClean="0"/>
              <a:t>(ex: [</a:t>
            </a:r>
            <a:r>
              <a:rPr lang="en-US" dirty="0" err="1" smtClean="0"/>
              <a:t>Jobname</a:t>
            </a:r>
            <a:r>
              <a:rPr lang="en-US" dirty="0" smtClean="0"/>
              <a:t>].</a:t>
            </a:r>
            <a:r>
              <a:rPr lang="en-US" dirty="0" err="1" smtClean="0"/>
              <a:t>inp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Edit the existing input file</a:t>
            </a:r>
          </a:p>
          <a:p>
            <a:pPr lvl="1"/>
            <a:endParaRPr lang="en-US" dirty="0" smtClean="0"/>
          </a:p>
          <a:p>
            <a:pPr lvl="2"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ABAQUS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Abaqus</a:t>
            </a:r>
            <a:r>
              <a:rPr lang="en-US" dirty="0" smtClean="0"/>
              <a:t>/CAE</a:t>
            </a:r>
          </a:p>
          <a:p>
            <a:pPr lvl="1"/>
            <a:r>
              <a:rPr lang="en-US" dirty="0" smtClean="0"/>
              <a:t>Import the input model </a:t>
            </a:r>
          </a:p>
          <a:p>
            <a:pPr lvl="1"/>
            <a:r>
              <a:rPr lang="en-US" dirty="0" smtClean="0"/>
              <a:t>Advantage: visually check FEM model</a:t>
            </a:r>
          </a:p>
          <a:p>
            <a:pPr lvl="1"/>
            <a:r>
              <a:rPr lang="en-US" dirty="0" smtClean="0"/>
              <a:t>Disadvantage: A couple of commands do not work (ex: text out request commands)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8554" y="2631080"/>
            <a:ext cx="291465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0166" y="3316078"/>
            <a:ext cx="3898063" cy="318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ABAQUS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4" y="741363"/>
            <a:ext cx="6492645" cy="5873750"/>
          </a:xfrm>
        </p:spPr>
        <p:txBody>
          <a:bodyPr/>
          <a:lstStyle/>
          <a:p>
            <a:r>
              <a:rPr lang="en-US" dirty="0" smtClean="0"/>
              <a:t>Using Command Prompt</a:t>
            </a:r>
          </a:p>
          <a:p>
            <a:r>
              <a:rPr lang="en-US" dirty="0" smtClean="0"/>
              <a:t>Data check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abaqus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job=frame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datacheck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interactive</a:t>
            </a:r>
          </a:p>
          <a:p>
            <a:pPr lvl="1"/>
            <a:r>
              <a:rPr lang="en-US" dirty="0" smtClean="0"/>
              <a:t>Check for **ERROR or **WARNING</a:t>
            </a:r>
          </a:p>
          <a:p>
            <a:r>
              <a:rPr lang="en-US" dirty="0" smtClean="0"/>
              <a:t>Solving the problem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abaqus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job=frame continue interactive</a:t>
            </a:r>
          </a:p>
          <a:p>
            <a:pPr marL="742950" lvl="2" indent="-342900"/>
            <a:r>
              <a:rPr lang="en-US" dirty="0" smtClean="0"/>
              <a:t>Show frame.dat file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1790" y="2379642"/>
            <a:ext cx="2397805" cy="3879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1865" y="4616066"/>
            <a:ext cx="3834622" cy="194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Abaqus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192374" y="3402835"/>
            <a:ext cx="2743200" cy="63948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Simulation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Arial" charset="0"/>
              </a:rPr>
              <a:t>Abaqus</a:t>
            </a:r>
            <a:r>
              <a:rPr lang="en-US" sz="2000" dirty="0" smtClean="0">
                <a:latin typeface="Arial" charset="0"/>
              </a:rPr>
              <a:t>/Standard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192374" y="4243853"/>
            <a:ext cx="2743200" cy="117506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Output file: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Arial" charset="0"/>
              </a:rPr>
              <a:t>Job.odb, job.dat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192374" y="5622200"/>
            <a:ext cx="2743200" cy="8731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Postprocessing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Arial" charset="0"/>
              </a:rPr>
              <a:t>Abaqus</a:t>
            </a:r>
            <a:r>
              <a:rPr lang="en-US" sz="2000" dirty="0" smtClean="0">
                <a:latin typeface="Arial" charset="0"/>
              </a:rPr>
              <a:t>/CAE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rot="5400000">
            <a:off x="4463207" y="4143085"/>
            <a:ext cx="201535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4"/>
            <a:endCxn id="8" idx="0"/>
          </p:cNvCxnSpPr>
          <p:nvPr/>
        </p:nvCxnSpPr>
        <p:spPr bwMode="auto">
          <a:xfrm rot="5400000">
            <a:off x="4462333" y="5520558"/>
            <a:ext cx="203283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" name="그룹 20"/>
          <p:cNvGrpSpPr/>
          <p:nvPr/>
        </p:nvGrpSpPr>
        <p:grpSpPr>
          <a:xfrm>
            <a:off x="3231500" y="988699"/>
            <a:ext cx="4960905" cy="866274"/>
            <a:chOff x="1237046" y="937290"/>
            <a:chExt cx="4960905" cy="866274"/>
          </a:xfrm>
        </p:grpSpPr>
        <p:sp>
          <p:nvSpPr>
            <p:cNvPr id="4" name="Rectangle 3"/>
            <p:cNvSpPr/>
            <p:nvPr/>
          </p:nvSpPr>
          <p:spPr bwMode="auto">
            <a:xfrm>
              <a:off x="1237046" y="937290"/>
              <a:ext cx="2743200" cy="86627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Preprocessing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 smtClean="0">
                  <a:latin typeface="Arial" charset="0"/>
                </a:rPr>
                <a:t>Abaqus</a:t>
              </a:r>
              <a:r>
                <a:rPr lang="en-US" sz="2000" dirty="0" smtClean="0">
                  <a:latin typeface="Arial" charset="0"/>
                </a:rPr>
                <a:t>/CAE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38645" y="1207992"/>
              <a:ext cx="2159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Interactive Mode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024394" y="2426052"/>
            <a:ext cx="247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mic Sans MS" pitchFamily="66" charset="0"/>
              </a:rPr>
              <a:t>Analysis Input file</a:t>
            </a:r>
          </a:p>
        </p:txBody>
      </p:sp>
      <p:sp>
        <p:nvSpPr>
          <p:cNvPr id="37" name="Oval 4"/>
          <p:cNvSpPr/>
          <p:nvPr/>
        </p:nvSpPr>
        <p:spPr bwMode="auto">
          <a:xfrm>
            <a:off x="3193274" y="2106746"/>
            <a:ext cx="2743200" cy="113175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file (text):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Arial" charset="0"/>
              </a:rPr>
              <a:t>Job.inp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Arrow Connector 11"/>
          <p:cNvCxnSpPr>
            <a:endCxn id="6" idx="0"/>
          </p:cNvCxnSpPr>
          <p:nvPr/>
        </p:nvCxnSpPr>
        <p:spPr bwMode="auto">
          <a:xfrm rot="5400000">
            <a:off x="4466214" y="3304174"/>
            <a:ext cx="196421" cy="9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11"/>
          <p:cNvCxnSpPr/>
          <p:nvPr/>
        </p:nvCxnSpPr>
        <p:spPr bwMode="auto">
          <a:xfrm rot="5400000">
            <a:off x="4435236" y="1980028"/>
            <a:ext cx="263079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왼쪽 중괄호 20"/>
          <p:cNvSpPr/>
          <p:nvPr/>
        </p:nvSpPr>
        <p:spPr bwMode="auto">
          <a:xfrm>
            <a:off x="2627585" y="2112579"/>
            <a:ext cx="451946" cy="3321269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2339" y="3566424"/>
            <a:ext cx="163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mic Sans MS" pitchFamily="66" charset="0"/>
              </a:rPr>
              <a:t>FEM Solver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ABAQUS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4" y="741363"/>
            <a:ext cx="6492645" cy="5873750"/>
          </a:xfrm>
        </p:spPr>
        <p:txBody>
          <a:bodyPr/>
          <a:lstStyle/>
          <a:p>
            <a:r>
              <a:rPr lang="en-US" dirty="0" smtClean="0"/>
              <a:t>Basic commands in command prompt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[directory name]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change directory to new directory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(ex: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test)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change directory to root at once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see available files in current directory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many jobs</a:t>
            </a:r>
          </a:p>
          <a:p>
            <a:pPr lvl="1"/>
            <a:r>
              <a:rPr lang="en-US" dirty="0" smtClean="0"/>
              <a:t>Useful to run many jobs at the same </a:t>
            </a:r>
            <a:r>
              <a:rPr lang="en-US" dirty="0" smtClean="0"/>
              <a:t>time</a:t>
            </a:r>
            <a:endParaRPr lang="en-US" dirty="0" smtClean="0"/>
          </a:p>
          <a:p>
            <a:pPr lvl="1"/>
            <a:r>
              <a:rPr lang="en-US" dirty="0" smtClean="0"/>
              <a:t>Create a batch file (ex: multirun.bat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Making a batch file</a:t>
            </a:r>
            <a:endParaRPr lang="en-US" dirty="0" smtClean="0"/>
          </a:p>
          <a:p>
            <a:pPr lvl="1"/>
            <a:r>
              <a:rPr lang="en-US" dirty="0" smtClean="0"/>
              <a:t>Make an empty text file and write a list of files</a:t>
            </a:r>
          </a:p>
          <a:p>
            <a:pPr lvl="1"/>
            <a:r>
              <a:rPr lang="en-US" dirty="0" smtClean="0"/>
              <a:t>Change the file name </a:t>
            </a:r>
            <a:r>
              <a:rPr lang="en-US" dirty="0" smtClean="0"/>
              <a:t>and </a:t>
            </a:r>
            <a:r>
              <a:rPr lang="en-US" dirty="0" smtClean="0"/>
              <a:t>extension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ex: </a:t>
            </a:r>
            <a:r>
              <a:rPr lang="en-US" dirty="0" smtClean="0"/>
              <a:t>newname.txt -&gt; multirun.bat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874003" y="2097652"/>
            <a:ext cx="59986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abaqus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job=frame-1 interactive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abaqus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job=frame-2 interactive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abaqus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job=frame-3 interactive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abaqus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job=frame-4 interactive</a:t>
            </a:r>
            <a:b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go with input files?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17475" y="708309"/>
            <a:ext cx="8909050" cy="5835710"/>
          </a:xfrm>
        </p:spPr>
        <p:txBody>
          <a:bodyPr/>
          <a:lstStyle/>
          <a:p>
            <a:r>
              <a:rPr lang="en-US" dirty="0" smtClean="0"/>
              <a:t>Analysis with input files</a:t>
            </a:r>
          </a:p>
          <a:p>
            <a:pPr lvl="1"/>
            <a:r>
              <a:rPr lang="en-US" dirty="0" smtClean="0"/>
              <a:t>ABAQUS solver reads the analysis input file</a:t>
            </a:r>
          </a:p>
          <a:p>
            <a:pPr lvl="1"/>
            <a:r>
              <a:rPr lang="en-US" dirty="0" smtClean="0"/>
              <a:t>Advantage: </a:t>
            </a:r>
          </a:p>
          <a:p>
            <a:pPr lvl="2"/>
            <a:r>
              <a:rPr lang="en-US" dirty="0" smtClean="0"/>
              <a:t>User can change model directly without GUI</a:t>
            </a:r>
          </a:p>
          <a:p>
            <a:pPr lvl="2"/>
            <a:r>
              <a:rPr lang="en-US" dirty="0" smtClean="0"/>
              <a:t>FASTER than analysis using GUI</a:t>
            </a:r>
          </a:p>
          <a:p>
            <a:pPr lvl="2"/>
            <a:r>
              <a:rPr lang="en-US" dirty="0" smtClean="0"/>
              <a:t>Useful for minor modification (GUI automatically create an input file)</a:t>
            </a:r>
          </a:p>
          <a:p>
            <a:pPr lvl="1"/>
            <a:r>
              <a:rPr lang="en-US" dirty="0" smtClean="0"/>
              <a:t>Disadvantage: </a:t>
            </a:r>
          </a:p>
          <a:p>
            <a:pPr lvl="2"/>
            <a:r>
              <a:rPr lang="en-US" dirty="0" smtClean="0"/>
              <a:t>No visual information </a:t>
            </a:r>
            <a:r>
              <a:rPr lang="en-US" dirty="0" smtClean="0"/>
              <a:t>(should use GUI to check model </a:t>
            </a:r>
            <a:r>
              <a:rPr lang="en-US" dirty="0" smtClean="0"/>
              <a:t>layout)</a:t>
            </a:r>
            <a:endParaRPr lang="en-US" dirty="0" smtClean="0"/>
          </a:p>
          <a:p>
            <a:pPr lvl="2"/>
            <a:r>
              <a:rPr lang="en-US" dirty="0" smtClean="0"/>
              <a:t>User has to </a:t>
            </a:r>
            <a:r>
              <a:rPr lang="en-US" dirty="0" err="1" smtClean="0"/>
              <a:t>discretize</a:t>
            </a:r>
            <a:r>
              <a:rPr lang="en-US" dirty="0" smtClean="0"/>
              <a:t> </a:t>
            </a:r>
            <a:r>
              <a:rPr lang="en-US" dirty="0" smtClean="0"/>
              <a:t>model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File: frame.inp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475" y="651050"/>
            <a:ext cx="5075414" cy="6116637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*HEADING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Two-dimensional overhead hoist frame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 units (kg, m, s, N)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1-axis horizontal, 2-axis vertical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*PREPRINT, ECHO=YES, MODEL=YES, HISTORY=YES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** Model definition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*NODE, NSET=NALL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101, 0.,  0.,    0.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102, 1.,  0.,    0.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103, 2.,  0.,    0.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104, 0.5, 0.866, 0.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105, 1.5, 0.866, 0.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*ELEMENT, TYPE=T2D2, ELSET=FRAME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11, 101, 102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12, 102, 103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13, 101, 104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14, 102, 104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15, 102, 105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16, 103, 105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17, 104, 105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*SOLID SECTION, ELSET=FRAME, MATERIAL=STEEL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** diameter = 5mm --&gt; area = 1.963E-5 m^2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1.963E-5,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*MATERIAL, NAME=STEEL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*ELASTIC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200.E9, 0.3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2065867" y="3702755"/>
            <a:ext cx="5757333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5519739" y="965835"/>
            <a:ext cx="2976562" cy="1181095"/>
            <a:chOff x="5519739" y="2162175"/>
            <a:chExt cx="2976562" cy="1181095"/>
          </a:xfrm>
        </p:grpSpPr>
        <p:cxnSp>
          <p:nvCxnSpPr>
            <p:cNvPr id="16" name="Straight Connector 15"/>
            <p:cNvCxnSpPr/>
            <p:nvPr/>
          </p:nvCxnSpPr>
          <p:spPr bwMode="auto">
            <a:xfrm rot="5400000" flipH="1" flipV="1">
              <a:off x="5314951" y="2395538"/>
              <a:ext cx="1171575" cy="70485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rot="5400000" flipH="1" flipV="1">
              <a:off x="6777040" y="2400295"/>
              <a:ext cx="1171575" cy="70485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6243639" y="2166959"/>
              <a:ext cx="151923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5519739" y="3338534"/>
              <a:ext cx="151923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16200000" flipV="1">
              <a:off x="6041239" y="2378865"/>
              <a:ext cx="1181095" cy="74771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rot="16200000" flipV="1">
              <a:off x="7498564" y="2378865"/>
              <a:ext cx="1181095" cy="74771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6977064" y="3333771"/>
              <a:ext cx="151923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5514971" y="961051"/>
            <a:ext cx="2976562" cy="1181095"/>
            <a:chOff x="5519739" y="2162175"/>
            <a:chExt cx="2976562" cy="1181095"/>
          </a:xfrm>
        </p:grpSpPr>
        <p:cxnSp>
          <p:nvCxnSpPr>
            <p:cNvPr id="41" name="Straight Connector 40"/>
            <p:cNvCxnSpPr/>
            <p:nvPr/>
          </p:nvCxnSpPr>
          <p:spPr bwMode="auto">
            <a:xfrm rot="5400000" flipH="1" flipV="1">
              <a:off x="5314951" y="2395538"/>
              <a:ext cx="1171575" cy="704850"/>
            </a:xfrm>
            <a:prstGeom prst="line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rot="5400000" flipH="1" flipV="1">
              <a:off x="6777040" y="2400295"/>
              <a:ext cx="1171575" cy="704850"/>
            </a:xfrm>
            <a:prstGeom prst="line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6243639" y="2166959"/>
              <a:ext cx="1519237" cy="0"/>
            </a:xfrm>
            <a:prstGeom prst="line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5519739" y="3338534"/>
              <a:ext cx="1519237" cy="0"/>
            </a:xfrm>
            <a:prstGeom prst="line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16200000" flipV="1">
              <a:off x="6041239" y="2378865"/>
              <a:ext cx="1181095" cy="747715"/>
            </a:xfrm>
            <a:prstGeom prst="line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16200000" flipV="1">
              <a:off x="7498564" y="2378865"/>
              <a:ext cx="1181095" cy="747715"/>
            </a:xfrm>
            <a:prstGeom prst="line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6977064" y="3333771"/>
              <a:ext cx="1519237" cy="0"/>
            </a:xfrm>
            <a:prstGeom prst="line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Group 47"/>
          <p:cNvGrpSpPr/>
          <p:nvPr/>
        </p:nvGrpSpPr>
        <p:grpSpPr>
          <a:xfrm>
            <a:off x="5507831" y="930116"/>
            <a:ext cx="2995613" cy="1254918"/>
            <a:chOff x="5507831" y="2126456"/>
            <a:chExt cx="2995613" cy="1254918"/>
          </a:xfrm>
        </p:grpSpPr>
        <p:sp>
          <p:nvSpPr>
            <p:cNvPr id="49" name="Oval 48"/>
            <p:cNvSpPr/>
            <p:nvPr/>
          </p:nvSpPr>
          <p:spPr bwMode="auto">
            <a:xfrm>
              <a:off x="5507831" y="3293269"/>
              <a:ext cx="85725" cy="85725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6967537" y="3293263"/>
              <a:ext cx="85725" cy="85725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8417719" y="3295649"/>
              <a:ext cx="85725" cy="85725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212680" y="2126456"/>
              <a:ext cx="85725" cy="85725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7677146" y="2128840"/>
              <a:ext cx="85725" cy="85725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550696" y="3170043"/>
            <a:ext cx="1959051" cy="307777"/>
            <a:chOff x="5550696" y="3872983"/>
            <a:chExt cx="1959051" cy="307777"/>
          </a:xfrm>
        </p:grpSpPr>
        <p:cxnSp>
          <p:nvCxnSpPr>
            <p:cNvPr id="55" name="Straight Connector 54"/>
            <p:cNvCxnSpPr/>
            <p:nvPr/>
          </p:nvCxnSpPr>
          <p:spPr bwMode="auto">
            <a:xfrm>
              <a:off x="5550696" y="4029075"/>
              <a:ext cx="392906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Rectangle 55"/>
            <p:cNvSpPr/>
            <p:nvPr/>
          </p:nvSpPr>
          <p:spPr>
            <a:xfrm>
              <a:off x="5928865" y="3872983"/>
              <a:ext cx="15808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Truss element</a:t>
              </a:r>
              <a:endParaRPr lang="en-US" sz="14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302375" y="3417416"/>
            <a:ext cx="1795541" cy="384253"/>
            <a:chOff x="6302375" y="4120356"/>
            <a:chExt cx="1795541" cy="384253"/>
          </a:xfrm>
        </p:grpSpPr>
        <p:sp>
          <p:nvSpPr>
            <p:cNvPr id="57" name="Rectangle 56"/>
            <p:cNvSpPr/>
            <p:nvPr/>
          </p:nvSpPr>
          <p:spPr>
            <a:xfrm>
              <a:off x="6517034" y="4196832"/>
              <a:ext cx="15808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Solid section</a:t>
              </a:r>
              <a:endParaRPr lang="en-US" sz="1400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6302375" y="4120356"/>
              <a:ext cx="264319" cy="232569"/>
              <a:chOff x="6200775" y="4139406"/>
              <a:chExt cx="264319" cy="232569"/>
            </a:xfrm>
          </p:grpSpPr>
          <p:cxnSp>
            <p:nvCxnSpPr>
              <p:cNvPr id="62" name="Straight Connector 61"/>
              <p:cNvCxnSpPr/>
              <p:nvPr/>
            </p:nvCxnSpPr>
            <p:spPr bwMode="auto">
              <a:xfrm rot="5400000">
                <a:off x="6092825" y="4253706"/>
                <a:ext cx="2286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>
                <a:off x="6200775" y="4371975"/>
                <a:ext cx="26431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72" name="Group 71"/>
          <p:cNvGrpSpPr/>
          <p:nvPr/>
        </p:nvGrpSpPr>
        <p:grpSpPr>
          <a:xfrm>
            <a:off x="6924675" y="3742536"/>
            <a:ext cx="2121713" cy="383457"/>
            <a:chOff x="6924675" y="4445476"/>
            <a:chExt cx="2121713" cy="383457"/>
          </a:xfrm>
        </p:grpSpPr>
        <p:sp>
          <p:nvSpPr>
            <p:cNvPr id="58" name="Rectangle 57"/>
            <p:cNvSpPr/>
            <p:nvPr/>
          </p:nvSpPr>
          <p:spPr>
            <a:xfrm>
              <a:off x="7143303" y="4521156"/>
              <a:ext cx="19030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Elastic material</a:t>
              </a:r>
              <a:endParaRPr lang="en-US" sz="1400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6924675" y="4445476"/>
              <a:ext cx="264319" cy="232569"/>
              <a:chOff x="6200775" y="4139406"/>
              <a:chExt cx="264319" cy="232569"/>
            </a:xfrm>
          </p:grpSpPr>
          <p:cxnSp>
            <p:nvCxnSpPr>
              <p:cNvPr id="67" name="Straight Connector 66"/>
              <p:cNvCxnSpPr/>
              <p:nvPr/>
            </p:nvCxnSpPr>
            <p:spPr bwMode="auto">
              <a:xfrm rot="5400000">
                <a:off x="6092825" y="4253706"/>
                <a:ext cx="2286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 bwMode="auto">
              <a:xfrm>
                <a:off x="6200775" y="4371975"/>
                <a:ext cx="26431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File: frame.inp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139" y="853180"/>
            <a:ext cx="383630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** History data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*STEP, PERTURBATION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10kN central load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*STATIC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*BOUNDARY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101, ENCASTRE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103, 2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*CLOAD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102, 2, -10.E3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*NODE PRINT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U,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RF,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*EL PRINT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**********************************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** OUTPUT FOR ABAQUS QA PURPOSES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**********************************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*EL FILE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S,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*NODE FILE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U, RF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*END STEP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2065867" y="3702755"/>
            <a:ext cx="5757333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5519739" y="965835"/>
            <a:ext cx="2976562" cy="1181095"/>
            <a:chOff x="5519739" y="2162175"/>
            <a:chExt cx="2976562" cy="1181095"/>
          </a:xfrm>
        </p:grpSpPr>
        <p:cxnSp>
          <p:nvCxnSpPr>
            <p:cNvPr id="10" name="Straight Connector 9"/>
            <p:cNvCxnSpPr/>
            <p:nvPr/>
          </p:nvCxnSpPr>
          <p:spPr bwMode="auto">
            <a:xfrm rot="5400000" flipH="1" flipV="1">
              <a:off x="5314951" y="2395538"/>
              <a:ext cx="1171575" cy="70485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5400000" flipH="1" flipV="1">
              <a:off x="6777040" y="2400295"/>
              <a:ext cx="1171575" cy="70485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243639" y="2166959"/>
              <a:ext cx="151923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5519739" y="3338534"/>
              <a:ext cx="151923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rot="16200000" flipV="1">
              <a:off x="6041239" y="2378865"/>
              <a:ext cx="1181095" cy="74771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rot="16200000" flipV="1">
              <a:off x="7498564" y="2378865"/>
              <a:ext cx="1181095" cy="74771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6977064" y="3333771"/>
              <a:ext cx="151923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5514971" y="961051"/>
            <a:ext cx="2976562" cy="1181095"/>
            <a:chOff x="5519739" y="2162175"/>
            <a:chExt cx="2976562" cy="1181095"/>
          </a:xfrm>
        </p:grpSpPr>
        <p:cxnSp>
          <p:nvCxnSpPr>
            <p:cNvPr id="18" name="Straight Connector 17"/>
            <p:cNvCxnSpPr/>
            <p:nvPr/>
          </p:nvCxnSpPr>
          <p:spPr bwMode="auto">
            <a:xfrm rot="5400000" flipH="1" flipV="1">
              <a:off x="5314951" y="2395538"/>
              <a:ext cx="1171575" cy="704850"/>
            </a:xfrm>
            <a:prstGeom prst="line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5400000" flipH="1" flipV="1">
              <a:off x="6777040" y="2400295"/>
              <a:ext cx="1171575" cy="704850"/>
            </a:xfrm>
            <a:prstGeom prst="line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6243639" y="2166959"/>
              <a:ext cx="1519237" cy="0"/>
            </a:xfrm>
            <a:prstGeom prst="line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5519739" y="3338534"/>
              <a:ext cx="1519237" cy="0"/>
            </a:xfrm>
            <a:prstGeom prst="line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rot="16200000" flipV="1">
              <a:off x="6041239" y="2378865"/>
              <a:ext cx="1181095" cy="747715"/>
            </a:xfrm>
            <a:prstGeom prst="line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rot="16200000" flipV="1">
              <a:off x="7498564" y="2378865"/>
              <a:ext cx="1181095" cy="747715"/>
            </a:xfrm>
            <a:prstGeom prst="line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6977064" y="3333771"/>
              <a:ext cx="1519237" cy="0"/>
            </a:xfrm>
            <a:prstGeom prst="line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5550696" y="3170043"/>
            <a:ext cx="1959051" cy="307777"/>
            <a:chOff x="5550696" y="3872983"/>
            <a:chExt cx="1959051" cy="307777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5550696" y="4029075"/>
              <a:ext cx="392906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Rectangle 32"/>
            <p:cNvSpPr/>
            <p:nvPr/>
          </p:nvSpPr>
          <p:spPr>
            <a:xfrm>
              <a:off x="5928865" y="3872983"/>
              <a:ext cx="15808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Truss element</a:t>
              </a:r>
              <a:endParaRPr lang="en-US" sz="14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302375" y="3417416"/>
            <a:ext cx="1795541" cy="384253"/>
            <a:chOff x="6302375" y="4120356"/>
            <a:chExt cx="1795541" cy="384253"/>
          </a:xfrm>
        </p:grpSpPr>
        <p:sp>
          <p:nvSpPr>
            <p:cNvPr id="35" name="Rectangle 34"/>
            <p:cNvSpPr/>
            <p:nvPr/>
          </p:nvSpPr>
          <p:spPr>
            <a:xfrm>
              <a:off x="6517034" y="4196832"/>
              <a:ext cx="15808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Solid section</a:t>
              </a:r>
              <a:endParaRPr lang="en-US" sz="1400" dirty="0"/>
            </a:p>
          </p:txBody>
        </p:sp>
        <p:grpSp>
          <p:nvGrpSpPr>
            <p:cNvPr id="36" name="Group 64"/>
            <p:cNvGrpSpPr/>
            <p:nvPr/>
          </p:nvGrpSpPr>
          <p:grpSpPr>
            <a:xfrm>
              <a:off x="6302375" y="4120356"/>
              <a:ext cx="264319" cy="232569"/>
              <a:chOff x="6200775" y="4139406"/>
              <a:chExt cx="264319" cy="232569"/>
            </a:xfrm>
          </p:grpSpPr>
          <p:cxnSp>
            <p:nvCxnSpPr>
              <p:cNvPr id="37" name="Straight Connector 36"/>
              <p:cNvCxnSpPr/>
              <p:nvPr/>
            </p:nvCxnSpPr>
            <p:spPr bwMode="auto">
              <a:xfrm rot="5400000">
                <a:off x="6092825" y="4253706"/>
                <a:ext cx="2286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6200775" y="4371975"/>
                <a:ext cx="26431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9" name="Group 38"/>
          <p:cNvGrpSpPr/>
          <p:nvPr/>
        </p:nvGrpSpPr>
        <p:grpSpPr>
          <a:xfrm>
            <a:off x="6924675" y="3742536"/>
            <a:ext cx="2121713" cy="383457"/>
            <a:chOff x="6924675" y="4445476"/>
            <a:chExt cx="2121713" cy="383457"/>
          </a:xfrm>
        </p:grpSpPr>
        <p:sp>
          <p:nvSpPr>
            <p:cNvPr id="40" name="Rectangle 39"/>
            <p:cNvSpPr/>
            <p:nvPr/>
          </p:nvSpPr>
          <p:spPr>
            <a:xfrm>
              <a:off x="7143303" y="4521156"/>
              <a:ext cx="19030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Elastic material</a:t>
              </a:r>
              <a:endParaRPr lang="en-US" sz="1400" dirty="0"/>
            </a:p>
          </p:txBody>
        </p:sp>
        <p:grpSp>
          <p:nvGrpSpPr>
            <p:cNvPr id="41" name="Group 65"/>
            <p:cNvGrpSpPr/>
            <p:nvPr/>
          </p:nvGrpSpPr>
          <p:grpSpPr>
            <a:xfrm>
              <a:off x="6924675" y="4445476"/>
              <a:ext cx="264319" cy="232569"/>
              <a:chOff x="6200775" y="4139406"/>
              <a:chExt cx="264319" cy="232569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 rot="5400000">
                <a:off x="6092825" y="4253706"/>
                <a:ext cx="2286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6200775" y="4371975"/>
                <a:ext cx="26431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69" name="Group 68"/>
          <p:cNvGrpSpPr/>
          <p:nvPr/>
        </p:nvGrpSpPr>
        <p:grpSpPr>
          <a:xfrm>
            <a:off x="5402580" y="1988820"/>
            <a:ext cx="3144984" cy="352578"/>
            <a:chOff x="5402580" y="1988820"/>
            <a:chExt cx="3144984" cy="352578"/>
          </a:xfrm>
        </p:grpSpPr>
        <p:sp>
          <p:nvSpPr>
            <p:cNvPr id="57" name="Right Triangle 56"/>
            <p:cNvSpPr/>
            <p:nvPr/>
          </p:nvSpPr>
          <p:spPr bwMode="auto">
            <a:xfrm>
              <a:off x="5402580" y="1988820"/>
              <a:ext cx="297180" cy="297180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8379619" y="2133600"/>
              <a:ext cx="167945" cy="207798"/>
              <a:chOff x="8382000" y="2133600"/>
              <a:chExt cx="167945" cy="207798"/>
            </a:xfrm>
          </p:grpSpPr>
          <p:sp>
            <p:nvSpPr>
              <p:cNvPr id="58" name="Isosceles Triangle 57"/>
              <p:cNvSpPr/>
              <p:nvPr/>
            </p:nvSpPr>
            <p:spPr bwMode="auto">
              <a:xfrm>
                <a:off x="8382000" y="2133600"/>
                <a:ext cx="167945" cy="14478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8397081" y="2281073"/>
                <a:ext cx="60325" cy="60325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 bwMode="auto">
              <a:xfrm>
                <a:off x="8475663" y="2281074"/>
                <a:ext cx="57944" cy="57944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7009608" y="2129632"/>
            <a:ext cx="781802" cy="633413"/>
            <a:chOff x="7009608" y="2129632"/>
            <a:chExt cx="781802" cy="633413"/>
          </a:xfrm>
        </p:grpSpPr>
        <p:cxnSp>
          <p:nvCxnSpPr>
            <p:cNvPr id="49" name="Straight Arrow Connector 48"/>
            <p:cNvCxnSpPr/>
            <p:nvPr/>
          </p:nvCxnSpPr>
          <p:spPr bwMode="auto">
            <a:xfrm rot="5400000">
              <a:off x="6693695" y="2445545"/>
              <a:ext cx="633413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0" name="Rectangle 69"/>
            <p:cNvSpPr/>
            <p:nvPr/>
          </p:nvSpPr>
          <p:spPr>
            <a:xfrm>
              <a:off x="7069738" y="2379940"/>
              <a:ext cx="7216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CLOAD</a:t>
              </a:r>
              <a:endParaRPr lang="en-US" sz="1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507831" y="930116"/>
            <a:ext cx="2995613" cy="1254918"/>
            <a:chOff x="5507831" y="2126456"/>
            <a:chExt cx="2995613" cy="1254918"/>
          </a:xfrm>
        </p:grpSpPr>
        <p:sp>
          <p:nvSpPr>
            <p:cNvPr id="73" name="Oval 72"/>
            <p:cNvSpPr/>
            <p:nvPr/>
          </p:nvSpPr>
          <p:spPr bwMode="auto">
            <a:xfrm>
              <a:off x="5507831" y="3293269"/>
              <a:ext cx="85725" cy="85725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6967537" y="3293263"/>
              <a:ext cx="85725" cy="85725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8417719" y="3295649"/>
              <a:ext cx="85725" cy="85725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6212680" y="2126456"/>
              <a:ext cx="85725" cy="85725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677146" y="2128840"/>
              <a:ext cx="85725" cy="85725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933754" y="2815707"/>
            <a:ext cx="2225289" cy="522334"/>
            <a:chOff x="4940898" y="2815707"/>
            <a:chExt cx="2225289" cy="522334"/>
          </a:xfrm>
        </p:grpSpPr>
        <p:sp>
          <p:nvSpPr>
            <p:cNvPr id="78" name="Rectangle 77"/>
            <p:cNvSpPr/>
            <p:nvPr/>
          </p:nvSpPr>
          <p:spPr>
            <a:xfrm>
              <a:off x="4940898" y="2815707"/>
              <a:ext cx="22252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PERTURBATION STATIC</a:t>
              </a:r>
              <a:endParaRPr lang="en-US" sz="1400" b="1" dirty="0"/>
            </a:p>
          </p:txBody>
        </p:sp>
        <p:cxnSp>
          <p:nvCxnSpPr>
            <p:cNvPr id="79" name="Straight Connector 78"/>
            <p:cNvCxnSpPr/>
            <p:nvPr/>
          </p:nvCxnSpPr>
          <p:spPr bwMode="auto">
            <a:xfrm rot="5400000">
              <a:off x="5060950" y="3219772"/>
              <a:ext cx="2286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5168900" y="3338041"/>
              <a:ext cx="26431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File: frame.inp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475" y="651050"/>
            <a:ext cx="5075414" cy="6116637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*HEADING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Two-dimensional overhead hoist frame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SI units (kg, m, s, N)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1-axis horizontal, 2-axis vertical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*PREPRINT, ECHO=YES, MODEL=YES, HISTORY=YES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** Model definition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*NODE, NSET=NALL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101, 0.,  0.,    0.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102, 1.,  0.,    0.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103, 2.,  0.,    0.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104, 0.5, 0.866, 0.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105, 1.5, 0.866, 0.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*ELEMENT, TYPE=T2D2, ELSET=FRAME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11, 101, 102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12, 102, 103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13, 101, 104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14, 102, 104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15, 102, 105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16, 103, 105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17, 104, 105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*SOLID SECTION, ELSET=FRAME, MATERIAL=STEEL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** diameter = 5mm --&gt; area = 1.963E-5 m^2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1.963E-5,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*MATERIAL, NAME=STEEL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*ELASTIC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200.E9, 0.3</a:t>
            </a:r>
          </a:p>
          <a:p>
            <a:pPr>
              <a:spcBef>
                <a:spcPts val="0"/>
              </a:spcBef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3333" y="853180"/>
            <a:ext cx="383630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** History data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*STEP, PERTURBATION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10kN central load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*STATIC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*BOUNDARY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101, ENCASTRE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103, 2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*CLOAD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102, 2, -10.E3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*NODE PRINT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RF,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*EL PRINT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**********************************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** OUTPUT FOR ABAQUS QA PURPOSES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**********************************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*EL FILE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*NODE FILE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U, RF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*END STEP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2065867" y="3702755"/>
            <a:ext cx="5757333" cy="158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591344"/>
            <a:ext cx="8909050" cy="5873750"/>
          </a:xfrm>
        </p:spPr>
        <p:txBody>
          <a:bodyPr/>
          <a:lstStyle/>
          <a:p>
            <a:r>
              <a:rPr lang="en-US" dirty="0" smtClean="0"/>
              <a:t>Model data section</a:t>
            </a:r>
          </a:p>
          <a:p>
            <a:pPr lvl="1"/>
            <a:r>
              <a:rPr lang="en-US" dirty="0" smtClean="0"/>
              <a:t>Information required to define the structure being analyzed</a:t>
            </a:r>
          </a:p>
          <a:p>
            <a:r>
              <a:rPr lang="en-US" dirty="0" smtClean="0"/>
              <a:t>History data section</a:t>
            </a:r>
          </a:p>
          <a:p>
            <a:pPr lvl="1"/>
            <a:r>
              <a:rPr lang="en-US" dirty="0" smtClean="0"/>
              <a:t>Type of simulation (static, dynamics, etc)</a:t>
            </a:r>
          </a:p>
          <a:p>
            <a:pPr lvl="1"/>
            <a:r>
              <a:rPr lang="en-US" dirty="0" smtClean="0"/>
              <a:t>The sequence of loading or events for which the response of the structure is required</a:t>
            </a:r>
          </a:p>
          <a:p>
            <a:pPr lvl="1"/>
            <a:r>
              <a:rPr lang="en-US" dirty="0" smtClean="0"/>
              <a:t>Divided into a sequence of steps</a:t>
            </a:r>
          </a:p>
          <a:p>
            <a:pPr lvl="1"/>
            <a:r>
              <a:rPr lang="en-US" dirty="0" smtClean="0"/>
              <a:t>Output request</a:t>
            </a:r>
          </a:p>
          <a:p>
            <a:r>
              <a:rPr lang="en-US" dirty="0" smtClean="0"/>
              <a:t>Input file</a:t>
            </a:r>
          </a:p>
          <a:p>
            <a:pPr lvl="1"/>
            <a:r>
              <a:rPr lang="en-US" dirty="0" smtClean="0"/>
              <a:t>Composed of a number of option blocks (describing a part of the model) </a:t>
            </a:r>
          </a:p>
          <a:p>
            <a:pPr lvl="1"/>
            <a:r>
              <a:rPr lang="en-US" dirty="0" smtClean="0"/>
              <a:t>Each option block begins with a keyword line (starting with *), which is usually followed by one or more data lines.</a:t>
            </a:r>
          </a:p>
          <a:p>
            <a:pPr lvl="1"/>
            <a:r>
              <a:rPr lang="en-US" dirty="0" smtClean="0"/>
              <a:t>Description for the data lines (starting with **)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Input File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line</a:t>
            </a:r>
          </a:p>
          <a:p>
            <a:pPr lvl="1"/>
            <a:r>
              <a:rPr lang="en-US" dirty="0" smtClean="0"/>
              <a:t>*ELEMENT, TYPE = T2D2, ELSET = FRAME</a:t>
            </a:r>
          </a:p>
          <a:p>
            <a:pPr lvl="2"/>
            <a:r>
              <a:rPr lang="en-US" dirty="0" smtClean="0"/>
              <a:t>Element set FRAME is 2-dimensional truss element</a:t>
            </a:r>
          </a:p>
          <a:p>
            <a:pPr lvl="1"/>
            <a:r>
              <a:rPr lang="en-US" dirty="0" smtClean="0"/>
              <a:t>*NODE, NSET=PART1</a:t>
            </a:r>
          </a:p>
          <a:p>
            <a:pPr lvl="2"/>
            <a:r>
              <a:rPr lang="en-US" dirty="0" smtClean="0"/>
              <a:t>All nodes below belong to a set PART1</a:t>
            </a:r>
          </a:p>
          <a:p>
            <a:pPr lvl="1"/>
            <a:r>
              <a:rPr lang="en-US" dirty="0" smtClean="0"/>
              <a:t>*ELEMENT, TYPE = T2D2,</a:t>
            </a:r>
          </a:p>
          <a:p>
            <a:pPr lvl="1">
              <a:buNone/>
            </a:pPr>
            <a:r>
              <a:rPr lang="en-US" dirty="0" smtClean="0"/>
              <a:t>	ELSET = FRAME</a:t>
            </a:r>
          </a:p>
          <a:p>
            <a:pPr lvl="2"/>
            <a:r>
              <a:rPr lang="en-US" dirty="0" smtClean="0"/>
              <a:t>Maximum 256 characters per line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Input File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spcBef>
                <a:spcPts val="0"/>
              </a:spcBef>
              <a:buNone/>
            </a:pPr>
            <a:r>
              <a:rPr lang="en-US" dirty="0" smtClean="0"/>
              <a:t>Data line - Keyword line usually followed by data lines</a:t>
            </a:r>
          </a:p>
          <a:p>
            <a:pPr lvl="2">
              <a:spcBef>
                <a:spcPts val="0"/>
              </a:spcBef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</a:rPr>
              <a:t>*NODE</a:t>
            </a:r>
          </a:p>
          <a:p>
            <a:pPr lvl="2">
              <a:spcBef>
                <a:spcPts val="0"/>
              </a:spcBef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</a:rPr>
              <a:t>101, 0., 0., 0.</a:t>
            </a:r>
          </a:p>
          <a:p>
            <a:pPr lvl="2">
              <a:spcBef>
                <a:spcPts val="0"/>
              </a:spcBef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</a:rPr>
              <a:t>102, 1., 0., 0.</a:t>
            </a:r>
          </a:p>
          <a:p>
            <a:pPr lvl="2">
              <a:spcBef>
                <a:spcPts val="0"/>
              </a:spcBef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</a:rPr>
              <a:t>103, 2., 0., 0.</a:t>
            </a:r>
          </a:p>
          <a:p>
            <a:pPr lvl="2">
              <a:spcBef>
                <a:spcPts val="0"/>
              </a:spcBef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</a:rPr>
              <a:t>104, 0.5, 0.866, 0.</a:t>
            </a:r>
          </a:p>
          <a:p>
            <a:pPr lvl="2">
              <a:spcBef>
                <a:spcPts val="0"/>
              </a:spcBef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</a:rPr>
              <a:t>105, 1.5, 0.866, 0.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750218" y="5439943"/>
            <a:ext cx="162438" cy="16243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516182" y="5439931"/>
            <a:ext cx="162438" cy="16243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264100" y="5444453"/>
            <a:ext cx="162438" cy="16243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085821" y="3228975"/>
            <a:ext cx="162438" cy="16243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860804" y="3233492"/>
            <a:ext cx="162438" cy="16243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5348" y="556605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101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939504" y="5582722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102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682704" y="557557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103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2489324" y="296281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104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261098" y="296303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105</a:t>
            </a:r>
            <a:endParaRPr lang="en-US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_MyCla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A_MyClass</Template>
  <TotalTime>26016</TotalTime>
  <Words>1519</Words>
  <Application>Microsoft Office PowerPoint</Application>
  <PresentationFormat>화면 슬라이드 쇼(4:3)</PresentationFormat>
  <Paragraphs>331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Arial</vt:lpstr>
      <vt:lpstr>Comic Sans MS</vt:lpstr>
      <vt:lpstr>Courier New</vt:lpstr>
      <vt:lpstr>Calibri</vt:lpstr>
      <vt:lpstr>A_MyClass</vt:lpstr>
      <vt:lpstr>Tutorial 2:   Abaqus with Analysis Input File</vt:lpstr>
      <vt:lpstr>Abaqus Basics</vt:lpstr>
      <vt:lpstr>Why do I go with input files?</vt:lpstr>
      <vt:lpstr>Input File: frame.inp</vt:lpstr>
      <vt:lpstr>Input File: frame.inp</vt:lpstr>
      <vt:lpstr>Input File: frame.inp</vt:lpstr>
      <vt:lpstr>Format of Input File</vt:lpstr>
      <vt:lpstr>Format of Input File cont.</vt:lpstr>
      <vt:lpstr>Format of Input File cont.</vt:lpstr>
      <vt:lpstr>Format of Input File cont.</vt:lpstr>
      <vt:lpstr>Format of Input File cont.</vt:lpstr>
      <vt:lpstr>Format of Input File cont.</vt:lpstr>
      <vt:lpstr>Format of Input File cont.</vt:lpstr>
      <vt:lpstr>Format of Input File cont.</vt:lpstr>
      <vt:lpstr>Format of Input File cont.</vt:lpstr>
      <vt:lpstr>Modifying Input File</vt:lpstr>
      <vt:lpstr>Modifying Input File (Made by ABAQUS)</vt:lpstr>
      <vt:lpstr>Run ABAQUS</vt:lpstr>
      <vt:lpstr>Run ABAQUS</vt:lpstr>
      <vt:lpstr>Run ABAQUS</vt:lpstr>
      <vt:lpstr>Batch 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Nam-Ho Kim</dc:creator>
  <cp:lastModifiedBy>Chanyoung</cp:lastModifiedBy>
  <cp:revision>667</cp:revision>
  <dcterms:created xsi:type="dcterms:W3CDTF">2008-06-19T01:15:29Z</dcterms:created>
  <dcterms:modified xsi:type="dcterms:W3CDTF">2012-02-04T23:27:52Z</dcterms:modified>
</cp:coreProperties>
</file>