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6"/>
  </p:notesMasterIdLst>
  <p:sldIdLst>
    <p:sldId id="256" r:id="rId4"/>
    <p:sldId id="261" r:id="rId5"/>
    <p:sldId id="272" r:id="rId6"/>
    <p:sldId id="268" r:id="rId7"/>
    <p:sldId id="265" r:id="rId8"/>
    <p:sldId id="269" r:id="rId9"/>
    <p:sldId id="266" r:id="rId10"/>
    <p:sldId id="267" r:id="rId11"/>
    <p:sldId id="271" r:id="rId12"/>
    <p:sldId id="273" r:id="rId13"/>
    <p:sldId id="274" r:id="rId14"/>
    <p:sldId id="264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58" y="62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411760" y="1994195"/>
            <a:ext cx="5220072" cy="1080120"/>
          </a:xfrm>
        </p:spPr>
        <p:txBody>
          <a:bodyPr/>
          <a:lstStyle/>
          <a:p>
            <a:pPr lvl="0"/>
            <a:r>
              <a:rPr lang="zh-TW" altLang="en-US" dirty="0">
                <a:ea typeface="맑은 고딕" pitchFamily="50" charset="-127"/>
              </a:rPr>
              <a:t>資料相似度</a:t>
            </a:r>
            <a:r>
              <a:rPr lang="en-US" altLang="zh-TW" dirty="0">
                <a:ea typeface="맑은 고딕" pitchFamily="50" charset="-127"/>
              </a:rPr>
              <a:t>&amp;</a:t>
            </a:r>
            <a:r>
              <a:rPr lang="zh-TW" altLang="en-US" dirty="0">
                <a:ea typeface="맑은 고딕" pitchFamily="50" charset="-127"/>
              </a:rPr>
              <a:t>正規化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3438128" y="3012140"/>
            <a:ext cx="2267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  <a:cs typeface="Arial" pitchFamily="34" charset="0"/>
              </a:rPr>
              <a:t>蔡沐霖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D2AE498C-7C1C-4610-B151-90764D1138F3}"/>
              </a:ext>
            </a:extLst>
          </p:cNvPr>
          <p:cNvSpPr/>
          <p:nvPr/>
        </p:nvSpPr>
        <p:spPr>
          <a:xfrm>
            <a:off x="2267744" y="483518"/>
            <a:ext cx="64624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err="1">
                <a:solidFill>
                  <a:schemeClr val="accent1">
                    <a:lumMod val="10000"/>
                  </a:schemeClr>
                </a:solidFill>
                <a:latin typeface="Consolas" panose="020B0609020204030204" pitchFamily="49" charset="0"/>
              </a:rPr>
              <a:t>Normorlize</a:t>
            </a:r>
            <a:r>
              <a:rPr lang="en-US" altLang="zh-TW" b="1" dirty="0">
                <a:solidFill>
                  <a:schemeClr val="accent1">
                    <a:lumMod val="1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zh-TW" altLang="en-US" b="1" dirty="0">
                <a:solidFill>
                  <a:schemeClr val="accent1">
                    <a:lumMod val="10000"/>
                  </a:schemeClr>
                </a:solidFill>
                <a:latin typeface="Consolas" panose="020B0609020204030204" pitchFamily="49" charset="0"/>
              </a:rPr>
              <a:t>正規化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pip install </a:t>
            </a:r>
            <a:r>
              <a:rPr lang="en-US" altLang="zh-TW" dirty="0" err="1">
                <a:latin typeface="Consolas" panose="020B0609020204030204" pitchFamily="49" charset="0"/>
              </a:rPr>
              <a:t>scikit</a:t>
            </a:r>
            <a:r>
              <a:rPr lang="en-US" altLang="zh-TW" dirty="0">
                <a:latin typeface="Consolas" panose="020B0609020204030204" pitchFamily="49" charset="0"/>
              </a:rPr>
              <a:t>-learn  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pip install pa</a:t>
            </a:r>
            <a:r>
              <a:rPr lang="en-US" altLang="zh-TW" dirty="0">
                <a:solidFill>
                  <a:schemeClr val="accent1">
                    <a:lumMod val="10000"/>
                  </a:schemeClr>
                </a:solidFill>
                <a:latin typeface="Consolas" panose="020B0609020204030204" pitchFamily="49" charset="0"/>
              </a:rPr>
              <a:t>nda</a:t>
            </a:r>
            <a:r>
              <a:rPr lang="en-US" altLang="zh-TW" dirty="0">
                <a:latin typeface="Consolas" panose="020B0609020204030204" pitchFamily="49" charset="0"/>
              </a:rPr>
              <a:t>s </a:t>
            </a: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chemeClr val="accent1">
                    <a:lumMod val="10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altLang="zh-TW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sklearn.preprocessing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accent1">
                    <a:lumMod val="10000"/>
                  </a:schemeClr>
                </a:solidFill>
                <a:latin typeface="Consolas" panose="020B0609020204030204" pitchFamily="49" charset="0"/>
              </a:rPr>
              <a:t>import </a:t>
            </a:r>
            <a:r>
              <a:rPr lang="en-US" altLang="zh-TW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StandardScaler</a:t>
            </a:r>
            <a:endParaRPr lang="en-US" altLang="zh-TW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chemeClr val="accent1">
                    <a:lumMod val="10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altLang="zh-TW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sklearn.preprocessing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accent1">
                    <a:lumMod val="10000"/>
                  </a:schemeClr>
                </a:solidFill>
                <a:latin typeface="Consolas" panose="020B0609020204030204" pitchFamily="49" charset="0"/>
              </a:rPr>
              <a:t>import </a:t>
            </a:r>
            <a:r>
              <a:rPr lang="en-US" altLang="zh-TW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MinMaxScaler</a:t>
            </a:r>
            <a:endParaRPr lang="en-US" altLang="zh-TW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chemeClr val="accent1">
                    <a:lumMod val="10000"/>
                  </a:schemeClr>
                </a:solidFill>
                <a:latin typeface="Consolas" panose="020B0609020204030204" pitchFamily="49" charset="0"/>
              </a:rPr>
              <a:t>import pandas as pd</a:t>
            </a:r>
            <a:endParaRPr lang="en-US" altLang="zh-TW" dirty="0">
              <a:latin typeface="Consolas" panose="020B0609020204030204" pitchFamily="49" charset="0"/>
            </a:endParaRP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endParaRPr lang="en-US" altLang="zh-TW" b="0" dirty="0"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StandardScaler</a:t>
            </a:r>
            <a:r>
              <a:rPr lang="zh-TW" altLang="en-US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 平均值 </a:t>
            </a:r>
            <a:r>
              <a:rPr lang="en-US" altLang="zh-TW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&amp;</a:t>
            </a:r>
            <a:r>
              <a:rPr lang="zh-TW" altLang="en-US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 變異數標準化</a:t>
            </a:r>
            <a:endParaRPr lang="en-US" altLang="zh-TW" b="1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MinMaxScaler</a:t>
            </a:r>
            <a:r>
              <a:rPr lang="zh-TW" altLang="en-US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   最小最大值標準化</a:t>
            </a:r>
            <a:endParaRPr lang="en-US" altLang="zh-TW" b="1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882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1149AC29-7DD4-4E60-B0E0-9DFC18343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3541570"/>
            <a:ext cx="4253674" cy="125028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0D7845B-0EDC-4E93-AA00-BC865EF21BCA}"/>
              </a:ext>
            </a:extLst>
          </p:cNvPr>
          <p:cNvSpPr/>
          <p:nvPr/>
        </p:nvSpPr>
        <p:spPr>
          <a:xfrm>
            <a:off x="2195736" y="2949956"/>
            <a:ext cx="3677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MinMaxScaler</a:t>
            </a:r>
            <a:r>
              <a:rPr lang="zh-TW" alt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 最小最大值標準化</a:t>
            </a:r>
            <a:endParaRPr lang="en-US" altLang="zh-TW" b="1" dirty="0">
              <a:solidFill>
                <a:srgbClr val="569CD6"/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 descr="deviation.png">
            <a:extLst>
              <a:ext uri="{FF2B5EF4-FFF2-40B4-BE49-F238E27FC236}">
                <a16:creationId xmlns:a16="http://schemas.microsoft.com/office/drawing/2014/main" id="{1ECB8531-3FD8-4278-9FED-C2053AAF9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919292"/>
            <a:ext cx="3677610" cy="1838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779BD5E-57AE-42F6-BC1F-1FB5FC9A514A}"/>
              </a:ext>
            </a:extLst>
          </p:cNvPr>
          <p:cNvSpPr/>
          <p:nvPr/>
        </p:nvSpPr>
        <p:spPr>
          <a:xfrm>
            <a:off x="2210727" y="358101"/>
            <a:ext cx="5760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StandardScaler</a:t>
            </a:r>
            <a:r>
              <a:rPr lang="zh-TW" alt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 平均值 </a:t>
            </a:r>
            <a:r>
              <a:rPr lang="en-US" altLang="zh-TW" b="1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zh-TW" alt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 變異數標準化</a:t>
            </a:r>
            <a:endParaRPr lang="en-US" altLang="zh-TW" b="1" dirty="0">
              <a:solidFill>
                <a:srgbClr val="569CD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850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PPT </a:t>
            </a:r>
            <a:r>
              <a:rPr lang="zh-TW" altLang="en-US" dirty="0"/>
              <a:t>結束</a:t>
            </a:r>
            <a:endParaRPr lang="ko-KR" altLang="en-US" dirty="0"/>
          </a:p>
        </p:txBody>
      </p:sp>
      <p:sp>
        <p:nvSpPr>
          <p:cNvPr id="4" name="Freeform 3"/>
          <p:cNvSpPr/>
          <p:nvPr/>
        </p:nvSpPr>
        <p:spPr>
          <a:xfrm>
            <a:off x="6300192" y="2703954"/>
            <a:ext cx="624548" cy="50405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D2AE498C-7C1C-4610-B151-90764D1138F3}"/>
              </a:ext>
            </a:extLst>
          </p:cNvPr>
          <p:cNvSpPr/>
          <p:nvPr/>
        </p:nvSpPr>
        <p:spPr>
          <a:xfrm>
            <a:off x="2286000" y="555526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b="1" dirty="0">
                <a:solidFill>
                  <a:schemeClr val="accent1">
                    <a:lumMod val="10000"/>
                  </a:schemeClr>
                </a:solidFill>
                <a:latin typeface="Consolas" panose="020B0609020204030204" pitchFamily="49" charset="0"/>
              </a:rPr>
              <a:t>相似度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err="1">
                <a:latin typeface="Consolas" panose="020B0609020204030204" pitchFamily="49" charset="0"/>
              </a:rPr>
              <a:t>pipenv</a:t>
            </a:r>
            <a:r>
              <a:rPr lang="en-US" altLang="zh-TW" dirty="0">
                <a:latin typeface="Consolas" panose="020B0609020204030204" pitchFamily="49" charset="0"/>
              </a:rPr>
              <a:t> install </a:t>
            </a:r>
            <a:r>
              <a:rPr lang="en-US" altLang="zh-TW" dirty="0" err="1">
                <a:latin typeface="Consolas" panose="020B0609020204030204" pitchFamily="49" charset="0"/>
              </a:rPr>
              <a:t>scipy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from </a:t>
            </a:r>
            <a:r>
              <a:rPr lang="en-US" altLang="zh-TW" dirty="0" err="1">
                <a:latin typeface="Consolas" panose="020B0609020204030204" pitchFamily="49" charset="0"/>
              </a:rPr>
              <a:t>scipy</a:t>
            </a:r>
            <a:r>
              <a:rPr lang="en-US" altLang="zh-TW" dirty="0">
                <a:latin typeface="Consolas" panose="020B0609020204030204" pitchFamily="49" charset="0"/>
              </a:rPr>
              <a:t> import spatial</a:t>
            </a:r>
          </a:p>
          <a:p>
            <a:endParaRPr lang="en-US" altLang="zh-TW" b="0" dirty="0"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Euclidean Distance </a:t>
            </a:r>
            <a:r>
              <a:rPr lang="zh-TW" altLang="en-US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歐式距離</a:t>
            </a:r>
            <a:endParaRPr lang="en-US" altLang="zh-TW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Minkowski</a:t>
            </a:r>
            <a:r>
              <a:rPr lang="en-US" altLang="zh-TW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 Distance </a:t>
            </a:r>
            <a:r>
              <a:rPr lang="zh-TW" altLang="en-US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明氏距離</a:t>
            </a:r>
            <a:endParaRPr lang="en-US" altLang="zh-TW" b="1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Manhattan Distance </a:t>
            </a:r>
            <a:r>
              <a:rPr lang="zh-TW" altLang="en-US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曼哈頓距離</a:t>
            </a:r>
            <a:endParaRPr lang="zh-TW" alt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Chebyshev distance</a:t>
            </a:r>
            <a:r>
              <a:rPr lang="zh-TW" altLang="en-US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 切比雪夫距離</a:t>
            </a:r>
            <a:endParaRPr lang="zh-TW" alt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Consine</a:t>
            </a:r>
            <a:r>
              <a:rPr lang="en-US" altLang="zh-TW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 Distance</a:t>
            </a:r>
            <a:endParaRPr lang="en-US" altLang="zh-TW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Jaccard Distance </a:t>
            </a:r>
            <a:r>
              <a:rPr lang="zh-TW" altLang="en-US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雅卡爾指數</a:t>
            </a:r>
            <a:endParaRPr lang="en-US" altLang="zh-TW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r>
              <a:rPr lang="zh-TW" altLang="en-US" b="1" dirty="0">
                <a:solidFill>
                  <a:schemeClr val="accent1">
                    <a:lumMod val="10000"/>
                  </a:schemeClr>
                </a:solidFill>
                <a:latin typeface="Consolas" panose="020B0609020204030204" pitchFamily="49" charset="0"/>
              </a:rPr>
              <a:t>距離越短 ←→ 相似度高</a:t>
            </a:r>
            <a:endParaRPr lang="en-US" altLang="zh-TW" b="1" dirty="0">
              <a:solidFill>
                <a:schemeClr val="accent1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D2AE498C-7C1C-4610-B151-90764D1138F3}"/>
              </a:ext>
            </a:extLst>
          </p:cNvPr>
          <p:cNvSpPr/>
          <p:nvPr/>
        </p:nvSpPr>
        <p:spPr>
          <a:xfrm>
            <a:off x="2286000" y="195486"/>
            <a:ext cx="4572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Euclidean Distance </a:t>
            </a:r>
            <a:r>
              <a:rPr lang="zh-TW" altLang="en-US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歐式距離</a:t>
            </a:r>
            <a:endParaRPr lang="en-US" altLang="zh-TW" b="1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zh-TW" dirty="0" err="1">
                <a:solidFill>
                  <a:srgbClr val="6A9955"/>
                </a:solidFill>
                <a:latin typeface="Consolas" panose="020B0609020204030204" pitchFamily="49" charset="0"/>
              </a:rPr>
              <a:t>spatial.distance.euclidean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6A9955"/>
                </a:solidFill>
                <a:latin typeface="Consolas" panose="020B0609020204030204" pitchFamily="49" charset="0"/>
              </a:rPr>
              <a:t>a,b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endParaRPr lang="en-US" altLang="zh-TW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Minkowski</a:t>
            </a:r>
            <a:r>
              <a:rPr lang="en-US" altLang="zh-TW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 Distance </a:t>
            </a:r>
            <a:r>
              <a:rPr lang="zh-TW" altLang="en-US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明氏距離</a:t>
            </a:r>
            <a:endParaRPr lang="en-US" altLang="zh-TW" b="1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zh-TW" dirty="0" err="1">
                <a:solidFill>
                  <a:srgbClr val="6A9955"/>
                </a:solidFill>
                <a:latin typeface="Consolas" panose="020B0609020204030204" pitchFamily="49" charset="0"/>
              </a:rPr>
              <a:t>spatial.distance.cityblock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6A9955"/>
                </a:solidFill>
                <a:latin typeface="Consolas" panose="020B0609020204030204" pitchFamily="49" charset="0"/>
              </a:rPr>
              <a:t>a,b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b="1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Manhattan Distance </a:t>
            </a:r>
            <a:r>
              <a:rPr lang="zh-TW" altLang="en-US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曼哈頓距離</a:t>
            </a:r>
            <a:endParaRPr lang="en-US" altLang="zh-TW" b="1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zh-TW" dirty="0" err="1">
                <a:solidFill>
                  <a:srgbClr val="6A9955"/>
                </a:solidFill>
                <a:latin typeface="Consolas" panose="020B0609020204030204" pitchFamily="49" charset="0"/>
              </a:rPr>
              <a:t>spatial.distance.minkowski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6A9955"/>
                </a:solidFill>
                <a:latin typeface="Consolas" panose="020B0609020204030204" pitchFamily="49" charset="0"/>
              </a:rPr>
              <a:t>a,b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</a:p>
          <a:p>
            <a:endParaRPr lang="zh-TW" alt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Chebyshev distance</a:t>
            </a:r>
            <a:r>
              <a:rPr lang="zh-TW" altLang="en-US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 切比雪夫距離</a:t>
            </a:r>
            <a:endParaRPr lang="en-US" altLang="zh-TW" b="1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zh-TW" dirty="0" err="1">
                <a:solidFill>
                  <a:srgbClr val="6A9955"/>
                </a:solidFill>
                <a:latin typeface="Consolas" panose="020B0609020204030204" pitchFamily="49" charset="0"/>
              </a:rPr>
              <a:t>spatial.distance.chebyshev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(a, 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Consine</a:t>
            </a:r>
            <a:r>
              <a:rPr lang="en-US" altLang="zh-TW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 Distance</a:t>
            </a:r>
          </a:p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zh-TW" dirty="0" err="1">
                <a:solidFill>
                  <a:srgbClr val="6A9955"/>
                </a:solidFill>
                <a:latin typeface="Consolas" panose="020B0609020204030204" pitchFamily="49" charset="0"/>
              </a:rPr>
              <a:t>spatial.distance.cosine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(a, 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Jaccard Distance </a:t>
            </a:r>
            <a:r>
              <a:rPr lang="zh-TW" altLang="en-US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雅卡爾指數</a:t>
            </a:r>
            <a:endParaRPr lang="en-US" altLang="zh-TW" b="1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zh-TW" dirty="0" err="1">
                <a:solidFill>
                  <a:srgbClr val="6A9955"/>
                </a:solidFill>
                <a:latin typeface="Consolas" panose="020B0609020204030204" pitchFamily="49" charset="0"/>
              </a:rPr>
              <a:t>spatial.distance.jaccard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(a, b)</a:t>
            </a:r>
          </a:p>
          <a:p>
            <a:endParaRPr lang="en-US" altLang="zh-TW" b="1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690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7C7DDBD-576F-41C8-9FF6-080FC996E3AE}"/>
              </a:ext>
            </a:extLst>
          </p:cNvPr>
          <p:cNvSpPr/>
          <p:nvPr/>
        </p:nvSpPr>
        <p:spPr>
          <a:xfrm>
            <a:off x="3347864" y="627534"/>
            <a:ext cx="3514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569CD6"/>
                </a:solidFill>
                <a:latin typeface="Consolas" panose="020B0609020204030204" pitchFamily="49" charset="0"/>
              </a:rPr>
              <a:t>Euclidean Distance </a:t>
            </a:r>
            <a:r>
              <a:rPr lang="zh-TW" alt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歐式距離</a:t>
            </a: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DA6BE9C-2D58-4743-A71C-4F08F2BFFD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b="5073"/>
          <a:stretch/>
        </p:blipFill>
        <p:spPr>
          <a:xfrm>
            <a:off x="2627784" y="1131590"/>
            <a:ext cx="5591955" cy="134741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553A3B5-7D69-481D-8A7E-E6A5312A6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3219822"/>
            <a:ext cx="7343800" cy="113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550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471ABFC1-8B50-4AE6-A6B7-6668ACE1D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851670"/>
            <a:ext cx="7163800" cy="95263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EDB8836-F56C-42CB-A21A-6FE3346DD094}"/>
              </a:ext>
            </a:extLst>
          </p:cNvPr>
          <p:cNvSpPr/>
          <p:nvPr/>
        </p:nvSpPr>
        <p:spPr>
          <a:xfrm>
            <a:off x="3347864" y="915566"/>
            <a:ext cx="3744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569CD6"/>
                </a:solidFill>
                <a:latin typeface="Consolas" panose="020B0609020204030204" pitchFamily="49" charset="0"/>
              </a:rPr>
              <a:t>Manhattan Distance </a:t>
            </a:r>
            <a:r>
              <a:rPr lang="zh-TW" alt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曼哈頓距離</a:t>
            </a: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334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BE9AF38-DBA6-4B89-B38B-DDA2C079B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1373912"/>
            <a:ext cx="4176464" cy="193401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86CBF7C-A606-4E06-AFCF-6E39F733F30F}"/>
              </a:ext>
            </a:extLst>
          </p:cNvPr>
          <p:cNvSpPr/>
          <p:nvPr/>
        </p:nvSpPr>
        <p:spPr>
          <a:xfrm>
            <a:off x="3412936" y="343292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1" dirty="0">
                <a:latin typeface="Consolas" panose="020B0609020204030204" pitchFamily="49" charset="0"/>
              </a:rPr>
              <a:t>-</a:t>
            </a:r>
            <a:r>
              <a:rPr lang="zh-TW" altLang="en-US" b="1" dirty="0">
                <a:latin typeface="Consolas" panose="020B0609020204030204" pitchFamily="49" charset="0"/>
              </a:rPr>
              <a:t> 當 </a:t>
            </a:r>
            <a:r>
              <a:rPr lang="en-US" altLang="zh-TW" b="1" dirty="0">
                <a:latin typeface="Consolas" panose="020B0609020204030204" pitchFamily="49" charset="0"/>
              </a:rPr>
              <a:t>p=1</a:t>
            </a:r>
            <a:r>
              <a:rPr lang="zh-TW" altLang="en-US" b="1" dirty="0">
                <a:latin typeface="Consolas" panose="020B0609020204030204" pitchFamily="49" charset="0"/>
              </a:rPr>
              <a:t>，為曼哈頓距離</a:t>
            </a:r>
          </a:p>
          <a:p>
            <a:r>
              <a:rPr lang="en-US" altLang="zh-TW" b="1" dirty="0">
                <a:latin typeface="Consolas" panose="020B0609020204030204" pitchFamily="49" charset="0"/>
              </a:rPr>
              <a:t>-</a:t>
            </a:r>
            <a:r>
              <a:rPr lang="zh-TW" altLang="en-US" b="1" dirty="0">
                <a:latin typeface="Consolas" panose="020B0609020204030204" pitchFamily="49" charset="0"/>
              </a:rPr>
              <a:t> 當 </a:t>
            </a:r>
            <a:r>
              <a:rPr lang="en-US" altLang="zh-TW" b="1" dirty="0">
                <a:latin typeface="Consolas" panose="020B0609020204030204" pitchFamily="49" charset="0"/>
              </a:rPr>
              <a:t>p=2</a:t>
            </a:r>
            <a:r>
              <a:rPr lang="zh-TW" altLang="en-US" b="1" dirty="0">
                <a:latin typeface="Consolas" panose="020B0609020204030204" pitchFamily="49" charset="0"/>
              </a:rPr>
              <a:t>，為歐式距離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521AB06-4096-49F5-8CF2-D00B483760D0}"/>
              </a:ext>
            </a:extLst>
          </p:cNvPr>
          <p:cNvSpPr/>
          <p:nvPr/>
        </p:nvSpPr>
        <p:spPr>
          <a:xfrm>
            <a:off x="3203848" y="879578"/>
            <a:ext cx="3514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Minkowski</a:t>
            </a:r>
            <a:r>
              <a:rPr lang="en-US" altLang="zh-TW" b="1" dirty="0">
                <a:solidFill>
                  <a:srgbClr val="569CD6"/>
                </a:solidFill>
                <a:latin typeface="Consolas" panose="020B0609020204030204" pitchFamily="49" charset="0"/>
              </a:rPr>
              <a:t> Distance </a:t>
            </a:r>
            <a:r>
              <a:rPr lang="zh-TW" alt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明氏距離</a:t>
            </a: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765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A27DD14-8568-4B20-8F90-2C932957A3B5}"/>
              </a:ext>
            </a:extLst>
          </p:cNvPr>
          <p:cNvSpPr/>
          <p:nvPr/>
        </p:nvSpPr>
        <p:spPr>
          <a:xfrm>
            <a:off x="2843808" y="771550"/>
            <a:ext cx="4079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569CD6"/>
                </a:solidFill>
                <a:latin typeface="Consolas" panose="020B0609020204030204" pitchFamily="49" charset="0"/>
              </a:rPr>
              <a:t>Chebyshev distance</a:t>
            </a:r>
            <a:r>
              <a:rPr lang="zh-TW" alt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　切比雪夫距離</a:t>
            </a: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7F2229F-25B8-47BE-A991-9B9429319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35696" y="1848094"/>
            <a:ext cx="7200800" cy="8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85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74811CC-C3F8-48C2-BE51-1612869738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r="63049"/>
          <a:stretch/>
        </p:blipFill>
        <p:spPr>
          <a:xfrm>
            <a:off x="1907704" y="987574"/>
            <a:ext cx="3262517" cy="1165981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081746BE-A881-47D9-A89C-4A0E017B74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36434"/>
          <a:stretch/>
        </p:blipFill>
        <p:spPr>
          <a:xfrm>
            <a:off x="3036590" y="2034352"/>
            <a:ext cx="5612428" cy="116598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92E5C96-49CD-43C7-AFCA-9497EECBF0DB}"/>
              </a:ext>
            </a:extLst>
          </p:cNvPr>
          <p:cNvSpPr/>
          <p:nvPr/>
        </p:nvSpPr>
        <p:spPr>
          <a:xfrm>
            <a:off x="3995936" y="618242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Consine</a:t>
            </a:r>
            <a:r>
              <a:rPr lang="en-US" altLang="zh-TW" b="1" dirty="0">
                <a:solidFill>
                  <a:srgbClr val="569CD6"/>
                </a:solidFill>
                <a:latin typeface="Consolas" panose="020B0609020204030204" pitchFamily="49" charset="0"/>
              </a:rPr>
              <a:t> Distance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BFFBA9B-CABD-4806-9E74-1282F81D6200}"/>
              </a:ext>
            </a:extLst>
          </p:cNvPr>
          <p:cNvSpPr/>
          <p:nvPr/>
        </p:nvSpPr>
        <p:spPr>
          <a:xfrm>
            <a:off x="3059832" y="3295717"/>
            <a:ext cx="2387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距離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 = 1- </a:t>
            </a:r>
            <a:r>
              <a:rPr lang="zh-TW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相似度</a:t>
            </a:r>
            <a:endParaRPr lang="en-US" altLang="zh-TW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08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058C09A-9C94-4E66-9389-142E78BE4F99}"/>
              </a:ext>
            </a:extLst>
          </p:cNvPr>
          <p:cNvSpPr/>
          <p:nvPr/>
        </p:nvSpPr>
        <p:spPr>
          <a:xfrm>
            <a:off x="2555776" y="483518"/>
            <a:ext cx="3491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569CD6"/>
                </a:solidFill>
                <a:latin typeface="Consolas" panose="020B0609020204030204" pitchFamily="49" charset="0"/>
              </a:rPr>
              <a:t>Jaccard Distance </a:t>
            </a:r>
            <a:r>
              <a:rPr lang="zh-TW" alt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雅卡爾指數</a:t>
            </a:r>
            <a:endParaRPr lang="en-US" altLang="zh-TW" dirty="0">
              <a:latin typeface="Consolas" panose="020B0609020204030204" pitchFamily="49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99C4E07-8DD5-4B95-B09C-294265F7A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779662"/>
            <a:ext cx="6876256" cy="109631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63AE21F-DB61-4B56-ACAC-6F15A68C120C}"/>
              </a:ext>
            </a:extLst>
          </p:cNvPr>
          <p:cNvSpPr/>
          <p:nvPr/>
        </p:nvSpPr>
        <p:spPr>
          <a:xfrm>
            <a:off x="3059832" y="3291830"/>
            <a:ext cx="2387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距離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 = 1- </a:t>
            </a:r>
            <a:r>
              <a:rPr lang="zh-TW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相似度</a:t>
            </a:r>
            <a:endParaRPr lang="en-US" altLang="zh-TW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64896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1904</TotalTime>
  <Words>253</Words>
  <Application>Microsoft Office PowerPoint</Application>
  <PresentationFormat>如螢幕大小 (16:9)</PresentationFormat>
  <Paragraphs>59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Arial Unicode MS</vt:lpstr>
      <vt:lpstr>맑은 고딕</vt:lpstr>
      <vt:lpstr>Arial</vt:lpstr>
      <vt:lpstr>Consolas</vt:lpstr>
      <vt:lpstr>Cover and End Slide Master</vt:lpstr>
      <vt:lpstr>Contents Slide Master</vt:lpstr>
      <vt:lpstr>Section Break Slide Master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蔡沐霖</cp:lastModifiedBy>
  <cp:revision>80</cp:revision>
  <dcterms:created xsi:type="dcterms:W3CDTF">2016-12-05T23:26:54Z</dcterms:created>
  <dcterms:modified xsi:type="dcterms:W3CDTF">2023-11-24T03:45:13Z</dcterms:modified>
</cp:coreProperties>
</file>