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3"/>
  </p:notesMasterIdLst>
  <p:sldIdLst>
    <p:sldId id="1043" r:id="rId2"/>
    <p:sldId id="1107" r:id="rId3"/>
    <p:sldId id="1108" r:id="rId4"/>
    <p:sldId id="1109" r:id="rId5"/>
    <p:sldId id="1110" r:id="rId6"/>
    <p:sldId id="1111" r:id="rId7"/>
    <p:sldId id="1112" r:id="rId8"/>
    <p:sldId id="1113" r:id="rId9"/>
    <p:sldId id="1115" r:id="rId10"/>
    <p:sldId id="1114" r:id="rId11"/>
    <p:sldId id="1116" r:id="rId12"/>
  </p:sldIdLst>
  <p:sldSz cx="9144000" cy="6858000" type="screen4x3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EFF3"/>
    <a:srgbClr val="33CCCC"/>
    <a:srgbClr val="008000"/>
    <a:srgbClr val="CC99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199" autoAdjust="0"/>
  </p:normalViewPr>
  <p:slideViewPr>
    <p:cSldViewPr>
      <p:cViewPr varScale="1">
        <p:scale>
          <a:sx n="63" d="100"/>
          <a:sy n="63" d="100"/>
        </p:scale>
        <p:origin x="72" y="3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8230-A462-4E4C-B2BB-8012E9AFB79C}" type="datetimeFigureOut">
              <a:rPr lang="zh-TW" altLang="en-US" smtClean="0"/>
              <a:t>2023/12/6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1FB57-CDC6-43D8-87B0-A7084A884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5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支持向量機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B57-CDC6-43D8-87B0-A7084A8843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65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endParaRPr lang="en-US" altLang="zh-TW" dirty="0"/>
          </a:p>
          <a:p>
            <a:r>
              <a:rPr lang="zh-TW" altLang="en-US" dirty="0"/>
              <a:t>例如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支持向量機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1FB57-CDC6-43D8-87B0-A7084A88430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53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5;p3">
            <a:extLst>
              <a:ext uri="{FF2B5EF4-FFF2-40B4-BE49-F238E27FC236}">
                <a16:creationId xmlns:a16="http://schemas.microsoft.com/office/drawing/2014/main" id="{239EFFB4-A292-46B4-8A83-016B272FFF7D}"/>
              </a:ext>
            </a:extLst>
          </p:cNvPr>
          <p:cNvSpPr/>
          <p:nvPr userDrawn="1"/>
        </p:nvSpPr>
        <p:spPr>
          <a:xfrm rot="5400000" flipH="1" flipV="1">
            <a:off x="2426330" y="117450"/>
            <a:ext cx="8573400" cy="4907700"/>
          </a:xfrm>
          <a:prstGeom prst="rtTriangle">
            <a:avLst/>
          </a:prstGeom>
          <a:solidFill>
            <a:srgbClr val="FF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14" name="Google Shape;14;p3">
            <a:extLst>
              <a:ext uri="{FF2B5EF4-FFF2-40B4-BE49-F238E27FC236}">
                <a16:creationId xmlns:a16="http://schemas.microsoft.com/office/drawing/2014/main" id="{F9F51871-8599-4EE3-BE8D-8EBACA6A8634}"/>
              </a:ext>
            </a:extLst>
          </p:cNvPr>
          <p:cNvSpPr/>
          <p:nvPr/>
        </p:nvSpPr>
        <p:spPr>
          <a:xfrm flipH="1">
            <a:off x="3747011" y="5248787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5;p3">
            <a:extLst>
              <a:ext uri="{FF2B5EF4-FFF2-40B4-BE49-F238E27FC236}">
                <a16:creationId xmlns:a16="http://schemas.microsoft.com/office/drawing/2014/main" id="{239EFFB4-A292-46B4-8A83-016B272FFF7D}"/>
              </a:ext>
            </a:extLst>
          </p:cNvPr>
          <p:cNvSpPr/>
          <p:nvPr/>
        </p:nvSpPr>
        <p:spPr>
          <a:xfrm rot="5400000" flipH="1" flipV="1">
            <a:off x="2426330" y="117450"/>
            <a:ext cx="8573400" cy="4907700"/>
          </a:xfrm>
          <a:prstGeom prst="rtTriangle">
            <a:avLst/>
          </a:prstGeom>
          <a:solidFill>
            <a:srgbClr val="FF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182688" y="6453337"/>
            <a:ext cx="1593850" cy="268138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688606" y="6453337"/>
            <a:ext cx="2179538" cy="268138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53337"/>
            <a:ext cx="499418" cy="216023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766519"/>
            <a:ext cx="7418388" cy="1728787"/>
          </a:xfrm>
          <a:noFill/>
        </p:spPr>
        <p:txBody>
          <a:bodyPr/>
          <a:lstStyle>
            <a:lvl1pPr algn="ctr">
              <a:lnSpc>
                <a:spcPct val="80000"/>
              </a:lnSpc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7975" y="3989395"/>
            <a:ext cx="6400800" cy="1392436"/>
          </a:xfrm>
          <a:noFill/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18" y="2804018"/>
            <a:ext cx="1858963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0D4995ED-0034-45B5-B48E-253F0A1DD160}"/>
              </a:ext>
            </a:extLst>
          </p:cNvPr>
          <p:cNvGrpSpPr/>
          <p:nvPr/>
        </p:nvGrpSpPr>
        <p:grpSpPr>
          <a:xfrm>
            <a:off x="179512" y="166195"/>
            <a:ext cx="1734019" cy="1692387"/>
            <a:chOff x="539552" y="-53877"/>
            <a:chExt cx="709736" cy="692696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DD8FCA6-747E-48CE-91DB-ABC56A19BF3D}"/>
                </a:ext>
              </a:extLst>
            </p:cNvPr>
            <p:cNvSpPr/>
            <p:nvPr userDrawn="1"/>
          </p:nvSpPr>
          <p:spPr bwMode="auto">
            <a:xfrm>
              <a:off x="539552" y="-53877"/>
              <a:ext cx="709736" cy="69269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endParaRPr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7F7361B3-3263-4302-AFE4-FD752D9C91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04" y="-23045"/>
              <a:ext cx="631032" cy="631032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18" y="2804018"/>
            <a:ext cx="1858963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0D4995ED-0034-45B5-B48E-253F0A1DD160}"/>
              </a:ext>
            </a:extLst>
          </p:cNvPr>
          <p:cNvGrpSpPr/>
          <p:nvPr userDrawn="1"/>
        </p:nvGrpSpPr>
        <p:grpSpPr>
          <a:xfrm>
            <a:off x="179512" y="166195"/>
            <a:ext cx="1734019" cy="1692387"/>
            <a:chOff x="539552" y="-53877"/>
            <a:chExt cx="709736" cy="692696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2DD8FCA6-747E-48CE-91DB-ABC56A19BF3D}"/>
                </a:ext>
              </a:extLst>
            </p:cNvPr>
            <p:cNvSpPr/>
            <p:nvPr userDrawn="1"/>
          </p:nvSpPr>
          <p:spPr bwMode="auto">
            <a:xfrm>
              <a:off x="539552" y="-53877"/>
              <a:ext cx="709736" cy="69269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endParaRP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7F7361B3-3263-4302-AFE4-FD752D9C91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04" y="-23045"/>
              <a:ext cx="631032" cy="631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31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1124743"/>
            <a:ext cx="54864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2023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88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2023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75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196752"/>
            <a:ext cx="2057400" cy="4857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6019800" cy="485797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2023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97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4475" y="274638"/>
            <a:ext cx="7172325" cy="8509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48577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85775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2023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934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5213" y="2852936"/>
            <a:ext cx="7772400" cy="1619895"/>
          </a:xfrm>
          <a:solidFill>
            <a:schemeClr val="bg1">
              <a:alpha val="32157"/>
            </a:schemeClr>
          </a:solidFill>
        </p:spPr>
        <p:txBody>
          <a:bodyPr anchor="ctr"/>
          <a:lstStyle>
            <a:lvl1pPr algn="ctr">
              <a:lnSpc>
                <a:spcPct val="100000"/>
              </a:lnSpc>
              <a:defRPr sz="32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2023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ICAL&amp;AIRC@NUK</a:t>
            </a: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45224"/>
            <a:ext cx="1858963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45224"/>
            <a:ext cx="1858963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077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6974"/>
            <a:ext cx="4038600" cy="51843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6974"/>
            <a:ext cx="4038600" cy="51843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2023</a:t>
            </a:r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ICAL&amp;AIRC@NUK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2733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2023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536B4C7-DC5E-44D2-B6BA-A547C14B409A}"/>
              </a:ext>
            </a:extLst>
          </p:cNvPr>
          <p:cNvGrpSpPr/>
          <p:nvPr/>
        </p:nvGrpSpPr>
        <p:grpSpPr>
          <a:xfrm>
            <a:off x="461717" y="202596"/>
            <a:ext cx="709736" cy="692696"/>
            <a:chOff x="539552" y="-53877"/>
            <a:chExt cx="709736" cy="69269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D116F46-514F-4291-BB97-7A4DD2D67CE7}"/>
                </a:ext>
              </a:extLst>
            </p:cNvPr>
            <p:cNvSpPr/>
            <p:nvPr userDrawn="1"/>
          </p:nvSpPr>
          <p:spPr bwMode="auto">
            <a:xfrm>
              <a:off x="539552" y="-53877"/>
              <a:ext cx="709736" cy="69269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endParaRPr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77D15F45-91CE-455E-B7E3-FCB2D6A743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04" y="-23045"/>
              <a:ext cx="631032" cy="631032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36B4C7-DC5E-44D2-B6BA-A547C14B409A}"/>
              </a:ext>
            </a:extLst>
          </p:cNvPr>
          <p:cNvGrpSpPr/>
          <p:nvPr userDrawn="1"/>
        </p:nvGrpSpPr>
        <p:grpSpPr>
          <a:xfrm>
            <a:off x="461717" y="202596"/>
            <a:ext cx="709736" cy="692696"/>
            <a:chOff x="539552" y="-53877"/>
            <a:chExt cx="709736" cy="692696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D116F46-514F-4291-BB97-7A4DD2D67CE7}"/>
                </a:ext>
              </a:extLst>
            </p:cNvPr>
            <p:cNvSpPr/>
            <p:nvPr userDrawn="1"/>
          </p:nvSpPr>
          <p:spPr bwMode="auto">
            <a:xfrm>
              <a:off x="539552" y="-53877"/>
              <a:ext cx="709736" cy="69269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endParaRPr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77D15F45-91CE-455E-B7E3-FCB2D6A743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04" y="-23045"/>
              <a:ext cx="631032" cy="631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93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;p4">
            <a:extLst>
              <a:ext uri="{FF2B5EF4-FFF2-40B4-BE49-F238E27FC236}">
                <a16:creationId xmlns:a16="http://schemas.microsoft.com/office/drawing/2014/main" id="{1B17DA0B-F072-49BF-BA6C-30E39F530A36}"/>
              </a:ext>
            </a:extLst>
          </p:cNvPr>
          <p:cNvSpPr/>
          <p:nvPr/>
        </p:nvSpPr>
        <p:spPr>
          <a:xfrm flipH="1">
            <a:off x="1979712" y="2348880"/>
            <a:ext cx="7164288" cy="4509120"/>
          </a:xfrm>
          <a:prstGeom prst="rtTriangle">
            <a:avLst/>
          </a:prstGeom>
          <a:solidFill>
            <a:srgbClr val="FF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5213" y="2852936"/>
            <a:ext cx="7772400" cy="1619895"/>
          </a:xfrm>
          <a:noFill/>
        </p:spPr>
        <p:txBody>
          <a:bodyPr anchor="ctr"/>
          <a:lstStyle>
            <a:lvl1pPr algn="ctr">
              <a:lnSpc>
                <a:spcPct val="100000"/>
              </a:lnSpc>
              <a:defRPr sz="3200" b="0" cap="none"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45224"/>
            <a:ext cx="1858963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21;p4">
            <a:extLst>
              <a:ext uri="{FF2B5EF4-FFF2-40B4-BE49-F238E27FC236}">
                <a16:creationId xmlns:a16="http://schemas.microsoft.com/office/drawing/2014/main" id="{1B17DA0B-F072-49BF-BA6C-30E39F530A36}"/>
              </a:ext>
            </a:extLst>
          </p:cNvPr>
          <p:cNvSpPr/>
          <p:nvPr userDrawn="1"/>
        </p:nvSpPr>
        <p:spPr>
          <a:xfrm flipH="1">
            <a:off x="1979712" y="2348880"/>
            <a:ext cx="7164288" cy="4509120"/>
          </a:xfrm>
          <a:prstGeom prst="rtTriangle">
            <a:avLst/>
          </a:prstGeom>
          <a:solidFill>
            <a:srgbClr val="FF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445224"/>
            <a:ext cx="1858963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60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3" y="274638"/>
            <a:ext cx="7427168" cy="706090"/>
          </a:xfrm>
        </p:spPr>
        <p:txBody>
          <a:bodyPr/>
          <a:lstStyle>
            <a:lvl1pPr>
              <a:lnSpc>
                <a:spcPct val="85000"/>
              </a:lnSpc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96974"/>
            <a:ext cx="4038600" cy="51123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96974"/>
            <a:ext cx="4038600" cy="51123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7">
            <a:extLst>
              <a:ext uri="{FF2B5EF4-FFF2-40B4-BE49-F238E27FC236}">
                <a16:creationId xmlns:a16="http://schemas.microsoft.com/office/drawing/2014/main" id="{563060D0-E2A1-4BA0-A81B-6C123AE3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A6A23ECB-C1A3-495E-A82C-F237871D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44756AAA-9397-4C89-BE98-4224BA31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79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70609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57200" y="1124744"/>
            <a:ext cx="4040188" cy="504056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69002"/>
            <a:ext cx="4040188" cy="471232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24744"/>
            <a:ext cx="4041775" cy="504056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69002"/>
            <a:ext cx="4041775" cy="471232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79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3" y="182880"/>
            <a:ext cx="7427168" cy="797848"/>
          </a:xfrm>
        </p:spPr>
        <p:txBody>
          <a:bodyPr/>
          <a:lstStyle>
            <a:lvl1pPr fontAlgn="ctr">
              <a:lnSpc>
                <a:spcPct val="100000"/>
              </a:lnSpc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1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;p4">
            <a:extLst>
              <a:ext uri="{FF2B5EF4-FFF2-40B4-BE49-F238E27FC236}">
                <a16:creationId xmlns:a16="http://schemas.microsoft.com/office/drawing/2014/main" id="{6FD4471B-C746-4589-9A4D-B64837D80415}"/>
              </a:ext>
            </a:extLst>
          </p:cNvPr>
          <p:cNvSpPr/>
          <p:nvPr/>
        </p:nvSpPr>
        <p:spPr>
          <a:xfrm flipV="1">
            <a:off x="-4440" y="0"/>
            <a:ext cx="9148440" cy="1109068"/>
          </a:xfrm>
          <a:custGeom>
            <a:avLst/>
            <a:gdLst>
              <a:gd name="connsiteX0" fmla="*/ 0 w 9144000"/>
              <a:gd name="connsiteY0" fmla="*/ 1228484 h 1228484"/>
              <a:gd name="connsiteX1" fmla="*/ 0 w 9144000"/>
              <a:gd name="connsiteY1" fmla="*/ 0 h 1228484"/>
              <a:gd name="connsiteX2" fmla="*/ 9144000 w 9144000"/>
              <a:gd name="connsiteY2" fmla="*/ 1228484 h 1228484"/>
              <a:gd name="connsiteX3" fmla="*/ 0 w 9144000"/>
              <a:gd name="connsiteY3" fmla="*/ 1228484 h 1228484"/>
              <a:gd name="connsiteX0" fmla="*/ 0 w 9144000"/>
              <a:gd name="connsiteY0" fmla="*/ 1228484 h 1228484"/>
              <a:gd name="connsiteX1" fmla="*/ 0 w 9144000"/>
              <a:gd name="connsiteY1" fmla="*/ 0 h 1228484"/>
              <a:gd name="connsiteX2" fmla="*/ 7994343 w 9144000"/>
              <a:gd name="connsiteY2" fmla="*/ 1062881 h 1228484"/>
              <a:gd name="connsiteX3" fmla="*/ 9144000 w 9144000"/>
              <a:gd name="connsiteY3" fmla="*/ 1228484 h 1228484"/>
              <a:gd name="connsiteX4" fmla="*/ 0 w 9144000"/>
              <a:gd name="connsiteY4" fmla="*/ 1228484 h 1228484"/>
              <a:gd name="connsiteX0" fmla="*/ 0 w 9148440"/>
              <a:gd name="connsiteY0" fmla="*/ 1239801 h 1239801"/>
              <a:gd name="connsiteX1" fmla="*/ 0 w 9148440"/>
              <a:gd name="connsiteY1" fmla="*/ 11317 h 1239801"/>
              <a:gd name="connsiteX2" fmla="*/ 9148440 w 9148440"/>
              <a:gd name="connsiteY2" fmla="*/ 0 h 1239801"/>
              <a:gd name="connsiteX3" fmla="*/ 9144000 w 9148440"/>
              <a:gd name="connsiteY3" fmla="*/ 1239801 h 1239801"/>
              <a:gd name="connsiteX4" fmla="*/ 0 w 9148440"/>
              <a:gd name="connsiteY4" fmla="*/ 1239801 h 1239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8440" h="1239801">
                <a:moveTo>
                  <a:pt x="0" y="1239801"/>
                </a:moveTo>
                <a:lnTo>
                  <a:pt x="0" y="11317"/>
                </a:lnTo>
                <a:lnTo>
                  <a:pt x="9148440" y="0"/>
                </a:lnTo>
                <a:lnTo>
                  <a:pt x="9144000" y="1239801"/>
                </a:lnTo>
                <a:lnTo>
                  <a:pt x="0" y="1239801"/>
                </a:lnTo>
                <a:close/>
              </a:path>
            </a:pathLst>
          </a:custGeom>
          <a:solidFill>
            <a:srgbClr val="FF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6" name="Google Shape;21;p4">
            <a:extLst>
              <a:ext uri="{FF2B5EF4-FFF2-40B4-BE49-F238E27FC236}">
                <a16:creationId xmlns:a16="http://schemas.microsoft.com/office/drawing/2014/main" id="{FBAAA298-3071-4F5B-BDC8-724EBF849A9E}"/>
              </a:ext>
            </a:extLst>
          </p:cNvPr>
          <p:cNvSpPr/>
          <p:nvPr/>
        </p:nvSpPr>
        <p:spPr>
          <a:xfrm flipH="1">
            <a:off x="6953400" y="5604000"/>
            <a:ext cx="2190600" cy="1254000"/>
          </a:xfrm>
          <a:prstGeom prst="rtTriangle">
            <a:avLst/>
          </a:prstGeom>
          <a:solidFill>
            <a:srgbClr val="FF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9633" y="182880"/>
            <a:ext cx="7427168" cy="797848"/>
          </a:xfrm>
        </p:spPr>
        <p:txBody>
          <a:bodyPr/>
          <a:lstStyle>
            <a:lvl1pPr fontAlgn="ctr">
              <a:lnSpc>
                <a:spcPct val="100000"/>
              </a:lnSpc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AF8135F5-82EA-496A-969D-2D38B71D30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228725"/>
            <a:ext cx="8362950" cy="3352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Google Shape;21;p4">
            <a:extLst>
              <a:ext uri="{FF2B5EF4-FFF2-40B4-BE49-F238E27FC236}">
                <a16:creationId xmlns:a16="http://schemas.microsoft.com/office/drawing/2014/main" id="{6FD4471B-C746-4589-9A4D-B64837D80415}"/>
              </a:ext>
            </a:extLst>
          </p:cNvPr>
          <p:cNvSpPr/>
          <p:nvPr userDrawn="1"/>
        </p:nvSpPr>
        <p:spPr>
          <a:xfrm flipV="1">
            <a:off x="-4440" y="0"/>
            <a:ext cx="9148440" cy="1109068"/>
          </a:xfrm>
          <a:custGeom>
            <a:avLst/>
            <a:gdLst>
              <a:gd name="connsiteX0" fmla="*/ 0 w 9144000"/>
              <a:gd name="connsiteY0" fmla="*/ 1228484 h 1228484"/>
              <a:gd name="connsiteX1" fmla="*/ 0 w 9144000"/>
              <a:gd name="connsiteY1" fmla="*/ 0 h 1228484"/>
              <a:gd name="connsiteX2" fmla="*/ 9144000 w 9144000"/>
              <a:gd name="connsiteY2" fmla="*/ 1228484 h 1228484"/>
              <a:gd name="connsiteX3" fmla="*/ 0 w 9144000"/>
              <a:gd name="connsiteY3" fmla="*/ 1228484 h 1228484"/>
              <a:gd name="connsiteX0" fmla="*/ 0 w 9144000"/>
              <a:gd name="connsiteY0" fmla="*/ 1228484 h 1228484"/>
              <a:gd name="connsiteX1" fmla="*/ 0 w 9144000"/>
              <a:gd name="connsiteY1" fmla="*/ 0 h 1228484"/>
              <a:gd name="connsiteX2" fmla="*/ 7994343 w 9144000"/>
              <a:gd name="connsiteY2" fmla="*/ 1062881 h 1228484"/>
              <a:gd name="connsiteX3" fmla="*/ 9144000 w 9144000"/>
              <a:gd name="connsiteY3" fmla="*/ 1228484 h 1228484"/>
              <a:gd name="connsiteX4" fmla="*/ 0 w 9144000"/>
              <a:gd name="connsiteY4" fmla="*/ 1228484 h 1228484"/>
              <a:gd name="connsiteX0" fmla="*/ 0 w 9148440"/>
              <a:gd name="connsiteY0" fmla="*/ 1239801 h 1239801"/>
              <a:gd name="connsiteX1" fmla="*/ 0 w 9148440"/>
              <a:gd name="connsiteY1" fmla="*/ 11317 h 1239801"/>
              <a:gd name="connsiteX2" fmla="*/ 9148440 w 9148440"/>
              <a:gd name="connsiteY2" fmla="*/ 0 h 1239801"/>
              <a:gd name="connsiteX3" fmla="*/ 9144000 w 9148440"/>
              <a:gd name="connsiteY3" fmla="*/ 1239801 h 1239801"/>
              <a:gd name="connsiteX4" fmla="*/ 0 w 9148440"/>
              <a:gd name="connsiteY4" fmla="*/ 1239801 h 1239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8440" h="1239801">
                <a:moveTo>
                  <a:pt x="0" y="1239801"/>
                </a:moveTo>
                <a:lnTo>
                  <a:pt x="0" y="11317"/>
                </a:lnTo>
                <a:lnTo>
                  <a:pt x="9148440" y="0"/>
                </a:lnTo>
                <a:lnTo>
                  <a:pt x="9144000" y="1239801"/>
                </a:lnTo>
                <a:lnTo>
                  <a:pt x="0" y="1239801"/>
                </a:lnTo>
                <a:close/>
              </a:path>
            </a:pathLst>
          </a:custGeom>
          <a:solidFill>
            <a:srgbClr val="FF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10" name="Google Shape;21;p4">
            <a:extLst>
              <a:ext uri="{FF2B5EF4-FFF2-40B4-BE49-F238E27FC236}">
                <a16:creationId xmlns:a16="http://schemas.microsoft.com/office/drawing/2014/main" id="{FBAAA298-3071-4F5B-BDC8-724EBF849A9E}"/>
              </a:ext>
            </a:extLst>
          </p:cNvPr>
          <p:cNvSpPr/>
          <p:nvPr userDrawn="1"/>
        </p:nvSpPr>
        <p:spPr>
          <a:xfrm flipH="1">
            <a:off x="6953400" y="5604000"/>
            <a:ext cx="2190600" cy="1254000"/>
          </a:xfrm>
          <a:prstGeom prst="rtTriangle">
            <a:avLst/>
          </a:prstGeom>
          <a:solidFill>
            <a:srgbClr val="FF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36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78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3008313" cy="576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340768"/>
            <a:ext cx="5111750" cy="47853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916832"/>
            <a:ext cx="3008313" cy="42093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76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1;p4">
            <a:extLst>
              <a:ext uri="{FF2B5EF4-FFF2-40B4-BE49-F238E27FC236}">
                <a16:creationId xmlns:a16="http://schemas.microsoft.com/office/drawing/2014/main" id="{6D89F332-2DB1-4354-8EBF-750FFCE527C4}"/>
              </a:ext>
            </a:extLst>
          </p:cNvPr>
          <p:cNvSpPr/>
          <p:nvPr userDrawn="1"/>
        </p:nvSpPr>
        <p:spPr>
          <a:xfrm flipH="1">
            <a:off x="6953400" y="5604000"/>
            <a:ext cx="2190600" cy="1254000"/>
          </a:xfrm>
          <a:prstGeom prst="rtTriangle">
            <a:avLst/>
          </a:prstGeom>
          <a:solidFill>
            <a:srgbClr val="FF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19" name="Google Shape;21;p4">
            <a:extLst>
              <a:ext uri="{FF2B5EF4-FFF2-40B4-BE49-F238E27FC236}">
                <a16:creationId xmlns:a16="http://schemas.microsoft.com/office/drawing/2014/main" id="{6D89F332-2DB1-4354-8EBF-750FFCE527C4}"/>
              </a:ext>
            </a:extLst>
          </p:cNvPr>
          <p:cNvSpPr/>
          <p:nvPr/>
        </p:nvSpPr>
        <p:spPr>
          <a:xfrm flipH="1">
            <a:off x="6953400" y="5604000"/>
            <a:ext cx="2190600" cy="1254000"/>
          </a:xfrm>
          <a:prstGeom prst="rtTriangle">
            <a:avLst/>
          </a:prstGeom>
          <a:solidFill>
            <a:srgbClr val="FF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18" name="Google Shape;220;p34">
            <a:extLst>
              <a:ext uri="{FF2B5EF4-FFF2-40B4-BE49-F238E27FC236}">
                <a16:creationId xmlns:a16="http://schemas.microsoft.com/office/drawing/2014/main" id="{2D5772F9-5B48-41AD-BE6E-8CD0E69280CC}"/>
              </a:ext>
            </a:extLst>
          </p:cNvPr>
          <p:cNvSpPr/>
          <p:nvPr/>
        </p:nvSpPr>
        <p:spPr>
          <a:xfrm rot="10800454" flipH="1">
            <a:off x="-6" y="299"/>
            <a:ext cx="4545900" cy="1196675"/>
          </a:xfrm>
          <a:prstGeom prst="triangle">
            <a:avLst>
              <a:gd name="adj" fmla="val 10427"/>
            </a:avLst>
          </a:prstGeom>
          <a:solidFill>
            <a:srgbClr val="FF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sp>
        <p:nvSpPr>
          <p:cNvPr id="461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081"/>
            <a:ext cx="674901" cy="26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61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9912" y="6476106"/>
            <a:ext cx="1584176" cy="26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61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41634" y="6470056"/>
            <a:ext cx="58640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0805" y="230818"/>
            <a:ext cx="7817237" cy="79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4"/>
            <a:ext cx="8570842" cy="51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3483297-545B-4692-97B3-DFCB5ECD9333}"/>
              </a:ext>
            </a:extLst>
          </p:cNvPr>
          <p:cNvGrpSpPr/>
          <p:nvPr/>
        </p:nvGrpSpPr>
        <p:grpSpPr>
          <a:xfrm>
            <a:off x="461717" y="202596"/>
            <a:ext cx="709736" cy="692696"/>
            <a:chOff x="539552" y="-53877"/>
            <a:chExt cx="709736" cy="692696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5886F0E3-D496-4904-AE53-2BFB49E95654}"/>
                </a:ext>
              </a:extLst>
            </p:cNvPr>
            <p:cNvSpPr/>
            <p:nvPr userDrawn="1"/>
          </p:nvSpPr>
          <p:spPr bwMode="auto">
            <a:xfrm>
              <a:off x="539552" y="-53877"/>
              <a:ext cx="709736" cy="69269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9151F81-C9E0-49F1-9688-577A9CD812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04" y="-23045"/>
              <a:ext cx="631032" cy="631032"/>
            </a:xfrm>
            <a:prstGeom prst="rect">
              <a:avLst/>
            </a:prstGeom>
          </p:spPr>
        </p:pic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88" y="2526714"/>
            <a:ext cx="6456224" cy="1804572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14" name="Google Shape;220;p34">
            <a:extLst>
              <a:ext uri="{FF2B5EF4-FFF2-40B4-BE49-F238E27FC236}">
                <a16:creationId xmlns:a16="http://schemas.microsoft.com/office/drawing/2014/main" id="{2D5772F9-5B48-41AD-BE6E-8CD0E69280CC}"/>
              </a:ext>
            </a:extLst>
          </p:cNvPr>
          <p:cNvSpPr/>
          <p:nvPr userDrawn="1"/>
        </p:nvSpPr>
        <p:spPr>
          <a:xfrm rot="10800454" flipH="1">
            <a:off x="-6" y="299"/>
            <a:ext cx="4545900" cy="1196675"/>
          </a:xfrm>
          <a:prstGeom prst="triangle">
            <a:avLst>
              <a:gd name="adj" fmla="val 10427"/>
            </a:avLst>
          </a:prstGeom>
          <a:solidFill>
            <a:srgbClr val="FF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/>
              <a:ea typeface="微軟正黑體"/>
              <a:cs typeface="+mn-cs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3483297-545B-4692-97B3-DFCB5ECD9333}"/>
              </a:ext>
            </a:extLst>
          </p:cNvPr>
          <p:cNvGrpSpPr/>
          <p:nvPr userDrawn="1"/>
        </p:nvGrpSpPr>
        <p:grpSpPr>
          <a:xfrm>
            <a:off x="461717" y="202596"/>
            <a:ext cx="709736" cy="692696"/>
            <a:chOff x="539552" y="-53877"/>
            <a:chExt cx="709736" cy="692696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5886F0E3-D496-4904-AE53-2BFB49E95654}"/>
                </a:ext>
              </a:extLst>
            </p:cNvPr>
            <p:cNvSpPr/>
            <p:nvPr userDrawn="1"/>
          </p:nvSpPr>
          <p:spPr bwMode="auto">
            <a:xfrm>
              <a:off x="539552" y="-53877"/>
              <a:ext cx="709736" cy="69269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endParaRPr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B9151F81-C9E0-49F1-9688-577A9CD812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04" y="-23045"/>
              <a:ext cx="631032" cy="631032"/>
            </a:xfrm>
            <a:prstGeom prst="rect">
              <a:avLst/>
            </a:prstGeom>
          </p:spPr>
        </p:pic>
      </p:grpSp>
      <p:pic>
        <p:nvPicPr>
          <p:cNvPr id="20" name="圖片 19"/>
          <p:cNvPicPr>
            <a:picLocks noChangeAspect="1"/>
          </p:cNvPicPr>
          <p:nvPr userDrawn="1"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88" y="2526714"/>
            <a:ext cx="6456224" cy="1804572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13666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</p:sldLayoutIdLst>
  <p:hf hdr="0"/>
  <p:txStyles>
    <p:titleStyle>
      <a:lvl1pPr algn="ctr" rtl="0" eaLnBrk="1" fontAlgn="ctr" hangingPunct="1">
        <a:lnSpc>
          <a:spcPct val="100000"/>
        </a:lnSpc>
        <a:spcBef>
          <a:spcPct val="0"/>
        </a:spcBef>
        <a:spcAft>
          <a:spcPct val="0"/>
        </a:spcAft>
        <a:defRPr kumimoji="1" sz="2800" baseline="0">
          <a:solidFill>
            <a:schemeClr val="tx2"/>
          </a:solidFill>
          <a:latin typeface="Arial" panose="020B0604020202020204" pitchFamily="34" charset="0"/>
          <a:ea typeface="微軟正黑體" panose="020B0604030504040204" pitchFamily="34" charset="-120"/>
          <a:cs typeface="+mj-cs"/>
        </a:defRPr>
      </a:lvl1pPr>
      <a:lvl2pPr algn="ctr" rtl="0" eaLnBrk="1" fontAlgn="base" hangingPunct="1">
        <a:lnSpc>
          <a:spcPct val="6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lnSpc>
          <a:spcPct val="6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lnSpc>
          <a:spcPct val="6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lnSpc>
          <a:spcPct val="6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lnSpc>
          <a:spcPct val="6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ctr" rtl="0" eaLnBrk="1" fontAlgn="base" hangingPunct="1">
        <a:lnSpc>
          <a:spcPct val="6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ctr" rtl="0" eaLnBrk="1" fontAlgn="base" hangingPunct="1">
        <a:lnSpc>
          <a:spcPct val="6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ctr" rtl="0" eaLnBrk="1" fontAlgn="base" hangingPunct="1">
        <a:lnSpc>
          <a:spcPct val="6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6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 baseline="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85800" y="2619052"/>
            <a:ext cx="7772400" cy="1619895"/>
          </a:xfrm>
        </p:spPr>
        <p:txBody>
          <a:bodyPr/>
          <a:lstStyle/>
          <a:p>
            <a:r>
              <a:rPr lang="zh-TW" altLang="en-US" dirty="0"/>
              <a:t>資料相似度</a:t>
            </a:r>
            <a:br>
              <a:rPr lang="en-US" altLang="zh-TW" dirty="0"/>
            </a:br>
            <a:r>
              <a:rPr lang="en-US" altLang="zh-TW" dirty="0"/>
              <a:t>Similarity</a:t>
            </a:r>
            <a:endParaRPr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F0DAC6-6069-4DDA-888B-0C3786B9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28E41D-CD69-4CAA-86F0-56E4C6DC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A2A83A-FC5E-44B8-BDF0-954B9D29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9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9F5CE-8B87-41A6-AE7A-0276B7D2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01" y="513518"/>
            <a:ext cx="7427168" cy="797848"/>
          </a:xfrm>
        </p:spPr>
        <p:txBody>
          <a:bodyPr/>
          <a:lstStyle/>
          <a:p>
            <a:r>
              <a:rPr lang="zh-TW" altLang="en-US" dirty="0"/>
              <a:t>正規化（</a:t>
            </a:r>
            <a:r>
              <a:rPr lang="en-US" altLang="zh-TW" dirty="0"/>
              <a:t> </a:t>
            </a:r>
            <a:r>
              <a:rPr lang="en-US" altLang="zh-TW" dirty="0" err="1"/>
              <a:t>Normorlize</a:t>
            </a:r>
            <a:r>
              <a:rPr lang="en-US" altLang="zh-TW" dirty="0"/>
              <a:t> </a:t>
            </a:r>
            <a:r>
              <a:rPr lang="zh-TW" altLang="en-US" dirty="0"/>
              <a:t>）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EB4186-8BE8-4C85-AEAC-EF49C50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1D0552-3C5A-4114-A962-0490CFF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8224AE-FA61-4FC2-9A6C-EB13D80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7E2281-2F6A-42D0-AC1B-BE1FA935C78F}"/>
              </a:ext>
            </a:extLst>
          </p:cNvPr>
          <p:cNvSpPr/>
          <p:nvPr/>
        </p:nvSpPr>
        <p:spPr>
          <a:xfrm>
            <a:off x="983889" y="1623547"/>
            <a:ext cx="4644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 err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StandardScaler</a:t>
            </a:r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 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平均值 </a:t>
            </a:r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&amp; 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變異數標準化</a:t>
            </a:r>
          </a:p>
        </p:txBody>
      </p:sp>
      <p:pic>
        <p:nvPicPr>
          <p:cNvPr id="7" name="Picture 2" descr="deviation.png">
            <a:extLst>
              <a:ext uri="{FF2B5EF4-FFF2-40B4-BE49-F238E27FC236}">
                <a16:creationId xmlns:a16="http://schemas.microsoft.com/office/drawing/2014/main" id="{7D1674CB-174D-4253-8D9A-7A537F1F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01" y="2615540"/>
            <a:ext cx="6508436" cy="32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85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9F5CE-8B87-41A6-AE7A-0276B7D2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01" y="513518"/>
            <a:ext cx="7427168" cy="797848"/>
          </a:xfrm>
        </p:spPr>
        <p:txBody>
          <a:bodyPr/>
          <a:lstStyle/>
          <a:p>
            <a:r>
              <a:rPr lang="zh-TW" altLang="en-US" dirty="0"/>
              <a:t>正規化（</a:t>
            </a:r>
            <a:r>
              <a:rPr lang="en-US" altLang="zh-TW" dirty="0"/>
              <a:t> </a:t>
            </a:r>
            <a:r>
              <a:rPr lang="en-US" altLang="zh-TW" dirty="0" err="1"/>
              <a:t>Normorlize</a:t>
            </a:r>
            <a:r>
              <a:rPr lang="en-US" altLang="zh-TW" dirty="0"/>
              <a:t> </a:t>
            </a:r>
            <a:r>
              <a:rPr lang="zh-TW" altLang="en-US" dirty="0"/>
              <a:t>）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EB4186-8BE8-4C85-AEAC-EF49C50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1D0552-3C5A-4114-A962-0490CFF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8224AE-FA61-4FC2-9A6C-EB13D80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F67A62B-98BD-47CA-9AFF-69C4D761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63253"/>
            <a:ext cx="3877216" cy="18957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CBA4DEB-23E2-40A6-BE0A-B2076483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77072"/>
            <a:ext cx="5458047" cy="17936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756B426-9D19-40A5-AC4F-96EE87905041}"/>
                  </a:ext>
                </a:extLst>
              </p:cNvPr>
              <p:cNvSpPr txBox="1"/>
              <p:nvPr/>
            </p:nvSpPr>
            <p:spPr>
              <a:xfrm>
                <a:off x="5802198" y="2015765"/>
                <a:ext cx="18722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= 7</a:t>
                </a:r>
                <a14:m>
                  <m:oMath xmlns:m="http://schemas.openxmlformats.org/officeDocument/2006/math">
                    <m:r>
                      <a:rPr lang="zh-TW" alt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80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TW" alt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dirty="0"/>
                  <a:t>0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756B426-9D19-40A5-AC4F-96EE8790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98" y="2015765"/>
                <a:ext cx="1872208" cy="430887"/>
              </a:xfrm>
              <a:prstGeom prst="rect">
                <a:avLst/>
              </a:prstGeom>
              <a:blipFill>
                <a:blip r:embed="rId4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A4B4688-B037-4F8B-BCE4-2A8ECFC6795E}"/>
                  </a:ext>
                </a:extLst>
              </p:cNvPr>
              <p:cNvSpPr txBox="1"/>
              <p:nvPr/>
            </p:nvSpPr>
            <p:spPr>
              <a:xfrm>
                <a:off x="5802198" y="2785597"/>
                <a:ext cx="24279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=4.24</m:t>
                    </m:r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TW" alt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/>
                  <a:t>1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A4B4688-B037-4F8B-BCE4-2A8ECFC67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98" y="2785597"/>
                <a:ext cx="2427909" cy="492443"/>
              </a:xfrm>
              <a:prstGeom prst="rect">
                <a:avLst/>
              </a:prstGeom>
              <a:blipFill>
                <a:blip r:embed="rId5"/>
                <a:stretch>
                  <a:fillRect t="-25926" r="-9296" b="-48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id="{C7280B62-BEC3-4711-A4C0-E7A3732D1D41}"/>
              </a:ext>
            </a:extLst>
          </p:cNvPr>
          <p:cNvSpPr/>
          <p:nvPr/>
        </p:nvSpPr>
        <p:spPr bwMode="auto">
          <a:xfrm>
            <a:off x="4185152" y="2492753"/>
            <a:ext cx="432048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4A56F15-6855-487F-8E2D-D66E7CD7A0AA}"/>
              </a:ext>
            </a:extLst>
          </p:cNvPr>
          <p:cNvSpPr/>
          <p:nvPr/>
        </p:nvSpPr>
        <p:spPr bwMode="auto">
          <a:xfrm>
            <a:off x="4299907" y="4808918"/>
            <a:ext cx="432048" cy="43204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0254B66F-B3E8-4932-9A45-B65E38823E9A}"/>
              </a:ext>
            </a:extLst>
          </p:cNvPr>
          <p:cNvSpPr/>
          <p:nvPr/>
        </p:nvSpPr>
        <p:spPr bwMode="auto">
          <a:xfrm>
            <a:off x="4632792" y="2431921"/>
            <a:ext cx="232227" cy="358404"/>
          </a:xfrm>
          <a:prstGeom prst="arc">
            <a:avLst>
              <a:gd name="adj1" fmla="val 16200000"/>
              <a:gd name="adj2" fmla="val 543450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3D1A432-0AA7-4C5B-8D5D-B53152D02168}"/>
              </a:ext>
            </a:extLst>
          </p:cNvPr>
          <p:cNvSpPr txBox="1"/>
          <p:nvPr/>
        </p:nvSpPr>
        <p:spPr>
          <a:xfrm>
            <a:off x="4917313" y="2425442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3</a:t>
            </a:r>
            <a:endParaRPr lang="zh-TW" altLang="en-US" sz="2000" b="1" dirty="0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D6A89339-E26C-45F1-A0F4-8BFEE7596815}"/>
              </a:ext>
            </a:extLst>
          </p:cNvPr>
          <p:cNvSpPr/>
          <p:nvPr/>
        </p:nvSpPr>
        <p:spPr bwMode="auto">
          <a:xfrm>
            <a:off x="6022247" y="4714884"/>
            <a:ext cx="232227" cy="358404"/>
          </a:xfrm>
          <a:prstGeom prst="arc">
            <a:avLst>
              <a:gd name="adj1" fmla="val 16200000"/>
              <a:gd name="adj2" fmla="val 5434501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BA0F525-4DAC-4F16-8E21-1A7AAF8C97FB}"/>
              </a:ext>
            </a:extLst>
          </p:cNvPr>
          <p:cNvSpPr txBox="1"/>
          <p:nvPr/>
        </p:nvSpPr>
        <p:spPr>
          <a:xfrm>
            <a:off x="6306768" y="4708405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3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/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4.24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=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0.707…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212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9F5CE-8B87-41A6-AE7A-0276B7D2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01" y="513518"/>
            <a:ext cx="7427168" cy="797848"/>
          </a:xfrm>
        </p:spPr>
        <p:txBody>
          <a:bodyPr/>
          <a:lstStyle/>
          <a:p>
            <a:r>
              <a:rPr lang="zh-TW" altLang="en-US" dirty="0"/>
              <a:t>資料相似度（</a:t>
            </a:r>
            <a:r>
              <a:rPr lang="en-US" altLang="zh-TW" dirty="0"/>
              <a:t> Similarity </a:t>
            </a:r>
            <a:r>
              <a:rPr lang="zh-TW" altLang="en-US" dirty="0"/>
              <a:t>）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EB4186-8BE8-4C85-AEAC-EF49C50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1D0552-3C5A-4114-A962-0490CFF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8224AE-FA61-4FC2-9A6C-EB13D80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98F23E-1940-48FC-9927-FCB4B4418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5073"/>
          <a:stretch/>
        </p:blipFill>
        <p:spPr>
          <a:xfrm>
            <a:off x="1132101" y="3004428"/>
            <a:ext cx="5591955" cy="13474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984BCC-31CC-4362-9FF4-656979011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89" y="4941168"/>
            <a:ext cx="7343800" cy="11347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92197E4-D50A-43C5-81E1-F135228760E3}"/>
              </a:ext>
            </a:extLst>
          </p:cNvPr>
          <p:cNvSpPr/>
          <p:nvPr/>
        </p:nvSpPr>
        <p:spPr>
          <a:xfrm>
            <a:off x="1051248" y="2323686"/>
            <a:ext cx="3236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距離越短 ←→ 相似度高</a:t>
            </a:r>
            <a:endParaRPr kumimoji="1" lang="en-US" altLang="zh-TW" sz="2000" dirty="0">
              <a:solidFill>
                <a:schemeClr val="tx2"/>
              </a:solidFill>
              <a:latin typeface="Arial" panose="020B0604020202020204" pitchFamily="34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F798E1-4D42-4998-926A-F3E17CD902DF}"/>
              </a:ext>
            </a:extLst>
          </p:cNvPr>
          <p:cNvSpPr/>
          <p:nvPr/>
        </p:nvSpPr>
        <p:spPr>
          <a:xfrm>
            <a:off x="983889" y="1623547"/>
            <a:ext cx="3478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Euclidean Distance 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歐式距離</a:t>
            </a:r>
          </a:p>
        </p:txBody>
      </p:sp>
    </p:spTree>
    <p:extLst>
      <p:ext uri="{BB962C8B-B14F-4D97-AF65-F5344CB8AC3E}">
        <p14:creationId xmlns:p14="http://schemas.microsoft.com/office/powerpoint/2010/main" val="149634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9F5CE-8B87-41A6-AE7A-0276B7D2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01" y="513518"/>
            <a:ext cx="7427168" cy="797848"/>
          </a:xfrm>
        </p:spPr>
        <p:txBody>
          <a:bodyPr/>
          <a:lstStyle/>
          <a:p>
            <a:r>
              <a:rPr lang="zh-TW" altLang="en-US" dirty="0"/>
              <a:t>資料相似度（</a:t>
            </a:r>
            <a:r>
              <a:rPr lang="en-US" altLang="zh-TW" dirty="0"/>
              <a:t> Similarity </a:t>
            </a:r>
            <a:r>
              <a:rPr lang="zh-TW" altLang="en-US" dirty="0"/>
              <a:t>）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EB4186-8BE8-4C85-AEAC-EF49C50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1D0552-3C5A-4114-A962-0490CFF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8224AE-FA61-4FC2-9A6C-EB13D80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F798E1-4D42-4998-926A-F3E17CD902DF}"/>
              </a:ext>
            </a:extLst>
          </p:cNvPr>
          <p:cNvSpPr/>
          <p:nvPr/>
        </p:nvSpPr>
        <p:spPr>
          <a:xfrm>
            <a:off x="983889" y="1623547"/>
            <a:ext cx="3817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Manhattan Distance 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曼哈頓距離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9AEE520-921E-4EE2-A312-A7F5E092F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38" y="2335846"/>
            <a:ext cx="7163800" cy="9526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E6EB6C7-1359-43D7-BAC0-AED83FA5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76" y="4244278"/>
            <a:ext cx="4176464" cy="193401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5BDBC62-8CDB-40C0-B1D5-9E3D39B9B335}"/>
              </a:ext>
            </a:extLst>
          </p:cNvPr>
          <p:cNvSpPr/>
          <p:nvPr/>
        </p:nvSpPr>
        <p:spPr>
          <a:xfrm>
            <a:off x="5175002" y="525931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-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 當 </a:t>
            </a:r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p=1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，為曼哈頓距離</a:t>
            </a:r>
          </a:p>
          <a:p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-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 當 </a:t>
            </a:r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p=2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，為歐式距離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6BDFD2-3512-4D3F-8B8C-4D7DBDC9E8B3}"/>
              </a:ext>
            </a:extLst>
          </p:cNvPr>
          <p:cNvSpPr/>
          <p:nvPr/>
        </p:nvSpPr>
        <p:spPr>
          <a:xfrm>
            <a:off x="983889" y="3746406"/>
            <a:ext cx="3534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 err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Minkowski</a:t>
            </a:r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 Distance 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明氏距離</a:t>
            </a:r>
          </a:p>
        </p:txBody>
      </p:sp>
    </p:spTree>
    <p:extLst>
      <p:ext uri="{BB962C8B-B14F-4D97-AF65-F5344CB8AC3E}">
        <p14:creationId xmlns:p14="http://schemas.microsoft.com/office/powerpoint/2010/main" val="174948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9F5CE-8B87-41A6-AE7A-0276B7D2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01" y="513518"/>
            <a:ext cx="7427168" cy="797848"/>
          </a:xfrm>
        </p:spPr>
        <p:txBody>
          <a:bodyPr/>
          <a:lstStyle/>
          <a:p>
            <a:r>
              <a:rPr lang="zh-TW" altLang="en-US" dirty="0"/>
              <a:t>資料相似度（</a:t>
            </a:r>
            <a:r>
              <a:rPr lang="en-US" altLang="zh-TW" dirty="0"/>
              <a:t> Similarity </a:t>
            </a:r>
            <a:r>
              <a:rPr lang="zh-TW" altLang="en-US" dirty="0"/>
              <a:t>）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EB4186-8BE8-4C85-AEAC-EF49C50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1D0552-3C5A-4114-A962-0490CFF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8224AE-FA61-4FC2-9A6C-EB13D80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F798E1-4D42-4998-926A-F3E17CD902DF}"/>
              </a:ext>
            </a:extLst>
          </p:cNvPr>
          <p:cNvSpPr/>
          <p:nvPr/>
        </p:nvSpPr>
        <p:spPr>
          <a:xfrm>
            <a:off x="983889" y="1623547"/>
            <a:ext cx="3292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 err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Consine</a:t>
            </a:r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 Distance 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餘弦距離</a:t>
            </a:r>
            <a:endParaRPr kumimoji="1" lang="en-US" altLang="zh-TW" sz="2000" dirty="0">
              <a:solidFill>
                <a:schemeClr val="tx2"/>
              </a:solidFill>
              <a:latin typeface="Arial" panose="020B0604020202020204" pitchFamily="34" charset="0"/>
              <a:ea typeface="微軟正黑體" panose="020B0604030504040204" pitchFamily="34" charset="-120"/>
              <a:cs typeface="+mj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8929F5A-42F6-4E25-926C-7E23313CB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63049"/>
          <a:stretch/>
        </p:blipFill>
        <p:spPr>
          <a:xfrm>
            <a:off x="1132101" y="2499896"/>
            <a:ext cx="3262517" cy="116598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36BD232-E337-4695-A8BE-C66BC0B455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6434"/>
          <a:stretch/>
        </p:blipFill>
        <p:spPr>
          <a:xfrm>
            <a:off x="2039471" y="3559125"/>
            <a:ext cx="5612428" cy="116598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047CCFC-0846-4F54-83CC-EA1D6CBE80CF}"/>
              </a:ext>
            </a:extLst>
          </p:cNvPr>
          <p:cNvSpPr/>
          <p:nvPr/>
        </p:nvSpPr>
        <p:spPr>
          <a:xfrm>
            <a:off x="1889586" y="5298105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距離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 = 1- </a:t>
            </a:r>
            <a:r>
              <a:rPr lang="zh-TW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相似度</a:t>
            </a:r>
            <a:endParaRPr lang="en-US" altLang="zh-TW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9F5CE-8B87-41A6-AE7A-0276B7D2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01" y="513518"/>
            <a:ext cx="7427168" cy="797848"/>
          </a:xfrm>
        </p:spPr>
        <p:txBody>
          <a:bodyPr/>
          <a:lstStyle/>
          <a:p>
            <a:r>
              <a:rPr lang="zh-TW" altLang="en-US" dirty="0"/>
              <a:t>資料相似度（</a:t>
            </a:r>
            <a:r>
              <a:rPr lang="en-US" altLang="zh-TW" dirty="0"/>
              <a:t> Similarity </a:t>
            </a:r>
            <a:r>
              <a:rPr lang="zh-TW" altLang="en-US" dirty="0"/>
              <a:t>）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EB4186-8BE8-4C85-AEAC-EF49C50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1D0552-3C5A-4114-A962-0490CFF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8224AE-FA61-4FC2-9A6C-EB13D80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98F23E-1940-48FC-9927-FCB4B4418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5073"/>
          <a:stretch/>
        </p:blipFill>
        <p:spPr>
          <a:xfrm>
            <a:off x="1132101" y="3004428"/>
            <a:ext cx="5591955" cy="13474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984BCC-31CC-4362-9FF4-656979011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89" y="4941168"/>
            <a:ext cx="7343800" cy="11347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92197E4-D50A-43C5-81E1-F135228760E3}"/>
              </a:ext>
            </a:extLst>
          </p:cNvPr>
          <p:cNvSpPr/>
          <p:nvPr/>
        </p:nvSpPr>
        <p:spPr>
          <a:xfrm>
            <a:off x="1051248" y="2323686"/>
            <a:ext cx="3236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距離越短 ←→ 相似度高</a:t>
            </a:r>
            <a:endParaRPr kumimoji="1" lang="en-US" altLang="zh-TW" sz="2000" dirty="0">
              <a:solidFill>
                <a:schemeClr val="tx2"/>
              </a:solidFill>
              <a:latin typeface="Arial" panose="020B0604020202020204" pitchFamily="34" charset="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F798E1-4D42-4998-926A-F3E17CD902DF}"/>
              </a:ext>
            </a:extLst>
          </p:cNvPr>
          <p:cNvSpPr/>
          <p:nvPr/>
        </p:nvSpPr>
        <p:spPr>
          <a:xfrm>
            <a:off x="983889" y="1623547"/>
            <a:ext cx="3478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Euclidean Distance 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歐式距離</a:t>
            </a:r>
          </a:p>
        </p:txBody>
      </p:sp>
    </p:spTree>
    <p:extLst>
      <p:ext uri="{BB962C8B-B14F-4D97-AF65-F5344CB8AC3E}">
        <p14:creationId xmlns:p14="http://schemas.microsoft.com/office/powerpoint/2010/main" val="368108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9F5CE-8B87-41A6-AE7A-0276B7D2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01" y="513518"/>
            <a:ext cx="7427168" cy="797848"/>
          </a:xfrm>
        </p:spPr>
        <p:txBody>
          <a:bodyPr/>
          <a:lstStyle/>
          <a:p>
            <a:r>
              <a:rPr lang="zh-TW" altLang="en-US" dirty="0"/>
              <a:t>資料相似度（</a:t>
            </a:r>
            <a:r>
              <a:rPr lang="en-US" altLang="zh-TW" dirty="0"/>
              <a:t> Similarity </a:t>
            </a:r>
            <a:r>
              <a:rPr lang="zh-TW" altLang="en-US" dirty="0"/>
              <a:t>）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EB4186-8BE8-4C85-AEAC-EF49C50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1D0552-3C5A-4114-A962-0490CFF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8224AE-FA61-4FC2-9A6C-EB13D80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F798E1-4D42-4998-926A-F3E17CD902DF}"/>
              </a:ext>
            </a:extLst>
          </p:cNvPr>
          <p:cNvSpPr/>
          <p:nvPr/>
        </p:nvSpPr>
        <p:spPr>
          <a:xfrm>
            <a:off x="983889" y="1623547"/>
            <a:ext cx="3478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Jaccard Distance 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雅卡爾指數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968CC97-BA7E-45EF-BB12-F698B64F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31" y="2745428"/>
            <a:ext cx="8574937" cy="13671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915CD31-1242-4103-80F3-97F2C81493F9}"/>
              </a:ext>
            </a:extLst>
          </p:cNvPr>
          <p:cNvSpPr/>
          <p:nvPr/>
        </p:nvSpPr>
        <p:spPr>
          <a:xfrm>
            <a:off x="1619672" y="4737316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距離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 = 1- </a:t>
            </a:r>
            <a:r>
              <a:rPr lang="zh-TW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相似度</a:t>
            </a:r>
            <a:endParaRPr lang="en-US" altLang="zh-TW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85800" y="2619052"/>
            <a:ext cx="7772400" cy="1619895"/>
          </a:xfrm>
        </p:spPr>
        <p:txBody>
          <a:bodyPr/>
          <a:lstStyle/>
          <a:p>
            <a:r>
              <a:rPr lang="zh-TW" altLang="en-US" dirty="0"/>
              <a:t>正規化</a:t>
            </a:r>
            <a:br>
              <a:rPr lang="en-US" altLang="zh-TW" dirty="0"/>
            </a:br>
            <a:r>
              <a:rPr lang="en-US" altLang="zh-TW" dirty="0" err="1"/>
              <a:t>Normorlize</a:t>
            </a:r>
            <a:endParaRPr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F0DAC6-6069-4DDA-888B-0C3786B9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28E41D-CD69-4CAA-86F0-56E4C6DC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A2A83A-FC5E-44B8-BDF0-954B9D29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3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9F5CE-8B87-41A6-AE7A-0276B7D2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01" y="513518"/>
            <a:ext cx="7427168" cy="797848"/>
          </a:xfrm>
        </p:spPr>
        <p:txBody>
          <a:bodyPr/>
          <a:lstStyle/>
          <a:p>
            <a:r>
              <a:rPr lang="zh-TW" altLang="en-US" dirty="0"/>
              <a:t>正規化（</a:t>
            </a:r>
            <a:r>
              <a:rPr lang="en-US" altLang="zh-TW" dirty="0"/>
              <a:t> </a:t>
            </a:r>
            <a:r>
              <a:rPr lang="en-US" altLang="zh-TW" dirty="0" err="1"/>
              <a:t>Normorlize</a:t>
            </a:r>
            <a:r>
              <a:rPr lang="en-US" altLang="zh-TW" dirty="0"/>
              <a:t> </a:t>
            </a:r>
            <a:r>
              <a:rPr lang="zh-TW" altLang="en-US" dirty="0"/>
              <a:t>）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EB4186-8BE8-4C85-AEAC-EF49C50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1D0552-3C5A-4114-A962-0490CFF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8224AE-FA61-4FC2-9A6C-EB13D80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AE9CEF-0C02-48E2-8DE2-839DB89E2FE1}"/>
              </a:ext>
            </a:extLst>
          </p:cNvPr>
          <p:cNvSpPr/>
          <p:nvPr/>
        </p:nvSpPr>
        <p:spPr>
          <a:xfrm>
            <a:off x="983889" y="1623547"/>
            <a:ext cx="3932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2000" dirty="0" err="1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MinMaxScaler</a:t>
            </a:r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 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最小最大值標準化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12223C3-7E44-4954-B3B7-AE1E289F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53" y="2819255"/>
            <a:ext cx="6855684" cy="201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9F5CE-8B87-41A6-AE7A-0276B7D2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01" y="513518"/>
            <a:ext cx="7427168" cy="797848"/>
          </a:xfrm>
        </p:spPr>
        <p:txBody>
          <a:bodyPr/>
          <a:lstStyle/>
          <a:p>
            <a:r>
              <a:rPr lang="zh-TW" altLang="en-US" dirty="0"/>
              <a:t>正規化（</a:t>
            </a:r>
            <a:r>
              <a:rPr lang="en-US" altLang="zh-TW" dirty="0"/>
              <a:t> </a:t>
            </a:r>
            <a:r>
              <a:rPr lang="en-US" altLang="zh-TW" dirty="0" err="1"/>
              <a:t>Normorlize</a:t>
            </a:r>
            <a:r>
              <a:rPr lang="en-US" altLang="zh-TW" dirty="0"/>
              <a:t> </a:t>
            </a:r>
            <a:r>
              <a:rPr lang="zh-TW" altLang="en-US" dirty="0"/>
              <a:t>）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EB4186-8BE8-4C85-AEAC-EF49C50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>
                <a:solidFill>
                  <a:srgbClr val="000000"/>
                </a:solidFill>
              </a:rPr>
              <a:t>2023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1D0552-3C5A-4114-A962-0490CFF6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t>ICAL&amp;AIRC@NUK</a:t>
            </a: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68224AE-FA61-4FC2-9A6C-EB13D804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DA0BB7-265A-403C-9275-D587AB510EDC}" type="slidenum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AE9CEF-0C02-48E2-8DE2-839DB89E2FE1}"/>
              </a:ext>
            </a:extLst>
          </p:cNvPr>
          <p:cNvSpPr/>
          <p:nvPr/>
        </p:nvSpPr>
        <p:spPr>
          <a:xfrm>
            <a:off x="983889" y="1623547"/>
            <a:ext cx="2696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Map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到</a:t>
            </a:r>
            <a:r>
              <a:rPr kumimoji="1" lang="en-US" altLang="zh-TW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(0,1)</a:t>
            </a:r>
            <a:r>
              <a:rPr kumimoji="1" lang="zh-TW" altLang="en-US" sz="2000" dirty="0">
                <a:solidFill>
                  <a:schemeClr val="tx2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+mj-cs"/>
              </a:rPr>
              <a:t>區間中</a:t>
            </a:r>
          </a:p>
        </p:txBody>
      </p:sp>
      <p:pic>
        <p:nvPicPr>
          <p:cNvPr id="1026" name="Picture 2" descr="MinMaxScaler — Plaquette 0.4.5 documentation">
            <a:extLst>
              <a:ext uri="{FF2B5EF4-FFF2-40B4-BE49-F238E27FC236}">
                <a16:creationId xmlns:a16="http://schemas.microsoft.com/office/drawing/2014/main" id="{A64BAD41-AE22-4C3E-87E3-1C5E8A5E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79" y="1987171"/>
            <a:ext cx="7750355" cy="435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487197"/>
      </p:ext>
    </p:extLst>
  </p:cSld>
  <p:clrMapOvr>
    <a:masterClrMapping/>
  </p:clrMapOvr>
</p:sld>
</file>

<file path=ppt/theme/theme1.xml><?xml version="1.0" encoding="utf-8"?>
<a:theme xmlns:a="http://schemas.openxmlformats.org/drawingml/2006/main" name="1_ICAL_NUK">
  <a:themeElements>
    <a:clrScheme name="1_NUK 黑黃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NUKICAL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NUK 黑黃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UK 黑黃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UK 黑黃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UK 黑黃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UK 黑黃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UK 黑黃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UK 黑黃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UK 黑黃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UK 黑黃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UK 黑黃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UK 黑黃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UK 黑黃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aa.pptx" id="{CFFDAFDE-BF8A-40A5-A391-071F4E8ECA05}" vid="{74ACDFB3-7D9A-471F-9144-90CDA28C0DC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6943</TotalTime>
  <Words>266</Words>
  <Application>Microsoft Office PowerPoint</Application>
  <PresentationFormat>如螢幕大小 (4:3)</PresentationFormat>
  <Paragraphs>73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Cambria Math</vt:lpstr>
      <vt:lpstr>Consolas</vt:lpstr>
      <vt:lpstr>Times New Roman</vt:lpstr>
      <vt:lpstr>1_ICAL_NUK</vt:lpstr>
      <vt:lpstr>資料相似度 Similarity</vt:lpstr>
      <vt:lpstr>資料相似度（ Similarity ）</vt:lpstr>
      <vt:lpstr>資料相似度（ Similarity ）</vt:lpstr>
      <vt:lpstr>資料相似度（ Similarity ）</vt:lpstr>
      <vt:lpstr>資料相似度（ Similarity ）</vt:lpstr>
      <vt:lpstr>資料相似度（ Similarity ）</vt:lpstr>
      <vt:lpstr>正規化 Normorlize</vt:lpstr>
      <vt:lpstr>正規化（ Normorlize ）</vt:lpstr>
      <vt:lpstr>正規化（ Normorlize ）</vt:lpstr>
      <vt:lpstr>正規化（ Normorlize ）</vt:lpstr>
      <vt:lpstr>正規化（ Normorlize 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國立高雄大學　 電機系 智慧與計算實驗室 Intelligent Computation and Applications Lab.</dc:title>
  <dc:creator>Johnw Chih-Hung Wu</dc:creator>
  <cp:lastModifiedBy>蔡沐霖</cp:lastModifiedBy>
  <cp:revision>315</cp:revision>
  <dcterms:created xsi:type="dcterms:W3CDTF">2019-05-03T07:26:00Z</dcterms:created>
  <dcterms:modified xsi:type="dcterms:W3CDTF">2023-12-06T16:05:38Z</dcterms:modified>
</cp:coreProperties>
</file>