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62" r:id="rId7"/>
    <p:sldId id="258" r:id="rId8"/>
    <p:sldId id="260" r:id="rId9"/>
    <p:sldId id="270" r:id="rId10"/>
    <p:sldId id="263" r:id="rId11"/>
    <p:sldId id="273" r:id="rId12"/>
    <p:sldId id="280" r:id="rId13"/>
    <p:sldId id="272" r:id="rId14"/>
    <p:sldId id="281" r:id="rId15"/>
    <p:sldId id="271" r:id="rId16"/>
    <p:sldId id="283" r:id="rId17"/>
    <p:sldId id="284" r:id="rId18"/>
    <p:sldId id="285" r:id="rId19"/>
    <p:sldId id="286" r:id="rId20"/>
    <p:sldId id="282" r:id="rId21"/>
    <p:sldId id="266" r:id="rId22"/>
    <p:sldId id="265" r:id="rId23"/>
    <p:sldId id="264" r:id="rId24"/>
    <p:sldId id="261"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30.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xml"/><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2.xml"/><Relationship Id="rId5" Type="http://schemas.openxmlformats.org/officeDocument/2006/relationships/image" Target="../media/image10.png"/><Relationship Id="rId4" Type="http://schemas.openxmlformats.org/officeDocument/2006/relationships/tags" Target="../tags/tag11.xml"/><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5.xml"/><Relationship Id="rId5" Type="http://schemas.openxmlformats.org/officeDocument/2006/relationships/image" Target="../media/image10.png"/><Relationship Id="rId4" Type="http://schemas.openxmlformats.org/officeDocument/2006/relationships/tags" Target="../tags/tag14.xml"/><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8.xml"/><Relationship Id="rId5" Type="http://schemas.openxmlformats.org/officeDocument/2006/relationships/image" Target="../media/image10.png"/><Relationship Id="rId4" Type="http://schemas.openxmlformats.org/officeDocument/2006/relationships/tags" Target="../tags/tag17.xml"/><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1.xml"/><Relationship Id="rId5" Type="http://schemas.openxmlformats.org/officeDocument/2006/relationships/image" Target="../media/image10.png"/><Relationship Id="rId4" Type="http://schemas.openxmlformats.org/officeDocument/2006/relationships/tags" Target="../tags/tag20.xml"/><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3.png"/><Relationship Id="rId6" Type="http://schemas.openxmlformats.org/officeDocument/2006/relationships/tags" Target="../tags/tag24.xml"/><Relationship Id="rId5" Type="http://schemas.openxmlformats.org/officeDocument/2006/relationships/image" Target="../media/image10.png"/><Relationship Id="rId4" Type="http://schemas.openxmlformats.org/officeDocument/2006/relationships/tags" Target="../tags/tag23.xml"/><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tags" Target="../tags/tag22.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7.xml"/><Relationship Id="rId5" Type="http://schemas.openxmlformats.org/officeDocument/2006/relationships/image" Target="../media/image10.png"/><Relationship Id="rId4" Type="http://schemas.openxmlformats.org/officeDocument/2006/relationships/tags" Target="../tags/tag26.xml"/><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tags" Target="../tags/tag25.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9.xml"/><Relationship Id="rId2" Type="http://schemas.openxmlformats.org/officeDocument/2006/relationships/image" Target="../media/image14.png"/><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b="1"/>
              <a:t>A decade of </a:t>
            </a:r>
            <a:br>
              <a:rPr lang="zh-CN" altLang="en-US" b="1"/>
            </a:br>
            <a:r>
              <a:rPr lang="zh-CN" altLang="en-US" b="1"/>
              <a:t>social bot detection</a:t>
            </a:r>
            <a:endParaRPr lang="zh-CN" altLang="en-US" b="1"/>
          </a:p>
        </p:txBody>
      </p:sp>
      <p:sp>
        <p:nvSpPr>
          <p:cNvPr id="3" name="副标题 2"/>
          <p:cNvSpPr>
            <a:spLocks noGrp="1"/>
          </p:cNvSpPr>
          <p:nvPr>
            <p:ph type="subTitle" idx="1"/>
          </p:nvPr>
        </p:nvSpPr>
        <p:spPr/>
        <p:txBody>
          <a:bodyPr/>
          <a:p>
            <a:r>
              <a:rPr lang="zh-CN" altLang="en-US"/>
              <a:t>Cresci, Stefano</a:t>
            </a:r>
            <a:r>
              <a:rPr lang="en-US" altLang="zh-CN"/>
              <a:t> </a:t>
            </a:r>
            <a:endParaRPr lang="en-US" altLang="zh-CN"/>
          </a:p>
          <a:p>
            <a:r>
              <a:rPr lang="zh-CN" altLang="en-US"/>
              <a:t>Italian Natl Res Council, Inst Informat &amp; Telemat, Pisa, Italy</a:t>
            </a:r>
            <a:endParaRPr lang="zh-CN" altLang="en-US"/>
          </a:p>
        </p:txBody>
      </p:sp>
      <p:sp>
        <p:nvSpPr>
          <p:cNvPr id="4" name="文本框 3"/>
          <p:cNvSpPr txBox="1"/>
          <p:nvPr/>
        </p:nvSpPr>
        <p:spPr>
          <a:xfrm>
            <a:off x="4472305" y="5212715"/>
            <a:ext cx="3342005" cy="645160"/>
          </a:xfrm>
          <a:prstGeom prst="rect">
            <a:avLst/>
          </a:prstGeom>
          <a:noFill/>
        </p:spPr>
        <p:txBody>
          <a:bodyPr wrap="square" rtlCol="0">
            <a:spAutoFit/>
          </a:bodyPr>
          <a:p>
            <a:pPr algn="ctr"/>
            <a:r>
              <a:rPr lang="zh-CN" altLang="en-US"/>
              <a:t>张肖</a:t>
            </a:r>
            <a:endParaRPr lang="zh-CN" altLang="en-US"/>
          </a:p>
          <a:p>
            <a:pPr algn="ctr"/>
            <a:r>
              <a:rPr lang="en-US" altLang="zh-CN"/>
              <a:t>2022.12.18</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 </a:t>
            </a:r>
            <a:r>
              <a:rPr lang="zh-CN" altLang="en-US"/>
              <a:t>社交机器人检测方法的发展历程</a:t>
            </a:r>
            <a:endParaRPr lang="zh-CN" altLang="en-US"/>
          </a:p>
        </p:txBody>
      </p:sp>
      <p:sp>
        <p:nvSpPr>
          <p:cNvPr id="3" name="内容占位符 2"/>
          <p:cNvSpPr>
            <a:spLocks noGrp="1"/>
          </p:cNvSpPr>
          <p:nvPr>
            <p:ph idx="1"/>
          </p:nvPr>
        </p:nvSpPr>
        <p:spPr>
          <a:xfrm>
            <a:off x="447040" y="1497330"/>
            <a:ext cx="4399280" cy="2035175"/>
          </a:xfrm>
        </p:spPr>
        <p:txBody>
          <a:bodyPr/>
          <a:p>
            <a:pPr marL="0" indent="0">
              <a:lnSpc>
                <a:spcPct val="200000"/>
              </a:lnSpc>
              <a:buNone/>
            </a:pPr>
            <a:r>
              <a:rPr lang="zh-CN" altLang="en-US" sz="1800" b="1"/>
              <a:t>（一）早期检测方法的特点</a:t>
            </a:r>
            <a:r>
              <a:rPr lang="zh-CN" altLang="en-US" sz="1800"/>
              <a:t>：</a:t>
            </a:r>
            <a:endParaRPr lang="zh-CN" altLang="en-US" sz="1800"/>
          </a:p>
          <a:p>
            <a:pPr marL="457200" lvl="1" indent="0">
              <a:lnSpc>
                <a:spcPct val="200000"/>
              </a:lnSpc>
              <a:buFont typeface="Arial" panose="020B0604020202020204" pitchFamily="34" charset="0"/>
              <a:buNone/>
            </a:pPr>
            <a:r>
              <a:rPr lang="zh-CN" altLang="en-US" sz="1800">
                <a:solidFill>
                  <a:schemeClr val="tx1"/>
                </a:solidFill>
              </a:rPr>
              <a:t>（</a:t>
            </a:r>
            <a:r>
              <a:rPr lang="en-US" altLang="zh-CN" sz="1800">
                <a:solidFill>
                  <a:schemeClr val="tx1"/>
                </a:solidFill>
              </a:rPr>
              <a:t>1</a:t>
            </a:r>
            <a:r>
              <a:rPr lang="zh-CN" altLang="en-US" sz="1800">
                <a:solidFill>
                  <a:schemeClr val="tx1"/>
                </a:solidFill>
              </a:rPr>
              <a:t>）基于</a:t>
            </a:r>
            <a:r>
              <a:rPr lang="zh-CN" altLang="en-US" sz="1800" b="1">
                <a:solidFill>
                  <a:schemeClr val="tx1"/>
                </a:solidFill>
              </a:rPr>
              <a:t>有监督的机器学习</a:t>
            </a:r>
            <a:endParaRPr lang="zh-CN" altLang="en-US" sz="1800">
              <a:solidFill>
                <a:schemeClr val="tx1"/>
              </a:solidFill>
            </a:endParaRPr>
          </a:p>
          <a:p>
            <a:pPr marL="457200" lvl="1" indent="0">
              <a:lnSpc>
                <a:spcPct val="200000"/>
              </a:lnSpc>
              <a:buFont typeface="Arial" panose="020B0604020202020204" pitchFamily="34" charset="0"/>
              <a:buNone/>
            </a:pPr>
            <a:r>
              <a:rPr lang="zh-CN" altLang="en-US" sz="1800"/>
              <a:t>（</a:t>
            </a:r>
            <a:r>
              <a:rPr lang="en-US" altLang="zh-CN" sz="1800"/>
              <a:t>2</a:t>
            </a:r>
            <a:r>
              <a:rPr lang="zh-CN" altLang="en-US" sz="1800"/>
              <a:t>）基于对</a:t>
            </a:r>
            <a:r>
              <a:rPr lang="zh-CN" altLang="en-US" sz="1800" b="1"/>
              <a:t>单个账户</a:t>
            </a:r>
            <a:r>
              <a:rPr lang="zh-CN" altLang="en-US" sz="1800"/>
              <a:t>的分析</a:t>
            </a:r>
            <a:endParaRPr lang="zh-CN" altLang="en-US" sz="1800"/>
          </a:p>
          <a:p>
            <a:pPr marL="0" indent="0">
              <a:buNone/>
            </a:pPr>
            <a:endParaRPr lang="zh-CN" altLang="en-US" sz="1800"/>
          </a:p>
        </p:txBody>
      </p:sp>
      <p:pic>
        <p:nvPicPr>
          <p:cNvPr id="4" name="图片 3"/>
          <p:cNvPicPr>
            <a:picLocks noChangeAspect="1"/>
          </p:cNvPicPr>
          <p:nvPr/>
        </p:nvPicPr>
        <p:blipFill>
          <a:blip r:embed="rId1"/>
          <a:srcRect l="3018" t="3723"/>
          <a:stretch>
            <a:fillRect/>
          </a:stretch>
        </p:blipFill>
        <p:spPr>
          <a:xfrm>
            <a:off x="1488440" y="3670300"/>
            <a:ext cx="2487295" cy="2001520"/>
          </a:xfrm>
          <a:prstGeom prst="rect">
            <a:avLst/>
          </a:prstGeom>
        </p:spPr>
      </p:pic>
      <p:pic>
        <p:nvPicPr>
          <p:cNvPr id="6" name="图片 5"/>
          <p:cNvPicPr>
            <a:picLocks noChangeAspect="1"/>
          </p:cNvPicPr>
          <p:nvPr/>
        </p:nvPicPr>
        <p:blipFill>
          <a:blip r:embed="rId2"/>
          <a:srcRect b="7326"/>
          <a:stretch>
            <a:fillRect/>
          </a:stretch>
        </p:blipFill>
        <p:spPr>
          <a:xfrm>
            <a:off x="812165" y="5862320"/>
            <a:ext cx="4354830" cy="666750"/>
          </a:xfrm>
          <a:prstGeom prst="rect">
            <a:avLst/>
          </a:prstGeom>
        </p:spPr>
      </p:pic>
      <p:sp>
        <p:nvSpPr>
          <p:cNvPr id="7" name="内容占位符 2"/>
          <p:cNvSpPr>
            <a:spLocks noGrp="1"/>
          </p:cNvSpPr>
          <p:nvPr>
            <p:custDataLst>
              <p:tags r:id="rId3"/>
            </p:custDataLst>
          </p:nvPr>
        </p:nvSpPr>
        <p:spPr>
          <a:xfrm>
            <a:off x="5109845" y="1691005"/>
            <a:ext cx="6597015" cy="49123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zh-CN" altLang="en-US" sz="1800" b="1"/>
              <a:t>基于异常的检测方法</a:t>
            </a:r>
            <a:r>
              <a:rPr lang="zh-CN" altLang="en-US" sz="1800"/>
              <a:t>：</a:t>
            </a:r>
            <a:endParaRPr lang="zh-CN" altLang="en-US" sz="1800"/>
          </a:p>
          <a:p>
            <a:pPr marL="457200" lvl="1" indent="0">
              <a:lnSpc>
                <a:spcPct val="200000"/>
              </a:lnSpc>
              <a:buFont typeface="Arial" panose="020B0604020202020204" pitchFamily="34" charset="0"/>
              <a:buNone/>
            </a:pPr>
            <a:r>
              <a:rPr lang="zh-CN" altLang="en-US" sz="1800">
                <a:solidFill>
                  <a:schemeClr val="tx1"/>
                </a:solidFill>
              </a:rPr>
              <a:t>（</a:t>
            </a:r>
            <a:r>
              <a:rPr lang="en-US" altLang="zh-CN" sz="1800">
                <a:solidFill>
                  <a:schemeClr val="tx1"/>
                </a:solidFill>
              </a:rPr>
              <a:t>1</a:t>
            </a:r>
            <a:r>
              <a:rPr lang="zh-CN" altLang="en-US" sz="1800">
                <a:solidFill>
                  <a:schemeClr val="tx1"/>
                </a:solidFill>
              </a:rPr>
              <a:t>）合法的社交网络用户没有任何动机在没有奖励的情况下做出一些奇怪的行为</a:t>
            </a:r>
            <a:endParaRPr lang="zh-CN" altLang="en-US" sz="1800">
              <a:solidFill>
                <a:schemeClr val="tx1"/>
              </a:solidFill>
            </a:endParaRPr>
          </a:p>
          <a:p>
            <a:pPr marL="457200" lvl="1" indent="0">
              <a:lnSpc>
                <a:spcPct val="200000"/>
              </a:lnSpc>
              <a:buFont typeface="Arial" panose="020B0604020202020204" pitchFamily="34" charset="0"/>
              <a:buNone/>
            </a:pPr>
            <a:r>
              <a:rPr lang="zh-CN" altLang="en-US" sz="1800">
                <a:solidFill>
                  <a:schemeClr val="tx1"/>
                </a:solidFill>
              </a:rPr>
              <a:t>（</a:t>
            </a:r>
            <a:r>
              <a:rPr lang="en-US" altLang="zh-CN" sz="1800">
                <a:solidFill>
                  <a:schemeClr val="tx1"/>
                </a:solidFill>
              </a:rPr>
              <a:t>2</a:t>
            </a:r>
            <a:r>
              <a:rPr lang="zh-CN" altLang="en-US" sz="1800">
                <a:solidFill>
                  <a:schemeClr val="tx1"/>
                </a:solidFill>
              </a:rPr>
              <a:t>）</a:t>
            </a:r>
            <a:r>
              <a:rPr lang="zh-CN" altLang="en-US" sz="1800" b="1">
                <a:solidFill>
                  <a:schemeClr val="tx1"/>
                </a:solidFill>
              </a:rPr>
              <a:t>蜜罐陷阱</a:t>
            </a:r>
            <a:endParaRPr lang="zh-CN" altLang="en-US" sz="1800" b="1">
              <a:solidFill>
                <a:schemeClr val="tx1"/>
              </a:solidFill>
            </a:endParaRPr>
          </a:p>
          <a:p>
            <a:pPr marL="457200" lvl="1" indent="0">
              <a:lnSpc>
                <a:spcPct val="200000"/>
              </a:lnSpc>
              <a:buFont typeface="Arial" panose="020B0604020202020204" pitchFamily="34" charset="0"/>
              <a:buNone/>
            </a:pPr>
            <a:r>
              <a:rPr lang="zh-CN" altLang="en-US" sz="1800" b="1">
                <a:solidFill>
                  <a:schemeClr val="tx1"/>
                </a:solidFill>
              </a:rPr>
              <a:t> </a:t>
            </a:r>
            <a:r>
              <a:rPr lang="en-US" altLang="zh-CN" sz="1800" b="1">
                <a:solidFill>
                  <a:schemeClr val="tx1"/>
                </a:solidFill>
              </a:rPr>
              <a:t>  </a:t>
            </a:r>
            <a:r>
              <a:rPr lang="zh-CN" altLang="en-US" sz="1800">
                <a:solidFill>
                  <a:schemeClr val="tx1"/>
                </a:solidFill>
              </a:rPr>
              <a:t>优点：</a:t>
            </a:r>
            <a:r>
              <a:rPr lang="zh-CN" sz="1800">
                <a:solidFill>
                  <a:schemeClr val="tx1"/>
                </a:solidFill>
              </a:rPr>
              <a:t>可以高效地检测到传统的社交机器人</a:t>
            </a:r>
            <a:endParaRPr lang="zh-CN" sz="1800">
              <a:solidFill>
                <a:schemeClr val="tx1"/>
              </a:solidFill>
            </a:endParaRPr>
          </a:p>
          <a:p>
            <a:pPr marL="457200" lvl="1" indent="0">
              <a:lnSpc>
                <a:spcPct val="200000"/>
              </a:lnSpc>
              <a:buFont typeface="Arial" panose="020B0604020202020204" pitchFamily="34" charset="0"/>
              <a:buNone/>
            </a:pPr>
            <a:r>
              <a:rPr lang="zh-CN" sz="1800">
                <a:solidFill>
                  <a:schemeClr val="tx1"/>
                </a:solidFill>
              </a:rPr>
              <a:t> </a:t>
            </a:r>
            <a:r>
              <a:rPr lang="en-US" altLang="zh-CN" sz="1800">
                <a:solidFill>
                  <a:schemeClr val="tx1"/>
                </a:solidFill>
              </a:rPr>
              <a:t>  </a:t>
            </a:r>
            <a:r>
              <a:rPr lang="zh-CN" altLang="en-US" sz="1800">
                <a:solidFill>
                  <a:schemeClr val="tx1"/>
                </a:solidFill>
              </a:rPr>
              <a:t>缺点：（</a:t>
            </a:r>
            <a:r>
              <a:rPr lang="en-US" altLang="zh-CN" sz="1800">
                <a:solidFill>
                  <a:schemeClr val="tx1"/>
                </a:solidFill>
              </a:rPr>
              <a:t>1</a:t>
            </a:r>
            <a:r>
              <a:rPr lang="zh-CN" altLang="en-US" sz="1800">
                <a:solidFill>
                  <a:schemeClr val="tx1"/>
                </a:solidFill>
              </a:rPr>
              <a:t>）难以检测出具有高级特性的复杂社交机器人</a:t>
            </a:r>
            <a:endParaRPr lang="zh-CN" altLang="en-US" sz="1800">
              <a:solidFill>
                <a:schemeClr val="tx1"/>
              </a:solidFill>
            </a:endParaRPr>
          </a:p>
          <a:p>
            <a:pPr marL="457200" lvl="1" indent="0">
              <a:lnSpc>
                <a:spcPct val="200000"/>
              </a:lnSpc>
              <a:buFont typeface="Arial" panose="020B0604020202020204" pitchFamily="34" charset="0"/>
              <a:buNone/>
            </a:pPr>
            <a:r>
              <a:rPr lang="en-US" altLang="zh-CN" sz="1800">
                <a:solidFill>
                  <a:schemeClr val="tx1"/>
                </a:solidFill>
              </a:rPr>
              <a:t>                 </a:t>
            </a:r>
            <a:r>
              <a:rPr lang="zh-CN" altLang="en-US" sz="1800">
                <a:solidFill>
                  <a:schemeClr val="tx1"/>
                </a:solidFill>
              </a:rPr>
              <a:t>（</a:t>
            </a:r>
            <a:r>
              <a:rPr lang="en-US" altLang="zh-CN" sz="1800">
                <a:solidFill>
                  <a:schemeClr val="tx1"/>
                </a:solidFill>
              </a:rPr>
              <a:t>2</a:t>
            </a:r>
            <a:r>
              <a:rPr lang="zh-CN" altLang="en-US" sz="1800">
                <a:solidFill>
                  <a:schemeClr val="tx1"/>
                </a:solidFill>
              </a:rPr>
              <a:t>）需要较长的时间</a:t>
            </a:r>
            <a:endParaRPr lang="zh-CN" altLang="en-US" sz="180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 </a:t>
            </a:r>
            <a:r>
              <a:rPr lang="zh-CN" altLang="en-US"/>
              <a:t>社交机器人检测方法的发展历程</a:t>
            </a:r>
            <a:endParaRPr lang="zh-CN" altLang="en-US"/>
          </a:p>
        </p:txBody>
      </p:sp>
      <p:sp>
        <p:nvSpPr>
          <p:cNvPr id="3" name="内容占位符 2"/>
          <p:cNvSpPr>
            <a:spLocks noGrp="1"/>
          </p:cNvSpPr>
          <p:nvPr>
            <p:ph idx="1"/>
          </p:nvPr>
        </p:nvSpPr>
        <p:spPr>
          <a:xfrm>
            <a:off x="447040" y="1497330"/>
            <a:ext cx="4399280" cy="2035175"/>
          </a:xfrm>
        </p:spPr>
        <p:txBody>
          <a:bodyPr/>
          <a:p>
            <a:pPr marL="0" indent="0">
              <a:lnSpc>
                <a:spcPct val="200000"/>
              </a:lnSpc>
              <a:buNone/>
            </a:pPr>
            <a:r>
              <a:rPr lang="zh-CN" altLang="en-US" sz="1800" b="1"/>
              <a:t>（一）早期检测方法的特点</a:t>
            </a:r>
            <a:r>
              <a:rPr lang="zh-CN" altLang="en-US" sz="1800"/>
              <a:t>：</a:t>
            </a:r>
            <a:endParaRPr lang="zh-CN" altLang="en-US" sz="1800"/>
          </a:p>
          <a:p>
            <a:pPr marL="457200" lvl="1" indent="0">
              <a:lnSpc>
                <a:spcPct val="200000"/>
              </a:lnSpc>
              <a:buFont typeface="Arial" panose="020B0604020202020204" pitchFamily="34" charset="0"/>
              <a:buNone/>
            </a:pPr>
            <a:r>
              <a:rPr lang="zh-CN" altLang="en-US" sz="1800">
                <a:solidFill>
                  <a:schemeClr val="tx1"/>
                </a:solidFill>
              </a:rPr>
              <a:t>（</a:t>
            </a:r>
            <a:r>
              <a:rPr lang="en-US" altLang="zh-CN" sz="1800">
                <a:solidFill>
                  <a:schemeClr val="tx1"/>
                </a:solidFill>
              </a:rPr>
              <a:t>1</a:t>
            </a:r>
            <a:r>
              <a:rPr lang="zh-CN" altLang="en-US" sz="1800">
                <a:solidFill>
                  <a:schemeClr val="tx1"/>
                </a:solidFill>
              </a:rPr>
              <a:t>）基于</a:t>
            </a:r>
            <a:r>
              <a:rPr lang="zh-CN" altLang="en-US" sz="1800" b="1">
                <a:solidFill>
                  <a:schemeClr val="tx1"/>
                </a:solidFill>
              </a:rPr>
              <a:t>有监督的机器学习</a:t>
            </a:r>
            <a:endParaRPr lang="zh-CN" altLang="en-US" sz="1800">
              <a:solidFill>
                <a:schemeClr val="tx1"/>
              </a:solidFill>
            </a:endParaRPr>
          </a:p>
          <a:p>
            <a:pPr marL="457200" lvl="1" indent="0">
              <a:lnSpc>
                <a:spcPct val="200000"/>
              </a:lnSpc>
              <a:buFont typeface="Arial" panose="020B0604020202020204" pitchFamily="34" charset="0"/>
              <a:buNone/>
            </a:pPr>
            <a:r>
              <a:rPr lang="zh-CN" altLang="en-US" sz="1800"/>
              <a:t>（</a:t>
            </a:r>
            <a:r>
              <a:rPr lang="en-US" altLang="zh-CN" sz="1800"/>
              <a:t>2</a:t>
            </a:r>
            <a:r>
              <a:rPr lang="zh-CN" altLang="en-US" sz="1800"/>
              <a:t>）基于对</a:t>
            </a:r>
            <a:r>
              <a:rPr lang="zh-CN" altLang="en-US" sz="1800" b="1"/>
              <a:t>单个</a:t>
            </a:r>
            <a:r>
              <a:rPr lang="zh-CN" altLang="en-US" sz="1800" b="1"/>
              <a:t>账户</a:t>
            </a:r>
            <a:r>
              <a:rPr lang="zh-CN" altLang="en-US" sz="1800"/>
              <a:t>的分析</a:t>
            </a:r>
            <a:endParaRPr lang="zh-CN" altLang="en-US" sz="1800"/>
          </a:p>
          <a:p>
            <a:pPr marL="0" indent="0">
              <a:buNone/>
            </a:pPr>
            <a:endParaRPr lang="zh-CN" altLang="en-US" sz="1800"/>
          </a:p>
        </p:txBody>
      </p:sp>
      <p:sp>
        <p:nvSpPr>
          <p:cNvPr id="5" name="文本框 4"/>
          <p:cNvSpPr txBox="1"/>
          <p:nvPr/>
        </p:nvSpPr>
        <p:spPr>
          <a:xfrm>
            <a:off x="5272405" y="1776095"/>
            <a:ext cx="6464935" cy="4523105"/>
          </a:xfrm>
          <a:prstGeom prst="rect">
            <a:avLst/>
          </a:prstGeom>
          <a:noFill/>
        </p:spPr>
        <p:txBody>
          <a:bodyPr wrap="square" rtlCol="0">
            <a:spAutoFit/>
          </a:bodyPr>
          <a:p>
            <a:pPr marL="285750" indent="-285750">
              <a:lnSpc>
                <a:spcPct val="200000"/>
              </a:lnSpc>
              <a:buFont typeface="Arial" panose="020B0604020202020204" pitchFamily="34" charset="0"/>
              <a:buChar char="•"/>
            </a:pPr>
            <a:r>
              <a:rPr lang="zh-CN" altLang="en-US" b="1"/>
              <a:t>早期检测方法的优点</a:t>
            </a:r>
            <a:r>
              <a:rPr lang="zh-CN" altLang="en-US"/>
              <a:t>：成功地检测到传统的社交机器人</a:t>
            </a:r>
            <a:endParaRPr lang="zh-CN" altLang="en-US"/>
          </a:p>
          <a:p>
            <a:pPr marL="285750" indent="-285750">
              <a:lnSpc>
                <a:spcPct val="200000"/>
              </a:lnSpc>
              <a:buFont typeface="Arial" panose="020B0604020202020204" pitchFamily="34" charset="0"/>
              <a:buChar char="•"/>
            </a:pPr>
            <a:r>
              <a:rPr lang="zh-CN" altLang="en-US" b="1"/>
              <a:t>早期检测方法的缺点：</a:t>
            </a:r>
            <a:endParaRPr lang="zh-CN" altLang="en-US" b="1"/>
          </a:p>
          <a:p>
            <a:pPr marL="457200" lvl="1" indent="0">
              <a:lnSpc>
                <a:spcPct val="200000"/>
              </a:lnSpc>
              <a:buNone/>
            </a:pPr>
            <a:r>
              <a:rPr lang="zh-CN" altLang="en-US">
                <a:solidFill>
                  <a:schemeClr val="tx1"/>
                </a:solidFill>
              </a:rPr>
              <a:t>（</a:t>
            </a:r>
            <a:r>
              <a:rPr lang="en-US" altLang="zh-CN">
                <a:solidFill>
                  <a:schemeClr val="tx1"/>
                </a:solidFill>
              </a:rPr>
              <a:t>1</a:t>
            </a:r>
            <a:r>
              <a:rPr lang="zh-CN" altLang="en-US">
                <a:solidFill>
                  <a:schemeClr val="tx1"/>
                </a:solidFill>
              </a:rPr>
              <a:t>）假设机器人和人类是可以分离的</a:t>
            </a:r>
            <a:endParaRPr lang="zh-CN" altLang="en-US">
              <a:solidFill>
                <a:schemeClr val="tx1"/>
              </a:solidFill>
            </a:endParaRPr>
          </a:p>
          <a:p>
            <a:pPr marL="457200" lvl="1" indent="0">
              <a:lnSpc>
                <a:spcPct val="200000"/>
              </a:lnSpc>
              <a:buNone/>
            </a:pPr>
            <a:r>
              <a:rPr lang="zh-CN" altLang="en-US">
                <a:solidFill>
                  <a:schemeClr val="tx1"/>
                </a:solidFill>
              </a:rPr>
              <a:t>（</a:t>
            </a:r>
            <a:r>
              <a:rPr lang="en-US" altLang="zh-CN">
                <a:solidFill>
                  <a:schemeClr val="tx1"/>
                </a:solidFill>
              </a:rPr>
              <a:t>2</a:t>
            </a:r>
            <a:r>
              <a:rPr lang="zh-CN" altLang="en-US">
                <a:solidFill>
                  <a:schemeClr val="tx1"/>
                </a:solidFill>
              </a:rPr>
              <a:t>）每个恶意帐户都具有能使其与合法帐户区分开来的单独特征</a:t>
            </a:r>
            <a:endParaRPr lang="zh-CN" altLang="en-US">
              <a:solidFill>
                <a:schemeClr val="tx1"/>
              </a:solidFill>
            </a:endParaRPr>
          </a:p>
          <a:p>
            <a:pPr marL="457200" lvl="1" indent="0">
              <a:lnSpc>
                <a:spcPct val="200000"/>
              </a:lnSpc>
              <a:buNone/>
            </a:pPr>
            <a:r>
              <a:rPr lang="zh-CN" altLang="en-US">
                <a:solidFill>
                  <a:schemeClr val="tx1"/>
                </a:solidFill>
              </a:rPr>
              <a:t>（</a:t>
            </a:r>
            <a:r>
              <a:rPr lang="en-US" altLang="zh-CN">
                <a:solidFill>
                  <a:schemeClr val="tx1"/>
                </a:solidFill>
              </a:rPr>
              <a:t>3</a:t>
            </a:r>
            <a:r>
              <a:rPr lang="zh-CN" altLang="en-US">
                <a:solidFill>
                  <a:schemeClr val="tx1"/>
                </a:solidFill>
              </a:rPr>
              <a:t>）数据集</a:t>
            </a:r>
            <a:r>
              <a:rPr lang="zh-CN" altLang="en-US">
                <a:sym typeface="+mn-ea"/>
              </a:rPr>
              <a:t>缺乏真实性</a:t>
            </a:r>
            <a:r>
              <a:rPr lang="zh-CN" altLang="en-US">
                <a:solidFill>
                  <a:schemeClr val="tx1"/>
                </a:solidFill>
              </a:rPr>
              <a:t>，且由于社交机器人的不同定义，导致了不同的标签方案</a:t>
            </a:r>
            <a:endParaRPr lang="zh-CN" altLang="en-US">
              <a:solidFill>
                <a:schemeClr val="tx1"/>
              </a:solidFill>
            </a:endParaRPr>
          </a:p>
          <a:p>
            <a:pPr marL="457200" lvl="1" indent="0">
              <a:lnSpc>
                <a:spcPct val="200000"/>
              </a:lnSpc>
              <a:buNone/>
            </a:pPr>
            <a:r>
              <a:rPr lang="zh-CN" altLang="en-US">
                <a:solidFill>
                  <a:schemeClr val="tx1"/>
                </a:solidFill>
              </a:rPr>
              <a:t>（</a:t>
            </a:r>
            <a:r>
              <a:rPr lang="en-US" altLang="zh-CN">
                <a:solidFill>
                  <a:schemeClr val="tx1"/>
                </a:solidFill>
              </a:rPr>
              <a:t>4</a:t>
            </a:r>
            <a:r>
              <a:rPr lang="zh-CN" altLang="en-US">
                <a:solidFill>
                  <a:schemeClr val="tx1"/>
                </a:solidFill>
              </a:rPr>
              <a:t>）难以检测出具有高级特性的复杂社交机器人</a:t>
            </a:r>
            <a:endParaRPr lang="zh-CN" altLang="en-US">
              <a:solidFill>
                <a:schemeClr val="tx1"/>
              </a:solidFill>
            </a:endParaRPr>
          </a:p>
        </p:txBody>
      </p:sp>
      <p:pic>
        <p:nvPicPr>
          <p:cNvPr id="7" name="图片 6"/>
          <p:cNvPicPr>
            <a:picLocks noChangeAspect="1"/>
          </p:cNvPicPr>
          <p:nvPr/>
        </p:nvPicPr>
        <p:blipFill>
          <a:blip r:embed="rId1"/>
          <a:stretch>
            <a:fillRect/>
          </a:stretch>
        </p:blipFill>
        <p:spPr>
          <a:xfrm>
            <a:off x="1481455" y="3611880"/>
            <a:ext cx="2118995" cy="1807210"/>
          </a:xfrm>
          <a:prstGeom prst="rect">
            <a:avLst/>
          </a:prstGeom>
        </p:spPr>
      </p:pic>
      <p:pic>
        <p:nvPicPr>
          <p:cNvPr id="8" name="图片 7"/>
          <p:cNvPicPr>
            <a:picLocks noChangeAspect="1"/>
          </p:cNvPicPr>
          <p:nvPr/>
        </p:nvPicPr>
        <p:blipFill>
          <a:blip r:embed="rId2"/>
          <a:stretch>
            <a:fillRect/>
          </a:stretch>
        </p:blipFill>
        <p:spPr>
          <a:xfrm>
            <a:off x="666115" y="5624195"/>
            <a:ext cx="4102100" cy="6654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5795" y="1133475"/>
            <a:ext cx="4773295" cy="2474595"/>
          </a:xfrm>
        </p:spPr>
        <p:txBody>
          <a:bodyPr>
            <a:noAutofit/>
          </a:bodyPr>
          <a:p>
            <a:pPr marL="0" indent="0">
              <a:lnSpc>
                <a:spcPct val="200000"/>
              </a:lnSpc>
              <a:buNone/>
            </a:pPr>
            <a:r>
              <a:rPr lang="zh-CN" altLang="en-US" sz="1800" b="1"/>
              <a:t>（二）新的检测方法的特点：</a:t>
            </a:r>
            <a:endParaRPr lang="zh-CN" altLang="en-US" sz="1800" b="1"/>
          </a:p>
          <a:p>
            <a:pPr marL="457200" lvl="1" indent="0">
              <a:lnSpc>
                <a:spcPct val="200000"/>
              </a:lnSpc>
              <a:buNone/>
            </a:pPr>
            <a:r>
              <a:rPr lang="zh-CN" altLang="en-US" sz="1800">
                <a:solidFill>
                  <a:schemeClr val="tx1"/>
                </a:solidFill>
              </a:rPr>
              <a:t>（</a:t>
            </a:r>
            <a:r>
              <a:rPr lang="en-US" altLang="zh-CN" sz="1800">
                <a:solidFill>
                  <a:schemeClr val="tx1"/>
                </a:solidFill>
              </a:rPr>
              <a:t>1</a:t>
            </a:r>
            <a:r>
              <a:rPr lang="zh-CN" altLang="en-US" sz="1800">
                <a:solidFill>
                  <a:schemeClr val="tx1"/>
                </a:solidFill>
              </a:rPr>
              <a:t>）基于无监督或半监督方法</a:t>
            </a:r>
            <a:endParaRPr lang="zh-CN" altLang="en-US" sz="1800">
              <a:solidFill>
                <a:schemeClr val="tx1"/>
              </a:solidFill>
            </a:endParaRPr>
          </a:p>
          <a:p>
            <a:pPr marL="457200" lvl="1" indent="0">
              <a:lnSpc>
                <a:spcPct val="200000"/>
              </a:lnSpc>
              <a:buNone/>
            </a:pPr>
            <a:r>
              <a:rPr lang="zh-CN" altLang="en-US" sz="1800">
                <a:solidFill>
                  <a:schemeClr val="tx1"/>
                </a:solidFill>
              </a:rPr>
              <a:t>（</a:t>
            </a:r>
            <a:r>
              <a:rPr lang="en-US" altLang="zh-CN" sz="1800">
                <a:solidFill>
                  <a:schemeClr val="tx1"/>
                </a:solidFill>
              </a:rPr>
              <a:t>2</a:t>
            </a:r>
            <a:r>
              <a:rPr lang="zh-CN" altLang="en-US" sz="1800">
                <a:solidFill>
                  <a:schemeClr val="tx1"/>
                </a:solidFill>
              </a:rPr>
              <a:t>）基于对</a:t>
            </a:r>
            <a:r>
              <a:rPr lang="zh-CN" altLang="en-US" sz="1800" b="1">
                <a:solidFill>
                  <a:schemeClr val="tx1"/>
                </a:solidFill>
              </a:rPr>
              <a:t>整个账户组</a:t>
            </a:r>
            <a:r>
              <a:rPr lang="zh-CN" altLang="en-US" sz="1800">
                <a:solidFill>
                  <a:schemeClr val="tx1"/>
                </a:solidFill>
              </a:rPr>
              <a:t>的分析</a:t>
            </a:r>
            <a:endParaRPr lang="zh-CN" altLang="en-US" sz="1800">
              <a:solidFill>
                <a:schemeClr val="tx1"/>
              </a:solidFill>
              <a:highlight>
                <a:srgbClr val="FFFF00"/>
              </a:highlight>
            </a:endParaRPr>
          </a:p>
        </p:txBody>
      </p:sp>
      <p:pic>
        <p:nvPicPr>
          <p:cNvPr id="4" name="图片 3"/>
          <p:cNvPicPr>
            <a:picLocks noChangeAspect="1"/>
          </p:cNvPicPr>
          <p:nvPr>
            <p:custDataLst>
              <p:tags r:id="rId1"/>
            </p:custDataLst>
          </p:nvPr>
        </p:nvPicPr>
        <p:blipFill>
          <a:blip r:embed="rId2"/>
          <a:stretch>
            <a:fillRect/>
          </a:stretch>
        </p:blipFill>
        <p:spPr>
          <a:xfrm>
            <a:off x="2774315" y="3681095"/>
            <a:ext cx="2288540" cy="1879600"/>
          </a:xfrm>
          <a:prstGeom prst="rect">
            <a:avLst/>
          </a:prstGeom>
        </p:spPr>
      </p:pic>
      <p:pic>
        <p:nvPicPr>
          <p:cNvPr id="5" name="图片 4"/>
          <p:cNvPicPr>
            <a:picLocks noChangeAspect="1"/>
          </p:cNvPicPr>
          <p:nvPr/>
        </p:nvPicPr>
        <p:blipFill>
          <a:blip r:embed="rId3"/>
          <a:stretch>
            <a:fillRect/>
          </a:stretch>
        </p:blipFill>
        <p:spPr>
          <a:xfrm>
            <a:off x="511175" y="5697855"/>
            <a:ext cx="4907915" cy="796290"/>
          </a:xfrm>
          <a:prstGeom prst="rect">
            <a:avLst/>
          </a:prstGeom>
        </p:spPr>
      </p:pic>
      <p:sp>
        <p:nvSpPr>
          <p:cNvPr id="6" name="文本框 5"/>
          <p:cNvSpPr txBox="1"/>
          <p:nvPr>
            <p:custDataLst>
              <p:tags r:id="rId4"/>
            </p:custDataLst>
          </p:nvPr>
        </p:nvSpPr>
        <p:spPr>
          <a:xfrm>
            <a:off x="5727065" y="1591310"/>
            <a:ext cx="4752975" cy="2306955"/>
          </a:xfrm>
          <a:prstGeom prst="rect">
            <a:avLst/>
          </a:prstGeom>
          <a:noFill/>
        </p:spPr>
        <p:txBody>
          <a:bodyPr wrap="square" rtlCol="0">
            <a:spAutoFit/>
          </a:bodyPr>
          <a:p>
            <a:pPr marL="285750" indent="-285750">
              <a:lnSpc>
                <a:spcPct val="200000"/>
              </a:lnSpc>
              <a:buFont typeface="Arial" panose="020B0604020202020204" pitchFamily="34" charset="0"/>
              <a:buChar char="•"/>
            </a:pPr>
            <a:r>
              <a:rPr lang="zh-CN" altLang="en-US" b="1">
                <a:sym typeface="+mn-ea"/>
              </a:rPr>
              <a:t>新的检测方法：</a:t>
            </a:r>
            <a:endParaRPr lang="zh-CN" altLang="en-US" b="1">
              <a:sym typeface="+mn-ea"/>
            </a:endParaRPr>
          </a:p>
          <a:p>
            <a:pPr lvl="1" indent="0">
              <a:lnSpc>
                <a:spcPct val="200000"/>
              </a:lnSpc>
              <a:buFont typeface="Arial" panose="020B0604020202020204" pitchFamily="34" charset="0"/>
              <a:buNone/>
            </a:pPr>
            <a:r>
              <a:rPr lang="zh-CN" altLang="en-US">
                <a:solidFill>
                  <a:schemeClr val="tx1"/>
                </a:solidFill>
              </a:rPr>
              <a:t>（</a:t>
            </a:r>
            <a:r>
              <a:rPr lang="en-US" altLang="zh-CN">
                <a:solidFill>
                  <a:schemeClr val="tx1"/>
                </a:solidFill>
              </a:rPr>
              <a:t>1</a:t>
            </a:r>
            <a:r>
              <a:rPr lang="zh-CN" altLang="en-US">
                <a:solidFill>
                  <a:schemeClr val="tx1"/>
                </a:solidFill>
              </a:rPr>
              <a:t>）</a:t>
            </a:r>
            <a:r>
              <a:rPr lang="zh-CN" altLang="en-US">
                <a:sym typeface="+mn-ea"/>
              </a:rPr>
              <a:t>基于</a:t>
            </a:r>
            <a:r>
              <a:rPr lang="zh-CN" altLang="en-US" b="1">
                <a:sym typeface="+mn-ea"/>
              </a:rPr>
              <a:t>图</a:t>
            </a:r>
            <a:r>
              <a:rPr lang="zh-CN" altLang="en-US">
                <a:sym typeface="+mn-ea"/>
              </a:rPr>
              <a:t>的检测方法</a:t>
            </a:r>
            <a:endParaRPr lang="zh-CN" altLang="en-US">
              <a:solidFill>
                <a:schemeClr val="tx1"/>
              </a:solidFill>
            </a:endParaRPr>
          </a:p>
          <a:p>
            <a:pPr lvl="1" indent="0">
              <a:lnSpc>
                <a:spcPct val="200000"/>
              </a:lnSpc>
              <a:buFont typeface="Arial" panose="020B0604020202020204" pitchFamily="34" charset="0"/>
              <a:buNone/>
            </a:pPr>
            <a:r>
              <a:rPr lang="zh-CN" altLang="en-US">
                <a:solidFill>
                  <a:schemeClr val="tx1"/>
                </a:solidFill>
              </a:rPr>
              <a:t>（</a:t>
            </a:r>
            <a:r>
              <a:rPr lang="en-US" altLang="zh-CN">
                <a:solidFill>
                  <a:schemeClr val="tx1"/>
                </a:solidFill>
              </a:rPr>
              <a:t>2</a:t>
            </a:r>
            <a:r>
              <a:rPr lang="zh-CN" altLang="en-US">
                <a:solidFill>
                  <a:schemeClr val="tx1"/>
                </a:solidFill>
              </a:rPr>
              <a:t>）</a:t>
            </a:r>
            <a:r>
              <a:rPr lang="zh-CN" altLang="en-US">
                <a:sym typeface="+mn-ea"/>
              </a:rPr>
              <a:t>基于</a:t>
            </a:r>
            <a:r>
              <a:rPr lang="zh-CN" altLang="en-US" b="1">
                <a:sym typeface="+mn-ea"/>
              </a:rPr>
              <a:t>无监督机器学习</a:t>
            </a:r>
            <a:r>
              <a:rPr lang="zh-CN" altLang="en-US">
                <a:sym typeface="+mn-ea"/>
              </a:rPr>
              <a:t>的检测方法</a:t>
            </a:r>
            <a:endParaRPr lang="zh-CN" altLang="en-US">
              <a:solidFill>
                <a:schemeClr val="tx1"/>
              </a:solidFill>
            </a:endParaRPr>
          </a:p>
          <a:p>
            <a:pPr lvl="1" indent="0">
              <a:lnSpc>
                <a:spcPct val="200000"/>
              </a:lnSpc>
              <a:buFont typeface="Arial" panose="020B0604020202020204" pitchFamily="34" charset="0"/>
              <a:buNone/>
            </a:pPr>
            <a:r>
              <a:rPr lang="zh-CN" altLang="en-US">
                <a:solidFill>
                  <a:schemeClr val="tx1"/>
                </a:solidFill>
              </a:rPr>
              <a:t>（</a:t>
            </a:r>
            <a:r>
              <a:rPr lang="en-US" altLang="zh-CN">
                <a:solidFill>
                  <a:schemeClr val="tx1"/>
                </a:solidFill>
              </a:rPr>
              <a:t>3</a:t>
            </a:r>
            <a:r>
              <a:rPr lang="zh-CN" altLang="en-US">
                <a:solidFill>
                  <a:schemeClr val="tx1"/>
                </a:solidFill>
              </a:rPr>
              <a:t>）</a:t>
            </a:r>
            <a:r>
              <a:rPr lang="zh-CN" altLang="en-US">
                <a:sym typeface="+mn-ea"/>
              </a:rPr>
              <a:t>基于</a:t>
            </a:r>
            <a:r>
              <a:rPr lang="zh-CN" altLang="en-US" b="1">
                <a:sym typeface="+mn-ea"/>
              </a:rPr>
              <a:t>对抗性</a:t>
            </a:r>
            <a:r>
              <a:rPr lang="zh-CN" altLang="en-US">
                <a:sym typeface="+mn-ea"/>
              </a:rPr>
              <a:t>的检测方法</a:t>
            </a:r>
            <a:endParaRPr lang="zh-CN" altLang="en-US">
              <a:solidFill>
                <a:schemeClr val="tx1"/>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5795" y="1133475"/>
            <a:ext cx="4773295" cy="2474595"/>
          </a:xfrm>
        </p:spPr>
        <p:txBody>
          <a:bodyPr>
            <a:noAutofit/>
          </a:bodyPr>
          <a:p>
            <a:pPr marL="0" indent="0">
              <a:lnSpc>
                <a:spcPct val="200000"/>
              </a:lnSpc>
              <a:buNone/>
            </a:pPr>
            <a:r>
              <a:rPr lang="zh-CN" altLang="en-US" sz="1800" b="1"/>
              <a:t>（二）新的检测方法的特点：</a:t>
            </a:r>
            <a:endParaRPr lang="zh-CN" altLang="en-US" sz="1800" b="1"/>
          </a:p>
          <a:p>
            <a:pPr marL="457200" lvl="1" indent="0">
              <a:lnSpc>
                <a:spcPct val="200000"/>
              </a:lnSpc>
              <a:buNone/>
            </a:pPr>
            <a:r>
              <a:rPr lang="zh-CN" altLang="en-US" sz="1800">
                <a:solidFill>
                  <a:schemeClr val="tx1"/>
                </a:solidFill>
              </a:rPr>
              <a:t>（</a:t>
            </a:r>
            <a:r>
              <a:rPr lang="en-US" altLang="zh-CN" sz="1800">
                <a:solidFill>
                  <a:schemeClr val="tx1"/>
                </a:solidFill>
              </a:rPr>
              <a:t>1</a:t>
            </a:r>
            <a:r>
              <a:rPr lang="zh-CN" altLang="en-US" sz="1800">
                <a:solidFill>
                  <a:schemeClr val="tx1"/>
                </a:solidFill>
              </a:rPr>
              <a:t>）基于监督或半监督方法</a:t>
            </a:r>
            <a:endParaRPr lang="zh-CN" altLang="en-US" sz="1800">
              <a:solidFill>
                <a:schemeClr val="tx1"/>
              </a:solidFill>
            </a:endParaRPr>
          </a:p>
          <a:p>
            <a:pPr marL="457200" lvl="1" indent="0">
              <a:lnSpc>
                <a:spcPct val="200000"/>
              </a:lnSpc>
              <a:buNone/>
            </a:pPr>
            <a:r>
              <a:rPr lang="zh-CN" altLang="en-US" sz="1800">
                <a:solidFill>
                  <a:schemeClr val="tx1"/>
                </a:solidFill>
              </a:rPr>
              <a:t>（</a:t>
            </a:r>
            <a:r>
              <a:rPr lang="en-US" altLang="zh-CN" sz="1800">
                <a:solidFill>
                  <a:schemeClr val="tx1"/>
                </a:solidFill>
              </a:rPr>
              <a:t>2</a:t>
            </a:r>
            <a:r>
              <a:rPr lang="zh-CN" altLang="en-US" sz="1800">
                <a:solidFill>
                  <a:schemeClr val="tx1"/>
                </a:solidFill>
              </a:rPr>
              <a:t>）基于对</a:t>
            </a:r>
            <a:r>
              <a:rPr lang="zh-CN" altLang="en-US" sz="1800" b="1">
                <a:solidFill>
                  <a:schemeClr val="tx1"/>
                </a:solidFill>
              </a:rPr>
              <a:t>整个账户组</a:t>
            </a:r>
            <a:r>
              <a:rPr lang="zh-CN" altLang="en-US" sz="1800">
                <a:solidFill>
                  <a:schemeClr val="tx1"/>
                </a:solidFill>
              </a:rPr>
              <a:t>的分析</a:t>
            </a:r>
            <a:endParaRPr lang="zh-CN" altLang="en-US" sz="1800">
              <a:solidFill>
                <a:schemeClr val="tx1"/>
              </a:solidFill>
              <a:highlight>
                <a:srgbClr val="FFFF00"/>
              </a:highlight>
            </a:endParaRPr>
          </a:p>
        </p:txBody>
      </p:sp>
      <p:pic>
        <p:nvPicPr>
          <p:cNvPr id="4" name="图片 3"/>
          <p:cNvPicPr>
            <a:picLocks noChangeAspect="1"/>
          </p:cNvPicPr>
          <p:nvPr>
            <p:custDataLst>
              <p:tags r:id="rId1"/>
            </p:custDataLst>
          </p:nvPr>
        </p:nvPicPr>
        <p:blipFill>
          <a:blip r:embed="rId2"/>
          <a:stretch>
            <a:fillRect/>
          </a:stretch>
        </p:blipFill>
        <p:spPr>
          <a:xfrm>
            <a:off x="2774315" y="3681095"/>
            <a:ext cx="2288540" cy="1879600"/>
          </a:xfrm>
          <a:prstGeom prst="rect">
            <a:avLst/>
          </a:prstGeom>
        </p:spPr>
      </p:pic>
      <p:pic>
        <p:nvPicPr>
          <p:cNvPr id="5" name="图片 4"/>
          <p:cNvPicPr>
            <a:picLocks noChangeAspect="1"/>
          </p:cNvPicPr>
          <p:nvPr/>
        </p:nvPicPr>
        <p:blipFill>
          <a:blip r:embed="rId3"/>
          <a:stretch>
            <a:fillRect/>
          </a:stretch>
        </p:blipFill>
        <p:spPr>
          <a:xfrm>
            <a:off x="511175" y="5697855"/>
            <a:ext cx="4907915" cy="7962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372745" y="3681095"/>
            <a:ext cx="2118995" cy="1807210"/>
          </a:xfrm>
          <a:prstGeom prst="rect">
            <a:avLst/>
          </a:prstGeom>
        </p:spPr>
      </p:pic>
      <p:sp>
        <p:nvSpPr>
          <p:cNvPr id="9" name="文本框 8"/>
          <p:cNvSpPr txBox="1"/>
          <p:nvPr>
            <p:custDataLst>
              <p:tags r:id="rId6"/>
            </p:custDataLst>
          </p:nvPr>
        </p:nvSpPr>
        <p:spPr>
          <a:xfrm>
            <a:off x="5727065" y="1591310"/>
            <a:ext cx="4752975" cy="2306955"/>
          </a:xfrm>
          <a:prstGeom prst="rect">
            <a:avLst/>
          </a:prstGeom>
          <a:noFill/>
        </p:spPr>
        <p:txBody>
          <a:bodyPr wrap="square" rtlCol="0">
            <a:spAutoFit/>
          </a:bodyPr>
          <a:p>
            <a:pPr marL="285750" indent="-285750">
              <a:lnSpc>
                <a:spcPct val="200000"/>
              </a:lnSpc>
              <a:buFont typeface="Arial" panose="020B0604020202020204" pitchFamily="34" charset="0"/>
              <a:buChar char="•"/>
            </a:pPr>
            <a:r>
              <a:rPr lang="zh-CN" altLang="en-US" b="1">
                <a:sym typeface="+mn-ea"/>
              </a:rPr>
              <a:t>新的检测方法：</a:t>
            </a:r>
            <a:endParaRPr lang="zh-CN" altLang="en-US" b="1">
              <a:sym typeface="+mn-ea"/>
            </a:endParaRPr>
          </a:p>
          <a:p>
            <a:pPr lvl="1" indent="0">
              <a:lnSpc>
                <a:spcPct val="200000"/>
              </a:lnSpc>
              <a:buFont typeface="Arial" panose="020B0604020202020204" pitchFamily="34" charset="0"/>
              <a:buNone/>
            </a:pPr>
            <a:r>
              <a:rPr lang="zh-CN" altLang="en-US">
                <a:solidFill>
                  <a:schemeClr val="tx1"/>
                </a:solidFill>
              </a:rPr>
              <a:t>（</a:t>
            </a:r>
            <a:r>
              <a:rPr lang="en-US" altLang="zh-CN">
                <a:solidFill>
                  <a:schemeClr val="tx1"/>
                </a:solidFill>
              </a:rPr>
              <a:t>1</a:t>
            </a:r>
            <a:r>
              <a:rPr lang="zh-CN" altLang="en-US">
                <a:solidFill>
                  <a:schemeClr val="tx1"/>
                </a:solidFill>
              </a:rPr>
              <a:t>）</a:t>
            </a:r>
            <a:r>
              <a:rPr lang="zh-CN" altLang="en-US">
                <a:sym typeface="+mn-ea"/>
              </a:rPr>
              <a:t>基于</a:t>
            </a:r>
            <a:r>
              <a:rPr lang="zh-CN" altLang="en-US" b="1">
                <a:sym typeface="+mn-ea"/>
              </a:rPr>
              <a:t>图</a:t>
            </a:r>
            <a:r>
              <a:rPr lang="zh-CN" altLang="en-US">
                <a:sym typeface="+mn-ea"/>
              </a:rPr>
              <a:t>的检测方法</a:t>
            </a:r>
            <a:endParaRPr lang="zh-CN" altLang="en-US">
              <a:solidFill>
                <a:schemeClr val="tx1"/>
              </a:solidFill>
            </a:endParaRPr>
          </a:p>
          <a:p>
            <a:pPr lvl="1" indent="0">
              <a:lnSpc>
                <a:spcPct val="200000"/>
              </a:lnSpc>
              <a:buFont typeface="Arial" panose="020B0604020202020204" pitchFamily="34" charset="0"/>
              <a:buNone/>
            </a:pPr>
            <a:r>
              <a:rPr lang="zh-CN" altLang="en-US">
                <a:solidFill>
                  <a:schemeClr val="tx1"/>
                </a:solidFill>
              </a:rPr>
              <a:t>（</a:t>
            </a:r>
            <a:r>
              <a:rPr lang="en-US" altLang="zh-CN">
                <a:solidFill>
                  <a:schemeClr val="tx1"/>
                </a:solidFill>
              </a:rPr>
              <a:t>2</a:t>
            </a:r>
            <a:r>
              <a:rPr lang="zh-CN" altLang="en-US">
                <a:solidFill>
                  <a:schemeClr val="tx1"/>
                </a:solidFill>
              </a:rPr>
              <a:t>）</a:t>
            </a:r>
            <a:r>
              <a:rPr lang="zh-CN" altLang="en-US">
                <a:sym typeface="+mn-ea"/>
              </a:rPr>
              <a:t>基于</a:t>
            </a:r>
            <a:r>
              <a:rPr lang="zh-CN" altLang="en-US" b="1">
                <a:sym typeface="+mn-ea"/>
              </a:rPr>
              <a:t>无监督机器学习</a:t>
            </a:r>
            <a:r>
              <a:rPr lang="zh-CN" altLang="en-US">
                <a:sym typeface="+mn-ea"/>
              </a:rPr>
              <a:t>的检测方法</a:t>
            </a:r>
            <a:endParaRPr lang="zh-CN" altLang="en-US">
              <a:solidFill>
                <a:schemeClr val="tx1"/>
              </a:solidFill>
            </a:endParaRPr>
          </a:p>
          <a:p>
            <a:pPr lvl="1" indent="0">
              <a:lnSpc>
                <a:spcPct val="200000"/>
              </a:lnSpc>
              <a:buFont typeface="Arial" panose="020B0604020202020204" pitchFamily="34" charset="0"/>
              <a:buNone/>
            </a:pPr>
            <a:r>
              <a:rPr lang="zh-CN" altLang="en-US">
                <a:solidFill>
                  <a:schemeClr val="tx1"/>
                </a:solidFill>
              </a:rPr>
              <a:t>（</a:t>
            </a:r>
            <a:r>
              <a:rPr lang="en-US" altLang="zh-CN">
                <a:solidFill>
                  <a:schemeClr val="tx1"/>
                </a:solidFill>
              </a:rPr>
              <a:t>3</a:t>
            </a:r>
            <a:r>
              <a:rPr lang="zh-CN" altLang="en-US">
                <a:solidFill>
                  <a:schemeClr val="tx1"/>
                </a:solidFill>
              </a:rPr>
              <a:t>）</a:t>
            </a:r>
            <a:r>
              <a:rPr lang="zh-CN" altLang="en-US">
                <a:sym typeface="+mn-ea"/>
              </a:rPr>
              <a:t>基于</a:t>
            </a:r>
            <a:r>
              <a:rPr lang="zh-CN" altLang="en-US" b="1">
                <a:sym typeface="+mn-ea"/>
              </a:rPr>
              <a:t>对抗性</a:t>
            </a:r>
            <a:r>
              <a:rPr lang="zh-CN" altLang="en-US">
                <a:sym typeface="+mn-ea"/>
              </a:rPr>
              <a:t>的检测方法</a:t>
            </a:r>
            <a:endParaRPr lang="zh-CN" altLang="en-US">
              <a:solidFill>
                <a:schemeClr val="tx1"/>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5795" y="1343660"/>
            <a:ext cx="4773295" cy="2337435"/>
          </a:xfrm>
        </p:spPr>
        <p:txBody>
          <a:bodyPr>
            <a:noAutofit/>
          </a:bodyPr>
          <a:p>
            <a:pPr marL="0" indent="0">
              <a:lnSpc>
                <a:spcPct val="200000"/>
              </a:lnSpc>
              <a:buNone/>
            </a:pPr>
            <a:r>
              <a:rPr lang="zh-CN" altLang="en-US" sz="1800" b="1"/>
              <a:t>（二）新的检测方法的特点：</a:t>
            </a:r>
            <a:endParaRPr lang="zh-CN" altLang="en-US" sz="1800" b="1"/>
          </a:p>
          <a:p>
            <a:pPr marL="457200" lvl="1" indent="0">
              <a:lnSpc>
                <a:spcPct val="200000"/>
              </a:lnSpc>
              <a:buNone/>
            </a:pPr>
            <a:r>
              <a:rPr lang="zh-CN" altLang="en-US" sz="1800">
                <a:solidFill>
                  <a:schemeClr val="tx1"/>
                </a:solidFill>
              </a:rPr>
              <a:t>（</a:t>
            </a:r>
            <a:r>
              <a:rPr lang="en-US" altLang="zh-CN" sz="1800">
                <a:solidFill>
                  <a:schemeClr val="tx1"/>
                </a:solidFill>
              </a:rPr>
              <a:t>1</a:t>
            </a:r>
            <a:r>
              <a:rPr lang="zh-CN" altLang="en-US" sz="1800">
                <a:solidFill>
                  <a:schemeClr val="tx1"/>
                </a:solidFill>
              </a:rPr>
              <a:t>）基于监督或半监督方法</a:t>
            </a:r>
            <a:endParaRPr lang="zh-CN" altLang="en-US" sz="1800">
              <a:solidFill>
                <a:schemeClr val="tx1"/>
              </a:solidFill>
            </a:endParaRPr>
          </a:p>
          <a:p>
            <a:pPr marL="457200" lvl="1" indent="0">
              <a:lnSpc>
                <a:spcPct val="200000"/>
              </a:lnSpc>
              <a:buNone/>
            </a:pPr>
            <a:r>
              <a:rPr lang="zh-CN" altLang="en-US" sz="1800">
                <a:solidFill>
                  <a:schemeClr val="tx1"/>
                </a:solidFill>
              </a:rPr>
              <a:t>（</a:t>
            </a:r>
            <a:r>
              <a:rPr lang="en-US" altLang="zh-CN" sz="1800">
                <a:solidFill>
                  <a:schemeClr val="tx1"/>
                </a:solidFill>
              </a:rPr>
              <a:t>2</a:t>
            </a:r>
            <a:r>
              <a:rPr lang="zh-CN" altLang="en-US" sz="1800">
                <a:solidFill>
                  <a:schemeClr val="tx1"/>
                </a:solidFill>
              </a:rPr>
              <a:t>）基于对</a:t>
            </a:r>
            <a:r>
              <a:rPr lang="zh-CN" altLang="en-US" sz="1800" b="1">
                <a:solidFill>
                  <a:schemeClr val="tx1"/>
                </a:solidFill>
              </a:rPr>
              <a:t>整个账户组</a:t>
            </a:r>
            <a:r>
              <a:rPr lang="zh-CN" altLang="en-US" sz="1800">
                <a:solidFill>
                  <a:schemeClr val="tx1"/>
                </a:solidFill>
              </a:rPr>
              <a:t>的分析</a:t>
            </a:r>
            <a:endParaRPr lang="zh-CN" altLang="en-US" sz="1800">
              <a:solidFill>
                <a:schemeClr val="tx1"/>
              </a:solidFill>
              <a:highlight>
                <a:srgbClr val="FFFF00"/>
              </a:highlight>
            </a:endParaRPr>
          </a:p>
        </p:txBody>
      </p:sp>
      <p:pic>
        <p:nvPicPr>
          <p:cNvPr id="4" name="图片 3"/>
          <p:cNvPicPr>
            <a:picLocks noChangeAspect="1"/>
          </p:cNvPicPr>
          <p:nvPr>
            <p:custDataLst>
              <p:tags r:id="rId1"/>
            </p:custDataLst>
          </p:nvPr>
        </p:nvPicPr>
        <p:blipFill>
          <a:blip r:embed="rId2"/>
          <a:stretch>
            <a:fillRect/>
          </a:stretch>
        </p:blipFill>
        <p:spPr>
          <a:xfrm>
            <a:off x="2774315" y="3681095"/>
            <a:ext cx="2288540" cy="1879600"/>
          </a:xfrm>
          <a:prstGeom prst="rect">
            <a:avLst/>
          </a:prstGeom>
        </p:spPr>
      </p:pic>
      <p:pic>
        <p:nvPicPr>
          <p:cNvPr id="5" name="图片 4"/>
          <p:cNvPicPr>
            <a:picLocks noChangeAspect="1"/>
          </p:cNvPicPr>
          <p:nvPr/>
        </p:nvPicPr>
        <p:blipFill>
          <a:blip r:embed="rId3"/>
          <a:stretch>
            <a:fillRect/>
          </a:stretch>
        </p:blipFill>
        <p:spPr>
          <a:xfrm>
            <a:off x="511175" y="5697855"/>
            <a:ext cx="4907915" cy="7962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372745" y="3681095"/>
            <a:ext cx="2118995" cy="1807210"/>
          </a:xfrm>
          <a:prstGeom prst="rect">
            <a:avLst/>
          </a:prstGeom>
        </p:spPr>
      </p:pic>
      <p:sp>
        <p:nvSpPr>
          <p:cNvPr id="9" name="文本框 8"/>
          <p:cNvSpPr txBox="1"/>
          <p:nvPr>
            <p:custDataLst>
              <p:tags r:id="rId6"/>
            </p:custDataLst>
          </p:nvPr>
        </p:nvSpPr>
        <p:spPr>
          <a:xfrm>
            <a:off x="5256530" y="1222375"/>
            <a:ext cx="6698615" cy="5521960"/>
          </a:xfrm>
          <a:prstGeom prst="rect">
            <a:avLst/>
          </a:prstGeom>
          <a:noFill/>
        </p:spPr>
        <p:txBody>
          <a:bodyPr wrap="square" rtlCol="0">
            <a:noAutofit/>
          </a:bodyPr>
          <a:p>
            <a:pPr marL="285750" indent="-285750">
              <a:lnSpc>
                <a:spcPct val="200000"/>
              </a:lnSpc>
              <a:buFont typeface="Arial" panose="020B0604020202020204" pitchFamily="34" charset="0"/>
              <a:buChar char="•"/>
            </a:pPr>
            <a:r>
              <a:rPr lang="zh-CN" altLang="en-US" b="1">
                <a:sym typeface="+mn-ea"/>
              </a:rPr>
              <a:t>基于</a:t>
            </a:r>
            <a:r>
              <a:rPr lang="zh-CN" altLang="en-US" b="1">
                <a:sym typeface="+mn-ea"/>
              </a:rPr>
              <a:t>图的检测方法：</a:t>
            </a:r>
            <a:r>
              <a:rPr lang="zh-CN" altLang="en-US">
                <a:sym typeface="+mn-ea"/>
              </a:rPr>
              <a:t>依赖于社会图的特性来区分机器人账号和真实账号</a:t>
            </a:r>
            <a:endParaRPr lang="zh-CN" altLang="en-US">
              <a:sym typeface="+mn-ea"/>
            </a:endParaRPr>
          </a:p>
          <a:p>
            <a:pPr lvl="1" indent="0">
              <a:lnSpc>
                <a:spcPct val="200000"/>
              </a:lnSpc>
              <a:buFont typeface="Arial" panose="020B0604020202020204" pitchFamily="34" charset="0"/>
              <a:buNone/>
            </a:pPr>
            <a:r>
              <a:rPr lang="zh-CN">
                <a:solidFill>
                  <a:schemeClr val="tx1"/>
                </a:solidFill>
              </a:rPr>
              <a:t>优点：基于图的检测方法能够提取出用户的关系网络特征，并基于此对社交账号进行识别</a:t>
            </a:r>
            <a:endParaRPr lang="zh-CN">
              <a:solidFill>
                <a:schemeClr val="tx1"/>
              </a:solidFill>
            </a:endParaRPr>
          </a:p>
          <a:p>
            <a:pPr lvl="1" indent="0">
              <a:lnSpc>
                <a:spcPct val="200000"/>
              </a:lnSpc>
              <a:buFont typeface="Arial" panose="020B0604020202020204" pitchFamily="34" charset="0"/>
              <a:buNone/>
            </a:pPr>
            <a:r>
              <a:rPr lang="zh-CN" altLang="en-US">
                <a:solidFill>
                  <a:schemeClr val="tx1"/>
                </a:solidFill>
                <a:sym typeface="+mn-ea"/>
              </a:rPr>
              <a:t>缺点：（</a:t>
            </a:r>
            <a:r>
              <a:rPr lang="en-US" altLang="zh-CN">
                <a:solidFill>
                  <a:schemeClr val="tx1"/>
                </a:solidFill>
                <a:sym typeface="+mn-ea"/>
              </a:rPr>
              <a:t>1</a:t>
            </a:r>
            <a:r>
              <a:rPr lang="zh-CN" altLang="en-US">
                <a:solidFill>
                  <a:schemeClr val="tx1"/>
                </a:solidFill>
                <a:sym typeface="+mn-ea"/>
              </a:rPr>
              <a:t>）受到合法用户拒绝与未知账户互动的行为假设的约束</a:t>
            </a:r>
            <a:endParaRPr lang="zh-CN" altLang="en-US">
              <a:solidFill>
                <a:schemeClr val="tx1"/>
              </a:solidFill>
              <a:sym typeface="+mn-ea"/>
            </a:endParaRPr>
          </a:p>
          <a:p>
            <a:pPr lvl="1" indent="0">
              <a:lnSpc>
                <a:spcPct val="200000"/>
              </a:lnSpc>
              <a:buFont typeface="Arial" panose="020B0604020202020204" pitchFamily="34" charset="0"/>
              <a:buNone/>
            </a:pPr>
            <a:r>
              <a:rPr lang="en-US" altLang="zh-CN">
                <a:solidFill>
                  <a:schemeClr val="tx1"/>
                </a:solidFill>
                <a:sym typeface="+mn-ea"/>
              </a:rPr>
              <a:t>              </a:t>
            </a:r>
            <a:r>
              <a:rPr lang="zh-CN" altLang="en-US">
                <a:solidFill>
                  <a:schemeClr val="tx1"/>
                </a:solidFill>
                <a:sym typeface="+mn-ea"/>
              </a:rPr>
              <a:t>（</a:t>
            </a:r>
            <a:r>
              <a:rPr lang="en-US" altLang="zh-CN">
                <a:solidFill>
                  <a:schemeClr val="tx1"/>
                </a:solidFill>
                <a:sym typeface="+mn-ea"/>
              </a:rPr>
              <a:t>2</a:t>
            </a:r>
            <a:r>
              <a:rPr lang="zh-CN" altLang="en-US">
                <a:solidFill>
                  <a:schemeClr val="tx1"/>
                </a:solidFill>
                <a:sym typeface="+mn-ea"/>
              </a:rPr>
              <a:t>）仅发现社交机器人或合法用户群体的假设的局限性</a:t>
            </a:r>
            <a:endParaRPr lang="zh-CN" altLang="en-US">
              <a:solidFill>
                <a:schemeClr val="tx1"/>
              </a:solidFill>
              <a:sym typeface="+mn-ea"/>
            </a:endParaRPr>
          </a:p>
          <a:p>
            <a:pPr lvl="1" indent="0">
              <a:lnSpc>
                <a:spcPct val="200000"/>
              </a:lnSpc>
              <a:buFont typeface="Arial" panose="020B0604020202020204" pitchFamily="34" charset="0"/>
              <a:buNone/>
            </a:pPr>
            <a:r>
              <a:rPr lang="en-US" altLang="zh-CN">
                <a:solidFill>
                  <a:schemeClr val="tx1"/>
                </a:solidFill>
                <a:sym typeface="+mn-ea"/>
              </a:rPr>
              <a:t>              </a:t>
            </a:r>
            <a:r>
              <a:rPr lang="zh-CN" altLang="en-US">
                <a:solidFill>
                  <a:schemeClr val="tx1"/>
                </a:solidFill>
                <a:sym typeface="+mn-ea"/>
              </a:rPr>
              <a:t>（</a:t>
            </a:r>
            <a:r>
              <a:rPr lang="en-US" altLang="zh-CN">
                <a:solidFill>
                  <a:schemeClr val="tx1"/>
                </a:solidFill>
                <a:sym typeface="+mn-ea"/>
              </a:rPr>
              <a:t>3</a:t>
            </a:r>
            <a:r>
              <a:rPr lang="zh-CN" altLang="en-US">
                <a:solidFill>
                  <a:schemeClr val="tx1"/>
                </a:solidFill>
                <a:sym typeface="+mn-ea"/>
              </a:rPr>
              <a:t>）在现实中社交网络平台对关系数据的采集进行了限制</a:t>
            </a:r>
            <a:endParaRPr lang="zh-CN" altLang="en-US">
              <a:solidFill>
                <a:schemeClr val="tx1"/>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5795" y="1133475"/>
            <a:ext cx="4773295" cy="2474595"/>
          </a:xfrm>
        </p:spPr>
        <p:txBody>
          <a:bodyPr>
            <a:noAutofit/>
          </a:bodyPr>
          <a:p>
            <a:pPr marL="0" indent="0">
              <a:lnSpc>
                <a:spcPct val="200000"/>
              </a:lnSpc>
              <a:buNone/>
            </a:pPr>
            <a:r>
              <a:rPr lang="zh-CN" altLang="en-US" sz="1800" b="1"/>
              <a:t>（二）新的检测方法的特点：</a:t>
            </a:r>
            <a:endParaRPr lang="zh-CN" altLang="en-US" sz="1800" b="1"/>
          </a:p>
          <a:p>
            <a:pPr marL="457200" lvl="1" indent="0">
              <a:lnSpc>
                <a:spcPct val="200000"/>
              </a:lnSpc>
              <a:buNone/>
            </a:pPr>
            <a:r>
              <a:rPr lang="zh-CN" altLang="en-US" sz="1800">
                <a:solidFill>
                  <a:schemeClr val="tx1"/>
                </a:solidFill>
              </a:rPr>
              <a:t>（</a:t>
            </a:r>
            <a:r>
              <a:rPr lang="en-US" altLang="zh-CN" sz="1800">
                <a:solidFill>
                  <a:schemeClr val="tx1"/>
                </a:solidFill>
              </a:rPr>
              <a:t>1</a:t>
            </a:r>
            <a:r>
              <a:rPr lang="zh-CN" altLang="en-US" sz="1800">
                <a:solidFill>
                  <a:schemeClr val="tx1"/>
                </a:solidFill>
              </a:rPr>
              <a:t>）基于监督或半监督方法</a:t>
            </a:r>
            <a:endParaRPr lang="zh-CN" altLang="en-US" sz="1800">
              <a:solidFill>
                <a:schemeClr val="tx1"/>
              </a:solidFill>
            </a:endParaRPr>
          </a:p>
          <a:p>
            <a:pPr marL="457200" lvl="1" indent="0">
              <a:lnSpc>
                <a:spcPct val="200000"/>
              </a:lnSpc>
              <a:buNone/>
            </a:pPr>
            <a:r>
              <a:rPr lang="zh-CN" altLang="en-US" sz="1800">
                <a:solidFill>
                  <a:schemeClr val="tx1"/>
                </a:solidFill>
              </a:rPr>
              <a:t>（</a:t>
            </a:r>
            <a:r>
              <a:rPr lang="en-US" altLang="zh-CN" sz="1800">
                <a:solidFill>
                  <a:schemeClr val="tx1"/>
                </a:solidFill>
              </a:rPr>
              <a:t>2</a:t>
            </a:r>
            <a:r>
              <a:rPr lang="zh-CN" altLang="en-US" sz="1800">
                <a:solidFill>
                  <a:schemeClr val="tx1"/>
                </a:solidFill>
              </a:rPr>
              <a:t>）基于对</a:t>
            </a:r>
            <a:r>
              <a:rPr lang="zh-CN" altLang="en-US" sz="1800" b="1">
                <a:solidFill>
                  <a:schemeClr val="tx1"/>
                </a:solidFill>
              </a:rPr>
              <a:t>整个账户组</a:t>
            </a:r>
            <a:r>
              <a:rPr lang="zh-CN" altLang="en-US" sz="1800">
                <a:solidFill>
                  <a:schemeClr val="tx1"/>
                </a:solidFill>
              </a:rPr>
              <a:t>的分析</a:t>
            </a:r>
            <a:endParaRPr lang="zh-CN" altLang="en-US" sz="1800">
              <a:solidFill>
                <a:schemeClr val="tx1"/>
              </a:solidFill>
            </a:endParaRPr>
          </a:p>
          <a:p>
            <a:pPr marL="457200" lvl="1" indent="0">
              <a:lnSpc>
                <a:spcPct val="200000"/>
              </a:lnSpc>
              <a:buNone/>
            </a:pPr>
            <a:endParaRPr lang="zh-CN" altLang="en-US" sz="1800">
              <a:solidFill>
                <a:schemeClr val="tx1"/>
              </a:solidFill>
              <a:highlight>
                <a:srgbClr val="FFFF00"/>
              </a:highlight>
            </a:endParaRPr>
          </a:p>
        </p:txBody>
      </p:sp>
      <p:pic>
        <p:nvPicPr>
          <p:cNvPr id="4" name="图片 3"/>
          <p:cNvPicPr>
            <a:picLocks noChangeAspect="1"/>
          </p:cNvPicPr>
          <p:nvPr>
            <p:custDataLst>
              <p:tags r:id="rId1"/>
            </p:custDataLst>
          </p:nvPr>
        </p:nvPicPr>
        <p:blipFill>
          <a:blip r:embed="rId2"/>
          <a:stretch>
            <a:fillRect/>
          </a:stretch>
        </p:blipFill>
        <p:spPr>
          <a:xfrm>
            <a:off x="2774315" y="3681095"/>
            <a:ext cx="2288540" cy="1879600"/>
          </a:xfrm>
          <a:prstGeom prst="rect">
            <a:avLst/>
          </a:prstGeom>
        </p:spPr>
      </p:pic>
      <p:pic>
        <p:nvPicPr>
          <p:cNvPr id="5" name="图片 4"/>
          <p:cNvPicPr>
            <a:picLocks noChangeAspect="1"/>
          </p:cNvPicPr>
          <p:nvPr/>
        </p:nvPicPr>
        <p:blipFill>
          <a:blip r:embed="rId3"/>
          <a:stretch>
            <a:fillRect/>
          </a:stretch>
        </p:blipFill>
        <p:spPr>
          <a:xfrm>
            <a:off x="511175" y="5697855"/>
            <a:ext cx="4907915" cy="7962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372745" y="3681095"/>
            <a:ext cx="2118995" cy="1807210"/>
          </a:xfrm>
          <a:prstGeom prst="rect">
            <a:avLst/>
          </a:prstGeom>
        </p:spPr>
      </p:pic>
      <p:sp>
        <p:nvSpPr>
          <p:cNvPr id="9" name="文本框 8"/>
          <p:cNvSpPr txBox="1"/>
          <p:nvPr>
            <p:custDataLst>
              <p:tags r:id="rId6"/>
            </p:custDataLst>
          </p:nvPr>
        </p:nvSpPr>
        <p:spPr>
          <a:xfrm>
            <a:off x="5727065" y="1591310"/>
            <a:ext cx="5609590" cy="4551045"/>
          </a:xfrm>
          <a:prstGeom prst="rect">
            <a:avLst/>
          </a:prstGeom>
          <a:noFill/>
        </p:spPr>
        <p:txBody>
          <a:bodyPr wrap="square" rtlCol="0">
            <a:noAutofit/>
          </a:bodyPr>
          <a:p>
            <a:pPr marL="285750" indent="-285750">
              <a:lnSpc>
                <a:spcPct val="200000"/>
              </a:lnSpc>
              <a:buFont typeface="Arial" panose="020B0604020202020204" pitchFamily="34" charset="0"/>
              <a:buChar char="•"/>
            </a:pPr>
            <a:r>
              <a:rPr lang="zh-CN" altLang="en-US" b="1">
                <a:sym typeface="+mn-ea"/>
              </a:rPr>
              <a:t>基于</a:t>
            </a:r>
            <a:r>
              <a:rPr lang="zh-CN" altLang="en-US" b="1">
                <a:sym typeface="+mn-ea"/>
              </a:rPr>
              <a:t>无监督机器学习的检测方法</a:t>
            </a:r>
            <a:endParaRPr lang="zh-CN" altLang="en-US" b="1">
              <a:sym typeface="+mn-ea"/>
            </a:endParaRPr>
          </a:p>
          <a:p>
            <a:pPr indent="0">
              <a:lnSpc>
                <a:spcPct val="200000"/>
              </a:lnSpc>
              <a:buFont typeface="Arial" panose="020B0604020202020204" pitchFamily="34" charset="0"/>
              <a:buNone/>
            </a:pPr>
            <a:r>
              <a:rPr lang="en-US" altLang="zh-CN">
                <a:solidFill>
                  <a:schemeClr val="tx1"/>
                </a:solidFill>
              </a:rPr>
              <a:t>    </a:t>
            </a:r>
            <a:r>
              <a:rPr lang="zh-CN" altLang="en-US">
                <a:solidFill>
                  <a:schemeClr val="tx1"/>
                </a:solidFill>
              </a:rPr>
              <a:t>原理：那些基于不需要标记训练数据的聚类的机器学习</a:t>
            </a:r>
            <a:endParaRPr lang="zh-CN" altLang="en-US">
              <a:solidFill>
                <a:schemeClr val="tx1"/>
              </a:solidFill>
            </a:endParaRPr>
          </a:p>
          <a:p>
            <a:pPr lvl="1" indent="0">
              <a:lnSpc>
                <a:spcPct val="200000"/>
              </a:lnSpc>
              <a:buFont typeface="Arial" panose="020B0604020202020204" pitchFamily="34" charset="0"/>
              <a:buNone/>
            </a:pPr>
            <a:r>
              <a:rPr lang="zh-CN" altLang="en-US">
                <a:solidFill>
                  <a:schemeClr val="tx1"/>
                </a:solidFill>
                <a:sym typeface="+mn-ea"/>
              </a:rPr>
              <a:t>优点：虽然在帐户之间没有显式连接的情况下，也能检测出社交机器人</a:t>
            </a:r>
            <a:endParaRPr lang="zh-CN" altLang="en-US">
              <a:solidFill>
                <a:schemeClr val="tx1"/>
              </a:solidFill>
              <a:sym typeface="+mn-ea"/>
            </a:endParaRPr>
          </a:p>
          <a:p>
            <a:pPr lvl="1" indent="0">
              <a:lnSpc>
                <a:spcPct val="200000"/>
              </a:lnSpc>
              <a:buFont typeface="Arial" panose="020B0604020202020204" pitchFamily="34" charset="0"/>
              <a:buNone/>
            </a:pPr>
            <a:r>
              <a:rPr lang="zh-CN" altLang="en-US">
                <a:solidFill>
                  <a:schemeClr val="tx1"/>
                </a:solidFill>
                <a:sym typeface="+mn-ea"/>
              </a:rPr>
              <a:t>缺点：检测性能相对来说较低</a:t>
            </a:r>
            <a:endParaRPr lang="zh-CN" altLang="en-US">
              <a:solidFill>
                <a:schemeClr val="tx1"/>
              </a:solidFill>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5795" y="1133475"/>
            <a:ext cx="4773295" cy="2474595"/>
          </a:xfrm>
        </p:spPr>
        <p:txBody>
          <a:bodyPr>
            <a:noAutofit/>
          </a:bodyPr>
          <a:p>
            <a:pPr marL="0" indent="0">
              <a:lnSpc>
                <a:spcPct val="200000"/>
              </a:lnSpc>
              <a:buNone/>
            </a:pPr>
            <a:r>
              <a:rPr lang="zh-CN" altLang="en-US" sz="1800" b="1"/>
              <a:t>（二）新的检测方法的特点：</a:t>
            </a:r>
            <a:endParaRPr lang="zh-CN" altLang="en-US" sz="1800" b="1"/>
          </a:p>
          <a:p>
            <a:pPr marL="457200" lvl="1" indent="0">
              <a:lnSpc>
                <a:spcPct val="200000"/>
              </a:lnSpc>
              <a:buNone/>
            </a:pPr>
            <a:r>
              <a:rPr lang="zh-CN" altLang="en-US" sz="1800">
                <a:solidFill>
                  <a:schemeClr val="tx1"/>
                </a:solidFill>
              </a:rPr>
              <a:t>（</a:t>
            </a:r>
            <a:r>
              <a:rPr lang="en-US" altLang="zh-CN" sz="1800">
                <a:solidFill>
                  <a:schemeClr val="tx1"/>
                </a:solidFill>
              </a:rPr>
              <a:t>1</a:t>
            </a:r>
            <a:r>
              <a:rPr lang="zh-CN" altLang="en-US" sz="1800">
                <a:solidFill>
                  <a:schemeClr val="tx1"/>
                </a:solidFill>
              </a:rPr>
              <a:t>）基于监督或半监督方法</a:t>
            </a:r>
            <a:endParaRPr lang="zh-CN" altLang="en-US" sz="1800">
              <a:solidFill>
                <a:schemeClr val="tx1"/>
              </a:solidFill>
            </a:endParaRPr>
          </a:p>
          <a:p>
            <a:pPr marL="457200" lvl="1" indent="0">
              <a:lnSpc>
                <a:spcPct val="200000"/>
              </a:lnSpc>
              <a:buNone/>
            </a:pPr>
            <a:r>
              <a:rPr lang="zh-CN" altLang="en-US" sz="1800">
                <a:solidFill>
                  <a:schemeClr val="tx1"/>
                </a:solidFill>
              </a:rPr>
              <a:t>（</a:t>
            </a:r>
            <a:r>
              <a:rPr lang="en-US" altLang="zh-CN" sz="1800">
                <a:solidFill>
                  <a:schemeClr val="tx1"/>
                </a:solidFill>
              </a:rPr>
              <a:t>2</a:t>
            </a:r>
            <a:r>
              <a:rPr lang="zh-CN" altLang="en-US" sz="1800">
                <a:solidFill>
                  <a:schemeClr val="tx1"/>
                </a:solidFill>
              </a:rPr>
              <a:t>）基于对</a:t>
            </a:r>
            <a:r>
              <a:rPr lang="zh-CN" altLang="en-US" sz="1800" b="1">
                <a:solidFill>
                  <a:schemeClr val="tx1"/>
                </a:solidFill>
              </a:rPr>
              <a:t>整个账户组</a:t>
            </a:r>
            <a:r>
              <a:rPr lang="zh-CN" altLang="en-US" sz="1800">
                <a:solidFill>
                  <a:schemeClr val="tx1"/>
                </a:solidFill>
              </a:rPr>
              <a:t>的分析</a:t>
            </a:r>
            <a:endParaRPr lang="zh-CN" altLang="en-US" sz="1800">
              <a:solidFill>
                <a:schemeClr val="tx1"/>
              </a:solidFill>
            </a:endParaRPr>
          </a:p>
          <a:p>
            <a:pPr marL="457200" lvl="1" indent="0">
              <a:lnSpc>
                <a:spcPct val="200000"/>
              </a:lnSpc>
              <a:buNone/>
            </a:pPr>
            <a:endParaRPr lang="zh-CN" altLang="en-US" sz="1800">
              <a:solidFill>
                <a:schemeClr val="tx1"/>
              </a:solidFill>
              <a:highlight>
                <a:srgbClr val="FFFF00"/>
              </a:highlight>
            </a:endParaRPr>
          </a:p>
        </p:txBody>
      </p:sp>
      <p:pic>
        <p:nvPicPr>
          <p:cNvPr id="4" name="图片 3"/>
          <p:cNvPicPr>
            <a:picLocks noChangeAspect="1"/>
          </p:cNvPicPr>
          <p:nvPr>
            <p:custDataLst>
              <p:tags r:id="rId1"/>
            </p:custDataLst>
          </p:nvPr>
        </p:nvPicPr>
        <p:blipFill>
          <a:blip r:embed="rId2"/>
          <a:stretch>
            <a:fillRect/>
          </a:stretch>
        </p:blipFill>
        <p:spPr>
          <a:xfrm>
            <a:off x="2774315" y="3681095"/>
            <a:ext cx="2288540" cy="1879600"/>
          </a:xfrm>
          <a:prstGeom prst="rect">
            <a:avLst/>
          </a:prstGeom>
        </p:spPr>
      </p:pic>
      <p:pic>
        <p:nvPicPr>
          <p:cNvPr id="5" name="图片 4"/>
          <p:cNvPicPr>
            <a:picLocks noChangeAspect="1"/>
          </p:cNvPicPr>
          <p:nvPr/>
        </p:nvPicPr>
        <p:blipFill>
          <a:blip r:embed="rId3"/>
          <a:stretch>
            <a:fillRect/>
          </a:stretch>
        </p:blipFill>
        <p:spPr>
          <a:xfrm>
            <a:off x="511175" y="5697855"/>
            <a:ext cx="4907915" cy="7962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372745" y="3681095"/>
            <a:ext cx="2118995" cy="1807210"/>
          </a:xfrm>
          <a:prstGeom prst="rect">
            <a:avLst/>
          </a:prstGeom>
        </p:spPr>
      </p:pic>
      <p:sp>
        <p:nvSpPr>
          <p:cNvPr id="9" name="文本框 8"/>
          <p:cNvSpPr txBox="1"/>
          <p:nvPr>
            <p:custDataLst>
              <p:tags r:id="rId6"/>
            </p:custDataLst>
          </p:nvPr>
        </p:nvSpPr>
        <p:spPr>
          <a:xfrm>
            <a:off x="5727065" y="1591310"/>
            <a:ext cx="6079490" cy="4523105"/>
          </a:xfrm>
          <a:prstGeom prst="rect">
            <a:avLst/>
          </a:prstGeom>
          <a:noFill/>
        </p:spPr>
        <p:txBody>
          <a:bodyPr wrap="square" rtlCol="0">
            <a:spAutoFit/>
          </a:bodyPr>
          <a:p>
            <a:pPr marL="285750" indent="-285750">
              <a:lnSpc>
                <a:spcPct val="200000"/>
              </a:lnSpc>
              <a:buFont typeface="Arial" panose="020B0604020202020204" pitchFamily="34" charset="0"/>
              <a:buChar char="•"/>
            </a:pPr>
            <a:r>
              <a:rPr lang="zh-CN" altLang="en-US" b="1">
                <a:sym typeface="+mn-ea"/>
              </a:rPr>
              <a:t>基于对抗性的检测方法</a:t>
            </a:r>
            <a:endParaRPr lang="zh-CN" altLang="en-US" b="1">
              <a:sym typeface="+mn-ea"/>
            </a:endParaRPr>
          </a:p>
          <a:p>
            <a:pPr indent="0">
              <a:lnSpc>
                <a:spcPct val="200000"/>
              </a:lnSpc>
              <a:buFont typeface="Arial" panose="020B0604020202020204" pitchFamily="34" charset="0"/>
              <a:buNone/>
            </a:pPr>
            <a:r>
              <a:rPr lang="zh-CN" altLang="en-US">
                <a:sym typeface="+mn-ea"/>
              </a:rPr>
              <a:t>原理：在对手有效利用现有检测系统的漏洞之前，研究现有系统的漏洞以及利用这些漏洞的可能攻击</a:t>
            </a:r>
            <a:endParaRPr lang="zh-CN" altLang="en-US">
              <a:sym typeface="+mn-ea"/>
            </a:endParaRPr>
          </a:p>
          <a:p>
            <a:pPr lvl="1" indent="0">
              <a:lnSpc>
                <a:spcPct val="200000"/>
              </a:lnSpc>
              <a:buFont typeface="Arial" panose="020B0604020202020204" pitchFamily="34" charset="0"/>
              <a:buNone/>
            </a:pPr>
            <a:r>
              <a:rPr lang="zh-CN" altLang="en-US">
                <a:solidFill>
                  <a:schemeClr val="tx1"/>
                </a:solidFill>
                <a:sym typeface="+mn-ea"/>
              </a:rPr>
              <a:t>优点：（</a:t>
            </a:r>
            <a:r>
              <a:rPr lang="en-US" altLang="zh-CN">
                <a:solidFill>
                  <a:schemeClr val="tx1"/>
                </a:solidFill>
                <a:sym typeface="+mn-ea"/>
              </a:rPr>
              <a:t>1</a:t>
            </a:r>
            <a:r>
              <a:rPr lang="zh-CN" altLang="en-US">
                <a:solidFill>
                  <a:schemeClr val="tx1"/>
                </a:solidFill>
                <a:sym typeface="+mn-ea"/>
              </a:rPr>
              <a:t>）解决了机器人检测的滞后性</a:t>
            </a:r>
            <a:endParaRPr lang="zh-CN" altLang="en-US">
              <a:solidFill>
                <a:schemeClr val="tx1"/>
              </a:solidFill>
              <a:sym typeface="+mn-ea"/>
            </a:endParaRPr>
          </a:p>
          <a:p>
            <a:pPr lvl="1" indent="0">
              <a:lnSpc>
                <a:spcPct val="200000"/>
              </a:lnSpc>
              <a:buFont typeface="Arial" panose="020B0604020202020204" pitchFamily="34" charset="0"/>
              <a:buNone/>
            </a:pPr>
            <a:r>
              <a:rPr lang="en-US" altLang="zh-CN">
                <a:solidFill>
                  <a:schemeClr val="tx1"/>
                </a:solidFill>
                <a:sym typeface="+mn-ea"/>
              </a:rPr>
              <a:t>             </a:t>
            </a:r>
            <a:r>
              <a:rPr lang="zh-CN" altLang="en-US">
                <a:solidFill>
                  <a:schemeClr val="tx1"/>
                </a:solidFill>
                <a:sym typeface="+mn-ea"/>
              </a:rPr>
              <a:t>（</a:t>
            </a:r>
            <a:r>
              <a:rPr lang="en-US" altLang="zh-CN">
                <a:solidFill>
                  <a:schemeClr val="tx1"/>
                </a:solidFill>
                <a:sym typeface="+mn-ea"/>
              </a:rPr>
              <a:t>2</a:t>
            </a:r>
            <a:r>
              <a:rPr lang="zh-CN" altLang="en-US">
                <a:solidFill>
                  <a:schemeClr val="tx1"/>
                </a:solidFill>
                <a:sym typeface="+mn-ea"/>
              </a:rPr>
              <a:t>）可以预测社交机器人随时间的推移表现出的不同的行为和特征</a:t>
            </a:r>
            <a:endParaRPr lang="zh-CN" altLang="en-US">
              <a:solidFill>
                <a:schemeClr val="tx1"/>
              </a:solidFill>
              <a:sym typeface="+mn-ea"/>
            </a:endParaRPr>
          </a:p>
          <a:p>
            <a:pPr lvl="1" indent="0">
              <a:lnSpc>
                <a:spcPct val="200000"/>
              </a:lnSpc>
              <a:buFont typeface="Arial" panose="020B0604020202020204" pitchFamily="34" charset="0"/>
              <a:buNone/>
            </a:pPr>
            <a:r>
              <a:rPr lang="zh-CN" altLang="en-US">
                <a:sym typeface="+mn-ea"/>
              </a:rPr>
              <a:t>挑战：不确定预测的这些示例是否真实并代表未来恶意帐户</a:t>
            </a:r>
            <a:endParaRPr lang="zh-CN" altLang="en-US">
              <a:solidFill>
                <a:schemeClr val="tx1"/>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5795" y="1133475"/>
            <a:ext cx="4773295" cy="2474595"/>
          </a:xfrm>
        </p:spPr>
        <p:txBody>
          <a:bodyPr>
            <a:noAutofit/>
          </a:bodyPr>
          <a:p>
            <a:pPr marL="0" indent="0">
              <a:lnSpc>
                <a:spcPct val="200000"/>
              </a:lnSpc>
              <a:buNone/>
            </a:pPr>
            <a:r>
              <a:rPr lang="zh-CN" altLang="en-US" sz="1800" b="1"/>
              <a:t>（二）新的检测方法</a:t>
            </a:r>
            <a:endParaRPr lang="zh-CN" altLang="en-US" sz="1800" b="1"/>
          </a:p>
          <a:p>
            <a:pPr marL="457200" lvl="1" indent="0">
              <a:lnSpc>
                <a:spcPct val="200000"/>
              </a:lnSpc>
              <a:buNone/>
            </a:pPr>
            <a:r>
              <a:rPr lang="zh-CN" altLang="en-US" sz="1800">
                <a:solidFill>
                  <a:schemeClr val="tx1"/>
                </a:solidFill>
              </a:rPr>
              <a:t>（</a:t>
            </a:r>
            <a:r>
              <a:rPr lang="en-US" altLang="zh-CN" sz="1800">
                <a:solidFill>
                  <a:schemeClr val="tx1"/>
                </a:solidFill>
              </a:rPr>
              <a:t>1</a:t>
            </a:r>
            <a:r>
              <a:rPr lang="zh-CN" altLang="en-US" sz="1800">
                <a:solidFill>
                  <a:schemeClr val="tx1"/>
                </a:solidFill>
              </a:rPr>
              <a:t>）基于监督或半监督方法</a:t>
            </a:r>
            <a:endParaRPr lang="zh-CN" altLang="en-US" sz="1800">
              <a:solidFill>
                <a:schemeClr val="tx1"/>
              </a:solidFill>
            </a:endParaRPr>
          </a:p>
          <a:p>
            <a:pPr marL="457200" lvl="1" indent="0">
              <a:lnSpc>
                <a:spcPct val="200000"/>
              </a:lnSpc>
              <a:buNone/>
            </a:pPr>
            <a:r>
              <a:rPr lang="zh-CN" altLang="en-US" sz="1800">
                <a:solidFill>
                  <a:schemeClr val="tx1"/>
                </a:solidFill>
              </a:rPr>
              <a:t>（</a:t>
            </a:r>
            <a:r>
              <a:rPr lang="en-US" altLang="zh-CN" sz="1800">
                <a:solidFill>
                  <a:schemeClr val="tx1"/>
                </a:solidFill>
              </a:rPr>
              <a:t>2</a:t>
            </a:r>
            <a:r>
              <a:rPr lang="zh-CN" altLang="en-US" sz="1800">
                <a:solidFill>
                  <a:schemeClr val="tx1"/>
                </a:solidFill>
              </a:rPr>
              <a:t>）基于对</a:t>
            </a:r>
            <a:r>
              <a:rPr lang="zh-CN" altLang="en-US" sz="1800" b="1">
                <a:solidFill>
                  <a:schemeClr val="tx1"/>
                </a:solidFill>
              </a:rPr>
              <a:t>整个账户组</a:t>
            </a:r>
            <a:r>
              <a:rPr lang="zh-CN" altLang="en-US" sz="1800">
                <a:solidFill>
                  <a:schemeClr val="tx1"/>
                </a:solidFill>
              </a:rPr>
              <a:t>的分析</a:t>
            </a:r>
            <a:endParaRPr lang="zh-CN" altLang="en-US" sz="1800">
              <a:solidFill>
                <a:schemeClr val="tx1"/>
              </a:solidFill>
            </a:endParaRPr>
          </a:p>
          <a:p>
            <a:pPr marL="457200" lvl="1" indent="0">
              <a:lnSpc>
                <a:spcPct val="200000"/>
              </a:lnSpc>
              <a:buNone/>
            </a:pPr>
            <a:r>
              <a:rPr lang="zh-CN" altLang="en-US" sz="1800">
                <a:solidFill>
                  <a:schemeClr val="tx1"/>
                </a:solidFill>
                <a:highlight>
                  <a:srgbClr val="FFFF00"/>
                </a:highlight>
              </a:rPr>
              <a:t>（</a:t>
            </a:r>
            <a:r>
              <a:rPr lang="en-US" altLang="zh-CN" sz="1800">
                <a:solidFill>
                  <a:schemeClr val="tx1"/>
                </a:solidFill>
                <a:highlight>
                  <a:srgbClr val="FFFF00"/>
                </a:highlight>
              </a:rPr>
              <a:t>3</a:t>
            </a:r>
            <a:r>
              <a:rPr lang="zh-CN" altLang="en-US" sz="1800">
                <a:solidFill>
                  <a:schemeClr val="tx1"/>
                </a:solidFill>
                <a:highlight>
                  <a:srgbClr val="FFFF00"/>
                </a:highlight>
              </a:rPr>
              <a:t>）采用通用的机器学习算法</a:t>
            </a:r>
            <a:endParaRPr lang="zh-CN" altLang="en-US" sz="1800">
              <a:solidFill>
                <a:schemeClr val="tx1"/>
              </a:solidFill>
              <a:highlight>
                <a:srgbClr val="FFFF00"/>
              </a:highlight>
            </a:endParaRPr>
          </a:p>
        </p:txBody>
      </p:sp>
      <p:pic>
        <p:nvPicPr>
          <p:cNvPr id="4" name="图片 3"/>
          <p:cNvPicPr>
            <a:picLocks noChangeAspect="1"/>
          </p:cNvPicPr>
          <p:nvPr>
            <p:custDataLst>
              <p:tags r:id="rId1"/>
            </p:custDataLst>
          </p:nvPr>
        </p:nvPicPr>
        <p:blipFill>
          <a:blip r:embed="rId2"/>
          <a:stretch>
            <a:fillRect/>
          </a:stretch>
        </p:blipFill>
        <p:spPr>
          <a:xfrm>
            <a:off x="2774315" y="3681095"/>
            <a:ext cx="2288540" cy="1879600"/>
          </a:xfrm>
          <a:prstGeom prst="rect">
            <a:avLst/>
          </a:prstGeom>
        </p:spPr>
      </p:pic>
      <p:pic>
        <p:nvPicPr>
          <p:cNvPr id="5" name="图片 4"/>
          <p:cNvPicPr>
            <a:picLocks noChangeAspect="1"/>
          </p:cNvPicPr>
          <p:nvPr/>
        </p:nvPicPr>
        <p:blipFill>
          <a:blip r:embed="rId3"/>
          <a:stretch>
            <a:fillRect/>
          </a:stretch>
        </p:blipFill>
        <p:spPr>
          <a:xfrm>
            <a:off x="511175" y="5697855"/>
            <a:ext cx="4907915" cy="7962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372745" y="3681095"/>
            <a:ext cx="2118995" cy="1807210"/>
          </a:xfrm>
          <a:prstGeom prst="rect">
            <a:avLst/>
          </a:prstGeom>
        </p:spPr>
      </p:pic>
      <p:sp>
        <p:nvSpPr>
          <p:cNvPr id="9" name="文本框 8"/>
          <p:cNvSpPr txBox="1"/>
          <p:nvPr>
            <p:custDataLst>
              <p:tags r:id="rId6"/>
            </p:custDataLst>
          </p:nvPr>
        </p:nvSpPr>
        <p:spPr>
          <a:xfrm>
            <a:off x="5727065" y="1591310"/>
            <a:ext cx="6079490" cy="4523105"/>
          </a:xfrm>
          <a:prstGeom prst="rect">
            <a:avLst/>
          </a:prstGeom>
          <a:noFill/>
        </p:spPr>
        <p:txBody>
          <a:bodyPr wrap="square" rtlCol="0">
            <a:spAutoFit/>
          </a:bodyPr>
          <a:p>
            <a:pPr marL="285750" indent="-285750">
              <a:lnSpc>
                <a:spcPct val="200000"/>
              </a:lnSpc>
              <a:buFont typeface="Arial" panose="020B0604020202020204" pitchFamily="34" charset="0"/>
              <a:buChar char="•"/>
            </a:pPr>
            <a:r>
              <a:rPr lang="zh-CN" altLang="en-US" b="1">
                <a:sym typeface="+mn-ea"/>
              </a:rPr>
              <a:t>基于对抗性的检测方法</a:t>
            </a:r>
            <a:r>
              <a:rPr lang="zh-CN" altLang="en-US" b="1">
                <a:sym typeface="+mn-ea"/>
              </a:rPr>
              <a:t>（仍处于起步阶段）</a:t>
            </a:r>
            <a:endParaRPr lang="zh-CN" altLang="en-US" b="1">
              <a:highlight>
                <a:srgbClr val="FFFF00"/>
              </a:highlight>
              <a:sym typeface="+mn-ea"/>
            </a:endParaRPr>
          </a:p>
          <a:p>
            <a:pPr indent="0">
              <a:lnSpc>
                <a:spcPct val="200000"/>
              </a:lnSpc>
              <a:buFont typeface="Arial" panose="020B0604020202020204" pitchFamily="34" charset="0"/>
              <a:buNone/>
            </a:pPr>
            <a:r>
              <a:rPr lang="zh-CN" altLang="en-US">
                <a:sym typeface="+mn-ea"/>
              </a:rPr>
              <a:t>目标是在对手有效利用现有系统的漏洞之前，研究现有系统的漏洞以及利用这些漏洞的可能攻击</a:t>
            </a:r>
            <a:endParaRPr lang="zh-CN" altLang="en-US">
              <a:sym typeface="+mn-ea"/>
            </a:endParaRPr>
          </a:p>
          <a:p>
            <a:pPr lvl="1" indent="0">
              <a:lnSpc>
                <a:spcPct val="200000"/>
              </a:lnSpc>
              <a:buFont typeface="Arial" panose="020B0604020202020204" pitchFamily="34" charset="0"/>
              <a:buNone/>
            </a:pPr>
            <a:r>
              <a:rPr lang="zh-CN" altLang="en-US">
                <a:solidFill>
                  <a:schemeClr val="tx1"/>
                </a:solidFill>
                <a:sym typeface="+mn-ea"/>
              </a:rPr>
              <a:t>优点：（</a:t>
            </a:r>
            <a:r>
              <a:rPr lang="en-US" altLang="zh-CN">
                <a:solidFill>
                  <a:schemeClr val="tx1"/>
                </a:solidFill>
                <a:sym typeface="+mn-ea"/>
              </a:rPr>
              <a:t>1</a:t>
            </a:r>
            <a:r>
              <a:rPr lang="zh-CN" altLang="en-US">
                <a:solidFill>
                  <a:schemeClr val="tx1"/>
                </a:solidFill>
                <a:sym typeface="+mn-ea"/>
              </a:rPr>
              <a:t>）解决了机器人检测的滞后性</a:t>
            </a:r>
            <a:endParaRPr lang="zh-CN" altLang="en-US">
              <a:solidFill>
                <a:schemeClr val="tx1"/>
              </a:solidFill>
              <a:sym typeface="+mn-ea"/>
            </a:endParaRPr>
          </a:p>
          <a:p>
            <a:pPr lvl="1" indent="0">
              <a:lnSpc>
                <a:spcPct val="200000"/>
              </a:lnSpc>
              <a:buFont typeface="Arial" panose="020B0604020202020204" pitchFamily="34" charset="0"/>
              <a:buNone/>
            </a:pPr>
            <a:r>
              <a:rPr lang="en-US" altLang="zh-CN">
                <a:solidFill>
                  <a:schemeClr val="tx1"/>
                </a:solidFill>
                <a:sym typeface="+mn-ea"/>
              </a:rPr>
              <a:t>             </a:t>
            </a:r>
            <a:r>
              <a:rPr lang="en-US" altLang="zh-CN">
                <a:sym typeface="+mn-ea"/>
              </a:rPr>
              <a:t>     </a:t>
            </a:r>
            <a:r>
              <a:rPr lang="zh-CN" altLang="en-US">
                <a:sym typeface="+mn-ea"/>
              </a:rPr>
              <a:t>（</a:t>
            </a:r>
            <a:r>
              <a:rPr lang="en-US" altLang="zh-CN">
                <a:sym typeface="+mn-ea"/>
              </a:rPr>
              <a:t>2</a:t>
            </a:r>
            <a:r>
              <a:rPr lang="zh-CN" altLang="en-US">
                <a:sym typeface="+mn-ea"/>
              </a:rPr>
              <a:t>）可以预测社交机器人随时间的推移表现出的不同的行为和特征</a:t>
            </a:r>
            <a:endParaRPr lang="zh-CN" altLang="en-US">
              <a:solidFill>
                <a:schemeClr val="tx1"/>
              </a:solidFill>
              <a:sym typeface="+mn-ea"/>
            </a:endParaRPr>
          </a:p>
          <a:p>
            <a:pPr lvl="1" indent="0">
              <a:lnSpc>
                <a:spcPct val="200000"/>
              </a:lnSpc>
              <a:buFont typeface="Arial" panose="020B0604020202020204" pitchFamily="34" charset="0"/>
              <a:buNone/>
            </a:pPr>
            <a:r>
              <a:rPr lang="zh-CN" altLang="en-US">
                <a:sym typeface="+mn-ea"/>
              </a:rPr>
              <a:t>挑战：不确定预测的这些示例是否真实并代表未来恶意帐户</a:t>
            </a:r>
            <a:endParaRPr lang="zh-CN" altLang="en-US">
              <a:solidFill>
                <a:schemeClr val="tx1"/>
              </a:solidFill>
              <a:highlight>
                <a:srgbClr val="FFFF00"/>
              </a:highlight>
              <a:sym typeface="+mn-ea"/>
            </a:endParaRPr>
          </a:p>
        </p:txBody>
      </p:sp>
      <p:pic>
        <p:nvPicPr>
          <p:cNvPr id="2" name="图片 1"/>
          <p:cNvPicPr>
            <a:picLocks noChangeAspect="1"/>
          </p:cNvPicPr>
          <p:nvPr/>
        </p:nvPicPr>
        <p:blipFill>
          <a:blip r:embed="rId7"/>
          <a:srcRect r="1354"/>
          <a:stretch>
            <a:fillRect/>
          </a:stretch>
        </p:blipFill>
        <p:spPr>
          <a:xfrm>
            <a:off x="314960" y="948690"/>
            <a:ext cx="5094605" cy="54076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5795" y="1133475"/>
            <a:ext cx="4773295" cy="2474595"/>
          </a:xfrm>
        </p:spPr>
        <p:txBody>
          <a:bodyPr>
            <a:noAutofit/>
          </a:bodyPr>
          <a:p>
            <a:pPr marL="0" indent="0">
              <a:lnSpc>
                <a:spcPct val="200000"/>
              </a:lnSpc>
              <a:buNone/>
            </a:pPr>
            <a:r>
              <a:rPr lang="zh-CN" altLang="en-US" sz="1800" b="1"/>
              <a:t>（二）新的检测方法的特点：</a:t>
            </a:r>
            <a:endParaRPr lang="zh-CN" altLang="en-US" sz="1800" b="1"/>
          </a:p>
          <a:p>
            <a:pPr marL="457200" lvl="1" indent="0">
              <a:lnSpc>
                <a:spcPct val="200000"/>
              </a:lnSpc>
              <a:buNone/>
            </a:pPr>
            <a:r>
              <a:rPr lang="zh-CN" altLang="en-US" sz="1800">
                <a:solidFill>
                  <a:schemeClr val="tx1"/>
                </a:solidFill>
              </a:rPr>
              <a:t>（</a:t>
            </a:r>
            <a:r>
              <a:rPr lang="en-US" altLang="zh-CN" sz="1800">
                <a:solidFill>
                  <a:schemeClr val="tx1"/>
                </a:solidFill>
              </a:rPr>
              <a:t>1</a:t>
            </a:r>
            <a:r>
              <a:rPr lang="zh-CN" altLang="en-US" sz="1800">
                <a:solidFill>
                  <a:schemeClr val="tx1"/>
                </a:solidFill>
              </a:rPr>
              <a:t>）基于监督或半监督方法</a:t>
            </a:r>
            <a:endParaRPr lang="zh-CN" altLang="en-US" sz="1800">
              <a:solidFill>
                <a:schemeClr val="tx1"/>
              </a:solidFill>
            </a:endParaRPr>
          </a:p>
          <a:p>
            <a:pPr marL="457200" lvl="1" indent="0">
              <a:lnSpc>
                <a:spcPct val="200000"/>
              </a:lnSpc>
              <a:buNone/>
            </a:pPr>
            <a:r>
              <a:rPr lang="zh-CN" altLang="en-US" sz="1800">
                <a:solidFill>
                  <a:schemeClr val="tx1"/>
                </a:solidFill>
              </a:rPr>
              <a:t>（</a:t>
            </a:r>
            <a:r>
              <a:rPr lang="en-US" altLang="zh-CN" sz="1800">
                <a:solidFill>
                  <a:schemeClr val="tx1"/>
                </a:solidFill>
              </a:rPr>
              <a:t>2</a:t>
            </a:r>
            <a:r>
              <a:rPr lang="zh-CN" altLang="en-US" sz="1800">
                <a:solidFill>
                  <a:schemeClr val="tx1"/>
                </a:solidFill>
              </a:rPr>
              <a:t>）基于对</a:t>
            </a:r>
            <a:r>
              <a:rPr lang="zh-CN" altLang="en-US" sz="1800" b="1">
                <a:solidFill>
                  <a:schemeClr val="tx1"/>
                </a:solidFill>
              </a:rPr>
              <a:t>整个账户组</a:t>
            </a:r>
            <a:r>
              <a:rPr lang="zh-CN" altLang="en-US" sz="1800">
                <a:solidFill>
                  <a:schemeClr val="tx1"/>
                </a:solidFill>
              </a:rPr>
              <a:t>的分析</a:t>
            </a:r>
            <a:endParaRPr lang="zh-CN" altLang="en-US" sz="1800">
              <a:solidFill>
                <a:schemeClr val="tx1"/>
              </a:solidFill>
              <a:highlight>
                <a:srgbClr val="FFFF00"/>
              </a:highlight>
            </a:endParaRPr>
          </a:p>
        </p:txBody>
      </p:sp>
      <p:pic>
        <p:nvPicPr>
          <p:cNvPr id="4" name="图片 3"/>
          <p:cNvPicPr>
            <a:picLocks noChangeAspect="1"/>
          </p:cNvPicPr>
          <p:nvPr>
            <p:custDataLst>
              <p:tags r:id="rId1"/>
            </p:custDataLst>
          </p:nvPr>
        </p:nvPicPr>
        <p:blipFill>
          <a:blip r:embed="rId2"/>
          <a:stretch>
            <a:fillRect/>
          </a:stretch>
        </p:blipFill>
        <p:spPr>
          <a:xfrm>
            <a:off x="2774315" y="3681095"/>
            <a:ext cx="2288540" cy="1879600"/>
          </a:xfrm>
          <a:prstGeom prst="rect">
            <a:avLst/>
          </a:prstGeom>
        </p:spPr>
      </p:pic>
      <p:pic>
        <p:nvPicPr>
          <p:cNvPr id="5" name="图片 4"/>
          <p:cNvPicPr>
            <a:picLocks noChangeAspect="1"/>
          </p:cNvPicPr>
          <p:nvPr/>
        </p:nvPicPr>
        <p:blipFill>
          <a:blip r:embed="rId3"/>
          <a:stretch>
            <a:fillRect/>
          </a:stretch>
        </p:blipFill>
        <p:spPr>
          <a:xfrm>
            <a:off x="511175" y="5697855"/>
            <a:ext cx="4907915" cy="7962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372745" y="3681095"/>
            <a:ext cx="2118995" cy="1807210"/>
          </a:xfrm>
          <a:prstGeom prst="rect">
            <a:avLst/>
          </a:prstGeom>
        </p:spPr>
      </p:pic>
      <p:sp>
        <p:nvSpPr>
          <p:cNvPr id="2" name="文本框 1"/>
          <p:cNvSpPr txBox="1"/>
          <p:nvPr>
            <p:custDataLst>
              <p:tags r:id="rId6"/>
            </p:custDataLst>
          </p:nvPr>
        </p:nvSpPr>
        <p:spPr>
          <a:xfrm>
            <a:off x="5345430" y="1206500"/>
            <a:ext cx="6464935" cy="3415030"/>
          </a:xfrm>
          <a:prstGeom prst="rect">
            <a:avLst/>
          </a:prstGeom>
          <a:noFill/>
        </p:spPr>
        <p:txBody>
          <a:bodyPr wrap="square" rtlCol="0">
            <a:spAutoFit/>
          </a:bodyPr>
          <a:p>
            <a:pPr marL="285750" indent="-285750">
              <a:lnSpc>
                <a:spcPct val="200000"/>
              </a:lnSpc>
              <a:buFont typeface="Arial" panose="020B0604020202020204" pitchFamily="34" charset="0"/>
              <a:buChar char="•"/>
            </a:pPr>
            <a:r>
              <a:rPr lang="zh-CN" altLang="en-US" b="1">
                <a:sym typeface="+mn-ea"/>
              </a:rPr>
              <a:t>新的检测方法的优点：</a:t>
            </a:r>
            <a:r>
              <a:rPr lang="zh-CN" altLang="en-US">
                <a:sym typeface="+mn-ea"/>
              </a:rPr>
              <a:t>克服了监督检测方法的泛化缺陷</a:t>
            </a:r>
            <a:endParaRPr lang="zh-CN" altLang="en-US"/>
          </a:p>
          <a:p>
            <a:pPr marL="285750" indent="-285750">
              <a:lnSpc>
                <a:spcPct val="200000"/>
              </a:lnSpc>
              <a:buFont typeface="Arial" panose="020B0604020202020204" pitchFamily="34" charset="0"/>
              <a:buChar char="•"/>
            </a:pPr>
            <a:r>
              <a:rPr lang="zh-CN" altLang="en-US" b="1"/>
              <a:t>新的检测方法的挑战：</a:t>
            </a:r>
            <a:endParaRPr lang="zh-CN" altLang="en-US" b="1"/>
          </a:p>
          <a:p>
            <a:pPr marL="457200" lvl="1" indent="0">
              <a:lnSpc>
                <a:spcPct val="200000"/>
              </a:lnSpc>
              <a:buNone/>
            </a:pPr>
            <a:r>
              <a:rPr lang="zh-CN" altLang="en-US">
                <a:solidFill>
                  <a:schemeClr val="tx1"/>
                </a:solidFill>
              </a:rPr>
              <a:t>（</a:t>
            </a:r>
            <a:r>
              <a:rPr lang="en-US" altLang="zh-CN">
                <a:solidFill>
                  <a:schemeClr val="tx1"/>
                </a:solidFill>
              </a:rPr>
              <a:t>1</a:t>
            </a:r>
            <a:r>
              <a:rPr lang="zh-CN" altLang="en-US">
                <a:solidFill>
                  <a:schemeClr val="tx1"/>
                </a:solidFill>
              </a:rPr>
              <a:t>）难于检测出不能提供足够信息或者没有与其他社交机器人较多互动的恶意社交机器人</a:t>
            </a:r>
            <a:endParaRPr lang="zh-CN" altLang="en-US">
              <a:solidFill>
                <a:schemeClr val="tx1"/>
              </a:solidFill>
            </a:endParaRPr>
          </a:p>
          <a:p>
            <a:pPr marL="457200" lvl="1" indent="0">
              <a:lnSpc>
                <a:spcPct val="200000"/>
              </a:lnSpc>
              <a:buNone/>
            </a:pPr>
            <a:r>
              <a:rPr lang="zh-CN" altLang="en-US">
                <a:solidFill>
                  <a:schemeClr val="tx1"/>
                </a:solidFill>
              </a:rPr>
              <a:t>（</a:t>
            </a:r>
            <a:r>
              <a:rPr lang="en-US" altLang="zh-CN">
                <a:solidFill>
                  <a:schemeClr val="tx1"/>
                </a:solidFill>
              </a:rPr>
              <a:t>2</a:t>
            </a:r>
            <a:r>
              <a:rPr lang="zh-CN" altLang="en-US">
                <a:solidFill>
                  <a:schemeClr val="tx1"/>
                </a:solidFill>
              </a:rPr>
              <a:t>）可能会对一些提供类似于自动发出信息或与其他社交机器人进行高度互动的真实账户做出误判</a:t>
            </a:r>
            <a:endParaRPr lang="zh-CN" altLang="en-US">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48335"/>
            <a:ext cx="10968990" cy="5601335"/>
          </a:xfrm>
        </p:spPr>
        <p:txBody>
          <a:bodyPr/>
          <a:p>
            <a:pPr marL="0" indent="0">
              <a:buNone/>
            </a:pPr>
            <a:r>
              <a:rPr lang="zh-CN" altLang="en-US" b="1"/>
              <a:t>（</a:t>
            </a:r>
            <a:r>
              <a:rPr lang="zh-CN" altLang="en-US" b="1">
                <a:sym typeface="+mn-ea"/>
              </a:rPr>
              <a:t>三</a:t>
            </a:r>
            <a:r>
              <a:rPr lang="zh-CN" altLang="en-US" b="1"/>
              <a:t>）部分社交机器人检测方法的发展历程</a:t>
            </a:r>
            <a:endParaRPr lang="zh-CN" altLang="en-US" b="1"/>
          </a:p>
          <a:p>
            <a:pPr marL="0" indent="0">
              <a:buNone/>
            </a:pPr>
            <a:endParaRPr lang="zh-CN" altLang="en-US" b="1"/>
          </a:p>
        </p:txBody>
      </p:sp>
      <p:pic>
        <p:nvPicPr>
          <p:cNvPr id="4" name="图片 3"/>
          <p:cNvPicPr>
            <a:picLocks noChangeAspect="1"/>
          </p:cNvPicPr>
          <p:nvPr>
            <p:custDataLst>
              <p:tags r:id="rId1"/>
            </p:custDataLst>
          </p:nvPr>
        </p:nvPicPr>
        <p:blipFill>
          <a:blip r:embed="rId2"/>
          <a:stretch>
            <a:fillRect/>
          </a:stretch>
        </p:blipFill>
        <p:spPr>
          <a:xfrm>
            <a:off x="2788285" y="1340485"/>
            <a:ext cx="6609080" cy="4909185"/>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目录</a:t>
            </a:r>
            <a:endParaRPr lang="zh-CN" altLang="en-US" b="1"/>
          </a:p>
        </p:txBody>
      </p:sp>
      <p:sp>
        <p:nvSpPr>
          <p:cNvPr id="3" name="内容占位符 2"/>
          <p:cNvSpPr>
            <a:spLocks noGrp="1"/>
          </p:cNvSpPr>
          <p:nvPr>
            <p:ph idx="1"/>
          </p:nvPr>
        </p:nvSpPr>
        <p:spPr>
          <a:xfrm>
            <a:off x="1643380" y="1633855"/>
            <a:ext cx="6203315" cy="4443095"/>
          </a:xfrm>
        </p:spPr>
        <p:txBody>
          <a:bodyPr>
            <a:normAutofit/>
          </a:bodyPr>
          <a:p>
            <a:pPr marL="0" indent="0">
              <a:lnSpc>
                <a:spcPct val="200000"/>
              </a:lnSpc>
              <a:buNone/>
            </a:pPr>
            <a:r>
              <a:rPr lang="en-US" altLang="zh-CN" sz="2200">
                <a:latin typeface="微软雅黑" panose="020B0503020204020204" charset="-122"/>
                <a:ea typeface="微软雅黑" panose="020B0503020204020204" charset="-122"/>
                <a:cs typeface="微软雅黑" panose="020B0503020204020204" charset="-122"/>
              </a:rPr>
              <a:t>1  </a:t>
            </a:r>
            <a:r>
              <a:rPr lang="zh-CN" altLang="en-US" sz="2200">
                <a:latin typeface="微软雅黑" panose="020B0503020204020204" charset="-122"/>
                <a:ea typeface="微软雅黑" panose="020B0503020204020204" charset="-122"/>
                <a:cs typeface="微软雅黑" panose="020B0503020204020204" charset="-122"/>
              </a:rPr>
              <a:t>研究背景</a:t>
            </a:r>
            <a:endParaRPr lang="zh-CN" altLang="en-US" sz="22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en-US" altLang="zh-CN" sz="2200">
                <a:latin typeface="微软雅黑" panose="020B0503020204020204" charset="-122"/>
                <a:ea typeface="微软雅黑" panose="020B0503020204020204" charset="-122"/>
                <a:cs typeface="微软雅黑" panose="020B0503020204020204" charset="-122"/>
              </a:rPr>
              <a:t>2 </a:t>
            </a:r>
            <a:r>
              <a:rPr lang="en-US" altLang="zh-CN" sz="2200">
                <a:latin typeface="微软雅黑" panose="020B0503020204020204" charset="-122"/>
                <a:ea typeface="微软雅黑" panose="020B0503020204020204" charset="-122"/>
                <a:cs typeface="微软雅黑" panose="020B0503020204020204" charset="-122"/>
                <a:sym typeface="+mn-ea"/>
              </a:rPr>
              <a:t> </a:t>
            </a:r>
            <a:r>
              <a:rPr lang="zh-CN" altLang="en-US" sz="2200">
                <a:latin typeface="微软雅黑" panose="020B0503020204020204" charset="-122"/>
                <a:ea typeface="微软雅黑" panose="020B0503020204020204" charset="-122"/>
                <a:cs typeface="微软雅黑" panose="020B0503020204020204" charset="-122"/>
                <a:sym typeface="+mn-ea"/>
              </a:rPr>
              <a:t>社交机器人的特点与进化</a:t>
            </a:r>
            <a:endParaRPr lang="zh-CN" altLang="en-US" sz="22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en-US" altLang="zh-CN" sz="2200">
                <a:latin typeface="微软雅黑" panose="020B0503020204020204" charset="-122"/>
                <a:ea typeface="微软雅黑" panose="020B0503020204020204" charset="-122"/>
                <a:cs typeface="微软雅黑" panose="020B0503020204020204" charset="-122"/>
              </a:rPr>
              <a:t>3  社交机器人检测方法的发展历程</a:t>
            </a:r>
            <a:endParaRPr lang="en-US" altLang="zh-CN" sz="22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en-US" altLang="zh-CN" sz="2200">
                <a:latin typeface="微软雅黑" panose="020B0503020204020204" charset="-122"/>
                <a:ea typeface="微软雅黑" panose="020B0503020204020204" charset="-122"/>
                <a:cs typeface="微软雅黑" panose="020B0503020204020204" charset="-122"/>
              </a:rPr>
              <a:t>4  </a:t>
            </a:r>
            <a:r>
              <a:rPr lang="zh-CN" sz="2200">
                <a:latin typeface="微软雅黑" panose="020B0503020204020204" charset="-122"/>
                <a:ea typeface="微软雅黑" panose="020B0503020204020204" charset="-122"/>
                <a:cs typeface="微软雅黑" panose="020B0503020204020204" charset="-122"/>
              </a:rPr>
              <a:t>展望</a:t>
            </a:r>
            <a:endParaRPr lang="zh-CN" sz="22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en-US" altLang="zh-CN" sz="2200">
                <a:latin typeface="微软雅黑" panose="020B0503020204020204" charset="-122"/>
                <a:ea typeface="微软雅黑" panose="020B0503020204020204" charset="-122"/>
                <a:cs typeface="微软雅黑" panose="020B0503020204020204" charset="-122"/>
              </a:rPr>
              <a:t>5  </a:t>
            </a:r>
            <a:r>
              <a:rPr lang="zh-CN" altLang="en-US" sz="2200">
                <a:latin typeface="微软雅黑" panose="020B0503020204020204" charset="-122"/>
                <a:ea typeface="微软雅黑" panose="020B0503020204020204" charset="-122"/>
                <a:cs typeface="微软雅黑" panose="020B0503020204020204" charset="-122"/>
              </a:rPr>
              <a:t>总结</a:t>
            </a:r>
            <a:endParaRPr lang="zh-CN" altLang="en-US" sz="22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 </a:t>
            </a:r>
            <a:r>
              <a:rPr lang="zh-CN" altLang="en-US"/>
              <a:t>展望</a:t>
            </a:r>
            <a:endParaRPr lang="zh-CN" altLang="en-US"/>
          </a:p>
        </p:txBody>
      </p:sp>
      <p:pic>
        <p:nvPicPr>
          <p:cNvPr id="4" name="图片 3"/>
          <p:cNvPicPr>
            <a:picLocks noChangeAspect="1"/>
          </p:cNvPicPr>
          <p:nvPr/>
        </p:nvPicPr>
        <p:blipFill>
          <a:blip r:embed="rId1"/>
          <a:stretch>
            <a:fillRect/>
          </a:stretch>
        </p:blipFill>
        <p:spPr>
          <a:xfrm>
            <a:off x="2095500" y="1532890"/>
            <a:ext cx="8365490" cy="48323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5 </a:t>
            </a:r>
            <a:r>
              <a:rPr lang="zh-CN" altLang="en-US"/>
              <a:t>总结</a:t>
            </a:r>
            <a:endParaRPr lang="zh-CN" altLang="en-US"/>
          </a:p>
        </p:txBody>
      </p:sp>
      <p:sp>
        <p:nvSpPr>
          <p:cNvPr id="3" name="内容占位符 2"/>
          <p:cNvSpPr>
            <a:spLocks noGrp="1"/>
          </p:cNvSpPr>
          <p:nvPr>
            <p:ph idx="1"/>
          </p:nvPr>
        </p:nvSpPr>
        <p:spPr>
          <a:xfrm>
            <a:off x="838200" y="1825625"/>
            <a:ext cx="10515600" cy="3568700"/>
          </a:xfrm>
        </p:spPr>
        <p:txBody>
          <a:bodyPr>
            <a:normAutofit lnSpcReduction="20000"/>
          </a:bodyPr>
          <a:p>
            <a:pPr>
              <a:lnSpc>
                <a:spcPct val="200000"/>
              </a:lnSpc>
            </a:pPr>
            <a:r>
              <a:rPr lang="zh-CN" altLang="en-US" sz="1800"/>
              <a:t>恶意机器人账号的存在对网络空间安全产生了严重威胁</a:t>
            </a:r>
            <a:endParaRPr lang="zh-CN" altLang="en-US" sz="1800"/>
          </a:p>
          <a:p>
            <a:pPr>
              <a:lnSpc>
                <a:spcPct val="200000"/>
              </a:lnSpc>
            </a:pPr>
            <a:r>
              <a:rPr lang="zh-CN" altLang="en-US" sz="1800"/>
              <a:t>目前的社交机器人检测的方法还有很多挑战</a:t>
            </a:r>
            <a:endParaRPr lang="zh-CN" altLang="en-US" sz="1800"/>
          </a:p>
          <a:p>
            <a:pPr>
              <a:lnSpc>
                <a:spcPct val="200000"/>
              </a:lnSpc>
            </a:pPr>
            <a:r>
              <a:rPr lang="zh-CN" altLang="en-US" sz="1800"/>
              <a:t>实现社交机器人的有效检测对于净化网络内容、维护真实的舆论环境等都具有十分重要的意义。</a:t>
            </a:r>
            <a:endParaRPr lang="zh-CN" altLang="en-US"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7200" b="1">
                <a:sym typeface="+mn-ea"/>
              </a:rPr>
              <a:t>THANK YOU!</a:t>
            </a:r>
            <a:endParaRPr lang="zh-CN" altLang="en-US" sz="7200" b="1"/>
          </a:p>
        </p:txBody>
      </p:sp>
      <p:sp>
        <p:nvSpPr>
          <p:cNvPr id="3" name="副标题 2"/>
          <p:cNvSpPr>
            <a:spLocks noGrp="1"/>
          </p:cNvSpPr>
          <p:nvPr>
            <p:ph type="subTitle" idx="1"/>
          </p:nvPr>
        </p:nvSpPr>
        <p:spPr/>
        <p:txBody>
          <a:bodyPr/>
          <a:p>
            <a:r>
              <a:rPr lang="zh-CN" altLang="en-US"/>
              <a:t>张肖</a:t>
            </a:r>
            <a:endParaRPr lang="zh-CN" altLang="en-US"/>
          </a:p>
          <a:p>
            <a:r>
              <a:rPr lang="en-US" altLang="zh-CN"/>
              <a:t>2022.12.18</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 </a:t>
            </a:r>
            <a:r>
              <a:rPr lang="zh-CN" altLang="en-US"/>
              <a:t>研究背景</a:t>
            </a:r>
            <a:endParaRPr lang="zh-CN" altLang="en-US"/>
          </a:p>
        </p:txBody>
      </p:sp>
      <p:sp>
        <p:nvSpPr>
          <p:cNvPr id="3" name="内容占位符 2"/>
          <p:cNvSpPr>
            <a:spLocks noGrp="1"/>
          </p:cNvSpPr>
          <p:nvPr>
            <p:ph idx="1"/>
          </p:nvPr>
        </p:nvSpPr>
        <p:spPr>
          <a:xfrm>
            <a:off x="838200" y="1691005"/>
            <a:ext cx="10515600" cy="4944110"/>
          </a:xfrm>
        </p:spPr>
        <p:txBody>
          <a:bodyPr>
            <a:normAutofit fontScale="50000"/>
          </a:bodyPr>
          <a:p>
            <a:pPr marL="0" indent="0">
              <a:lnSpc>
                <a:spcPct val="200000"/>
              </a:lnSpc>
              <a:spcAft>
                <a:spcPts val="0"/>
              </a:spcAft>
              <a:buNone/>
            </a:pPr>
            <a:r>
              <a:rPr lang="zh-CN" altLang="en-US" sz="3600" b="1">
                <a:sym typeface="+mn-ea"/>
              </a:rPr>
              <a:t>（一）社交机器人的大流行</a:t>
            </a:r>
            <a:endParaRPr lang="zh-CN" altLang="en-US" sz="3600" b="1"/>
          </a:p>
          <a:p>
            <a:pPr marL="457200" lvl="1" indent="0">
              <a:lnSpc>
                <a:spcPct val="200000"/>
              </a:lnSpc>
              <a:spcAft>
                <a:spcPts val="0"/>
              </a:spcAft>
              <a:buFont typeface="Arial" panose="020B0604020202020204" pitchFamily="34" charset="0"/>
              <a:buNone/>
            </a:pPr>
            <a:r>
              <a:rPr lang="zh-CN" altLang="en-US" sz="3600">
                <a:solidFill>
                  <a:schemeClr val="tx1"/>
                </a:solidFill>
                <a:sym typeface="+mn-ea"/>
              </a:rPr>
              <a:t>自在线社交网络诞生之初，社交机器人就与人类共存</a:t>
            </a:r>
            <a:endParaRPr lang="zh-CN" altLang="en-US" sz="3600">
              <a:solidFill>
                <a:schemeClr val="tx1"/>
              </a:solidFill>
              <a:sym typeface="+mn-ea"/>
            </a:endParaRPr>
          </a:p>
          <a:p>
            <a:pPr lvl="2">
              <a:lnSpc>
                <a:spcPct val="200000"/>
              </a:lnSpc>
              <a:spcAft>
                <a:spcPts val="0"/>
              </a:spcAft>
            </a:pPr>
            <a:r>
              <a:rPr lang="zh-CN" altLang="en-US" sz="3600">
                <a:solidFill>
                  <a:schemeClr val="tx1"/>
                </a:solidFill>
                <a:sym typeface="+mn-ea"/>
              </a:rPr>
              <a:t>社交</a:t>
            </a:r>
            <a:r>
              <a:rPr lang="zh-CN" altLang="en-US" sz="3600">
                <a:solidFill>
                  <a:schemeClr val="tx1"/>
                </a:solidFill>
                <a:sym typeface="+mn-ea"/>
              </a:rPr>
              <a:t>机器人参与了众多的</a:t>
            </a:r>
            <a:r>
              <a:rPr lang="zh-CN" altLang="en-US" sz="3600" b="1">
                <a:solidFill>
                  <a:schemeClr val="tx1"/>
                </a:solidFill>
                <a:sym typeface="+mn-ea"/>
              </a:rPr>
              <a:t>政治活动</a:t>
            </a:r>
            <a:endParaRPr lang="zh-CN" altLang="en-US" sz="3600" b="1">
              <a:solidFill>
                <a:schemeClr val="tx1"/>
              </a:solidFill>
              <a:sym typeface="+mn-ea"/>
            </a:endParaRPr>
          </a:p>
          <a:p>
            <a:pPr lvl="2">
              <a:lnSpc>
                <a:spcPct val="200000"/>
              </a:lnSpc>
              <a:spcAft>
                <a:spcPts val="0"/>
              </a:spcAft>
            </a:pPr>
            <a:r>
              <a:rPr lang="zh-CN" altLang="en-US" sz="3600">
                <a:solidFill>
                  <a:schemeClr val="tx1"/>
                </a:solidFill>
                <a:sym typeface="+mn-ea"/>
              </a:rPr>
              <a:t>与社交机器人相关的</a:t>
            </a:r>
            <a:r>
              <a:rPr lang="zh-CN" altLang="en-US" sz="3600" b="1">
                <a:solidFill>
                  <a:schemeClr val="tx1"/>
                </a:solidFill>
                <a:sym typeface="+mn-ea"/>
              </a:rPr>
              <a:t>开源代码</a:t>
            </a:r>
            <a:r>
              <a:rPr lang="zh-CN" altLang="en-US" sz="3600">
                <a:solidFill>
                  <a:schemeClr val="tx1"/>
                </a:solidFill>
                <a:sym typeface="+mn-ea"/>
              </a:rPr>
              <a:t>一直呈指数增长 </a:t>
            </a:r>
            <a:endParaRPr lang="zh-CN" altLang="en-US" sz="3600">
              <a:solidFill>
                <a:schemeClr val="tx1"/>
              </a:solidFill>
              <a:sym typeface="+mn-ea"/>
            </a:endParaRPr>
          </a:p>
          <a:p>
            <a:pPr lvl="2">
              <a:lnSpc>
                <a:spcPct val="200000"/>
              </a:lnSpc>
              <a:spcAft>
                <a:spcPts val="0"/>
              </a:spcAft>
            </a:pPr>
            <a:r>
              <a:rPr lang="zh-CN" altLang="en-US" sz="3600">
                <a:sym typeface="+mn-ea"/>
              </a:rPr>
              <a:t>社交机器人执行广泛行动以及大规模创建和管理它们的</a:t>
            </a:r>
            <a:r>
              <a:rPr lang="zh-CN" altLang="en-US" sz="3600" b="1">
                <a:sym typeface="+mn-ea"/>
              </a:rPr>
              <a:t>成本微不足道</a:t>
            </a:r>
            <a:endParaRPr lang="zh-CN" altLang="en-US" sz="3600">
              <a:solidFill>
                <a:schemeClr val="tx1"/>
              </a:solidFill>
            </a:endParaRPr>
          </a:p>
          <a:p>
            <a:pPr marL="457200" lvl="1" indent="0">
              <a:lnSpc>
                <a:spcPct val="200000"/>
              </a:lnSpc>
              <a:spcAft>
                <a:spcPts val="0"/>
              </a:spcAft>
              <a:buFont typeface="Arial" panose="020B0604020202020204" pitchFamily="34" charset="0"/>
              <a:buNone/>
            </a:pPr>
            <a:r>
              <a:rPr lang="zh-CN" altLang="en-US" sz="3600">
                <a:solidFill>
                  <a:schemeClr val="tx1"/>
                </a:solidFill>
                <a:sym typeface="+mn-ea"/>
              </a:rPr>
              <a:t>因此，自 2014 年以来，有关于社交机器人的特征、检测和影响估计的</a:t>
            </a:r>
            <a:r>
              <a:rPr lang="zh-CN" altLang="en-US" sz="3600" b="1">
                <a:solidFill>
                  <a:schemeClr val="tx1"/>
                </a:solidFill>
                <a:sym typeface="+mn-ea"/>
              </a:rPr>
              <a:t>出版物</a:t>
            </a:r>
            <a:r>
              <a:rPr lang="zh-CN" altLang="en-US" sz="3600">
                <a:solidFill>
                  <a:schemeClr val="tx1"/>
                </a:solidFill>
                <a:sym typeface="+mn-ea"/>
              </a:rPr>
              <a:t>数量猛增，同时，用于训练和评估机器人检测方法的</a:t>
            </a:r>
            <a:r>
              <a:rPr lang="zh-CN" altLang="en-US" sz="3600" b="1">
                <a:solidFill>
                  <a:schemeClr val="tx1"/>
                </a:solidFill>
                <a:sym typeface="+mn-ea"/>
              </a:rPr>
              <a:t>数据集</a:t>
            </a:r>
            <a:r>
              <a:rPr lang="zh-CN" altLang="en-US" sz="3600">
                <a:solidFill>
                  <a:schemeClr val="tx1"/>
                </a:solidFill>
                <a:sym typeface="+mn-ea"/>
              </a:rPr>
              <a:t>也被大量提出来。</a:t>
            </a:r>
            <a:endParaRPr lang="zh-CN" altLang="en-US" sz="3600">
              <a:solidFill>
                <a:schemeClr val="tx1"/>
              </a:solidFill>
            </a:endParaRPr>
          </a:p>
        </p:txBody>
      </p:sp>
      <p:pic>
        <p:nvPicPr>
          <p:cNvPr id="4" name="图片 3" descr="VCG211390292237"/>
          <p:cNvPicPr>
            <a:picLocks noChangeAspect="1"/>
          </p:cNvPicPr>
          <p:nvPr>
            <p:custDataLst>
              <p:tags r:id="rId1"/>
            </p:custDataLst>
          </p:nvPr>
        </p:nvPicPr>
        <p:blipFill>
          <a:blip r:embed="rId2"/>
          <a:stretch>
            <a:fillRect/>
          </a:stretch>
        </p:blipFill>
        <p:spPr>
          <a:xfrm>
            <a:off x="7874635" y="760095"/>
            <a:ext cx="3662045" cy="29470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rcRect t="4520" r="1081" b="2122"/>
          <a:stretch>
            <a:fillRect/>
          </a:stretch>
        </p:blipFill>
        <p:spPr>
          <a:xfrm>
            <a:off x="6104255" y="1575435"/>
            <a:ext cx="5962015" cy="3230880"/>
          </a:xfrm>
          <a:prstGeom prst="rect">
            <a:avLst/>
          </a:prstGeom>
        </p:spPr>
      </p:pic>
      <p:pic>
        <p:nvPicPr>
          <p:cNvPr id="6" name="图片 5"/>
          <p:cNvPicPr>
            <a:picLocks noChangeAspect="1"/>
          </p:cNvPicPr>
          <p:nvPr/>
        </p:nvPicPr>
        <p:blipFill>
          <a:blip r:embed="rId2"/>
          <a:stretch>
            <a:fillRect/>
          </a:stretch>
        </p:blipFill>
        <p:spPr>
          <a:xfrm>
            <a:off x="349250" y="161925"/>
            <a:ext cx="5505450" cy="6388100"/>
          </a:xfrm>
          <a:prstGeom prst="rect">
            <a:avLst/>
          </a:prstGeom>
        </p:spPr>
      </p:pic>
      <p:sp>
        <p:nvSpPr>
          <p:cNvPr id="2" name="文本框 1"/>
          <p:cNvSpPr txBox="1"/>
          <p:nvPr/>
        </p:nvSpPr>
        <p:spPr>
          <a:xfrm>
            <a:off x="6918325" y="364490"/>
            <a:ext cx="3747135" cy="460375"/>
          </a:xfrm>
          <a:prstGeom prst="rect">
            <a:avLst/>
          </a:prstGeom>
          <a:noFill/>
        </p:spPr>
        <p:txBody>
          <a:bodyPr wrap="square" rtlCol="0">
            <a:spAutoFit/>
          </a:bodyPr>
          <a:p>
            <a:r>
              <a:rPr lang="zh-CN" altLang="en-US" sz="2400" b="1"/>
              <a:t>参与</a:t>
            </a:r>
            <a:r>
              <a:rPr lang="en-US" altLang="zh-CN" sz="2400" b="1"/>
              <a:t>39</a:t>
            </a:r>
            <a:r>
              <a:rPr lang="zh-CN" altLang="en-US" sz="2400" b="1"/>
              <a:t>个国家的政治讨论</a:t>
            </a:r>
            <a:endParaRPr lang="zh-CN" altLang="en-US" sz="2400" b="1"/>
          </a:p>
        </p:txBody>
      </p:sp>
      <p:sp>
        <p:nvSpPr>
          <p:cNvPr id="4" name="右箭头 3"/>
          <p:cNvSpPr/>
          <p:nvPr/>
        </p:nvSpPr>
        <p:spPr>
          <a:xfrm>
            <a:off x="5974715" y="364490"/>
            <a:ext cx="823595" cy="36766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右箭头 6"/>
          <p:cNvSpPr/>
          <p:nvPr>
            <p:custDataLst>
              <p:tags r:id="rId3"/>
            </p:custDataLst>
          </p:nvPr>
        </p:nvSpPr>
        <p:spPr>
          <a:xfrm rot="5400000">
            <a:off x="8860155" y="5073650"/>
            <a:ext cx="823595" cy="42100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custDataLst>
              <p:tags r:id="rId4"/>
            </p:custDataLst>
          </p:nvPr>
        </p:nvSpPr>
        <p:spPr>
          <a:xfrm>
            <a:off x="7398385" y="5761990"/>
            <a:ext cx="3747135" cy="460375"/>
          </a:xfrm>
          <a:prstGeom prst="rect">
            <a:avLst/>
          </a:prstGeom>
          <a:noFill/>
        </p:spPr>
        <p:txBody>
          <a:bodyPr wrap="square" rtlCol="0">
            <a:spAutoFit/>
          </a:bodyPr>
          <a:p>
            <a:pPr algn="ctr"/>
            <a:r>
              <a:rPr sz="2400" b="1">
                <a:latin typeface="微软雅黑" panose="020B0503020204020204" charset="-122"/>
                <a:ea typeface="微软雅黑" panose="020B0503020204020204" charset="-122"/>
              </a:rPr>
              <a:t>出版物数量猛增</a:t>
            </a:r>
            <a:endParaRPr sz="2400" b="1">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VCG211144152994"/>
          <p:cNvPicPr>
            <a:picLocks noChangeAspect="1"/>
          </p:cNvPicPr>
          <p:nvPr>
            <p:ph idx="1"/>
            <p:custDataLst>
              <p:tags r:id="rId1"/>
            </p:custDataLst>
          </p:nvPr>
        </p:nvPicPr>
        <p:blipFill>
          <a:blip r:embed="rId2"/>
          <a:srcRect b="5596"/>
          <a:stretch>
            <a:fillRect/>
          </a:stretch>
        </p:blipFill>
        <p:spPr>
          <a:xfrm>
            <a:off x="4622800" y="3112770"/>
            <a:ext cx="3177540" cy="2001520"/>
          </a:xfrm>
          <a:prstGeom prst="rect">
            <a:avLst/>
          </a:prstGeom>
        </p:spPr>
      </p:pic>
      <p:pic>
        <p:nvPicPr>
          <p:cNvPr id="101" name="图片 100"/>
          <p:cNvPicPr/>
          <p:nvPr/>
        </p:nvPicPr>
        <p:blipFill>
          <a:blip r:embed="rId3"/>
          <a:stretch>
            <a:fillRect/>
          </a:stretch>
        </p:blipFill>
        <p:spPr>
          <a:xfrm>
            <a:off x="521970" y="3110865"/>
            <a:ext cx="3285490" cy="2003425"/>
          </a:xfrm>
          <a:prstGeom prst="rect">
            <a:avLst/>
          </a:prstGeom>
          <a:noFill/>
          <a:ln w="9525">
            <a:noFill/>
          </a:ln>
        </p:spPr>
      </p:pic>
      <p:pic>
        <p:nvPicPr>
          <p:cNvPr id="6" name="图片 5" descr="VCG41N1269463779"/>
          <p:cNvPicPr>
            <a:picLocks noChangeAspect="1"/>
          </p:cNvPicPr>
          <p:nvPr/>
        </p:nvPicPr>
        <p:blipFill>
          <a:blip r:embed="rId4"/>
          <a:srcRect b="4213"/>
          <a:stretch>
            <a:fillRect/>
          </a:stretch>
        </p:blipFill>
        <p:spPr>
          <a:xfrm>
            <a:off x="8615680" y="3063240"/>
            <a:ext cx="3025140" cy="2049145"/>
          </a:xfrm>
          <a:prstGeom prst="rect">
            <a:avLst/>
          </a:prstGeom>
        </p:spPr>
      </p:pic>
      <p:sp>
        <p:nvSpPr>
          <p:cNvPr id="7" name="文本框 6"/>
          <p:cNvSpPr txBox="1"/>
          <p:nvPr/>
        </p:nvSpPr>
        <p:spPr>
          <a:xfrm>
            <a:off x="935355" y="897890"/>
            <a:ext cx="10153650" cy="1535430"/>
          </a:xfrm>
          <a:prstGeom prst="rect">
            <a:avLst/>
          </a:prstGeom>
          <a:noFill/>
        </p:spPr>
        <p:txBody>
          <a:bodyPr wrap="square" rtlCol="0">
            <a:noAutofit/>
          </a:bodyPr>
          <a:p>
            <a:pPr>
              <a:lnSpc>
                <a:spcPct val="200000"/>
              </a:lnSpc>
            </a:pPr>
            <a:r>
              <a:rPr lang="zh-CN" altLang="en-US" b="1"/>
              <a:t>（二）社交机器人的危害</a:t>
            </a:r>
            <a:endParaRPr lang="zh-CN" altLang="en-US" b="1"/>
          </a:p>
          <a:p>
            <a:pPr>
              <a:lnSpc>
                <a:spcPct val="200000"/>
              </a:lnSpc>
            </a:pPr>
            <a:r>
              <a:rPr lang="zh-CN" altLang="en-US"/>
              <a:t>近年来，社交机器人变得越来越复杂，一些恶意社交机器人的存在已经威胁到网络空间安全以及我们的社会。</a:t>
            </a:r>
            <a:endParaRPr lang="zh-CN" altLang="en-US"/>
          </a:p>
        </p:txBody>
      </p:sp>
      <p:sp>
        <p:nvSpPr>
          <p:cNvPr id="9" name="文本框 8"/>
          <p:cNvSpPr txBox="1"/>
          <p:nvPr/>
        </p:nvSpPr>
        <p:spPr>
          <a:xfrm>
            <a:off x="796290" y="5318125"/>
            <a:ext cx="2736850" cy="368300"/>
          </a:xfrm>
          <a:prstGeom prst="rect">
            <a:avLst/>
          </a:prstGeom>
          <a:noFill/>
        </p:spPr>
        <p:txBody>
          <a:bodyPr wrap="square" rtlCol="0">
            <a:spAutoFit/>
          </a:bodyPr>
          <a:p>
            <a:pPr algn="ctr"/>
            <a:r>
              <a:rPr lang="zh-CN" altLang="en-US"/>
              <a:t>渗透政治</a:t>
            </a:r>
            <a:endParaRPr lang="zh-CN" altLang="en-US"/>
          </a:p>
        </p:txBody>
      </p:sp>
      <p:sp>
        <p:nvSpPr>
          <p:cNvPr id="10" name="文本框 9"/>
          <p:cNvSpPr txBox="1"/>
          <p:nvPr/>
        </p:nvSpPr>
        <p:spPr>
          <a:xfrm>
            <a:off x="5478145" y="5318125"/>
            <a:ext cx="1647825" cy="368300"/>
          </a:xfrm>
          <a:prstGeom prst="rect">
            <a:avLst/>
          </a:prstGeom>
          <a:noFill/>
        </p:spPr>
        <p:txBody>
          <a:bodyPr wrap="square" rtlCol="0">
            <a:spAutoFit/>
          </a:bodyPr>
          <a:p>
            <a:pPr algn="ctr"/>
            <a:r>
              <a:rPr lang="zh-CN" altLang="en-US"/>
              <a:t>操纵股市</a:t>
            </a:r>
            <a:endParaRPr lang="zh-CN" altLang="en-US"/>
          </a:p>
        </p:txBody>
      </p:sp>
      <p:sp>
        <p:nvSpPr>
          <p:cNvPr id="11" name="文本框 10"/>
          <p:cNvSpPr txBox="1"/>
          <p:nvPr/>
        </p:nvSpPr>
        <p:spPr>
          <a:xfrm>
            <a:off x="9458960" y="5318125"/>
            <a:ext cx="1772920" cy="368300"/>
          </a:xfrm>
          <a:prstGeom prst="rect">
            <a:avLst/>
          </a:prstGeom>
          <a:noFill/>
        </p:spPr>
        <p:txBody>
          <a:bodyPr wrap="square" rtlCol="0">
            <a:spAutoFit/>
          </a:bodyPr>
          <a:p>
            <a:r>
              <a:rPr lang="zh-CN" altLang="en-US"/>
              <a:t>窃取个人信息</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社交机器人的特点与进化</a:t>
            </a:r>
            <a:endParaRPr lang="zh-CN" altLang="en-US"/>
          </a:p>
        </p:txBody>
      </p:sp>
      <p:sp>
        <p:nvSpPr>
          <p:cNvPr id="4" name="文本框 3"/>
          <p:cNvSpPr txBox="1"/>
          <p:nvPr/>
        </p:nvSpPr>
        <p:spPr>
          <a:xfrm>
            <a:off x="5842635" y="2044700"/>
            <a:ext cx="4931410" cy="3676015"/>
          </a:xfrm>
          <a:prstGeom prst="rect">
            <a:avLst/>
          </a:prstGeom>
          <a:noFill/>
        </p:spPr>
        <p:txBody>
          <a:bodyPr wrap="square" rtlCol="0">
            <a:noAutofit/>
          </a:bodyPr>
          <a:p>
            <a:pPr>
              <a:lnSpc>
                <a:spcPct val="200000"/>
              </a:lnSpc>
            </a:pPr>
            <a:r>
              <a:rPr lang="zh-CN" altLang="en-US" b="1"/>
              <a:t>（二）新的社交机器人的特点：</a:t>
            </a:r>
            <a:endParaRPr lang="zh-CN" altLang="en-US" b="1"/>
          </a:p>
          <a:p>
            <a:pPr marL="742950" lvl="1" indent="-285750">
              <a:lnSpc>
                <a:spcPct val="200000"/>
              </a:lnSpc>
              <a:buFont typeface="Arial" panose="020B0604020202020204" pitchFamily="34" charset="0"/>
              <a:buChar char="•"/>
            </a:pPr>
            <a:r>
              <a:rPr lang="zh-CN" altLang="en-US">
                <a:solidFill>
                  <a:schemeClr val="tx1"/>
                </a:solidFill>
              </a:rPr>
              <a:t>混合了自动化和人为操作的行为</a:t>
            </a:r>
            <a:endParaRPr lang="zh-CN" altLang="en-US">
              <a:solidFill>
                <a:schemeClr val="tx1"/>
              </a:solidFill>
            </a:endParaRPr>
          </a:p>
          <a:p>
            <a:pPr marL="742950" lvl="1" indent="-285750">
              <a:lnSpc>
                <a:spcPct val="200000"/>
              </a:lnSpc>
              <a:buFont typeface="Arial" panose="020B0604020202020204" pitchFamily="34" charset="0"/>
              <a:buChar char="•"/>
            </a:pPr>
            <a:r>
              <a:rPr lang="zh-CN" altLang="en-US">
                <a:solidFill>
                  <a:schemeClr val="tx1"/>
                </a:solidFill>
              </a:rPr>
              <a:t>更类似于合法的人工操作账户</a:t>
            </a:r>
            <a:endParaRPr lang="zh-CN" altLang="en-US">
              <a:solidFill>
                <a:schemeClr val="tx1"/>
              </a:solidFill>
            </a:endParaRPr>
          </a:p>
          <a:p>
            <a:pPr marL="742950" lvl="1" indent="-285750">
              <a:lnSpc>
                <a:spcPct val="200000"/>
              </a:lnSpc>
              <a:buFont typeface="Arial" panose="020B0604020202020204" pitchFamily="34" charset="0"/>
              <a:buChar char="•"/>
            </a:pPr>
            <a:r>
              <a:rPr lang="zh-CN" altLang="en-US">
                <a:solidFill>
                  <a:schemeClr val="tx1"/>
                </a:solidFill>
              </a:rPr>
              <a:t>充实个人资料</a:t>
            </a:r>
            <a:endParaRPr lang="zh-CN" altLang="en-US">
              <a:solidFill>
                <a:schemeClr val="tx1"/>
              </a:solidFill>
            </a:endParaRPr>
          </a:p>
          <a:p>
            <a:pPr marL="742950" lvl="1" indent="-285750">
              <a:lnSpc>
                <a:spcPct val="200000"/>
              </a:lnSpc>
              <a:buFont typeface="Arial" panose="020B0604020202020204" pitchFamily="34" charset="0"/>
              <a:buChar char="•"/>
            </a:pPr>
            <a:r>
              <a:rPr lang="zh-CN" altLang="en-US">
                <a:sym typeface="+mn-ea"/>
              </a:rPr>
              <a:t>模拟人类的时间特征</a:t>
            </a:r>
            <a:endParaRPr lang="zh-CN" altLang="en-US">
              <a:sym typeface="+mn-ea"/>
            </a:endParaRPr>
          </a:p>
          <a:p>
            <a:pPr marL="742950" lvl="1" indent="-285750">
              <a:lnSpc>
                <a:spcPct val="200000"/>
              </a:lnSpc>
              <a:buFont typeface="Arial" panose="020B0604020202020204" pitchFamily="34" charset="0"/>
              <a:buChar char="•"/>
            </a:pPr>
            <a:r>
              <a:rPr lang="zh-CN" altLang="en-US">
                <a:solidFill>
                  <a:schemeClr val="tx1"/>
                </a:solidFill>
              </a:rPr>
              <a:t>与其他账户进行互动</a:t>
            </a:r>
            <a:endParaRPr lang="zh-CN" altLang="en-US" b="1">
              <a:solidFill>
                <a:schemeClr val="tx1"/>
              </a:solidFill>
              <a:highlight>
                <a:srgbClr val="FFFF00"/>
              </a:highlight>
            </a:endParaRPr>
          </a:p>
        </p:txBody>
      </p:sp>
      <p:sp>
        <p:nvSpPr>
          <p:cNvPr id="6" name="文本框 5"/>
          <p:cNvSpPr txBox="1"/>
          <p:nvPr/>
        </p:nvSpPr>
        <p:spPr>
          <a:xfrm>
            <a:off x="518795" y="1691005"/>
            <a:ext cx="5323840" cy="3415030"/>
          </a:xfrm>
          <a:prstGeom prst="rect">
            <a:avLst/>
          </a:prstGeom>
          <a:noFill/>
        </p:spPr>
        <p:txBody>
          <a:bodyPr wrap="square" rtlCol="0">
            <a:spAutoFit/>
          </a:bodyPr>
          <a:p>
            <a:pPr indent="0">
              <a:lnSpc>
                <a:spcPct val="200000"/>
              </a:lnSpc>
              <a:buFont typeface="Arial" panose="020B0604020202020204" pitchFamily="34" charset="0"/>
              <a:buNone/>
            </a:pPr>
            <a:r>
              <a:rPr lang="zh-CN" altLang="en-US">
                <a:sym typeface="+mn-ea"/>
              </a:rPr>
              <a:t>社交机器人的定义不统一，其影响缺乏共识</a:t>
            </a:r>
            <a:endParaRPr lang="zh-CN" altLang="en-US">
              <a:sym typeface="+mn-ea"/>
            </a:endParaRPr>
          </a:p>
          <a:p>
            <a:pPr indent="0">
              <a:lnSpc>
                <a:spcPct val="200000"/>
              </a:lnSpc>
              <a:buFont typeface="Arial" panose="020B0604020202020204" pitchFamily="34" charset="0"/>
              <a:buNone/>
            </a:pPr>
            <a:r>
              <a:rPr lang="zh-CN" altLang="en-US" b="1">
                <a:sym typeface="+mn-ea"/>
              </a:rPr>
              <a:t>（一）早期社交机器人的特点：</a:t>
            </a:r>
            <a:endParaRPr lang="zh-CN" altLang="en-US" b="1">
              <a:sym typeface="+mn-ea"/>
            </a:endParaRPr>
          </a:p>
          <a:p>
            <a:pPr marL="685800" lvl="1" indent="-228600">
              <a:lnSpc>
                <a:spcPct val="200000"/>
              </a:lnSpc>
              <a:buFont typeface="Arial" panose="020B0604020202020204" pitchFamily="34" charset="0"/>
              <a:buChar char="•"/>
            </a:pPr>
            <a:r>
              <a:rPr lang="zh-CN" altLang="en-US">
                <a:solidFill>
                  <a:schemeClr val="tx1"/>
                </a:solidFill>
                <a:sym typeface="+mn-ea"/>
              </a:rPr>
              <a:t>具有明显的自动化迹象</a:t>
            </a:r>
            <a:endParaRPr lang="zh-CN" altLang="en-US">
              <a:solidFill>
                <a:schemeClr val="tx1"/>
              </a:solidFill>
            </a:endParaRPr>
          </a:p>
          <a:p>
            <a:pPr marL="685800" lvl="1" indent="-228600">
              <a:lnSpc>
                <a:spcPct val="200000"/>
              </a:lnSpc>
              <a:buFont typeface="Arial" panose="020B0604020202020204" pitchFamily="34" charset="0"/>
              <a:buChar char="•"/>
            </a:pPr>
            <a:r>
              <a:rPr lang="zh-CN" altLang="en-US">
                <a:sym typeface="+mn-ea"/>
              </a:rPr>
              <a:t>很少有社交联系</a:t>
            </a:r>
            <a:endParaRPr lang="zh-CN" altLang="en-US">
              <a:solidFill>
                <a:schemeClr val="tx1"/>
              </a:solidFill>
            </a:endParaRPr>
          </a:p>
          <a:p>
            <a:pPr marL="685800" lvl="1" indent="-228600">
              <a:lnSpc>
                <a:spcPct val="200000"/>
              </a:lnSpc>
              <a:buFont typeface="Arial" panose="020B0604020202020204" pitchFamily="34" charset="0"/>
              <a:buChar char="•"/>
            </a:pPr>
            <a:r>
              <a:rPr lang="zh-CN" altLang="en-US">
                <a:sym typeface="+mn-ea"/>
              </a:rPr>
              <a:t>很少发布信息</a:t>
            </a:r>
            <a:endParaRPr lang="zh-CN" altLang="en-US">
              <a:solidFill>
                <a:schemeClr val="tx1"/>
              </a:solidFill>
            </a:endParaRPr>
          </a:p>
          <a:p>
            <a:pPr marL="685800" lvl="1" indent="-228600">
              <a:lnSpc>
                <a:spcPct val="200000"/>
              </a:lnSpc>
              <a:buFont typeface="Arial" panose="020B0604020202020204" pitchFamily="34" charset="0"/>
              <a:buChar char="•"/>
            </a:pPr>
            <a:r>
              <a:rPr lang="zh-CN" altLang="en-US">
                <a:sym typeface="+mn-ea"/>
              </a:rPr>
              <a:t>声誉非常低</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idx="1"/>
          </p:nvPr>
        </p:nvPicPr>
        <p:blipFill>
          <a:blip r:embed="rId1"/>
          <a:stretch>
            <a:fillRect/>
          </a:stretch>
        </p:blipFill>
        <p:spPr>
          <a:xfrm>
            <a:off x="1790700" y="1370965"/>
            <a:ext cx="8864600" cy="5006340"/>
          </a:xfrm>
          <a:prstGeom prst="rect">
            <a:avLst/>
          </a:prstGeom>
        </p:spPr>
      </p:pic>
      <p:sp>
        <p:nvSpPr>
          <p:cNvPr id="2" name="文本框 1"/>
          <p:cNvSpPr txBox="1"/>
          <p:nvPr/>
        </p:nvSpPr>
        <p:spPr>
          <a:xfrm>
            <a:off x="1379855" y="823595"/>
            <a:ext cx="7435215" cy="368300"/>
          </a:xfrm>
          <a:prstGeom prst="rect">
            <a:avLst/>
          </a:prstGeom>
          <a:noFill/>
        </p:spPr>
        <p:txBody>
          <a:bodyPr wrap="square" rtlCol="0">
            <a:spAutoFit/>
          </a:bodyPr>
          <a:p>
            <a:r>
              <a:rPr lang="zh-CN" altLang="en-US" b="1"/>
              <a:t>（三）社交机器人的进化</a:t>
            </a:r>
            <a:endParaRPr lang="zh-CN" alt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 </a:t>
            </a:r>
            <a:r>
              <a:rPr lang="zh-CN" altLang="en-US"/>
              <a:t>社交机器人检测方法的发展历程</a:t>
            </a:r>
            <a:endParaRPr lang="zh-CN" altLang="en-US"/>
          </a:p>
        </p:txBody>
      </p:sp>
      <p:sp>
        <p:nvSpPr>
          <p:cNvPr id="3" name="内容占位符 2"/>
          <p:cNvSpPr>
            <a:spLocks noGrp="1"/>
          </p:cNvSpPr>
          <p:nvPr>
            <p:ph idx="1"/>
          </p:nvPr>
        </p:nvSpPr>
        <p:spPr>
          <a:xfrm>
            <a:off x="447040" y="1497330"/>
            <a:ext cx="4399280" cy="2035175"/>
          </a:xfrm>
        </p:spPr>
        <p:txBody>
          <a:bodyPr/>
          <a:p>
            <a:pPr marL="0" indent="0">
              <a:lnSpc>
                <a:spcPct val="200000"/>
              </a:lnSpc>
              <a:buNone/>
            </a:pPr>
            <a:r>
              <a:rPr lang="zh-CN" altLang="en-US" sz="1800" b="1"/>
              <a:t>（一）早期检测方法的特点</a:t>
            </a:r>
            <a:r>
              <a:rPr lang="zh-CN" altLang="en-US" sz="1800"/>
              <a:t>：</a:t>
            </a:r>
            <a:endParaRPr lang="zh-CN" altLang="en-US" sz="1800"/>
          </a:p>
          <a:p>
            <a:pPr marL="457200" lvl="1" indent="0">
              <a:lnSpc>
                <a:spcPct val="200000"/>
              </a:lnSpc>
              <a:buFont typeface="Arial" panose="020B0604020202020204" pitchFamily="34" charset="0"/>
              <a:buNone/>
            </a:pPr>
            <a:r>
              <a:rPr lang="zh-CN" altLang="en-US" sz="1800">
                <a:solidFill>
                  <a:schemeClr val="tx1"/>
                </a:solidFill>
              </a:rPr>
              <a:t>（</a:t>
            </a:r>
            <a:r>
              <a:rPr lang="en-US" altLang="zh-CN" sz="1800">
                <a:solidFill>
                  <a:schemeClr val="tx1"/>
                </a:solidFill>
              </a:rPr>
              <a:t>1</a:t>
            </a:r>
            <a:r>
              <a:rPr lang="zh-CN" altLang="en-US" sz="1800">
                <a:solidFill>
                  <a:schemeClr val="tx1"/>
                </a:solidFill>
              </a:rPr>
              <a:t>）基于</a:t>
            </a:r>
            <a:r>
              <a:rPr lang="zh-CN" altLang="en-US" sz="1800" b="1">
                <a:solidFill>
                  <a:schemeClr val="tx1"/>
                </a:solidFill>
              </a:rPr>
              <a:t>有监督的机器学习</a:t>
            </a:r>
            <a:endParaRPr lang="zh-CN" altLang="en-US" sz="1800">
              <a:solidFill>
                <a:schemeClr val="tx1"/>
              </a:solidFill>
            </a:endParaRPr>
          </a:p>
          <a:p>
            <a:pPr marL="457200" lvl="1" indent="0">
              <a:lnSpc>
                <a:spcPct val="200000"/>
              </a:lnSpc>
              <a:buFont typeface="Arial" panose="020B0604020202020204" pitchFamily="34" charset="0"/>
              <a:buNone/>
            </a:pPr>
            <a:r>
              <a:rPr lang="zh-CN" altLang="en-US" sz="1800"/>
              <a:t>（</a:t>
            </a:r>
            <a:r>
              <a:rPr lang="en-US" altLang="zh-CN" sz="1800"/>
              <a:t>2</a:t>
            </a:r>
            <a:r>
              <a:rPr lang="zh-CN" altLang="en-US" sz="1800"/>
              <a:t>）基于对</a:t>
            </a:r>
            <a:r>
              <a:rPr lang="zh-CN" altLang="en-US" sz="1800" b="1"/>
              <a:t>单个账户</a:t>
            </a:r>
            <a:r>
              <a:rPr lang="zh-CN" altLang="en-US" sz="1800"/>
              <a:t>的分析</a:t>
            </a:r>
            <a:endParaRPr lang="zh-CN" altLang="en-US" sz="1800"/>
          </a:p>
          <a:p>
            <a:pPr marL="0" indent="0">
              <a:buNone/>
            </a:pPr>
            <a:endParaRPr lang="zh-CN" altLang="en-US" sz="1800"/>
          </a:p>
        </p:txBody>
      </p:sp>
      <p:pic>
        <p:nvPicPr>
          <p:cNvPr id="4" name="图片 3"/>
          <p:cNvPicPr>
            <a:picLocks noChangeAspect="1"/>
          </p:cNvPicPr>
          <p:nvPr/>
        </p:nvPicPr>
        <p:blipFill>
          <a:blip r:embed="rId1"/>
          <a:srcRect l="3018" t="3723"/>
          <a:stretch>
            <a:fillRect/>
          </a:stretch>
        </p:blipFill>
        <p:spPr>
          <a:xfrm>
            <a:off x="1488440" y="3670300"/>
            <a:ext cx="2487295" cy="2001520"/>
          </a:xfrm>
          <a:prstGeom prst="rect">
            <a:avLst/>
          </a:prstGeom>
        </p:spPr>
      </p:pic>
      <p:pic>
        <p:nvPicPr>
          <p:cNvPr id="6" name="图片 5"/>
          <p:cNvPicPr>
            <a:picLocks noChangeAspect="1"/>
          </p:cNvPicPr>
          <p:nvPr/>
        </p:nvPicPr>
        <p:blipFill>
          <a:blip r:embed="rId2"/>
          <a:srcRect b="7326"/>
          <a:stretch>
            <a:fillRect/>
          </a:stretch>
        </p:blipFill>
        <p:spPr>
          <a:xfrm>
            <a:off x="812165" y="5862320"/>
            <a:ext cx="4354830" cy="666750"/>
          </a:xfrm>
          <a:prstGeom prst="rect">
            <a:avLst/>
          </a:prstGeom>
        </p:spPr>
      </p:pic>
      <p:sp>
        <p:nvSpPr>
          <p:cNvPr id="7" name="内容占位符 2"/>
          <p:cNvSpPr>
            <a:spLocks noGrp="1"/>
          </p:cNvSpPr>
          <p:nvPr>
            <p:custDataLst>
              <p:tags r:id="rId3"/>
            </p:custDataLst>
          </p:nvPr>
        </p:nvSpPr>
        <p:spPr>
          <a:xfrm>
            <a:off x="5283200" y="1691005"/>
            <a:ext cx="6473190"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zh-CN" altLang="en-US" sz="1800" b="1"/>
              <a:t>基于有监督机器学习的检测方法</a:t>
            </a:r>
            <a:r>
              <a:rPr lang="zh-CN" altLang="en-US" sz="1800"/>
              <a:t>：</a:t>
            </a:r>
            <a:endParaRPr lang="zh-CN" altLang="en-US" sz="1800"/>
          </a:p>
          <a:p>
            <a:pPr marL="457200" lvl="1" indent="0">
              <a:lnSpc>
                <a:spcPct val="200000"/>
              </a:lnSpc>
              <a:buFont typeface="Arial" panose="020B0604020202020204" pitchFamily="34" charset="0"/>
              <a:buNone/>
            </a:pPr>
            <a:r>
              <a:rPr lang="zh-CN" altLang="en-US" sz="1800">
                <a:solidFill>
                  <a:schemeClr val="tx1"/>
                </a:solidFill>
              </a:rPr>
              <a:t>（</a:t>
            </a:r>
            <a:r>
              <a:rPr lang="en-US" altLang="zh-CN" sz="1800">
                <a:solidFill>
                  <a:schemeClr val="tx1"/>
                </a:solidFill>
              </a:rPr>
              <a:t>1</a:t>
            </a:r>
            <a:r>
              <a:rPr lang="zh-CN" altLang="en-US" sz="1800">
                <a:solidFill>
                  <a:schemeClr val="tx1"/>
                </a:solidFill>
              </a:rPr>
              <a:t>）有些检测方法专注于检测</a:t>
            </a:r>
            <a:r>
              <a:rPr lang="zh-CN" altLang="en-US" sz="1800" b="1">
                <a:solidFill>
                  <a:schemeClr val="tx1"/>
                </a:solidFill>
              </a:rPr>
              <a:t>特定类型</a:t>
            </a:r>
            <a:r>
              <a:rPr lang="zh-CN" altLang="en-US" sz="1800">
                <a:solidFill>
                  <a:schemeClr val="tx1"/>
                </a:solidFill>
              </a:rPr>
              <a:t>的社交机器人</a:t>
            </a:r>
            <a:endParaRPr lang="zh-CN" altLang="en-US" sz="1800">
              <a:solidFill>
                <a:schemeClr val="tx1"/>
              </a:solidFill>
            </a:endParaRPr>
          </a:p>
          <a:p>
            <a:pPr marL="914400" lvl="2" indent="0">
              <a:lnSpc>
                <a:spcPct val="200000"/>
              </a:lnSpc>
              <a:buFont typeface="Arial" panose="020B0604020202020204" pitchFamily="34" charset="0"/>
              <a:buNone/>
            </a:pPr>
            <a:r>
              <a:rPr lang="zh-CN" altLang="en-US" sz="1800">
                <a:solidFill>
                  <a:schemeClr val="tx1"/>
                </a:solidFill>
              </a:rPr>
              <a:t>优点：这些检测方法易于部署</a:t>
            </a:r>
            <a:endParaRPr lang="zh-CN" altLang="en-US" sz="1800">
              <a:solidFill>
                <a:schemeClr val="tx1"/>
              </a:solidFill>
            </a:endParaRPr>
          </a:p>
          <a:p>
            <a:pPr marL="914400" lvl="2" indent="0">
              <a:lnSpc>
                <a:spcPct val="200000"/>
              </a:lnSpc>
              <a:buFont typeface="Arial" panose="020B0604020202020204" pitchFamily="34" charset="0"/>
              <a:buNone/>
            </a:pPr>
            <a:r>
              <a:rPr lang="zh-CN" altLang="en-US" sz="1800">
                <a:solidFill>
                  <a:schemeClr val="tx1"/>
                </a:solidFill>
              </a:rPr>
              <a:t>缺点：检测精度不高</a:t>
            </a:r>
            <a:endParaRPr lang="zh-CN" altLang="en-US" sz="1800">
              <a:solidFill>
                <a:schemeClr val="tx1"/>
              </a:solidFill>
            </a:endParaRPr>
          </a:p>
          <a:p>
            <a:pPr marL="457200" lvl="1" indent="0">
              <a:lnSpc>
                <a:spcPct val="200000"/>
              </a:lnSpc>
              <a:buFont typeface="Arial" panose="020B0604020202020204" pitchFamily="34" charset="0"/>
              <a:buNone/>
            </a:pPr>
            <a:r>
              <a:rPr lang="zh-CN" altLang="en-US" sz="1800">
                <a:solidFill>
                  <a:schemeClr val="tx1"/>
                </a:solidFill>
              </a:rPr>
              <a:t>（</a:t>
            </a:r>
            <a:r>
              <a:rPr lang="en-US" altLang="zh-CN" sz="1800">
                <a:solidFill>
                  <a:schemeClr val="tx1"/>
                </a:solidFill>
              </a:rPr>
              <a:t>2</a:t>
            </a:r>
            <a:r>
              <a:rPr lang="zh-CN" altLang="en-US" sz="1800">
                <a:solidFill>
                  <a:schemeClr val="tx1"/>
                </a:solidFill>
              </a:rPr>
              <a:t>）有些检测方法致力于</a:t>
            </a:r>
            <a:r>
              <a:rPr lang="zh-CN" altLang="en-US" sz="1800" b="1">
                <a:sym typeface="+mn-ea"/>
              </a:rPr>
              <a:t>多维度</a:t>
            </a:r>
            <a:r>
              <a:rPr lang="zh-CN" altLang="en-US" sz="1800" b="1">
                <a:solidFill>
                  <a:schemeClr val="tx1"/>
                </a:solidFill>
              </a:rPr>
              <a:t>检测</a:t>
            </a:r>
            <a:r>
              <a:rPr lang="zh-CN" altLang="en-US" sz="1800">
                <a:solidFill>
                  <a:schemeClr val="tx1"/>
                </a:solidFill>
              </a:rPr>
              <a:t>社交机器人</a:t>
            </a:r>
            <a:endParaRPr lang="zh-CN" altLang="en-US" sz="1800">
              <a:solidFill>
                <a:schemeClr val="tx1"/>
              </a:solidFill>
            </a:endParaRPr>
          </a:p>
          <a:p>
            <a:pPr marL="914400" lvl="2" indent="0">
              <a:lnSpc>
                <a:spcPct val="200000"/>
              </a:lnSpc>
              <a:buFont typeface="Arial" panose="020B0604020202020204" pitchFamily="34" charset="0"/>
              <a:buNone/>
            </a:pPr>
            <a:r>
              <a:rPr lang="zh-CN" altLang="en-US" sz="1800">
                <a:solidFill>
                  <a:schemeClr val="tx1"/>
                </a:solidFill>
              </a:rPr>
              <a:t>优点：检测方法更具</a:t>
            </a:r>
            <a:r>
              <a:rPr lang="en-US" altLang="zh-CN" sz="1800">
                <a:solidFill>
                  <a:schemeClr val="tx1"/>
                </a:solidFill>
              </a:rPr>
              <a:t>“</a:t>
            </a:r>
            <a:r>
              <a:rPr lang="zh-CN" altLang="en-US" sz="1800">
                <a:solidFill>
                  <a:schemeClr val="tx1"/>
                </a:solidFill>
              </a:rPr>
              <a:t>通用性</a:t>
            </a:r>
            <a:r>
              <a:rPr lang="en-US" altLang="zh-CN" sz="1800">
                <a:solidFill>
                  <a:schemeClr val="tx1"/>
                </a:solidFill>
              </a:rPr>
              <a:t>”</a:t>
            </a:r>
            <a:endParaRPr lang="en-US" altLang="zh-CN" sz="1800">
              <a:solidFill>
                <a:schemeClr val="tx1"/>
              </a:solidFill>
            </a:endParaRPr>
          </a:p>
          <a:p>
            <a:pPr marL="914400" lvl="2" indent="0">
              <a:lnSpc>
                <a:spcPct val="200000"/>
              </a:lnSpc>
              <a:buFont typeface="Arial" panose="020B0604020202020204" pitchFamily="34" charset="0"/>
              <a:buNone/>
            </a:pPr>
            <a:r>
              <a:rPr lang="zh-CN" altLang="en-US" sz="1800">
                <a:solidFill>
                  <a:schemeClr val="tx1"/>
                </a:solidFill>
              </a:rPr>
              <a:t>缺点：不易于部署</a:t>
            </a:r>
            <a:endParaRPr lang="zh-CN" altLang="en-US" sz="18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 </a:t>
            </a:r>
            <a:r>
              <a:rPr lang="zh-CN" altLang="en-US"/>
              <a:t>社交机器人检测方法的发展历程</a:t>
            </a:r>
            <a:endParaRPr lang="zh-CN" altLang="en-US"/>
          </a:p>
        </p:txBody>
      </p:sp>
      <p:sp>
        <p:nvSpPr>
          <p:cNvPr id="3" name="内容占位符 2"/>
          <p:cNvSpPr>
            <a:spLocks noGrp="1"/>
          </p:cNvSpPr>
          <p:nvPr>
            <p:ph idx="1"/>
          </p:nvPr>
        </p:nvSpPr>
        <p:spPr>
          <a:xfrm>
            <a:off x="447040" y="1497330"/>
            <a:ext cx="4399280" cy="2035175"/>
          </a:xfrm>
        </p:spPr>
        <p:txBody>
          <a:bodyPr/>
          <a:p>
            <a:pPr marL="0" indent="0">
              <a:lnSpc>
                <a:spcPct val="200000"/>
              </a:lnSpc>
              <a:buNone/>
            </a:pPr>
            <a:r>
              <a:rPr lang="zh-CN" altLang="en-US" sz="1800" b="1"/>
              <a:t>（一）早期检测方法的特点</a:t>
            </a:r>
            <a:r>
              <a:rPr lang="zh-CN" altLang="en-US" sz="1800"/>
              <a:t>：</a:t>
            </a:r>
            <a:endParaRPr lang="zh-CN" altLang="en-US" sz="1800"/>
          </a:p>
          <a:p>
            <a:pPr marL="457200" lvl="1" indent="0">
              <a:lnSpc>
                <a:spcPct val="200000"/>
              </a:lnSpc>
              <a:buFont typeface="Arial" panose="020B0604020202020204" pitchFamily="34" charset="0"/>
              <a:buNone/>
            </a:pPr>
            <a:r>
              <a:rPr lang="zh-CN" altLang="en-US" sz="1800">
                <a:solidFill>
                  <a:schemeClr val="tx1"/>
                </a:solidFill>
              </a:rPr>
              <a:t>（</a:t>
            </a:r>
            <a:r>
              <a:rPr lang="en-US" altLang="zh-CN" sz="1800">
                <a:solidFill>
                  <a:schemeClr val="tx1"/>
                </a:solidFill>
              </a:rPr>
              <a:t>1</a:t>
            </a:r>
            <a:r>
              <a:rPr lang="zh-CN" altLang="en-US" sz="1800">
                <a:solidFill>
                  <a:schemeClr val="tx1"/>
                </a:solidFill>
              </a:rPr>
              <a:t>）基于</a:t>
            </a:r>
            <a:r>
              <a:rPr lang="zh-CN" altLang="en-US" sz="1800" b="1">
                <a:solidFill>
                  <a:schemeClr val="tx1"/>
                </a:solidFill>
              </a:rPr>
              <a:t>有监督的机器学习</a:t>
            </a:r>
            <a:endParaRPr lang="zh-CN" altLang="en-US" sz="1800">
              <a:solidFill>
                <a:schemeClr val="tx1"/>
              </a:solidFill>
            </a:endParaRPr>
          </a:p>
          <a:p>
            <a:pPr marL="457200" lvl="1" indent="0">
              <a:lnSpc>
                <a:spcPct val="200000"/>
              </a:lnSpc>
              <a:buFont typeface="Arial" panose="020B0604020202020204" pitchFamily="34" charset="0"/>
              <a:buNone/>
            </a:pPr>
            <a:r>
              <a:rPr lang="zh-CN" altLang="en-US" sz="1800"/>
              <a:t>（</a:t>
            </a:r>
            <a:r>
              <a:rPr lang="en-US" altLang="zh-CN" sz="1800"/>
              <a:t>2</a:t>
            </a:r>
            <a:r>
              <a:rPr lang="zh-CN" altLang="en-US" sz="1800"/>
              <a:t>）基于对</a:t>
            </a:r>
            <a:r>
              <a:rPr lang="zh-CN" altLang="en-US" sz="1800" b="1"/>
              <a:t>单个账户</a:t>
            </a:r>
            <a:r>
              <a:rPr lang="zh-CN" altLang="en-US" sz="1800"/>
              <a:t>的分析</a:t>
            </a:r>
            <a:endParaRPr lang="zh-CN" altLang="en-US" sz="1800"/>
          </a:p>
          <a:p>
            <a:pPr marL="0" indent="0">
              <a:buNone/>
            </a:pPr>
            <a:endParaRPr lang="zh-CN" altLang="en-US" sz="1800"/>
          </a:p>
        </p:txBody>
      </p:sp>
      <p:pic>
        <p:nvPicPr>
          <p:cNvPr id="4" name="图片 3"/>
          <p:cNvPicPr>
            <a:picLocks noChangeAspect="1"/>
          </p:cNvPicPr>
          <p:nvPr/>
        </p:nvPicPr>
        <p:blipFill>
          <a:blip r:embed="rId1"/>
          <a:srcRect l="3018" t="3723"/>
          <a:stretch>
            <a:fillRect/>
          </a:stretch>
        </p:blipFill>
        <p:spPr>
          <a:xfrm>
            <a:off x="1488440" y="3670300"/>
            <a:ext cx="2487295" cy="2001520"/>
          </a:xfrm>
          <a:prstGeom prst="rect">
            <a:avLst/>
          </a:prstGeom>
        </p:spPr>
      </p:pic>
      <p:pic>
        <p:nvPicPr>
          <p:cNvPr id="6" name="图片 5"/>
          <p:cNvPicPr>
            <a:picLocks noChangeAspect="1"/>
          </p:cNvPicPr>
          <p:nvPr/>
        </p:nvPicPr>
        <p:blipFill>
          <a:blip r:embed="rId2"/>
          <a:srcRect b="7326"/>
          <a:stretch>
            <a:fillRect/>
          </a:stretch>
        </p:blipFill>
        <p:spPr>
          <a:xfrm>
            <a:off x="812165" y="5862320"/>
            <a:ext cx="4354830" cy="666750"/>
          </a:xfrm>
          <a:prstGeom prst="rect">
            <a:avLst/>
          </a:prstGeom>
        </p:spPr>
      </p:pic>
      <p:sp>
        <p:nvSpPr>
          <p:cNvPr id="7" name="内容占位符 2"/>
          <p:cNvSpPr>
            <a:spLocks noGrp="1"/>
          </p:cNvSpPr>
          <p:nvPr>
            <p:custDataLst>
              <p:tags r:id="rId3"/>
            </p:custDataLst>
          </p:nvPr>
        </p:nvSpPr>
        <p:spPr>
          <a:xfrm>
            <a:off x="5283200" y="1691005"/>
            <a:ext cx="6720205" cy="49123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zh-CN" altLang="en-US" sz="1800" b="1"/>
              <a:t>基于众包的检测方法</a:t>
            </a:r>
            <a:r>
              <a:rPr lang="zh-CN" altLang="en-US" sz="1800"/>
              <a:t>：</a:t>
            </a:r>
            <a:endParaRPr lang="zh-CN" altLang="en-US" sz="1800"/>
          </a:p>
          <a:p>
            <a:pPr marL="457200" lvl="1" indent="0">
              <a:lnSpc>
                <a:spcPct val="200000"/>
              </a:lnSpc>
              <a:buFont typeface="Arial" panose="020B0604020202020204" pitchFamily="34" charset="0"/>
              <a:buNone/>
            </a:pPr>
            <a:r>
              <a:rPr lang="zh-CN" altLang="en-US" sz="1800">
                <a:solidFill>
                  <a:schemeClr val="tx1"/>
                </a:solidFill>
              </a:rPr>
              <a:t>（</a:t>
            </a:r>
            <a:r>
              <a:rPr lang="en-US" altLang="zh-CN" sz="1800">
                <a:solidFill>
                  <a:schemeClr val="tx1"/>
                </a:solidFill>
              </a:rPr>
              <a:t>1</a:t>
            </a:r>
            <a:r>
              <a:rPr lang="zh-CN" altLang="en-US" sz="1800">
                <a:solidFill>
                  <a:schemeClr val="tx1"/>
                </a:solidFill>
              </a:rPr>
              <a:t>）众包是一种在线活动，要求人工完成</a:t>
            </a:r>
            <a:endParaRPr lang="zh-CN" altLang="en-US" sz="1800">
              <a:solidFill>
                <a:schemeClr val="tx1"/>
              </a:solidFill>
            </a:endParaRPr>
          </a:p>
          <a:p>
            <a:pPr marL="457200" lvl="1" indent="0">
              <a:lnSpc>
                <a:spcPct val="200000"/>
              </a:lnSpc>
              <a:buFont typeface="Arial" panose="020B0604020202020204" pitchFamily="34" charset="0"/>
              <a:buNone/>
            </a:pPr>
            <a:r>
              <a:rPr lang="zh-CN" altLang="en-US" sz="1800">
                <a:solidFill>
                  <a:schemeClr val="tx1"/>
                </a:solidFill>
              </a:rPr>
              <a:t>（</a:t>
            </a:r>
            <a:r>
              <a:rPr lang="en-US" altLang="zh-CN" sz="1800">
                <a:solidFill>
                  <a:schemeClr val="tx1"/>
                </a:solidFill>
              </a:rPr>
              <a:t>2</a:t>
            </a:r>
            <a:r>
              <a:rPr lang="zh-CN" altLang="en-US" sz="1800">
                <a:solidFill>
                  <a:schemeClr val="tx1"/>
                </a:solidFill>
              </a:rPr>
              <a:t>）</a:t>
            </a:r>
            <a:r>
              <a:rPr lang="zh-CN" altLang="en-US" sz="1800" b="1">
                <a:solidFill>
                  <a:schemeClr val="tx1"/>
                </a:solidFill>
              </a:rPr>
              <a:t>图灵测试</a:t>
            </a:r>
            <a:endParaRPr lang="zh-CN" altLang="en-US" sz="1800" b="1">
              <a:solidFill>
                <a:schemeClr val="tx1"/>
              </a:solidFill>
            </a:endParaRPr>
          </a:p>
          <a:p>
            <a:pPr marL="457200" lvl="1" indent="0">
              <a:lnSpc>
                <a:spcPct val="200000"/>
              </a:lnSpc>
              <a:buFont typeface="Arial" panose="020B0604020202020204" pitchFamily="34" charset="0"/>
              <a:buNone/>
            </a:pPr>
            <a:r>
              <a:rPr lang="zh-CN" altLang="en-US" sz="1800" b="1">
                <a:solidFill>
                  <a:schemeClr val="tx1"/>
                </a:solidFill>
              </a:rPr>
              <a:t> </a:t>
            </a:r>
            <a:r>
              <a:rPr lang="en-US" altLang="zh-CN" sz="1800" b="1">
                <a:solidFill>
                  <a:schemeClr val="tx1"/>
                </a:solidFill>
              </a:rPr>
              <a:t>  </a:t>
            </a:r>
            <a:r>
              <a:rPr lang="zh-CN" altLang="en-US" sz="1800">
                <a:solidFill>
                  <a:schemeClr val="tx1"/>
                </a:solidFill>
              </a:rPr>
              <a:t>优点：</a:t>
            </a:r>
            <a:r>
              <a:rPr lang="zh-CN" sz="1800">
                <a:solidFill>
                  <a:schemeClr val="tx1"/>
                </a:solidFill>
              </a:rPr>
              <a:t>成功地检测到传统的垃圾邮件机器人和真实的账号</a:t>
            </a:r>
            <a:endParaRPr lang="zh-CN" sz="1800">
              <a:solidFill>
                <a:schemeClr val="tx1"/>
              </a:solidFill>
            </a:endParaRPr>
          </a:p>
          <a:p>
            <a:pPr marL="457200" lvl="1" indent="0">
              <a:lnSpc>
                <a:spcPct val="200000"/>
              </a:lnSpc>
              <a:buFont typeface="Arial" panose="020B0604020202020204" pitchFamily="34" charset="0"/>
              <a:buNone/>
            </a:pPr>
            <a:r>
              <a:rPr lang="zh-CN" sz="1800">
                <a:solidFill>
                  <a:schemeClr val="tx1"/>
                </a:solidFill>
              </a:rPr>
              <a:t> </a:t>
            </a:r>
            <a:r>
              <a:rPr lang="en-US" altLang="zh-CN" sz="1800">
                <a:solidFill>
                  <a:schemeClr val="tx1"/>
                </a:solidFill>
              </a:rPr>
              <a:t>   </a:t>
            </a:r>
            <a:r>
              <a:rPr lang="zh-CN" altLang="en-US" sz="1800">
                <a:solidFill>
                  <a:schemeClr val="tx1"/>
                </a:solidFill>
              </a:rPr>
              <a:t>缺点：（</a:t>
            </a:r>
            <a:r>
              <a:rPr lang="en-US" altLang="zh-CN" sz="1800">
                <a:solidFill>
                  <a:schemeClr val="tx1"/>
                </a:solidFill>
              </a:rPr>
              <a:t>1</a:t>
            </a:r>
            <a:r>
              <a:rPr lang="zh-CN" altLang="en-US" sz="1800">
                <a:solidFill>
                  <a:schemeClr val="tx1"/>
                </a:solidFill>
              </a:rPr>
              <a:t>）需要很高的成本和时间</a:t>
            </a:r>
            <a:endParaRPr lang="zh-CN" altLang="en-US" sz="1800">
              <a:solidFill>
                <a:schemeClr val="tx1"/>
              </a:solidFill>
            </a:endParaRPr>
          </a:p>
          <a:p>
            <a:pPr marL="457200" lvl="1" indent="0">
              <a:lnSpc>
                <a:spcPct val="200000"/>
              </a:lnSpc>
              <a:buFont typeface="Arial" panose="020B0604020202020204" pitchFamily="34" charset="0"/>
              <a:buNone/>
            </a:pPr>
            <a:r>
              <a:rPr lang="zh-CN" altLang="en-US" sz="1800">
                <a:solidFill>
                  <a:schemeClr val="tx1"/>
                </a:solidFill>
              </a:rPr>
              <a:t> </a:t>
            </a:r>
            <a:r>
              <a:rPr lang="en-US" altLang="zh-CN" sz="1800">
                <a:solidFill>
                  <a:schemeClr val="tx1"/>
                </a:solidFill>
              </a:rPr>
              <a:t>                </a:t>
            </a:r>
            <a:r>
              <a:rPr lang="zh-CN" altLang="en-US" sz="1800">
                <a:solidFill>
                  <a:schemeClr val="tx1"/>
                </a:solidFill>
              </a:rPr>
              <a:t>（</a:t>
            </a:r>
            <a:r>
              <a:rPr lang="en-US" altLang="zh-CN" sz="1800">
                <a:solidFill>
                  <a:schemeClr val="tx1"/>
                </a:solidFill>
              </a:rPr>
              <a:t>2</a:t>
            </a:r>
            <a:r>
              <a:rPr lang="zh-CN" altLang="en-US" sz="1800">
                <a:solidFill>
                  <a:schemeClr val="tx1"/>
                </a:solidFill>
              </a:rPr>
              <a:t>）被迫雇佣专家分析团队</a:t>
            </a:r>
            <a:endParaRPr lang="zh-CN" altLang="en-US" sz="1800">
              <a:solidFill>
                <a:schemeClr val="tx1"/>
              </a:solidFill>
            </a:endParaRPr>
          </a:p>
          <a:p>
            <a:pPr marL="457200" lvl="1" indent="0">
              <a:lnSpc>
                <a:spcPct val="200000"/>
              </a:lnSpc>
              <a:buFont typeface="Arial" panose="020B0604020202020204" pitchFamily="34" charset="0"/>
              <a:buNone/>
            </a:pPr>
            <a:r>
              <a:rPr lang="zh-CN" altLang="en-US" sz="1800">
                <a:solidFill>
                  <a:schemeClr val="tx1"/>
                </a:solidFill>
              </a:rPr>
              <a:t> </a:t>
            </a:r>
            <a:r>
              <a:rPr lang="en-US" altLang="zh-CN" sz="1800">
                <a:solidFill>
                  <a:schemeClr val="tx1"/>
                </a:solidFill>
              </a:rPr>
              <a:t>                </a:t>
            </a:r>
            <a:r>
              <a:rPr lang="zh-CN" altLang="en-US" sz="1800">
                <a:solidFill>
                  <a:schemeClr val="tx1"/>
                </a:solidFill>
              </a:rPr>
              <a:t>（</a:t>
            </a:r>
            <a:r>
              <a:rPr lang="en-US" altLang="zh-CN" sz="1800">
                <a:solidFill>
                  <a:schemeClr val="tx1"/>
                </a:solidFill>
              </a:rPr>
              <a:t>3</a:t>
            </a:r>
            <a:r>
              <a:rPr lang="zh-CN" altLang="en-US" sz="1800">
                <a:solidFill>
                  <a:schemeClr val="tx1"/>
                </a:solidFill>
              </a:rPr>
              <a:t>）隐私问题</a:t>
            </a:r>
            <a:endParaRPr lang="zh-CN" altLang="en-US" sz="1800">
              <a:solidFill>
                <a:schemeClr val="tx1"/>
              </a:solidFill>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UNIT_PLACING_PICTURE_USER_VIEWPORT" val="{&quot;height&quot;:4370,&quot;width&quot;:5320}"/>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UNIT_PLACING_PICTURE_USER_VIEWPORT" val="{&quot;height&quot;:4370,&quot;width&quot;:5320}"/>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UNIT_PLACING_PICTURE_USER_VIEWPORT" val="{&quot;height&quot;:4370,&quot;width&quot;:5320}"/>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UNIT_PLACING_PICTURE_USER_VIEWPORT" val="{&quot;height&quot;:4370,&quot;width&quot;:5320}"/>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UNIT_PLACING_PICTURE_USER_VIEWPORT" val="{&quot;height&quot;:4370,&quot;width&quot;:5320}"/>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UNIT_PLACING_PICTURE_USER_VIEWPORT" val="{&quot;height&quot;:4370,&quot;width&quot;:5320}"/>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UNIT_PLACING_PICTURE_USER_VIEWPORT" val="{&quot;height&quot;:5140,&quot;width&quot;:6920}"/>
</p:tagLst>
</file>

<file path=ppt/tags/tag29.xml><?xml version="1.0" encoding="utf-8"?>
<p:tagLst xmlns:p="http://schemas.openxmlformats.org/presentationml/2006/main">
  <p:tag name="KSO_WM_BEAUTIFY_FLAG" val="#wm#"/>
  <p:tag name="KSO_WM_TEMPLATE_CATEGORY" val="custom"/>
  <p:tag name="KSO_WM_TEMPLATE_INDEX" val="20205081"/>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PP_MARK_KEY" val="3dd5467c-ae27-46d9-9dc7-0d6a5e3c2647"/>
  <p:tag name="COMMONDATA" val="eyJoZGlkIjoiZGI0YjFiY2JlYWMwOTEwODA5NzFlOTUxODc2M2RkYzQifQ=="/>
</p:tagLst>
</file>

<file path=ppt/tags/tag4.xml><?xml version="1.0" encoding="utf-8"?>
<p:tagLst xmlns:p="http://schemas.openxmlformats.org/presentationml/2006/main">
  <p:tag name="KSO_WM_UNIT_PLACING_PICTURE_USER_VIEWPORT" val="{&quot;height&quot;:3996,&quot;width&quot;:5990}"/>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UNIT_PLACING_PICTURE_USER_VIEWPORT" val="{&quot;height&quot;:4370,&quot;width&quot;:5320}"/>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2521</Words>
  <Application>WPS 演示</Application>
  <PresentationFormat>宽屏</PresentationFormat>
  <Paragraphs>199</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Arial</vt:lpstr>
      <vt:lpstr>宋体</vt:lpstr>
      <vt:lpstr>Wingdings</vt:lpstr>
      <vt:lpstr>微软雅黑</vt:lpstr>
      <vt:lpstr>Calibri</vt:lpstr>
      <vt:lpstr>Arial Unicode MS</vt:lpstr>
      <vt:lpstr>Office 主题</vt:lpstr>
      <vt:lpstr>A decade of  social bot detection</vt:lpstr>
      <vt:lpstr>目录</vt:lpstr>
      <vt:lpstr>1 研究背景</vt:lpstr>
      <vt:lpstr>PowerPoint 演示文稿</vt:lpstr>
      <vt:lpstr>PowerPoint 演示文稿</vt:lpstr>
      <vt:lpstr>2 社交机器人特点与进化</vt:lpstr>
      <vt:lpstr>PowerPoint 演示文稿</vt:lpstr>
      <vt:lpstr>3 社交机器人检测方法的发展历程</vt:lpstr>
      <vt:lpstr>3 社交机器人检测方法的发展历程</vt:lpstr>
      <vt:lpstr>3 社交机器人检测方法的发展历程</vt:lpstr>
      <vt:lpstr>3 社交机器人检测方法的发展历程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 总结</vt:lpstr>
      <vt:lpstr>4 各个方法的缺点</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若忆</cp:lastModifiedBy>
  <cp:revision>8</cp:revision>
  <dcterms:created xsi:type="dcterms:W3CDTF">2022-12-14T11:29:00Z</dcterms:created>
  <dcterms:modified xsi:type="dcterms:W3CDTF">2022-12-18T09:04:50Z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8043C437EEA141F79A38BED4F4E878AA</vt:lpwstr>
  </property>
  <property fmtid="{D5CDD505-2E9C-101B-9397-08002B2CF9AE}" pid="3" name="KSOProductBuildVer">
    <vt:lpwstr>2052-11.1.0.12980</vt:lpwstr>
  </property>
</Properties>
</file>