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5"/>
  </p:notesMasterIdLst>
  <p:sldIdLst>
    <p:sldId id="392" r:id="rId2"/>
    <p:sldId id="365" r:id="rId3"/>
    <p:sldId id="259" r:id="rId4"/>
    <p:sldId id="366" r:id="rId5"/>
    <p:sldId id="550" r:id="rId6"/>
    <p:sldId id="367" r:id="rId7"/>
    <p:sldId id="548" r:id="rId8"/>
    <p:sldId id="549" r:id="rId9"/>
    <p:sldId id="551" r:id="rId10"/>
    <p:sldId id="514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70" r:id="rId30"/>
    <p:sldId id="571" r:id="rId31"/>
    <p:sldId id="572" r:id="rId32"/>
    <p:sldId id="545" r:id="rId33"/>
    <p:sldId id="288" r:id="rId3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6"/>
      <p:bold r:id="rId37"/>
      <p:italic r:id="rId38"/>
      <p:boldItalic r:id="rId39"/>
    </p:embeddedFont>
    <p:embeddedFont>
      <p:font typeface="黑体" panose="02010609060101010101" pitchFamily="49" charset="-122"/>
      <p:regular r:id="rId40"/>
    </p:embeddedFont>
    <p:embeddedFont>
      <p:font typeface="微软雅黑" panose="020B0503020204020204" pitchFamily="34" charset="-122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83FE57-7447-4F60-99D8-7EE4FC5989CD}">
  <a:tblStyle styleId="{9483FE57-7447-4F60-99D8-7EE4FC5989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8879" autoAdjust="0"/>
  </p:normalViewPr>
  <p:slideViewPr>
    <p:cSldViewPr snapToGrid="0">
      <p:cViewPr varScale="1">
        <p:scale>
          <a:sx n="124" d="100"/>
          <a:sy n="124" d="100"/>
        </p:scale>
        <p:origin x="8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673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383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791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723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250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474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713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911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657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45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69264-782D-4BAF-BDDE-BB01877B069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856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770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867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074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681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670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12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573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413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999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569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44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554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79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31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076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29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9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685ED3EB-B6EB-4F13-BB6D-8B0C79B88FB5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D7EB0DCB-A528-4486-92E3-2F7BDD690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9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28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6" r:id="rId2"/>
    <p:sldLayoutId id="2147483669" r:id="rId3"/>
    <p:sldLayoutId id="2147483673" r:id="rId4"/>
    <p:sldLayoutId id="2147483677" r:id="rId5"/>
    <p:sldLayoutId id="2147483678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2" y="717113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dirty="0">
                <a:solidFill>
                  <a:srgbClr val="4A8C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社交机器人检测论文分享</a:t>
            </a:r>
            <a:endParaRPr sz="4000" dirty="0">
              <a:solidFill>
                <a:srgbClr val="4A8C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社交机器人检测论文分享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吕诺妍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02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BotRGCN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摘要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1031720" y="1574269"/>
            <a:ext cx="7233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现有机器人检测方法无法应对机器人社区以及账户伪装的挑战</a:t>
            </a:r>
            <a:endParaRPr lang="en-US" altLang="zh-CN" sz="1600" dirty="0">
              <a:solidFill>
                <a:srgbClr val="00B0F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B0F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BotRGCN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解决方法：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构建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follow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关系异构图网络，使用关系图卷积网络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多模态的用户语义和属性信息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TwiBot-20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数据集上取得了较好的效果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3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02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BotRGCN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——introduction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1031720" y="1257077"/>
            <a:ext cx="3503295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现有方法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1031720" y="1786920"/>
            <a:ext cx="72332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大体分类：特征工程和深度学习的方法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特征工程：使用用户特征，用于传统分类器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深度学习：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RNN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GAN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等方法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新的挑战：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机器人伪装：使用别人的名字以及简介照片、大量中立信息中夹杂恶意信息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群体行为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2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02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BotRGCN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——introduction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1031720" y="1257077"/>
            <a:ext cx="3503295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b="1" dirty="0" err="1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BotRGCN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特点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5707294" y="1716780"/>
            <a:ext cx="2624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引入全部可获取的用户特征，使用预训练的语言模型编码用户推文信息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构建了异构图网络，使用关系图卷积神经网络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1C815C-5B3A-D453-DE96-B3EE217A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61" y="1658028"/>
            <a:ext cx="4832054" cy="31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8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02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BotRGCN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方法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1031720" y="1257077"/>
            <a:ext cx="3503295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问题定义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E7C46C-2CC3-F0D1-BFAA-B010350EF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27" y="1678867"/>
            <a:ext cx="1428376" cy="4180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E2B34E-4888-D7A3-1ADC-02F64D4EF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20" y="2362426"/>
            <a:ext cx="1881601" cy="4225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D1D0C9-C66B-D77C-2961-EED9F7D72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369" y="2362426"/>
            <a:ext cx="2118870" cy="4346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2A63C2-947D-D403-21A2-D45DB913D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720" y="2935859"/>
            <a:ext cx="2770407" cy="4207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6343D8-DB6F-5162-DB34-A668538A4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518" y="3444244"/>
            <a:ext cx="2019190" cy="4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8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02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BotRGCN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方法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1031720" y="1214545"/>
            <a:ext cx="3503295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用户特征编码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1012332" y="1742700"/>
            <a:ext cx="7040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引入多模态用户信息解决账户伪装的问题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MLP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以及图神经网络进行用户属性信息的处理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46F82D-6A76-9779-0B8F-BDCC3AD16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747" y="2211642"/>
            <a:ext cx="2648536" cy="36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53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02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BotRGCN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方法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1031720" y="1214545"/>
            <a:ext cx="3503295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用户特征编码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1012332" y="1742700"/>
            <a:ext cx="70402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用户描述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用户发布的推文：与用户描述类似的处理方法，取所有推文的平均表示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09A9782-B9C9-9EE5-F1A3-819242F5A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041934"/>
            <a:ext cx="27622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71D581D-39D7-FD2A-5560-641D4CFA4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351" y="2504684"/>
            <a:ext cx="26098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4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02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BotRGCN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方法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1031720" y="1214545"/>
            <a:ext cx="3503295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用户特征编码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1012332" y="1742700"/>
            <a:ext cx="7040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用户数值属性：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值标准化后输入全连接层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值标准化：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BF14852-0D8A-FEC4-3EB8-9898B212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33" y="2255183"/>
            <a:ext cx="37052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7FD38B2-BE29-18CA-6D40-DE5478A76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43" y="2687018"/>
            <a:ext cx="1020360" cy="70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9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02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BotRGCN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方法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1031720" y="1214545"/>
            <a:ext cx="3503295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用户特征编码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1012332" y="1742700"/>
            <a:ext cx="7040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用户类别属性：独热编码，输入一个全连接层和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leaky </a:t>
            </a: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relu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7CA2CAE-2CF2-D154-4DAC-D0F5F780E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366" y="2161695"/>
            <a:ext cx="3553267" cy="262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4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02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BotRGCN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方法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1031720" y="1214545"/>
            <a:ext cx="3503295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GNN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架构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1012332" y="1742700"/>
            <a:ext cx="7040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异构图的构建：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following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以及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follower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关系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RGCN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BotRGCN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F7EF1A6-71D9-725F-F185-B1CA9D3C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55" y="2344894"/>
            <a:ext cx="3333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2DD3C3C-A119-B2C6-4961-075D4CF17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3170557"/>
            <a:ext cx="27051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484A62E-ED9B-3C75-3925-A9C4FFF8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3558582"/>
            <a:ext cx="4267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72E6B4A4-764F-AC63-112B-1454F228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20" y="4156157"/>
            <a:ext cx="2667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203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02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BotRGCN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方法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1031720" y="1214545"/>
            <a:ext cx="3503295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学习和优化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1012332" y="1742700"/>
            <a:ext cx="7040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Softmax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层：预测用户类别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最终的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loss function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1614A97-9127-FF68-BB55-6CDD66E6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7" y="2240218"/>
            <a:ext cx="21812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0E45699A-775C-C936-C3DA-30C6AA37E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01" y="3220394"/>
            <a:ext cx="37147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72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79110" y="1721149"/>
            <a:ext cx="6445807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b="1" dirty="0">
                <a:solidFill>
                  <a:srgbClr val="1F4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TwiBot-22 </a:t>
            </a:r>
            <a:r>
              <a:rPr lang="zh-CN" altLang="en-US" sz="1800" b="1" dirty="0">
                <a:solidFill>
                  <a:srgbClr val="1F4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1800" b="1" dirty="0">
              <a:solidFill>
                <a:srgbClr val="1F4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1F4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BotRGCN</a:t>
            </a:r>
            <a:r>
              <a:rPr lang="zh-CN" altLang="en-US" sz="1800" b="1" dirty="0">
                <a:solidFill>
                  <a:srgbClr val="1F4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800" b="1" dirty="0">
              <a:solidFill>
                <a:srgbClr val="1F4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1F4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GraphSMOTE</a:t>
            </a:r>
            <a:r>
              <a:rPr lang="zh-CN" altLang="en-US" sz="1800" b="1" dirty="0">
                <a:solidFill>
                  <a:srgbClr val="1F4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800" b="1" dirty="0">
              <a:solidFill>
                <a:srgbClr val="1F4C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solidFill>
                  <a:srgbClr val="1F4C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5" name="矩形 4"/>
          <p:cNvSpPr/>
          <p:nvPr/>
        </p:nvSpPr>
        <p:spPr>
          <a:xfrm>
            <a:off x="302342" y="1675085"/>
            <a:ext cx="1499231" cy="179332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1630" y="1785444"/>
            <a:ext cx="1253877" cy="1560787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189" y="2012434"/>
            <a:ext cx="1446757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</a:t>
            </a:r>
            <a:endParaRPr lang="en-US" altLang="zh-CN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录</a:t>
            </a:r>
            <a:endParaRPr lang="en-US" altLang="zh-CN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02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BotRGCN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实验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1031720" y="1214545"/>
            <a:ext cx="3503295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baseline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1012331" y="1742700"/>
            <a:ext cx="71093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一些机器人检测的方法：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Lee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       随机森林的算法，通过用户特征比如账户的寿命（存在的时间）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Yang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      用最少的账户元数据构建随机森林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Kudugunta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 推文内容以及元数据的架构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Wei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      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word embedding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和一个三层的双向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Miller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    从用户的推文和属性信息中提取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107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个特征，定义为异常检测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Cresci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    字符串编码用户行为，通过分析最长公共子串区别机器人群体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Botometer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 引入了超过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个特征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Alhosseini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：使用图卷积网络去检测推特机器人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SATAR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     构建自监督的任务，而后用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finetune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将其应用到机器人检测</a:t>
            </a:r>
          </a:p>
          <a:p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02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BotRGCN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实验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1031720" y="1214545"/>
            <a:ext cx="3503295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效果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B8E91D4-F6E2-C367-593A-20D028C3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20" y="1825579"/>
            <a:ext cx="42291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139AE5-8E40-D158-BBEF-BD80292B132B}"/>
              </a:ext>
            </a:extLst>
          </p:cNvPr>
          <p:cNvSpPr txBox="1"/>
          <p:nvPr/>
        </p:nvSpPr>
        <p:spPr>
          <a:xfrm>
            <a:off x="5475767" y="1870668"/>
            <a:ext cx="276446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效果很好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比单独的图卷积方法以及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SATAR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更加有效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更好的利用了社交关系中的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follow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关系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85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02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BotRGCN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实验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1031720" y="1214545"/>
            <a:ext cx="3503295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用户特征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139AE5-8E40-D158-BBEF-BD80292B132B}"/>
              </a:ext>
            </a:extLst>
          </p:cNvPr>
          <p:cNvSpPr txBox="1"/>
          <p:nvPr/>
        </p:nvSpPr>
        <p:spPr>
          <a:xfrm>
            <a:off x="4848446" y="1870668"/>
            <a:ext cx="27644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减少特征进行训练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：用户简介信息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：用户推文信息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：用户数值特征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：用户类别特征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用户类别特征贡献最大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349EBA6-90BE-EE1C-FD55-17619D3B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20" y="1812713"/>
            <a:ext cx="36385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758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02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BotRGCN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实验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1031720" y="1214545"/>
            <a:ext cx="3503295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GNN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选择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BB889A6-E321-F988-C1C1-769F16570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40" y="2283864"/>
            <a:ext cx="39909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3DD34BED-17ED-AC05-537F-1A684E54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235" y="2260051"/>
            <a:ext cx="38957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FE640B-B050-A4CA-9B4A-EC4B6752A255}"/>
              </a:ext>
            </a:extLst>
          </p:cNvPr>
          <p:cNvSpPr txBox="1"/>
          <p:nvPr/>
        </p:nvSpPr>
        <p:spPr>
          <a:xfrm>
            <a:off x="903817" y="1704769"/>
            <a:ext cx="7506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证明了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RGCN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的效果；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层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RGCN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能取得较好的效果、复杂度更低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09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02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BotRGCN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总结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FE640B-B050-A4CA-9B4A-EC4B6752A255}"/>
              </a:ext>
            </a:extLst>
          </p:cNvPr>
          <p:cNvSpPr txBox="1"/>
          <p:nvPr/>
        </p:nvSpPr>
        <p:spPr>
          <a:xfrm>
            <a:off x="903817" y="1704769"/>
            <a:ext cx="75065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编码多模态用户信息，异构图去编码数据集、关系图卷积网络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适用于处理机器人伪装和机器人社区的问题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用实验验证了架构设计的有效性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74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429859" y="876040"/>
            <a:ext cx="5471213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03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GraphSMOTE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简介</a:t>
            </a:r>
            <a:endParaRPr lang="zh-CN" altLang="en-GB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3009435" y="2163754"/>
            <a:ext cx="5704205" cy="150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介绍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具体架构：特征提取、相似节点生成、边生成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56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03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GraphSMOTE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简介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介绍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FE640B-B050-A4CA-9B4A-EC4B6752A255}"/>
              </a:ext>
            </a:extLst>
          </p:cNvPr>
          <p:cNvSpPr txBox="1"/>
          <p:nvPr/>
        </p:nvSpPr>
        <p:spPr>
          <a:xfrm>
            <a:off x="818732" y="1375956"/>
            <a:ext cx="75065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节点分类任务中样本数量不平衡的问题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——under represent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TwiBot-22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中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100 0000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个样本中只有 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13 0000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个机器人账户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6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GraphSMOTE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构建一个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embedding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空间编码节点相似性，在这空间中合成样本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训练一个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edge generator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建模关系信息、提供给新样本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43DB7B6-56F7-59D6-768E-0EC55825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700035"/>
            <a:ext cx="4038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461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03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GraphSMOTE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简介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介绍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FE640B-B050-A4CA-9B4A-EC4B6752A255}"/>
              </a:ext>
            </a:extLst>
          </p:cNvPr>
          <p:cNvSpPr txBox="1"/>
          <p:nvPr/>
        </p:nvSpPr>
        <p:spPr>
          <a:xfrm>
            <a:off x="818732" y="1375956"/>
            <a:ext cx="75065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之前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over sampling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无法应用到图中：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很难给新样本生成关系信息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合成新样本是低质量的，节点属性属于高维度信息，直接插入容易生成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out of domain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样本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提供一个新的算法：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edge predictor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获得生成样本和现存样本之间新的边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intermediate embedding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空间中进行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interpolation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的操作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76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03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GraphSMOTE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简介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具体架构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3E1D18A-C08B-9312-79B8-F7725D60E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58" y="1114569"/>
            <a:ext cx="5966083" cy="334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006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03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GraphSMOTE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简介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具体架构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1;p39">
            <a:extLst>
              <a:ext uri="{FF2B5EF4-FFF2-40B4-BE49-F238E27FC236}">
                <a16:creationId xmlns:a16="http://schemas.microsoft.com/office/drawing/2014/main" id="{B16C0EB2-9B35-B7D4-AF05-8A363A2A3C27}"/>
              </a:ext>
            </a:extLst>
          </p:cNvPr>
          <p:cNvSpPr txBox="1">
            <a:spLocks/>
          </p:cNvSpPr>
          <p:nvPr/>
        </p:nvSpPr>
        <p:spPr>
          <a:xfrm>
            <a:off x="1031720" y="1214545"/>
            <a:ext cx="3503295" cy="40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特征提取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CDA8A4-ACDF-C78A-BF9F-BC4DCBC0CC9F}"/>
              </a:ext>
            </a:extLst>
          </p:cNvPr>
          <p:cNvSpPr txBox="1"/>
          <p:nvPr/>
        </p:nvSpPr>
        <p:spPr>
          <a:xfrm>
            <a:off x="1031720" y="1697715"/>
            <a:ext cx="75065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原始节点空间直接应用的问题：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稀疏、高维度，很难找到相似节点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并没有考虑图的结构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先用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GNN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进行特征提取而后进行下游的边预测以及节点分类任务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4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分享的思路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4" y="2096100"/>
            <a:ext cx="5575601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毕设任务为社交媒体上的社交机器人检测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调研数据集过程中调研到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TwiBot-22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TwiBot-22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数据集提供的丰富的特征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BotRGCN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可能会采用的解决样本分布不均衡的方法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GraphSMOTE</a:t>
            </a:r>
            <a:endParaRPr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03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GraphSMOTE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简介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具体架构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1;p39">
            <a:extLst>
              <a:ext uri="{FF2B5EF4-FFF2-40B4-BE49-F238E27FC236}">
                <a16:creationId xmlns:a16="http://schemas.microsoft.com/office/drawing/2014/main" id="{B16C0EB2-9B35-B7D4-AF05-8A363A2A3C27}"/>
              </a:ext>
            </a:extLst>
          </p:cNvPr>
          <p:cNvSpPr txBox="1">
            <a:spLocks/>
          </p:cNvSpPr>
          <p:nvPr/>
        </p:nvSpPr>
        <p:spPr>
          <a:xfrm>
            <a:off x="1031720" y="1214545"/>
            <a:ext cx="3503295" cy="40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相似节点生成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CDA8A4-ACDF-C78A-BF9F-BC4DCBC0CC9F}"/>
              </a:ext>
            </a:extLst>
          </p:cNvPr>
          <p:cNvSpPr txBox="1"/>
          <p:nvPr/>
        </p:nvSpPr>
        <p:spPr>
          <a:xfrm>
            <a:off x="1031720" y="1697715"/>
            <a:ext cx="75065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Embedding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空间进行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over-sampling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，使用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SMOTE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算法，重复改为插值的方法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有标签的少量样本的点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v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，同类型中找到最相似的节点记为 </a:t>
            </a:r>
            <a:r>
              <a:rPr lang="en-US" altLang="zh-CN" sz="16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nn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(v)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生成相似的节点：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A5DAB59-92EC-82F1-075D-C5F0D27A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75" y="2774933"/>
            <a:ext cx="2736249" cy="42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94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03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GraphSMOTE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简介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具体架构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1;p39">
            <a:extLst>
              <a:ext uri="{FF2B5EF4-FFF2-40B4-BE49-F238E27FC236}">
                <a16:creationId xmlns:a16="http://schemas.microsoft.com/office/drawing/2014/main" id="{B16C0EB2-9B35-B7D4-AF05-8A363A2A3C27}"/>
              </a:ext>
            </a:extLst>
          </p:cNvPr>
          <p:cNvSpPr txBox="1">
            <a:spLocks/>
          </p:cNvSpPr>
          <p:nvPr/>
        </p:nvSpPr>
        <p:spPr>
          <a:xfrm>
            <a:off x="1031720" y="1214545"/>
            <a:ext cx="3503295" cy="40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边生成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CDA8A4-ACDF-C78A-BF9F-BC4DCBC0CC9F}"/>
              </a:ext>
            </a:extLst>
          </p:cNvPr>
          <p:cNvSpPr txBox="1"/>
          <p:nvPr/>
        </p:nvSpPr>
        <p:spPr>
          <a:xfrm>
            <a:off x="1031720" y="1697715"/>
            <a:ext cx="75065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根据真实节点和边的信息进行训练，用于给生成的节点预测邻居信息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新的节点和边会加入初始的邻接矩阵作为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GNN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基础分类器的输入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比较基础的设计：加权的內积计算实现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损失函数：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边构建两种方法：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二值化                          直接使用预测值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A0EBCDE-7862-C80F-3D6B-E81351D6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496" y="2758950"/>
            <a:ext cx="3773008" cy="54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0DA28B2F-53A7-9BAD-2D1C-46F606D01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748" y="3348854"/>
            <a:ext cx="1770267" cy="4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D0FF8D88-1F37-066C-BCD0-00B9BDF1A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24" y="3966369"/>
            <a:ext cx="2428130" cy="65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>
            <a:extLst>
              <a:ext uri="{FF2B5EF4-FFF2-40B4-BE49-F238E27FC236}">
                <a16:creationId xmlns:a16="http://schemas.microsoft.com/office/drawing/2014/main" id="{9FC5EB45-1AD7-CA31-368D-C08633F8B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341" y="3870883"/>
            <a:ext cx="1681938" cy="40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097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658252" y="336461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04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总结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1009056" y="1152858"/>
            <a:ext cx="5751339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总结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1009056" y="1762391"/>
            <a:ext cx="7233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介绍了数据很丰富的社交机器人检测数据集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TwiBot-20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TwiBot-22</a:t>
            </a:r>
          </a:p>
          <a:p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能够融合多种特征、采用关系图卷积的机器人检测方法</a:t>
            </a:r>
            <a:r>
              <a:rPr lang="en-US" altLang="zh-CN" sz="1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BotRGCN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一种解决图节点分类样本不均衡问题的</a:t>
            </a:r>
            <a:r>
              <a:rPr lang="en-US" altLang="zh-CN" sz="1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GraphSMOTE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架构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83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836514" y="1902600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谢谢！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429859" y="876040"/>
            <a:ext cx="5471213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01 TwiBot-22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数据集</a:t>
            </a:r>
            <a:endParaRPr lang="zh-CN" altLang="en-GB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2913742" y="2142490"/>
            <a:ext cx="5704205" cy="150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TwiBot-20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TwiBot-22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如何利用这些信息？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01 TwiBot-22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数据集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615116" y="1147355"/>
            <a:ext cx="3638385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TwiBot-20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包含了丰富的账户信息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CBC9CF-0453-3523-E889-23BCC2DB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5" y="1522623"/>
            <a:ext cx="8212891" cy="22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1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54694" y="294454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01 TwiBot-22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数据集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615116" y="1147355"/>
            <a:ext cx="4208601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TwiBot-22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包含了更多的实体以及关系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5828958" y="1675988"/>
            <a:ext cx="28939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多种实体构成的异构图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用户信息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推文信息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列表信息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标签信息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5E1EC-52FC-0C40-1D38-D43F8A0E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16" y="1555660"/>
            <a:ext cx="5213842" cy="318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01 TwiBot-22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数据集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615116" y="1147355"/>
            <a:ext cx="4331891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TwiBot-22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包含了更多的实体以及关系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6178279" y="1516726"/>
            <a:ext cx="27191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多种实体之间的关系：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关注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，则有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 following B, B follower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用户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post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推文、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pin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推文、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like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推文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推文提及用户、回复推文、引用推文、回复推文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用户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own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列表，是列表的成员，关注列表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列表包含推文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推文讨论话题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1B4428-6D2A-1516-FF56-A112FF9CB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16" y="1555660"/>
            <a:ext cx="5640512" cy="310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0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344420" y="30986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01 TwiBot-22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数据集</a:t>
            </a:r>
            <a:endParaRPr lang="zh-CN" altLang="en-GB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615116" y="1147355"/>
            <a:ext cx="5349032" cy="408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如何利用这些数据？</a:t>
            </a: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zh-CN" altLang="en-GB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615116" y="1671473"/>
            <a:ext cx="7619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TwiBot-22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提供的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baseline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</a:t>
            </a: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BotRGCN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取得了较好的效果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虽然是针对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TwiBot-20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提出的，但可以给使用这些数据的方法提供一个思路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2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2429859" y="876040"/>
            <a:ext cx="5471213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02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BotRGCN</a:t>
            </a:r>
            <a:endParaRPr lang="zh-CN" altLang="en-GB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3009435" y="2163754"/>
            <a:ext cx="5704205" cy="150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摘要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方法：用户特征编码、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架构、学习和优化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实验结果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63163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17242</TotalTime>
  <Words>1150</Words>
  <Application>Microsoft Office PowerPoint</Application>
  <PresentationFormat>全屏显示(16:9)</PresentationFormat>
  <Paragraphs>207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微软雅黑</vt:lpstr>
      <vt:lpstr>黑体</vt:lpstr>
      <vt:lpstr>Montserrat</vt:lpstr>
      <vt:lpstr>Arial</vt:lpstr>
      <vt:lpstr>Management Consulting Toolkit by Slidesgo</vt:lpstr>
      <vt:lpstr>社交机器人检测论文分享</vt:lpstr>
      <vt:lpstr>PowerPoint 演示文稿</vt:lpstr>
      <vt:lpstr>分享的思路</vt:lpstr>
      <vt:lpstr>01 TwiBot-22数据集</vt:lpstr>
      <vt:lpstr>01 TwiBot-22数据集</vt:lpstr>
      <vt:lpstr>01 TwiBot-22数据集</vt:lpstr>
      <vt:lpstr>01 TwiBot-22数据集</vt:lpstr>
      <vt:lpstr>01 TwiBot-22数据集</vt:lpstr>
      <vt:lpstr>02 BotRGCN</vt:lpstr>
      <vt:lpstr>02 BotRGCN——摘要</vt:lpstr>
      <vt:lpstr>02 BotRGCN——introduction</vt:lpstr>
      <vt:lpstr>02 BotRGCN——introduction</vt:lpstr>
      <vt:lpstr>02 BotRGCN——方法</vt:lpstr>
      <vt:lpstr>02 BotRGCN——方法</vt:lpstr>
      <vt:lpstr>02 BotRGCN——方法</vt:lpstr>
      <vt:lpstr>02 BotRGCN——方法</vt:lpstr>
      <vt:lpstr>02 BotRGCN——方法</vt:lpstr>
      <vt:lpstr>02 BotRGCN——方法</vt:lpstr>
      <vt:lpstr>02 BotRGCN——方法</vt:lpstr>
      <vt:lpstr>02 BotRGCN——实验</vt:lpstr>
      <vt:lpstr>02 BotRGCN——实验</vt:lpstr>
      <vt:lpstr>02 BotRGCN——实验</vt:lpstr>
      <vt:lpstr>02 BotRGCN——实验</vt:lpstr>
      <vt:lpstr>02 BotRGCN——总结</vt:lpstr>
      <vt:lpstr>03 GraphSMOTE简介</vt:lpstr>
      <vt:lpstr>03 GraphSMOTE简介——介绍</vt:lpstr>
      <vt:lpstr>03 GraphSMOTE简介——介绍</vt:lpstr>
      <vt:lpstr>03 GraphSMOTE简介——具体架构</vt:lpstr>
      <vt:lpstr>03 GraphSMOTE简介——具体架构</vt:lpstr>
      <vt:lpstr>03 GraphSMOTE简介——具体架构</vt:lpstr>
      <vt:lpstr>03 GraphSMOTE简介——具体架构</vt:lpstr>
      <vt:lpstr>04 总结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creator>admin</dc:creator>
  <cp:lastModifiedBy>吕 诺妍</cp:lastModifiedBy>
  <cp:revision>16</cp:revision>
  <dcterms:modified xsi:type="dcterms:W3CDTF">2022-12-30T03:08:12Z</dcterms:modified>
</cp:coreProperties>
</file>