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60" r:id="rId6"/>
    <p:sldId id="262" r:id="rId7"/>
    <p:sldId id="263" r:id="rId8"/>
    <p:sldId id="265" r:id="rId9"/>
    <p:sldId id="266" r:id="rId10"/>
    <p:sldId id="270" r:id="rId11"/>
    <p:sldId id="277" r:id="rId12"/>
    <p:sldId id="268" r:id="rId13"/>
    <p:sldId id="271" r:id="rId14"/>
    <p:sldId id="272" r:id="rId15"/>
    <p:sldId id="269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4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AE38A-F27A-40F3-8FF3-3F5823BF04CA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3006C-AA6B-40B4-A8E5-9C25FE64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1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37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0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8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9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4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8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38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3006C-AA6B-40B4-A8E5-9C25FE6498D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5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88735-15BA-833E-331B-EE9514250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4C6708-67A3-03AB-4628-C9DFA512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7B99F-A2D2-AF19-3334-18B3372D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A9AFD-53A0-9182-9B91-446B3A47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B1FA1-C719-AEBB-7CA8-855115E8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3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8D048-9EF4-C2FD-5143-FF673C2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59807-11CC-1272-D716-9C1D17CBB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381C5-BD53-A809-3824-495C5FD2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76991-6B23-0161-7D67-8D494EB1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8341D-8FFF-6D03-5528-97957B32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2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2C38F7-041C-77E7-5128-79C279754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383F8C-8FA2-6BA5-167C-A5BF6E211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1A57C-226B-E223-2A3B-2FE9320B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FB011-4734-755D-A683-9CC0DFBD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9E625-5E34-DC4A-D43F-0CF8834D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CD862-FE40-D2FB-ACB5-7C30B409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9CF11-EC3B-4B51-2E35-364D4019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FCFB4-4E94-0FE9-53E2-ABDF8ECC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4681F-5A89-4B59-782E-8482180A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0B959-085F-09DC-757B-019E01A6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D385-0E6F-B748-9A6C-D04E465D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9F28D-867A-E275-2224-59018B39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32FBB-4510-A63C-2125-2235F598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E9D33-A363-AE0F-57B3-B22C334E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D02BA9-F175-7EC4-01FC-04EF41B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4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B295C-E2A1-D5FD-76C1-7DF5951D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711B8-3424-D561-DD82-04F762805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68447-6B88-CFB1-DCF3-E33E003ED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110AA-5732-2D8A-F394-71A8D3DE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D0121-D67A-7C4E-AE15-6B189B1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170B9-167A-9279-B61E-AAA21F7E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29C08-4ED2-1120-6D65-98C0496F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E5A7D-7ADB-3248-B4DD-A5977168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E25496-77D4-9D68-26C8-5A0D79DBB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38BCE-45AB-8114-F59B-A82183969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B20228-3825-DA7D-D8FD-17C9E636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9ABFA6-0ED9-EC17-4F46-EB9ED847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3FD456-D52C-F907-140F-2643DAE9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71B779-FAA1-D464-07A5-03300561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43651-EB26-245F-5AF2-1F4858E7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244F0F-A50D-B0A8-25E3-A3F51A73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553BF-CD95-F4E1-E93D-D2401767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48DB5-996F-B647-DB8C-39DCEDC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3FA455-C24C-7B08-E94B-898C89A6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A1E43-FA1D-2102-40D8-AAC394EF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FF18E-E05E-4E48-01A6-3BEBC066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FE6C-EC58-0F6A-9D05-73E9277B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D072A-D498-00A1-982C-11E33D19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D8E46-F80E-B5E4-C2AC-CE79AB10D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58E5F-EDD5-3846-4FB0-6CC0B625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8E9D8-93E1-E551-178C-D1B8C79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D6BBB-2271-B46D-551F-63AFF1B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7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8BA15-D61A-566E-0989-C5029E27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6CF11E-73D5-13DC-84E9-B808CBD3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E9C09-3D9D-16F1-B104-95314B15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984FF-263E-5123-78A0-6DF34178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34D-AF2E-3C2F-7F49-A30B685C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E23D11-4CFD-2B4A-7DF8-DACB1847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636CF-0D06-055B-E961-78027BB1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C1DE6-C10B-4956-9EDB-5764240F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8F98E-9F09-BEE1-F473-817B1EF2A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7EFC-40C4-45E3-BD57-1A7397402F37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8CC76-B938-F503-9F11-09476EEF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A5CB2-164F-CCA6-8E64-0140BE673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CA68-BB0B-4DEA-A37C-11EA8EC8D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8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775C6F-1936-FB9F-EC11-F2F3E17B1DDC}"/>
              </a:ext>
            </a:extLst>
          </p:cNvPr>
          <p:cNvSpPr txBox="1"/>
          <p:nvPr/>
        </p:nvSpPr>
        <p:spPr>
          <a:xfrm>
            <a:off x="1522818" y="3075057"/>
            <a:ext cx="9146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introduction to Opinion Dynamics</a:t>
            </a:r>
            <a:endParaRPr lang="zh-CN" altLang="en-US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6BE38-24D7-030E-089C-D0DBFD277C74}"/>
              </a:ext>
            </a:extLst>
          </p:cNvPr>
          <p:cNvSpPr txBox="1"/>
          <p:nvPr/>
        </p:nvSpPr>
        <p:spPr>
          <a:xfrm>
            <a:off x="3890125" y="4345756"/>
            <a:ext cx="4411745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2023.1.2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and Results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01FE3D-1206-4DF6-7085-C8C8DC42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140"/>
            <a:ext cx="4518063" cy="29297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5D9606-C213-8DDF-00FE-CE1F45E9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83" y="4592278"/>
            <a:ext cx="2027096" cy="4877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254BDD-88A1-F318-D62B-0388959A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204" y="1485556"/>
            <a:ext cx="4518063" cy="29543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C2290B-6186-272D-E069-828E70052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939" y="1485556"/>
            <a:ext cx="4492960" cy="295436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E3DDF54-8956-5488-1088-3A609DCE6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124" y="4607518"/>
            <a:ext cx="1973751" cy="4038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B014A7A-491E-A09F-0D9E-57177FF1C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4974" y="4592278"/>
            <a:ext cx="1950889" cy="388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07018C-C7BA-2F29-0182-3DF5EB401D5A}"/>
                  </a:ext>
                </a:extLst>
              </p:cNvPr>
              <p:cNvSpPr txBox="1"/>
              <p:nvPr/>
            </p:nvSpPr>
            <p:spPr>
              <a:xfrm>
                <a:off x="1407159" y="5347860"/>
                <a:ext cx="937768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000" b="0" i="0" dirty="0">
                    <a:solidFill>
                      <a:srgbClr val="10121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increase of parameter 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solidFill>
                          <a:srgbClr val="101214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zh-CN" sz="2000" b="0" i="0" dirty="0">
                    <a:solidFill>
                      <a:srgbClr val="10121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agents’ views gradually changed from fragmentation to polarization, and finally reached consensus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07018C-C7BA-2F29-0182-3DF5EB401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59" y="5347860"/>
                <a:ext cx="9377680" cy="707886"/>
              </a:xfrm>
              <a:prstGeom prst="rect">
                <a:avLst/>
              </a:prstGeom>
              <a:blipFill>
                <a:blip r:embed="rId8"/>
                <a:stretch>
                  <a:fillRect l="-715" t="-4310" r="-65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54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and Results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16083A-077F-A851-C49F-A968123BEAF0}"/>
              </a:ext>
            </a:extLst>
          </p:cNvPr>
          <p:cNvSpPr txBox="1"/>
          <p:nvPr/>
        </p:nvSpPr>
        <p:spPr>
          <a:xfrm>
            <a:off x="301658" y="870060"/>
            <a:ext cx="1148184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Defuant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Weisbuch’s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Model (DW)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495991-D026-6556-49AA-278BBB022146}"/>
                  </a:ext>
                </a:extLst>
              </p:cNvPr>
              <p:cNvSpPr txBox="1"/>
              <p:nvPr/>
            </p:nvSpPr>
            <p:spPr>
              <a:xfrm>
                <a:off x="301658" y="1533092"/>
                <a:ext cx="9289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randomly choose any two agents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495991-D026-6556-49AA-278BBB02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1533092"/>
                <a:ext cx="9289382" cy="400110"/>
              </a:xfrm>
              <a:prstGeom prst="rect">
                <a:avLst/>
              </a:prstGeom>
              <a:blipFill>
                <a:blip r:embed="rId2"/>
                <a:stretch>
                  <a:fillRect l="-65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9CE6AF-0F23-729E-B00C-7A6317D13F1E}"/>
                  </a:ext>
                </a:extLst>
              </p:cNvPr>
              <p:cNvSpPr txBox="1"/>
              <p:nvPr/>
            </p:nvSpPr>
            <p:spPr>
              <a:xfrm>
                <a:off x="1282360" y="2282804"/>
                <a:ext cx="2563462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79CE6AF-0F23-729E-B00C-7A6317D13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360" y="2282804"/>
                <a:ext cx="2563462" cy="411395"/>
              </a:xfrm>
              <a:prstGeom prst="rect">
                <a:avLst/>
              </a:prstGeom>
              <a:blipFill>
                <a:blip r:embed="rId3"/>
                <a:stretch>
                  <a:fillRect l="-1900" t="-2941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9C061C8-C1A9-1549-08AF-9620D815D35F}"/>
              </a:ext>
            </a:extLst>
          </p:cNvPr>
          <p:cNvSpPr txBox="1"/>
          <p:nvPr/>
        </p:nvSpPr>
        <p:spPr>
          <a:xfrm>
            <a:off x="301658" y="3233898"/>
            <a:ext cx="11481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On consensus </a:t>
            </a: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On fragmentation: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clusters varies as the integer part of 1/2d:</a:t>
            </a: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this is to be further referred to as the “1/2d rule” 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A6D06B-5E32-BE2D-E518-161B948A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98" y="3994895"/>
            <a:ext cx="3326919" cy="28025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B5E462-C2D0-3A7A-9B28-085120B70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121" y="3941784"/>
            <a:ext cx="3326920" cy="28136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1BB74A-281D-B7D9-AF0E-6B796A721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945" y="3941784"/>
            <a:ext cx="3463955" cy="2802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D980C9-99EE-381E-98A1-4377F6ECF588}"/>
                  </a:ext>
                </a:extLst>
              </p:cNvPr>
              <p:cNvSpPr txBox="1"/>
              <p:nvPr/>
            </p:nvSpPr>
            <p:spPr>
              <a:xfrm>
                <a:off x="3828374" y="2095708"/>
                <a:ext cx="387766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D980C9-99EE-381E-98A1-4377F6EC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374" y="2095708"/>
                <a:ext cx="3877667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E2F2E8-CF70-8126-4D73-242EEF71C91D}"/>
                  </a:ext>
                </a:extLst>
              </p:cNvPr>
              <p:cNvSpPr txBox="1"/>
              <p:nvPr/>
            </p:nvSpPr>
            <p:spPr>
              <a:xfrm>
                <a:off x="3828373" y="2529914"/>
                <a:ext cx="387766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E2F2E8-CF70-8126-4D73-242EEF71C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373" y="2529914"/>
                <a:ext cx="3877667" cy="391646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12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9" y="285285"/>
            <a:ext cx="2121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731C5-75DF-092D-3B0E-65C414F5E1BE}"/>
              </a:ext>
            </a:extLst>
          </p:cNvPr>
          <p:cNvSpPr txBox="1"/>
          <p:nvPr/>
        </p:nvSpPr>
        <p:spPr>
          <a:xfrm>
            <a:off x="301659" y="870060"/>
            <a:ext cx="11588682" cy="573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Why research the problem of opinion dynamics?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Methodology: Traditional models to research opinion dynamics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Opinion Dynamics and Bounded Confidence Models, Analysis, and 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Meet, Discuss, and Segregate!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Thinking: The connection between GNN and opinion dynamics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Discussion: Several challenges for opinion dynamics,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 for 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318923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with GCN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5032A4-8919-B701-9F70-77128A239090}"/>
                  </a:ext>
                </a:extLst>
              </p:cNvPr>
              <p:cNvSpPr txBox="1"/>
              <p:nvPr/>
            </p:nvSpPr>
            <p:spPr>
              <a:xfrm>
                <a:off x="301658" y="1093464"/>
                <a:ext cx="8761062" cy="60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GCN: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5032A4-8919-B701-9F70-77128A23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1093464"/>
                <a:ext cx="8761062" cy="604461"/>
              </a:xfrm>
              <a:prstGeom prst="rect">
                <a:avLst/>
              </a:prstGeom>
              <a:blipFill>
                <a:blip r:embed="rId2"/>
                <a:stretch>
                  <a:fillRect l="-104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03C325-BE30-1EB0-1711-3E4AAA5C50DE}"/>
                  </a:ext>
                </a:extLst>
              </p:cNvPr>
              <p:cNvSpPr txBox="1"/>
              <p:nvPr/>
            </p:nvSpPr>
            <p:spPr>
              <a:xfrm>
                <a:off x="301658" y="2000155"/>
                <a:ext cx="8761062" cy="60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DeGroot Model: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03C325-BE30-1EB0-1711-3E4AAA5C5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2000155"/>
                <a:ext cx="8761062" cy="604461"/>
              </a:xfrm>
              <a:prstGeom prst="rect">
                <a:avLst/>
              </a:prstGeom>
              <a:blipFill>
                <a:blip r:embed="rId3"/>
                <a:stretch>
                  <a:fillRect l="-1043" b="-19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58A36BDF-83C1-0EDC-69FD-88E986FB1F5F}"/>
              </a:ext>
            </a:extLst>
          </p:cNvPr>
          <p:cNvSpPr/>
          <p:nvPr/>
        </p:nvSpPr>
        <p:spPr>
          <a:xfrm>
            <a:off x="3322320" y="1188720"/>
            <a:ext cx="1757680" cy="5092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1B8F1A3-E1B5-217B-11A3-29BC82DC2C8A}"/>
              </a:ext>
            </a:extLst>
          </p:cNvPr>
          <p:cNvSpPr/>
          <p:nvPr/>
        </p:nvSpPr>
        <p:spPr>
          <a:xfrm>
            <a:off x="4582684" y="2112479"/>
            <a:ext cx="243840" cy="5092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1A45F4A-7CD1-EB0B-5DA1-D5EC8CEFE4D1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5080000" y="1443323"/>
            <a:ext cx="2143760" cy="334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0205C46-4B9A-2248-ECDF-82A66CF0D556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4826524" y="1778000"/>
            <a:ext cx="2428240" cy="589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6FE736B-CB68-109F-DC9B-5699B622B4D4}"/>
              </a:ext>
            </a:extLst>
          </p:cNvPr>
          <p:cNvSpPr txBox="1"/>
          <p:nvPr/>
        </p:nvSpPr>
        <p:spPr>
          <a:xfrm>
            <a:off x="7267542" y="1553899"/>
            <a:ext cx="16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马尔可夫矩阵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FF538F-10BD-FFCA-A772-C8601B426523}"/>
              </a:ext>
            </a:extLst>
          </p:cNvPr>
          <p:cNvSpPr txBox="1"/>
          <p:nvPr/>
        </p:nvSpPr>
        <p:spPr>
          <a:xfrm>
            <a:off x="301658" y="2860522"/>
            <a:ext cx="1105722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在不考虑特征变换和非线性激活函数的情况下，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中的卷积操作可以看作是观点在一个周期内的演化过程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BF1563E-937B-CD1C-1A92-CD79BC7A558A}"/>
                  </a:ext>
                </a:extLst>
              </p:cNvPr>
              <p:cNvSpPr txBox="1"/>
              <p:nvPr/>
            </p:nvSpPr>
            <p:spPr>
              <a:xfrm>
                <a:off x="301658" y="4022552"/>
                <a:ext cx="88829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Friedkin and Johnsen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𝐺𝑥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BF1563E-937B-CD1C-1A92-CD79BC7A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4022552"/>
                <a:ext cx="8882982" cy="461665"/>
              </a:xfrm>
              <a:prstGeom prst="rect">
                <a:avLst/>
              </a:prstGeom>
              <a:blipFill>
                <a:blip r:embed="rId4"/>
                <a:stretch>
                  <a:fillRect l="-1029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9779D0BC-C06A-D852-736F-F2958CB54BC8}"/>
              </a:ext>
            </a:extLst>
          </p:cNvPr>
          <p:cNvSpPr txBox="1"/>
          <p:nvPr/>
        </p:nvSpPr>
        <p:spPr>
          <a:xfrm>
            <a:off x="301658" y="4518354"/>
            <a:ext cx="110572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在不考虑特征变换和非线性激活函数的情况下，将最开始的输入接到了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中的每一层中。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8B1F4B1-73A9-2CEF-9622-746DE3DB98D4}"/>
                  </a:ext>
                </a:extLst>
              </p:cNvPr>
              <p:cNvSpPr txBox="1"/>
              <p:nvPr/>
            </p:nvSpPr>
            <p:spPr>
              <a:xfrm>
                <a:off x="301658" y="5073268"/>
                <a:ext cx="88829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Variant model (TV)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8B1F4B1-73A9-2CEF-9622-746DE3DB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073268"/>
                <a:ext cx="8882982" cy="461665"/>
              </a:xfrm>
              <a:prstGeom prst="rect">
                <a:avLst/>
              </a:prstGeom>
              <a:blipFill>
                <a:blip r:embed="rId5"/>
                <a:stretch>
                  <a:fillRect l="-1029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21FE025-ABB8-2E1F-26C0-17FBDEC8475E}"/>
                  </a:ext>
                </a:extLst>
              </p:cNvPr>
              <p:cNvSpPr txBox="1"/>
              <p:nvPr/>
            </p:nvSpPr>
            <p:spPr>
              <a:xfrm>
                <a:off x="301658" y="5590223"/>
                <a:ext cx="11057222" cy="980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在不考虑非线性激活函数的情况下，将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GCN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中的每一层使用不同的权重矩阵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对邻接矩阵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做了一个特征变换，之后再对邻接矩阵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进行归一化。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21FE025-ABB8-2E1F-26C0-17FBDEC84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590223"/>
                <a:ext cx="11057222" cy="980525"/>
              </a:xfrm>
              <a:prstGeom prst="rect">
                <a:avLst/>
              </a:prstGeom>
              <a:blipFill>
                <a:blip r:embed="rId6"/>
                <a:stretch>
                  <a:fillRect l="-551" r="-606" b="-9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5412BD-E529-EA28-7FA8-64E0D5A039E7}"/>
                  </a:ext>
                </a:extLst>
              </p:cNvPr>
              <p:cNvSpPr txBox="1"/>
              <p:nvPr/>
            </p:nvSpPr>
            <p:spPr>
              <a:xfrm>
                <a:off x="5948680" y="6107178"/>
                <a:ext cx="4836160" cy="627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)?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95412BD-E529-EA28-7FA8-64E0D5A03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80" y="6107178"/>
                <a:ext cx="4836160" cy="6273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2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with GCN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04E0D1-4E7B-9A34-8573-9B9F4BE362FA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582B1D-9207-DDAA-9052-517460A5E96F}"/>
              </a:ext>
            </a:extLst>
          </p:cNvPr>
          <p:cNvSpPr txBox="1"/>
          <p:nvPr/>
        </p:nvSpPr>
        <p:spPr>
          <a:xfrm>
            <a:off x="301658" y="975360"/>
            <a:ext cx="11463622" cy="3077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Over-Smooth: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随着网络层数的增加和迭代次数的增加，同一连通分量内的节点的表征会趋向于收敛到同一个值。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 Consensus: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随着时间的推移，所有个体的观点最终达成一致。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 Fragmentation: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随着时间的推移，所有个体的观点没有达成一致，而是分成若干个子组，这些子组中的每个个体的观点达成一致。但每个子组的观点并不相同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3E6ED6-FCB5-9943-86CC-75E35EB5F93B}"/>
              </a:ext>
            </a:extLst>
          </p:cNvPr>
          <p:cNvSpPr txBox="1"/>
          <p:nvPr/>
        </p:nvSpPr>
        <p:spPr>
          <a:xfrm>
            <a:off x="2265680" y="4157721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Over-Smooth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1A6EB67-C110-AC84-9586-96ACACED0B3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450080" y="4388553"/>
            <a:ext cx="19100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C4E570F-2714-C6B7-D9B9-7B2678B11E46}"/>
              </a:ext>
            </a:extLst>
          </p:cNvPr>
          <p:cNvSpPr txBox="1"/>
          <p:nvPr/>
        </p:nvSpPr>
        <p:spPr>
          <a:xfrm>
            <a:off x="6360160" y="4157721"/>
            <a:ext cx="2479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 Consensus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DE6C37-851B-5225-7D90-6D1898AE0C3D}"/>
              </a:ext>
            </a:extLst>
          </p:cNvPr>
          <p:cNvSpPr txBox="1"/>
          <p:nvPr/>
        </p:nvSpPr>
        <p:spPr>
          <a:xfrm>
            <a:off x="301658" y="4641168"/>
            <a:ext cx="11463622" cy="96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卷积操作可以抑制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Over-Smooth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，也就是如果引入了非线性因素，随着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卷积层数的增加，用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对观点演化进行研究可能更容易产生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Fragmentation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的情况？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D522B1-35C8-2B24-D9C1-286CF245FBF3}"/>
              </a:ext>
            </a:extLst>
          </p:cNvPr>
          <p:cNvSpPr txBox="1"/>
          <p:nvPr/>
        </p:nvSpPr>
        <p:spPr>
          <a:xfrm>
            <a:off x="301658" y="5706616"/>
            <a:ext cx="11392502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从观点演化的角度来说，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Over-Smooth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的现象并不一定是不好的。并且如果可以用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模拟观点演化的过程，那么研究深层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模型也是有意义的</a:t>
            </a:r>
          </a:p>
        </p:txBody>
      </p:sp>
    </p:spTree>
    <p:extLst>
      <p:ext uri="{BB962C8B-B14F-4D97-AF65-F5344CB8AC3E}">
        <p14:creationId xmlns:p14="http://schemas.microsoft.com/office/powerpoint/2010/main" val="340544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9" y="285285"/>
            <a:ext cx="2121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731C5-75DF-092D-3B0E-65C414F5E1BE}"/>
              </a:ext>
            </a:extLst>
          </p:cNvPr>
          <p:cNvSpPr txBox="1"/>
          <p:nvPr/>
        </p:nvSpPr>
        <p:spPr>
          <a:xfrm>
            <a:off x="301659" y="870060"/>
            <a:ext cx="11588682" cy="5647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Why research the problem of opinion dynamics?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Methodology: Traditional models to research opinion dynamics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Opinion Dynamics and Bounded Confidence Models, Analysis, and 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Meet, Discuss, and Segregate!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Thinking: The connection between GNN and opinion dynamics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Discussion: Several challenges for opinion dynamics,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 for 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98318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04E0D1-4E7B-9A34-8573-9B9F4BE362FA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61AEF2-B1C1-765F-0BAF-21A5EC5B462D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67646C-3227-2F5A-4678-08A07B9A8F74}"/>
              </a:ext>
            </a:extLst>
          </p:cNvPr>
          <p:cNvSpPr txBox="1"/>
          <p:nvPr/>
        </p:nvSpPr>
        <p:spPr>
          <a:xfrm>
            <a:off x="301658" y="1183640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怎么去定义或者量化一个人的观点？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163859-1CBC-4568-6B59-58EF4DA00EBA}"/>
              </a:ext>
            </a:extLst>
          </p:cNvPr>
          <p:cNvSpPr txBox="1"/>
          <p:nvPr/>
        </p:nvSpPr>
        <p:spPr>
          <a:xfrm>
            <a:off x="643850" y="1774219"/>
            <a:ext cx="1066416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一个人对一件事情的看法并不是单一的，如果简单地用一个数来衡量一个人的观点可能不是一个很好的方法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54729-33B4-8BB3-95A8-B90070D4921D}"/>
              </a:ext>
            </a:extLst>
          </p:cNvPr>
          <p:cNvSpPr txBox="1"/>
          <p:nvPr/>
        </p:nvSpPr>
        <p:spPr>
          <a:xfrm>
            <a:off x="301658" y="3017966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发表在社交平台上的消息不一定能反映用户的真实想法，怎么解决这个问题？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E24784-4C42-A045-352D-7CC5C24E7BA6}"/>
              </a:ext>
            </a:extLst>
          </p:cNvPr>
          <p:cNvSpPr txBox="1"/>
          <p:nvPr/>
        </p:nvSpPr>
        <p:spPr>
          <a:xfrm>
            <a:off x="643850" y="3525797"/>
            <a:ext cx="1066416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如果一个用户对某件事的评价是负面的，那么真的代表他对这件事的观点是负面的吗？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C7D56F-B08B-3CAF-C895-B71505BEB20B}"/>
              </a:ext>
            </a:extLst>
          </p:cNvPr>
          <p:cNvSpPr txBox="1"/>
          <p:nvPr/>
        </p:nvSpPr>
        <p:spPr>
          <a:xfrm>
            <a:off x="301658" y="4319507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数据集和数据标注</a:t>
            </a:r>
          </a:p>
        </p:txBody>
      </p:sp>
    </p:spTree>
    <p:extLst>
      <p:ext uri="{BB962C8B-B14F-4D97-AF65-F5344CB8AC3E}">
        <p14:creationId xmlns:p14="http://schemas.microsoft.com/office/powerpoint/2010/main" val="363955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61AEF2-B1C1-765F-0BAF-21A5EC5B462D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413B08-D8A6-0980-B8B5-AF329FEDE926}"/>
              </a:ext>
            </a:extLst>
          </p:cNvPr>
          <p:cNvSpPr txBox="1"/>
          <p:nvPr/>
        </p:nvSpPr>
        <p:spPr>
          <a:xfrm>
            <a:off x="301658" y="1047987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一定要用深度学习技术研究吗？可不可以用其他方法研究？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36687B-9D83-C891-7868-EDDCCC1A28B7}"/>
              </a:ext>
            </a:extLst>
          </p:cNvPr>
          <p:cNvSpPr txBox="1"/>
          <p:nvPr/>
        </p:nvSpPr>
        <p:spPr>
          <a:xfrm>
            <a:off x="471130" y="1687579"/>
            <a:ext cx="1066416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构建一个小世界网络，设定一系列的模型参数，利用计算机仿真的方法模拟观点演化的过程，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最后再根据真实数据对模型参数进行修正。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26CC04-68A4-3803-3DA3-E6EC4DB4A564}"/>
              </a:ext>
            </a:extLst>
          </p:cNvPr>
          <p:cNvSpPr txBox="1"/>
          <p:nvPr/>
        </p:nvSpPr>
        <p:spPr>
          <a:xfrm>
            <a:off x="301658" y="2826795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一个人的观点可能不一定只受到其他人的影响，是否应该考虑其他因素？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4180F1C-B946-70A3-65B2-2CBA7BD928CD}"/>
              </a:ext>
            </a:extLst>
          </p:cNvPr>
          <p:cNvSpPr txBox="1"/>
          <p:nvPr/>
        </p:nvSpPr>
        <p:spPr>
          <a:xfrm>
            <a:off x="471130" y="3291354"/>
            <a:ext cx="1066416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考虑特殊事件的发生、政策的改变以及舆论的走向等其他社会因素对个人观点的影响；还可以结合一些随机因素，比如某个个体的观点可能在某个时间发生了突变。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E1AA11B-2A60-6928-3A68-22602ABC2B1D}"/>
              </a:ext>
            </a:extLst>
          </p:cNvPr>
          <p:cNvSpPr txBox="1"/>
          <p:nvPr/>
        </p:nvSpPr>
        <p:spPr>
          <a:xfrm>
            <a:off x="301658" y="4374770"/>
            <a:ext cx="111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是不是可以观点演化看作是一个时间序列预测的问题？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77B88EA-BD89-870D-7977-323FA3073E82}"/>
              </a:ext>
            </a:extLst>
          </p:cNvPr>
          <p:cNvSpPr txBox="1"/>
          <p:nvPr/>
        </p:nvSpPr>
        <p:spPr>
          <a:xfrm>
            <a:off x="471129" y="4844065"/>
            <a:ext cx="1066416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来解决观点演化的问题，是不是可以考虑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GNN+LSTM/Transformer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的方法，针对序列问题进行建模。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3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61AEF2-B1C1-765F-0BAF-21A5EC5B462D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Discussion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7C430E-AEA7-5205-90C6-BDE10A71446E}"/>
                  </a:ext>
                </a:extLst>
              </p:cNvPr>
              <p:cNvSpPr txBox="1"/>
              <p:nvPr/>
            </p:nvSpPr>
            <p:spPr>
              <a:xfrm>
                <a:off x="301658" y="2274256"/>
                <a:ext cx="30475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𝑝𝑟𝑜𝑓𝑖𝑙𝑒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𝑖𝑛𝑓𝑜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𝑚𝑎𝑡𝑖𝑜𝑛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7C430E-AEA7-5205-90C6-BDE10A71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2274256"/>
                <a:ext cx="3047574" cy="400110"/>
              </a:xfrm>
              <a:prstGeom prst="rect">
                <a:avLst/>
              </a:prstGeom>
              <a:blipFill>
                <a:blip r:embed="rId3"/>
                <a:stretch>
                  <a:fillRect l="-800" r="-7600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6EB36642-D33D-1CF2-FE3E-0B6E91BF43EA}"/>
              </a:ext>
            </a:extLst>
          </p:cNvPr>
          <p:cNvSpPr/>
          <p:nvPr/>
        </p:nvSpPr>
        <p:spPr>
          <a:xfrm>
            <a:off x="1054406" y="2862278"/>
            <a:ext cx="1542077" cy="384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FEBABE9-AD28-529E-A5D5-618D9199B65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1825445" y="2674366"/>
            <a:ext cx="0" cy="187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DD33D9C-5DAF-15D3-A16F-C3A97A3919EE}"/>
              </a:ext>
            </a:extLst>
          </p:cNvPr>
          <p:cNvSpPr/>
          <p:nvPr/>
        </p:nvSpPr>
        <p:spPr>
          <a:xfrm>
            <a:off x="3539892" y="2862278"/>
            <a:ext cx="796153" cy="172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E12250F-8651-4648-C02E-1E9BCB9CD37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825444" y="3246998"/>
            <a:ext cx="1" cy="27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826561-61E5-A641-9F24-C6F852439568}"/>
                  </a:ext>
                </a:extLst>
              </p:cNvPr>
              <p:cNvSpPr txBox="1"/>
              <p:nvPr/>
            </p:nvSpPr>
            <p:spPr>
              <a:xfrm>
                <a:off x="769181" y="3524082"/>
                <a:ext cx="21125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𝑐𝑜𝑛𝑐𝑎𝑡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(0)]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826561-61E5-A641-9F24-C6F85243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81" y="3524082"/>
                <a:ext cx="2112525" cy="400110"/>
              </a:xfrm>
              <a:prstGeom prst="rect">
                <a:avLst/>
              </a:prstGeom>
              <a:blipFill>
                <a:blip r:embed="rId4"/>
                <a:stretch>
                  <a:fillRect r="-605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457E35-D2D7-546F-59B2-9AE4D16263CA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2881706" y="3724137"/>
            <a:ext cx="658186" cy="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48681D0-9BC3-96C4-26CD-261AC052EBE9}"/>
                  </a:ext>
                </a:extLst>
              </p:cNvPr>
              <p:cNvSpPr txBox="1"/>
              <p:nvPr/>
            </p:nvSpPr>
            <p:spPr>
              <a:xfrm>
                <a:off x="4727947" y="3524082"/>
                <a:ext cx="581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48681D0-9BC3-96C4-26CD-261AC052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47" y="3524082"/>
                <a:ext cx="581917" cy="400110"/>
              </a:xfrm>
              <a:prstGeom prst="rect">
                <a:avLst/>
              </a:prstGeom>
              <a:blipFill>
                <a:blip r:embed="rId5"/>
                <a:stretch>
                  <a:fillRect r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091032-0861-DE85-6237-B1572157B63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336045" y="3724137"/>
            <a:ext cx="391902" cy="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7DB2542-657E-6C75-9715-E12D9E5308C3}"/>
              </a:ext>
            </a:extLst>
          </p:cNvPr>
          <p:cNvSpPr/>
          <p:nvPr/>
        </p:nvSpPr>
        <p:spPr>
          <a:xfrm>
            <a:off x="8188760" y="2861823"/>
            <a:ext cx="796153" cy="172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147F266-5372-CBDE-0DA7-14A375BBFC44}"/>
                  </a:ext>
                </a:extLst>
              </p:cNvPr>
              <p:cNvSpPr txBox="1"/>
              <p:nvPr/>
            </p:nvSpPr>
            <p:spPr>
              <a:xfrm>
                <a:off x="5188241" y="2274256"/>
                <a:ext cx="30475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𝑝𝑟𝑜𝑓𝑖𝑙𝑒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𝑖𝑛𝑓𝑜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𝑚𝑎𝑡𝑖𝑜𝑛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147F266-5372-CBDE-0DA7-14A375BB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41" y="2274256"/>
                <a:ext cx="3047574" cy="400110"/>
              </a:xfrm>
              <a:prstGeom prst="rect">
                <a:avLst/>
              </a:prstGeom>
              <a:blipFill>
                <a:blip r:embed="rId6"/>
                <a:stretch>
                  <a:fillRect l="-800" r="-5400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945C41D2-651B-5CD2-13BB-EC68842462C2}"/>
              </a:ext>
            </a:extLst>
          </p:cNvPr>
          <p:cNvSpPr/>
          <p:nvPr/>
        </p:nvSpPr>
        <p:spPr>
          <a:xfrm>
            <a:off x="5940989" y="2862278"/>
            <a:ext cx="1542077" cy="384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542B312-3D7A-EB27-D90C-D42FAE91521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712028" y="2674366"/>
            <a:ext cx="0" cy="187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80C0802-30EC-5276-1CEF-C9D0905989E1}"/>
                  </a:ext>
                </a:extLst>
              </p:cNvPr>
              <p:cNvSpPr txBox="1"/>
              <p:nvPr/>
            </p:nvSpPr>
            <p:spPr>
              <a:xfrm>
                <a:off x="5655764" y="3524309"/>
                <a:ext cx="21125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𝑐𝑜𝑛𝑐𝑎𝑡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80C0802-30EC-5276-1CEF-C9D090598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764" y="3524309"/>
                <a:ext cx="2112525" cy="400110"/>
              </a:xfrm>
              <a:prstGeom prst="rect">
                <a:avLst/>
              </a:prstGeom>
              <a:blipFill>
                <a:blip r:embed="rId7"/>
                <a:stretch>
                  <a:fillRect r="-2890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9170C0-058F-4ED3-A5C1-A62FAF87323E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309864" y="3724137"/>
            <a:ext cx="345900" cy="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0CE78F2-FB5D-864D-F428-4DFA610EC6E3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6712027" y="3246998"/>
            <a:ext cx="1" cy="27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439571-2397-C102-47FE-63631CFB234F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 flipV="1">
            <a:off x="7768289" y="3724137"/>
            <a:ext cx="420471" cy="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5DE3DFE-2914-D7CF-3BAA-A2D319B62A24}"/>
                  </a:ext>
                </a:extLst>
              </p:cNvPr>
              <p:cNvSpPr txBox="1"/>
              <p:nvPr/>
            </p:nvSpPr>
            <p:spPr>
              <a:xfrm>
                <a:off x="4689812" y="4573853"/>
                <a:ext cx="65818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5DE3DFE-2914-D7CF-3BAA-A2D319B62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812" y="4573853"/>
                <a:ext cx="658186" cy="400110"/>
              </a:xfrm>
              <a:prstGeom prst="rect">
                <a:avLst/>
              </a:prstGeom>
              <a:blipFill>
                <a:blip r:embed="rId8"/>
                <a:stretch>
                  <a:fillRect t="-6061" r="-7407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3B7220F-A831-78C6-88D5-147E86737026}"/>
              </a:ext>
            </a:extLst>
          </p:cNvPr>
          <p:cNvCxnSpPr>
            <a:stCxn id="9" idx="2"/>
            <a:endCxn id="23" idx="1"/>
          </p:cNvCxnSpPr>
          <p:nvPr/>
        </p:nvCxnSpPr>
        <p:spPr>
          <a:xfrm rot="16200000" flipH="1">
            <a:off x="4220389" y="4304485"/>
            <a:ext cx="187002" cy="75184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4C648A4-B07B-3E9A-B704-CA1DAFCDC4BB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V="1">
            <a:off x="5018905" y="3924192"/>
            <a:ext cx="1" cy="649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EA24C8-A7CC-0875-5A73-4F53524658DB}"/>
                  </a:ext>
                </a:extLst>
              </p:cNvPr>
              <p:cNvSpPr txBox="1"/>
              <p:nvPr/>
            </p:nvSpPr>
            <p:spPr>
              <a:xfrm>
                <a:off x="3570478" y="4789297"/>
                <a:ext cx="11574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FEA24C8-A7CC-0875-5A73-4F535246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478" y="4789297"/>
                <a:ext cx="1157469" cy="400110"/>
              </a:xfrm>
              <a:prstGeom prst="rect">
                <a:avLst/>
              </a:prstGeom>
              <a:blipFill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05C47D-C815-6D2C-7B6F-C6142BCE0CAB}"/>
                  </a:ext>
                </a:extLst>
              </p:cNvPr>
              <p:cNvSpPr txBox="1"/>
              <p:nvPr/>
            </p:nvSpPr>
            <p:spPr>
              <a:xfrm>
                <a:off x="9145527" y="4587002"/>
                <a:ext cx="115746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805C47D-C815-6D2C-7B6F-C6142BCE0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527" y="4587002"/>
                <a:ext cx="1157469" cy="400110"/>
              </a:xfrm>
              <a:prstGeom prst="rect">
                <a:avLst/>
              </a:prstGeom>
              <a:blipFill>
                <a:blip r:embed="rId10"/>
                <a:stretch>
                  <a:fillRect t="-606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5F54716-687F-4556-9520-5AD689256744}"/>
                  </a:ext>
                </a:extLst>
              </p:cNvPr>
              <p:cNvSpPr txBox="1"/>
              <p:nvPr/>
            </p:nvSpPr>
            <p:spPr>
              <a:xfrm>
                <a:off x="9433304" y="3524082"/>
                <a:ext cx="581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5F54716-687F-4556-9520-5AD689256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304" y="3524082"/>
                <a:ext cx="581917" cy="400110"/>
              </a:xfrm>
              <a:prstGeom prst="rect">
                <a:avLst/>
              </a:prstGeom>
              <a:blipFill>
                <a:blip r:embed="rId1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EFEDF49-0769-B932-CF74-E16F75F0B7D1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>
            <a:off x="8984913" y="3724137"/>
            <a:ext cx="448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2CC1F756-C708-C54F-0D7D-4DEEF4DFEAE0}"/>
              </a:ext>
            </a:extLst>
          </p:cNvPr>
          <p:cNvCxnSpPr>
            <a:cxnSpLocks/>
            <a:stCxn id="15" idx="2"/>
            <a:endCxn id="27" idx="1"/>
          </p:cNvCxnSpPr>
          <p:nvPr/>
        </p:nvCxnSpPr>
        <p:spPr>
          <a:xfrm rot="16200000" flipH="1">
            <a:off x="8765879" y="4407409"/>
            <a:ext cx="200606" cy="558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6BE48F6-386C-D5A3-33F8-37AF6871D56A}"/>
                  </a:ext>
                </a:extLst>
              </p:cNvPr>
              <p:cNvSpPr txBox="1"/>
              <p:nvPr/>
            </p:nvSpPr>
            <p:spPr>
              <a:xfrm>
                <a:off x="8235815" y="4792434"/>
                <a:ext cx="11574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6BE48F6-386C-D5A3-33F8-37AF6871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815" y="4792434"/>
                <a:ext cx="1157469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D0A507F-3E1D-6C66-3CA4-40E43EFB157C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9724262" y="3924192"/>
            <a:ext cx="1" cy="662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5B3E037-815C-1736-EEE8-75BE4967F4A4}"/>
                  </a:ext>
                </a:extLst>
              </p:cNvPr>
              <p:cNvSpPr txBox="1"/>
              <p:nvPr/>
            </p:nvSpPr>
            <p:spPr>
              <a:xfrm>
                <a:off x="5114850" y="4815728"/>
                <a:ext cx="2863674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5B3E037-815C-1736-EEE8-75BE4967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850" y="4815728"/>
                <a:ext cx="2863674" cy="9326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0E13107-7B83-9F59-1BD5-9265433445AB}"/>
              </a:ext>
            </a:extLst>
          </p:cNvPr>
          <p:cNvSpPr txBox="1"/>
          <p:nvPr/>
        </p:nvSpPr>
        <p:spPr>
          <a:xfrm>
            <a:off x="301658" y="1216259"/>
            <a:ext cx="310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7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F693F5-46F7-5CC1-82A4-36ED3FBE53C5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17EE7E-8C2A-DBF3-8FD9-72C2F8BDCA40}"/>
              </a:ext>
            </a:extLst>
          </p:cNvPr>
          <p:cNvSpPr txBox="1"/>
          <p:nvPr/>
        </p:nvSpPr>
        <p:spPr>
          <a:xfrm>
            <a:off x="301658" y="1006768"/>
            <a:ext cx="11605862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Friedkin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E, Johnsen E C. Social influence and opinions[J]. Journal of Mathematical Sociology, 1990, 15(3-4): 193-206.</a:t>
            </a:r>
          </a:p>
          <a:p>
            <a:pPr marL="342900" indent="-342900" algn="just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Q, Kou G, Zhang H, et al. Opinion dynamics in finance and business: a literature review and research opportunities[J]. Financial Innovation, 2020, 6(1): 1-22.</a:t>
            </a:r>
          </a:p>
          <a:p>
            <a:pPr marL="342900" indent="-342900" algn="just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Weisbuch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Deffuant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Amblard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F, et al. Meet, discuss, and segregate![J]. Complexity, 2002, 7(3): 55-63.</a:t>
            </a:r>
          </a:p>
          <a:p>
            <a:pPr marL="342900" indent="-342900" algn="just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Hegselmann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Krause U. Opinion dynamics and bounded confidence models, analysis, and simulation[J]. Journal of artificial societies and social simulation, 2002, 5(3).</a:t>
            </a:r>
          </a:p>
          <a:p>
            <a:pPr marL="342900" indent="-342900" algn="just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DeGroot M H. Reaching a consensus[J]. Journal of the American Statistical association, 1974, 69(345): 118-121.</a:t>
            </a:r>
          </a:p>
        </p:txBody>
      </p:sp>
    </p:spTree>
    <p:extLst>
      <p:ext uri="{BB962C8B-B14F-4D97-AF65-F5344CB8AC3E}">
        <p14:creationId xmlns:p14="http://schemas.microsoft.com/office/powerpoint/2010/main" val="70284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9" y="285285"/>
            <a:ext cx="2121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731C5-75DF-092D-3B0E-65C414F5E1BE}"/>
              </a:ext>
            </a:extLst>
          </p:cNvPr>
          <p:cNvSpPr txBox="1"/>
          <p:nvPr/>
        </p:nvSpPr>
        <p:spPr>
          <a:xfrm>
            <a:off x="301659" y="870060"/>
            <a:ext cx="11588682" cy="573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Why research the problem of opinion dynamics?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Methodology: Traditional models to research opinion dynamics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Opinion Dynamics and Bounded Confidence Models, Analysis, and 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Meet, Discuss, and Segregate!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Thinking: The relation between GNN and opinion dynamics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Discussion: Several challenges for opinion dynamics,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 for 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305994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9" y="285285"/>
            <a:ext cx="2714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731C5-75DF-092D-3B0E-65C414F5E1BE}"/>
              </a:ext>
            </a:extLst>
          </p:cNvPr>
          <p:cNvSpPr txBox="1"/>
          <p:nvPr/>
        </p:nvSpPr>
        <p:spPr>
          <a:xfrm>
            <a:off x="301659" y="870060"/>
            <a:ext cx="11463621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last decades,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series of opinion dynamics models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different opinion evolution rules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have been proposed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such as: DeGroot model, FJ model, Time Variant model, Bounded Confidence model, DW model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Traditional models are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mainly used for theoretical analysis of the evolution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opinions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between agents but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cannot restore the evolution process of opinions between agents in real scenarios well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the development of the Internet, more and more people tend to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share their opinions on social network platforms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obtain the opinions of other agents at the same time.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e-commerce platform——online shopping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Social media platform——share opinions and ideas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Knowledge crowdsourcing platform——acquire knowledge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However, sometimes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dissemination of opinion will have a certain impact on public opinion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so it is meaningful to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propose a new method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for studying the dissemination mechanism of opinion among users.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C4B4CA-C7A6-8372-651F-0DE9928E7E3C}"/>
              </a:ext>
            </a:extLst>
          </p:cNvPr>
          <p:cNvSpPr txBox="1"/>
          <p:nvPr/>
        </p:nvSpPr>
        <p:spPr>
          <a:xfrm>
            <a:off x="7528560" y="4368800"/>
            <a:ext cx="10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Data!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7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9" y="285285"/>
            <a:ext cx="2121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731C5-75DF-092D-3B0E-65C414F5E1BE}"/>
              </a:ext>
            </a:extLst>
          </p:cNvPr>
          <p:cNvSpPr txBox="1"/>
          <p:nvPr/>
        </p:nvSpPr>
        <p:spPr>
          <a:xfrm>
            <a:off x="301659" y="870060"/>
            <a:ext cx="11588682" cy="573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Background: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Why research the problem of opinion dynamics?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Methodology: Traditional models to research opinion dynamics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Opinion Dynamics and Bounded Confidence Models, Analysis, and 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Meet, Discuss, and Segregate!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Thinking: The connection between GNN and opinion dynamics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Discussion: Several challenges for opinion dynamics,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 for 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77291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8" y="285285"/>
            <a:ext cx="4232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Notations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8731C5-75DF-092D-3B0E-65C414F5E1BE}"/>
                  </a:ext>
                </a:extLst>
              </p:cNvPr>
              <p:cNvSpPr txBox="1"/>
              <p:nvPr/>
            </p:nvSpPr>
            <p:spPr>
              <a:xfrm>
                <a:off x="301658" y="870060"/>
                <a:ext cx="11481847" cy="523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be the number of agents in the group under consideration. 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Think of time as a number or rounds or of periods, that is a as discrete time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={0, 1, 2,…}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Denote the agent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opinion at time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The vector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in  n-dimensional space represents the opinion profile at time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Denote the weight between agent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and agent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≥0,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Denote the weight matrix by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8731C5-75DF-092D-3B0E-65C414F5E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870060"/>
                <a:ext cx="11481847" cy="5234703"/>
              </a:xfrm>
              <a:prstGeom prst="rect">
                <a:avLst/>
              </a:prstGeom>
              <a:blipFill>
                <a:blip r:embed="rId3"/>
                <a:stretch>
                  <a:fillRect l="-690" r="-796" b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3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8" y="285285"/>
            <a:ext cx="480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and Results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731C5-75DF-092D-3B0E-65C414F5E1BE}"/>
              </a:ext>
            </a:extLst>
          </p:cNvPr>
          <p:cNvSpPr txBox="1"/>
          <p:nvPr/>
        </p:nvSpPr>
        <p:spPr>
          <a:xfrm>
            <a:off x="301658" y="976059"/>
            <a:ext cx="114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DeGroot 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A6180E-4E25-5DF3-4006-D3E4A4D8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84" y="2184831"/>
            <a:ext cx="5884232" cy="498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CD4FA-7099-3E12-2CC6-2E30E1A85BF0}"/>
                  </a:ext>
                </a:extLst>
              </p:cNvPr>
              <p:cNvSpPr txBox="1"/>
              <p:nvPr/>
            </p:nvSpPr>
            <p:spPr>
              <a:xfrm>
                <a:off x="301659" y="2816849"/>
                <a:ext cx="11151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马尔可夫过程具有收敛性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，所以随着时间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的推移，每个个体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的观点将会收敛到某个特定的值。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(0)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CD4FA-7099-3E12-2CC6-2E30E1A8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9" y="2816849"/>
                <a:ext cx="11151909" cy="369332"/>
              </a:xfrm>
              <a:prstGeom prst="rect">
                <a:avLst/>
              </a:prstGeom>
              <a:blipFill>
                <a:blip r:embed="rId3"/>
                <a:stretch>
                  <a:fillRect l="-437" t="-8197" r="-1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FB6F038-3F0D-68AD-4E8B-B286B0CE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412" y="1544117"/>
            <a:ext cx="8363295" cy="498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C8F5AE-EFE7-CB86-F654-CAB91D52FE11}"/>
                  </a:ext>
                </a:extLst>
              </p:cNvPr>
              <p:cNvSpPr txBox="1"/>
              <p:nvPr/>
            </p:nvSpPr>
            <p:spPr>
              <a:xfrm>
                <a:off x="301658" y="3302460"/>
                <a:ext cx="11547835" cy="15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Results 1: On consensus: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consensus will be approached for every initial opinion profile if and only if finally for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big enough any two agents put jointly a positive weight on a third one</a:t>
                </a:r>
                <a:endPara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Result 2: On opinion fragmentation: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any given initial profile the opinion dynamics approaches a stable opinion pattern if and only if the subgroups of essential agents are all primitive.</a:t>
                </a:r>
                <a:endPara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C8F5AE-EFE7-CB86-F654-CAB91D52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3302460"/>
                <a:ext cx="11547835" cy="1575881"/>
              </a:xfrm>
              <a:prstGeom prst="rect">
                <a:avLst/>
              </a:prstGeom>
              <a:blipFill>
                <a:blip r:embed="rId5"/>
                <a:stretch>
                  <a:fillRect l="-528" t="-2326" r="-528" b="-6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6D4901AE-D789-0931-C41A-C42D5E75A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283" y="5148508"/>
            <a:ext cx="2575947" cy="17094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5DAB49A-5A69-DC64-C4C3-3D66E0214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277" y="5108662"/>
            <a:ext cx="2575947" cy="17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0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215F035-7026-E69D-E264-31EB1F7B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65" y="2089493"/>
            <a:ext cx="8363295" cy="6087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8" y="285285"/>
            <a:ext cx="480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and Results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686298A-E8CC-4347-11E1-D8F5D88A1ED2}"/>
                  </a:ext>
                </a:extLst>
              </p:cNvPr>
              <p:cNvSpPr txBox="1"/>
              <p:nvPr/>
            </p:nvSpPr>
            <p:spPr>
              <a:xfrm>
                <a:off x="301658" y="1236467"/>
                <a:ext cx="11151910" cy="96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假设个体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以一定的程度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坚持最初的观点，那么其观点受其他个体影响的程度为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DeGroot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模型将改为如下形式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686298A-E8CC-4347-11E1-D8F5D88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1236467"/>
                <a:ext cx="11151910" cy="961289"/>
              </a:xfrm>
              <a:prstGeom prst="rect">
                <a:avLst/>
              </a:prstGeom>
              <a:blipFill>
                <a:blip r:embed="rId3"/>
                <a:stretch>
                  <a:fillRect l="-546" r="-546"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64C4466D-2A2F-748A-A85A-46844F3D8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002" y="2637336"/>
            <a:ext cx="7004633" cy="6000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F7D1AC-CAC9-CE2F-47C3-89D9EB2D0655}"/>
              </a:ext>
            </a:extLst>
          </p:cNvPr>
          <p:cNvSpPr txBox="1"/>
          <p:nvPr/>
        </p:nvSpPr>
        <p:spPr>
          <a:xfrm>
            <a:off x="301658" y="87006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Friedkin and Johnsen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21674E-E551-C9C7-CA4D-06255DA3B0E1}"/>
              </a:ext>
            </a:extLst>
          </p:cNvPr>
          <p:cNvSpPr txBox="1"/>
          <p:nvPr/>
        </p:nvSpPr>
        <p:spPr>
          <a:xfrm>
            <a:off x="301658" y="3166739"/>
            <a:ext cx="11651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3: On consensus or On opinion fragmentation with positive degrees: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above stable pattern represents a consensus if and only if there prevails already a consensus among all agents with positive degree. 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E479180-9EAD-661E-2F81-0C38AA80D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63" y="4103736"/>
            <a:ext cx="5182676" cy="14215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84461E7-FF36-CB45-B4CF-C1EC1B5E8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57" y="5525334"/>
            <a:ext cx="6484355" cy="1131178"/>
          </a:xfrm>
          <a:prstGeom prst="rect">
            <a:avLst/>
          </a:prstGeom>
        </p:spPr>
      </p:pic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09D73B74-62C2-DA13-D06B-410400820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0678" y="3760805"/>
            <a:ext cx="2778973" cy="30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0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and Results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731C5-75DF-092D-3B0E-65C414F5E1BE}"/>
              </a:ext>
            </a:extLst>
          </p:cNvPr>
          <p:cNvSpPr txBox="1"/>
          <p:nvPr/>
        </p:nvSpPr>
        <p:spPr>
          <a:xfrm>
            <a:off x="301656" y="941135"/>
            <a:ext cx="1148184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 Variant model (TV)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CD4FA-7099-3E12-2CC6-2E30E1A85BF0}"/>
                  </a:ext>
                </a:extLst>
              </p:cNvPr>
              <p:cNvSpPr txBox="1"/>
              <p:nvPr/>
            </p:nvSpPr>
            <p:spPr>
              <a:xfrm>
                <a:off x="301656" y="2369930"/>
                <a:ext cx="111519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权重矩阵会受到时间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的影响，不再是一个固定的值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ECD4FA-7099-3E12-2CC6-2E30E1A8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6" y="2369930"/>
                <a:ext cx="11151909" cy="400110"/>
              </a:xfrm>
              <a:prstGeom prst="rect">
                <a:avLst/>
              </a:prstGeom>
              <a:blipFill>
                <a:blip r:embed="rId3"/>
                <a:stretch>
                  <a:fillRect l="-546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74A8C591-7F73-F9C5-07C3-710D09D4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777" y="1539925"/>
            <a:ext cx="7374998" cy="6816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4E332A-2C45-57C0-D211-F2D0A9D15B8B}"/>
              </a:ext>
            </a:extLst>
          </p:cNvPr>
          <p:cNvSpPr txBox="1"/>
          <p:nvPr/>
        </p:nvSpPr>
        <p:spPr>
          <a:xfrm>
            <a:off x="301656" y="3060482"/>
            <a:ext cx="11651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 4: One time-variance consensus: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Roughly speaking, the result says that for a consensus the weights </a:t>
            </a: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cannot tend too fast to zero because their sum should be infinite.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F59241-B0CE-39F1-8EBF-FC7EFFA2858C}"/>
                  </a:ext>
                </a:extLst>
              </p:cNvPr>
              <p:cNvSpPr txBox="1"/>
              <p:nvPr/>
            </p:nvSpPr>
            <p:spPr>
              <a:xfrm>
                <a:off x="615100" y="4126431"/>
                <a:ext cx="4362252" cy="770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Case1: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1−1/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F59241-B0CE-39F1-8EBF-FC7EFFA28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00" y="4126431"/>
                <a:ext cx="4362252" cy="770404"/>
              </a:xfrm>
              <a:prstGeom prst="rect">
                <a:avLst/>
              </a:prstGeom>
              <a:blipFill>
                <a:blip r:embed="rId5"/>
                <a:stretch>
                  <a:fillRect l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0C2D231-EEC2-9879-0B3A-0141E50FC6CA}"/>
                  </a:ext>
                </a:extLst>
              </p:cNvPr>
              <p:cNvSpPr txBox="1"/>
              <p:nvPr/>
            </p:nvSpPr>
            <p:spPr>
              <a:xfrm>
                <a:off x="615099" y="5289828"/>
                <a:ext cx="4362253" cy="770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Case2: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1−1/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0C2D231-EEC2-9879-0B3A-0141E50F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99" y="5289828"/>
                <a:ext cx="4362253" cy="770404"/>
              </a:xfrm>
              <a:prstGeom prst="rect">
                <a:avLst/>
              </a:prstGeom>
              <a:blipFill>
                <a:blip r:embed="rId6"/>
                <a:stretch>
                  <a:fillRect l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4982C6-8128-3A47-2AD4-76E8F260BE60}"/>
                  </a:ext>
                </a:extLst>
              </p:cNvPr>
              <p:cNvSpPr txBox="1"/>
              <p:nvPr/>
            </p:nvSpPr>
            <p:spPr>
              <a:xfrm>
                <a:off x="5736207" y="4309420"/>
                <a:ext cx="4680412" cy="573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4982C6-8128-3A47-2AD4-76E8F260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207" y="4309420"/>
                <a:ext cx="4680412" cy="573042"/>
              </a:xfrm>
              <a:prstGeom prst="rect">
                <a:avLst/>
              </a:prstGeom>
              <a:blipFill>
                <a:blip r:embed="rId7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3D75E-7561-0603-66FB-9D505D0978D3}"/>
                  </a:ext>
                </a:extLst>
              </p:cNvPr>
              <p:cNvSpPr txBox="1"/>
              <p:nvPr/>
            </p:nvSpPr>
            <p:spPr>
              <a:xfrm>
                <a:off x="5877610" y="5318075"/>
                <a:ext cx="6047296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(0)]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3D75E-7561-0603-66FB-9D505D097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610" y="5318075"/>
                <a:ext cx="6047296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42A2068-5FAC-62D7-AD95-763DCD2D3F5F}"/>
              </a:ext>
            </a:extLst>
          </p:cNvPr>
          <p:cNvSpPr txBox="1"/>
          <p:nvPr/>
        </p:nvSpPr>
        <p:spPr>
          <a:xfrm>
            <a:off x="10136956" y="3823016"/>
            <a:ext cx="1316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consensus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C1CE3D3-7A51-3EB5-1979-BDA0BF1BF63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331777" y="4223126"/>
            <a:ext cx="463484" cy="27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8F743D3-022F-FB02-ACFE-6B787B8799AF}"/>
              </a:ext>
            </a:extLst>
          </p:cNvPr>
          <p:cNvSpPr txBox="1"/>
          <p:nvPr/>
        </p:nvSpPr>
        <p:spPr>
          <a:xfrm>
            <a:off x="10136955" y="4940932"/>
            <a:ext cx="164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fragmentation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87CF42-2181-8D04-0366-8D1A6B66A2A6}"/>
              </a:ext>
            </a:extLst>
          </p:cNvPr>
          <p:cNvCxnSpPr>
            <a:stCxn id="29" idx="2"/>
          </p:cNvCxnSpPr>
          <p:nvPr/>
        </p:nvCxnSpPr>
        <p:spPr>
          <a:xfrm flipH="1">
            <a:off x="10416618" y="5310264"/>
            <a:ext cx="543611" cy="25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3746DE-62E9-430B-6C72-A2E4B664C37C}"/>
                  </a:ext>
                </a:extLst>
              </p:cNvPr>
              <p:cNvSpPr txBox="1"/>
              <p:nvPr/>
            </p:nvSpPr>
            <p:spPr>
              <a:xfrm>
                <a:off x="4739748" y="3714280"/>
                <a:ext cx="1560528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000" b="1" dirty="0">
                    <a:solidFill>
                      <a:schemeClr val="accent1"/>
                    </a:solidFill>
                  </a:rPr>
                  <a:t> 发散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33746DE-62E9-430B-6C72-A2E4B664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48" y="3714280"/>
                <a:ext cx="1560528" cy="536942"/>
              </a:xfrm>
              <a:prstGeom prst="rect">
                <a:avLst/>
              </a:prstGeom>
              <a:blipFill>
                <a:blip r:embed="rId9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1D96399-199B-BC17-4836-3D8143B3F89E}"/>
                  </a:ext>
                </a:extLst>
              </p:cNvPr>
              <p:cNvSpPr txBox="1"/>
              <p:nvPr/>
            </p:nvSpPr>
            <p:spPr>
              <a:xfrm>
                <a:off x="4739748" y="4940660"/>
                <a:ext cx="1560528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sz="2000" b="1" dirty="0">
                    <a:solidFill>
                      <a:schemeClr val="accent1"/>
                    </a:solidFill>
                  </a:rPr>
                  <a:t> 收敛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1D96399-199B-BC17-4836-3D8143B3F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48" y="4940660"/>
                <a:ext cx="1560528" cy="536942"/>
              </a:xfrm>
              <a:prstGeom prst="rect">
                <a:avLst/>
              </a:prstGeom>
              <a:blipFill>
                <a:blip r:embed="rId10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2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8ADCA-C6C9-949D-60B5-E9E5045BA512}"/>
              </a:ext>
            </a:extLst>
          </p:cNvPr>
          <p:cNvSpPr txBox="1"/>
          <p:nvPr/>
        </p:nvSpPr>
        <p:spPr>
          <a:xfrm>
            <a:off x="301658" y="285285"/>
            <a:ext cx="4524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and Results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16083A-077F-A851-C49F-A968123BEAF0}"/>
              </a:ext>
            </a:extLst>
          </p:cNvPr>
          <p:cNvSpPr txBox="1"/>
          <p:nvPr/>
        </p:nvSpPr>
        <p:spPr>
          <a:xfrm>
            <a:off x="301658" y="870060"/>
            <a:ext cx="1148184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Bounded Confidence model (BC)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0B10C1-51F1-5430-D709-1DD4EDC3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21" y="1362681"/>
            <a:ext cx="7161557" cy="730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25E4E29-CACD-647C-435B-CFFEA5F7C305}"/>
                  </a:ext>
                </a:extLst>
              </p:cNvPr>
              <p:cNvSpPr txBox="1"/>
              <p:nvPr/>
            </p:nvSpPr>
            <p:spPr>
              <a:xfrm>
                <a:off x="301658" y="2092795"/>
                <a:ext cx="69946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表示所有和个体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的观点差异小于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的个体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的集合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25E4E29-CACD-647C-435B-CFFEA5F7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2092795"/>
                <a:ext cx="6994688" cy="400110"/>
              </a:xfrm>
              <a:prstGeom prst="rect">
                <a:avLst/>
              </a:prstGeom>
              <a:blipFill>
                <a:blip r:embed="rId4"/>
                <a:stretch>
                  <a:fillRect l="-87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7BB0DD75-41EB-2D7D-478E-43026D430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21" y="2506111"/>
            <a:ext cx="5917054" cy="733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61A9E60-9BF2-E04B-515D-8B3E6E978ED0}"/>
                  </a:ext>
                </a:extLst>
              </p:cNvPr>
              <p:cNvSpPr txBox="1"/>
              <p:nvPr/>
            </p:nvSpPr>
            <p:spPr>
              <a:xfrm>
                <a:off x="301658" y="3163577"/>
                <a:ext cx="69946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假设集合中的个体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的观点对个体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的影响相同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61A9E60-9BF2-E04B-515D-8B3E6E978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3163577"/>
                <a:ext cx="6994688" cy="400110"/>
              </a:xfrm>
              <a:prstGeom prst="rect">
                <a:avLst/>
              </a:prstGeom>
              <a:blipFill>
                <a:blip r:embed="rId6"/>
                <a:stretch>
                  <a:fillRect l="-871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F9CFAFD-A511-4EB5-8875-8598BDAC7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145" y="784854"/>
            <a:ext cx="3436918" cy="426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10E1EE-B81F-6F1C-7E36-D903407A472E}"/>
                  </a:ext>
                </a:extLst>
              </p:cNvPr>
              <p:cNvSpPr txBox="1"/>
              <p:nvPr/>
            </p:nvSpPr>
            <p:spPr>
              <a:xfrm>
                <a:off x="301658" y="3650458"/>
                <a:ext cx="1128388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Result 5: On consensus for bounded confidence</a:t>
                </a:r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a given initial opinion profile, For any two agents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there exists a third one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such that a chain of confidence leads from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as well as from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In this case, the consensus is reached in finite time. </a:t>
                </a:r>
                <a:endPara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B10E1EE-B81F-6F1C-7E36-D903407A4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3650458"/>
                <a:ext cx="11283884" cy="1015663"/>
              </a:xfrm>
              <a:prstGeom prst="rect">
                <a:avLst/>
              </a:prstGeom>
              <a:blipFill>
                <a:blip r:embed="rId8"/>
                <a:stretch>
                  <a:fillRect l="-540" t="-3614" r="-540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353E59-3244-DA05-5D1E-3E9A04055A30}"/>
                  </a:ext>
                </a:extLst>
              </p:cNvPr>
              <p:cNvSpPr txBox="1"/>
              <p:nvPr/>
            </p:nvSpPr>
            <p:spPr>
              <a:xfrm>
                <a:off x="301657" y="4892716"/>
                <a:ext cx="11481847" cy="1042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Result 6: On opinion fragmentation for bounded confidence</a:t>
                </a:r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any given initial profile there exists a finite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 a division of all agents into maximal subgroups such that within each of the subgroups there holds a consensus for all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353E59-3244-DA05-5D1E-3E9A04055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7" y="4892716"/>
                <a:ext cx="11481847" cy="1042017"/>
              </a:xfrm>
              <a:prstGeom prst="rect">
                <a:avLst/>
              </a:prstGeom>
              <a:blipFill>
                <a:blip r:embed="rId9"/>
                <a:stretch>
                  <a:fillRect l="-531" t="-3509" r="-531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10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8170</TotalTime>
  <Words>1842</Words>
  <Application>Microsoft Office PowerPoint</Application>
  <PresentationFormat>宽屏</PresentationFormat>
  <Paragraphs>159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A5028</dc:creator>
  <cp:lastModifiedBy>A5028</cp:lastModifiedBy>
  <cp:revision>44</cp:revision>
  <dcterms:created xsi:type="dcterms:W3CDTF">2022-12-27T05:45:15Z</dcterms:created>
  <dcterms:modified xsi:type="dcterms:W3CDTF">2023-01-03T10:06:09Z</dcterms:modified>
</cp:coreProperties>
</file>