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0" r:id="rId2"/>
    <p:sldId id="267" r:id="rId3"/>
    <p:sldId id="287" r:id="rId4"/>
    <p:sldId id="279" r:id="rId5"/>
    <p:sldId id="269" r:id="rId6"/>
    <p:sldId id="289" r:id="rId7"/>
    <p:sldId id="296" r:id="rId8"/>
    <p:sldId id="280" r:id="rId9"/>
    <p:sldId id="283" r:id="rId10"/>
    <p:sldId id="294" r:id="rId11"/>
    <p:sldId id="290" r:id="rId12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7188"/>
    <a:srgbClr val="8FA4B7"/>
    <a:srgbClr val="FFD70D"/>
    <a:srgbClr val="FFDA25"/>
    <a:srgbClr val="A6A6A6"/>
    <a:srgbClr val="FECAB2"/>
    <a:srgbClr val="FFC8B3"/>
    <a:srgbClr val="374552"/>
    <a:srgbClr val="984C9E"/>
    <a:srgbClr val="36B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62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114B6-6EDC-447E-B20D-8184C0EC2F95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DF707-8859-4E0D-9A22-DA180B778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203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DF707-8859-4E0D-9A22-DA180B778DC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652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225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553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554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151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9493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8939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352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79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103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273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856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B143D-C435-4951-B49A-F9FD94B99A55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31F87-751E-4A30-9A27-4BFECAB65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980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2504770" y="1622960"/>
            <a:ext cx="4134465" cy="769441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 sz="4400" dirty="0">
                <a:solidFill>
                  <a:srgbClr val="3745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波士顿房价预测</a:t>
            </a:r>
          </a:p>
        </p:txBody>
      </p:sp>
      <p:sp>
        <p:nvSpPr>
          <p:cNvPr id="74" name="TextBox 12"/>
          <p:cNvSpPr txBox="1"/>
          <p:nvPr/>
        </p:nvSpPr>
        <p:spPr>
          <a:xfrm>
            <a:off x="2592645" y="2372546"/>
            <a:ext cx="398938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>
                <a:solidFill>
                  <a:srgbClr val="7D7876"/>
                </a:solidFill>
                <a:latin typeface="HandelGotDLig" pitchFamily="34" charset="0"/>
                <a:ea typeface="汉真广标" pitchFamily="49" charset="-122"/>
              </a:rPr>
              <a:t>数据仓库与知识发现实验</a:t>
            </a:r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8ACCCB30-9530-42D4-B53D-46AFE8D72478}"/>
              </a:ext>
            </a:extLst>
          </p:cNvPr>
          <p:cNvGrpSpPr/>
          <p:nvPr/>
        </p:nvGrpSpPr>
        <p:grpSpPr>
          <a:xfrm>
            <a:off x="1641872" y="4103688"/>
            <a:ext cx="6481763" cy="959644"/>
            <a:chOff x="1312863" y="187325"/>
            <a:chExt cx="8642350" cy="1279525"/>
          </a:xfrm>
          <a:solidFill>
            <a:srgbClr val="8FA4B7">
              <a:alpha val="42000"/>
            </a:srgbClr>
          </a:solidFill>
        </p:grpSpPr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194DABD8-A4E2-4D3E-B236-0CC9006F0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2863" y="307975"/>
              <a:ext cx="2224088" cy="1158875"/>
            </a:xfrm>
            <a:custGeom>
              <a:avLst/>
              <a:gdLst>
                <a:gd name="T0" fmla="*/ 0 w 524"/>
                <a:gd name="T1" fmla="*/ 164 h 271"/>
                <a:gd name="T2" fmla="*/ 256 w 524"/>
                <a:gd name="T3" fmla="*/ 28 h 271"/>
                <a:gd name="T4" fmla="*/ 524 w 524"/>
                <a:gd name="T5" fmla="*/ 104 h 271"/>
                <a:gd name="T6" fmla="*/ 244 w 524"/>
                <a:gd name="T7" fmla="*/ 244 h 271"/>
                <a:gd name="T8" fmla="*/ 0 w 524"/>
                <a:gd name="T9" fmla="*/ 16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71">
                  <a:moveTo>
                    <a:pt x="0" y="164"/>
                  </a:moveTo>
                  <a:cubicBezTo>
                    <a:pt x="80" y="116"/>
                    <a:pt x="164" y="60"/>
                    <a:pt x="256" y="28"/>
                  </a:cubicBezTo>
                  <a:cubicBezTo>
                    <a:pt x="312" y="8"/>
                    <a:pt x="404" y="0"/>
                    <a:pt x="524" y="104"/>
                  </a:cubicBezTo>
                  <a:cubicBezTo>
                    <a:pt x="524" y="104"/>
                    <a:pt x="372" y="216"/>
                    <a:pt x="244" y="244"/>
                  </a:cubicBezTo>
                  <a:cubicBezTo>
                    <a:pt x="120" y="271"/>
                    <a:pt x="28" y="196"/>
                    <a:pt x="0" y="16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5A54A1AD-4A06-4424-8577-FD51DDA2AE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7613" y="307975"/>
              <a:ext cx="1933575" cy="1125538"/>
            </a:xfrm>
            <a:custGeom>
              <a:avLst/>
              <a:gdLst>
                <a:gd name="T0" fmla="*/ 0 w 456"/>
                <a:gd name="T1" fmla="*/ 104 h 263"/>
                <a:gd name="T2" fmla="*/ 256 w 456"/>
                <a:gd name="T3" fmla="*/ 32 h 263"/>
                <a:gd name="T4" fmla="*/ 456 w 456"/>
                <a:gd name="T5" fmla="*/ 188 h 263"/>
                <a:gd name="T6" fmla="*/ 272 w 456"/>
                <a:gd name="T7" fmla="*/ 263 h 263"/>
                <a:gd name="T8" fmla="*/ 0 w 456"/>
                <a:gd name="T9" fmla="*/ 10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263">
                  <a:moveTo>
                    <a:pt x="0" y="104"/>
                  </a:moveTo>
                  <a:cubicBezTo>
                    <a:pt x="0" y="104"/>
                    <a:pt x="160" y="0"/>
                    <a:pt x="256" y="32"/>
                  </a:cubicBezTo>
                  <a:cubicBezTo>
                    <a:pt x="352" y="64"/>
                    <a:pt x="436" y="168"/>
                    <a:pt x="456" y="188"/>
                  </a:cubicBezTo>
                  <a:cubicBezTo>
                    <a:pt x="456" y="188"/>
                    <a:pt x="364" y="263"/>
                    <a:pt x="272" y="263"/>
                  </a:cubicBezTo>
                  <a:cubicBezTo>
                    <a:pt x="188" y="263"/>
                    <a:pt x="56" y="152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48992316-171D-4D81-9677-C7BEB41DF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8513" y="855663"/>
              <a:ext cx="1103313" cy="527050"/>
            </a:xfrm>
            <a:custGeom>
              <a:avLst/>
              <a:gdLst>
                <a:gd name="T0" fmla="*/ 0 w 260"/>
                <a:gd name="T1" fmla="*/ 68 h 123"/>
                <a:gd name="T2" fmla="*/ 156 w 260"/>
                <a:gd name="T3" fmla="*/ 0 h 123"/>
                <a:gd name="T4" fmla="*/ 260 w 260"/>
                <a:gd name="T5" fmla="*/ 40 h 123"/>
                <a:gd name="T6" fmla="*/ 136 w 260"/>
                <a:gd name="T7" fmla="*/ 104 h 123"/>
                <a:gd name="T8" fmla="*/ 0 w 260"/>
                <a:gd name="T9" fmla="*/ 6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123">
                  <a:moveTo>
                    <a:pt x="0" y="68"/>
                  </a:moveTo>
                  <a:cubicBezTo>
                    <a:pt x="0" y="68"/>
                    <a:pt x="80" y="0"/>
                    <a:pt x="156" y="0"/>
                  </a:cubicBezTo>
                  <a:cubicBezTo>
                    <a:pt x="232" y="4"/>
                    <a:pt x="248" y="36"/>
                    <a:pt x="260" y="40"/>
                  </a:cubicBezTo>
                  <a:cubicBezTo>
                    <a:pt x="260" y="40"/>
                    <a:pt x="204" y="88"/>
                    <a:pt x="136" y="104"/>
                  </a:cubicBezTo>
                  <a:cubicBezTo>
                    <a:pt x="68" y="123"/>
                    <a:pt x="16" y="84"/>
                    <a:pt x="0" y="68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B322E208-0823-4C5F-A3F6-322BEC714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4225" y="563563"/>
              <a:ext cx="1123950" cy="685800"/>
            </a:xfrm>
            <a:custGeom>
              <a:avLst/>
              <a:gdLst>
                <a:gd name="T0" fmla="*/ 0 w 265"/>
                <a:gd name="T1" fmla="*/ 104 h 160"/>
                <a:gd name="T2" fmla="*/ 133 w 265"/>
                <a:gd name="T3" fmla="*/ 20 h 160"/>
                <a:gd name="T4" fmla="*/ 265 w 265"/>
                <a:gd name="T5" fmla="*/ 20 h 160"/>
                <a:gd name="T6" fmla="*/ 149 w 265"/>
                <a:gd name="T7" fmla="*/ 144 h 160"/>
                <a:gd name="T8" fmla="*/ 0 w 265"/>
                <a:gd name="T9" fmla="*/ 10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60">
                  <a:moveTo>
                    <a:pt x="0" y="104"/>
                  </a:moveTo>
                  <a:cubicBezTo>
                    <a:pt x="0" y="104"/>
                    <a:pt x="81" y="40"/>
                    <a:pt x="133" y="20"/>
                  </a:cubicBezTo>
                  <a:cubicBezTo>
                    <a:pt x="173" y="4"/>
                    <a:pt x="221" y="0"/>
                    <a:pt x="265" y="20"/>
                  </a:cubicBezTo>
                  <a:cubicBezTo>
                    <a:pt x="265" y="20"/>
                    <a:pt x="209" y="128"/>
                    <a:pt x="149" y="144"/>
                  </a:cubicBezTo>
                  <a:cubicBezTo>
                    <a:pt x="85" y="160"/>
                    <a:pt x="0" y="104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8FDAFA18-8310-4586-B2D6-8DFA9236F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0575" y="187325"/>
              <a:ext cx="1544638" cy="1044575"/>
            </a:xfrm>
            <a:custGeom>
              <a:avLst/>
              <a:gdLst>
                <a:gd name="T0" fmla="*/ 0 w 364"/>
                <a:gd name="T1" fmla="*/ 96 h 244"/>
                <a:gd name="T2" fmla="*/ 116 w 364"/>
                <a:gd name="T3" fmla="*/ 24 h 244"/>
                <a:gd name="T4" fmla="*/ 364 w 364"/>
                <a:gd name="T5" fmla="*/ 184 h 244"/>
                <a:gd name="T6" fmla="*/ 256 w 364"/>
                <a:gd name="T7" fmla="*/ 224 h 244"/>
                <a:gd name="T8" fmla="*/ 0 w 364"/>
                <a:gd name="T9" fmla="*/ 9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244">
                  <a:moveTo>
                    <a:pt x="0" y="96"/>
                  </a:moveTo>
                  <a:cubicBezTo>
                    <a:pt x="0" y="96"/>
                    <a:pt x="56" y="0"/>
                    <a:pt x="116" y="24"/>
                  </a:cubicBezTo>
                  <a:cubicBezTo>
                    <a:pt x="144" y="24"/>
                    <a:pt x="336" y="200"/>
                    <a:pt x="364" y="184"/>
                  </a:cubicBezTo>
                  <a:cubicBezTo>
                    <a:pt x="364" y="184"/>
                    <a:pt x="324" y="244"/>
                    <a:pt x="256" y="224"/>
                  </a:cubicBezTo>
                  <a:cubicBezTo>
                    <a:pt x="108" y="184"/>
                    <a:pt x="100" y="144"/>
                    <a:pt x="0" y="96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sp>
        <p:nvSpPr>
          <p:cNvPr id="77" name="任意多边形: 形状 2"/>
          <p:cNvSpPr/>
          <p:nvPr/>
        </p:nvSpPr>
        <p:spPr>
          <a:xfrm>
            <a:off x="26292" y="4130231"/>
            <a:ext cx="9024257" cy="954512"/>
          </a:xfrm>
          <a:custGeom>
            <a:avLst/>
            <a:gdLst>
              <a:gd name="connsiteX0" fmla="*/ 0 w 12032343"/>
              <a:gd name="connsiteY0" fmla="*/ 17481 h 1272682"/>
              <a:gd name="connsiteX1" fmla="*/ 1567543 w 12032343"/>
              <a:gd name="connsiteY1" fmla="*/ 902853 h 1272682"/>
              <a:gd name="connsiteX2" fmla="*/ 3599543 w 12032343"/>
              <a:gd name="connsiteY2" fmla="*/ 90053 h 1272682"/>
              <a:gd name="connsiteX3" fmla="*/ 5646057 w 12032343"/>
              <a:gd name="connsiteY3" fmla="*/ 1265710 h 1272682"/>
              <a:gd name="connsiteX4" fmla="*/ 7300686 w 12032343"/>
              <a:gd name="connsiteY4" fmla="*/ 598053 h 1272682"/>
              <a:gd name="connsiteX5" fmla="*/ 8563429 w 12032343"/>
              <a:gd name="connsiteY5" fmla="*/ 1033481 h 1272682"/>
              <a:gd name="connsiteX6" fmla="*/ 9608457 w 12032343"/>
              <a:gd name="connsiteY6" fmla="*/ 2967 h 1272682"/>
              <a:gd name="connsiteX7" fmla="*/ 10871200 w 12032343"/>
              <a:gd name="connsiteY7" fmla="*/ 699653 h 1272682"/>
              <a:gd name="connsiteX8" fmla="*/ 12032343 w 12032343"/>
              <a:gd name="connsiteY8" fmla="*/ 46510 h 1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32343" h="1272682">
                <a:moveTo>
                  <a:pt x="0" y="17481"/>
                </a:moveTo>
                <a:cubicBezTo>
                  <a:pt x="483809" y="454119"/>
                  <a:pt x="967619" y="890758"/>
                  <a:pt x="1567543" y="902853"/>
                </a:cubicBezTo>
                <a:cubicBezTo>
                  <a:pt x="2167467" y="914948"/>
                  <a:pt x="2919791" y="29577"/>
                  <a:pt x="3599543" y="90053"/>
                </a:cubicBezTo>
                <a:cubicBezTo>
                  <a:pt x="4279295" y="150529"/>
                  <a:pt x="5029200" y="1181043"/>
                  <a:pt x="5646057" y="1265710"/>
                </a:cubicBezTo>
                <a:cubicBezTo>
                  <a:pt x="6262914" y="1350377"/>
                  <a:pt x="6814457" y="636758"/>
                  <a:pt x="7300686" y="598053"/>
                </a:cubicBezTo>
                <a:cubicBezTo>
                  <a:pt x="7786915" y="559348"/>
                  <a:pt x="8178801" y="1132662"/>
                  <a:pt x="8563429" y="1033481"/>
                </a:cubicBezTo>
                <a:cubicBezTo>
                  <a:pt x="8948057" y="934300"/>
                  <a:pt x="9223829" y="58605"/>
                  <a:pt x="9608457" y="2967"/>
                </a:cubicBezTo>
                <a:cubicBezTo>
                  <a:pt x="9993086" y="-52671"/>
                  <a:pt x="10467219" y="692396"/>
                  <a:pt x="10871200" y="699653"/>
                </a:cubicBezTo>
                <a:cubicBezTo>
                  <a:pt x="11275181" y="706910"/>
                  <a:pt x="11831562" y="152948"/>
                  <a:pt x="12032343" y="46510"/>
                </a:cubicBezTo>
              </a:path>
            </a:pathLst>
          </a:custGeom>
          <a:noFill/>
          <a:ln w="19050"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1062390" y="474241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107478" y="4228203"/>
            <a:ext cx="274486" cy="274486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2258478" y="4232918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3452742" y="4591121"/>
            <a:ext cx="104618" cy="10461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4320353" y="4939256"/>
            <a:ext cx="205038" cy="20503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5404956" y="4542788"/>
            <a:ext cx="100420" cy="100420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6386516" y="4805907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7138992" y="4062436"/>
            <a:ext cx="147634" cy="147634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8120828" y="4537624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任意多边形: 形状 4"/>
          <p:cNvSpPr/>
          <p:nvPr/>
        </p:nvSpPr>
        <p:spPr>
          <a:xfrm>
            <a:off x="26291" y="2907280"/>
            <a:ext cx="9128594" cy="2143034"/>
          </a:xfrm>
          <a:custGeom>
            <a:avLst/>
            <a:gdLst>
              <a:gd name="connsiteX0" fmla="*/ 0 w 12424228"/>
              <a:gd name="connsiteY0" fmla="*/ 0 h 2857379"/>
              <a:gd name="connsiteX1" fmla="*/ 2728685 w 12424228"/>
              <a:gd name="connsiteY1" fmla="*/ 2815772 h 2857379"/>
              <a:gd name="connsiteX2" fmla="*/ 5573485 w 12424228"/>
              <a:gd name="connsiteY2" fmla="*/ 1756229 h 2857379"/>
              <a:gd name="connsiteX3" fmla="*/ 7257143 w 12424228"/>
              <a:gd name="connsiteY3" fmla="*/ 2786743 h 2857379"/>
              <a:gd name="connsiteX4" fmla="*/ 8940800 w 12424228"/>
              <a:gd name="connsiteY4" fmla="*/ 1944915 h 2857379"/>
              <a:gd name="connsiteX5" fmla="*/ 10653485 w 12424228"/>
              <a:gd name="connsiteY5" fmla="*/ 2627086 h 2857379"/>
              <a:gd name="connsiteX6" fmla="*/ 11727543 w 12424228"/>
              <a:gd name="connsiteY6" fmla="*/ 1654629 h 2857379"/>
              <a:gd name="connsiteX7" fmla="*/ 12424228 w 12424228"/>
              <a:gd name="connsiteY7" fmla="*/ 1799772 h 285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24228" h="2857379">
                <a:moveTo>
                  <a:pt x="0" y="0"/>
                </a:moveTo>
                <a:cubicBezTo>
                  <a:pt x="899885" y="1261533"/>
                  <a:pt x="1799771" y="2523067"/>
                  <a:pt x="2728685" y="2815772"/>
                </a:cubicBezTo>
                <a:cubicBezTo>
                  <a:pt x="3657599" y="3108477"/>
                  <a:pt x="4818742" y="1761067"/>
                  <a:pt x="5573485" y="1756229"/>
                </a:cubicBezTo>
                <a:cubicBezTo>
                  <a:pt x="6328228" y="1751391"/>
                  <a:pt x="6695924" y="2755295"/>
                  <a:pt x="7257143" y="2786743"/>
                </a:cubicBezTo>
                <a:cubicBezTo>
                  <a:pt x="7818362" y="2818191"/>
                  <a:pt x="8374743" y="1971525"/>
                  <a:pt x="8940800" y="1944915"/>
                </a:cubicBezTo>
                <a:cubicBezTo>
                  <a:pt x="9506857" y="1918306"/>
                  <a:pt x="10189028" y="2675467"/>
                  <a:pt x="10653485" y="2627086"/>
                </a:cubicBezTo>
                <a:cubicBezTo>
                  <a:pt x="11117942" y="2578705"/>
                  <a:pt x="11432419" y="1792515"/>
                  <a:pt x="11727543" y="1654629"/>
                </a:cubicBezTo>
                <a:cubicBezTo>
                  <a:pt x="12022667" y="1516743"/>
                  <a:pt x="12223447" y="1658257"/>
                  <a:pt x="12424228" y="1799772"/>
                </a:cubicBezTo>
              </a:path>
            </a:pathLst>
          </a:custGeom>
          <a:noFill/>
          <a:ln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523478" y="3649926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1423352" y="4590600"/>
            <a:ext cx="274486" cy="274486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4119564" y="4167386"/>
            <a:ext cx="133048" cy="13304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5367415" y="4939256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5883627" y="46652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8942614" y="40866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E313177E-59BA-45B4-A649-116184D482FA}"/>
              </a:ext>
            </a:extLst>
          </p:cNvPr>
          <p:cNvCxnSpPr/>
          <p:nvPr/>
        </p:nvCxnSpPr>
        <p:spPr>
          <a:xfrm>
            <a:off x="1701936" y="1621194"/>
            <a:ext cx="5963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4813C647-C18F-49A4-9F27-02A75536227E}"/>
              </a:ext>
            </a:extLst>
          </p:cNvPr>
          <p:cNvCxnSpPr/>
          <p:nvPr/>
        </p:nvCxnSpPr>
        <p:spPr>
          <a:xfrm>
            <a:off x="1701936" y="2751725"/>
            <a:ext cx="5963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2">
            <a:extLst>
              <a:ext uri="{FF2B5EF4-FFF2-40B4-BE49-F238E27FC236}">
                <a16:creationId xmlns:a16="http://schemas.microsoft.com/office/drawing/2014/main" id="{1C678E3E-97FB-4AF8-9D63-531D17CD3D3F}"/>
              </a:ext>
            </a:extLst>
          </p:cNvPr>
          <p:cNvSpPr txBox="1"/>
          <p:nvPr/>
        </p:nvSpPr>
        <p:spPr>
          <a:xfrm>
            <a:off x="2740115" y="3757142"/>
            <a:ext cx="3989388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7D7876"/>
                </a:solidFill>
                <a:latin typeface="HandelGotDLig" pitchFamily="34" charset="0"/>
                <a:ea typeface="汉真广标" pitchFamily="49" charset="-122"/>
              </a:rPr>
              <a:t>丁凡彧</a:t>
            </a:r>
            <a:endParaRPr lang="en-US" altLang="zh-CN" sz="1200" dirty="0">
              <a:solidFill>
                <a:srgbClr val="7D7876"/>
              </a:solidFill>
              <a:latin typeface="HandelGotDLig" pitchFamily="34" charset="0"/>
              <a:ea typeface="汉真广标" pitchFamily="49" charset="-122"/>
            </a:endParaRPr>
          </a:p>
          <a:p>
            <a:pPr algn="ctr"/>
            <a:r>
              <a:rPr lang="en-US" altLang="zh-CN" sz="1200" dirty="0">
                <a:solidFill>
                  <a:srgbClr val="7D7876"/>
                </a:solidFill>
                <a:latin typeface="HandelGotDLig" pitchFamily="34" charset="0"/>
                <a:ea typeface="汉真广标" pitchFamily="49" charset="-122"/>
              </a:rPr>
              <a:t>2019110863</a:t>
            </a:r>
            <a:endParaRPr lang="zh-CN" altLang="en-US" sz="1200" dirty="0">
              <a:solidFill>
                <a:srgbClr val="7D7876"/>
              </a:solidFill>
              <a:latin typeface="HandelGotDLig" pitchFamily="34" charset="0"/>
              <a:ea typeface="汉真广标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337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9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2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3250"/>
                            </p:stCondLst>
                            <p:childTnLst>
                              <p:par>
                                <p:cTn id="262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4050"/>
                            </p:stCondLst>
                            <p:childTnLst>
                              <p:par>
                                <p:cTn id="2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4550"/>
                            </p:stCondLst>
                            <p:childTnLst>
                              <p:par>
                                <p:cTn id="2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74" grpId="0"/>
      <p:bldP spid="77" grpId="0" animBg="1"/>
      <p:bldP spid="78" grpId="0" animBg="1"/>
      <p:bldP spid="79" grpId="0" animBg="1"/>
      <p:bldP spid="85" grpId="0" animBg="1"/>
      <p:bldP spid="86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2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5330" y="1252739"/>
            <a:ext cx="5087259" cy="3038143"/>
          </a:xfrm>
          <a:prstGeom prst="rect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-15330" y="1217669"/>
            <a:ext cx="9159330" cy="23680"/>
          </a:xfrm>
          <a:prstGeom prst="line">
            <a:avLst/>
          </a:prstGeom>
          <a:ln>
            <a:solidFill>
              <a:srgbClr val="57718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-41725" y="4295488"/>
            <a:ext cx="9185725" cy="0"/>
          </a:xfrm>
          <a:prstGeom prst="line">
            <a:avLst/>
          </a:prstGeom>
          <a:ln>
            <a:solidFill>
              <a:srgbClr val="57718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964624" y="1709940"/>
            <a:ext cx="2905797" cy="2316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+mn-ea"/>
                <a:cs typeface="+mn-ea"/>
              </a:rPr>
              <a:t>环境：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cs typeface="+mn-ea"/>
              </a:rPr>
              <a:t>Windows10+Python 3.7.3</a:t>
            </a:r>
          </a:p>
          <a:p>
            <a:pPr algn="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chemeClr val="bg1"/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+mn-ea"/>
                <a:cs typeface="+mn-ea"/>
              </a:rPr>
              <a:t>数据集格式：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cs typeface="+mn-ea"/>
              </a:rPr>
              <a:t>csv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cs typeface="+mn-ea"/>
              </a:rPr>
              <a:t>文件</a:t>
            </a:r>
            <a:endParaRPr lang="en-US" altLang="zh-CN" sz="1400" dirty="0">
              <a:solidFill>
                <a:schemeClr val="bg1"/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chemeClr val="bg1"/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+mn-ea"/>
                <a:cs typeface="+mn-ea"/>
              </a:rPr>
              <a:t>发布模型：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cs typeface="+mn-ea"/>
              </a:rPr>
              <a:t>SVR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chemeClr val="bg1"/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+mn-ea"/>
                <a:cs typeface="+mn-ea"/>
              </a:rPr>
              <a:t>拟合优度：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cs typeface="+mn-ea"/>
              </a:rPr>
              <a:t>0.8197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5214673" y="2290131"/>
            <a:ext cx="963357" cy="963357"/>
            <a:chOff x="7381679" y="3413269"/>
            <a:chExt cx="1181100" cy="1181100"/>
          </a:xfrm>
        </p:grpSpPr>
        <p:sp>
          <p:nvSpPr>
            <p:cNvPr id="8" name="椭圆 7"/>
            <p:cNvSpPr/>
            <p:nvPr/>
          </p:nvSpPr>
          <p:spPr>
            <a:xfrm>
              <a:off x="7381679" y="3413269"/>
              <a:ext cx="1181100" cy="1181100"/>
            </a:xfrm>
            <a:prstGeom prst="ellipse">
              <a:avLst/>
            </a:prstGeom>
            <a:solidFill>
              <a:srgbClr val="577188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2"/>
                </a:solidFill>
                <a:cs typeface="+mn-ea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703446" y="3689322"/>
              <a:ext cx="617894" cy="628994"/>
            </a:xfrm>
            <a:custGeom>
              <a:avLst/>
              <a:gdLst>
                <a:gd name="T0" fmla="*/ 241 w 667"/>
                <a:gd name="T1" fmla="*/ 15 h 680"/>
                <a:gd name="T2" fmla="*/ 305 w 667"/>
                <a:gd name="T3" fmla="*/ 94 h 680"/>
                <a:gd name="T4" fmla="*/ 360 w 667"/>
                <a:gd name="T5" fmla="*/ 96 h 680"/>
                <a:gd name="T6" fmla="*/ 372 w 667"/>
                <a:gd name="T7" fmla="*/ 108 h 680"/>
                <a:gd name="T8" fmla="*/ 370 w 667"/>
                <a:gd name="T9" fmla="*/ 126 h 680"/>
                <a:gd name="T10" fmla="*/ 353 w 667"/>
                <a:gd name="T11" fmla="*/ 132 h 680"/>
                <a:gd name="T12" fmla="*/ 402 w 667"/>
                <a:gd name="T13" fmla="*/ 189 h 680"/>
                <a:gd name="T14" fmla="*/ 442 w 667"/>
                <a:gd name="T15" fmla="*/ 208 h 680"/>
                <a:gd name="T16" fmla="*/ 434 w 667"/>
                <a:gd name="T17" fmla="*/ 225 h 680"/>
                <a:gd name="T18" fmla="*/ 404 w 667"/>
                <a:gd name="T19" fmla="*/ 227 h 680"/>
                <a:gd name="T20" fmla="*/ 574 w 667"/>
                <a:gd name="T21" fmla="*/ 306 h 680"/>
                <a:gd name="T22" fmla="*/ 646 w 667"/>
                <a:gd name="T23" fmla="*/ 322 h 680"/>
                <a:gd name="T24" fmla="*/ 661 w 667"/>
                <a:gd name="T25" fmla="*/ 352 h 680"/>
                <a:gd name="T26" fmla="*/ 597 w 667"/>
                <a:gd name="T27" fmla="*/ 375 h 680"/>
                <a:gd name="T28" fmla="*/ 404 w 667"/>
                <a:gd name="T29" fmla="*/ 454 h 680"/>
                <a:gd name="T30" fmla="*/ 434 w 667"/>
                <a:gd name="T31" fmla="*/ 456 h 680"/>
                <a:gd name="T32" fmla="*/ 442 w 667"/>
                <a:gd name="T33" fmla="*/ 471 h 680"/>
                <a:gd name="T34" fmla="*/ 402 w 667"/>
                <a:gd name="T35" fmla="*/ 492 h 680"/>
                <a:gd name="T36" fmla="*/ 353 w 667"/>
                <a:gd name="T37" fmla="*/ 547 h 680"/>
                <a:gd name="T38" fmla="*/ 370 w 667"/>
                <a:gd name="T39" fmla="*/ 555 h 680"/>
                <a:gd name="T40" fmla="*/ 372 w 667"/>
                <a:gd name="T41" fmla="*/ 572 h 680"/>
                <a:gd name="T42" fmla="*/ 360 w 667"/>
                <a:gd name="T43" fmla="*/ 585 h 680"/>
                <a:gd name="T44" fmla="*/ 305 w 667"/>
                <a:gd name="T45" fmla="*/ 587 h 680"/>
                <a:gd name="T46" fmla="*/ 241 w 667"/>
                <a:gd name="T47" fmla="*/ 665 h 680"/>
                <a:gd name="T48" fmla="*/ 212 w 667"/>
                <a:gd name="T49" fmla="*/ 680 h 680"/>
                <a:gd name="T50" fmla="*/ 193 w 667"/>
                <a:gd name="T51" fmla="*/ 668 h 680"/>
                <a:gd name="T52" fmla="*/ 192 w 667"/>
                <a:gd name="T53" fmla="*/ 651 h 680"/>
                <a:gd name="T54" fmla="*/ 222 w 667"/>
                <a:gd name="T55" fmla="*/ 598 h 680"/>
                <a:gd name="T56" fmla="*/ 271 w 667"/>
                <a:gd name="T57" fmla="*/ 498 h 680"/>
                <a:gd name="T58" fmla="*/ 309 w 667"/>
                <a:gd name="T59" fmla="*/ 403 h 680"/>
                <a:gd name="T60" fmla="*/ 307 w 667"/>
                <a:gd name="T61" fmla="*/ 382 h 680"/>
                <a:gd name="T62" fmla="*/ 264 w 667"/>
                <a:gd name="T63" fmla="*/ 377 h 680"/>
                <a:gd name="T64" fmla="*/ 108 w 667"/>
                <a:gd name="T65" fmla="*/ 365 h 680"/>
                <a:gd name="T66" fmla="*/ 78 w 667"/>
                <a:gd name="T67" fmla="*/ 403 h 680"/>
                <a:gd name="T68" fmla="*/ 46 w 667"/>
                <a:gd name="T69" fmla="*/ 443 h 680"/>
                <a:gd name="T70" fmla="*/ 8 w 667"/>
                <a:gd name="T71" fmla="*/ 449 h 680"/>
                <a:gd name="T72" fmla="*/ 2 w 667"/>
                <a:gd name="T73" fmla="*/ 430 h 680"/>
                <a:gd name="T74" fmla="*/ 34 w 667"/>
                <a:gd name="T75" fmla="*/ 341 h 680"/>
                <a:gd name="T76" fmla="*/ 2 w 667"/>
                <a:gd name="T77" fmla="*/ 248 h 680"/>
                <a:gd name="T78" fmla="*/ 8 w 667"/>
                <a:gd name="T79" fmla="*/ 233 h 680"/>
                <a:gd name="T80" fmla="*/ 46 w 667"/>
                <a:gd name="T81" fmla="*/ 238 h 680"/>
                <a:gd name="T82" fmla="*/ 78 w 667"/>
                <a:gd name="T83" fmla="*/ 278 h 680"/>
                <a:gd name="T84" fmla="*/ 108 w 667"/>
                <a:gd name="T85" fmla="*/ 316 h 680"/>
                <a:gd name="T86" fmla="*/ 222 w 667"/>
                <a:gd name="T87" fmla="*/ 305 h 680"/>
                <a:gd name="T88" fmla="*/ 307 w 667"/>
                <a:gd name="T89" fmla="*/ 297 h 680"/>
                <a:gd name="T90" fmla="*/ 301 w 667"/>
                <a:gd name="T91" fmla="*/ 255 h 680"/>
                <a:gd name="T92" fmla="*/ 252 w 667"/>
                <a:gd name="T93" fmla="*/ 142 h 680"/>
                <a:gd name="T94" fmla="*/ 210 w 667"/>
                <a:gd name="T95" fmla="*/ 62 h 680"/>
                <a:gd name="T96" fmla="*/ 190 w 667"/>
                <a:gd name="T97" fmla="*/ 22 h 680"/>
                <a:gd name="T98" fmla="*/ 199 w 667"/>
                <a:gd name="T99" fmla="*/ 7 h 680"/>
                <a:gd name="T100" fmla="*/ 218 w 667"/>
                <a:gd name="T101" fmla="*/ 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67" h="680">
                  <a:moveTo>
                    <a:pt x="218" y="0"/>
                  </a:moveTo>
                  <a:lnTo>
                    <a:pt x="228" y="3"/>
                  </a:lnTo>
                  <a:lnTo>
                    <a:pt x="241" y="15"/>
                  </a:lnTo>
                  <a:lnTo>
                    <a:pt x="258" y="34"/>
                  </a:lnTo>
                  <a:lnTo>
                    <a:pt x="279" y="60"/>
                  </a:lnTo>
                  <a:lnTo>
                    <a:pt x="305" y="94"/>
                  </a:lnTo>
                  <a:lnTo>
                    <a:pt x="345" y="94"/>
                  </a:lnTo>
                  <a:lnTo>
                    <a:pt x="354" y="94"/>
                  </a:lnTo>
                  <a:lnTo>
                    <a:pt x="360" y="96"/>
                  </a:lnTo>
                  <a:lnTo>
                    <a:pt x="366" y="98"/>
                  </a:lnTo>
                  <a:lnTo>
                    <a:pt x="370" y="104"/>
                  </a:lnTo>
                  <a:lnTo>
                    <a:pt x="372" y="108"/>
                  </a:lnTo>
                  <a:lnTo>
                    <a:pt x="373" y="115"/>
                  </a:lnTo>
                  <a:lnTo>
                    <a:pt x="372" y="121"/>
                  </a:lnTo>
                  <a:lnTo>
                    <a:pt x="370" y="126"/>
                  </a:lnTo>
                  <a:lnTo>
                    <a:pt x="366" y="130"/>
                  </a:lnTo>
                  <a:lnTo>
                    <a:pt x="360" y="132"/>
                  </a:lnTo>
                  <a:lnTo>
                    <a:pt x="353" y="132"/>
                  </a:lnTo>
                  <a:lnTo>
                    <a:pt x="334" y="132"/>
                  </a:lnTo>
                  <a:lnTo>
                    <a:pt x="375" y="189"/>
                  </a:lnTo>
                  <a:lnTo>
                    <a:pt x="402" y="189"/>
                  </a:lnTo>
                  <a:lnTo>
                    <a:pt x="425" y="191"/>
                  </a:lnTo>
                  <a:lnTo>
                    <a:pt x="438" y="197"/>
                  </a:lnTo>
                  <a:lnTo>
                    <a:pt x="442" y="208"/>
                  </a:lnTo>
                  <a:lnTo>
                    <a:pt x="442" y="216"/>
                  </a:lnTo>
                  <a:lnTo>
                    <a:pt x="438" y="221"/>
                  </a:lnTo>
                  <a:lnTo>
                    <a:pt x="434" y="225"/>
                  </a:lnTo>
                  <a:lnTo>
                    <a:pt x="428" y="227"/>
                  </a:lnTo>
                  <a:lnTo>
                    <a:pt x="421" y="227"/>
                  </a:lnTo>
                  <a:lnTo>
                    <a:pt x="404" y="227"/>
                  </a:lnTo>
                  <a:lnTo>
                    <a:pt x="470" y="305"/>
                  </a:lnTo>
                  <a:lnTo>
                    <a:pt x="557" y="305"/>
                  </a:lnTo>
                  <a:lnTo>
                    <a:pt x="574" y="306"/>
                  </a:lnTo>
                  <a:lnTo>
                    <a:pt x="595" y="310"/>
                  </a:lnTo>
                  <a:lnTo>
                    <a:pt x="622" y="314"/>
                  </a:lnTo>
                  <a:lnTo>
                    <a:pt x="646" y="322"/>
                  </a:lnTo>
                  <a:lnTo>
                    <a:pt x="661" y="329"/>
                  </a:lnTo>
                  <a:lnTo>
                    <a:pt x="667" y="339"/>
                  </a:lnTo>
                  <a:lnTo>
                    <a:pt x="661" y="352"/>
                  </a:lnTo>
                  <a:lnTo>
                    <a:pt x="650" y="361"/>
                  </a:lnTo>
                  <a:lnTo>
                    <a:pt x="627" y="369"/>
                  </a:lnTo>
                  <a:lnTo>
                    <a:pt x="597" y="375"/>
                  </a:lnTo>
                  <a:lnTo>
                    <a:pt x="557" y="375"/>
                  </a:lnTo>
                  <a:lnTo>
                    <a:pt x="470" y="375"/>
                  </a:lnTo>
                  <a:lnTo>
                    <a:pt x="404" y="454"/>
                  </a:lnTo>
                  <a:lnTo>
                    <a:pt x="421" y="454"/>
                  </a:lnTo>
                  <a:lnTo>
                    <a:pt x="428" y="454"/>
                  </a:lnTo>
                  <a:lnTo>
                    <a:pt x="434" y="456"/>
                  </a:lnTo>
                  <a:lnTo>
                    <a:pt x="438" y="460"/>
                  </a:lnTo>
                  <a:lnTo>
                    <a:pt x="442" y="466"/>
                  </a:lnTo>
                  <a:lnTo>
                    <a:pt x="442" y="471"/>
                  </a:lnTo>
                  <a:lnTo>
                    <a:pt x="438" y="483"/>
                  </a:lnTo>
                  <a:lnTo>
                    <a:pt x="425" y="490"/>
                  </a:lnTo>
                  <a:lnTo>
                    <a:pt x="402" y="492"/>
                  </a:lnTo>
                  <a:lnTo>
                    <a:pt x="375" y="492"/>
                  </a:lnTo>
                  <a:lnTo>
                    <a:pt x="334" y="547"/>
                  </a:lnTo>
                  <a:lnTo>
                    <a:pt x="353" y="547"/>
                  </a:lnTo>
                  <a:lnTo>
                    <a:pt x="360" y="549"/>
                  </a:lnTo>
                  <a:lnTo>
                    <a:pt x="366" y="551"/>
                  </a:lnTo>
                  <a:lnTo>
                    <a:pt x="370" y="555"/>
                  </a:lnTo>
                  <a:lnTo>
                    <a:pt x="372" y="560"/>
                  </a:lnTo>
                  <a:lnTo>
                    <a:pt x="373" y="566"/>
                  </a:lnTo>
                  <a:lnTo>
                    <a:pt x="372" y="572"/>
                  </a:lnTo>
                  <a:lnTo>
                    <a:pt x="370" y="577"/>
                  </a:lnTo>
                  <a:lnTo>
                    <a:pt x="366" y="581"/>
                  </a:lnTo>
                  <a:lnTo>
                    <a:pt x="360" y="585"/>
                  </a:lnTo>
                  <a:lnTo>
                    <a:pt x="354" y="587"/>
                  </a:lnTo>
                  <a:lnTo>
                    <a:pt x="345" y="587"/>
                  </a:lnTo>
                  <a:lnTo>
                    <a:pt x="305" y="587"/>
                  </a:lnTo>
                  <a:lnTo>
                    <a:pt x="279" y="621"/>
                  </a:lnTo>
                  <a:lnTo>
                    <a:pt x="258" y="648"/>
                  </a:lnTo>
                  <a:lnTo>
                    <a:pt x="241" y="665"/>
                  </a:lnTo>
                  <a:lnTo>
                    <a:pt x="228" y="676"/>
                  </a:lnTo>
                  <a:lnTo>
                    <a:pt x="218" y="680"/>
                  </a:lnTo>
                  <a:lnTo>
                    <a:pt x="212" y="680"/>
                  </a:lnTo>
                  <a:lnTo>
                    <a:pt x="205" y="678"/>
                  </a:lnTo>
                  <a:lnTo>
                    <a:pt x="199" y="674"/>
                  </a:lnTo>
                  <a:lnTo>
                    <a:pt x="193" y="668"/>
                  </a:lnTo>
                  <a:lnTo>
                    <a:pt x="190" y="665"/>
                  </a:lnTo>
                  <a:lnTo>
                    <a:pt x="190" y="659"/>
                  </a:lnTo>
                  <a:lnTo>
                    <a:pt x="192" y="651"/>
                  </a:lnTo>
                  <a:lnTo>
                    <a:pt x="199" y="638"/>
                  </a:lnTo>
                  <a:lnTo>
                    <a:pt x="210" y="619"/>
                  </a:lnTo>
                  <a:lnTo>
                    <a:pt x="222" y="598"/>
                  </a:lnTo>
                  <a:lnTo>
                    <a:pt x="237" y="572"/>
                  </a:lnTo>
                  <a:lnTo>
                    <a:pt x="252" y="538"/>
                  </a:lnTo>
                  <a:lnTo>
                    <a:pt x="271" y="498"/>
                  </a:lnTo>
                  <a:lnTo>
                    <a:pt x="288" y="456"/>
                  </a:lnTo>
                  <a:lnTo>
                    <a:pt x="301" y="426"/>
                  </a:lnTo>
                  <a:lnTo>
                    <a:pt x="309" y="403"/>
                  </a:lnTo>
                  <a:lnTo>
                    <a:pt x="311" y="390"/>
                  </a:lnTo>
                  <a:lnTo>
                    <a:pt x="311" y="386"/>
                  </a:lnTo>
                  <a:lnTo>
                    <a:pt x="307" y="382"/>
                  </a:lnTo>
                  <a:lnTo>
                    <a:pt x="301" y="380"/>
                  </a:lnTo>
                  <a:lnTo>
                    <a:pt x="288" y="378"/>
                  </a:lnTo>
                  <a:lnTo>
                    <a:pt x="264" y="377"/>
                  </a:lnTo>
                  <a:lnTo>
                    <a:pt x="226" y="377"/>
                  </a:lnTo>
                  <a:lnTo>
                    <a:pt x="163" y="373"/>
                  </a:lnTo>
                  <a:lnTo>
                    <a:pt x="108" y="365"/>
                  </a:lnTo>
                  <a:lnTo>
                    <a:pt x="101" y="373"/>
                  </a:lnTo>
                  <a:lnTo>
                    <a:pt x="91" y="384"/>
                  </a:lnTo>
                  <a:lnTo>
                    <a:pt x="78" y="403"/>
                  </a:lnTo>
                  <a:lnTo>
                    <a:pt x="65" y="422"/>
                  </a:lnTo>
                  <a:lnTo>
                    <a:pt x="53" y="435"/>
                  </a:lnTo>
                  <a:lnTo>
                    <a:pt x="46" y="443"/>
                  </a:lnTo>
                  <a:lnTo>
                    <a:pt x="34" y="447"/>
                  </a:lnTo>
                  <a:lnTo>
                    <a:pt x="15" y="449"/>
                  </a:lnTo>
                  <a:lnTo>
                    <a:pt x="8" y="449"/>
                  </a:lnTo>
                  <a:lnTo>
                    <a:pt x="2" y="447"/>
                  </a:lnTo>
                  <a:lnTo>
                    <a:pt x="0" y="445"/>
                  </a:lnTo>
                  <a:lnTo>
                    <a:pt x="2" y="430"/>
                  </a:lnTo>
                  <a:lnTo>
                    <a:pt x="8" y="407"/>
                  </a:lnTo>
                  <a:lnTo>
                    <a:pt x="19" y="378"/>
                  </a:lnTo>
                  <a:lnTo>
                    <a:pt x="34" y="341"/>
                  </a:lnTo>
                  <a:lnTo>
                    <a:pt x="19" y="301"/>
                  </a:lnTo>
                  <a:lnTo>
                    <a:pt x="8" y="269"/>
                  </a:lnTo>
                  <a:lnTo>
                    <a:pt x="2" y="248"/>
                  </a:lnTo>
                  <a:lnTo>
                    <a:pt x="0" y="236"/>
                  </a:lnTo>
                  <a:lnTo>
                    <a:pt x="2" y="234"/>
                  </a:lnTo>
                  <a:lnTo>
                    <a:pt x="8" y="233"/>
                  </a:lnTo>
                  <a:lnTo>
                    <a:pt x="15" y="233"/>
                  </a:lnTo>
                  <a:lnTo>
                    <a:pt x="34" y="234"/>
                  </a:lnTo>
                  <a:lnTo>
                    <a:pt x="46" y="238"/>
                  </a:lnTo>
                  <a:lnTo>
                    <a:pt x="53" y="246"/>
                  </a:lnTo>
                  <a:lnTo>
                    <a:pt x="65" y="259"/>
                  </a:lnTo>
                  <a:lnTo>
                    <a:pt x="78" y="278"/>
                  </a:lnTo>
                  <a:lnTo>
                    <a:pt x="91" y="297"/>
                  </a:lnTo>
                  <a:lnTo>
                    <a:pt x="101" y="308"/>
                  </a:lnTo>
                  <a:lnTo>
                    <a:pt x="108" y="316"/>
                  </a:lnTo>
                  <a:lnTo>
                    <a:pt x="137" y="310"/>
                  </a:lnTo>
                  <a:lnTo>
                    <a:pt x="174" y="306"/>
                  </a:lnTo>
                  <a:lnTo>
                    <a:pt x="222" y="305"/>
                  </a:lnTo>
                  <a:lnTo>
                    <a:pt x="275" y="305"/>
                  </a:lnTo>
                  <a:lnTo>
                    <a:pt x="296" y="303"/>
                  </a:lnTo>
                  <a:lnTo>
                    <a:pt x="307" y="297"/>
                  </a:lnTo>
                  <a:lnTo>
                    <a:pt x="311" y="291"/>
                  </a:lnTo>
                  <a:lnTo>
                    <a:pt x="309" y="278"/>
                  </a:lnTo>
                  <a:lnTo>
                    <a:pt x="301" y="255"/>
                  </a:lnTo>
                  <a:lnTo>
                    <a:pt x="288" y="223"/>
                  </a:lnTo>
                  <a:lnTo>
                    <a:pt x="271" y="183"/>
                  </a:lnTo>
                  <a:lnTo>
                    <a:pt x="252" y="142"/>
                  </a:lnTo>
                  <a:lnTo>
                    <a:pt x="237" y="109"/>
                  </a:lnTo>
                  <a:lnTo>
                    <a:pt x="222" y="81"/>
                  </a:lnTo>
                  <a:lnTo>
                    <a:pt x="210" y="62"/>
                  </a:lnTo>
                  <a:lnTo>
                    <a:pt x="199" y="43"/>
                  </a:lnTo>
                  <a:lnTo>
                    <a:pt x="192" y="30"/>
                  </a:lnTo>
                  <a:lnTo>
                    <a:pt x="190" y="22"/>
                  </a:lnTo>
                  <a:lnTo>
                    <a:pt x="190" y="17"/>
                  </a:lnTo>
                  <a:lnTo>
                    <a:pt x="193" y="11"/>
                  </a:lnTo>
                  <a:lnTo>
                    <a:pt x="199" y="7"/>
                  </a:lnTo>
                  <a:lnTo>
                    <a:pt x="205" y="3"/>
                  </a:lnTo>
                  <a:lnTo>
                    <a:pt x="212" y="1"/>
                  </a:lnTo>
                  <a:lnTo>
                    <a:pt x="218" y="0"/>
                  </a:lnTo>
                  <a:close/>
                </a:path>
              </a:pathLst>
            </a:custGeom>
            <a:noFill/>
            <a:ln w="158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630983" y="2290131"/>
            <a:ext cx="963357" cy="963357"/>
            <a:chOff x="8797989" y="3413269"/>
            <a:chExt cx="1181100" cy="1181100"/>
          </a:xfrm>
        </p:grpSpPr>
        <p:sp>
          <p:nvSpPr>
            <p:cNvPr id="11" name="椭圆 10"/>
            <p:cNvSpPr/>
            <p:nvPr/>
          </p:nvSpPr>
          <p:spPr>
            <a:xfrm>
              <a:off x="8797989" y="3413269"/>
              <a:ext cx="1181100" cy="1181100"/>
            </a:xfrm>
            <a:prstGeom prst="ellipse">
              <a:avLst/>
            </a:prstGeom>
            <a:solidFill>
              <a:srgbClr val="577188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2"/>
                </a:solidFill>
                <a:cs typeface="+mn-ea"/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9160642" y="3766549"/>
              <a:ext cx="526286" cy="507206"/>
            </a:xfrm>
            <a:custGeom>
              <a:avLst/>
              <a:gdLst>
                <a:gd name="T0" fmla="*/ 532 w 661"/>
                <a:gd name="T1" fmla="*/ 544 h 639"/>
                <a:gd name="T2" fmla="*/ 549 w 661"/>
                <a:gd name="T3" fmla="*/ 604 h 639"/>
                <a:gd name="T4" fmla="*/ 593 w 661"/>
                <a:gd name="T5" fmla="*/ 563 h 639"/>
                <a:gd name="T6" fmla="*/ 420 w 661"/>
                <a:gd name="T7" fmla="*/ 337 h 639"/>
                <a:gd name="T8" fmla="*/ 619 w 661"/>
                <a:gd name="T9" fmla="*/ 542 h 639"/>
                <a:gd name="T10" fmla="*/ 627 w 661"/>
                <a:gd name="T11" fmla="*/ 582 h 639"/>
                <a:gd name="T12" fmla="*/ 608 w 661"/>
                <a:gd name="T13" fmla="*/ 618 h 639"/>
                <a:gd name="T14" fmla="*/ 577 w 661"/>
                <a:gd name="T15" fmla="*/ 635 h 639"/>
                <a:gd name="T16" fmla="*/ 543 w 661"/>
                <a:gd name="T17" fmla="*/ 635 h 639"/>
                <a:gd name="T18" fmla="*/ 513 w 661"/>
                <a:gd name="T19" fmla="*/ 618 h 639"/>
                <a:gd name="T20" fmla="*/ 325 w 661"/>
                <a:gd name="T21" fmla="*/ 385 h 639"/>
                <a:gd name="T22" fmla="*/ 373 w 661"/>
                <a:gd name="T23" fmla="*/ 409 h 639"/>
                <a:gd name="T24" fmla="*/ 420 w 661"/>
                <a:gd name="T25" fmla="*/ 362 h 639"/>
                <a:gd name="T26" fmla="*/ 420 w 661"/>
                <a:gd name="T27" fmla="*/ 347 h 639"/>
                <a:gd name="T28" fmla="*/ 140 w 661"/>
                <a:gd name="T29" fmla="*/ 15 h 639"/>
                <a:gd name="T30" fmla="*/ 210 w 661"/>
                <a:gd name="T31" fmla="*/ 34 h 639"/>
                <a:gd name="T32" fmla="*/ 259 w 661"/>
                <a:gd name="T33" fmla="*/ 80 h 639"/>
                <a:gd name="T34" fmla="*/ 280 w 661"/>
                <a:gd name="T35" fmla="*/ 136 h 639"/>
                <a:gd name="T36" fmla="*/ 276 w 661"/>
                <a:gd name="T37" fmla="*/ 193 h 639"/>
                <a:gd name="T38" fmla="*/ 322 w 661"/>
                <a:gd name="T39" fmla="*/ 239 h 639"/>
                <a:gd name="T40" fmla="*/ 305 w 661"/>
                <a:gd name="T41" fmla="*/ 241 h 639"/>
                <a:gd name="T42" fmla="*/ 238 w 661"/>
                <a:gd name="T43" fmla="*/ 297 h 639"/>
                <a:gd name="T44" fmla="*/ 274 w 661"/>
                <a:gd name="T45" fmla="*/ 333 h 639"/>
                <a:gd name="T46" fmla="*/ 185 w 661"/>
                <a:gd name="T47" fmla="*/ 290 h 639"/>
                <a:gd name="T48" fmla="*/ 155 w 661"/>
                <a:gd name="T49" fmla="*/ 296 h 639"/>
                <a:gd name="T50" fmla="*/ 94 w 661"/>
                <a:gd name="T51" fmla="*/ 288 h 639"/>
                <a:gd name="T52" fmla="*/ 41 w 661"/>
                <a:gd name="T53" fmla="*/ 256 h 639"/>
                <a:gd name="T54" fmla="*/ 5 w 661"/>
                <a:gd name="T55" fmla="*/ 191 h 639"/>
                <a:gd name="T56" fmla="*/ 5 w 661"/>
                <a:gd name="T57" fmla="*/ 119 h 639"/>
                <a:gd name="T58" fmla="*/ 162 w 661"/>
                <a:gd name="T59" fmla="*/ 178 h 639"/>
                <a:gd name="T60" fmla="*/ 104 w 661"/>
                <a:gd name="T61" fmla="*/ 21 h 639"/>
                <a:gd name="T62" fmla="*/ 558 w 661"/>
                <a:gd name="T63" fmla="*/ 0 h 639"/>
                <a:gd name="T64" fmla="*/ 481 w 661"/>
                <a:gd name="T65" fmla="*/ 280 h 639"/>
                <a:gd name="T66" fmla="*/ 441 w 661"/>
                <a:gd name="T67" fmla="*/ 288 h 639"/>
                <a:gd name="T68" fmla="*/ 411 w 661"/>
                <a:gd name="T69" fmla="*/ 318 h 639"/>
                <a:gd name="T70" fmla="*/ 403 w 661"/>
                <a:gd name="T71" fmla="*/ 356 h 639"/>
                <a:gd name="T72" fmla="*/ 325 w 661"/>
                <a:gd name="T73" fmla="*/ 362 h 639"/>
                <a:gd name="T74" fmla="*/ 155 w 661"/>
                <a:gd name="T75" fmla="*/ 548 h 639"/>
                <a:gd name="T76" fmla="*/ 36 w 661"/>
                <a:gd name="T77" fmla="*/ 639 h 639"/>
                <a:gd name="T78" fmla="*/ 79 w 661"/>
                <a:gd name="T79" fmla="*/ 532 h 639"/>
                <a:gd name="T80" fmla="*/ 119 w 661"/>
                <a:gd name="T81" fmla="*/ 512 h 639"/>
                <a:gd name="T82" fmla="*/ 261 w 661"/>
                <a:gd name="T83" fmla="*/ 297 h 639"/>
                <a:gd name="T84" fmla="*/ 324 w 661"/>
                <a:gd name="T85" fmla="*/ 256 h 639"/>
                <a:gd name="T86" fmla="*/ 360 w 661"/>
                <a:gd name="T87" fmla="*/ 237 h 639"/>
                <a:gd name="T88" fmla="*/ 378 w 661"/>
                <a:gd name="T89" fmla="*/ 201 h 639"/>
                <a:gd name="T90" fmla="*/ 558 w 661"/>
                <a:gd name="T91" fmla="*/ 0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1" h="639">
                  <a:moveTo>
                    <a:pt x="564" y="536"/>
                  </a:moveTo>
                  <a:lnTo>
                    <a:pt x="532" y="544"/>
                  </a:lnTo>
                  <a:lnTo>
                    <a:pt x="522" y="578"/>
                  </a:lnTo>
                  <a:lnTo>
                    <a:pt x="549" y="604"/>
                  </a:lnTo>
                  <a:lnTo>
                    <a:pt x="583" y="597"/>
                  </a:lnTo>
                  <a:lnTo>
                    <a:pt x="593" y="563"/>
                  </a:lnTo>
                  <a:lnTo>
                    <a:pt x="564" y="536"/>
                  </a:lnTo>
                  <a:close/>
                  <a:moveTo>
                    <a:pt x="420" y="337"/>
                  </a:moveTo>
                  <a:lnTo>
                    <a:pt x="608" y="525"/>
                  </a:lnTo>
                  <a:lnTo>
                    <a:pt x="619" y="542"/>
                  </a:lnTo>
                  <a:lnTo>
                    <a:pt x="627" y="561"/>
                  </a:lnTo>
                  <a:lnTo>
                    <a:pt x="627" y="582"/>
                  </a:lnTo>
                  <a:lnTo>
                    <a:pt x="619" y="601"/>
                  </a:lnTo>
                  <a:lnTo>
                    <a:pt x="608" y="618"/>
                  </a:lnTo>
                  <a:lnTo>
                    <a:pt x="593" y="629"/>
                  </a:lnTo>
                  <a:lnTo>
                    <a:pt x="577" y="635"/>
                  </a:lnTo>
                  <a:lnTo>
                    <a:pt x="560" y="637"/>
                  </a:lnTo>
                  <a:lnTo>
                    <a:pt x="543" y="635"/>
                  </a:lnTo>
                  <a:lnTo>
                    <a:pt x="528" y="629"/>
                  </a:lnTo>
                  <a:lnTo>
                    <a:pt x="513" y="618"/>
                  </a:lnTo>
                  <a:lnTo>
                    <a:pt x="303" y="407"/>
                  </a:lnTo>
                  <a:lnTo>
                    <a:pt x="325" y="385"/>
                  </a:lnTo>
                  <a:lnTo>
                    <a:pt x="361" y="421"/>
                  </a:lnTo>
                  <a:lnTo>
                    <a:pt x="373" y="409"/>
                  </a:lnTo>
                  <a:lnTo>
                    <a:pt x="414" y="368"/>
                  </a:lnTo>
                  <a:lnTo>
                    <a:pt x="420" y="362"/>
                  </a:lnTo>
                  <a:lnTo>
                    <a:pt x="420" y="354"/>
                  </a:lnTo>
                  <a:lnTo>
                    <a:pt x="420" y="347"/>
                  </a:lnTo>
                  <a:lnTo>
                    <a:pt x="420" y="337"/>
                  </a:lnTo>
                  <a:close/>
                  <a:moveTo>
                    <a:pt x="140" y="15"/>
                  </a:moveTo>
                  <a:lnTo>
                    <a:pt x="176" y="19"/>
                  </a:lnTo>
                  <a:lnTo>
                    <a:pt x="210" y="34"/>
                  </a:lnTo>
                  <a:lnTo>
                    <a:pt x="240" y="57"/>
                  </a:lnTo>
                  <a:lnTo>
                    <a:pt x="259" y="80"/>
                  </a:lnTo>
                  <a:lnTo>
                    <a:pt x="272" y="108"/>
                  </a:lnTo>
                  <a:lnTo>
                    <a:pt x="280" y="136"/>
                  </a:lnTo>
                  <a:lnTo>
                    <a:pt x="282" y="165"/>
                  </a:lnTo>
                  <a:lnTo>
                    <a:pt x="276" y="193"/>
                  </a:lnTo>
                  <a:lnTo>
                    <a:pt x="280" y="197"/>
                  </a:lnTo>
                  <a:lnTo>
                    <a:pt x="322" y="239"/>
                  </a:lnTo>
                  <a:lnTo>
                    <a:pt x="310" y="241"/>
                  </a:lnTo>
                  <a:lnTo>
                    <a:pt x="305" y="241"/>
                  </a:lnTo>
                  <a:lnTo>
                    <a:pt x="297" y="239"/>
                  </a:lnTo>
                  <a:lnTo>
                    <a:pt x="238" y="297"/>
                  </a:lnTo>
                  <a:lnTo>
                    <a:pt x="250" y="309"/>
                  </a:lnTo>
                  <a:lnTo>
                    <a:pt x="274" y="333"/>
                  </a:lnTo>
                  <a:lnTo>
                    <a:pt x="252" y="356"/>
                  </a:lnTo>
                  <a:lnTo>
                    <a:pt x="185" y="290"/>
                  </a:lnTo>
                  <a:lnTo>
                    <a:pt x="185" y="290"/>
                  </a:lnTo>
                  <a:lnTo>
                    <a:pt x="155" y="296"/>
                  </a:lnTo>
                  <a:lnTo>
                    <a:pt x="125" y="296"/>
                  </a:lnTo>
                  <a:lnTo>
                    <a:pt x="94" y="288"/>
                  </a:lnTo>
                  <a:lnTo>
                    <a:pt x="66" y="275"/>
                  </a:lnTo>
                  <a:lnTo>
                    <a:pt x="41" y="256"/>
                  </a:lnTo>
                  <a:lnTo>
                    <a:pt x="18" y="225"/>
                  </a:lnTo>
                  <a:lnTo>
                    <a:pt x="5" y="191"/>
                  </a:lnTo>
                  <a:lnTo>
                    <a:pt x="0" y="155"/>
                  </a:lnTo>
                  <a:lnTo>
                    <a:pt x="5" y="119"/>
                  </a:lnTo>
                  <a:lnTo>
                    <a:pt x="85" y="199"/>
                  </a:lnTo>
                  <a:lnTo>
                    <a:pt x="162" y="178"/>
                  </a:lnTo>
                  <a:lnTo>
                    <a:pt x="183" y="100"/>
                  </a:lnTo>
                  <a:lnTo>
                    <a:pt x="104" y="21"/>
                  </a:lnTo>
                  <a:lnTo>
                    <a:pt x="140" y="15"/>
                  </a:lnTo>
                  <a:close/>
                  <a:moveTo>
                    <a:pt x="558" y="0"/>
                  </a:moveTo>
                  <a:lnTo>
                    <a:pt x="661" y="100"/>
                  </a:lnTo>
                  <a:lnTo>
                    <a:pt x="481" y="280"/>
                  </a:lnTo>
                  <a:lnTo>
                    <a:pt x="460" y="282"/>
                  </a:lnTo>
                  <a:lnTo>
                    <a:pt x="441" y="288"/>
                  </a:lnTo>
                  <a:lnTo>
                    <a:pt x="424" y="301"/>
                  </a:lnTo>
                  <a:lnTo>
                    <a:pt x="411" y="318"/>
                  </a:lnTo>
                  <a:lnTo>
                    <a:pt x="405" y="337"/>
                  </a:lnTo>
                  <a:lnTo>
                    <a:pt x="403" y="356"/>
                  </a:lnTo>
                  <a:lnTo>
                    <a:pt x="363" y="398"/>
                  </a:lnTo>
                  <a:lnTo>
                    <a:pt x="325" y="362"/>
                  </a:lnTo>
                  <a:lnTo>
                    <a:pt x="147" y="540"/>
                  </a:lnTo>
                  <a:lnTo>
                    <a:pt x="155" y="548"/>
                  </a:lnTo>
                  <a:lnTo>
                    <a:pt x="126" y="582"/>
                  </a:lnTo>
                  <a:lnTo>
                    <a:pt x="36" y="639"/>
                  </a:lnTo>
                  <a:lnTo>
                    <a:pt x="22" y="623"/>
                  </a:lnTo>
                  <a:lnTo>
                    <a:pt x="79" y="532"/>
                  </a:lnTo>
                  <a:lnTo>
                    <a:pt x="113" y="506"/>
                  </a:lnTo>
                  <a:lnTo>
                    <a:pt x="119" y="512"/>
                  </a:lnTo>
                  <a:lnTo>
                    <a:pt x="297" y="333"/>
                  </a:lnTo>
                  <a:lnTo>
                    <a:pt x="261" y="297"/>
                  </a:lnTo>
                  <a:lnTo>
                    <a:pt x="303" y="256"/>
                  </a:lnTo>
                  <a:lnTo>
                    <a:pt x="324" y="256"/>
                  </a:lnTo>
                  <a:lnTo>
                    <a:pt x="342" y="248"/>
                  </a:lnTo>
                  <a:lnTo>
                    <a:pt x="360" y="237"/>
                  </a:lnTo>
                  <a:lnTo>
                    <a:pt x="371" y="220"/>
                  </a:lnTo>
                  <a:lnTo>
                    <a:pt x="378" y="201"/>
                  </a:lnTo>
                  <a:lnTo>
                    <a:pt x="378" y="180"/>
                  </a:lnTo>
                  <a:lnTo>
                    <a:pt x="558" y="0"/>
                  </a:lnTo>
                  <a:close/>
                </a:path>
              </a:pathLst>
            </a:custGeom>
            <a:noFill/>
            <a:ln w="158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047293" y="2290131"/>
            <a:ext cx="963357" cy="963357"/>
            <a:chOff x="10214299" y="3413269"/>
            <a:chExt cx="1181100" cy="1181100"/>
          </a:xfrm>
        </p:grpSpPr>
        <p:sp>
          <p:nvSpPr>
            <p:cNvPr id="14" name="椭圆 13"/>
            <p:cNvSpPr/>
            <p:nvPr/>
          </p:nvSpPr>
          <p:spPr>
            <a:xfrm>
              <a:off x="10214299" y="3413269"/>
              <a:ext cx="1181100" cy="1181100"/>
            </a:xfrm>
            <a:prstGeom prst="ellipse">
              <a:avLst/>
            </a:prstGeom>
            <a:solidFill>
              <a:srgbClr val="577188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2"/>
                </a:solidFill>
                <a:cs typeface="+mn-ea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10570555" y="3741149"/>
              <a:ext cx="468587" cy="506255"/>
              <a:chOff x="5432426" y="298451"/>
              <a:chExt cx="493712" cy="533400"/>
            </a:xfrm>
            <a:noFill/>
          </p:grpSpPr>
          <p:sp>
            <p:nvSpPr>
              <p:cNvPr id="16" name="Freeform 18"/>
              <p:cNvSpPr>
                <a:spLocks noEditPoints="1"/>
              </p:cNvSpPr>
              <p:nvPr/>
            </p:nvSpPr>
            <p:spPr bwMode="auto">
              <a:xfrm>
                <a:off x="5432426" y="298451"/>
                <a:ext cx="381000" cy="382588"/>
              </a:xfrm>
              <a:custGeom>
                <a:avLst/>
                <a:gdLst>
                  <a:gd name="T0" fmla="*/ 178 w 479"/>
                  <a:gd name="T1" fmla="*/ 157 h 481"/>
                  <a:gd name="T2" fmla="*/ 134 w 479"/>
                  <a:gd name="T3" fmla="*/ 241 h 481"/>
                  <a:gd name="T4" fmla="*/ 178 w 479"/>
                  <a:gd name="T5" fmla="*/ 324 h 481"/>
                  <a:gd name="T6" fmla="*/ 272 w 479"/>
                  <a:gd name="T7" fmla="*/ 339 h 481"/>
                  <a:gd name="T8" fmla="*/ 337 w 479"/>
                  <a:gd name="T9" fmla="*/ 273 h 481"/>
                  <a:gd name="T10" fmla="*/ 324 w 479"/>
                  <a:gd name="T11" fmla="*/ 180 h 481"/>
                  <a:gd name="T12" fmla="*/ 238 w 479"/>
                  <a:gd name="T13" fmla="*/ 137 h 481"/>
                  <a:gd name="T14" fmla="*/ 263 w 479"/>
                  <a:gd name="T15" fmla="*/ 2 h 481"/>
                  <a:gd name="T16" fmla="*/ 278 w 479"/>
                  <a:gd name="T17" fmla="*/ 17 h 481"/>
                  <a:gd name="T18" fmla="*/ 284 w 479"/>
                  <a:gd name="T19" fmla="*/ 51 h 481"/>
                  <a:gd name="T20" fmla="*/ 316 w 479"/>
                  <a:gd name="T21" fmla="*/ 80 h 481"/>
                  <a:gd name="T22" fmla="*/ 352 w 479"/>
                  <a:gd name="T23" fmla="*/ 72 h 481"/>
                  <a:gd name="T24" fmla="*/ 386 w 479"/>
                  <a:gd name="T25" fmla="*/ 53 h 481"/>
                  <a:gd name="T26" fmla="*/ 426 w 479"/>
                  <a:gd name="T27" fmla="*/ 93 h 481"/>
                  <a:gd name="T28" fmla="*/ 409 w 479"/>
                  <a:gd name="T29" fmla="*/ 129 h 481"/>
                  <a:gd name="T30" fmla="*/ 405 w 479"/>
                  <a:gd name="T31" fmla="*/ 171 h 481"/>
                  <a:gd name="T32" fmla="*/ 416 w 479"/>
                  <a:gd name="T33" fmla="*/ 193 h 481"/>
                  <a:gd name="T34" fmla="*/ 437 w 479"/>
                  <a:gd name="T35" fmla="*/ 201 h 481"/>
                  <a:gd name="T36" fmla="*/ 470 w 479"/>
                  <a:gd name="T37" fmla="*/ 205 h 481"/>
                  <a:gd name="T38" fmla="*/ 479 w 479"/>
                  <a:gd name="T39" fmla="*/ 226 h 481"/>
                  <a:gd name="T40" fmla="*/ 473 w 479"/>
                  <a:gd name="T41" fmla="*/ 271 h 481"/>
                  <a:gd name="T42" fmla="*/ 454 w 479"/>
                  <a:gd name="T43" fmla="*/ 281 h 481"/>
                  <a:gd name="T44" fmla="*/ 416 w 479"/>
                  <a:gd name="T45" fmla="*/ 296 h 481"/>
                  <a:gd name="T46" fmla="*/ 398 w 479"/>
                  <a:gd name="T47" fmla="*/ 330 h 481"/>
                  <a:gd name="T48" fmla="*/ 420 w 479"/>
                  <a:gd name="T49" fmla="*/ 366 h 481"/>
                  <a:gd name="T50" fmla="*/ 420 w 479"/>
                  <a:gd name="T51" fmla="*/ 400 h 481"/>
                  <a:gd name="T52" fmla="*/ 375 w 479"/>
                  <a:gd name="T53" fmla="*/ 428 h 481"/>
                  <a:gd name="T54" fmla="*/ 341 w 479"/>
                  <a:gd name="T55" fmla="*/ 406 h 481"/>
                  <a:gd name="T56" fmla="*/ 299 w 479"/>
                  <a:gd name="T57" fmla="*/ 409 h 481"/>
                  <a:gd name="T58" fmla="*/ 282 w 479"/>
                  <a:gd name="T59" fmla="*/ 425 h 481"/>
                  <a:gd name="T60" fmla="*/ 278 w 479"/>
                  <a:gd name="T61" fmla="*/ 457 h 481"/>
                  <a:gd name="T62" fmla="*/ 269 w 479"/>
                  <a:gd name="T63" fmla="*/ 476 h 481"/>
                  <a:gd name="T64" fmla="*/ 223 w 479"/>
                  <a:gd name="T65" fmla="*/ 481 h 481"/>
                  <a:gd name="T66" fmla="*/ 204 w 479"/>
                  <a:gd name="T67" fmla="*/ 470 h 481"/>
                  <a:gd name="T68" fmla="*/ 199 w 479"/>
                  <a:gd name="T69" fmla="*/ 440 h 481"/>
                  <a:gd name="T70" fmla="*/ 172 w 479"/>
                  <a:gd name="T71" fmla="*/ 407 h 481"/>
                  <a:gd name="T72" fmla="*/ 138 w 479"/>
                  <a:gd name="T73" fmla="*/ 402 h 481"/>
                  <a:gd name="T74" fmla="*/ 104 w 479"/>
                  <a:gd name="T75" fmla="*/ 428 h 481"/>
                  <a:gd name="T76" fmla="*/ 58 w 479"/>
                  <a:gd name="T77" fmla="*/ 400 h 481"/>
                  <a:gd name="T78" fmla="*/ 58 w 479"/>
                  <a:gd name="T79" fmla="*/ 366 h 481"/>
                  <a:gd name="T80" fmla="*/ 75 w 479"/>
                  <a:gd name="T81" fmla="*/ 328 h 481"/>
                  <a:gd name="T82" fmla="*/ 66 w 479"/>
                  <a:gd name="T83" fmla="*/ 294 h 481"/>
                  <a:gd name="T84" fmla="*/ 47 w 479"/>
                  <a:gd name="T85" fmla="*/ 282 h 481"/>
                  <a:gd name="T86" fmla="*/ 15 w 479"/>
                  <a:gd name="T87" fmla="*/ 279 h 481"/>
                  <a:gd name="T88" fmla="*/ 0 w 479"/>
                  <a:gd name="T89" fmla="*/ 263 h 481"/>
                  <a:gd name="T90" fmla="*/ 0 w 479"/>
                  <a:gd name="T91" fmla="*/ 218 h 481"/>
                  <a:gd name="T92" fmla="*/ 15 w 479"/>
                  <a:gd name="T93" fmla="*/ 203 h 481"/>
                  <a:gd name="T94" fmla="*/ 51 w 479"/>
                  <a:gd name="T95" fmla="*/ 195 h 481"/>
                  <a:gd name="T96" fmla="*/ 77 w 479"/>
                  <a:gd name="T97" fmla="*/ 163 h 481"/>
                  <a:gd name="T98" fmla="*/ 70 w 479"/>
                  <a:gd name="T99" fmla="*/ 129 h 481"/>
                  <a:gd name="T100" fmla="*/ 53 w 479"/>
                  <a:gd name="T101" fmla="*/ 93 h 481"/>
                  <a:gd name="T102" fmla="*/ 91 w 479"/>
                  <a:gd name="T103" fmla="*/ 53 h 481"/>
                  <a:gd name="T104" fmla="*/ 127 w 479"/>
                  <a:gd name="T105" fmla="*/ 72 h 481"/>
                  <a:gd name="T106" fmla="*/ 168 w 479"/>
                  <a:gd name="T107" fmla="*/ 74 h 481"/>
                  <a:gd name="T108" fmla="*/ 191 w 479"/>
                  <a:gd name="T109" fmla="*/ 63 h 481"/>
                  <a:gd name="T110" fmla="*/ 199 w 479"/>
                  <a:gd name="T111" fmla="*/ 42 h 481"/>
                  <a:gd name="T112" fmla="*/ 204 w 479"/>
                  <a:gd name="T113" fmla="*/ 11 h 481"/>
                  <a:gd name="T114" fmla="*/ 223 w 479"/>
                  <a:gd name="T115" fmla="*/ 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79" h="481">
                    <a:moveTo>
                      <a:pt x="238" y="137"/>
                    </a:moveTo>
                    <a:lnTo>
                      <a:pt x="206" y="142"/>
                    </a:lnTo>
                    <a:lnTo>
                      <a:pt x="178" y="157"/>
                    </a:lnTo>
                    <a:lnTo>
                      <a:pt x="155" y="180"/>
                    </a:lnTo>
                    <a:lnTo>
                      <a:pt x="140" y="209"/>
                    </a:lnTo>
                    <a:lnTo>
                      <a:pt x="134" y="241"/>
                    </a:lnTo>
                    <a:lnTo>
                      <a:pt x="140" y="273"/>
                    </a:lnTo>
                    <a:lnTo>
                      <a:pt x="155" y="301"/>
                    </a:lnTo>
                    <a:lnTo>
                      <a:pt x="178" y="324"/>
                    </a:lnTo>
                    <a:lnTo>
                      <a:pt x="206" y="339"/>
                    </a:lnTo>
                    <a:lnTo>
                      <a:pt x="238" y="345"/>
                    </a:lnTo>
                    <a:lnTo>
                      <a:pt x="272" y="339"/>
                    </a:lnTo>
                    <a:lnTo>
                      <a:pt x="301" y="324"/>
                    </a:lnTo>
                    <a:lnTo>
                      <a:pt x="324" y="301"/>
                    </a:lnTo>
                    <a:lnTo>
                      <a:pt x="337" y="273"/>
                    </a:lnTo>
                    <a:lnTo>
                      <a:pt x="343" y="241"/>
                    </a:lnTo>
                    <a:lnTo>
                      <a:pt x="337" y="209"/>
                    </a:lnTo>
                    <a:lnTo>
                      <a:pt x="324" y="180"/>
                    </a:lnTo>
                    <a:lnTo>
                      <a:pt x="301" y="157"/>
                    </a:lnTo>
                    <a:lnTo>
                      <a:pt x="272" y="142"/>
                    </a:lnTo>
                    <a:lnTo>
                      <a:pt x="238" y="137"/>
                    </a:lnTo>
                    <a:close/>
                    <a:moveTo>
                      <a:pt x="223" y="0"/>
                    </a:moveTo>
                    <a:lnTo>
                      <a:pt x="255" y="0"/>
                    </a:lnTo>
                    <a:lnTo>
                      <a:pt x="263" y="2"/>
                    </a:lnTo>
                    <a:lnTo>
                      <a:pt x="269" y="6"/>
                    </a:lnTo>
                    <a:lnTo>
                      <a:pt x="274" y="11"/>
                    </a:lnTo>
                    <a:lnTo>
                      <a:pt x="278" y="17"/>
                    </a:lnTo>
                    <a:lnTo>
                      <a:pt x="278" y="25"/>
                    </a:lnTo>
                    <a:lnTo>
                      <a:pt x="278" y="42"/>
                    </a:lnTo>
                    <a:lnTo>
                      <a:pt x="284" y="51"/>
                    </a:lnTo>
                    <a:lnTo>
                      <a:pt x="293" y="63"/>
                    </a:lnTo>
                    <a:lnTo>
                      <a:pt x="307" y="72"/>
                    </a:lnTo>
                    <a:lnTo>
                      <a:pt x="316" y="80"/>
                    </a:lnTo>
                    <a:lnTo>
                      <a:pt x="327" y="82"/>
                    </a:lnTo>
                    <a:lnTo>
                      <a:pt x="341" y="80"/>
                    </a:lnTo>
                    <a:lnTo>
                      <a:pt x="352" y="72"/>
                    </a:lnTo>
                    <a:lnTo>
                      <a:pt x="363" y="61"/>
                    </a:lnTo>
                    <a:lnTo>
                      <a:pt x="375" y="53"/>
                    </a:lnTo>
                    <a:lnTo>
                      <a:pt x="386" y="53"/>
                    </a:lnTo>
                    <a:lnTo>
                      <a:pt x="398" y="61"/>
                    </a:lnTo>
                    <a:lnTo>
                      <a:pt x="420" y="82"/>
                    </a:lnTo>
                    <a:lnTo>
                      <a:pt x="426" y="93"/>
                    </a:lnTo>
                    <a:lnTo>
                      <a:pt x="426" y="106"/>
                    </a:lnTo>
                    <a:lnTo>
                      <a:pt x="420" y="116"/>
                    </a:lnTo>
                    <a:lnTo>
                      <a:pt x="409" y="129"/>
                    </a:lnTo>
                    <a:lnTo>
                      <a:pt x="403" y="138"/>
                    </a:lnTo>
                    <a:lnTo>
                      <a:pt x="403" y="154"/>
                    </a:lnTo>
                    <a:lnTo>
                      <a:pt x="405" y="171"/>
                    </a:lnTo>
                    <a:lnTo>
                      <a:pt x="409" y="182"/>
                    </a:lnTo>
                    <a:lnTo>
                      <a:pt x="411" y="188"/>
                    </a:lnTo>
                    <a:lnTo>
                      <a:pt x="416" y="193"/>
                    </a:lnTo>
                    <a:lnTo>
                      <a:pt x="422" y="197"/>
                    </a:lnTo>
                    <a:lnTo>
                      <a:pt x="430" y="199"/>
                    </a:lnTo>
                    <a:lnTo>
                      <a:pt x="437" y="201"/>
                    </a:lnTo>
                    <a:lnTo>
                      <a:pt x="454" y="201"/>
                    </a:lnTo>
                    <a:lnTo>
                      <a:pt x="462" y="203"/>
                    </a:lnTo>
                    <a:lnTo>
                      <a:pt x="470" y="205"/>
                    </a:lnTo>
                    <a:lnTo>
                      <a:pt x="473" y="210"/>
                    </a:lnTo>
                    <a:lnTo>
                      <a:pt x="477" y="218"/>
                    </a:lnTo>
                    <a:lnTo>
                      <a:pt x="479" y="226"/>
                    </a:lnTo>
                    <a:lnTo>
                      <a:pt x="479" y="256"/>
                    </a:lnTo>
                    <a:lnTo>
                      <a:pt x="477" y="263"/>
                    </a:lnTo>
                    <a:lnTo>
                      <a:pt x="473" y="271"/>
                    </a:lnTo>
                    <a:lnTo>
                      <a:pt x="470" y="277"/>
                    </a:lnTo>
                    <a:lnTo>
                      <a:pt x="462" y="279"/>
                    </a:lnTo>
                    <a:lnTo>
                      <a:pt x="454" y="281"/>
                    </a:lnTo>
                    <a:lnTo>
                      <a:pt x="437" y="281"/>
                    </a:lnTo>
                    <a:lnTo>
                      <a:pt x="428" y="284"/>
                    </a:lnTo>
                    <a:lnTo>
                      <a:pt x="416" y="296"/>
                    </a:lnTo>
                    <a:lnTo>
                      <a:pt x="407" y="309"/>
                    </a:lnTo>
                    <a:lnTo>
                      <a:pt x="401" y="318"/>
                    </a:lnTo>
                    <a:lnTo>
                      <a:pt x="398" y="330"/>
                    </a:lnTo>
                    <a:lnTo>
                      <a:pt x="401" y="343"/>
                    </a:lnTo>
                    <a:lnTo>
                      <a:pt x="409" y="353"/>
                    </a:lnTo>
                    <a:lnTo>
                      <a:pt x="420" y="366"/>
                    </a:lnTo>
                    <a:lnTo>
                      <a:pt x="426" y="375"/>
                    </a:lnTo>
                    <a:lnTo>
                      <a:pt x="426" y="389"/>
                    </a:lnTo>
                    <a:lnTo>
                      <a:pt x="420" y="400"/>
                    </a:lnTo>
                    <a:lnTo>
                      <a:pt x="398" y="421"/>
                    </a:lnTo>
                    <a:lnTo>
                      <a:pt x="386" y="428"/>
                    </a:lnTo>
                    <a:lnTo>
                      <a:pt x="375" y="428"/>
                    </a:lnTo>
                    <a:lnTo>
                      <a:pt x="363" y="421"/>
                    </a:lnTo>
                    <a:lnTo>
                      <a:pt x="352" y="409"/>
                    </a:lnTo>
                    <a:lnTo>
                      <a:pt x="341" y="406"/>
                    </a:lnTo>
                    <a:lnTo>
                      <a:pt x="326" y="406"/>
                    </a:lnTo>
                    <a:lnTo>
                      <a:pt x="310" y="407"/>
                    </a:lnTo>
                    <a:lnTo>
                      <a:pt x="299" y="409"/>
                    </a:lnTo>
                    <a:lnTo>
                      <a:pt x="291" y="413"/>
                    </a:lnTo>
                    <a:lnTo>
                      <a:pt x="288" y="419"/>
                    </a:lnTo>
                    <a:lnTo>
                      <a:pt x="282" y="425"/>
                    </a:lnTo>
                    <a:lnTo>
                      <a:pt x="280" y="432"/>
                    </a:lnTo>
                    <a:lnTo>
                      <a:pt x="278" y="440"/>
                    </a:lnTo>
                    <a:lnTo>
                      <a:pt x="278" y="457"/>
                    </a:lnTo>
                    <a:lnTo>
                      <a:pt x="278" y="464"/>
                    </a:lnTo>
                    <a:lnTo>
                      <a:pt x="274" y="470"/>
                    </a:lnTo>
                    <a:lnTo>
                      <a:pt x="269" y="476"/>
                    </a:lnTo>
                    <a:lnTo>
                      <a:pt x="263" y="479"/>
                    </a:lnTo>
                    <a:lnTo>
                      <a:pt x="255" y="481"/>
                    </a:lnTo>
                    <a:lnTo>
                      <a:pt x="223" y="481"/>
                    </a:lnTo>
                    <a:lnTo>
                      <a:pt x="216" y="479"/>
                    </a:lnTo>
                    <a:lnTo>
                      <a:pt x="208" y="476"/>
                    </a:lnTo>
                    <a:lnTo>
                      <a:pt x="204" y="470"/>
                    </a:lnTo>
                    <a:lnTo>
                      <a:pt x="201" y="464"/>
                    </a:lnTo>
                    <a:lnTo>
                      <a:pt x="199" y="457"/>
                    </a:lnTo>
                    <a:lnTo>
                      <a:pt x="199" y="440"/>
                    </a:lnTo>
                    <a:lnTo>
                      <a:pt x="195" y="428"/>
                    </a:lnTo>
                    <a:lnTo>
                      <a:pt x="183" y="419"/>
                    </a:lnTo>
                    <a:lnTo>
                      <a:pt x="172" y="407"/>
                    </a:lnTo>
                    <a:lnTo>
                      <a:pt x="161" y="402"/>
                    </a:lnTo>
                    <a:lnTo>
                      <a:pt x="149" y="400"/>
                    </a:lnTo>
                    <a:lnTo>
                      <a:pt x="138" y="402"/>
                    </a:lnTo>
                    <a:lnTo>
                      <a:pt x="127" y="409"/>
                    </a:lnTo>
                    <a:lnTo>
                      <a:pt x="115" y="421"/>
                    </a:lnTo>
                    <a:lnTo>
                      <a:pt x="104" y="428"/>
                    </a:lnTo>
                    <a:lnTo>
                      <a:pt x="91" y="428"/>
                    </a:lnTo>
                    <a:lnTo>
                      <a:pt x="81" y="421"/>
                    </a:lnTo>
                    <a:lnTo>
                      <a:pt x="58" y="400"/>
                    </a:lnTo>
                    <a:lnTo>
                      <a:pt x="53" y="389"/>
                    </a:lnTo>
                    <a:lnTo>
                      <a:pt x="53" y="375"/>
                    </a:lnTo>
                    <a:lnTo>
                      <a:pt x="58" y="366"/>
                    </a:lnTo>
                    <a:lnTo>
                      <a:pt x="70" y="353"/>
                    </a:lnTo>
                    <a:lnTo>
                      <a:pt x="74" y="343"/>
                    </a:lnTo>
                    <a:lnTo>
                      <a:pt x="75" y="328"/>
                    </a:lnTo>
                    <a:lnTo>
                      <a:pt x="74" y="311"/>
                    </a:lnTo>
                    <a:lnTo>
                      <a:pt x="70" y="299"/>
                    </a:lnTo>
                    <a:lnTo>
                      <a:pt x="66" y="294"/>
                    </a:lnTo>
                    <a:lnTo>
                      <a:pt x="62" y="288"/>
                    </a:lnTo>
                    <a:lnTo>
                      <a:pt x="55" y="284"/>
                    </a:lnTo>
                    <a:lnTo>
                      <a:pt x="47" y="282"/>
                    </a:lnTo>
                    <a:lnTo>
                      <a:pt x="39" y="281"/>
                    </a:lnTo>
                    <a:lnTo>
                      <a:pt x="22" y="281"/>
                    </a:lnTo>
                    <a:lnTo>
                      <a:pt x="15" y="279"/>
                    </a:lnTo>
                    <a:lnTo>
                      <a:pt x="9" y="277"/>
                    </a:lnTo>
                    <a:lnTo>
                      <a:pt x="3" y="271"/>
                    </a:lnTo>
                    <a:lnTo>
                      <a:pt x="0" y="263"/>
                    </a:lnTo>
                    <a:lnTo>
                      <a:pt x="0" y="256"/>
                    </a:lnTo>
                    <a:lnTo>
                      <a:pt x="0" y="226"/>
                    </a:lnTo>
                    <a:lnTo>
                      <a:pt x="0" y="218"/>
                    </a:lnTo>
                    <a:lnTo>
                      <a:pt x="3" y="210"/>
                    </a:lnTo>
                    <a:lnTo>
                      <a:pt x="9" y="205"/>
                    </a:lnTo>
                    <a:lnTo>
                      <a:pt x="15" y="203"/>
                    </a:lnTo>
                    <a:lnTo>
                      <a:pt x="22" y="201"/>
                    </a:lnTo>
                    <a:lnTo>
                      <a:pt x="39" y="201"/>
                    </a:lnTo>
                    <a:lnTo>
                      <a:pt x="51" y="195"/>
                    </a:lnTo>
                    <a:lnTo>
                      <a:pt x="62" y="186"/>
                    </a:lnTo>
                    <a:lnTo>
                      <a:pt x="72" y="173"/>
                    </a:lnTo>
                    <a:lnTo>
                      <a:pt x="77" y="163"/>
                    </a:lnTo>
                    <a:lnTo>
                      <a:pt x="79" y="152"/>
                    </a:lnTo>
                    <a:lnTo>
                      <a:pt x="77" y="138"/>
                    </a:lnTo>
                    <a:lnTo>
                      <a:pt x="70" y="129"/>
                    </a:lnTo>
                    <a:lnTo>
                      <a:pt x="58" y="116"/>
                    </a:lnTo>
                    <a:lnTo>
                      <a:pt x="53" y="106"/>
                    </a:lnTo>
                    <a:lnTo>
                      <a:pt x="53" y="93"/>
                    </a:lnTo>
                    <a:lnTo>
                      <a:pt x="58" y="82"/>
                    </a:lnTo>
                    <a:lnTo>
                      <a:pt x="81" y="59"/>
                    </a:lnTo>
                    <a:lnTo>
                      <a:pt x="91" y="53"/>
                    </a:lnTo>
                    <a:lnTo>
                      <a:pt x="104" y="53"/>
                    </a:lnTo>
                    <a:lnTo>
                      <a:pt x="115" y="59"/>
                    </a:lnTo>
                    <a:lnTo>
                      <a:pt x="127" y="72"/>
                    </a:lnTo>
                    <a:lnTo>
                      <a:pt x="138" y="76"/>
                    </a:lnTo>
                    <a:lnTo>
                      <a:pt x="153" y="76"/>
                    </a:lnTo>
                    <a:lnTo>
                      <a:pt x="168" y="74"/>
                    </a:lnTo>
                    <a:lnTo>
                      <a:pt x="180" y="72"/>
                    </a:lnTo>
                    <a:lnTo>
                      <a:pt x="185" y="68"/>
                    </a:lnTo>
                    <a:lnTo>
                      <a:pt x="191" y="63"/>
                    </a:lnTo>
                    <a:lnTo>
                      <a:pt x="195" y="57"/>
                    </a:lnTo>
                    <a:lnTo>
                      <a:pt x="199" y="49"/>
                    </a:lnTo>
                    <a:lnTo>
                      <a:pt x="199" y="42"/>
                    </a:lnTo>
                    <a:lnTo>
                      <a:pt x="199" y="25"/>
                    </a:lnTo>
                    <a:lnTo>
                      <a:pt x="201" y="17"/>
                    </a:lnTo>
                    <a:lnTo>
                      <a:pt x="204" y="11"/>
                    </a:lnTo>
                    <a:lnTo>
                      <a:pt x="208" y="6"/>
                    </a:lnTo>
                    <a:lnTo>
                      <a:pt x="216" y="2"/>
                    </a:lnTo>
                    <a:lnTo>
                      <a:pt x="223" y="0"/>
                    </a:lnTo>
                    <a:close/>
                  </a:path>
                </a:pathLst>
              </a:custGeom>
              <a:grpFill/>
              <a:ln w="15875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  <p:sp>
            <p:nvSpPr>
              <p:cNvPr id="17" name="Freeform 19"/>
              <p:cNvSpPr>
                <a:spLocks noEditPoints="1"/>
              </p:cNvSpPr>
              <p:nvPr/>
            </p:nvSpPr>
            <p:spPr bwMode="auto">
              <a:xfrm>
                <a:off x="5735638" y="641351"/>
                <a:ext cx="190500" cy="190500"/>
              </a:xfrm>
              <a:custGeom>
                <a:avLst/>
                <a:gdLst>
                  <a:gd name="T0" fmla="*/ 86 w 241"/>
                  <a:gd name="T1" fmla="*/ 101 h 241"/>
                  <a:gd name="T2" fmla="*/ 101 w 241"/>
                  <a:gd name="T3" fmla="*/ 155 h 241"/>
                  <a:gd name="T4" fmla="*/ 156 w 241"/>
                  <a:gd name="T5" fmla="*/ 140 h 241"/>
                  <a:gd name="T6" fmla="*/ 141 w 241"/>
                  <a:gd name="T7" fmla="*/ 85 h 241"/>
                  <a:gd name="T8" fmla="*/ 129 w 241"/>
                  <a:gd name="T9" fmla="*/ 0 h 241"/>
                  <a:gd name="T10" fmla="*/ 141 w 241"/>
                  <a:gd name="T11" fmla="*/ 8 h 241"/>
                  <a:gd name="T12" fmla="*/ 142 w 241"/>
                  <a:gd name="T13" fmla="*/ 25 h 241"/>
                  <a:gd name="T14" fmla="*/ 152 w 241"/>
                  <a:gd name="T15" fmla="*/ 36 h 241"/>
                  <a:gd name="T16" fmla="*/ 163 w 241"/>
                  <a:gd name="T17" fmla="*/ 42 h 241"/>
                  <a:gd name="T18" fmla="*/ 177 w 241"/>
                  <a:gd name="T19" fmla="*/ 36 h 241"/>
                  <a:gd name="T20" fmla="*/ 192 w 241"/>
                  <a:gd name="T21" fmla="*/ 27 h 241"/>
                  <a:gd name="T22" fmla="*/ 211 w 241"/>
                  <a:gd name="T23" fmla="*/ 42 h 241"/>
                  <a:gd name="T24" fmla="*/ 214 w 241"/>
                  <a:gd name="T25" fmla="*/ 55 h 241"/>
                  <a:gd name="T26" fmla="*/ 203 w 241"/>
                  <a:gd name="T27" fmla="*/ 68 h 241"/>
                  <a:gd name="T28" fmla="*/ 203 w 241"/>
                  <a:gd name="T29" fmla="*/ 83 h 241"/>
                  <a:gd name="T30" fmla="*/ 207 w 241"/>
                  <a:gd name="T31" fmla="*/ 95 h 241"/>
                  <a:gd name="T32" fmla="*/ 220 w 241"/>
                  <a:gd name="T33" fmla="*/ 101 h 241"/>
                  <a:gd name="T34" fmla="*/ 237 w 241"/>
                  <a:gd name="T35" fmla="*/ 104 h 241"/>
                  <a:gd name="T36" fmla="*/ 241 w 241"/>
                  <a:gd name="T37" fmla="*/ 129 h 241"/>
                  <a:gd name="T38" fmla="*/ 233 w 241"/>
                  <a:gd name="T39" fmla="*/ 140 h 241"/>
                  <a:gd name="T40" fmla="*/ 216 w 241"/>
                  <a:gd name="T41" fmla="*/ 142 h 241"/>
                  <a:gd name="T42" fmla="*/ 207 w 241"/>
                  <a:gd name="T43" fmla="*/ 152 h 241"/>
                  <a:gd name="T44" fmla="*/ 201 w 241"/>
                  <a:gd name="T45" fmla="*/ 163 h 241"/>
                  <a:gd name="T46" fmla="*/ 205 w 241"/>
                  <a:gd name="T47" fmla="*/ 176 h 241"/>
                  <a:gd name="T48" fmla="*/ 214 w 241"/>
                  <a:gd name="T49" fmla="*/ 191 h 241"/>
                  <a:gd name="T50" fmla="*/ 199 w 241"/>
                  <a:gd name="T51" fmla="*/ 210 h 241"/>
                  <a:gd name="T52" fmla="*/ 186 w 241"/>
                  <a:gd name="T53" fmla="*/ 214 h 241"/>
                  <a:gd name="T54" fmla="*/ 175 w 241"/>
                  <a:gd name="T55" fmla="*/ 203 h 241"/>
                  <a:gd name="T56" fmla="*/ 160 w 241"/>
                  <a:gd name="T57" fmla="*/ 203 h 241"/>
                  <a:gd name="T58" fmla="*/ 146 w 241"/>
                  <a:gd name="T59" fmla="*/ 207 h 241"/>
                  <a:gd name="T60" fmla="*/ 141 w 241"/>
                  <a:gd name="T61" fmla="*/ 220 h 241"/>
                  <a:gd name="T62" fmla="*/ 137 w 241"/>
                  <a:gd name="T63" fmla="*/ 237 h 241"/>
                  <a:gd name="T64" fmla="*/ 112 w 241"/>
                  <a:gd name="T65" fmla="*/ 241 h 241"/>
                  <a:gd name="T66" fmla="*/ 101 w 241"/>
                  <a:gd name="T67" fmla="*/ 233 h 241"/>
                  <a:gd name="T68" fmla="*/ 99 w 241"/>
                  <a:gd name="T69" fmla="*/ 216 h 241"/>
                  <a:gd name="T70" fmla="*/ 89 w 241"/>
                  <a:gd name="T71" fmla="*/ 207 h 241"/>
                  <a:gd name="T72" fmla="*/ 78 w 241"/>
                  <a:gd name="T73" fmla="*/ 201 h 241"/>
                  <a:gd name="T74" fmla="*/ 65 w 241"/>
                  <a:gd name="T75" fmla="*/ 205 h 241"/>
                  <a:gd name="T76" fmla="*/ 50 w 241"/>
                  <a:gd name="T77" fmla="*/ 214 h 241"/>
                  <a:gd name="T78" fmla="*/ 31 w 241"/>
                  <a:gd name="T79" fmla="*/ 199 h 241"/>
                  <a:gd name="T80" fmla="*/ 27 w 241"/>
                  <a:gd name="T81" fmla="*/ 186 h 241"/>
                  <a:gd name="T82" fmla="*/ 38 w 241"/>
                  <a:gd name="T83" fmla="*/ 174 h 241"/>
                  <a:gd name="T84" fmla="*/ 38 w 241"/>
                  <a:gd name="T85" fmla="*/ 159 h 241"/>
                  <a:gd name="T86" fmla="*/ 34 w 241"/>
                  <a:gd name="T87" fmla="*/ 146 h 241"/>
                  <a:gd name="T88" fmla="*/ 21 w 241"/>
                  <a:gd name="T89" fmla="*/ 140 h 241"/>
                  <a:gd name="T90" fmla="*/ 4 w 241"/>
                  <a:gd name="T91" fmla="*/ 137 h 241"/>
                  <a:gd name="T92" fmla="*/ 0 w 241"/>
                  <a:gd name="T93" fmla="*/ 112 h 241"/>
                  <a:gd name="T94" fmla="*/ 8 w 241"/>
                  <a:gd name="T95" fmla="*/ 101 h 241"/>
                  <a:gd name="T96" fmla="*/ 25 w 241"/>
                  <a:gd name="T97" fmla="*/ 99 h 241"/>
                  <a:gd name="T98" fmla="*/ 36 w 241"/>
                  <a:gd name="T99" fmla="*/ 89 h 241"/>
                  <a:gd name="T100" fmla="*/ 42 w 241"/>
                  <a:gd name="T101" fmla="*/ 78 h 241"/>
                  <a:gd name="T102" fmla="*/ 36 w 241"/>
                  <a:gd name="T103" fmla="*/ 65 h 241"/>
                  <a:gd name="T104" fmla="*/ 27 w 241"/>
                  <a:gd name="T105" fmla="*/ 49 h 241"/>
                  <a:gd name="T106" fmla="*/ 42 w 241"/>
                  <a:gd name="T107" fmla="*/ 30 h 241"/>
                  <a:gd name="T108" fmla="*/ 55 w 241"/>
                  <a:gd name="T109" fmla="*/ 27 h 241"/>
                  <a:gd name="T110" fmla="*/ 69 w 241"/>
                  <a:gd name="T111" fmla="*/ 38 h 241"/>
                  <a:gd name="T112" fmla="*/ 84 w 241"/>
                  <a:gd name="T113" fmla="*/ 38 h 241"/>
                  <a:gd name="T114" fmla="*/ 95 w 241"/>
                  <a:gd name="T115" fmla="*/ 34 h 241"/>
                  <a:gd name="T116" fmla="*/ 101 w 241"/>
                  <a:gd name="T117" fmla="*/ 21 h 241"/>
                  <a:gd name="T118" fmla="*/ 105 w 241"/>
                  <a:gd name="T119" fmla="*/ 4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41" h="241">
                    <a:moveTo>
                      <a:pt x="122" y="80"/>
                    </a:moveTo>
                    <a:lnTo>
                      <a:pt x="101" y="85"/>
                    </a:lnTo>
                    <a:lnTo>
                      <a:pt x="86" y="101"/>
                    </a:lnTo>
                    <a:lnTo>
                      <a:pt x="80" y="121"/>
                    </a:lnTo>
                    <a:lnTo>
                      <a:pt x="86" y="140"/>
                    </a:lnTo>
                    <a:lnTo>
                      <a:pt x="101" y="155"/>
                    </a:lnTo>
                    <a:lnTo>
                      <a:pt x="122" y="161"/>
                    </a:lnTo>
                    <a:lnTo>
                      <a:pt x="141" y="155"/>
                    </a:lnTo>
                    <a:lnTo>
                      <a:pt x="156" y="140"/>
                    </a:lnTo>
                    <a:lnTo>
                      <a:pt x="161" y="121"/>
                    </a:lnTo>
                    <a:lnTo>
                      <a:pt x="156" y="101"/>
                    </a:lnTo>
                    <a:lnTo>
                      <a:pt x="141" y="85"/>
                    </a:lnTo>
                    <a:lnTo>
                      <a:pt x="122" y="80"/>
                    </a:lnTo>
                    <a:close/>
                    <a:moveTo>
                      <a:pt x="112" y="0"/>
                    </a:moveTo>
                    <a:lnTo>
                      <a:pt x="129" y="0"/>
                    </a:lnTo>
                    <a:lnTo>
                      <a:pt x="133" y="2"/>
                    </a:lnTo>
                    <a:lnTo>
                      <a:pt x="137" y="4"/>
                    </a:lnTo>
                    <a:lnTo>
                      <a:pt x="141" y="8"/>
                    </a:lnTo>
                    <a:lnTo>
                      <a:pt x="141" y="13"/>
                    </a:lnTo>
                    <a:lnTo>
                      <a:pt x="141" y="21"/>
                    </a:lnTo>
                    <a:lnTo>
                      <a:pt x="142" y="25"/>
                    </a:lnTo>
                    <a:lnTo>
                      <a:pt x="144" y="29"/>
                    </a:lnTo>
                    <a:lnTo>
                      <a:pt x="148" y="32"/>
                    </a:lnTo>
                    <a:lnTo>
                      <a:pt x="152" y="36"/>
                    </a:lnTo>
                    <a:lnTo>
                      <a:pt x="156" y="38"/>
                    </a:lnTo>
                    <a:lnTo>
                      <a:pt x="160" y="40"/>
                    </a:lnTo>
                    <a:lnTo>
                      <a:pt x="163" y="42"/>
                    </a:lnTo>
                    <a:lnTo>
                      <a:pt x="169" y="40"/>
                    </a:lnTo>
                    <a:lnTo>
                      <a:pt x="173" y="38"/>
                    </a:lnTo>
                    <a:lnTo>
                      <a:pt x="177" y="36"/>
                    </a:lnTo>
                    <a:lnTo>
                      <a:pt x="182" y="30"/>
                    </a:lnTo>
                    <a:lnTo>
                      <a:pt x="186" y="27"/>
                    </a:lnTo>
                    <a:lnTo>
                      <a:pt x="192" y="27"/>
                    </a:lnTo>
                    <a:lnTo>
                      <a:pt x="196" y="27"/>
                    </a:lnTo>
                    <a:lnTo>
                      <a:pt x="199" y="30"/>
                    </a:lnTo>
                    <a:lnTo>
                      <a:pt x="211" y="42"/>
                    </a:lnTo>
                    <a:lnTo>
                      <a:pt x="214" y="46"/>
                    </a:lnTo>
                    <a:lnTo>
                      <a:pt x="214" y="49"/>
                    </a:lnTo>
                    <a:lnTo>
                      <a:pt x="214" y="55"/>
                    </a:lnTo>
                    <a:lnTo>
                      <a:pt x="211" y="59"/>
                    </a:lnTo>
                    <a:lnTo>
                      <a:pt x="205" y="65"/>
                    </a:lnTo>
                    <a:lnTo>
                      <a:pt x="203" y="68"/>
                    </a:lnTo>
                    <a:lnTo>
                      <a:pt x="203" y="72"/>
                    </a:lnTo>
                    <a:lnTo>
                      <a:pt x="203" y="78"/>
                    </a:lnTo>
                    <a:lnTo>
                      <a:pt x="203" y="83"/>
                    </a:lnTo>
                    <a:lnTo>
                      <a:pt x="205" y="87"/>
                    </a:lnTo>
                    <a:lnTo>
                      <a:pt x="205" y="91"/>
                    </a:lnTo>
                    <a:lnTo>
                      <a:pt x="207" y="95"/>
                    </a:lnTo>
                    <a:lnTo>
                      <a:pt x="211" y="97"/>
                    </a:lnTo>
                    <a:lnTo>
                      <a:pt x="216" y="101"/>
                    </a:lnTo>
                    <a:lnTo>
                      <a:pt x="220" y="101"/>
                    </a:lnTo>
                    <a:lnTo>
                      <a:pt x="230" y="101"/>
                    </a:lnTo>
                    <a:lnTo>
                      <a:pt x="233" y="101"/>
                    </a:lnTo>
                    <a:lnTo>
                      <a:pt x="237" y="104"/>
                    </a:lnTo>
                    <a:lnTo>
                      <a:pt x="239" y="108"/>
                    </a:lnTo>
                    <a:lnTo>
                      <a:pt x="241" y="112"/>
                    </a:lnTo>
                    <a:lnTo>
                      <a:pt x="241" y="129"/>
                    </a:lnTo>
                    <a:lnTo>
                      <a:pt x="239" y="133"/>
                    </a:lnTo>
                    <a:lnTo>
                      <a:pt x="237" y="137"/>
                    </a:lnTo>
                    <a:lnTo>
                      <a:pt x="233" y="140"/>
                    </a:lnTo>
                    <a:lnTo>
                      <a:pt x="230" y="140"/>
                    </a:lnTo>
                    <a:lnTo>
                      <a:pt x="220" y="140"/>
                    </a:lnTo>
                    <a:lnTo>
                      <a:pt x="216" y="142"/>
                    </a:lnTo>
                    <a:lnTo>
                      <a:pt x="213" y="144"/>
                    </a:lnTo>
                    <a:lnTo>
                      <a:pt x="209" y="148"/>
                    </a:lnTo>
                    <a:lnTo>
                      <a:pt x="207" y="152"/>
                    </a:lnTo>
                    <a:lnTo>
                      <a:pt x="203" y="155"/>
                    </a:lnTo>
                    <a:lnTo>
                      <a:pt x="201" y="159"/>
                    </a:lnTo>
                    <a:lnTo>
                      <a:pt x="201" y="163"/>
                    </a:lnTo>
                    <a:lnTo>
                      <a:pt x="201" y="169"/>
                    </a:lnTo>
                    <a:lnTo>
                      <a:pt x="203" y="173"/>
                    </a:lnTo>
                    <a:lnTo>
                      <a:pt x="205" y="176"/>
                    </a:lnTo>
                    <a:lnTo>
                      <a:pt x="211" y="182"/>
                    </a:lnTo>
                    <a:lnTo>
                      <a:pt x="214" y="186"/>
                    </a:lnTo>
                    <a:lnTo>
                      <a:pt x="214" y="191"/>
                    </a:lnTo>
                    <a:lnTo>
                      <a:pt x="214" y="195"/>
                    </a:lnTo>
                    <a:lnTo>
                      <a:pt x="211" y="199"/>
                    </a:lnTo>
                    <a:lnTo>
                      <a:pt x="199" y="210"/>
                    </a:lnTo>
                    <a:lnTo>
                      <a:pt x="196" y="214"/>
                    </a:lnTo>
                    <a:lnTo>
                      <a:pt x="192" y="214"/>
                    </a:lnTo>
                    <a:lnTo>
                      <a:pt x="186" y="214"/>
                    </a:lnTo>
                    <a:lnTo>
                      <a:pt x="182" y="210"/>
                    </a:lnTo>
                    <a:lnTo>
                      <a:pt x="177" y="205"/>
                    </a:lnTo>
                    <a:lnTo>
                      <a:pt x="175" y="203"/>
                    </a:lnTo>
                    <a:lnTo>
                      <a:pt x="169" y="203"/>
                    </a:lnTo>
                    <a:lnTo>
                      <a:pt x="163" y="203"/>
                    </a:lnTo>
                    <a:lnTo>
                      <a:pt x="160" y="203"/>
                    </a:lnTo>
                    <a:lnTo>
                      <a:pt x="154" y="205"/>
                    </a:lnTo>
                    <a:lnTo>
                      <a:pt x="150" y="205"/>
                    </a:lnTo>
                    <a:lnTo>
                      <a:pt x="146" y="207"/>
                    </a:lnTo>
                    <a:lnTo>
                      <a:pt x="144" y="210"/>
                    </a:lnTo>
                    <a:lnTo>
                      <a:pt x="142" y="216"/>
                    </a:lnTo>
                    <a:lnTo>
                      <a:pt x="141" y="220"/>
                    </a:lnTo>
                    <a:lnTo>
                      <a:pt x="141" y="229"/>
                    </a:lnTo>
                    <a:lnTo>
                      <a:pt x="141" y="233"/>
                    </a:lnTo>
                    <a:lnTo>
                      <a:pt x="137" y="237"/>
                    </a:lnTo>
                    <a:lnTo>
                      <a:pt x="133" y="239"/>
                    </a:lnTo>
                    <a:lnTo>
                      <a:pt x="129" y="241"/>
                    </a:lnTo>
                    <a:lnTo>
                      <a:pt x="112" y="241"/>
                    </a:lnTo>
                    <a:lnTo>
                      <a:pt x="108" y="239"/>
                    </a:lnTo>
                    <a:lnTo>
                      <a:pt x="105" y="237"/>
                    </a:lnTo>
                    <a:lnTo>
                      <a:pt x="101" y="233"/>
                    </a:lnTo>
                    <a:lnTo>
                      <a:pt x="101" y="229"/>
                    </a:lnTo>
                    <a:lnTo>
                      <a:pt x="101" y="220"/>
                    </a:lnTo>
                    <a:lnTo>
                      <a:pt x="99" y="216"/>
                    </a:lnTo>
                    <a:lnTo>
                      <a:pt x="97" y="212"/>
                    </a:lnTo>
                    <a:lnTo>
                      <a:pt x="93" y="209"/>
                    </a:lnTo>
                    <a:lnTo>
                      <a:pt x="89" y="207"/>
                    </a:lnTo>
                    <a:lnTo>
                      <a:pt x="86" y="203"/>
                    </a:lnTo>
                    <a:lnTo>
                      <a:pt x="82" y="201"/>
                    </a:lnTo>
                    <a:lnTo>
                      <a:pt x="78" y="201"/>
                    </a:lnTo>
                    <a:lnTo>
                      <a:pt x="72" y="201"/>
                    </a:lnTo>
                    <a:lnTo>
                      <a:pt x="69" y="203"/>
                    </a:lnTo>
                    <a:lnTo>
                      <a:pt x="65" y="205"/>
                    </a:lnTo>
                    <a:lnTo>
                      <a:pt x="59" y="210"/>
                    </a:lnTo>
                    <a:lnTo>
                      <a:pt x="55" y="214"/>
                    </a:lnTo>
                    <a:lnTo>
                      <a:pt x="50" y="214"/>
                    </a:lnTo>
                    <a:lnTo>
                      <a:pt x="46" y="214"/>
                    </a:lnTo>
                    <a:lnTo>
                      <a:pt x="42" y="210"/>
                    </a:lnTo>
                    <a:lnTo>
                      <a:pt x="31" y="199"/>
                    </a:lnTo>
                    <a:lnTo>
                      <a:pt x="27" y="195"/>
                    </a:lnTo>
                    <a:lnTo>
                      <a:pt x="27" y="191"/>
                    </a:lnTo>
                    <a:lnTo>
                      <a:pt x="27" y="186"/>
                    </a:lnTo>
                    <a:lnTo>
                      <a:pt x="31" y="182"/>
                    </a:lnTo>
                    <a:lnTo>
                      <a:pt x="36" y="176"/>
                    </a:lnTo>
                    <a:lnTo>
                      <a:pt x="38" y="174"/>
                    </a:lnTo>
                    <a:lnTo>
                      <a:pt x="38" y="169"/>
                    </a:lnTo>
                    <a:lnTo>
                      <a:pt x="38" y="163"/>
                    </a:lnTo>
                    <a:lnTo>
                      <a:pt x="38" y="159"/>
                    </a:lnTo>
                    <a:lnTo>
                      <a:pt x="36" y="154"/>
                    </a:lnTo>
                    <a:lnTo>
                      <a:pt x="36" y="150"/>
                    </a:lnTo>
                    <a:lnTo>
                      <a:pt x="34" y="146"/>
                    </a:lnTo>
                    <a:lnTo>
                      <a:pt x="31" y="144"/>
                    </a:lnTo>
                    <a:lnTo>
                      <a:pt x="27" y="140"/>
                    </a:lnTo>
                    <a:lnTo>
                      <a:pt x="21" y="140"/>
                    </a:lnTo>
                    <a:lnTo>
                      <a:pt x="14" y="140"/>
                    </a:lnTo>
                    <a:lnTo>
                      <a:pt x="8" y="140"/>
                    </a:lnTo>
                    <a:lnTo>
                      <a:pt x="4" y="137"/>
                    </a:lnTo>
                    <a:lnTo>
                      <a:pt x="2" y="133"/>
                    </a:lnTo>
                    <a:lnTo>
                      <a:pt x="0" y="129"/>
                    </a:lnTo>
                    <a:lnTo>
                      <a:pt x="0" y="112"/>
                    </a:lnTo>
                    <a:lnTo>
                      <a:pt x="2" y="108"/>
                    </a:lnTo>
                    <a:lnTo>
                      <a:pt x="4" y="104"/>
                    </a:lnTo>
                    <a:lnTo>
                      <a:pt x="8" y="101"/>
                    </a:lnTo>
                    <a:lnTo>
                      <a:pt x="14" y="101"/>
                    </a:lnTo>
                    <a:lnTo>
                      <a:pt x="21" y="101"/>
                    </a:lnTo>
                    <a:lnTo>
                      <a:pt x="25" y="99"/>
                    </a:lnTo>
                    <a:lnTo>
                      <a:pt x="29" y="97"/>
                    </a:lnTo>
                    <a:lnTo>
                      <a:pt x="33" y="93"/>
                    </a:lnTo>
                    <a:lnTo>
                      <a:pt x="36" y="89"/>
                    </a:lnTo>
                    <a:lnTo>
                      <a:pt x="38" y="85"/>
                    </a:lnTo>
                    <a:lnTo>
                      <a:pt x="40" y="82"/>
                    </a:lnTo>
                    <a:lnTo>
                      <a:pt x="42" y="78"/>
                    </a:lnTo>
                    <a:lnTo>
                      <a:pt x="40" y="72"/>
                    </a:lnTo>
                    <a:lnTo>
                      <a:pt x="38" y="68"/>
                    </a:lnTo>
                    <a:lnTo>
                      <a:pt x="36" y="65"/>
                    </a:lnTo>
                    <a:lnTo>
                      <a:pt x="31" y="59"/>
                    </a:lnTo>
                    <a:lnTo>
                      <a:pt x="27" y="55"/>
                    </a:lnTo>
                    <a:lnTo>
                      <a:pt x="27" y="49"/>
                    </a:lnTo>
                    <a:lnTo>
                      <a:pt x="27" y="46"/>
                    </a:lnTo>
                    <a:lnTo>
                      <a:pt x="31" y="42"/>
                    </a:lnTo>
                    <a:lnTo>
                      <a:pt x="42" y="30"/>
                    </a:lnTo>
                    <a:lnTo>
                      <a:pt x="46" y="27"/>
                    </a:lnTo>
                    <a:lnTo>
                      <a:pt x="50" y="27"/>
                    </a:lnTo>
                    <a:lnTo>
                      <a:pt x="55" y="27"/>
                    </a:lnTo>
                    <a:lnTo>
                      <a:pt x="59" y="30"/>
                    </a:lnTo>
                    <a:lnTo>
                      <a:pt x="65" y="36"/>
                    </a:lnTo>
                    <a:lnTo>
                      <a:pt x="69" y="38"/>
                    </a:lnTo>
                    <a:lnTo>
                      <a:pt x="72" y="38"/>
                    </a:lnTo>
                    <a:lnTo>
                      <a:pt x="78" y="38"/>
                    </a:lnTo>
                    <a:lnTo>
                      <a:pt x="84" y="38"/>
                    </a:lnTo>
                    <a:lnTo>
                      <a:pt x="88" y="36"/>
                    </a:lnTo>
                    <a:lnTo>
                      <a:pt x="91" y="36"/>
                    </a:lnTo>
                    <a:lnTo>
                      <a:pt x="95" y="34"/>
                    </a:lnTo>
                    <a:lnTo>
                      <a:pt x="99" y="30"/>
                    </a:lnTo>
                    <a:lnTo>
                      <a:pt x="101" y="27"/>
                    </a:lnTo>
                    <a:lnTo>
                      <a:pt x="101" y="21"/>
                    </a:lnTo>
                    <a:lnTo>
                      <a:pt x="101" y="13"/>
                    </a:lnTo>
                    <a:lnTo>
                      <a:pt x="103" y="8"/>
                    </a:lnTo>
                    <a:lnTo>
                      <a:pt x="105" y="4"/>
                    </a:lnTo>
                    <a:lnTo>
                      <a:pt x="108" y="2"/>
                    </a:lnTo>
                    <a:lnTo>
                      <a:pt x="112" y="0"/>
                    </a:lnTo>
                    <a:close/>
                  </a:path>
                </a:pathLst>
              </a:custGeom>
              <a:grpFill/>
              <a:ln w="15875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</p:grpSp>
      </p:grpSp>
      <p:cxnSp>
        <p:nvCxnSpPr>
          <p:cNvPr id="18" name="直接连接符 17"/>
          <p:cNvCxnSpPr/>
          <p:nvPr/>
        </p:nvCxnSpPr>
        <p:spPr>
          <a:xfrm flipV="1">
            <a:off x="5097807" y="1252740"/>
            <a:ext cx="0" cy="3038142"/>
          </a:xfrm>
          <a:prstGeom prst="line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294422" y="1776131"/>
            <a:ext cx="1707739" cy="1898944"/>
            <a:chOff x="294422" y="1614206"/>
            <a:chExt cx="1707739" cy="1898944"/>
          </a:xfrm>
        </p:grpSpPr>
        <p:sp>
          <p:nvSpPr>
            <p:cNvPr id="30" name="任意多边形 29"/>
            <p:cNvSpPr/>
            <p:nvPr/>
          </p:nvSpPr>
          <p:spPr>
            <a:xfrm rot="5400000">
              <a:off x="198820" y="1709808"/>
              <a:ext cx="1898944" cy="1707739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2"/>
            <a:srcRect l="16625" t="2828" r="15509" b="2828"/>
            <a:stretch>
              <a:fillRect/>
            </a:stretch>
          </p:blipFill>
          <p:spPr>
            <a:xfrm>
              <a:off x="409722" y="1748882"/>
              <a:ext cx="1477142" cy="1629592"/>
            </a:xfrm>
            <a:custGeom>
              <a:avLst/>
              <a:gdLst>
                <a:gd name="connsiteX0" fmla="*/ 582318 w 1149320"/>
                <a:gd name="connsiteY0" fmla="*/ 0 h 1267937"/>
                <a:gd name="connsiteX1" fmla="*/ 586501 w 1149320"/>
                <a:gd name="connsiteY1" fmla="*/ 188 h 1267937"/>
                <a:gd name="connsiteX2" fmla="*/ 590696 w 1149320"/>
                <a:gd name="connsiteY2" fmla="*/ 156 h 1267937"/>
                <a:gd name="connsiteX3" fmla="*/ 592251 w 1149320"/>
                <a:gd name="connsiteY3" fmla="*/ 447 h 1267937"/>
                <a:gd name="connsiteX4" fmla="*/ 608543 w 1149320"/>
                <a:gd name="connsiteY4" fmla="*/ 1180 h 1267937"/>
                <a:gd name="connsiteX5" fmla="*/ 659336 w 1149320"/>
                <a:gd name="connsiteY5" fmla="*/ 19323 h 1267937"/>
                <a:gd name="connsiteX6" fmla="*/ 1078501 w 1149320"/>
                <a:gd name="connsiteY6" fmla="*/ 271887 h 1267937"/>
                <a:gd name="connsiteX7" fmla="*/ 1118277 w 1149320"/>
                <a:gd name="connsiteY7" fmla="*/ 308315 h 1267937"/>
                <a:gd name="connsiteX8" fmla="*/ 1126539 w 1149320"/>
                <a:gd name="connsiteY8" fmla="*/ 322377 h 1267937"/>
                <a:gd name="connsiteX9" fmla="*/ 1127522 w 1149320"/>
                <a:gd name="connsiteY9" fmla="*/ 323615 h 1267937"/>
                <a:gd name="connsiteX10" fmla="*/ 1129452 w 1149320"/>
                <a:gd name="connsiteY10" fmla="*/ 327335 h 1267937"/>
                <a:gd name="connsiteX11" fmla="*/ 1131575 w 1149320"/>
                <a:gd name="connsiteY11" fmla="*/ 330949 h 1267937"/>
                <a:gd name="connsiteX12" fmla="*/ 1132101 w 1149320"/>
                <a:gd name="connsiteY12" fmla="*/ 332440 h 1267937"/>
                <a:gd name="connsiteX13" fmla="*/ 1139612 w 1149320"/>
                <a:gd name="connsiteY13" fmla="*/ 346917 h 1267937"/>
                <a:gd name="connsiteX14" fmla="*/ 1149296 w 1149320"/>
                <a:gd name="connsiteY14" fmla="*/ 399977 h 1267937"/>
                <a:gd name="connsiteX15" fmla="*/ 1140152 w 1149320"/>
                <a:gd name="connsiteY15" fmla="*/ 889267 h 1267937"/>
                <a:gd name="connsiteX16" fmla="*/ 1128492 w 1149320"/>
                <a:gd name="connsiteY16" fmla="*/ 941928 h 1267937"/>
                <a:gd name="connsiteX17" fmla="*/ 1120445 w 1149320"/>
                <a:gd name="connsiteY17" fmla="*/ 956113 h 1267937"/>
                <a:gd name="connsiteX18" fmla="*/ 1119865 w 1149320"/>
                <a:gd name="connsiteY18" fmla="*/ 957584 h 1267937"/>
                <a:gd name="connsiteX19" fmla="*/ 1117607 w 1149320"/>
                <a:gd name="connsiteY19" fmla="*/ 961118 h 1267937"/>
                <a:gd name="connsiteX20" fmla="*/ 1115540 w 1149320"/>
                <a:gd name="connsiteY20" fmla="*/ 964762 h 1267937"/>
                <a:gd name="connsiteX21" fmla="*/ 1114512 w 1149320"/>
                <a:gd name="connsiteY21" fmla="*/ 965961 h 1267937"/>
                <a:gd name="connsiteX22" fmla="*/ 1105730 w 1149320"/>
                <a:gd name="connsiteY22" fmla="*/ 979705 h 1267937"/>
                <a:gd name="connsiteX23" fmla="*/ 1064621 w 1149320"/>
                <a:gd name="connsiteY23" fmla="*/ 1014622 h 1267937"/>
                <a:gd name="connsiteX24" fmla="*/ 636311 w 1149320"/>
                <a:gd name="connsiteY24" fmla="*/ 1251348 h 1267937"/>
                <a:gd name="connsiteX25" fmla="*/ 584876 w 1149320"/>
                <a:gd name="connsiteY25" fmla="*/ 1267581 h 1267937"/>
                <a:gd name="connsiteX26" fmla="*/ 568566 w 1149320"/>
                <a:gd name="connsiteY26" fmla="*/ 1267705 h 1267937"/>
                <a:gd name="connsiteX27" fmla="*/ 567003 w 1149320"/>
                <a:gd name="connsiteY27" fmla="*/ 1267937 h 1267937"/>
                <a:gd name="connsiteX28" fmla="*/ 562818 w 1149320"/>
                <a:gd name="connsiteY28" fmla="*/ 1267749 h 1267937"/>
                <a:gd name="connsiteX29" fmla="*/ 558625 w 1149320"/>
                <a:gd name="connsiteY29" fmla="*/ 1267781 h 1267937"/>
                <a:gd name="connsiteX30" fmla="*/ 557070 w 1149320"/>
                <a:gd name="connsiteY30" fmla="*/ 1267490 h 1267937"/>
                <a:gd name="connsiteX31" fmla="*/ 540778 w 1149320"/>
                <a:gd name="connsiteY31" fmla="*/ 1266757 h 1267937"/>
                <a:gd name="connsiteX32" fmla="*/ 489985 w 1149320"/>
                <a:gd name="connsiteY32" fmla="*/ 1248613 h 1267937"/>
                <a:gd name="connsiteX33" fmla="*/ 70819 w 1149320"/>
                <a:gd name="connsiteY33" fmla="*/ 996050 h 1267937"/>
                <a:gd name="connsiteX34" fmla="*/ 17745 w 1149320"/>
                <a:gd name="connsiteY34" fmla="*/ 936988 h 1267937"/>
                <a:gd name="connsiteX35" fmla="*/ 15827 w 1149320"/>
                <a:gd name="connsiteY35" fmla="*/ 931543 h 1267937"/>
                <a:gd name="connsiteX36" fmla="*/ 9709 w 1149320"/>
                <a:gd name="connsiteY36" fmla="*/ 921020 h 1267937"/>
                <a:gd name="connsiteX37" fmla="*/ 25 w 1149320"/>
                <a:gd name="connsiteY37" fmla="*/ 867961 h 1267937"/>
                <a:gd name="connsiteX38" fmla="*/ 9169 w 1149320"/>
                <a:gd name="connsiteY38" fmla="*/ 378670 h 1267937"/>
                <a:gd name="connsiteX39" fmla="*/ 20829 w 1149320"/>
                <a:gd name="connsiteY39" fmla="*/ 326009 h 1267937"/>
                <a:gd name="connsiteX40" fmla="*/ 28875 w 1149320"/>
                <a:gd name="connsiteY40" fmla="*/ 311824 h 1267937"/>
                <a:gd name="connsiteX41" fmla="*/ 29456 w 1149320"/>
                <a:gd name="connsiteY41" fmla="*/ 310353 h 1267937"/>
                <a:gd name="connsiteX42" fmla="*/ 31715 w 1149320"/>
                <a:gd name="connsiteY42" fmla="*/ 306818 h 1267937"/>
                <a:gd name="connsiteX43" fmla="*/ 33781 w 1149320"/>
                <a:gd name="connsiteY43" fmla="*/ 303175 h 1267937"/>
                <a:gd name="connsiteX44" fmla="*/ 34809 w 1149320"/>
                <a:gd name="connsiteY44" fmla="*/ 301976 h 1267937"/>
                <a:gd name="connsiteX45" fmla="*/ 43592 w 1149320"/>
                <a:gd name="connsiteY45" fmla="*/ 288232 h 1267937"/>
                <a:gd name="connsiteX46" fmla="*/ 84700 w 1149320"/>
                <a:gd name="connsiteY46" fmla="*/ 253315 h 1267937"/>
                <a:gd name="connsiteX47" fmla="*/ 513010 w 1149320"/>
                <a:gd name="connsiteY47" fmla="*/ 16589 h 1267937"/>
                <a:gd name="connsiteX48" fmla="*/ 564446 w 1149320"/>
                <a:gd name="connsiteY48" fmla="*/ 356 h 1267937"/>
                <a:gd name="connsiteX49" fmla="*/ 580755 w 1149320"/>
                <a:gd name="connsiteY49" fmla="*/ 232 h 1267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149320" h="1267937">
                  <a:moveTo>
                    <a:pt x="582318" y="0"/>
                  </a:moveTo>
                  <a:lnTo>
                    <a:pt x="586501" y="188"/>
                  </a:lnTo>
                  <a:lnTo>
                    <a:pt x="590696" y="156"/>
                  </a:lnTo>
                  <a:lnTo>
                    <a:pt x="592251" y="447"/>
                  </a:lnTo>
                  <a:lnTo>
                    <a:pt x="608543" y="1180"/>
                  </a:lnTo>
                  <a:cubicBezTo>
                    <a:pt x="626008" y="3680"/>
                    <a:pt x="643273" y="9645"/>
                    <a:pt x="659336" y="19323"/>
                  </a:cubicBezTo>
                  <a:lnTo>
                    <a:pt x="1078501" y="271887"/>
                  </a:lnTo>
                  <a:cubicBezTo>
                    <a:pt x="1094564" y="281566"/>
                    <a:pt x="1107905" y="294042"/>
                    <a:pt x="1118277" y="308315"/>
                  </a:cubicBezTo>
                  <a:lnTo>
                    <a:pt x="1126539" y="322377"/>
                  </a:lnTo>
                  <a:lnTo>
                    <a:pt x="1127522" y="323615"/>
                  </a:lnTo>
                  <a:lnTo>
                    <a:pt x="1129452" y="327335"/>
                  </a:lnTo>
                  <a:lnTo>
                    <a:pt x="1131575" y="330949"/>
                  </a:lnTo>
                  <a:lnTo>
                    <a:pt x="1132101" y="332440"/>
                  </a:lnTo>
                  <a:lnTo>
                    <a:pt x="1139612" y="346917"/>
                  </a:lnTo>
                  <a:cubicBezTo>
                    <a:pt x="1146180" y="363292"/>
                    <a:pt x="1149646" y="381227"/>
                    <a:pt x="1149296" y="399977"/>
                  </a:cubicBezTo>
                  <a:lnTo>
                    <a:pt x="1140152" y="889267"/>
                  </a:lnTo>
                  <a:cubicBezTo>
                    <a:pt x="1139801" y="908018"/>
                    <a:pt x="1135667" y="925809"/>
                    <a:pt x="1128492" y="941928"/>
                  </a:cubicBezTo>
                  <a:lnTo>
                    <a:pt x="1120445" y="956113"/>
                  </a:lnTo>
                  <a:lnTo>
                    <a:pt x="1119865" y="957584"/>
                  </a:lnTo>
                  <a:lnTo>
                    <a:pt x="1117607" y="961118"/>
                  </a:lnTo>
                  <a:lnTo>
                    <a:pt x="1115540" y="964762"/>
                  </a:lnTo>
                  <a:lnTo>
                    <a:pt x="1114512" y="965961"/>
                  </a:lnTo>
                  <a:lnTo>
                    <a:pt x="1105730" y="979705"/>
                  </a:lnTo>
                  <a:cubicBezTo>
                    <a:pt x="1094832" y="993581"/>
                    <a:pt x="1081034" y="1005550"/>
                    <a:pt x="1064621" y="1014622"/>
                  </a:cubicBezTo>
                  <a:lnTo>
                    <a:pt x="636311" y="1251348"/>
                  </a:lnTo>
                  <a:cubicBezTo>
                    <a:pt x="619897" y="1260420"/>
                    <a:pt x="602423" y="1265736"/>
                    <a:pt x="584876" y="1267581"/>
                  </a:cubicBezTo>
                  <a:lnTo>
                    <a:pt x="568566" y="1267705"/>
                  </a:lnTo>
                  <a:lnTo>
                    <a:pt x="567003" y="1267937"/>
                  </a:lnTo>
                  <a:lnTo>
                    <a:pt x="562818" y="1267749"/>
                  </a:lnTo>
                  <a:lnTo>
                    <a:pt x="558625" y="1267781"/>
                  </a:lnTo>
                  <a:lnTo>
                    <a:pt x="557070" y="1267490"/>
                  </a:lnTo>
                  <a:lnTo>
                    <a:pt x="540778" y="1266757"/>
                  </a:lnTo>
                  <a:cubicBezTo>
                    <a:pt x="523312" y="1264257"/>
                    <a:pt x="506048" y="1258292"/>
                    <a:pt x="489985" y="1248613"/>
                  </a:cubicBezTo>
                  <a:lnTo>
                    <a:pt x="70819" y="996050"/>
                  </a:lnTo>
                  <a:cubicBezTo>
                    <a:pt x="46725" y="981532"/>
                    <a:pt x="28755" y="960720"/>
                    <a:pt x="17745" y="936988"/>
                  </a:cubicBezTo>
                  <a:lnTo>
                    <a:pt x="15827" y="931543"/>
                  </a:lnTo>
                  <a:lnTo>
                    <a:pt x="9709" y="921020"/>
                  </a:lnTo>
                  <a:cubicBezTo>
                    <a:pt x="3141" y="904645"/>
                    <a:pt x="-326" y="886711"/>
                    <a:pt x="25" y="867961"/>
                  </a:cubicBezTo>
                  <a:lnTo>
                    <a:pt x="9169" y="378670"/>
                  </a:lnTo>
                  <a:cubicBezTo>
                    <a:pt x="9520" y="359920"/>
                    <a:pt x="13653" y="342128"/>
                    <a:pt x="20829" y="326009"/>
                  </a:cubicBezTo>
                  <a:lnTo>
                    <a:pt x="28875" y="311824"/>
                  </a:lnTo>
                  <a:lnTo>
                    <a:pt x="29456" y="310353"/>
                  </a:lnTo>
                  <a:lnTo>
                    <a:pt x="31715" y="306818"/>
                  </a:lnTo>
                  <a:lnTo>
                    <a:pt x="33781" y="303175"/>
                  </a:lnTo>
                  <a:lnTo>
                    <a:pt x="34809" y="301976"/>
                  </a:lnTo>
                  <a:lnTo>
                    <a:pt x="43592" y="288232"/>
                  </a:lnTo>
                  <a:cubicBezTo>
                    <a:pt x="54489" y="274356"/>
                    <a:pt x="68287" y="262387"/>
                    <a:pt x="84700" y="253315"/>
                  </a:cubicBezTo>
                  <a:lnTo>
                    <a:pt x="513010" y="16589"/>
                  </a:lnTo>
                  <a:cubicBezTo>
                    <a:pt x="529423" y="7517"/>
                    <a:pt x="546898" y="2201"/>
                    <a:pt x="564446" y="356"/>
                  </a:cubicBezTo>
                  <a:lnTo>
                    <a:pt x="580755" y="232"/>
                  </a:lnTo>
                  <a:close/>
                </a:path>
              </a:pathLst>
            </a:custGeom>
          </p:spPr>
        </p:pic>
      </p:grpSp>
      <p:sp>
        <p:nvSpPr>
          <p:cNvPr id="23" name="TextBox 6"/>
          <p:cNvSpPr txBox="1">
            <a:spLocks noChangeArrowheads="1"/>
          </p:cNvSpPr>
          <p:nvPr/>
        </p:nvSpPr>
        <p:spPr bwMode="auto">
          <a:xfrm>
            <a:off x="3473783" y="434492"/>
            <a:ext cx="20510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部署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  <a:cs typeface="+mn-ea"/>
            </a:endParaRPr>
          </a:p>
        </p:txBody>
      </p:sp>
      <p:sp>
        <p:nvSpPr>
          <p:cNvPr id="24" name="TextBox 6"/>
          <p:cNvSpPr txBox="1">
            <a:spLocks noChangeArrowheads="1"/>
          </p:cNvSpPr>
          <p:nvPr/>
        </p:nvSpPr>
        <p:spPr bwMode="auto">
          <a:xfrm>
            <a:off x="3821045" y="752508"/>
            <a:ext cx="1315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+mn-ea"/>
              </a:rPr>
              <a:t>deployment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296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351153" y="1694128"/>
            <a:ext cx="2441694" cy="769441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zh-CN" altLang="en-US" sz="4400" dirty="0">
                <a:solidFill>
                  <a:srgbClr val="3745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谢谢欣赏</a:t>
            </a:r>
          </a:p>
        </p:txBody>
      </p:sp>
      <p:sp>
        <p:nvSpPr>
          <p:cNvPr id="9" name="TextBox 12"/>
          <p:cNvSpPr txBox="1"/>
          <p:nvPr/>
        </p:nvSpPr>
        <p:spPr>
          <a:xfrm>
            <a:off x="3233562" y="2441093"/>
            <a:ext cx="2583657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7D7876"/>
                </a:solidFill>
                <a:latin typeface="HandelGotDLig" pitchFamily="34" charset="0"/>
                <a:ea typeface="汉真广标" pitchFamily="49" charset="-122"/>
              </a:rPr>
              <a:t>THANK YOU</a:t>
            </a:r>
            <a:endParaRPr lang="zh-CN" altLang="en-US" sz="1200" dirty="0">
              <a:solidFill>
                <a:srgbClr val="7D7876"/>
              </a:solidFill>
              <a:latin typeface="HandelGotDLig" pitchFamily="34" charset="0"/>
              <a:ea typeface="汉真广标" pitchFamily="49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ACCCB30-9530-42D4-B53D-46AFE8D72478}"/>
              </a:ext>
            </a:extLst>
          </p:cNvPr>
          <p:cNvGrpSpPr/>
          <p:nvPr/>
        </p:nvGrpSpPr>
        <p:grpSpPr>
          <a:xfrm>
            <a:off x="1641872" y="4103688"/>
            <a:ext cx="6481763" cy="959644"/>
            <a:chOff x="1312863" y="187325"/>
            <a:chExt cx="8642350" cy="1279525"/>
          </a:xfrm>
          <a:solidFill>
            <a:srgbClr val="8FA4B7">
              <a:alpha val="42000"/>
            </a:srgbClr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94DABD8-A4E2-4D3E-B236-0CC9006F0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2863" y="307975"/>
              <a:ext cx="2224088" cy="1158875"/>
            </a:xfrm>
            <a:custGeom>
              <a:avLst/>
              <a:gdLst>
                <a:gd name="T0" fmla="*/ 0 w 524"/>
                <a:gd name="T1" fmla="*/ 164 h 271"/>
                <a:gd name="T2" fmla="*/ 256 w 524"/>
                <a:gd name="T3" fmla="*/ 28 h 271"/>
                <a:gd name="T4" fmla="*/ 524 w 524"/>
                <a:gd name="T5" fmla="*/ 104 h 271"/>
                <a:gd name="T6" fmla="*/ 244 w 524"/>
                <a:gd name="T7" fmla="*/ 244 h 271"/>
                <a:gd name="T8" fmla="*/ 0 w 524"/>
                <a:gd name="T9" fmla="*/ 16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71">
                  <a:moveTo>
                    <a:pt x="0" y="164"/>
                  </a:moveTo>
                  <a:cubicBezTo>
                    <a:pt x="80" y="116"/>
                    <a:pt x="164" y="60"/>
                    <a:pt x="256" y="28"/>
                  </a:cubicBezTo>
                  <a:cubicBezTo>
                    <a:pt x="312" y="8"/>
                    <a:pt x="404" y="0"/>
                    <a:pt x="524" y="104"/>
                  </a:cubicBezTo>
                  <a:cubicBezTo>
                    <a:pt x="524" y="104"/>
                    <a:pt x="372" y="216"/>
                    <a:pt x="244" y="244"/>
                  </a:cubicBezTo>
                  <a:cubicBezTo>
                    <a:pt x="120" y="271"/>
                    <a:pt x="28" y="196"/>
                    <a:pt x="0" y="16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54A1AD-4A06-4424-8577-FD51DDA2AE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7613" y="307975"/>
              <a:ext cx="1933575" cy="1125538"/>
            </a:xfrm>
            <a:custGeom>
              <a:avLst/>
              <a:gdLst>
                <a:gd name="T0" fmla="*/ 0 w 456"/>
                <a:gd name="T1" fmla="*/ 104 h 263"/>
                <a:gd name="T2" fmla="*/ 256 w 456"/>
                <a:gd name="T3" fmla="*/ 32 h 263"/>
                <a:gd name="T4" fmla="*/ 456 w 456"/>
                <a:gd name="T5" fmla="*/ 188 h 263"/>
                <a:gd name="T6" fmla="*/ 272 w 456"/>
                <a:gd name="T7" fmla="*/ 263 h 263"/>
                <a:gd name="T8" fmla="*/ 0 w 456"/>
                <a:gd name="T9" fmla="*/ 10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263">
                  <a:moveTo>
                    <a:pt x="0" y="104"/>
                  </a:moveTo>
                  <a:cubicBezTo>
                    <a:pt x="0" y="104"/>
                    <a:pt x="160" y="0"/>
                    <a:pt x="256" y="32"/>
                  </a:cubicBezTo>
                  <a:cubicBezTo>
                    <a:pt x="352" y="64"/>
                    <a:pt x="436" y="168"/>
                    <a:pt x="456" y="188"/>
                  </a:cubicBezTo>
                  <a:cubicBezTo>
                    <a:pt x="456" y="188"/>
                    <a:pt x="364" y="263"/>
                    <a:pt x="272" y="263"/>
                  </a:cubicBezTo>
                  <a:cubicBezTo>
                    <a:pt x="188" y="263"/>
                    <a:pt x="56" y="152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8992316-171D-4D81-9677-C7BEB41DF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8513" y="855663"/>
              <a:ext cx="1103313" cy="527050"/>
            </a:xfrm>
            <a:custGeom>
              <a:avLst/>
              <a:gdLst>
                <a:gd name="T0" fmla="*/ 0 w 260"/>
                <a:gd name="T1" fmla="*/ 68 h 123"/>
                <a:gd name="T2" fmla="*/ 156 w 260"/>
                <a:gd name="T3" fmla="*/ 0 h 123"/>
                <a:gd name="T4" fmla="*/ 260 w 260"/>
                <a:gd name="T5" fmla="*/ 40 h 123"/>
                <a:gd name="T6" fmla="*/ 136 w 260"/>
                <a:gd name="T7" fmla="*/ 104 h 123"/>
                <a:gd name="T8" fmla="*/ 0 w 260"/>
                <a:gd name="T9" fmla="*/ 6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123">
                  <a:moveTo>
                    <a:pt x="0" y="68"/>
                  </a:moveTo>
                  <a:cubicBezTo>
                    <a:pt x="0" y="68"/>
                    <a:pt x="80" y="0"/>
                    <a:pt x="156" y="0"/>
                  </a:cubicBezTo>
                  <a:cubicBezTo>
                    <a:pt x="232" y="4"/>
                    <a:pt x="248" y="36"/>
                    <a:pt x="260" y="40"/>
                  </a:cubicBezTo>
                  <a:cubicBezTo>
                    <a:pt x="260" y="40"/>
                    <a:pt x="204" y="88"/>
                    <a:pt x="136" y="104"/>
                  </a:cubicBezTo>
                  <a:cubicBezTo>
                    <a:pt x="68" y="123"/>
                    <a:pt x="16" y="84"/>
                    <a:pt x="0" y="68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B322E208-0823-4C5F-A3F6-322BEC714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4225" y="563563"/>
              <a:ext cx="1123950" cy="685800"/>
            </a:xfrm>
            <a:custGeom>
              <a:avLst/>
              <a:gdLst>
                <a:gd name="T0" fmla="*/ 0 w 265"/>
                <a:gd name="T1" fmla="*/ 104 h 160"/>
                <a:gd name="T2" fmla="*/ 133 w 265"/>
                <a:gd name="T3" fmla="*/ 20 h 160"/>
                <a:gd name="T4" fmla="*/ 265 w 265"/>
                <a:gd name="T5" fmla="*/ 20 h 160"/>
                <a:gd name="T6" fmla="*/ 149 w 265"/>
                <a:gd name="T7" fmla="*/ 144 h 160"/>
                <a:gd name="T8" fmla="*/ 0 w 265"/>
                <a:gd name="T9" fmla="*/ 10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60">
                  <a:moveTo>
                    <a:pt x="0" y="104"/>
                  </a:moveTo>
                  <a:cubicBezTo>
                    <a:pt x="0" y="104"/>
                    <a:pt x="81" y="40"/>
                    <a:pt x="133" y="20"/>
                  </a:cubicBezTo>
                  <a:cubicBezTo>
                    <a:pt x="173" y="4"/>
                    <a:pt x="221" y="0"/>
                    <a:pt x="265" y="20"/>
                  </a:cubicBezTo>
                  <a:cubicBezTo>
                    <a:pt x="265" y="20"/>
                    <a:pt x="209" y="128"/>
                    <a:pt x="149" y="144"/>
                  </a:cubicBezTo>
                  <a:cubicBezTo>
                    <a:pt x="85" y="160"/>
                    <a:pt x="0" y="104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FDAFA18-8310-4586-B2D6-8DFA9236F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0575" y="187325"/>
              <a:ext cx="1544638" cy="1044575"/>
            </a:xfrm>
            <a:custGeom>
              <a:avLst/>
              <a:gdLst>
                <a:gd name="T0" fmla="*/ 0 w 364"/>
                <a:gd name="T1" fmla="*/ 96 h 244"/>
                <a:gd name="T2" fmla="*/ 116 w 364"/>
                <a:gd name="T3" fmla="*/ 24 h 244"/>
                <a:gd name="T4" fmla="*/ 364 w 364"/>
                <a:gd name="T5" fmla="*/ 184 h 244"/>
                <a:gd name="T6" fmla="*/ 256 w 364"/>
                <a:gd name="T7" fmla="*/ 224 h 244"/>
                <a:gd name="T8" fmla="*/ 0 w 364"/>
                <a:gd name="T9" fmla="*/ 9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244">
                  <a:moveTo>
                    <a:pt x="0" y="96"/>
                  </a:moveTo>
                  <a:cubicBezTo>
                    <a:pt x="0" y="96"/>
                    <a:pt x="56" y="0"/>
                    <a:pt x="116" y="24"/>
                  </a:cubicBezTo>
                  <a:cubicBezTo>
                    <a:pt x="144" y="24"/>
                    <a:pt x="336" y="200"/>
                    <a:pt x="364" y="184"/>
                  </a:cubicBezTo>
                  <a:cubicBezTo>
                    <a:pt x="364" y="184"/>
                    <a:pt x="324" y="244"/>
                    <a:pt x="256" y="224"/>
                  </a:cubicBezTo>
                  <a:cubicBezTo>
                    <a:pt x="108" y="184"/>
                    <a:pt x="100" y="144"/>
                    <a:pt x="0" y="96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sp>
        <p:nvSpPr>
          <p:cNvPr id="16" name="任意多边形: 形状 2"/>
          <p:cNvSpPr/>
          <p:nvPr/>
        </p:nvSpPr>
        <p:spPr>
          <a:xfrm>
            <a:off x="26292" y="4130231"/>
            <a:ext cx="9024257" cy="954512"/>
          </a:xfrm>
          <a:custGeom>
            <a:avLst/>
            <a:gdLst>
              <a:gd name="connsiteX0" fmla="*/ 0 w 12032343"/>
              <a:gd name="connsiteY0" fmla="*/ 17481 h 1272682"/>
              <a:gd name="connsiteX1" fmla="*/ 1567543 w 12032343"/>
              <a:gd name="connsiteY1" fmla="*/ 902853 h 1272682"/>
              <a:gd name="connsiteX2" fmla="*/ 3599543 w 12032343"/>
              <a:gd name="connsiteY2" fmla="*/ 90053 h 1272682"/>
              <a:gd name="connsiteX3" fmla="*/ 5646057 w 12032343"/>
              <a:gd name="connsiteY3" fmla="*/ 1265710 h 1272682"/>
              <a:gd name="connsiteX4" fmla="*/ 7300686 w 12032343"/>
              <a:gd name="connsiteY4" fmla="*/ 598053 h 1272682"/>
              <a:gd name="connsiteX5" fmla="*/ 8563429 w 12032343"/>
              <a:gd name="connsiteY5" fmla="*/ 1033481 h 1272682"/>
              <a:gd name="connsiteX6" fmla="*/ 9608457 w 12032343"/>
              <a:gd name="connsiteY6" fmla="*/ 2967 h 1272682"/>
              <a:gd name="connsiteX7" fmla="*/ 10871200 w 12032343"/>
              <a:gd name="connsiteY7" fmla="*/ 699653 h 1272682"/>
              <a:gd name="connsiteX8" fmla="*/ 12032343 w 12032343"/>
              <a:gd name="connsiteY8" fmla="*/ 46510 h 1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32343" h="1272682">
                <a:moveTo>
                  <a:pt x="0" y="17481"/>
                </a:moveTo>
                <a:cubicBezTo>
                  <a:pt x="483809" y="454119"/>
                  <a:pt x="967619" y="890758"/>
                  <a:pt x="1567543" y="902853"/>
                </a:cubicBezTo>
                <a:cubicBezTo>
                  <a:pt x="2167467" y="914948"/>
                  <a:pt x="2919791" y="29577"/>
                  <a:pt x="3599543" y="90053"/>
                </a:cubicBezTo>
                <a:cubicBezTo>
                  <a:pt x="4279295" y="150529"/>
                  <a:pt x="5029200" y="1181043"/>
                  <a:pt x="5646057" y="1265710"/>
                </a:cubicBezTo>
                <a:cubicBezTo>
                  <a:pt x="6262914" y="1350377"/>
                  <a:pt x="6814457" y="636758"/>
                  <a:pt x="7300686" y="598053"/>
                </a:cubicBezTo>
                <a:cubicBezTo>
                  <a:pt x="7786915" y="559348"/>
                  <a:pt x="8178801" y="1132662"/>
                  <a:pt x="8563429" y="1033481"/>
                </a:cubicBezTo>
                <a:cubicBezTo>
                  <a:pt x="8948057" y="934300"/>
                  <a:pt x="9223829" y="58605"/>
                  <a:pt x="9608457" y="2967"/>
                </a:cubicBezTo>
                <a:cubicBezTo>
                  <a:pt x="9993086" y="-52671"/>
                  <a:pt x="10467219" y="692396"/>
                  <a:pt x="10871200" y="699653"/>
                </a:cubicBezTo>
                <a:cubicBezTo>
                  <a:pt x="11275181" y="706910"/>
                  <a:pt x="11831562" y="152948"/>
                  <a:pt x="12032343" y="46510"/>
                </a:cubicBezTo>
              </a:path>
            </a:pathLst>
          </a:custGeom>
          <a:noFill/>
          <a:ln w="19050"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062390" y="474241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07478" y="4228203"/>
            <a:ext cx="274486" cy="274486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258478" y="4232918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452742" y="4591121"/>
            <a:ext cx="104618" cy="10461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320353" y="4939256"/>
            <a:ext cx="205038" cy="20503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5404956" y="4542788"/>
            <a:ext cx="100420" cy="100420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6386516" y="4805907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7138992" y="4062436"/>
            <a:ext cx="147634" cy="147634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120828" y="4537624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任意多边形: 形状 4"/>
          <p:cNvSpPr/>
          <p:nvPr/>
        </p:nvSpPr>
        <p:spPr>
          <a:xfrm>
            <a:off x="26291" y="2907280"/>
            <a:ext cx="9128594" cy="2143034"/>
          </a:xfrm>
          <a:custGeom>
            <a:avLst/>
            <a:gdLst>
              <a:gd name="connsiteX0" fmla="*/ 0 w 12424228"/>
              <a:gd name="connsiteY0" fmla="*/ 0 h 2857379"/>
              <a:gd name="connsiteX1" fmla="*/ 2728685 w 12424228"/>
              <a:gd name="connsiteY1" fmla="*/ 2815772 h 2857379"/>
              <a:gd name="connsiteX2" fmla="*/ 5573485 w 12424228"/>
              <a:gd name="connsiteY2" fmla="*/ 1756229 h 2857379"/>
              <a:gd name="connsiteX3" fmla="*/ 7257143 w 12424228"/>
              <a:gd name="connsiteY3" fmla="*/ 2786743 h 2857379"/>
              <a:gd name="connsiteX4" fmla="*/ 8940800 w 12424228"/>
              <a:gd name="connsiteY4" fmla="*/ 1944915 h 2857379"/>
              <a:gd name="connsiteX5" fmla="*/ 10653485 w 12424228"/>
              <a:gd name="connsiteY5" fmla="*/ 2627086 h 2857379"/>
              <a:gd name="connsiteX6" fmla="*/ 11727543 w 12424228"/>
              <a:gd name="connsiteY6" fmla="*/ 1654629 h 2857379"/>
              <a:gd name="connsiteX7" fmla="*/ 12424228 w 12424228"/>
              <a:gd name="connsiteY7" fmla="*/ 1799772 h 285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24228" h="2857379">
                <a:moveTo>
                  <a:pt x="0" y="0"/>
                </a:moveTo>
                <a:cubicBezTo>
                  <a:pt x="899885" y="1261533"/>
                  <a:pt x="1799771" y="2523067"/>
                  <a:pt x="2728685" y="2815772"/>
                </a:cubicBezTo>
                <a:cubicBezTo>
                  <a:pt x="3657599" y="3108477"/>
                  <a:pt x="4818742" y="1761067"/>
                  <a:pt x="5573485" y="1756229"/>
                </a:cubicBezTo>
                <a:cubicBezTo>
                  <a:pt x="6328228" y="1751391"/>
                  <a:pt x="6695924" y="2755295"/>
                  <a:pt x="7257143" y="2786743"/>
                </a:cubicBezTo>
                <a:cubicBezTo>
                  <a:pt x="7818362" y="2818191"/>
                  <a:pt x="8374743" y="1971525"/>
                  <a:pt x="8940800" y="1944915"/>
                </a:cubicBezTo>
                <a:cubicBezTo>
                  <a:pt x="9506857" y="1918306"/>
                  <a:pt x="10189028" y="2675467"/>
                  <a:pt x="10653485" y="2627086"/>
                </a:cubicBezTo>
                <a:cubicBezTo>
                  <a:pt x="11117942" y="2578705"/>
                  <a:pt x="11432419" y="1792515"/>
                  <a:pt x="11727543" y="1654629"/>
                </a:cubicBezTo>
                <a:cubicBezTo>
                  <a:pt x="12022667" y="1516743"/>
                  <a:pt x="12223447" y="1658257"/>
                  <a:pt x="12424228" y="1799772"/>
                </a:cubicBezTo>
              </a:path>
            </a:pathLst>
          </a:custGeom>
          <a:noFill/>
          <a:ln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23478" y="3649926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423352" y="4590600"/>
            <a:ext cx="274486" cy="274486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4119564" y="4167386"/>
            <a:ext cx="133048" cy="13304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5367415" y="4939256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5883627" y="46652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8942614" y="40866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E313177E-59BA-45B4-A649-116184D482FA}"/>
              </a:ext>
            </a:extLst>
          </p:cNvPr>
          <p:cNvCxnSpPr/>
          <p:nvPr/>
        </p:nvCxnSpPr>
        <p:spPr>
          <a:xfrm>
            <a:off x="1701936" y="1667584"/>
            <a:ext cx="5963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4813C647-C18F-49A4-9F27-02A75536227E}"/>
              </a:ext>
            </a:extLst>
          </p:cNvPr>
          <p:cNvCxnSpPr/>
          <p:nvPr/>
        </p:nvCxnSpPr>
        <p:spPr>
          <a:xfrm>
            <a:off x="1701936" y="2798115"/>
            <a:ext cx="5963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18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6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0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2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4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2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404238" y="916331"/>
            <a:ext cx="7713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rgbClr val="577188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</a:t>
            </a:r>
            <a:endParaRPr lang="zh-CN" altLang="en-US" sz="7200" dirty="0">
              <a:solidFill>
                <a:srgbClr val="577188"/>
              </a:solidFill>
              <a:latin typeface="Malgun Gothic" panose="020B0503020000020004" pitchFamily="34" charset="-127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90046" y="1470996"/>
            <a:ext cx="1232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577188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ontents</a:t>
            </a:r>
            <a:endParaRPr lang="zh-CN" altLang="en-US" sz="2400" dirty="0">
              <a:solidFill>
                <a:srgbClr val="577188"/>
              </a:solidFill>
              <a:latin typeface="Malgun Gothic" panose="020B0503020000020004" pitchFamily="34" charset="-127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069298" y="105592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solidFill>
                  <a:srgbClr val="577188"/>
                </a:solidFill>
                <a:latin typeface="站酷高端黑" panose="02010600030101010101" pitchFamily="2" charset="-122"/>
                <a:ea typeface="站酷高端黑" panose="02010600030101010101" pitchFamily="2" charset="-122"/>
              </a:rPr>
              <a:t>目录</a:t>
            </a:r>
          </a:p>
        </p:txBody>
      </p:sp>
      <p:sp>
        <p:nvSpPr>
          <p:cNvPr id="24" name="TextBox 6"/>
          <p:cNvSpPr txBox="1">
            <a:spLocks noChangeArrowheads="1"/>
          </p:cNvSpPr>
          <p:nvPr/>
        </p:nvSpPr>
        <p:spPr bwMode="auto">
          <a:xfrm>
            <a:off x="1952175" y="2310484"/>
            <a:ext cx="22505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问题描述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489166" y="2322031"/>
            <a:ext cx="566993" cy="401083"/>
            <a:chOff x="1489166" y="2322031"/>
            <a:chExt cx="566993" cy="401083"/>
          </a:xfrm>
        </p:grpSpPr>
        <p:sp>
          <p:nvSpPr>
            <p:cNvPr id="8" name="任意多边形 7"/>
            <p:cNvSpPr>
              <a:spLocks noChangeAspect="1"/>
            </p:cNvSpPr>
            <p:nvPr/>
          </p:nvSpPr>
          <p:spPr>
            <a:xfrm>
              <a:off x="1563012" y="2322031"/>
              <a:ext cx="432000" cy="388503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rgbClr val="5771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TextBox 6"/>
            <p:cNvSpPr txBox="1">
              <a:spLocks noChangeArrowheads="1"/>
            </p:cNvSpPr>
            <p:nvPr/>
          </p:nvSpPr>
          <p:spPr bwMode="auto">
            <a:xfrm>
              <a:off x="1489166" y="2323004"/>
              <a:ext cx="56699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Impact" pitchFamily="34" charset="0"/>
                  <a:ea typeface="微软雅黑" pitchFamily="34" charset="-122"/>
                  <a:cs typeface="Times New Roman" pitchFamily="18" charset="0"/>
                </a:rPr>
                <a:t>01</a:t>
              </a:r>
              <a:endParaRPr kumimoji="0" lang="zh-CN" sz="180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Impact" pitchFamily="34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sp>
        <p:nvSpPr>
          <p:cNvPr id="27" name="TextBox 6"/>
          <p:cNvSpPr txBox="1">
            <a:spLocks noChangeArrowheads="1"/>
          </p:cNvSpPr>
          <p:nvPr/>
        </p:nvSpPr>
        <p:spPr bwMode="auto">
          <a:xfrm>
            <a:off x="5448340" y="2310484"/>
            <a:ext cx="2250591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技术方法</a:t>
            </a:r>
            <a:endParaRPr lang="zh-CN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985331" y="2322031"/>
            <a:ext cx="566993" cy="401083"/>
            <a:chOff x="4985331" y="2322031"/>
            <a:chExt cx="566993" cy="401083"/>
          </a:xfrm>
        </p:grpSpPr>
        <p:sp>
          <p:nvSpPr>
            <p:cNvPr id="26" name="任意多边形 25"/>
            <p:cNvSpPr>
              <a:spLocks noChangeAspect="1"/>
            </p:cNvSpPr>
            <p:nvPr/>
          </p:nvSpPr>
          <p:spPr>
            <a:xfrm>
              <a:off x="5059177" y="2322031"/>
              <a:ext cx="432000" cy="388503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rgbClr val="5771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TextBox 6"/>
            <p:cNvSpPr txBox="1">
              <a:spLocks noChangeArrowheads="1"/>
            </p:cNvSpPr>
            <p:nvPr/>
          </p:nvSpPr>
          <p:spPr bwMode="auto">
            <a:xfrm>
              <a:off x="4985331" y="2323004"/>
              <a:ext cx="56699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Impact" pitchFamily="34" charset="0"/>
                  <a:ea typeface="微软雅黑" pitchFamily="34" charset="-122"/>
                  <a:cs typeface="Times New Roman" pitchFamily="18" charset="0"/>
                </a:rPr>
                <a:t>02</a:t>
              </a:r>
              <a:endParaRPr kumimoji="0" lang="zh-CN" sz="180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Impact" pitchFamily="34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sp>
        <p:nvSpPr>
          <p:cNvPr id="33" name="TextBox 6"/>
          <p:cNvSpPr txBox="1">
            <a:spLocks noChangeArrowheads="1"/>
          </p:cNvSpPr>
          <p:nvPr/>
        </p:nvSpPr>
        <p:spPr bwMode="auto">
          <a:xfrm>
            <a:off x="1952175" y="3352579"/>
            <a:ext cx="22505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80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宋体" pitchFamily="2" charset="-122"/>
              </a:rPr>
              <a:t>CRISP-DM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489166" y="3324906"/>
            <a:ext cx="566993" cy="401083"/>
            <a:chOff x="1489166" y="3324906"/>
            <a:chExt cx="566993" cy="401083"/>
          </a:xfrm>
        </p:grpSpPr>
        <p:sp>
          <p:nvSpPr>
            <p:cNvPr id="32" name="任意多边形 31"/>
            <p:cNvSpPr>
              <a:spLocks noChangeAspect="1"/>
            </p:cNvSpPr>
            <p:nvPr/>
          </p:nvSpPr>
          <p:spPr>
            <a:xfrm>
              <a:off x="1563012" y="3324906"/>
              <a:ext cx="432000" cy="388503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rgbClr val="5771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TextBox 6"/>
            <p:cNvSpPr txBox="1">
              <a:spLocks noChangeArrowheads="1"/>
            </p:cNvSpPr>
            <p:nvPr/>
          </p:nvSpPr>
          <p:spPr bwMode="auto">
            <a:xfrm>
              <a:off x="1489166" y="3325879"/>
              <a:ext cx="56699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Impact" pitchFamily="34" charset="0"/>
                  <a:ea typeface="微软雅黑" pitchFamily="34" charset="-122"/>
                  <a:cs typeface="Times New Roman" pitchFamily="18" charset="0"/>
                </a:rPr>
                <a:t>03</a:t>
              </a:r>
              <a:endParaRPr kumimoji="0" lang="zh-CN" sz="180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Impact" pitchFamily="34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sp>
        <p:nvSpPr>
          <p:cNvPr id="36" name="任意多边形: 形状 2"/>
          <p:cNvSpPr/>
          <p:nvPr/>
        </p:nvSpPr>
        <p:spPr>
          <a:xfrm>
            <a:off x="26292" y="4130231"/>
            <a:ext cx="9117708" cy="954512"/>
          </a:xfrm>
          <a:custGeom>
            <a:avLst/>
            <a:gdLst>
              <a:gd name="connsiteX0" fmla="*/ 0 w 12032343"/>
              <a:gd name="connsiteY0" fmla="*/ 17481 h 1272682"/>
              <a:gd name="connsiteX1" fmla="*/ 1567543 w 12032343"/>
              <a:gd name="connsiteY1" fmla="*/ 902853 h 1272682"/>
              <a:gd name="connsiteX2" fmla="*/ 3599543 w 12032343"/>
              <a:gd name="connsiteY2" fmla="*/ 90053 h 1272682"/>
              <a:gd name="connsiteX3" fmla="*/ 5646057 w 12032343"/>
              <a:gd name="connsiteY3" fmla="*/ 1265710 h 1272682"/>
              <a:gd name="connsiteX4" fmla="*/ 7300686 w 12032343"/>
              <a:gd name="connsiteY4" fmla="*/ 598053 h 1272682"/>
              <a:gd name="connsiteX5" fmla="*/ 8563429 w 12032343"/>
              <a:gd name="connsiteY5" fmla="*/ 1033481 h 1272682"/>
              <a:gd name="connsiteX6" fmla="*/ 9608457 w 12032343"/>
              <a:gd name="connsiteY6" fmla="*/ 2967 h 1272682"/>
              <a:gd name="connsiteX7" fmla="*/ 10871200 w 12032343"/>
              <a:gd name="connsiteY7" fmla="*/ 699653 h 1272682"/>
              <a:gd name="connsiteX8" fmla="*/ 12032343 w 12032343"/>
              <a:gd name="connsiteY8" fmla="*/ 46510 h 1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32343" h="1272682">
                <a:moveTo>
                  <a:pt x="0" y="17481"/>
                </a:moveTo>
                <a:cubicBezTo>
                  <a:pt x="483809" y="454119"/>
                  <a:pt x="967619" y="890758"/>
                  <a:pt x="1567543" y="902853"/>
                </a:cubicBezTo>
                <a:cubicBezTo>
                  <a:pt x="2167467" y="914948"/>
                  <a:pt x="2919791" y="29577"/>
                  <a:pt x="3599543" y="90053"/>
                </a:cubicBezTo>
                <a:cubicBezTo>
                  <a:pt x="4279295" y="150529"/>
                  <a:pt x="5029200" y="1181043"/>
                  <a:pt x="5646057" y="1265710"/>
                </a:cubicBezTo>
                <a:cubicBezTo>
                  <a:pt x="6262914" y="1350377"/>
                  <a:pt x="6814457" y="636758"/>
                  <a:pt x="7300686" y="598053"/>
                </a:cubicBezTo>
                <a:cubicBezTo>
                  <a:pt x="7786915" y="559348"/>
                  <a:pt x="8178801" y="1132662"/>
                  <a:pt x="8563429" y="1033481"/>
                </a:cubicBezTo>
                <a:cubicBezTo>
                  <a:pt x="8948057" y="934300"/>
                  <a:pt x="9223829" y="58605"/>
                  <a:pt x="9608457" y="2967"/>
                </a:cubicBezTo>
                <a:cubicBezTo>
                  <a:pt x="9993086" y="-52671"/>
                  <a:pt x="10467219" y="692396"/>
                  <a:pt x="10871200" y="699653"/>
                </a:cubicBezTo>
                <a:cubicBezTo>
                  <a:pt x="11275181" y="706910"/>
                  <a:pt x="11831562" y="152948"/>
                  <a:pt x="12032343" y="46510"/>
                </a:cubicBezTo>
              </a:path>
            </a:pathLst>
          </a:custGeom>
          <a:noFill/>
          <a:ln w="19050"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任意多边形: 形状 4"/>
          <p:cNvSpPr/>
          <p:nvPr/>
        </p:nvSpPr>
        <p:spPr>
          <a:xfrm flipH="1">
            <a:off x="26291" y="2907280"/>
            <a:ext cx="9128594" cy="2143034"/>
          </a:xfrm>
          <a:custGeom>
            <a:avLst/>
            <a:gdLst>
              <a:gd name="connsiteX0" fmla="*/ 0 w 12424228"/>
              <a:gd name="connsiteY0" fmla="*/ 0 h 2857379"/>
              <a:gd name="connsiteX1" fmla="*/ 2728685 w 12424228"/>
              <a:gd name="connsiteY1" fmla="*/ 2815772 h 2857379"/>
              <a:gd name="connsiteX2" fmla="*/ 5573485 w 12424228"/>
              <a:gd name="connsiteY2" fmla="*/ 1756229 h 2857379"/>
              <a:gd name="connsiteX3" fmla="*/ 7257143 w 12424228"/>
              <a:gd name="connsiteY3" fmla="*/ 2786743 h 2857379"/>
              <a:gd name="connsiteX4" fmla="*/ 8940800 w 12424228"/>
              <a:gd name="connsiteY4" fmla="*/ 1944915 h 2857379"/>
              <a:gd name="connsiteX5" fmla="*/ 10653485 w 12424228"/>
              <a:gd name="connsiteY5" fmla="*/ 2627086 h 2857379"/>
              <a:gd name="connsiteX6" fmla="*/ 11727543 w 12424228"/>
              <a:gd name="connsiteY6" fmla="*/ 1654629 h 2857379"/>
              <a:gd name="connsiteX7" fmla="*/ 12424228 w 12424228"/>
              <a:gd name="connsiteY7" fmla="*/ 1799772 h 285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24228" h="2857379">
                <a:moveTo>
                  <a:pt x="0" y="0"/>
                </a:moveTo>
                <a:cubicBezTo>
                  <a:pt x="899885" y="1261533"/>
                  <a:pt x="1799771" y="2523067"/>
                  <a:pt x="2728685" y="2815772"/>
                </a:cubicBezTo>
                <a:cubicBezTo>
                  <a:pt x="3657599" y="3108477"/>
                  <a:pt x="4818742" y="1761067"/>
                  <a:pt x="5573485" y="1756229"/>
                </a:cubicBezTo>
                <a:cubicBezTo>
                  <a:pt x="6328228" y="1751391"/>
                  <a:pt x="6695924" y="2755295"/>
                  <a:pt x="7257143" y="2786743"/>
                </a:cubicBezTo>
                <a:cubicBezTo>
                  <a:pt x="7818362" y="2818191"/>
                  <a:pt x="8374743" y="1971525"/>
                  <a:pt x="8940800" y="1944915"/>
                </a:cubicBezTo>
                <a:cubicBezTo>
                  <a:pt x="9506857" y="1918306"/>
                  <a:pt x="10189028" y="2675467"/>
                  <a:pt x="10653485" y="2627086"/>
                </a:cubicBezTo>
                <a:cubicBezTo>
                  <a:pt x="11117942" y="2578705"/>
                  <a:pt x="11432419" y="1792515"/>
                  <a:pt x="11727543" y="1654629"/>
                </a:cubicBezTo>
                <a:cubicBezTo>
                  <a:pt x="12022667" y="1516743"/>
                  <a:pt x="12223447" y="1658257"/>
                  <a:pt x="12424228" y="1799772"/>
                </a:cubicBezTo>
              </a:path>
            </a:pathLst>
          </a:custGeom>
          <a:noFill/>
          <a:ln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761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2" presetID="23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2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2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9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650"/>
                                </p:stCondLst>
                                <p:childTnLst>
                                  <p:par>
                                    <p:cTn id="31" presetID="23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2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3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3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40" presetID="23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2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46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4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24" grpId="0"/>
          <p:bldP spid="27" grpId="0"/>
          <p:bldP spid="33" grpId="0"/>
          <p:bldP spid="36" grpId="0" animBg="1"/>
          <p:bldP spid="3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2" presetID="23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650"/>
                                </p:stCondLst>
                                <p:childTnLst>
                                  <p:par>
                                    <p:cTn id="31" presetID="23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40" presetID="23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24" grpId="0"/>
          <p:bldP spid="27" grpId="0"/>
          <p:bldP spid="33" grpId="0"/>
          <p:bldP spid="36" grpId="0" animBg="1"/>
          <p:bldP spid="37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457371" y="0"/>
            <a:ext cx="3686629" cy="5143500"/>
          </a:xfrm>
          <a:prstGeom prst="rect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5457370" cy="51435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02668" y="605512"/>
            <a:ext cx="82586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“</a:t>
            </a:r>
            <a:endParaRPr lang="zh-CN" altLang="en-US" sz="15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6115601" y="1667341"/>
            <a:ext cx="2202366" cy="2639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+mn-ea"/>
                <a:cs typeface="+mn-ea"/>
              </a:rPr>
              <a:t>波士顿房地产竞争激烈，房价的波动会受多个因素影响，现已有各区域可量化的相关相关因素和房屋成交平均价格。任务目标：通过数据挖掘对影响波士顿房价的因素进行分析，实现房价预测。</a:t>
            </a:r>
            <a:endParaRPr lang="zh-CN" altLang="zh-CN" sz="1400" dirty="0">
              <a:solidFill>
                <a:schemeClr val="bg1"/>
              </a:solidFill>
              <a:latin typeface="+mn-ea"/>
              <a:cs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D937301-5546-4852-BC90-18E3F5EF7C53}"/>
              </a:ext>
            </a:extLst>
          </p:cNvPr>
          <p:cNvSpPr/>
          <p:nvPr/>
        </p:nvSpPr>
        <p:spPr>
          <a:xfrm>
            <a:off x="8036611" y="164993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>
                <a:solidFill>
                  <a:schemeClr val="bg1"/>
                </a:solidFill>
                <a:latin typeface="+mn-ea"/>
                <a:cs typeface="+mn-ea"/>
              </a:rPr>
              <a:t>问题描述</a:t>
            </a:r>
            <a:endParaRPr lang="zh-CN" altLang="zh-CN" sz="1200" b="1" dirty="0">
              <a:solidFill>
                <a:schemeClr val="bg1"/>
              </a:solidFill>
              <a:latin typeface="Arial" pitchFamily="34" charset="0"/>
              <a:cs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9DE6F71-308C-45E6-92A7-B67DBDB8B61E}"/>
              </a:ext>
            </a:extLst>
          </p:cNvPr>
          <p:cNvSpPr/>
          <p:nvPr/>
        </p:nvSpPr>
        <p:spPr>
          <a:xfrm>
            <a:off x="7726669" y="164993"/>
            <a:ext cx="396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solidFill>
                  <a:schemeClr val="bg1"/>
                </a:solidFill>
                <a:latin typeface="Impact" pitchFamily="34" charset="0"/>
                <a:cs typeface="+mn-ea"/>
              </a:rPr>
              <a:t>01</a:t>
            </a:r>
            <a:endParaRPr lang="zh-CN" altLang="zh-CN" sz="1600" dirty="0">
              <a:solidFill>
                <a:schemeClr val="bg1"/>
              </a:solidFill>
              <a:latin typeface="Impact" pitchFamily="34" charset="0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033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>
            <a:spLocks noChangeAspect="1"/>
          </p:cNvSpPr>
          <p:nvPr/>
        </p:nvSpPr>
        <p:spPr>
          <a:xfrm>
            <a:off x="3927668" y="1839422"/>
            <a:ext cx="1682255" cy="1613705"/>
          </a:xfrm>
          <a:custGeom>
            <a:avLst/>
            <a:gdLst>
              <a:gd name="connsiteX0" fmla="*/ 973472 w 3097546"/>
              <a:gd name="connsiteY0" fmla="*/ 2971324 h 2971325"/>
              <a:gd name="connsiteX1" fmla="*/ 973615 w 3097546"/>
              <a:gd name="connsiteY1" fmla="*/ 2971324 h 2971325"/>
              <a:gd name="connsiteX2" fmla="*/ 973472 w 3097546"/>
              <a:gd name="connsiteY2" fmla="*/ 2971325 h 2971325"/>
              <a:gd name="connsiteX3" fmla="*/ 497241 w 3097546"/>
              <a:gd name="connsiteY3" fmla="*/ 0 h 2971325"/>
              <a:gd name="connsiteX4" fmla="*/ 1945450 w 3097546"/>
              <a:gd name="connsiteY4" fmla="*/ 0 h 2971325"/>
              <a:gd name="connsiteX5" fmla="*/ 2101907 w 3097546"/>
              <a:gd name="connsiteY5" fmla="*/ 31587 h 2971325"/>
              <a:gd name="connsiteX6" fmla="*/ 2144325 w 3097546"/>
              <a:gd name="connsiteY6" fmla="*/ 54612 h 2971325"/>
              <a:gd name="connsiteX7" fmla="*/ 2148708 w 3097546"/>
              <a:gd name="connsiteY7" fmla="*/ 56247 h 2971325"/>
              <a:gd name="connsiteX8" fmla="*/ 2159283 w 3097546"/>
              <a:gd name="connsiteY8" fmla="*/ 62729 h 2971325"/>
              <a:gd name="connsiteX9" fmla="*/ 2170183 w 3097546"/>
              <a:gd name="connsiteY9" fmla="*/ 68647 h 2971325"/>
              <a:gd name="connsiteX10" fmla="*/ 2173792 w 3097546"/>
              <a:gd name="connsiteY10" fmla="*/ 71624 h 2971325"/>
              <a:gd name="connsiteX11" fmla="*/ 2214942 w 3097546"/>
              <a:gd name="connsiteY11" fmla="*/ 96847 h 2971325"/>
              <a:gd name="connsiteX12" fmla="*/ 2320524 w 3097546"/>
              <a:gd name="connsiteY12" fmla="*/ 216549 h 2971325"/>
              <a:gd name="connsiteX13" fmla="*/ 3044629 w 3097546"/>
              <a:gd name="connsiteY13" fmla="*/ 1470735 h 2971325"/>
              <a:gd name="connsiteX14" fmla="*/ 3095503 w 3097546"/>
              <a:gd name="connsiteY14" fmla="*/ 1622024 h 2971325"/>
              <a:gd name="connsiteX15" fmla="*/ 3096771 w 3097546"/>
              <a:gd name="connsiteY15" fmla="*/ 1670269 h 2971325"/>
              <a:gd name="connsiteX16" fmla="*/ 3097546 w 3097546"/>
              <a:gd name="connsiteY16" fmla="*/ 1674884 h 2971325"/>
              <a:gd name="connsiteX17" fmla="*/ 3097220 w 3097546"/>
              <a:gd name="connsiteY17" fmla="*/ 1687291 h 2971325"/>
              <a:gd name="connsiteX18" fmla="*/ 3097546 w 3097546"/>
              <a:gd name="connsiteY18" fmla="*/ 1699683 h 2971325"/>
              <a:gd name="connsiteX19" fmla="*/ 3096773 w 3097546"/>
              <a:gd name="connsiteY19" fmla="*/ 1704294 h 2971325"/>
              <a:gd name="connsiteX20" fmla="*/ 3095503 w 3097546"/>
              <a:gd name="connsiteY20" fmla="*/ 1752543 h 2971325"/>
              <a:gd name="connsiteX21" fmla="*/ 3044630 w 3097546"/>
              <a:gd name="connsiteY21" fmla="*/ 1903833 h 2971325"/>
              <a:gd name="connsiteX22" fmla="*/ 2436415 w 3097546"/>
              <a:gd name="connsiteY22" fmla="*/ 2957292 h 2971325"/>
              <a:gd name="connsiteX23" fmla="*/ 1821328 w 3097546"/>
              <a:gd name="connsiteY23" fmla="*/ 2963192 h 2971325"/>
              <a:gd name="connsiteX24" fmla="*/ 1871821 w 3097546"/>
              <a:gd name="connsiteY24" fmla="*/ 2947519 h 2971325"/>
              <a:gd name="connsiteX25" fmla="*/ 1903787 w 3097546"/>
              <a:gd name="connsiteY25" fmla="*/ 2930168 h 2971325"/>
              <a:gd name="connsiteX26" fmla="*/ 1907091 w 3097546"/>
              <a:gd name="connsiteY26" fmla="*/ 2928933 h 2971325"/>
              <a:gd name="connsiteX27" fmla="*/ 1915066 w 3097546"/>
              <a:gd name="connsiteY27" fmla="*/ 2924047 h 2971325"/>
              <a:gd name="connsiteX28" fmla="*/ 1923276 w 3097546"/>
              <a:gd name="connsiteY28" fmla="*/ 2919589 h 2971325"/>
              <a:gd name="connsiteX29" fmla="*/ 1925994 w 3097546"/>
              <a:gd name="connsiteY29" fmla="*/ 2917347 h 2971325"/>
              <a:gd name="connsiteX30" fmla="*/ 1957007 w 3097546"/>
              <a:gd name="connsiteY30" fmla="*/ 2898336 h 2971325"/>
              <a:gd name="connsiteX31" fmla="*/ 2036578 w 3097546"/>
              <a:gd name="connsiteY31" fmla="*/ 2808126 h 2971325"/>
              <a:gd name="connsiteX32" fmla="*/ 2582285 w 3097546"/>
              <a:gd name="connsiteY32" fmla="*/ 1862935 h 2971325"/>
              <a:gd name="connsiteX33" fmla="*/ 2620624 w 3097546"/>
              <a:gd name="connsiteY33" fmla="*/ 1748918 h 2971325"/>
              <a:gd name="connsiteX34" fmla="*/ 2621582 w 3097546"/>
              <a:gd name="connsiteY34" fmla="*/ 1712556 h 2971325"/>
              <a:gd name="connsiteX35" fmla="*/ 2622164 w 3097546"/>
              <a:gd name="connsiteY35" fmla="*/ 1709081 h 2971325"/>
              <a:gd name="connsiteX36" fmla="*/ 2621918 w 3097546"/>
              <a:gd name="connsiteY36" fmla="*/ 1699742 h 2971325"/>
              <a:gd name="connsiteX37" fmla="*/ 2622164 w 3097546"/>
              <a:gd name="connsiteY37" fmla="*/ 1690392 h 2971325"/>
              <a:gd name="connsiteX38" fmla="*/ 2621580 w 3097546"/>
              <a:gd name="connsiteY38" fmla="*/ 1686914 h 2971325"/>
              <a:gd name="connsiteX39" fmla="*/ 2620624 w 3097546"/>
              <a:gd name="connsiteY39" fmla="*/ 1650555 h 2971325"/>
              <a:gd name="connsiteX40" fmla="*/ 2582284 w 3097546"/>
              <a:gd name="connsiteY40" fmla="*/ 1536539 h 2971325"/>
              <a:gd name="connsiteX41" fmla="*/ 2516496 w 3097546"/>
              <a:gd name="connsiteY41" fmla="*/ 1422591 h 2971325"/>
              <a:gd name="connsiteX42" fmla="*/ 2463411 w 3097546"/>
              <a:gd name="connsiteY42" fmla="*/ 1451404 h 2971325"/>
              <a:gd name="connsiteX43" fmla="*/ 2293796 w 3097546"/>
              <a:gd name="connsiteY43" fmla="*/ 1485648 h 2971325"/>
              <a:gd name="connsiteX44" fmla="*/ 1858042 w 3097546"/>
              <a:gd name="connsiteY44" fmla="*/ 1049894 h 2971325"/>
              <a:gd name="connsiteX45" fmla="*/ 2050162 w 3097546"/>
              <a:gd name="connsiteY45" fmla="*/ 688560 h 2971325"/>
              <a:gd name="connsiteX46" fmla="*/ 2082553 w 3097546"/>
              <a:gd name="connsiteY46" fmla="*/ 670979 h 2971325"/>
              <a:gd name="connsiteX47" fmla="*/ 2036577 w 3097546"/>
              <a:gd name="connsiteY47" fmla="*/ 591347 h 2971325"/>
              <a:gd name="connsiteX48" fmla="*/ 1957007 w 3097546"/>
              <a:gd name="connsiteY48" fmla="*/ 501136 h 2971325"/>
              <a:gd name="connsiteX49" fmla="*/ 1925995 w 3097546"/>
              <a:gd name="connsiteY49" fmla="*/ 482127 h 2971325"/>
              <a:gd name="connsiteX50" fmla="*/ 1923276 w 3097546"/>
              <a:gd name="connsiteY50" fmla="*/ 479883 h 2971325"/>
              <a:gd name="connsiteX51" fmla="*/ 1915061 w 3097546"/>
              <a:gd name="connsiteY51" fmla="*/ 475424 h 2971325"/>
              <a:gd name="connsiteX52" fmla="*/ 1907091 w 3097546"/>
              <a:gd name="connsiteY52" fmla="*/ 470538 h 2971325"/>
              <a:gd name="connsiteX53" fmla="*/ 1903788 w 3097546"/>
              <a:gd name="connsiteY53" fmla="*/ 469306 h 2971325"/>
              <a:gd name="connsiteX54" fmla="*/ 1871821 w 3097546"/>
              <a:gd name="connsiteY54" fmla="*/ 451954 h 2971325"/>
              <a:gd name="connsiteX55" fmla="*/ 1753910 w 3097546"/>
              <a:gd name="connsiteY55" fmla="*/ 428149 h 2971325"/>
              <a:gd name="connsiteX56" fmla="*/ 662496 w 3097546"/>
              <a:gd name="connsiteY56" fmla="*/ 428149 h 2971325"/>
              <a:gd name="connsiteX57" fmla="*/ 662486 w 3097546"/>
              <a:gd name="connsiteY57" fmla="*/ 428150 h 2971325"/>
              <a:gd name="connsiteX58" fmla="*/ 0 w 3097546"/>
              <a:gd name="connsiteY58" fmla="*/ 428150 h 2971325"/>
              <a:gd name="connsiteX59" fmla="*/ 122168 w 3097546"/>
              <a:gd name="connsiteY59" fmla="*/ 216549 h 2971325"/>
              <a:gd name="connsiteX60" fmla="*/ 227751 w 3097546"/>
              <a:gd name="connsiteY60" fmla="*/ 96847 h 2971325"/>
              <a:gd name="connsiteX61" fmla="*/ 268903 w 3097546"/>
              <a:gd name="connsiteY61" fmla="*/ 71622 h 2971325"/>
              <a:gd name="connsiteX62" fmla="*/ 272508 w 3097546"/>
              <a:gd name="connsiteY62" fmla="*/ 68647 h 2971325"/>
              <a:gd name="connsiteX63" fmla="*/ 283400 w 3097546"/>
              <a:gd name="connsiteY63" fmla="*/ 62735 h 2971325"/>
              <a:gd name="connsiteX64" fmla="*/ 293983 w 3097546"/>
              <a:gd name="connsiteY64" fmla="*/ 56247 h 2971325"/>
              <a:gd name="connsiteX65" fmla="*/ 298370 w 3097546"/>
              <a:gd name="connsiteY65" fmla="*/ 54610 h 2971325"/>
              <a:gd name="connsiteX66" fmla="*/ 340784 w 3097546"/>
              <a:gd name="connsiteY66" fmla="*/ 31587 h 2971325"/>
              <a:gd name="connsiteX67" fmla="*/ 497241 w 3097546"/>
              <a:gd name="connsiteY67" fmla="*/ 0 h 2971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097546" h="2971325">
                <a:moveTo>
                  <a:pt x="973472" y="2971324"/>
                </a:moveTo>
                <a:lnTo>
                  <a:pt x="973615" y="2971324"/>
                </a:lnTo>
                <a:lnTo>
                  <a:pt x="973472" y="2971325"/>
                </a:lnTo>
                <a:close/>
                <a:moveTo>
                  <a:pt x="497241" y="0"/>
                </a:moveTo>
                <a:lnTo>
                  <a:pt x="1945450" y="0"/>
                </a:lnTo>
                <a:cubicBezTo>
                  <a:pt x="2000947" y="0"/>
                  <a:pt x="2053818" y="11248"/>
                  <a:pt x="2101907" y="31587"/>
                </a:cubicBezTo>
                <a:lnTo>
                  <a:pt x="2144325" y="54612"/>
                </a:lnTo>
                <a:lnTo>
                  <a:pt x="2148708" y="56247"/>
                </a:lnTo>
                <a:lnTo>
                  <a:pt x="2159283" y="62729"/>
                </a:lnTo>
                <a:lnTo>
                  <a:pt x="2170183" y="68647"/>
                </a:lnTo>
                <a:lnTo>
                  <a:pt x="2173792" y="71624"/>
                </a:lnTo>
                <a:lnTo>
                  <a:pt x="2214942" y="96847"/>
                </a:lnTo>
                <a:cubicBezTo>
                  <a:pt x="2256599" y="128322"/>
                  <a:pt x="2292775" y="168488"/>
                  <a:pt x="2320524" y="216549"/>
                </a:cubicBezTo>
                <a:lnTo>
                  <a:pt x="3044629" y="1470735"/>
                </a:lnTo>
                <a:cubicBezTo>
                  <a:pt x="3072379" y="1518798"/>
                  <a:pt x="3089073" y="1570208"/>
                  <a:pt x="3095503" y="1622024"/>
                </a:cubicBezTo>
                <a:lnTo>
                  <a:pt x="3096771" y="1670269"/>
                </a:lnTo>
                <a:lnTo>
                  <a:pt x="3097546" y="1674884"/>
                </a:lnTo>
                <a:lnTo>
                  <a:pt x="3097220" y="1687291"/>
                </a:lnTo>
                <a:lnTo>
                  <a:pt x="3097546" y="1699683"/>
                </a:lnTo>
                <a:lnTo>
                  <a:pt x="3096773" y="1704294"/>
                </a:lnTo>
                <a:lnTo>
                  <a:pt x="3095503" y="1752543"/>
                </a:lnTo>
                <a:cubicBezTo>
                  <a:pt x="3089073" y="1804360"/>
                  <a:pt x="3072379" y="1855770"/>
                  <a:pt x="3044630" y="1903833"/>
                </a:cubicBezTo>
                <a:lnTo>
                  <a:pt x="2436415" y="2957292"/>
                </a:lnTo>
                <a:lnTo>
                  <a:pt x="1821328" y="2963192"/>
                </a:lnTo>
                <a:lnTo>
                  <a:pt x="1871821" y="2947519"/>
                </a:lnTo>
                <a:lnTo>
                  <a:pt x="1903787" y="2930168"/>
                </a:lnTo>
                <a:lnTo>
                  <a:pt x="1907091" y="2928933"/>
                </a:lnTo>
                <a:lnTo>
                  <a:pt x="1915066" y="2924047"/>
                </a:lnTo>
                <a:lnTo>
                  <a:pt x="1923276" y="2919589"/>
                </a:lnTo>
                <a:lnTo>
                  <a:pt x="1925994" y="2917347"/>
                </a:lnTo>
                <a:lnTo>
                  <a:pt x="1957007" y="2898336"/>
                </a:lnTo>
                <a:cubicBezTo>
                  <a:pt x="1988402" y="2874615"/>
                  <a:pt x="2015665" y="2844347"/>
                  <a:pt x="2036578" y="2808126"/>
                </a:cubicBezTo>
                <a:lnTo>
                  <a:pt x="2582285" y="1862935"/>
                </a:lnTo>
                <a:cubicBezTo>
                  <a:pt x="2603197" y="1826713"/>
                  <a:pt x="2615778" y="1787969"/>
                  <a:pt x="2620624" y="1748918"/>
                </a:cubicBezTo>
                <a:lnTo>
                  <a:pt x="2621582" y="1712556"/>
                </a:lnTo>
                <a:lnTo>
                  <a:pt x="2622164" y="1709081"/>
                </a:lnTo>
                <a:lnTo>
                  <a:pt x="2621918" y="1699742"/>
                </a:lnTo>
                <a:lnTo>
                  <a:pt x="2622164" y="1690392"/>
                </a:lnTo>
                <a:lnTo>
                  <a:pt x="2621580" y="1686914"/>
                </a:lnTo>
                <a:lnTo>
                  <a:pt x="2620624" y="1650555"/>
                </a:lnTo>
                <a:cubicBezTo>
                  <a:pt x="2615778" y="1611505"/>
                  <a:pt x="2603197" y="1572761"/>
                  <a:pt x="2582284" y="1536539"/>
                </a:cubicBezTo>
                <a:lnTo>
                  <a:pt x="2516496" y="1422591"/>
                </a:lnTo>
                <a:lnTo>
                  <a:pt x="2463411" y="1451404"/>
                </a:lnTo>
                <a:cubicBezTo>
                  <a:pt x="2411278" y="1473455"/>
                  <a:pt x="2353961" y="1485648"/>
                  <a:pt x="2293796" y="1485648"/>
                </a:cubicBezTo>
                <a:cubicBezTo>
                  <a:pt x="2053136" y="1485648"/>
                  <a:pt x="1858042" y="1290554"/>
                  <a:pt x="1858042" y="1049894"/>
                </a:cubicBezTo>
                <a:cubicBezTo>
                  <a:pt x="1858042" y="899482"/>
                  <a:pt x="1934251" y="766868"/>
                  <a:pt x="2050162" y="688560"/>
                </a:cubicBezTo>
                <a:lnTo>
                  <a:pt x="2082553" y="670979"/>
                </a:lnTo>
                <a:lnTo>
                  <a:pt x="2036577" y="591347"/>
                </a:lnTo>
                <a:cubicBezTo>
                  <a:pt x="2015665" y="555126"/>
                  <a:pt x="1988401" y="524857"/>
                  <a:pt x="1957007" y="501136"/>
                </a:cubicBezTo>
                <a:lnTo>
                  <a:pt x="1925995" y="482127"/>
                </a:lnTo>
                <a:lnTo>
                  <a:pt x="1923276" y="479883"/>
                </a:lnTo>
                <a:lnTo>
                  <a:pt x="1915061" y="475424"/>
                </a:lnTo>
                <a:lnTo>
                  <a:pt x="1907091" y="470538"/>
                </a:lnTo>
                <a:lnTo>
                  <a:pt x="1903788" y="469306"/>
                </a:lnTo>
                <a:lnTo>
                  <a:pt x="1871821" y="451954"/>
                </a:lnTo>
                <a:cubicBezTo>
                  <a:pt x="1835579" y="436626"/>
                  <a:pt x="1795734" y="428149"/>
                  <a:pt x="1753910" y="428149"/>
                </a:cubicBezTo>
                <a:lnTo>
                  <a:pt x="662496" y="428149"/>
                </a:lnTo>
                <a:lnTo>
                  <a:pt x="662486" y="428150"/>
                </a:lnTo>
                <a:lnTo>
                  <a:pt x="0" y="428150"/>
                </a:lnTo>
                <a:lnTo>
                  <a:pt x="122168" y="216549"/>
                </a:lnTo>
                <a:cubicBezTo>
                  <a:pt x="149916" y="168486"/>
                  <a:pt x="186091" y="128322"/>
                  <a:pt x="227751" y="96847"/>
                </a:cubicBezTo>
                <a:lnTo>
                  <a:pt x="268903" y="71622"/>
                </a:lnTo>
                <a:lnTo>
                  <a:pt x="272508" y="68647"/>
                </a:lnTo>
                <a:lnTo>
                  <a:pt x="283400" y="62735"/>
                </a:lnTo>
                <a:lnTo>
                  <a:pt x="293983" y="56247"/>
                </a:lnTo>
                <a:lnTo>
                  <a:pt x="298370" y="54610"/>
                </a:lnTo>
                <a:lnTo>
                  <a:pt x="340784" y="31587"/>
                </a:lnTo>
                <a:cubicBezTo>
                  <a:pt x="388872" y="11248"/>
                  <a:pt x="441744" y="0"/>
                  <a:pt x="49724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9" name="TextBox 6"/>
          <p:cNvSpPr txBox="1">
            <a:spLocks noChangeArrowheads="1"/>
          </p:cNvSpPr>
          <p:nvPr/>
        </p:nvSpPr>
        <p:spPr bwMode="auto">
          <a:xfrm>
            <a:off x="4767092" y="2184609"/>
            <a:ext cx="8085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itchFamily="34" charset="0"/>
                <a:cs typeface="+mn-ea"/>
              </a:rPr>
              <a:t>B</a:t>
            </a:r>
            <a:endParaRPr kumimoji="0" lang="zh-CN" sz="240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mpact" pitchFamily="34" charset="0"/>
              <a:cs typeface="+mn-ea"/>
            </a:endParaRPr>
          </a:p>
        </p:txBody>
      </p:sp>
      <p:sp>
        <p:nvSpPr>
          <p:cNvPr id="18" name="任意多边形 17"/>
          <p:cNvSpPr>
            <a:spLocks noChangeAspect="1"/>
          </p:cNvSpPr>
          <p:nvPr/>
        </p:nvSpPr>
        <p:spPr>
          <a:xfrm>
            <a:off x="3572021" y="2071947"/>
            <a:ext cx="1678847" cy="1600178"/>
          </a:xfrm>
          <a:custGeom>
            <a:avLst/>
            <a:gdLst>
              <a:gd name="connsiteX0" fmla="*/ 654855 w 3091270"/>
              <a:gd name="connsiteY0" fmla="*/ 0 h 2946417"/>
              <a:gd name="connsiteX1" fmla="*/ 1317341 w 3091270"/>
              <a:gd name="connsiteY1" fmla="*/ 0 h 2946417"/>
              <a:gd name="connsiteX2" fmla="*/ 1256302 w 3091270"/>
              <a:gd name="connsiteY2" fmla="*/ 6154 h 2946417"/>
              <a:gd name="connsiteX3" fmla="*/ 1199441 w 3091270"/>
              <a:gd name="connsiteY3" fmla="*/ 23804 h 2946417"/>
              <a:gd name="connsiteX4" fmla="*/ 1167476 w 3091270"/>
              <a:gd name="connsiteY4" fmla="*/ 41155 h 2946417"/>
              <a:gd name="connsiteX5" fmla="*/ 1164170 w 3091270"/>
              <a:gd name="connsiteY5" fmla="*/ 42388 h 2946417"/>
              <a:gd name="connsiteX6" fmla="*/ 1156194 w 3091270"/>
              <a:gd name="connsiteY6" fmla="*/ 47278 h 2946417"/>
              <a:gd name="connsiteX7" fmla="*/ 1147985 w 3091270"/>
              <a:gd name="connsiteY7" fmla="*/ 51733 h 2946417"/>
              <a:gd name="connsiteX8" fmla="*/ 1145269 w 3091270"/>
              <a:gd name="connsiteY8" fmla="*/ 53975 h 2946417"/>
              <a:gd name="connsiteX9" fmla="*/ 1114256 w 3091270"/>
              <a:gd name="connsiteY9" fmla="*/ 72986 h 2946417"/>
              <a:gd name="connsiteX10" fmla="*/ 1034685 w 3091270"/>
              <a:gd name="connsiteY10" fmla="*/ 163197 h 2946417"/>
              <a:gd name="connsiteX11" fmla="*/ 488977 w 3091270"/>
              <a:gd name="connsiteY11" fmla="*/ 1108389 h 2946417"/>
              <a:gd name="connsiteX12" fmla="*/ 450638 w 3091270"/>
              <a:gd name="connsiteY12" fmla="*/ 1222404 h 2946417"/>
              <a:gd name="connsiteX13" fmla="*/ 449681 w 3091270"/>
              <a:gd name="connsiteY13" fmla="*/ 1258768 h 2946417"/>
              <a:gd name="connsiteX14" fmla="*/ 449097 w 3091270"/>
              <a:gd name="connsiteY14" fmla="*/ 1262242 h 2946417"/>
              <a:gd name="connsiteX15" fmla="*/ 449343 w 3091270"/>
              <a:gd name="connsiteY15" fmla="*/ 1271579 h 2946417"/>
              <a:gd name="connsiteX16" fmla="*/ 449097 w 3091270"/>
              <a:gd name="connsiteY16" fmla="*/ 1280930 h 2946417"/>
              <a:gd name="connsiteX17" fmla="*/ 449681 w 3091270"/>
              <a:gd name="connsiteY17" fmla="*/ 1284410 h 2946417"/>
              <a:gd name="connsiteX18" fmla="*/ 450638 w 3091270"/>
              <a:gd name="connsiteY18" fmla="*/ 1320768 h 2946417"/>
              <a:gd name="connsiteX19" fmla="*/ 488977 w 3091270"/>
              <a:gd name="connsiteY19" fmla="*/ 1434783 h 2946417"/>
              <a:gd name="connsiteX20" fmla="*/ 550718 w 3091270"/>
              <a:gd name="connsiteY20" fmla="*/ 1541722 h 2946417"/>
              <a:gd name="connsiteX21" fmla="*/ 566649 w 3091270"/>
              <a:gd name="connsiteY21" fmla="*/ 1528578 h 2946417"/>
              <a:gd name="connsiteX22" fmla="*/ 810283 w 3091270"/>
              <a:gd name="connsiteY22" fmla="*/ 1454158 h 2946417"/>
              <a:gd name="connsiteX23" fmla="*/ 1246037 w 3091270"/>
              <a:gd name="connsiteY23" fmla="*/ 1889912 h 2946417"/>
              <a:gd name="connsiteX24" fmla="*/ 1053917 w 3091270"/>
              <a:gd name="connsiteY24" fmla="*/ 2251246 h 2946417"/>
              <a:gd name="connsiteX25" fmla="*/ 982685 w 3091270"/>
              <a:gd name="connsiteY25" fmla="*/ 2289910 h 2946417"/>
              <a:gd name="connsiteX26" fmla="*/ 1034685 w 3091270"/>
              <a:gd name="connsiteY26" fmla="*/ 2379976 h 2946417"/>
              <a:gd name="connsiteX27" fmla="*/ 1114256 w 3091270"/>
              <a:gd name="connsiteY27" fmla="*/ 2470186 h 2946417"/>
              <a:gd name="connsiteX28" fmla="*/ 1138054 w 3091270"/>
              <a:gd name="connsiteY28" fmla="*/ 2483246 h 2946417"/>
              <a:gd name="connsiteX29" fmla="*/ 1147985 w 3091270"/>
              <a:gd name="connsiteY29" fmla="*/ 2491439 h 2946417"/>
              <a:gd name="connsiteX30" fmla="*/ 1317351 w 3091270"/>
              <a:gd name="connsiteY30" fmla="*/ 2543174 h 2946417"/>
              <a:gd name="connsiteX31" fmla="*/ 1628326 w 3091270"/>
              <a:gd name="connsiteY31" fmla="*/ 2543174 h 2946417"/>
              <a:gd name="connsiteX32" fmla="*/ 1628327 w 3091270"/>
              <a:gd name="connsiteY32" fmla="*/ 2543175 h 2946417"/>
              <a:gd name="connsiteX33" fmla="*/ 1628470 w 3091270"/>
              <a:gd name="connsiteY33" fmla="*/ 2543174 h 2946417"/>
              <a:gd name="connsiteX34" fmla="*/ 2408765 w 3091270"/>
              <a:gd name="connsiteY34" fmla="*/ 2543173 h 2946417"/>
              <a:gd name="connsiteX35" fmla="*/ 2469815 w 3091270"/>
              <a:gd name="connsiteY35" fmla="*/ 2537019 h 2946417"/>
              <a:gd name="connsiteX36" fmla="*/ 2476183 w 3091270"/>
              <a:gd name="connsiteY36" fmla="*/ 2535042 h 2946417"/>
              <a:gd name="connsiteX37" fmla="*/ 3091270 w 3091270"/>
              <a:gd name="connsiteY37" fmla="*/ 2529142 h 2946417"/>
              <a:gd name="connsiteX38" fmla="*/ 2975380 w 3091270"/>
              <a:gd name="connsiteY38" fmla="*/ 2729868 h 2946417"/>
              <a:gd name="connsiteX39" fmla="*/ 2869797 w 3091270"/>
              <a:gd name="connsiteY39" fmla="*/ 2849569 h 2946417"/>
              <a:gd name="connsiteX40" fmla="*/ 2828645 w 3091270"/>
              <a:gd name="connsiteY40" fmla="*/ 2874794 h 2946417"/>
              <a:gd name="connsiteX41" fmla="*/ 2825038 w 3091270"/>
              <a:gd name="connsiteY41" fmla="*/ 2877769 h 2946417"/>
              <a:gd name="connsiteX42" fmla="*/ 2814145 w 3091270"/>
              <a:gd name="connsiteY42" fmla="*/ 2883684 h 2946417"/>
              <a:gd name="connsiteX43" fmla="*/ 2803563 w 3091270"/>
              <a:gd name="connsiteY43" fmla="*/ 2890168 h 2946417"/>
              <a:gd name="connsiteX44" fmla="*/ 2799178 w 3091270"/>
              <a:gd name="connsiteY44" fmla="*/ 2891807 h 2946417"/>
              <a:gd name="connsiteX45" fmla="*/ 2756762 w 3091270"/>
              <a:gd name="connsiteY45" fmla="*/ 2914830 h 2946417"/>
              <a:gd name="connsiteX46" fmla="*/ 2600305 w 3091270"/>
              <a:gd name="connsiteY46" fmla="*/ 2946415 h 2946417"/>
              <a:gd name="connsiteX47" fmla="*/ 1152096 w 3091270"/>
              <a:gd name="connsiteY47" fmla="*/ 2946417 h 2946417"/>
              <a:gd name="connsiteX48" fmla="*/ 927363 w 3091270"/>
              <a:gd name="connsiteY48" fmla="*/ 2877769 h 2946417"/>
              <a:gd name="connsiteX49" fmla="*/ 914185 w 3091270"/>
              <a:gd name="connsiteY49" fmla="*/ 2866898 h 2946417"/>
              <a:gd name="connsiteX50" fmla="*/ 882606 w 3091270"/>
              <a:gd name="connsiteY50" fmla="*/ 2849569 h 2946417"/>
              <a:gd name="connsiteX51" fmla="*/ 777023 w 3091270"/>
              <a:gd name="connsiteY51" fmla="*/ 2729868 h 2946417"/>
              <a:gd name="connsiteX52" fmla="*/ 52918 w 3091270"/>
              <a:gd name="connsiteY52" fmla="*/ 1475681 h 2946417"/>
              <a:gd name="connsiteX53" fmla="*/ 2045 w 3091270"/>
              <a:gd name="connsiteY53" fmla="*/ 1324393 h 2946417"/>
              <a:gd name="connsiteX54" fmla="*/ 775 w 3091270"/>
              <a:gd name="connsiteY54" fmla="*/ 1276149 h 2946417"/>
              <a:gd name="connsiteX55" fmla="*/ 0 w 3091270"/>
              <a:gd name="connsiteY55" fmla="*/ 1271532 h 2946417"/>
              <a:gd name="connsiteX56" fmla="*/ 326 w 3091270"/>
              <a:gd name="connsiteY56" fmla="*/ 1259123 h 2946417"/>
              <a:gd name="connsiteX57" fmla="*/ 0 w 3091270"/>
              <a:gd name="connsiteY57" fmla="*/ 1246734 h 2946417"/>
              <a:gd name="connsiteX58" fmla="*/ 775 w 3091270"/>
              <a:gd name="connsiteY58" fmla="*/ 1242124 h 2946417"/>
              <a:gd name="connsiteX59" fmla="*/ 2045 w 3091270"/>
              <a:gd name="connsiteY59" fmla="*/ 1193872 h 2946417"/>
              <a:gd name="connsiteX60" fmla="*/ 52918 w 3091270"/>
              <a:gd name="connsiteY60" fmla="*/ 1042585 h 2946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091270" h="2946417">
                <a:moveTo>
                  <a:pt x="654855" y="0"/>
                </a:moveTo>
                <a:lnTo>
                  <a:pt x="1317341" y="0"/>
                </a:lnTo>
                <a:lnTo>
                  <a:pt x="1256302" y="6154"/>
                </a:lnTo>
                <a:cubicBezTo>
                  <a:pt x="1236583" y="10189"/>
                  <a:pt x="1217561" y="16140"/>
                  <a:pt x="1199441" y="23804"/>
                </a:cubicBezTo>
                <a:lnTo>
                  <a:pt x="1167476" y="41155"/>
                </a:lnTo>
                <a:lnTo>
                  <a:pt x="1164170" y="42388"/>
                </a:lnTo>
                <a:lnTo>
                  <a:pt x="1156194" y="47278"/>
                </a:lnTo>
                <a:lnTo>
                  <a:pt x="1147985" y="51733"/>
                </a:lnTo>
                <a:lnTo>
                  <a:pt x="1145269" y="53975"/>
                </a:lnTo>
                <a:lnTo>
                  <a:pt x="1114256" y="72986"/>
                </a:lnTo>
                <a:cubicBezTo>
                  <a:pt x="1082859" y="96707"/>
                  <a:pt x="1055597" y="126975"/>
                  <a:pt x="1034685" y="163197"/>
                </a:cubicBezTo>
                <a:lnTo>
                  <a:pt x="488977" y="1108389"/>
                </a:lnTo>
                <a:cubicBezTo>
                  <a:pt x="468064" y="1144609"/>
                  <a:pt x="455483" y="1183355"/>
                  <a:pt x="450638" y="1222404"/>
                </a:cubicBezTo>
                <a:lnTo>
                  <a:pt x="449681" y="1258768"/>
                </a:lnTo>
                <a:lnTo>
                  <a:pt x="449097" y="1262242"/>
                </a:lnTo>
                <a:lnTo>
                  <a:pt x="449343" y="1271579"/>
                </a:lnTo>
                <a:lnTo>
                  <a:pt x="449097" y="1280930"/>
                </a:lnTo>
                <a:lnTo>
                  <a:pt x="449681" y="1284410"/>
                </a:lnTo>
                <a:lnTo>
                  <a:pt x="450638" y="1320768"/>
                </a:lnTo>
                <a:cubicBezTo>
                  <a:pt x="455483" y="1359817"/>
                  <a:pt x="468065" y="1398563"/>
                  <a:pt x="488977" y="1434783"/>
                </a:cubicBezTo>
                <a:lnTo>
                  <a:pt x="550718" y="1541722"/>
                </a:lnTo>
                <a:lnTo>
                  <a:pt x="566649" y="1528578"/>
                </a:lnTo>
                <a:cubicBezTo>
                  <a:pt x="636196" y="1481593"/>
                  <a:pt x="720036" y="1454158"/>
                  <a:pt x="810283" y="1454158"/>
                </a:cubicBezTo>
                <a:cubicBezTo>
                  <a:pt x="1050943" y="1454158"/>
                  <a:pt x="1246037" y="1649252"/>
                  <a:pt x="1246037" y="1889912"/>
                </a:cubicBezTo>
                <a:cubicBezTo>
                  <a:pt x="1246037" y="2040325"/>
                  <a:pt x="1169829" y="2172938"/>
                  <a:pt x="1053917" y="2251246"/>
                </a:cubicBezTo>
                <a:lnTo>
                  <a:pt x="982685" y="2289910"/>
                </a:lnTo>
                <a:lnTo>
                  <a:pt x="1034685" y="2379976"/>
                </a:lnTo>
                <a:cubicBezTo>
                  <a:pt x="1055597" y="2416197"/>
                  <a:pt x="1082860" y="2446465"/>
                  <a:pt x="1114256" y="2470186"/>
                </a:cubicBezTo>
                <a:lnTo>
                  <a:pt x="1138054" y="2483246"/>
                </a:lnTo>
                <a:lnTo>
                  <a:pt x="1147985" y="2491439"/>
                </a:lnTo>
                <a:cubicBezTo>
                  <a:pt x="1196332" y="2524102"/>
                  <a:pt x="1254615" y="2543174"/>
                  <a:pt x="1317351" y="2543174"/>
                </a:cubicBezTo>
                <a:lnTo>
                  <a:pt x="1628326" y="2543174"/>
                </a:lnTo>
                <a:lnTo>
                  <a:pt x="1628327" y="2543175"/>
                </a:lnTo>
                <a:lnTo>
                  <a:pt x="1628470" y="2543174"/>
                </a:lnTo>
                <a:lnTo>
                  <a:pt x="2408765" y="2543173"/>
                </a:lnTo>
                <a:cubicBezTo>
                  <a:pt x="2429678" y="2543173"/>
                  <a:pt x="2450095" y="2541054"/>
                  <a:pt x="2469815" y="2537019"/>
                </a:cubicBezTo>
                <a:lnTo>
                  <a:pt x="2476183" y="2535042"/>
                </a:lnTo>
                <a:lnTo>
                  <a:pt x="3091270" y="2529142"/>
                </a:lnTo>
                <a:lnTo>
                  <a:pt x="2975380" y="2729868"/>
                </a:lnTo>
                <a:cubicBezTo>
                  <a:pt x="2947630" y="2777929"/>
                  <a:pt x="2911456" y="2818093"/>
                  <a:pt x="2869797" y="2849569"/>
                </a:cubicBezTo>
                <a:lnTo>
                  <a:pt x="2828645" y="2874794"/>
                </a:lnTo>
                <a:lnTo>
                  <a:pt x="2825038" y="2877769"/>
                </a:lnTo>
                <a:lnTo>
                  <a:pt x="2814145" y="2883684"/>
                </a:lnTo>
                <a:lnTo>
                  <a:pt x="2803563" y="2890168"/>
                </a:lnTo>
                <a:lnTo>
                  <a:pt x="2799178" y="2891807"/>
                </a:lnTo>
                <a:lnTo>
                  <a:pt x="2756762" y="2914830"/>
                </a:lnTo>
                <a:cubicBezTo>
                  <a:pt x="2708674" y="2935169"/>
                  <a:pt x="2655804" y="2946415"/>
                  <a:pt x="2600305" y="2946415"/>
                </a:cubicBezTo>
                <a:lnTo>
                  <a:pt x="1152096" y="2946417"/>
                </a:lnTo>
                <a:cubicBezTo>
                  <a:pt x="1068851" y="2946417"/>
                  <a:pt x="991514" y="2921110"/>
                  <a:pt x="927363" y="2877769"/>
                </a:cubicBezTo>
                <a:lnTo>
                  <a:pt x="914185" y="2866898"/>
                </a:lnTo>
                <a:lnTo>
                  <a:pt x="882606" y="2849569"/>
                </a:lnTo>
                <a:cubicBezTo>
                  <a:pt x="840947" y="2818093"/>
                  <a:pt x="804771" y="2777929"/>
                  <a:pt x="777023" y="2729868"/>
                </a:cubicBezTo>
                <a:lnTo>
                  <a:pt x="52918" y="1475681"/>
                </a:lnTo>
                <a:cubicBezTo>
                  <a:pt x="25169" y="1427620"/>
                  <a:pt x="8474" y="1376208"/>
                  <a:pt x="2045" y="1324393"/>
                </a:cubicBezTo>
                <a:lnTo>
                  <a:pt x="775" y="1276149"/>
                </a:lnTo>
                <a:lnTo>
                  <a:pt x="0" y="1271532"/>
                </a:lnTo>
                <a:lnTo>
                  <a:pt x="326" y="1259123"/>
                </a:lnTo>
                <a:lnTo>
                  <a:pt x="0" y="1246734"/>
                </a:lnTo>
                <a:lnTo>
                  <a:pt x="775" y="1242124"/>
                </a:lnTo>
                <a:lnTo>
                  <a:pt x="2045" y="1193872"/>
                </a:lnTo>
                <a:cubicBezTo>
                  <a:pt x="8474" y="1142058"/>
                  <a:pt x="25168" y="1090646"/>
                  <a:pt x="52918" y="1042585"/>
                </a:cubicBezTo>
                <a:close/>
              </a:path>
            </a:pathLst>
          </a:cu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20" name="TextBox 6"/>
          <p:cNvSpPr txBox="1">
            <a:spLocks noChangeArrowheads="1"/>
          </p:cNvSpPr>
          <p:nvPr/>
        </p:nvSpPr>
        <p:spPr bwMode="auto">
          <a:xfrm>
            <a:off x="3602937" y="2870129"/>
            <a:ext cx="8085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itchFamily="34" charset="0"/>
                <a:cs typeface="+mn-ea"/>
              </a:rPr>
              <a:t>A</a:t>
            </a:r>
            <a:endParaRPr kumimoji="0" lang="zh-CN" sz="240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mpact" pitchFamily="34" charset="0"/>
              <a:cs typeface="+mn-ea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167803" y="2330885"/>
            <a:ext cx="869368" cy="660576"/>
            <a:chOff x="6096001" y="3492500"/>
            <a:chExt cx="766762" cy="582612"/>
          </a:xfrm>
        </p:grpSpPr>
        <p:sp>
          <p:nvSpPr>
            <p:cNvPr id="23" name="Freeform 103"/>
            <p:cNvSpPr>
              <a:spLocks noEditPoints="1"/>
            </p:cNvSpPr>
            <p:nvPr/>
          </p:nvSpPr>
          <p:spPr bwMode="auto">
            <a:xfrm>
              <a:off x="6453188" y="3556000"/>
              <a:ext cx="50800" cy="85725"/>
            </a:xfrm>
            <a:custGeom>
              <a:avLst/>
              <a:gdLst>
                <a:gd name="T0" fmla="*/ 20 w 20"/>
                <a:gd name="T1" fmla="*/ 0 h 33"/>
                <a:gd name="T2" fmla="*/ 0 w 20"/>
                <a:gd name="T3" fmla="*/ 0 h 33"/>
                <a:gd name="T4" fmla="*/ 0 w 20"/>
                <a:gd name="T5" fmla="*/ 33 h 33"/>
                <a:gd name="T6" fmla="*/ 20 w 20"/>
                <a:gd name="T7" fmla="*/ 33 h 33"/>
                <a:gd name="T8" fmla="*/ 20 w 20"/>
                <a:gd name="T9" fmla="*/ 0 h 33"/>
                <a:gd name="T10" fmla="*/ 10 w 20"/>
                <a:gd name="T11" fmla="*/ 20 h 33"/>
                <a:gd name="T12" fmla="*/ 5 w 20"/>
                <a:gd name="T13" fmla="*/ 15 h 33"/>
                <a:gd name="T14" fmla="*/ 10 w 20"/>
                <a:gd name="T15" fmla="*/ 10 h 33"/>
                <a:gd name="T16" fmla="*/ 15 w 20"/>
                <a:gd name="T17" fmla="*/ 15 h 33"/>
                <a:gd name="T18" fmla="*/ 10 w 20"/>
                <a:gd name="T19" fmla="*/ 2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33">
                  <a:moveTo>
                    <a:pt x="2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0" y="33"/>
                    <a:pt x="20" y="33"/>
                    <a:pt x="20" y="33"/>
                  </a:cubicBezTo>
                  <a:lnTo>
                    <a:pt x="20" y="0"/>
                  </a:lnTo>
                  <a:close/>
                  <a:moveTo>
                    <a:pt x="10" y="20"/>
                  </a:moveTo>
                  <a:cubicBezTo>
                    <a:pt x="7" y="20"/>
                    <a:pt x="5" y="18"/>
                    <a:pt x="5" y="15"/>
                  </a:cubicBezTo>
                  <a:cubicBezTo>
                    <a:pt x="5" y="12"/>
                    <a:pt x="7" y="10"/>
                    <a:pt x="10" y="10"/>
                  </a:cubicBezTo>
                  <a:cubicBezTo>
                    <a:pt x="13" y="10"/>
                    <a:pt x="15" y="12"/>
                    <a:pt x="15" y="15"/>
                  </a:cubicBezTo>
                  <a:cubicBezTo>
                    <a:pt x="15" y="18"/>
                    <a:pt x="13" y="20"/>
                    <a:pt x="10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24" name="Rectangle 104"/>
            <p:cNvSpPr>
              <a:spLocks noChangeArrowheads="1"/>
            </p:cNvSpPr>
            <p:nvPr/>
          </p:nvSpPr>
          <p:spPr bwMode="auto">
            <a:xfrm>
              <a:off x="6461126" y="3651250"/>
              <a:ext cx="36512" cy="1381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25" name="Rectangle 105"/>
            <p:cNvSpPr>
              <a:spLocks noChangeArrowheads="1"/>
            </p:cNvSpPr>
            <p:nvPr/>
          </p:nvSpPr>
          <p:spPr bwMode="auto">
            <a:xfrm>
              <a:off x="6372226" y="4054475"/>
              <a:ext cx="214312" cy="2063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26" name="Freeform 106"/>
            <p:cNvSpPr>
              <a:spLocks/>
            </p:cNvSpPr>
            <p:nvPr/>
          </p:nvSpPr>
          <p:spPr bwMode="auto">
            <a:xfrm>
              <a:off x="6400801" y="3995737"/>
              <a:ext cx="157162" cy="46037"/>
            </a:xfrm>
            <a:custGeom>
              <a:avLst/>
              <a:gdLst>
                <a:gd name="T0" fmla="*/ 0 w 62"/>
                <a:gd name="T1" fmla="*/ 18 h 18"/>
                <a:gd name="T2" fmla="*/ 62 w 62"/>
                <a:gd name="T3" fmla="*/ 18 h 18"/>
                <a:gd name="T4" fmla="*/ 62 w 62"/>
                <a:gd name="T5" fmla="*/ 13 h 18"/>
                <a:gd name="T6" fmla="*/ 41 w 62"/>
                <a:gd name="T7" fmla="*/ 0 h 18"/>
                <a:gd name="T8" fmla="*/ 22 w 62"/>
                <a:gd name="T9" fmla="*/ 0 h 18"/>
                <a:gd name="T10" fmla="*/ 0 w 62"/>
                <a:gd name="T11" fmla="*/ 13 h 18"/>
                <a:gd name="T12" fmla="*/ 0 w 62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18">
                  <a:moveTo>
                    <a:pt x="0" y="18"/>
                  </a:moveTo>
                  <a:cubicBezTo>
                    <a:pt x="62" y="18"/>
                    <a:pt x="62" y="18"/>
                    <a:pt x="62" y="18"/>
                  </a:cubicBezTo>
                  <a:cubicBezTo>
                    <a:pt x="62" y="13"/>
                    <a:pt x="62" y="13"/>
                    <a:pt x="62" y="13"/>
                  </a:cubicBezTo>
                  <a:cubicBezTo>
                    <a:pt x="62" y="13"/>
                    <a:pt x="51" y="8"/>
                    <a:pt x="4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1" y="8"/>
                    <a:pt x="0" y="13"/>
                    <a:pt x="0" y="13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27" name="Freeform 107"/>
            <p:cNvSpPr>
              <a:spLocks/>
            </p:cNvSpPr>
            <p:nvPr/>
          </p:nvSpPr>
          <p:spPr bwMode="auto">
            <a:xfrm>
              <a:off x="6453188" y="3803650"/>
              <a:ext cx="50800" cy="179387"/>
            </a:xfrm>
            <a:custGeom>
              <a:avLst/>
              <a:gdLst>
                <a:gd name="T0" fmla="*/ 0 w 20"/>
                <a:gd name="T1" fmla="*/ 6 h 70"/>
                <a:gd name="T2" fmla="*/ 0 w 20"/>
                <a:gd name="T3" fmla="*/ 7 h 70"/>
                <a:gd name="T4" fmla="*/ 0 w 20"/>
                <a:gd name="T5" fmla="*/ 7 h 70"/>
                <a:gd name="T6" fmla="*/ 2 w 20"/>
                <a:gd name="T7" fmla="*/ 70 h 70"/>
                <a:gd name="T8" fmla="*/ 18 w 20"/>
                <a:gd name="T9" fmla="*/ 70 h 70"/>
                <a:gd name="T10" fmla="*/ 20 w 20"/>
                <a:gd name="T11" fmla="*/ 7 h 70"/>
                <a:gd name="T12" fmla="*/ 20 w 20"/>
                <a:gd name="T13" fmla="*/ 7 h 70"/>
                <a:gd name="T14" fmla="*/ 20 w 20"/>
                <a:gd name="T15" fmla="*/ 6 h 70"/>
                <a:gd name="T16" fmla="*/ 17 w 20"/>
                <a:gd name="T17" fmla="*/ 0 h 70"/>
                <a:gd name="T18" fmla="*/ 3 w 20"/>
                <a:gd name="T19" fmla="*/ 0 h 70"/>
                <a:gd name="T20" fmla="*/ 0 w 20"/>
                <a:gd name="T21" fmla="*/ 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70">
                  <a:moveTo>
                    <a:pt x="0" y="6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" y="70"/>
                    <a:pt x="2" y="70"/>
                    <a:pt x="2" y="70"/>
                  </a:cubicBezTo>
                  <a:cubicBezTo>
                    <a:pt x="18" y="70"/>
                    <a:pt x="18" y="70"/>
                    <a:pt x="18" y="70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3"/>
                    <a:pt x="17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3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28" name="Freeform 108"/>
            <p:cNvSpPr>
              <a:spLocks/>
            </p:cNvSpPr>
            <p:nvPr/>
          </p:nvSpPr>
          <p:spPr bwMode="auto">
            <a:xfrm>
              <a:off x="6456363" y="3492500"/>
              <a:ext cx="42862" cy="57150"/>
            </a:xfrm>
            <a:custGeom>
              <a:avLst/>
              <a:gdLst>
                <a:gd name="T0" fmla="*/ 3 w 17"/>
                <a:gd name="T1" fmla="*/ 22 h 22"/>
                <a:gd name="T2" fmla="*/ 8 w 17"/>
                <a:gd name="T3" fmla="*/ 22 h 22"/>
                <a:gd name="T4" fmla="*/ 9 w 17"/>
                <a:gd name="T5" fmla="*/ 22 h 22"/>
                <a:gd name="T6" fmla="*/ 14 w 17"/>
                <a:gd name="T7" fmla="*/ 22 h 22"/>
                <a:gd name="T8" fmla="*/ 17 w 17"/>
                <a:gd name="T9" fmla="*/ 7 h 22"/>
                <a:gd name="T10" fmla="*/ 17 w 17"/>
                <a:gd name="T11" fmla="*/ 3 h 22"/>
                <a:gd name="T12" fmla="*/ 17 w 17"/>
                <a:gd name="T13" fmla="*/ 3 h 22"/>
                <a:gd name="T14" fmla="*/ 13 w 17"/>
                <a:gd name="T15" fmla="*/ 0 h 22"/>
                <a:gd name="T16" fmla="*/ 9 w 17"/>
                <a:gd name="T17" fmla="*/ 0 h 22"/>
                <a:gd name="T18" fmla="*/ 8 w 17"/>
                <a:gd name="T19" fmla="*/ 0 h 22"/>
                <a:gd name="T20" fmla="*/ 5 w 17"/>
                <a:gd name="T21" fmla="*/ 0 h 22"/>
                <a:gd name="T22" fmla="*/ 0 w 17"/>
                <a:gd name="T23" fmla="*/ 3 h 22"/>
                <a:gd name="T24" fmla="*/ 0 w 17"/>
                <a:gd name="T25" fmla="*/ 3 h 22"/>
                <a:gd name="T26" fmla="*/ 0 w 17"/>
                <a:gd name="T27" fmla="*/ 7 h 22"/>
                <a:gd name="T28" fmla="*/ 3 w 17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22">
                  <a:moveTo>
                    <a:pt x="3" y="22"/>
                  </a:move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9"/>
                    <a:pt x="17" y="7"/>
                    <a:pt x="17" y="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3" y="9"/>
                    <a:pt x="3" y="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29" name="Freeform 109"/>
            <p:cNvSpPr>
              <a:spLocks noEditPoints="1"/>
            </p:cNvSpPr>
            <p:nvPr/>
          </p:nvSpPr>
          <p:spPr bwMode="auto">
            <a:xfrm>
              <a:off x="6096001" y="3576637"/>
              <a:ext cx="347662" cy="388937"/>
            </a:xfrm>
            <a:custGeom>
              <a:avLst/>
              <a:gdLst>
                <a:gd name="T0" fmla="*/ 90 w 136"/>
                <a:gd name="T1" fmla="*/ 133 h 152"/>
                <a:gd name="T2" fmla="*/ 90 w 136"/>
                <a:gd name="T3" fmla="*/ 131 h 152"/>
                <a:gd name="T4" fmla="*/ 50 w 136"/>
                <a:gd name="T5" fmla="*/ 33 h 152"/>
                <a:gd name="T6" fmla="*/ 50 w 136"/>
                <a:gd name="T7" fmla="*/ 33 h 152"/>
                <a:gd name="T8" fmla="*/ 59 w 136"/>
                <a:gd name="T9" fmla="*/ 26 h 152"/>
                <a:gd name="T10" fmla="*/ 136 w 136"/>
                <a:gd name="T11" fmla="*/ 15 h 152"/>
                <a:gd name="T12" fmla="*/ 136 w 136"/>
                <a:gd name="T13" fmla="*/ 0 h 152"/>
                <a:gd name="T14" fmla="*/ 56 w 136"/>
                <a:gd name="T15" fmla="*/ 21 h 152"/>
                <a:gd name="T16" fmla="*/ 49 w 136"/>
                <a:gd name="T17" fmla="*/ 27 h 152"/>
                <a:gd name="T18" fmla="*/ 49 w 136"/>
                <a:gd name="T19" fmla="*/ 27 h 152"/>
                <a:gd name="T20" fmla="*/ 46 w 136"/>
                <a:gd name="T21" fmla="*/ 24 h 152"/>
                <a:gd name="T22" fmla="*/ 44 w 136"/>
                <a:gd name="T23" fmla="*/ 27 h 152"/>
                <a:gd name="T24" fmla="*/ 44 w 136"/>
                <a:gd name="T25" fmla="*/ 27 h 152"/>
                <a:gd name="T26" fmla="*/ 39 w 136"/>
                <a:gd name="T27" fmla="*/ 22 h 152"/>
                <a:gd name="T28" fmla="*/ 36 w 136"/>
                <a:gd name="T29" fmla="*/ 23 h 152"/>
                <a:gd name="T30" fmla="*/ 43 w 136"/>
                <a:gd name="T31" fmla="*/ 33 h 152"/>
                <a:gd name="T32" fmla="*/ 43 w 136"/>
                <a:gd name="T33" fmla="*/ 33 h 152"/>
                <a:gd name="T34" fmla="*/ 3 w 136"/>
                <a:gd name="T35" fmla="*/ 131 h 152"/>
                <a:gd name="T36" fmla="*/ 3 w 136"/>
                <a:gd name="T37" fmla="*/ 133 h 152"/>
                <a:gd name="T38" fmla="*/ 2 w 136"/>
                <a:gd name="T39" fmla="*/ 133 h 152"/>
                <a:gd name="T40" fmla="*/ 1 w 136"/>
                <a:gd name="T41" fmla="*/ 135 h 152"/>
                <a:gd name="T42" fmla="*/ 14 w 136"/>
                <a:gd name="T43" fmla="*/ 148 h 152"/>
                <a:gd name="T44" fmla="*/ 47 w 136"/>
                <a:gd name="T45" fmla="*/ 152 h 152"/>
                <a:gd name="T46" fmla="*/ 79 w 136"/>
                <a:gd name="T47" fmla="*/ 148 h 152"/>
                <a:gd name="T48" fmla="*/ 92 w 136"/>
                <a:gd name="T49" fmla="*/ 135 h 152"/>
                <a:gd name="T50" fmla="*/ 91 w 136"/>
                <a:gd name="T51" fmla="*/ 133 h 152"/>
                <a:gd name="T52" fmla="*/ 90 w 136"/>
                <a:gd name="T53" fmla="*/ 133 h 152"/>
                <a:gd name="T54" fmla="*/ 51 w 136"/>
                <a:gd name="T55" fmla="*/ 133 h 152"/>
                <a:gd name="T56" fmla="*/ 46 w 136"/>
                <a:gd name="T57" fmla="*/ 133 h 152"/>
                <a:gd name="T58" fmla="*/ 42 w 136"/>
                <a:gd name="T59" fmla="*/ 133 h 152"/>
                <a:gd name="T60" fmla="*/ 10 w 136"/>
                <a:gd name="T61" fmla="*/ 133 h 152"/>
                <a:gd name="T62" fmla="*/ 46 w 136"/>
                <a:gd name="T63" fmla="*/ 44 h 152"/>
                <a:gd name="T64" fmla="*/ 82 w 136"/>
                <a:gd name="T65" fmla="*/ 133 h 152"/>
                <a:gd name="T66" fmla="*/ 51 w 136"/>
                <a:gd name="T67" fmla="*/ 13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6" h="152">
                  <a:moveTo>
                    <a:pt x="90" y="133"/>
                  </a:moveTo>
                  <a:cubicBezTo>
                    <a:pt x="90" y="132"/>
                    <a:pt x="90" y="132"/>
                    <a:pt x="90" y="131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57" y="32"/>
                    <a:pt x="59" y="26"/>
                    <a:pt x="59" y="26"/>
                  </a:cubicBezTo>
                  <a:cubicBezTo>
                    <a:pt x="59" y="26"/>
                    <a:pt x="66" y="16"/>
                    <a:pt x="136" y="15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19" y="1"/>
                    <a:pt x="87" y="5"/>
                    <a:pt x="56" y="21"/>
                  </a:cubicBezTo>
                  <a:cubicBezTo>
                    <a:pt x="56" y="21"/>
                    <a:pt x="54" y="26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26"/>
                    <a:pt x="48" y="24"/>
                    <a:pt x="46" y="24"/>
                  </a:cubicBezTo>
                  <a:cubicBezTo>
                    <a:pt x="45" y="24"/>
                    <a:pt x="44" y="26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0" y="26"/>
                    <a:pt x="39" y="22"/>
                    <a:pt x="39" y="22"/>
                  </a:cubicBezTo>
                  <a:cubicBezTo>
                    <a:pt x="39" y="22"/>
                    <a:pt x="37" y="21"/>
                    <a:pt x="36" y="23"/>
                  </a:cubicBezTo>
                  <a:cubicBezTo>
                    <a:pt x="36" y="25"/>
                    <a:pt x="37" y="31"/>
                    <a:pt x="43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3" y="131"/>
                    <a:pt x="3" y="131"/>
                    <a:pt x="3" y="131"/>
                  </a:cubicBezTo>
                  <a:cubicBezTo>
                    <a:pt x="3" y="132"/>
                    <a:pt x="3" y="132"/>
                    <a:pt x="3" y="133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0" y="133"/>
                    <a:pt x="0" y="134"/>
                    <a:pt x="1" y="135"/>
                  </a:cubicBezTo>
                  <a:cubicBezTo>
                    <a:pt x="1" y="135"/>
                    <a:pt x="12" y="147"/>
                    <a:pt x="14" y="148"/>
                  </a:cubicBezTo>
                  <a:cubicBezTo>
                    <a:pt x="14" y="148"/>
                    <a:pt x="18" y="152"/>
                    <a:pt x="47" y="152"/>
                  </a:cubicBezTo>
                  <a:cubicBezTo>
                    <a:pt x="76" y="152"/>
                    <a:pt x="79" y="148"/>
                    <a:pt x="79" y="148"/>
                  </a:cubicBezTo>
                  <a:cubicBezTo>
                    <a:pt x="80" y="147"/>
                    <a:pt x="92" y="135"/>
                    <a:pt x="92" y="135"/>
                  </a:cubicBezTo>
                  <a:cubicBezTo>
                    <a:pt x="93" y="134"/>
                    <a:pt x="93" y="133"/>
                    <a:pt x="91" y="133"/>
                  </a:cubicBezTo>
                  <a:lnTo>
                    <a:pt x="90" y="133"/>
                  </a:lnTo>
                  <a:close/>
                  <a:moveTo>
                    <a:pt x="51" y="133"/>
                  </a:moveTo>
                  <a:cubicBezTo>
                    <a:pt x="49" y="133"/>
                    <a:pt x="47" y="133"/>
                    <a:pt x="46" y="133"/>
                  </a:cubicBezTo>
                  <a:cubicBezTo>
                    <a:pt x="46" y="133"/>
                    <a:pt x="44" y="133"/>
                    <a:pt x="42" y="133"/>
                  </a:cubicBezTo>
                  <a:cubicBezTo>
                    <a:pt x="10" y="133"/>
                    <a:pt x="10" y="133"/>
                    <a:pt x="10" y="133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82" y="133"/>
                    <a:pt x="82" y="133"/>
                    <a:pt x="82" y="133"/>
                  </a:cubicBezTo>
                  <a:lnTo>
                    <a:pt x="51" y="1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30" name="Freeform 110"/>
            <p:cNvSpPr>
              <a:spLocks noEditPoints="1"/>
            </p:cNvSpPr>
            <p:nvPr/>
          </p:nvSpPr>
          <p:spPr bwMode="auto">
            <a:xfrm>
              <a:off x="6515101" y="3576637"/>
              <a:ext cx="347662" cy="388937"/>
            </a:xfrm>
            <a:custGeom>
              <a:avLst/>
              <a:gdLst>
                <a:gd name="T0" fmla="*/ 134 w 136"/>
                <a:gd name="T1" fmla="*/ 133 h 152"/>
                <a:gd name="T2" fmla="*/ 133 w 136"/>
                <a:gd name="T3" fmla="*/ 133 h 152"/>
                <a:gd name="T4" fmla="*/ 133 w 136"/>
                <a:gd name="T5" fmla="*/ 131 h 152"/>
                <a:gd name="T6" fmla="*/ 93 w 136"/>
                <a:gd name="T7" fmla="*/ 33 h 152"/>
                <a:gd name="T8" fmla="*/ 93 w 136"/>
                <a:gd name="T9" fmla="*/ 33 h 152"/>
                <a:gd name="T10" fmla="*/ 100 w 136"/>
                <a:gd name="T11" fmla="*/ 23 h 152"/>
                <a:gd name="T12" fmla="*/ 97 w 136"/>
                <a:gd name="T13" fmla="*/ 22 h 152"/>
                <a:gd name="T14" fmla="*/ 92 w 136"/>
                <a:gd name="T15" fmla="*/ 27 h 152"/>
                <a:gd name="T16" fmla="*/ 92 w 136"/>
                <a:gd name="T17" fmla="*/ 27 h 152"/>
                <a:gd name="T18" fmla="*/ 90 w 136"/>
                <a:gd name="T19" fmla="*/ 24 h 152"/>
                <a:gd name="T20" fmla="*/ 87 w 136"/>
                <a:gd name="T21" fmla="*/ 27 h 152"/>
                <a:gd name="T22" fmla="*/ 87 w 136"/>
                <a:gd name="T23" fmla="*/ 27 h 152"/>
                <a:gd name="T24" fmla="*/ 80 w 136"/>
                <a:gd name="T25" fmla="*/ 21 h 152"/>
                <a:gd name="T26" fmla="*/ 0 w 136"/>
                <a:gd name="T27" fmla="*/ 0 h 152"/>
                <a:gd name="T28" fmla="*/ 0 w 136"/>
                <a:gd name="T29" fmla="*/ 15 h 152"/>
                <a:gd name="T30" fmla="*/ 77 w 136"/>
                <a:gd name="T31" fmla="*/ 26 h 152"/>
                <a:gd name="T32" fmla="*/ 86 w 136"/>
                <a:gd name="T33" fmla="*/ 33 h 152"/>
                <a:gd name="T34" fmla="*/ 86 w 136"/>
                <a:gd name="T35" fmla="*/ 33 h 152"/>
                <a:gd name="T36" fmla="*/ 46 w 136"/>
                <a:gd name="T37" fmla="*/ 131 h 152"/>
                <a:gd name="T38" fmla="*/ 46 w 136"/>
                <a:gd name="T39" fmla="*/ 133 h 152"/>
                <a:gd name="T40" fmla="*/ 45 w 136"/>
                <a:gd name="T41" fmla="*/ 133 h 152"/>
                <a:gd name="T42" fmla="*/ 44 w 136"/>
                <a:gd name="T43" fmla="*/ 135 h 152"/>
                <a:gd name="T44" fmla="*/ 57 w 136"/>
                <a:gd name="T45" fmla="*/ 148 h 152"/>
                <a:gd name="T46" fmla="*/ 89 w 136"/>
                <a:gd name="T47" fmla="*/ 152 h 152"/>
                <a:gd name="T48" fmla="*/ 122 w 136"/>
                <a:gd name="T49" fmla="*/ 148 h 152"/>
                <a:gd name="T50" fmla="*/ 135 w 136"/>
                <a:gd name="T51" fmla="*/ 135 h 152"/>
                <a:gd name="T52" fmla="*/ 134 w 136"/>
                <a:gd name="T53" fmla="*/ 133 h 152"/>
                <a:gd name="T54" fmla="*/ 94 w 136"/>
                <a:gd name="T55" fmla="*/ 133 h 152"/>
                <a:gd name="T56" fmla="*/ 90 w 136"/>
                <a:gd name="T57" fmla="*/ 133 h 152"/>
                <a:gd name="T58" fmla="*/ 85 w 136"/>
                <a:gd name="T59" fmla="*/ 133 h 152"/>
                <a:gd name="T60" fmla="*/ 54 w 136"/>
                <a:gd name="T61" fmla="*/ 133 h 152"/>
                <a:gd name="T62" fmla="*/ 90 w 136"/>
                <a:gd name="T63" fmla="*/ 44 h 152"/>
                <a:gd name="T64" fmla="*/ 126 w 136"/>
                <a:gd name="T65" fmla="*/ 133 h 152"/>
                <a:gd name="T66" fmla="*/ 94 w 136"/>
                <a:gd name="T67" fmla="*/ 13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6" h="152">
                  <a:moveTo>
                    <a:pt x="134" y="133"/>
                  </a:moveTo>
                  <a:cubicBezTo>
                    <a:pt x="133" y="133"/>
                    <a:pt x="133" y="133"/>
                    <a:pt x="133" y="133"/>
                  </a:cubicBezTo>
                  <a:cubicBezTo>
                    <a:pt x="133" y="132"/>
                    <a:pt x="133" y="132"/>
                    <a:pt x="133" y="131"/>
                  </a:cubicBezTo>
                  <a:cubicBezTo>
                    <a:pt x="93" y="33"/>
                    <a:pt x="93" y="33"/>
                    <a:pt x="93" y="33"/>
                  </a:cubicBezTo>
                  <a:cubicBezTo>
                    <a:pt x="93" y="33"/>
                    <a:pt x="93" y="33"/>
                    <a:pt x="93" y="33"/>
                  </a:cubicBezTo>
                  <a:cubicBezTo>
                    <a:pt x="99" y="31"/>
                    <a:pt x="100" y="25"/>
                    <a:pt x="100" y="23"/>
                  </a:cubicBezTo>
                  <a:cubicBezTo>
                    <a:pt x="99" y="21"/>
                    <a:pt x="97" y="22"/>
                    <a:pt x="97" y="22"/>
                  </a:cubicBezTo>
                  <a:cubicBezTo>
                    <a:pt x="97" y="22"/>
                    <a:pt x="96" y="26"/>
                    <a:pt x="92" y="27"/>
                  </a:cubicBezTo>
                  <a:cubicBezTo>
                    <a:pt x="92" y="27"/>
                    <a:pt x="92" y="27"/>
                    <a:pt x="92" y="27"/>
                  </a:cubicBezTo>
                  <a:cubicBezTo>
                    <a:pt x="92" y="26"/>
                    <a:pt x="91" y="24"/>
                    <a:pt x="90" y="24"/>
                  </a:cubicBezTo>
                  <a:cubicBezTo>
                    <a:pt x="88" y="24"/>
                    <a:pt x="87" y="26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2" y="26"/>
                    <a:pt x="80" y="21"/>
                    <a:pt x="80" y="21"/>
                  </a:cubicBezTo>
                  <a:cubicBezTo>
                    <a:pt x="49" y="5"/>
                    <a:pt x="17" y="1"/>
                    <a:pt x="0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71" y="16"/>
                    <a:pt x="77" y="26"/>
                    <a:pt x="77" y="26"/>
                  </a:cubicBezTo>
                  <a:cubicBezTo>
                    <a:pt x="77" y="26"/>
                    <a:pt x="80" y="32"/>
                    <a:pt x="86" y="33"/>
                  </a:cubicBezTo>
                  <a:cubicBezTo>
                    <a:pt x="86" y="33"/>
                    <a:pt x="86" y="33"/>
                    <a:pt x="86" y="33"/>
                  </a:cubicBezTo>
                  <a:cubicBezTo>
                    <a:pt x="46" y="131"/>
                    <a:pt x="46" y="131"/>
                    <a:pt x="46" y="131"/>
                  </a:cubicBezTo>
                  <a:cubicBezTo>
                    <a:pt x="46" y="132"/>
                    <a:pt x="46" y="132"/>
                    <a:pt x="46" y="133"/>
                  </a:cubicBezTo>
                  <a:cubicBezTo>
                    <a:pt x="45" y="133"/>
                    <a:pt x="45" y="133"/>
                    <a:pt x="45" y="133"/>
                  </a:cubicBezTo>
                  <a:cubicBezTo>
                    <a:pt x="43" y="133"/>
                    <a:pt x="43" y="134"/>
                    <a:pt x="44" y="135"/>
                  </a:cubicBezTo>
                  <a:cubicBezTo>
                    <a:pt x="44" y="135"/>
                    <a:pt x="56" y="147"/>
                    <a:pt x="57" y="148"/>
                  </a:cubicBezTo>
                  <a:cubicBezTo>
                    <a:pt x="57" y="148"/>
                    <a:pt x="60" y="152"/>
                    <a:pt x="89" y="152"/>
                  </a:cubicBezTo>
                  <a:cubicBezTo>
                    <a:pt x="118" y="152"/>
                    <a:pt x="122" y="148"/>
                    <a:pt x="122" y="148"/>
                  </a:cubicBezTo>
                  <a:cubicBezTo>
                    <a:pt x="124" y="147"/>
                    <a:pt x="135" y="135"/>
                    <a:pt x="135" y="135"/>
                  </a:cubicBezTo>
                  <a:cubicBezTo>
                    <a:pt x="136" y="134"/>
                    <a:pt x="136" y="133"/>
                    <a:pt x="134" y="133"/>
                  </a:cubicBezTo>
                  <a:close/>
                  <a:moveTo>
                    <a:pt x="94" y="133"/>
                  </a:moveTo>
                  <a:cubicBezTo>
                    <a:pt x="92" y="133"/>
                    <a:pt x="90" y="133"/>
                    <a:pt x="90" y="133"/>
                  </a:cubicBezTo>
                  <a:cubicBezTo>
                    <a:pt x="89" y="133"/>
                    <a:pt x="87" y="133"/>
                    <a:pt x="85" y="133"/>
                  </a:cubicBezTo>
                  <a:cubicBezTo>
                    <a:pt x="54" y="133"/>
                    <a:pt x="54" y="133"/>
                    <a:pt x="54" y="133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126" y="133"/>
                    <a:pt x="126" y="133"/>
                    <a:pt x="126" y="133"/>
                  </a:cubicBezTo>
                  <a:lnTo>
                    <a:pt x="94" y="1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</p:grpSp>
      <p:cxnSp>
        <p:nvCxnSpPr>
          <p:cNvPr id="31" name="直接连接符 30"/>
          <p:cNvCxnSpPr/>
          <p:nvPr/>
        </p:nvCxnSpPr>
        <p:spPr>
          <a:xfrm>
            <a:off x="5441911" y="2408849"/>
            <a:ext cx="22856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6"/>
          <p:cNvSpPr txBox="1">
            <a:spLocks noChangeArrowheads="1"/>
          </p:cNvSpPr>
          <p:nvPr/>
        </p:nvSpPr>
        <p:spPr bwMode="auto">
          <a:xfrm>
            <a:off x="5703116" y="2368471"/>
            <a:ext cx="2024459" cy="823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/>
              <a:t>n</a:t>
            </a:r>
            <a:r>
              <a:rPr lang="zh-CN" altLang="en-US" sz="1100" dirty="0"/>
              <a:t>维空间内的点，拟合一个</a:t>
            </a:r>
            <a:r>
              <a:rPr lang="en-US" altLang="zh-CN" sz="1100" dirty="0"/>
              <a:t>n</a:t>
            </a:r>
            <a:r>
              <a:rPr lang="zh-CN" altLang="en-US" sz="1100" dirty="0"/>
              <a:t>－</a:t>
            </a:r>
            <a:r>
              <a:rPr lang="en-US" altLang="zh-CN" sz="1100" dirty="0"/>
              <a:t>1</a:t>
            </a:r>
            <a:r>
              <a:rPr lang="zh-CN" altLang="en-US" sz="1100" dirty="0"/>
              <a:t>维的超平面，使所有的样本点离着超平面的总偏差最小</a:t>
            </a:r>
            <a:endParaRPr lang="zh-CN" altLang="zh-CN" sz="1100" dirty="0"/>
          </a:p>
        </p:txBody>
      </p: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1563020" y="2115359"/>
            <a:ext cx="2024459" cy="1078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/>
              <a:t>数据有</a:t>
            </a:r>
            <a:r>
              <a:rPr lang="en-US" altLang="zh-CN" sz="1100" dirty="0"/>
              <a:t>n</a:t>
            </a:r>
            <a:r>
              <a:rPr lang="zh-CN" altLang="en-US" sz="1100" dirty="0"/>
              <a:t>个特征，每个特征对应着一个权重值，与权重的乘积再加上一个偏置值构成线性回归模型</a:t>
            </a:r>
            <a:endParaRPr lang="zh-CN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1496345" y="3177188"/>
            <a:ext cx="22856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2017320" y="3222252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线性回归</a:t>
            </a:r>
            <a:endParaRPr lang="zh-CN" altLang="en-US" sz="1600" dirty="0">
              <a:cs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679980" y="2044464"/>
            <a:ext cx="22188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支持向量回归（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SVR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）</a:t>
            </a:r>
          </a:p>
        </p:txBody>
      </p:sp>
      <p:sp>
        <p:nvSpPr>
          <p:cNvPr id="36" name="TextBox 6"/>
          <p:cNvSpPr txBox="1">
            <a:spLocks noChangeArrowheads="1"/>
          </p:cNvSpPr>
          <p:nvPr/>
        </p:nvSpPr>
        <p:spPr bwMode="auto">
          <a:xfrm>
            <a:off x="3473783" y="434492"/>
            <a:ext cx="20510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技术方法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  <a:cs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20411E2-1F1C-478E-A034-0FC3189E08B9}"/>
              </a:ext>
            </a:extLst>
          </p:cNvPr>
          <p:cNvSpPr/>
          <p:nvPr/>
        </p:nvSpPr>
        <p:spPr>
          <a:xfrm>
            <a:off x="3548935" y="434492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solidFill>
                  <a:srgbClr val="577188"/>
                </a:solidFill>
                <a:latin typeface="Impact" pitchFamily="34" charset="0"/>
                <a:cs typeface="+mn-ea"/>
              </a:rPr>
              <a:t>02</a:t>
            </a:r>
            <a:endParaRPr lang="zh-CN" altLang="zh-CN" sz="1600" dirty="0">
              <a:solidFill>
                <a:srgbClr val="577188"/>
              </a:solidFill>
              <a:latin typeface="Impact" pitchFamily="34" charset="0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784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3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5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7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7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10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19" grpId="0"/>
          <p:bldP spid="18" grpId="0" animBg="1"/>
          <p:bldP spid="20" grpId="0"/>
          <p:bldP spid="33" grpId="0"/>
          <p:bldP spid="34" grpId="0"/>
          <p:bldP spid="32" grpId="0"/>
          <p:bldP spid="3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3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5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7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7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10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19" grpId="0"/>
          <p:bldP spid="18" grpId="0" animBg="1"/>
          <p:bldP spid="20" grpId="0"/>
          <p:bldP spid="33" grpId="0"/>
          <p:bldP spid="34" grpId="0"/>
          <p:bldP spid="32" grpId="0"/>
          <p:bldP spid="35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>
            <a:off x="3327964" y="1768430"/>
            <a:ext cx="2174825" cy="1955842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noFill/>
          <a:ln w="25400"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978574" y="2152135"/>
            <a:ext cx="871299" cy="972044"/>
            <a:chOff x="3632200" y="2209800"/>
            <a:chExt cx="508000" cy="566738"/>
          </a:xfrm>
          <a:solidFill>
            <a:srgbClr val="8FA4B7"/>
          </a:solidFill>
        </p:grpSpPr>
        <p:sp>
          <p:nvSpPr>
            <p:cNvPr id="28" name="Freeform 57"/>
            <p:cNvSpPr>
              <a:spLocks/>
            </p:cNvSpPr>
            <p:nvPr/>
          </p:nvSpPr>
          <p:spPr bwMode="auto">
            <a:xfrm>
              <a:off x="3795713" y="2339975"/>
              <a:ext cx="184150" cy="28575"/>
            </a:xfrm>
            <a:custGeom>
              <a:avLst/>
              <a:gdLst>
                <a:gd name="T0" fmla="*/ 6 w 72"/>
                <a:gd name="T1" fmla="*/ 0 h 11"/>
                <a:gd name="T2" fmla="*/ 0 w 72"/>
                <a:gd name="T3" fmla="*/ 6 h 11"/>
                <a:gd name="T4" fmla="*/ 6 w 72"/>
                <a:gd name="T5" fmla="*/ 11 h 11"/>
                <a:gd name="T6" fmla="*/ 65 w 72"/>
                <a:gd name="T7" fmla="*/ 11 h 11"/>
                <a:gd name="T8" fmla="*/ 72 w 72"/>
                <a:gd name="T9" fmla="*/ 6 h 11"/>
                <a:gd name="T10" fmla="*/ 65 w 72"/>
                <a:gd name="T11" fmla="*/ 0 h 11"/>
                <a:gd name="T12" fmla="*/ 6 w 72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11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1"/>
                    <a:pt x="6" y="11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9" y="11"/>
                    <a:pt x="72" y="9"/>
                    <a:pt x="72" y="6"/>
                  </a:cubicBezTo>
                  <a:cubicBezTo>
                    <a:pt x="72" y="3"/>
                    <a:pt x="69" y="0"/>
                    <a:pt x="65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29" name="Freeform 58"/>
            <p:cNvSpPr>
              <a:spLocks/>
            </p:cNvSpPr>
            <p:nvPr/>
          </p:nvSpPr>
          <p:spPr bwMode="auto">
            <a:xfrm>
              <a:off x="3725863" y="2209800"/>
              <a:ext cx="334962" cy="112712"/>
            </a:xfrm>
            <a:custGeom>
              <a:avLst/>
              <a:gdLst>
                <a:gd name="T0" fmla="*/ 30 w 131"/>
                <a:gd name="T1" fmla="*/ 44 h 44"/>
                <a:gd name="T2" fmla="*/ 63 w 131"/>
                <a:gd name="T3" fmla="*/ 44 h 44"/>
                <a:gd name="T4" fmla="*/ 64 w 131"/>
                <a:gd name="T5" fmla="*/ 44 h 44"/>
                <a:gd name="T6" fmla="*/ 96 w 131"/>
                <a:gd name="T7" fmla="*/ 44 h 44"/>
                <a:gd name="T8" fmla="*/ 113 w 131"/>
                <a:gd name="T9" fmla="*/ 11 h 44"/>
                <a:gd name="T10" fmla="*/ 93 w 131"/>
                <a:gd name="T11" fmla="*/ 8 h 44"/>
                <a:gd name="T12" fmla="*/ 75 w 131"/>
                <a:gd name="T13" fmla="*/ 28 h 44"/>
                <a:gd name="T14" fmla="*/ 83 w 131"/>
                <a:gd name="T15" fmla="*/ 3 h 44"/>
                <a:gd name="T16" fmla="*/ 63 w 131"/>
                <a:gd name="T17" fmla="*/ 0 h 44"/>
                <a:gd name="T18" fmla="*/ 44 w 131"/>
                <a:gd name="T19" fmla="*/ 3 h 44"/>
                <a:gd name="T20" fmla="*/ 51 w 131"/>
                <a:gd name="T21" fmla="*/ 28 h 44"/>
                <a:gd name="T22" fmla="*/ 34 w 131"/>
                <a:gd name="T23" fmla="*/ 8 h 44"/>
                <a:gd name="T24" fmla="*/ 14 w 131"/>
                <a:gd name="T25" fmla="*/ 11 h 44"/>
                <a:gd name="T26" fmla="*/ 30 w 131"/>
                <a:gd name="T2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44">
                  <a:moveTo>
                    <a:pt x="30" y="44"/>
                  </a:moveTo>
                  <a:cubicBezTo>
                    <a:pt x="63" y="44"/>
                    <a:pt x="63" y="44"/>
                    <a:pt x="63" y="44"/>
                  </a:cubicBezTo>
                  <a:cubicBezTo>
                    <a:pt x="64" y="44"/>
                    <a:pt x="64" y="44"/>
                    <a:pt x="64" y="44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106" y="15"/>
                    <a:pt x="131" y="19"/>
                    <a:pt x="113" y="11"/>
                  </a:cubicBezTo>
                  <a:cubicBezTo>
                    <a:pt x="108" y="9"/>
                    <a:pt x="96" y="5"/>
                    <a:pt x="93" y="8"/>
                  </a:cubicBezTo>
                  <a:cubicBezTo>
                    <a:pt x="89" y="11"/>
                    <a:pt x="85" y="27"/>
                    <a:pt x="75" y="28"/>
                  </a:cubicBezTo>
                  <a:cubicBezTo>
                    <a:pt x="76" y="23"/>
                    <a:pt x="87" y="8"/>
                    <a:pt x="83" y="3"/>
                  </a:cubicBezTo>
                  <a:cubicBezTo>
                    <a:pt x="80" y="0"/>
                    <a:pt x="67" y="0"/>
                    <a:pt x="63" y="0"/>
                  </a:cubicBezTo>
                  <a:cubicBezTo>
                    <a:pt x="60" y="0"/>
                    <a:pt x="46" y="0"/>
                    <a:pt x="44" y="3"/>
                  </a:cubicBezTo>
                  <a:cubicBezTo>
                    <a:pt x="40" y="8"/>
                    <a:pt x="50" y="23"/>
                    <a:pt x="51" y="28"/>
                  </a:cubicBezTo>
                  <a:cubicBezTo>
                    <a:pt x="41" y="27"/>
                    <a:pt x="37" y="11"/>
                    <a:pt x="34" y="8"/>
                  </a:cubicBezTo>
                  <a:cubicBezTo>
                    <a:pt x="30" y="5"/>
                    <a:pt x="18" y="7"/>
                    <a:pt x="14" y="11"/>
                  </a:cubicBezTo>
                  <a:cubicBezTo>
                    <a:pt x="0" y="24"/>
                    <a:pt x="20" y="15"/>
                    <a:pt x="30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30" name="Freeform 111"/>
            <p:cNvSpPr>
              <a:spLocks/>
            </p:cNvSpPr>
            <p:nvPr/>
          </p:nvSpPr>
          <p:spPr bwMode="auto">
            <a:xfrm>
              <a:off x="3824288" y="2482850"/>
              <a:ext cx="39687" cy="66675"/>
            </a:xfrm>
            <a:custGeom>
              <a:avLst/>
              <a:gdLst>
                <a:gd name="T0" fmla="*/ 3 w 16"/>
                <a:gd name="T1" fmla="*/ 18 h 26"/>
                <a:gd name="T2" fmla="*/ 14 w 16"/>
                <a:gd name="T3" fmla="*/ 25 h 26"/>
                <a:gd name="T4" fmla="*/ 16 w 16"/>
                <a:gd name="T5" fmla="*/ 26 h 26"/>
                <a:gd name="T6" fmla="*/ 16 w 16"/>
                <a:gd name="T7" fmla="*/ 0 h 26"/>
                <a:gd name="T8" fmla="*/ 5 w 16"/>
                <a:gd name="T9" fmla="*/ 4 h 26"/>
                <a:gd name="T10" fmla="*/ 3 w 16"/>
                <a:gd name="T11" fmla="*/ 1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6">
                  <a:moveTo>
                    <a:pt x="3" y="18"/>
                  </a:moveTo>
                  <a:cubicBezTo>
                    <a:pt x="5" y="22"/>
                    <a:pt x="9" y="23"/>
                    <a:pt x="14" y="25"/>
                  </a:cubicBezTo>
                  <a:cubicBezTo>
                    <a:pt x="14" y="25"/>
                    <a:pt x="15" y="26"/>
                    <a:pt x="16" y="2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8" y="1"/>
                    <a:pt x="5" y="4"/>
                  </a:cubicBezTo>
                  <a:cubicBezTo>
                    <a:pt x="0" y="7"/>
                    <a:pt x="0" y="14"/>
                    <a:pt x="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31" name="Freeform 112"/>
            <p:cNvSpPr>
              <a:spLocks/>
            </p:cNvSpPr>
            <p:nvPr/>
          </p:nvSpPr>
          <p:spPr bwMode="auto">
            <a:xfrm>
              <a:off x="3900488" y="2597150"/>
              <a:ext cx="47625" cy="71437"/>
            </a:xfrm>
            <a:custGeom>
              <a:avLst/>
              <a:gdLst>
                <a:gd name="T0" fmla="*/ 7 w 19"/>
                <a:gd name="T1" fmla="*/ 3 h 28"/>
                <a:gd name="T2" fmla="*/ 0 w 19"/>
                <a:gd name="T3" fmla="*/ 0 h 28"/>
                <a:gd name="T4" fmla="*/ 0 w 19"/>
                <a:gd name="T5" fmla="*/ 28 h 28"/>
                <a:gd name="T6" fmla="*/ 13 w 19"/>
                <a:gd name="T7" fmla="*/ 24 h 28"/>
                <a:gd name="T8" fmla="*/ 16 w 19"/>
                <a:gd name="T9" fmla="*/ 10 h 28"/>
                <a:gd name="T10" fmla="*/ 7 w 19"/>
                <a:gd name="T11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8">
                  <a:moveTo>
                    <a:pt x="7" y="3"/>
                  </a:moveTo>
                  <a:cubicBezTo>
                    <a:pt x="6" y="3"/>
                    <a:pt x="4" y="2"/>
                    <a:pt x="0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5" y="28"/>
                    <a:pt x="10" y="27"/>
                    <a:pt x="13" y="24"/>
                  </a:cubicBezTo>
                  <a:cubicBezTo>
                    <a:pt x="18" y="21"/>
                    <a:pt x="19" y="15"/>
                    <a:pt x="16" y="10"/>
                  </a:cubicBezTo>
                  <a:cubicBezTo>
                    <a:pt x="14" y="7"/>
                    <a:pt x="11" y="5"/>
                    <a:pt x="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32" name="Freeform 113"/>
            <p:cNvSpPr>
              <a:spLocks noEditPoints="1"/>
            </p:cNvSpPr>
            <p:nvPr/>
          </p:nvSpPr>
          <p:spPr bwMode="auto">
            <a:xfrm>
              <a:off x="3632200" y="2382838"/>
              <a:ext cx="508000" cy="393700"/>
            </a:xfrm>
            <a:custGeom>
              <a:avLst/>
              <a:gdLst>
                <a:gd name="T0" fmla="*/ 134 w 199"/>
                <a:gd name="T1" fmla="*/ 0 h 154"/>
                <a:gd name="T2" fmla="*/ 102 w 199"/>
                <a:gd name="T3" fmla="*/ 0 h 154"/>
                <a:gd name="T4" fmla="*/ 98 w 199"/>
                <a:gd name="T5" fmla="*/ 0 h 154"/>
                <a:gd name="T6" fmla="*/ 66 w 199"/>
                <a:gd name="T7" fmla="*/ 0 h 154"/>
                <a:gd name="T8" fmla="*/ 1 w 199"/>
                <a:gd name="T9" fmla="*/ 99 h 154"/>
                <a:gd name="T10" fmla="*/ 100 w 199"/>
                <a:gd name="T11" fmla="*/ 154 h 154"/>
                <a:gd name="T12" fmla="*/ 100 w 199"/>
                <a:gd name="T13" fmla="*/ 154 h 154"/>
                <a:gd name="T14" fmla="*/ 100 w 199"/>
                <a:gd name="T15" fmla="*/ 154 h 154"/>
                <a:gd name="T16" fmla="*/ 199 w 199"/>
                <a:gd name="T17" fmla="*/ 99 h 154"/>
                <a:gd name="T18" fmla="*/ 134 w 199"/>
                <a:gd name="T19" fmla="*/ 0 h 154"/>
                <a:gd name="T20" fmla="*/ 129 w 199"/>
                <a:gd name="T21" fmla="*/ 116 h 154"/>
                <a:gd name="T22" fmla="*/ 105 w 199"/>
                <a:gd name="T23" fmla="*/ 123 h 154"/>
                <a:gd name="T24" fmla="*/ 105 w 199"/>
                <a:gd name="T25" fmla="*/ 129 h 154"/>
                <a:gd name="T26" fmla="*/ 103 w 199"/>
                <a:gd name="T27" fmla="*/ 131 h 154"/>
                <a:gd name="T28" fmla="*/ 94 w 199"/>
                <a:gd name="T29" fmla="*/ 131 h 154"/>
                <a:gd name="T30" fmla="*/ 91 w 199"/>
                <a:gd name="T31" fmla="*/ 129 h 154"/>
                <a:gd name="T32" fmla="*/ 91 w 199"/>
                <a:gd name="T33" fmla="*/ 122 h 154"/>
                <a:gd name="T34" fmla="*/ 62 w 199"/>
                <a:gd name="T35" fmla="*/ 109 h 154"/>
                <a:gd name="T36" fmla="*/ 73 w 199"/>
                <a:gd name="T37" fmla="*/ 101 h 154"/>
                <a:gd name="T38" fmla="*/ 74 w 199"/>
                <a:gd name="T39" fmla="*/ 102 h 154"/>
                <a:gd name="T40" fmla="*/ 74 w 199"/>
                <a:gd name="T41" fmla="*/ 102 h 154"/>
                <a:gd name="T42" fmla="*/ 76 w 199"/>
                <a:gd name="T43" fmla="*/ 103 h 154"/>
                <a:gd name="T44" fmla="*/ 86 w 199"/>
                <a:gd name="T45" fmla="*/ 109 h 154"/>
                <a:gd name="T46" fmla="*/ 91 w 199"/>
                <a:gd name="T47" fmla="*/ 110 h 154"/>
                <a:gd name="T48" fmla="*/ 91 w 199"/>
                <a:gd name="T49" fmla="*/ 79 h 154"/>
                <a:gd name="T50" fmla="*/ 75 w 199"/>
                <a:gd name="T51" fmla="*/ 72 h 154"/>
                <a:gd name="T52" fmla="*/ 65 w 199"/>
                <a:gd name="T53" fmla="*/ 62 h 154"/>
                <a:gd name="T54" fmla="*/ 71 w 199"/>
                <a:gd name="T55" fmla="*/ 36 h 154"/>
                <a:gd name="T56" fmla="*/ 91 w 199"/>
                <a:gd name="T57" fmla="*/ 28 h 154"/>
                <a:gd name="T58" fmla="*/ 91 w 199"/>
                <a:gd name="T59" fmla="*/ 21 h 154"/>
                <a:gd name="T60" fmla="*/ 94 w 199"/>
                <a:gd name="T61" fmla="*/ 18 h 154"/>
                <a:gd name="T62" fmla="*/ 103 w 199"/>
                <a:gd name="T63" fmla="*/ 18 h 154"/>
                <a:gd name="T64" fmla="*/ 105 w 199"/>
                <a:gd name="T65" fmla="*/ 21 h 154"/>
                <a:gd name="T66" fmla="*/ 105 w 199"/>
                <a:gd name="T67" fmla="*/ 28 h 154"/>
                <a:gd name="T68" fmla="*/ 113 w 199"/>
                <a:gd name="T69" fmla="*/ 29 h 154"/>
                <a:gd name="T70" fmla="*/ 134 w 199"/>
                <a:gd name="T71" fmla="*/ 41 h 154"/>
                <a:gd name="T72" fmla="*/ 122 w 199"/>
                <a:gd name="T73" fmla="*/ 49 h 154"/>
                <a:gd name="T74" fmla="*/ 122 w 199"/>
                <a:gd name="T75" fmla="*/ 48 h 154"/>
                <a:gd name="T76" fmla="*/ 121 w 199"/>
                <a:gd name="T77" fmla="*/ 47 h 154"/>
                <a:gd name="T78" fmla="*/ 120 w 199"/>
                <a:gd name="T79" fmla="*/ 46 h 154"/>
                <a:gd name="T80" fmla="*/ 109 w 199"/>
                <a:gd name="T81" fmla="*/ 40 h 154"/>
                <a:gd name="T82" fmla="*/ 105 w 199"/>
                <a:gd name="T83" fmla="*/ 39 h 154"/>
                <a:gd name="T84" fmla="*/ 105 w 199"/>
                <a:gd name="T85" fmla="*/ 71 h 154"/>
                <a:gd name="T86" fmla="*/ 137 w 199"/>
                <a:gd name="T87" fmla="*/ 90 h 154"/>
                <a:gd name="T88" fmla="*/ 129 w 199"/>
                <a:gd name="T89" fmla="*/ 11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9" h="154">
                  <a:moveTo>
                    <a:pt x="134" y="0"/>
                  </a:moveTo>
                  <a:cubicBezTo>
                    <a:pt x="102" y="0"/>
                    <a:pt x="102" y="0"/>
                    <a:pt x="102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55" y="20"/>
                    <a:pt x="0" y="43"/>
                    <a:pt x="1" y="99"/>
                  </a:cubicBezTo>
                  <a:cubicBezTo>
                    <a:pt x="1" y="146"/>
                    <a:pt x="41" y="154"/>
                    <a:pt x="100" y="154"/>
                  </a:cubicBezTo>
                  <a:cubicBezTo>
                    <a:pt x="100" y="154"/>
                    <a:pt x="100" y="154"/>
                    <a:pt x="100" y="154"/>
                  </a:cubicBezTo>
                  <a:cubicBezTo>
                    <a:pt x="100" y="154"/>
                    <a:pt x="100" y="154"/>
                    <a:pt x="100" y="154"/>
                  </a:cubicBezTo>
                  <a:cubicBezTo>
                    <a:pt x="159" y="154"/>
                    <a:pt x="199" y="146"/>
                    <a:pt x="199" y="99"/>
                  </a:cubicBezTo>
                  <a:cubicBezTo>
                    <a:pt x="199" y="43"/>
                    <a:pt x="144" y="20"/>
                    <a:pt x="134" y="0"/>
                  </a:cubicBezTo>
                  <a:close/>
                  <a:moveTo>
                    <a:pt x="129" y="116"/>
                  </a:moveTo>
                  <a:cubicBezTo>
                    <a:pt x="123" y="120"/>
                    <a:pt x="115" y="122"/>
                    <a:pt x="105" y="123"/>
                  </a:cubicBezTo>
                  <a:cubicBezTo>
                    <a:pt x="105" y="129"/>
                    <a:pt x="105" y="129"/>
                    <a:pt x="105" y="129"/>
                  </a:cubicBezTo>
                  <a:cubicBezTo>
                    <a:pt x="105" y="130"/>
                    <a:pt x="104" y="131"/>
                    <a:pt x="103" y="131"/>
                  </a:cubicBezTo>
                  <a:cubicBezTo>
                    <a:pt x="94" y="131"/>
                    <a:pt x="94" y="131"/>
                    <a:pt x="94" y="131"/>
                  </a:cubicBezTo>
                  <a:cubicBezTo>
                    <a:pt x="92" y="131"/>
                    <a:pt x="91" y="130"/>
                    <a:pt x="91" y="129"/>
                  </a:cubicBezTo>
                  <a:cubicBezTo>
                    <a:pt x="91" y="122"/>
                    <a:pt x="91" y="122"/>
                    <a:pt x="91" y="122"/>
                  </a:cubicBezTo>
                  <a:cubicBezTo>
                    <a:pt x="79" y="120"/>
                    <a:pt x="67" y="116"/>
                    <a:pt x="62" y="109"/>
                  </a:cubicBezTo>
                  <a:cubicBezTo>
                    <a:pt x="58" y="104"/>
                    <a:pt x="69" y="96"/>
                    <a:pt x="73" y="101"/>
                  </a:cubicBezTo>
                  <a:cubicBezTo>
                    <a:pt x="73" y="101"/>
                    <a:pt x="74" y="102"/>
                    <a:pt x="74" y="102"/>
                  </a:cubicBezTo>
                  <a:cubicBezTo>
                    <a:pt x="74" y="102"/>
                    <a:pt x="73" y="102"/>
                    <a:pt x="74" y="102"/>
                  </a:cubicBezTo>
                  <a:cubicBezTo>
                    <a:pt x="75" y="103"/>
                    <a:pt x="75" y="103"/>
                    <a:pt x="76" y="103"/>
                  </a:cubicBezTo>
                  <a:cubicBezTo>
                    <a:pt x="78" y="105"/>
                    <a:pt x="83" y="108"/>
                    <a:pt x="86" y="109"/>
                  </a:cubicBezTo>
                  <a:cubicBezTo>
                    <a:pt x="88" y="109"/>
                    <a:pt x="89" y="110"/>
                    <a:pt x="91" y="110"/>
                  </a:cubicBezTo>
                  <a:cubicBezTo>
                    <a:pt x="91" y="79"/>
                    <a:pt x="91" y="79"/>
                    <a:pt x="91" y="79"/>
                  </a:cubicBezTo>
                  <a:cubicBezTo>
                    <a:pt x="84" y="76"/>
                    <a:pt x="77" y="73"/>
                    <a:pt x="75" y="72"/>
                  </a:cubicBezTo>
                  <a:cubicBezTo>
                    <a:pt x="70" y="70"/>
                    <a:pt x="67" y="66"/>
                    <a:pt x="65" y="62"/>
                  </a:cubicBezTo>
                  <a:cubicBezTo>
                    <a:pt x="60" y="54"/>
                    <a:pt x="62" y="43"/>
                    <a:pt x="71" y="36"/>
                  </a:cubicBezTo>
                  <a:cubicBezTo>
                    <a:pt x="76" y="32"/>
                    <a:pt x="83" y="29"/>
                    <a:pt x="91" y="28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0"/>
                    <a:pt x="92" y="18"/>
                    <a:pt x="94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4" y="18"/>
                    <a:pt x="105" y="20"/>
                    <a:pt x="105" y="21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8" y="28"/>
                    <a:pt x="110" y="28"/>
                    <a:pt x="113" y="29"/>
                  </a:cubicBezTo>
                  <a:cubicBezTo>
                    <a:pt x="120" y="31"/>
                    <a:pt x="130" y="36"/>
                    <a:pt x="134" y="41"/>
                  </a:cubicBezTo>
                  <a:cubicBezTo>
                    <a:pt x="137" y="46"/>
                    <a:pt x="126" y="54"/>
                    <a:pt x="122" y="49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1" y="47"/>
                    <a:pt x="122" y="48"/>
                    <a:pt x="121" y="47"/>
                  </a:cubicBezTo>
                  <a:cubicBezTo>
                    <a:pt x="121" y="47"/>
                    <a:pt x="120" y="47"/>
                    <a:pt x="120" y="46"/>
                  </a:cubicBezTo>
                  <a:cubicBezTo>
                    <a:pt x="117" y="44"/>
                    <a:pt x="112" y="41"/>
                    <a:pt x="109" y="40"/>
                  </a:cubicBezTo>
                  <a:cubicBezTo>
                    <a:pt x="108" y="40"/>
                    <a:pt x="107" y="40"/>
                    <a:pt x="105" y="39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17" y="75"/>
                    <a:pt x="133" y="81"/>
                    <a:pt x="137" y="90"/>
                  </a:cubicBezTo>
                  <a:cubicBezTo>
                    <a:pt x="141" y="99"/>
                    <a:pt x="137" y="109"/>
                    <a:pt x="129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33" name="Freeform 114"/>
            <p:cNvSpPr>
              <a:spLocks/>
            </p:cNvSpPr>
            <p:nvPr/>
          </p:nvSpPr>
          <p:spPr bwMode="auto">
            <a:xfrm>
              <a:off x="3984625" y="2322513"/>
              <a:ext cx="106362" cy="85725"/>
            </a:xfrm>
            <a:custGeom>
              <a:avLst/>
              <a:gdLst>
                <a:gd name="T0" fmla="*/ 40 w 42"/>
                <a:gd name="T1" fmla="*/ 5 h 34"/>
                <a:gd name="T2" fmla="*/ 23 w 42"/>
                <a:gd name="T3" fmla="*/ 0 h 34"/>
                <a:gd name="T4" fmla="*/ 2 w 42"/>
                <a:gd name="T5" fmla="*/ 6 h 34"/>
                <a:gd name="T6" fmla="*/ 0 w 42"/>
                <a:gd name="T7" fmla="*/ 8 h 34"/>
                <a:gd name="T8" fmla="*/ 0 w 42"/>
                <a:gd name="T9" fmla="*/ 16 h 34"/>
                <a:gd name="T10" fmla="*/ 1 w 42"/>
                <a:gd name="T11" fmla="*/ 17 h 34"/>
                <a:gd name="T12" fmla="*/ 15 w 42"/>
                <a:gd name="T13" fmla="*/ 25 h 34"/>
                <a:gd name="T14" fmla="*/ 22 w 42"/>
                <a:gd name="T15" fmla="*/ 29 h 34"/>
                <a:gd name="T16" fmla="*/ 24 w 42"/>
                <a:gd name="T17" fmla="*/ 31 h 34"/>
                <a:gd name="T18" fmla="*/ 24 w 42"/>
                <a:gd name="T19" fmla="*/ 31 h 34"/>
                <a:gd name="T20" fmla="*/ 24 w 42"/>
                <a:gd name="T21" fmla="*/ 31 h 34"/>
                <a:gd name="T22" fmla="*/ 24 w 42"/>
                <a:gd name="T23" fmla="*/ 31 h 34"/>
                <a:gd name="T24" fmla="*/ 30 w 42"/>
                <a:gd name="T25" fmla="*/ 32 h 34"/>
                <a:gd name="T26" fmla="*/ 31 w 42"/>
                <a:gd name="T27" fmla="*/ 27 h 34"/>
                <a:gd name="T28" fmla="*/ 28 w 42"/>
                <a:gd name="T29" fmla="*/ 23 h 34"/>
                <a:gd name="T30" fmla="*/ 17 w 42"/>
                <a:gd name="T31" fmla="*/ 17 h 34"/>
                <a:gd name="T32" fmla="*/ 9 w 42"/>
                <a:gd name="T33" fmla="*/ 14 h 34"/>
                <a:gd name="T34" fmla="*/ 7 w 42"/>
                <a:gd name="T35" fmla="*/ 13 h 34"/>
                <a:gd name="T36" fmla="*/ 7 w 42"/>
                <a:gd name="T37" fmla="*/ 12 h 34"/>
                <a:gd name="T38" fmla="*/ 7 w 42"/>
                <a:gd name="T39" fmla="*/ 12 h 34"/>
                <a:gd name="T40" fmla="*/ 7 w 42"/>
                <a:gd name="T41" fmla="*/ 12 h 34"/>
                <a:gd name="T42" fmla="*/ 7 w 42"/>
                <a:gd name="T43" fmla="*/ 12 h 34"/>
                <a:gd name="T44" fmla="*/ 23 w 42"/>
                <a:gd name="T45" fmla="*/ 8 h 34"/>
                <a:gd name="T46" fmla="*/ 36 w 42"/>
                <a:gd name="T47" fmla="*/ 11 h 34"/>
                <a:gd name="T48" fmla="*/ 41 w 42"/>
                <a:gd name="T49" fmla="*/ 10 h 34"/>
                <a:gd name="T50" fmla="*/ 40 w 42"/>
                <a:gd name="T51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" h="34">
                  <a:moveTo>
                    <a:pt x="40" y="5"/>
                  </a:moveTo>
                  <a:cubicBezTo>
                    <a:pt x="34" y="1"/>
                    <a:pt x="29" y="0"/>
                    <a:pt x="23" y="0"/>
                  </a:cubicBezTo>
                  <a:cubicBezTo>
                    <a:pt x="11" y="0"/>
                    <a:pt x="2" y="6"/>
                    <a:pt x="2" y="6"/>
                  </a:cubicBezTo>
                  <a:cubicBezTo>
                    <a:pt x="1" y="6"/>
                    <a:pt x="1" y="7"/>
                    <a:pt x="0" y="8"/>
                  </a:cubicBezTo>
                  <a:cubicBezTo>
                    <a:pt x="2" y="10"/>
                    <a:pt x="2" y="14"/>
                    <a:pt x="0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5" y="23"/>
                    <a:pt x="15" y="25"/>
                  </a:cubicBezTo>
                  <a:cubicBezTo>
                    <a:pt x="18" y="26"/>
                    <a:pt x="21" y="28"/>
                    <a:pt x="22" y="29"/>
                  </a:cubicBezTo>
                  <a:cubicBezTo>
                    <a:pt x="23" y="30"/>
                    <a:pt x="24" y="30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6" y="33"/>
                    <a:pt x="28" y="34"/>
                    <a:pt x="30" y="32"/>
                  </a:cubicBezTo>
                  <a:cubicBezTo>
                    <a:pt x="32" y="31"/>
                    <a:pt x="32" y="29"/>
                    <a:pt x="31" y="27"/>
                  </a:cubicBezTo>
                  <a:cubicBezTo>
                    <a:pt x="31" y="27"/>
                    <a:pt x="30" y="25"/>
                    <a:pt x="28" y="23"/>
                  </a:cubicBezTo>
                  <a:cubicBezTo>
                    <a:pt x="25" y="21"/>
                    <a:pt x="22" y="19"/>
                    <a:pt x="17" y="17"/>
                  </a:cubicBezTo>
                  <a:cubicBezTo>
                    <a:pt x="13" y="16"/>
                    <a:pt x="10" y="15"/>
                    <a:pt x="9" y="14"/>
                  </a:cubicBezTo>
                  <a:cubicBezTo>
                    <a:pt x="8" y="13"/>
                    <a:pt x="8" y="13"/>
                    <a:pt x="7" y="13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9" y="11"/>
                    <a:pt x="16" y="8"/>
                    <a:pt x="23" y="8"/>
                  </a:cubicBezTo>
                  <a:cubicBezTo>
                    <a:pt x="27" y="8"/>
                    <a:pt x="32" y="9"/>
                    <a:pt x="36" y="11"/>
                  </a:cubicBezTo>
                  <a:cubicBezTo>
                    <a:pt x="38" y="12"/>
                    <a:pt x="40" y="12"/>
                    <a:pt x="41" y="10"/>
                  </a:cubicBezTo>
                  <a:cubicBezTo>
                    <a:pt x="42" y="8"/>
                    <a:pt x="42" y="6"/>
                    <a:pt x="4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 rot="19761547">
            <a:off x="3484172" y="1823834"/>
            <a:ext cx="525400" cy="614864"/>
            <a:chOff x="7567613" y="3465512"/>
            <a:chExt cx="512763" cy="60007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6" name="Freeform 46"/>
            <p:cNvSpPr>
              <a:spLocks/>
            </p:cNvSpPr>
            <p:nvPr/>
          </p:nvSpPr>
          <p:spPr bwMode="auto">
            <a:xfrm>
              <a:off x="7939088" y="3530600"/>
              <a:ext cx="71437" cy="74612"/>
            </a:xfrm>
            <a:custGeom>
              <a:avLst/>
              <a:gdLst>
                <a:gd name="T0" fmla="*/ 9 w 28"/>
                <a:gd name="T1" fmla="*/ 29 h 29"/>
                <a:gd name="T2" fmla="*/ 26 w 28"/>
                <a:gd name="T3" fmla="*/ 13 h 29"/>
                <a:gd name="T4" fmla="*/ 26 w 28"/>
                <a:gd name="T5" fmla="*/ 3 h 29"/>
                <a:gd name="T6" fmla="*/ 16 w 28"/>
                <a:gd name="T7" fmla="*/ 3 h 29"/>
                <a:gd name="T8" fmla="*/ 0 w 28"/>
                <a:gd name="T9" fmla="*/ 20 h 29"/>
                <a:gd name="T10" fmla="*/ 9 w 28"/>
                <a:gd name="T11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29">
                  <a:moveTo>
                    <a:pt x="9" y="29"/>
                  </a:moveTo>
                  <a:cubicBezTo>
                    <a:pt x="26" y="13"/>
                    <a:pt x="26" y="13"/>
                    <a:pt x="26" y="13"/>
                  </a:cubicBezTo>
                  <a:cubicBezTo>
                    <a:pt x="28" y="10"/>
                    <a:pt x="28" y="6"/>
                    <a:pt x="26" y="3"/>
                  </a:cubicBezTo>
                  <a:cubicBezTo>
                    <a:pt x="23" y="0"/>
                    <a:pt x="19" y="0"/>
                    <a:pt x="16" y="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3" y="23"/>
                    <a:pt x="6" y="26"/>
                    <a:pt x="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17" name="Freeform 47"/>
            <p:cNvSpPr>
              <a:spLocks/>
            </p:cNvSpPr>
            <p:nvPr/>
          </p:nvSpPr>
          <p:spPr bwMode="auto">
            <a:xfrm>
              <a:off x="7807326" y="3465512"/>
              <a:ext cx="33337" cy="73025"/>
            </a:xfrm>
            <a:custGeom>
              <a:avLst/>
              <a:gdLst>
                <a:gd name="T0" fmla="*/ 7 w 13"/>
                <a:gd name="T1" fmla="*/ 29 h 29"/>
                <a:gd name="T2" fmla="*/ 7 w 13"/>
                <a:gd name="T3" fmla="*/ 29 h 29"/>
                <a:gd name="T4" fmla="*/ 13 w 13"/>
                <a:gd name="T5" fmla="*/ 29 h 29"/>
                <a:gd name="T6" fmla="*/ 13 w 13"/>
                <a:gd name="T7" fmla="*/ 6 h 29"/>
                <a:gd name="T8" fmla="*/ 7 w 13"/>
                <a:gd name="T9" fmla="*/ 0 h 29"/>
                <a:gd name="T10" fmla="*/ 0 w 13"/>
                <a:gd name="T11" fmla="*/ 6 h 29"/>
                <a:gd name="T12" fmla="*/ 0 w 13"/>
                <a:gd name="T13" fmla="*/ 29 h 29"/>
                <a:gd name="T14" fmla="*/ 6 w 13"/>
                <a:gd name="T15" fmla="*/ 29 h 29"/>
                <a:gd name="T16" fmla="*/ 7 w 13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29">
                  <a:moveTo>
                    <a:pt x="7" y="29"/>
                  </a:moveTo>
                  <a:cubicBezTo>
                    <a:pt x="7" y="29"/>
                    <a:pt x="7" y="29"/>
                    <a:pt x="7" y="29"/>
                  </a:cubicBezTo>
                  <a:cubicBezTo>
                    <a:pt x="9" y="29"/>
                    <a:pt x="11" y="29"/>
                    <a:pt x="13" y="29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3"/>
                    <a:pt x="10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" y="29"/>
                    <a:pt x="4" y="29"/>
                    <a:pt x="6" y="29"/>
                  </a:cubicBezTo>
                  <a:cubicBezTo>
                    <a:pt x="6" y="29"/>
                    <a:pt x="7" y="29"/>
                    <a:pt x="7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18" name="Freeform 48"/>
            <p:cNvSpPr>
              <a:spLocks/>
            </p:cNvSpPr>
            <p:nvPr/>
          </p:nvSpPr>
          <p:spPr bwMode="auto">
            <a:xfrm>
              <a:off x="7635876" y="3530600"/>
              <a:ext cx="74612" cy="74612"/>
            </a:xfrm>
            <a:custGeom>
              <a:avLst/>
              <a:gdLst>
                <a:gd name="T0" fmla="*/ 19 w 29"/>
                <a:gd name="T1" fmla="*/ 29 h 29"/>
                <a:gd name="T2" fmla="*/ 29 w 29"/>
                <a:gd name="T3" fmla="*/ 20 h 29"/>
                <a:gd name="T4" fmla="*/ 12 w 29"/>
                <a:gd name="T5" fmla="*/ 3 h 29"/>
                <a:gd name="T6" fmla="*/ 2 w 29"/>
                <a:gd name="T7" fmla="*/ 3 h 29"/>
                <a:gd name="T8" fmla="*/ 2 w 29"/>
                <a:gd name="T9" fmla="*/ 13 h 29"/>
                <a:gd name="T10" fmla="*/ 19 w 29"/>
                <a:gd name="T11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29">
                  <a:moveTo>
                    <a:pt x="19" y="29"/>
                  </a:moveTo>
                  <a:cubicBezTo>
                    <a:pt x="22" y="26"/>
                    <a:pt x="25" y="23"/>
                    <a:pt x="29" y="20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0"/>
                    <a:pt x="5" y="0"/>
                    <a:pt x="2" y="3"/>
                  </a:cubicBezTo>
                  <a:cubicBezTo>
                    <a:pt x="0" y="6"/>
                    <a:pt x="0" y="10"/>
                    <a:pt x="2" y="13"/>
                  </a:cubicBezTo>
                  <a:lnTo>
                    <a:pt x="19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19" name="Freeform 49"/>
            <p:cNvSpPr>
              <a:spLocks/>
            </p:cNvSpPr>
            <p:nvPr/>
          </p:nvSpPr>
          <p:spPr bwMode="auto">
            <a:xfrm>
              <a:off x="7567613" y="3705225"/>
              <a:ext cx="76200" cy="33337"/>
            </a:xfrm>
            <a:custGeom>
              <a:avLst/>
              <a:gdLst>
                <a:gd name="T0" fmla="*/ 30 w 30"/>
                <a:gd name="T1" fmla="*/ 9 h 13"/>
                <a:gd name="T2" fmla="*/ 30 w 30"/>
                <a:gd name="T3" fmla="*/ 0 h 13"/>
                <a:gd name="T4" fmla="*/ 7 w 30"/>
                <a:gd name="T5" fmla="*/ 0 h 13"/>
                <a:gd name="T6" fmla="*/ 0 w 30"/>
                <a:gd name="T7" fmla="*/ 6 h 13"/>
                <a:gd name="T8" fmla="*/ 7 w 30"/>
                <a:gd name="T9" fmla="*/ 13 h 13"/>
                <a:gd name="T10" fmla="*/ 30 w 30"/>
                <a:gd name="T11" fmla="*/ 13 h 13"/>
                <a:gd name="T12" fmla="*/ 30 w 30"/>
                <a:gd name="T13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3">
                  <a:moveTo>
                    <a:pt x="30" y="9"/>
                  </a:moveTo>
                  <a:cubicBezTo>
                    <a:pt x="30" y="6"/>
                    <a:pt x="30" y="3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3"/>
                    <a:pt x="7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2"/>
                    <a:pt x="30" y="10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20" name="Freeform 50"/>
            <p:cNvSpPr>
              <a:spLocks/>
            </p:cNvSpPr>
            <p:nvPr/>
          </p:nvSpPr>
          <p:spPr bwMode="auto">
            <a:xfrm>
              <a:off x="7635876" y="3844925"/>
              <a:ext cx="61912" cy="63500"/>
            </a:xfrm>
            <a:custGeom>
              <a:avLst/>
              <a:gdLst>
                <a:gd name="T0" fmla="*/ 2 w 24"/>
                <a:gd name="T1" fmla="*/ 13 h 25"/>
                <a:gd name="T2" fmla="*/ 2 w 24"/>
                <a:gd name="T3" fmla="*/ 23 h 25"/>
                <a:gd name="T4" fmla="*/ 12 w 24"/>
                <a:gd name="T5" fmla="*/ 23 h 25"/>
                <a:gd name="T6" fmla="*/ 24 w 24"/>
                <a:gd name="T7" fmla="*/ 10 h 25"/>
                <a:gd name="T8" fmla="*/ 16 w 24"/>
                <a:gd name="T9" fmla="*/ 0 h 25"/>
                <a:gd name="T10" fmla="*/ 2 w 24"/>
                <a:gd name="T11" fmla="*/ 1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5">
                  <a:moveTo>
                    <a:pt x="2" y="13"/>
                  </a:moveTo>
                  <a:cubicBezTo>
                    <a:pt x="0" y="16"/>
                    <a:pt x="0" y="20"/>
                    <a:pt x="2" y="23"/>
                  </a:cubicBezTo>
                  <a:cubicBezTo>
                    <a:pt x="5" y="25"/>
                    <a:pt x="9" y="25"/>
                    <a:pt x="12" y="23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1" y="7"/>
                    <a:pt x="19" y="4"/>
                    <a:pt x="16" y="0"/>
                  </a:cubicBezTo>
                  <a:lnTo>
                    <a:pt x="2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21" name="Freeform 51"/>
            <p:cNvSpPr>
              <a:spLocks/>
            </p:cNvSpPr>
            <p:nvPr/>
          </p:nvSpPr>
          <p:spPr bwMode="auto">
            <a:xfrm>
              <a:off x="7786688" y="4046537"/>
              <a:ext cx="74612" cy="19050"/>
            </a:xfrm>
            <a:custGeom>
              <a:avLst/>
              <a:gdLst>
                <a:gd name="T0" fmla="*/ 18 w 29"/>
                <a:gd name="T1" fmla="*/ 0 h 7"/>
                <a:gd name="T2" fmla="*/ 12 w 29"/>
                <a:gd name="T3" fmla="*/ 0 h 7"/>
                <a:gd name="T4" fmla="*/ 0 w 29"/>
                <a:gd name="T5" fmla="*/ 0 h 7"/>
                <a:gd name="T6" fmla="*/ 0 w 29"/>
                <a:gd name="T7" fmla="*/ 1 h 7"/>
                <a:gd name="T8" fmla="*/ 10 w 29"/>
                <a:gd name="T9" fmla="*/ 7 h 7"/>
                <a:gd name="T10" fmla="*/ 11 w 29"/>
                <a:gd name="T11" fmla="*/ 7 h 7"/>
                <a:gd name="T12" fmla="*/ 18 w 29"/>
                <a:gd name="T13" fmla="*/ 7 h 7"/>
                <a:gd name="T14" fmla="*/ 19 w 29"/>
                <a:gd name="T15" fmla="*/ 7 h 7"/>
                <a:gd name="T16" fmla="*/ 29 w 29"/>
                <a:gd name="T17" fmla="*/ 1 h 7"/>
                <a:gd name="T18" fmla="*/ 29 w 29"/>
                <a:gd name="T19" fmla="*/ 0 h 7"/>
                <a:gd name="T20" fmla="*/ 18 w 29"/>
                <a:gd name="T2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7">
                  <a:moveTo>
                    <a:pt x="18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5"/>
                    <a:pt x="5" y="7"/>
                    <a:pt x="10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4" y="7"/>
                    <a:pt x="29" y="5"/>
                    <a:pt x="29" y="1"/>
                  </a:cubicBezTo>
                  <a:cubicBezTo>
                    <a:pt x="29" y="1"/>
                    <a:pt x="29" y="1"/>
                    <a:pt x="29" y="0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22" name="Freeform 52"/>
            <p:cNvSpPr>
              <a:spLocks/>
            </p:cNvSpPr>
            <p:nvPr/>
          </p:nvSpPr>
          <p:spPr bwMode="auto">
            <a:xfrm>
              <a:off x="7762876" y="4006850"/>
              <a:ext cx="120650" cy="31750"/>
            </a:xfrm>
            <a:custGeom>
              <a:avLst/>
              <a:gdLst>
                <a:gd name="T0" fmla="*/ 41 w 47"/>
                <a:gd name="T1" fmla="*/ 0 h 13"/>
                <a:gd name="T2" fmla="*/ 7 w 47"/>
                <a:gd name="T3" fmla="*/ 0 h 13"/>
                <a:gd name="T4" fmla="*/ 0 w 47"/>
                <a:gd name="T5" fmla="*/ 7 h 13"/>
                <a:gd name="T6" fmla="*/ 7 w 47"/>
                <a:gd name="T7" fmla="*/ 13 h 13"/>
                <a:gd name="T8" fmla="*/ 41 w 47"/>
                <a:gd name="T9" fmla="*/ 13 h 13"/>
                <a:gd name="T10" fmla="*/ 47 w 47"/>
                <a:gd name="T11" fmla="*/ 7 h 13"/>
                <a:gd name="T12" fmla="*/ 41 w 47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13">
                  <a:moveTo>
                    <a:pt x="41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7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4" y="13"/>
                    <a:pt x="47" y="10"/>
                    <a:pt x="47" y="7"/>
                  </a:cubicBezTo>
                  <a:cubicBezTo>
                    <a:pt x="47" y="3"/>
                    <a:pt x="44" y="0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23" name="Freeform 53"/>
            <p:cNvSpPr>
              <a:spLocks/>
            </p:cNvSpPr>
            <p:nvPr/>
          </p:nvSpPr>
          <p:spPr bwMode="auto">
            <a:xfrm>
              <a:off x="7762876" y="3965575"/>
              <a:ext cx="120650" cy="33337"/>
            </a:xfrm>
            <a:custGeom>
              <a:avLst/>
              <a:gdLst>
                <a:gd name="T0" fmla="*/ 41 w 47"/>
                <a:gd name="T1" fmla="*/ 0 h 13"/>
                <a:gd name="T2" fmla="*/ 7 w 47"/>
                <a:gd name="T3" fmla="*/ 0 h 13"/>
                <a:gd name="T4" fmla="*/ 0 w 47"/>
                <a:gd name="T5" fmla="*/ 6 h 13"/>
                <a:gd name="T6" fmla="*/ 7 w 47"/>
                <a:gd name="T7" fmla="*/ 13 h 13"/>
                <a:gd name="T8" fmla="*/ 41 w 47"/>
                <a:gd name="T9" fmla="*/ 13 h 13"/>
                <a:gd name="T10" fmla="*/ 47 w 47"/>
                <a:gd name="T11" fmla="*/ 6 h 13"/>
                <a:gd name="T12" fmla="*/ 41 w 47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13">
                  <a:moveTo>
                    <a:pt x="41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3"/>
                    <a:pt x="7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4" y="13"/>
                    <a:pt x="47" y="10"/>
                    <a:pt x="47" y="6"/>
                  </a:cubicBezTo>
                  <a:cubicBezTo>
                    <a:pt x="47" y="3"/>
                    <a:pt x="44" y="0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24" name="Freeform 54"/>
            <p:cNvSpPr>
              <a:spLocks noEditPoints="1"/>
            </p:cNvSpPr>
            <p:nvPr/>
          </p:nvSpPr>
          <p:spPr bwMode="auto">
            <a:xfrm>
              <a:off x="7666038" y="3568700"/>
              <a:ext cx="314325" cy="385762"/>
            </a:xfrm>
            <a:custGeom>
              <a:avLst/>
              <a:gdLst>
                <a:gd name="T0" fmla="*/ 123 w 123"/>
                <a:gd name="T1" fmla="*/ 62 h 151"/>
                <a:gd name="T2" fmla="*/ 111 w 123"/>
                <a:gd name="T3" fmla="*/ 25 h 151"/>
                <a:gd name="T4" fmla="*/ 84 w 123"/>
                <a:gd name="T5" fmla="*/ 5 h 151"/>
                <a:gd name="T6" fmla="*/ 84 w 123"/>
                <a:gd name="T7" fmla="*/ 4 h 151"/>
                <a:gd name="T8" fmla="*/ 79 w 123"/>
                <a:gd name="T9" fmla="*/ 3 h 151"/>
                <a:gd name="T10" fmla="*/ 68 w 123"/>
                <a:gd name="T11" fmla="*/ 1 h 151"/>
                <a:gd name="T12" fmla="*/ 68 w 123"/>
                <a:gd name="T13" fmla="*/ 1 h 151"/>
                <a:gd name="T14" fmla="*/ 68 w 123"/>
                <a:gd name="T15" fmla="*/ 1 h 151"/>
                <a:gd name="T16" fmla="*/ 68 w 123"/>
                <a:gd name="T17" fmla="*/ 1 h 151"/>
                <a:gd name="T18" fmla="*/ 62 w 123"/>
                <a:gd name="T19" fmla="*/ 0 h 151"/>
                <a:gd name="T20" fmla="*/ 62 w 123"/>
                <a:gd name="T21" fmla="*/ 0 h 151"/>
                <a:gd name="T22" fmla="*/ 62 w 123"/>
                <a:gd name="T23" fmla="*/ 0 h 151"/>
                <a:gd name="T24" fmla="*/ 61 w 123"/>
                <a:gd name="T25" fmla="*/ 0 h 151"/>
                <a:gd name="T26" fmla="*/ 56 w 123"/>
                <a:gd name="T27" fmla="*/ 1 h 151"/>
                <a:gd name="T28" fmla="*/ 56 w 123"/>
                <a:gd name="T29" fmla="*/ 1 h 151"/>
                <a:gd name="T30" fmla="*/ 55 w 123"/>
                <a:gd name="T31" fmla="*/ 1 h 151"/>
                <a:gd name="T32" fmla="*/ 44 w 123"/>
                <a:gd name="T33" fmla="*/ 3 h 151"/>
                <a:gd name="T34" fmla="*/ 40 w 123"/>
                <a:gd name="T35" fmla="*/ 4 h 151"/>
                <a:gd name="T36" fmla="*/ 40 w 123"/>
                <a:gd name="T37" fmla="*/ 5 h 151"/>
                <a:gd name="T38" fmla="*/ 13 w 123"/>
                <a:gd name="T39" fmla="*/ 25 h 151"/>
                <a:gd name="T40" fmla="*/ 0 w 123"/>
                <a:gd name="T41" fmla="*/ 62 h 151"/>
                <a:gd name="T42" fmla="*/ 5 w 123"/>
                <a:gd name="T43" fmla="*/ 87 h 151"/>
                <a:gd name="T44" fmla="*/ 20 w 123"/>
                <a:gd name="T45" fmla="*/ 109 h 151"/>
                <a:gd name="T46" fmla="*/ 26 w 123"/>
                <a:gd name="T47" fmla="*/ 116 h 151"/>
                <a:gd name="T48" fmla="*/ 28 w 123"/>
                <a:gd name="T49" fmla="*/ 121 h 151"/>
                <a:gd name="T50" fmla="*/ 29 w 123"/>
                <a:gd name="T51" fmla="*/ 135 h 151"/>
                <a:gd name="T52" fmla="*/ 29 w 123"/>
                <a:gd name="T53" fmla="*/ 136 h 151"/>
                <a:gd name="T54" fmla="*/ 29 w 123"/>
                <a:gd name="T55" fmla="*/ 136 h 151"/>
                <a:gd name="T56" fmla="*/ 29 w 123"/>
                <a:gd name="T57" fmla="*/ 136 h 151"/>
                <a:gd name="T58" fmla="*/ 29 w 123"/>
                <a:gd name="T59" fmla="*/ 136 h 151"/>
                <a:gd name="T60" fmla="*/ 44 w 123"/>
                <a:gd name="T61" fmla="*/ 151 h 151"/>
                <a:gd name="T62" fmla="*/ 79 w 123"/>
                <a:gd name="T63" fmla="*/ 151 h 151"/>
                <a:gd name="T64" fmla="*/ 94 w 123"/>
                <a:gd name="T65" fmla="*/ 136 h 151"/>
                <a:gd name="T66" fmla="*/ 94 w 123"/>
                <a:gd name="T67" fmla="*/ 136 h 151"/>
                <a:gd name="T68" fmla="*/ 94 w 123"/>
                <a:gd name="T69" fmla="*/ 136 h 151"/>
                <a:gd name="T70" fmla="*/ 94 w 123"/>
                <a:gd name="T71" fmla="*/ 136 h 151"/>
                <a:gd name="T72" fmla="*/ 94 w 123"/>
                <a:gd name="T73" fmla="*/ 135 h 151"/>
                <a:gd name="T74" fmla="*/ 95 w 123"/>
                <a:gd name="T75" fmla="*/ 121 h 151"/>
                <a:gd name="T76" fmla="*/ 96 w 123"/>
                <a:gd name="T77" fmla="*/ 118 h 151"/>
                <a:gd name="T78" fmla="*/ 102 w 123"/>
                <a:gd name="T79" fmla="*/ 111 h 151"/>
                <a:gd name="T80" fmla="*/ 116 w 123"/>
                <a:gd name="T81" fmla="*/ 93 h 151"/>
                <a:gd name="T82" fmla="*/ 123 w 123"/>
                <a:gd name="T83" fmla="*/ 62 h 151"/>
                <a:gd name="T84" fmla="*/ 58 w 123"/>
                <a:gd name="T85" fmla="*/ 27 h 151"/>
                <a:gd name="T86" fmla="*/ 41 w 123"/>
                <a:gd name="T87" fmla="*/ 32 h 151"/>
                <a:gd name="T88" fmla="*/ 32 w 123"/>
                <a:gd name="T89" fmla="*/ 43 h 151"/>
                <a:gd name="T90" fmla="*/ 28 w 123"/>
                <a:gd name="T91" fmla="*/ 61 h 151"/>
                <a:gd name="T92" fmla="*/ 28 w 123"/>
                <a:gd name="T93" fmla="*/ 61 h 151"/>
                <a:gd name="T94" fmla="*/ 21 w 123"/>
                <a:gd name="T95" fmla="*/ 68 h 151"/>
                <a:gd name="T96" fmla="*/ 14 w 123"/>
                <a:gd name="T97" fmla="*/ 61 h 151"/>
                <a:gd name="T98" fmla="*/ 15 w 123"/>
                <a:gd name="T99" fmla="*/ 52 h 151"/>
                <a:gd name="T100" fmla="*/ 22 w 123"/>
                <a:gd name="T101" fmla="*/ 34 h 151"/>
                <a:gd name="T102" fmla="*/ 32 w 123"/>
                <a:gd name="T103" fmla="*/ 22 h 151"/>
                <a:gd name="T104" fmla="*/ 58 w 123"/>
                <a:gd name="T105" fmla="*/ 13 h 151"/>
                <a:gd name="T106" fmla="*/ 65 w 123"/>
                <a:gd name="T107" fmla="*/ 20 h 151"/>
                <a:gd name="T108" fmla="*/ 58 w 123"/>
                <a:gd name="T109" fmla="*/ 2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3" h="151">
                  <a:moveTo>
                    <a:pt x="123" y="62"/>
                  </a:moveTo>
                  <a:cubicBezTo>
                    <a:pt x="123" y="48"/>
                    <a:pt x="118" y="35"/>
                    <a:pt x="111" y="25"/>
                  </a:cubicBezTo>
                  <a:cubicBezTo>
                    <a:pt x="104" y="16"/>
                    <a:pt x="94" y="9"/>
                    <a:pt x="84" y="5"/>
                  </a:cubicBezTo>
                  <a:cubicBezTo>
                    <a:pt x="84" y="4"/>
                    <a:pt x="84" y="4"/>
                    <a:pt x="84" y="4"/>
                  </a:cubicBezTo>
                  <a:cubicBezTo>
                    <a:pt x="79" y="3"/>
                    <a:pt x="79" y="3"/>
                    <a:pt x="79" y="3"/>
                  </a:cubicBezTo>
                  <a:cubicBezTo>
                    <a:pt x="76" y="2"/>
                    <a:pt x="72" y="1"/>
                    <a:pt x="68" y="1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66" y="1"/>
                    <a:pt x="64" y="0"/>
                    <a:pt x="6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59" y="0"/>
                    <a:pt x="58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1" y="1"/>
                    <a:pt x="48" y="2"/>
                    <a:pt x="44" y="3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29" y="9"/>
                    <a:pt x="19" y="16"/>
                    <a:pt x="13" y="25"/>
                  </a:cubicBezTo>
                  <a:cubicBezTo>
                    <a:pt x="5" y="35"/>
                    <a:pt x="0" y="48"/>
                    <a:pt x="0" y="62"/>
                  </a:cubicBezTo>
                  <a:cubicBezTo>
                    <a:pt x="0" y="72"/>
                    <a:pt x="2" y="80"/>
                    <a:pt x="5" y="87"/>
                  </a:cubicBezTo>
                  <a:cubicBezTo>
                    <a:pt x="9" y="97"/>
                    <a:pt x="15" y="104"/>
                    <a:pt x="20" y="109"/>
                  </a:cubicBezTo>
                  <a:cubicBezTo>
                    <a:pt x="22" y="112"/>
                    <a:pt x="24" y="114"/>
                    <a:pt x="26" y="116"/>
                  </a:cubicBezTo>
                  <a:cubicBezTo>
                    <a:pt x="27" y="118"/>
                    <a:pt x="28" y="120"/>
                    <a:pt x="28" y="121"/>
                  </a:cubicBezTo>
                  <a:cubicBezTo>
                    <a:pt x="29" y="126"/>
                    <a:pt x="29" y="134"/>
                    <a:pt x="29" y="135"/>
                  </a:cubicBezTo>
                  <a:cubicBezTo>
                    <a:pt x="29" y="136"/>
                    <a:pt x="29" y="136"/>
                    <a:pt x="29" y="136"/>
                  </a:cubicBezTo>
                  <a:cubicBezTo>
                    <a:pt x="29" y="136"/>
                    <a:pt x="29" y="136"/>
                    <a:pt x="29" y="136"/>
                  </a:cubicBezTo>
                  <a:cubicBezTo>
                    <a:pt x="29" y="136"/>
                    <a:pt x="29" y="136"/>
                    <a:pt x="29" y="136"/>
                  </a:cubicBezTo>
                  <a:cubicBezTo>
                    <a:pt x="29" y="136"/>
                    <a:pt x="29" y="136"/>
                    <a:pt x="29" y="136"/>
                  </a:cubicBezTo>
                  <a:cubicBezTo>
                    <a:pt x="29" y="144"/>
                    <a:pt x="36" y="151"/>
                    <a:pt x="44" y="151"/>
                  </a:cubicBezTo>
                  <a:cubicBezTo>
                    <a:pt x="79" y="151"/>
                    <a:pt x="79" y="151"/>
                    <a:pt x="79" y="151"/>
                  </a:cubicBezTo>
                  <a:cubicBezTo>
                    <a:pt x="87" y="151"/>
                    <a:pt x="94" y="144"/>
                    <a:pt x="94" y="136"/>
                  </a:cubicBezTo>
                  <a:cubicBezTo>
                    <a:pt x="94" y="136"/>
                    <a:pt x="94" y="136"/>
                    <a:pt x="94" y="136"/>
                  </a:cubicBezTo>
                  <a:cubicBezTo>
                    <a:pt x="94" y="136"/>
                    <a:pt x="94" y="136"/>
                    <a:pt x="94" y="136"/>
                  </a:cubicBezTo>
                  <a:cubicBezTo>
                    <a:pt x="94" y="136"/>
                    <a:pt x="94" y="136"/>
                    <a:pt x="94" y="136"/>
                  </a:cubicBezTo>
                  <a:cubicBezTo>
                    <a:pt x="94" y="135"/>
                    <a:pt x="94" y="135"/>
                    <a:pt x="94" y="135"/>
                  </a:cubicBezTo>
                  <a:cubicBezTo>
                    <a:pt x="94" y="134"/>
                    <a:pt x="94" y="126"/>
                    <a:pt x="95" y="121"/>
                  </a:cubicBezTo>
                  <a:cubicBezTo>
                    <a:pt x="95" y="120"/>
                    <a:pt x="95" y="119"/>
                    <a:pt x="96" y="118"/>
                  </a:cubicBezTo>
                  <a:cubicBezTo>
                    <a:pt x="97" y="116"/>
                    <a:pt x="100" y="114"/>
                    <a:pt x="102" y="111"/>
                  </a:cubicBezTo>
                  <a:cubicBezTo>
                    <a:pt x="106" y="106"/>
                    <a:pt x="112" y="101"/>
                    <a:pt x="116" y="93"/>
                  </a:cubicBezTo>
                  <a:cubicBezTo>
                    <a:pt x="120" y="85"/>
                    <a:pt x="123" y="75"/>
                    <a:pt x="123" y="62"/>
                  </a:cubicBezTo>
                  <a:close/>
                  <a:moveTo>
                    <a:pt x="58" y="27"/>
                  </a:moveTo>
                  <a:cubicBezTo>
                    <a:pt x="50" y="27"/>
                    <a:pt x="45" y="29"/>
                    <a:pt x="41" y="32"/>
                  </a:cubicBezTo>
                  <a:cubicBezTo>
                    <a:pt x="37" y="35"/>
                    <a:pt x="34" y="39"/>
                    <a:pt x="32" y="43"/>
                  </a:cubicBezTo>
                  <a:cubicBezTo>
                    <a:pt x="28" y="51"/>
                    <a:pt x="28" y="60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5"/>
                    <a:pt x="25" y="68"/>
                    <a:pt x="21" y="68"/>
                  </a:cubicBezTo>
                  <a:cubicBezTo>
                    <a:pt x="17" y="68"/>
                    <a:pt x="14" y="65"/>
                    <a:pt x="14" y="61"/>
                  </a:cubicBezTo>
                  <a:cubicBezTo>
                    <a:pt x="14" y="61"/>
                    <a:pt x="14" y="57"/>
                    <a:pt x="15" y="52"/>
                  </a:cubicBezTo>
                  <a:cubicBezTo>
                    <a:pt x="16" y="47"/>
                    <a:pt x="18" y="40"/>
                    <a:pt x="22" y="34"/>
                  </a:cubicBezTo>
                  <a:cubicBezTo>
                    <a:pt x="24" y="29"/>
                    <a:pt x="28" y="25"/>
                    <a:pt x="32" y="22"/>
                  </a:cubicBezTo>
                  <a:cubicBezTo>
                    <a:pt x="39" y="17"/>
                    <a:pt x="47" y="14"/>
                    <a:pt x="58" y="13"/>
                  </a:cubicBezTo>
                  <a:cubicBezTo>
                    <a:pt x="62" y="13"/>
                    <a:pt x="65" y="16"/>
                    <a:pt x="65" y="20"/>
                  </a:cubicBezTo>
                  <a:cubicBezTo>
                    <a:pt x="65" y="24"/>
                    <a:pt x="62" y="27"/>
                    <a:pt x="58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25" name="Freeform 55"/>
            <p:cNvSpPr>
              <a:spLocks/>
            </p:cNvSpPr>
            <p:nvPr/>
          </p:nvSpPr>
          <p:spPr bwMode="auto">
            <a:xfrm>
              <a:off x="7950201" y="3844925"/>
              <a:ext cx="60325" cy="63500"/>
            </a:xfrm>
            <a:custGeom>
              <a:avLst/>
              <a:gdLst>
                <a:gd name="T0" fmla="*/ 8 w 24"/>
                <a:gd name="T1" fmla="*/ 0 h 25"/>
                <a:gd name="T2" fmla="*/ 0 w 24"/>
                <a:gd name="T3" fmla="*/ 10 h 25"/>
                <a:gd name="T4" fmla="*/ 12 w 24"/>
                <a:gd name="T5" fmla="*/ 23 h 25"/>
                <a:gd name="T6" fmla="*/ 22 w 24"/>
                <a:gd name="T7" fmla="*/ 23 h 25"/>
                <a:gd name="T8" fmla="*/ 22 w 24"/>
                <a:gd name="T9" fmla="*/ 13 h 25"/>
                <a:gd name="T10" fmla="*/ 8 w 24"/>
                <a:gd name="T1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5">
                  <a:moveTo>
                    <a:pt x="8" y="0"/>
                  </a:moveTo>
                  <a:cubicBezTo>
                    <a:pt x="6" y="4"/>
                    <a:pt x="3" y="7"/>
                    <a:pt x="0" y="10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5" y="25"/>
                    <a:pt x="19" y="25"/>
                    <a:pt x="22" y="23"/>
                  </a:cubicBezTo>
                  <a:cubicBezTo>
                    <a:pt x="24" y="20"/>
                    <a:pt x="24" y="16"/>
                    <a:pt x="22" y="13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26" name="Freeform 56"/>
            <p:cNvSpPr>
              <a:spLocks/>
            </p:cNvSpPr>
            <p:nvPr/>
          </p:nvSpPr>
          <p:spPr bwMode="auto">
            <a:xfrm>
              <a:off x="8004176" y="3705225"/>
              <a:ext cx="76200" cy="33337"/>
            </a:xfrm>
            <a:custGeom>
              <a:avLst/>
              <a:gdLst>
                <a:gd name="T0" fmla="*/ 24 w 30"/>
                <a:gd name="T1" fmla="*/ 0 h 13"/>
                <a:gd name="T2" fmla="*/ 0 w 30"/>
                <a:gd name="T3" fmla="*/ 0 h 13"/>
                <a:gd name="T4" fmla="*/ 0 w 30"/>
                <a:gd name="T5" fmla="*/ 9 h 13"/>
                <a:gd name="T6" fmla="*/ 0 w 30"/>
                <a:gd name="T7" fmla="*/ 13 h 13"/>
                <a:gd name="T8" fmla="*/ 24 w 30"/>
                <a:gd name="T9" fmla="*/ 13 h 13"/>
                <a:gd name="T10" fmla="*/ 30 w 30"/>
                <a:gd name="T11" fmla="*/ 6 h 13"/>
                <a:gd name="T12" fmla="*/ 24 w 30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3">
                  <a:moveTo>
                    <a:pt x="2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6"/>
                    <a:pt x="0" y="9"/>
                  </a:cubicBezTo>
                  <a:cubicBezTo>
                    <a:pt x="0" y="10"/>
                    <a:pt x="0" y="12"/>
                    <a:pt x="0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7" y="13"/>
                    <a:pt x="30" y="10"/>
                    <a:pt x="30" y="6"/>
                  </a:cubicBezTo>
                  <a:cubicBezTo>
                    <a:pt x="30" y="3"/>
                    <a:pt x="27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 rot="1902839">
            <a:off x="3057129" y="2094821"/>
            <a:ext cx="956454" cy="400149"/>
            <a:chOff x="1150938" y="1535113"/>
            <a:chExt cx="933449" cy="390525"/>
          </a:xfrm>
          <a:solidFill>
            <a:srgbClr val="A6A6A6"/>
          </a:solidFill>
        </p:grpSpPr>
        <p:sp>
          <p:nvSpPr>
            <p:cNvPr id="55" name="Freeform 66"/>
            <p:cNvSpPr>
              <a:spLocks/>
            </p:cNvSpPr>
            <p:nvPr/>
          </p:nvSpPr>
          <p:spPr bwMode="auto">
            <a:xfrm>
              <a:off x="1150938" y="1677988"/>
              <a:ext cx="293687" cy="247650"/>
            </a:xfrm>
            <a:custGeom>
              <a:avLst/>
              <a:gdLst>
                <a:gd name="T0" fmla="*/ 0 w 115"/>
                <a:gd name="T1" fmla="*/ 30 h 97"/>
                <a:gd name="T2" fmla="*/ 72 w 115"/>
                <a:gd name="T3" fmla="*/ 97 h 97"/>
                <a:gd name="T4" fmla="*/ 115 w 115"/>
                <a:gd name="T5" fmla="*/ 65 h 97"/>
                <a:gd name="T6" fmla="*/ 39 w 115"/>
                <a:gd name="T7" fmla="*/ 0 h 97"/>
                <a:gd name="T8" fmla="*/ 0 w 115"/>
                <a:gd name="T9" fmla="*/ 3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97">
                  <a:moveTo>
                    <a:pt x="0" y="30"/>
                  </a:moveTo>
                  <a:cubicBezTo>
                    <a:pt x="72" y="97"/>
                    <a:pt x="72" y="97"/>
                    <a:pt x="72" y="97"/>
                  </a:cubicBezTo>
                  <a:cubicBezTo>
                    <a:pt x="72" y="97"/>
                    <a:pt x="94" y="80"/>
                    <a:pt x="115" y="65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11" y="20"/>
                    <a:pt x="0" y="30"/>
                    <a:pt x="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56" name="Freeform 67"/>
            <p:cNvSpPr>
              <a:spLocks/>
            </p:cNvSpPr>
            <p:nvPr/>
          </p:nvSpPr>
          <p:spPr bwMode="auto">
            <a:xfrm>
              <a:off x="1295400" y="1535113"/>
              <a:ext cx="788987" cy="292100"/>
            </a:xfrm>
            <a:custGeom>
              <a:avLst/>
              <a:gdLst>
                <a:gd name="T0" fmla="*/ 261 w 309"/>
                <a:gd name="T1" fmla="*/ 33 h 114"/>
                <a:gd name="T2" fmla="*/ 205 w 309"/>
                <a:gd name="T3" fmla="*/ 64 h 114"/>
                <a:gd name="T4" fmla="*/ 125 w 309"/>
                <a:gd name="T5" fmla="*/ 55 h 114"/>
                <a:gd name="T6" fmla="*/ 176 w 309"/>
                <a:gd name="T7" fmla="*/ 48 h 114"/>
                <a:gd name="T8" fmla="*/ 217 w 309"/>
                <a:gd name="T9" fmla="*/ 19 h 114"/>
                <a:gd name="T10" fmla="*/ 140 w 309"/>
                <a:gd name="T11" fmla="*/ 14 h 114"/>
                <a:gd name="T12" fmla="*/ 66 w 309"/>
                <a:gd name="T13" fmla="*/ 14 h 114"/>
                <a:gd name="T14" fmla="*/ 0 w 309"/>
                <a:gd name="T15" fmla="*/ 54 h 114"/>
                <a:gd name="T16" fmla="*/ 68 w 309"/>
                <a:gd name="T17" fmla="*/ 114 h 114"/>
                <a:gd name="T18" fmla="*/ 91 w 309"/>
                <a:gd name="T19" fmla="*/ 102 h 114"/>
                <a:gd name="T20" fmla="*/ 205 w 309"/>
                <a:gd name="T21" fmla="*/ 102 h 114"/>
                <a:gd name="T22" fmla="*/ 309 w 309"/>
                <a:gd name="T23" fmla="*/ 19 h 114"/>
                <a:gd name="T24" fmla="*/ 261 w 309"/>
                <a:gd name="T25" fmla="*/ 3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9" h="114">
                  <a:moveTo>
                    <a:pt x="261" y="33"/>
                  </a:moveTo>
                  <a:cubicBezTo>
                    <a:pt x="243" y="49"/>
                    <a:pt x="227" y="60"/>
                    <a:pt x="205" y="64"/>
                  </a:cubicBezTo>
                  <a:cubicBezTo>
                    <a:pt x="170" y="70"/>
                    <a:pt x="135" y="62"/>
                    <a:pt x="125" y="55"/>
                  </a:cubicBezTo>
                  <a:cubicBezTo>
                    <a:pt x="108" y="44"/>
                    <a:pt x="126" y="51"/>
                    <a:pt x="176" y="48"/>
                  </a:cubicBezTo>
                  <a:cubicBezTo>
                    <a:pt x="227" y="45"/>
                    <a:pt x="217" y="19"/>
                    <a:pt x="217" y="19"/>
                  </a:cubicBezTo>
                  <a:cubicBezTo>
                    <a:pt x="206" y="17"/>
                    <a:pt x="193" y="16"/>
                    <a:pt x="140" y="14"/>
                  </a:cubicBezTo>
                  <a:cubicBezTo>
                    <a:pt x="121" y="14"/>
                    <a:pt x="84" y="10"/>
                    <a:pt x="66" y="14"/>
                  </a:cubicBezTo>
                  <a:cubicBezTo>
                    <a:pt x="46" y="18"/>
                    <a:pt x="28" y="35"/>
                    <a:pt x="0" y="5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79" y="107"/>
                    <a:pt x="87" y="102"/>
                    <a:pt x="91" y="102"/>
                  </a:cubicBezTo>
                  <a:cubicBezTo>
                    <a:pt x="112" y="102"/>
                    <a:pt x="166" y="107"/>
                    <a:pt x="205" y="102"/>
                  </a:cubicBezTo>
                  <a:cubicBezTo>
                    <a:pt x="282" y="64"/>
                    <a:pt x="309" y="19"/>
                    <a:pt x="309" y="19"/>
                  </a:cubicBezTo>
                  <a:cubicBezTo>
                    <a:pt x="309" y="19"/>
                    <a:pt x="288" y="0"/>
                    <a:pt x="261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756026" y="3036186"/>
            <a:ext cx="490293" cy="414267"/>
            <a:chOff x="8507413" y="4900613"/>
            <a:chExt cx="706438" cy="59690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2" name="Oval 188"/>
            <p:cNvSpPr>
              <a:spLocks noChangeArrowheads="1"/>
            </p:cNvSpPr>
            <p:nvPr/>
          </p:nvSpPr>
          <p:spPr bwMode="auto">
            <a:xfrm>
              <a:off x="8759826" y="4967288"/>
              <a:ext cx="203200" cy="2032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43" name="Freeform 189"/>
            <p:cNvSpPr>
              <a:spLocks/>
            </p:cNvSpPr>
            <p:nvPr/>
          </p:nvSpPr>
          <p:spPr bwMode="auto">
            <a:xfrm>
              <a:off x="8683626" y="5189538"/>
              <a:ext cx="357188" cy="307975"/>
            </a:xfrm>
            <a:custGeom>
              <a:avLst/>
              <a:gdLst>
                <a:gd name="T0" fmla="*/ 65 w 95"/>
                <a:gd name="T1" fmla="*/ 0 h 82"/>
                <a:gd name="T2" fmla="*/ 48 w 95"/>
                <a:gd name="T3" fmla="*/ 20 h 82"/>
                <a:gd name="T4" fmla="*/ 31 w 95"/>
                <a:gd name="T5" fmla="*/ 0 h 82"/>
                <a:gd name="T6" fmla="*/ 0 w 95"/>
                <a:gd name="T7" fmla="*/ 51 h 82"/>
                <a:gd name="T8" fmla="*/ 1 w 95"/>
                <a:gd name="T9" fmla="*/ 61 h 82"/>
                <a:gd name="T10" fmla="*/ 48 w 95"/>
                <a:gd name="T11" fmla="*/ 82 h 82"/>
                <a:gd name="T12" fmla="*/ 94 w 95"/>
                <a:gd name="T13" fmla="*/ 61 h 82"/>
                <a:gd name="T14" fmla="*/ 95 w 95"/>
                <a:gd name="T15" fmla="*/ 51 h 82"/>
                <a:gd name="T16" fmla="*/ 65 w 95"/>
                <a:gd name="T17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" h="82">
                  <a:moveTo>
                    <a:pt x="65" y="0"/>
                  </a:moveTo>
                  <a:cubicBezTo>
                    <a:pt x="48" y="20"/>
                    <a:pt x="48" y="20"/>
                    <a:pt x="48" y="2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3" y="8"/>
                    <a:pt x="0" y="28"/>
                    <a:pt x="0" y="51"/>
                  </a:cubicBezTo>
                  <a:cubicBezTo>
                    <a:pt x="0" y="54"/>
                    <a:pt x="1" y="57"/>
                    <a:pt x="1" y="61"/>
                  </a:cubicBezTo>
                  <a:cubicBezTo>
                    <a:pt x="11" y="73"/>
                    <a:pt x="28" y="82"/>
                    <a:pt x="48" y="82"/>
                  </a:cubicBezTo>
                  <a:cubicBezTo>
                    <a:pt x="67" y="82"/>
                    <a:pt x="84" y="73"/>
                    <a:pt x="94" y="61"/>
                  </a:cubicBezTo>
                  <a:cubicBezTo>
                    <a:pt x="95" y="57"/>
                    <a:pt x="95" y="54"/>
                    <a:pt x="95" y="51"/>
                  </a:cubicBezTo>
                  <a:cubicBezTo>
                    <a:pt x="95" y="28"/>
                    <a:pt x="82" y="7"/>
                    <a:pt x="6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44" name="Freeform 190"/>
            <p:cNvSpPr>
              <a:spLocks/>
            </p:cNvSpPr>
            <p:nvPr/>
          </p:nvSpPr>
          <p:spPr bwMode="auto">
            <a:xfrm>
              <a:off x="8958263" y="4900613"/>
              <a:ext cx="184150" cy="187325"/>
            </a:xfrm>
            <a:custGeom>
              <a:avLst/>
              <a:gdLst>
                <a:gd name="T0" fmla="*/ 24 w 49"/>
                <a:gd name="T1" fmla="*/ 0 h 50"/>
                <a:gd name="T2" fmla="*/ 0 w 49"/>
                <a:gd name="T3" fmla="*/ 18 h 50"/>
                <a:gd name="T4" fmla="*/ 11 w 49"/>
                <a:gd name="T5" fmla="*/ 45 h 50"/>
                <a:gd name="T6" fmla="*/ 11 w 49"/>
                <a:gd name="T7" fmla="*/ 46 h 50"/>
                <a:gd name="T8" fmla="*/ 24 w 49"/>
                <a:gd name="T9" fmla="*/ 50 h 50"/>
                <a:gd name="T10" fmla="*/ 49 w 49"/>
                <a:gd name="T11" fmla="*/ 25 h 50"/>
                <a:gd name="T12" fmla="*/ 24 w 49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0">
                  <a:moveTo>
                    <a:pt x="24" y="0"/>
                  </a:moveTo>
                  <a:cubicBezTo>
                    <a:pt x="12" y="0"/>
                    <a:pt x="2" y="8"/>
                    <a:pt x="0" y="18"/>
                  </a:cubicBezTo>
                  <a:cubicBezTo>
                    <a:pt x="6" y="25"/>
                    <a:pt x="11" y="34"/>
                    <a:pt x="11" y="45"/>
                  </a:cubicBezTo>
                  <a:cubicBezTo>
                    <a:pt x="11" y="45"/>
                    <a:pt x="11" y="46"/>
                    <a:pt x="11" y="46"/>
                  </a:cubicBezTo>
                  <a:cubicBezTo>
                    <a:pt x="14" y="49"/>
                    <a:pt x="19" y="50"/>
                    <a:pt x="24" y="50"/>
                  </a:cubicBezTo>
                  <a:cubicBezTo>
                    <a:pt x="37" y="50"/>
                    <a:pt x="49" y="39"/>
                    <a:pt x="49" y="25"/>
                  </a:cubicBezTo>
                  <a:cubicBezTo>
                    <a:pt x="49" y="11"/>
                    <a:pt x="37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45" name="Freeform 191"/>
            <p:cNvSpPr>
              <a:spLocks/>
            </p:cNvSpPr>
            <p:nvPr/>
          </p:nvSpPr>
          <p:spPr bwMode="auto">
            <a:xfrm>
              <a:off x="8575676" y="4900613"/>
              <a:ext cx="187325" cy="187325"/>
            </a:xfrm>
            <a:custGeom>
              <a:avLst/>
              <a:gdLst>
                <a:gd name="T0" fmla="*/ 40 w 50"/>
                <a:gd name="T1" fmla="*/ 45 h 50"/>
                <a:gd name="T2" fmla="*/ 50 w 50"/>
                <a:gd name="T3" fmla="*/ 20 h 50"/>
                <a:gd name="T4" fmla="*/ 25 w 50"/>
                <a:gd name="T5" fmla="*/ 0 h 50"/>
                <a:gd name="T6" fmla="*/ 0 w 50"/>
                <a:gd name="T7" fmla="*/ 25 h 50"/>
                <a:gd name="T8" fmla="*/ 25 w 50"/>
                <a:gd name="T9" fmla="*/ 50 h 50"/>
                <a:gd name="T10" fmla="*/ 40 w 50"/>
                <a:gd name="T11" fmla="*/ 45 h 50"/>
                <a:gd name="T12" fmla="*/ 40 w 50"/>
                <a:gd name="T13" fmla="*/ 4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50">
                  <a:moveTo>
                    <a:pt x="40" y="45"/>
                  </a:moveTo>
                  <a:cubicBezTo>
                    <a:pt x="40" y="35"/>
                    <a:pt x="44" y="26"/>
                    <a:pt x="50" y="20"/>
                  </a:cubicBezTo>
                  <a:cubicBezTo>
                    <a:pt x="48" y="8"/>
                    <a:pt x="37" y="0"/>
                    <a:pt x="25" y="0"/>
                  </a:cubicBezTo>
                  <a:cubicBezTo>
                    <a:pt x="12" y="0"/>
                    <a:pt x="0" y="11"/>
                    <a:pt x="0" y="25"/>
                  </a:cubicBezTo>
                  <a:cubicBezTo>
                    <a:pt x="0" y="39"/>
                    <a:pt x="12" y="50"/>
                    <a:pt x="25" y="50"/>
                  </a:cubicBezTo>
                  <a:cubicBezTo>
                    <a:pt x="31" y="50"/>
                    <a:pt x="36" y="48"/>
                    <a:pt x="40" y="45"/>
                  </a:cubicBezTo>
                  <a:cubicBezTo>
                    <a:pt x="40" y="45"/>
                    <a:pt x="40" y="45"/>
                    <a:pt x="40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46" name="Freeform 192"/>
            <p:cNvSpPr>
              <a:spLocks/>
            </p:cNvSpPr>
            <p:nvPr/>
          </p:nvSpPr>
          <p:spPr bwMode="auto">
            <a:xfrm>
              <a:off x="8958263" y="5103813"/>
              <a:ext cx="255588" cy="285750"/>
            </a:xfrm>
            <a:custGeom>
              <a:avLst/>
              <a:gdLst>
                <a:gd name="T0" fmla="*/ 40 w 68"/>
                <a:gd name="T1" fmla="*/ 0 h 76"/>
                <a:gd name="T2" fmla="*/ 24 w 68"/>
                <a:gd name="T3" fmla="*/ 19 h 76"/>
                <a:gd name="T4" fmla="*/ 9 w 68"/>
                <a:gd name="T5" fmla="*/ 2 h 76"/>
                <a:gd name="T6" fmla="*/ 0 w 68"/>
                <a:gd name="T7" fmla="*/ 16 h 76"/>
                <a:gd name="T8" fmla="*/ 32 w 68"/>
                <a:gd name="T9" fmla="*/ 74 h 76"/>
                <a:gd name="T10" fmla="*/ 31 w 68"/>
                <a:gd name="T11" fmla="*/ 76 h 76"/>
                <a:gd name="T12" fmla="*/ 67 w 68"/>
                <a:gd name="T13" fmla="*/ 57 h 76"/>
                <a:gd name="T14" fmla="*/ 68 w 68"/>
                <a:gd name="T15" fmla="*/ 48 h 76"/>
                <a:gd name="T16" fmla="*/ 40 w 68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76">
                  <a:moveTo>
                    <a:pt x="40" y="0"/>
                  </a:moveTo>
                  <a:cubicBezTo>
                    <a:pt x="24" y="19"/>
                    <a:pt x="24" y="19"/>
                    <a:pt x="24" y="19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7"/>
                    <a:pt x="4" y="12"/>
                    <a:pt x="0" y="16"/>
                  </a:cubicBezTo>
                  <a:cubicBezTo>
                    <a:pt x="19" y="27"/>
                    <a:pt x="32" y="49"/>
                    <a:pt x="32" y="74"/>
                  </a:cubicBezTo>
                  <a:cubicBezTo>
                    <a:pt x="32" y="75"/>
                    <a:pt x="31" y="75"/>
                    <a:pt x="31" y="76"/>
                  </a:cubicBezTo>
                  <a:cubicBezTo>
                    <a:pt x="46" y="74"/>
                    <a:pt x="59" y="67"/>
                    <a:pt x="67" y="57"/>
                  </a:cubicBezTo>
                  <a:cubicBezTo>
                    <a:pt x="68" y="54"/>
                    <a:pt x="68" y="51"/>
                    <a:pt x="68" y="48"/>
                  </a:cubicBezTo>
                  <a:cubicBezTo>
                    <a:pt x="68" y="26"/>
                    <a:pt x="56" y="8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47" name="Freeform 193"/>
            <p:cNvSpPr>
              <a:spLocks/>
            </p:cNvSpPr>
            <p:nvPr/>
          </p:nvSpPr>
          <p:spPr bwMode="auto">
            <a:xfrm>
              <a:off x="8507413" y="5103813"/>
              <a:ext cx="258763" cy="285750"/>
            </a:xfrm>
            <a:custGeom>
              <a:avLst/>
              <a:gdLst>
                <a:gd name="T0" fmla="*/ 38 w 69"/>
                <a:gd name="T1" fmla="*/ 74 h 76"/>
                <a:gd name="T2" fmla="*/ 69 w 69"/>
                <a:gd name="T3" fmla="*/ 17 h 76"/>
                <a:gd name="T4" fmla="*/ 59 w 69"/>
                <a:gd name="T5" fmla="*/ 0 h 76"/>
                <a:gd name="T6" fmla="*/ 59 w 69"/>
                <a:gd name="T7" fmla="*/ 0 h 76"/>
                <a:gd name="T8" fmla="*/ 44 w 69"/>
                <a:gd name="T9" fmla="*/ 19 h 76"/>
                <a:gd name="T10" fmla="*/ 28 w 69"/>
                <a:gd name="T11" fmla="*/ 1 h 76"/>
                <a:gd name="T12" fmla="*/ 0 w 69"/>
                <a:gd name="T13" fmla="*/ 48 h 76"/>
                <a:gd name="T14" fmla="*/ 0 w 69"/>
                <a:gd name="T15" fmla="*/ 57 h 76"/>
                <a:gd name="T16" fmla="*/ 38 w 69"/>
                <a:gd name="T17" fmla="*/ 76 h 76"/>
                <a:gd name="T18" fmla="*/ 38 w 69"/>
                <a:gd name="T19" fmla="*/ 7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76">
                  <a:moveTo>
                    <a:pt x="38" y="74"/>
                  </a:moveTo>
                  <a:cubicBezTo>
                    <a:pt x="38" y="49"/>
                    <a:pt x="50" y="28"/>
                    <a:pt x="69" y="17"/>
                  </a:cubicBezTo>
                  <a:cubicBezTo>
                    <a:pt x="65" y="12"/>
                    <a:pt x="61" y="7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12" y="8"/>
                    <a:pt x="0" y="26"/>
                    <a:pt x="0" y="48"/>
                  </a:cubicBezTo>
                  <a:cubicBezTo>
                    <a:pt x="0" y="51"/>
                    <a:pt x="0" y="54"/>
                    <a:pt x="0" y="57"/>
                  </a:cubicBezTo>
                  <a:cubicBezTo>
                    <a:pt x="9" y="67"/>
                    <a:pt x="22" y="75"/>
                    <a:pt x="38" y="76"/>
                  </a:cubicBezTo>
                  <a:cubicBezTo>
                    <a:pt x="38" y="75"/>
                    <a:pt x="38" y="75"/>
                    <a:pt x="38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 rot="20210485" flipH="1">
            <a:off x="4836802" y="3266136"/>
            <a:ext cx="795539" cy="354740"/>
            <a:chOff x="1150938" y="1535113"/>
            <a:chExt cx="933449" cy="390525"/>
          </a:xfrm>
          <a:solidFill>
            <a:srgbClr val="A6A6A6"/>
          </a:solidFill>
        </p:grpSpPr>
        <p:sp>
          <p:nvSpPr>
            <p:cNvPr id="64" name="Freeform 66"/>
            <p:cNvSpPr>
              <a:spLocks/>
            </p:cNvSpPr>
            <p:nvPr/>
          </p:nvSpPr>
          <p:spPr bwMode="auto">
            <a:xfrm>
              <a:off x="1150938" y="1677988"/>
              <a:ext cx="293687" cy="247650"/>
            </a:xfrm>
            <a:custGeom>
              <a:avLst/>
              <a:gdLst>
                <a:gd name="T0" fmla="*/ 0 w 115"/>
                <a:gd name="T1" fmla="*/ 30 h 97"/>
                <a:gd name="T2" fmla="*/ 72 w 115"/>
                <a:gd name="T3" fmla="*/ 97 h 97"/>
                <a:gd name="T4" fmla="*/ 115 w 115"/>
                <a:gd name="T5" fmla="*/ 65 h 97"/>
                <a:gd name="T6" fmla="*/ 39 w 115"/>
                <a:gd name="T7" fmla="*/ 0 h 97"/>
                <a:gd name="T8" fmla="*/ 0 w 115"/>
                <a:gd name="T9" fmla="*/ 3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97">
                  <a:moveTo>
                    <a:pt x="0" y="30"/>
                  </a:moveTo>
                  <a:cubicBezTo>
                    <a:pt x="72" y="97"/>
                    <a:pt x="72" y="97"/>
                    <a:pt x="72" y="97"/>
                  </a:cubicBezTo>
                  <a:cubicBezTo>
                    <a:pt x="72" y="97"/>
                    <a:pt x="94" y="80"/>
                    <a:pt x="115" y="65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11" y="20"/>
                    <a:pt x="0" y="30"/>
                    <a:pt x="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65" name="Freeform 67"/>
            <p:cNvSpPr>
              <a:spLocks/>
            </p:cNvSpPr>
            <p:nvPr/>
          </p:nvSpPr>
          <p:spPr bwMode="auto">
            <a:xfrm>
              <a:off x="1295400" y="1535113"/>
              <a:ext cx="788987" cy="292100"/>
            </a:xfrm>
            <a:custGeom>
              <a:avLst/>
              <a:gdLst>
                <a:gd name="T0" fmla="*/ 261 w 309"/>
                <a:gd name="T1" fmla="*/ 33 h 114"/>
                <a:gd name="T2" fmla="*/ 205 w 309"/>
                <a:gd name="T3" fmla="*/ 64 h 114"/>
                <a:gd name="T4" fmla="*/ 125 w 309"/>
                <a:gd name="T5" fmla="*/ 55 h 114"/>
                <a:gd name="T6" fmla="*/ 176 w 309"/>
                <a:gd name="T7" fmla="*/ 48 h 114"/>
                <a:gd name="T8" fmla="*/ 217 w 309"/>
                <a:gd name="T9" fmla="*/ 19 h 114"/>
                <a:gd name="T10" fmla="*/ 140 w 309"/>
                <a:gd name="T11" fmla="*/ 14 h 114"/>
                <a:gd name="T12" fmla="*/ 66 w 309"/>
                <a:gd name="T13" fmla="*/ 14 h 114"/>
                <a:gd name="T14" fmla="*/ 0 w 309"/>
                <a:gd name="T15" fmla="*/ 54 h 114"/>
                <a:gd name="T16" fmla="*/ 68 w 309"/>
                <a:gd name="T17" fmla="*/ 114 h 114"/>
                <a:gd name="T18" fmla="*/ 91 w 309"/>
                <a:gd name="T19" fmla="*/ 102 h 114"/>
                <a:gd name="T20" fmla="*/ 205 w 309"/>
                <a:gd name="T21" fmla="*/ 102 h 114"/>
                <a:gd name="T22" fmla="*/ 309 w 309"/>
                <a:gd name="T23" fmla="*/ 19 h 114"/>
                <a:gd name="T24" fmla="*/ 261 w 309"/>
                <a:gd name="T25" fmla="*/ 3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9" h="114">
                  <a:moveTo>
                    <a:pt x="261" y="33"/>
                  </a:moveTo>
                  <a:cubicBezTo>
                    <a:pt x="243" y="49"/>
                    <a:pt x="227" y="60"/>
                    <a:pt x="205" y="64"/>
                  </a:cubicBezTo>
                  <a:cubicBezTo>
                    <a:pt x="170" y="70"/>
                    <a:pt x="135" y="62"/>
                    <a:pt x="125" y="55"/>
                  </a:cubicBezTo>
                  <a:cubicBezTo>
                    <a:pt x="108" y="44"/>
                    <a:pt x="126" y="51"/>
                    <a:pt x="176" y="48"/>
                  </a:cubicBezTo>
                  <a:cubicBezTo>
                    <a:pt x="227" y="45"/>
                    <a:pt x="217" y="19"/>
                    <a:pt x="217" y="19"/>
                  </a:cubicBezTo>
                  <a:cubicBezTo>
                    <a:pt x="206" y="17"/>
                    <a:pt x="193" y="16"/>
                    <a:pt x="140" y="14"/>
                  </a:cubicBezTo>
                  <a:cubicBezTo>
                    <a:pt x="121" y="14"/>
                    <a:pt x="84" y="10"/>
                    <a:pt x="66" y="14"/>
                  </a:cubicBezTo>
                  <a:cubicBezTo>
                    <a:pt x="46" y="18"/>
                    <a:pt x="28" y="35"/>
                    <a:pt x="0" y="5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79" y="107"/>
                    <a:pt x="87" y="102"/>
                    <a:pt x="91" y="102"/>
                  </a:cubicBezTo>
                  <a:cubicBezTo>
                    <a:pt x="112" y="102"/>
                    <a:pt x="166" y="107"/>
                    <a:pt x="205" y="102"/>
                  </a:cubicBezTo>
                  <a:cubicBezTo>
                    <a:pt x="282" y="64"/>
                    <a:pt x="309" y="19"/>
                    <a:pt x="309" y="19"/>
                  </a:cubicBezTo>
                  <a:cubicBezTo>
                    <a:pt x="309" y="19"/>
                    <a:pt x="288" y="0"/>
                    <a:pt x="261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</p:grpSp>
      <p:cxnSp>
        <p:nvCxnSpPr>
          <p:cNvPr id="66" name="直接连接符 65"/>
          <p:cNvCxnSpPr/>
          <p:nvPr/>
        </p:nvCxnSpPr>
        <p:spPr>
          <a:xfrm>
            <a:off x="1303023" y="2288971"/>
            <a:ext cx="176022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"/>
          <p:cNvSpPr txBox="1">
            <a:spLocks noChangeArrowheads="1"/>
          </p:cNvSpPr>
          <p:nvPr/>
        </p:nvSpPr>
        <p:spPr bwMode="auto">
          <a:xfrm>
            <a:off x="1145177" y="2254950"/>
            <a:ext cx="2024459" cy="8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根据房屋各个属性信息估计各区域房屋价格，尽可能准确。对房地产交易起到参考作用。</a:t>
            </a:r>
            <a:endParaRPr lang="zh-CN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5767764" y="3417617"/>
            <a:ext cx="163688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6"/>
          <p:cNvSpPr txBox="1">
            <a:spLocks noChangeArrowheads="1"/>
          </p:cNvSpPr>
          <p:nvPr/>
        </p:nvSpPr>
        <p:spPr bwMode="auto">
          <a:xfrm>
            <a:off x="5663254" y="2050133"/>
            <a:ext cx="2024459" cy="1332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选取合理的区域属性数据，拟合训练集房屋价格，预测测试集，使预测结果最接近真实值。</a:t>
            </a:r>
            <a:endParaRPr lang="en-US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可考虑因素：教育水平、交通情况、消费水平等等</a:t>
            </a:r>
            <a:endParaRPr lang="en-US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" name="等腰三角形 1"/>
          <p:cNvSpPr/>
          <p:nvPr/>
        </p:nvSpPr>
        <p:spPr>
          <a:xfrm rot="16200000">
            <a:off x="4267570" y="1684841"/>
            <a:ext cx="177222" cy="165100"/>
          </a:xfrm>
          <a:prstGeom prst="triangl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48" name="等腰三角形 47"/>
          <p:cNvSpPr/>
          <p:nvPr/>
        </p:nvSpPr>
        <p:spPr>
          <a:xfrm rot="5400000">
            <a:off x="4294761" y="3642761"/>
            <a:ext cx="162686" cy="165100"/>
          </a:xfrm>
          <a:prstGeom prst="triangl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04200" y="1934543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商业目标</a:t>
            </a:r>
            <a:endParaRPr lang="zh-CN" altLang="en-US" sz="1600" dirty="0">
              <a:cs typeface="+mn-e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929788" y="3450453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数据分析目标</a:t>
            </a:r>
            <a:endParaRPr lang="zh-CN" altLang="en-US" sz="1600" dirty="0">
              <a:cs typeface="+mn-ea"/>
            </a:endParaRPr>
          </a:p>
        </p:txBody>
      </p:sp>
      <p:sp>
        <p:nvSpPr>
          <p:cNvPr id="50" name="TextBox 6"/>
          <p:cNvSpPr txBox="1">
            <a:spLocks noChangeArrowheads="1"/>
          </p:cNvSpPr>
          <p:nvPr/>
        </p:nvSpPr>
        <p:spPr bwMode="auto">
          <a:xfrm>
            <a:off x="3473783" y="434492"/>
            <a:ext cx="20510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80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cs typeface="+mn-ea"/>
              </a:rPr>
              <a:t>商业理解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  <a:cs typeface="+mn-ea"/>
            </a:endParaRPr>
          </a:p>
        </p:txBody>
      </p:sp>
      <p:sp>
        <p:nvSpPr>
          <p:cNvPr id="52" name="TextBox 6"/>
          <p:cNvSpPr txBox="1">
            <a:spLocks noChangeArrowheads="1"/>
          </p:cNvSpPr>
          <p:nvPr/>
        </p:nvSpPr>
        <p:spPr bwMode="auto">
          <a:xfrm>
            <a:off x="3755213" y="757901"/>
            <a:ext cx="15304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+mn-ea"/>
              </a:rPr>
              <a:t>business understanding</a:t>
            </a:r>
            <a:endParaRPr kumimoji="0" lang="zh-CN" sz="11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Narrow" panose="020B0606020202030204" pitchFamily="34" charset="0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215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500"/>
                            </p:stCondLst>
                            <p:childTnLst>
                              <p:par>
                                <p:cTn id="7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7" grpId="0"/>
      <p:bldP spid="71" grpId="0"/>
      <p:bldP spid="2" grpId="0" animBg="1"/>
      <p:bldP spid="48" grpId="0" animBg="1"/>
      <p:bldP spid="6" grpId="0"/>
      <p:bldP spid="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929397" y="2659711"/>
            <a:ext cx="2240011" cy="385042"/>
            <a:chOff x="3374286" y="3417423"/>
            <a:chExt cx="4026020" cy="590550"/>
          </a:xfrm>
          <a:solidFill>
            <a:srgbClr val="577188"/>
          </a:solidFill>
        </p:grpSpPr>
        <p:sp>
          <p:nvSpPr>
            <p:cNvPr id="16" name="任意多边形 15"/>
            <p:cNvSpPr/>
            <p:nvPr/>
          </p:nvSpPr>
          <p:spPr>
            <a:xfrm rot="5400000">
              <a:off x="5092021" y="1699688"/>
              <a:ext cx="590550" cy="4026020"/>
            </a:xfrm>
            <a:custGeom>
              <a:avLst/>
              <a:gdLst>
                <a:gd name="connsiteX0" fmla="*/ 0 w 590550"/>
                <a:gd name="connsiteY0" fmla="*/ 3766462 h 4026020"/>
                <a:gd name="connsiteX1" fmla="*/ 1617 w 590550"/>
                <a:gd name="connsiteY1" fmla="*/ 3736178 h 4026020"/>
                <a:gd name="connsiteX2" fmla="*/ 1190 w 590550"/>
                <a:gd name="connsiteY2" fmla="*/ 3731935 h 4026020"/>
                <a:gd name="connsiteX3" fmla="*/ 2581 w 590550"/>
                <a:gd name="connsiteY3" fmla="*/ 3718132 h 4026020"/>
                <a:gd name="connsiteX4" fmla="*/ 154124 w 590550"/>
                <a:gd name="connsiteY4" fmla="*/ 880379 h 4026020"/>
                <a:gd name="connsiteX5" fmla="*/ 154125 w 590550"/>
                <a:gd name="connsiteY5" fmla="*/ 880379 h 4026020"/>
                <a:gd name="connsiteX6" fmla="*/ 195800 w 590550"/>
                <a:gd name="connsiteY6" fmla="*/ 99964 h 4026020"/>
                <a:gd name="connsiteX7" fmla="*/ 295275 w 590550"/>
                <a:gd name="connsiteY7" fmla="*/ 0 h 4026020"/>
                <a:gd name="connsiteX8" fmla="*/ 394752 w 590550"/>
                <a:gd name="connsiteY8" fmla="*/ 99966 h 4026020"/>
                <a:gd name="connsiteX9" fmla="*/ 436427 w 590550"/>
                <a:gd name="connsiteY9" fmla="*/ 880379 h 4026020"/>
                <a:gd name="connsiteX10" fmla="*/ 436427 w 590550"/>
                <a:gd name="connsiteY10" fmla="*/ 880379 h 4026020"/>
                <a:gd name="connsiteX11" fmla="*/ 587969 w 590550"/>
                <a:gd name="connsiteY11" fmla="*/ 3718132 h 4026020"/>
                <a:gd name="connsiteX12" fmla="*/ 589361 w 590550"/>
                <a:gd name="connsiteY12" fmla="*/ 3731935 h 4026020"/>
                <a:gd name="connsiteX13" fmla="*/ 588933 w 590550"/>
                <a:gd name="connsiteY13" fmla="*/ 3736178 h 4026020"/>
                <a:gd name="connsiteX14" fmla="*/ 590550 w 590550"/>
                <a:gd name="connsiteY14" fmla="*/ 3766462 h 4026020"/>
                <a:gd name="connsiteX15" fmla="*/ 585880 w 590550"/>
                <a:gd name="connsiteY15" fmla="*/ 3766462 h 4026020"/>
                <a:gd name="connsiteX16" fmla="*/ 583386 w 590550"/>
                <a:gd name="connsiteY16" fmla="*/ 3791203 h 4026020"/>
                <a:gd name="connsiteX17" fmla="*/ 295276 w 590550"/>
                <a:gd name="connsiteY17" fmla="*/ 4026020 h 4026020"/>
                <a:gd name="connsiteX18" fmla="*/ 7164 w 590550"/>
                <a:gd name="connsiteY18" fmla="*/ 3791203 h 4026020"/>
                <a:gd name="connsiteX19" fmla="*/ 4670 w 590550"/>
                <a:gd name="connsiteY19" fmla="*/ 3766462 h 4026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90550" h="4026020">
                  <a:moveTo>
                    <a:pt x="0" y="3766462"/>
                  </a:moveTo>
                  <a:lnTo>
                    <a:pt x="1617" y="3736178"/>
                  </a:lnTo>
                  <a:lnTo>
                    <a:pt x="1190" y="3731935"/>
                  </a:lnTo>
                  <a:lnTo>
                    <a:pt x="2581" y="3718132"/>
                  </a:lnTo>
                  <a:lnTo>
                    <a:pt x="154124" y="880379"/>
                  </a:lnTo>
                  <a:lnTo>
                    <a:pt x="154125" y="880379"/>
                  </a:lnTo>
                  <a:lnTo>
                    <a:pt x="195800" y="99964"/>
                  </a:lnTo>
                  <a:lnTo>
                    <a:pt x="295275" y="0"/>
                  </a:lnTo>
                  <a:lnTo>
                    <a:pt x="394752" y="99966"/>
                  </a:lnTo>
                  <a:lnTo>
                    <a:pt x="436427" y="880379"/>
                  </a:lnTo>
                  <a:lnTo>
                    <a:pt x="436427" y="880379"/>
                  </a:lnTo>
                  <a:lnTo>
                    <a:pt x="587969" y="3718132"/>
                  </a:lnTo>
                  <a:lnTo>
                    <a:pt x="589361" y="3731935"/>
                  </a:lnTo>
                  <a:lnTo>
                    <a:pt x="588933" y="3736178"/>
                  </a:lnTo>
                  <a:lnTo>
                    <a:pt x="590550" y="3766462"/>
                  </a:lnTo>
                  <a:lnTo>
                    <a:pt x="585880" y="3766462"/>
                  </a:lnTo>
                  <a:lnTo>
                    <a:pt x="583386" y="3791203"/>
                  </a:lnTo>
                  <a:cubicBezTo>
                    <a:pt x="555964" y="3925213"/>
                    <a:pt x="437392" y="4026020"/>
                    <a:pt x="295276" y="4026020"/>
                  </a:cubicBezTo>
                  <a:cubicBezTo>
                    <a:pt x="153158" y="4026020"/>
                    <a:pt x="34587" y="3925213"/>
                    <a:pt x="7164" y="3791203"/>
                  </a:cubicBezTo>
                  <a:lnTo>
                    <a:pt x="4670" y="376646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3551766" y="3524562"/>
              <a:ext cx="348460" cy="376271"/>
              <a:chOff x="5757863" y="3063875"/>
              <a:chExt cx="676275" cy="730250"/>
            </a:xfrm>
            <a:grpFill/>
          </p:grpSpPr>
          <p:sp>
            <p:nvSpPr>
              <p:cNvPr id="18" name="AutoShape 8"/>
              <p:cNvSpPr>
                <a:spLocks noChangeAspect="1" noChangeArrowheads="1" noTextEdit="1"/>
              </p:cNvSpPr>
              <p:nvPr/>
            </p:nvSpPr>
            <p:spPr bwMode="auto">
              <a:xfrm>
                <a:off x="5757863" y="3063875"/>
                <a:ext cx="676275" cy="7302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" name="Freeform 10"/>
              <p:cNvSpPr>
                <a:spLocks noEditPoints="1"/>
              </p:cNvSpPr>
              <p:nvPr/>
            </p:nvSpPr>
            <p:spPr bwMode="auto">
              <a:xfrm>
                <a:off x="5761038" y="3063875"/>
                <a:ext cx="673100" cy="730250"/>
              </a:xfrm>
              <a:custGeom>
                <a:avLst/>
                <a:gdLst>
                  <a:gd name="T0" fmla="*/ 164 w 176"/>
                  <a:gd name="T1" fmla="*/ 48 h 192"/>
                  <a:gd name="T2" fmla="*/ 160 w 176"/>
                  <a:gd name="T3" fmla="*/ 20 h 192"/>
                  <a:gd name="T4" fmla="*/ 140 w 176"/>
                  <a:gd name="T5" fmla="*/ 0 h 192"/>
                  <a:gd name="T6" fmla="*/ 0 w 176"/>
                  <a:gd name="T7" fmla="*/ 20 h 192"/>
                  <a:gd name="T8" fmla="*/ 24 w 176"/>
                  <a:gd name="T9" fmla="*/ 192 h 192"/>
                  <a:gd name="T10" fmla="*/ 160 w 176"/>
                  <a:gd name="T11" fmla="*/ 176 h 192"/>
                  <a:gd name="T12" fmla="*/ 176 w 176"/>
                  <a:gd name="T13" fmla="*/ 164 h 192"/>
                  <a:gd name="T14" fmla="*/ 173 w 176"/>
                  <a:gd name="T15" fmla="*/ 132 h 192"/>
                  <a:gd name="T16" fmla="*/ 176 w 176"/>
                  <a:gd name="T17" fmla="*/ 100 h 192"/>
                  <a:gd name="T18" fmla="*/ 176 w 176"/>
                  <a:gd name="T19" fmla="*/ 84 h 192"/>
                  <a:gd name="T20" fmla="*/ 164 w 176"/>
                  <a:gd name="T21" fmla="*/ 56 h 192"/>
                  <a:gd name="T22" fmla="*/ 168 w 176"/>
                  <a:gd name="T23" fmla="*/ 84 h 192"/>
                  <a:gd name="T24" fmla="*/ 160 w 176"/>
                  <a:gd name="T25" fmla="*/ 88 h 192"/>
                  <a:gd name="T26" fmla="*/ 164 w 176"/>
                  <a:gd name="T27" fmla="*/ 56 h 192"/>
                  <a:gd name="T28" fmla="*/ 168 w 176"/>
                  <a:gd name="T29" fmla="*/ 124 h 192"/>
                  <a:gd name="T30" fmla="*/ 160 w 176"/>
                  <a:gd name="T31" fmla="*/ 128 h 192"/>
                  <a:gd name="T32" fmla="*/ 164 w 176"/>
                  <a:gd name="T33" fmla="*/ 96 h 192"/>
                  <a:gd name="T34" fmla="*/ 20 w 176"/>
                  <a:gd name="T35" fmla="*/ 8 h 192"/>
                  <a:gd name="T36" fmla="*/ 140 w 176"/>
                  <a:gd name="T37" fmla="*/ 8 h 192"/>
                  <a:gd name="T38" fmla="*/ 152 w 176"/>
                  <a:gd name="T39" fmla="*/ 36 h 192"/>
                  <a:gd name="T40" fmla="*/ 144 w 176"/>
                  <a:gd name="T41" fmla="*/ 28 h 192"/>
                  <a:gd name="T42" fmla="*/ 9 w 176"/>
                  <a:gd name="T43" fmla="*/ 16 h 192"/>
                  <a:gd name="T44" fmla="*/ 20 w 176"/>
                  <a:gd name="T45" fmla="*/ 32 h 192"/>
                  <a:gd name="T46" fmla="*/ 132 w 176"/>
                  <a:gd name="T47" fmla="*/ 24 h 192"/>
                  <a:gd name="T48" fmla="*/ 136 w 176"/>
                  <a:gd name="T49" fmla="*/ 32 h 192"/>
                  <a:gd name="T50" fmla="*/ 120 w 176"/>
                  <a:gd name="T51" fmla="*/ 120 h 192"/>
                  <a:gd name="T52" fmla="*/ 100 w 176"/>
                  <a:gd name="T53" fmla="*/ 132 h 192"/>
                  <a:gd name="T54" fmla="*/ 76 w 176"/>
                  <a:gd name="T55" fmla="*/ 132 h 192"/>
                  <a:gd name="T56" fmla="*/ 76 w 176"/>
                  <a:gd name="T57" fmla="*/ 92 h 192"/>
                  <a:gd name="T58" fmla="*/ 92 w 176"/>
                  <a:gd name="T59" fmla="*/ 92 h 192"/>
                  <a:gd name="T60" fmla="*/ 96 w 176"/>
                  <a:gd name="T61" fmla="*/ 112 h 192"/>
                  <a:gd name="T62" fmla="*/ 100 w 176"/>
                  <a:gd name="T63" fmla="*/ 124 h 192"/>
                  <a:gd name="T64" fmla="*/ 112 w 176"/>
                  <a:gd name="T65" fmla="*/ 120 h 192"/>
                  <a:gd name="T66" fmla="*/ 80 w 176"/>
                  <a:gd name="T67" fmla="*/ 80 h 192"/>
                  <a:gd name="T68" fmla="*/ 80 w 176"/>
                  <a:gd name="T69" fmla="*/ 144 h 192"/>
                  <a:gd name="T70" fmla="*/ 80 w 176"/>
                  <a:gd name="T71" fmla="*/ 152 h 192"/>
                  <a:gd name="T72" fmla="*/ 80 w 176"/>
                  <a:gd name="T73" fmla="*/ 72 h 192"/>
                  <a:gd name="T74" fmla="*/ 120 w 176"/>
                  <a:gd name="T75" fmla="*/ 120 h 192"/>
                  <a:gd name="T76" fmla="*/ 164 w 176"/>
                  <a:gd name="T77" fmla="*/ 168 h 192"/>
                  <a:gd name="T78" fmla="*/ 160 w 176"/>
                  <a:gd name="T79" fmla="*/ 136 h 192"/>
                  <a:gd name="T80" fmla="*/ 168 w 176"/>
                  <a:gd name="T81" fmla="*/ 14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76" h="192">
                    <a:moveTo>
                      <a:pt x="176" y="60"/>
                    </a:moveTo>
                    <a:cubicBezTo>
                      <a:pt x="176" y="53"/>
                      <a:pt x="171" y="48"/>
                      <a:pt x="164" y="48"/>
                    </a:cubicBezTo>
                    <a:cubicBezTo>
                      <a:pt x="160" y="48"/>
                      <a:pt x="160" y="48"/>
                      <a:pt x="160" y="48"/>
                    </a:cubicBezTo>
                    <a:cubicBezTo>
                      <a:pt x="160" y="20"/>
                      <a:pt x="160" y="20"/>
                      <a:pt x="160" y="20"/>
                    </a:cubicBezTo>
                    <a:cubicBezTo>
                      <a:pt x="160" y="9"/>
                      <a:pt x="151" y="0"/>
                      <a:pt x="140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0" y="181"/>
                      <a:pt x="11" y="192"/>
                      <a:pt x="24" y="192"/>
                    </a:cubicBezTo>
                    <a:cubicBezTo>
                      <a:pt x="140" y="192"/>
                      <a:pt x="140" y="192"/>
                      <a:pt x="140" y="192"/>
                    </a:cubicBezTo>
                    <a:cubicBezTo>
                      <a:pt x="150" y="192"/>
                      <a:pt x="158" y="185"/>
                      <a:pt x="160" y="176"/>
                    </a:cubicBezTo>
                    <a:cubicBezTo>
                      <a:pt x="164" y="176"/>
                      <a:pt x="164" y="176"/>
                      <a:pt x="164" y="176"/>
                    </a:cubicBezTo>
                    <a:cubicBezTo>
                      <a:pt x="171" y="176"/>
                      <a:pt x="176" y="171"/>
                      <a:pt x="176" y="164"/>
                    </a:cubicBezTo>
                    <a:cubicBezTo>
                      <a:pt x="176" y="140"/>
                      <a:pt x="176" y="140"/>
                      <a:pt x="176" y="140"/>
                    </a:cubicBezTo>
                    <a:cubicBezTo>
                      <a:pt x="176" y="137"/>
                      <a:pt x="175" y="134"/>
                      <a:pt x="173" y="132"/>
                    </a:cubicBezTo>
                    <a:cubicBezTo>
                      <a:pt x="175" y="130"/>
                      <a:pt x="176" y="127"/>
                      <a:pt x="176" y="124"/>
                    </a:cubicBezTo>
                    <a:cubicBezTo>
                      <a:pt x="176" y="100"/>
                      <a:pt x="176" y="100"/>
                      <a:pt x="176" y="100"/>
                    </a:cubicBezTo>
                    <a:cubicBezTo>
                      <a:pt x="176" y="97"/>
                      <a:pt x="175" y="94"/>
                      <a:pt x="173" y="92"/>
                    </a:cubicBezTo>
                    <a:cubicBezTo>
                      <a:pt x="175" y="90"/>
                      <a:pt x="176" y="87"/>
                      <a:pt x="176" y="84"/>
                    </a:cubicBezTo>
                    <a:lnTo>
                      <a:pt x="176" y="60"/>
                    </a:lnTo>
                    <a:close/>
                    <a:moveTo>
                      <a:pt x="164" y="56"/>
                    </a:moveTo>
                    <a:cubicBezTo>
                      <a:pt x="166" y="56"/>
                      <a:pt x="168" y="58"/>
                      <a:pt x="168" y="60"/>
                    </a:cubicBezTo>
                    <a:cubicBezTo>
                      <a:pt x="168" y="84"/>
                      <a:pt x="168" y="84"/>
                      <a:pt x="168" y="84"/>
                    </a:cubicBezTo>
                    <a:cubicBezTo>
                      <a:pt x="168" y="86"/>
                      <a:pt x="166" y="88"/>
                      <a:pt x="164" y="88"/>
                    </a:cubicBezTo>
                    <a:cubicBezTo>
                      <a:pt x="160" y="88"/>
                      <a:pt x="160" y="88"/>
                      <a:pt x="160" y="88"/>
                    </a:cubicBezTo>
                    <a:cubicBezTo>
                      <a:pt x="160" y="56"/>
                      <a:pt x="160" y="56"/>
                      <a:pt x="160" y="56"/>
                    </a:cubicBezTo>
                    <a:lnTo>
                      <a:pt x="164" y="56"/>
                    </a:lnTo>
                    <a:close/>
                    <a:moveTo>
                      <a:pt x="168" y="100"/>
                    </a:moveTo>
                    <a:cubicBezTo>
                      <a:pt x="168" y="124"/>
                      <a:pt x="168" y="124"/>
                      <a:pt x="168" y="124"/>
                    </a:cubicBezTo>
                    <a:cubicBezTo>
                      <a:pt x="168" y="126"/>
                      <a:pt x="166" y="128"/>
                      <a:pt x="164" y="128"/>
                    </a:cubicBezTo>
                    <a:cubicBezTo>
                      <a:pt x="160" y="128"/>
                      <a:pt x="160" y="128"/>
                      <a:pt x="160" y="128"/>
                    </a:cubicBezTo>
                    <a:cubicBezTo>
                      <a:pt x="160" y="96"/>
                      <a:pt x="160" y="96"/>
                      <a:pt x="160" y="96"/>
                    </a:cubicBezTo>
                    <a:cubicBezTo>
                      <a:pt x="164" y="96"/>
                      <a:pt x="164" y="96"/>
                      <a:pt x="164" y="96"/>
                    </a:cubicBezTo>
                    <a:cubicBezTo>
                      <a:pt x="166" y="96"/>
                      <a:pt x="168" y="98"/>
                      <a:pt x="168" y="100"/>
                    </a:cubicBezTo>
                    <a:close/>
                    <a:moveTo>
                      <a:pt x="20" y="8"/>
                    </a:moveTo>
                    <a:cubicBezTo>
                      <a:pt x="140" y="8"/>
                      <a:pt x="140" y="8"/>
                      <a:pt x="140" y="8"/>
                    </a:cubicBezTo>
                    <a:cubicBezTo>
                      <a:pt x="140" y="8"/>
                      <a:pt x="140" y="8"/>
                      <a:pt x="140" y="8"/>
                    </a:cubicBezTo>
                    <a:cubicBezTo>
                      <a:pt x="147" y="8"/>
                      <a:pt x="152" y="13"/>
                      <a:pt x="152" y="20"/>
                    </a:cubicBezTo>
                    <a:cubicBezTo>
                      <a:pt x="152" y="36"/>
                      <a:pt x="152" y="36"/>
                      <a:pt x="152" y="36"/>
                    </a:cubicBezTo>
                    <a:cubicBezTo>
                      <a:pt x="150" y="34"/>
                      <a:pt x="147" y="33"/>
                      <a:pt x="144" y="32"/>
                    </a:cubicBezTo>
                    <a:cubicBezTo>
                      <a:pt x="144" y="28"/>
                      <a:pt x="144" y="28"/>
                      <a:pt x="144" y="28"/>
                    </a:cubicBezTo>
                    <a:cubicBezTo>
                      <a:pt x="144" y="21"/>
                      <a:pt x="139" y="16"/>
                      <a:pt x="132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1"/>
                      <a:pt x="15" y="8"/>
                      <a:pt x="20" y="8"/>
                    </a:cubicBezTo>
                    <a:close/>
                    <a:moveTo>
                      <a:pt x="20" y="32"/>
                    </a:moveTo>
                    <a:cubicBezTo>
                      <a:pt x="15" y="32"/>
                      <a:pt x="10" y="29"/>
                      <a:pt x="9" y="24"/>
                    </a:cubicBezTo>
                    <a:cubicBezTo>
                      <a:pt x="132" y="24"/>
                      <a:pt x="132" y="24"/>
                      <a:pt x="132" y="24"/>
                    </a:cubicBezTo>
                    <a:cubicBezTo>
                      <a:pt x="134" y="24"/>
                      <a:pt x="136" y="26"/>
                      <a:pt x="136" y="28"/>
                    </a:cubicBezTo>
                    <a:cubicBezTo>
                      <a:pt x="136" y="32"/>
                      <a:pt x="136" y="32"/>
                      <a:pt x="136" y="32"/>
                    </a:cubicBezTo>
                    <a:lnTo>
                      <a:pt x="20" y="32"/>
                    </a:lnTo>
                    <a:close/>
                    <a:moveTo>
                      <a:pt x="120" y="120"/>
                    </a:moveTo>
                    <a:cubicBezTo>
                      <a:pt x="120" y="127"/>
                      <a:pt x="115" y="132"/>
                      <a:pt x="108" y="132"/>
                    </a:cubicBezTo>
                    <a:cubicBezTo>
                      <a:pt x="100" y="132"/>
                      <a:pt x="100" y="132"/>
                      <a:pt x="100" y="132"/>
                    </a:cubicBezTo>
                    <a:cubicBezTo>
                      <a:pt x="96" y="132"/>
                      <a:pt x="92" y="130"/>
                      <a:pt x="90" y="126"/>
                    </a:cubicBezTo>
                    <a:cubicBezTo>
                      <a:pt x="86" y="130"/>
                      <a:pt x="81" y="132"/>
                      <a:pt x="76" y="132"/>
                    </a:cubicBezTo>
                    <a:cubicBezTo>
                      <a:pt x="65" y="132"/>
                      <a:pt x="56" y="123"/>
                      <a:pt x="56" y="112"/>
                    </a:cubicBezTo>
                    <a:cubicBezTo>
                      <a:pt x="56" y="101"/>
                      <a:pt x="65" y="92"/>
                      <a:pt x="76" y="92"/>
                    </a:cubicBezTo>
                    <a:cubicBezTo>
                      <a:pt x="81" y="92"/>
                      <a:pt x="85" y="93"/>
                      <a:pt x="88" y="96"/>
                    </a:cubicBezTo>
                    <a:cubicBezTo>
                      <a:pt x="88" y="94"/>
                      <a:pt x="90" y="92"/>
                      <a:pt x="92" y="92"/>
                    </a:cubicBezTo>
                    <a:cubicBezTo>
                      <a:pt x="94" y="92"/>
                      <a:pt x="96" y="94"/>
                      <a:pt x="96" y="96"/>
                    </a:cubicBezTo>
                    <a:cubicBezTo>
                      <a:pt x="96" y="112"/>
                      <a:pt x="96" y="112"/>
                      <a:pt x="96" y="112"/>
                    </a:cubicBezTo>
                    <a:cubicBezTo>
                      <a:pt x="96" y="120"/>
                      <a:pt x="96" y="120"/>
                      <a:pt x="96" y="120"/>
                    </a:cubicBezTo>
                    <a:cubicBezTo>
                      <a:pt x="96" y="122"/>
                      <a:pt x="98" y="124"/>
                      <a:pt x="100" y="124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10" y="124"/>
                      <a:pt x="112" y="122"/>
                      <a:pt x="112" y="120"/>
                    </a:cubicBezTo>
                    <a:cubicBezTo>
                      <a:pt x="112" y="112"/>
                      <a:pt x="112" y="112"/>
                      <a:pt x="112" y="112"/>
                    </a:cubicBezTo>
                    <a:cubicBezTo>
                      <a:pt x="112" y="94"/>
                      <a:pt x="98" y="80"/>
                      <a:pt x="80" y="80"/>
                    </a:cubicBezTo>
                    <a:cubicBezTo>
                      <a:pt x="62" y="80"/>
                      <a:pt x="48" y="94"/>
                      <a:pt x="48" y="112"/>
                    </a:cubicBezTo>
                    <a:cubicBezTo>
                      <a:pt x="48" y="130"/>
                      <a:pt x="62" y="144"/>
                      <a:pt x="80" y="144"/>
                    </a:cubicBezTo>
                    <a:cubicBezTo>
                      <a:pt x="82" y="144"/>
                      <a:pt x="84" y="146"/>
                      <a:pt x="84" y="148"/>
                    </a:cubicBezTo>
                    <a:cubicBezTo>
                      <a:pt x="84" y="150"/>
                      <a:pt x="82" y="152"/>
                      <a:pt x="80" y="152"/>
                    </a:cubicBezTo>
                    <a:cubicBezTo>
                      <a:pt x="58" y="152"/>
                      <a:pt x="40" y="134"/>
                      <a:pt x="40" y="112"/>
                    </a:cubicBezTo>
                    <a:cubicBezTo>
                      <a:pt x="40" y="90"/>
                      <a:pt x="58" y="72"/>
                      <a:pt x="80" y="72"/>
                    </a:cubicBezTo>
                    <a:cubicBezTo>
                      <a:pt x="102" y="72"/>
                      <a:pt x="120" y="90"/>
                      <a:pt x="120" y="112"/>
                    </a:cubicBezTo>
                    <a:lnTo>
                      <a:pt x="120" y="120"/>
                    </a:lnTo>
                    <a:close/>
                    <a:moveTo>
                      <a:pt x="168" y="164"/>
                    </a:moveTo>
                    <a:cubicBezTo>
                      <a:pt x="168" y="166"/>
                      <a:pt x="166" y="168"/>
                      <a:pt x="164" y="168"/>
                    </a:cubicBezTo>
                    <a:cubicBezTo>
                      <a:pt x="160" y="168"/>
                      <a:pt x="160" y="168"/>
                      <a:pt x="160" y="168"/>
                    </a:cubicBezTo>
                    <a:cubicBezTo>
                      <a:pt x="160" y="136"/>
                      <a:pt x="160" y="136"/>
                      <a:pt x="160" y="136"/>
                    </a:cubicBezTo>
                    <a:cubicBezTo>
                      <a:pt x="164" y="136"/>
                      <a:pt x="164" y="136"/>
                      <a:pt x="164" y="136"/>
                    </a:cubicBezTo>
                    <a:cubicBezTo>
                      <a:pt x="166" y="136"/>
                      <a:pt x="168" y="138"/>
                      <a:pt x="168" y="140"/>
                    </a:cubicBezTo>
                    <a:lnTo>
                      <a:pt x="168" y="1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0" name="Oval 11"/>
              <p:cNvSpPr>
                <a:spLocks noChangeArrowheads="1"/>
              </p:cNvSpPr>
              <p:nvPr/>
            </p:nvSpPr>
            <p:spPr bwMode="auto">
              <a:xfrm>
                <a:off x="6005513" y="3444875"/>
                <a:ext cx="92075" cy="904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3064114" y="3072491"/>
            <a:ext cx="2075779" cy="548558"/>
            <a:chOff x="3594591" y="3876895"/>
            <a:chExt cx="3730843" cy="841341"/>
          </a:xfrm>
        </p:grpSpPr>
        <p:sp>
          <p:nvSpPr>
            <p:cNvPr id="22" name="任意多边形 21"/>
            <p:cNvSpPr/>
            <p:nvPr/>
          </p:nvSpPr>
          <p:spPr>
            <a:xfrm rot="4985234" flipH="1">
              <a:off x="5039342" y="2432144"/>
              <a:ext cx="841341" cy="3730843"/>
            </a:xfrm>
            <a:custGeom>
              <a:avLst/>
              <a:gdLst>
                <a:gd name="connsiteX0" fmla="*/ 224414 w 812057"/>
                <a:gd name="connsiteY0" fmla="*/ 3467683 h 3730843"/>
                <a:gd name="connsiteX1" fmla="*/ 224278 w 812057"/>
                <a:gd name="connsiteY1" fmla="*/ 3440218 h 3730843"/>
                <a:gd name="connsiteX2" fmla="*/ 221508 w 812057"/>
                <a:gd name="connsiteY2" fmla="*/ 3440218 h 3730843"/>
                <a:gd name="connsiteX3" fmla="*/ 365992 w 812057"/>
                <a:gd name="connsiteY3" fmla="*/ 734655 h 3730843"/>
                <a:gd name="connsiteX4" fmla="*/ 0 w 812057"/>
                <a:gd name="connsiteY4" fmla="*/ 773385 h 3730843"/>
                <a:gd name="connsiteX5" fmla="*/ 622239 w 812057"/>
                <a:gd name="connsiteY5" fmla="*/ 0 h 3730843"/>
                <a:gd name="connsiteX6" fmla="*/ 645919 w 812057"/>
                <a:gd name="connsiteY6" fmla="*/ 443433 h 3730843"/>
                <a:gd name="connsiteX7" fmla="*/ 651988 w 812057"/>
                <a:gd name="connsiteY7" fmla="*/ 442791 h 3730843"/>
                <a:gd name="connsiteX8" fmla="*/ 812057 w 812057"/>
                <a:gd name="connsiteY8" fmla="*/ 3440218 h 3730843"/>
                <a:gd name="connsiteX9" fmla="*/ 809489 w 812057"/>
                <a:gd name="connsiteY9" fmla="*/ 3440218 h 3730843"/>
                <a:gd name="connsiteX10" fmla="*/ 809613 w 812057"/>
                <a:gd name="connsiteY10" fmla="*/ 3465356 h 3730843"/>
                <a:gd name="connsiteX11" fmla="*/ 547814 w 812057"/>
                <a:gd name="connsiteY11" fmla="*/ 3729187 h 3730843"/>
                <a:gd name="connsiteX12" fmla="*/ 224414 w 812057"/>
                <a:gd name="connsiteY12" fmla="*/ 3467683 h 3730843"/>
                <a:gd name="connsiteX0" fmla="*/ 224414 w 812057"/>
                <a:gd name="connsiteY0" fmla="*/ 3467683 h 3730843"/>
                <a:gd name="connsiteX1" fmla="*/ 224278 w 812057"/>
                <a:gd name="connsiteY1" fmla="*/ 3440218 h 3730843"/>
                <a:gd name="connsiteX2" fmla="*/ 221508 w 812057"/>
                <a:gd name="connsiteY2" fmla="*/ 3440218 h 3730843"/>
                <a:gd name="connsiteX3" fmla="*/ 365992 w 812057"/>
                <a:gd name="connsiteY3" fmla="*/ 734655 h 3730843"/>
                <a:gd name="connsiteX4" fmla="*/ 0 w 812057"/>
                <a:gd name="connsiteY4" fmla="*/ 773385 h 3730843"/>
                <a:gd name="connsiteX5" fmla="*/ 622239 w 812057"/>
                <a:gd name="connsiteY5" fmla="*/ 0 h 3730843"/>
                <a:gd name="connsiteX6" fmla="*/ 645919 w 812057"/>
                <a:gd name="connsiteY6" fmla="*/ 443433 h 3730843"/>
                <a:gd name="connsiteX7" fmla="*/ 812057 w 812057"/>
                <a:gd name="connsiteY7" fmla="*/ 3440218 h 3730843"/>
                <a:gd name="connsiteX8" fmla="*/ 809489 w 812057"/>
                <a:gd name="connsiteY8" fmla="*/ 3440218 h 3730843"/>
                <a:gd name="connsiteX9" fmla="*/ 809613 w 812057"/>
                <a:gd name="connsiteY9" fmla="*/ 3465356 h 3730843"/>
                <a:gd name="connsiteX10" fmla="*/ 547814 w 812057"/>
                <a:gd name="connsiteY10" fmla="*/ 3729187 h 3730843"/>
                <a:gd name="connsiteX11" fmla="*/ 224414 w 812057"/>
                <a:gd name="connsiteY11" fmla="*/ 3467683 h 3730843"/>
                <a:gd name="connsiteX0" fmla="*/ 224414 w 812057"/>
                <a:gd name="connsiteY0" fmla="*/ 3467683 h 3730843"/>
                <a:gd name="connsiteX1" fmla="*/ 224278 w 812057"/>
                <a:gd name="connsiteY1" fmla="*/ 3440218 h 3730843"/>
                <a:gd name="connsiteX2" fmla="*/ 221508 w 812057"/>
                <a:gd name="connsiteY2" fmla="*/ 3440218 h 3730843"/>
                <a:gd name="connsiteX3" fmla="*/ 365992 w 812057"/>
                <a:gd name="connsiteY3" fmla="*/ 734655 h 3730843"/>
                <a:gd name="connsiteX4" fmla="*/ 0 w 812057"/>
                <a:gd name="connsiteY4" fmla="*/ 773385 h 3730843"/>
                <a:gd name="connsiteX5" fmla="*/ 622239 w 812057"/>
                <a:gd name="connsiteY5" fmla="*/ 0 h 3730843"/>
                <a:gd name="connsiteX6" fmla="*/ 812057 w 812057"/>
                <a:gd name="connsiteY6" fmla="*/ 3440218 h 3730843"/>
                <a:gd name="connsiteX7" fmla="*/ 809489 w 812057"/>
                <a:gd name="connsiteY7" fmla="*/ 3440218 h 3730843"/>
                <a:gd name="connsiteX8" fmla="*/ 809613 w 812057"/>
                <a:gd name="connsiteY8" fmla="*/ 3465356 h 3730843"/>
                <a:gd name="connsiteX9" fmla="*/ 547814 w 812057"/>
                <a:gd name="connsiteY9" fmla="*/ 3729187 h 3730843"/>
                <a:gd name="connsiteX10" fmla="*/ 224414 w 812057"/>
                <a:gd name="connsiteY10" fmla="*/ 3467683 h 3730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12057" h="3730843">
                  <a:moveTo>
                    <a:pt x="224414" y="3467683"/>
                  </a:moveTo>
                  <a:cubicBezTo>
                    <a:pt x="224369" y="3458528"/>
                    <a:pt x="224323" y="3449373"/>
                    <a:pt x="224278" y="3440218"/>
                  </a:cubicBezTo>
                  <a:lnTo>
                    <a:pt x="221508" y="3440218"/>
                  </a:lnTo>
                  <a:lnTo>
                    <a:pt x="365992" y="734655"/>
                  </a:lnTo>
                  <a:lnTo>
                    <a:pt x="0" y="773385"/>
                  </a:lnTo>
                  <a:lnTo>
                    <a:pt x="622239" y="0"/>
                  </a:lnTo>
                  <a:lnTo>
                    <a:pt x="812057" y="3440218"/>
                  </a:lnTo>
                  <a:lnTo>
                    <a:pt x="809489" y="3440218"/>
                  </a:lnTo>
                  <a:cubicBezTo>
                    <a:pt x="809530" y="3448597"/>
                    <a:pt x="809572" y="3456977"/>
                    <a:pt x="809613" y="3465356"/>
                  </a:cubicBezTo>
                  <a:cubicBezTo>
                    <a:pt x="796446" y="3601507"/>
                    <a:pt x="689141" y="3714232"/>
                    <a:pt x="547814" y="3729187"/>
                  </a:cubicBezTo>
                  <a:cubicBezTo>
                    <a:pt x="386296" y="3746279"/>
                    <a:pt x="241506" y="3629200"/>
                    <a:pt x="224414" y="34676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3764150" y="4167244"/>
              <a:ext cx="363948" cy="365610"/>
              <a:chOff x="4106064" y="1488444"/>
              <a:chExt cx="629838" cy="632714"/>
            </a:xfrm>
          </p:grpSpPr>
          <p:sp>
            <p:nvSpPr>
              <p:cNvPr id="24" name="Freeform 5"/>
              <p:cNvSpPr>
                <a:spLocks/>
              </p:cNvSpPr>
              <p:nvPr/>
            </p:nvSpPr>
            <p:spPr bwMode="auto">
              <a:xfrm>
                <a:off x="4106064" y="1571883"/>
                <a:ext cx="547688" cy="549275"/>
              </a:xfrm>
              <a:custGeom>
                <a:avLst/>
                <a:gdLst>
                  <a:gd name="T0" fmla="*/ 144 w 144"/>
                  <a:gd name="T1" fmla="*/ 72 h 144"/>
                  <a:gd name="T2" fmla="*/ 72 w 144"/>
                  <a:gd name="T3" fmla="*/ 144 h 144"/>
                  <a:gd name="T4" fmla="*/ 0 w 144"/>
                  <a:gd name="T5" fmla="*/ 72 h 144"/>
                  <a:gd name="T6" fmla="*/ 72 w 144"/>
                  <a:gd name="T7" fmla="*/ 0 h 144"/>
                  <a:gd name="T8" fmla="*/ 72 w 144"/>
                  <a:gd name="T9" fmla="*/ 72 h 144"/>
                  <a:gd name="T10" fmla="*/ 144 w 144"/>
                  <a:gd name="T11" fmla="*/ 72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4" h="144">
                    <a:moveTo>
                      <a:pt x="144" y="72"/>
                    </a:moveTo>
                    <a:cubicBezTo>
                      <a:pt x="144" y="112"/>
                      <a:pt x="112" y="144"/>
                      <a:pt x="72" y="144"/>
                    </a:cubicBezTo>
                    <a:cubicBezTo>
                      <a:pt x="32" y="144"/>
                      <a:pt x="0" y="112"/>
                      <a:pt x="0" y="72"/>
                    </a:cubicBezTo>
                    <a:cubicBezTo>
                      <a:pt x="0" y="32"/>
                      <a:pt x="32" y="0"/>
                      <a:pt x="72" y="0"/>
                    </a:cubicBezTo>
                    <a:cubicBezTo>
                      <a:pt x="72" y="72"/>
                      <a:pt x="72" y="72"/>
                      <a:pt x="72" y="72"/>
                    </a:cubicBezTo>
                    <a:lnTo>
                      <a:pt x="144" y="72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" name="Freeform 6"/>
              <p:cNvSpPr>
                <a:spLocks/>
              </p:cNvSpPr>
              <p:nvPr/>
            </p:nvSpPr>
            <p:spPr bwMode="auto">
              <a:xfrm>
                <a:off x="4439439" y="1488444"/>
                <a:ext cx="296463" cy="297751"/>
              </a:xfrm>
              <a:custGeom>
                <a:avLst/>
                <a:gdLst>
                  <a:gd name="T0" fmla="*/ 96 w 96"/>
                  <a:gd name="T1" fmla="*/ 96 h 96"/>
                  <a:gd name="T2" fmla="*/ 0 w 96"/>
                  <a:gd name="T3" fmla="*/ 0 h 96"/>
                  <a:gd name="T4" fmla="*/ 0 w 96"/>
                  <a:gd name="T5" fmla="*/ 96 h 96"/>
                  <a:gd name="T6" fmla="*/ 96 w 96"/>
                  <a:gd name="T7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96">
                    <a:moveTo>
                      <a:pt x="96" y="96"/>
                    </a:moveTo>
                    <a:cubicBezTo>
                      <a:pt x="96" y="43"/>
                      <a:pt x="53" y="0"/>
                      <a:pt x="0" y="0"/>
                    </a:cubicBezTo>
                    <a:cubicBezTo>
                      <a:pt x="0" y="96"/>
                      <a:pt x="0" y="96"/>
                      <a:pt x="0" y="96"/>
                    </a:cubicBezTo>
                    <a:lnTo>
                      <a:pt x="96" y="96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>
            <a:off x="3061237" y="2133599"/>
            <a:ext cx="2075778" cy="529465"/>
            <a:chOff x="3591714" y="2730260"/>
            <a:chExt cx="3730843" cy="812057"/>
          </a:xfrm>
        </p:grpSpPr>
        <p:sp>
          <p:nvSpPr>
            <p:cNvPr id="27" name="任意多边形 26"/>
            <p:cNvSpPr/>
            <p:nvPr/>
          </p:nvSpPr>
          <p:spPr>
            <a:xfrm rot="5793973">
              <a:off x="5051107" y="1270867"/>
              <a:ext cx="812057" cy="3730843"/>
            </a:xfrm>
            <a:custGeom>
              <a:avLst/>
              <a:gdLst>
                <a:gd name="connsiteX0" fmla="*/ 224414 w 812057"/>
                <a:gd name="connsiteY0" fmla="*/ 3467683 h 3730843"/>
                <a:gd name="connsiteX1" fmla="*/ 224278 w 812057"/>
                <a:gd name="connsiteY1" fmla="*/ 3440218 h 3730843"/>
                <a:gd name="connsiteX2" fmla="*/ 221508 w 812057"/>
                <a:gd name="connsiteY2" fmla="*/ 3440218 h 3730843"/>
                <a:gd name="connsiteX3" fmla="*/ 365992 w 812057"/>
                <a:gd name="connsiteY3" fmla="*/ 734655 h 3730843"/>
                <a:gd name="connsiteX4" fmla="*/ 0 w 812057"/>
                <a:gd name="connsiteY4" fmla="*/ 773385 h 3730843"/>
                <a:gd name="connsiteX5" fmla="*/ 622239 w 812057"/>
                <a:gd name="connsiteY5" fmla="*/ 0 h 3730843"/>
                <a:gd name="connsiteX6" fmla="*/ 645919 w 812057"/>
                <a:gd name="connsiteY6" fmla="*/ 443433 h 3730843"/>
                <a:gd name="connsiteX7" fmla="*/ 651988 w 812057"/>
                <a:gd name="connsiteY7" fmla="*/ 442791 h 3730843"/>
                <a:gd name="connsiteX8" fmla="*/ 812057 w 812057"/>
                <a:gd name="connsiteY8" fmla="*/ 3440218 h 3730843"/>
                <a:gd name="connsiteX9" fmla="*/ 809489 w 812057"/>
                <a:gd name="connsiteY9" fmla="*/ 3440218 h 3730843"/>
                <a:gd name="connsiteX10" fmla="*/ 809613 w 812057"/>
                <a:gd name="connsiteY10" fmla="*/ 3465356 h 3730843"/>
                <a:gd name="connsiteX11" fmla="*/ 547814 w 812057"/>
                <a:gd name="connsiteY11" fmla="*/ 3729187 h 3730843"/>
                <a:gd name="connsiteX12" fmla="*/ 224414 w 812057"/>
                <a:gd name="connsiteY12" fmla="*/ 3467683 h 3730843"/>
                <a:gd name="connsiteX0" fmla="*/ 224414 w 812057"/>
                <a:gd name="connsiteY0" fmla="*/ 3467683 h 3730843"/>
                <a:gd name="connsiteX1" fmla="*/ 224278 w 812057"/>
                <a:gd name="connsiteY1" fmla="*/ 3440218 h 3730843"/>
                <a:gd name="connsiteX2" fmla="*/ 221508 w 812057"/>
                <a:gd name="connsiteY2" fmla="*/ 3440218 h 3730843"/>
                <a:gd name="connsiteX3" fmla="*/ 365992 w 812057"/>
                <a:gd name="connsiteY3" fmla="*/ 734655 h 3730843"/>
                <a:gd name="connsiteX4" fmla="*/ 0 w 812057"/>
                <a:gd name="connsiteY4" fmla="*/ 773385 h 3730843"/>
                <a:gd name="connsiteX5" fmla="*/ 622239 w 812057"/>
                <a:gd name="connsiteY5" fmla="*/ 0 h 3730843"/>
                <a:gd name="connsiteX6" fmla="*/ 645919 w 812057"/>
                <a:gd name="connsiteY6" fmla="*/ 443433 h 3730843"/>
                <a:gd name="connsiteX7" fmla="*/ 812057 w 812057"/>
                <a:gd name="connsiteY7" fmla="*/ 3440218 h 3730843"/>
                <a:gd name="connsiteX8" fmla="*/ 809489 w 812057"/>
                <a:gd name="connsiteY8" fmla="*/ 3440218 h 3730843"/>
                <a:gd name="connsiteX9" fmla="*/ 809613 w 812057"/>
                <a:gd name="connsiteY9" fmla="*/ 3465356 h 3730843"/>
                <a:gd name="connsiteX10" fmla="*/ 547814 w 812057"/>
                <a:gd name="connsiteY10" fmla="*/ 3729187 h 3730843"/>
                <a:gd name="connsiteX11" fmla="*/ 224414 w 812057"/>
                <a:gd name="connsiteY11" fmla="*/ 3467683 h 3730843"/>
                <a:gd name="connsiteX0" fmla="*/ 224414 w 812057"/>
                <a:gd name="connsiteY0" fmla="*/ 3467683 h 3730843"/>
                <a:gd name="connsiteX1" fmla="*/ 224278 w 812057"/>
                <a:gd name="connsiteY1" fmla="*/ 3440218 h 3730843"/>
                <a:gd name="connsiteX2" fmla="*/ 221508 w 812057"/>
                <a:gd name="connsiteY2" fmla="*/ 3440218 h 3730843"/>
                <a:gd name="connsiteX3" fmla="*/ 365992 w 812057"/>
                <a:gd name="connsiteY3" fmla="*/ 734655 h 3730843"/>
                <a:gd name="connsiteX4" fmla="*/ 0 w 812057"/>
                <a:gd name="connsiteY4" fmla="*/ 773385 h 3730843"/>
                <a:gd name="connsiteX5" fmla="*/ 622239 w 812057"/>
                <a:gd name="connsiteY5" fmla="*/ 0 h 3730843"/>
                <a:gd name="connsiteX6" fmla="*/ 812057 w 812057"/>
                <a:gd name="connsiteY6" fmla="*/ 3440218 h 3730843"/>
                <a:gd name="connsiteX7" fmla="*/ 809489 w 812057"/>
                <a:gd name="connsiteY7" fmla="*/ 3440218 h 3730843"/>
                <a:gd name="connsiteX8" fmla="*/ 809613 w 812057"/>
                <a:gd name="connsiteY8" fmla="*/ 3465356 h 3730843"/>
                <a:gd name="connsiteX9" fmla="*/ 547814 w 812057"/>
                <a:gd name="connsiteY9" fmla="*/ 3729187 h 3730843"/>
                <a:gd name="connsiteX10" fmla="*/ 224414 w 812057"/>
                <a:gd name="connsiteY10" fmla="*/ 3467683 h 3730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12057" h="3730843">
                  <a:moveTo>
                    <a:pt x="224414" y="3467683"/>
                  </a:moveTo>
                  <a:cubicBezTo>
                    <a:pt x="224369" y="3458528"/>
                    <a:pt x="224323" y="3449373"/>
                    <a:pt x="224278" y="3440218"/>
                  </a:cubicBezTo>
                  <a:lnTo>
                    <a:pt x="221508" y="3440218"/>
                  </a:lnTo>
                  <a:lnTo>
                    <a:pt x="365992" y="734655"/>
                  </a:lnTo>
                  <a:lnTo>
                    <a:pt x="0" y="773385"/>
                  </a:lnTo>
                  <a:lnTo>
                    <a:pt x="622239" y="0"/>
                  </a:lnTo>
                  <a:lnTo>
                    <a:pt x="812057" y="3440218"/>
                  </a:lnTo>
                  <a:lnTo>
                    <a:pt x="809489" y="3440218"/>
                  </a:lnTo>
                  <a:cubicBezTo>
                    <a:pt x="809530" y="3448597"/>
                    <a:pt x="809572" y="3456977"/>
                    <a:pt x="809613" y="3465356"/>
                  </a:cubicBezTo>
                  <a:cubicBezTo>
                    <a:pt x="796446" y="3601507"/>
                    <a:pt x="689141" y="3714232"/>
                    <a:pt x="547814" y="3729187"/>
                  </a:cubicBezTo>
                  <a:cubicBezTo>
                    <a:pt x="386296" y="3746279"/>
                    <a:pt x="241506" y="3629200"/>
                    <a:pt x="224414" y="34676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3725996" y="2909896"/>
              <a:ext cx="360319" cy="316537"/>
              <a:chOff x="5940425" y="1247775"/>
              <a:chExt cx="735013" cy="555625"/>
            </a:xfrm>
          </p:grpSpPr>
          <p:sp>
            <p:nvSpPr>
              <p:cNvPr id="29" name="AutoShape 13"/>
              <p:cNvSpPr>
                <a:spLocks noChangeAspect="1" noChangeArrowheads="1" noTextEdit="1"/>
              </p:cNvSpPr>
              <p:nvPr/>
            </p:nvSpPr>
            <p:spPr bwMode="auto">
              <a:xfrm>
                <a:off x="5943600" y="1247775"/>
                <a:ext cx="731838" cy="552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0" name="Freeform 15"/>
              <p:cNvSpPr>
                <a:spLocks noEditPoints="1"/>
              </p:cNvSpPr>
              <p:nvPr/>
            </p:nvSpPr>
            <p:spPr bwMode="auto">
              <a:xfrm>
                <a:off x="5940425" y="1250950"/>
                <a:ext cx="731838" cy="552450"/>
              </a:xfrm>
              <a:custGeom>
                <a:avLst/>
                <a:gdLst>
                  <a:gd name="T0" fmla="*/ 180 w 192"/>
                  <a:gd name="T1" fmla="*/ 0 h 144"/>
                  <a:gd name="T2" fmla="*/ 12 w 192"/>
                  <a:gd name="T3" fmla="*/ 0 h 144"/>
                  <a:gd name="T4" fmla="*/ 0 w 192"/>
                  <a:gd name="T5" fmla="*/ 12 h 144"/>
                  <a:gd name="T6" fmla="*/ 0 w 192"/>
                  <a:gd name="T7" fmla="*/ 116 h 144"/>
                  <a:gd name="T8" fmla="*/ 13 w 192"/>
                  <a:gd name="T9" fmla="*/ 128 h 144"/>
                  <a:gd name="T10" fmla="*/ 78 w 192"/>
                  <a:gd name="T11" fmla="*/ 128 h 144"/>
                  <a:gd name="T12" fmla="*/ 72 w 192"/>
                  <a:gd name="T13" fmla="*/ 138 h 144"/>
                  <a:gd name="T14" fmla="*/ 74 w 192"/>
                  <a:gd name="T15" fmla="*/ 144 h 144"/>
                  <a:gd name="T16" fmla="*/ 76 w 192"/>
                  <a:gd name="T17" fmla="*/ 144 h 144"/>
                  <a:gd name="T18" fmla="*/ 80 w 192"/>
                  <a:gd name="T19" fmla="*/ 142 h 144"/>
                  <a:gd name="T20" fmla="*/ 86 w 192"/>
                  <a:gd name="T21" fmla="*/ 128 h 144"/>
                  <a:gd name="T22" fmla="*/ 106 w 192"/>
                  <a:gd name="T23" fmla="*/ 128 h 144"/>
                  <a:gd name="T24" fmla="*/ 112 w 192"/>
                  <a:gd name="T25" fmla="*/ 142 h 144"/>
                  <a:gd name="T26" fmla="*/ 116 w 192"/>
                  <a:gd name="T27" fmla="*/ 144 h 144"/>
                  <a:gd name="T28" fmla="*/ 118 w 192"/>
                  <a:gd name="T29" fmla="*/ 144 h 144"/>
                  <a:gd name="T30" fmla="*/ 120 w 192"/>
                  <a:gd name="T31" fmla="*/ 138 h 144"/>
                  <a:gd name="T32" fmla="*/ 114 w 192"/>
                  <a:gd name="T33" fmla="*/ 128 h 144"/>
                  <a:gd name="T34" fmla="*/ 181 w 192"/>
                  <a:gd name="T35" fmla="*/ 128 h 144"/>
                  <a:gd name="T36" fmla="*/ 192 w 192"/>
                  <a:gd name="T37" fmla="*/ 116 h 144"/>
                  <a:gd name="T38" fmla="*/ 192 w 192"/>
                  <a:gd name="T39" fmla="*/ 12 h 144"/>
                  <a:gd name="T40" fmla="*/ 180 w 192"/>
                  <a:gd name="T41" fmla="*/ 0 h 144"/>
                  <a:gd name="T42" fmla="*/ 176 w 192"/>
                  <a:gd name="T43" fmla="*/ 108 h 144"/>
                  <a:gd name="T44" fmla="*/ 172 w 192"/>
                  <a:gd name="T45" fmla="*/ 112 h 144"/>
                  <a:gd name="T46" fmla="*/ 20 w 192"/>
                  <a:gd name="T47" fmla="*/ 112 h 144"/>
                  <a:gd name="T48" fmla="*/ 16 w 192"/>
                  <a:gd name="T49" fmla="*/ 108 h 144"/>
                  <a:gd name="T50" fmla="*/ 16 w 192"/>
                  <a:gd name="T51" fmla="*/ 20 h 144"/>
                  <a:gd name="T52" fmla="*/ 20 w 192"/>
                  <a:gd name="T53" fmla="*/ 16 h 144"/>
                  <a:gd name="T54" fmla="*/ 172 w 192"/>
                  <a:gd name="T55" fmla="*/ 16 h 144"/>
                  <a:gd name="T56" fmla="*/ 176 w 192"/>
                  <a:gd name="T57" fmla="*/ 20 h 144"/>
                  <a:gd name="T58" fmla="*/ 176 w 192"/>
                  <a:gd name="T59" fmla="*/ 108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2" h="144">
                    <a:moveTo>
                      <a:pt x="180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3"/>
                      <a:pt x="6" y="128"/>
                      <a:pt x="13" y="128"/>
                    </a:cubicBezTo>
                    <a:cubicBezTo>
                      <a:pt x="78" y="128"/>
                      <a:pt x="78" y="128"/>
                      <a:pt x="78" y="128"/>
                    </a:cubicBezTo>
                    <a:cubicBezTo>
                      <a:pt x="72" y="138"/>
                      <a:pt x="72" y="138"/>
                      <a:pt x="72" y="138"/>
                    </a:cubicBezTo>
                    <a:cubicBezTo>
                      <a:pt x="71" y="140"/>
                      <a:pt x="72" y="143"/>
                      <a:pt x="74" y="144"/>
                    </a:cubicBezTo>
                    <a:cubicBezTo>
                      <a:pt x="75" y="144"/>
                      <a:pt x="75" y="144"/>
                      <a:pt x="76" y="144"/>
                    </a:cubicBezTo>
                    <a:cubicBezTo>
                      <a:pt x="77" y="144"/>
                      <a:pt x="79" y="143"/>
                      <a:pt x="80" y="142"/>
                    </a:cubicBezTo>
                    <a:cubicBezTo>
                      <a:pt x="86" y="128"/>
                      <a:pt x="86" y="128"/>
                      <a:pt x="86" y="128"/>
                    </a:cubicBezTo>
                    <a:cubicBezTo>
                      <a:pt x="106" y="128"/>
                      <a:pt x="106" y="128"/>
                      <a:pt x="106" y="128"/>
                    </a:cubicBezTo>
                    <a:cubicBezTo>
                      <a:pt x="112" y="142"/>
                      <a:pt x="112" y="142"/>
                      <a:pt x="112" y="142"/>
                    </a:cubicBezTo>
                    <a:cubicBezTo>
                      <a:pt x="113" y="143"/>
                      <a:pt x="115" y="144"/>
                      <a:pt x="116" y="144"/>
                    </a:cubicBezTo>
                    <a:cubicBezTo>
                      <a:pt x="117" y="144"/>
                      <a:pt x="117" y="144"/>
                      <a:pt x="118" y="144"/>
                    </a:cubicBezTo>
                    <a:cubicBezTo>
                      <a:pt x="120" y="143"/>
                      <a:pt x="121" y="140"/>
                      <a:pt x="120" y="138"/>
                    </a:cubicBezTo>
                    <a:cubicBezTo>
                      <a:pt x="114" y="128"/>
                      <a:pt x="114" y="128"/>
                      <a:pt x="114" y="128"/>
                    </a:cubicBezTo>
                    <a:cubicBezTo>
                      <a:pt x="181" y="128"/>
                      <a:pt x="181" y="128"/>
                      <a:pt x="181" y="128"/>
                    </a:cubicBezTo>
                    <a:cubicBezTo>
                      <a:pt x="187" y="128"/>
                      <a:pt x="192" y="122"/>
                      <a:pt x="192" y="116"/>
                    </a:cubicBezTo>
                    <a:cubicBezTo>
                      <a:pt x="192" y="12"/>
                      <a:pt x="192" y="12"/>
                      <a:pt x="192" y="12"/>
                    </a:cubicBezTo>
                    <a:cubicBezTo>
                      <a:pt x="192" y="5"/>
                      <a:pt x="187" y="0"/>
                      <a:pt x="180" y="0"/>
                    </a:cubicBezTo>
                    <a:close/>
                    <a:moveTo>
                      <a:pt x="176" y="108"/>
                    </a:moveTo>
                    <a:cubicBezTo>
                      <a:pt x="176" y="110"/>
                      <a:pt x="174" y="112"/>
                      <a:pt x="172" y="112"/>
                    </a:cubicBezTo>
                    <a:cubicBezTo>
                      <a:pt x="20" y="112"/>
                      <a:pt x="20" y="112"/>
                      <a:pt x="20" y="112"/>
                    </a:cubicBezTo>
                    <a:cubicBezTo>
                      <a:pt x="18" y="112"/>
                      <a:pt x="16" y="110"/>
                      <a:pt x="16" y="108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8"/>
                      <a:pt x="18" y="16"/>
                      <a:pt x="20" y="16"/>
                    </a:cubicBezTo>
                    <a:cubicBezTo>
                      <a:pt x="172" y="16"/>
                      <a:pt x="172" y="16"/>
                      <a:pt x="172" y="16"/>
                    </a:cubicBezTo>
                    <a:cubicBezTo>
                      <a:pt x="174" y="16"/>
                      <a:pt x="176" y="18"/>
                      <a:pt x="176" y="20"/>
                    </a:cubicBezTo>
                    <a:lnTo>
                      <a:pt x="176" y="10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44" name="TextBox 37"/>
          <p:cNvSpPr txBox="1"/>
          <p:nvPr/>
        </p:nvSpPr>
        <p:spPr>
          <a:xfrm>
            <a:off x="899444" y="1364693"/>
            <a:ext cx="1875362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b="1" dirty="0">
                <a:latin typeface="+mn-ea"/>
                <a:cs typeface="+mn-ea"/>
              </a:rPr>
              <a:t>总体描述</a:t>
            </a:r>
            <a:endParaRPr lang="en-US" altLang="zh-CN" sz="1200" b="1" dirty="0">
              <a:latin typeface="+mn-ea"/>
              <a:cs typeface="+mn-ea"/>
            </a:endParaRPr>
          </a:p>
          <a:p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变量数    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	14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观察数    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	506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缺失值       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0.0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内存总大小        </a:t>
            </a:r>
            <a:r>
              <a:rPr lang="en-US" altLang="zh-CN" sz="11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55.5KB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平均记录大小     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112.3B</a:t>
            </a:r>
          </a:p>
        </p:txBody>
      </p:sp>
      <p:sp>
        <p:nvSpPr>
          <p:cNvPr id="46" name="TextBox 6">
            <a:extLst>
              <a:ext uri="{FF2B5EF4-FFF2-40B4-BE49-F238E27FC236}">
                <a16:creationId xmlns:a16="http://schemas.microsoft.com/office/drawing/2014/main" id="{1CA869E4-2DE2-4D53-85B2-B86746940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0949" y="283527"/>
            <a:ext cx="20510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数据理解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  <a:cs typeface="+mn-ea"/>
            </a:endParaRPr>
          </a:p>
        </p:txBody>
      </p:sp>
      <p:sp>
        <p:nvSpPr>
          <p:cNvPr id="49" name="TextBox 6">
            <a:extLst>
              <a:ext uri="{FF2B5EF4-FFF2-40B4-BE49-F238E27FC236}">
                <a16:creationId xmlns:a16="http://schemas.microsoft.com/office/drawing/2014/main" id="{D88362CA-1858-472F-9EB3-38985326F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211" y="601543"/>
            <a:ext cx="1315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+mn-ea"/>
              </a:rPr>
              <a:t>data understanding</a:t>
            </a:r>
            <a:endParaRPr kumimoji="0" lang="zh-CN" sz="11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Narrow" panose="020B0606020202030204" pitchFamily="34" charset="0"/>
              <a:cs typeface="+mn-ea"/>
            </a:endParaRPr>
          </a:p>
        </p:txBody>
      </p:sp>
      <p:graphicFrame>
        <p:nvGraphicFramePr>
          <p:cNvPr id="52" name="表格 51">
            <a:extLst>
              <a:ext uri="{FF2B5EF4-FFF2-40B4-BE49-F238E27FC236}">
                <a16:creationId xmlns:a16="http://schemas.microsoft.com/office/drawing/2014/main" id="{5F6754C7-47E9-47BD-9E22-23360128C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826684"/>
              </p:ext>
            </p:extLst>
          </p:nvPr>
        </p:nvGraphicFramePr>
        <p:xfrm>
          <a:off x="5169199" y="1073426"/>
          <a:ext cx="3798985" cy="3672514"/>
        </p:xfrm>
        <a:graphic>
          <a:graphicData uri="http://schemas.openxmlformats.org/drawingml/2006/table">
            <a:tbl>
              <a:tblPr/>
              <a:tblGrid>
                <a:gridCol w="276183">
                  <a:extLst>
                    <a:ext uri="{9D8B030D-6E8A-4147-A177-3AD203B41FA5}">
                      <a16:colId xmlns:a16="http://schemas.microsoft.com/office/drawing/2014/main" val="670995737"/>
                    </a:ext>
                  </a:extLst>
                </a:gridCol>
                <a:gridCol w="618705">
                  <a:extLst>
                    <a:ext uri="{9D8B030D-6E8A-4147-A177-3AD203B41FA5}">
                      <a16:colId xmlns:a16="http://schemas.microsoft.com/office/drawing/2014/main" val="3484799959"/>
                    </a:ext>
                  </a:extLst>
                </a:gridCol>
                <a:gridCol w="554700">
                  <a:extLst>
                    <a:ext uri="{9D8B030D-6E8A-4147-A177-3AD203B41FA5}">
                      <a16:colId xmlns:a16="http://schemas.microsoft.com/office/drawing/2014/main" val="1261790714"/>
                    </a:ext>
                  </a:extLst>
                </a:gridCol>
                <a:gridCol w="2349397">
                  <a:extLst>
                    <a:ext uri="{9D8B030D-6E8A-4147-A177-3AD203B41FA5}">
                      <a16:colId xmlns:a16="http://schemas.microsoft.com/office/drawing/2014/main" val="3550611828"/>
                    </a:ext>
                  </a:extLst>
                </a:gridCol>
              </a:tblGrid>
              <a:tr h="205695"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>
                          <a:effectLst/>
                        </a:rPr>
                        <a:t>No</a:t>
                      </a:r>
                    </a:p>
                  </a:txBody>
                  <a:tcPr marL="23386" marR="23386" marT="35079" marB="35079" anchor="ctr">
                    <a:lnL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1" dirty="0">
                          <a:effectLst/>
                        </a:rPr>
                        <a:t>属性</a:t>
                      </a:r>
                    </a:p>
                  </a:txBody>
                  <a:tcPr marL="23386" marR="23386" marT="35079" marB="35079" anchor="ctr">
                    <a:lnL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1">
                          <a:effectLst/>
                        </a:rPr>
                        <a:t>数据类型</a:t>
                      </a:r>
                    </a:p>
                  </a:txBody>
                  <a:tcPr marL="23386" marR="23386" marT="35079" marB="35079" anchor="ctr">
                    <a:lnL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1" dirty="0">
                          <a:effectLst/>
                        </a:rPr>
                        <a:t>字段描述</a:t>
                      </a:r>
                    </a:p>
                  </a:txBody>
                  <a:tcPr marL="23386" marR="23386" marT="35079" marB="35079" anchor="ctr">
                    <a:lnL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544653"/>
                  </a:ext>
                </a:extLst>
              </a:tr>
              <a:tr h="205695"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effectLst/>
                        </a:rPr>
                        <a:t>1</a:t>
                      </a:r>
                    </a:p>
                  </a:txBody>
                  <a:tcPr marL="23386" marR="23386" marT="35079" marB="35079" anchor="ctr">
                    <a:lnL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CRIM</a:t>
                      </a:r>
                    </a:p>
                  </a:txBody>
                  <a:tcPr marL="23386" marR="23386" marT="35079" marB="35079" anchor="ctr">
                    <a:lnL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Float</a:t>
                      </a:r>
                    </a:p>
                  </a:txBody>
                  <a:tcPr marL="23386" marR="23386" marT="35079" marB="35079" anchor="ctr">
                    <a:lnL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城镇人均犯罪率</a:t>
                      </a:r>
                    </a:p>
                  </a:txBody>
                  <a:tcPr marL="23386" marR="23386" marT="35079" marB="35079" anchor="ctr">
                    <a:lnL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079917"/>
                  </a:ext>
                </a:extLst>
              </a:tr>
              <a:tr h="226226"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effectLst/>
                        </a:rPr>
                        <a:t>2</a:t>
                      </a:r>
                    </a:p>
                  </a:txBody>
                  <a:tcPr marL="23386" marR="23386" marT="35079" marB="35079" anchor="ctr">
                    <a:lnL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ZN</a:t>
                      </a:r>
                    </a:p>
                  </a:txBody>
                  <a:tcPr marL="23386" marR="23386" marT="35079" marB="35079" anchor="ctr">
                    <a:lnL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Float</a:t>
                      </a:r>
                    </a:p>
                  </a:txBody>
                  <a:tcPr marL="23386" marR="23386" marT="35079" marB="35079" anchor="ctr">
                    <a:lnL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占地面积超过</a:t>
                      </a:r>
                      <a:r>
                        <a:rPr lang="en-US" altLang="zh-CN" sz="900">
                          <a:effectLst/>
                        </a:rPr>
                        <a:t>2.5</a:t>
                      </a:r>
                      <a:r>
                        <a:rPr lang="zh-CN" altLang="en-US" sz="900">
                          <a:effectLst/>
                        </a:rPr>
                        <a:t>万平方英尺的住宅用地比例</a:t>
                      </a:r>
                    </a:p>
                  </a:txBody>
                  <a:tcPr marL="23386" marR="23386" marT="35079" marB="35079" anchor="ctr">
                    <a:lnL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673756"/>
                  </a:ext>
                </a:extLst>
              </a:tr>
              <a:tr h="226226"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effectLst/>
                        </a:rPr>
                        <a:t>3</a:t>
                      </a:r>
                    </a:p>
                  </a:txBody>
                  <a:tcPr marL="23386" marR="23386" marT="35079" marB="35079" anchor="ctr">
                    <a:lnL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INDUS</a:t>
                      </a:r>
                    </a:p>
                  </a:txBody>
                  <a:tcPr marL="23386" marR="23386" marT="35079" marB="35079" anchor="ctr">
                    <a:lnL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Float</a:t>
                      </a:r>
                    </a:p>
                  </a:txBody>
                  <a:tcPr marL="23386" marR="23386" marT="35079" marB="35079" anchor="ctr">
                    <a:lnL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>
                          <a:effectLst/>
                        </a:rPr>
                        <a:t>城镇非零售业务地区的比例</a:t>
                      </a:r>
                    </a:p>
                  </a:txBody>
                  <a:tcPr marL="23386" marR="23386" marT="35079" marB="35079" anchor="ctr">
                    <a:lnL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952292"/>
                  </a:ext>
                </a:extLst>
              </a:tr>
              <a:tr h="341782">
                <a:tc>
                  <a:txBody>
                    <a:bodyPr/>
                    <a:lstStyle/>
                    <a:p>
                      <a:r>
                        <a:rPr lang="en-US" altLang="zh-CN" sz="900">
                          <a:effectLst/>
                        </a:rPr>
                        <a:t>4</a:t>
                      </a:r>
                    </a:p>
                  </a:txBody>
                  <a:tcPr marL="23386" marR="23386" marT="35079" marB="35079" anchor="ctr">
                    <a:lnL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CHAS</a:t>
                      </a:r>
                    </a:p>
                  </a:txBody>
                  <a:tcPr marL="23386" marR="23386" marT="35079" marB="35079" anchor="ctr">
                    <a:lnL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Integer</a:t>
                      </a:r>
                    </a:p>
                  </a:txBody>
                  <a:tcPr marL="23386" marR="23386" marT="35079" marB="35079" anchor="ctr">
                    <a:lnL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>
                          <a:effectLst/>
                        </a:rPr>
                        <a:t>查尔斯河虚拟变量 </a:t>
                      </a:r>
                      <a:r>
                        <a:rPr lang="en-US" altLang="zh-CN" sz="900" dirty="0">
                          <a:effectLst/>
                        </a:rPr>
                        <a:t>(= 1 </a:t>
                      </a:r>
                      <a:r>
                        <a:rPr lang="zh-CN" altLang="en-US" sz="900" dirty="0">
                          <a:effectLst/>
                        </a:rPr>
                        <a:t>如果土地在河边；否则是</a:t>
                      </a:r>
                      <a:r>
                        <a:rPr lang="en-US" altLang="zh-CN" sz="900" dirty="0">
                          <a:effectLst/>
                        </a:rPr>
                        <a:t>0)</a:t>
                      </a:r>
                    </a:p>
                  </a:txBody>
                  <a:tcPr marL="23386" marR="23386" marT="35079" marB="35079" anchor="ctr">
                    <a:lnL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345549"/>
                  </a:ext>
                </a:extLst>
              </a:tr>
              <a:tr h="226226">
                <a:tc>
                  <a:txBody>
                    <a:bodyPr/>
                    <a:lstStyle/>
                    <a:p>
                      <a:r>
                        <a:rPr lang="en-US" altLang="zh-CN" sz="900">
                          <a:effectLst/>
                        </a:rPr>
                        <a:t>5</a:t>
                      </a:r>
                    </a:p>
                  </a:txBody>
                  <a:tcPr marL="23386" marR="23386" marT="35079" marB="35079" anchor="ctr">
                    <a:lnL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NOX</a:t>
                      </a:r>
                    </a:p>
                  </a:txBody>
                  <a:tcPr marL="23386" marR="23386" marT="35079" marB="35079" anchor="ctr">
                    <a:lnL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Float</a:t>
                      </a:r>
                    </a:p>
                  </a:txBody>
                  <a:tcPr marL="23386" marR="23386" marT="35079" marB="35079" anchor="ctr">
                    <a:lnL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>
                          <a:effectLst/>
                        </a:rPr>
                        <a:t>一氧化氮浓度（每</a:t>
                      </a:r>
                      <a:r>
                        <a:rPr lang="en-US" altLang="zh-CN" sz="900" dirty="0">
                          <a:effectLst/>
                        </a:rPr>
                        <a:t>1000</a:t>
                      </a:r>
                      <a:r>
                        <a:rPr lang="zh-CN" altLang="en-US" sz="900" dirty="0">
                          <a:effectLst/>
                        </a:rPr>
                        <a:t>万份）</a:t>
                      </a:r>
                    </a:p>
                  </a:txBody>
                  <a:tcPr marL="23386" marR="23386" marT="35079" marB="35079" anchor="ctr">
                    <a:lnL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826351"/>
                  </a:ext>
                </a:extLst>
              </a:tr>
              <a:tr h="205695">
                <a:tc>
                  <a:txBody>
                    <a:bodyPr/>
                    <a:lstStyle/>
                    <a:p>
                      <a:r>
                        <a:rPr lang="en-US" altLang="zh-CN" sz="900">
                          <a:effectLst/>
                        </a:rPr>
                        <a:t>6</a:t>
                      </a:r>
                    </a:p>
                  </a:txBody>
                  <a:tcPr marL="23386" marR="23386" marT="35079" marB="35079" anchor="ctr">
                    <a:lnL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RM</a:t>
                      </a:r>
                    </a:p>
                  </a:txBody>
                  <a:tcPr marL="23386" marR="23386" marT="35079" marB="35079" anchor="ctr">
                    <a:lnL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Float</a:t>
                      </a:r>
                    </a:p>
                  </a:txBody>
                  <a:tcPr marL="23386" marR="23386" marT="35079" marB="35079" anchor="ctr">
                    <a:lnL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>
                          <a:effectLst/>
                        </a:rPr>
                        <a:t>平均每居民房数</a:t>
                      </a:r>
                    </a:p>
                  </a:txBody>
                  <a:tcPr marL="23386" marR="23386" marT="35079" marB="35079" anchor="ctr">
                    <a:lnL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428633"/>
                  </a:ext>
                </a:extLst>
              </a:tr>
              <a:tr h="226226">
                <a:tc>
                  <a:txBody>
                    <a:bodyPr/>
                    <a:lstStyle/>
                    <a:p>
                      <a:r>
                        <a:rPr lang="en-US" altLang="zh-CN" sz="900">
                          <a:effectLst/>
                        </a:rPr>
                        <a:t>7</a:t>
                      </a:r>
                    </a:p>
                  </a:txBody>
                  <a:tcPr marL="23386" marR="23386" marT="35079" marB="35079" anchor="ctr">
                    <a:lnL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AGE</a:t>
                      </a:r>
                    </a:p>
                  </a:txBody>
                  <a:tcPr marL="23386" marR="23386" marT="35079" marB="35079" anchor="ctr">
                    <a:lnL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Float</a:t>
                      </a:r>
                    </a:p>
                  </a:txBody>
                  <a:tcPr marL="23386" marR="23386" marT="35079" marB="35079" anchor="ctr">
                    <a:lnL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>
                          <a:effectLst/>
                        </a:rPr>
                        <a:t>在</a:t>
                      </a:r>
                      <a:r>
                        <a:rPr lang="en-US" altLang="zh-CN" sz="900" dirty="0">
                          <a:effectLst/>
                        </a:rPr>
                        <a:t>1940</a:t>
                      </a:r>
                      <a:r>
                        <a:rPr lang="zh-CN" altLang="en-US" sz="900" dirty="0">
                          <a:effectLst/>
                        </a:rPr>
                        <a:t>年之前建成的所有者占用单位的比例</a:t>
                      </a:r>
                    </a:p>
                  </a:txBody>
                  <a:tcPr marL="23386" marR="23386" marT="35079" marB="35079" anchor="ctr">
                    <a:lnL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288481"/>
                  </a:ext>
                </a:extLst>
              </a:tr>
              <a:tr h="226226">
                <a:tc>
                  <a:txBody>
                    <a:bodyPr/>
                    <a:lstStyle/>
                    <a:p>
                      <a:r>
                        <a:rPr lang="en-US" altLang="zh-CN" sz="900">
                          <a:effectLst/>
                        </a:rPr>
                        <a:t>8</a:t>
                      </a:r>
                    </a:p>
                  </a:txBody>
                  <a:tcPr marL="23386" marR="23386" marT="35079" marB="35079" anchor="ctr">
                    <a:lnL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DIS</a:t>
                      </a:r>
                    </a:p>
                  </a:txBody>
                  <a:tcPr marL="23386" marR="23386" marT="35079" marB="35079" anchor="ctr">
                    <a:lnL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Float</a:t>
                      </a:r>
                    </a:p>
                  </a:txBody>
                  <a:tcPr marL="23386" marR="23386" marT="35079" marB="35079" anchor="ctr">
                    <a:lnL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>
                          <a:effectLst/>
                        </a:rPr>
                        <a:t>与五个波士顿就业中心的加权距离</a:t>
                      </a:r>
                    </a:p>
                  </a:txBody>
                  <a:tcPr marL="23386" marR="23386" marT="35079" marB="35079" anchor="ctr">
                    <a:lnL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838406"/>
                  </a:ext>
                </a:extLst>
              </a:tr>
              <a:tr h="226226">
                <a:tc>
                  <a:txBody>
                    <a:bodyPr/>
                    <a:lstStyle/>
                    <a:p>
                      <a:r>
                        <a:rPr lang="en-US" altLang="zh-CN" sz="900">
                          <a:effectLst/>
                        </a:rPr>
                        <a:t>9</a:t>
                      </a:r>
                    </a:p>
                  </a:txBody>
                  <a:tcPr marL="23386" marR="23386" marT="35079" marB="35079" anchor="ctr">
                    <a:lnL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RAD</a:t>
                      </a:r>
                    </a:p>
                  </a:txBody>
                  <a:tcPr marL="23386" marR="23386" marT="35079" marB="35079" anchor="ctr">
                    <a:lnL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Integer</a:t>
                      </a:r>
                    </a:p>
                  </a:txBody>
                  <a:tcPr marL="23386" marR="23386" marT="35079" marB="35079" anchor="ctr">
                    <a:lnL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>
                          <a:effectLst/>
                        </a:rPr>
                        <a:t>辐射状公路的可达性指数</a:t>
                      </a:r>
                    </a:p>
                  </a:txBody>
                  <a:tcPr marL="23386" marR="23386" marT="35079" marB="35079" anchor="ctr">
                    <a:lnL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320513"/>
                  </a:ext>
                </a:extLst>
              </a:tr>
              <a:tr h="226226">
                <a:tc>
                  <a:txBody>
                    <a:bodyPr/>
                    <a:lstStyle/>
                    <a:p>
                      <a:r>
                        <a:rPr lang="en-US" altLang="zh-CN" sz="900">
                          <a:effectLst/>
                        </a:rPr>
                        <a:t>10</a:t>
                      </a:r>
                    </a:p>
                  </a:txBody>
                  <a:tcPr marL="23386" marR="23386" marT="35079" marB="35079" anchor="ctr">
                    <a:lnL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TAX</a:t>
                      </a:r>
                    </a:p>
                  </a:txBody>
                  <a:tcPr marL="23386" marR="23386" marT="35079" marB="35079" anchor="ctr">
                    <a:lnL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Float</a:t>
                      </a:r>
                    </a:p>
                  </a:txBody>
                  <a:tcPr marL="23386" marR="23386" marT="35079" marB="35079" anchor="ctr">
                    <a:lnL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>
                          <a:effectLst/>
                        </a:rPr>
                        <a:t>每</a:t>
                      </a:r>
                      <a:r>
                        <a:rPr lang="en-US" altLang="zh-CN" sz="900" dirty="0">
                          <a:effectLst/>
                        </a:rPr>
                        <a:t>10,000</a:t>
                      </a:r>
                      <a:r>
                        <a:rPr lang="zh-CN" altLang="en-US" sz="900" dirty="0">
                          <a:effectLst/>
                        </a:rPr>
                        <a:t>美元的全额物业税率</a:t>
                      </a:r>
                    </a:p>
                  </a:txBody>
                  <a:tcPr marL="23386" marR="23386" marT="35079" marB="35079" anchor="ctr">
                    <a:lnL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071699"/>
                  </a:ext>
                </a:extLst>
              </a:tr>
              <a:tr h="205695">
                <a:tc>
                  <a:txBody>
                    <a:bodyPr/>
                    <a:lstStyle/>
                    <a:p>
                      <a:r>
                        <a:rPr lang="en-US" altLang="zh-CN" sz="900">
                          <a:effectLst/>
                        </a:rPr>
                        <a:t>11</a:t>
                      </a:r>
                    </a:p>
                  </a:txBody>
                  <a:tcPr marL="23386" marR="23386" marT="35079" marB="35079" anchor="ctr">
                    <a:lnL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PTRATIO</a:t>
                      </a:r>
                    </a:p>
                  </a:txBody>
                  <a:tcPr marL="23386" marR="23386" marT="35079" marB="35079" anchor="ctr">
                    <a:lnL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Float</a:t>
                      </a:r>
                    </a:p>
                  </a:txBody>
                  <a:tcPr marL="23386" marR="23386" marT="35079" marB="35079" anchor="ctr">
                    <a:lnL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>
                          <a:effectLst/>
                        </a:rPr>
                        <a:t>城镇师生比例</a:t>
                      </a:r>
                    </a:p>
                  </a:txBody>
                  <a:tcPr marL="23386" marR="23386" marT="35079" marB="35079" anchor="ctr">
                    <a:lnL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373307"/>
                  </a:ext>
                </a:extLst>
              </a:tr>
              <a:tr h="341782">
                <a:tc>
                  <a:txBody>
                    <a:bodyPr/>
                    <a:lstStyle/>
                    <a:p>
                      <a:r>
                        <a:rPr lang="en-US" altLang="zh-CN" sz="900">
                          <a:effectLst/>
                        </a:rPr>
                        <a:t>12</a:t>
                      </a:r>
                    </a:p>
                  </a:txBody>
                  <a:tcPr marL="23386" marR="23386" marT="35079" marB="35079" anchor="ctr">
                    <a:lnL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B</a:t>
                      </a:r>
                    </a:p>
                  </a:txBody>
                  <a:tcPr marL="23386" marR="23386" marT="35079" marB="35079" anchor="ctr">
                    <a:lnL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Float</a:t>
                      </a:r>
                    </a:p>
                  </a:txBody>
                  <a:tcPr marL="23386" marR="23386" marT="35079" marB="35079" anchor="ctr">
                    <a:lnL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effectLst/>
                        </a:rPr>
                        <a:t>1000</a:t>
                      </a:r>
                      <a:r>
                        <a:rPr lang="zh-CN" altLang="en-US" sz="900" dirty="0">
                          <a:effectLst/>
                        </a:rPr>
                        <a:t>（</a:t>
                      </a:r>
                      <a:r>
                        <a:rPr lang="en-US" altLang="zh-CN" sz="900" dirty="0">
                          <a:effectLst/>
                        </a:rPr>
                        <a:t>Bk - 0.63</a:t>
                      </a:r>
                      <a:r>
                        <a:rPr lang="zh-CN" altLang="en-US" sz="900" dirty="0">
                          <a:effectLst/>
                        </a:rPr>
                        <a:t>）</a:t>
                      </a:r>
                      <a:r>
                        <a:rPr lang="en-US" altLang="zh-CN" sz="900" dirty="0">
                          <a:effectLst/>
                        </a:rPr>
                        <a:t>^ 2</a:t>
                      </a:r>
                      <a:r>
                        <a:rPr lang="zh-CN" altLang="en-US" sz="900" dirty="0">
                          <a:effectLst/>
                        </a:rPr>
                        <a:t>其中</a:t>
                      </a:r>
                      <a:r>
                        <a:rPr lang="en-US" altLang="zh-CN" sz="900" dirty="0">
                          <a:effectLst/>
                        </a:rPr>
                        <a:t>Bk</a:t>
                      </a:r>
                      <a:r>
                        <a:rPr lang="zh-CN" altLang="en-US" sz="900" dirty="0">
                          <a:effectLst/>
                        </a:rPr>
                        <a:t>是城镇黑人的比例</a:t>
                      </a:r>
                    </a:p>
                  </a:txBody>
                  <a:tcPr marL="23386" marR="23386" marT="35079" marB="35079" anchor="ctr">
                    <a:lnL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204302"/>
                  </a:ext>
                </a:extLst>
              </a:tr>
              <a:tr h="226226">
                <a:tc>
                  <a:txBody>
                    <a:bodyPr/>
                    <a:lstStyle/>
                    <a:p>
                      <a:r>
                        <a:rPr lang="en-US" altLang="zh-CN" sz="900">
                          <a:effectLst/>
                        </a:rPr>
                        <a:t>13</a:t>
                      </a:r>
                    </a:p>
                  </a:txBody>
                  <a:tcPr marL="23386" marR="23386" marT="35079" marB="35079" anchor="ctr">
                    <a:lnL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LSTAT</a:t>
                      </a:r>
                    </a:p>
                  </a:txBody>
                  <a:tcPr marL="23386" marR="23386" marT="35079" marB="35079" anchor="ctr">
                    <a:lnL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Float</a:t>
                      </a:r>
                    </a:p>
                  </a:txBody>
                  <a:tcPr marL="23386" marR="23386" marT="35079" marB="35079" anchor="ctr">
                    <a:lnL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>
                          <a:effectLst/>
                        </a:rPr>
                        <a:t>人口中地位较低人群的百分数</a:t>
                      </a:r>
                    </a:p>
                  </a:txBody>
                  <a:tcPr marL="23386" marR="23386" marT="35079" marB="35079" anchor="ctr">
                    <a:lnL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356953"/>
                  </a:ext>
                </a:extLst>
              </a:tr>
              <a:tr h="341782">
                <a:tc>
                  <a:txBody>
                    <a:bodyPr/>
                    <a:lstStyle/>
                    <a:p>
                      <a:r>
                        <a:rPr lang="en-US" altLang="zh-CN" sz="900">
                          <a:effectLst/>
                        </a:rPr>
                        <a:t>14</a:t>
                      </a:r>
                    </a:p>
                  </a:txBody>
                  <a:tcPr marL="23386" marR="23386" marT="35079" marB="35079" anchor="ctr">
                    <a:lnL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MEDV</a:t>
                      </a:r>
                    </a:p>
                  </a:txBody>
                  <a:tcPr marL="23386" marR="23386" marT="35079" marB="35079" anchor="ctr">
                    <a:lnL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Float</a:t>
                      </a:r>
                    </a:p>
                  </a:txBody>
                  <a:tcPr marL="23386" marR="23386" marT="35079" marB="35079" anchor="ctr">
                    <a:lnL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>
                          <a:effectLst/>
                        </a:rPr>
                        <a:t>（目标变量</a:t>
                      </a:r>
                      <a:r>
                        <a:rPr lang="en-US" altLang="zh-CN" sz="900" dirty="0">
                          <a:effectLst/>
                        </a:rPr>
                        <a:t>/</a:t>
                      </a:r>
                      <a:r>
                        <a:rPr lang="zh-CN" altLang="en-US" sz="900" dirty="0">
                          <a:effectLst/>
                        </a:rPr>
                        <a:t>类别属性）以</a:t>
                      </a:r>
                      <a:r>
                        <a:rPr lang="en-US" altLang="zh-CN" sz="900" dirty="0">
                          <a:effectLst/>
                        </a:rPr>
                        <a:t>1000</a:t>
                      </a:r>
                      <a:r>
                        <a:rPr lang="zh-CN" altLang="en-US" sz="900" dirty="0">
                          <a:effectLst/>
                        </a:rPr>
                        <a:t>美元计算的自有住房的中位数</a:t>
                      </a:r>
                    </a:p>
                  </a:txBody>
                  <a:tcPr marL="23386" marR="23386" marT="35079" marB="35079" anchor="ctr">
                    <a:lnL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813762"/>
                  </a:ext>
                </a:extLst>
              </a:tr>
            </a:tbl>
          </a:graphicData>
        </a:graphic>
      </p:graphicFrame>
      <p:sp>
        <p:nvSpPr>
          <p:cNvPr id="53" name="TextBox 37">
            <a:extLst>
              <a:ext uri="{FF2B5EF4-FFF2-40B4-BE49-F238E27FC236}">
                <a16:creationId xmlns:a16="http://schemas.microsoft.com/office/drawing/2014/main" id="{A3764397-582E-4BD0-8183-DCD047C00013}"/>
              </a:ext>
            </a:extLst>
          </p:cNvPr>
          <p:cNvSpPr txBox="1"/>
          <p:nvPr/>
        </p:nvSpPr>
        <p:spPr>
          <a:xfrm>
            <a:off x="716262" y="2571750"/>
            <a:ext cx="2225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b="1" dirty="0">
                <a:latin typeface="+mn-ea"/>
                <a:cs typeface="+mn-ea"/>
              </a:rPr>
              <a:t>特殊值</a:t>
            </a:r>
            <a:endParaRPr lang="en-US" altLang="zh-CN" sz="1200" b="1" dirty="0">
              <a:latin typeface="+mn-ea"/>
              <a:cs typeface="+mn-ea"/>
            </a:endParaRPr>
          </a:p>
          <a:p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ZN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有</a:t>
            </a:r>
            <a:r>
              <a:rPr lang="en-US" altLang="zh-CN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372 / 73.5%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的值为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0</a:t>
            </a:r>
          </a:p>
          <a:p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TAX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与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RAD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相似度高达</a:t>
            </a:r>
            <a:r>
              <a:rPr lang="en-US" altLang="zh-CN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0.91023</a:t>
            </a:r>
          </a:p>
        </p:txBody>
      </p:sp>
      <p:sp>
        <p:nvSpPr>
          <p:cNvPr id="54" name="TextBox 37">
            <a:extLst>
              <a:ext uri="{FF2B5EF4-FFF2-40B4-BE49-F238E27FC236}">
                <a16:creationId xmlns:a16="http://schemas.microsoft.com/office/drawing/2014/main" id="{91B246D6-8D95-44C5-A37A-0C8B251878DF}"/>
              </a:ext>
            </a:extLst>
          </p:cNvPr>
          <p:cNvSpPr txBox="1"/>
          <p:nvPr/>
        </p:nvSpPr>
        <p:spPr>
          <a:xfrm>
            <a:off x="768498" y="3396707"/>
            <a:ext cx="21326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b="1" dirty="0">
                <a:latin typeface="+mn-ea"/>
                <a:cs typeface="+mn-ea"/>
              </a:rPr>
              <a:t>变量类型</a:t>
            </a:r>
            <a:endParaRPr lang="en-US" altLang="zh-CN" sz="1200" b="1" dirty="0">
              <a:latin typeface="+mn-ea"/>
              <a:cs typeface="+mn-ea"/>
            </a:endParaRPr>
          </a:p>
          <a:p>
            <a:pPr algn="ctr"/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数值       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13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algn="ctr"/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布尔值     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1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（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CHAS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68394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nodeType="with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4" grpId="0"/>
          <p:bldP spid="53" grpId="0"/>
          <p:bldP spid="5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4" grpId="0"/>
          <p:bldP spid="53" grpId="0"/>
          <p:bldP spid="54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6">
            <a:extLst>
              <a:ext uri="{FF2B5EF4-FFF2-40B4-BE49-F238E27FC236}">
                <a16:creationId xmlns:a16="http://schemas.microsoft.com/office/drawing/2014/main" id="{62A35430-7A4F-4C83-A108-EBC8B0C92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1833" y="313087"/>
            <a:ext cx="20510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数据理解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  <a:cs typeface="+mn-ea"/>
            </a:endParaRPr>
          </a:p>
        </p:txBody>
      </p:sp>
      <p:sp>
        <p:nvSpPr>
          <p:cNvPr id="45" name="TextBox 6">
            <a:extLst>
              <a:ext uri="{FF2B5EF4-FFF2-40B4-BE49-F238E27FC236}">
                <a16:creationId xmlns:a16="http://schemas.microsoft.com/office/drawing/2014/main" id="{C102F9A2-B199-45CA-AE12-76A701838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095" y="631103"/>
            <a:ext cx="1315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+mn-ea"/>
              </a:rPr>
              <a:t>data understanding</a:t>
            </a:r>
            <a:endParaRPr kumimoji="0" lang="zh-CN" sz="11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Narrow" panose="020B0606020202030204" pitchFamily="34" charset="0"/>
              <a:cs typeface="+mn-ea"/>
            </a:endParaRP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342CF965-1C71-4255-8235-F457BFAF4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118" y="1055975"/>
            <a:ext cx="4368822" cy="3553239"/>
          </a:xfrm>
          <a:prstGeom prst="rect">
            <a:avLst/>
          </a:prstGeom>
        </p:spPr>
      </p:pic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7FD4C625-8925-4681-9969-FABF6A814F5F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36034" y="3996695"/>
            <a:ext cx="2006899" cy="413435"/>
          </a:xfrm>
          <a:prstGeom prst="bentConnector3">
            <a:avLst>
              <a:gd name="adj1" fmla="val -1506"/>
            </a:avLst>
          </a:prstGeom>
          <a:ln w="12700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A6B1F711-DCCA-470B-A7A8-682649C84831}"/>
              </a:ext>
            </a:extLst>
          </p:cNvPr>
          <p:cNvCxnSpPr>
            <a:cxnSpLocks/>
          </p:cNvCxnSpPr>
          <p:nvPr/>
        </p:nvCxnSpPr>
        <p:spPr>
          <a:xfrm flipV="1">
            <a:off x="5395527" y="3200400"/>
            <a:ext cx="1807028" cy="591750"/>
          </a:xfrm>
          <a:prstGeom prst="bentConnector3">
            <a:avLst/>
          </a:prstGeom>
          <a:ln w="1905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TextBox 6">
            <a:extLst>
              <a:ext uri="{FF2B5EF4-FFF2-40B4-BE49-F238E27FC236}">
                <a16:creationId xmlns:a16="http://schemas.microsoft.com/office/drawing/2014/main" id="{5A1D8CBF-7583-455C-B5C1-86B95ABB7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216" y="3782905"/>
            <a:ext cx="1705603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RM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与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MEDV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成正相关</a:t>
            </a:r>
            <a:endParaRPr lang="en-US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房间数量越多，面积越大，房子越值钱</a:t>
            </a:r>
          </a:p>
        </p:txBody>
      </p:sp>
      <p:sp>
        <p:nvSpPr>
          <p:cNvPr id="55" name="TextBox 6">
            <a:extLst>
              <a:ext uri="{FF2B5EF4-FFF2-40B4-BE49-F238E27FC236}">
                <a16:creationId xmlns:a16="http://schemas.microsoft.com/office/drawing/2014/main" id="{B1A76DA9-E4FE-4691-89F8-CF3DAF361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2555" y="2996083"/>
            <a:ext cx="1705603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LSTAT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与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MEDV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成负相关</a:t>
            </a:r>
            <a:endParaRPr lang="en-US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低收入人群越多的地方房子越不值钱</a:t>
            </a:r>
          </a:p>
        </p:txBody>
      </p:sp>
      <p:sp>
        <p:nvSpPr>
          <p:cNvPr id="56" name="TextBox 6">
            <a:extLst>
              <a:ext uri="{FF2B5EF4-FFF2-40B4-BE49-F238E27FC236}">
                <a16:creationId xmlns:a16="http://schemas.microsoft.com/office/drawing/2014/main" id="{351971BE-0C16-45A6-837F-5AC837B1A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727" y="4757087"/>
            <a:ext cx="170560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皮尔森相关系数图</a:t>
            </a:r>
          </a:p>
        </p:txBody>
      </p: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F39EE12C-3EA6-4B06-A679-F26DA49C9670}"/>
              </a:ext>
            </a:extLst>
          </p:cNvPr>
          <p:cNvCxnSpPr/>
          <p:nvPr/>
        </p:nvCxnSpPr>
        <p:spPr>
          <a:xfrm flipV="1">
            <a:off x="5322886" y="2608924"/>
            <a:ext cx="1754020" cy="722243"/>
          </a:xfrm>
          <a:prstGeom prst="bentConnector3">
            <a:avLst/>
          </a:prstGeom>
          <a:ln w="1905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TextBox 6">
            <a:extLst>
              <a:ext uri="{FF2B5EF4-FFF2-40B4-BE49-F238E27FC236}">
                <a16:creationId xmlns:a16="http://schemas.microsoft.com/office/drawing/2014/main" id="{1DADC81E-7C02-401A-A86C-EB297561A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799" y="2135221"/>
            <a:ext cx="198120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PTRATIO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与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MEDV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成负相关</a:t>
            </a:r>
            <a:endParaRPr lang="en-US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师生比例越低代表学生越多，好的教育资源集中，学区房房价高</a:t>
            </a:r>
          </a:p>
        </p:txBody>
      </p: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2A370E1F-740E-4F2C-BA7B-3F9F9ABCE43A}"/>
              </a:ext>
            </a:extLst>
          </p:cNvPr>
          <p:cNvCxnSpPr>
            <a:cxnSpLocks/>
          </p:cNvCxnSpPr>
          <p:nvPr/>
        </p:nvCxnSpPr>
        <p:spPr>
          <a:xfrm rot="16200000" flipV="1">
            <a:off x="1457783" y="2524585"/>
            <a:ext cx="1549678" cy="1484981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3" name="TextBox 6">
            <a:extLst>
              <a:ext uri="{FF2B5EF4-FFF2-40B4-BE49-F238E27FC236}">
                <a16:creationId xmlns:a16="http://schemas.microsoft.com/office/drawing/2014/main" id="{5E6844EA-482D-422F-B456-2519B25E2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874" y="1782359"/>
            <a:ext cx="1705603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ZN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与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MEDV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成正相关</a:t>
            </a:r>
            <a:endParaRPr lang="en-US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豪宅越多的地方房价越高</a:t>
            </a:r>
          </a:p>
        </p:txBody>
      </p:sp>
    </p:spTree>
    <p:extLst>
      <p:ext uri="{BB962C8B-B14F-4D97-AF65-F5344CB8AC3E}">
        <p14:creationId xmlns:p14="http://schemas.microsoft.com/office/powerpoint/2010/main" val="63825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/>
      <p:bldP spid="60" grpId="0"/>
      <p:bldP spid="6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56281" y="1860347"/>
            <a:ext cx="794931" cy="714890"/>
            <a:chOff x="3132982" y="1596352"/>
            <a:chExt cx="794931" cy="714890"/>
          </a:xfrm>
        </p:grpSpPr>
        <p:grpSp>
          <p:nvGrpSpPr>
            <p:cNvPr id="5" name="组合 4"/>
            <p:cNvGrpSpPr/>
            <p:nvPr/>
          </p:nvGrpSpPr>
          <p:grpSpPr>
            <a:xfrm>
              <a:off x="3327991" y="1726901"/>
              <a:ext cx="422343" cy="413356"/>
              <a:chOff x="9834563" y="6069013"/>
              <a:chExt cx="596901" cy="5842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6" name="Freeform 174"/>
              <p:cNvSpPr>
                <a:spLocks noEditPoints="1"/>
              </p:cNvSpPr>
              <p:nvPr/>
            </p:nvSpPr>
            <p:spPr bwMode="auto">
              <a:xfrm>
                <a:off x="9950451" y="6069013"/>
                <a:ext cx="481013" cy="584200"/>
              </a:xfrm>
              <a:custGeom>
                <a:avLst/>
                <a:gdLst>
                  <a:gd name="T0" fmla="*/ 100 w 128"/>
                  <a:gd name="T1" fmla="*/ 113 h 155"/>
                  <a:gd name="T2" fmla="*/ 100 w 128"/>
                  <a:gd name="T3" fmla="*/ 105 h 155"/>
                  <a:gd name="T4" fmla="*/ 62 w 128"/>
                  <a:gd name="T5" fmla="*/ 109 h 155"/>
                  <a:gd name="T6" fmla="*/ 127 w 128"/>
                  <a:gd name="T7" fmla="*/ 51 h 155"/>
                  <a:gd name="T8" fmla="*/ 74 w 128"/>
                  <a:gd name="T9" fmla="*/ 0 h 155"/>
                  <a:gd name="T10" fmla="*/ 0 w 128"/>
                  <a:gd name="T11" fmla="*/ 22 h 155"/>
                  <a:gd name="T12" fmla="*/ 3 w 128"/>
                  <a:gd name="T13" fmla="*/ 70 h 155"/>
                  <a:gd name="T14" fmla="*/ 4 w 128"/>
                  <a:gd name="T15" fmla="*/ 69 h 155"/>
                  <a:gd name="T16" fmla="*/ 10 w 128"/>
                  <a:gd name="T17" fmla="*/ 22 h 155"/>
                  <a:gd name="T18" fmla="*/ 68 w 128"/>
                  <a:gd name="T19" fmla="*/ 10 h 155"/>
                  <a:gd name="T20" fmla="*/ 90 w 128"/>
                  <a:gd name="T21" fmla="*/ 59 h 155"/>
                  <a:gd name="T22" fmla="*/ 118 w 128"/>
                  <a:gd name="T23" fmla="*/ 134 h 155"/>
                  <a:gd name="T24" fmla="*/ 45 w 128"/>
                  <a:gd name="T25" fmla="*/ 145 h 155"/>
                  <a:gd name="T26" fmla="*/ 44 w 128"/>
                  <a:gd name="T27" fmla="*/ 155 h 155"/>
                  <a:gd name="T28" fmla="*/ 92 w 128"/>
                  <a:gd name="T29" fmla="*/ 155 h 155"/>
                  <a:gd name="T30" fmla="*/ 128 w 128"/>
                  <a:gd name="T31" fmla="*/ 134 h 155"/>
                  <a:gd name="T32" fmla="*/ 127 w 128"/>
                  <a:gd name="T33" fmla="*/ 51 h 155"/>
                  <a:gd name="T34" fmla="*/ 78 w 128"/>
                  <a:gd name="T35" fmla="*/ 38 h 155"/>
                  <a:gd name="T36" fmla="*/ 112 w 128"/>
                  <a:gd name="T37" fmla="*/ 50 h 155"/>
                  <a:gd name="T38" fmla="*/ 55 w 128"/>
                  <a:gd name="T39" fmla="*/ 54 h 155"/>
                  <a:gd name="T40" fmla="*/ 28 w 128"/>
                  <a:gd name="T41" fmla="*/ 50 h 155"/>
                  <a:gd name="T42" fmla="*/ 28 w 128"/>
                  <a:gd name="T43" fmla="*/ 58 h 155"/>
                  <a:gd name="T44" fmla="*/ 55 w 128"/>
                  <a:gd name="T45" fmla="*/ 54 h 155"/>
                  <a:gd name="T46" fmla="*/ 51 w 128"/>
                  <a:gd name="T47" fmla="*/ 42 h 155"/>
                  <a:gd name="T48" fmla="*/ 51 w 128"/>
                  <a:gd name="T49" fmla="*/ 34 h 155"/>
                  <a:gd name="T50" fmla="*/ 24 w 128"/>
                  <a:gd name="T51" fmla="*/ 38 h 155"/>
                  <a:gd name="T52" fmla="*/ 100 w 128"/>
                  <a:gd name="T53" fmla="*/ 121 h 155"/>
                  <a:gd name="T54" fmla="*/ 62 w 128"/>
                  <a:gd name="T55" fmla="*/ 125 h 155"/>
                  <a:gd name="T56" fmla="*/ 100 w 128"/>
                  <a:gd name="T57" fmla="*/ 129 h 155"/>
                  <a:gd name="T58" fmla="*/ 100 w 128"/>
                  <a:gd name="T59" fmla="*/ 121 h 155"/>
                  <a:gd name="T60" fmla="*/ 100 w 128"/>
                  <a:gd name="T61" fmla="*/ 96 h 155"/>
                  <a:gd name="T62" fmla="*/ 100 w 128"/>
                  <a:gd name="T63" fmla="*/ 88 h 155"/>
                  <a:gd name="T64" fmla="*/ 62 w 128"/>
                  <a:gd name="T65" fmla="*/ 92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8" h="155">
                    <a:moveTo>
                      <a:pt x="66" y="113"/>
                    </a:moveTo>
                    <a:cubicBezTo>
                      <a:pt x="100" y="113"/>
                      <a:pt x="100" y="113"/>
                      <a:pt x="100" y="113"/>
                    </a:cubicBezTo>
                    <a:cubicBezTo>
                      <a:pt x="102" y="113"/>
                      <a:pt x="104" y="111"/>
                      <a:pt x="104" y="109"/>
                    </a:cubicBezTo>
                    <a:cubicBezTo>
                      <a:pt x="104" y="107"/>
                      <a:pt x="102" y="105"/>
                      <a:pt x="100" y="105"/>
                    </a:cubicBezTo>
                    <a:cubicBezTo>
                      <a:pt x="66" y="105"/>
                      <a:pt x="66" y="105"/>
                      <a:pt x="66" y="105"/>
                    </a:cubicBezTo>
                    <a:cubicBezTo>
                      <a:pt x="63" y="105"/>
                      <a:pt x="62" y="107"/>
                      <a:pt x="62" y="109"/>
                    </a:cubicBezTo>
                    <a:cubicBezTo>
                      <a:pt x="62" y="111"/>
                      <a:pt x="63" y="113"/>
                      <a:pt x="66" y="113"/>
                    </a:cubicBezTo>
                    <a:close/>
                    <a:moveTo>
                      <a:pt x="127" y="51"/>
                    </a:moveTo>
                    <a:cubicBezTo>
                      <a:pt x="78" y="2"/>
                      <a:pt x="78" y="2"/>
                      <a:pt x="78" y="2"/>
                    </a:cubicBezTo>
                    <a:cubicBezTo>
                      <a:pt x="77" y="1"/>
                      <a:pt x="76" y="0"/>
                      <a:pt x="74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9" y="0"/>
                      <a:pt x="0" y="10"/>
                      <a:pt x="0" y="22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3" y="70"/>
                      <a:pt x="3" y="70"/>
                      <a:pt x="3" y="70"/>
                    </a:cubicBezTo>
                    <a:cubicBezTo>
                      <a:pt x="4" y="70"/>
                      <a:pt x="4" y="70"/>
                      <a:pt x="4" y="70"/>
                    </a:cubicBezTo>
                    <a:cubicBezTo>
                      <a:pt x="4" y="69"/>
                      <a:pt x="4" y="69"/>
                      <a:pt x="4" y="69"/>
                    </a:cubicBezTo>
                    <a:cubicBezTo>
                      <a:pt x="6" y="68"/>
                      <a:pt x="8" y="67"/>
                      <a:pt x="10" y="67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15"/>
                      <a:pt x="15" y="10"/>
                      <a:pt x="21" y="10"/>
                    </a:cubicBezTo>
                    <a:cubicBezTo>
                      <a:pt x="68" y="10"/>
                      <a:pt x="68" y="10"/>
                      <a:pt x="68" y="10"/>
                    </a:cubicBezTo>
                    <a:cubicBezTo>
                      <a:pt x="68" y="38"/>
                      <a:pt x="68" y="38"/>
                      <a:pt x="68" y="38"/>
                    </a:cubicBezTo>
                    <a:cubicBezTo>
                      <a:pt x="68" y="50"/>
                      <a:pt x="78" y="59"/>
                      <a:pt x="90" y="59"/>
                    </a:cubicBezTo>
                    <a:cubicBezTo>
                      <a:pt x="118" y="59"/>
                      <a:pt x="118" y="59"/>
                      <a:pt x="118" y="59"/>
                    </a:cubicBezTo>
                    <a:cubicBezTo>
                      <a:pt x="118" y="134"/>
                      <a:pt x="118" y="134"/>
                      <a:pt x="118" y="134"/>
                    </a:cubicBezTo>
                    <a:cubicBezTo>
                      <a:pt x="118" y="140"/>
                      <a:pt x="113" y="145"/>
                      <a:pt x="107" y="145"/>
                    </a:cubicBezTo>
                    <a:cubicBezTo>
                      <a:pt x="45" y="145"/>
                      <a:pt x="45" y="145"/>
                      <a:pt x="45" y="145"/>
                    </a:cubicBezTo>
                    <a:cubicBezTo>
                      <a:pt x="45" y="151"/>
                      <a:pt x="45" y="151"/>
                      <a:pt x="45" y="151"/>
                    </a:cubicBezTo>
                    <a:cubicBezTo>
                      <a:pt x="45" y="153"/>
                      <a:pt x="44" y="154"/>
                      <a:pt x="44" y="155"/>
                    </a:cubicBezTo>
                    <a:cubicBezTo>
                      <a:pt x="64" y="155"/>
                      <a:pt x="92" y="155"/>
                      <a:pt x="92" y="155"/>
                    </a:cubicBezTo>
                    <a:cubicBezTo>
                      <a:pt x="92" y="155"/>
                      <a:pt x="92" y="155"/>
                      <a:pt x="92" y="155"/>
                    </a:cubicBezTo>
                    <a:cubicBezTo>
                      <a:pt x="107" y="155"/>
                      <a:pt x="107" y="155"/>
                      <a:pt x="107" y="155"/>
                    </a:cubicBezTo>
                    <a:cubicBezTo>
                      <a:pt x="118" y="155"/>
                      <a:pt x="128" y="145"/>
                      <a:pt x="128" y="134"/>
                    </a:cubicBezTo>
                    <a:cubicBezTo>
                      <a:pt x="128" y="54"/>
                      <a:pt x="128" y="54"/>
                      <a:pt x="128" y="54"/>
                    </a:cubicBezTo>
                    <a:cubicBezTo>
                      <a:pt x="128" y="53"/>
                      <a:pt x="128" y="51"/>
                      <a:pt x="127" y="51"/>
                    </a:cubicBezTo>
                    <a:close/>
                    <a:moveTo>
                      <a:pt x="90" y="50"/>
                    </a:moveTo>
                    <a:cubicBezTo>
                      <a:pt x="83" y="50"/>
                      <a:pt x="78" y="44"/>
                      <a:pt x="78" y="38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112" y="50"/>
                      <a:pt x="112" y="50"/>
                      <a:pt x="112" y="50"/>
                    </a:cubicBezTo>
                    <a:lnTo>
                      <a:pt x="90" y="50"/>
                    </a:lnTo>
                    <a:close/>
                    <a:moveTo>
                      <a:pt x="55" y="54"/>
                    </a:moveTo>
                    <a:cubicBezTo>
                      <a:pt x="55" y="52"/>
                      <a:pt x="54" y="50"/>
                      <a:pt x="51" y="50"/>
                    </a:cubicBezTo>
                    <a:cubicBezTo>
                      <a:pt x="28" y="50"/>
                      <a:pt x="28" y="50"/>
                      <a:pt x="28" y="50"/>
                    </a:cubicBezTo>
                    <a:cubicBezTo>
                      <a:pt x="26" y="50"/>
                      <a:pt x="24" y="52"/>
                      <a:pt x="24" y="54"/>
                    </a:cubicBezTo>
                    <a:cubicBezTo>
                      <a:pt x="24" y="56"/>
                      <a:pt x="26" y="58"/>
                      <a:pt x="28" y="58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4" y="58"/>
                      <a:pt x="55" y="56"/>
                      <a:pt x="55" y="54"/>
                    </a:cubicBezTo>
                    <a:close/>
                    <a:moveTo>
                      <a:pt x="28" y="42"/>
                    </a:moveTo>
                    <a:cubicBezTo>
                      <a:pt x="51" y="42"/>
                      <a:pt x="51" y="42"/>
                      <a:pt x="51" y="42"/>
                    </a:cubicBezTo>
                    <a:cubicBezTo>
                      <a:pt x="54" y="42"/>
                      <a:pt x="55" y="40"/>
                      <a:pt x="55" y="38"/>
                    </a:cubicBezTo>
                    <a:cubicBezTo>
                      <a:pt x="55" y="36"/>
                      <a:pt x="54" y="34"/>
                      <a:pt x="51" y="34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26" y="34"/>
                      <a:pt x="24" y="36"/>
                      <a:pt x="24" y="38"/>
                    </a:cubicBezTo>
                    <a:cubicBezTo>
                      <a:pt x="24" y="40"/>
                      <a:pt x="26" y="42"/>
                      <a:pt x="28" y="42"/>
                    </a:cubicBezTo>
                    <a:close/>
                    <a:moveTo>
                      <a:pt x="100" y="121"/>
                    </a:moveTo>
                    <a:cubicBezTo>
                      <a:pt x="66" y="121"/>
                      <a:pt x="66" y="121"/>
                      <a:pt x="66" y="121"/>
                    </a:cubicBezTo>
                    <a:cubicBezTo>
                      <a:pt x="64" y="121"/>
                      <a:pt x="62" y="123"/>
                      <a:pt x="62" y="125"/>
                    </a:cubicBezTo>
                    <a:cubicBezTo>
                      <a:pt x="62" y="127"/>
                      <a:pt x="64" y="129"/>
                      <a:pt x="66" y="129"/>
                    </a:cubicBezTo>
                    <a:cubicBezTo>
                      <a:pt x="100" y="129"/>
                      <a:pt x="100" y="129"/>
                      <a:pt x="100" y="129"/>
                    </a:cubicBezTo>
                    <a:cubicBezTo>
                      <a:pt x="102" y="129"/>
                      <a:pt x="104" y="127"/>
                      <a:pt x="104" y="125"/>
                    </a:cubicBezTo>
                    <a:cubicBezTo>
                      <a:pt x="104" y="123"/>
                      <a:pt x="102" y="121"/>
                      <a:pt x="100" y="121"/>
                    </a:cubicBezTo>
                    <a:close/>
                    <a:moveTo>
                      <a:pt x="66" y="96"/>
                    </a:moveTo>
                    <a:cubicBezTo>
                      <a:pt x="100" y="96"/>
                      <a:pt x="100" y="96"/>
                      <a:pt x="100" y="96"/>
                    </a:cubicBezTo>
                    <a:cubicBezTo>
                      <a:pt x="102" y="96"/>
                      <a:pt x="104" y="95"/>
                      <a:pt x="104" y="92"/>
                    </a:cubicBezTo>
                    <a:cubicBezTo>
                      <a:pt x="104" y="90"/>
                      <a:pt x="102" y="88"/>
                      <a:pt x="100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3" y="88"/>
                      <a:pt x="62" y="90"/>
                      <a:pt x="62" y="92"/>
                    </a:cubicBezTo>
                    <a:cubicBezTo>
                      <a:pt x="62" y="95"/>
                      <a:pt x="63" y="96"/>
                      <a:pt x="66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  <p:sp>
            <p:nvSpPr>
              <p:cNvPr id="7" name="Freeform 175"/>
              <p:cNvSpPr>
                <a:spLocks/>
              </p:cNvSpPr>
              <p:nvPr/>
            </p:nvSpPr>
            <p:spPr bwMode="auto">
              <a:xfrm>
                <a:off x="9834563" y="6348413"/>
                <a:ext cx="322263" cy="304800"/>
              </a:xfrm>
              <a:custGeom>
                <a:avLst/>
                <a:gdLst>
                  <a:gd name="T0" fmla="*/ 0 w 86"/>
                  <a:gd name="T1" fmla="*/ 41 h 81"/>
                  <a:gd name="T2" fmla="*/ 4 w 86"/>
                  <a:gd name="T3" fmla="*/ 45 h 81"/>
                  <a:gd name="T4" fmla="*/ 18 w 86"/>
                  <a:gd name="T5" fmla="*/ 45 h 81"/>
                  <a:gd name="T6" fmla="*/ 18 w 86"/>
                  <a:gd name="T7" fmla="*/ 77 h 81"/>
                  <a:gd name="T8" fmla="*/ 22 w 86"/>
                  <a:gd name="T9" fmla="*/ 81 h 81"/>
                  <a:gd name="T10" fmla="*/ 64 w 86"/>
                  <a:gd name="T11" fmla="*/ 81 h 81"/>
                  <a:gd name="T12" fmla="*/ 68 w 86"/>
                  <a:gd name="T13" fmla="*/ 77 h 81"/>
                  <a:gd name="T14" fmla="*/ 68 w 86"/>
                  <a:gd name="T15" fmla="*/ 45 h 81"/>
                  <a:gd name="T16" fmla="*/ 82 w 86"/>
                  <a:gd name="T17" fmla="*/ 45 h 81"/>
                  <a:gd name="T18" fmla="*/ 86 w 86"/>
                  <a:gd name="T19" fmla="*/ 41 h 81"/>
                  <a:gd name="T20" fmla="*/ 85 w 86"/>
                  <a:gd name="T21" fmla="*/ 38 h 81"/>
                  <a:gd name="T22" fmla="*/ 85 w 86"/>
                  <a:gd name="T23" fmla="*/ 38 h 81"/>
                  <a:gd name="T24" fmla="*/ 46 w 86"/>
                  <a:gd name="T25" fmla="*/ 1 h 81"/>
                  <a:gd name="T26" fmla="*/ 43 w 86"/>
                  <a:gd name="T27" fmla="*/ 0 h 81"/>
                  <a:gd name="T28" fmla="*/ 40 w 86"/>
                  <a:gd name="T29" fmla="*/ 1 h 81"/>
                  <a:gd name="T30" fmla="*/ 40 w 86"/>
                  <a:gd name="T31" fmla="*/ 1 h 81"/>
                  <a:gd name="T32" fmla="*/ 1 w 86"/>
                  <a:gd name="T33" fmla="*/ 38 h 81"/>
                  <a:gd name="T34" fmla="*/ 1 w 86"/>
                  <a:gd name="T35" fmla="*/ 38 h 81"/>
                  <a:gd name="T36" fmla="*/ 1 w 86"/>
                  <a:gd name="T37" fmla="*/ 38 h 81"/>
                  <a:gd name="T38" fmla="*/ 1 w 86"/>
                  <a:gd name="T39" fmla="*/ 39 h 81"/>
                  <a:gd name="T40" fmla="*/ 0 w 86"/>
                  <a:gd name="T41" fmla="*/ 4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6" h="81">
                    <a:moveTo>
                      <a:pt x="0" y="41"/>
                    </a:moveTo>
                    <a:cubicBezTo>
                      <a:pt x="0" y="43"/>
                      <a:pt x="2" y="45"/>
                      <a:pt x="4" y="45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77"/>
                      <a:pt x="18" y="77"/>
                      <a:pt x="18" y="77"/>
                    </a:cubicBezTo>
                    <a:cubicBezTo>
                      <a:pt x="18" y="79"/>
                      <a:pt x="20" y="81"/>
                      <a:pt x="22" y="81"/>
                    </a:cubicBezTo>
                    <a:cubicBezTo>
                      <a:pt x="64" y="81"/>
                      <a:pt x="64" y="81"/>
                      <a:pt x="64" y="81"/>
                    </a:cubicBezTo>
                    <a:cubicBezTo>
                      <a:pt x="66" y="81"/>
                      <a:pt x="68" y="79"/>
                      <a:pt x="68" y="77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4" y="45"/>
                      <a:pt x="86" y="43"/>
                      <a:pt x="86" y="41"/>
                    </a:cubicBezTo>
                    <a:cubicBezTo>
                      <a:pt x="86" y="40"/>
                      <a:pt x="86" y="39"/>
                      <a:pt x="85" y="38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6" y="1"/>
                      <a:pt x="44" y="0"/>
                      <a:pt x="43" y="0"/>
                    </a:cubicBezTo>
                    <a:cubicBezTo>
                      <a:pt x="42" y="0"/>
                      <a:pt x="41" y="1"/>
                      <a:pt x="40" y="1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0" y="39"/>
                      <a:pt x="0" y="40"/>
                      <a:pt x="0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</p:grpSp>
        <p:sp>
          <p:nvSpPr>
            <p:cNvPr id="24" name="任意多边形 23"/>
            <p:cNvSpPr/>
            <p:nvPr/>
          </p:nvSpPr>
          <p:spPr>
            <a:xfrm rot="1864238">
              <a:off x="3132982" y="1596352"/>
              <a:ext cx="794931" cy="714890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15875">
              <a:solidFill>
                <a:srgbClr val="5771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858543" y="1796699"/>
            <a:ext cx="794931" cy="714890"/>
            <a:chOff x="4290187" y="1596352"/>
            <a:chExt cx="794931" cy="714890"/>
          </a:xfrm>
        </p:grpSpPr>
        <p:grpSp>
          <p:nvGrpSpPr>
            <p:cNvPr id="8" name="组合 7"/>
            <p:cNvGrpSpPr/>
            <p:nvPr/>
          </p:nvGrpSpPr>
          <p:grpSpPr>
            <a:xfrm>
              <a:off x="4565538" y="1718363"/>
              <a:ext cx="308894" cy="454917"/>
              <a:chOff x="11255376" y="7265988"/>
              <a:chExt cx="436563" cy="64293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9" name="Freeform 182"/>
              <p:cNvSpPr>
                <a:spLocks/>
              </p:cNvSpPr>
              <p:nvPr/>
            </p:nvSpPr>
            <p:spPr bwMode="auto">
              <a:xfrm>
                <a:off x="11255376" y="7265988"/>
                <a:ext cx="187325" cy="142875"/>
              </a:xfrm>
              <a:custGeom>
                <a:avLst/>
                <a:gdLst>
                  <a:gd name="T0" fmla="*/ 47 w 50"/>
                  <a:gd name="T1" fmla="*/ 6 h 38"/>
                  <a:gd name="T2" fmla="*/ 33 w 50"/>
                  <a:gd name="T3" fmla="*/ 2 h 38"/>
                  <a:gd name="T4" fmla="*/ 6 w 50"/>
                  <a:gd name="T5" fmla="*/ 19 h 38"/>
                  <a:gd name="T6" fmla="*/ 3 w 50"/>
                  <a:gd name="T7" fmla="*/ 32 h 38"/>
                  <a:gd name="T8" fmla="*/ 6 w 50"/>
                  <a:gd name="T9" fmla="*/ 38 h 38"/>
                  <a:gd name="T10" fmla="*/ 50 w 50"/>
                  <a:gd name="T11" fmla="*/ 12 h 38"/>
                  <a:gd name="T12" fmla="*/ 47 w 50"/>
                  <a:gd name="T13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38">
                    <a:moveTo>
                      <a:pt x="47" y="6"/>
                    </a:moveTo>
                    <a:cubicBezTo>
                      <a:pt x="44" y="1"/>
                      <a:pt x="38" y="0"/>
                      <a:pt x="33" y="2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1" y="22"/>
                      <a:pt x="0" y="28"/>
                      <a:pt x="3" y="32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50" y="12"/>
                      <a:pt x="50" y="12"/>
                      <a:pt x="50" y="12"/>
                    </a:cubicBezTo>
                    <a:lnTo>
                      <a:pt x="47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  <p:sp>
            <p:nvSpPr>
              <p:cNvPr id="10" name="Freeform 183"/>
              <p:cNvSpPr>
                <a:spLocks/>
              </p:cNvSpPr>
              <p:nvPr/>
            </p:nvSpPr>
            <p:spPr bwMode="auto">
              <a:xfrm>
                <a:off x="11299826" y="7345363"/>
                <a:ext cx="188913" cy="134938"/>
              </a:xfrm>
              <a:custGeom>
                <a:avLst/>
                <a:gdLst>
                  <a:gd name="T0" fmla="*/ 0 w 119"/>
                  <a:gd name="T1" fmla="*/ 61 h 85"/>
                  <a:gd name="T2" fmla="*/ 14 w 119"/>
                  <a:gd name="T3" fmla="*/ 85 h 85"/>
                  <a:gd name="T4" fmla="*/ 119 w 119"/>
                  <a:gd name="T5" fmla="*/ 23 h 85"/>
                  <a:gd name="T6" fmla="*/ 104 w 119"/>
                  <a:gd name="T7" fmla="*/ 0 h 85"/>
                  <a:gd name="T8" fmla="*/ 0 w 119"/>
                  <a:gd name="T9" fmla="*/ 61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85">
                    <a:moveTo>
                      <a:pt x="0" y="61"/>
                    </a:moveTo>
                    <a:lnTo>
                      <a:pt x="14" y="85"/>
                    </a:lnTo>
                    <a:lnTo>
                      <a:pt x="119" y="23"/>
                    </a:lnTo>
                    <a:lnTo>
                      <a:pt x="104" y="0"/>
                    </a:lnTo>
                    <a:lnTo>
                      <a:pt x="0" y="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  <p:sp>
            <p:nvSpPr>
              <p:cNvPr id="11" name="Freeform 184"/>
              <p:cNvSpPr>
                <a:spLocks/>
              </p:cNvSpPr>
              <p:nvPr/>
            </p:nvSpPr>
            <p:spPr bwMode="auto">
              <a:xfrm>
                <a:off x="11566526" y="7750175"/>
                <a:ext cx="125413" cy="147638"/>
              </a:xfrm>
              <a:custGeom>
                <a:avLst/>
                <a:gdLst>
                  <a:gd name="T0" fmla="*/ 32 w 33"/>
                  <a:gd name="T1" fmla="*/ 34 h 39"/>
                  <a:gd name="T2" fmla="*/ 28 w 33"/>
                  <a:gd name="T3" fmla="*/ 0 h 39"/>
                  <a:gd name="T4" fmla="*/ 0 w 33"/>
                  <a:gd name="T5" fmla="*/ 18 h 39"/>
                  <a:gd name="T6" fmla="*/ 28 w 33"/>
                  <a:gd name="T7" fmla="*/ 37 h 39"/>
                  <a:gd name="T8" fmla="*/ 32 w 33"/>
                  <a:gd name="T9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9">
                    <a:moveTo>
                      <a:pt x="32" y="34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31" y="39"/>
                      <a:pt x="33" y="38"/>
                      <a:pt x="32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  <p:sp>
            <p:nvSpPr>
              <p:cNvPr id="12" name="Freeform 185"/>
              <p:cNvSpPr>
                <a:spLocks/>
              </p:cNvSpPr>
              <p:nvPr/>
            </p:nvSpPr>
            <p:spPr bwMode="auto">
              <a:xfrm>
                <a:off x="11453813" y="7416800"/>
                <a:ext cx="211138" cy="288925"/>
              </a:xfrm>
              <a:custGeom>
                <a:avLst/>
                <a:gdLst>
                  <a:gd name="T0" fmla="*/ 133 w 133"/>
                  <a:gd name="T1" fmla="*/ 161 h 182"/>
                  <a:gd name="T2" fmla="*/ 33 w 133"/>
                  <a:gd name="T3" fmla="*/ 0 h 182"/>
                  <a:gd name="T4" fmla="*/ 0 w 133"/>
                  <a:gd name="T5" fmla="*/ 21 h 182"/>
                  <a:gd name="T6" fmla="*/ 97 w 133"/>
                  <a:gd name="T7" fmla="*/ 182 h 182"/>
                  <a:gd name="T8" fmla="*/ 133 w 133"/>
                  <a:gd name="T9" fmla="*/ 161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" h="182">
                    <a:moveTo>
                      <a:pt x="133" y="161"/>
                    </a:moveTo>
                    <a:lnTo>
                      <a:pt x="33" y="0"/>
                    </a:lnTo>
                    <a:lnTo>
                      <a:pt x="0" y="21"/>
                    </a:lnTo>
                    <a:lnTo>
                      <a:pt x="97" y="182"/>
                    </a:lnTo>
                    <a:lnTo>
                      <a:pt x="133" y="1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  <p:sp>
            <p:nvSpPr>
              <p:cNvPr id="13" name="Freeform 186"/>
              <p:cNvSpPr>
                <a:spLocks/>
              </p:cNvSpPr>
              <p:nvPr/>
            </p:nvSpPr>
            <p:spPr bwMode="auto">
              <a:xfrm>
                <a:off x="11341101" y="7480300"/>
                <a:ext cx="211138" cy="293688"/>
              </a:xfrm>
              <a:custGeom>
                <a:avLst/>
                <a:gdLst>
                  <a:gd name="T0" fmla="*/ 133 w 133"/>
                  <a:gd name="T1" fmla="*/ 163 h 185"/>
                  <a:gd name="T2" fmla="*/ 36 w 133"/>
                  <a:gd name="T3" fmla="*/ 0 h 185"/>
                  <a:gd name="T4" fmla="*/ 0 w 133"/>
                  <a:gd name="T5" fmla="*/ 21 h 185"/>
                  <a:gd name="T6" fmla="*/ 100 w 133"/>
                  <a:gd name="T7" fmla="*/ 185 h 185"/>
                  <a:gd name="T8" fmla="*/ 133 w 133"/>
                  <a:gd name="T9" fmla="*/ 163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" h="185">
                    <a:moveTo>
                      <a:pt x="133" y="163"/>
                    </a:moveTo>
                    <a:lnTo>
                      <a:pt x="36" y="0"/>
                    </a:lnTo>
                    <a:lnTo>
                      <a:pt x="0" y="21"/>
                    </a:lnTo>
                    <a:lnTo>
                      <a:pt x="100" y="185"/>
                    </a:lnTo>
                    <a:lnTo>
                      <a:pt x="133" y="1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  <p:sp>
            <p:nvSpPr>
              <p:cNvPr id="14" name="Freeform 187"/>
              <p:cNvSpPr>
                <a:spLocks/>
              </p:cNvSpPr>
              <p:nvPr/>
            </p:nvSpPr>
            <p:spPr bwMode="auto">
              <a:xfrm>
                <a:off x="11263313" y="7878763"/>
                <a:ext cx="311150" cy="30163"/>
              </a:xfrm>
              <a:custGeom>
                <a:avLst/>
                <a:gdLst>
                  <a:gd name="T0" fmla="*/ 79 w 83"/>
                  <a:gd name="T1" fmla="*/ 0 h 8"/>
                  <a:gd name="T2" fmla="*/ 4 w 83"/>
                  <a:gd name="T3" fmla="*/ 0 h 8"/>
                  <a:gd name="T4" fmla="*/ 0 w 83"/>
                  <a:gd name="T5" fmla="*/ 4 h 8"/>
                  <a:gd name="T6" fmla="*/ 4 w 83"/>
                  <a:gd name="T7" fmla="*/ 8 h 8"/>
                  <a:gd name="T8" fmla="*/ 79 w 83"/>
                  <a:gd name="T9" fmla="*/ 8 h 8"/>
                  <a:gd name="T10" fmla="*/ 83 w 83"/>
                  <a:gd name="T11" fmla="*/ 4 h 8"/>
                  <a:gd name="T12" fmla="*/ 79 w 83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" h="8">
                    <a:moveTo>
                      <a:pt x="79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6"/>
                      <a:pt x="1" y="8"/>
                      <a:pt x="4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81" y="8"/>
                      <a:pt x="83" y="6"/>
                      <a:pt x="83" y="4"/>
                    </a:cubicBezTo>
                    <a:cubicBezTo>
                      <a:pt x="83" y="2"/>
                      <a:pt x="81" y="0"/>
                      <a:pt x="7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</p:grpSp>
        <p:sp>
          <p:nvSpPr>
            <p:cNvPr id="25" name="任意多边形 24"/>
            <p:cNvSpPr/>
            <p:nvPr/>
          </p:nvSpPr>
          <p:spPr>
            <a:xfrm rot="1864238">
              <a:off x="4290187" y="1596352"/>
              <a:ext cx="794931" cy="714890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15875">
              <a:solidFill>
                <a:srgbClr val="5771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704343" y="1770863"/>
            <a:ext cx="794931" cy="714890"/>
            <a:chOff x="5418549" y="1596351"/>
            <a:chExt cx="794931" cy="714890"/>
          </a:xfrm>
        </p:grpSpPr>
        <p:grpSp>
          <p:nvGrpSpPr>
            <p:cNvPr id="15" name="组合 14"/>
            <p:cNvGrpSpPr/>
            <p:nvPr/>
          </p:nvGrpSpPr>
          <p:grpSpPr>
            <a:xfrm>
              <a:off x="5618742" y="1726901"/>
              <a:ext cx="433575" cy="427959"/>
              <a:chOff x="11145838" y="8499475"/>
              <a:chExt cx="612775" cy="60483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6" name="Freeform 202"/>
              <p:cNvSpPr>
                <a:spLocks/>
              </p:cNvSpPr>
              <p:nvPr/>
            </p:nvSpPr>
            <p:spPr bwMode="auto">
              <a:xfrm>
                <a:off x="11145838" y="8524875"/>
                <a:ext cx="590550" cy="579438"/>
              </a:xfrm>
              <a:custGeom>
                <a:avLst/>
                <a:gdLst>
                  <a:gd name="T0" fmla="*/ 143 w 157"/>
                  <a:gd name="T1" fmla="*/ 67 h 154"/>
                  <a:gd name="T2" fmla="*/ 132 w 157"/>
                  <a:gd name="T3" fmla="*/ 77 h 154"/>
                  <a:gd name="T4" fmla="*/ 126 w 157"/>
                  <a:gd name="T5" fmla="*/ 77 h 154"/>
                  <a:gd name="T6" fmla="*/ 126 w 157"/>
                  <a:gd name="T7" fmla="*/ 66 h 154"/>
                  <a:gd name="T8" fmla="*/ 90 w 157"/>
                  <a:gd name="T9" fmla="*/ 32 h 154"/>
                  <a:gd name="T10" fmla="*/ 79 w 157"/>
                  <a:gd name="T11" fmla="*/ 32 h 154"/>
                  <a:gd name="T12" fmla="*/ 79 w 157"/>
                  <a:gd name="T13" fmla="*/ 25 h 154"/>
                  <a:gd name="T14" fmla="*/ 89 w 157"/>
                  <a:gd name="T15" fmla="*/ 14 h 154"/>
                  <a:gd name="T16" fmla="*/ 64 w 157"/>
                  <a:gd name="T17" fmla="*/ 0 h 154"/>
                  <a:gd name="T18" fmla="*/ 39 w 157"/>
                  <a:gd name="T19" fmla="*/ 14 h 154"/>
                  <a:gd name="T20" fmla="*/ 49 w 157"/>
                  <a:gd name="T21" fmla="*/ 25 h 154"/>
                  <a:gd name="T22" fmla="*/ 49 w 157"/>
                  <a:gd name="T23" fmla="*/ 32 h 154"/>
                  <a:gd name="T24" fmla="*/ 13 w 157"/>
                  <a:gd name="T25" fmla="*/ 32 h 154"/>
                  <a:gd name="T26" fmla="*/ 0 w 157"/>
                  <a:gd name="T27" fmla="*/ 44 h 154"/>
                  <a:gd name="T28" fmla="*/ 0 w 157"/>
                  <a:gd name="T29" fmla="*/ 77 h 154"/>
                  <a:gd name="T30" fmla="*/ 7 w 157"/>
                  <a:gd name="T31" fmla="*/ 77 h 154"/>
                  <a:gd name="T32" fmla="*/ 18 w 157"/>
                  <a:gd name="T33" fmla="*/ 67 h 154"/>
                  <a:gd name="T34" fmla="*/ 32 w 157"/>
                  <a:gd name="T35" fmla="*/ 92 h 154"/>
                  <a:gd name="T36" fmla="*/ 18 w 157"/>
                  <a:gd name="T37" fmla="*/ 117 h 154"/>
                  <a:gd name="T38" fmla="*/ 7 w 157"/>
                  <a:gd name="T39" fmla="*/ 107 h 154"/>
                  <a:gd name="T40" fmla="*/ 0 w 157"/>
                  <a:gd name="T41" fmla="*/ 107 h 154"/>
                  <a:gd name="T42" fmla="*/ 0 w 157"/>
                  <a:gd name="T43" fmla="*/ 142 h 154"/>
                  <a:gd name="T44" fmla="*/ 13 w 157"/>
                  <a:gd name="T45" fmla="*/ 154 h 154"/>
                  <a:gd name="T46" fmla="*/ 49 w 157"/>
                  <a:gd name="T47" fmla="*/ 154 h 154"/>
                  <a:gd name="T48" fmla="*/ 49 w 157"/>
                  <a:gd name="T49" fmla="*/ 148 h 154"/>
                  <a:gd name="T50" fmla="*/ 39 w 157"/>
                  <a:gd name="T51" fmla="*/ 137 h 154"/>
                  <a:gd name="T52" fmla="*/ 64 w 157"/>
                  <a:gd name="T53" fmla="*/ 123 h 154"/>
                  <a:gd name="T54" fmla="*/ 89 w 157"/>
                  <a:gd name="T55" fmla="*/ 137 h 154"/>
                  <a:gd name="T56" fmla="*/ 79 w 157"/>
                  <a:gd name="T57" fmla="*/ 148 h 154"/>
                  <a:gd name="T58" fmla="*/ 79 w 157"/>
                  <a:gd name="T59" fmla="*/ 154 h 154"/>
                  <a:gd name="T60" fmla="*/ 113 w 157"/>
                  <a:gd name="T61" fmla="*/ 154 h 154"/>
                  <a:gd name="T62" fmla="*/ 126 w 157"/>
                  <a:gd name="T63" fmla="*/ 142 h 154"/>
                  <a:gd name="T64" fmla="*/ 126 w 157"/>
                  <a:gd name="T65" fmla="*/ 107 h 154"/>
                  <a:gd name="T66" fmla="*/ 132 w 157"/>
                  <a:gd name="T67" fmla="*/ 107 h 154"/>
                  <a:gd name="T68" fmla="*/ 143 w 157"/>
                  <a:gd name="T69" fmla="*/ 117 h 154"/>
                  <a:gd name="T70" fmla="*/ 157 w 157"/>
                  <a:gd name="T71" fmla="*/ 92 h 154"/>
                  <a:gd name="T72" fmla="*/ 143 w 157"/>
                  <a:gd name="T73" fmla="*/ 67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7" h="154">
                    <a:moveTo>
                      <a:pt x="143" y="67"/>
                    </a:moveTo>
                    <a:cubicBezTo>
                      <a:pt x="139" y="67"/>
                      <a:pt x="135" y="73"/>
                      <a:pt x="132" y="77"/>
                    </a:cubicBezTo>
                    <a:cubicBezTo>
                      <a:pt x="130" y="82"/>
                      <a:pt x="126" y="82"/>
                      <a:pt x="126" y="77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07" y="64"/>
                      <a:pt x="93" y="50"/>
                      <a:pt x="90" y="32"/>
                    </a:cubicBezTo>
                    <a:cubicBezTo>
                      <a:pt x="79" y="32"/>
                      <a:pt x="79" y="32"/>
                      <a:pt x="79" y="32"/>
                    </a:cubicBezTo>
                    <a:cubicBezTo>
                      <a:pt x="73" y="32"/>
                      <a:pt x="73" y="26"/>
                      <a:pt x="79" y="25"/>
                    </a:cubicBezTo>
                    <a:cubicBezTo>
                      <a:pt x="86" y="23"/>
                      <a:pt x="89" y="18"/>
                      <a:pt x="89" y="14"/>
                    </a:cubicBezTo>
                    <a:cubicBezTo>
                      <a:pt x="89" y="6"/>
                      <a:pt x="78" y="0"/>
                      <a:pt x="64" y="0"/>
                    </a:cubicBezTo>
                    <a:cubicBezTo>
                      <a:pt x="50" y="0"/>
                      <a:pt x="39" y="6"/>
                      <a:pt x="39" y="14"/>
                    </a:cubicBezTo>
                    <a:cubicBezTo>
                      <a:pt x="39" y="18"/>
                      <a:pt x="43" y="22"/>
                      <a:pt x="49" y="25"/>
                    </a:cubicBezTo>
                    <a:cubicBezTo>
                      <a:pt x="55" y="28"/>
                      <a:pt x="56" y="32"/>
                      <a:pt x="49" y="32"/>
                    </a:cubicBezTo>
                    <a:cubicBezTo>
                      <a:pt x="40" y="32"/>
                      <a:pt x="13" y="32"/>
                      <a:pt x="13" y="32"/>
                    </a:cubicBezTo>
                    <a:cubicBezTo>
                      <a:pt x="6" y="32"/>
                      <a:pt x="0" y="37"/>
                      <a:pt x="0" y="44"/>
                    </a:cubicBezTo>
                    <a:cubicBezTo>
                      <a:pt x="0" y="44"/>
                      <a:pt x="0" y="71"/>
                      <a:pt x="0" y="77"/>
                    </a:cubicBezTo>
                    <a:cubicBezTo>
                      <a:pt x="0" y="84"/>
                      <a:pt x="5" y="84"/>
                      <a:pt x="7" y="77"/>
                    </a:cubicBezTo>
                    <a:cubicBezTo>
                      <a:pt x="9" y="70"/>
                      <a:pt x="14" y="67"/>
                      <a:pt x="18" y="67"/>
                    </a:cubicBezTo>
                    <a:cubicBezTo>
                      <a:pt x="26" y="67"/>
                      <a:pt x="32" y="78"/>
                      <a:pt x="32" y="92"/>
                    </a:cubicBezTo>
                    <a:cubicBezTo>
                      <a:pt x="32" y="106"/>
                      <a:pt x="26" y="117"/>
                      <a:pt x="18" y="117"/>
                    </a:cubicBezTo>
                    <a:cubicBezTo>
                      <a:pt x="14" y="117"/>
                      <a:pt x="9" y="110"/>
                      <a:pt x="7" y="107"/>
                    </a:cubicBezTo>
                    <a:cubicBezTo>
                      <a:pt x="5" y="104"/>
                      <a:pt x="0" y="99"/>
                      <a:pt x="0" y="107"/>
                    </a:cubicBezTo>
                    <a:cubicBezTo>
                      <a:pt x="0" y="118"/>
                      <a:pt x="0" y="142"/>
                      <a:pt x="0" y="142"/>
                    </a:cubicBezTo>
                    <a:cubicBezTo>
                      <a:pt x="0" y="149"/>
                      <a:pt x="6" y="154"/>
                      <a:pt x="13" y="154"/>
                    </a:cubicBezTo>
                    <a:cubicBezTo>
                      <a:pt x="13" y="154"/>
                      <a:pt x="42" y="154"/>
                      <a:pt x="49" y="154"/>
                    </a:cubicBezTo>
                    <a:cubicBezTo>
                      <a:pt x="57" y="154"/>
                      <a:pt x="56" y="151"/>
                      <a:pt x="49" y="148"/>
                    </a:cubicBezTo>
                    <a:cubicBezTo>
                      <a:pt x="42" y="144"/>
                      <a:pt x="39" y="141"/>
                      <a:pt x="39" y="137"/>
                    </a:cubicBezTo>
                    <a:cubicBezTo>
                      <a:pt x="39" y="129"/>
                      <a:pt x="50" y="123"/>
                      <a:pt x="64" y="123"/>
                    </a:cubicBezTo>
                    <a:cubicBezTo>
                      <a:pt x="78" y="123"/>
                      <a:pt x="89" y="129"/>
                      <a:pt x="89" y="137"/>
                    </a:cubicBezTo>
                    <a:cubicBezTo>
                      <a:pt x="89" y="141"/>
                      <a:pt x="85" y="145"/>
                      <a:pt x="79" y="148"/>
                    </a:cubicBezTo>
                    <a:cubicBezTo>
                      <a:pt x="73" y="150"/>
                      <a:pt x="72" y="154"/>
                      <a:pt x="79" y="154"/>
                    </a:cubicBezTo>
                    <a:cubicBezTo>
                      <a:pt x="86" y="154"/>
                      <a:pt x="113" y="154"/>
                      <a:pt x="113" y="154"/>
                    </a:cubicBezTo>
                    <a:cubicBezTo>
                      <a:pt x="120" y="154"/>
                      <a:pt x="126" y="149"/>
                      <a:pt x="126" y="142"/>
                    </a:cubicBezTo>
                    <a:cubicBezTo>
                      <a:pt x="126" y="142"/>
                      <a:pt x="126" y="115"/>
                      <a:pt x="126" y="107"/>
                    </a:cubicBezTo>
                    <a:cubicBezTo>
                      <a:pt x="126" y="100"/>
                      <a:pt x="130" y="102"/>
                      <a:pt x="132" y="107"/>
                    </a:cubicBezTo>
                    <a:cubicBezTo>
                      <a:pt x="134" y="112"/>
                      <a:pt x="139" y="117"/>
                      <a:pt x="143" y="117"/>
                    </a:cubicBezTo>
                    <a:cubicBezTo>
                      <a:pt x="151" y="117"/>
                      <a:pt x="157" y="106"/>
                      <a:pt x="157" y="92"/>
                    </a:cubicBezTo>
                    <a:cubicBezTo>
                      <a:pt x="157" y="78"/>
                      <a:pt x="151" y="67"/>
                      <a:pt x="143" y="6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  <p:sp>
            <p:nvSpPr>
              <p:cNvPr id="17" name="Freeform 203"/>
              <p:cNvSpPr>
                <a:spLocks noEditPoints="1"/>
              </p:cNvSpPr>
              <p:nvPr/>
            </p:nvSpPr>
            <p:spPr bwMode="auto">
              <a:xfrm>
                <a:off x="11510963" y="8499475"/>
                <a:ext cx="247650" cy="247650"/>
              </a:xfrm>
              <a:custGeom>
                <a:avLst/>
                <a:gdLst>
                  <a:gd name="T0" fmla="*/ 33 w 66"/>
                  <a:gd name="T1" fmla="*/ 0 h 66"/>
                  <a:gd name="T2" fmla="*/ 0 w 66"/>
                  <a:gd name="T3" fmla="*/ 33 h 66"/>
                  <a:gd name="T4" fmla="*/ 33 w 66"/>
                  <a:gd name="T5" fmla="*/ 66 h 66"/>
                  <a:gd name="T6" fmla="*/ 66 w 66"/>
                  <a:gd name="T7" fmla="*/ 33 h 66"/>
                  <a:gd name="T8" fmla="*/ 33 w 66"/>
                  <a:gd name="T9" fmla="*/ 0 h 66"/>
                  <a:gd name="T10" fmla="*/ 49 w 66"/>
                  <a:gd name="T11" fmla="*/ 38 h 66"/>
                  <a:gd name="T12" fmla="*/ 37 w 66"/>
                  <a:gd name="T13" fmla="*/ 38 h 66"/>
                  <a:gd name="T14" fmla="*/ 37 w 66"/>
                  <a:gd name="T15" fmla="*/ 50 h 66"/>
                  <a:gd name="T16" fmla="*/ 33 w 66"/>
                  <a:gd name="T17" fmla="*/ 54 h 66"/>
                  <a:gd name="T18" fmla="*/ 28 w 66"/>
                  <a:gd name="T19" fmla="*/ 50 h 66"/>
                  <a:gd name="T20" fmla="*/ 28 w 66"/>
                  <a:gd name="T21" fmla="*/ 38 h 66"/>
                  <a:gd name="T22" fmla="*/ 16 w 66"/>
                  <a:gd name="T23" fmla="*/ 38 h 66"/>
                  <a:gd name="T24" fmla="*/ 12 w 66"/>
                  <a:gd name="T25" fmla="*/ 33 h 66"/>
                  <a:gd name="T26" fmla="*/ 16 w 66"/>
                  <a:gd name="T27" fmla="*/ 29 h 66"/>
                  <a:gd name="T28" fmla="*/ 28 w 66"/>
                  <a:gd name="T29" fmla="*/ 29 h 66"/>
                  <a:gd name="T30" fmla="*/ 28 w 66"/>
                  <a:gd name="T31" fmla="*/ 17 h 66"/>
                  <a:gd name="T32" fmla="*/ 33 w 66"/>
                  <a:gd name="T33" fmla="*/ 12 h 66"/>
                  <a:gd name="T34" fmla="*/ 37 w 66"/>
                  <a:gd name="T35" fmla="*/ 17 h 66"/>
                  <a:gd name="T36" fmla="*/ 37 w 66"/>
                  <a:gd name="T37" fmla="*/ 29 h 66"/>
                  <a:gd name="T38" fmla="*/ 49 w 66"/>
                  <a:gd name="T39" fmla="*/ 29 h 66"/>
                  <a:gd name="T40" fmla="*/ 54 w 66"/>
                  <a:gd name="T41" fmla="*/ 33 h 66"/>
                  <a:gd name="T42" fmla="*/ 49 w 66"/>
                  <a:gd name="T43" fmla="*/ 38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52"/>
                      <a:pt x="15" y="66"/>
                      <a:pt x="33" y="66"/>
                    </a:cubicBezTo>
                    <a:cubicBezTo>
                      <a:pt x="51" y="66"/>
                      <a:pt x="66" y="52"/>
                      <a:pt x="66" y="33"/>
                    </a:cubicBezTo>
                    <a:cubicBezTo>
                      <a:pt x="66" y="15"/>
                      <a:pt x="51" y="0"/>
                      <a:pt x="33" y="0"/>
                    </a:cubicBezTo>
                    <a:close/>
                    <a:moveTo>
                      <a:pt x="49" y="38"/>
                    </a:moveTo>
                    <a:cubicBezTo>
                      <a:pt x="37" y="38"/>
                      <a:pt x="37" y="38"/>
                      <a:pt x="37" y="38"/>
                    </a:cubicBezTo>
                    <a:cubicBezTo>
                      <a:pt x="37" y="50"/>
                      <a:pt x="37" y="50"/>
                      <a:pt x="37" y="50"/>
                    </a:cubicBezTo>
                    <a:cubicBezTo>
                      <a:pt x="37" y="52"/>
                      <a:pt x="35" y="54"/>
                      <a:pt x="33" y="54"/>
                    </a:cubicBezTo>
                    <a:cubicBezTo>
                      <a:pt x="30" y="54"/>
                      <a:pt x="28" y="52"/>
                      <a:pt x="28" y="50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4" y="38"/>
                      <a:pt x="12" y="36"/>
                      <a:pt x="12" y="33"/>
                    </a:cubicBezTo>
                    <a:cubicBezTo>
                      <a:pt x="12" y="31"/>
                      <a:pt x="14" y="29"/>
                      <a:pt x="16" y="29"/>
                    </a:cubicBezTo>
                    <a:cubicBezTo>
                      <a:pt x="28" y="29"/>
                      <a:pt x="28" y="29"/>
                      <a:pt x="28" y="29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4"/>
                      <a:pt x="30" y="12"/>
                      <a:pt x="33" y="12"/>
                    </a:cubicBezTo>
                    <a:cubicBezTo>
                      <a:pt x="35" y="12"/>
                      <a:pt x="37" y="14"/>
                      <a:pt x="37" y="17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49" y="29"/>
                      <a:pt x="49" y="29"/>
                      <a:pt x="49" y="29"/>
                    </a:cubicBezTo>
                    <a:cubicBezTo>
                      <a:pt x="52" y="29"/>
                      <a:pt x="54" y="31"/>
                      <a:pt x="54" y="33"/>
                    </a:cubicBezTo>
                    <a:cubicBezTo>
                      <a:pt x="54" y="36"/>
                      <a:pt x="52" y="38"/>
                      <a:pt x="49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</p:grpSp>
        <p:sp>
          <p:nvSpPr>
            <p:cNvPr id="26" name="任意多边形 25"/>
            <p:cNvSpPr/>
            <p:nvPr/>
          </p:nvSpPr>
          <p:spPr>
            <a:xfrm rot="1864238">
              <a:off x="5418549" y="1596351"/>
              <a:ext cx="794931" cy="714890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15875">
              <a:solidFill>
                <a:srgbClr val="5771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942364" y="1770863"/>
            <a:ext cx="794931" cy="714890"/>
            <a:chOff x="6761283" y="1596350"/>
            <a:chExt cx="794931" cy="714890"/>
          </a:xfrm>
        </p:grpSpPr>
        <p:grpSp>
          <p:nvGrpSpPr>
            <p:cNvPr id="18" name="组合 17"/>
            <p:cNvGrpSpPr/>
            <p:nvPr/>
          </p:nvGrpSpPr>
          <p:grpSpPr>
            <a:xfrm>
              <a:off x="6943083" y="1695449"/>
              <a:ext cx="451547" cy="444807"/>
              <a:chOff x="9793288" y="8491538"/>
              <a:chExt cx="638175" cy="62865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9" name="Freeform 204"/>
              <p:cNvSpPr>
                <a:spLocks/>
              </p:cNvSpPr>
              <p:nvPr/>
            </p:nvSpPr>
            <p:spPr bwMode="auto">
              <a:xfrm>
                <a:off x="9848851" y="8856663"/>
                <a:ext cx="249238" cy="247650"/>
              </a:xfrm>
              <a:custGeom>
                <a:avLst/>
                <a:gdLst>
                  <a:gd name="T0" fmla="*/ 83 w 157"/>
                  <a:gd name="T1" fmla="*/ 50 h 156"/>
                  <a:gd name="T2" fmla="*/ 55 w 157"/>
                  <a:gd name="T3" fmla="*/ 54 h 156"/>
                  <a:gd name="T4" fmla="*/ 0 w 157"/>
                  <a:gd name="T5" fmla="*/ 135 h 156"/>
                  <a:gd name="T6" fmla="*/ 22 w 157"/>
                  <a:gd name="T7" fmla="*/ 156 h 156"/>
                  <a:gd name="T8" fmla="*/ 102 w 157"/>
                  <a:gd name="T9" fmla="*/ 102 h 156"/>
                  <a:gd name="T10" fmla="*/ 107 w 157"/>
                  <a:gd name="T11" fmla="*/ 73 h 156"/>
                  <a:gd name="T12" fmla="*/ 157 w 157"/>
                  <a:gd name="T13" fmla="*/ 23 h 156"/>
                  <a:gd name="T14" fmla="*/ 133 w 157"/>
                  <a:gd name="T15" fmla="*/ 0 h 156"/>
                  <a:gd name="T16" fmla="*/ 83 w 157"/>
                  <a:gd name="T17" fmla="*/ 5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7" h="156">
                    <a:moveTo>
                      <a:pt x="83" y="50"/>
                    </a:moveTo>
                    <a:lnTo>
                      <a:pt x="55" y="54"/>
                    </a:lnTo>
                    <a:lnTo>
                      <a:pt x="0" y="135"/>
                    </a:lnTo>
                    <a:lnTo>
                      <a:pt x="22" y="156"/>
                    </a:lnTo>
                    <a:lnTo>
                      <a:pt x="102" y="102"/>
                    </a:lnTo>
                    <a:lnTo>
                      <a:pt x="107" y="73"/>
                    </a:lnTo>
                    <a:lnTo>
                      <a:pt x="157" y="23"/>
                    </a:lnTo>
                    <a:lnTo>
                      <a:pt x="133" y="0"/>
                    </a:lnTo>
                    <a:lnTo>
                      <a:pt x="83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  <p:sp>
            <p:nvSpPr>
              <p:cNvPr id="20" name="Freeform 205"/>
              <p:cNvSpPr>
                <a:spLocks noEditPoints="1"/>
              </p:cNvSpPr>
              <p:nvPr/>
            </p:nvSpPr>
            <p:spPr bwMode="auto">
              <a:xfrm>
                <a:off x="10044113" y="8529638"/>
                <a:ext cx="387350" cy="387350"/>
              </a:xfrm>
              <a:custGeom>
                <a:avLst/>
                <a:gdLst>
                  <a:gd name="T0" fmla="*/ 94 w 103"/>
                  <a:gd name="T1" fmla="*/ 9 h 103"/>
                  <a:gd name="T2" fmla="*/ 63 w 103"/>
                  <a:gd name="T3" fmla="*/ 9 h 103"/>
                  <a:gd name="T4" fmla="*/ 0 w 103"/>
                  <a:gd name="T5" fmla="*/ 71 h 103"/>
                  <a:gd name="T6" fmla="*/ 31 w 103"/>
                  <a:gd name="T7" fmla="*/ 103 h 103"/>
                  <a:gd name="T8" fmla="*/ 94 w 103"/>
                  <a:gd name="T9" fmla="*/ 40 h 103"/>
                  <a:gd name="T10" fmla="*/ 94 w 103"/>
                  <a:gd name="T11" fmla="*/ 9 h 103"/>
                  <a:gd name="T12" fmla="*/ 27 w 103"/>
                  <a:gd name="T13" fmla="*/ 69 h 103"/>
                  <a:gd name="T14" fmla="*/ 21 w 103"/>
                  <a:gd name="T15" fmla="*/ 69 h 103"/>
                  <a:gd name="T16" fmla="*/ 21 w 103"/>
                  <a:gd name="T17" fmla="*/ 64 h 103"/>
                  <a:gd name="T18" fmla="*/ 70 w 103"/>
                  <a:gd name="T19" fmla="*/ 15 h 103"/>
                  <a:gd name="T20" fmla="*/ 76 w 103"/>
                  <a:gd name="T21" fmla="*/ 15 h 103"/>
                  <a:gd name="T22" fmla="*/ 76 w 103"/>
                  <a:gd name="T23" fmla="*/ 20 h 103"/>
                  <a:gd name="T24" fmla="*/ 27 w 103"/>
                  <a:gd name="T25" fmla="*/ 69 h 103"/>
                  <a:gd name="T26" fmla="*/ 88 w 103"/>
                  <a:gd name="T27" fmla="*/ 32 h 103"/>
                  <a:gd name="T28" fmla="*/ 39 w 103"/>
                  <a:gd name="T29" fmla="*/ 81 h 103"/>
                  <a:gd name="T30" fmla="*/ 33 w 103"/>
                  <a:gd name="T31" fmla="*/ 81 h 103"/>
                  <a:gd name="T32" fmla="*/ 33 w 103"/>
                  <a:gd name="T33" fmla="*/ 76 h 103"/>
                  <a:gd name="T34" fmla="*/ 82 w 103"/>
                  <a:gd name="T35" fmla="*/ 27 h 103"/>
                  <a:gd name="T36" fmla="*/ 88 w 103"/>
                  <a:gd name="T37" fmla="*/ 27 h 103"/>
                  <a:gd name="T38" fmla="*/ 88 w 103"/>
                  <a:gd name="T39" fmla="*/ 32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3" h="103">
                    <a:moveTo>
                      <a:pt x="94" y="9"/>
                    </a:moveTo>
                    <a:cubicBezTo>
                      <a:pt x="85" y="0"/>
                      <a:pt x="71" y="0"/>
                      <a:pt x="63" y="9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94" y="40"/>
                      <a:pt x="94" y="40"/>
                      <a:pt x="94" y="40"/>
                    </a:cubicBezTo>
                    <a:cubicBezTo>
                      <a:pt x="103" y="32"/>
                      <a:pt x="103" y="18"/>
                      <a:pt x="94" y="9"/>
                    </a:cubicBezTo>
                    <a:close/>
                    <a:moveTo>
                      <a:pt x="27" y="69"/>
                    </a:moveTo>
                    <a:cubicBezTo>
                      <a:pt x="26" y="71"/>
                      <a:pt x="23" y="71"/>
                      <a:pt x="21" y="69"/>
                    </a:cubicBezTo>
                    <a:cubicBezTo>
                      <a:pt x="20" y="68"/>
                      <a:pt x="20" y="65"/>
                      <a:pt x="21" y="64"/>
                    </a:cubicBezTo>
                    <a:cubicBezTo>
                      <a:pt x="70" y="15"/>
                      <a:pt x="70" y="15"/>
                      <a:pt x="70" y="15"/>
                    </a:cubicBezTo>
                    <a:cubicBezTo>
                      <a:pt x="72" y="13"/>
                      <a:pt x="75" y="13"/>
                      <a:pt x="76" y="15"/>
                    </a:cubicBezTo>
                    <a:cubicBezTo>
                      <a:pt x="78" y="16"/>
                      <a:pt x="78" y="19"/>
                      <a:pt x="76" y="20"/>
                    </a:cubicBezTo>
                    <a:lnTo>
                      <a:pt x="27" y="69"/>
                    </a:lnTo>
                    <a:close/>
                    <a:moveTo>
                      <a:pt x="88" y="32"/>
                    </a:moveTo>
                    <a:cubicBezTo>
                      <a:pt x="39" y="81"/>
                      <a:pt x="39" y="81"/>
                      <a:pt x="39" y="81"/>
                    </a:cubicBezTo>
                    <a:cubicBezTo>
                      <a:pt x="38" y="83"/>
                      <a:pt x="35" y="83"/>
                      <a:pt x="33" y="81"/>
                    </a:cubicBezTo>
                    <a:cubicBezTo>
                      <a:pt x="32" y="80"/>
                      <a:pt x="32" y="77"/>
                      <a:pt x="33" y="76"/>
                    </a:cubicBezTo>
                    <a:cubicBezTo>
                      <a:pt x="82" y="27"/>
                      <a:pt x="82" y="27"/>
                      <a:pt x="82" y="27"/>
                    </a:cubicBezTo>
                    <a:cubicBezTo>
                      <a:pt x="84" y="25"/>
                      <a:pt x="87" y="25"/>
                      <a:pt x="88" y="27"/>
                    </a:cubicBezTo>
                    <a:cubicBezTo>
                      <a:pt x="90" y="28"/>
                      <a:pt x="90" y="31"/>
                      <a:pt x="88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  <p:sp>
            <p:nvSpPr>
              <p:cNvPr id="21" name="Freeform 206"/>
              <p:cNvSpPr>
                <a:spLocks noEditPoints="1"/>
              </p:cNvSpPr>
              <p:nvPr/>
            </p:nvSpPr>
            <p:spPr bwMode="auto">
              <a:xfrm>
                <a:off x="10153651" y="8856663"/>
                <a:ext cx="263525" cy="263525"/>
              </a:xfrm>
              <a:custGeom>
                <a:avLst/>
                <a:gdLst>
                  <a:gd name="T0" fmla="*/ 61 w 70"/>
                  <a:gd name="T1" fmla="*/ 30 h 70"/>
                  <a:gd name="T2" fmla="*/ 61 w 70"/>
                  <a:gd name="T3" fmla="*/ 30 h 70"/>
                  <a:gd name="T4" fmla="*/ 29 w 70"/>
                  <a:gd name="T5" fmla="*/ 0 h 70"/>
                  <a:gd name="T6" fmla="*/ 0 w 70"/>
                  <a:gd name="T7" fmla="*/ 29 h 70"/>
                  <a:gd name="T8" fmla="*/ 30 w 70"/>
                  <a:gd name="T9" fmla="*/ 61 h 70"/>
                  <a:gd name="T10" fmla="*/ 30 w 70"/>
                  <a:gd name="T11" fmla="*/ 61 h 70"/>
                  <a:gd name="T12" fmla="*/ 62 w 70"/>
                  <a:gd name="T13" fmla="*/ 61 h 70"/>
                  <a:gd name="T14" fmla="*/ 61 w 70"/>
                  <a:gd name="T15" fmla="*/ 30 h 70"/>
                  <a:gd name="T16" fmla="*/ 52 w 70"/>
                  <a:gd name="T17" fmla="*/ 52 h 70"/>
                  <a:gd name="T18" fmla="*/ 40 w 70"/>
                  <a:gd name="T19" fmla="*/ 52 h 70"/>
                  <a:gd name="T20" fmla="*/ 40 w 70"/>
                  <a:gd name="T21" fmla="*/ 39 h 70"/>
                  <a:gd name="T22" fmla="*/ 52 w 70"/>
                  <a:gd name="T23" fmla="*/ 39 h 70"/>
                  <a:gd name="T24" fmla="*/ 52 w 70"/>
                  <a:gd name="T25" fmla="*/ 52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0" h="70">
                    <a:moveTo>
                      <a:pt x="61" y="30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14" y="43"/>
                      <a:pt x="25" y="55"/>
                      <a:pt x="30" y="61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9" y="69"/>
                      <a:pt x="53" y="70"/>
                      <a:pt x="62" y="61"/>
                    </a:cubicBezTo>
                    <a:cubicBezTo>
                      <a:pt x="70" y="52"/>
                      <a:pt x="70" y="38"/>
                      <a:pt x="61" y="30"/>
                    </a:cubicBezTo>
                    <a:close/>
                    <a:moveTo>
                      <a:pt x="52" y="52"/>
                    </a:moveTo>
                    <a:cubicBezTo>
                      <a:pt x="49" y="55"/>
                      <a:pt x="43" y="55"/>
                      <a:pt x="40" y="52"/>
                    </a:cubicBezTo>
                    <a:cubicBezTo>
                      <a:pt x="36" y="48"/>
                      <a:pt x="36" y="43"/>
                      <a:pt x="40" y="39"/>
                    </a:cubicBezTo>
                    <a:cubicBezTo>
                      <a:pt x="43" y="36"/>
                      <a:pt x="49" y="36"/>
                      <a:pt x="52" y="39"/>
                    </a:cubicBezTo>
                    <a:cubicBezTo>
                      <a:pt x="56" y="43"/>
                      <a:pt x="56" y="48"/>
                      <a:pt x="52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  <p:sp>
            <p:nvSpPr>
              <p:cNvPr id="22" name="Freeform 207"/>
              <p:cNvSpPr>
                <a:spLocks/>
              </p:cNvSpPr>
              <p:nvPr/>
            </p:nvSpPr>
            <p:spPr bwMode="auto">
              <a:xfrm>
                <a:off x="9793288" y="8491538"/>
                <a:ext cx="307975" cy="307975"/>
              </a:xfrm>
              <a:custGeom>
                <a:avLst/>
                <a:gdLst>
                  <a:gd name="T0" fmla="*/ 41 w 82"/>
                  <a:gd name="T1" fmla="*/ 0 h 82"/>
                  <a:gd name="T2" fmla="*/ 25 w 82"/>
                  <a:gd name="T3" fmla="*/ 3 h 82"/>
                  <a:gd name="T4" fmla="*/ 47 w 82"/>
                  <a:gd name="T5" fmla="*/ 25 h 82"/>
                  <a:gd name="T6" fmla="*/ 47 w 82"/>
                  <a:gd name="T7" fmla="*/ 39 h 82"/>
                  <a:gd name="T8" fmla="*/ 39 w 82"/>
                  <a:gd name="T9" fmla="*/ 48 h 82"/>
                  <a:gd name="T10" fmla="*/ 24 w 82"/>
                  <a:gd name="T11" fmla="*/ 48 h 82"/>
                  <a:gd name="T12" fmla="*/ 2 w 82"/>
                  <a:gd name="T13" fmla="*/ 26 h 82"/>
                  <a:gd name="T14" fmla="*/ 0 w 82"/>
                  <a:gd name="T15" fmla="*/ 41 h 82"/>
                  <a:gd name="T16" fmla="*/ 41 w 82"/>
                  <a:gd name="T17" fmla="*/ 82 h 82"/>
                  <a:gd name="T18" fmla="*/ 82 w 82"/>
                  <a:gd name="T19" fmla="*/ 41 h 82"/>
                  <a:gd name="T20" fmla="*/ 41 w 82"/>
                  <a:gd name="T2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" h="82">
                    <a:moveTo>
                      <a:pt x="41" y="0"/>
                    </a:moveTo>
                    <a:cubicBezTo>
                      <a:pt x="35" y="0"/>
                      <a:pt x="30" y="1"/>
                      <a:pt x="25" y="3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51" y="29"/>
                      <a:pt x="51" y="35"/>
                      <a:pt x="47" y="39"/>
                    </a:cubicBezTo>
                    <a:cubicBezTo>
                      <a:pt x="39" y="48"/>
                      <a:pt x="39" y="48"/>
                      <a:pt x="39" y="48"/>
                    </a:cubicBezTo>
                    <a:cubicBezTo>
                      <a:pt x="35" y="52"/>
                      <a:pt x="28" y="52"/>
                      <a:pt x="24" y="48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30"/>
                      <a:pt x="0" y="35"/>
                      <a:pt x="0" y="41"/>
                    </a:cubicBezTo>
                    <a:cubicBezTo>
                      <a:pt x="0" y="63"/>
                      <a:pt x="18" y="82"/>
                      <a:pt x="41" y="82"/>
                    </a:cubicBezTo>
                    <a:cubicBezTo>
                      <a:pt x="63" y="82"/>
                      <a:pt x="82" y="63"/>
                      <a:pt x="82" y="41"/>
                    </a:cubicBezTo>
                    <a:cubicBezTo>
                      <a:pt x="82" y="18"/>
                      <a:pt x="63" y="0"/>
                      <a:pt x="4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</p:grpSp>
        <p:sp>
          <p:nvSpPr>
            <p:cNvPr id="27" name="任意多边形 26"/>
            <p:cNvSpPr/>
            <p:nvPr/>
          </p:nvSpPr>
          <p:spPr>
            <a:xfrm rot="1864238">
              <a:off x="6761283" y="1596350"/>
              <a:ext cx="794931" cy="714890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15875">
              <a:solidFill>
                <a:srgbClr val="5771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</p:grpSp>
      <p:sp>
        <p:nvSpPr>
          <p:cNvPr id="28" name="TextBox 6"/>
          <p:cNvSpPr txBox="1">
            <a:spLocks noChangeArrowheads="1"/>
          </p:cNvSpPr>
          <p:nvPr/>
        </p:nvSpPr>
        <p:spPr bwMode="auto">
          <a:xfrm>
            <a:off x="1008479" y="2674572"/>
            <a:ext cx="1484543" cy="1078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dirty="0">
                <a:latin typeface="+mn-ea"/>
                <a:cs typeface="+mn-ea"/>
              </a:rPr>
              <a:t>划分数据集</a:t>
            </a:r>
            <a:endParaRPr lang="en-US" altLang="zh-CN" sz="1100" b="1" dirty="0"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随机选取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20%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的数据做测试集，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80%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数据做训练集。</a:t>
            </a:r>
            <a:endParaRPr lang="zh-CN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6"/>
              <p:cNvSpPr txBox="1">
                <a:spLocks noChangeArrowheads="1"/>
              </p:cNvSpPr>
              <p:nvPr/>
            </p:nvSpPr>
            <p:spPr bwMode="auto">
              <a:xfrm>
                <a:off x="2517460" y="2665435"/>
                <a:ext cx="1476047" cy="1655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100" b="1" dirty="0">
                    <a:latin typeface="+mn-ea"/>
                    <a:cs typeface="+mn-ea"/>
                  </a:rPr>
                  <a:t>数据标准化</a:t>
                </a:r>
                <a:endParaRPr lang="en-US" altLang="zh-CN" sz="1100" b="1" dirty="0">
                  <a:latin typeface="+mn-ea"/>
                  <a:cs typeface="+mn-ea"/>
                </a:endParaRPr>
              </a:p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+mn-ea"/>
                  </a:rPr>
                  <a:t>计算训练集的平均值和标准差，测试数据集使用相同的变换</a:t>
                </a:r>
                <a:endPara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+mn-ea"/>
                </a:endParaRPr>
              </a:p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+mn-ea"/>
                        </a:rPr>
                        <m:t>𝑓</m:t>
                      </m:r>
                      <m:d>
                        <m:dPr>
                          <m:ctrlPr>
                            <a:rPr lang="en-US" altLang="zh-CN" sz="11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+mn-ea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+mn-ea"/>
                            </a:rPr>
                            <m:t>𝑥</m:t>
                          </m:r>
                        </m:e>
                      </m:d>
                      <m:r>
                        <a:rPr lang="en-US" altLang="zh-CN" sz="11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+mn-ea"/>
                        </a:rPr>
                        <m:t>=</m:t>
                      </m:r>
                      <m:f>
                        <m:fPr>
                          <m:ctrlPr>
                            <a:rPr lang="en-US" altLang="zh-CN" sz="11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+mn-ea"/>
                            </a:rPr>
                          </m:ctrlPr>
                        </m:fPr>
                        <m:num>
                          <m:r>
                            <a:rPr lang="en-US" altLang="zh-CN" sz="11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+mn-ea"/>
                            </a:rPr>
                            <m:t>𝑥</m:t>
                          </m:r>
                          <m:r>
                            <a:rPr lang="en-US" altLang="zh-CN" sz="11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+mn-ea"/>
                            </a:rPr>
                            <m:t>−</m:t>
                          </m:r>
                          <m:r>
                            <a:rPr lang="zh-CN" altLang="en-US" sz="11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+mn-ea"/>
                            </a:rPr>
                            <m:t>平均值</m:t>
                          </m:r>
                        </m:num>
                        <m:den>
                          <m:r>
                            <a:rPr lang="zh-CN" altLang="en-US" sz="11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+mn-ea"/>
                            </a:rPr>
                            <m:t>方差</m:t>
                          </m:r>
                        </m:den>
                      </m:f>
                    </m:oMath>
                  </m:oMathPara>
                </a14:m>
                <a:endParaRPr lang="zh-CN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+mn-ea"/>
                </a:endParaRPr>
              </a:p>
            </p:txBody>
          </p:sp>
        </mc:Choice>
        <mc:Fallback xmlns="">
          <p:sp>
            <p:nvSpPr>
              <p:cNvPr id="32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7460" y="2665435"/>
                <a:ext cx="1476047" cy="16558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6"/>
          <p:cNvSpPr txBox="1">
            <a:spLocks noChangeArrowheads="1"/>
          </p:cNvSpPr>
          <p:nvPr/>
        </p:nvSpPr>
        <p:spPr bwMode="auto">
          <a:xfrm>
            <a:off x="4186568" y="2694114"/>
            <a:ext cx="1825166" cy="1078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dirty="0">
                <a:latin typeface="+mn-ea"/>
                <a:cs typeface="+mn-ea"/>
              </a:rPr>
              <a:t>线性回归模型</a:t>
            </a:r>
            <a:endParaRPr lang="en-US" altLang="zh-CN" sz="1100" b="1" dirty="0"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使用</a:t>
            </a:r>
            <a:r>
              <a:rPr lang="en-US" altLang="zh-CN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LinearRegr-ession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建立线性回归模型，最小二乘法求解回归方程参数</a:t>
            </a:r>
            <a:endParaRPr lang="en-US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9" name="TextBox 6"/>
          <p:cNvSpPr txBox="1">
            <a:spLocks noChangeArrowheads="1"/>
          </p:cNvSpPr>
          <p:nvPr/>
        </p:nvSpPr>
        <p:spPr bwMode="auto">
          <a:xfrm>
            <a:off x="6565088" y="2732335"/>
            <a:ext cx="1535303" cy="8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dirty="0">
                <a:latin typeface="+mn-ea"/>
                <a:cs typeface="+mn-ea"/>
              </a:rPr>
              <a:t>支持向量回归模型</a:t>
            </a:r>
            <a:endParaRPr lang="en-US" altLang="zh-CN" sz="1100" b="1" dirty="0">
              <a:latin typeface="+mn-ea"/>
              <a:cs typeface="+mn-ea"/>
            </a:endParaRP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构建基于径向基函数的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SVR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模型</a:t>
            </a:r>
            <a:endParaRPr lang="en-US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2517460" y="2373627"/>
            <a:ext cx="0" cy="175188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3993507" y="2373627"/>
            <a:ext cx="0" cy="175188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262111" y="2485753"/>
            <a:ext cx="0" cy="175188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6">
            <a:extLst>
              <a:ext uri="{FF2B5EF4-FFF2-40B4-BE49-F238E27FC236}">
                <a16:creationId xmlns:a16="http://schemas.microsoft.com/office/drawing/2014/main" id="{16C75F50-126D-4F26-9C6A-CCE2EC8F7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3783" y="434492"/>
            <a:ext cx="20510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数据准备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&amp;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建模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  <a:cs typeface="+mn-ea"/>
            </a:endParaRPr>
          </a:p>
        </p:txBody>
      </p:sp>
      <p:sp>
        <p:nvSpPr>
          <p:cNvPr id="40" name="TextBox 6">
            <a:extLst>
              <a:ext uri="{FF2B5EF4-FFF2-40B4-BE49-F238E27FC236}">
                <a16:creationId xmlns:a16="http://schemas.microsoft.com/office/drawing/2014/main" id="{C7325A60-9875-456F-84F6-082067FA4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6746" y="750679"/>
            <a:ext cx="20510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+mn-ea"/>
              </a:rPr>
              <a:t>data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+mn-ea"/>
              </a:rPr>
              <a:t>preparation&amp;modeling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cs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D713A12-3E38-407A-A1F7-F35B16900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103" y="3896389"/>
            <a:ext cx="1857371" cy="423862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508BC004-2920-4CB4-A6C3-9F79C8FFF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129" y="3612694"/>
            <a:ext cx="2149586" cy="42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8028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"/>
                            </p:stCondLst>
                            <p:childTnLst>
                              <p:par>
                                <p:cTn id="3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"/>
                            </p:stCondLst>
                            <p:childTnLst>
                              <p:par>
                                <p:cTn id="5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2" grpId="0"/>
      <p:bldP spid="35" grpId="0"/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78597" y="3633145"/>
            <a:ext cx="2448271" cy="307672"/>
          </a:xfrm>
          <a:prstGeom prst="rect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3887076" y="3602263"/>
            <a:ext cx="138424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+mn-ea"/>
                <a:sym typeface="+mn-lt"/>
              </a:rPr>
              <a:t>R2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+mn-ea"/>
                <a:sym typeface="+mn-lt"/>
              </a:rPr>
              <a:t>决定系数</a:t>
            </a:r>
            <a:endParaRPr kumimoji="0" lang="zh-CN" sz="16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cs typeface="+mn-ea"/>
              <a:sym typeface="+mn-lt"/>
            </a:endParaRP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133727" y="4052469"/>
            <a:ext cx="7004724" cy="1021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R="0" lvl="0" indent="0"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40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评估选取</a:t>
            </a:r>
            <a:r>
              <a:rPr lang="en-US" altLang="zh-CN" dirty="0">
                <a:sym typeface="+mn-lt"/>
              </a:rPr>
              <a:t>R2</a:t>
            </a:r>
            <a:r>
              <a:rPr lang="zh-CN" altLang="en-US" dirty="0">
                <a:sym typeface="+mn-lt"/>
              </a:rPr>
              <a:t>评估系数（拟合优度）作为评判标准，当</a:t>
            </a:r>
            <a:r>
              <a:rPr lang="en-US" altLang="zh-CN" dirty="0">
                <a:sym typeface="+mn-lt"/>
              </a:rPr>
              <a:t>r2</a:t>
            </a:r>
            <a:r>
              <a:rPr lang="zh-CN" altLang="en-US" dirty="0">
                <a:sym typeface="+mn-lt"/>
              </a:rPr>
              <a:t>越接近</a:t>
            </a:r>
            <a:r>
              <a:rPr lang="en-US" altLang="zh-CN" dirty="0">
                <a:sym typeface="+mn-lt"/>
              </a:rPr>
              <a:t>1</a:t>
            </a:r>
            <a:r>
              <a:rPr lang="zh-CN" altLang="en-US" dirty="0">
                <a:sym typeface="+mn-lt"/>
              </a:rPr>
              <a:t>时模型效果越好。在这两个模型中</a:t>
            </a:r>
            <a:r>
              <a:rPr lang="en-US" altLang="zh-CN" dirty="0">
                <a:sym typeface="+mn-lt"/>
              </a:rPr>
              <a:t>SVR</a:t>
            </a:r>
            <a:r>
              <a:rPr lang="zh-CN" altLang="en-US" dirty="0">
                <a:sym typeface="+mn-lt"/>
              </a:rPr>
              <a:t>的表现更好。上图为预测结果（绿）与真实房价（红）的折线图，可以看出</a:t>
            </a:r>
            <a:r>
              <a:rPr lang="en-US" altLang="zh-CN" dirty="0">
                <a:sym typeface="+mn-lt"/>
              </a:rPr>
              <a:t>SVR</a:t>
            </a:r>
            <a:r>
              <a:rPr lang="zh-CN" altLang="en-US" dirty="0">
                <a:sym typeface="+mn-lt"/>
              </a:rPr>
              <a:t>更接近真实值。</a:t>
            </a:r>
            <a:endParaRPr lang="zh-CN" altLang="zh-CN" dirty="0">
              <a:sym typeface="+mn-lt"/>
            </a:endParaRPr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3473783" y="434492"/>
            <a:ext cx="20510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80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cs typeface="+mn-ea"/>
              </a:rPr>
              <a:t>评估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  <a:cs typeface="+mn-ea"/>
            </a:endParaRPr>
          </a:p>
        </p:txBody>
      </p:sp>
      <p:sp>
        <p:nvSpPr>
          <p:cNvPr id="12" name="TextBox 6"/>
          <p:cNvSpPr txBox="1">
            <a:spLocks noChangeArrowheads="1"/>
          </p:cNvSpPr>
          <p:nvPr/>
        </p:nvSpPr>
        <p:spPr bwMode="auto">
          <a:xfrm>
            <a:off x="3841324" y="746198"/>
            <a:ext cx="1315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+mn-ea"/>
              </a:rPr>
              <a:t>evaluation</a:t>
            </a:r>
            <a:endParaRPr kumimoji="0" lang="zh-CN" sz="11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Narrow" panose="020B0606020202030204" pitchFamily="34" charset="0"/>
              <a:cs typeface="+mn-ea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253B7F6-E0BC-4DF8-A967-DD8D2EFB9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728" y="1259647"/>
            <a:ext cx="2501348" cy="188679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E0490C1-85FD-4573-91EE-B3FB2491F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596" y="1211998"/>
            <a:ext cx="2739804" cy="1886793"/>
          </a:xfrm>
          <a:prstGeom prst="rect">
            <a:avLst/>
          </a:prstGeom>
        </p:spPr>
      </p:pic>
      <p:sp>
        <p:nvSpPr>
          <p:cNvPr id="15" name="TextBox 6">
            <a:extLst>
              <a:ext uri="{FF2B5EF4-FFF2-40B4-BE49-F238E27FC236}">
                <a16:creationId xmlns:a16="http://schemas.microsoft.com/office/drawing/2014/main" id="{2F09FAD2-B276-4FFD-B20B-718CD9EC4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3600" y="3302181"/>
            <a:ext cx="170560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R2=0.6967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AC6E4B57-CC8D-4B4E-9F4E-D4DE331B4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6439" y="3302181"/>
            <a:ext cx="170560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R2=0.8197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964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 panose="020F0302020204030204"/>
        <a:ea typeface="微软雅黑"/>
        <a:cs typeface=""/>
      </a:majorFont>
      <a:minorFont>
        <a:latin typeface="Arial" panose="020F0502020204030204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1626</TotalTime>
  <Words>652</Words>
  <Application>Microsoft Office PowerPoint</Application>
  <PresentationFormat>全屏显示(16:9)</PresentationFormat>
  <Paragraphs>146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 Unicode MS</vt:lpstr>
      <vt:lpstr>HandelGotDLig</vt:lpstr>
      <vt:lpstr>Malgun Gothic</vt:lpstr>
      <vt:lpstr>等线</vt:lpstr>
      <vt:lpstr>微软雅黑</vt:lpstr>
      <vt:lpstr>站酷高端黑</vt:lpstr>
      <vt:lpstr>Arial</vt:lpstr>
      <vt:lpstr>Arial Narrow</vt:lpstr>
      <vt:lpstr>Cambria Math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丁 凡彧</cp:lastModifiedBy>
  <cp:revision>233</cp:revision>
  <dcterms:created xsi:type="dcterms:W3CDTF">2015-06-24T16:00:35Z</dcterms:created>
  <dcterms:modified xsi:type="dcterms:W3CDTF">2019-10-24T11:57:22Z</dcterms:modified>
</cp:coreProperties>
</file>