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3EF5D-28A7-9B45-9853-35424DE01AEC}" v="4" dt="2024-12-01T22:16:43.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4"/>
    <p:restoredTop sz="94650"/>
  </p:normalViewPr>
  <p:slideViewPr>
    <p:cSldViewPr snapToGrid="0">
      <p:cViewPr varScale="1">
        <p:scale>
          <a:sx n="116" d="100"/>
          <a:sy n="116" d="100"/>
        </p:scale>
        <p:origin x="2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bhar, Nupoor Vijay" userId="f5136bbd-5e04-40a9-a78f-a63d7bbca302" providerId="ADAL" clId="{9363EF5D-28A7-9B45-9853-35424DE01AEC}"/>
    <pc:docChg chg="undo custSel addSld delSld modSld">
      <pc:chgData name="Kumbhar, Nupoor Vijay" userId="f5136bbd-5e04-40a9-a78f-a63d7bbca302" providerId="ADAL" clId="{9363EF5D-28A7-9B45-9853-35424DE01AEC}" dt="2024-12-01T22:28:23.158" v="113" actId="255"/>
      <pc:docMkLst>
        <pc:docMk/>
      </pc:docMkLst>
      <pc:sldChg chg="addSp delSp modSp mod delAnim">
        <pc:chgData name="Kumbhar, Nupoor Vijay" userId="f5136bbd-5e04-40a9-a78f-a63d7bbca302" providerId="ADAL" clId="{9363EF5D-28A7-9B45-9853-35424DE01AEC}" dt="2024-12-01T19:31:03.107" v="33" actId="478"/>
        <pc:sldMkLst>
          <pc:docMk/>
          <pc:sldMk cId="4223175412" sldId="256"/>
        </pc:sldMkLst>
        <pc:picChg chg="add del mod">
          <ac:chgData name="Kumbhar, Nupoor Vijay" userId="f5136bbd-5e04-40a9-a78f-a63d7bbca302" providerId="ADAL" clId="{9363EF5D-28A7-9B45-9853-35424DE01AEC}" dt="2024-12-01T19:31:03.107" v="33" actId="478"/>
          <ac:picMkLst>
            <pc:docMk/>
            <pc:sldMk cId="4223175412" sldId="256"/>
            <ac:picMk id="6" creationId="{14C4ED97-ADDF-6315-9A9D-F1294A4A40B0}"/>
          </ac:picMkLst>
        </pc:picChg>
      </pc:sldChg>
      <pc:sldChg chg="modSp">
        <pc:chgData name="Kumbhar, Nupoor Vijay" userId="f5136bbd-5e04-40a9-a78f-a63d7bbca302" providerId="ADAL" clId="{9363EF5D-28A7-9B45-9853-35424DE01AEC}" dt="2024-12-01T08:05:36.896" v="0" actId="33524"/>
        <pc:sldMkLst>
          <pc:docMk/>
          <pc:sldMk cId="136002915" sldId="257"/>
        </pc:sldMkLst>
        <pc:graphicFrameChg chg="mod">
          <ac:chgData name="Kumbhar, Nupoor Vijay" userId="f5136bbd-5e04-40a9-a78f-a63d7bbca302" providerId="ADAL" clId="{9363EF5D-28A7-9B45-9853-35424DE01AEC}" dt="2024-12-01T08:05:36.896" v="0" actId="33524"/>
          <ac:graphicFrameMkLst>
            <pc:docMk/>
            <pc:sldMk cId="136002915" sldId="257"/>
            <ac:graphicFrameMk id="27" creationId="{CCB2057E-7DD5-4D56-E274-886333FF2ACB}"/>
          </ac:graphicFrameMkLst>
        </pc:graphicFrameChg>
      </pc:sldChg>
      <pc:sldChg chg="addSp delSp modSp new mod setBg setClrOvrMap">
        <pc:chgData name="Kumbhar, Nupoor Vijay" userId="f5136bbd-5e04-40a9-a78f-a63d7bbca302" providerId="ADAL" clId="{9363EF5D-28A7-9B45-9853-35424DE01AEC}" dt="2024-12-01T08:07:55.454" v="31" actId="113"/>
        <pc:sldMkLst>
          <pc:docMk/>
          <pc:sldMk cId="73505556" sldId="270"/>
        </pc:sldMkLst>
        <pc:spChg chg="del mod">
          <ac:chgData name="Kumbhar, Nupoor Vijay" userId="f5136bbd-5e04-40a9-a78f-a63d7bbca302" providerId="ADAL" clId="{9363EF5D-28A7-9B45-9853-35424DE01AEC}" dt="2024-12-01T08:07:12.442" v="14" actId="478"/>
          <ac:spMkLst>
            <pc:docMk/>
            <pc:sldMk cId="73505556" sldId="270"/>
            <ac:spMk id="2" creationId="{FA835145-25E0-D4D0-B42A-0769B51DFA6C}"/>
          </ac:spMkLst>
        </pc:spChg>
        <pc:spChg chg="mod">
          <ac:chgData name="Kumbhar, Nupoor Vijay" userId="f5136bbd-5e04-40a9-a78f-a63d7bbca302" providerId="ADAL" clId="{9363EF5D-28A7-9B45-9853-35424DE01AEC}" dt="2024-12-01T08:07:55.454" v="31" actId="113"/>
          <ac:spMkLst>
            <pc:docMk/>
            <pc:sldMk cId="73505556" sldId="270"/>
            <ac:spMk id="3" creationId="{64815FC0-3EF9-E3CF-CEE5-13532301BDA9}"/>
          </ac:spMkLst>
        </pc:spChg>
        <pc:spChg chg="add del">
          <ac:chgData name="Kumbhar, Nupoor Vijay" userId="f5136bbd-5e04-40a9-a78f-a63d7bbca302" providerId="ADAL" clId="{9363EF5D-28A7-9B45-9853-35424DE01AEC}" dt="2024-12-01T08:07:03.201" v="12" actId="26606"/>
          <ac:spMkLst>
            <pc:docMk/>
            <pc:sldMk cId="73505556" sldId="270"/>
            <ac:spMk id="8" creationId="{0D9B8FD4-CDEB-4EB4-B4DE-C89E11938958}"/>
          </ac:spMkLst>
        </pc:spChg>
        <pc:spChg chg="add del">
          <ac:chgData name="Kumbhar, Nupoor Vijay" userId="f5136bbd-5e04-40a9-a78f-a63d7bbca302" providerId="ADAL" clId="{9363EF5D-28A7-9B45-9853-35424DE01AEC}" dt="2024-12-01T08:07:03.201" v="12" actId="26606"/>
          <ac:spMkLst>
            <pc:docMk/>
            <pc:sldMk cId="73505556" sldId="270"/>
            <ac:spMk id="10" creationId="{5A2E3D1D-9E9F-4739-BA14-D4D7FA9FBDD1}"/>
          </ac:spMkLst>
        </pc:spChg>
        <pc:spChg chg="add del">
          <ac:chgData name="Kumbhar, Nupoor Vijay" userId="f5136bbd-5e04-40a9-a78f-a63d7bbca302" providerId="ADAL" clId="{9363EF5D-28A7-9B45-9853-35424DE01AEC}" dt="2024-12-01T08:07:03.201" v="12" actId="26606"/>
          <ac:spMkLst>
            <pc:docMk/>
            <pc:sldMk cId="73505556" sldId="270"/>
            <ac:spMk id="12" creationId="{1FFB365B-E9DC-4859-B8AB-CB83EEBE4E28}"/>
          </ac:spMkLst>
        </pc:spChg>
        <pc:spChg chg="add del">
          <ac:chgData name="Kumbhar, Nupoor Vijay" userId="f5136bbd-5e04-40a9-a78f-a63d7bbca302" providerId="ADAL" clId="{9363EF5D-28A7-9B45-9853-35424DE01AEC}" dt="2024-12-01T08:07:03.201" v="12" actId="26606"/>
          <ac:spMkLst>
            <pc:docMk/>
            <pc:sldMk cId="73505556" sldId="270"/>
            <ac:spMk id="14" creationId="{8ADAB9C8-EB37-4914-A699-C716FC8FE4FE}"/>
          </ac:spMkLst>
        </pc:spChg>
        <pc:spChg chg="add del">
          <ac:chgData name="Kumbhar, Nupoor Vijay" userId="f5136bbd-5e04-40a9-a78f-a63d7bbca302" providerId="ADAL" clId="{9363EF5D-28A7-9B45-9853-35424DE01AEC}" dt="2024-12-01T08:07:23.293" v="17" actId="26606"/>
          <ac:spMkLst>
            <pc:docMk/>
            <pc:sldMk cId="73505556" sldId="270"/>
            <ac:spMk id="16" creationId="{74CD14DB-BB81-479F-A1FC-1C75640E9F84}"/>
          </ac:spMkLst>
        </pc:spChg>
        <pc:spChg chg="add del">
          <ac:chgData name="Kumbhar, Nupoor Vijay" userId="f5136bbd-5e04-40a9-a78f-a63d7bbca302" providerId="ADAL" clId="{9363EF5D-28A7-9B45-9853-35424DE01AEC}" dt="2024-12-01T08:07:23.293" v="17" actId="26606"/>
          <ac:spMkLst>
            <pc:docMk/>
            <pc:sldMk cId="73505556" sldId="270"/>
            <ac:spMk id="17" creationId="{C943A91B-7CA7-4592-A975-73B1BF8C4C74}"/>
          </ac:spMkLst>
        </pc:spChg>
        <pc:spChg chg="add del">
          <ac:chgData name="Kumbhar, Nupoor Vijay" userId="f5136bbd-5e04-40a9-a78f-a63d7bbca302" providerId="ADAL" clId="{9363EF5D-28A7-9B45-9853-35424DE01AEC}" dt="2024-12-01T08:07:23.293" v="17" actId="26606"/>
          <ac:spMkLst>
            <pc:docMk/>
            <pc:sldMk cId="73505556" sldId="270"/>
            <ac:spMk id="18" creationId="{EC471314-E46A-414B-8D91-74880E84F187}"/>
          </ac:spMkLst>
        </pc:spChg>
        <pc:spChg chg="add del">
          <ac:chgData name="Kumbhar, Nupoor Vijay" userId="f5136bbd-5e04-40a9-a78f-a63d7bbca302" providerId="ADAL" clId="{9363EF5D-28A7-9B45-9853-35424DE01AEC}" dt="2024-12-01T08:07:23.293" v="17" actId="26606"/>
          <ac:spMkLst>
            <pc:docMk/>
            <pc:sldMk cId="73505556" sldId="270"/>
            <ac:spMk id="19" creationId="{6A681326-1C9D-44A3-A627-3871BDAE4127}"/>
          </ac:spMkLst>
        </pc:spChg>
        <pc:spChg chg="add">
          <ac:chgData name="Kumbhar, Nupoor Vijay" userId="f5136bbd-5e04-40a9-a78f-a63d7bbca302" providerId="ADAL" clId="{9363EF5D-28A7-9B45-9853-35424DE01AEC}" dt="2024-12-01T08:07:23.293" v="17" actId="26606"/>
          <ac:spMkLst>
            <pc:docMk/>
            <pc:sldMk cId="73505556" sldId="270"/>
            <ac:spMk id="24" creationId="{923E8915-D2AA-4327-A45A-972C3CA9574B}"/>
          </ac:spMkLst>
        </pc:spChg>
        <pc:spChg chg="add del">
          <ac:chgData name="Kumbhar, Nupoor Vijay" userId="f5136bbd-5e04-40a9-a78f-a63d7bbca302" providerId="ADAL" clId="{9363EF5D-28A7-9B45-9853-35424DE01AEC}" dt="2024-12-01T08:07:23.234" v="16" actId="26606"/>
          <ac:spMkLst>
            <pc:docMk/>
            <pc:sldMk cId="73505556" sldId="270"/>
            <ac:spMk id="25" creationId="{909FE742-1A27-4AEF-B5F0-F8C383EAB1D7}"/>
          </ac:spMkLst>
        </pc:spChg>
        <pc:spChg chg="add">
          <ac:chgData name="Kumbhar, Nupoor Vijay" userId="f5136bbd-5e04-40a9-a78f-a63d7bbca302" providerId="ADAL" clId="{9363EF5D-28A7-9B45-9853-35424DE01AEC}" dt="2024-12-01T08:07:23.293" v="17" actId="26606"/>
          <ac:spMkLst>
            <pc:docMk/>
            <pc:sldMk cId="73505556" sldId="270"/>
            <ac:spMk id="26" creationId="{8302FC3C-9804-4950-B721-5FD704BA6065}"/>
          </ac:spMkLst>
        </pc:spChg>
        <pc:spChg chg="add">
          <ac:chgData name="Kumbhar, Nupoor Vijay" userId="f5136bbd-5e04-40a9-a78f-a63d7bbca302" providerId="ADAL" clId="{9363EF5D-28A7-9B45-9853-35424DE01AEC}" dt="2024-12-01T08:07:23.293" v="17" actId="26606"/>
          <ac:spMkLst>
            <pc:docMk/>
            <pc:sldMk cId="73505556" sldId="270"/>
            <ac:spMk id="32" creationId="{F3798573-F27B-47EB-8EA4-7EE34954C2D6}"/>
          </ac:spMkLst>
        </pc:spChg>
        <pc:picChg chg="add del">
          <ac:chgData name="Kumbhar, Nupoor Vijay" userId="f5136bbd-5e04-40a9-a78f-a63d7bbca302" providerId="ADAL" clId="{9363EF5D-28A7-9B45-9853-35424DE01AEC}" dt="2024-12-01T08:07:23.234" v="16" actId="26606"/>
          <ac:picMkLst>
            <pc:docMk/>
            <pc:sldMk cId="73505556" sldId="270"/>
            <ac:picMk id="21" creationId="{F4F22508-83B5-9790-028E-A20DD8D7FFCA}"/>
          </ac:picMkLst>
        </pc:picChg>
        <pc:picChg chg="add">
          <ac:chgData name="Kumbhar, Nupoor Vijay" userId="f5136bbd-5e04-40a9-a78f-a63d7bbca302" providerId="ADAL" clId="{9363EF5D-28A7-9B45-9853-35424DE01AEC}" dt="2024-12-01T08:07:23.293" v="17" actId="26606"/>
          <ac:picMkLst>
            <pc:docMk/>
            <pc:sldMk cId="73505556" sldId="270"/>
            <ac:picMk id="30" creationId="{3BC6EBB2-9BDC-4075-BA6B-43A9FBF9C86C}"/>
          </ac:picMkLst>
        </pc:picChg>
        <pc:cxnChg chg="add">
          <ac:chgData name="Kumbhar, Nupoor Vijay" userId="f5136bbd-5e04-40a9-a78f-a63d7bbca302" providerId="ADAL" clId="{9363EF5D-28A7-9B45-9853-35424DE01AEC}" dt="2024-12-01T08:07:23.293" v="17" actId="26606"/>
          <ac:cxnSpMkLst>
            <pc:docMk/>
            <pc:sldMk cId="73505556" sldId="270"/>
            <ac:cxnSpMk id="28" creationId="{6B9695BD-ECF6-49CA-8877-8C493193C65D}"/>
          </ac:cxnSpMkLst>
        </pc:cxnChg>
      </pc:sldChg>
      <pc:sldChg chg="addSp delSp add del setBg delDesignElem">
        <pc:chgData name="Kumbhar, Nupoor Vijay" userId="f5136bbd-5e04-40a9-a78f-a63d7bbca302" providerId="ADAL" clId="{9363EF5D-28A7-9B45-9853-35424DE01AEC}" dt="2024-12-01T22:16:43.552" v="36"/>
        <pc:sldMkLst>
          <pc:docMk/>
          <pc:sldMk cId="1508580674" sldId="271"/>
        </pc:sldMkLst>
        <pc:spChg chg="add del">
          <ac:chgData name="Kumbhar, Nupoor Vijay" userId="f5136bbd-5e04-40a9-a78f-a63d7bbca302" providerId="ADAL" clId="{9363EF5D-28A7-9B45-9853-35424DE01AEC}" dt="2024-12-01T22:16:43.552" v="36"/>
          <ac:spMkLst>
            <pc:docMk/>
            <pc:sldMk cId="1508580674" sldId="271"/>
            <ac:spMk id="10" creationId="{F23B9EEB-078C-C5F2-AD32-8AF6DC152FE6}"/>
          </ac:spMkLst>
        </pc:spChg>
        <pc:spChg chg="add del">
          <ac:chgData name="Kumbhar, Nupoor Vijay" userId="f5136bbd-5e04-40a9-a78f-a63d7bbca302" providerId="ADAL" clId="{9363EF5D-28A7-9B45-9853-35424DE01AEC}" dt="2024-12-01T22:16:43.552" v="36"/>
          <ac:spMkLst>
            <pc:docMk/>
            <pc:sldMk cId="1508580674" sldId="271"/>
            <ac:spMk id="12" creationId="{854EC00B-E9BC-4B58-1672-33FC09ABF8FA}"/>
          </ac:spMkLst>
        </pc:spChg>
      </pc:sldChg>
      <pc:sldChg chg="addSp modSp new mod setBg setClrOvrMap">
        <pc:chgData name="Kumbhar, Nupoor Vijay" userId="f5136bbd-5e04-40a9-a78f-a63d7bbca302" providerId="ADAL" clId="{9363EF5D-28A7-9B45-9853-35424DE01AEC}" dt="2024-12-01T22:28:23.158" v="113" actId="255"/>
        <pc:sldMkLst>
          <pc:docMk/>
          <pc:sldMk cId="4093994687" sldId="271"/>
        </pc:sldMkLst>
        <pc:spChg chg="mod">
          <ac:chgData name="Kumbhar, Nupoor Vijay" userId="f5136bbd-5e04-40a9-a78f-a63d7bbca302" providerId="ADAL" clId="{9363EF5D-28A7-9B45-9853-35424DE01AEC}" dt="2024-12-01T22:17:22.620" v="52" actId="2711"/>
          <ac:spMkLst>
            <pc:docMk/>
            <pc:sldMk cId="4093994687" sldId="271"/>
            <ac:spMk id="2" creationId="{3D2E795C-3E96-22A5-7F0D-D93238AABF42}"/>
          </ac:spMkLst>
        </pc:spChg>
        <pc:spChg chg="mod">
          <ac:chgData name="Kumbhar, Nupoor Vijay" userId="f5136bbd-5e04-40a9-a78f-a63d7bbca302" providerId="ADAL" clId="{9363EF5D-28A7-9B45-9853-35424DE01AEC}" dt="2024-12-01T22:28:23.158" v="113" actId="255"/>
          <ac:spMkLst>
            <pc:docMk/>
            <pc:sldMk cId="4093994687" sldId="271"/>
            <ac:spMk id="3" creationId="{7A69564B-1CCE-C30A-EC9F-6198BC3B399F}"/>
          </ac:spMkLst>
        </pc:spChg>
        <pc:spChg chg="add">
          <ac:chgData name="Kumbhar, Nupoor Vijay" userId="f5136bbd-5e04-40a9-a78f-a63d7bbca302" providerId="ADAL" clId="{9363EF5D-28A7-9B45-9853-35424DE01AEC}" dt="2024-12-01T22:17:02.002" v="38" actId="26606"/>
          <ac:spMkLst>
            <pc:docMk/>
            <pc:sldMk cId="4093994687" sldId="271"/>
            <ac:spMk id="8" creationId="{74CD14DB-BB81-479F-A1FC-1C75640E9F84}"/>
          </ac:spMkLst>
        </pc:spChg>
        <pc:spChg chg="add">
          <ac:chgData name="Kumbhar, Nupoor Vijay" userId="f5136bbd-5e04-40a9-a78f-a63d7bbca302" providerId="ADAL" clId="{9363EF5D-28A7-9B45-9853-35424DE01AEC}" dt="2024-12-01T22:17:02.002" v="38" actId="26606"/>
          <ac:spMkLst>
            <pc:docMk/>
            <pc:sldMk cId="4093994687" sldId="271"/>
            <ac:spMk id="10" creationId="{C943A91B-7CA7-4592-A975-73B1BF8C4C74}"/>
          </ac:spMkLst>
        </pc:spChg>
        <pc:spChg chg="add">
          <ac:chgData name="Kumbhar, Nupoor Vijay" userId="f5136bbd-5e04-40a9-a78f-a63d7bbca302" providerId="ADAL" clId="{9363EF5D-28A7-9B45-9853-35424DE01AEC}" dt="2024-12-01T22:17:02.002" v="38" actId="26606"/>
          <ac:spMkLst>
            <pc:docMk/>
            <pc:sldMk cId="4093994687" sldId="271"/>
            <ac:spMk id="12" creationId="{EC471314-E46A-414B-8D91-74880E84F187}"/>
          </ac:spMkLst>
        </pc:spChg>
        <pc:spChg chg="add">
          <ac:chgData name="Kumbhar, Nupoor Vijay" userId="f5136bbd-5e04-40a9-a78f-a63d7bbca302" providerId="ADAL" clId="{9363EF5D-28A7-9B45-9853-35424DE01AEC}" dt="2024-12-01T22:17:02.002" v="38" actId="26606"/>
          <ac:spMkLst>
            <pc:docMk/>
            <pc:sldMk cId="4093994687" sldId="271"/>
            <ac:spMk id="14" creationId="{6A681326-1C9D-44A3-A627-3871BDAE412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26AAD-8025-44BD-A934-49FDEFAEC81A}"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1D20FFD2-9457-43A8-ACB4-DA7AE53D898C}">
      <dgm:prSet custT="1"/>
      <dgm:spPr/>
      <dgm:t>
        <a:bodyPr/>
        <a:lstStyle/>
        <a:p>
          <a:r>
            <a:rPr lang="en-US" sz="2000" b="0" dirty="0">
              <a:solidFill>
                <a:schemeClr val="tx1"/>
              </a:solidFill>
              <a:latin typeface="Times New Roman" panose="02020603050405020304" pitchFamily="18" charset="0"/>
              <a:cs typeface="Times New Roman" panose="02020603050405020304" pitchFamily="18" charset="0"/>
            </a:rPr>
            <a:t>Research efforts have demonstrated that the concrete compressive strength not only depends on cement water ratio but is also influenced by other ingredients and factors. </a:t>
          </a:r>
        </a:p>
      </dgm:t>
    </dgm:pt>
    <dgm:pt modelId="{204655B7-C5B4-47C5-A8BD-56C00C9CD584}" type="parTrans" cxnId="{0C98FA3F-7FBB-4853-B5B2-FD0FFF7FC448}">
      <dgm:prSet/>
      <dgm:spPr/>
      <dgm:t>
        <a:bodyPr/>
        <a:lstStyle/>
        <a:p>
          <a:endParaRPr lang="en-US"/>
        </a:p>
      </dgm:t>
    </dgm:pt>
    <dgm:pt modelId="{BD5CFE2E-2460-48E1-88AF-DCA45D31EF27}" type="sibTrans" cxnId="{0C98FA3F-7FBB-4853-B5B2-FD0FFF7FC448}">
      <dgm:prSet/>
      <dgm:spPr/>
      <dgm:t>
        <a:bodyPr/>
        <a:lstStyle/>
        <a:p>
          <a:endParaRPr lang="en-US"/>
        </a:p>
      </dgm:t>
    </dgm:pt>
    <dgm:pt modelId="{E60ED2E1-1025-4EB3-B8C3-09C192A092E3}">
      <dgm:prSet custT="1"/>
      <dgm:spPr/>
      <dgm: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Modeling the behavior of concrete strength is a complex model due to the involvement of many factors and the advancement of technology has made it possible to evaluate via multiple predictive models.</a:t>
          </a:r>
        </a:p>
      </dgm:t>
    </dgm:pt>
    <dgm:pt modelId="{A783348C-477D-4380-B59D-D2AD8EE28A7B}" type="parTrans" cxnId="{0DCEF586-5E6E-4759-92C0-1A7EE32FE549}">
      <dgm:prSet/>
      <dgm:spPr/>
      <dgm:t>
        <a:bodyPr/>
        <a:lstStyle/>
        <a:p>
          <a:endParaRPr lang="en-US"/>
        </a:p>
      </dgm:t>
    </dgm:pt>
    <dgm:pt modelId="{38469270-1B9C-4249-91BF-8A57467D1E35}" type="sibTrans" cxnId="{0DCEF586-5E6E-4759-92C0-1A7EE32FE549}">
      <dgm:prSet/>
      <dgm:spPr/>
      <dgm:t>
        <a:bodyPr/>
        <a:lstStyle/>
        <a:p>
          <a:endParaRPr lang="en-US"/>
        </a:p>
      </dgm:t>
    </dgm:pt>
    <dgm:pt modelId="{1923B640-7D4B-436C-B232-2917372CFE79}">
      <dgm:prSet custT="1"/>
      <dgm:spPr/>
      <dgm: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Multiple machine learning models were developed on the dataset to identify the best features and their impact on the concrete compressive strength. </a:t>
          </a:r>
        </a:p>
      </dgm:t>
    </dgm:pt>
    <dgm:pt modelId="{5DD9BD93-02EE-4C4D-98B4-DC7556523459}" type="parTrans" cxnId="{2780CFEA-6C28-44BF-87EC-7848B5F6C155}">
      <dgm:prSet/>
      <dgm:spPr/>
      <dgm:t>
        <a:bodyPr/>
        <a:lstStyle/>
        <a:p>
          <a:endParaRPr lang="en-US"/>
        </a:p>
      </dgm:t>
    </dgm:pt>
    <dgm:pt modelId="{BC3A27B7-0158-4EC2-AD9B-2081EBE1577D}" type="sibTrans" cxnId="{2780CFEA-6C28-44BF-87EC-7848B5F6C155}">
      <dgm:prSet/>
      <dgm:spPr/>
      <dgm:t>
        <a:bodyPr/>
        <a:lstStyle/>
        <a:p>
          <a:endParaRPr lang="en-US"/>
        </a:p>
      </dgm:t>
    </dgm:pt>
    <dgm:pt modelId="{467B81F3-AFB0-4CAD-A7ED-1D8D8DC13430}">
      <dgm:prSet custT="1"/>
      <dgm:spPr/>
      <dgm: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Additionally Deep Learning model implementation was integrated to perform deep analysis study on the behavior of the data set and its impact on all the features. </a:t>
          </a:r>
        </a:p>
      </dgm:t>
    </dgm:pt>
    <dgm:pt modelId="{28F8E4CB-40A6-4F29-AF67-48AC140A5FF9}" type="parTrans" cxnId="{B75D5AA8-561F-432A-8199-7B451BCFD6FA}">
      <dgm:prSet/>
      <dgm:spPr/>
      <dgm:t>
        <a:bodyPr/>
        <a:lstStyle/>
        <a:p>
          <a:endParaRPr lang="en-US"/>
        </a:p>
      </dgm:t>
    </dgm:pt>
    <dgm:pt modelId="{6BA6988B-9041-462B-9A93-16CD363C2E2D}" type="sibTrans" cxnId="{B75D5AA8-561F-432A-8199-7B451BCFD6FA}">
      <dgm:prSet/>
      <dgm:spPr/>
      <dgm:t>
        <a:bodyPr/>
        <a:lstStyle/>
        <a:p>
          <a:endParaRPr lang="en-US"/>
        </a:p>
      </dgm:t>
    </dgm:pt>
    <dgm:pt modelId="{A7C0CF15-BE04-488B-BBDA-00C5FD8F3C60}" type="pres">
      <dgm:prSet presAssocID="{5AE26AAD-8025-44BD-A934-49FDEFAEC81A}" presName="root" presStyleCnt="0">
        <dgm:presLayoutVars>
          <dgm:dir/>
          <dgm:resizeHandles val="exact"/>
        </dgm:presLayoutVars>
      </dgm:prSet>
      <dgm:spPr/>
    </dgm:pt>
    <dgm:pt modelId="{391CABA8-6703-452D-AE71-E92F17EA43C9}" type="pres">
      <dgm:prSet presAssocID="{5AE26AAD-8025-44BD-A934-49FDEFAEC81A}" presName="container" presStyleCnt="0">
        <dgm:presLayoutVars>
          <dgm:dir/>
          <dgm:resizeHandles val="exact"/>
        </dgm:presLayoutVars>
      </dgm:prSet>
      <dgm:spPr/>
    </dgm:pt>
    <dgm:pt modelId="{06B1F5AC-68D4-4220-B903-BD8FCE0776C3}" type="pres">
      <dgm:prSet presAssocID="{1D20FFD2-9457-43A8-ACB4-DA7AE53D898C}" presName="compNode" presStyleCnt="0"/>
      <dgm:spPr/>
    </dgm:pt>
    <dgm:pt modelId="{6707EB3D-FCB3-489A-855D-5467009B0EF6}" type="pres">
      <dgm:prSet presAssocID="{1D20FFD2-9457-43A8-ACB4-DA7AE53D898C}" presName="iconBgRect" presStyleLbl="bgShp" presStyleIdx="0" presStyleCnt="4"/>
      <dgm:spPr/>
    </dgm:pt>
    <dgm:pt modelId="{BEEC1F45-ADB5-425D-A189-22484F51EF17}" type="pres">
      <dgm:prSet presAssocID="{1D20FFD2-9457-43A8-ACB4-DA7AE53D89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ment truck"/>
        </a:ext>
      </dgm:extLst>
    </dgm:pt>
    <dgm:pt modelId="{FF0DAD35-EAE7-4938-8D94-FDC13328D9B3}" type="pres">
      <dgm:prSet presAssocID="{1D20FFD2-9457-43A8-ACB4-DA7AE53D898C}" presName="spaceRect" presStyleCnt="0"/>
      <dgm:spPr/>
    </dgm:pt>
    <dgm:pt modelId="{1F08A3AC-6448-44EA-9CE6-9B952E2104F7}" type="pres">
      <dgm:prSet presAssocID="{1D20FFD2-9457-43A8-ACB4-DA7AE53D898C}" presName="textRect" presStyleLbl="revTx" presStyleIdx="0" presStyleCnt="4" custScaleY="127599">
        <dgm:presLayoutVars>
          <dgm:chMax val="1"/>
          <dgm:chPref val="1"/>
        </dgm:presLayoutVars>
      </dgm:prSet>
      <dgm:spPr/>
    </dgm:pt>
    <dgm:pt modelId="{64610FBB-9221-4137-8029-F05F6F8C09C0}" type="pres">
      <dgm:prSet presAssocID="{BD5CFE2E-2460-48E1-88AF-DCA45D31EF27}" presName="sibTrans" presStyleLbl="sibTrans2D1" presStyleIdx="0" presStyleCnt="0"/>
      <dgm:spPr/>
    </dgm:pt>
    <dgm:pt modelId="{8D2FB9E9-E5EF-43DC-8C37-F082012308DF}" type="pres">
      <dgm:prSet presAssocID="{E60ED2E1-1025-4EB3-B8C3-09C192A092E3}" presName="compNode" presStyleCnt="0"/>
      <dgm:spPr/>
    </dgm:pt>
    <dgm:pt modelId="{F41799CE-9854-446A-A40E-2696FBD12859}" type="pres">
      <dgm:prSet presAssocID="{E60ED2E1-1025-4EB3-B8C3-09C192A092E3}" presName="iconBgRect" presStyleLbl="bgShp" presStyleIdx="1" presStyleCnt="4"/>
      <dgm:spPr/>
    </dgm:pt>
    <dgm:pt modelId="{759FF02E-6EF8-4254-B757-BB4247AF33A8}" type="pres">
      <dgm:prSet presAssocID="{E60ED2E1-1025-4EB3-B8C3-09C192A092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7CAA0158-DD17-4994-9561-8384470A344C}" type="pres">
      <dgm:prSet presAssocID="{E60ED2E1-1025-4EB3-B8C3-09C192A092E3}" presName="spaceRect" presStyleCnt="0"/>
      <dgm:spPr/>
    </dgm:pt>
    <dgm:pt modelId="{AAC585B8-7073-4B20-B634-5634F89615E2}" type="pres">
      <dgm:prSet presAssocID="{E60ED2E1-1025-4EB3-B8C3-09C192A092E3}" presName="textRect" presStyleLbl="revTx" presStyleIdx="1" presStyleCnt="4">
        <dgm:presLayoutVars>
          <dgm:chMax val="1"/>
          <dgm:chPref val="1"/>
        </dgm:presLayoutVars>
      </dgm:prSet>
      <dgm:spPr/>
    </dgm:pt>
    <dgm:pt modelId="{CD897E96-A38D-439A-85F4-3242FBE5AD8A}" type="pres">
      <dgm:prSet presAssocID="{38469270-1B9C-4249-91BF-8A57467D1E35}" presName="sibTrans" presStyleLbl="sibTrans2D1" presStyleIdx="0" presStyleCnt="0"/>
      <dgm:spPr/>
    </dgm:pt>
    <dgm:pt modelId="{2F269965-9599-4674-828E-EFE5615B3715}" type="pres">
      <dgm:prSet presAssocID="{1923B640-7D4B-436C-B232-2917372CFE79}" presName="compNode" presStyleCnt="0"/>
      <dgm:spPr/>
    </dgm:pt>
    <dgm:pt modelId="{BD402A93-1D96-49E2-972E-49F7F0ECFEEE}" type="pres">
      <dgm:prSet presAssocID="{1923B640-7D4B-436C-B232-2917372CFE79}" presName="iconBgRect" presStyleLbl="bgShp" presStyleIdx="2" presStyleCnt="4"/>
      <dgm:spPr/>
    </dgm:pt>
    <dgm:pt modelId="{F2E641D3-71DA-49C8-879F-D0AA0AE04F66}" type="pres">
      <dgm:prSet presAssocID="{1923B640-7D4B-436C-B232-2917372CFE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1A81103-D2CC-491C-9C3A-BAA65A5742A5}" type="pres">
      <dgm:prSet presAssocID="{1923B640-7D4B-436C-B232-2917372CFE79}" presName="spaceRect" presStyleCnt="0"/>
      <dgm:spPr/>
    </dgm:pt>
    <dgm:pt modelId="{3E868659-1B13-43CE-8BD6-F8619F5C3BBF}" type="pres">
      <dgm:prSet presAssocID="{1923B640-7D4B-436C-B232-2917372CFE79}" presName="textRect" presStyleLbl="revTx" presStyleIdx="2" presStyleCnt="4">
        <dgm:presLayoutVars>
          <dgm:chMax val="1"/>
          <dgm:chPref val="1"/>
        </dgm:presLayoutVars>
      </dgm:prSet>
      <dgm:spPr/>
    </dgm:pt>
    <dgm:pt modelId="{E3E76FC1-39B1-47CB-85EB-3287A4E92454}" type="pres">
      <dgm:prSet presAssocID="{BC3A27B7-0158-4EC2-AD9B-2081EBE1577D}" presName="sibTrans" presStyleLbl="sibTrans2D1" presStyleIdx="0" presStyleCnt="0"/>
      <dgm:spPr/>
    </dgm:pt>
    <dgm:pt modelId="{17270C02-A214-42DF-A69D-3598E4B80885}" type="pres">
      <dgm:prSet presAssocID="{467B81F3-AFB0-4CAD-A7ED-1D8D8DC13430}" presName="compNode" presStyleCnt="0"/>
      <dgm:spPr/>
    </dgm:pt>
    <dgm:pt modelId="{3E09FA81-13C6-4011-A300-9521C81E0B75}" type="pres">
      <dgm:prSet presAssocID="{467B81F3-AFB0-4CAD-A7ED-1D8D8DC13430}" presName="iconBgRect" presStyleLbl="bgShp" presStyleIdx="3" presStyleCnt="4"/>
      <dgm:spPr/>
    </dgm:pt>
    <dgm:pt modelId="{94CAEBB5-F787-406F-8040-4128E2B9CF7F}" type="pres">
      <dgm:prSet presAssocID="{467B81F3-AFB0-4CAD-A7ED-1D8D8DC134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1748CA3-901A-4A5F-87AF-97288CC75FC1}" type="pres">
      <dgm:prSet presAssocID="{467B81F3-AFB0-4CAD-A7ED-1D8D8DC13430}" presName="spaceRect" presStyleCnt="0"/>
      <dgm:spPr/>
    </dgm:pt>
    <dgm:pt modelId="{32A9C34D-356D-4E87-B6D9-F9F52B88C133}" type="pres">
      <dgm:prSet presAssocID="{467B81F3-AFB0-4CAD-A7ED-1D8D8DC13430}" presName="textRect" presStyleLbl="revTx" presStyleIdx="3" presStyleCnt="4">
        <dgm:presLayoutVars>
          <dgm:chMax val="1"/>
          <dgm:chPref val="1"/>
        </dgm:presLayoutVars>
      </dgm:prSet>
      <dgm:spPr/>
    </dgm:pt>
  </dgm:ptLst>
  <dgm:cxnLst>
    <dgm:cxn modelId="{0C98FA3F-7FBB-4853-B5B2-FD0FFF7FC448}" srcId="{5AE26AAD-8025-44BD-A934-49FDEFAEC81A}" destId="{1D20FFD2-9457-43A8-ACB4-DA7AE53D898C}" srcOrd="0" destOrd="0" parTransId="{204655B7-C5B4-47C5-A8BD-56C00C9CD584}" sibTransId="{BD5CFE2E-2460-48E1-88AF-DCA45D31EF27}"/>
    <dgm:cxn modelId="{3AE6774B-C002-42F3-A0D8-2C044AE37EB9}" type="presOf" srcId="{467B81F3-AFB0-4CAD-A7ED-1D8D8DC13430}" destId="{32A9C34D-356D-4E87-B6D9-F9F52B88C133}" srcOrd="0" destOrd="0" presId="urn:microsoft.com/office/officeart/2018/2/layout/IconCircleList"/>
    <dgm:cxn modelId="{E8573961-3267-4FE8-B443-716E73EE30F3}" type="presOf" srcId="{38469270-1B9C-4249-91BF-8A57467D1E35}" destId="{CD897E96-A38D-439A-85F4-3242FBE5AD8A}" srcOrd="0" destOrd="0" presId="urn:microsoft.com/office/officeart/2018/2/layout/IconCircleList"/>
    <dgm:cxn modelId="{40375583-D0E5-4ADB-9A3E-D9909A073B6D}" type="presOf" srcId="{5AE26AAD-8025-44BD-A934-49FDEFAEC81A}" destId="{A7C0CF15-BE04-488B-BBDA-00C5FD8F3C60}" srcOrd="0" destOrd="0" presId="urn:microsoft.com/office/officeart/2018/2/layout/IconCircleList"/>
    <dgm:cxn modelId="{0DCEF586-5E6E-4759-92C0-1A7EE32FE549}" srcId="{5AE26AAD-8025-44BD-A934-49FDEFAEC81A}" destId="{E60ED2E1-1025-4EB3-B8C3-09C192A092E3}" srcOrd="1" destOrd="0" parTransId="{A783348C-477D-4380-B59D-D2AD8EE28A7B}" sibTransId="{38469270-1B9C-4249-91BF-8A57467D1E35}"/>
    <dgm:cxn modelId="{AEA2658A-1D0E-4F47-AC31-6AECFBC00C92}" type="presOf" srcId="{1923B640-7D4B-436C-B232-2917372CFE79}" destId="{3E868659-1B13-43CE-8BD6-F8619F5C3BBF}" srcOrd="0" destOrd="0" presId="urn:microsoft.com/office/officeart/2018/2/layout/IconCircleList"/>
    <dgm:cxn modelId="{8C9B9A8D-29D6-42D3-AAD0-492CA0866389}" type="presOf" srcId="{BD5CFE2E-2460-48E1-88AF-DCA45D31EF27}" destId="{64610FBB-9221-4137-8029-F05F6F8C09C0}" srcOrd="0" destOrd="0" presId="urn:microsoft.com/office/officeart/2018/2/layout/IconCircleList"/>
    <dgm:cxn modelId="{B75D5AA8-561F-432A-8199-7B451BCFD6FA}" srcId="{5AE26AAD-8025-44BD-A934-49FDEFAEC81A}" destId="{467B81F3-AFB0-4CAD-A7ED-1D8D8DC13430}" srcOrd="3" destOrd="0" parTransId="{28F8E4CB-40A6-4F29-AF67-48AC140A5FF9}" sibTransId="{6BA6988B-9041-462B-9A93-16CD363C2E2D}"/>
    <dgm:cxn modelId="{3FF923AD-BB65-43EA-B865-3645A51E1947}" type="presOf" srcId="{E60ED2E1-1025-4EB3-B8C3-09C192A092E3}" destId="{AAC585B8-7073-4B20-B634-5634F89615E2}" srcOrd="0" destOrd="0" presId="urn:microsoft.com/office/officeart/2018/2/layout/IconCircleList"/>
    <dgm:cxn modelId="{97259BD6-AB76-4432-974F-65BA10B993D2}" type="presOf" srcId="{1D20FFD2-9457-43A8-ACB4-DA7AE53D898C}" destId="{1F08A3AC-6448-44EA-9CE6-9B952E2104F7}" srcOrd="0" destOrd="0" presId="urn:microsoft.com/office/officeart/2018/2/layout/IconCircleList"/>
    <dgm:cxn modelId="{2780CFEA-6C28-44BF-87EC-7848B5F6C155}" srcId="{5AE26AAD-8025-44BD-A934-49FDEFAEC81A}" destId="{1923B640-7D4B-436C-B232-2917372CFE79}" srcOrd="2" destOrd="0" parTransId="{5DD9BD93-02EE-4C4D-98B4-DC7556523459}" sibTransId="{BC3A27B7-0158-4EC2-AD9B-2081EBE1577D}"/>
    <dgm:cxn modelId="{8C1341F0-6C70-4638-ADFB-AA5955ABC121}" type="presOf" srcId="{BC3A27B7-0158-4EC2-AD9B-2081EBE1577D}" destId="{E3E76FC1-39B1-47CB-85EB-3287A4E92454}" srcOrd="0" destOrd="0" presId="urn:microsoft.com/office/officeart/2018/2/layout/IconCircleList"/>
    <dgm:cxn modelId="{8784340E-4AAD-4736-997C-CA0F16A8EF56}" type="presParOf" srcId="{A7C0CF15-BE04-488B-BBDA-00C5FD8F3C60}" destId="{391CABA8-6703-452D-AE71-E92F17EA43C9}" srcOrd="0" destOrd="0" presId="urn:microsoft.com/office/officeart/2018/2/layout/IconCircleList"/>
    <dgm:cxn modelId="{3FC66E5B-2AB2-4CF0-8898-BC979C6E3C72}" type="presParOf" srcId="{391CABA8-6703-452D-AE71-E92F17EA43C9}" destId="{06B1F5AC-68D4-4220-B903-BD8FCE0776C3}" srcOrd="0" destOrd="0" presId="urn:microsoft.com/office/officeart/2018/2/layout/IconCircleList"/>
    <dgm:cxn modelId="{05A8E3EA-8B26-42EB-9876-A2228959F413}" type="presParOf" srcId="{06B1F5AC-68D4-4220-B903-BD8FCE0776C3}" destId="{6707EB3D-FCB3-489A-855D-5467009B0EF6}" srcOrd="0" destOrd="0" presId="urn:microsoft.com/office/officeart/2018/2/layout/IconCircleList"/>
    <dgm:cxn modelId="{BFAC9DCC-DEDC-4FCD-9830-EE84313A4C99}" type="presParOf" srcId="{06B1F5AC-68D4-4220-B903-BD8FCE0776C3}" destId="{BEEC1F45-ADB5-425D-A189-22484F51EF17}" srcOrd="1" destOrd="0" presId="urn:microsoft.com/office/officeart/2018/2/layout/IconCircleList"/>
    <dgm:cxn modelId="{3A20FC84-2FA7-4DB8-918F-8EECF8E5014D}" type="presParOf" srcId="{06B1F5AC-68D4-4220-B903-BD8FCE0776C3}" destId="{FF0DAD35-EAE7-4938-8D94-FDC13328D9B3}" srcOrd="2" destOrd="0" presId="urn:microsoft.com/office/officeart/2018/2/layout/IconCircleList"/>
    <dgm:cxn modelId="{4418CD54-0852-489A-90A5-CEAE89056C76}" type="presParOf" srcId="{06B1F5AC-68D4-4220-B903-BD8FCE0776C3}" destId="{1F08A3AC-6448-44EA-9CE6-9B952E2104F7}" srcOrd="3" destOrd="0" presId="urn:microsoft.com/office/officeart/2018/2/layout/IconCircleList"/>
    <dgm:cxn modelId="{C4013813-5E53-4C92-99C0-637C74BA113F}" type="presParOf" srcId="{391CABA8-6703-452D-AE71-E92F17EA43C9}" destId="{64610FBB-9221-4137-8029-F05F6F8C09C0}" srcOrd="1" destOrd="0" presId="urn:microsoft.com/office/officeart/2018/2/layout/IconCircleList"/>
    <dgm:cxn modelId="{4D9EA3F6-3D57-4FDC-9D92-00B4287DE43C}" type="presParOf" srcId="{391CABA8-6703-452D-AE71-E92F17EA43C9}" destId="{8D2FB9E9-E5EF-43DC-8C37-F082012308DF}" srcOrd="2" destOrd="0" presId="urn:microsoft.com/office/officeart/2018/2/layout/IconCircleList"/>
    <dgm:cxn modelId="{F3A0EA2F-F210-4651-A792-E9872756F261}" type="presParOf" srcId="{8D2FB9E9-E5EF-43DC-8C37-F082012308DF}" destId="{F41799CE-9854-446A-A40E-2696FBD12859}" srcOrd="0" destOrd="0" presId="urn:microsoft.com/office/officeart/2018/2/layout/IconCircleList"/>
    <dgm:cxn modelId="{597A90FC-8A98-4CE3-AD0A-D3C2B2DA61F9}" type="presParOf" srcId="{8D2FB9E9-E5EF-43DC-8C37-F082012308DF}" destId="{759FF02E-6EF8-4254-B757-BB4247AF33A8}" srcOrd="1" destOrd="0" presId="urn:microsoft.com/office/officeart/2018/2/layout/IconCircleList"/>
    <dgm:cxn modelId="{3E60E6F0-7A67-4CB5-9CD3-7D9C0AF9B2B7}" type="presParOf" srcId="{8D2FB9E9-E5EF-43DC-8C37-F082012308DF}" destId="{7CAA0158-DD17-4994-9561-8384470A344C}" srcOrd="2" destOrd="0" presId="urn:microsoft.com/office/officeart/2018/2/layout/IconCircleList"/>
    <dgm:cxn modelId="{32E7C5C8-1CBD-4052-8CEF-1D4FFE875CB0}" type="presParOf" srcId="{8D2FB9E9-E5EF-43DC-8C37-F082012308DF}" destId="{AAC585B8-7073-4B20-B634-5634F89615E2}" srcOrd="3" destOrd="0" presId="urn:microsoft.com/office/officeart/2018/2/layout/IconCircleList"/>
    <dgm:cxn modelId="{6E65582D-5537-44A9-BF9C-62EE84A41ED9}" type="presParOf" srcId="{391CABA8-6703-452D-AE71-E92F17EA43C9}" destId="{CD897E96-A38D-439A-85F4-3242FBE5AD8A}" srcOrd="3" destOrd="0" presId="urn:microsoft.com/office/officeart/2018/2/layout/IconCircleList"/>
    <dgm:cxn modelId="{6DCD688C-426C-4429-8B60-1DAB812D1B85}" type="presParOf" srcId="{391CABA8-6703-452D-AE71-E92F17EA43C9}" destId="{2F269965-9599-4674-828E-EFE5615B3715}" srcOrd="4" destOrd="0" presId="urn:microsoft.com/office/officeart/2018/2/layout/IconCircleList"/>
    <dgm:cxn modelId="{6A62AEB9-C0B0-4497-B844-E1115EFCB48F}" type="presParOf" srcId="{2F269965-9599-4674-828E-EFE5615B3715}" destId="{BD402A93-1D96-49E2-972E-49F7F0ECFEEE}" srcOrd="0" destOrd="0" presId="urn:microsoft.com/office/officeart/2018/2/layout/IconCircleList"/>
    <dgm:cxn modelId="{1194C082-684F-429B-AD45-29D7DBF45291}" type="presParOf" srcId="{2F269965-9599-4674-828E-EFE5615B3715}" destId="{F2E641D3-71DA-49C8-879F-D0AA0AE04F66}" srcOrd="1" destOrd="0" presId="urn:microsoft.com/office/officeart/2018/2/layout/IconCircleList"/>
    <dgm:cxn modelId="{185150F5-3B50-4786-A433-BF0757DEFC6B}" type="presParOf" srcId="{2F269965-9599-4674-828E-EFE5615B3715}" destId="{81A81103-D2CC-491C-9C3A-BAA65A5742A5}" srcOrd="2" destOrd="0" presId="urn:microsoft.com/office/officeart/2018/2/layout/IconCircleList"/>
    <dgm:cxn modelId="{EE528AE0-A5EF-4AC3-981A-493CCD9A5532}" type="presParOf" srcId="{2F269965-9599-4674-828E-EFE5615B3715}" destId="{3E868659-1B13-43CE-8BD6-F8619F5C3BBF}" srcOrd="3" destOrd="0" presId="urn:microsoft.com/office/officeart/2018/2/layout/IconCircleList"/>
    <dgm:cxn modelId="{8DBA2D68-6C91-4A5F-A83A-C77BF8DF7AA2}" type="presParOf" srcId="{391CABA8-6703-452D-AE71-E92F17EA43C9}" destId="{E3E76FC1-39B1-47CB-85EB-3287A4E92454}" srcOrd="5" destOrd="0" presId="urn:microsoft.com/office/officeart/2018/2/layout/IconCircleList"/>
    <dgm:cxn modelId="{B782386B-75F6-44D0-8C96-66F53051EA25}" type="presParOf" srcId="{391CABA8-6703-452D-AE71-E92F17EA43C9}" destId="{17270C02-A214-42DF-A69D-3598E4B80885}" srcOrd="6" destOrd="0" presId="urn:microsoft.com/office/officeart/2018/2/layout/IconCircleList"/>
    <dgm:cxn modelId="{DDA3C40C-ECF9-444B-BB36-746E971BD59C}" type="presParOf" srcId="{17270C02-A214-42DF-A69D-3598E4B80885}" destId="{3E09FA81-13C6-4011-A300-9521C81E0B75}" srcOrd="0" destOrd="0" presId="urn:microsoft.com/office/officeart/2018/2/layout/IconCircleList"/>
    <dgm:cxn modelId="{84C88522-D97A-4FAA-8752-9C3F814C68E1}" type="presParOf" srcId="{17270C02-A214-42DF-A69D-3598E4B80885}" destId="{94CAEBB5-F787-406F-8040-4128E2B9CF7F}" srcOrd="1" destOrd="0" presId="urn:microsoft.com/office/officeart/2018/2/layout/IconCircleList"/>
    <dgm:cxn modelId="{0957182B-87A8-4175-97E4-A019754AFE0B}" type="presParOf" srcId="{17270C02-A214-42DF-A69D-3598E4B80885}" destId="{31748CA3-901A-4A5F-87AF-97288CC75FC1}" srcOrd="2" destOrd="0" presId="urn:microsoft.com/office/officeart/2018/2/layout/IconCircleList"/>
    <dgm:cxn modelId="{2505E7C2-58B8-4800-B737-E4358504F39C}" type="presParOf" srcId="{17270C02-A214-42DF-A69D-3598E4B80885}" destId="{32A9C34D-356D-4E87-B6D9-F9F52B88C13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BB859D-329B-48E6-88D6-9A4FCAF78B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1334BC-5ABB-4DDB-A637-9345754AD99A}">
      <dgm:prSet custT="1"/>
      <dgm:spPr/>
      <dgm:t>
        <a:bodyPr/>
        <a:lstStyle/>
        <a:p>
          <a:r>
            <a:rPr lang="en-US" sz="1800" dirty="0">
              <a:latin typeface="Times New Roman" panose="02020603050405020304" pitchFamily="18" charset="0"/>
              <a:cs typeface="Times New Roman" panose="02020603050405020304" pitchFamily="18" charset="0"/>
            </a:rPr>
            <a:t>Importance of Concrete Compressive Strength: It is imperative for high-performance concrete  used in advanced construction and structural engineering. Compressive strength provides better resistance in different environmental conditions.</a:t>
          </a:r>
        </a:p>
      </dgm:t>
    </dgm:pt>
    <dgm:pt modelId="{A9F61437-94DD-4A28-8715-6625AA9095CB}" type="parTrans" cxnId="{3F81E313-09E2-4EE6-9641-63779C3437D8}">
      <dgm:prSet/>
      <dgm:spPr/>
      <dgm:t>
        <a:bodyPr/>
        <a:lstStyle/>
        <a:p>
          <a:endParaRPr lang="en-US"/>
        </a:p>
      </dgm:t>
    </dgm:pt>
    <dgm:pt modelId="{D8025043-C412-4437-B333-E299D967996B}" type="sibTrans" cxnId="{3F81E313-09E2-4EE6-9641-63779C3437D8}">
      <dgm:prSet/>
      <dgm:spPr/>
      <dgm:t>
        <a:bodyPr/>
        <a:lstStyle/>
        <a:p>
          <a:endParaRPr lang="en-US"/>
        </a:p>
      </dgm:t>
    </dgm:pt>
    <dgm:pt modelId="{152F4BFA-CC5F-42ED-91C1-4FFCBA6C61C7}">
      <dgm:prSet custT="1"/>
      <dgm:spPr/>
      <dgm: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The factors that have been considered to affect the compressive strength include ingredient composition and curing process, among others. Correct modeling and prediction are very important for optimization purposes in material design to achieve safety and cost efficiency in construction projects.</a:t>
          </a:r>
        </a:p>
      </dgm:t>
    </dgm:pt>
    <dgm:pt modelId="{3CB20EFF-ECAC-42B3-8BAF-EA7A5BAD221D}" type="parTrans" cxnId="{00DC8BD4-15F9-4A37-A2E1-8060AB326287}">
      <dgm:prSet/>
      <dgm:spPr/>
      <dgm:t>
        <a:bodyPr/>
        <a:lstStyle/>
        <a:p>
          <a:endParaRPr lang="en-US"/>
        </a:p>
      </dgm:t>
    </dgm:pt>
    <dgm:pt modelId="{652DF840-241F-4023-A0ED-1058DDA88AE5}" type="sibTrans" cxnId="{00DC8BD4-15F9-4A37-A2E1-8060AB326287}">
      <dgm:prSet/>
      <dgm:spPr/>
      <dgm:t>
        <a:bodyPr/>
        <a:lstStyle/>
        <a:p>
          <a:endParaRPr lang="en-US"/>
        </a:p>
      </dgm:t>
    </dgm:pt>
    <dgm:pt modelId="{7A6F6B6E-2471-48C6-A94C-E3646F99D601}">
      <dgm:prSet custT="1"/>
      <dgm:spPr/>
      <dgm: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Machine Learning in Predictive Modeling: Traditional methods are usually cumbersome and resource-intensive. Machine learning opens up a whole new, radically better way of examining complicated nonlinear relationships among variables to improve the accuracy of prediction and insight into sensitivities.</a:t>
          </a:r>
        </a:p>
      </dgm:t>
    </dgm:pt>
    <dgm:pt modelId="{94E79EF9-B426-4AB2-ACAF-6C8A866A07D7}" type="parTrans" cxnId="{DEE5D07B-CD2E-4899-B8C7-F53C63FEA942}">
      <dgm:prSet/>
      <dgm:spPr/>
      <dgm:t>
        <a:bodyPr/>
        <a:lstStyle/>
        <a:p>
          <a:endParaRPr lang="en-US"/>
        </a:p>
      </dgm:t>
    </dgm:pt>
    <dgm:pt modelId="{835D612E-664D-40C2-971A-C94EAD160345}" type="sibTrans" cxnId="{DEE5D07B-CD2E-4899-B8C7-F53C63FEA942}">
      <dgm:prSet/>
      <dgm:spPr/>
      <dgm:t>
        <a:bodyPr/>
        <a:lstStyle/>
        <a:p>
          <a:endParaRPr lang="en-US"/>
        </a:p>
      </dgm:t>
    </dgm:pt>
    <dgm:pt modelId="{7210C2A3-6539-4A29-94B0-6264259EAC10}">
      <dgm:prSet custT="1"/>
      <dgm:spPr/>
      <dgm: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Project Details and Results: A regression model has been implemented using the dataset from UCI Machine Learning Repository in which regression and deep learning models are applied for compressive strength predictions. The results indicate higher accuracy in prediction and shed light on useful insights related to the relationship of variables with compressive strength.</a:t>
          </a:r>
        </a:p>
      </dgm:t>
    </dgm:pt>
    <dgm:pt modelId="{D0DAD752-F254-4CEA-A4D5-8EEC6D495E19}" type="parTrans" cxnId="{9E7933D6-6744-4633-9937-16C20128D0B2}">
      <dgm:prSet/>
      <dgm:spPr/>
      <dgm:t>
        <a:bodyPr/>
        <a:lstStyle/>
        <a:p>
          <a:endParaRPr lang="en-US"/>
        </a:p>
      </dgm:t>
    </dgm:pt>
    <dgm:pt modelId="{DDFD8532-F9A1-43B6-85D3-8843DF39DF12}" type="sibTrans" cxnId="{9E7933D6-6744-4633-9937-16C20128D0B2}">
      <dgm:prSet/>
      <dgm:spPr/>
      <dgm:t>
        <a:bodyPr/>
        <a:lstStyle/>
        <a:p>
          <a:endParaRPr lang="en-US"/>
        </a:p>
      </dgm:t>
    </dgm:pt>
    <dgm:pt modelId="{91877A32-9DE8-4EA2-8B5D-7DF49330CF5E}" type="pres">
      <dgm:prSet presAssocID="{74BB859D-329B-48E6-88D6-9A4FCAF78B29}" presName="root" presStyleCnt="0">
        <dgm:presLayoutVars>
          <dgm:dir/>
          <dgm:resizeHandles val="exact"/>
        </dgm:presLayoutVars>
      </dgm:prSet>
      <dgm:spPr/>
    </dgm:pt>
    <dgm:pt modelId="{368822C4-E0F5-418D-9210-2C8722F1ABF3}" type="pres">
      <dgm:prSet presAssocID="{2B1334BC-5ABB-4DDB-A637-9345754AD99A}" presName="compNode" presStyleCnt="0"/>
      <dgm:spPr/>
    </dgm:pt>
    <dgm:pt modelId="{8D331BBA-4A75-4770-B7D9-32002F29C617}" type="pres">
      <dgm:prSet presAssocID="{2B1334BC-5ABB-4DDB-A637-9345754AD99A}" presName="bgRect" presStyleLbl="bgShp" presStyleIdx="0" presStyleCnt="4"/>
      <dgm:spPr>
        <a:solidFill>
          <a:schemeClr val="tx1"/>
        </a:solidFill>
      </dgm:spPr>
    </dgm:pt>
    <dgm:pt modelId="{799A28A9-C6D8-4DEF-91A9-8953C10B8343}" type="pres">
      <dgm:prSet presAssocID="{2B1334BC-5ABB-4DDB-A637-9345754AD99A}" presName="iconRect" presStyleLbl="node1" presStyleIdx="0" presStyleCnt="4" custScaleX="150634" custScaleY="1506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ment truck"/>
        </a:ext>
      </dgm:extLst>
    </dgm:pt>
    <dgm:pt modelId="{93A655F8-2416-4DB0-8B99-3C1579C2005B}" type="pres">
      <dgm:prSet presAssocID="{2B1334BC-5ABB-4DDB-A637-9345754AD99A}" presName="spaceRect" presStyleCnt="0"/>
      <dgm:spPr/>
    </dgm:pt>
    <dgm:pt modelId="{07B1EB60-7EB4-4BDA-8AEB-581C2B6EE290}" type="pres">
      <dgm:prSet presAssocID="{2B1334BC-5ABB-4DDB-A637-9345754AD99A}" presName="parTx" presStyleLbl="revTx" presStyleIdx="0" presStyleCnt="4">
        <dgm:presLayoutVars>
          <dgm:chMax val="0"/>
          <dgm:chPref val="0"/>
        </dgm:presLayoutVars>
      </dgm:prSet>
      <dgm:spPr/>
    </dgm:pt>
    <dgm:pt modelId="{67048D9A-761B-4BF0-8A51-B93849DA601F}" type="pres">
      <dgm:prSet presAssocID="{D8025043-C412-4437-B333-E299D967996B}" presName="sibTrans" presStyleCnt="0"/>
      <dgm:spPr/>
    </dgm:pt>
    <dgm:pt modelId="{C613B065-8F85-4640-B233-FD8CBC95F7BD}" type="pres">
      <dgm:prSet presAssocID="{152F4BFA-CC5F-42ED-91C1-4FFCBA6C61C7}" presName="compNode" presStyleCnt="0"/>
      <dgm:spPr/>
    </dgm:pt>
    <dgm:pt modelId="{F08E9E0B-3D67-48D4-BB7F-72C9A67B5281}" type="pres">
      <dgm:prSet presAssocID="{152F4BFA-CC5F-42ED-91C1-4FFCBA6C61C7}" presName="bgRect" presStyleLbl="bgShp" presStyleIdx="1" presStyleCnt="4"/>
      <dgm:spPr>
        <a:solidFill>
          <a:schemeClr val="tx1"/>
        </a:solidFill>
      </dgm:spPr>
    </dgm:pt>
    <dgm:pt modelId="{02AAC2B8-727E-493F-BAF7-FBF752D0E045}" type="pres">
      <dgm:prSet presAssocID="{152F4BFA-CC5F-42ED-91C1-4FFCBA6C61C7}" presName="iconRect" presStyleLbl="node1" presStyleIdx="1" presStyleCnt="4" custScaleX="150634" custScaleY="1506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89F6881-3027-4871-9315-BFE72812B5CC}" type="pres">
      <dgm:prSet presAssocID="{152F4BFA-CC5F-42ED-91C1-4FFCBA6C61C7}" presName="spaceRect" presStyleCnt="0"/>
      <dgm:spPr/>
    </dgm:pt>
    <dgm:pt modelId="{FE25CBB2-4217-4353-AB54-963555017F3E}" type="pres">
      <dgm:prSet presAssocID="{152F4BFA-CC5F-42ED-91C1-4FFCBA6C61C7}" presName="parTx" presStyleLbl="revTx" presStyleIdx="1" presStyleCnt="4">
        <dgm:presLayoutVars>
          <dgm:chMax val="0"/>
          <dgm:chPref val="0"/>
        </dgm:presLayoutVars>
      </dgm:prSet>
      <dgm:spPr/>
    </dgm:pt>
    <dgm:pt modelId="{13BA12AF-2500-40B1-B412-633EF09CB238}" type="pres">
      <dgm:prSet presAssocID="{652DF840-241F-4023-A0ED-1058DDA88AE5}" presName="sibTrans" presStyleCnt="0"/>
      <dgm:spPr/>
    </dgm:pt>
    <dgm:pt modelId="{CEFD9436-59D3-4AB8-B8E8-C925CCEDDA64}" type="pres">
      <dgm:prSet presAssocID="{7A6F6B6E-2471-48C6-A94C-E3646F99D601}" presName="compNode" presStyleCnt="0"/>
      <dgm:spPr/>
    </dgm:pt>
    <dgm:pt modelId="{44DCC264-F7DD-4A65-8254-78980AB4983B}" type="pres">
      <dgm:prSet presAssocID="{7A6F6B6E-2471-48C6-A94C-E3646F99D601}" presName="bgRect" presStyleLbl="bgShp" presStyleIdx="2" presStyleCnt="4"/>
      <dgm:spPr>
        <a:solidFill>
          <a:schemeClr val="tx1"/>
        </a:solidFill>
      </dgm:spPr>
    </dgm:pt>
    <dgm:pt modelId="{B7B68D9C-30F1-4403-B448-9C6617F04BB5}" type="pres">
      <dgm:prSet presAssocID="{7A6F6B6E-2471-48C6-A94C-E3646F99D601}" presName="iconRect" presStyleLbl="node1" presStyleIdx="2" presStyleCnt="4" custScaleX="135571" custScaleY="15063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A55B4CD-0099-48F0-B818-AED02F8D4204}" type="pres">
      <dgm:prSet presAssocID="{7A6F6B6E-2471-48C6-A94C-E3646F99D601}" presName="spaceRect" presStyleCnt="0"/>
      <dgm:spPr/>
    </dgm:pt>
    <dgm:pt modelId="{7C464984-A09C-4EE0-9EF3-9E3C53F8D361}" type="pres">
      <dgm:prSet presAssocID="{7A6F6B6E-2471-48C6-A94C-E3646F99D601}" presName="parTx" presStyleLbl="revTx" presStyleIdx="2" presStyleCnt="4">
        <dgm:presLayoutVars>
          <dgm:chMax val="0"/>
          <dgm:chPref val="0"/>
        </dgm:presLayoutVars>
      </dgm:prSet>
      <dgm:spPr/>
    </dgm:pt>
    <dgm:pt modelId="{7735EFB4-AC57-4816-9B88-CFEA310485B4}" type="pres">
      <dgm:prSet presAssocID="{835D612E-664D-40C2-971A-C94EAD160345}" presName="sibTrans" presStyleCnt="0"/>
      <dgm:spPr/>
    </dgm:pt>
    <dgm:pt modelId="{3E3F0A4B-E083-43DF-A511-23136F8A9D01}" type="pres">
      <dgm:prSet presAssocID="{7210C2A3-6539-4A29-94B0-6264259EAC10}" presName="compNode" presStyleCnt="0"/>
      <dgm:spPr/>
    </dgm:pt>
    <dgm:pt modelId="{253E613B-FE09-495F-9C15-A7B716339271}" type="pres">
      <dgm:prSet presAssocID="{7210C2A3-6539-4A29-94B0-6264259EAC10}" presName="bgRect" presStyleLbl="bgShp" presStyleIdx="3" presStyleCnt="4"/>
      <dgm:spPr>
        <a:solidFill>
          <a:schemeClr val="tx1"/>
        </a:solidFill>
      </dgm:spPr>
    </dgm:pt>
    <dgm:pt modelId="{0E57C439-2E3E-4711-AC61-D3474ECE3D88}" type="pres">
      <dgm:prSet presAssocID="{7210C2A3-6539-4A29-94B0-6264259EAC10}" presName="iconRect" presStyleLbl="node1" presStyleIdx="3" presStyleCnt="4" custScaleX="150634" custScaleY="15063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ED0DF911-759D-450A-93F3-37216E31FFDE}" type="pres">
      <dgm:prSet presAssocID="{7210C2A3-6539-4A29-94B0-6264259EAC10}" presName="spaceRect" presStyleCnt="0"/>
      <dgm:spPr/>
    </dgm:pt>
    <dgm:pt modelId="{4EBB728D-1CD3-4BA9-A8EB-40F25A8085A3}" type="pres">
      <dgm:prSet presAssocID="{7210C2A3-6539-4A29-94B0-6264259EAC10}" presName="parTx" presStyleLbl="revTx" presStyleIdx="3" presStyleCnt="4">
        <dgm:presLayoutVars>
          <dgm:chMax val="0"/>
          <dgm:chPref val="0"/>
        </dgm:presLayoutVars>
      </dgm:prSet>
      <dgm:spPr/>
    </dgm:pt>
  </dgm:ptLst>
  <dgm:cxnLst>
    <dgm:cxn modelId="{3F81E313-09E2-4EE6-9641-63779C3437D8}" srcId="{74BB859D-329B-48E6-88D6-9A4FCAF78B29}" destId="{2B1334BC-5ABB-4DDB-A637-9345754AD99A}" srcOrd="0" destOrd="0" parTransId="{A9F61437-94DD-4A28-8715-6625AA9095CB}" sibTransId="{D8025043-C412-4437-B333-E299D967996B}"/>
    <dgm:cxn modelId="{DEE5D07B-CD2E-4899-B8C7-F53C63FEA942}" srcId="{74BB859D-329B-48E6-88D6-9A4FCAF78B29}" destId="{7A6F6B6E-2471-48C6-A94C-E3646F99D601}" srcOrd="2" destOrd="0" parTransId="{94E79EF9-B426-4AB2-ACAF-6C8A866A07D7}" sibTransId="{835D612E-664D-40C2-971A-C94EAD160345}"/>
    <dgm:cxn modelId="{9761AB82-A808-43F4-BA9F-E3BDF428EF81}" type="presOf" srcId="{7210C2A3-6539-4A29-94B0-6264259EAC10}" destId="{4EBB728D-1CD3-4BA9-A8EB-40F25A8085A3}" srcOrd="0" destOrd="0" presId="urn:microsoft.com/office/officeart/2018/2/layout/IconVerticalSolidList"/>
    <dgm:cxn modelId="{B295BE8B-6F0C-489A-9D22-BBDC06D1F3F7}" type="presOf" srcId="{2B1334BC-5ABB-4DDB-A637-9345754AD99A}" destId="{07B1EB60-7EB4-4BDA-8AEB-581C2B6EE290}" srcOrd="0" destOrd="0" presId="urn:microsoft.com/office/officeart/2018/2/layout/IconVerticalSolidList"/>
    <dgm:cxn modelId="{840896C9-0386-4121-8A82-5177762119BE}" type="presOf" srcId="{74BB859D-329B-48E6-88D6-9A4FCAF78B29}" destId="{91877A32-9DE8-4EA2-8B5D-7DF49330CF5E}" srcOrd="0" destOrd="0" presId="urn:microsoft.com/office/officeart/2018/2/layout/IconVerticalSolidList"/>
    <dgm:cxn modelId="{E25BF6D0-7493-45C2-B467-F29980E12C55}" type="presOf" srcId="{152F4BFA-CC5F-42ED-91C1-4FFCBA6C61C7}" destId="{FE25CBB2-4217-4353-AB54-963555017F3E}" srcOrd="0" destOrd="0" presId="urn:microsoft.com/office/officeart/2018/2/layout/IconVerticalSolidList"/>
    <dgm:cxn modelId="{00DC8BD4-15F9-4A37-A2E1-8060AB326287}" srcId="{74BB859D-329B-48E6-88D6-9A4FCAF78B29}" destId="{152F4BFA-CC5F-42ED-91C1-4FFCBA6C61C7}" srcOrd="1" destOrd="0" parTransId="{3CB20EFF-ECAC-42B3-8BAF-EA7A5BAD221D}" sibTransId="{652DF840-241F-4023-A0ED-1058DDA88AE5}"/>
    <dgm:cxn modelId="{9E7933D6-6744-4633-9937-16C20128D0B2}" srcId="{74BB859D-329B-48E6-88D6-9A4FCAF78B29}" destId="{7210C2A3-6539-4A29-94B0-6264259EAC10}" srcOrd="3" destOrd="0" parTransId="{D0DAD752-F254-4CEA-A4D5-8EEC6D495E19}" sibTransId="{DDFD8532-F9A1-43B6-85D3-8843DF39DF12}"/>
    <dgm:cxn modelId="{5DE172DA-4561-43E0-86AD-AE80B7CCEE4E}" type="presOf" srcId="{7A6F6B6E-2471-48C6-A94C-E3646F99D601}" destId="{7C464984-A09C-4EE0-9EF3-9E3C53F8D361}" srcOrd="0" destOrd="0" presId="urn:microsoft.com/office/officeart/2018/2/layout/IconVerticalSolidList"/>
    <dgm:cxn modelId="{636DD234-9DB9-44C3-AB9A-DCB3E5E7E925}" type="presParOf" srcId="{91877A32-9DE8-4EA2-8B5D-7DF49330CF5E}" destId="{368822C4-E0F5-418D-9210-2C8722F1ABF3}" srcOrd="0" destOrd="0" presId="urn:microsoft.com/office/officeart/2018/2/layout/IconVerticalSolidList"/>
    <dgm:cxn modelId="{2ABB7511-D3D2-4974-AF91-83F24B7EC5B5}" type="presParOf" srcId="{368822C4-E0F5-418D-9210-2C8722F1ABF3}" destId="{8D331BBA-4A75-4770-B7D9-32002F29C617}" srcOrd="0" destOrd="0" presId="urn:microsoft.com/office/officeart/2018/2/layout/IconVerticalSolidList"/>
    <dgm:cxn modelId="{AA9E48ED-7EE2-48E6-8046-168927896BB2}" type="presParOf" srcId="{368822C4-E0F5-418D-9210-2C8722F1ABF3}" destId="{799A28A9-C6D8-4DEF-91A9-8953C10B8343}" srcOrd="1" destOrd="0" presId="urn:microsoft.com/office/officeart/2018/2/layout/IconVerticalSolidList"/>
    <dgm:cxn modelId="{EE9B5B54-515B-4E79-BB0F-9894FA2EEE27}" type="presParOf" srcId="{368822C4-E0F5-418D-9210-2C8722F1ABF3}" destId="{93A655F8-2416-4DB0-8B99-3C1579C2005B}" srcOrd="2" destOrd="0" presId="urn:microsoft.com/office/officeart/2018/2/layout/IconVerticalSolidList"/>
    <dgm:cxn modelId="{2D854B82-7BB7-4BF7-BE3A-834E448EA0EE}" type="presParOf" srcId="{368822C4-E0F5-418D-9210-2C8722F1ABF3}" destId="{07B1EB60-7EB4-4BDA-8AEB-581C2B6EE290}" srcOrd="3" destOrd="0" presId="urn:microsoft.com/office/officeart/2018/2/layout/IconVerticalSolidList"/>
    <dgm:cxn modelId="{0CD0E79C-08E3-4690-BAD3-56A87DF16EF5}" type="presParOf" srcId="{91877A32-9DE8-4EA2-8B5D-7DF49330CF5E}" destId="{67048D9A-761B-4BF0-8A51-B93849DA601F}" srcOrd="1" destOrd="0" presId="urn:microsoft.com/office/officeart/2018/2/layout/IconVerticalSolidList"/>
    <dgm:cxn modelId="{9E861DDC-170B-44E9-829E-0436FBF0E420}" type="presParOf" srcId="{91877A32-9DE8-4EA2-8B5D-7DF49330CF5E}" destId="{C613B065-8F85-4640-B233-FD8CBC95F7BD}" srcOrd="2" destOrd="0" presId="urn:microsoft.com/office/officeart/2018/2/layout/IconVerticalSolidList"/>
    <dgm:cxn modelId="{5FEA5E9B-1E35-450E-88E6-F266D4A336F1}" type="presParOf" srcId="{C613B065-8F85-4640-B233-FD8CBC95F7BD}" destId="{F08E9E0B-3D67-48D4-BB7F-72C9A67B5281}" srcOrd="0" destOrd="0" presId="urn:microsoft.com/office/officeart/2018/2/layout/IconVerticalSolidList"/>
    <dgm:cxn modelId="{DB3193D9-1040-4B91-8AF3-FC6CF69C66DB}" type="presParOf" srcId="{C613B065-8F85-4640-B233-FD8CBC95F7BD}" destId="{02AAC2B8-727E-493F-BAF7-FBF752D0E045}" srcOrd="1" destOrd="0" presId="urn:microsoft.com/office/officeart/2018/2/layout/IconVerticalSolidList"/>
    <dgm:cxn modelId="{89277970-FC91-479A-85F1-B093D8BA3CC6}" type="presParOf" srcId="{C613B065-8F85-4640-B233-FD8CBC95F7BD}" destId="{189F6881-3027-4871-9315-BFE72812B5CC}" srcOrd="2" destOrd="0" presId="urn:microsoft.com/office/officeart/2018/2/layout/IconVerticalSolidList"/>
    <dgm:cxn modelId="{575A7145-E425-4B79-B78A-DB974D9F03A3}" type="presParOf" srcId="{C613B065-8F85-4640-B233-FD8CBC95F7BD}" destId="{FE25CBB2-4217-4353-AB54-963555017F3E}" srcOrd="3" destOrd="0" presId="urn:microsoft.com/office/officeart/2018/2/layout/IconVerticalSolidList"/>
    <dgm:cxn modelId="{D3241B2C-1A83-49B7-9AAB-A02259C3FD71}" type="presParOf" srcId="{91877A32-9DE8-4EA2-8B5D-7DF49330CF5E}" destId="{13BA12AF-2500-40B1-B412-633EF09CB238}" srcOrd="3" destOrd="0" presId="urn:microsoft.com/office/officeart/2018/2/layout/IconVerticalSolidList"/>
    <dgm:cxn modelId="{CA647EF1-0704-45EA-AC55-0A3F867709C0}" type="presParOf" srcId="{91877A32-9DE8-4EA2-8B5D-7DF49330CF5E}" destId="{CEFD9436-59D3-4AB8-B8E8-C925CCEDDA64}" srcOrd="4" destOrd="0" presId="urn:microsoft.com/office/officeart/2018/2/layout/IconVerticalSolidList"/>
    <dgm:cxn modelId="{1B680BA2-E063-48AB-A983-290DDCE2E8C0}" type="presParOf" srcId="{CEFD9436-59D3-4AB8-B8E8-C925CCEDDA64}" destId="{44DCC264-F7DD-4A65-8254-78980AB4983B}" srcOrd="0" destOrd="0" presId="urn:microsoft.com/office/officeart/2018/2/layout/IconVerticalSolidList"/>
    <dgm:cxn modelId="{131287A2-3ACE-4FB0-BB28-33E9645E7C17}" type="presParOf" srcId="{CEFD9436-59D3-4AB8-B8E8-C925CCEDDA64}" destId="{B7B68D9C-30F1-4403-B448-9C6617F04BB5}" srcOrd="1" destOrd="0" presId="urn:microsoft.com/office/officeart/2018/2/layout/IconVerticalSolidList"/>
    <dgm:cxn modelId="{3149DCF3-0716-47F2-8D75-D3A208698904}" type="presParOf" srcId="{CEFD9436-59D3-4AB8-B8E8-C925CCEDDA64}" destId="{8A55B4CD-0099-48F0-B818-AED02F8D4204}" srcOrd="2" destOrd="0" presId="urn:microsoft.com/office/officeart/2018/2/layout/IconVerticalSolidList"/>
    <dgm:cxn modelId="{D7D04592-048B-4350-84A1-0313BDDF6AAA}" type="presParOf" srcId="{CEFD9436-59D3-4AB8-B8E8-C925CCEDDA64}" destId="{7C464984-A09C-4EE0-9EF3-9E3C53F8D361}" srcOrd="3" destOrd="0" presId="urn:microsoft.com/office/officeart/2018/2/layout/IconVerticalSolidList"/>
    <dgm:cxn modelId="{9CB5948C-36F6-40D9-A8E0-AF70570619E3}" type="presParOf" srcId="{91877A32-9DE8-4EA2-8B5D-7DF49330CF5E}" destId="{7735EFB4-AC57-4816-9B88-CFEA310485B4}" srcOrd="5" destOrd="0" presId="urn:microsoft.com/office/officeart/2018/2/layout/IconVerticalSolidList"/>
    <dgm:cxn modelId="{A8342842-D745-4BA3-8E79-8D07EDF89887}" type="presParOf" srcId="{91877A32-9DE8-4EA2-8B5D-7DF49330CF5E}" destId="{3E3F0A4B-E083-43DF-A511-23136F8A9D01}" srcOrd="6" destOrd="0" presId="urn:microsoft.com/office/officeart/2018/2/layout/IconVerticalSolidList"/>
    <dgm:cxn modelId="{569B7674-B4DC-45F4-AD1C-66DF8029B7FC}" type="presParOf" srcId="{3E3F0A4B-E083-43DF-A511-23136F8A9D01}" destId="{253E613B-FE09-495F-9C15-A7B716339271}" srcOrd="0" destOrd="0" presId="urn:microsoft.com/office/officeart/2018/2/layout/IconVerticalSolidList"/>
    <dgm:cxn modelId="{14C94374-4293-4F3D-906D-D4B5DEC0CFF0}" type="presParOf" srcId="{3E3F0A4B-E083-43DF-A511-23136F8A9D01}" destId="{0E57C439-2E3E-4711-AC61-D3474ECE3D88}" srcOrd="1" destOrd="0" presId="urn:microsoft.com/office/officeart/2018/2/layout/IconVerticalSolidList"/>
    <dgm:cxn modelId="{FA3D5354-09A5-4C69-8870-6879F3A719E4}" type="presParOf" srcId="{3E3F0A4B-E083-43DF-A511-23136F8A9D01}" destId="{ED0DF911-759D-450A-93F3-37216E31FFDE}" srcOrd="2" destOrd="0" presId="urn:microsoft.com/office/officeart/2018/2/layout/IconVerticalSolidList"/>
    <dgm:cxn modelId="{6487CC14-A459-4772-B0EC-0B1BAE0C6BBA}" type="presParOf" srcId="{3E3F0A4B-E083-43DF-A511-23136F8A9D01}" destId="{4EBB728D-1CD3-4BA9-A8EB-40F25A8085A3}"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80EF3-FB4A-4E4E-AAB3-D0B96A86C2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9B3BB7-2949-4AEC-BC10-7555F80A811C}">
      <dgm:prSet custT="1"/>
      <dgm:spPr/>
      <dgm:t>
        <a:bodyPr/>
        <a:lstStyle/>
        <a:p>
          <a:pPr>
            <a:lnSpc>
              <a:spcPct val="100000"/>
            </a:lnSpc>
          </a:pPr>
          <a:r>
            <a:rPr lang="en-US" sz="2000" b="1" dirty="0">
              <a:latin typeface="Times New Roman" panose="02020603050405020304" pitchFamily="18" charset="0"/>
              <a:cs typeface="Times New Roman" panose="02020603050405020304" pitchFamily="18" charset="0"/>
            </a:rPr>
            <a:t>Source:</a:t>
          </a:r>
          <a:r>
            <a:rPr lang="en-US" sz="2000" dirty="0">
              <a:latin typeface="Times New Roman" panose="02020603050405020304" pitchFamily="18" charset="0"/>
              <a:cs typeface="Times New Roman" panose="02020603050405020304" pitchFamily="18" charset="0"/>
            </a:rPr>
            <a:t> This dataset originates from the UC Irvine Machine Learning Repository, a well-known repository of high-quality datasets that have been used in empirical machine learning research. </a:t>
          </a:r>
        </a:p>
      </dgm:t>
    </dgm:pt>
    <dgm:pt modelId="{DB5B1E70-6602-4B87-AF38-2308C8193E8A}" type="parTrans" cxnId="{FBD8EB29-C377-4856-9A67-2F22390F852B}">
      <dgm:prSet/>
      <dgm:spPr/>
      <dgm:t>
        <a:bodyPr/>
        <a:lstStyle/>
        <a:p>
          <a:endParaRPr lang="en-US"/>
        </a:p>
      </dgm:t>
    </dgm:pt>
    <dgm:pt modelId="{609EFBBB-11C3-4A31-954D-155B6706BD4E}" type="sibTrans" cxnId="{FBD8EB29-C377-4856-9A67-2F22390F852B}">
      <dgm:prSet/>
      <dgm:spPr/>
      <dgm:t>
        <a:bodyPr/>
        <a:lstStyle/>
        <a:p>
          <a:endParaRPr lang="en-US"/>
        </a:p>
      </dgm:t>
    </dgm:pt>
    <dgm:pt modelId="{8F0E3762-5FE9-4FE2-AD15-87888C3B4430}">
      <dgm:prSet custT="1"/>
      <dgm:spPr/>
      <dgm:t>
        <a:bodyPr/>
        <a:lstStyle/>
        <a:p>
          <a:pPr>
            <a:lnSpc>
              <a:spcPct val="100000"/>
            </a:lnSpc>
          </a:pP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Composition:</a:t>
          </a: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The dataset comprises 1,030 entries described by 8 features-cement, blast furnace slag, fly ash, water, superplasticizer, coarse aggregate, fine aggregate, and age of concrete-these feature variables are highly relevant to the prediction of concrete compressive strength.</a:t>
          </a:r>
        </a:p>
      </dgm:t>
    </dgm:pt>
    <dgm:pt modelId="{B79B7494-A628-401C-ADE5-2C305F622A61}" type="parTrans" cxnId="{80B2DDFC-F588-436B-9F87-CB31AE540954}">
      <dgm:prSet/>
      <dgm:spPr/>
      <dgm:t>
        <a:bodyPr/>
        <a:lstStyle/>
        <a:p>
          <a:endParaRPr lang="en-US"/>
        </a:p>
      </dgm:t>
    </dgm:pt>
    <dgm:pt modelId="{DB15863E-6D51-447D-9D4E-8D0F6244D5CE}" type="sibTrans" cxnId="{80B2DDFC-F588-436B-9F87-CB31AE540954}">
      <dgm:prSet/>
      <dgm:spPr/>
      <dgm:t>
        <a:bodyPr/>
        <a:lstStyle/>
        <a:p>
          <a:endParaRPr lang="en-US"/>
        </a:p>
      </dgm:t>
    </dgm:pt>
    <dgm:pt modelId="{F12E9433-9439-4D96-984B-CD0B80C2B8F8}">
      <dgm:prSet custT="1"/>
      <dgm:spPr/>
      <dgm:t>
        <a:bodyPr/>
        <a:lstStyle/>
        <a:p>
          <a:pPr>
            <a:lnSpc>
              <a:spcPct val="100000"/>
            </a:lnSpc>
          </a:pPr>
          <a:r>
            <a:rPr lang="en-US" sz="2000" b="1" dirty="0">
              <a:latin typeface="Times New Roman" panose="02020603050405020304" pitchFamily="18" charset="0"/>
              <a:cs typeface="Times New Roman" panose="02020603050405020304" pitchFamily="18" charset="0"/>
            </a:rPr>
            <a:t>Variable Types:</a:t>
          </a:r>
          <a:r>
            <a:rPr lang="en-US" sz="2000" dirty="0">
              <a:latin typeface="Times New Roman" panose="02020603050405020304" pitchFamily="18" charset="0"/>
              <a:cs typeface="Times New Roman" panose="02020603050405020304" pitchFamily="18" charset="0"/>
            </a:rPr>
            <a:t> The dataset involves continuous and integer variables; as a result, there are 8 quantitative input variables and 1 quantitative output variable, concrete compressive strength.</a:t>
          </a:r>
        </a:p>
      </dgm:t>
    </dgm:pt>
    <dgm:pt modelId="{363AC4A5-E3F8-4DE6-9822-C8E7A83431D1}" type="parTrans" cxnId="{55B7BBFC-F9FC-4B18-8FCF-5FB081DCD81B}">
      <dgm:prSet/>
      <dgm:spPr/>
      <dgm:t>
        <a:bodyPr/>
        <a:lstStyle/>
        <a:p>
          <a:endParaRPr lang="en-US"/>
        </a:p>
      </dgm:t>
    </dgm:pt>
    <dgm:pt modelId="{5A38BD0C-21B9-4835-A6AC-F9CDF08E0920}" type="sibTrans" cxnId="{55B7BBFC-F9FC-4B18-8FCF-5FB081DCD81B}">
      <dgm:prSet/>
      <dgm:spPr/>
      <dgm:t>
        <a:bodyPr/>
        <a:lstStyle/>
        <a:p>
          <a:endParaRPr lang="en-US"/>
        </a:p>
      </dgm:t>
    </dgm:pt>
    <dgm:pt modelId="{4BBA98C3-B474-41D7-9D04-61FA9B06F73E}">
      <dgm:prSet custT="1"/>
      <dgm:spPr/>
      <dgm:t>
        <a:bodyPr/>
        <a:lstStyle/>
        <a:p>
          <a:pPr>
            <a:lnSpc>
              <a:spcPct val="100000"/>
            </a:lnSpc>
          </a:pPr>
          <a:r>
            <a:rPr lang="en-US" sz="2000" b="1" dirty="0">
              <a:latin typeface="Times New Roman" panose="02020603050405020304" pitchFamily="18" charset="0"/>
              <a:cs typeface="Times New Roman" panose="02020603050405020304" pitchFamily="18" charset="0"/>
            </a:rPr>
            <a:t>Data Quality:</a:t>
          </a:r>
          <a:r>
            <a:rPr lang="en-US" sz="2000" dirty="0">
              <a:latin typeface="Times New Roman" panose="02020603050405020304" pitchFamily="18" charset="0"/>
              <a:cs typeface="Times New Roman" panose="02020603050405020304" pitchFamily="18" charset="0"/>
            </a:rPr>
            <a:t> There are no missing values in this dataset; therefore, it is accurate, reliable, robust, and dependable for predictive modeling analysis.</a:t>
          </a:r>
        </a:p>
      </dgm:t>
    </dgm:pt>
    <dgm:pt modelId="{4A1BE5A4-7A7D-4B92-A1DD-51D81B59A727}" type="parTrans" cxnId="{9D25C220-CEAE-4FE1-9E2D-93683932FAC1}">
      <dgm:prSet/>
      <dgm:spPr/>
      <dgm:t>
        <a:bodyPr/>
        <a:lstStyle/>
        <a:p>
          <a:endParaRPr lang="en-US"/>
        </a:p>
      </dgm:t>
    </dgm:pt>
    <dgm:pt modelId="{8F726456-4CA6-4538-9DCE-47D485C36768}" type="sibTrans" cxnId="{9D25C220-CEAE-4FE1-9E2D-93683932FAC1}">
      <dgm:prSet/>
      <dgm:spPr/>
      <dgm:t>
        <a:bodyPr/>
        <a:lstStyle/>
        <a:p>
          <a:endParaRPr lang="en-US"/>
        </a:p>
      </dgm:t>
    </dgm:pt>
    <dgm:pt modelId="{F4F6AFC3-8F12-4605-B3F3-6FD37B143BBC}" type="pres">
      <dgm:prSet presAssocID="{AE380EF3-FB4A-4E4E-AAB3-D0B96A86C2AD}" presName="root" presStyleCnt="0">
        <dgm:presLayoutVars>
          <dgm:dir/>
          <dgm:resizeHandles val="exact"/>
        </dgm:presLayoutVars>
      </dgm:prSet>
      <dgm:spPr/>
    </dgm:pt>
    <dgm:pt modelId="{ECBFFB44-B91C-4A9A-8C4A-A9B162F40457}" type="pres">
      <dgm:prSet presAssocID="{6E9B3BB7-2949-4AEC-BC10-7555F80A811C}" presName="compNode" presStyleCnt="0"/>
      <dgm:spPr/>
    </dgm:pt>
    <dgm:pt modelId="{2281AA75-EDE6-4782-80A3-F8A86FDABEE5}" type="pres">
      <dgm:prSet presAssocID="{6E9B3BB7-2949-4AEC-BC10-7555F80A811C}" presName="bgRect" presStyleLbl="bgShp" presStyleIdx="0" presStyleCnt="4"/>
      <dgm:spPr/>
    </dgm:pt>
    <dgm:pt modelId="{44A27A55-34D4-41EC-A9AE-474A085B7BD5}" type="pres">
      <dgm:prSet presAssocID="{6E9B3BB7-2949-4AEC-BC10-7555F80A81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CB1B2DC-A5D0-4173-9C8B-450BAE57B195}" type="pres">
      <dgm:prSet presAssocID="{6E9B3BB7-2949-4AEC-BC10-7555F80A811C}" presName="spaceRect" presStyleCnt="0"/>
      <dgm:spPr/>
    </dgm:pt>
    <dgm:pt modelId="{50F267DE-3523-4CD8-BE87-63A032C3664E}" type="pres">
      <dgm:prSet presAssocID="{6E9B3BB7-2949-4AEC-BC10-7555F80A811C}" presName="parTx" presStyleLbl="revTx" presStyleIdx="0" presStyleCnt="4">
        <dgm:presLayoutVars>
          <dgm:chMax val="0"/>
          <dgm:chPref val="0"/>
        </dgm:presLayoutVars>
      </dgm:prSet>
      <dgm:spPr/>
    </dgm:pt>
    <dgm:pt modelId="{C419D395-541A-4903-9FF7-D99D024682FF}" type="pres">
      <dgm:prSet presAssocID="{609EFBBB-11C3-4A31-954D-155B6706BD4E}" presName="sibTrans" presStyleCnt="0"/>
      <dgm:spPr/>
    </dgm:pt>
    <dgm:pt modelId="{DCC80F28-9B54-43DF-B01D-C1A73159F077}" type="pres">
      <dgm:prSet presAssocID="{8F0E3762-5FE9-4FE2-AD15-87888C3B4430}" presName="compNode" presStyleCnt="0"/>
      <dgm:spPr/>
    </dgm:pt>
    <dgm:pt modelId="{C6E50CBA-7B24-4101-B2E5-EB47FFAB2E95}" type="pres">
      <dgm:prSet presAssocID="{8F0E3762-5FE9-4FE2-AD15-87888C3B4430}" presName="bgRect" presStyleLbl="bgShp" presStyleIdx="1" presStyleCnt="4"/>
      <dgm:spPr/>
    </dgm:pt>
    <dgm:pt modelId="{AAF2ED74-F247-44A1-9935-3AEEC6B42EBD}" type="pres">
      <dgm:prSet presAssocID="{8F0E3762-5FE9-4FE2-AD15-87888C3B44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ammable"/>
        </a:ext>
      </dgm:extLst>
    </dgm:pt>
    <dgm:pt modelId="{B009EDC3-53C1-4170-B237-846721B51AF4}" type="pres">
      <dgm:prSet presAssocID="{8F0E3762-5FE9-4FE2-AD15-87888C3B4430}" presName="spaceRect" presStyleCnt="0"/>
      <dgm:spPr/>
    </dgm:pt>
    <dgm:pt modelId="{BE602875-CE65-4BBE-9460-0E0A05D4405C}" type="pres">
      <dgm:prSet presAssocID="{8F0E3762-5FE9-4FE2-AD15-87888C3B4430}" presName="parTx" presStyleLbl="revTx" presStyleIdx="1" presStyleCnt="4">
        <dgm:presLayoutVars>
          <dgm:chMax val="0"/>
          <dgm:chPref val="0"/>
        </dgm:presLayoutVars>
      </dgm:prSet>
      <dgm:spPr/>
    </dgm:pt>
    <dgm:pt modelId="{BC65DDFA-E1CC-4C0C-9F2D-1A86C5915931}" type="pres">
      <dgm:prSet presAssocID="{DB15863E-6D51-447D-9D4E-8D0F6244D5CE}" presName="sibTrans" presStyleCnt="0"/>
      <dgm:spPr/>
    </dgm:pt>
    <dgm:pt modelId="{B857AB96-69EC-49FB-BC55-634A415D0511}" type="pres">
      <dgm:prSet presAssocID="{F12E9433-9439-4D96-984B-CD0B80C2B8F8}" presName="compNode" presStyleCnt="0"/>
      <dgm:spPr/>
    </dgm:pt>
    <dgm:pt modelId="{49E4CF2B-DF6A-4F89-9A54-171C8F2A2783}" type="pres">
      <dgm:prSet presAssocID="{F12E9433-9439-4D96-984B-CD0B80C2B8F8}" presName="bgRect" presStyleLbl="bgShp" presStyleIdx="2" presStyleCnt="4"/>
      <dgm:spPr/>
    </dgm:pt>
    <dgm:pt modelId="{1DCC7F98-9B5D-46EF-B792-DF1A19CA464E}" type="pres">
      <dgm:prSet presAssocID="{F12E9433-9439-4D96-984B-CD0B80C2B8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623E85-6371-4D24-84EF-0DEB4C5F57A7}" type="pres">
      <dgm:prSet presAssocID="{F12E9433-9439-4D96-984B-CD0B80C2B8F8}" presName="spaceRect" presStyleCnt="0"/>
      <dgm:spPr/>
    </dgm:pt>
    <dgm:pt modelId="{E7791F0E-EC02-4F9C-A56C-39FA302648A7}" type="pres">
      <dgm:prSet presAssocID="{F12E9433-9439-4D96-984B-CD0B80C2B8F8}" presName="parTx" presStyleLbl="revTx" presStyleIdx="2" presStyleCnt="4">
        <dgm:presLayoutVars>
          <dgm:chMax val="0"/>
          <dgm:chPref val="0"/>
        </dgm:presLayoutVars>
      </dgm:prSet>
      <dgm:spPr/>
    </dgm:pt>
    <dgm:pt modelId="{BC59D8D2-4426-47EF-98F3-9B3ABBB2C96A}" type="pres">
      <dgm:prSet presAssocID="{5A38BD0C-21B9-4835-A6AC-F9CDF08E0920}" presName="sibTrans" presStyleCnt="0"/>
      <dgm:spPr/>
    </dgm:pt>
    <dgm:pt modelId="{1463D997-E9DF-4BAE-8546-56672CB8815F}" type="pres">
      <dgm:prSet presAssocID="{4BBA98C3-B474-41D7-9D04-61FA9B06F73E}" presName="compNode" presStyleCnt="0"/>
      <dgm:spPr/>
    </dgm:pt>
    <dgm:pt modelId="{B0889EB8-4EA8-4F93-B5FE-C2007DB80887}" type="pres">
      <dgm:prSet presAssocID="{4BBA98C3-B474-41D7-9D04-61FA9B06F73E}" presName="bgRect" presStyleLbl="bgShp" presStyleIdx="3" presStyleCnt="4"/>
      <dgm:spPr/>
    </dgm:pt>
    <dgm:pt modelId="{3DB9BF95-C40D-4703-833D-8E400B7A1A74}" type="pres">
      <dgm:prSet presAssocID="{4BBA98C3-B474-41D7-9D04-61FA9B06F7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search"/>
        </a:ext>
      </dgm:extLst>
    </dgm:pt>
    <dgm:pt modelId="{71488143-E525-495B-8708-4C4760BDBC58}" type="pres">
      <dgm:prSet presAssocID="{4BBA98C3-B474-41D7-9D04-61FA9B06F73E}" presName="spaceRect" presStyleCnt="0"/>
      <dgm:spPr/>
    </dgm:pt>
    <dgm:pt modelId="{DDDDB0EE-035E-4C82-BA8E-CDD8FA801F5B}" type="pres">
      <dgm:prSet presAssocID="{4BBA98C3-B474-41D7-9D04-61FA9B06F73E}" presName="parTx" presStyleLbl="revTx" presStyleIdx="3" presStyleCnt="4">
        <dgm:presLayoutVars>
          <dgm:chMax val="0"/>
          <dgm:chPref val="0"/>
        </dgm:presLayoutVars>
      </dgm:prSet>
      <dgm:spPr/>
    </dgm:pt>
  </dgm:ptLst>
  <dgm:cxnLst>
    <dgm:cxn modelId="{9D25C220-CEAE-4FE1-9E2D-93683932FAC1}" srcId="{AE380EF3-FB4A-4E4E-AAB3-D0B96A86C2AD}" destId="{4BBA98C3-B474-41D7-9D04-61FA9B06F73E}" srcOrd="3" destOrd="0" parTransId="{4A1BE5A4-7A7D-4B92-A1DD-51D81B59A727}" sibTransId="{8F726456-4CA6-4538-9DCE-47D485C36768}"/>
    <dgm:cxn modelId="{FBD8EB29-C377-4856-9A67-2F22390F852B}" srcId="{AE380EF3-FB4A-4E4E-AAB3-D0B96A86C2AD}" destId="{6E9B3BB7-2949-4AEC-BC10-7555F80A811C}" srcOrd="0" destOrd="0" parTransId="{DB5B1E70-6602-4B87-AF38-2308C8193E8A}" sibTransId="{609EFBBB-11C3-4A31-954D-155B6706BD4E}"/>
    <dgm:cxn modelId="{A24EF83C-43E1-4309-A444-7A9EB904254A}" type="presOf" srcId="{8F0E3762-5FE9-4FE2-AD15-87888C3B4430}" destId="{BE602875-CE65-4BBE-9460-0E0A05D4405C}" srcOrd="0" destOrd="0" presId="urn:microsoft.com/office/officeart/2018/2/layout/IconVerticalSolidList"/>
    <dgm:cxn modelId="{AA9D6B94-A50D-44D5-B91C-C087A0D896EB}" type="presOf" srcId="{F12E9433-9439-4D96-984B-CD0B80C2B8F8}" destId="{E7791F0E-EC02-4F9C-A56C-39FA302648A7}" srcOrd="0" destOrd="0" presId="urn:microsoft.com/office/officeart/2018/2/layout/IconVerticalSolidList"/>
    <dgm:cxn modelId="{C3A765AF-A425-4987-9870-F02142CD3479}" type="presOf" srcId="{6E9B3BB7-2949-4AEC-BC10-7555F80A811C}" destId="{50F267DE-3523-4CD8-BE87-63A032C3664E}" srcOrd="0" destOrd="0" presId="urn:microsoft.com/office/officeart/2018/2/layout/IconVerticalSolidList"/>
    <dgm:cxn modelId="{8E5E2FB2-2F82-41EC-9739-B6C43264AC1A}" type="presOf" srcId="{4BBA98C3-B474-41D7-9D04-61FA9B06F73E}" destId="{DDDDB0EE-035E-4C82-BA8E-CDD8FA801F5B}" srcOrd="0" destOrd="0" presId="urn:microsoft.com/office/officeart/2018/2/layout/IconVerticalSolidList"/>
    <dgm:cxn modelId="{FFBF84B9-F7EE-4960-A273-A58AAADED7ED}" type="presOf" srcId="{AE380EF3-FB4A-4E4E-AAB3-D0B96A86C2AD}" destId="{F4F6AFC3-8F12-4605-B3F3-6FD37B143BBC}" srcOrd="0" destOrd="0" presId="urn:microsoft.com/office/officeart/2018/2/layout/IconVerticalSolidList"/>
    <dgm:cxn modelId="{55B7BBFC-F9FC-4B18-8FCF-5FB081DCD81B}" srcId="{AE380EF3-FB4A-4E4E-AAB3-D0B96A86C2AD}" destId="{F12E9433-9439-4D96-984B-CD0B80C2B8F8}" srcOrd="2" destOrd="0" parTransId="{363AC4A5-E3F8-4DE6-9822-C8E7A83431D1}" sibTransId="{5A38BD0C-21B9-4835-A6AC-F9CDF08E0920}"/>
    <dgm:cxn modelId="{80B2DDFC-F588-436B-9F87-CB31AE540954}" srcId="{AE380EF3-FB4A-4E4E-AAB3-D0B96A86C2AD}" destId="{8F0E3762-5FE9-4FE2-AD15-87888C3B4430}" srcOrd="1" destOrd="0" parTransId="{B79B7494-A628-401C-ADE5-2C305F622A61}" sibTransId="{DB15863E-6D51-447D-9D4E-8D0F6244D5CE}"/>
    <dgm:cxn modelId="{C0A27C19-CCEA-4983-AF60-E13A755BAE2C}" type="presParOf" srcId="{F4F6AFC3-8F12-4605-B3F3-6FD37B143BBC}" destId="{ECBFFB44-B91C-4A9A-8C4A-A9B162F40457}" srcOrd="0" destOrd="0" presId="urn:microsoft.com/office/officeart/2018/2/layout/IconVerticalSolidList"/>
    <dgm:cxn modelId="{37878052-2011-4CCE-9177-06EF3CFB0F81}" type="presParOf" srcId="{ECBFFB44-B91C-4A9A-8C4A-A9B162F40457}" destId="{2281AA75-EDE6-4782-80A3-F8A86FDABEE5}" srcOrd="0" destOrd="0" presId="urn:microsoft.com/office/officeart/2018/2/layout/IconVerticalSolidList"/>
    <dgm:cxn modelId="{E657E216-4CC5-40FE-8750-A6FBF9EFFB0B}" type="presParOf" srcId="{ECBFFB44-B91C-4A9A-8C4A-A9B162F40457}" destId="{44A27A55-34D4-41EC-A9AE-474A085B7BD5}" srcOrd="1" destOrd="0" presId="urn:microsoft.com/office/officeart/2018/2/layout/IconVerticalSolidList"/>
    <dgm:cxn modelId="{EE4D32A1-0929-401C-8144-34A9F758181A}" type="presParOf" srcId="{ECBFFB44-B91C-4A9A-8C4A-A9B162F40457}" destId="{7CB1B2DC-A5D0-4173-9C8B-450BAE57B195}" srcOrd="2" destOrd="0" presId="urn:microsoft.com/office/officeart/2018/2/layout/IconVerticalSolidList"/>
    <dgm:cxn modelId="{4CB8F455-6973-4562-99C7-836A1125583E}" type="presParOf" srcId="{ECBFFB44-B91C-4A9A-8C4A-A9B162F40457}" destId="{50F267DE-3523-4CD8-BE87-63A032C3664E}" srcOrd="3" destOrd="0" presId="urn:microsoft.com/office/officeart/2018/2/layout/IconVerticalSolidList"/>
    <dgm:cxn modelId="{B9C7ECB2-CF62-406F-8C66-431F890F917C}" type="presParOf" srcId="{F4F6AFC3-8F12-4605-B3F3-6FD37B143BBC}" destId="{C419D395-541A-4903-9FF7-D99D024682FF}" srcOrd="1" destOrd="0" presId="urn:microsoft.com/office/officeart/2018/2/layout/IconVerticalSolidList"/>
    <dgm:cxn modelId="{881D7BAE-451A-4C3A-8AAF-D98A8D40F051}" type="presParOf" srcId="{F4F6AFC3-8F12-4605-B3F3-6FD37B143BBC}" destId="{DCC80F28-9B54-43DF-B01D-C1A73159F077}" srcOrd="2" destOrd="0" presId="urn:microsoft.com/office/officeart/2018/2/layout/IconVerticalSolidList"/>
    <dgm:cxn modelId="{9D95DADF-1AC4-48B4-A3AC-2DADE2BB243A}" type="presParOf" srcId="{DCC80F28-9B54-43DF-B01D-C1A73159F077}" destId="{C6E50CBA-7B24-4101-B2E5-EB47FFAB2E95}" srcOrd="0" destOrd="0" presId="urn:microsoft.com/office/officeart/2018/2/layout/IconVerticalSolidList"/>
    <dgm:cxn modelId="{286FE3EB-A869-4924-A24B-8CD2A87E77F7}" type="presParOf" srcId="{DCC80F28-9B54-43DF-B01D-C1A73159F077}" destId="{AAF2ED74-F247-44A1-9935-3AEEC6B42EBD}" srcOrd="1" destOrd="0" presId="urn:microsoft.com/office/officeart/2018/2/layout/IconVerticalSolidList"/>
    <dgm:cxn modelId="{6CEE29E7-342F-4AFE-8AAF-C7CC147747A4}" type="presParOf" srcId="{DCC80F28-9B54-43DF-B01D-C1A73159F077}" destId="{B009EDC3-53C1-4170-B237-846721B51AF4}" srcOrd="2" destOrd="0" presId="urn:microsoft.com/office/officeart/2018/2/layout/IconVerticalSolidList"/>
    <dgm:cxn modelId="{5E3A9DE8-1DB1-4FD8-961F-DAE77C019F1E}" type="presParOf" srcId="{DCC80F28-9B54-43DF-B01D-C1A73159F077}" destId="{BE602875-CE65-4BBE-9460-0E0A05D4405C}" srcOrd="3" destOrd="0" presId="urn:microsoft.com/office/officeart/2018/2/layout/IconVerticalSolidList"/>
    <dgm:cxn modelId="{9AC17CB9-AED2-4195-93DE-4D83DDB45055}" type="presParOf" srcId="{F4F6AFC3-8F12-4605-B3F3-6FD37B143BBC}" destId="{BC65DDFA-E1CC-4C0C-9F2D-1A86C5915931}" srcOrd="3" destOrd="0" presId="urn:microsoft.com/office/officeart/2018/2/layout/IconVerticalSolidList"/>
    <dgm:cxn modelId="{CF87E413-E5BB-48CB-ACEE-6C5632135010}" type="presParOf" srcId="{F4F6AFC3-8F12-4605-B3F3-6FD37B143BBC}" destId="{B857AB96-69EC-49FB-BC55-634A415D0511}" srcOrd="4" destOrd="0" presId="urn:microsoft.com/office/officeart/2018/2/layout/IconVerticalSolidList"/>
    <dgm:cxn modelId="{3A9FD229-28C9-4515-8A99-B60D7949C107}" type="presParOf" srcId="{B857AB96-69EC-49FB-BC55-634A415D0511}" destId="{49E4CF2B-DF6A-4F89-9A54-171C8F2A2783}" srcOrd="0" destOrd="0" presId="urn:microsoft.com/office/officeart/2018/2/layout/IconVerticalSolidList"/>
    <dgm:cxn modelId="{2488B6BA-7B2C-4AAA-B57F-A6B3A9D2820B}" type="presParOf" srcId="{B857AB96-69EC-49FB-BC55-634A415D0511}" destId="{1DCC7F98-9B5D-46EF-B792-DF1A19CA464E}" srcOrd="1" destOrd="0" presId="urn:microsoft.com/office/officeart/2018/2/layout/IconVerticalSolidList"/>
    <dgm:cxn modelId="{50D26CB7-3D73-4911-82F5-2D0DE2F25E66}" type="presParOf" srcId="{B857AB96-69EC-49FB-BC55-634A415D0511}" destId="{9D623E85-6371-4D24-84EF-0DEB4C5F57A7}" srcOrd="2" destOrd="0" presId="urn:microsoft.com/office/officeart/2018/2/layout/IconVerticalSolidList"/>
    <dgm:cxn modelId="{245459C7-8529-4E40-B91A-DA314F078F54}" type="presParOf" srcId="{B857AB96-69EC-49FB-BC55-634A415D0511}" destId="{E7791F0E-EC02-4F9C-A56C-39FA302648A7}" srcOrd="3" destOrd="0" presId="urn:microsoft.com/office/officeart/2018/2/layout/IconVerticalSolidList"/>
    <dgm:cxn modelId="{A1F8D378-C921-442A-BC58-99785A3C2ECE}" type="presParOf" srcId="{F4F6AFC3-8F12-4605-B3F3-6FD37B143BBC}" destId="{BC59D8D2-4426-47EF-98F3-9B3ABBB2C96A}" srcOrd="5" destOrd="0" presId="urn:microsoft.com/office/officeart/2018/2/layout/IconVerticalSolidList"/>
    <dgm:cxn modelId="{1BADB32F-B0D7-49F3-B0A2-B1C5C1F52220}" type="presParOf" srcId="{F4F6AFC3-8F12-4605-B3F3-6FD37B143BBC}" destId="{1463D997-E9DF-4BAE-8546-56672CB8815F}" srcOrd="6" destOrd="0" presId="urn:microsoft.com/office/officeart/2018/2/layout/IconVerticalSolidList"/>
    <dgm:cxn modelId="{23E71DBD-E94C-47F3-AC70-B3E1E51D2CDE}" type="presParOf" srcId="{1463D997-E9DF-4BAE-8546-56672CB8815F}" destId="{B0889EB8-4EA8-4F93-B5FE-C2007DB80887}" srcOrd="0" destOrd="0" presId="urn:microsoft.com/office/officeart/2018/2/layout/IconVerticalSolidList"/>
    <dgm:cxn modelId="{22178DA9-BA9F-4090-A941-8BA86F310590}" type="presParOf" srcId="{1463D997-E9DF-4BAE-8546-56672CB8815F}" destId="{3DB9BF95-C40D-4703-833D-8E400B7A1A74}" srcOrd="1" destOrd="0" presId="urn:microsoft.com/office/officeart/2018/2/layout/IconVerticalSolidList"/>
    <dgm:cxn modelId="{899AA9FE-596E-4E6E-87C0-1191E274D4C3}" type="presParOf" srcId="{1463D997-E9DF-4BAE-8546-56672CB8815F}" destId="{71488143-E525-495B-8708-4C4760BDBC58}" srcOrd="2" destOrd="0" presId="urn:microsoft.com/office/officeart/2018/2/layout/IconVerticalSolidList"/>
    <dgm:cxn modelId="{73797D41-FCEE-4A4F-9B0A-0CF61309F6A7}" type="presParOf" srcId="{1463D997-E9DF-4BAE-8546-56672CB8815F}" destId="{DDDDB0EE-035E-4C82-BA8E-CDD8FA801F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7E38E8-BAAA-45FA-B918-AFC55F18620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EC538DB-C0BE-4242-8E21-2AE5731CCA7C}">
      <dgm:prSet custT="1"/>
      <dgm:spPr>
        <a:solidFill>
          <a:schemeClr val="tx1"/>
        </a:solidFill>
      </dgm:spPr>
      <dgm:t>
        <a:bodyPr/>
        <a:lstStyle/>
        <a:p>
          <a:r>
            <a:rPr lang="en-US" sz="2000" b="1" dirty="0">
              <a:solidFill>
                <a:schemeClr val="bg1"/>
              </a:solidFill>
              <a:latin typeface="Times New Roman" panose="02020603050405020304" pitchFamily="18" charset="0"/>
              <a:cs typeface="Times New Roman" panose="02020603050405020304" pitchFamily="18" charset="0"/>
            </a:rPr>
            <a:t>Data Preprocessing Steps:</a:t>
          </a:r>
          <a:r>
            <a:rPr lang="en-US" sz="2000" dirty="0">
              <a:solidFill>
                <a:schemeClr val="bg1"/>
              </a:solidFill>
              <a:latin typeface="Times New Roman" panose="02020603050405020304" pitchFamily="18" charset="0"/>
              <a:cs typeface="Times New Roman" panose="02020603050405020304" pitchFamily="18" charset="0"/>
            </a:rPr>
            <a:t> The three major steps are the removal of missing values, normalization using the Min-Max Scaler, and division of data into training and testing.</a:t>
          </a:r>
        </a:p>
      </dgm:t>
    </dgm:pt>
    <dgm:pt modelId="{D481C685-0CB7-4682-9110-916A84D04A65}" type="parTrans" cxnId="{B98B7680-F72B-4EFB-B499-11AFDD361C68}">
      <dgm:prSet/>
      <dgm:spPr/>
      <dgm:t>
        <a:bodyPr/>
        <a:lstStyle/>
        <a:p>
          <a:endParaRPr lang="en-US"/>
        </a:p>
      </dgm:t>
    </dgm:pt>
    <dgm:pt modelId="{CA591E0F-D8B7-49D3-A29A-ACEC85FFE4FA}" type="sibTrans" cxnId="{B98B7680-F72B-4EFB-B499-11AFDD361C68}">
      <dgm:prSet/>
      <dgm:spPr>
        <a:solidFill>
          <a:schemeClr val="accent1">
            <a:alpha val="90000"/>
          </a:schemeClr>
        </a:solidFill>
        <a:ln>
          <a:solidFill>
            <a:schemeClr val="accent1">
              <a:alpha val="90000"/>
            </a:schemeClr>
          </a:solidFill>
        </a:ln>
      </dgm:spPr>
      <dgm:t>
        <a:bodyPr/>
        <a:lstStyle/>
        <a:p>
          <a:endParaRPr lang="en-US"/>
        </a:p>
      </dgm:t>
    </dgm:pt>
    <dgm:pt modelId="{E9CA69C1-F851-4965-A98B-5906FC20C6A6}">
      <dgm:prSet custT="1"/>
      <dgm:spPr>
        <a:solidFill>
          <a:schemeClr val="tx1"/>
        </a:solidFill>
      </dgm:spPr>
      <dgm:t>
        <a:bodyPr/>
        <a:lstStyle/>
        <a:p>
          <a:r>
            <a:rPr lang="en-US" sz="2000" b="1" dirty="0">
              <a:solidFill>
                <a:schemeClr val="bg1"/>
              </a:solidFill>
              <a:latin typeface="Times New Roman" panose="02020603050405020304" pitchFamily="18" charset="0"/>
              <a:cs typeface="Times New Roman" panose="02020603050405020304" pitchFamily="18" charset="0"/>
            </a:rPr>
            <a:t>Tools and Process: </a:t>
          </a:r>
          <a:r>
            <a:rPr lang="en-US" sz="2000" dirty="0">
              <a:solidFill>
                <a:schemeClr val="bg1"/>
              </a:solidFill>
              <a:latin typeface="Times New Roman" panose="02020603050405020304" pitchFamily="18" charset="0"/>
              <a:cs typeface="Times New Roman" panose="02020603050405020304" pitchFamily="18" charset="0"/>
            </a:rPr>
            <a:t>The dataset was imported into Python, and preprocessing was done using the </a:t>
          </a:r>
          <a:r>
            <a:rPr lang="en-US" sz="2000" dirty="0" err="1">
              <a:solidFill>
                <a:schemeClr val="bg1"/>
              </a:solidFill>
              <a:latin typeface="Times New Roman" panose="02020603050405020304" pitchFamily="18" charset="0"/>
              <a:cs typeface="Times New Roman" panose="02020603050405020304" pitchFamily="18" charset="0"/>
            </a:rPr>
            <a:t>sklearn</a:t>
          </a:r>
          <a:r>
            <a:rPr lang="en-US" sz="2000" dirty="0">
              <a:solidFill>
                <a:schemeClr val="bg1"/>
              </a:solidFill>
              <a:latin typeface="Times New Roman" panose="02020603050405020304" pitchFamily="18" charset="0"/>
              <a:cs typeface="Times New Roman" panose="02020603050405020304" pitchFamily="18" charset="0"/>
            </a:rPr>
            <a:t> library. The dataset was checked for missing values; there were none, hence it can be said that it's reliable and accurate.</a:t>
          </a:r>
        </a:p>
      </dgm:t>
    </dgm:pt>
    <dgm:pt modelId="{79B9873D-A0B9-4A63-870A-B2D829ED181F}" type="parTrans" cxnId="{3D323486-87F6-4748-BBBF-00B17CBAC850}">
      <dgm:prSet/>
      <dgm:spPr/>
      <dgm:t>
        <a:bodyPr/>
        <a:lstStyle/>
        <a:p>
          <a:endParaRPr lang="en-US"/>
        </a:p>
      </dgm:t>
    </dgm:pt>
    <dgm:pt modelId="{FB1F692D-9864-48E7-BBB1-5E1678D4DE81}" type="sibTrans" cxnId="{3D323486-87F6-4748-BBBF-00B17CBAC850}">
      <dgm:prSet/>
      <dgm:spPr>
        <a:solidFill>
          <a:schemeClr val="accent1">
            <a:alpha val="90000"/>
          </a:schemeClr>
        </a:solidFill>
        <a:ln>
          <a:solidFill>
            <a:schemeClr val="accent1">
              <a:alpha val="90000"/>
            </a:schemeClr>
          </a:solidFill>
        </a:ln>
      </dgm:spPr>
      <dgm:t>
        <a:bodyPr/>
        <a:lstStyle/>
        <a:p>
          <a:endParaRPr lang="en-US"/>
        </a:p>
      </dgm:t>
    </dgm:pt>
    <dgm:pt modelId="{1D817496-58A3-40BC-B7B1-5AB90F6AA11A}">
      <dgm:prSet custT="1"/>
      <dgm:spPr>
        <a:solidFill>
          <a:schemeClr val="tx1"/>
        </a:solidFill>
      </dgm:spPr>
      <dgm:t>
        <a:bodyPr/>
        <a:lstStyle/>
        <a:p>
          <a:r>
            <a:rPr lang="en-US" sz="2000" b="1" dirty="0">
              <a:solidFill>
                <a:schemeClr val="bg1"/>
              </a:solidFill>
              <a:latin typeface="Times New Roman" panose="02020603050405020304" pitchFamily="18" charset="0"/>
              <a:cs typeface="Times New Roman" panose="02020603050405020304" pitchFamily="18" charset="0"/>
            </a:rPr>
            <a:t>Data Quality: </a:t>
          </a:r>
          <a:r>
            <a:rPr lang="en-US" sz="2000" dirty="0">
              <a:solidFill>
                <a:schemeClr val="bg1"/>
              </a:solidFill>
              <a:latin typeface="Times New Roman" panose="02020603050405020304" pitchFamily="18" charset="0"/>
              <a:cs typeface="Times New Roman" panose="02020603050405020304" pitchFamily="18" charset="0"/>
            </a:rPr>
            <a:t>The data was dependable and accurate; no missing values were detected in the preliminary check.</a:t>
          </a:r>
        </a:p>
      </dgm:t>
    </dgm:pt>
    <dgm:pt modelId="{8402B58F-C900-43A0-9A20-302131EB3E45}" type="parTrans" cxnId="{0B620EDF-F38E-4DD6-9A4E-9F94F8D49619}">
      <dgm:prSet/>
      <dgm:spPr/>
      <dgm:t>
        <a:bodyPr/>
        <a:lstStyle/>
        <a:p>
          <a:endParaRPr lang="en-US"/>
        </a:p>
      </dgm:t>
    </dgm:pt>
    <dgm:pt modelId="{E4EDA8D8-674D-47EA-A6DD-53AE4E9FF873}" type="sibTrans" cxnId="{0B620EDF-F38E-4DD6-9A4E-9F94F8D49619}">
      <dgm:prSet/>
      <dgm:spPr>
        <a:solidFill>
          <a:schemeClr val="accent1">
            <a:alpha val="90000"/>
          </a:schemeClr>
        </a:solidFill>
        <a:ln>
          <a:solidFill>
            <a:schemeClr val="accent1">
              <a:alpha val="90000"/>
            </a:schemeClr>
          </a:solidFill>
        </a:ln>
      </dgm:spPr>
      <dgm:t>
        <a:bodyPr/>
        <a:lstStyle/>
        <a:p>
          <a:endParaRPr lang="en-US" dirty="0"/>
        </a:p>
      </dgm:t>
    </dgm:pt>
    <dgm:pt modelId="{86CED75E-8876-49C8-B61B-44236B2B373D}">
      <dgm:prSet custT="1"/>
      <dgm:spPr>
        <a:solidFill>
          <a:schemeClr val="tx1"/>
        </a:solidFill>
      </dgm:spPr>
      <dgm:t>
        <a:bodyPr/>
        <a:lstStyle/>
        <a:p>
          <a:r>
            <a:rPr lang="en-US" sz="2000" b="1" dirty="0">
              <a:solidFill>
                <a:schemeClr val="bg1"/>
              </a:solidFill>
              <a:latin typeface="Times New Roman" panose="02020603050405020304" pitchFamily="18" charset="0"/>
              <a:cs typeface="Times New Roman" panose="02020603050405020304" pitchFamily="18" charset="0"/>
            </a:rPr>
            <a:t>Normalizing and Splitting of Data: </a:t>
          </a:r>
          <a:r>
            <a:rPr lang="en-US" sz="2000" dirty="0">
              <a:solidFill>
                <a:schemeClr val="bg1"/>
              </a:solidFill>
              <a:latin typeface="Times New Roman" panose="02020603050405020304" pitchFamily="18" charset="0"/>
              <a:cs typeface="Times New Roman" panose="02020603050405020304" pitchFamily="18" charset="0"/>
            </a:rPr>
            <a:t>Data has been divided into training and testing for model performance assessment. Normalization of features is performed using Min-Max Scaler, which rescales values within the range of [0,1] to be more accurate for the model.</a:t>
          </a:r>
        </a:p>
      </dgm:t>
    </dgm:pt>
    <dgm:pt modelId="{1C28C289-7668-4DC4-94B5-248924A2EDEC}" type="parTrans" cxnId="{A64257D9-F219-4BF5-A554-595662070FF8}">
      <dgm:prSet/>
      <dgm:spPr/>
      <dgm:t>
        <a:bodyPr/>
        <a:lstStyle/>
        <a:p>
          <a:endParaRPr lang="en-US"/>
        </a:p>
      </dgm:t>
    </dgm:pt>
    <dgm:pt modelId="{5B570A48-9702-430E-9DF9-469903BF1FFE}" type="sibTrans" cxnId="{A64257D9-F219-4BF5-A554-595662070FF8}">
      <dgm:prSet/>
      <dgm:spPr/>
      <dgm:t>
        <a:bodyPr/>
        <a:lstStyle/>
        <a:p>
          <a:endParaRPr lang="en-US"/>
        </a:p>
      </dgm:t>
    </dgm:pt>
    <dgm:pt modelId="{917C36A3-A75E-4F62-8227-AEF54A9DA2D3}" type="pres">
      <dgm:prSet presAssocID="{177E38E8-BAAA-45FA-B918-AFC55F186200}" presName="outerComposite" presStyleCnt="0">
        <dgm:presLayoutVars>
          <dgm:chMax val="5"/>
          <dgm:dir/>
          <dgm:resizeHandles val="exact"/>
        </dgm:presLayoutVars>
      </dgm:prSet>
      <dgm:spPr/>
    </dgm:pt>
    <dgm:pt modelId="{C14D095E-E93D-4AA3-937B-C5699F315108}" type="pres">
      <dgm:prSet presAssocID="{177E38E8-BAAA-45FA-B918-AFC55F186200}" presName="dummyMaxCanvas" presStyleCnt="0">
        <dgm:presLayoutVars/>
      </dgm:prSet>
      <dgm:spPr/>
    </dgm:pt>
    <dgm:pt modelId="{9D709EAD-C0F8-4843-B63E-5FB841A04CB6}" type="pres">
      <dgm:prSet presAssocID="{177E38E8-BAAA-45FA-B918-AFC55F186200}" presName="FourNodes_1" presStyleLbl="node1" presStyleIdx="0" presStyleCnt="4">
        <dgm:presLayoutVars>
          <dgm:bulletEnabled val="1"/>
        </dgm:presLayoutVars>
      </dgm:prSet>
      <dgm:spPr/>
    </dgm:pt>
    <dgm:pt modelId="{9AE84B31-65BD-4D82-AA3E-05806DB23CCF}" type="pres">
      <dgm:prSet presAssocID="{177E38E8-BAAA-45FA-B918-AFC55F186200}" presName="FourNodes_2" presStyleLbl="node1" presStyleIdx="1" presStyleCnt="4">
        <dgm:presLayoutVars>
          <dgm:bulletEnabled val="1"/>
        </dgm:presLayoutVars>
      </dgm:prSet>
      <dgm:spPr/>
    </dgm:pt>
    <dgm:pt modelId="{F5215139-F535-4771-A848-B2CD04BF3299}" type="pres">
      <dgm:prSet presAssocID="{177E38E8-BAAA-45FA-B918-AFC55F186200}" presName="FourNodes_3" presStyleLbl="node1" presStyleIdx="2" presStyleCnt="4">
        <dgm:presLayoutVars>
          <dgm:bulletEnabled val="1"/>
        </dgm:presLayoutVars>
      </dgm:prSet>
      <dgm:spPr/>
    </dgm:pt>
    <dgm:pt modelId="{ED81816F-540B-42E1-952B-F7E9C6975F7F}" type="pres">
      <dgm:prSet presAssocID="{177E38E8-BAAA-45FA-B918-AFC55F186200}" presName="FourNodes_4" presStyleLbl="node1" presStyleIdx="3" presStyleCnt="4">
        <dgm:presLayoutVars>
          <dgm:bulletEnabled val="1"/>
        </dgm:presLayoutVars>
      </dgm:prSet>
      <dgm:spPr/>
    </dgm:pt>
    <dgm:pt modelId="{64963D59-BD86-4DF9-AE42-B505E1FF2920}" type="pres">
      <dgm:prSet presAssocID="{177E38E8-BAAA-45FA-B918-AFC55F186200}" presName="FourConn_1-2" presStyleLbl="fgAccFollowNode1" presStyleIdx="0" presStyleCnt="3">
        <dgm:presLayoutVars>
          <dgm:bulletEnabled val="1"/>
        </dgm:presLayoutVars>
      </dgm:prSet>
      <dgm:spPr/>
    </dgm:pt>
    <dgm:pt modelId="{EFCC9749-B064-4904-97F6-5B45EDE4C1DD}" type="pres">
      <dgm:prSet presAssocID="{177E38E8-BAAA-45FA-B918-AFC55F186200}" presName="FourConn_2-3" presStyleLbl="fgAccFollowNode1" presStyleIdx="1" presStyleCnt="3">
        <dgm:presLayoutVars>
          <dgm:bulletEnabled val="1"/>
        </dgm:presLayoutVars>
      </dgm:prSet>
      <dgm:spPr/>
    </dgm:pt>
    <dgm:pt modelId="{90E16027-A53F-4AFC-A30B-D1F3ADE594B7}" type="pres">
      <dgm:prSet presAssocID="{177E38E8-BAAA-45FA-B918-AFC55F186200}" presName="FourConn_3-4" presStyleLbl="fgAccFollowNode1" presStyleIdx="2" presStyleCnt="3">
        <dgm:presLayoutVars>
          <dgm:bulletEnabled val="1"/>
        </dgm:presLayoutVars>
      </dgm:prSet>
      <dgm:spPr/>
    </dgm:pt>
    <dgm:pt modelId="{10A2E5C9-D286-499A-8E85-C9A28FCB1203}" type="pres">
      <dgm:prSet presAssocID="{177E38E8-BAAA-45FA-B918-AFC55F186200}" presName="FourNodes_1_text" presStyleLbl="node1" presStyleIdx="3" presStyleCnt="4">
        <dgm:presLayoutVars>
          <dgm:bulletEnabled val="1"/>
        </dgm:presLayoutVars>
      </dgm:prSet>
      <dgm:spPr/>
    </dgm:pt>
    <dgm:pt modelId="{B07F275F-FF80-4FF7-8270-3D4E3D6D0092}" type="pres">
      <dgm:prSet presAssocID="{177E38E8-BAAA-45FA-B918-AFC55F186200}" presName="FourNodes_2_text" presStyleLbl="node1" presStyleIdx="3" presStyleCnt="4">
        <dgm:presLayoutVars>
          <dgm:bulletEnabled val="1"/>
        </dgm:presLayoutVars>
      </dgm:prSet>
      <dgm:spPr/>
    </dgm:pt>
    <dgm:pt modelId="{75AADA21-A894-4082-8902-06775175EA55}" type="pres">
      <dgm:prSet presAssocID="{177E38E8-BAAA-45FA-B918-AFC55F186200}" presName="FourNodes_3_text" presStyleLbl="node1" presStyleIdx="3" presStyleCnt="4">
        <dgm:presLayoutVars>
          <dgm:bulletEnabled val="1"/>
        </dgm:presLayoutVars>
      </dgm:prSet>
      <dgm:spPr/>
    </dgm:pt>
    <dgm:pt modelId="{B5AA29C9-DF07-4ED8-AEE3-92C6CEAE0436}" type="pres">
      <dgm:prSet presAssocID="{177E38E8-BAAA-45FA-B918-AFC55F186200}" presName="FourNodes_4_text" presStyleLbl="node1" presStyleIdx="3" presStyleCnt="4">
        <dgm:presLayoutVars>
          <dgm:bulletEnabled val="1"/>
        </dgm:presLayoutVars>
      </dgm:prSet>
      <dgm:spPr/>
    </dgm:pt>
  </dgm:ptLst>
  <dgm:cxnLst>
    <dgm:cxn modelId="{E05B380C-5B49-4F4C-8EFB-453F6AA7900C}" type="presOf" srcId="{177E38E8-BAAA-45FA-B918-AFC55F186200}" destId="{917C36A3-A75E-4F62-8227-AEF54A9DA2D3}" srcOrd="0" destOrd="0" presId="urn:microsoft.com/office/officeart/2005/8/layout/vProcess5"/>
    <dgm:cxn modelId="{5D3E3A27-8C6D-4FAD-B576-09813049D267}" type="presOf" srcId="{86CED75E-8876-49C8-B61B-44236B2B373D}" destId="{B5AA29C9-DF07-4ED8-AEE3-92C6CEAE0436}" srcOrd="1" destOrd="0" presId="urn:microsoft.com/office/officeart/2005/8/layout/vProcess5"/>
    <dgm:cxn modelId="{DED05428-3F77-4EE7-AE99-1EC5D06F0064}" type="presOf" srcId="{E4EDA8D8-674D-47EA-A6DD-53AE4E9FF873}" destId="{90E16027-A53F-4AFC-A30B-D1F3ADE594B7}" srcOrd="0" destOrd="0" presId="urn:microsoft.com/office/officeart/2005/8/layout/vProcess5"/>
    <dgm:cxn modelId="{01BD9B38-F6CC-4904-A6D4-629CC2CEA230}" type="presOf" srcId="{E9CA69C1-F851-4965-A98B-5906FC20C6A6}" destId="{9AE84B31-65BD-4D82-AA3E-05806DB23CCF}" srcOrd="0" destOrd="0" presId="urn:microsoft.com/office/officeart/2005/8/layout/vProcess5"/>
    <dgm:cxn modelId="{3E892145-13FE-4E1C-BA6E-F7470C4F0516}" type="presOf" srcId="{FB1F692D-9864-48E7-BBB1-5E1678D4DE81}" destId="{EFCC9749-B064-4904-97F6-5B45EDE4C1DD}" srcOrd="0" destOrd="0" presId="urn:microsoft.com/office/officeart/2005/8/layout/vProcess5"/>
    <dgm:cxn modelId="{5DD9095D-3148-498D-9BDF-D638D272CC7E}" type="presOf" srcId="{E9CA69C1-F851-4965-A98B-5906FC20C6A6}" destId="{B07F275F-FF80-4FF7-8270-3D4E3D6D0092}" srcOrd="1" destOrd="0" presId="urn:microsoft.com/office/officeart/2005/8/layout/vProcess5"/>
    <dgm:cxn modelId="{B36C8766-8CE8-440A-87BB-9F2F117C7F1C}" type="presOf" srcId="{1D817496-58A3-40BC-B7B1-5AB90F6AA11A}" destId="{75AADA21-A894-4082-8902-06775175EA55}" srcOrd="1" destOrd="0" presId="urn:microsoft.com/office/officeart/2005/8/layout/vProcess5"/>
    <dgm:cxn modelId="{B98B7680-F72B-4EFB-B499-11AFDD361C68}" srcId="{177E38E8-BAAA-45FA-B918-AFC55F186200}" destId="{BEC538DB-C0BE-4242-8E21-2AE5731CCA7C}" srcOrd="0" destOrd="0" parTransId="{D481C685-0CB7-4682-9110-916A84D04A65}" sibTransId="{CA591E0F-D8B7-49D3-A29A-ACEC85FFE4FA}"/>
    <dgm:cxn modelId="{3D323486-87F6-4748-BBBF-00B17CBAC850}" srcId="{177E38E8-BAAA-45FA-B918-AFC55F186200}" destId="{E9CA69C1-F851-4965-A98B-5906FC20C6A6}" srcOrd="1" destOrd="0" parTransId="{79B9873D-A0B9-4A63-870A-B2D829ED181F}" sibTransId="{FB1F692D-9864-48E7-BBB1-5E1678D4DE81}"/>
    <dgm:cxn modelId="{A9E3EB8C-4941-4EA8-98D9-2527DE2EAE5C}" type="presOf" srcId="{86CED75E-8876-49C8-B61B-44236B2B373D}" destId="{ED81816F-540B-42E1-952B-F7E9C6975F7F}" srcOrd="0" destOrd="0" presId="urn:microsoft.com/office/officeart/2005/8/layout/vProcess5"/>
    <dgm:cxn modelId="{542ECAB3-E6CC-4FC5-BD82-0DAA890702D5}" type="presOf" srcId="{BEC538DB-C0BE-4242-8E21-2AE5731CCA7C}" destId="{9D709EAD-C0F8-4843-B63E-5FB841A04CB6}" srcOrd="0" destOrd="0" presId="urn:microsoft.com/office/officeart/2005/8/layout/vProcess5"/>
    <dgm:cxn modelId="{42E489BA-9896-425C-BE9B-1195C49DB757}" type="presOf" srcId="{1D817496-58A3-40BC-B7B1-5AB90F6AA11A}" destId="{F5215139-F535-4771-A848-B2CD04BF3299}" srcOrd="0" destOrd="0" presId="urn:microsoft.com/office/officeart/2005/8/layout/vProcess5"/>
    <dgm:cxn modelId="{C1E311C7-66B4-40F2-87BF-3C02DC89E40B}" type="presOf" srcId="{CA591E0F-D8B7-49D3-A29A-ACEC85FFE4FA}" destId="{64963D59-BD86-4DF9-AE42-B505E1FF2920}" srcOrd="0" destOrd="0" presId="urn:microsoft.com/office/officeart/2005/8/layout/vProcess5"/>
    <dgm:cxn modelId="{8E891FCA-D516-4267-97C8-C76CD124C86C}" type="presOf" srcId="{BEC538DB-C0BE-4242-8E21-2AE5731CCA7C}" destId="{10A2E5C9-D286-499A-8E85-C9A28FCB1203}" srcOrd="1" destOrd="0" presId="urn:microsoft.com/office/officeart/2005/8/layout/vProcess5"/>
    <dgm:cxn modelId="{A64257D9-F219-4BF5-A554-595662070FF8}" srcId="{177E38E8-BAAA-45FA-B918-AFC55F186200}" destId="{86CED75E-8876-49C8-B61B-44236B2B373D}" srcOrd="3" destOrd="0" parTransId="{1C28C289-7668-4DC4-94B5-248924A2EDEC}" sibTransId="{5B570A48-9702-430E-9DF9-469903BF1FFE}"/>
    <dgm:cxn modelId="{0B620EDF-F38E-4DD6-9A4E-9F94F8D49619}" srcId="{177E38E8-BAAA-45FA-B918-AFC55F186200}" destId="{1D817496-58A3-40BC-B7B1-5AB90F6AA11A}" srcOrd="2" destOrd="0" parTransId="{8402B58F-C900-43A0-9A20-302131EB3E45}" sibTransId="{E4EDA8D8-674D-47EA-A6DD-53AE4E9FF873}"/>
    <dgm:cxn modelId="{385A6B2F-A50D-40A0-8198-450E7E3CD265}" type="presParOf" srcId="{917C36A3-A75E-4F62-8227-AEF54A9DA2D3}" destId="{C14D095E-E93D-4AA3-937B-C5699F315108}" srcOrd="0" destOrd="0" presId="urn:microsoft.com/office/officeart/2005/8/layout/vProcess5"/>
    <dgm:cxn modelId="{6AE1EDEA-22E1-4D6F-A14A-6ECC198D2A6A}" type="presParOf" srcId="{917C36A3-A75E-4F62-8227-AEF54A9DA2D3}" destId="{9D709EAD-C0F8-4843-B63E-5FB841A04CB6}" srcOrd="1" destOrd="0" presId="urn:microsoft.com/office/officeart/2005/8/layout/vProcess5"/>
    <dgm:cxn modelId="{81E9F6D3-7786-44C5-A21E-9175A5DEB694}" type="presParOf" srcId="{917C36A3-A75E-4F62-8227-AEF54A9DA2D3}" destId="{9AE84B31-65BD-4D82-AA3E-05806DB23CCF}" srcOrd="2" destOrd="0" presId="urn:microsoft.com/office/officeart/2005/8/layout/vProcess5"/>
    <dgm:cxn modelId="{AEDFFEF1-0448-42F5-8144-07FF144E26BE}" type="presParOf" srcId="{917C36A3-A75E-4F62-8227-AEF54A9DA2D3}" destId="{F5215139-F535-4771-A848-B2CD04BF3299}" srcOrd="3" destOrd="0" presId="urn:microsoft.com/office/officeart/2005/8/layout/vProcess5"/>
    <dgm:cxn modelId="{C00D1933-9488-4386-BD0F-48293C204FB9}" type="presParOf" srcId="{917C36A3-A75E-4F62-8227-AEF54A9DA2D3}" destId="{ED81816F-540B-42E1-952B-F7E9C6975F7F}" srcOrd="4" destOrd="0" presId="urn:microsoft.com/office/officeart/2005/8/layout/vProcess5"/>
    <dgm:cxn modelId="{4D3F60F8-EB7B-42C8-A15E-6D83EC4B574E}" type="presParOf" srcId="{917C36A3-A75E-4F62-8227-AEF54A9DA2D3}" destId="{64963D59-BD86-4DF9-AE42-B505E1FF2920}" srcOrd="5" destOrd="0" presId="urn:microsoft.com/office/officeart/2005/8/layout/vProcess5"/>
    <dgm:cxn modelId="{562F73C8-D65A-41AF-B124-7343C4FCD76E}" type="presParOf" srcId="{917C36A3-A75E-4F62-8227-AEF54A9DA2D3}" destId="{EFCC9749-B064-4904-97F6-5B45EDE4C1DD}" srcOrd="6" destOrd="0" presId="urn:microsoft.com/office/officeart/2005/8/layout/vProcess5"/>
    <dgm:cxn modelId="{1809A516-8206-4DAE-A02E-E9260154C0F8}" type="presParOf" srcId="{917C36A3-A75E-4F62-8227-AEF54A9DA2D3}" destId="{90E16027-A53F-4AFC-A30B-D1F3ADE594B7}" srcOrd="7" destOrd="0" presId="urn:microsoft.com/office/officeart/2005/8/layout/vProcess5"/>
    <dgm:cxn modelId="{995EB352-E384-4F64-92B4-CBDEADC9845F}" type="presParOf" srcId="{917C36A3-A75E-4F62-8227-AEF54A9DA2D3}" destId="{10A2E5C9-D286-499A-8E85-C9A28FCB1203}" srcOrd="8" destOrd="0" presId="urn:microsoft.com/office/officeart/2005/8/layout/vProcess5"/>
    <dgm:cxn modelId="{6A50218A-556F-4752-9B89-D2678290E218}" type="presParOf" srcId="{917C36A3-A75E-4F62-8227-AEF54A9DA2D3}" destId="{B07F275F-FF80-4FF7-8270-3D4E3D6D0092}" srcOrd="9" destOrd="0" presId="urn:microsoft.com/office/officeart/2005/8/layout/vProcess5"/>
    <dgm:cxn modelId="{9A8910FA-E3D1-4619-8B14-A6CC45662C66}" type="presParOf" srcId="{917C36A3-A75E-4F62-8227-AEF54A9DA2D3}" destId="{75AADA21-A894-4082-8902-06775175EA55}" srcOrd="10" destOrd="0" presId="urn:microsoft.com/office/officeart/2005/8/layout/vProcess5"/>
    <dgm:cxn modelId="{D2E05400-4E33-4534-A00C-1F9C1F5595DF}" type="presParOf" srcId="{917C36A3-A75E-4F62-8227-AEF54A9DA2D3}" destId="{B5AA29C9-DF07-4ED8-AEE3-92C6CEAE04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62BB86-2BC5-4836-AFFF-51DDF6DA12D7}"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E7E3144B-6555-4F89-A454-DF1BE238BAAF}">
      <dgm:prSet custT="1"/>
      <dgm:spPr>
        <a:solidFill>
          <a:schemeClr val="tx1"/>
        </a:solidFill>
        <a:ln>
          <a:solidFill>
            <a:schemeClr val="bg1"/>
          </a:solidFill>
        </a:ln>
      </dgm:spPr>
      <dgm:t>
        <a:bodyPr/>
        <a:lstStyle/>
        <a:p>
          <a:pPr>
            <a:defRPr b="1"/>
          </a:pPr>
          <a:r>
            <a:rPr lang="en-US" sz="2000" b="1" i="0" dirty="0">
              <a:solidFill>
                <a:schemeClr val="bg1"/>
              </a:solidFill>
              <a:latin typeface="Times New Roman" panose="02020603050405020304" pitchFamily="18" charset="0"/>
              <a:cs typeface="Times New Roman" panose="02020603050405020304" pitchFamily="18" charset="0"/>
            </a:rPr>
            <a:t>Data Analysis</a:t>
          </a:r>
          <a:r>
            <a:rPr lang="en-US" sz="2000" b="1" i="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dgm:t>
    </dgm:pt>
    <dgm:pt modelId="{A448B761-20E0-49FB-9E60-933A5081060E}" type="parTrans" cxnId="{1A9BE6F2-C2EF-4207-A635-1AB94205C9E3}">
      <dgm:prSet/>
      <dgm:spPr/>
      <dgm:t>
        <a:bodyPr/>
        <a:lstStyle/>
        <a:p>
          <a:endParaRPr lang="en-US"/>
        </a:p>
      </dgm:t>
    </dgm:pt>
    <dgm:pt modelId="{19049957-3EF5-4A4A-85D6-CA03F372921D}" type="sibTrans" cxnId="{1A9BE6F2-C2EF-4207-A635-1AB94205C9E3}">
      <dgm:prSet/>
      <dgm:spPr/>
      <dgm:t>
        <a:bodyPr/>
        <a:lstStyle/>
        <a:p>
          <a:endParaRPr lang="en-US"/>
        </a:p>
      </dgm:t>
    </dgm:pt>
    <dgm:pt modelId="{A1DBFF4D-C4AE-4387-8E32-8034C60ABD43}">
      <dgm:prSet/>
      <dgm:spPr>
        <a:ln>
          <a:solidFill>
            <a:schemeClr val="bg1"/>
          </a:solidFill>
        </a:ln>
      </dgm:spPr>
      <dgm:t>
        <a:bodyPr/>
        <a:lstStyle/>
        <a:p>
          <a:pPr>
            <a:buNone/>
          </a:pPr>
          <a:r>
            <a:rPr lang="en-US" b="1" i="0" dirty="0">
              <a:latin typeface="Times New Roman" panose="02020603050405020304" pitchFamily="18" charset="0"/>
              <a:cs typeface="Times New Roman" panose="02020603050405020304" pitchFamily="18" charset="0"/>
            </a:rPr>
            <a:t>Purpose</a:t>
          </a:r>
          <a:r>
            <a:rPr lang="en-US" b="0" i="0" dirty="0">
              <a:latin typeface="Times New Roman" panose="02020603050405020304" pitchFamily="18" charset="0"/>
              <a:cs typeface="Times New Roman" panose="02020603050405020304" pitchFamily="18" charset="0"/>
            </a:rPr>
            <a:t>: Understands data structure and quality, identifies key variables, and establishes relationships among features and concrete compressive strength.</a:t>
          </a:r>
          <a:endParaRPr lang="en-US" dirty="0">
            <a:latin typeface="Times New Roman" panose="02020603050405020304" pitchFamily="18" charset="0"/>
            <a:cs typeface="Times New Roman" panose="02020603050405020304" pitchFamily="18" charset="0"/>
          </a:endParaRPr>
        </a:p>
      </dgm:t>
    </dgm:pt>
    <dgm:pt modelId="{AED8FF1D-1327-401E-81BF-C2CFCCEC1674}" type="parTrans" cxnId="{351BA025-107D-485E-9D20-A0E127539D30}">
      <dgm:prSet/>
      <dgm:spPr/>
      <dgm:t>
        <a:bodyPr/>
        <a:lstStyle/>
        <a:p>
          <a:endParaRPr lang="en-US"/>
        </a:p>
      </dgm:t>
    </dgm:pt>
    <dgm:pt modelId="{7F69AFDC-13D4-4FF9-88E2-692EA320A548}" type="sibTrans" cxnId="{351BA025-107D-485E-9D20-A0E127539D30}">
      <dgm:prSet/>
      <dgm:spPr/>
      <dgm:t>
        <a:bodyPr/>
        <a:lstStyle/>
        <a:p>
          <a:endParaRPr lang="en-US"/>
        </a:p>
      </dgm:t>
    </dgm:pt>
    <dgm:pt modelId="{2F65FF04-1913-4E53-AB33-9E951A74C29C}">
      <dgm:prSet/>
      <dgm:spPr>
        <a:ln>
          <a:solidFill>
            <a:schemeClr val="bg1"/>
          </a:solidFill>
        </a:ln>
      </dgm:spPr>
      <dgm:t>
        <a:bodyPr/>
        <a:lstStyle/>
        <a:p>
          <a:pPr>
            <a:buNone/>
          </a:pPr>
          <a:r>
            <a:rPr lang="en-US" b="1" i="0" dirty="0">
              <a:latin typeface="Times New Roman" panose="02020603050405020304" pitchFamily="18" charset="0"/>
              <a:cs typeface="Times New Roman" panose="02020603050405020304" pitchFamily="18" charset="0"/>
            </a:rPr>
            <a:t>Benefits</a:t>
          </a:r>
          <a:r>
            <a:rPr lang="en-US" b="0" i="0" dirty="0">
              <a:latin typeface="Times New Roman" panose="02020603050405020304" pitchFamily="18" charset="0"/>
              <a:cs typeface="Times New Roman" panose="02020603050405020304" pitchFamily="18" charset="0"/>
            </a:rPr>
            <a:t>: Detects missing values, outliers, and multicollinearity issues, guiding preprocessing steps and optimizing data for accurate predictions.</a:t>
          </a:r>
          <a:endParaRPr lang="en-US" dirty="0">
            <a:latin typeface="Times New Roman" panose="02020603050405020304" pitchFamily="18" charset="0"/>
            <a:cs typeface="Times New Roman" panose="02020603050405020304" pitchFamily="18" charset="0"/>
          </a:endParaRPr>
        </a:p>
      </dgm:t>
    </dgm:pt>
    <dgm:pt modelId="{313D4480-7098-483D-9426-797228197B6D}" type="parTrans" cxnId="{B04798DA-2C0D-4CB8-80C0-9853454AC6D3}">
      <dgm:prSet/>
      <dgm:spPr/>
      <dgm:t>
        <a:bodyPr/>
        <a:lstStyle/>
        <a:p>
          <a:endParaRPr lang="en-US"/>
        </a:p>
      </dgm:t>
    </dgm:pt>
    <dgm:pt modelId="{67C6C063-AF97-413E-AFD4-EBEA6E9E6046}" type="sibTrans" cxnId="{B04798DA-2C0D-4CB8-80C0-9853454AC6D3}">
      <dgm:prSet/>
      <dgm:spPr/>
      <dgm:t>
        <a:bodyPr/>
        <a:lstStyle/>
        <a:p>
          <a:endParaRPr lang="en-US"/>
        </a:p>
      </dgm:t>
    </dgm:pt>
    <dgm:pt modelId="{BC2507CA-F207-4DC7-BFCB-90901C2FEC63}">
      <dgm:prSet custT="1"/>
      <dgm:spPr>
        <a:solidFill>
          <a:schemeClr val="tx1"/>
        </a:solidFill>
        <a:ln>
          <a:solidFill>
            <a:schemeClr val="bg1"/>
          </a:solidFill>
        </a:ln>
      </dgm:spPr>
      <dgm:t>
        <a:bodyPr/>
        <a:lstStyle/>
        <a:p>
          <a:pPr>
            <a:defRPr b="1"/>
          </a:pPr>
          <a:r>
            <a:rPr lang="en-US" sz="2000" b="1" i="0" dirty="0">
              <a:solidFill>
                <a:schemeClr val="bg1"/>
              </a:solidFill>
              <a:latin typeface="Times New Roman" panose="02020603050405020304" pitchFamily="18" charset="0"/>
              <a:cs typeface="Times New Roman" panose="02020603050405020304" pitchFamily="18" charset="0"/>
            </a:rPr>
            <a:t>Visualization Techniques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2D57CFD2-159D-41C8-85A3-4E4584483A41}" type="parTrans" cxnId="{1A60C5B9-01B9-4EC6-9FF4-42BE791F7401}">
      <dgm:prSet/>
      <dgm:spPr/>
      <dgm:t>
        <a:bodyPr/>
        <a:lstStyle/>
        <a:p>
          <a:endParaRPr lang="en-US"/>
        </a:p>
      </dgm:t>
    </dgm:pt>
    <dgm:pt modelId="{33F2F2FC-CB55-470A-AF8E-57AA79CE8527}" type="sibTrans" cxnId="{1A60C5B9-01B9-4EC6-9FF4-42BE791F7401}">
      <dgm:prSet/>
      <dgm:spPr/>
      <dgm:t>
        <a:bodyPr/>
        <a:lstStyle/>
        <a:p>
          <a:endParaRPr lang="en-US"/>
        </a:p>
      </dgm:t>
    </dgm:pt>
    <dgm:pt modelId="{9781BC83-2D21-43F1-BE12-45DCD497475F}">
      <dgm:prSet custT="1"/>
      <dgm:spPr>
        <a:ln>
          <a:solidFill>
            <a:schemeClr val="bg1"/>
          </a:solidFill>
        </a:ln>
      </dgm:spPr>
      <dgm:t>
        <a:bodyPr/>
        <a:lstStyle/>
        <a:p>
          <a:pPr>
            <a:buNone/>
          </a:pPr>
          <a:r>
            <a:rPr lang="en-US" sz="1800" b="1" i="0" dirty="0">
              <a:latin typeface="Times New Roman" panose="02020603050405020304" pitchFamily="18" charset="0"/>
              <a:cs typeface="Times New Roman" panose="02020603050405020304" pitchFamily="18" charset="0"/>
            </a:rPr>
            <a:t>Pair Plots</a:t>
          </a:r>
          <a:r>
            <a:rPr lang="en-US" sz="1800" b="0" i="0" dirty="0">
              <a:latin typeface="Times New Roman" panose="02020603050405020304" pitchFamily="18" charset="0"/>
              <a:cs typeface="Times New Roman" panose="02020603050405020304" pitchFamily="18" charset="0"/>
            </a:rPr>
            <a:t>: Show relationships and interactions between features, identify trends, outliers, and correlations, and guide feature selection.</a:t>
          </a:r>
          <a:endParaRPr lang="en-US" sz="1800" dirty="0">
            <a:latin typeface="Times New Roman" panose="02020603050405020304" pitchFamily="18" charset="0"/>
            <a:cs typeface="Times New Roman" panose="02020603050405020304" pitchFamily="18" charset="0"/>
          </a:endParaRPr>
        </a:p>
      </dgm:t>
    </dgm:pt>
    <dgm:pt modelId="{FED643D0-ABD8-4BCF-8148-806AA7D7ACA9}" type="parTrans" cxnId="{7B2AAEA7-87B0-4241-8CE9-050FABF9FA22}">
      <dgm:prSet/>
      <dgm:spPr/>
      <dgm:t>
        <a:bodyPr/>
        <a:lstStyle/>
        <a:p>
          <a:endParaRPr lang="en-US"/>
        </a:p>
      </dgm:t>
    </dgm:pt>
    <dgm:pt modelId="{9D052F82-2566-47FC-BC07-280E3F7DF244}" type="sibTrans" cxnId="{7B2AAEA7-87B0-4241-8CE9-050FABF9FA22}">
      <dgm:prSet/>
      <dgm:spPr/>
      <dgm:t>
        <a:bodyPr/>
        <a:lstStyle/>
        <a:p>
          <a:endParaRPr lang="en-US"/>
        </a:p>
      </dgm:t>
    </dgm:pt>
    <dgm:pt modelId="{558BE99F-47B7-4C23-A93A-5F8901C74299}">
      <dgm:prSet custT="1"/>
      <dgm:spPr>
        <a:ln>
          <a:solidFill>
            <a:schemeClr val="bg1"/>
          </a:solidFill>
        </a:ln>
      </dgm:spPr>
      <dgm:t>
        <a:bodyPr/>
        <a:lstStyle/>
        <a:p>
          <a:pPr>
            <a:buNone/>
          </a:pPr>
          <a:r>
            <a:rPr lang="en-US" sz="1800" b="1" i="0" dirty="0">
              <a:latin typeface="Times New Roman" panose="02020603050405020304" pitchFamily="18" charset="0"/>
              <a:cs typeface="Times New Roman" panose="02020603050405020304" pitchFamily="18" charset="0"/>
            </a:rPr>
            <a:t>Box Plots</a:t>
          </a:r>
          <a:r>
            <a:rPr lang="en-US" sz="1800" b="0" i="0" dirty="0">
              <a:latin typeface="Times New Roman" panose="02020603050405020304" pitchFamily="18" charset="0"/>
              <a:cs typeface="Times New Roman" panose="02020603050405020304" pitchFamily="18" charset="0"/>
            </a:rPr>
            <a:t>: Visualize distribution and spread of key variables, detect outliers, and summarize statistical measures like median and quartiles.</a:t>
          </a:r>
          <a:endParaRPr lang="en-US" sz="1800" dirty="0">
            <a:latin typeface="Times New Roman" panose="02020603050405020304" pitchFamily="18" charset="0"/>
            <a:cs typeface="Times New Roman" panose="02020603050405020304" pitchFamily="18" charset="0"/>
          </a:endParaRPr>
        </a:p>
      </dgm:t>
    </dgm:pt>
    <dgm:pt modelId="{1E576B1D-7F26-4737-81EE-540605CC6C37}" type="parTrans" cxnId="{338474F0-70B2-4A70-9FA1-B30EFE19356C}">
      <dgm:prSet/>
      <dgm:spPr/>
      <dgm:t>
        <a:bodyPr/>
        <a:lstStyle/>
        <a:p>
          <a:endParaRPr lang="en-US"/>
        </a:p>
      </dgm:t>
    </dgm:pt>
    <dgm:pt modelId="{2B3A3650-117B-4C81-A116-348D747F702C}" type="sibTrans" cxnId="{338474F0-70B2-4A70-9FA1-B30EFE19356C}">
      <dgm:prSet/>
      <dgm:spPr/>
      <dgm:t>
        <a:bodyPr/>
        <a:lstStyle/>
        <a:p>
          <a:endParaRPr lang="en-US"/>
        </a:p>
      </dgm:t>
    </dgm:pt>
    <dgm:pt modelId="{EA23C42E-B794-4A26-8BC9-DFDE22A71EF2}" type="pres">
      <dgm:prSet presAssocID="{1162BB86-2BC5-4836-AFFF-51DDF6DA12D7}" presName="linear" presStyleCnt="0">
        <dgm:presLayoutVars>
          <dgm:dir/>
          <dgm:animLvl val="lvl"/>
          <dgm:resizeHandles val="exact"/>
        </dgm:presLayoutVars>
      </dgm:prSet>
      <dgm:spPr/>
    </dgm:pt>
    <dgm:pt modelId="{57F1593B-88F0-4B3B-A908-8F7F5D133568}" type="pres">
      <dgm:prSet presAssocID="{E7E3144B-6555-4F89-A454-DF1BE238BAAF}" presName="parentLin" presStyleCnt="0"/>
      <dgm:spPr/>
    </dgm:pt>
    <dgm:pt modelId="{8AEBF5BF-FB7F-4127-8403-8EE0F108427C}" type="pres">
      <dgm:prSet presAssocID="{E7E3144B-6555-4F89-A454-DF1BE238BAAF}" presName="parentLeftMargin" presStyleLbl="node1" presStyleIdx="0" presStyleCnt="2"/>
      <dgm:spPr/>
    </dgm:pt>
    <dgm:pt modelId="{6CB8E01F-0BFE-43C8-B22A-F00845F7448A}" type="pres">
      <dgm:prSet presAssocID="{E7E3144B-6555-4F89-A454-DF1BE238BAAF}" presName="parentText" presStyleLbl="node1" presStyleIdx="0" presStyleCnt="2">
        <dgm:presLayoutVars>
          <dgm:chMax val="0"/>
          <dgm:bulletEnabled val="1"/>
        </dgm:presLayoutVars>
      </dgm:prSet>
      <dgm:spPr/>
    </dgm:pt>
    <dgm:pt modelId="{27222340-67BE-41DD-BE8C-D29DD4549477}" type="pres">
      <dgm:prSet presAssocID="{E7E3144B-6555-4F89-A454-DF1BE238BAAF}" presName="negativeSpace" presStyleCnt="0"/>
      <dgm:spPr/>
    </dgm:pt>
    <dgm:pt modelId="{A8B469FB-76CE-499C-8AD3-9B0B7414541C}" type="pres">
      <dgm:prSet presAssocID="{E7E3144B-6555-4F89-A454-DF1BE238BAAF}" presName="childText" presStyleLbl="conFgAcc1" presStyleIdx="0" presStyleCnt="2">
        <dgm:presLayoutVars>
          <dgm:bulletEnabled val="1"/>
        </dgm:presLayoutVars>
      </dgm:prSet>
      <dgm:spPr/>
    </dgm:pt>
    <dgm:pt modelId="{EB35C825-7515-4648-BA20-AD168F72D846}" type="pres">
      <dgm:prSet presAssocID="{19049957-3EF5-4A4A-85D6-CA03F372921D}" presName="spaceBetweenRectangles" presStyleCnt="0"/>
      <dgm:spPr/>
    </dgm:pt>
    <dgm:pt modelId="{9DDB010D-BADB-4490-B20B-9A7430B54B9E}" type="pres">
      <dgm:prSet presAssocID="{BC2507CA-F207-4DC7-BFCB-90901C2FEC63}" presName="parentLin" presStyleCnt="0"/>
      <dgm:spPr/>
    </dgm:pt>
    <dgm:pt modelId="{22EE1201-2D99-4B3A-9312-C857A38AE4FA}" type="pres">
      <dgm:prSet presAssocID="{BC2507CA-F207-4DC7-BFCB-90901C2FEC63}" presName="parentLeftMargin" presStyleLbl="node1" presStyleIdx="0" presStyleCnt="2"/>
      <dgm:spPr/>
    </dgm:pt>
    <dgm:pt modelId="{87E2B216-6135-4AFE-9D1E-A4A67942414F}" type="pres">
      <dgm:prSet presAssocID="{BC2507CA-F207-4DC7-BFCB-90901C2FEC63}" presName="parentText" presStyleLbl="node1" presStyleIdx="1" presStyleCnt="2" custLinFactNeighborY="15227">
        <dgm:presLayoutVars>
          <dgm:chMax val="0"/>
          <dgm:bulletEnabled val="1"/>
        </dgm:presLayoutVars>
      </dgm:prSet>
      <dgm:spPr/>
    </dgm:pt>
    <dgm:pt modelId="{D874D8A0-454F-4370-98EC-46E6564C7DF8}" type="pres">
      <dgm:prSet presAssocID="{BC2507CA-F207-4DC7-BFCB-90901C2FEC63}" presName="negativeSpace" presStyleCnt="0"/>
      <dgm:spPr/>
    </dgm:pt>
    <dgm:pt modelId="{0E44F2D4-991C-4F8B-A0CC-45F2C43BBBB7}" type="pres">
      <dgm:prSet presAssocID="{BC2507CA-F207-4DC7-BFCB-90901C2FEC63}" presName="childText" presStyleLbl="conFgAcc1" presStyleIdx="1" presStyleCnt="2" custLinFactNeighborX="-704" custLinFactNeighborY="92320">
        <dgm:presLayoutVars>
          <dgm:bulletEnabled val="1"/>
        </dgm:presLayoutVars>
      </dgm:prSet>
      <dgm:spPr/>
    </dgm:pt>
  </dgm:ptLst>
  <dgm:cxnLst>
    <dgm:cxn modelId="{7AA49D12-1184-4CAF-83CD-F3276D5F7C31}" type="presOf" srcId="{1162BB86-2BC5-4836-AFFF-51DDF6DA12D7}" destId="{EA23C42E-B794-4A26-8BC9-DFDE22A71EF2}" srcOrd="0" destOrd="0" presId="urn:microsoft.com/office/officeart/2005/8/layout/list1"/>
    <dgm:cxn modelId="{351BA025-107D-485E-9D20-A0E127539D30}" srcId="{E7E3144B-6555-4F89-A454-DF1BE238BAAF}" destId="{A1DBFF4D-C4AE-4387-8E32-8034C60ABD43}" srcOrd="0" destOrd="0" parTransId="{AED8FF1D-1327-401E-81BF-C2CFCCEC1674}" sibTransId="{7F69AFDC-13D4-4FF9-88E2-692EA320A548}"/>
    <dgm:cxn modelId="{5E229547-0D1B-4ED1-8820-57A6379D1180}" type="presOf" srcId="{E7E3144B-6555-4F89-A454-DF1BE238BAAF}" destId="{6CB8E01F-0BFE-43C8-B22A-F00845F7448A}" srcOrd="1" destOrd="0" presId="urn:microsoft.com/office/officeart/2005/8/layout/list1"/>
    <dgm:cxn modelId="{BC899850-002F-49CC-B2B5-68AFE6651AB4}" type="presOf" srcId="{2F65FF04-1913-4E53-AB33-9E951A74C29C}" destId="{A8B469FB-76CE-499C-8AD3-9B0B7414541C}" srcOrd="0" destOrd="1" presId="urn:microsoft.com/office/officeart/2005/8/layout/list1"/>
    <dgm:cxn modelId="{46C11775-A806-47B4-A939-3057A6EF3131}" type="presOf" srcId="{BC2507CA-F207-4DC7-BFCB-90901C2FEC63}" destId="{87E2B216-6135-4AFE-9D1E-A4A67942414F}" srcOrd="1" destOrd="0" presId="urn:microsoft.com/office/officeart/2005/8/layout/list1"/>
    <dgm:cxn modelId="{761A049C-D0E5-48DB-A7FA-D6D7AD294E2F}" type="presOf" srcId="{A1DBFF4D-C4AE-4387-8E32-8034C60ABD43}" destId="{A8B469FB-76CE-499C-8AD3-9B0B7414541C}" srcOrd="0" destOrd="0" presId="urn:microsoft.com/office/officeart/2005/8/layout/list1"/>
    <dgm:cxn modelId="{71B9BAA6-1221-418E-BCD4-302D70E7834D}" type="presOf" srcId="{E7E3144B-6555-4F89-A454-DF1BE238BAAF}" destId="{8AEBF5BF-FB7F-4127-8403-8EE0F108427C}" srcOrd="0" destOrd="0" presId="urn:microsoft.com/office/officeart/2005/8/layout/list1"/>
    <dgm:cxn modelId="{7B2AAEA7-87B0-4241-8CE9-050FABF9FA22}" srcId="{BC2507CA-F207-4DC7-BFCB-90901C2FEC63}" destId="{9781BC83-2D21-43F1-BE12-45DCD497475F}" srcOrd="0" destOrd="0" parTransId="{FED643D0-ABD8-4BCF-8148-806AA7D7ACA9}" sibTransId="{9D052F82-2566-47FC-BC07-280E3F7DF244}"/>
    <dgm:cxn modelId="{B19C32AD-6D4D-4D73-80AF-D3E03FBC5150}" type="presOf" srcId="{558BE99F-47B7-4C23-A93A-5F8901C74299}" destId="{0E44F2D4-991C-4F8B-A0CC-45F2C43BBBB7}" srcOrd="0" destOrd="1" presId="urn:microsoft.com/office/officeart/2005/8/layout/list1"/>
    <dgm:cxn modelId="{1A60C5B9-01B9-4EC6-9FF4-42BE791F7401}" srcId="{1162BB86-2BC5-4836-AFFF-51DDF6DA12D7}" destId="{BC2507CA-F207-4DC7-BFCB-90901C2FEC63}" srcOrd="1" destOrd="0" parTransId="{2D57CFD2-159D-41C8-85A3-4E4584483A41}" sibTransId="{33F2F2FC-CB55-470A-AF8E-57AA79CE8527}"/>
    <dgm:cxn modelId="{B04798DA-2C0D-4CB8-80C0-9853454AC6D3}" srcId="{E7E3144B-6555-4F89-A454-DF1BE238BAAF}" destId="{2F65FF04-1913-4E53-AB33-9E951A74C29C}" srcOrd="1" destOrd="0" parTransId="{313D4480-7098-483D-9426-797228197B6D}" sibTransId="{67C6C063-AF97-413E-AFD4-EBEA6E9E6046}"/>
    <dgm:cxn modelId="{1B1F6AE6-C14E-4DB7-B299-523CF8327E32}" type="presOf" srcId="{9781BC83-2D21-43F1-BE12-45DCD497475F}" destId="{0E44F2D4-991C-4F8B-A0CC-45F2C43BBBB7}" srcOrd="0" destOrd="0" presId="urn:microsoft.com/office/officeart/2005/8/layout/list1"/>
    <dgm:cxn modelId="{7EF411E9-B9DC-47D4-9FD7-5B783886D8BC}" type="presOf" srcId="{BC2507CA-F207-4DC7-BFCB-90901C2FEC63}" destId="{22EE1201-2D99-4B3A-9312-C857A38AE4FA}" srcOrd="0" destOrd="0" presId="urn:microsoft.com/office/officeart/2005/8/layout/list1"/>
    <dgm:cxn modelId="{338474F0-70B2-4A70-9FA1-B30EFE19356C}" srcId="{BC2507CA-F207-4DC7-BFCB-90901C2FEC63}" destId="{558BE99F-47B7-4C23-A93A-5F8901C74299}" srcOrd="1" destOrd="0" parTransId="{1E576B1D-7F26-4737-81EE-540605CC6C37}" sibTransId="{2B3A3650-117B-4C81-A116-348D747F702C}"/>
    <dgm:cxn modelId="{1A9BE6F2-C2EF-4207-A635-1AB94205C9E3}" srcId="{1162BB86-2BC5-4836-AFFF-51DDF6DA12D7}" destId="{E7E3144B-6555-4F89-A454-DF1BE238BAAF}" srcOrd="0" destOrd="0" parTransId="{A448B761-20E0-49FB-9E60-933A5081060E}" sibTransId="{19049957-3EF5-4A4A-85D6-CA03F372921D}"/>
    <dgm:cxn modelId="{BAF7AE3F-83AF-4FC4-AD89-5D71BC1E8B77}" type="presParOf" srcId="{EA23C42E-B794-4A26-8BC9-DFDE22A71EF2}" destId="{57F1593B-88F0-4B3B-A908-8F7F5D133568}" srcOrd="0" destOrd="0" presId="urn:microsoft.com/office/officeart/2005/8/layout/list1"/>
    <dgm:cxn modelId="{86AA9B48-652B-47D6-B4AA-E19CF8525EFF}" type="presParOf" srcId="{57F1593B-88F0-4B3B-A908-8F7F5D133568}" destId="{8AEBF5BF-FB7F-4127-8403-8EE0F108427C}" srcOrd="0" destOrd="0" presId="urn:microsoft.com/office/officeart/2005/8/layout/list1"/>
    <dgm:cxn modelId="{E214B97F-8740-4F49-A8E1-9DEB9EDCF634}" type="presParOf" srcId="{57F1593B-88F0-4B3B-A908-8F7F5D133568}" destId="{6CB8E01F-0BFE-43C8-B22A-F00845F7448A}" srcOrd="1" destOrd="0" presId="urn:microsoft.com/office/officeart/2005/8/layout/list1"/>
    <dgm:cxn modelId="{942D96A6-A8F7-46D0-84B2-B5AB41F14A68}" type="presParOf" srcId="{EA23C42E-B794-4A26-8BC9-DFDE22A71EF2}" destId="{27222340-67BE-41DD-BE8C-D29DD4549477}" srcOrd="1" destOrd="0" presId="urn:microsoft.com/office/officeart/2005/8/layout/list1"/>
    <dgm:cxn modelId="{EB675014-4183-4795-B227-5A76A4C9DE6E}" type="presParOf" srcId="{EA23C42E-B794-4A26-8BC9-DFDE22A71EF2}" destId="{A8B469FB-76CE-499C-8AD3-9B0B7414541C}" srcOrd="2" destOrd="0" presId="urn:microsoft.com/office/officeart/2005/8/layout/list1"/>
    <dgm:cxn modelId="{32716259-19BE-4E20-BDE0-B73A80D36F79}" type="presParOf" srcId="{EA23C42E-B794-4A26-8BC9-DFDE22A71EF2}" destId="{EB35C825-7515-4648-BA20-AD168F72D846}" srcOrd="3" destOrd="0" presId="urn:microsoft.com/office/officeart/2005/8/layout/list1"/>
    <dgm:cxn modelId="{754BC4AD-CB82-4766-B720-BAF09E8CDEC9}" type="presParOf" srcId="{EA23C42E-B794-4A26-8BC9-DFDE22A71EF2}" destId="{9DDB010D-BADB-4490-B20B-9A7430B54B9E}" srcOrd="4" destOrd="0" presId="urn:microsoft.com/office/officeart/2005/8/layout/list1"/>
    <dgm:cxn modelId="{BAD28C62-4FD3-4BDB-B0D8-3B51651DB026}" type="presParOf" srcId="{9DDB010D-BADB-4490-B20B-9A7430B54B9E}" destId="{22EE1201-2D99-4B3A-9312-C857A38AE4FA}" srcOrd="0" destOrd="0" presId="urn:microsoft.com/office/officeart/2005/8/layout/list1"/>
    <dgm:cxn modelId="{E320CD97-59A8-46B9-BB2B-9673CD821D8F}" type="presParOf" srcId="{9DDB010D-BADB-4490-B20B-9A7430B54B9E}" destId="{87E2B216-6135-4AFE-9D1E-A4A67942414F}" srcOrd="1" destOrd="0" presId="urn:microsoft.com/office/officeart/2005/8/layout/list1"/>
    <dgm:cxn modelId="{A839519A-1264-4A0C-BB46-7F5508E5764D}" type="presParOf" srcId="{EA23C42E-B794-4A26-8BC9-DFDE22A71EF2}" destId="{D874D8A0-454F-4370-98EC-46E6564C7DF8}" srcOrd="5" destOrd="0" presId="urn:microsoft.com/office/officeart/2005/8/layout/list1"/>
    <dgm:cxn modelId="{8CED8352-385A-4940-823B-7A315EA7C480}" type="presParOf" srcId="{EA23C42E-B794-4A26-8BC9-DFDE22A71EF2}" destId="{0E44F2D4-991C-4F8B-A0CC-45F2C43BBBB7}" srcOrd="6"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62BB86-2BC5-4836-AFFF-51DDF6DA12D7}"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E7E3144B-6555-4F89-A454-DF1BE238BAAF}">
      <dgm:prSet/>
      <dgm:spPr>
        <a:solidFill>
          <a:schemeClr val="tx1"/>
        </a:solidFill>
        <a:ln>
          <a:solidFill>
            <a:schemeClr val="bg1"/>
          </a:solidFill>
        </a:ln>
      </dgm:spPr>
      <dgm:t>
        <a:bodyPr/>
        <a:lstStyle/>
        <a:p>
          <a:pPr>
            <a:defRPr b="1"/>
          </a:pPr>
          <a:r>
            <a:rPr lang="en-US" b="1" i="0" dirty="0">
              <a:solidFill>
                <a:schemeClr val="bg1"/>
              </a:solidFill>
              <a:latin typeface="Times New Roman" panose="02020603050405020304" pitchFamily="18" charset="0"/>
              <a:cs typeface="Times New Roman" panose="02020603050405020304" pitchFamily="18" charset="0"/>
            </a:rPr>
            <a:t>Correlation Heatmap </a:t>
          </a:r>
          <a:r>
            <a:rPr lang="en-US" b="1" i="0" dirty="0"/>
            <a:t>)</a:t>
          </a:r>
          <a:r>
            <a:rPr lang="en-US" b="0" i="0" dirty="0"/>
            <a:t>:</a:t>
          </a:r>
          <a:endParaRPr lang="en-US" dirty="0"/>
        </a:p>
      </dgm:t>
    </dgm:pt>
    <dgm:pt modelId="{A448B761-20E0-49FB-9E60-933A5081060E}" type="parTrans" cxnId="{1A9BE6F2-C2EF-4207-A635-1AB94205C9E3}">
      <dgm:prSet/>
      <dgm:spPr/>
      <dgm:t>
        <a:bodyPr/>
        <a:lstStyle/>
        <a:p>
          <a:endParaRPr lang="en-US"/>
        </a:p>
      </dgm:t>
    </dgm:pt>
    <dgm:pt modelId="{19049957-3EF5-4A4A-85D6-CA03F372921D}" type="sibTrans" cxnId="{1A9BE6F2-C2EF-4207-A635-1AB94205C9E3}">
      <dgm:prSet/>
      <dgm:spPr/>
      <dgm:t>
        <a:bodyPr/>
        <a:lstStyle/>
        <a:p>
          <a:endParaRPr lang="en-US"/>
        </a:p>
      </dgm:t>
    </dgm:pt>
    <dgm:pt modelId="{A1DBFF4D-C4AE-4387-8E32-8034C60ABD43}">
      <dgm:prSet custT="1"/>
      <dgm:spPr>
        <a:ln>
          <a:solidFill>
            <a:schemeClr val="bg1"/>
          </a:solidFill>
        </a:ln>
      </dgm:spPr>
      <dgm:t>
        <a:bodyPr/>
        <a:lstStyle/>
        <a:p>
          <a:pPr>
            <a:buNone/>
          </a:pPr>
          <a:r>
            <a:rPr lang="en-US" sz="1800" b="1" i="0" dirty="0">
              <a:solidFill>
                <a:schemeClr val="bg1"/>
              </a:solidFill>
              <a:latin typeface="Times New Roman" panose="02020603050405020304" pitchFamily="18" charset="0"/>
              <a:cs typeface="Times New Roman" panose="02020603050405020304" pitchFamily="18" charset="0"/>
            </a:rPr>
            <a:t>Purpose</a:t>
          </a:r>
          <a:r>
            <a:rPr lang="en-US" sz="1800" b="0" i="0" dirty="0">
              <a:solidFill>
                <a:schemeClr val="bg1"/>
              </a:solidFill>
              <a:latin typeface="Times New Roman" panose="02020603050405020304" pitchFamily="18" charset="0"/>
              <a:cs typeface="Times New Roman" panose="02020603050405020304" pitchFamily="18" charset="0"/>
            </a:rPr>
            <a:t>: Highlights relationships among features and the target variable (compressive strength), identifies key influencers, and addresses multicollinearity.</a:t>
          </a:r>
          <a:endParaRPr lang="en-US" sz="1800" dirty="0">
            <a:solidFill>
              <a:schemeClr val="bg1"/>
            </a:solidFill>
            <a:latin typeface="Times New Roman" panose="02020603050405020304" pitchFamily="18" charset="0"/>
            <a:cs typeface="Times New Roman" panose="02020603050405020304" pitchFamily="18" charset="0"/>
          </a:endParaRPr>
        </a:p>
      </dgm:t>
    </dgm:pt>
    <dgm:pt modelId="{AED8FF1D-1327-401E-81BF-C2CFCCEC1674}" type="parTrans" cxnId="{351BA025-107D-485E-9D20-A0E127539D30}">
      <dgm:prSet/>
      <dgm:spPr/>
      <dgm:t>
        <a:bodyPr/>
        <a:lstStyle/>
        <a:p>
          <a:endParaRPr lang="en-US"/>
        </a:p>
      </dgm:t>
    </dgm:pt>
    <dgm:pt modelId="{7F69AFDC-13D4-4FF9-88E2-692EA320A548}" type="sibTrans" cxnId="{351BA025-107D-485E-9D20-A0E127539D30}">
      <dgm:prSet/>
      <dgm:spPr/>
      <dgm:t>
        <a:bodyPr/>
        <a:lstStyle/>
        <a:p>
          <a:endParaRPr lang="en-US"/>
        </a:p>
      </dgm:t>
    </dgm:pt>
    <dgm:pt modelId="{8EDC649D-4AC7-4591-A150-21FF2B674951}">
      <dgm:prSet custT="1"/>
      <dgm:spPr/>
      <dgm:t>
        <a:bodyPr/>
        <a:lstStyle/>
        <a:p>
          <a:pPr>
            <a:buFont typeface="Arial" panose="020B0604020202020204" pitchFamily="34" charset="0"/>
            <a:buNone/>
          </a:pPr>
          <a:r>
            <a:rPr lang="en-US" sz="1800" b="1" i="0" dirty="0">
              <a:solidFill>
                <a:schemeClr val="bg1"/>
              </a:solidFill>
              <a:latin typeface="Times New Roman" panose="02020603050405020304" pitchFamily="18" charset="0"/>
              <a:cs typeface="Times New Roman" panose="02020603050405020304" pitchFamily="18" charset="0"/>
            </a:rPr>
            <a:t>Benefits</a:t>
          </a:r>
          <a:r>
            <a:rPr lang="en-US" sz="1800" b="0" i="0" dirty="0">
              <a:solidFill>
                <a:schemeClr val="bg1"/>
              </a:solidFill>
              <a:latin typeface="Times New Roman" panose="02020603050405020304" pitchFamily="18" charset="0"/>
              <a:cs typeface="Times New Roman" panose="02020603050405020304" pitchFamily="18" charset="0"/>
            </a:rPr>
            <a:t>: Simplifies model development by focusing on impactful features, reducing redundancies, and improving predictive accuracy and efficiency</a:t>
          </a:r>
          <a:r>
            <a:rPr lang="en-US" sz="1800" b="0" i="0" dirty="0">
              <a:latin typeface="Times New Roman" panose="02020603050405020304" pitchFamily="18" charset="0"/>
              <a:cs typeface="Times New Roman" panose="02020603050405020304" pitchFamily="18" charset="0"/>
            </a:rPr>
            <a:t>.</a:t>
          </a:r>
        </a:p>
      </dgm:t>
    </dgm:pt>
    <dgm:pt modelId="{C05907C6-165F-4C83-B25F-C9E5B20BF3DD}" type="parTrans" cxnId="{AB5CC7E3-E540-43D1-B212-CE729BAF2DA9}">
      <dgm:prSet/>
      <dgm:spPr/>
      <dgm:t>
        <a:bodyPr/>
        <a:lstStyle/>
        <a:p>
          <a:endParaRPr lang="en-US"/>
        </a:p>
      </dgm:t>
    </dgm:pt>
    <dgm:pt modelId="{95721AE9-B185-424E-AB7F-8D8A02163184}" type="sibTrans" cxnId="{AB5CC7E3-E540-43D1-B212-CE729BAF2DA9}">
      <dgm:prSet/>
      <dgm:spPr/>
      <dgm:t>
        <a:bodyPr/>
        <a:lstStyle/>
        <a:p>
          <a:endParaRPr lang="en-US"/>
        </a:p>
      </dgm:t>
    </dgm:pt>
    <dgm:pt modelId="{BCE04C1B-DECF-49B1-81F3-D922EEF6CE75}">
      <dgm:prSet custT="1"/>
      <dgm:spPr>
        <a:ln>
          <a:solidFill>
            <a:schemeClr val="bg1"/>
          </a:solidFill>
        </a:ln>
      </dgm:spPr>
      <dgm:t>
        <a:bodyPr/>
        <a:lstStyle/>
        <a:p>
          <a:pPr>
            <a:buNone/>
          </a:pPr>
          <a:endParaRPr lang="en-US" sz="1800" dirty="0">
            <a:solidFill>
              <a:schemeClr val="bg1"/>
            </a:solidFill>
            <a:latin typeface="Times New Roman" panose="02020603050405020304" pitchFamily="18" charset="0"/>
            <a:cs typeface="Times New Roman" panose="02020603050405020304" pitchFamily="18" charset="0"/>
          </a:endParaRPr>
        </a:p>
      </dgm:t>
    </dgm:pt>
    <dgm:pt modelId="{359C411F-2E80-4505-A292-DAD5A8383A79}" type="parTrans" cxnId="{5123AEBA-39AB-4C30-8213-79A82E3AA956}">
      <dgm:prSet/>
      <dgm:spPr/>
      <dgm:t>
        <a:bodyPr/>
        <a:lstStyle/>
        <a:p>
          <a:endParaRPr lang="en-US"/>
        </a:p>
      </dgm:t>
    </dgm:pt>
    <dgm:pt modelId="{8AB7F10B-839E-4D5F-BC95-46DED0A933C4}" type="sibTrans" cxnId="{5123AEBA-39AB-4C30-8213-79A82E3AA956}">
      <dgm:prSet/>
      <dgm:spPr/>
      <dgm:t>
        <a:bodyPr/>
        <a:lstStyle/>
        <a:p>
          <a:endParaRPr lang="en-US"/>
        </a:p>
      </dgm:t>
    </dgm:pt>
    <dgm:pt modelId="{EA23C42E-B794-4A26-8BC9-DFDE22A71EF2}" type="pres">
      <dgm:prSet presAssocID="{1162BB86-2BC5-4836-AFFF-51DDF6DA12D7}" presName="linear" presStyleCnt="0">
        <dgm:presLayoutVars>
          <dgm:dir/>
          <dgm:animLvl val="lvl"/>
          <dgm:resizeHandles val="exact"/>
        </dgm:presLayoutVars>
      </dgm:prSet>
      <dgm:spPr/>
    </dgm:pt>
    <dgm:pt modelId="{57F1593B-88F0-4B3B-A908-8F7F5D133568}" type="pres">
      <dgm:prSet presAssocID="{E7E3144B-6555-4F89-A454-DF1BE238BAAF}" presName="parentLin" presStyleCnt="0"/>
      <dgm:spPr/>
    </dgm:pt>
    <dgm:pt modelId="{8AEBF5BF-FB7F-4127-8403-8EE0F108427C}" type="pres">
      <dgm:prSet presAssocID="{E7E3144B-6555-4F89-A454-DF1BE238BAAF}" presName="parentLeftMargin" presStyleLbl="node1" presStyleIdx="0" presStyleCnt="1"/>
      <dgm:spPr/>
    </dgm:pt>
    <dgm:pt modelId="{6CB8E01F-0BFE-43C8-B22A-F00845F7448A}" type="pres">
      <dgm:prSet presAssocID="{E7E3144B-6555-4F89-A454-DF1BE238BAAF}" presName="parentText" presStyleLbl="node1" presStyleIdx="0" presStyleCnt="1">
        <dgm:presLayoutVars>
          <dgm:chMax val="0"/>
          <dgm:bulletEnabled val="1"/>
        </dgm:presLayoutVars>
      </dgm:prSet>
      <dgm:spPr/>
    </dgm:pt>
    <dgm:pt modelId="{27222340-67BE-41DD-BE8C-D29DD4549477}" type="pres">
      <dgm:prSet presAssocID="{E7E3144B-6555-4F89-A454-DF1BE238BAAF}" presName="negativeSpace" presStyleCnt="0"/>
      <dgm:spPr/>
    </dgm:pt>
    <dgm:pt modelId="{A8B469FB-76CE-499C-8AD3-9B0B7414541C}" type="pres">
      <dgm:prSet presAssocID="{E7E3144B-6555-4F89-A454-DF1BE238BAAF}" presName="childText" presStyleLbl="conFgAcc1" presStyleIdx="0" presStyleCnt="1" custScaleY="142956">
        <dgm:presLayoutVars>
          <dgm:bulletEnabled val="1"/>
        </dgm:presLayoutVars>
      </dgm:prSet>
      <dgm:spPr/>
    </dgm:pt>
  </dgm:ptLst>
  <dgm:cxnLst>
    <dgm:cxn modelId="{7AA49D12-1184-4CAF-83CD-F3276D5F7C31}" type="presOf" srcId="{1162BB86-2BC5-4836-AFFF-51DDF6DA12D7}" destId="{EA23C42E-B794-4A26-8BC9-DFDE22A71EF2}" srcOrd="0" destOrd="0" presId="urn:microsoft.com/office/officeart/2005/8/layout/list1"/>
    <dgm:cxn modelId="{351BA025-107D-485E-9D20-A0E127539D30}" srcId="{E7E3144B-6555-4F89-A454-DF1BE238BAAF}" destId="{A1DBFF4D-C4AE-4387-8E32-8034C60ABD43}" srcOrd="0" destOrd="0" parTransId="{AED8FF1D-1327-401E-81BF-C2CFCCEC1674}" sibTransId="{7F69AFDC-13D4-4FF9-88E2-692EA320A548}"/>
    <dgm:cxn modelId="{5141BF3F-E03A-4C67-8C71-83301940F8E5}" type="presOf" srcId="{BCE04C1B-DECF-49B1-81F3-D922EEF6CE75}" destId="{A8B469FB-76CE-499C-8AD3-9B0B7414541C}" srcOrd="0" destOrd="1" presId="urn:microsoft.com/office/officeart/2005/8/layout/list1"/>
    <dgm:cxn modelId="{5E229547-0D1B-4ED1-8820-57A6379D1180}" type="presOf" srcId="{E7E3144B-6555-4F89-A454-DF1BE238BAAF}" destId="{6CB8E01F-0BFE-43C8-B22A-F00845F7448A}" srcOrd="1" destOrd="0" presId="urn:microsoft.com/office/officeart/2005/8/layout/list1"/>
    <dgm:cxn modelId="{761A049C-D0E5-48DB-A7FA-D6D7AD294E2F}" type="presOf" srcId="{A1DBFF4D-C4AE-4387-8E32-8034C60ABD43}" destId="{A8B469FB-76CE-499C-8AD3-9B0B7414541C}" srcOrd="0" destOrd="0" presId="urn:microsoft.com/office/officeart/2005/8/layout/list1"/>
    <dgm:cxn modelId="{71B9BAA6-1221-418E-BCD4-302D70E7834D}" type="presOf" srcId="{E7E3144B-6555-4F89-A454-DF1BE238BAAF}" destId="{8AEBF5BF-FB7F-4127-8403-8EE0F108427C}" srcOrd="0" destOrd="0" presId="urn:microsoft.com/office/officeart/2005/8/layout/list1"/>
    <dgm:cxn modelId="{5123AEBA-39AB-4C30-8213-79A82E3AA956}" srcId="{E7E3144B-6555-4F89-A454-DF1BE238BAAF}" destId="{BCE04C1B-DECF-49B1-81F3-D922EEF6CE75}" srcOrd="1" destOrd="0" parTransId="{359C411F-2E80-4505-A292-DAD5A8383A79}" sibTransId="{8AB7F10B-839E-4D5F-BC95-46DED0A933C4}"/>
    <dgm:cxn modelId="{FF54F0C4-CA27-405D-A564-D6B5BB845EFD}" type="presOf" srcId="{8EDC649D-4AC7-4591-A150-21FF2B674951}" destId="{A8B469FB-76CE-499C-8AD3-9B0B7414541C}" srcOrd="0" destOrd="2" presId="urn:microsoft.com/office/officeart/2005/8/layout/list1"/>
    <dgm:cxn modelId="{AB5CC7E3-E540-43D1-B212-CE729BAF2DA9}" srcId="{E7E3144B-6555-4F89-A454-DF1BE238BAAF}" destId="{8EDC649D-4AC7-4591-A150-21FF2B674951}" srcOrd="2" destOrd="0" parTransId="{C05907C6-165F-4C83-B25F-C9E5B20BF3DD}" sibTransId="{95721AE9-B185-424E-AB7F-8D8A02163184}"/>
    <dgm:cxn modelId="{1A9BE6F2-C2EF-4207-A635-1AB94205C9E3}" srcId="{1162BB86-2BC5-4836-AFFF-51DDF6DA12D7}" destId="{E7E3144B-6555-4F89-A454-DF1BE238BAAF}" srcOrd="0" destOrd="0" parTransId="{A448B761-20E0-49FB-9E60-933A5081060E}" sibTransId="{19049957-3EF5-4A4A-85D6-CA03F372921D}"/>
    <dgm:cxn modelId="{BAF7AE3F-83AF-4FC4-AD89-5D71BC1E8B77}" type="presParOf" srcId="{EA23C42E-B794-4A26-8BC9-DFDE22A71EF2}" destId="{57F1593B-88F0-4B3B-A908-8F7F5D133568}" srcOrd="0" destOrd="0" presId="urn:microsoft.com/office/officeart/2005/8/layout/list1"/>
    <dgm:cxn modelId="{86AA9B48-652B-47D6-B4AA-E19CF8525EFF}" type="presParOf" srcId="{57F1593B-88F0-4B3B-A908-8F7F5D133568}" destId="{8AEBF5BF-FB7F-4127-8403-8EE0F108427C}" srcOrd="0" destOrd="0" presId="urn:microsoft.com/office/officeart/2005/8/layout/list1"/>
    <dgm:cxn modelId="{E214B97F-8740-4F49-A8E1-9DEB9EDCF634}" type="presParOf" srcId="{57F1593B-88F0-4B3B-A908-8F7F5D133568}" destId="{6CB8E01F-0BFE-43C8-B22A-F00845F7448A}" srcOrd="1" destOrd="0" presId="urn:microsoft.com/office/officeart/2005/8/layout/list1"/>
    <dgm:cxn modelId="{942D96A6-A8F7-46D0-84B2-B5AB41F14A68}" type="presParOf" srcId="{EA23C42E-B794-4A26-8BC9-DFDE22A71EF2}" destId="{27222340-67BE-41DD-BE8C-D29DD4549477}" srcOrd="1" destOrd="0" presId="urn:microsoft.com/office/officeart/2005/8/layout/list1"/>
    <dgm:cxn modelId="{EB675014-4183-4795-B227-5A76A4C9DE6E}" type="presParOf" srcId="{EA23C42E-B794-4A26-8BC9-DFDE22A71EF2}" destId="{A8B469FB-76CE-499C-8AD3-9B0B7414541C}"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065C6F-7488-4FA3-9149-420A2A24F820}" type="doc">
      <dgm:prSet loTypeId="urn:microsoft.com/office/officeart/2018/2/layout/IconLabelList" loCatId="icon" qsTypeId="urn:microsoft.com/office/officeart/2005/8/quickstyle/3d3" qsCatId="3D" csTypeId="urn:microsoft.com/office/officeart/2018/5/colors/Iconchunking_neutralbg_colorful1" csCatId="colorful" phldr="1"/>
      <dgm:spPr/>
      <dgm:t>
        <a:bodyPr/>
        <a:lstStyle/>
        <a:p>
          <a:endParaRPr lang="en-US"/>
        </a:p>
      </dgm:t>
    </dgm:pt>
    <dgm:pt modelId="{D820642C-86CF-4079-9C9C-605975F03BBA}">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The Decision Tree, Random Forest, Gradient Boosting, Support Vector Machine, K-Nearest Neighbors, and Artificial Neural Network models were trained and compared for the task of prediction of concrete compressive strength.</a:t>
          </a:r>
        </a:p>
      </dgm:t>
    </dgm:pt>
    <dgm:pt modelId="{43E53C95-7C65-4F8F-9333-ACE66247293C}" type="parTrans" cxnId="{29CB4BCC-5023-4E36-A064-3DD6E7B8F980}">
      <dgm:prSet/>
      <dgm:spPr/>
      <dgm:t>
        <a:bodyPr/>
        <a:lstStyle/>
        <a:p>
          <a:endParaRPr lang="en-US"/>
        </a:p>
      </dgm:t>
    </dgm:pt>
    <dgm:pt modelId="{66E95EFA-7B4D-4EE5-8A02-35BE173AAAAF}" type="sibTrans" cxnId="{29CB4BCC-5023-4E36-A064-3DD6E7B8F980}">
      <dgm:prSet/>
      <dgm:spPr/>
      <dgm:t>
        <a:bodyPr/>
        <a:lstStyle/>
        <a:p>
          <a:endParaRPr lang="en-US"/>
        </a:p>
      </dgm:t>
    </dgm:pt>
    <dgm:pt modelId="{64D035A5-11CB-4623-BC89-FE1BB5CB735B}">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MAE, RMSE, and R² Score are used for the evaluation of this model. Lower MAE and RMSE values indicate better performance, while a higher R² score shows better performance.</a:t>
          </a:r>
        </a:p>
      </dgm:t>
    </dgm:pt>
    <dgm:pt modelId="{B1126945-6AAB-4387-A53F-54AD2355D366}" type="parTrans" cxnId="{7EA50487-8D89-442A-A4AD-E0A71DF2399A}">
      <dgm:prSet/>
      <dgm:spPr/>
      <dgm:t>
        <a:bodyPr/>
        <a:lstStyle/>
        <a:p>
          <a:endParaRPr lang="en-US"/>
        </a:p>
      </dgm:t>
    </dgm:pt>
    <dgm:pt modelId="{7FB59CA0-9BE4-4063-9821-5091DA52A59B}" type="sibTrans" cxnId="{7EA50487-8D89-442A-A4AD-E0A71DF2399A}">
      <dgm:prSet/>
      <dgm:spPr/>
      <dgm:t>
        <a:bodyPr/>
        <a:lstStyle/>
        <a:p>
          <a:endParaRPr lang="en-US"/>
        </a:p>
      </dgm:t>
    </dgm:pt>
    <dgm:pt modelId="{00C6FD59-B276-4411-8E7F-878C7A4BED97}">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Random Forest and Gradient Boosting had very low MAE and RMSE values while their R² scores were very high. The Random Forest had the lowest MAE-3.71, lowest RMSE-5.44, and highest R²-0.89.</a:t>
          </a:r>
        </a:p>
      </dgm:t>
    </dgm:pt>
    <dgm:pt modelId="{3214AB65-63D3-48DD-AA83-65CCA1E36AD7}" type="parTrans" cxnId="{435C2039-0E86-4175-A46A-A19B65FE7A51}">
      <dgm:prSet/>
      <dgm:spPr/>
      <dgm:t>
        <a:bodyPr/>
        <a:lstStyle/>
        <a:p>
          <a:endParaRPr lang="en-US"/>
        </a:p>
      </dgm:t>
    </dgm:pt>
    <dgm:pt modelId="{4E828E78-DCEC-4661-9673-EC5C3D923722}" type="sibTrans" cxnId="{435C2039-0E86-4175-A46A-A19B65FE7A51}">
      <dgm:prSet/>
      <dgm:spPr/>
      <dgm:t>
        <a:bodyPr/>
        <a:lstStyle/>
        <a:p>
          <a:endParaRPr lang="en-US"/>
        </a:p>
      </dgm:t>
    </dgm:pt>
    <dgm:pt modelId="{3E810F5F-9409-4A80-918F-C7B12E0362CC}">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KNN and SVR did very poorly; high MAE and RMSE values with low R² scores. Moderate performances from ANN and Decision Tree but were outdone by Random Forest and Gradient Boosting.</a:t>
          </a:r>
        </a:p>
      </dgm:t>
    </dgm:pt>
    <dgm:pt modelId="{7DC0DEC1-8AE5-4EED-8A0A-53027E39B5C7}" type="parTrans" cxnId="{B0B4DCA6-9E13-4395-A5EE-52E3665F98F0}">
      <dgm:prSet/>
      <dgm:spPr/>
      <dgm:t>
        <a:bodyPr/>
        <a:lstStyle/>
        <a:p>
          <a:endParaRPr lang="en-US"/>
        </a:p>
      </dgm:t>
    </dgm:pt>
    <dgm:pt modelId="{7081A6D4-68C0-4087-9FCF-7803AE8E1ADD}" type="sibTrans" cxnId="{B0B4DCA6-9E13-4395-A5EE-52E3665F98F0}">
      <dgm:prSet/>
      <dgm:spPr/>
      <dgm:t>
        <a:bodyPr/>
        <a:lstStyle/>
        <a:p>
          <a:endParaRPr lang="en-US"/>
        </a:p>
      </dgm:t>
    </dgm:pt>
    <dgm:pt modelId="{20776938-F9AA-40ED-A1F6-2405D4983579}" type="pres">
      <dgm:prSet presAssocID="{28065C6F-7488-4FA3-9149-420A2A24F820}" presName="root" presStyleCnt="0">
        <dgm:presLayoutVars>
          <dgm:dir/>
          <dgm:resizeHandles val="exact"/>
        </dgm:presLayoutVars>
      </dgm:prSet>
      <dgm:spPr/>
    </dgm:pt>
    <dgm:pt modelId="{E9DF2322-0C5E-4584-870E-B167D1E4DE6E}" type="pres">
      <dgm:prSet presAssocID="{D820642C-86CF-4079-9C9C-605975F03BBA}" presName="compNode" presStyleCnt="0"/>
      <dgm:spPr/>
    </dgm:pt>
    <dgm:pt modelId="{A5D0D5A4-F897-4887-AB2F-16DA0D514822}" type="pres">
      <dgm:prSet presAssocID="{D820642C-86CF-4079-9C9C-605975F03BBA}" presName="iconRect" presStyleLbl="node1" presStyleIdx="0" presStyleCnt="4" custScaleX="94374" custScaleY="8579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5443C2A5-FB01-49F1-BBB2-9B78C3CDECDB}" type="pres">
      <dgm:prSet presAssocID="{D820642C-86CF-4079-9C9C-605975F03BBA}" presName="spaceRect" presStyleCnt="0"/>
      <dgm:spPr/>
    </dgm:pt>
    <dgm:pt modelId="{9BA56310-BD40-4F4A-A206-34E491BCE555}" type="pres">
      <dgm:prSet presAssocID="{D820642C-86CF-4079-9C9C-605975F03BBA}" presName="textRect" presStyleLbl="revTx" presStyleIdx="0" presStyleCnt="4">
        <dgm:presLayoutVars>
          <dgm:chMax val="1"/>
          <dgm:chPref val="1"/>
        </dgm:presLayoutVars>
      </dgm:prSet>
      <dgm:spPr/>
    </dgm:pt>
    <dgm:pt modelId="{7371C5B4-7B89-4F5C-A43E-40D00D14CC69}" type="pres">
      <dgm:prSet presAssocID="{66E95EFA-7B4D-4EE5-8A02-35BE173AAAAF}" presName="sibTrans" presStyleCnt="0"/>
      <dgm:spPr/>
    </dgm:pt>
    <dgm:pt modelId="{E36A2AF1-1519-49C6-8F57-C874BB869507}" type="pres">
      <dgm:prSet presAssocID="{64D035A5-11CB-4623-BC89-FE1BB5CB735B}" presName="compNode" presStyleCnt="0"/>
      <dgm:spPr/>
    </dgm:pt>
    <dgm:pt modelId="{6FE7EB43-F81E-4950-A263-690F384D0F2A}" type="pres">
      <dgm:prSet presAssocID="{64D035A5-11CB-4623-BC89-FE1BB5CB735B}" presName="iconRect" presStyleLbl="node1" presStyleIdx="1" presStyleCnt="4" custScaleX="94374" custScaleY="8579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DA8EA7D1-43AC-4419-804B-04DEE25DBD93}" type="pres">
      <dgm:prSet presAssocID="{64D035A5-11CB-4623-BC89-FE1BB5CB735B}" presName="spaceRect" presStyleCnt="0"/>
      <dgm:spPr/>
    </dgm:pt>
    <dgm:pt modelId="{932C1904-E684-423B-BCDF-EAD52E451940}" type="pres">
      <dgm:prSet presAssocID="{64D035A5-11CB-4623-BC89-FE1BB5CB735B}" presName="textRect" presStyleLbl="revTx" presStyleIdx="1" presStyleCnt="4">
        <dgm:presLayoutVars>
          <dgm:chMax val="1"/>
          <dgm:chPref val="1"/>
        </dgm:presLayoutVars>
      </dgm:prSet>
      <dgm:spPr/>
    </dgm:pt>
    <dgm:pt modelId="{71BFD3D3-8531-4EC6-800D-0EAF71216D48}" type="pres">
      <dgm:prSet presAssocID="{7FB59CA0-9BE4-4063-9821-5091DA52A59B}" presName="sibTrans" presStyleCnt="0"/>
      <dgm:spPr/>
    </dgm:pt>
    <dgm:pt modelId="{57E0927C-0E5E-4A39-BB43-6645E911E54B}" type="pres">
      <dgm:prSet presAssocID="{00C6FD59-B276-4411-8E7F-878C7A4BED97}" presName="compNode" presStyleCnt="0"/>
      <dgm:spPr/>
    </dgm:pt>
    <dgm:pt modelId="{59E9A48C-D3D4-47C5-BC69-C9E8870FB291}" type="pres">
      <dgm:prSet presAssocID="{00C6FD59-B276-4411-8E7F-878C7A4BED97}" presName="iconRect" presStyleLbl="node1" presStyleIdx="2" presStyleCnt="4" custScaleX="94374" custScaleY="85794" custLinFactNeighborX="18122" custLinFactNeighborY="199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3F3DA885-BB8A-4316-8ADB-477C8AC28593}" type="pres">
      <dgm:prSet presAssocID="{00C6FD59-B276-4411-8E7F-878C7A4BED97}" presName="spaceRect" presStyleCnt="0"/>
      <dgm:spPr/>
    </dgm:pt>
    <dgm:pt modelId="{50B88E81-3D67-480C-839F-66BF6207C965}" type="pres">
      <dgm:prSet presAssocID="{00C6FD59-B276-4411-8E7F-878C7A4BED97}" presName="textRect" presStyleLbl="revTx" presStyleIdx="2" presStyleCnt="4" custLinFactNeighborX="12676" custLinFactNeighborY="-1398">
        <dgm:presLayoutVars>
          <dgm:chMax val="1"/>
          <dgm:chPref val="1"/>
        </dgm:presLayoutVars>
      </dgm:prSet>
      <dgm:spPr/>
    </dgm:pt>
    <dgm:pt modelId="{44DCC52E-9B7F-476D-BC41-967E4F24C18C}" type="pres">
      <dgm:prSet presAssocID="{4E828E78-DCEC-4661-9673-EC5C3D923722}" presName="sibTrans" presStyleCnt="0"/>
      <dgm:spPr/>
    </dgm:pt>
    <dgm:pt modelId="{0D7AAEE5-96FC-4480-863F-5223C84B8F66}" type="pres">
      <dgm:prSet presAssocID="{3E810F5F-9409-4A80-918F-C7B12E0362CC}" presName="compNode" presStyleCnt="0"/>
      <dgm:spPr/>
    </dgm:pt>
    <dgm:pt modelId="{37D80784-90DE-4013-A308-6B7D971B0940}" type="pres">
      <dgm:prSet presAssocID="{3E810F5F-9409-4A80-918F-C7B12E0362CC}" presName="iconRect" presStyleLbl="node1" presStyleIdx="3" presStyleCnt="4" custScaleX="94374" custScaleY="8579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bidden"/>
        </a:ext>
      </dgm:extLst>
    </dgm:pt>
    <dgm:pt modelId="{20ADE60C-C1DB-4A08-A68B-E68245DD9D19}" type="pres">
      <dgm:prSet presAssocID="{3E810F5F-9409-4A80-918F-C7B12E0362CC}" presName="spaceRect" presStyleCnt="0"/>
      <dgm:spPr/>
    </dgm:pt>
    <dgm:pt modelId="{051CA687-818E-4E2A-81B9-DBE1CB89AA5B}" type="pres">
      <dgm:prSet presAssocID="{3E810F5F-9409-4A80-918F-C7B12E0362CC}" presName="textRect" presStyleLbl="revTx" presStyleIdx="3" presStyleCnt="4" custLinFactNeighborX="7253" custLinFactNeighborY="-1769">
        <dgm:presLayoutVars>
          <dgm:chMax val="1"/>
          <dgm:chPref val="1"/>
        </dgm:presLayoutVars>
      </dgm:prSet>
      <dgm:spPr/>
    </dgm:pt>
  </dgm:ptLst>
  <dgm:cxnLst>
    <dgm:cxn modelId="{00CCB914-B643-4C5C-A17F-321FB62B580C}" type="presOf" srcId="{00C6FD59-B276-4411-8E7F-878C7A4BED97}" destId="{50B88E81-3D67-480C-839F-66BF6207C965}" srcOrd="0" destOrd="0" presId="urn:microsoft.com/office/officeart/2018/2/layout/IconLabelList"/>
    <dgm:cxn modelId="{A9758E35-E82A-4135-9F35-EDFA5E67808D}" type="presOf" srcId="{3E810F5F-9409-4A80-918F-C7B12E0362CC}" destId="{051CA687-818E-4E2A-81B9-DBE1CB89AA5B}" srcOrd="0" destOrd="0" presId="urn:microsoft.com/office/officeart/2018/2/layout/IconLabelList"/>
    <dgm:cxn modelId="{435C2039-0E86-4175-A46A-A19B65FE7A51}" srcId="{28065C6F-7488-4FA3-9149-420A2A24F820}" destId="{00C6FD59-B276-4411-8E7F-878C7A4BED97}" srcOrd="2" destOrd="0" parTransId="{3214AB65-63D3-48DD-AA83-65CCA1E36AD7}" sibTransId="{4E828E78-DCEC-4661-9673-EC5C3D923722}"/>
    <dgm:cxn modelId="{21C21846-C493-4E60-8EF6-8046AA0BB958}" type="presOf" srcId="{28065C6F-7488-4FA3-9149-420A2A24F820}" destId="{20776938-F9AA-40ED-A1F6-2405D4983579}" srcOrd="0" destOrd="0" presId="urn:microsoft.com/office/officeart/2018/2/layout/IconLabelList"/>
    <dgm:cxn modelId="{C5AEC264-62A1-45E1-8FEE-260AAE6C7165}" type="presOf" srcId="{64D035A5-11CB-4623-BC89-FE1BB5CB735B}" destId="{932C1904-E684-423B-BCDF-EAD52E451940}" srcOrd="0" destOrd="0" presId="urn:microsoft.com/office/officeart/2018/2/layout/IconLabelList"/>
    <dgm:cxn modelId="{7EA50487-8D89-442A-A4AD-E0A71DF2399A}" srcId="{28065C6F-7488-4FA3-9149-420A2A24F820}" destId="{64D035A5-11CB-4623-BC89-FE1BB5CB735B}" srcOrd="1" destOrd="0" parTransId="{B1126945-6AAB-4387-A53F-54AD2355D366}" sibTransId="{7FB59CA0-9BE4-4063-9821-5091DA52A59B}"/>
    <dgm:cxn modelId="{B0B4DCA6-9E13-4395-A5EE-52E3665F98F0}" srcId="{28065C6F-7488-4FA3-9149-420A2A24F820}" destId="{3E810F5F-9409-4A80-918F-C7B12E0362CC}" srcOrd="3" destOrd="0" parTransId="{7DC0DEC1-8AE5-4EED-8A0A-53027E39B5C7}" sibTransId="{7081A6D4-68C0-4087-9FCF-7803AE8E1ADD}"/>
    <dgm:cxn modelId="{29CB4BCC-5023-4E36-A064-3DD6E7B8F980}" srcId="{28065C6F-7488-4FA3-9149-420A2A24F820}" destId="{D820642C-86CF-4079-9C9C-605975F03BBA}" srcOrd="0" destOrd="0" parTransId="{43E53C95-7C65-4F8F-9333-ACE66247293C}" sibTransId="{66E95EFA-7B4D-4EE5-8A02-35BE173AAAAF}"/>
    <dgm:cxn modelId="{CAD666DF-4710-4109-B890-464283E8F136}" type="presOf" srcId="{D820642C-86CF-4079-9C9C-605975F03BBA}" destId="{9BA56310-BD40-4F4A-A206-34E491BCE555}" srcOrd="0" destOrd="0" presId="urn:microsoft.com/office/officeart/2018/2/layout/IconLabelList"/>
    <dgm:cxn modelId="{6B38B1BB-0307-4ED9-A3E0-09FA22518A9A}" type="presParOf" srcId="{20776938-F9AA-40ED-A1F6-2405D4983579}" destId="{E9DF2322-0C5E-4584-870E-B167D1E4DE6E}" srcOrd="0" destOrd="0" presId="urn:microsoft.com/office/officeart/2018/2/layout/IconLabelList"/>
    <dgm:cxn modelId="{D4F028DC-B9FB-4B7F-BBD7-527D8E4BDC94}" type="presParOf" srcId="{E9DF2322-0C5E-4584-870E-B167D1E4DE6E}" destId="{A5D0D5A4-F897-4887-AB2F-16DA0D514822}" srcOrd="0" destOrd="0" presId="urn:microsoft.com/office/officeart/2018/2/layout/IconLabelList"/>
    <dgm:cxn modelId="{7AF66F4F-C659-4321-890D-1947985E760A}" type="presParOf" srcId="{E9DF2322-0C5E-4584-870E-B167D1E4DE6E}" destId="{5443C2A5-FB01-49F1-BBB2-9B78C3CDECDB}" srcOrd="1" destOrd="0" presId="urn:microsoft.com/office/officeart/2018/2/layout/IconLabelList"/>
    <dgm:cxn modelId="{DAD7CB1E-B1C3-415F-8D70-66D86675C47D}" type="presParOf" srcId="{E9DF2322-0C5E-4584-870E-B167D1E4DE6E}" destId="{9BA56310-BD40-4F4A-A206-34E491BCE555}" srcOrd="2" destOrd="0" presId="urn:microsoft.com/office/officeart/2018/2/layout/IconLabelList"/>
    <dgm:cxn modelId="{45215B91-C64B-437D-9B31-6D9E88F0720F}" type="presParOf" srcId="{20776938-F9AA-40ED-A1F6-2405D4983579}" destId="{7371C5B4-7B89-4F5C-A43E-40D00D14CC69}" srcOrd="1" destOrd="0" presId="urn:microsoft.com/office/officeart/2018/2/layout/IconLabelList"/>
    <dgm:cxn modelId="{8552C272-8E86-451E-8531-43080D5CD71A}" type="presParOf" srcId="{20776938-F9AA-40ED-A1F6-2405D4983579}" destId="{E36A2AF1-1519-49C6-8F57-C874BB869507}" srcOrd="2" destOrd="0" presId="urn:microsoft.com/office/officeart/2018/2/layout/IconLabelList"/>
    <dgm:cxn modelId="{142EFC18-6E41-4C1B-A27E-596ACF81C8EC}" type="presParOf" srcId="{E36A2AF1-1519-49C6-8F57-C874BB869507}" destId="{6FE7EB43-F81E-4950-A263-690F384D0F2A}" srcOrd="0" destOrd="0" presId="urn:microsoft.com/office/officeart/2018/2/layout/IconLabelList"/>
    <dgm:cxn modelId="{C8D88DE0-BB2A-474A-8963-14A45AF724EF}" type="presParOf" srcId="{E36A2AF1-1519-49C6-8F57-C874BB869507}" destId="{DA8EA7D1-43AC-4419-804B-04DEE25DBD93}" srcOrd="1" destOrd="0" presId="urn:microsoft.com/office/officeart/2018/2/layout/IconLabelList"/>
    <dgm:cxn modelId="{C87A41D7-3544-4670-9A09-E3A0693E6623}" type="presParOf" srcId="{E36A2AF1-1519-49C6-8F57-C874BB869507}" destId="{932C1904-E684-423B-BCDF-EAD52E451940}" srcOrd="2" destOrd="0" presId="urn:microsoft.com/office/officeart/2018/2/layout/IconLabelList"/>
    <dgm:cxn modelId="{A00B4CD4-F113-438F-889E-E921107AB6CF}" type="presParOf" srcId="{20776938-F9AA-40ED-A1F6-2405D4983579}" destId="{71BFD3D3-8531-4EC6-800D-0EAF71216D48}" srcOrd="3" destOrd="0" presId="urn:microsoft.com/office/officeart/2018/2/layout/IconLabelList"/>
    <dgm:cxn modelId="{E72DCE29-6983-4BA5-B2AF-C04098AED743}" type="presParOf" srcId="{20776938-F9AA-40ED-A1F6-2405D4983579}" destId="{57E0927C-0E5E-4A39-BB43-6645E911E54B}" srcOrd="4" destOrd="0" presId="urn:microsoft.com/office/officeart/2018/2/layout/IconLabelList"/>
    <dgm:cxn modelId="{7063FD35-44D2-4346-B24D-220BD7030A30}" type="presParOf" srcId="{57E0927C-0E5E-4A39-BB43-6645E911E54B}" destId="{59E9A48C-D3D4-47C5-BC69-C9E8870FB291}" srcOrd="0" destOrd="0" presId="urn:microsoft.com/office/officeart/2018/2/layout/IconLabelList"/>
    <dgm:cxn modelId="{4F360686-FAF6-4AAC-ACC4-C38FAB88D059}" type="presParOf" srcId="{57E0927C-0E5E-4A39-BB43-6645E911E54B}" destId="{3F3DA885-BB8A-4316-8ADB-477C8AC28593}" srcOrd="1" destOrd="0" presId="urn:microsoft.com/office/officeart/2018/2/layout/IconLabelList"/>
    <dgm:cxn modelId="{A3CF2E13-4BA3-4640-AB95-C237EFDFA50F}" type="presParOf" srcId="{57E0927C-0E5E-4A39-BB43-6645E911E54B}" destId="{50B88E81-3D67-480C-839F-66BF6207C965}" srcOrd="2" destOrd="0" presId="urn:microsoft.com/office/officeart/2018/2/layout/IconLabelList"/>
    <dgm:cxn modelId="{3C4140DF-8274-4AE3-A03A-7408A1153DAE}" type="presParOf" srcId="{20776938-F9AA-40ED-A1F6-2405D4983579}" destId="{44DCC52E-9B7F-476D-BC41-967E4F24C18C}" srcOrd="5" destOrd="0" presId="urn:microsoft.com/office/officeart/2018/2/layout/IconLabelList"/>
    <dgm:cxn modelId="{F68FA180-FEEC-4A39-A5AF-0566BE6996F4}" type="presParOf" srcId="{20776938-F9AA-40ED-A1F6-2405D4983579}" destId="{0D7AAEE5-96FC-4480-863F-5223C84B8F66}" srcOrd="6" destOrd="0" presId="urn:microsoft.com/office/officeart/2018/2/layout/IconLabelList"/>
    <dgm:cxn modelId="{36525B7B-8FE2-4752-BEC2-C41C2737B335}" type="presParOf" srcId="{0D7AAEE5-96FC-4480-863F-5223C84B8F66}" destId="{37D80784-90DE-4013-A308-6B7D971B0940}" srcOrd="0" destOrd="0" presId="urn:microsoft.com/office/officeart/2018/2/layout/IconLabelList"/>
    <dgm:cxn modelId="{841CC233-CC9D-4202-94EA-56EF20672FA5}" type="presParOf" srcId="{0D7AAEE5-96FC-4480-863F-5223C84B8F66}" destId="{20ADE60C-C1DB-4A08-A68B-E68245DD9D19}" srcOrd="1" destOrd="0" presId="urn:microsoft.com/office/officeart/2018/2/layout/IconLabelList"/>
    <dgm:cxn modelId="{23C2C4DC-5B9E-4D89-91FD-1F2D33FEE4E1}" type="presParOf" srcId="{0D7AAEE5-96FC-4480-863F-5223C84B8F66}" destId="{051CA687-818E-4E2A-81B9-DBE1CB89AA5B}"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7EB3D-FCB3-489A-855D-5467009B0EF6}">
      <dsp:nvSpPr>
        <dsp:cNvPr id="0" name=""/>
        <dsp:cNvSpPr/>
      </dsp:nvSpPr>
      <dsp:spPr>
        <a:xfrm>
          <a:off x="55642" y="292614"/>
          <a:ext cx="1493251" cy="14932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C1F45-ADB5-425D-A189-22484F51EF17}">
      <dsp:nvSpPr>
        <dsp:cNvPr id="0" name=""/>
        <dsp:cNvSpPr/>
      </dsp:nvSpPr>
      <dsp:spPr>
        <a:xfrm>
          <a:off x="369225" y="606197"/>
          <a:ext cx="866086" cy="866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08A3AC-6448-44EA-9CE6-9B952E2104F7}">
      <dsp:nvSpPr>
        <dsp:cNvPr id="0" name=""/>
        <dsp:cNvSpPr/>
      </dsp:nvSpPr>
      <dsp:spPr>
        <a:xfrm>
          <a:off x="1868876" y="86552"/>
          <a:ext cx="3519808" cy="1905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Research efforts have demonstrated that the concrete compressive strength not only depends on cement water ratio but is also influenced by other ingredients and factors. </a:t>
          </a:r>
        </a:p>
      </dsp:txBody>
      <dsp:txXfrm>
        <a:off x="1868876" y="86552"/>
        <a:ext cx="3519808" cy="1905374"/>
      </dsp:txXfrm>
    </dsp:sp>
    <dsp:sp modelId="{F41799CE-9854-446A-A40E-2696FBD12859}">
      <dsp:nvSpPr>
        <dsp:cNvPr id="0" name=""/>
        <dsp:cNvSpPr/>
      </dsp:nvSpPr>
      <dsp:spPr>
        <a:xfrm>
          <a:off x="6001984" y="292614"/>
          <a:ext cx="1493251" cy="14932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FF02E-6EF8-4254-B757-BB4247AF33A8}">
      <dsp:nvSpPr>
        <dsp:cNvPr id="0" name=""/>
        <dsp:cNvSpPr/>
      </dsp:nvSpPr>
      <dsp:spPr>
        <a:xfrm>
          <a:off x="6315567" y="606197"/>
          <a:ext cx="866086" cy="866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C585B8-7073-4B20-B634-5634F89615E2}">
      <dsp:nvSpPr>
        <dsp:cNvPr id="0" name=""/>
        <dsp:cNvSpPr/>
      </dsp:nvSpPr>
      <dsp:spPr>
        <a:xfrm>
          <a:off x="7815219" y="292614"/>
          <a:ext cx="3519808" cy="149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Modeling the behavior of concrete strength is a complex model due to the involvement of many factors and the advancement of technology has made it possible to evaluate via multiple predictive models.</a:t>
          </a:r>
        </a:p>
      </dsp:txBody>
      <dsp:txXfrm>
        <a:off x="7815219" y="292614"/>
        <a:ext cx="3519808" cy="1493251"/>
      </dsp:txXfrm>
    </dsp:sp>
    <dsp:sp modelId="{BD402A93-1D96-49E2-972E-49F7F0ECFEEE}">
      <dsp:nvSpPr>
        <dsp:cNvPr id="0" name=""/>
        <dsp:cNvSpPr/>
      </dsp:nvSpPr>
      <dsp:spPr>
        <a:xfrm>
          <a:off x="55642" y="2723487"/>
          <a:ext cx="1493251" cy="14932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641D3-71DA-49C8-879F-D0AA0AE04F66}">
      <dsp:nvSpPr>
        <dsp:cNvPr id="0" name=""/>
        <dsp:cNvSpPr/>
      </dsp:nvSpPr>
      <dsp:spPr>
        <a:xfrm>
          <a:off x="369225" y="3037070"/>
          <a:ext cx="866086" cy="866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868659-1B13-43CE-8BD6-F8619F5C3BBF}">
      <dsp:nvSpPr>
        <dsp:cNvPr id="0" name=""/>
        <dsp:cNvSpPr/>
      </dsp:nvSpPr>
      <dsp:spPr>
        <a:xfrm>
          <a:off x="1868876" y="2723487"/>
          <a:ext cx="3519808" cy="149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Multiple machine learning models were developed on the dataset to identify the best features and their impact on the concrete compressive strength. </a:t>
          </a:r>
        </a:p>
      </dsp:txBody>
      <dsp:txXfrm>
        <a:off x="1868876" y="2723487"/>
        <a:ext cx="3519808" cy="1493251"/>
      </dsp:txXfrm>
    </dsp:sp>
    <dsp:sp modelId="{3E09FA81-13C6-4011-A300-9521C81E0B75}">
      <dsp:nvSpPr>
        <dsp:cNvPr id="0" name=""/>
        <dsp:cNvSpPr/>
      </dsp:nvSpPr>
      <dsp:spPr>
        <a:xfrm>
          <a:off x="6001984" y="2723487"/>
          <a:ext cx="1493251" cy="14932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AEBB5-F787-406F-8040-4128E2B9CF7F}">
      <dsp:nvSpPr>
        <dsp:cNvPr id="0" name=""/>
        <dsp:cNvSpPr/>
      </dsp:nvSpPr>
      <dsp:spPr>
        <a:xfrm>
          <a:off x="6315567" y="3037070"/>
          <a:ext cx="866086" cy="8660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A9C34D-356D-4E87-B6D9-F9F52B88C133}">
      <dsp:nvSpPr>
        <dsp:cNvPr id="0" name=""/>
        <dsp:cNvSpPr/>
      </dsp:nvSpPr>
      <dsp:spPr>
        <a:xfrm>
          <a:off x="7815219" y="2723487"/>
          <a:ext cx="3519808" cy="149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2000" b="0" kern="1200" dirty="0">
              <a:solidFill>
                <a:prstClr val="black"/>
              </a:solidFill>
              <a:latin typeface="Times New Roman" panose="02020603050405020304" pitchFamily="18" charset="0"/>
              <a:ea typeface="+mn-ea"/>
              <a:cs typeface="Times New Roman" panose="02020603050405020304" pitchFamily="18" charset="0"/>
            </a:rPr>
            <a:t>Additionally Deep Learning model implementation was integrated to perform deep analysis study on the behavior of the data set and its impact on all the features. </a:t>
          </a:r>
        </a:p>
      </dsp:txBody>
      <dsp:txXfrm>
        <a:off x="7815219" y="2723487"/>
        <a:ext cx="3519808" cy="1493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31BBA-4A75-4770-B7D9-32002F29C617}">
      <dsp:nvSpPr>
        <dsp:cNvPr id="0" name=""/>
        <dsp:cNvSpPr/>
      </dsp:nvSpPr>
      <dsp:spPr>
        <a:xfrm>
          <a:off x="0" y="4737"/>
          <a:ext cx="10435546" cy="1037759"/>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799A28A9-C6D8-4DEF-91A9-8953C10B8343}">
      <dsp:nvSpPr>
        <dsp:cNvPr id="0" name=""/>
        <dsp:cNvSpPr/>
      </dsp:nvSpPr>
      <dsp:spPr>
        <a:xfrm>
          <a:off x="169279" y="93732"/>
          <a:ext cx="860610" cy="85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B1EB60-7EB4-4BDA-8AEB-581C2B6EE290}">
      <dsp:nvSpPr>
        <dsp:cNvPr id="0" name=""/>
        <dsp:cNvSpPr/>
      </dsp:nvSpPr>
      <dsp:spPr>
        <a:xfrm>
          <a:off x="1199169" y="4737"/>
          <a:ext cx="9200054" cy="110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4" tIns="116694" rIns="116694" bIns="116694"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Importance of Concrete Compressive Strength: It is imperative for high-performance concrete  used in advanced construction and structural engineering. Compressive strength provides better resistance in different environmental conditions.</a:t>
          </a:r>
        </a:p>
      </dsp:txBody>
      <dsp:txXfrm>
        <a:off x="1199169" y="4737"/>
        <a:ext cx="9200054" cy="1102618"/>
      </dsp:txXfrm>
    </dsp:sp>
    <dsp:sp modelId="{F08E9E0B-3D67-48D4-BB7F-72C9A67B5281}">
      <dsp:nvSpPr>
        <dsp:cNvPr id="0" name=""/>
        <dsp:cNvSpPr/>
      </dsp:nvSpPr>
      <dsp:spPr>
        <a:xfrm>
          <a:off x="0" y="1383011"/>
          <a:ext cx="10435546" cy="1037759"/>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2AAC2B8-727E-493F-BAF7-FBF752D0E045}">
      <dsp:nvSpPr>
        <dsp:cNvPr id="0" name=""/>
        <dsp:cNvSpPr/>
      </dsp:nvSpPr>
      <dsp:spPr>
        <a:xfrm>
          <a:off x="169279" y="1472005"/>
          <a:ext cx="860610" cy="85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25CBB2-4217-4353-AB54-963555017F3E}">
      <dsp:nvSpPr>
        <dsp:cNvPr id="0" name=""/>
        <dsp:cNvSpPr/>
      </dsp:nvSpPr>
      <dsp:spPr>
        <a:xfrm>
          <a:off x="1199169" y="1383011"/>
          <a:ext cx="9200054" cy="110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4" tIns="116694" rIns="116694" bIns="116694" numCol="1" spcCol="1270" anchor="ctr" anchorCtr="0">
          <a:noAutofi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The factors that have been considered to affect the compressive strength include ingredient composition and curing process, among others. Correct modeling and prediction are very important for optimization purposes in material design to achieve safety and cost efficiency in construction projects.</a:t>
          </a:r>
        </a:p>
      </dsp:txBody>
      <dsp:txXfrm>
        <a:off x="1199169" y="1383011"/>
        <a:ext cx="9200054" cy="1102618"/>
      </dsp:txXfrm>
    </dsp:sp>
    <dsp:sp modelId="{44DCC264-F7DD-4A65-8254-78980AB4983B}">
      <dsp:nvSpPr>
        <dsp:cNvPr id="0" name=""/>
        <dsp:cNvSpPr/>
      </dsp:nvSpPr>
      <dsp:spPr>
        <a:xfrm>
          <a:off x="0" y="2761284"/>
          <a:ext cx="10435546" cy="1037759"/>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B7B68D9C-30F1-4403-B448-9C6617F04BB5}">
      <dsp:nvSpPr>
        <dsp:cNvPr id="0" name=""/>
        <dsp:cNvSpPr/>
      </dsp:nvSpPr>
      <dsp:spPr>
        <a:xfrm>
          <a:off x="212309" y="2850279"/>
          <a:ext cx="774551" cy="85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464984-A09C-4EE0-9EF3-9E3C53F8D361}">
      <dsp:nvSpPr>
        <dsp:cNvPr id="0" name=""/>
        <dsp:cNvSpPr/>
      </dsp:nvSpPr>
      <dsp:spPr>
        <a:xfrm>
          <a:off x="1199169" y="2761284"/>
          <a:ext cx="9200054" cy="110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4" tIns="116694" rIns="116694" bIns="116694" numCol="1" spcCol="1270" anchor="ctr" anchorCtr="0">
          <a:noAutofi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Machine Learning in Predictive Modeling: Traditional methods are usually cumbersome and resource-intensive. Machine learning opens up a whole new, radically better way of examining complicated nonlinear relationships among variables to improve the accuracy of prediction and insight into sensitivities.</a:t>
          </a:r>
        </a:p>
      </dsp:txBody>
      <dsp:txXfrm>
        <a:off x="1199169" y="2761284"/>
        <a:ext cx="9200054" cy="1102618"/>
      </dsp:txXfrm>
    </dsp:sp>
    <dsp:sp modelId="{253E613B-FE09-495F-9C15-A7B716339271}">
      <dsp:nvSpPr>
        <dsp:cNvPr id="0" name=""/>
        <dsp:cNvSpPr/>
      </dsp:nvSpPr>
      <dsp:spPr>
        <a:xfrm>
          <a:off x="0" y="4139558"/>
          <a:ext cx="10435546" cy="1037759"/>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E57C439-2E3E-4711-AC61-D3474ECE3D88}">
      <dsp:nvSpPr>
        <dsp:cNvPr id="0" name=""/>
        <dsp:cNvSpPr/>
      </dsp:nvSpPr>
      <dsp:spPr>
        <a:xfrm>
          <a:off x="169279" y="4228553"/>
          <a:ext cx="860610" cy="859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BB728D-1CD3-4BA9-A8EB-40F25A8085A3}">
      <dsp:nvSpPr>
        <dsp:cNvPr id="0" name=""/>
        <dsp:cNvSpPr/>
      </dsp:nvSpPr>
      <dsp:spPr>
        <a:xfrm>
          <a:off x="1199169" y="4139558"/>
          <a:ext cx="9200054" cy="110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4" tIns="116694" rIns="116694" bIns="116694" numCol="1" spcCol="1270" anchor="ctr" anchorCtr="0">
          <a:noAutofit/>
        </a:bodyPr>
        <a:lstStyle/>
        <a:p>
          <a:pPr marL="0" lvl="0" indent="0" algn="l" defTabSz="7112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Project Details and Results: A regression model has been implemented using the dataset from UCI Machine Learning Repository in which regression and deep learning models are applied for compressive strength predictions. The results indicate higher accuracy in prediction and shed light on useful insights related to the relationship of variables with compressive strength.</a:t>
          </a:r>
        </a:p>
      </dsp:txBody>
      <dsp:txXfrm>
        <a:off x="1199169" y="4139558"/>
        <a:ext cx="9200054" cy="1102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1AA75-EDE6-4782-80A3-F8A86FDABEE5}">
      <dsp:nvSpPr>
        <dsp:cNvPr id="0" name=""/>
        <dsp:cNvSpPr/>
      </dsp:nvSpPr>
      <dsp:spPr>
        <a:xfrm>
          <a:off x="0" y="2165"/>
          <a:ext cx="11390670" cy="896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27A55-34D4-41EC-A9AE-474A085B7BD5}">
      <dsp:nvSpPr>
        <dsp:cNvPr id="0" name=""/>
        <dsp:cNvSpPr/>
      </dsp:nvSpPr>
      <dsp:spPr>
        <a:xfrm>
          <a:off x="271085" y="203799"/>
          <a:ext cx="493363" cy="492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267DE-3523-4CD8-BE87-63A032C3664E}">
      <dsp:nvSpPr>
        <dsp:cNvPr id="0" name=""/>
        <dsp:cNvSpPr/>
      </dsp:nvSpPr>
      <dsp:spPr>
        <a:xfrm>
          <a:off x="1035534" y="2165"/>
          <a:ext cx="10051063" cy="897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5" tIns="94935" rIns="94935" bIns="94935"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Source:</a:t>
          </a:r>
          <a:r>
            <a:rPr lang="en-US" sz="2000" kern="1200" dirty="0">
              <a:latin typeface="Times New Roman" panose="02020603050405020304" pitchFamily="18" charset="0"/>
              <a:cs typeface="Times New Roman" panose="02020603050405020304" pitchFamily="18" charset="0"/>
            </a:rPr>
            <a:t> This dataset originates from the UC Irvine Machine Learning Repository, a well-known repository of high-quality datasets that have been used in empirical machine learning research. </a:t>
          </a:r>
        </a:p>
      </dsp:txBody>
      <dsp:txXfrm>
        <a:off x="1035534" y="2165"/>
        <a:ext cx="10051063" cy="897025"/>
      </dsp:txXfrm>
    </dsp:sp>
    <dsp:sp modelId="{C6E50CBA-7B24-4101-B2E5-EB47FFAB2E95}">
      <dsp:nvSpPr>
        <dsp:cNvPr id="0" name=""/>
        <dsp:cNvSpPr/>
      </dsp:nvSpPr>
      <dsp:spPr>
        <a:xfrm>
          <a:off x="0" y="1093142"/>
          <a:ext cx="11390670" cy="896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2ED74-F247-44A1-9935-3AEEC6B42EBD}">
      <dsp:nvSpPr>
        <dsp:cNvPr id="0" name=""/>
        <dsp:cNvSpPr/>
      </dsp:nvSpPr>
      <dsp:spPr>
        <a:xfrm>
          <a:off x="271085" y="1294775"/>
          <a:ext cx="493363" cy="492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02875-CE65-4BBE-9460-0E0A05D4405C}">
      <dsp:nvSpPr>
        <dsp:cNvPr id="0" name=""/>
        <dsp:cNvSpPr/>
      </dsp:nvSpPr>
      <dsp:spPr>
        <a:xfrm>
          <a:off x="1035534" y="1093142"/>
          <a:ext cx="10051063" cy="897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5" tIns="94935" rIns="94935" bIns="94935"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Composition:</a:t>
          </a: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The dataset comprises 1,030 entries described by 8 features-cement, blast furnace slag, fly ash, water, superplasticizer, coarse aggregate, fine aggregate, and age of concrete-these feature variables are highly relevant to the prediction of concrete compressive strength.</a:t>
          </a:r>
        </a:p>
      </dsp:txBody>
      <dsp:txXfrm>
        <a:off x="1035534" y="1093142"/>
        <a:ext cx="10051063" cy="897025"/>
      </dsp:txXfrm>
    </dsp:sp>
    <dsp:sp modelId="{49E4CF2B-DF6A-4F89-9A54-171C8F2A2783}">
      <dsp:nvSpPr>
        <dsp:cNvPr id="0" name=""/>
        <dsp:cNvSpPr/>
      </dsp:nvSpPr>
      <dsp:spPr>
        <a:xfrm>
          <a:off x="0" y="2184119"/>
          <a:ext cx="11390670" cy="896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C7F98-9B5D-46EF-B792-DF1A19CA464E}">
      <dsp:nvSpPr>
        <dsp:cNvPr id="0" name=""/>
        <dsp:cNvSpPr/>
      </dsp:nvSpPr>
      <dsp:spPr>
        <a:xfrm>
          <a:off x="271085" y="2385752"/>
          <a:ext cx="493363" cy="492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91F0E-EC02-4F9C-A56C-39FA302648A7}">
      <dsp:nvSpPr>
        <dsp:cNvPr id="0" name=""/>
        <dsp:cNvSpPr/>
      </dsp:nvSpPr>
      <dsp:spPr>
        <a:xfrm>
          <a:off x="1035534" y="2184119"/>
          <a:ext cx="10051063" cy="897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5" tIns="94935" rIns="94935" bIns="94935"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Variable Types:</a:t>
          </a:r>
          <a:r>
            <a:rPr lang="en-US" sz="2000" kern="1200" dirty="0">
              <a:latin typeface="Times New Roman" panose="02020603050405020304" pitchFamily="18" charset="0"/>
              <a:cs typeface="Times New Roman" panose="02020603050405020304" pitchFamily="18" charset="0"/>
            </a:rPr>
            <a:t> The dataset involves continuous and integer variables; as a result, there are 8 quantitative input variables and 1 quantitative output variable, concrete compressive strength.</a:t>
          </a:r>
        </a:p>
      </dsp:txBody>
      <dsp:txXfrm>
        <a:off x="1035534" y="2184119"/>
        <a:ext cx="10051063" cy="897025"/>
      </dsp:txXfrm>
    </dsp:sp>
    <dsp:sp modelId="{B0889EB8-4EA8-4F93-B5FE-C2007DB80887}">
      <dsp:nvSpPr>
        <dsp:cNvPr id="0" name=""/>
        <dsp:cNvSpPr/>
      </dsp:nvSpPr>
      <dsp:spPr>
        <a:xfrm>
          <a:off x="0" y="3275096"/>
          <a:ext cx="11390670" cy="896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9BF95-C40D-4703-833D-8E400B7A1A74}">
      <dsp:nvSpPr>
        <dsp:cNvPr id="0" name=""/>
        <dsp:cNvSpPr/>
      </dsp:nvSpPr>
      <dsp:spPr>
        <a:xfrm>
          <a:off x="271085" y="3476729"/>
          <a:ext cx="493363" cy="492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DB0EE-035E-4C82-BA8E-CDD8FA801F5B}">
      <dsp:nvSpPr>
        <dsp:cNvPr id="0" name=""/>
        <dsp:cNvSpPr/>
      </dsp:nvSpPr>
      <dsp:spPr>
        <a:xfrm>
          <a:off x="1035534" y="3275096"/>
          <a:ext cx="10051063" cy="897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5" tIns="94935" rIns="94935" bIns="94935"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 Quality:</a:t>
          </a:r>
          <a:r>
            <a:rPr lang="en-US" sz="2000" kern="1200" dirty="0">
              <a:latin typeface="Times New Roman" panose="02020603050405020304" pitchFamily="18" charset="0"/>
              <a:cs typeface="Times New Roman" panose="02020603050405020304" pitchFamily="18" charset="0"/>
            </a:rPr>
            <a:t> There are no missing values in this dataset; therefore, it is accurate, reliable, robust, and dependable for predictive modeling analysis.</a:t>
          </a:r>
        </a:p>
      </dsp:txBody>
      <dsp:txXfrm>
        <a:off x="1035534" y="3275096"/>
        <a:ext cx="10051063" cy="897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09EAD-C0F8-4843-B63E-5FB841A04CB6}">
      <dsp:nvSpPr>
        <dsp:cNvPr id="0" name=""/>
        <dsp:cNvSpPr/>
      </dsp:nvSpPr>
      <dsp:spPr>
        <a:xfrm>
          <a:off x="0" y="0"/>
          <a:ext cx="9140917" cy="1130372"/>
        </a:xfrm>
        <a:prstGeom prst="roundRect">
          <a:avLst>
            <a:gd name="adj" fmla="val 1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Data Preprocessing Steps:</a:t>
          </a:r>
          <a:r>
            <a:rPr lang="en-US" sz="2000" kern="1200" dirty="0">
              <a:solidFill>
                <a:schemeClr val="bg1"/>
              </a:solidFill>
              <a:latin typeface="Times New Roman" panose="02020603050405020304" pitchFamily="18" charset="0"/>
              <a:cs typeface="Times New Roman" panose="02020603050405020304" pitchFamily="18" charset="0"/>
            </a:rPr>
            <a:t> The three major steps are the removal of missing values, normalization using the Min-Max Scaler, and division of data into training and testing.</a:t>
          </a:r>
        </a:p>
      </dsp:txBody>
      <dsp:txXfrm>
        <a:off x="33107" y="33107"/>
        <a:ext cx="7825641" cy="1064158"/>
      </dsp:txXfrm>
    </dsp:sp>
    <dsp:sp modelId="{9AE84B31-65BD-4D82-AA3E-05806DB23CCF}">
      <dsp:nvSpPr>
        <dsp:cNvPr id="0" name=""/>
        <dsp:cNvSpPr/>
      </dsp:nvSpPr>
      <dsp:spPr>
        <a:xfrm>
          <a:off x="765551" y="1335894"/>
          <a:ext cx="9140917" cy="1130372"/>
        </a:xfrm>
        <a:prstGeom prst="roundRect">
          <a:avLst>
            <a:gd name="adj" fmla="val 1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Tools and Process: </a:t>
          </a:r>
          <a:r>
            <a:rPr lang="en-US" sz="2000" kern="1200" dirty="0">
              <a:solidFill>
                <a:schemeClr val="bg1"/>
              </a:solidFill>
              <a:latin typeface="Times New Roman" panose="02020603050405020304" pitchFamily="18" charset="0"/>
              <a:cs typeface="Times New Roman" panose="02020603050405020304" pitchFamily="18" charset="0"/>
            </a:rPr>
            <a:t>The dataset was imported into Python, and preprocessing was done using the </a:t>
          </a:r>
          <a:r>
            <a:rPr lang="en-US" sz="2000" kern="1200" dirty="0" err="1">
              <a:solidFill>
                <a:schemeClr val="bg1"/>
              </a:solidFill>
              <a:latin typeface="Times New Roman" panose="02020603050405020304" pitchFamily="18" charset="0"/>
              <a:cs typeface="Times New Roman" panose="02020603050405020304" pitchFamily="18" charset="0"/>
            </a:rPr>
            <a:t>sklearn</a:t>
          </a:r>
          <a:r>
            <a:rPr lang="en-US" sz="2000" kern="1200" dirty="0">
              <a:solidFill>
                <a:schemeClr val="bg1"/>
              </a:solidFill>
              <a:latin typeface="Times New Roman" panose="02020603050405020304" pitchFamily="18" charset="0"/>
              <a:cs typeface="Times New Roman" panose="02020603050405020304" pitchFamily="18" charset="0"/>
            </a:rPr>
            <a:t> library. The dataset was checked for missing values; there were none, hence it can be said that it's reliable and accurate.</a:t>
          </a:r>
        </a:p>
      </dsp:txBody>
      <dsp:txXfrm>
        <a:off x="798658" y="1369001"/>
        <a:ext cx="7574409" cy="1064158"/>
      </dsp:txXfrm>
    </dsp:sp>
    <dsp:sp modelId="{F5215139-F535-4771-A848-B2CD04BF3299}">
      <dsp:nvSpPr>
        <dsp:cNvPr id="0" name=""/>
        <dsp:cNvSpPr/>
      </dsp:nvSpPr>
      <dsp:spPr>
        <a:xfrm>
          <a:off x="1519677" y="2671789"/>
          <a:ext cx="9140917" cy="1130372"/>
        </a:xfrm>
        <a:prstGeom prst="roundRect">
          <a:avLst>
            <a:gd name="adj" fmla="val 1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Data Quality: </a:t>
          </a:r>
          <a:r>
            <a:rPr lang="en-US" sz="2000" kern="1200" dirty="0">
              <a:solidFill>
                <a:schemeClr val="bg1"/>
              </a:solidFill>
              <a:latin typeface="Times New Roman" panose="02020603050405020304" pitchFamily="18" charset="0"/>
              <a:cs typeface="Times New Roman" panose="02020603050405020304" pitchFamily="18" charset="0"/>
            </a:rPr>
            <a:t>The data was dependable and accurate; no missing values were detected in the preliminary check.</a:t>
          </a:r>
        </a:p>
      </dsp:txBody>
      <dsp:txXfrm>
        <a:off x="1552784" y="2704896"/>
        <a:ext cx="7585835" cy="1064158"/>
      </dsp:txXfrm>
    </dsp:sp>
    <dsp:sp modelId="{ED81816F-540B-42E1-952B-F7E9C6975F7F}">
      <dsp:nvSpPr>
        <dsp:cNvPr id="0" name=""/>
        <dsp:cNvSpPr/>
      </dsp:nvSpPr>
      <dsp:spPr>
        <a:xfrm>
          <a:off x="2285229" y="4007684"/>
          <a:ext cx="9140917" cy="1130372"/>
        </a:xfrm>
        <a:prstGeom prst="roundRect">
          <a:avLst>
            <a:gd name="adj" fmla="val 1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Normalizing and Splitting of Data: </a:t>
          </a:r>
          <a:r>
            <a:rPr lang="en-US" sz="2000" kern="1200" dirty="0">
              <a:solidFill>
                <a:schemeClr val="bg1"/>
              </a:solidFill>
              <a:latin typeface="Times New Roman" panose="02020603050405020304" pitchFamily="18" charset="0"/>
              <a:cs typeface="Times New Roman" panose="02020603050405020304" pitchFamily="18" charset="0"/>
            </a:rPr>
            <a:t>Data has been divided into training and testing for model performance assessment. Normalization of features is performed using Min-Max Scaler, which rescales values within the range of [0,1] to be more accurate for the model.</a:t>
          </a:r>
        </a:p>
      </dsp:txBody>
      <dsp:txXfrm>
        <a:off x="2318336" y="4040791"/>
        <a:ext cx="7574409" cy="1064158"/>
      </dsp:txXfrm>
    </dsp:sp>
    <dsp:sp modelId="{64963D59-BD86-4DF9-AE42-B505E1FF2920}">
      <dsp:nvSpPr>
        <dsp:cNvPr id="0" name=""/>
        <dsp:cNvSpPr/>
      </dsp:nvSpPr>
      <dsp:spPr>
        <a:xfrm>
          <a:off x="8406175" y="865762"/>
          <a:ext cx="734742" cy="734742"/>
        </a:xfrm>
        <a:prstGeom prst="downArrow">
          <a:avLst>
            <a:gd name="adj1" fmla="val 55000"/>
            <a:gd name="adj2" fmla="val 45000"/>
          </a:avLst>
        </a:prstGeom>
        <a:solidFill>
          <a:schemeClr val="accent1">
            <a:alpha val="90000"/>
          </a:schemeClr>
        </a:solidFill>
        <a:ln w="19050" cap="rnd"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571492" y="865762"/>
        <a:ext cx="404108" cy="552893"/>
      </dsp:txXfrm>
    </dsp:sp>
    <dsp:sp modelId="{EFCC9749-B064-4904-97F6-5B45EDE4C1DD}">
      <dsp:nvSpPr>
        <dsp:cNvPr id="0" name=""/>
        <dsp:cNvSpPr/>
      </dsp:nvSpPr>
      <dsp:spPr>
        <a:xfrm>
          <a:off x="9171727" y="2201657"/>
          <a:ext cx="734742" cy="734742"/>
        </a:xfrm>
        <a:prstGeom prst="downArrow">
          <a:avLst>
            <a:gd name="adj1" fmla="val 55000"/>
            <a:gd name="adj2" fmla="val 45000"/>
          </a:avLst>
        </a:prstGeom>
        <a:solidFill>
          <a:schemeClr val="accent1">
            <a:alpha val="90000"/>
          </a:schemeClr>
        </a:solidFill>
        <a:ln w="19050" cap="rnd"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337044" y="2201657"/>
        <a:ext cx="404108" cy="552893"/>
      </dsp:txXfrm>
    </dsp:sp>
    <dsp:sp modelId="{90E16027-A53F-4AFC-A30B-D1F3ADE594B7}">
      <dsp:nvSpPr>
        <dsp:cNvPr id="0" name=""/>
        <dsp:cNvSpPr/>
      </dsp:nvSpPr>
      <dsp:spPr>
        <a:xfrm>
          <a:off x="9925853" y="3537552"/>
          <a:ext cx="734742" cy="734742"/>
        </a:xfrm>
        <a:prstGeom prst="downArrow">
          <a:avLst>
            <a:gd name="adj1" fmla="val 55000"/>
            <a:gd name="adj2" fmla="val 45000"/>
          </a:avLst>
        </a:prstGeom>
        <a:solidFill>
          <a:schemeClr val="accent1">
            <a:alpha val="90000"/>
          </a:schemeClr>
        </a:solidFill>
        <a:ln w="19050" cap="rnd"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a:off x="10091170" y="3537552"/>
        <a:ext cx="404108" cy="552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469FB-76CE-499C-8AD3-9B0B7414541C}">
      <dsp:nvSpPr>
        <dsp:cNvPr id="0" name=""/>
        <dsp:cNvSpPr/>
      </dsp:nvSpPr>
      <dsp:spPr>
        <a:xfrm>
          <a:off x="0" y="292820"/>
          <a:ext cx="6188188" cy="1713599"/>
        </a:xfrm>
        <a:prstGeom prst="rect">
          <a:avLst/>
        </a:prstGeom>
        <a:solidFill>
          <a:schemeClr val="lt1">
            <a:alpha val="90000"/>
            <a:hueOff val="0"/>
            <a:satOff val="0"/>
            <a:lumOff val="0"/>
            <a:alphaOff val="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80272" tIns="333248" rIns="480272" bIns="113792" numCol="1" spcCol="1270" anchor="t" anchorCtr="0">
          <a:noAutofit/>
        </a:bodyPr>
        <a:lstStyle/>
        <a:p>
          <a:pPr marL="171450" lvl="1" indent="-171450" algn="l" defTabSz="711200">
            <a:lnSpc>
              <a:spcPct val="90000"/>
            </a:lnSpc>
            <a:spcBef>
              <a:spcPct val="0"/>
            </a:spcBef>
            <a:spcAft>
              <a:spcPct val="15000"/>
            </a:spcAft>
            <a:buNone/>
          </a:pPr>
          <a:r>
            <a:rPr lang="en-US" sz="1600" b="1" i="0" kern="1200" dirty="0">
              <a:latin typeface="Times New Roman" panose="02020603050405020304" pitchFamily="18" charset="0"/>
              <a:cs typeface="Times New Roman" panose="02020603050405020304" pitchFamily="18" charset="0"/>
            </a:rPr>
            <a:t>Purpose</a:t>
          </a:r>
          <a:r>
            <a:rPr lang="en-US" sz="1600" b="0" i="0" kern="1200" dirty="0">
              <a:latin typeface="Times New Roman" panose="02020603050405020304" pitchFamily="18" charset="0"/>
              <a:cs typeface="Times New Roman" panose="02020603050405020304" pitchFamily="18" charset="0"/>
            </a:rPr>
            <a:t>: Understands data structure and quality, identifies key variables, and establishes relationships among features and concrete compressive strength.</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None/>
          </a:pPr>
          <a:r>
            <a:rPr lang="en-US" sz="1600" b="1" i="0" kern="1200" dirty="0">
              <a:latin typeface="Times New Roman" panose="02020603050405020304" pitchFamily="18" charset="0"/>
              <a:cs typeface="Times New Roman" panose="02020603050405020304" pitchFamily="18" charset="0"/>
            </a:rPr>
            <a:t>Benefits</a:t>
          </a:r>
          <a:r>
            <a:rPr lang="en-US" sz="1600" b="0" i="0" kern="1200" dirty="0">
              <a:latin typeface="Times New Roman" panose="02020603050405020304" pitchFamily="18" charset="0"/>
              <a:cs typeface="Times New Roman" panose="02020603050405020304" pitchFamily="18" charset="0"/>
            </a:rPr>
            <a:t>: Detects missing values, outliers, and multicollinearity issues, guiding preprocessing steps and optimizing data for accurate predictions.</a:t>
          </a:r>
          <a:endParaRPr lang="en-US" sz="1600" kern="1200" dirty="0">
            <a:latin typeface="Times New Roman" panose="02020603050405020304" pitchFamily="18" charset="0"/>
            <a:cs typeface="Times New Roman" panose="02020603050405020304" pitchFamily="18" charset="0"/>
          </a:endParaRPr>
        </a:p>
      </dsp:txBody>
      <dsp:txXfrm>
        <a:off x="0" y="292820"/>
        <a:ext cx="6188188" cy="1713599"/>
      </dsp:txXfrm>
    </dsp:sp>
    <dsp:sp modelId="{6CB8E01F-0BFE-43C8-B22A-F00845F7448A}">
      <dsp:nvSpPr>
        <dsp:cNvPr id="0" name=""/>
        <dsp:cNvSpPr/>
      </dsp:nvSpPr>
      <dsp:spPr>
        <a:xfrm>
          <a:off x="309409" y="56660"/>
          <a:ext cx="4331732" cy="472320"/>
        </a:xfrm>
        <a:prstGeom prst="roundRect">
          <a:avLst/>
        </a:prstGeom>
        <a:solidFill>
          <a:schemeClr val="tx1"/>
        </a:solidFill>
        <a:ln w="28575" cap="rnd"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889000">
            <a:lnSpc>
              <a:spcPct val="90000"/>
            </a:lnSpc>
            <a:spcBef>
              <a:spcPct val="0"/>
            </a:spcBef>
            <a:spcAft>
              <a:spcPct val="35000"/>
            </a:spcAft>
            <a:buNone/>
            <a:defRPr b="1"/>
          </a:pPr>
          <a:r>
            <a:rPr lang="en-US" sz="2000" b="1" i="0" kern="1200" dirty="0">
              <a:solidFill>
                <a:schemeClr val="bg1"/>
              </a:solidFill>
              <a:latin typeface="Times New Roman" panose="02020603050405020304" pitchFamily="18" charset="0"/>
              <a:cs typeface="Times New Roman" panose="02020603050405020304" pitchFamily="18" charset="0"/>
            </a:rPr>
            <a:t>Data Analysis</a:t>
          </a:r>
          <a:r>
            <a:rPr lang="en-US" sz="2000" b="1" i="0" kern="1200" dirty="0">
              <a:latin typeface="Times New Roman" panose="02020603050405020304" pitchFamily="18" charset="0"/>
              <a:cs typeface="Times New Roman" panose="02020603050405020304" pitchFamily="18" charset="0"/>
            </a:rPr>
            <a:t>):</a:t>
          </a:r>
          <a:endParaRPr lang="en-US" sz="2000" b="1" kern="1200" dirty="0">
            <a:latin typeface="Times New Roman" panose="02020603050405020304" pitchFamily="18" charset="0"/>
            <a:cs typeface="Times New Roman" panose="02020603050405020304" pitchFamily="18" charset="0"/>
          </a:endParaRPr>
        </a:p>
      </dsp:txBody>
      <dsp:txXfrm>
        <a:off x="332466" y="79717"/>
        <a:ext cx="4285618" cy="426206"/>
      </dsp:txXfrm>
    </dsp:sp>
    <dsp:sp modelId="{0E44F2D4-991C-4F8B-A0CC-45F2C43BBBB7}">
      <dsp:nvSpPr>
        <dsp:cNvPr id="0" name=""/>
        <dsp:cNvSpPr/>
      </dsp:nvSpPr>
      <dsp:spPr>
        <a:xfrm>
          <a:off x="0" y="2385640"/>
          <a:ext cx="6188188" cy="1915199"/>
        </a:xfrm>
        <a:prstGeom prst="rect">
          <a:avLst/>
        </a:prstGeom>
        <a:solidFill>
          <a:schemeClr val="lt1">
            <a:alpha val="90000"/>
            <a:hueOff val="0"/>
            <a:satOff val="0"/>
            <a:lumOff val="0"/>
            <a:alphaOff val="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80272" tIns="333248" rIns="480272" bIns="128016" numCol="1" spcCol="1270" anchor="t" anchorCtr="0">
          <a:noAutofit/>
        </a:bodyPr>
        <a:lstStyle/>
        <a:p>
          <a:pPr marL="171450" lvl="1" indent="-171450" algn="l" defTabSz="800100">
            <a:lnSpc>
              <a:spcPct val="90000"/>
            </a:lnSpc>
            <a:spcBef>
              <a:spcPct val="0"/>
            </a:spcBef>
            <a:spcAft>
              <a:spcPct val="15000"/>
            </a:spcAft>
            <a:buNone/>
          </a:pPr>
          <a:r>
            <a:rPr lang="en-US" sz="1800" b="1" i="0" kern="1200" dirty="0">
              <a:latin typeface="Times New Roman" panose="02020603050405020304" pitchFamily="18" charset="0"/>
              <a:cs typeface="Times New Roman" panose="02020603050405020304" pitchFamily="18" charset="0"/>
            </a:rPr>
            <a:t>Pair Plots</a:t>
          </a:r>
          <a:r>
            <a:rPr lang="en-US" sz="1800" b="0" i="0" kern="1200" dirty="0">
              <a:latin typeface="Times New Roman" panose="02020603050405020304" pitchFamily="18" charset="0"/>
              <a:cs typeface="Times New Roman" panose="02020603050405020304" pitchFamily="18" charset="0"/>
            </a:rPr>
            <a:t>: Show relationships and interactions between features, identify trends, outliers, and correlations, and guide feature selection.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None/>
          </a:pPr>
          <a:r>
            <a:rPr lang="en-US" sz="1800" b="1" i="0" kern="1200" dirty="0">
              <a:latin typeface="Times New Roman" panose="02020603050405020304" pitchFamily="18" charset="0"/>
              <a:cs typeface="Times New Roman" panose="02020603050405020304" pitchFamily="18" charset="0"/>
            </a:rPr>
            <a:t>Box Plots</a:t>
          </a:r>
          <a:r>
            <a:rPr lang="en-US" sz="1800" b="0" i="0" kern="1200" dirty="0">
              <a:latin typeface="Times New Roman" panose="02020603050405020304" pitchFamily="18" charset="0"/>
              <a:cs typeface="Times New Roman" panose="02020603050405020304" pitchFamily="18" charset="0"/>
            </a:rPr>
            <a:t>: Visualize distribution and spread of key variables, detect outliers, and summarize statistical measures like median and quartiles.</a:t>
          </a:r>
          <a:endParaRPr lang="en-US" sz="1800" kern="1200" dirty="0">
            <a:latin typeface="Times New Roman" panose="02020603050405020304" pitchFamily="18" charset="0"/>
            <a:cs typeface="Times New Roman" panose="02020603050405020304" pitchFamily="18" charset="0"/>
          </a:endParaRPr>
        </a:p>
      </dsp:txBody>
      <dsp:txXfrm>
        <a:off x="0" y="2385640"/>
        <a:ext cx="6188188" cy="1915199"/>
      </dsp:txXfrm>
    </dsp:sp>
    <dsp:sp modelId="{87E2B216-6135-4AFE-9D1E-A4A67942414F}">
      <dsp:nvSpPr>
        <dsp:cNvPr id="0" name=""/>
        <dsp:cNvSpPr/>
      </dsp:nvSpPr>
      <dsp:spPr>
        <a:xfrm>
          <a:off x="309409" y="2164740"/>
          <a:ext cx="4331732" cy="472320"/>
        </a:xfrm>
        <a:prstGeom prst="roundRect">
          <a:avLst/>
        </a:prstGeom>
        <a:solidFill>
          <a:schemeClr val="tx1"/>
        </a:solidFill>
        <a:ln w="28575" cap="rnd"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889000">
            <a:lnSpc>
              <a:spcPct val="90000"/>
            </a:lnSpc>
            <a:spcBef>
              <a:spcPct val="0"/>
            </a:spcBef>
            <a:spcAft>
              <a:spcPct val="35000"/>
            </a:spcAft>
            <a:buNone/>
            <a:defRPr b="1"/>
          </a:pPr>
          <a:r>
            <a:rPr lang="en-US" sz="2000" b="1" i="0" kern="1200" dirty="0">
              <a:solidFill>
                <a:schemeClr val="bg1"/>
              </a:solidFill>
              <a:latin typeface="Times New Roman" panose="02020603050405020304" pitchFamily="18" charset="0"/>
              <a:cs typeface="Times New Roman" panose="02020603050405020304" pitchFamily="18" charset="0"/>
            </a:rPr>
            <a:t>Visualization Techniques</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332466" y="2187797"/>
        <a:ext cx="4285618"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469FB-76CE-499C-8AD3-9B0B7414541C}">
      <dsp:nvSpPr>
        <dsp:cNvPr id="0" name=""/>
        <dsp:cNvSpPr/>
      </dsp:nvSpPr>
      <dsp:spPr>
        <a:xfrm>
          <a:off x="0" y="352299"/>
          <a:ext cx="5127827" cy="3935721"/>
        </a:xfrm>
        <a:prstGeom prst="rect">
          <a:avLst/>
        </a:prstGeom>
        <a:solidFill>
          <a:schemeClr val="lt1">
            <a:alpha val="90000"/>
            <a:hueOff val="0"/>
            <a:satOff val="0"/>
            <a:lumOff val="0"/>
            <a:alphaOff val="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76" tIns="479044" rIns="397976" bIns="128016" numCol="1" spcCol="1270" anchor="t" anchorCtr="0">
          <a:noAutofit/>
        </a:bodyPr>
        <a:lstStyle/>
        <a:p>
          <a:pPr marL="171450" lvl="1" indent="-171450" algn="l" defTabSz="800100">
            <a:lnSpc>
              <a:spcPct val="90000"/>
            </a:lnSpc>
            <a:spcBef>
              <a:spcPct val="0"/>
            </a:spcBef>
            <a:spcAft>
              <a:spcPct val="15000"/>
            </a:spcAft>
            <a:buNone/>
          </a:pPr>
          <a:r>
            <a:rPr lang="en-US" sz="1800" b="1" i="0" kern="1200" dirty="0">
              <a:solidFill>
                <a:schemeClr val="bg1"/>
              </a:solidFill>
              <a:latin typeface="Times New Roman" panose="02020603050405020304" pitchFamily="18" charset="0"/>
              <a:cs typeface="Times New Roman" panose="02020603050405020304" pitchFamily="18" charset="0"/>
            </a:rPr>
            <a:t>Purpose</a:t>
          </a:r>
          <a:r>
            <a:rPr lang="en-US" sz="1800" b="0" i="0" kern="1200" dirty="0">
              <a:solidFill>
                <a:schemeClr val="bg1"/>
              </a:solidFill>
              <a:latin typeface="Times New Roman" panose="02020603050405020304" pitchFamily="18" charset="0"/>
              <a:cs typeface="Times New Roman" panose="02020603050405020304" pitchFamily="18" charset="0"/>
            </a:rPr>
            <a:t>: Highlights relationships among features and the target variable (compressive strength), identifies key influencers, and addresses multicollinearity.</a:t>
          </a:r>
          <a:endParaRPr lang="en-US" sz="1800" kern="1200" dirty="0">
            <a:solidFill>
              <a:schemeClr val="bg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None/>
          </a:pPr>
          <a:endParaRPr lang="en-US" sz="1800" kern="1200" dirty="0">
            <a:solidFill>
              <a:schemeClr val="bg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Font typeface="Arial" panose="020B0604020202020204" pitchFamily="34" charset="0"/>
            <a:buNone/>
          </a:pPr>
          <a:r>
            <a:rPr lang="en-US" sz="1800" b="1" i="0" kern="1200" dirty="0">
              <a:solidFill>
                <a:schemeClr val="bg1"/>
              </a:solidFill>
              <a:latin typeface="Times New Roman" panose="02020603050405020304" pitchFamily="18" charset="0"/>
              <a:cs typeface="Times New Roman" panose="02020603050405020304" pitchFamily="18" charset="0"/>
            </a:rPr>
            <a:t>Benefits</a:t>
          </a:r>
          <a:r>
            <a:rPr lang="en-US" sz="1800" b="0" i="0" kern="1200" dirty="0">
              <a:solidFill>
                <a:schemeClr val="bg1"/>
              </a:solidFill>
              <a:latin typeface="Times New Roman" panose="02020603050405020304" pitchFamily="18" charset="0"/>
              <a:cs typeface="Times New Roman" panose="02020603050405020304" pitchFamily="18" charset="0"/>
            </a:rPr>
            <a:t>: Simplifies model development by focusing on impactful features, reducing redundancies, and improving predictive accuracy and efficiency</a:t>
          </a:r>
          <a:r>
            <a:rPr lang="en-US" sz="1800" b="0" i="0" kern="1200" dirty="0">
              <a:latin typeface="Times New Roman" panose="02020603050405020304" pitchFamily="18" charset="0"/>
              <a:cs typeface="Times New Roman" panose="02020603050405020304" pitchFamily="18" charset="0"/>
            </a:rPr>
            <a:t>.</a:t>
          </a:r>
        </a:p>
      </dsp:txBody>
      <dsp:txXfrm>
        <a:off x="0" y="352299"/>
        <a:ext cx="5127827" cy="3935721"/>
      </dsp:txXfrm>
    </dsp:sp>
    <dsp:sp modelId="{6CB8E01F-0BFE-43C8-B22A-F00845F7448A}">
      <dsp:nvSpPr>
        <dsp:cNvPr id="0" name=""/>
        <dsp:cNvSpPr/>
      </dsp:nvSpPr>
      <dsp:spPr>
        <a:xfrm>
          <a:off x="256391" y="12819"/>
          <a:ext cx="3589478" cy="678960"/>
        </a:xfrm>
        <a:prstGeom prst="roundRect">
          <a:avLst/>
        </a:prstGeom>
        <a:solidFill>
          <a:schemeClr val="tx1"/>
        </a:solidFill>
        <a:ln w="28575" cap="rnd"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674" tIns="0" rIns="135674" bIns="0" numCol="1" spcCol="1270" anchor="ctr" anchorCtr="0">
          <a:noAutofit/>
        </a:bodyPr>
        <a:lstStyle/>
        <a:p>
          <a:pPr marL="0" lvl="0" indent="0" algn="l" defTabSz="1022350">
            <a:lnSpc>
              <a:spcPct val="90000"/>
            </a:lnSpc>
            <a:spcBef>
              <a:spcPct val="0"/>
            </a:spcBef>
            <a:spcAft>
              <a:spcPct val="35000"/>
            </a:spcAft>
            <a:buNone/>
            <a:defRPr b="1"/>
          </a:pPr>
          <a:r>
            <a:rPr lang="en-US" sz="2300" b="1" i="0" kern="1200" dirty="0">
              <a:solidFill>
                <a:schemeClr val="bg1"/>
              </a:solidFill>
              <a:latin typeface="Times New Roman" panose="02020603050405020304" pitchFamily="18" charset="0"/>
              <a:cs typeface="Times New Roman" panose="02020603050405020304" pitchFamily="18" charset="0"/>
            </a:rPr>
            <a:t>Correlation Heatmap </a:t>
          </a:r>
          <a:r>
            <a:rPr lang="en-US" sz="2300" b="1" i="0" kern="1200" dirty="0"/>
            <a:t>)</a:t>
          </a:r>
          <a:r>
            <a:rPr lang="en-US" sz="2300" b="0" i="0" kern="1200" dirty="0"/>
            <a:t>:</a:t>
          </a:r>
          <a:endParaRPr lang="en-US" sz="2300" kern="1200" dirty="0"/>
        </a:p>
      </dsp:txBody>
      <dsp:txXfrm>
        <a:off x="289535" y="45963"/>
        <a:ext cx="3523190"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0D5A4-F897-4887-AB2F-16DA0D514822}">
      <dsp:nvSpPr>
        <dsp:cNvPr id="0" name=""/>
        <dsp:cNvSpPr/>
      </dsp:nvSpPr>
      <dsp:spPr>
        <a:xfrm>
          <a:off x="1006068" y="705574"/>
          <a:ext cx="963026" cy="7958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BA56310-BD40-4F4A-A206-34E491BCE555}">
      <dsp:nvSpPr>
        <dsp:cNvPr id="0" name=""/>
        <dsp:cNvSpPr/>
      </dsp:nvSpPr>
      <dsp:spPr>
        <a:xfrm>
          <a:off x="286172" y="2115672"/>
          <a:ext cx="2402818" cy="202500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Decision Tree, Random Forest, Gradient Boosting, Support Vector Machine, K-Nearest Neighbors, and Artificial Neural Network models were trained and compared for the task of prediction of concrete compressive strength.</a:t>
          </a:r>
        </a:p>
      </dsp:txBody>
      <dsp:txXfrm>
        <a:off x="286172" y="2115672"/>
        <a:ext cx="2402818" cy="2025000"/>
      </dsp:txXfrm>
    </dsp:sp>
    <dsp:sp modelId="{6FE7EB43-F81E-4950-A263-690F384D0F2A}">
      <dsp:nvSpPr>
        <dsp:cNvPr id="0" name=""/>
        <dsp:cNvSpPr/>
      </dsp:nvSpPr>
      <dsp:spPr>
        <a:xfrm>
          <a:off x="3800675" y="634227"/>
          <a:ext cx="1020436" cy="927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32C1904-E684-423B-BCDF-EAD52E451940}">
      <dsp:nvSpPr>
        <dsp:cNvPr id="0" name=""/>
        <dsp:cNvSpPr/>
      </dsp:nvSpPr>
      <dsp:spPr>
        <a:xfrm>
          <a:off x="3109484" y="2187019"/>
          <a:ext cx="2402818" cy="202500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MAE, RMSE, and R² Score are used for the evaluation of this model. Lower MAE and RMSE values indicate better performance, while a higher R² score shows better performance.</a:t>
          </a:r>
        </a:p>
      </dsp:txBody>
      <dsp:txXfrm>
        <a:off x="3109484" y="2187019"/>
        <a:ext cx="2402818" cy="2025000"/>
      </dsp:txXfrm>
    </dsp:sp>
    <dsp:sp modelId="{59E9A48C-D3D4-47C5-BC69-C9E8870FB291}">
      <dsp:nvSpPr>
        <dsp:cNvPr id="0" name=""/>
        <dsp:cNvSpPr/>
      </dsp:nvSpPr>
      <dsp:spPr>
        <a:xfrm>
          <a:off x="6819934" y="655744"/>
          <a:ext cx="1020436" cy="927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B88E81-3D67-480C-839F-66BF6207C965}">
      <dsp:nvSpPr>
        <dsp:cNvPr id="0" name=""/>
        <dsp:cNvSpPr/>
      </dsp:nvSpPr>
      <dsp:spPr>
        <a:xfrm>
          <a:off x="6237377" y="2158710"/>
          <a:ext cx="2402818" cy="202500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Random Forest and Gradient Boosting had very low MAE and RMSE values while their R² scores were very high. The Random Forest had the lowest MAE-3.71, lowest RMSE-5.44, and highest R²-0.89.</a:t>
          </a:r>
        </a:p>
      </dsp:txBody>
      <dsp:txXfrm>
        <a:off x="6237377" y="2158710"/>
        <a:ext cx="2402818" cy="2025000"/>
      </dsp:txXfrm>
    </dsp:sp>
    <dsp:sp modelId="{37D80784-90DE-4013-A308-6B7D971B0940}">
      <dsp:nvSpPr>
        <dsp:cNvPr id="0" name=""/>
        <dsp:cNvSpPr/>
      </dsp:nvSpPr>
      <dsp:spPr>
        <a:xfrm>
          <a:off x="9447299" y="634227"/>
          <a:ext cx="1020436" cy="9276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51CA687-818E-4E2A-81B9-DBE1CB89AA5B}">
      <dsp:nvSpPr>
        <dsp:cNvPr id="0" name=""/>
        <dsp:cNvSpPr/>
      </dsp:nvSpPr>
      <dsp:spPr>
        <a:xfrm>
          <a:off x="8930384" y="2151197"/>
          <a:ext cx="2402818" cy="202500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KNN and SVR did very poorly; high MAE and RMSE values with low R² scores. Moderate performances from ANN and Decision Tree but were outdone by Random Forest and Gradient Boosting.</a:t>
          </a:r>
        </a:p>
      </dsp:txBody>
      <dsp:txXfrm>
        <a:off x="8930384" y="2151197"/>
        <a:ext cx="2402818" cy="20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1A947-400E-4237-9736-CB58C353D8A3}"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693EB-9DD1-4412-8153-A71ACE08895C}" type="slidenum">
              <a:rPr lang="en-US" smtClean="0"/>
              <a:t>‹#›</a:t>
            </a:fld>
            <a:endParaRPr lang="en-US"/>
          </a:p>
        </p:txBody>
      </p:sp>
    </p:spTree>
    <p:extLst>
      <p:ext uri="{BB962C8B-B14F-4D97-AF65-F5344CB8AC3E}">
        <p14:creationId xmlns:p14="http://schemas.microsoft.com/office/powerpoint/2010/main" val="163184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4693EB-9DD1-4412-8153-A71ACE08895C}" type="slidenum">
              <a:rPr lang="en-US" smtClean="0"/>
              <a:t>1</a:t>
            </a:fld>
            <a:endParaRPr lang="en-US"/>
          </a:p>
        </p:txBody>
      </p:sp>
    </p:spTree>
    <p:extLst>
      <p:ext uri="{BB962C8B-B14F-4D97-AF65-F5344CB8AC3E}">
        <p14:creationId xmlns:p14="http://schemas.microsoft.com/office/powerpoint/2010/main" val="7144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4693EB-9DD1-4412-8153-A71ACE08895C}" type="slidenum">
              <a:rPr lang="en-US" smtClean="0"/>
              <a:t>2</a:t>
            </a:fld>
            <a:endParaRPr lang="en-US"/>
          </a:p>
        </p:txBody>
      </p:sp>
    </p:spTree>
    <p:extLst>
      <p:ext uri="{BB962C8B-B14F-4D97-AF65-F5344CB8AC3E}">
        <p14:creationId xmlns:p14="http://schemas.microsoft.com/office/powerpoint/2010/main" val="234034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14071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D2FC7-E008-47DF-A637-8663E699E93F}"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271947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609223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485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34158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44910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90182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77025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20669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08628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13912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D2FC7-E008-47DF-A637-8663E699E93F}"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316035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2D2FC7-E008-47DF-A637-8663E699E93F}"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328054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62153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355323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2D2FC7-E008-47DF-A637-8663E699E93F}" type="datetimeFigureOut">
              <a:rPr lang="en-US" smtClean="0"/>
              <a:t>12/1/24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429254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D2FC7-E008-47DF-A637-8663E699E93F}"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90D1-3BB1-4487-B06E-94ED31A06CC7}" type="slidenum">
              <a:rPr lang="en-US" smtClean="0"/>
              <a:t>‹#›</a:t>
            </a:fld>
            <a:endParaRPr lang="en-US"/>
          </a:p>
        </p:txBody>
      </p:sp>
    </p:spTree>
    <p:extLst>
      <p:ext uri="{BB962C8B-B14F-4D97-AF65-F5344CB8AC3E}">
        <p14:creationId xmlns:p14="http://schemas.microsoft.com/office/powerpoint/2010/main" val="40082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2D2FC7-E008-47DF-A637-8663E699E93F}" type="datetimeFigureOut">
              <a:rPr lang="en-US" smtClean="0"/>
              <a:t>12/1/24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0D90D1-3BB1-4487-B06E-94ED31A06CC7}" type="slidenum">
              <a:rPr lang="en-US" smtClean="0"/>
              <a:t>‹#›</a:t>
            </a:fld>
            <a:endParaRPr lang="en-US"/>
          </a:p>
        </p:txBody>
      </p:sp>
    </p:spTree>
    <p:extLst>
      <p:ext uri="{BB962C8B-B14F-4D97-AF65-F5344CB8AC3E}">
        <p14:creationId xmlns:p14="http://schemas.microsoft.com/office/powerpoint/2010/main" val="394641988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74CB-8DCA-E3E1-DF19-94F6A9F190DF}"/>
              </a:ext>
            </a:extLst>
          </p:cNvPr>
          <p:cNvSpPr>
            <a:spLocks noGrp="1"/>
          </p:cNvSpPr>
          <p:nvPr>
            <p:ph type="ctrTitle"/>
          </p:nvPr>
        </p:nvSpPr>
        <p:spPr>
          <a:xfrm>
            <a:off x="643854" y="1317172"/>
            <a:ext cx="6021388" cy="3848807"/>
          </a:xfrm>
        </p:spPr>
        <p:txBody>
          <a:bodyPr anchor="ctr">
            <a:normAutofit/>
          </a:bodyPr>
          <a:lstStyle/>
          <a:p>
            <a:pPr>
              <a:lnSpc>
                <a:spcPct val="90000"/>
              </a:lnSpc>
            </a:pPr>
            <a:r>
              <a:rPr lang="en-US" sz="4000" b="1" dirty="0">
                <a:latin typeface="Times New Roman" panose="02020603050405020304" pitchFamily="18" charset="0"/>
                <a:cs typeface="Times New Roman" panose="02020603050405020304" pitchFamily="18" charset="0"/>
              </a:rPr>
              <a:t>Concrete Compressive Strength Analysis using Machine Learning Models </a:t>
            </a:r>
          </a:p>
        </p:txBody>
      </p:sp>
      <p:sp>
        <p:nvSpPr>
          <p:cNvPr id="3" name="Subtitle 2">
            <a:extLst>
              <a:ext uri="{FF2B5EF4-FFF2-40B4-BE49-F238E27FC236}">
                <a16:creationId xmlns:a16="http://schemas.microsoft.com/office/drawing/2014/main" id="{CA8B8054-CA1A-4CDC-FDD1-1858C998AFDE}"/>
              </a:ext>
            </a:extLst>
          </p:cNvPr>
          <p:cNvSpPr>
            <a:spLocks noGrp="1"/>
          </p:cNvSpPr>
          <p:nvPr>
            <p:ph type="subTitle" idx="1"/>
          </p:nvPr>
        </p:nvSpPr>
        <p:spPr>
          <a:xfrm>
            <a:off x="643854" y="5366655"/>
            <a:ext cx="11471945" cy="1219202"/>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Instructor: Dr. LU Gao 		 </a:t>
            </a:r>
          </a:p>
          <a:p>
            <a:pPr>
              <a:lnSpc>
                <a:spcPct val="90000"/>
              </a:lnSpc>
            </a:pP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Prepared BY: NUPOOR KUMBHAR (UH ID – 2351355)</a:t>
            </a:r>
          </a:p>
        </p:txBody>
      </p:sp>
      <p:pic>
        <p:nvPicPr>
          <p:cNvPr id="25" name="Picture 24">
            <a:extLst>
              <a:ext uri="{FF2B5EF4-FFF2-40B4-BE49-F238E27FC236}">
                <a16:creationId xmlns:a16="http://schemas.microsoft.com/office/drawing/2014/main" id="{83BF7B6D-F1AD-C40E-5011-0BD9B25922AA}"/>
              </a:ext>
            </a:extLst>
          </p:cNvPr>
          <p:cNvPicPr>
            <a:picLocks noChangeAspect="1"/>
          </p:cNvPicPr>
          <p:nvPr/>
        </p:nvPicPr>
        <p:blipFill>
          <a:blip r:embed="rId4"/>
          <a:stretch>
            <a:fillRect/>
          </a:stretch>
        </p:blipFill>
        <p:spPr>
          <a:xfrm>
            <a:off x="6665242" y="1800646"/>
            <a:ext cx="5450557" cy="3256707"/>
          </a:xfrm>
          <a:prstGeom prst="rect">
            <a:avLst/>
          </a:prstGeom>
          <a:effectLst/>
        </p:spPr>
      </p:pic>
    </p:spTree>
    <p:extLst>
      <p:ext uri="{BB962C8B-B14F-4D97-AF65-F5344CB8AC3E}">
        <p14:creationId xmlns:p14="http://schemas.microsoft.com/office/powerpoint/2010/main" val="4223175412"/>
      </p:ext>
    </p:extLst>
  </p:cSld>
  <p:clrMapOvr>
    <a:masterClrMapping/>
  </p:clrMapOvr>
  <mc:AlternateContent xmlns:mc="http://schemas.openxmlformats.org/markup-compatibility/2006" xmlns:p14="http://schemas.microsoft.com/office/powerpoint/2010/main">
    <mc:Choice Requires="p14">
      <p:transition spd="slow" p14:dur="2000" advTm="6499"/>
    </mc:Choice>
    <mc:Fallback xmlns="">
      <p:transition spd="slow" advTm="64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36D2AA6-1D78-7AB9-BAF7-1C842BBAF4F0}"/>
              </a:ext>
            </a:extLst>
          </p:cNvPr>
          <p:cNvSpPr>
            <a:spLocks noGrp="1"/>
          </p:cNvSpPr>
          <p:nvPr>
            <p:ph type="title"/>
          </p:nvPr>
        </p:nvSpPr>
        <p:spPr>
          <a:xfrm>
            <a:off x="648930" y="629267"/>
            <a:ext cx="9252154" cy="1016654"/>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HYPERPARAMETER TUNING </a:t>
            </a:r>
          </a:p>
        </p:txBody>
      </p:sp>
      <p:sp useBgFill="1">
        <p:nvSpPr>
          <p:cNvPr id="21" name="Freeform: Shape 20">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865F1E3B-28F6-54F8-B2AA-5C010F72B2C2}"/>
              </a:ext>
            </a:extLst>
          </p:cNvPr>
          <p:cNvSpPr>
            <a:spLocks noGrp="1"/>
          </p:cNvSpPr>
          <p:nvPr>
            <p:ph idx="1"/>
          </p:nvPr>
        </p:nvSpPr>
        <p:spPr>
          <a:xfrm>
            <a:off x="648931" y="2548281"/>
            <a:ext cx="6873098" cy="3950490"/>
          </a:xfrm>
        </p:spPr>
        <p:txBody>
          <a:bodyPr>
            <a:normAutofit/>
          </a:bodyPr>
          <a:lstStyle/>
          <a:p>
            <a:pPr>
              <a:lnSpc>
                <a:spcPct val="90000"/>
              </a:lnSpc>
              <a:spcBef>
                <a:spcPts val="750"/>
              </a:spcBef>
              <a:spcAft>
                <a:spcPts val="75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Gradient Boosting vs. Random Forest</a:t>
            </a:r>
            <a:r>
              <a:rPr lang="en-US" b="0" i="0" dirty="0">
                <a:effectLst/>
                <a:latin typeface="Times New Roman" panose="02020603050405020304" pitchFamily="18" charset="0"/>
                <a:cs typeface="Times New Roman" panose="02020603050405020304" pitchFamily="18" charset="0"/>
              </a:rPr>
              <a:t>: Gradient Boosting performs closely to Random Forest. Hyperparameter tuning using </a:t>
            </a:r>
            <a:r>
              <a:rPr lang="en-US" b="0" i="0" dirty="0" err="1">
                <a:effectLst/>
                <a:latin typeface="Times New Roman" panose="02020603050405020304" pitchFamily="18" charset="0"/>
                <a:cs typeface="Times New Roman" panose="02020603050405020304" pitchFamily="18" charset="0"/>
              </a:rPr>
              <a:t>RandomizedSearchCV</a:t>
            </a:r>
            <a:r>
              <a:rPr lang="en-US" b="0" i="0" dirty="0">
                <a:effectLst/>
                <a:latin typeface="Times New Roman" panose="02020603050405020304" pitchFamily="18" charset="0"/>
                <a:cs typeface="Times New Roman" panose="02020603050405020304" pitchFamily="18" charset="0"/>
              </a:rPr>
              <a:t> improved its performance metrics.</a:t>
            </a:r>
          </a:p>
          <a:p>
            <a:pPr>
              <a:lnSpc>
                <a:spcPct val="90000"/>
              </a:lnSpc>
              <a:spcBef>
                <a:spcPts val="750"/>
              </a:spcBef>
              <a:spcAft>
                <a:spcPts val="75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 Metrics</a:t>
            </a:r>
            <a:r>
              <a:rPr lang="en-US" b="0" i="0" dirty="0">
                <a:effectLst/>
                <a:latin typeface="Times New Roman" panose="02020603050405020304" pitchFamily="18" charset="0"/>
                <a:cs typeface="Times New Roman" panose="02020603050405020304" pitchFamily="18" charset="0"/>
              </a:rPr>
              <a:t>: After tuning, Gradient Boosting achieved an RMSE of 4.44 and an R² of 0.92, compared to Random Forest's RMSE of 5.44 and R² of 0.89.</a:t>
            </a:r>
          </a:p>
          <a:p>
            <a:pPr>
              <a:lnSpc>
                <a:spcPct val="90000"/>
              </a:lnSpc>
              <a:spcBef>
                <a:spcPts val="750"/>
              </a:spcBef>
              <a:spcAft>
                <a:spcPts val="75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Conclusion</a:t>
            </a:r>
            <a:r>
              <a:rPr lang="en-US" b="0" i="0" dirty="0">
                <a:effectLst/>
                <a:latin typeface="Times New Roman" panose="02020603050405020304" pitchFamily="18" charset="0"/>
                <a:cs typeface="Times New Roman" panose="02020603050405020304" pitchFamily="18" charset="0"/>
              </a:rPr>
              <a:t>: Gradient Boosting shows better overall performance with lower RMSE and higher R², making it a strong alternative, especially when fine-tuning and flexibility in learning rates are prioritized.</a:t>
            </a:r>
          </a:p>
          <a:p>
            <a:pPr>
              <a:lnSpc>
                <a:spcPct val="90000"/>
              </a:lnSpc>
            </a:pPr>
            <a:endParaRPr lang="en-US" sz="1900" dirty="0"/>
          </a:p>
        </p:txBody>
      </p:sp>
      <p:pic>
        <p:nvPicPr>
          <p:cNvPr id="22" name="Graphic 21" descr="Bar Graph with Upward Trend">
            <a:extLst>
              <a:ext uri="{FF2B5EF4-FFF2-40B4-BE49-F238E27FC236}">
                <a16:creationId xmlns:a16="http://schemas.microsoft.com/office/drawing/2014/main" id="{A52C3E1A-2C48-4DBF-8D44-288377898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6223" y="2548281"/>
            <a:ext cx="3662018" cy="3662018"/>
          </a:xfrm>
          <a:prstGeom prst="rect">
            <a:avLst/>
          </a:prstGeom>
          <a:effectLst/>
        </p:spPr>
      </p:pic>
    </p:spTree>
    <p:extLst>
      <p:ext uri="{BB962C8B-B14F-4D97-AF65-F5344CB8AC3E}">
        <p14:creationId xmlns:p14="http://schemas.microsoft.com/office/powerpoint/2010/main" val="31416294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329B2F6-07E4-DDCB-213A-E311306D464F}"/>
              </a:ext>
            </a:extLst>
          </p:cNvPr>
          <p:cNvSpPr>
            <a:spLocks noGrp="1"/>
          </p:cNvSpPr>
          <p:nvPr>
            <p:ph type="title"/>
          </p:nvPr>
        </p:nvSpPr>
        <p:spPr>
          <a:xfrm>
            <a:off x="648930" y="629267"/>
            <a:ext cx="9252154" cy="1016654"/>
          </a:xfrm>
        </p:spPr>
        <p:txBody>
          <a:bodyPr>
            <a:normAutofit/>
          </a:bodyPr>
          <a:lstStyle/>
          <a:p>
            <a:r>
              <a:rPr lang="en-US" sz="4000" b="1" dirty="0">
                <a:solidFill>
                  <a:srgbClr val="EBEBEB"/>
                </a:solidFill>
                <a:latin typeface="Times New Roman" panose="02020603050405020304" pitchFamily="18" charset="0"/>
                <a:cs typeface="Times New Roman" panose="02020603050405020304" pitchFamily="18" charset="0"/>
              </a:rPr>
              <a:t>DEEP LEARNING MODELING</a:t>
            </a: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4" name="Picture 3" descr="A graph showing a graph of loss&#10;&#10;Description automatically generated with medium confidence">
            <a:extLst>
              <a:ext uri="{FF2B5EF4-FFF2-40B4-BE49-F238E27FC236}">
                <a16:creationId xmlns:a16="http://schemas.microsoft.com/office/drawing/2014/main" id="{B09F6EFB-86DD-5CD2-D638-F65861775306}"/>
              </a:ext>
            </a:extLst>
          </p:cNvPr>
          <p:cNvPicPr>
            <a:picLocks noChangeAspect="1"/>
          </p:cNvPicPr>
          <p:nvPr/>
        </p:nvPicPr>
        <p:blipFill>
          <a:blip r:embed="rId2"/>
          <a:stretch>
            <a:fillRect/>
          </a:stretch>
        </p:blipFill>
        <p:spPr>
          <a:xfrm>
            <a:off x="653484" y="2416628"/>
            <a:ext cx="5451627" cy="3790341"/>
          </a:xfrm>
          <a:prstGeom prst="rect">
            <a:avLst/>
          </a:prstGeom>
          <a:effectLst/>
        </p:spPr>
      </p:pic>
      <p:sp>
        <p:nvSpPr>
          <p:cNvPr id="3" name="Content Placeholder 2">
            <a:extLst>
              <a:ext uri="{FF2B5EF4-FFF2-40B4-BE49-F238E27FC236}">
                <a16:creationId xmlns:a16="http://schemas.microsoft.com/office/drawing/2014/main" id="{5ADF3B9B-BDE8-745C-8108-6C6E987BE891}"/>
              </a:ext>
            </a:extLst>
          </p:cNvPr>
          <p:cNvSpPr>
            <a:spLocks noGrp="1"/>
          </p:cNvSpPr>
          <p:nvPr>
            <p:ph idx="1"/>
          </p:nvPr>
        </p:nvSpPr>
        <p:spPr>
          <a:xfrm>
            <a:off x="6421088" y="2548281"/>
            <a:ext cx="5618511" cy="3658689"/>
          </a:xfrm>
        </p:spPr>
        <p:txBody>
          <a:bodyPr>
            <a:noAutofit/>
          </a:bodyPr>
          <a:lstStyle/>
          <a:p>
            <a:pPr>
              <a:lnSpc>
                <a:spcPct val="90000"/>
              </a:lnSpc>
            </a:pPr>
            <a:r>
              <a:rPr lang="en-US" b="1" i="0" dirty="0">
                <a:effectLst/>
                <a:latin typeface="Times New Roman" panose="02020603050405020304" pitchFamily="18" charset="0"/>
                <a:cs typeface="Times New Roman" panose="02020603050405020304" pitchFamily="18" charset="0"/>
              </a:rPr>
              <a:t>Deep Learning Model Implementation: </a:t>
            </a:r>
            <a:r>
              <a:rPr lang="en-US" b="0" i="0" dirty="0">
                <a:effectLst/>
                <a:latin typeface="Times New Roman" panose="02020603050405020304" pitchFamily="18" charset="0"/>
                <a:cs typeface="Times New Roman" panose="02020603050405020304" pitchFamily="18" charset="0"/>
              </a:rPr>
              <a:t>Keras via TensorFlow was used to extract relevant features from the data and find the nuanced pattern in it.</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Performance Metrics: </a:t>
            </a:r>
            <a:r>
              <a:rPr lang="en-US" b="0" i="0" dirty="0">
                <a:effectLst/>
                <a:latin typeface="Times New Roman" panose="02020603050405020304" pitchFamily="18" charset="0"/>
                <a:cs typeface="Times New Roman" panose="02020603050405020304" pitchFamily="18" charset="0"/>
              </a:rPr>
              <a:t>MAE for this deep learning model is 4.64, RMSE is 6.03, and R² is 0.86, which is competitive compared to other models such as Random Forest and Gradient Boosting.</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Conclusion</a:t>
            </a:r>
            <a:r>
              <a:rPr lang="en-US" b="0" i="0" dirty="0">
                <a:effectLst/>
                <a:latin typeface="Times New Roman" panose="02020603050405020304" pitchFamily="18" charset="0"/>
                <a:cs typeface="Times New Roman" panose="02020603050405020304" pitchFamily="18" charset="0"/>
              </a:rPr>
              <a:t>: This model is an average performer,  however, it could give better results with more features and hyperparameter tuning.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9863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txBody>
          <a:bodyPr/>
          <a:lstStyle/>
          <a:p>
            <a:endParaRPr lang="en-US"/>
          </a:p>
        </p:txBody>
      </p:sp>
      <p:sp>
        <p:nvSpPr>
          <p:cNvPr id="12"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912BD8-BED8-2834-4255-32A262E12C86}"/>
              </a:ext>
            </a:extLst>
          </p:cNvPr>
          <p:cNvSpPr>
            <a:spLocks noGrp="1"/>
          </p:cNvSpPr>
          <p:nvPr>
            <p:ph type="title"/>
          </p:nvPr>
        </p:nvSpPr>
        <p:spPr>
          <a:xfrm>
            <a:off x="646111" y="452718"/>
            <a:ext cx="9404723" cy="1180711"/>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002247-01DD-9AA4-B475-468CACFF65B8}"/>
              </a:ext>
            </a:extLst>
          </p:cNvPr>
          <p:cNvSpPr>
            <a:spLocks noGrp="1"/>
          </p:cNvSpPr>
          <p:nvPr>
            <p:ph idx="1"/>
          </p:nvPr>
        </p:nvSpPr>
        <p:spPr>
          <a:xfrm>
            <a:off x="261257" y="2286162"/>
            <a:ext cx="7315200" cy="4428333"/>
          </a:xfrm>
        </p:spPr>
        <p:txBody>
          <a:bodyPr>
            <a:normAutofit fontScale="92500" lnSpcReduction="20000"/>
          </a:bodyPr>
          <a:lstStyle/>
          <a:p>
            <a:pPr marL="0" indent="0">
              <a:lnSpc>
                <a:spcPct val="90000"/>
              </a:lnSpc>
              <a:spcBef>
                <a:spcPts val="750"/>
              </a:spcBef>
              <a:spcAft>
                <a:spcPts val="750"/>
              </a:spcAft>
              <a:buNone/>
            </a:pPr>
            <a:endParaRPr lang="en-US" sz="1700" b="1" i="0" dirty="0">
              <a:solidFill>
                <a:schemeClr val="bg1"/>
              </a:solidFill>
              <a:effectLst/>
              <a:latin typeface="Times New Roman" panose="02020603050405020304" pitchFamily="18" charset="0"/>
              <a:cs typeface="Times New Roman" panose="02020603050405020304" pitchFamily="18" charset="0"/>
            </a:endParaRPr>
          </a:p>
          <a:p>
            <a:pPr marL="0" indent="0">
              <a:lnSpc>
                <a:spcPct val="90000"/>
              </a:lnSpc>
              <a:spcBef>
                <a:spcPts val="750"/>
              </a:spcBef>
              <a:spcAft>
                <a:spcPts val="750"/>
              </a:spcAft>
              <a:buNone/>
            </a:pPr>
            <a:r>
              <a:rPr lang="en-US" sz="2200" b="1" i="0" dirty="0">
                <a:solidFill>
                  <a:schemeClr val="bg1"/>
                </a:solidFill>
                <a:effectLst/>
                <a:latin typeface="Times New Roman" panose="02020603050405020304" pitchFamily="18" charset="0"/>
                <a:cs typeface="Times New Roman" panose="02020603050405020304" pitchFamily="18" charset="0"/>
              </a:rPr>
              <a:t>Best Model</a:t>
            </a:r>
            <a:r>
              <a:rPr lang="en-US" sz="2200" b="0" i="0" dirty="0">
                <a:solidFill>
                  <a:schemeClr val="bg1"/>
                </a:solidFill>
                <a:effectLst/>
                <a:latin typeface="Times New Roman" panose="02020603050405020304" pitchFamily="18" charset="0"/>
                <a:cs typeface="Times New Roman" panose="02020603050405020304" pitchFamily="18" charset="0"/>
              </a:rPr>
              <a:t>: Random Forest had the best prediction results for concrete compressive strength, balancing bias and variance, and is less prone to overfitting.</a:t>
            </a:r>
          </a:p>
          <a:p>
            <a:pPr marL="0" indent="0">
              <a:lnSpc>
                <a:spcPct val="90000"/>
              </a:lnSpc>
              <a:spcBef>
                <a:spcPts val="750"/>
              </a:spcBef>
              <a:spcAft>
                <a:spcPts val="750"/>
              </a:spcAft>
              <a:buNone/>
            </a:pPr>
            <a:r>
              <a:rPr lang="en-US" sz="2200" b="1" i="0" dirty="0">
                <a:solidFill>
                  <a:schemeClr val="bg1"/>
                </a:solidFill>
                <a:effectLst/>
                <a:latin typeface="Times New Roman" panose="02020603050405020304" pitchFamily="18" charset="0"/>
                <a:cs typeface="Times New Roman" panose="02020603050405020304" pitchFamily="18" charset="0"/>
              </a:rPr>
              <a:t>Strong Competitor</a:t>
            </a:r>
            <a:r>
              <a:rPr lang="en-US" sz="2200" b="0" i="0" dirty="0">
                <a:solidFill>
                  <a:schemeClr val="bg1"/>
                </a:solidFill>
                <a:effectLst/>
                <a:latin typeface="Times New Roman" panose="02020603050405020304" pitchFamily="18" charset="0"/>
                <a:cs typeface="Times New Roman" panose="02020603050405020304" pitchFamily="18" charset="0"/>
              </a:rPr>
              <a:t>: Gradient Boosting is also strong, with potential for further improvement through hyperparameter tuning.</a:t>
            </a:r>
          </a:p>
          <a:p>
            <a:pPr marL="0" indent="0">
              <a:lnSpc>
                <a:spcPct val="90000"/>
              </a:lnSpc>
              <a:spcBef>
                <a:spcPts val="750"/>
              </a:spcBef>
              <a:spcAft>
                <a:spcPts val="750"/>
              </a:spcAft>
              <a:buNone/>
            </a:pPr>
            <a:r>
              <a:rPr lang="en-US" sz="2200" b="1" i="0" dirty="0">
                <a:solidFill>
                  <a:schemeClr val="bg1"/>
                </a:solidFill>
                <a:effectLst/>
                <a:latin typeface="Times New Roman" panose="02020603050405020304" pitchFamily="18" charset="0"/>
                <a:cs typeface="Times New Roman" panose="02020603050405020304" pitchFamily="18" charset="0"/>
              </a:rPr>
              <a:t>Deep Learning Models</a:t>
            </a:r>
            <a:r>
              <a:rPr lang="en-US" sz="2200" b="0" i="0" dirty="0">
                <a:solidFill>
                  <a:schemeClr val="bg1"/>
                </a:solidFill>
                <a:effectLst/>
                <a:latin typeface="Times New Roman" panose="02020603050405020304" pitchFamily="18" charset="0"/>
                <a:cs typeface="Times New Roman" panose="02020603050405020304" pitchFamily="18" charset="0"/>
              </a:rPr>
              <a:t>: Promising but require larger datasets and more tuning to realize their full potential.</a:t>
            </a:r>
          </a:p>
          <a:p>
            <a:pPr marL="0" indent="0">
              <a:lnSpc>
                <a:spcPct val="90000"/>
              </a:lnSpc>
              <a:spcBef>
                <a:spcPts val="750"/>
              </a:spcBef>
              <a:spcAft>
                <a:spcPts val="750"/>
              </a:spcAft>
              <a:buNone/>
            </a:pPr>
            <a:r>
              <a:rPr lang="en-US" sz="2200" b="1" i="0" dirty="0">
                <a:solidFill>
                  <a:schemeClr val="bg1"/>
                </a:solidFill>
                <a:effectLst/>
                <a:latin typeface="Times New Roman" panose="02020603050405020304" pitchFamily="18" charset="0"/>
                <a:cs typeface="Times New Roman" panose="02020603050405020304" pitchFamily="18" charset="0"/>
              </a:rPr>
              <a:t>Poor Performers</a:t>
            </a:r>
            <a:r>
              <a:rPr lang="en-US" sz="2200" b="0" i="0" dirty="0">
                <a:solidFill>
                  <a:schemeClr val="bg1"/>
                </a:solidFill>
                <a:effectLst/>
                <a:latin typeface="Times New Roman" panose="02020603050405020304" pitchFamily="18" charset="0"/>
                <a:cs typeface="Times New Roman" panose="02020603050405020304" pitchFamily="18" charset="0"/>
              </a:rPr>
              <a:t>: SVR and KNN performed poorly and are not recommended without substantial tuning.</a:t>
            </a:r>
          </a:p>
          <a:p>
            <a:pPr marL="0" indent="0">
              <a:lnSpc>
                <a:spcPct val="90000"/>
              </a:lnSpc>
              <a:spcBef>
                <a:spcPts val="750"/>
              </a:spcBef>
              <a:spcAft>
                <a:spcPts val="750"/>
              </a:spcAft>
              <a:buNone/>
            </a:pPr>
            <a:r>
              <a:rPr lang="en-US" sz="2200" b="1" i="0" dirty="0">
                <a:solidFill>
                  <a:schemeClr val="bg1"/>
                </a:solidFill>
                <a:effectLst/>
                <a:latin typeface="Times New Roman" panose="02020603050405020304" pitchFamily="18" charset="0"/>
                <a:cs typeface="Times New Roman" panose="02020603050405020304" pitchFamily="18" charset="0"/>
              </a:rPr>
              <a:t>Feature Importance</a:t>
            </a:r>
            <a:r>
              <a:rPr lang="en-US" sz="2200" b="0" i="0" dirty="0">
                <a:solidFill>
                  <a:schemeClr val="bg1"/>
                </a:solidFill>
                <a:effectLst/>
                <a:latin typeface="Times New Roman" panose="02020603050405020304" pitchFamily="18" charset="0"/>
                <a:cs typeface="Times New Roman" panose="02020603050405020304" pitchFamily="18" charset="0"/>
              </a:rPr>
              <a:t>: Age and Cement were the most significant predictors (~0.35 each), followed by Water (~0.15). Other features like Fly Ash, Coarse Aggregate, and Fine Aggregate had minimal impact. This supports the choice of Random Forest as the best model.</a:t>
            </a:r>
          </a:p>
          <a:p>
            <a:pPr>
              <a:lnSpc>
                <a:spcPct val="90000"/>
              </a:lnSpc>
            </a:pPr>
            <a:endParaRPr lang="en-US" sz="1400" dirty="0">
              <a:solidFill>
                <a:schemeClr val="bg1"/>
              </a:solidFill>
            </a:endParaRPr>
          </a:p>
        </p:txBody>
      </p:sp>
      <p:pic>
        <p:nvPicPr>
          <p:cNvPr id="5" name="Picture 4" descr="A graph of different colored bars&#10;&#10;Description automatically generated with medium confidence">
            <a:extLst>
              <a:ext uri="{FF2B5EF4-FFF2-40B4-BE49-F238E27FC236}">
                <a16:creationId xmlns:a16="http://schemas.microsoft.com/office/drawing/2014/main" id="{49E13321-522D-4C66-D511-861DDD196DB1}"/>
              </a:ext>
            </a:extLst>
          </p:cNvPr>
          <p:cNvPicPr>
            <a:picLocks noChangeAspect="1"/>
          </p:cNvPicPr>
          <p:nvPr/>
        </p:nvPicPr>
        <p:blipFill>
          <a:blip r:embed="rId3"/>
          <a:stretch>
            <a:fillRect/>
          </a:stretch>
        </p:blipFill>
        <p:spPr>
          <a:xfrm>
            <a:off x="7402286" y="2286162"/>
            <a:ext cx="4789713" cy="2156637"/>
          </a:xfrm>
          <a:prstGeom prst="rect">
            <a:avLst/>
          </a:prstGeom>
          <a:effectLst/>
        </p:spPr>
      </p:pic>
      <p:pic>
        <p:nvPicPr>
          <p:cNvPr id="4" name="Picture 3" descr="A table with numbers and text&#10;&#10;Description automatically generated">
            <a:extLst>
              <a:ext uri="{FF2B5EF4-FFF2-40B4-BE49-F238E27FC236}">
                <a16:creationId xmlns:a16="http://schemas.microsoft.com/office/drawing/2014/main" id="{A100AD64-3196-0AEE-7FD3-CF633F1EFB2D}"/>
              </a:ext>
            </a:extLst>
          </p:cNvPr>
          <p:cNvPicPr>
            <a:picLocks noChangeAspect="1"/>
          </p:cNvPicPr>
          <p:nvPr/>
        </p:nvPicPr>
        <p:blipFill>
          <a:blip r:embed="rId4"/>
          <a:stretch>
            <a:fillRect/>
          </a:stretch>
        </p:blipFill>
        <p:spPr>
          <a:xfrm>
            <a:off x="7402286" y="4256314"/>
            <a:ext cx="4789714" cy="2458181"/>
          </a:xfrm>
          <a:prstGeom prst="rect">
            <a:avLst/>
          </a:prstGeom>
          <a:effectLst/>
        </p:spPr>
      </p:pic>
    </p:spTree>
    <p:extLst>
      <p:ext uri="{BB962C8B-B14F-4D97-AF65-F5344CB8AC3E}">
        <p14:creationId xmlns:p14="http://schemas.microsoft.com/office/powerpoint/2010/main" val="424218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3D2E795C-3E96-22A5-7F0D-D93238AABF42}"/>
              </a:ext>
            </a:extLst>
          </p:cNvPr>
          <p:cNvSpPr>
            <a:spLocks noGrp="1"/>
          </p:cNvSpPr>
          <p:nvPr>
            <p:ph type="title"/>
          </p:nvPr>
        </p:nvSpPr>
        <p:spPr>
          <a:xfrm>
            <a:off x="1103312" y="452718"/>
            <a:ext cx="8947522" cy="1400530"/>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A69564B-1CCE-C30A-EC9F-6198BC3B399F}"/>
              </a:ext>
            </a:extLst>
          </p:cNvPr>
          <p:cNvSpPr>
            <a:spLocks noGrp="1"/>
          </p:cNvSpPr>
          <p:nvPr>
            <p:ph idx="1"/>
          </p:nvPr>
        </p:nvSpPr>
        <p:spPr>
          <a:xfrm>
            <a:off x="818002" y="2305966"/>
            <a:ext cx="10220899" cy="3091804"/>
          </a:xfrm>
        </p:spPr>
        <p:txBody>
          <a:bodyPr anchor="t">
            <a:noAutofit/>
          </a:bodyPr>
          <a:lstStyle/>
          <a:p>
            <a:r>
              <a:rPr lang="en-US" sz="1300" dirty="0">
                <a:latin typeface="Times New Roman" panose="02020603050405020304" pitchFamily="18" charset="0"/>
                <a:cs typeface="Times New Roman" panose="02020603050405020304" pitchFamily="18" charset="0"/>
              </a:rPr>
              <a:t>This project demonstrates the potential of using Artificial Neural Networks (ANN) and ensemble methods for predicting concrete compressive strength with high accuracy. </a:t>
            </a:r>
          </a:p>
          <a:p>
            <a:pPr>
              <a:buClr>
                <a:schemeClr val="accent4">
                  <a:lumMod val="50000"/>
                </a:schemeClr>
              </a:buClr>
              <a:buFont typeface="Wingdings" pitchFamily="2" charset="2"/>
              <a:buChar char="Ø"/>
            </a:pPr>
            <a:r>
              <a:rPr lang="en-US" sz="1300" b="1" dirty="0">
                <a:latin typeface="Times New Roman" panose="02020603050405020304" pitchFamily="18" charset="0"/>
                <a:cs typeface="Times New Roman" panose="02020603050405020304" pitchFamily="18" charset="0"/>
              </a:rPr>
              <a:t>Enhancing Model Performance</a:t>
            </a:r>
            <a:r>
              <a:rPr lang="en-US" sz="1300" dirty="0">
                <a:latin typeface="Times New Roman" panose="02020603050405020304" pitchFamily="18" charset="0"/>
                <a:cs typeface="Times New Roman" panose="02020603050405020304" pitchFamily="18" charset="0"/>
              </a:rPr>
              <a:t>:</a:t>
            </a:r>
          </a:p>
          <a:p>
            <a:pPr lvl="1">
              <a:buClr>
                <a:schemeClr val="accent4">
                  <a:lumMod val="75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includes hyperparameter tuning to further optimize Random Forest's performance.</a:t>
            </a:r>
          </a:p>
          <a:p>
            <a:pPr lvl="1">
              <a:buClr>
                <a:schemeClr val="accent4">
                  <a:lumMod val="75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Exploring hybrid approaches, combining Random Forest with advanced techniques like neural networks, can achieve even greater accuracy.</a:t>
            </a:r>
          </a:p>
          <a:p>
            <a:pPr>
              <a:buClr>
                <a:schemeClr val="accent4">
                  <a:lumMod val="50000"/>
                </a:schemeClr>
              </a:buClr>
              <a:buFont typeface="Wingdings" pitchFamily="2" charset="2"/>
              <a:buChar char="Ø"/>
            </a:pPr>
            <a:r>
              <a:rPr lang="en-US" sz="1300" b="1" dirty="0">
                <a:latin typeface="Times New Roman" panose="02020603050405020304" pitchFamily="18" charset="0"/>
                <a:cs typeface="Times New Roman" panose="02020603050405020304" pitchFamily="18" charset="0"/>
              </a:rPr>
              <a:t>Expanding the Dataset</a:t>
            </a:r>
            <a:r>
              <a:rPr lang="en-US" sz="1300" dirty="0">
                <a:latin typeface="Times New Roman" panose="02020603050405020304" pitchFamily="18" charset="0"/>
                <a:cs typeface="Times New Roman" panose="02020603050405020304" pitchFamily="18" charset="0"/>
              </a:rPr>
              <a:t>:</a:t>
            </a:r>
          </a:p>
          <a:p>
            <a:pPr lvl="1">
              <a:buClr>
                <a:schemeClr val="accent4">
                  <a:lumMod val="50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Incorporating diverse concrete compositions and environmental factors, such as curing time, temperature, and humidity, can significantly enhance the model's generalization ability.</a:t>
            </a:r>
          </a:p>
          <a:p>
            <a:pPr>
              <a:buClr>
                <a:schemeClr val="accent4">
                  <a:lumMod val="50000"/>
                </a:schemeClr>
              </a:buClr>
              <a:buFont typeface="Wingdings" pitchFamily="2" charset="2"/>
              <a:buChar char="Ø"/>
            </a:pPr>
            <a:r>
              <a:rPr lang="en-US" sz="1300" b="1" dirty="0">
                <a:latin typeface="Times New Roman" panose="02020603050405020304" pitchFamily="18" charset="0"/>
                <a:cs typeface="Times New Roman" panose="02020603050405020304" pitchFamily="18" charset="0"/>
              </a:rPr>
              <a:t>Practical Applications</a:t>
            </a:r>
            <a:r>
              <a:rPr lang="en-US" sz="1300" dirty="0">
                <a:latin typeface="Times New Roman" panose="02020603050405020304" pitchFamily="18" charset="0"/>
                <a:cs typeface="Times New Roman" panose="02020603050405020304" pitchFamily="18" charset="0"/>
              </a:rPr>
              <a:t>:</a:t>
            </a:r>
          </a:p>
          <a:p>
            <a:pPr lvl="1">
              <a:buClr>
                <a:schemeClr val="accent4">
                  <a:lumMod val="50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Integrating predictive models into real-world construction workflows can revolutionize material design, making it more efficient and cost-effective.</a:t>
            </a:r>
          </a:p>
          <a:p>
            <a:pPr lvl="1">
              <a:buClr>
                <a:schemeClr val="accent4">
                  <a:lumMod val="50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These models can also enable automated quality control and predictive maintenance, supporting sustainability in the construction industry.</a:t>
            </a:r>
          </a:p>
          <a:p>
            <a:pPr>
              <a:buClr>
                <a:schemeClr val="accent4">
                  <a:lumMod val="50000"/>
                </a:schemeClr>
              </a:buClr>
              <a:buFont typeface="Wingdings" pitchFamily="2" charset="2"/>
              <a:buChar char="Ø"/>
            </a:pPr>
            <a:r>
              <a:rPr lang="en-US" sz="1300" b="1" dirty="0">
                <a:latin typeface="Times New Roman" panose="02020603050405020304" pitchFamily="18" charset="0"/>
                <a:cs typeface="Times New Roman" panose="02020603050405020304" pitchFamily="18" charset="0"/>
              </a:rPr>
              <a:t>Long-term Vision</a:t>
            </a:r>
            <a:r>
              <a:rPr lang="en-US" sz="1300" dirty="0">
                <a:latin typeface="Times New Roman" panose="02020603050405020304" pitchFamily="18" charset="0"/>
                <a:cs typeface="Times New Roman" panose="02020603050405020304" pitchFamily="18" charset="0"/>
              </a:rPr>
              <a:t>:</a:t>
            </a:r>
          </a:p>
          <a:p>
            <a:pPr lvl="1">
              <a:buClr>
                <a:schemeClr val="accent4">
                  <a:lumMod val="50000"/>
                </a:schemeClr>
              </a:buClr>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This work contributes to smarter and more sustainable construction processes, reducing waste and improving overall project outcomes.</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9946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2B7478D-1080-E9F6-EA5F-5FD63673570C}"/>
              </a:ext>
            </a:extLst>
          </p:cNvPr>
          <p:cNvSpPr>
            <a:spLocks noGrp="1"/>
          </p:cNvSpPr>
          <p:nvPr>
            <p:ph type="title"/>
          </p:nvPr>
        </p:nvSpPr>
        <p:spPr>
          <a:xfrm>
            <a:off x="612841" y="1003663"/>
            <a:ext cx="4031796" cy="4470821"/>
          </a:xfrm>
        </p:spPr>
        <p:txBody>
          <a:bodyPr anchor="ctr">
            <a:normAutofit/>
          </a:bodyPr>
          <a:lstStyle/>
          <a:p>
            <a:r>
              <a:rPr lang="en-US" sz="4000" b="1"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A4800E3-7803-08FC-6013-CB0FD7AA18F3}"/>
              </a:ext>
            </a:extLst>
          </p:cNvPr>
          <p:cNvSpPr>
            <a:spLocks noGrp="1"/>
          </p:cNvSpPr>
          <p:nvPr>
            <p:ph idx="1"/>
          </p:nvPr>
        </p:nvSpPr>
        <p:spPr>
          <a:xfrm>
            <a:off x="5204109" y="1143000"/>
            <a:ext cx="5919503" cy="5519057"/>
          </a:xfrm>
        </p:spPr>
        <p:txBody>
          <a:bodyPr>
            <a:normAutofit lnSpcReduction="10000"/>
          </a:bodyPr>
          <a:lstStyle/>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[1] Yeh, I. (1998). Modeling of strength of high-performance concrete using artificial neural networks.</a:t>
            </a:r>
            <a:r>
              <a:rPr lang="en-US" sz="1200" i="1" dirty="0">
                <a:effectLst/>
                <a:latin typeface="Times New Roman" panose="02020603050405020304" pitchFamily="18" charset="0"/>
                <a:ea typeface="Times New Roman" panose="02020603050405020304" pitchFamily="18" charset="0"/>
              </a:rPr>
              <a:t> Cement and Concrete Research, 28, 1797-1808.</a:t>
            </a:r>
            <a:endParaRPr lang="en-US" sz="1200" dirty="0">
              <a:effectLst/>
              <a:latin typeface="Times New Roman" panose="02020603050405020304" pitchFamily="18" charset="0"/>
              <a:ea typeface="Times New Roman" panose="02020603050405020304" pitchFamily="18" charset="0"/>
            </a:endParaRP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[2] </a:t>
            </a:r>
            <a:r>
              <a:rPr lang="en-US" sz="1200" dirty="0" err="1">
                <a:effectLst/>
                <a:latin typeface="Times New Roman" panose="02020603050405020304" pitchFamily="18" charset="0"/>
                <a:ea typeface="Times New Roman" panose="02020603050405020304" pitchFamily="18" charset="0"/>
              </a:rPr>
              <a:t>Popovics</a:t>
            </a:r>
            <a:r>
              <a:rPr lang="en-US" sz="1200" dirty="0">
                <a:effectLst/>
                <a:latin typeface="Times New Roman" panose="02020603050405020304" pitchFamily="18" charset="0"/>
                <a:ea typeface="Times New Roman" panose="02020603050405020304" pitchFamily="18" charset="0"/>
              </a:rPr>
              <a:t>, S. (1990). ANALYSIS OF THE CONCRETE STRENGTH VERSUS WATER CEMENT RATIO RELATIONSHIP</a:t>
            </a:r>
            <a:r>
              <a:rPr lang="en-US" sz="1200" i="1" dirty="0">
                <a:effectLst/>
                <a:latin typeface="Times New Roman" panose="02020603050405020304" pitchFamily="18" charset="0"/>
                <a:ea typeface="Times New Roman" panose="02020603050405020304" pitchFamily="18" charset="0"/>
              </a:rPr>
              <a:t>. Aci Materials Journal, 87, 517-529.</a:t>
            </a:r>
            <a:endParaRPr lang="en-US" sz="1200" dirty="0">
              <a:effectLst/>
              <a:latin typeface="Times New Roman" panose="02020603050405020304" pitchFamily="18" charset="0"/>
              <a:ea typeface="Times New Roman" panose="02020603050405020304" pitchFamily="18" charset="0"/>
            </a:endParaRP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[3] Al Yamani, W.H., </a:t>
            </a:r>
            <a:r>
              <a:rPr lang="en-US" sz="1200" dirty="0" err="1">
                <a:effectLst/>
                <a:latin typeface="Times New Roman" panose="02020603050405020304" pitchFamily="18" charset="0"/>
                <a:ea typeface="Times New Roman" panose="02020603050405020304" pitchFamily="18" charset="0"/>
              </a:rPr>
              <a:t>Ghunimat</a:t>
            </a:r>
            <a:r>
              <a:rPr lang="en-US" sz="1200" dirty="0">
                <a:effectLst/>
                <a:latin typeface="Times New Roman" panose="02020603050405020304" pitchFamily="18" charset="0"/>
                <a:ea typeface="Times New Roman" panose="02020603050405020304" pitchFamily="18" charset="0"/>
              </a:rPr>
              <a:t>, D.M., &amp; </a:t>
            </a:r>
            <a:r>
              <a:rPr lang="en-US" sz="1200" dirty="0" err="1">
                <a:effectLst/>
                <a:latin typeface="Times New Roman" panose="02020603050405020304" pitchFamily="18" charset="0"/>
                <a:ea typeface="Times New Roman" panose="02020603050405020304" pitchFamily="18" charset="0"/>
              </a:rPr>
              <a:t>Bisharah</a:t>
            </a:r>
            <a:r>
              <a:rPr lang="en-US" sz="1200" dirty="0">
                <a:effectLst/>
                <a:latin typeface="Times New Roman" panose="02020603050405020304" pitchFamily="18" charset="0"/>
                <a:ea typeface="Times New Roman" panose="02020603050405020304" pitchFamily="18" charset="0"/>
              </a:rPr>
              <a:t>, M.M. (2023). Modeling and predicting the sensitivity of high-performance concrete compressive strength using machine learning methods.</a:t>
            </a:r>
            <a:r>
              <a:rPr lang="en-US" sz="1200" i="1" dirty="0">
                <a:effectLst/>
                <a:latin typeface="Times New Roman" panose="02020603050405020304" pitchFamily="18" charset="0"/>
                <a:ea typeface="Times New Roman" panose="02020603050405020304" pitchFamily="18" charset="0"/>
              </a:rPr>
              <a:t> Asian Journal of Civil Engineering, 24, 1943-1955.</a:t>
            </a:r>
            <a:endParaRPr lang="en-US" sz="1200" dirty="0">
              <a:effectLst/>
              <a:latin typeface="Times New Roman" panose="02020603050405020304" pitchFamily="18" charset="0"/>
              <a:ea typeface="Times New Roman" panose="02020603050405020304" pitchFamily="18" charset="0"/>
            </a:endParaRP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[4] Yeh, I. (1998). Concrete Compressive Strength [Dataset]. UCI Machine Learning Repository. </a:t>
            </a:r>
            <a:r>
              <a:rPr lang="en-US" sz="1200" i="1" dirty="0">
                <a:effectLst/>
                <a:latin typeface="Times New Roman" panose="02020603050405020304" pitchFamily="18" charset="0"/>
                <a:ea typeface="Times New Roman" panose="02020603050405020304" pitchFamily="18" charset="0"/>
              </a:rPr>
              <a:t>https://doi.org/10.24432/C5PK67.</a:t>
            </a:r>
            <a:endParaRPr lang="en-US" sz="1200" dirty="0">
              <a:effectLst/>
              <a:latin typeface="Times New Roman" panose="02020603050405020304" pitchFamily="18" charset="0"/>
              <a:ea typeface="Times New Roman" panose="02020603050405020304" pitchFamily="18" charset="0"/>
            </a:endParaRP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[5] Torre, A., García, F., </a:t>
            </a:r>
            <a:r>
              <a:rPr lang="en-US" sz="1200" dirty="0" err="1">
                <a:effectLst/>
                <a:latin typeface="Times New Roman" panose="02020603050405020304" pitchFamily="18" charset="0"/>
                <a:ea typeface="Times New Roman" panose="02020603050405020304" pitchFamily="18" charset="0"/>
              </a:rPr>
              <a:t>Moromi</a:t>
            </a:r>
            <a:r>
              <a:rPr lang="en-US" sz="1200" dirty="0">
                <a:effectLst/>
                <a:latin typeface="Times New Roman" panose="02020603050405020304" pitchFamily="18" charset="0"/>
                <a:ea typeface="Times New Roman" panose="02020603050405020304" pitchFamily="18" charset="0"/>
              </a:rPr>
              <a:t>, I., Espinoza, P., &amp; </a:t>
            </a:r>
            <a:r>
              <a:rPr lang="en-US" sz="1200" dirty="0" err="1">
                <a:effectLst/>
                <a:latin typeface="Times New Roman" panose="02020603050405020304" pitchFamily="18" charset="0"/>
                <a:ea typeface="Times New Roman" panose="02020603050405020304" pitchFamily="18" charset="0"/>
              </a:rPr>
              <a:t>Acuña</a:t>
            </a:r>
            <a:r>
              <a:rPr lang="en-US" sz="1200" dirty="0">
                <a:effectLst/>
                <a:latin typeface="Times New Roman" panose="02020603050405020304" pitchFamily="18" charset="0"/>
                <a:ea typeface="Times New Roman" panose="02020603050405020304" pitchFamily="18" charset="0"/>
              </a:rPr>
              <a:t>, L. (2015). Prediction of compression strength of high performance concrete using artificial neural networks. </a:t>
            </a:r>
            <a:r>
              <a:rPr lang="en-US" sz="1200" i="1" dirty="0">
                <a:effectLst/>
                <a:latin typeface="Times New Roman" panose="02020603050405020304" pitchFamily="18" charset="0"/>
                <a:ea typeface="Times New Roman" panose="02020603050405020304" pitchFamily="18" charset="0"/>
              </a:rPr>
              <a:t>Journal of Physics: Conference Series, 582</a:t>
            </a:r>
            <a:r>
              <a:rPr lang="en-US" sz="1200" dirty="0">
                <a:effectLst/>
                <a:latin typeface="Times New Roman" panose="02020603050405020304" pitchFamily="18" charset="0"/>
                <a:ea typeface="Times New Roman" panose="02020603050405020304" pitchFamily="18" charset="0"/>
              </a:rPr>
              <a:t>.</a:t>
            </a: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[6] Yeh, I. (2007). Modeling slump flow of concrete using second-order regressions and artificial neural networks. </a:t>
            </a:r>
            <a:r>
              <a:rPr lang="en-US" sz="1200" i="1" dirty="0">
                <a:effectLst/>
                <a:latin typeface="Times New Roman" panose="02020603050405020304" pitchFamily="18" charset="0"/>
                <a:ea typeface="Times New Roman" panose="02020603050405020304" pitchFamily="18" charset="0"/>
              </a:rPr>
              <a:t>Cement &amp; Concrete Composites, 29</a:t>
            </a:r>
            <a:r>
              <a:rPr lang="en-US" sz="1200" dirty="0">
                <a:effectLst/>
                <a:latin typeface="Times New Roman" panose="02020603050405020304" pitchFamily="18" charset="0"/>
                <a:ea typeface="Times New Roman" panose="02020603050405020304" pitchFamily="18" charset="0"/>
              </a:rPr>
              <a:t>, 474-480.</a:t>
            </a: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[7] Hameed, M.M., &amp; Alomar, M.K. (2019). Prediction of Compressive Strength of High-Performance Concrete: Hybrid Artificial Intelligence Technique. </a:t>
            </a:r>
            <a:r>
              <a:rPr lang="en-US" sz="1200" i="1" dirty="0">
                <a:effectLst/>
                <a:latin typeface="Times New Roman" panose="02020603050405020304" pitchFamily="18" charset="0"/>
                <a:ea typeface="Times New Roman" panose="02020603050405020304" pitchFamily="18" charset="0"/>
              </a:rPr>
              <a:t>International Conference on Applied Computing to Support Industry: Innovation and Technology</a:t>
            </a:r>
            <a:r>
              <a:rPr lang="en-US" sz="1200" dirty="0">
                <a:effectLst/>
                <a:latin typeface="Times New Roman" panose="02020603050405020304" pitchFamily="18" charset="0"/>
                <a:ea typeface="Times New Roman" panose="02020603050405020304" pitchFamily="18" charset="0"/>
              </a:rPr>
              <a:t>.</a:t>
            </a: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[8] Islam, N., </a:t>
            </a:r>
            <a:r>
              <a:rPr lang="en-US" sz="1200" dirty="0" err="1">
                <a:effectLst/>
                <a:latin typeface="Times New Roman" panose="02020603050405020304" pitchFamily="18" charset="0"/>
                <a:ea typeface="Times New Roman" panose="02020603050405020304" pitchFamily="18" charset="0"/>
              </a:rPr>
              <a:t>Kashem</a:t>
            </a:r>
            <a:r>
              <a:rPr lang="en-US" sz="1200" dirty="0">
                <a:effectLst/>
                <a:latin typeface="Times New Roman" panose="02020603050405020304" pitchFamily="18" charset="0"/>
                <a:ea typeface="Times New Roman" panose="02020603050405020304" pitchFamily="18" charset="0"/>
              </a:rPr>
              <a:t>, A., Das, P., Ali, M.N., &amp; Paul, S. (2023). Prediction of high-performance concrete compressive strength using deep learning techniques. </a:t>
            </a:r>
            <a:r>
              <a:rPr lang="en-US" sz="1200" i="1" dirty="0">
                <a:effectLst/>
                <a:latin typeface="Times New Roman" panose="02020603050405020304" pitchFamily="18" charset="0"/>
                <a:ea typeface="Times New Roman" panose="02020603050405020304" pitchFamily="18" charset="0"/>
              </a:rPr>
              <a:t>Asian Journal of Civil Engineering</a:t>
            </a:r>
            <a:r>
              <a:rPr lang="en-US" sz="1200" dirty="0">
                <a:effectLst/>
                <a:latin typeface="Times New Roman" panose="02020603050405020304" pitchFamily="18" charset="0"/>
                <a:ea typeface="Times New Roman" panose="02020603050405020304" pitchFamily="18" charset="0"/>
              </a:rPr>
              <a:t>, 1-15.</a:t>
            </a: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[9] Zhang, P., Zhang, D., Zhao, X., Zhao, X., Iqbal, M., </a:t>
            </a:r>
            <a:r>
              <a:rPr lang="en-US" sz="1200" dirty="0" err="1">
                <a:effectLst/>
                <a:latin typeface="Times New Roman" panose="02020603050405020304" pitchFamily="18" charset="0"/>
                <a:ea typeface="Times New Roman" panose="02020603050405020304" pitchFamily="18" charset="0"/>
              </a:rPr>
              <a:t>Tuerxunmaimaiti</a:t>
            </a:r>
            <a:r>
              <a:rPr lang="en-US" sz="1200" dirty="0">
                <a:effectLst/>
                <a:latin typeface="Times New Roman" panose="02020603050405020304" pitchFamily="18" charset="0"/>
                <a:ea typeface="Times New Roman" panose="02020603050405020304" pitchFamily="18" charset="0"/>
              </a:rPr>
              <a:t>, Y., &amp; Zhao, Q. (2024). Natural language processing‐based deep transfer learning model across diverse tabular datasets for bond strength prediction of composite bars in concrete. </a:t>
            </a:r>
            <a:r>
              <a:rPr lang="en-US" sz="1200" i="1" dirty="0">
                <a:effectLst/>
                <a:latin typeface="Times New Roman" panose="02020603050405020304" pitchFamily="18" charset="0"/>
                <a:ea typeface="Times New Roman" panose="02020603050405020304" pitchFamily="18" charset="0"/>
              </a:rPr>
              <a:t>Computer-Aided Civil and Infrastructure Engineering</a:t>
            </a:r>
            <a:r>
              <a:rPr lang="en-US" sz="1200" dirty="0">
                <a:effectLst/>
                <a:latin typeface="Times New Roman" panose="02020603050405020304" pitchFamily="18" charset="0"/>
                <a:ea typeface="Times New Roman" panose="02020603050405020304" pitchFamily="18" charset="0"/>
              </a:rPr>
              <a:t>.</a:t>
            </a:r>
          </a:p>
          <a:p>
            <a:pPr marL="0" marR="0" indent="0">
              <a:lnSpc>
                <a:spcPct val="90000"/>
              </a:lnSpc>
              <a:buNone/>
            </a:pPr>
            <a:r>
              <a:rPr lang="en-US" sz="1200" dirty="0">
                <a:effectLst/>
                <a:latin typeface="Times New Roman" panose="02020603050405020304" pitchFamily="18" charset="0"/>
                <a:ea typeface="Times New Roman" panose="02020603050405020304" pitchFamily="18" charset="0"/>
              </a:rPr>
              <a:t>[10] Xie, C., Wang, J., Wu, Z., </a:t>
            </a:r>
            <a:r>
              <a:rPr lang="en-US" sz="1200" dirty="0" err="1">
                <a:effectLst/>
                <a:latin typeface="Times New Roman" panose="02020603050405020304" pitchFamily="18" charset="0"/>
                <a:ea typeface="Times New Roman" panose="02020603050405020304" pitchFamily="18" charset="0"/>
              </a:rPr>
              <a:t>Nie</a:t>
            </a:r>
            <a:r>
              <a:rPr lang="en-US" sz="1200" dirty="0">
                <a:effectLst/>
                <a:latin typeface="Times New Roman" panose="02020603050405020304" pitchFamily="18" charset="0"/>
                <a:ea typeface="Times New Roman" panose="02020603050405020304" pitchFamily="18" charset="0"/>
              </a:rPr>
              <a:t>, S., Hu, Y., &amp; Huang, S. (2023). Application of deep learning in civil engineering: boosting algorithms for predicting strength of concrete. </a:t>
            </a:r>
            <a:r>
              <a:rPr lang="en-US" sz="1200" i="1" dirty="0">
                <a:effectLst/>
                <a:latin typeface="Times New Roman" panose="02020603050405020304" pitchFamily="18" charset="0"/>
                <a:ea typeface="Times New Roman" panose="02020603050405020304" pitchFamily="18" charset="0"/>
              </a:rPr>
              <a:t>J. </a:t>
            </a:r>
            <a:r>
              <a:rPr lang="en-US" sz="1200" i="1" dirty="0" err="1">
                <a:effectLst/>
                <a:latin typeface="Times New Roman" panose="02020603050405020304" pitchFamily="18" charset="0"/>
                <a:ea typeface="Times New Roman" panose="02020603050405020304" pitchFamily="18" charset="0"/>
              </a:rPr>
              <a:t>Intell</a:t>
            </a:r>
            <a:r>
              <a:rPr lang="en-US" sz="1200" i="1" dirty="0">
                <a:effectLst/>
                <a:latin typeface="Times New Roman" panose="02020603050405020304" pitchFamily="18" charset="0"/>
                <a:ea typeface="Times New Roman" panose="02020603050405020304" pitchFamily="18" charset="0"/>
              </a:rPr>
              <a:t>. Fuzzy Syst., 45</a:t>
            </a:r>
            <a:r>
              <a:rPr lang="en-US" sz="1200" dirty="0">
                <a:effectLst/>
                <a:latin typeface="Times New Roman" panose="02020603050405020304" pitchFamily="18" charset="0"/>
                <a:ea typeface="Times New Roman" panose="02020603050405020304" pitchFamily="18" charset="0"/>
              </a:rPr>
              <a:t>, 9109-9122.</a:t>
            </a:r>
          </a:p>
          <a:p>
            <a:pPr marL="0" marR="0" indent="0">
              <a:lnSpc>
                <a:spcPct val="90000"/>
              </a:lnSpc>
              <a:buNone/>
            </a:pPr>
            <a:endParaRPr lang="en-US" sz="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082867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2"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 name="Content Placeholder 2">
            <a:extLst>
              <a:ext uri="{FF2B5EF4-FFF2-40B4-BE49-F238E27FC236}">
                <a16:creationId xmlns:a16="http://schemas.microsoft.com/office/drawing/2014/main" id="{64815FC0-3EF9-E3CF-CEE5-13532301BDA9}"/>
              </a:ext>
            </a:extLst>
          </p:cNvPr>
          <p:cNvSpPr>
            <a:spLocks noGrp="1"/>
          </p:cNvSpPr>
          <p:nvPr>
            <p:ph idx="1"/>
          </p:nvPr>
        </p:nvSpPr>
        <p:spPr>
          <a:xfrm>
            <a:off x="4975861" y="804671"/>
            <a:ext cx="6399930" cy="5248657"/>
          </a:xfrm>
        </p:spPr>
        <p:txBody>
          <a:bodyPr anchor="ctr">
            <a:normAutofit/>
          </a:bodyPr>
          <a:lstStyle/>
          <a:p>
            <a:pPr marL="0" indent="0">
              <a:buNone/>
            </a:pPr>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350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ADA6375-1762-933B-7055-B142E64EC910}"/>
              </a:ext>
            </a:extLst>
          </p:cNvPr>
          <p:cNvSpPr>
            <a:spLocks noGrp="1"/>
          </p:cNvSpPr>
          <p:nvPr>
            <p:ph type="title"/>
          </p:nvPr>
        </p:nvSpPr>
        <p:spPr>
          <a:xfrm>
            <a:off x="648930" y="629267"/>
            <a:ext cx="9252154" cy="1016654"/>
          </a:xfrm>
        </p:spPr>
        <p:txBody>
          <a:bodyPr>
            <a:normAutofit/>
          </a:bodyPr>
          <a:lstStyle/>
          <a:p>
            <a:r>
              <a:rPr lang="en-US" sz="4000" b="1" dirty="0">
                <a:solidFill>
                  <a:srgbClr val="EBEBEB"/>
                </a:solidFill>
                <a:latin typeface="Times New Roman" panose="02020603050405020304" pitchFamily="18" charset="0"/>
                <a:cs typeface="Times New Roman" panose="02020603050405020304" pitchFamily="18" charset="0"/>
              </a:rPr>
              <a:t>ABSTRACT</a:t>
            </a:r>
          </a:p>
        </p:txBody>
      </p:sp>
      <p:sp>
        <p:nvSpPr>
          <p:cNvPr id="46" name="Rectangle 4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Freeform: Shape 4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7" name="Content Placeholder 2">
            <a:extLst>
              <a:ext uri="{FF2B5EF4-FFF2-40B4-BE49-F238E27FC236}">
                <a16:creationId xmlns:a16="http://schemas.microsoft.com/office/drawing/2014/main" id="{CCB2057E-7DD5-4D56-E274-886333FF2ACB}"/>
              </a:ext>
            </a:extLst>
          </p:cNvPr>
          <p:cNvGraphicFramePr>
            <a:graphicFrameLocks noGrp="1"/>
          </p:cNvGraphicFramePr>
          <p:nvPr>
            <p:ph idx="1"/>
            <p:extLst>
              <p:ext uri="{D42A27DB-BD31-4B8C-83A1-F6EECF244321}">
                <p14:modId xmlns:p14="http://schemas.microsoft.com/office/powerpoint/2010/main" val="1170809509"/>
              </p:ext>
            </p:extLst>
          </p:nvPr>
        </p:nvGraphicFramePr>
        <p:xfrm>
          <a:off x="400664" y="2286162"/>
          <a:ext cx="11390670" cy="4303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029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241A-2AB2-0152-22A6-9DEC1944D8F0}"/>
              </a:ext>
            </a:extLst>
          </p:cNvPr>
          <p:cNvSpPr>
            <a:spLocks noGrp="1"/>
          </p:cNvSpPr>
          <p:nvPr>
            <p:ph type="title"/>
          </p:nvPr>
        </p:nvSpPr>
        <p:spPr>
          <a:xfrm>
            <a:off x="646111" y="452718"/>
            <a:ext cx="9404723" cy="1400530"/>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US" sz="4000" b="1" dirty="0"/>
          </a:p>
        </p:txBody>
      </p:sp>
      <p:graphicFrame>
        <p:nvGraphicFramePr>
          <p:cNvPr id="5" name="Content Placeholder 2">
            <a:extLst>
              <a:ext uri="{FF2B5EF4-FFF2-40B4-BE49-F238E27FC236}">
                <a16:creationId xmlns:a16="http://schemas.microsoft.com/office/drawing/2014/main" id="{69502279-F333-5636-410B-A58F7C8B91C3}"/>
              </a:ext>
            </a:extLst>
          </p:cNvPr>
          <p:cNvGraphicFramePr>
            <a:graphicFrameLocks noGrp="1"/>
          </p:cNvGraphicFramePr>
          <p:nvPr>
            <p:ph idx="1"/>
            <p:extLst>
              <p:ext uri="{D42A27DB-BD31-4B8C-83A1-F6EECF244321}">
                <p14:modId xmlns:p14="http://schemas.microsoft.com/office/powerpoint/2010/main" val="488016514"/>
              </p:ext>
            </p:extLst>
          </p:nvPr>
        </p:nvGraphicFramePr>
        <p:xfrm>
          <a:off x="646111" y="1317171"/>
          <a:ext cx="10435546" cy="5246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75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36D7FED-BA51-40B4-D09A-C9F6B99B7482}"/>
              </a:ext>
            </a:extLst>
          </p:cNvPr>
          <p:cNvSpPr>
            <a:spLocks noGrp="1"/>
          </p:cNvSpPr>
          <p:nvPr>
            <p:ph type="title"/>
          </p:nvPr>
        </p:nvSpPr>
        <p:spPr>
          <a:xfrm>
            <a:off x="648930" y="629267"/>
            <a:ext cx="9252154" cy="1016654"/>
          </a:xfrm>
        </p:spPr>
        <p:txBody>
          <a:bodyPr>
            <a:normAutofit/>
          </a:bodyPr>
          <a:lstStyle/>
          <a:p>
            <a:r>
              <a:rPr lang="en-US" sz="4000" b="1" dirty="0">
                <a:solidFill>
                  <a:srgbClr val="EBEBEB"/>
                </a:solidFill>
                <a:latin typeface="Times New Roman" panose="02020603050405020304" pitchFamily="18" charset="0"/>
                <a:cs typeface="Times New Roman" panose="02020603050405020304" pitchFamily="18" charset="0"/>
              </a:rPr>
              <a:t>DATA OVERVIEW</a:t>
            </a:r>
          </a:p>
        </p:txBody>
      </p:sp>
      <p:sp>
        <p:nvSpPr>
          <p:cNvPr id="19" name="Rectangle 18">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Shape 1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EEF8D1CA-6F20-5099-7C5D-B6FCA7BD11F5}"/>
              </a:ext>
            </a:extLst>
          </p:cNvPr>
          <p:cNvGraphicFramePr>
            <a:graphicFrameLocks noGrp="1"/>
          </p:cNvGraphicFramePr>
          <p:nvPr>
            <p:ph idx="1"/>
            <p:extLst>
              <p:ext uri="{D42A27DB-BD31-4B8C-83A1-F6EECF244321}">
                <p14:modId xmlns:p14="http://schemas.microsoft.com/office/powerpoint/2010/main" val="4042264489"/>
              </p:ext>
            </p:extLst>
          </p:nvPr>
        </p:nvGraphicFramePr>
        <p:xfrm>
          <a:off x="648930" y="2245525"/>
          <a:ext cx="11390670" cy="4174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95948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F437-961C-1C71-5481-4AD2D905D1FF}"/>
              </a:ext>
            </a:extLst>
          </p:cNvPr>
          <p:cNvSpPr>
            <a:spLocks noGrp="1"/>
          </p:cNvSpPr>
          <p:nvPr>
            <p:ph type="title"/>
          </p:nvPr>
        </p:nvSpPr>
        <p:spPr>
          <a:xfrm>
            <a:off x="646111" y="452718"/>
            <a:ext cx="9404723" cy="1400530"/>
          </a:xfrm>
        </p:spPr>
        <p:txBody>
          <a:bodyPr>
            <a:normAutofit/>
          </a:bodyPr>
          <a:lstStyle/>
          <a:p>
            <a:r>
              <a:rPr lang="en-US" sz="4000" b="1" dirty="0">
                <a:latin typeface="Times New Roman" panose="02020603050405020304" pitchFamily="18" charset="0"/>
                <a:cs typeface="Times New Roman" panose="02020603050405020304" pitchFamily="18" charset="0"/>
              </a:rPr>
              <a:t>DATA PRE-PROCESSING</a:t>
            </a:r>
          </a:p>
        </p:txBody>
      </p:sp>
      <p:graphicFrame>
        <p:nvGraphicFramePr>
          <p:cNvPr id="5" name="Content Placeholder 2">
            <a:extLst>
              <a:ext uri="{FF2B5EF4-FFF2-40B4-BE49-F238E27FC236}">
                <a16:creationId xmlns:a16="http://schemas.microsoft.com/office/drawing/2014/main" id="{BB62FCCE-4C99-97E2-C9F6-B76F6AD1443F}"/>
              </a:ext>
            </a:extLst>
          </p:cNvPr>
          <p:cNvGraphicFramePr>
            <a:graphicFrameLocks noGrp="1"/>
          </p:cNvGraphicFramePr>
          <p:nvPr>
            <p:ph idx="1"/>
            <p:extLst>
              <p:ext uri="{D42A27DB-BD31-4B8C-83A1-F6EECF244321}">
                <p14:modId xmlns:p14="http://schemas.microsoft.com/office/powerpoint/2010/main" val="2489911016"/>
              </p:ext>
            </p:extLst>
          </p:nvPr>
        </p:nvGraphicFramePr>
        <p:xfrm>
          <a:off x="471939" y="1360714"/>
          <a:ext cx="11426147" cy="5138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67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B3DE2BF-C796-7BC7-859F-B504E99A1C59}"/>
              </a:ext>
            </a:extLst>
          </p:cNvPr>
          <p:cNvSpPr>
            <a:spLocks noGrp="1"/>
          </p:cNvSpPr>
          <p:nvPr>
            <p:ph type="title"/>
          </p:nvPr>
        </p:nvSpPr>
        <p:spPr>
          <a:xfrm>
            <a:off x="648930" y="629266"/>
            <a:ext cx="6188190" cy="1622321"/>
          </a:xfrm>
        </p:spPr>
        <p:txBody>
          <a:bodyPr>
            <a:normAutofit fontScale="90000"/>
          </a:bodyPr>
          <a:lstStyle/>
          <a:p>
            <a:pPr>
              <a:lnSpc>
                <a:spcPct val="90000"/>
              </a:lnSpc>
            </a:pPr>
            <a:r>
              <a:rPr lang="en-US" sz="4400" b="1" kern="0" dirty="0">
                <a:solidFill>
                  <a:srgbClr val="EBEBEB"/>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br>
              <a:rPr lang="en-US" sz="3600" b="1" kern="0" dirty="0">
                <a:solidFill>
                  <a:srgbClr val="EBEBEB"/>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600" dirty="0">
              <a:solidFill>
                <a:srgbClr val="EBEBEB"/>
              </a:solidFill>
            </a:endParaRPr>
          </a:p>
        </p:txBody>
      </p:sp>
      <p:sp>
        <p:nvSpPr>
          <p:cNvPr id="4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aphicFrame>
        <p:nvGraphicFramePr>
          <p:cNvPr id="5" name="Content Placeholder 2">
            <a:extLst>
              <a:ext uri="{FF2B5EF4-FFF2-40B4-BE49-F238E27FC236}">
                <a16:creationId xmlns:a16="http://schemas.microsoft.com/office/drawing/2014/main" id="{E9585A34-F5E8-FB53-0862-80603D47E852}"/>
              </a:ext>
            </a:extLst>
          </p:cNvPr>
          <p:cNvGraphicFramePr>
            <a:graphicFrameLocks noGrp="1"/>
          </p:cNvGraphicFramePr>
          <p:nvPr>
            <p:ph idx="1"/>
            <p:extLst>
              <p:ext uri="{D42A27DB-BD31-4B8C-83A1-F6EECF244321}">
                <p14:modId xmlns:p14="http://schemas.microsoft.com/office/powerpoint/2010/main" val="3111224869"/>
              </p:ext>
            </p:extLst>
          </p:nvPr>
        </p:nvGraphicFramePr>
        <p:xfrm>
          <a:off x="592748" y="1816931"/>
          <a:ext cx="6188189" cy="4300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graph showing a box plot&#10;&#10;Description automatically generated">
            <a:extLst>
              <a:ext uri="{FF2B5EF4-FFF2-40B4-BE49-F238E27FC236}">
                <a16:creationId xmlns:a16="http://schemas.microsoft.com/office/drawing/2014/main" id="{456B3E60-80A5-70BB-6CBA-C5A2CD24169D}"/>
              </a:ext>
            </a:extLst>
          </p:cNvPr>
          <p:cNvPicPr>
            <a:picLocks noChangeAspect="1"/>
          </p:cNvPicPr>
          <p:nvPr/>
        </p:nvPicPr>
        <p:blipFill>
          <a:blip r:embed="rId8"/>
          <a:srcRect l="6708" r="292" b="-3"/>
          <a:stretch/>
        </p:blipFill>
        <p:spPr>
          <a:xfrm>
            <a:off x="7485628" y="3428997"/>
            <a:ext cx="4706372"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pic>
        <p:nvPicPr>
          <p:cNvPr id="7" name="Picture 6" descr="A screenshot of a graph&#10;&#10;Description automatically generated">
            <a:extLst>
              <a:ext uri="{FF2B5EF4-FFF2-40B4-BE49-F238E27FC236}">
                <a16:creationId xmlns:a16="http://schemas.microsoft.com/office/drawing/2014/main" id="{C965C63F-1C2E-76D3-D810-45F0BE5A9B59}"/>
              </a:ext>
            </a:extLst>
          </p:cNvPr>
          <p:cNvPicPr>
            <a:picLocks noChangeAspect="1"/>
          </p:cNvPicPr>
          <p:nvPr/>
        </p:nvPicPr>
        <p:blipFill>
          <a:blip r:embed="rId9"/>
          <a:srcRect t="21416" r="-1" b="8069"/>
          <a:stretch/>
        </p:blipFill>
        <p:spPr>
          <a:xfrm>
            <a:off x="7486048" y="0"/>
            <a:ext cx="4706372" cy="3429001"/>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spTree>
    <p:extLst>
      <p:ext uri="{BB962C8B-B14F-4D97-AF65-F5344CB8AC3E}">
        <p14:creationId xmlns:p14="http://schemas.microsoft.com/office/powerpoint/2010/main" val="75835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6C7E9-C8A3-BC2C-FA1D-658AFED39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FB416-3DE9-FB78-34FA-8C7989C95EA0}"/>
              </a:ext>
            </a:extLst>
          </p:cNvPr>
          <p:cNvSpPr>
            <a:spLocks noGrp="1"/>
          </p:cNvSpPr>
          <p:nvPr>
            <p:ph type="title"/>
          </p:nvPr>
        </p:nvSpPr>
        <p:spPr>
          <a:xfrm>
            <a:off x="648930" y="629266"/>
            <a:ext cx="6188190" cy="1622321"/>
          </a:xfrm>
        </p:spPr>
        <p:txBody>
          <a:bodyPr>
            <a:normAutofit fontScale="90000"/>
          </a:bodyPr>
          <a:lstStyle/>
          <a:p>
            <a:pPr>
              <a:lnSpc>
                <a:spcPct val="90000"/>
              </a:lnSpc>
            </a:pPr>
            <a:r>
              <a:rPr lang="en-US" sz="4400" b="1" kern="0" dirty="0">
                <a:solidFill>
                  <a:srgbClr val="EBEBEB"/>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br>
              <a:rPr lang="en-US" sz="3600" b="1" kern="0" dirty="0">
                <a:solidFill>
                  <a:srgbClr val="EBEBEB"/>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600" dirty="0">
              <a:solidFill>
                <a:srgbClr val="EBEBEB"/>
              </a:solidFill>
            </a:endParaRPr>
          </a:p>
        </p:txBody>
      </p:sp>
      <p:graphicFrame>
        <p:nvGraphicFramePr>
          <p:cNvPr id="5" name="Content Placeholder 2">
            <a:extLst>
              <a:ext uri="{FF2B5EF4-FFF2-40B4-BE49-F238E27FC236}">
                <a16:creationId xmlns:a16="http://schemas.microsoft.com/office/drawing/2014/main" id="{D256F82F-D3FA-4605-2E6E-4A5DBC0AFB04}"/>
              </a:ext>
            </a:extLst>
          </p:cNvPr>
          <p:cNvGraphicFramePr>
            <a:graphicFrameLocks noGrp="1"/>
          </p:cNvGraphicFramePr>
          <p:nvPr>
            <p:ph idx="1"/>
            <p:extLst>
              <p:ext uri="{D42A27DB-BD31-4B8C-83A1-F6EECF244321}">
                <p14:modId xmlns:p14="http://schemas.microsoft.com/office/powerpoint/2010/main" val="3336954576"/>
              </p:ext>
            </p:extLst>
          </p:nvPr>
        </p:nvGraphicFramePr>
        <p:xfrm>
          <a:off x="592749" y="1816931"/>
          <a:ext cx="5127827" cy="4300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hart of different colors&#10;&#10;Description automatically generated with medium confidence">
            <a:extLst>
              <a:ext uri="{FF2B5EF4-FFF2-40B4-BE49-F238E27FC236}">
                <a16:creationId xmlns:a16="http://schemas.microsoft.com/office/drawing/2014/main" id="{3ED87C0F-C2C7-3CDB-A91C-77428D68D6CA}"/>
              </a:ext>
            </a:extLst>
          </p:cNvPr>
          <p:cNvPicPr>
            <a:picLocks noChangeAspect="1"/>
          </p:cNvPicPr>
          <p:nvPr/>
        </p:nvPicPr>
        <p:blipFill>
          <a:blip r:embed="rId7"/>
          <a:stretch>
            <a:fillRect/>
          </a:stretch>
        </p:blipFill>
        <p:spPr>
          <a:xfrm>
            <a:off x="5815369" y="1317171"/>
            <a:ext cx="6188189" cy="5323115"/>
          </a:xfrm>
          <a:prstGeom prst="rect">
            <a:avLst/>
          </a:prstGeom>
        </p:spPr>
      </p:pic>
    </p:spTree>
    <p:extLst>
      <p:ext uri="{BB962C8B-B14F-4D97-AF65-F5344CB8AC3E}">
        <p14:creationId xmlns:p14="http://schemas.microsoft.com/office/powerpoint/2010/main" val="95420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7FB806-AAD7-FF3C-8B88-F07F55767AF2}"/>
              </a:ext>
            </a:extLst>
          </p:cNvPr>
          <p:cNvSpPr>
            <a:spLocks noGrp="1"/>
          </p:cNvSpPr>
          <p:nvPr>
            <p:ph type="title"/>
          </p:nvPr>
        </p:nvSpPr>
        <p:spPr>
          <a:xfrm>
            <a:off x="648930" y="629267"/>
            <a:ext cx="9252154" cy="1016654"/>
          </a:xfrm>
        </p:spPr>
        <p:txBody>
          <a:bodyPr>
            <a:normAutofit fontScale="90000"/>
          </a:bodyPr>
          <a:lstStyle/>
          <a:p>
            <a:r>
              <a:rPr lang="en-US" sz="4000" b="1" dirty="0">
                <a:solidFill>
                  <a:schemeClr val="bg1"/>
                </a:solidFill>
                <a:latin typeface="Times New Roman" panose="02020603050405020304" pitchFamily="18" charset="0"/>
                <a:cs typeface="Times New Roman" panose="02020603050405020304" pitchFamily="18" charset="0"/>
              </a:rPr>
              <a:t>MODEL TRAINING AND EVALUATION</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FC586EDE-F898-3063-C2F6-EF5681C9F721}"/>
              </a:ext>
            </a:extLst>
          </p:cNvPr>
          <p:cNvGraphicFramePr>
            <a:graphicFrameLocks noGrp="1"/>
          </p:cNvGraphicFramePr>
          <p:nvPr>
            <p:ph idx="1"/>
            <p:extLst>
              <p:ext uri="{D42A27DB-BD31-4B8C-83A1-F6EECF244321}">
                <p14:modId xmlns:p14="http://schemas.microsoft.com/office/powerpoint/2010/main" val="3187521621"/>
              </p:ext>
            </p:extLst>
          </p:nvPr>
        </p:nvGraphicFramePr>
        <p:xfrm>
          <a:off x="648929" y="1772267"/>
          <a:ext cx="11445099" cy="4846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B37A08B-C2D2-2DAA-AE1C-BE577F924962}"/>
              </a:ext>
            </a:extLst>
          </p:cNvPr>
          <p:cNvSpPr txBox="1"/>
          <p:nvPr/>
        </p:nvSpPr>
        <p:spPr>
          <a:xfrm>
            <a:off x="889907" y="3407988"/>
            <a:ext cx="232954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Models evaluated</a:t>
            </a:r>
          </a:p>
        </p:txBody>
      </p:sp>
      <p:sp>
        <p:nvSpPr>
          <p:cNvPr id="6" name="TextBox 5">
            <a:extLst>
              <a:ext uri="{FF2B5EF4-FFF2-40B4-BE49-F238E27FC236}">
                <a16:creationId xmlns:a16="http://schemas.microsoft.com/office/drawing/2014/main" id="{F13BC6EA-820E-784C-6B84-DEA9AA6A03D4}"/>
              </a:ext>
            </a:extLst>
          </p:cNvPr>
          <p:cNvSpPr txBox="1"/>
          <p:nvPr/>
        </p:nvSpPr>
        <p:spPr>
          <a:xfrm>
            <a:off x="3664404" y="3430127"/>
            <a:ext cx="257991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Performance metrics</a:t>
            </a:r>
          </a:p>
        </p:txBody>
      </p:sp>
      <p:sp>
        <p:nvSpPr>
          <p:cNvPr id="7" name="TextBox 6">
            <a:extLst>
              <a:ext uri="{FF2B5EF4-FFF2-40B4-BE49-F238E27FC236}">
                <a16:creationId xmlns:a16="http://schemas.microsoft.com/office/drawing/2014/main" id="{04DC81EB-15B6-B208-548A-6C4CC557FB55}"/>
              </a:ext>
            </a:extLst>
          </p:cNvPr>
          <p:cNvSpPr txBox="1"/>
          <p:nvPr/>
        </p:nvSpPr>
        <p:spPr>
          <a:xfrm>
            <a:off x="9269186" y="3418874"/>
            <a:ext cx="257991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Model Comparison</a:t>
            </a:r>
          </a:p>
        </p:txBody>
      </p:sp>
      <p:sp>
        <p:nvSpPr>
          <p:cNvPr id="8" name="TextBox 7">
            <a:extLst>
              <a:ext uri="{FF2B5EF4-FFF2-40B4-BE49-F238E27FC236}">
                <a16:creationId xmlns:a16="http://schemas.microsoft.com/office/drawing/2014/main" id="{0D4854E0-E0D4-B70F-C638-7E1B9FA30166}"/>
              </a:ext>
            </a:extLst>
          </p:cNvPr>
          <p:cNvSpPr txBox="1"/>
          <p:nvPr/>
        </p:nvSpPr>
        <p:spPr>
          <a:xfrm>
            <a:off x="6589259" y="3418874"/>
            <a:ext cx="257991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Top Performers</a:t>
            </a:r>
          </a:p>
        </p:txBody>
      </p:sp>
    </p:spTree>
    <p:extLst>
      <p:ext uri="{BB962C8B-B14F-4D97-AF65-F5344CB8AC3E}">
        <p14:creationId xmlns:p14="http://schemas.microsoft.com/office/powerpoint/2010/main" val="38617022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BA54048-AA7C-ACF8-5A04-9CF5D09778E7}"/>
              </a:ext>
            </a:extLst>
          </p:cNvPr>
          <p:cNvSpPr>
            <a:spLocks noGrp="1"/>
          </p:cNvSpPr>
          <p:nvPr>
            <p:ph type="title"/>
          </p:nvPr>
        </p:nvSpPr>
        <p:spPr>
          <a:xfrm>
            <a:off x="653484" y="126346"/>
            <a:ext cx="9252154" cy="1016654"/>
          </a:xfrm>
        </p:spPr>
        <p:txBody>
          <a:bodyPr>
            <a:normAutofit fontScale="90000"/>
          </a:bodyPr>
          <a:lstStyle/>
          <a:p>
            <a:pPr marL="0" marR="0" indent="457200">
              <a:lnSpc>
                <a:spcPct val="90000"/>
              </a:lnSpc>
            </a:pPr>
            <a:r>
              <a:rPr lang="en-US" sz="4000" dirty="0">
                <a:solidFill>
                  <a:srgbClr val="EBEBEB"/>
                </a:solidFill>
                <a:effectLst/>
                <a:latin typeface="Times New Roman" panose="02020603050405020304" pitchFamily="18" charset="0"/>
                <a:ea typeface="Times New Roman" panose="02020603050405020304" pitchFamily="18" charset="0"/>
              </a:rPr>
              <a:t> </a:t>
            </a:r>
            <a:br>
              <a:rPr lang="en-US" sz="4000" dirty="0">
                <a:solidFill>
                  <a:srgbClr val="EBEBEB"/>
                </a:solidFill>
                <a:effectLst/>
                <a:latin typeface="Times New Roman" panose="02020603050405020304" pitchFamily="18" charset="0"/>
                <a:ea typeface="Times New Roman" panose="02020603050405020304" pitchFamily="18" charset="0"/>
              </a:rPr>
            </a:br>
            <a:r>
              <a:rPr lang="en-US" sz="4400" b="1" kern="0" dirty="0">
                <a:solidFill>
                  <a:srgbClr val="EBEBEB"/>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 </a:t>
            </a:r>
            <a:br>
              <a:rPr lang="en-US" sz="2000" b="1" kern="0" dirty="0">
                <a:solidFill>
                  <a:srgbClr val="EBEBEB"/>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2000" dirty="0">
              <a:solidFill>
                <a:srgbClr val="EBEBEB"/>
              </a:solidFill>
            </a:endParaRPr>
          </a:p>
        </p:txBody>
      </p:sp>
      <p:sp useBgFill="1">
        <p:nvSpPr>
          <p:cNvPr id="22" name="Freeform: Shape 21">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6" name="Picture 5" descr="A graph with blue squares&#10;&#10;Description automatically generated">
            <a:extLst>
              <a:ext uri="{FF2B5EF4-FFF2-40B4-BE49-F238E27FC236}">
                <a16:creationId xmlns:a16="http://schemas.microsoft.com/office/drawing/2014/main" id="{CA2FB7D1-80F5-78CD-40D9-1EDA7F0EBD7E}"/>
              </a:ext>
            </a:extLst>
          </p:cNvPr>
          <p:cNvPicPr>
            <a:picLocks noChangeAspect="1"/>
          </p:cNvPicPr>
          <p:nvPr/>
        </p:nvPicPr>
        <p:blipFill>
          <a:blip r:embed="rId2"/>
          <a:stretch>
            <a:fillRect/>
          </a:stretch>
        </p:blipFill>
        <p:spPr>
          <a:xfrm>
            <a:off x="653484" y="2471058"/>
            <a:ext cx="5451627" cy="3864428"/>
          </a:xfrm>
          <a:prstGeom prst="rect">
            <a:avLst/>
          </a:prstGeom>
          <a:effectLst/>
        </p:spPr>
      </p:pic>
      <p:sp>
        <p:nvSpPr>
          <p:cNvPr id="3" name="Content Placeholder 2">
            <a:extLst>
              <a:ext uri="{FF2B5EF4-FFF2-40B4-BE49-F238E27FC236}">
                <a16:creationId xmlns:a16="http://schemas.microsoft.com/office/drawing/2014/main" id="{879E5F7A-F757-8517-34FC-62F58F23849A}"/>
              </a:ext>
            </a:extLst>
          </p:cNvPr>
          <p:cNvSpPr>
            <a:spLocks noGrp="1"/>
          </p:cNvSpPr>
          <p:nvPr>
            <p:ph idx="1"/>
          </p:nvPr>
        </p:nvSpPr>
        <p:spPr>
          <a:xfrm>
            <a:off x="5595258" y="2286162"/>
            <a:ext cx="6596742" cy="4310581"/>
          </a:xfrm>
        </p:spPr>
        <p:txBody>
          <a:bodyPr>
            <a:noAutofit/>
          </a:bodyPr>
          <a:lstStyle/>
          <a:p>
            <a:pPr>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Purpose of Feature Importance</a:t>
            </a:r>
            <a:r>
              <a:rPr lang="en-US" sz="1600" b="0" i="0" dirty="0">
                <a:effectLst/>
                <a:latin typeface="Times New Roman" panose="02020603050405020304" pitchFamily="18" charset="0"/>
                <a:cs typeface="Times New Roman" panose="02020603050405020304" pitchFamily="18" charset="0"/>
              </a:rPr>
              <a:t>:</a:t>
            </a:r>
          </a:p>
          <a:p>
            <a:pPr>
              <a:lnSpc>
                <a:spcPct val="90000"/>
              </a:lnSpc>
              <a:spcBef>
                <a:spcPts val="750"/>
              </a:spcBef>
              <a:spcAft>
                <a:spcPts val="75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Improves model accuracy by reducing noise and avoiding overfitting.</a:t>
            </a:r>
          </a:p>
          <a:p>
            <a:pPr>
              <a:lnSpc>
                <a:spcPct val="90000"/>
              </a:lnSpc>
              <a:spcBef>
                <a:spcPts val="750"/>
              </a:spcBef>
              <a:spcAft>
                <a:spcPts val="75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Enhances interpretability and optimizes resource utilization.</a:t>
            </a:r>
          </a:p>
          <a:p>
            <a:pPr>
              <a:lnSpc>
                <a:spcPct val="90000"/>
              </a:lnSpc>
              <a:spcBef>
                <a:spcPts val="750"/>
              </a:spcBef>
              <a:spcAft>
                <a:spcPts val="75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Supports data-driven decisions.</a:t>
            </a:r>
          </a:p>
          <a:p>
            <a:pPr>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Application in Concrete Compressive Strength</a:t>
            </a:r>
            <a:r>
              <a:rPr lang="en-US" sz="1600" b="0" i="0" dirty="0">
                <a:effectLst/>
                <a:latin typeface="Times New Roman" panose="02020603050405020304" pitchFamily="18" charset="0"/>
                <a:cs typeface="Times New Roman" panose="02020603050405020304" pitchFamily="18" charset="0"/>
              </a:rPr>
              <a:t>:</a:t>
            </a:r>
          </a:p>
          <a:p>
            <a:pPr marL="742950" lvl="1" indent="-285750">
              <a:lnSpc>
                <a:spcPct val="90000"/>
              </a:lnSpc>
              <a:spcBef>
                <a:spcPts val="750"/>
              </a:spcBef>
              <a:spcAft>
                <a:spcPts val="75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Uses Random Forest model for tuning key ingredients.</a:t>
            </a:r>
          </a:p>
          <a:p>
            <a:pPr>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Key Findings</a:t>
            </a:r>
            <a:r>
              <a:rPr lang="en-US" sz="1600" b="0" i="0" dirty="0">
                <a:effectLst/>
                <a:latin typeface="Times New Roman" panose="02020603050405020304" pitchFamily="18" charset="0"/>
                <a:cs typeface="Times New Roman" panose="02020603050405020304" pitchFamily="18" charset="0"/>
              </a:rPr>
              <a:t>:</a:t>
            </a:r>
          </a:p>
          <a:p>
            <a:pPr marL="742950" lvl="1" indent="-285750">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Top Features</a:t>
            </a:r>
            <a:r>
              <a:rPr lang="en-US" sz="1600" b="0" i="0" dirty="0">
                <a:effectLst/>
                <a:latin typeface="Times New Roman" panose="02020603050405020304" pitchFamily="18" charset="0"/>
                <a:cs typeface="Times New Roman" panose="02020603050405020304" pitchFamily="18" charset="0"/>
              </a:rPr>
              <a:t>: Age and Cement (~0.35 each).</a:t>
            </a:r>
          </a:p>
          <a:p>
            <a:pPr marL="742950" lvl="1" indent="-285750">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Moderate Importance</a:t>
            </a:r>
            <a:r>
              <a:rPr lang="en-US" sz="1600" b="0" i="0" dirty="0">
                <a:effectLst/>
                <a:latin typeface="Times New Roman" panose="02020603050405020304" pitchFamily="18" charset="0"/>
                <a:cs typeface="Times New Roman" panose="02020603050405020304" pitchFamily="18" charset="0"/>
              </a:rPr>
              <a:t>: Water (~0.15).</a:t>
            </a:r>
          </a:p>
          <a:p>
            <a:pPr marL="742950" lvl="1" indent="-285750">
              <a:lnSpc>
                <a:spcPct val="90000"/>
              </a:lnSpc>
              <a:spcBef>
                <a:spcPts val="750"/>
              </a:spcBef>
              <a:spcAft>
                <a:spcPts val="75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Minimal Contribution</a:t>
            </a:r>
            <a:r>
              <a:rPr lang="en-US" sz="1600" b="0" i="0" dirty="0">
                <a:effectLst/>
                <a:latin typeface="Times New Roman" panose="02020603050405020304" pitchFamily="18" charset="0"/>
                <a:cs typeface="Times New Roman" panose="02020603050405020304" pitchFamily="18" charset="0"/>
              </a:rPr>
              <a:t>: Fly Ash, Coarse Aggregate, Fine Aggregate.</a:t>
            </a:r>
          </a:p>
          <a:p>
            <a:pPr>
              <a:lnSpc>
                <a:spcPct val="90000"/>
              </a:lnSpc>
            </a:pPr>
            <a:endParaRPr lang="en-US" sz="1600" dirty="0"/>
          </a:p>
        </p:txBody>
      </p:sp>
    </p:spTree>
    <p:extLst>
      <p:ext uri="{BB962C8B-B14F-4D97-AF65-F5344CB8AC3E}">
        <p14:creationId xmlns:p14="http://schemas.microsoft.com/office/powerpoint/2010/main" val="279674607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305</TotalTime>
  <Words>1881</Words>
  <Application>Microsoft Macintosh PowerPoint</Application>
  <PresentationFormat>Widescreen</PresentationFormat>
  <Paragraphs>94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Century Gothic</vt:lpstr>
      <vt:lpstr>Times New Roman</vt:lpstr>
      <vt:lpstr>Wingdings</vt:lpstr>
      <vt:lpstr>Wingdings 3</vt:lpstr>
      <vt:lpstr>Ion</vt:lpstr>
      <vt:lpstr>Concrete Compressive Strength Analysis using Machine Learning Models </vt:lpstr>
      <vt:lpstr>ABSTRACT</vt:lpstr>
      <vt:lpstr>INTRODUCTION</vt:lpstr>
      <vt:lpstr>DATA OVERVIEW</vt:lpstr>
      <vt:lpstr>DATA PRE-PROCESSING</vt:lpstr>
      <vt:lpstr>EXPLORATORY DATA ANALYSIS (EDA) </vt:lpstr>
      <vt:lpstr>EXPLORATORY DATA ANALYSIS (EDA) </vt:lpstr>
      <vt:lpstr>MODEL TRAINING AND EVALUATION</vt:lpstr>
      <vt:lpstr>  FEATURE IMPORTANCE  </vt:lpstr>
      <vt:lpstr>HYPERPARAMETER TUNING </vt:lpstr>
      <vt:lpstr>DEEP LEARNING MODELING</vt:lpstr>
      <vt:lpstr>CONCLUSION</vt:lpstr>
      <vt:lpstr>FUTURE SCOPE</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Kumbhar, Nupoor Vijay</dc:creator>
  <cp:keywords/>
  <dc:description/>
  <cp:lastModifiedBy>Kumbhar, Nupoor Vijay</cp:lastModifiedBy>
  <cp:revision>29</cp:revision>
  <dcterms:created xsi:type="dcterms:W3CDTF">2024-12-01T05:13:05Z</dcterms:created>
  <dcterms:modified xsi:type="dcterms:W3CDTF">2024-12-02T02:26:30Z</dcterms:modified>
  <cp:category/>
</cp:coreProperties>
</file>