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1" r:id="rId4"/>
    <p:sldId id="263" r:id="rId5"/>
    <p:sldId id="258" r:id="rId6"/>
    <p:sldId id="259" r:id="rId7"/>
    <p:sldId id="260"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7E2EB-8D2D-407C-AD01-381B269FFF6F}" type="datetimeFigureOut">
              <a:rPr lang="en-IN" smtClean="0"/>
              <a:t>21-08-2024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0DF34-2FE1-4B25-9D10-E6FF81B9FE3C}" type="slidenum">
              <a:rPr lang="en-IN" smtClean="0"/>
              <a:t>‹#›</a:t>
            </a:fld>
            <a:endParaRPr lang="en-IN"/>
          </a:p>
        </p:txBody>
      </p:sp>
    </p:spTree>
    <p:extLst>
      <p:ext uri="{BB962C8B-B14F-4D97-AF65-F5344CB8AC3E}">
        <p14:creationId xmlns:p14="http://schemas.microsoft.com/office/powerpoint/2010/main" val="293615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70DF34-2FE1-4B25-9D10-E6FF81B9FE3C}" type="slidenum">
              <a:rPr lang="en-IN" smtClean="0"/>
              <a:t>3</a:t>
            </a:fld>
            <a:endParaRPr lang="en-IN"/>
          </a:p>
        </p:txBody>
      </p:sp>
    </p:spTree>
    <p:extLst>
      <p:ext uri="{BB962C8B-B14F-4D97-AF65-F5344CB8AC3E}">
        <p14:creationId xmlns:p14="http://schemas.microsoft.com/office/powerpoint/2010/main" val="105962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21043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7CAF4-8C2A-4055-A065-377960A79A7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38094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3254199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3903191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1106851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4171091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394029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699633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250217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177259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7CAF4-8C2A-4055-A065-377960A79A7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292523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B7CAF4-8C2A-4055-A065-377960A79A7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151912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7CAF4-8C2A-4055-A065-377960A79A7F}"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174225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B7CAF4-8C2A-4055-A065-377960A79A7F}"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427060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7CAF4-8C2A-4055-A065-377960A79A7F}"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52377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7CAF4-8C2A-4055-A065-377960A79A7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138400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7CAF4-8C2A-4055-A065-377960A79A7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30F4D-E62B-4C27-8571-C65E317A8580}" type="slidenum">
              <a:rPr lang="en-IN" smtClean="0"/>
              <a:t>‹#›</a:t>
            </a:fld>
            <a:endParaRPr lang="en-IN"/>
          </a:p>
        </p:txBody>
      </p:sp>
    </p:spTree>
    <p:extLst>
      <p:ext uri="{BB962C8B-B14F-4D97-AF65-F5344CB8AC3E}">
        <p14:creationId xmlns:p14="http://schemas.microsoft.com/office/powerpoint/2010/main" val="260345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7CAF4-8C2A-4055-A065-377960A79A7F}" type="datetimeFigureOut">
              <a:rPr lang="en-IN" smtClean="0"/>
              <a:t>21-08-2024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130F4D-E62B-4C27-8571-C65E317A8580}" type="slidenum">
              <a:rPr lang="en-IN" smtClean="0"/>
              <a:t>‹#›</a:t>
            </a:fld>
            <a:endParaRPr lang="en-IN"/>
          </a:p>
        </p:txBody>
      </p:sp>
    </p:spTree>
    <p:extLst>
      <p:ext uri="{BB962C8B-B14F-4D97-AF65-F5344CB8AC3E}">
        <p14:creationId xmlns:p14="http://schemas.microsoft.com/office/powerpoint/2010/main" val="2967647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7D2C-4F13-4A29-F03F-81C25D221840}"/>
              </a:ext>
            </a:extLst>
          </p:cNvPr>
          <p:cNvSpPr>
            <a:spLocks noGrp="1"/>
          </p:cNvSpPr>
          <p:nvPr>
            <p:ph type="ctrTitle"/>
          </p:nvPr>
        </p:nvSpPr>
        <p:spPr/>
        <p:txBody>
          <a:bodyPr>
            <a:normAutofit fontScale="90000"/>
          </a:bodyPr>
          <a:lstStyle/>
          <a:p>
            <a:r>
              <a:rPr lang="en-US" dirty="0"/>
              <a:t>Vision Beyond the Haze: Innovations in Cataract Detection and Diagnosis</a:t>
            </a:r>
            <a:endParaRPr lang="en-IN" dirty="0"/>
          </a:p>
        </p:txBody>
      </p:sp>
      <p:sp>
        <p:nvSpPr>
          <p:cNvPr id="3" name="Subtitle 2">
            <a:extLst>
              <a:ext uri="{FF2B5EF4-FFF2-40B4-BE49-F238E27FC236}">
                <a16:creationId xmlns:a16="http://schemas.microsoft.com/office/drawing/2014/main" id="{533A53D7-237B-64A7-5CAB-468E31DA58AC}"/>
              </a:ext>
            </a:extLst>
          </p:cNvPr>
          <p:cNvSpPr>
            <a:spLocks noGrp="1"/>
          </p:cNvSpPr>
          <p:nvPr>
            <p:ph type="subTitle" idx="1"/>
          </p:nvPr>
        </p:nvSpPr>
        <p:spPr/>
        <p:txBody>
          <a:bodyPr>
            <a:normAutofit/>
          </a:bodyPr>
          <a:lstStyle/>
          <a:p>
            <a:r>
              <a:rPr lang="en-US" dirty="0"/>
              <a:t>Presented by</a:t>
            </a:r>
          </a:p>
          <a:p>
            <a:r>
              <a:rPr lang="en-US" dirty="0"/>
              <a:t>N U Praneeth Reddy(21BAI1500)</a:t>
            </a:r>
          </a:p>
        </p:txBody>
      </p:sp>
    </p:spTree>
    <p:extLst>
      <p:ext uri="{BB962C8B-B14F-4D97-AF65-F5344CB8AC3E}">
        <p14:creationId xmlns:p14="http://schemas.microsoft.com/office/powerpoint/2010/main" val="385866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860C-C658-3D73-00B8-FDEAB26F2D0A}"/>
              </a:ext>
            </a:extLst>
          </p:cNvPr>
          <p:cNvSpPr>
            <a:spLocks noGrp="1"/>
          </p:cNvSpPr>
          <p:nvPr>
            <p:ph type="title"/>
          </p:nvPr>
        </p:nvSpPr>
        <p:spPr>
          <a:xfrm>
            <a:off x="1484309" y="0"/>
            <a:ext cx="10018713" cy="1752599"/>
          </a:xfrm>
        </p:spPr>
        <p:txBody>
          <a:bodyPr/>
          <a:lstStyle/>
          <a:p>
            <a:r>
              <a:rPr lang="en-US" dirty="0"/>
              <a:t>ResNet50 Model (Best Model)</a:t>
            </a:r>
            <a:endParaRPr lang="en-IN" dirty="0"/>
          </a:p>
        </p:txBody>
      </p:sp>
      <p:sp>
        <p:nvSpPr>
          <p:cNvPr id="3" name="Content Placeholder 2">
            <a:extLst>
              <a:ext uri="{FF2B5EF4-FFF2-40B4-BE49-F238E27FC236}">
                <a16:creationId xmlns:a16="http://schemas.microsoft.com/office/drawing/2014/main" id="{7BF3189F-9B45-65B3-6BE1-A18B615E86AB}"/>
              </a:ext>
            </a:extLst>
          </p:cNvPr>
          <p:cNvSpPr>
            <a:spLocks noGrp="1"/>
          </p:cNvSpPr>
          <p:nvPr>
            <p:ph idx="1"/>
          </p:nvPr>
        </p:nvSpPr>
        <p:spPr>
          <a:xfrm>
            <a:off x="1484309" y="1752598"/>
            <a:ext cx="10018713" cy="4723615"/>
          </a:xfrm>
        </p:spPr>
        <p:txBody>
          <a:bodyPr>
            <a:normAutofit fontScale="70000" lnSpcReduction="20000"/>
          </a:bodyPr>
          <a:lstStyle/>
          <a:p>
            <a:pPr marL="0" indent="0">
              <a:buNone/>
            </a:pPr>
            <a:r>
              <a:rPr lang="en-US" b="1" dirty="0"/>
              <a:t>Model Extension:</a:t>
            </a:r>
          </a:p>
          <a:p>
            <a:r>
              <a:rPr lang="en-US" dirty="0"/>
              <a:t>Flatten Layer: Converts the output of the ResNet50 base model into a one-dimensional vector, preparing it for further processing.</a:t>
            </a:r>
          </a:p>
          <a:p>
            <a:r>
              <a:rPr lang="en-US" dirty="0"/>
              <a:t>Batch Normalization Layers: Normalize activations from the previous layers, which helps stabilize and accelerate model convergence.</a:t>
            </a:r>
          </a:p>
          <a:p>
            <a:r>
              <a:rPr lang="en-US" dirty="0"/>
              <a:t>Dense Layer: Introduces a fully connected layer with 512 hidden units and </a:t>
            </a:r>
            <a:r>
              <a:rPr lang="en-US" dirty="0" err="1"/>
              <a:t>ReLU</a:t>
            </a:r>
            <a:r>
              <a:rPr lang="en-US" dirty="0"/>
              <a:t> activation function. </a:t>
            </a:r>
            <a:r>
              <a:rPr lang="en-US" dirty="0" err="1"/>
              <a:t>ReLU</a:t>
            </a:r>
            <a:r>
              <a:rPr lang="en-US" dirty="0"/>
              <a:t> is chosen for its effectiveness in accelerating convergence.</a:t>
            </a:r>
          </a:p>
          <a:p>
            <a:r>
              <a:rPr lang="en-US" dirty="0"/>
              <a:t>Dropout Layer: Helps prevent overfitting by randomly dropping 50% of input units during training. This regularization technique increases the model's generalizability.</a:t>
            </a:r>
          </a:p>
          <a:p>
            <a:r>
              <a:rPr lang="en-US" dirty="0"/>
              <a:t>Output Layer: Consists of a combination of root and sigmoid functions, facilitating binary classification (presumably distinguishing between glaucoma-positive and glaucoma-negative cases).</a:t>
            </a:r>
          </a:p>
          <a:p>
            <a:pPr marL="0" indent="0">
              <a:buNone/>
            </a:pPr>
            <a:r>
              <a:rPr lang="en-US" b="1" dirty="0"/>
              <a:t>Benefits:</a:t>
            </a:r>
          </a:p>
          <a:p>
            <a:r>
              <a:rPr lang="en-US" dirty="0"/>
              <a:t>Glaucoma Detection: The resulting model is tailored for binary classification tasks specific to glaucoma detection.</a:t>
            </a:r>
          </a:p>
          <a:p>
            <a:r>
              <a:rPr lang="en-US" dirty="0"/>
              <a:t>Regularization: Techniques like Dropout are employed to prevent overfitting, enhancing the model's robustness and improving accuracy on unseen data.</a:t>
            </a:r>
            <a:endParaRPr lang="en-IN" dirty="0"/>
          </a:p>
        </p:txBody>
      </p:sp>
    </p:spTree>
    <p:extLst>
      <p:ext uri="{BB962C8B-B14F-4D97-AF65-F5344CB8AC3E}">
        <p14:creationId xmlns:p14="http://schemas.microsoft.com/office/powerpoint/2010/main" val="21058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154F-C2CF-DFAE-540E-EE179D1704E1}"/>
              </a:ext>
            </a:extLst>
          </p:cNvPr>
          <p:cNvSpPr>
            <a:spLocks noGrp="1"/>
          </p:cNvSpPr>
          <p:nvPr>
            <p:ph type="title"/>
          </p:nvPr>
        </p:nvSpPr>
        <p:spPr>
          <a:xfrm>
            <a:off x="1484310" y="0"/>
            <a:ext cx="10018713" cy="1752599"/>
          </a:xfrm>
        </p:spPr>
        <p:txBody>
          <a:bodyPr/>
          <a:lstStyle/>
          <a:p>
            <a:r>
              <a:rPr lang="en-US" dirty="0"/>
              <a:t>Result Analysis</a:t>
            </a:r>
            <a:endParaRPr lang="en-IN" dirty="0"/>
          </a:p>
        </p:txBody>
      </p:sp>
      <p:sp>
        <p:nvSpPr>
          <p:cNvPr id="3" name="Content Placeholder 2">
            <a:extLst>
              <a:ext uri="{FF2B5EF4-FFF2-40B4-BE49-F238E27FC236}">
                <a16:creationId xmlns:a16="http://schemas.microsoft.com/office/drawing/2014/main" id="{B1530A09-FE30-5F79-2B11-166B4FEC7C44}"/>
              </a:ext>
            </a:extLst>
          </p:cNvPr>
          <p:cNvSpPr>
            <a:spLocks noGrp="1"/>
          </p:cNvSpPr>
          <p:nvPr>
            <p:ph idx="1"/>
          </p:nvPr>
        </p:nvSpPr>
        <p:spPr>
          <a:xfrm>
            <a:off x="1710553" y="1469796"/>
            <a:ext cx="10018713" cy="2244366"/>
          </a:xfrm>
        </p:spPr>
        <p:txBody>
          <a:bodyPr>
            <a:normAutofit fontScale="77500" lnSpcReduction="20000"/>
          </a:bodyPr>
          <a:lstStyle/>
          <a:p>
            <a:pPr marL="0" indent="0">
              <a:buNone/>
            </a:pPr>
            <a:r>
              <a:rPr lang="en-US" dirty="0"/>
              <a:t>The Figures below 3(a) and 3(b) represent the accuracy and loss graph of the Resnet50 model, respectively. When the Resnet50 model has been fitted to the dataset, at the first epoch, the training accuracy is 87.19% and the loss is 40.21%. But the validation accuracy high compared to the training accuracy (92.69%) and the loss is also low (16.01%), which indicates that the model initially learns Good. As the number of epochs increases, training and validation accuracy both increases, and the loss function also starts to decrease. At epoch 21, the Resnet50 model found its highest validation accuracy, which is 99.09%. At that time, validation loss was 4%, training accuracy was 96.66%, and training loss was 6.87 %. The model’s validation accuracy is always slightly greater than the training accuracy which shows that the model generalizes better with the data. </a:t>
            </a:r>
            <a:endParaRPr lang="en-IN" dirty="0"/>
          </a:p>
        </p:txBody>
      </p:sp>
      <p:pic>
        <p:nvPicPr>
          <p:cNvPr id="5" name="Picture 4">
            <a:extLst>
              <a:ext uri="{FF2B5EF4-FFF2-40B4-BE49-F238E27FC236}">
                <a16:creationId xmlns:a16="http://schemas.microsoft.com/office/drawing/2014/main" id="{B12591F8-C64A-1A60-DE16-49F6349A189F}"/>
              </a:ext>
            </a:extLst>
          </p:cNvPr>
          <p:cNvPicPr>
            <a:picLocks noChangeAspect="1"/>
          </p:cNvPicPr>
          <p:nvPr/>
        </p:nvPicPr>
        <p:blipFill>
          <a:blip r:embed="rId2"/>
          <a:stretch>
            <a:fillRect/>
          </a:stretch>
        </p:blipFill>
        <p:spPr>
          <a:xfrm>
            <a:off x="2465033" y="3838383"/>
            <a:ext cx="3341878" cy="2887642"/>
          </a:xfrm>
          <a:prstGeom prst="rect">
            <a:avLst/>
          </a:prstGeom>
        </p:spPr>
      </p:pic>
      <p:pic>
        <p:nvPicPr>
          <p:cNvPr id="7" name="Picture 6">
            <a:extLst>
              <a:ext uri="{FF2B5EF4-FFF2-40B4-BE49-F238E27FC236}">
                <a16:creationId xmlns:a16="http://schemas.microsoft.com/office/drawing/2014/main" id="{F7ED9085-9977-8C9B-895B-1EB96048F34D}"/>
              </a:ext>
            </a:extLst>
          </p:cNvPr>
          <p:cNvPicPr>
            <a:picLocks noChangeAspect="1"/>
          </p:cNvPicPr>
          <p:nvPr/>
        </p:nvPicPr>
        <p:blipFill>
          <a:blip r:embed="rId3"/>
          <a:stretch>
            <a:fillRect/>
          </a:stretch>
        </p:blipFill>
        <p:spPr>
          <a:xfrm>
            <a:off x="6283788" y="3802487"/>
            <a:ext cx="3161870" cy="2923538"/>
          </a:xfrm>
          <a:prstGeom prst="rect">
            <a:avLst/>
          </a:prstGeom>
        </p:spPr>
      </p:pic>
    </p:spTree>
    <p:extLst>
      <p:ext uri="{BB962C8B-B14F-4D97-AF65-F5344CB8AC3E}">
        <p14:creationId xmlns:p14="http://schemas.microsoft.com/office/powerpoint/2010/main" val="162091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F534-1851-85FC-790C-860066AE04A2}"/>
              </a:ext>
            </a:extLst>
          </p:cNvPr>
          <p:cNvSpPr>
            <a:spLocks noGrp="1"/>
          </p:cNvSpPr>
          <p:nvPr>
            <p:ph type="title"/>
          </p:nvPr>
        </p:nvSpPr>
        <p:spPr>
          <a:xfrm>
            <a:off x="1484310" y="0"/>
            <a:ext cx="10018713" cy="1752599"/>
          </a:xfrm>
        </p:spPr>
        <p:txBody>
          <a:bodyPr/>
          <a:lstStyle/>
          <a:p>
            <a:r>
              <a:rPr lang="en-US" dirty="0"/>
              <a:t>Analysis of the Best Model</a:t>
            </a:r>
            <a:endParaRPr lang="en-IN" dirty="0"/>
          </a:p>
        </p:txBody>
      </p:sp>
      <p:sp>
        <p:nvSpPr>
          <p:cNvPr id="3" name="Content Placeholder 2">
            <a:extLst>
              <a:ext uri="{FF2B5EF4-FFF2-40B4-BE49-F238E27FC236}">
                <a16:creationId xmlns:a16="http://schemas.microsoft.com/office/drawing/2014/main" id="{F20CD590-E3CF-1724-EFED-5F336B0F3166}"/>
              </a:ext>
            </a:extLst>
          </p:cNvPr>
          <p:cNvSpPr>
            <a:spLocks noGrp="1"/>
          </p:cNvSpPr>
          <p:nvPr>
            <p:ph idx="1"/>
          </p:nvPr>
        </p:nvSpPr>
        <p:spPr>
          <a:xfrm>
            <a:off x="1484310" y="1660785"/>
            <a:ext cx="6009998" cy="4268479"/>
          </a:xfrm>
        </p:spPr>
        <p:txBody>
          <a:bodyPr>
            <a:normAutofit/>
          </a:bodyPr>
          <a:lstStyle/>
          <a:p>
            <a:pPr marL="0" indent="0" algn="just">
              <a:buNone/>
            </a:pPr>
            <a:r>
              <a:rPr lang="en-US" sz="2000" dirty="0"/>
              <a:t>In recognizing normal and cataract photos, Figure 6 displays True Positive, True Negative, False Positive, and False Negative cases. According to the results, the Resnet50 model predicts normal images 97% accurately as “normal,” while incorrectly predicting 3% of normal images as “cataract.” The figure also shows that the model predicts 100 % of cataract photos that are truly “cataract,” while 0% of photos are wrongly predicted as “normal.” </a:t>
            </a:r>
            <a:endParaRPr lang="en-IN" sz="2000" dirty="0"/>
          </a:p>
        </p:txBody>
      </p:sp>
      <p:pic>
        <p:nvPicPr>
          <p:cNvPr id="7" name="Picture 6">
            <a:extLst>
              <a:ext uri="{FF2B5EF4-FFF2-40B4-BE49-F238E27FC236}">
                <a16:creationId xmlns:a16="http://schemas.microsoft.com/office/drawing/2014/main" id="{54B5B750-95ED-8543-801A-93E9E15A3087}"/>
              </a:ext>
            </a:extLst>
          </p:cNvPr>
          <p:cNvPicPr>
            <a:picLocks noChangeAspect="1"/>
          </p:cNvPicPr>
          <p:nvPr/>
        </p:nvPicPr>
        <p:blipFill>
          <a:blip r:embed="rId2"/>
          <a:stretch>
            <a:fillRect/>
          </a:stretch>
        </p:blipFill>
        <p:spPr>
          <a:xfrm>
            <a:off x="7654315" y="1660785"/>
            <a:ext cx="4105512" cy="4014053"/>
          </a:xfrm>
          <a:prstGeom prst="rect">
            <a:avLst/>
          </a:prstGeom>
        </p:spPr>
      </p:pic>
    </p:spTree>
    <p:extLst>
      <p:ext uri="{BB962C8B-B14F-4D97-AF65-F5344CB8AC3E}">
        <p14:creationId xmlns:p14="http://schemas.microsoft.com/office/powerpoint/2010/main" val="181039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367F8-4362-E834-E2B9-2808ACB76ECF}"/>
              </a:ext>
            </a:extLst>
          </p:cNvPr>
          <p:cNvPicPr>
            <a:picLocks noChangeAspect="1"/>
          </p:cNvPicPr>
          <p:nvPr/>
        </p:nvPicPr>
        <p:blipFill>
          <a:blip r:embed="rId2"/>
          <a:stretch>
            <a:fillRect/>
          </a:stretch>
        </p:blipFill>
        <p:spPr>
          <a:xfrm>
            <a:off x="1965077" y="104577"/>
            <a:ext cx="9215113" cy="3967802"/>
          </a:xfrm>
          <a:prstGeom prst="rect">
            <a:avLst/>
          </a:prstGeom>
        </p:spPr>
      </p:pic>
      <p:sp>
        <p:nvSpPr>
          <p:cNvPr id="2" name="TextBox 1">
            <a:extLst>
              <a:ext uri="{FF2B5EF4-FFF2-40B4-BE49-F238E27FC236}">
                <a16:creationId xmlns:a16="http://schemas.microsoft.com/office/drawing/2014/main" id="{A80A3E75-9B78-1944-4F7B-FB566AC22877}"/>
              </a:ext>
            </a:extLst>
          </p:cNvPr>
          <p:cNvSpPr txBox="1"/>
          <p:nvPr/>
        </p:nvSpPr>
        <p:spPr>
          <a:xfrm>
            <a:off x="1965077" y="4168100"/>
            <a:ext cx="8889476" cy="2585323"/>
          </a:xfrm>
          <a:prstGeom prst="rect">
            <a:avLst/>
          </a:prstGeom>
          <a:noFill/>
        </p:spPr>
        <p:txBody>
          <a:bodyPr wrap="square" rtlCol="0">
            <a:spAutoFit/>
          </a:bodyPr>
          <a:lstStyle/>
          <a:p>
            <a:pPr algn="just"/>
            <a:r>
              <a:rPr lang="en-US" dirty="0"/>
              <a:t>Our work is compared with all the previous research work mentioned in Related Work. In that case, by using </a:t>
            </a:r>
            <a:r>
              <a:rPr lang="en-US" dirty="0" err="1"/>
              <a:t>EfficientNet</a:t>
            </a:r>
            <a:r>
              <a:rPr lang="en-US" dirty="0"/>
              <a:t> they got an accuracy of 94.88% to date. The InceptionResnetV2 got an overall accuracy of 98.17%. The </a:t>
            </a:r>
            <a:r>
              <a:rPr lang="en-US" dirty="0" err="1"/>
              <a:t>MobileNet</a:t>
            </a:r>
            <a:r>
              <a:rPr lang="en-US" dirty="0"/>
              <a:t> V3got96.62% accuracy after being trained using more than 2500 images. The use of MobileNet-V2 model for feature extraction and a random forest classifier got an accuracy of 90.68% in the grading severity of cataract. On the other hand, our proposed best trained Resnet50 model achieved the training accuracy of 96.66 % and validation or testing accuracy of 99.09 % by using only 594 Cataract images and 500 normal images which reached the new state-of-the-art. Hence, this research work is novel.</a:t>
            </a:r>
            <a:endParaRPr lang="en-IN" dirty="0"/>
          </a:p>
        </p:txBody>
      </p:sp>
    </p:spTree>
    <p:extLst>
      <p:ext uri="{BB962C8B-B14F-4D97-AF65-F5344CB8AC3E}">
        <p14:creationId xmlns:p14="http://schemas.microsoft.com/office/powerpoint/2010/main" val="421510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816E-BBAD-5233-D7BB-20BFDDF89DFE}"/>
              </a:ext>
            </a:extLst>
          </p:cNvPr>
          <p:cNvSpPr>
            <a:spLocks noGrp="1"/>
          </p:cNvSpPr>
          <p:nvPr>
            <p:ph type="title"/>
          </p:nvPr>
        </p:nvSpPr>
        <p:spPr>
          <a:xfrm>
            <a:off x="1484309" y="0"/>
            <a:ext cx="10018713" cy="1752599"/>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3397CD5-9834-C027-5606-A10E3462ACF2}"/>
              </a:ext>
            </a:extLst>
          </p:cNvPr>
          <p:cNvSpPr>
            <a:spLocks noGrp="1"/>
          </p:cNvSpPr>
          <p:nvPr>
            <p:ph idx="1"/>
          </p:nvPr>
        </p:nvSpPr>
        <p:spPr>
          <a:xfrm>
            <a:off x="1484308" y="1752599"/>
            <a:ext cx="10018713" cy="4525653"/>
          </a:xfrm>
        </p:spPr>
        <p:txBody>
          <a:bodyPr>
            <a:normAutofit fontScale="85000" lnSpcReduction="10000"/>
          </a:bodyPr>
          <a:lstStyle/>
          <a:p>
            <a:r>
              <a:rPr lang="en-US" dirty="0"/>
              <a:t>The combination of previously trained algorithms such as ResNet50, ResNet101, and VGG19 represents a leap forward in glaucoma diagnostics. Notably, the ResNet50 model achieved an impressive testing accuracy of 97.58% and certification accuracy of 99.09%, setting unprecedented standards in the field This development heralds a turning point in healthcare, especially to help underserved communities with limited optical skills. </a:t>
            </a:r>
          </a:p>
          <a:p>
            <a:r>
              <a:rPr lang="en-US" dirty="0"/>
              <a:t>Looking ahead, our focus shifts to improving the accuracy of these models with wider data sets and new visualization techniques. By acknowledging complexity, we seek to deepen our understanding of the complex imaging system model, thereby increasing the accuracy and efficiency of analysis. Additionally, creating a user-friendly website would provide universal access, enabling individuals from all walks of life to take control of their eye health with ease. </a:t>
            </a:r>
          </a:p>
          <a:p>
            <a:r>
              <a:rPr lang="en-US" dirty="0"/>
              <a:t>Essentially, our vision extends beyond mere innovation; It includes the goals of equity, empowerment and excellence in health care. With every walk, we are paving the way for a future where technology will overcome barriers, enrich lives and transform the global health landscape. </a:t>
            </a:r>
            <a:endParaRPr lang="en-IN" dirty="0"/>
          </a:p>
        </p:txBody>
      </p:sp>
    </p:spTree>
    <p:extLst>
      <p:ext uri="{BB962C8B-B14F-4D97-AF65-F5344CB8AC3E}">
        <p14:creationId xmlns:p14="http://schemas.microsoft.com/office/powerpoint/2010/main" val="85292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5,930 Stock Photos, Vectors, and Video | Adobe  Stock">
            <a:extLst>
              <a:ext uri="{FF2B5EF4-FFF2-40B4-BE49-F238E27FC236}">
                <a16:creationId xmlns:a16="http://schemas.microsoft.com/office/drawing/2014/main" id="{AE04BA98-0D63-0894-D70E-4972835D2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390" y="1259079"/>
            <a:ext cx="7703220" cy="433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3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58A0-D729-7543-ADE3-A9225DB0D39A}"/>
              </a:ext>
            </a:extLst>
          </p:cNvPr>
          <p:cNvSpPr>
            <a:spLocks noGrp="1"/>
          </p:cNvSpPr>
          <p:nvPr>
            <p:ph type="title"/>
          </p:nvPr>
        </p:nvSpPr>
        <p:spPr>
          <a:xfrm>
            <a:off x="1484310" y="0"/>
            <a:ext cx="10018713" cy="1752599"/>
          </a:xfrm>
        </p:spPr>
        <p:txBody>
          <a:bodyPr/>
          <a:lstStyle/>
          <a:p>
            <a:r>
              <a:rPr lang="en-US" dirty="0"/>
              <a:t>Project Scope</a:t>
            </a:r>
            <a:endParaRPr lang="en-IN" dirty="0"/>
          </a:p>
        </p:txBody>
      </p:sp>
      <p:sp>
        <p:nvSpPr>
          <p:cNvPr id="3" name="Content Placeholder 2">
            <a:extLst>
              <a:ext uri="{FF2B5EF4-FFF2-40B4-BE49-F238E27FC236}">
                <a16:creationId xmlns:a16="http://schemas.microsoft.com/office/drawing/2014/main" id="{AD106FBA-7B62-754A-0B2E-59FDF030CF61}"/>
              </a:ext>
            </a:extLst>
          </p:cNvPr>
          <p:cNvSpPr>
            <a:spLocks noGrp="1"/>
          </p:cNvSpPr>
          <p:nvPr>
            <p:ph idx="1"/>
          </p:nvPr>
        </p:nvSpPr>
        <p:spPr>
          <a:xfrm>
            <a:off x="1484310" y="1752599"/>
            <a:ext cx="10018713" cy="3733802"/>
          </a:xfrm>
        </p:spPr>
        <p:txBody>
          <a:bodyPr>
            <a:normAutofit fontScale="85000" lnSpcReduction="20000"/>
          </a:bodyPr>
          <a:lstStyle/>
          <a:p>
            <a:pPr>
              <a:lnSpc>
                <a:spcPct val="150000"/>
              </a:lnSpc>
            </a:pPr>
            <a:r>
              <a:rPr lang="en-US" dirty="0"/>
              <a:t>Eye diseases are a significant health concern globally, with cataracts being one of the most common problems, particularly affecting aging populations.</a:t>
            </a:r>
          </a:p>
          <a:p>
            <a:pPr>
              <a:lnSpc>
                <a:spcPct val="150000"/>
              </a:lnSpc>
            </a:pPr>
            <a:r>
              <a:rPr lang="en-US" dirty="0"/>
              <a:t>Detecting cataracts in their early stages is crucial to prevent vision loss and blindness, highlighting the importance of accurate diagnosis and timely interventions.</a:t>
            </a:r>
          </a:p>
          <a:p>
            <a:pPr>
              <a:lnSpc>
                <a:spcPct val="150000"/>
              </a:lnSpc>
            </a:pPr>
            <a:r>
              <a:rPr lang="en-US" dirty="0"/>
              <a:t>This paper explores the use of deep learning techniques, specifically Convolutional Neural Networks (CNNs), to classify glaucoma using publicly available fundus images.</a:t>
            </a:r>
          </a:p>
          <a:p>
            <a:pPr>
              <a:lnSpc>
                <a:spcPct val="150000"/>
              </a:lnSpc>
            </a:pPr>
            <a:r>
              <a:rPr lang="en-US" dirty="0"/>
              <a:t>Three CNN meta-architectures, namely Resnet50, Resnet101, and VGG19, are employed to diagnose glaucoma, achieving high accuracy and reliability in predicting the disease.</a:t>
            </a:r>
            <a:endParaRPr lang="en-IN" dirty="0"/>
          </a:p>
        </p:txBody>
      </p:sp>
    </p:spTree>
    <p:extLst>
      <p:ext uri="{BB962C8B-B14F-4D97-AF65-F5344CB8AC3E}">
        <p14:creationId xmlns:p14="http://schemas.microsoft.com/office/powerpoint/2010/main" val="189372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58A0-D729-7543-ADE3-A9225DB0D39A}"/>
              </a:ext>
            </a:extLst>
          </p:cNvPr>
          <p:cNvSpPr>
            <a:spLocks noGrp="1"/>
          </p:cNvSpPr>
          <p:nvPr>
            <p:ph type="title"/>
          </p:nvPr>
        </p:nvSpPr>
        <p:spPr>
          <a:xfrm>
            <a:off x="1484310" y="0"/>
            <a:ext cx="10018713" cy="1752599"/>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D106FBA-7B62-754A-0B2E-59FDF030CF61}"/>
              </a:ext>
            </a:extLst>
          </p:cNvPr>
          <p:cNvSpPr>
            <a:spLocks noGrp="1"/>
          </p:cNvSpPr>
          <p:nvPr>
            <p:ph idx="1"/>
          </p:nvPr>
        </p:nvSpPr>
        <p:spPr>
          <a:xfrm>
            <a:off x="1484310" y="1752599"/>
            <a:ext cx="10018713" cy="3733802"/>
          </a:xfrm>
        </p:spPr>
        <p:txBody>
          <a:bodyPr>
            <a:normAutofit/>
          </a:bodyPr>
          <a:lstStyle/>
          <a:p>
            <a:pPr marL="285750" indent="-285750">
              <a:buFont typeface="Arial" panose="020B0604020202020204" pitchFamily="34" charset="0"/>
              <a:buChar char="•"/>
            </a:pPr>
            <a:r>
              <a:rPr lang="en-US" dirty="0"/>
              <a:t>Cataract is a leading cause of blindness worldwide, responsible for an estimated 51% of blindness cases globally.</a:t>
            </a:r>
          </a:p>
          <a:p>
            <a:pPr marL="285750" indent="-285750">
              <a:buFont typeface="Arial" panose="020B0604020202020204" pitchFamily="34" charset="0"/>
              <a:buChar char="•"/>
            </a:pPr>
            <a:r>
              <a:rPr lang="en-US" dirty="0"/>
              <a:t>Early detection of cataracts is crucial for effective management and prevention of vision loss.</a:t>
            </a:r>
          </a:p>
          <a:p>
            <a:pPr marL="285750" indent="-285750">
              <a:buFont typeface="Arial" panose="020B0604020202020204" pitchFamily="34" charset="0"/>
              <a:buChar char="•"/>
            </a:pPr>
            <a:r>
              <a:rPr lang="en-US" dirty="0"/>
              <a:t>Traditional methods of cataract diagnosis rely heavily on clinical examination and subjective evaluation by ophthalmologists.</a:t>
            </a:r>
          </a:p>
          <a:p>
            <a:pPr marL="285750" indent="-285750">
              <a:buFont typeface="Arial" panose="020B0604020202020204" pitchFamily="34" charset="0"/>
              <a:buChar char="•"/>
            </a:pPr>
            <a:r>
              <a:rPr lang="en-US" dirty="0"/>
              <a:t>Automated and computer-aided diagnosis systems offer the potential to improve accuracy, efficiency, and accessibility of cataract diagnosis.</a:t>
            </a:r>
          </a:p>
        </p:txBody>
      </p:sp>
    </p:spTree>
    <p:extLst>
      <p:ext uri="{BB962C8B-B14F-4D97-AF65-F5344CB8AC3E}">
        <p14:creationId xmlns:p14="http://schemas.microsoft.com/office/powerpoint/2010/main" val="266815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9905-AEF9-F721-2AD6-92A364270E83}"/>
              </a:ext>
            </a:extLst>
          </p:cNvPr>
          <p:cNvSpPr>
            <a:spLocks noGrp="1"/>
          </p:cNvSpPr>
          <p:nvPr>
            <p:ph type="title"/>
          </p:nvPr>
        </p:nvSpPr>
        <p:spPr>
          <a:xfrm>
            <a:off x="1484310" y="0"/>
            <a:ext cx="10018713" cy="1752599"/>
          </a:xfrm>
        </p:spPr>
        <p:txBody>
          <a:bodyPr/>
          <a:lstStyle/>
          <a:p>
            <a:r>
              <a:rPr lang="en-US" dirty="0"/>
              <a:t>Related Works</a:t>
            </a:r>
            <a:endParaRPr lang="en-IN" dirty="0"/>
          </a:p>
        </p:txBody>
      </p:sp>
      <p:sp>
        <p:nvSpPr>
          <p:cNvPr id="3" name="Content Placeholder 2">
            <a:extLst>
              <a:ext uri="{FF2B5EF4-FFF2-40B4-BE49-F238E27FC236}">
                <a16:creationId xmlns:a16="http://schemas.microsoft.com/office/drawing/2014/main" id="{4C801BC9-88BC-E6AF-E2CB-A07BABA0272D}"/>
              </a:ext>
            </a:extLst>
          </p:cNvPr>
          <p:cNvSpPr>
            <a:spLocks noGrp="1"/>
          </p:cNvSpPr>
          <p:nvPr>
            <p:ph idx="1"/>
          </p:nvPr>
        </p:nvSpPr>
        <p:spPr>
          <a:xfrm>
            <a:off x="1484310" y="1752599"/>
            <a:ext cx="10018713" cy="4516226"/>
          </a:xfrm>
        </p:spPr>
        <p:txBody>
          <a:bodyPr>
            <a:normAutofit fontScale="85000" lnSpcReduction="10000"/>
          </a:bodyPr>
          <a:lstStyle/>
          <a:p>
            <a:r>
              <a:rPr lang="en-US" dirty="0"/>
              <a:t>Numerous studies have investigated the application of machine learning and deep learning techniques for automated cataract diagnosis.</a:t>
            </a:r>
          </a:p>
          <a:p>
            <a:r>
              <a:rPr lang="en-US" dirty="0"/>
              <a:t>Early approaches focused on handcrafted feature extraction and traditional machine learning classifiers, such as Support Vector Machines (SVMs) and Random Forests.</a:t>
            </a:r>
          </a:p>
          <a:p>
            <a:r>
              <a:rPr lang="en-US" dirty="0"/>
              <a:t>More recent research has shifted towards deep learning-based methods, leveraging convolutional neural networks (CNNs) for feature learning and classification.</a:t>
            </a:r>
          </a:p>
          <a:p>
            <a:r>
              <a:rPr lang="en-US" dirty="0"/>
              <a:t>Notable studies have demonstrated the feasibility and effectiveness of CNNs in accurately detecting and classifying cataracts from fundus images.</a:t>
            </a:r>
          </a:p>
          <a:p>
            <a:r>
              <a:rPr lang="en-US" dirty="0"/>
              <a:t>However, challenges remain, including limited annotated datasets, class imbalance, and variations in image quality and patient demographics.</a:t>
            </a:r>
          </a:p>
          <a:p>
            <a:r>
              <a:rPr lang="en-US" dirty="0"/>
              <a:t>Despite these challenges, deep learning-based approaches show promising potential for enhancing the efficiency and accuracy of cataract diagnosis.</a:t>
            </a:r>
            <a:endParaRPr lang="en-IN" dirty="0"/>
          </a:p>
        </p:txBody>
      </p:sp>
    </p:spTree>
    <p:extLst>
      <p:ext uri="{BB962C8B-B14F-4D97-AF65-F5344CB8AC3E}">
        <p14:creationId xmlns:p14="http://schemas.microsoft.com/office/powerpoint/2010/main" val="38039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AFDE-E14A-C81F-3E3E-76EC4B12DB87}"/>
              </a:ext>
            </a:extLst>
          </p:cNvPr>
          <p:cNvSpPr>
            <a:spLocks noGrp="1"/>
          </p:cNvSpPr>
          <p:nvPr>
            <p:ph type="title"/>
          </p:nvPr>
        </p:nvSpPr>
        <p:spPr>
          <a:xfrm>
            <a:off x="1484310" y="0"/>
            <a:ext cx="10018713" cy="1752599"/>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F1489403-760A-5D7E-9CA0-2254E95D18AD}"/>
              </a:ext>
            </a:extLst>
          </p:cNvPr>
          <p:cNvSpPr>
            <a:spLocks noGrp="1"/>
          </p:cNvSpPr>
          <p:nvPr>
            <p:ph idx="1"/>
          </p:nvPr>
        </p:nvSpPr>
        <p:spPr>
          <a:xfrm>
            <a:off x="1663419" y="1752599"/>
            <a:ext cx="10018713" cy="4355970"/>
          </a:xfrm>
        </p:spPr>
        <p:txBody>
          <a:bodyPr>
            <a:normAutofit lnSpcReduction="10000"/>
          </a:bodyPr>
          <a:lstStyle/>
          <a:p>
            <a:r>
              <a:rPr lang="en-US" dirty="0"/>
              <a:t>Dataset Size: 6716 fundus images</a:t>
            </a:r>
          </a:p>
          <a:p>
            <a:r>
              <a:rPr lang="en-US" dirty="0"/>
              <a:t>Extracted Cataract Images: 1088 fundus images</a:t>
            </a:r>
          </a:p>
          <a:p>
            <a:r>
              <a:rPr lang="en-US" dirty="0"/>
              <a:t>Source: Medical centers across China, by </a:t>
            </a:r>
            <a:r>
              <a:rPr lang="en-US" dirty="0" err="1"/>
              <a:t>Shanggong</a:t>
            </a:r>
            <a:r>
              <a:rPr lang="en-US" dirty="0"/>
              <a:t> Medical Technology Co., Ltd.</a:t>
            </a:r>
          </a:p>
          <a:p>
            <a:r>
              <a:rPr lang="en-US" dirty="0"/>
              <a:t>Database: Ophthalmology Intelligent Recognition (ODIR) database</a:t>
            </a:r>
          </a:p>
          <a:p>
            <a:r>
              <a:rPr lang="en-US" dirty="0"/>
              <a:t>Patient Data: Includes data on 5000 patients</a:t>
            </a:r>
          </a:p>
          <a:p>
            <a:r>
              <a:rPr lang="en-US" dirty="0"/>
              <a:t>Information Provided: Color fundus images of both right and left eyes, along with diagnostic keywords</a:t>
            </a:r>
          </a:p>
          <a:p>
            <a:r>
              <a:rPr lang="en-US" dirty="0"/>
              <a:t>Utilized Subset: Only normal fundus images of cranial nerves extracted for study</a:t>
            </a:r>
            <a:endParaRPr lang="en-IN" dirty="0"/>
          </a:p>
        </p:txBody>
      </p:sp>
    </p:spTree>
    <p:extLst>
      <p:ext uri="{BB962C8B-B14F-4D97-AF65-F5344CB8AC3E}">
        <p14:creationId xmlns:p14="http://schemas.microsoft.com/office/powerpoint/2010/main" val="270778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D730-21FE-63E9-666D-05C4A5A3D083}"/>
              </a:ext>
            </a:extLst>
          </p:cNvPr>
          <p:cNvSpPr>
            <a:spLocks noGrp="1"/>
          </p:cNvSpPr>
          <p:nvPr>
            <p:ph type="title"/>
          </p:nvPr>
        </p:nvSpPr>
        <p:spPr>
          <a:xfrm>
            <a:off x="1484309" y="0"/>
            <a:ext cx="10018713" cy="1752599"/>
          </a:xfrm>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02C66CCF-3C50-E946-9BF8-C2FED25F5E2D}"/>
              </a:ext>
            </a:extLst>
          </p:cNvPr>
          <p:cNvSpPr>
            <a:spLocks noGrp="1"/>
          </p:cNvSpPr>
          <p:nvPr>
            <p:ph idx="1"/>
          </p:nvPr>
        </p:nvSpPr>
        <p:spPr>
          <a:xfrm>
            <a:off x="1644564" y="1751812"/>
            <a:ext cx="10018713" cy="5025274"/>
          </a:xfrm>
        </p:spPr>
        <p:txBody>
          <a:bodyPr>
            <a:normAutofit fontScale="70000" lnSpcReduction="20000"/>
          </a:bodyPr>
          <a:lstStyle/>
          <a:p>
            <a:r>
              <a:rPr lang="en-US" dirty="0"/>
              <a:t>Resizing: Resizing the fundus images to a standard size of 224x224 pixels using OpenCV ensures consistency in input dimensions, which is crucial for neural network architectures that expect uniform input sizes.</a:t>
            </a:r>
          </a:p>
          <a:p>
            <a:r>
              <a:rPr lang="en-US" dirty="0"/>
              <a:t>Grouping: Dividing the images into appropriate glaucoma and fundus groups based on key diagnosis helps in creating distinct datasets for training and evaluation, which is fundamental for supervised learning tasks like classification.</a:t>
            </a:r>
          </a:p>
          <a:p>
            <a:r>
              <a:rPr lang="en-US" dirty="0"/>
              <a:t>Data Balancing: Randomly selecting identical samples from both groups ensures balanced datasets. This prevents the model from being biased towards the majority class (e.g., fundus images) and improves its ability to accurately classify both classes.</a:t>
            </a:r>
          </a:p>
          <a:p>
            <a:r>
              <a:rPr lang="en-US" dirty="0"/>
              <a:t>Data Augmentation: Applying techniques such as rotation, shift, shear, zoom, and flip increases the diversity of the training dataset. This augmentation helps the model generalize better by exposing it to variations commonly encountered in real-world data.</a:t>
            </a:r>
          </a:p>
          <a:p>
            <a:r>
              <a:rPr lang="en-US" dirty="0"/>
              <a:t>Purpose: The overarching goal of these preprocessing steps is to standardize input, balance the dataset, and enhance model robustness. Standardization ensures uniform dimensions, dataset balancing reduces bias during training, and data augmentation increases the diversity of training samples, thereby improving model generalization.</a:t>
            </a:r>
          </a:p>
          <a:p>
            <a:r>
              <a:rPr lang="en-US" dirty="0"/>
              <a:t>Improving Model Performance: By enhancing the training dataset and standardizing input, the preprocessing pipeline contributes to the effectiveness and reliability of deep learning models in clinical applications, particularly in glaucoma detection. These steps collectively aim to improve the performance of the model by providing it with a more representative and varied dataset for learning.</a:t>
            </a:r>
            <a:endParaRPr lang="en-IN" dirty="0"/>
          </a:p>
        </p:txBody>
      </p:sp>
    </p:spTree>
    <p:extLst>
      <p:ext uri="{BB962C8B-B14F-4D97-AF65-F5344CB8AC3E}">
        <p14:creationId xmlns:p14="http://schemas.microsoft.com/office/powerpoint/2010/main" val="154613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95F0-D1F6-B10C-CEDE-866461EC3255}"/>
              </a:ext>
            </a:extLst>
          </p:cNvPr>
          <p:cNvSpPr>
            <a:spLocks noGrp="1"/>
          </p:cNvSpPr>
          <p:nvPr>
            <p:ph type="title"/>
          </p:nvPr>
        </p:nvSpPr>
        <p:spPr>
          <a:xfrm>
            <a:off x="1484310" y="0"/>
            <a:ext cx="10018713" cy="1752599"/>
          </a:xfrm>
        </p:spPr>
        <p:txBody>
          <a:bodyPr/>
          <a:lstStyle/>
          <a:p>
            <a:r>
              <a:rPr lang="en-US" dirty="0"/>
              <a:t>VGG19 Model</a:t>
            </a:r>
            <a:endParaRPr lang="en-IN" dirty="0"/>
          </a:p>
        </p:txBody>
      </p:sp>
      <p:sp>
        <p:nvSpPr>
          <p:cNvPr id="3" name="Content Placeholder 2">
            <a:extLst>
              <a:ext uri="{FF2B5EF4-FFF2-40B4-BE49-F238E27FC236}">
                <a16:creationId xmlns:a16="http://schemas.microsoft.com/office/drawing/2014/main" id="{B2A8BBED-5661-59A2-34D7-C4D2CE0E698A}"/>
              </a:ext>
            </a:extLst>
          </p:cNvPr>
          <p:cNvSpPr>
            <a:spLocks noGrp="1"/>
          </p:cNvSpPr>
          <p:nvPr>
            <p:ph idx="1"/>
          </p:nvPr>
        </p:nvSpPr>
        <p:spPr>
          <a:xfrm>
            <a:off x="1484310" y="1329179"/>
            <a:ext cx="10487731" cy="5373279"/>
          </a:xfrm>
        </p:spPr>
        <p:txBody>
          <a:bodyPr>
            <a:normAutofit fontScale="55000" lnSpcReduction="20000"/>
          </a:bodyPr>
          <a:lstStyle/>
          <a:p>
            <a:pPr marL="0" indent="0">
              <a:buNone/>
            </a:pPr>
            <a:r>
              <a:rPr lang="en-US" b="1" dirty="0"/>
              <a:t>Introduction to VGG-19:</a:t>
            </a:r>
          </a:p>
          <a:p>
            <a:r>
              <a:rPr lang="en-US" dirty="0"/>
              <a:t>VGG-19, or Visual Geometry Group 19, is a deep convolutional neural network architecture introduced in 2014.</a:t>
            </a:r>
          </a:p>
          <a:p>
            <a:r>
              <a:rPr lang="en-US" dirty="0"/>
              <a:t>It comprises 19 layers, featuring a series of convolutional layers followed by max-pooling layers.</a:t>
            </a:r>
          </a:p>
          <a:p>
            <a:pPr marL="0" indent="0">
              <a:buNone/>
            </a:pPr>
            <a:r>
              <a:rPr lang="en-US" b="1" dirty="0"/>
              <a:t>Key Features:</a:t>
            </a:r>
          </a:p>
          <a:p>
            <a:r>
              <a:rPr lang="en-US" dirty="0"/>
              <a:t>Deep but uniform architecture with 3x3 convolutional filters and 2x2 max-pooling windows.</a:t>
            </a:r>
          </a:p>
          <a:p>
            <a:r>
              <a:rPr lang="en-US" dirty="0"/>
              <a:t>Known for its simplicity and effectiveness in image classification tasks.</a:t>
            </a:r>
          </a:p>
          <a:p>
            <a:r>
              <a:rPr lang="en-US" dirty="0"/>
              <a:t>Achieves high accuracy due to its ability to capture intricate features from images.</a:t>
            </a:r>
          </a:p>
          <a:p>
            <a:pPr marL="0" indent="0">
              <a:buNone/>
            </a:pPr>
            <a:r>
              <a:rPr lang="en-US" b="1" dirty="0"/>
              <a:t>Pre-training on ImageNet:</a:t>
            </a:r>
          </a:p>
          <a:p>
            <a:r>
              <a:rPr lang="en-US" dirty="0"/>
              <a:t>Typically initialized with pre-trained weights on the ImageNet dataset, a large-scale image database.</a:t>
            </a:r>
          </a:p>
          <a:p>
            <a:r>
              <a:rPr lang="en-US" dirty="0"/>
              <a:t>Pre-training allows the network to learn generic features from diverse images before fine-tuning for specific tasks.</a:t>
            </a:r>
          </a:p>
          <a:p>
            <a:pPr marL="0" indent="0">
              <a:buNone/>
            </a:pPr>
            <a:r>
              <a:rPr lang="en-US" b="1" dirty="0"/>
              <a:t>Fine-tuning for Specific Tasks:</a:t>
            </a:r>
          </a:p>
          <a:p>
            <a:r>
              <a:rPr lang="en-US" dirty="0"/>
              <a:t>After pre-training, VGG-19 can be fine-tuned for specific tasks such as binary classification.</a:t>
            </a:r>
          </a:p>
          <a:p>
            <a:r>
              <a:rPr lang="en-US" dirty="0"/>
              <a:t>Fully connected layers at the end of the network are adapted to the target task, while retaining generic features learned from ImageNet.</a:t>
            </a:r>
          </a:p>
          <a:p>
            <a:pPr marL="0" indent="0">
              <a:buNone/>
            </a:pPr>
            <a:r>
              <a:rPr lang="en-US" b="1" dirty="0"/>
              <a:t>Training Process:</a:t>
            </a:r>
          </a:p>
          <a:p>
            <a:r>
              <a:rPr lang="en-US" dirty="0"/>
              <a:t>Trained using the ADAM optimizer, a popular choice for training deep neural networks.</a:t>
            </a:r>
          </a:p>
          <a:p>
            <a:r>
              <a:rPr lang="en-US" dirty="0"/>
              <a:t>Augmented data, obtained by applying transformations to original images, is used to increase dataset diversity and improve model robustness.</a:t>
            </a:r>
          </a:p>
          <a:p>
            <a:r>
              <a:rPr lang="en-US" dirty="0"/>
              <a:t>Training involves multiple epochs, with performance evaluated on separate test data to monitor generalization ability.</a:t>
            </a:r>
            <a:endParaRPr lang="en-IN" dirty="0"/>
          </a:p>
        </p:txBody>
      </p:sp>
    </p:spTree>
    <p:extLst>
      <p:ext uri="{BB962C8B-B14F-4D97-AF65-F5344CB8AC3E}">
        <p14:creationId xmlns:p14="http://schemas.microsoft.com/office/powerpoint/2010/main" val="348508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55A1-2734-6D6E-4575-0156ECD404C3}"/>
              </a:ext>
            </a:extLst>
          </p:cNvPr>
          <p:cNvSpPr>
            <a:spLocks noGrp="1"/>
          </p:cNvSpPr>
          <p:nvPr>
            <p:ph type="title"/>
          </p:nvPr>
        </p:nvSpPr>
        <p:spPr>
          <a:xfrm>
            <a:off x="1484310" y="0"/>
            <a:ext cx="10018713" cy="1752599"/>
          </a:xfrm>
        </p:spPr>
        <p:txBody>
          <a:bodyPr/>
          <a:lstStyle/>
          <a:p>
            <a:r>
              <a:rPr lang="en-US" dirty="0"/>
              <a:t>ResNet101 Model</a:t>
            </a:r>
            <a:endParaRPr lang="en-IN" dirty="0"/>
          </a:p>
        </p:txBody>
      </p:sp>
      <p:sp>
        <p:nvSpPr>
          <p:cNvPr id="3" name="Content Placeholder 2">
            <a:extLst>
              <a:ext uri="{FF2B5EF4-FFF2-40B4-BE49-F238E27FC236}">
                <a16:creationId xmlns:a16="http://schemas.microsoft.com/office/drawing/2014/main" id="{99927489-30DA-4F65-C38B-E4D459FCA44F}"/>
              </a:ext>
            </a:extLst>
          </p:cNvPr>
          <p:cNvSpPr>
            <a:spLocks noGrp="1"/>
          </p:cNvSpPr>
          <p:nvPr>
            <p:ph idx="1"/>
          </p:nvPr>
        </p:nvSpPr>
        <p:spPr>
          <a:xfrm>
            <a:off x="1484310" y="1752599"/>
            <a:ext cx="10018713" cy="4667055"/>
          </a:xfrm>
        </p:spPr>
        <p:txBody>
          <a:bodyPr>
            <a:normAutofit fontScale="70000" lnSpcReduction="20000"/>
          </a:bodyPr>
          <a:lstStyle/>
          <a:p>
            <a:pPr marL="0" indent="0">
              <a:buNone/>
            </a:pPr>
            <a:r>
              <a:rPr lang="en-US" b="1" dirty="0"/>
              <a:t>Introduction:</a:t>
            </a:r>
          </a:p>
          <a:p>
            <a:r>
              <a:rPr lang="en-US" dirty="0"/>
              <a:t>ResNet101, an extension of the </a:t>
            </a:r>
            <a:r>
              <a:rPr lang="en-US" dirty="0" err="1"/>
              <a:t>ResNet</a:t>
            </a:r>
            <a:r>
              <a:rPr lang="en-US" dirty="0"/>
              <a:t> (Residual Network) framework, is a deep convolutional neural network renowned for its depth and exceptional performance in image classification tasks.</a:t>
            </a:r>
          </a:p>
          <a:p>
            <a:pPr marL="0" indent="0">
              <a:buNone/>
            </a:pPr>
            <a:r>
              <a:rPr lang="en-US" b="1" dirty="0"/>
              <a:t>Key Innovation:</a:t>
            </a:r>
          </a:p>
          <a:p>
            <a:r>
              <a:rPr lang="en-US" dirty="0"/>
              <a:t>Introduces residual connections to address vanishing gradient problem in deep networks.</a:t>
            </a:r>
          </a:p>
          <a:p>
            <a:r>
              <a:rPr lang="en-US" dirty="0"/>
              <a:t>Learns residual mappings, facilitating efficient training of very deep networks with hundreds of layers.</a:t>
            </a:r>
          </a:p>
          <a:p>
            <a:pPr marL="0" indent="0">
              <a:buNone/>
            </a:pPr>
            <a:r>
              <a:rPr lang="en-US" b="1" dirty="0"/>
              <a:t>Training Approach:</a:t>
            </a:r>
          </a:p>
          <a:p>
            <a:r>
              <a:rPr lang="en-US" dirty="0"/>
              <a:t>Pre-trained on ImageNet, leveraging learned features.</a:t>
            </a:r>
          </a:p>
          <a:p>
            <a:r>
              <a:rPr lang="en-US" dirty="0"/>
              <a:t>Custom models built by adding layers onto pre-trained base.</a:t>
            </a:r>
          </a:p>
          <a:p>
            <a:r>
              <a:rPr lang="en-US" dirty="0"/>
              <a:t>Includes batch normalization, skip connections, and final sigmoid layer for binary classification.</a:t>
            </a:r>
          </a:p>
          <a:p>
            <a:pPr marL="0" indent="0">
              <a:buNone/>
            </a:pPr>
            <a:r>
              <a:rPr lang="en-US" b="1" dirty="0"/>
              <a:t>Application in Glaucoma Diagnosis:</a:t>
            </a:r>
          </a:p>
          <a:p>
            <a:r>
              <a:rPr lang="en-US" dirty="0"/>
              <a:t>Captures high complexity and adapts to gradient issues.</a:t>
            </a:r>
          </a:p>
          <a:p>
            <a:r>
              <a:rPr lang="en-US" dirty="0"/>
              <a:t>Valuable tool for analyzing retinal images and aiding in glaucoma diagnosis.</a:t>
            </a:r>
            <a:endParaRPr lang="en-IN" dirty="0"/>
          </a:p>
        </p:txBody>
      </p:sp>
    </p:spTree>
    <p:extLst>
      <p:ext uri="{BB962C8B-B14F-4D97-AF65-F5344CB8AC3E}">
        <p14:creationId xmlns:p14="http://schemas.microsoft.com/office/powerpoint/2010/main" val="345895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860C-C658-3D73-00B8-FDEAB26F2D0A}"/>
              </a:ext>
            </a:extLst>
          </p:cNvPr>
          <p:cNvSpPr>
            <a:spLocks noGrp="1"/>
          </p:cNvSpPr>
          <p:nvPr>
            <p:ph type="title"/>
          </p:nvPr>
        </p:nvSpPr>
        <p:spPr>
          <a:xfrm>
            <a:off x="1484309" y="0"/>
            <a:ext cx="10018713" cy="1752599"/>
          </a:xfrm>
        </p:spPr>
        <p:txBody>
          <a:bodyPr/>
          <a:lstStyle/>
          <a:p>
            <a:r>
              <a:rPr lang="en-US" dirty="0"/>
              <a:t>ResNet50 Model (Best Model)</a:t>
            </a:r>
            <a:endParaRPr lang="en-IN" dirty="0"/>
          </a:p>
        </p:txBody>
      </p:sp>
      <p:sp>
        <p:nvSpPr>
          <p:cNvPr id="3" name="Content Placeholder 2">
            <a:extLst>
              <a:ext uri="{FF2B5EF4-FFF2-40B4-BE49-F238E27FC236}">
                <a16:creationId xmlns:a16="http://schemas.microsoft.com/office/drawing/2014/main" id="{7BF3189F-9B45-65B3-6BE1-A18B615E86AB}"/>
              </a:ext>
            </a:extLst>
          </p:cNvPr>
          <p:cNvSpPr>
            <a:spLocks noGrp="1"/>
          </p:cNvSpPr>
          <p:nvPr>
            <p:ph idx="1"/>
          </p:nvPr>
        </p:nvSpPr>
        <p:spPr>
          <a:xfrm>
            <a:off x="1484310" y="1752599"/>
            <a:ext cx="7018668" cy="4497372"/>
          </a:xfrm>
        </p:spPr>
        <p:txBody>
          <a:bodyPr>
            <a:normAutofit fontScale="70000" lnSpcReduction="20000"/>
          </a:bodyPr>
          <a:lstStyle/>
          <a:p>
            <a:r>
              <a:rPr lang="en-US" b="1" dirty="0"/>
              <a:t>ResNet50:</a:t>
            </a:r>
            <a:r>
              <a:rPr lang="en-US" dirty="0"/>
              <a:t> Initially developed for image recognition tasks, ResNet50 is chosen due to its ability to handle deep networks effectively, thanks to residual learning. Residual connections allow gradients to flow more efficiently during training, mitigating the vanishing gradient problem and enabling training of very deep networks.</a:t>
            </a:r>
          </a:p>
          <a:p>
            <a:r>
              <a:rPr lang="en-US" b="1" dirty="0"/>
              <a:t>Pre-trained Model: </a:t>
            </a:r>
            <a:r>
              <a:rPr lang="en-US" dirty="0"/>
              <a:t>The implementation uses a pre-trained ResNet50 model that comes with weights learned from the ImageNet dataset. By leveraging pre-trained weights, the model starts with some level of knowledge about general image features, which can be fine-tuned for the specific task of glaucoma detection.</a:t>
            </a:r>
          </a:p>
          <a:p>
            <a:r>
              <a:rPr lang="en-US" b="1" dirty="0"/>
              <a:t>Model Configuration:</a:t>
            </a:r>
          </a:p>
          <a:p>
            <a:r>
              <a:rPr lang="en-US" dirty="0" err="1"/>
              <a:t>include_top</a:t>
            </a:r>
            <a:r>
              <a:rPr lang="en-US" dirty="0"/>
              <a:t>=False: This setting excludes the classification layers at the top of the ResNet50 model. Instead, additional layers specific to glaucoma detection are added later.</a:t>
            </a:r>
          </a:p>
          <a:p>
            <a:r>
              <a:rPr lang="en-US" dirty="0" err="1"/>
              <a:t>input_shape</a:t>
            </a:r>
            <a:r>
              <a:rPr lang="en-US" dirty="0"/>
              <a:t>=(224,224,3): The input shape is defined as (224,224,3), which corresponds to the typical size and channels of input images.</a:t>
            </a:r>
            <a:endParaRPr lang="en-IN" dirty="0"/>
          </a:p>
        </p:txBody>
      </p:sp>
      <p:pic>
        <p:nvPicPr>
          <p:cNvPr id="5" name="Picture 4">
            <a:extLst>
              <a:ext uri="{FF2B5EF4-FFF2-40B4-BE49-F238E27FC236}">
                <a16:creationId xmlns:a16="http://schemas.microsoft.com/office/drawing/2014/main" id="{D49C9E38-BE5C-127F-3E78-BCE405706BBE}"/>
              </a:ext>
            </a:extLst>
          </p:cNvPr>
          <p:cNvPicPr>
            <a:picLocks noChangeAspect="1"/>
          </p:cNvPicPr>
          <p:nvPr/>
        </p:nvPicPr>
        <p:blipFill>
          <a:blip r:embed="rId2"/>
          <a:stretch>
            <a:fillRect/>
          </a:stretch>
        </p:blipFill>
        <p:spPr>
          <a:xfrm>
            <a:off x="8434786" y="1261447"/>
            <a:ext cx="3429479" cy="5296639"/>
          </a:xfrm>
          <a:prstGeom prst="rect">
            <a:avLst/>
          </a:prstGeom>
        </p:spPr>
      </p:pic>
    </p:spTree>
    <p:extLst>
      <p:ext uri="{BB962C8B-B14F-4D97-AF65-F5344CB8AC3E}">
        <p14:creationId xmlns:p14="http://schemas.microsoft.com/office/powerpoint/2010/main" val="2784352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110</TotalTime>
  <Words>1937</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Vision Beyond the Haze: Innovations in Cataract Detection and Diagnosis</vt:lpstr>
      <vt:lpstr>Project Scope</vt:lpstr>
      <vt:lpstr>Introduction</vt:lpstr>
      <vt:lpstr>Related Works</vt:lpstr>
      <vt:lpstr>Dataset</vt:lpstr>
      <vt:lpstr>Data Preprocessing</vt:lpstr>
      <vt:lpstr>VGG19 Model</vt:lpstr>
      <vt:lpstr>ResNet101 Model</vt:lpstr>
      <vt:lpstr>ResNet50 Model (Best Model)</vt:lpstr>
      <vt:lpstr>ResNet50 Model (Best Model)</vt:lpstr>
      <vt:lpstr>Result Analysis</vt:lpstr>
      <vt:lpstr>Analysis of the Best Model</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Beyond the Haze: Innovations in Cataract Detection and Diagnosis</dc:title>
  <dc:creator>Kanish Tulasi</dc:creator>
  <cp:lastModifiedBy>N U Praneeth Reddy</cp:lastModifiedBy>
  <cp:revision>3</cp:revision>
  <dcterms:created xsi:type="dcterms:W3CDTF">2024-04-25T15:24:31Z</dcterms:created>
  <dcterms:modified xsi:type="dcterms:W3CDTF">2024-08-21T14:53:48Z</dcterms:modified>
</cp:coreProperties>
</file>