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38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oc.qt.io/qtforpython/PySide6/QtCore/index.html#module-PySide6.QtCore" TargetMode="External"/><Relationship Id="rId2" Type="http://schemas.openxmlformats.org/officeDocument/2006/relationships/hyperlink" Target="https://doc.qt.io/qtforpython/PySide6/QtGui/index.html#module-PySide6.QtGui" TargetMode="External"/><Relationship Id="rId3" Type="http://schemas.openxmlformats.org/officeDocument/2006/relationships/hyperlink" Target="https://doc.qt.io/qtforpython/PySide6/QtWidgets/index.html#module-PySide6.QtWidgets" TargetMode="External"/><Relationship Id="rId4" Type="http://schemas.openxmlformats.org/officeDocument/2006/relationships/hyperlink" Target="https://doc.qt.io/qtforpython/PySide6/QtConcurrent/index.html#module-PySide6.QtConcurrent" TargetMode="External"/><Relationship Id="rId5" Type="http://schemas.openxmlformats.org/officeDocument/2006/relationships/hyperlink" Target="https://doc.qt.io/qtforpython/PySide6/QtHelp/index.html#module-PySide6.QtHelp" TargetMode="External"/><Relationship Id="rId6" Type="http://schemas.openxmlformats.org/officeDocument/2006/relationships/hyperlink" Target="https://doc.qt.io/qtforpython/PySide6/QtNetwork/index.html#module-PySide6.QtNetwork" TargetMode="External"/><Relationship Id="rId7" Type="http://schemas.openxmlformats.org/officeDocument/2006/relationships/hyperlink" Target="https://doc.qt.io/qtforpython/PySide6/QtOpenGL/index.html#module-PySide6.QtOpenGL" TargetMode="External"/><Relationship Id="rId8" Type="http://schemas.openxmlformats.org/officeDocument/2006/relationships/hyperlink" Target="https://doc.qt.io/qtforpython/PySide6/QtPrintSupport/index.html#module-PySide6.QtPrintSupport" TargetMode="External"/><Relationship Id="rId9" Type="http://schemas.openxmlformats.org/officeDocument/2006/relationships/hyperlink" Target="https://doc.qt.io/qtforpython/PySide6/QtQml/index.html#module-PySide6.QtQml" TargetMode="External"/><Relationship Id="rId10" Type="http://schemas.openxmlformats.org/officeDocument/2006/relationships/hyperlink" Target="https://doc.qt.io/qtforpython/PySide6/QtQuick/index.html#module-PySide6.QtQuick" TargetMode="External"/><Relationship Id="rId11" Type="http://schemas.openxmlformats.org/officeDocument/2006/relationships/hyperlink" Target="https://doc.qt.io/qtforpython/PySide6/QtQuickWidgets/index.html#module-PySide6.QtQuickWidgets" TargetMode="External"/><Relationship Id="rId12" Type="http://schemas.openxmlformats.org/officeDocument/2006/relationships/hyperlink" Target="https://doc.qt.io/qtforpython/PySide6/QtSql/index.html#module-PySide6.QtSql" TargetMode="External"/><Relationship Id="rId13" Type="http://schemas.openxmlformats.org/officeDocument/2006/relationships/hyperlink" Target="https://doc.qt.io/qtforpython/PySide6/QtSvg/index.html#module-PySide6.QtSvg" TargetMode="External"/><Relationship Id="rId14" Type="http://schemas.openxmlformats.org/officeDocument/2006/relationships/hyperlink" Target="https://doc.qt.io/qtforpython/PySide6/QtTest/index.html#module-PySide6.QtTest" TargetMode="External"/><Relationship Id="rId15" Type="http://schemas.openxmlformats.org/officeDocument/2006/relationships/hyperlink" Target="https://doc.qt.io/qtforpython/PySide6/QtUiTools/index.html#module-PySide6.QtUiTools" TargetMode="External"/><Relationship Id="rId16" Type="http://schemas.openxmlformats.org/officeDocument/2006/relationships/hyperlink" Target="https://doc.qt.io/qtforpython/PySide6/QtXml/index.html#module-PySide6.QtXml" TargetMode="External"/><Relationship Id="rId17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hyperlink" Target="https://www.jetbrains.com/help/pycharm/mastering-keyboard-shortcuts.html" TargetMode="External"/><Relationship Id="rId5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.qt.io/qtforpython-5/" TargetMode="External"/><Relationship Id="rId2" Type="http://schemas.openxmlformats.org/officeDocument/2006/relationships/hyperlink" Target="https://www.jetbrains.com/pycharm/download" TargetMode="External"/><Relationship Id="rId3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doc.qt.io/qtforpython/" TargetMode="External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28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ТЕМА 1.</a:t>
            </a:r>
            <a:r>
              <a:rPr b="1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 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Модули Qt для создания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приложений с графическим интерфейсом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0" y="2889000"/>
            <a:ext cx="12190680" cy="10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Roboto Black"/>
                <a:ea typeface="Roboto Medium"/>
              </a:rPr>
              <a:t>Лекция.</a:t>
            </a:r>
            <a:r>
              <a:rPr b="0" lang="ru-RU" sz="2800" spc="-1" strike="noStrike">
                <a:solidFill>
                  <a:srgbClr val="000000"/>
                </a:solidFill>
                <a:latin typeface="Roboto Black"/>
                <a:ea typeface="Roboto Medium"/>
              </a:rPr>
              <a:t> 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Black"/>
                <a:ea typeface="Roboto Medium"/>
              </a:rPr>
              <a:t>Состав </a:t>
            </a:r>
            <a:r>
              <a:rPr b="0" lang="en-US" sz="2800" spc="-1" strike="noStrike">
                <a:solidFill>
                  <a:srgbClr val="000000"/>
                </a:solidFill>
                <a:latin typeface="Roboto Black"/>
                <a:ea typeface="Roboto Medium"/>
              </a:rPr>
              <a:t>QT.</a:t>
            </a:r>
            <a:r>
              <a:rPr b="0" lang="en-US" sz="28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7" name="Рисунок 4" descr=""/>
          <p:cNvPicPr/>
          <p:nvPr/>
        </p:nvPicPr>
        <p:blipFill>
          <a:blip r:embed="rId1"/>
          <a:stretch/>
        </p:blipFill>
        <p:spPr>
          <a:xfrm>
            <a:off x="8644680" y="3179880"/>
            <a:ext cx="3384720" cy="352836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-360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Отвлечемся на демонстрацию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24000" y="1171440"/>
            <a:ext cx="11533320" cy="7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Рассмотрим основные инструменты для работы с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Qt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-360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Различия в коде.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24000" y="1171440"/>
            <a:ext cx="11533320" cy="533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1.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Конвертация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Ui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 – файлов в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Py: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2.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Использование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exec()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или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</a:rPr>
              <a:t>exec_()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3. Слоты и сигналы: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141" name="Рисунок 4" descr=""/>
          <p:cNvPicPr/>
          <p:nvPr/>
        </p:nvPicPr>
        <p:blipFill>
          <a:blip r:embed="rId1"/>
          <a:srcRect l="0" t="0" r="0" b="19101"/>
          <a:stretch/>
        </p:blipFill>
        <p:spPr>
          <a:xfrm>
            <a:off x="1020240" y="1621800"/>
            <a:ext cx="3237120" cy="160560"/>
          </a:xfrm>
          <a:prstGeom prst="rect">
            <a:avLst/>
          </a:prstGeom>
          <a:ln w="0">
            <a:noFill/>
          </a:ln>
        </p:spPr>
      </p:pic>
      <p:pic>
        <p:nvPicPr>
          <p:cNvPr id="142" name="Рисунок 7" descr=""/>
          <p:cNvPicPr/>
          <p:nvPr/>
        </p:nvPicPr>
        <p:blipFill>
          <a:blip r:embed="rId2"/>
          <a:stretch/>
        </p:blipFill>
        <p:spPr>
          <a:xfrm>
            <a:off x="1020240" y="1808640"/>
            <a:ext cx="2865600" cy="160560"/>
          </a:xfrm>
          <a:prstGeom prst="rect">
            <a:avLst/>
          </a:prstGeom>
          <a:ln w="0">
            <a:noFill/>
          </a:ln>
        </p:spPr>
      </p:pic>
      <p:sp>
        <p:nvSpPr>
          <p:cNvPr id="143" name="TextBox 8"/>
          <p:cNvSpPr/>
          <p:nvPr/>
        </p:nvSpPr>
        <p:spPr>
          <a:xfrm>
            <a:off x="4303800" y="1539000"/>
            <a:ext cx="13014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Pyside2</a:t>
            </a:r>
            <a:endParaRPr b="0" lang="ru-R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PyQt5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4303800" y="2639160"/>
            <a:ext cx="6664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PySide2 –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только 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exec_(),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т.к. присутствует поддержка 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Python 2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;</a:t>
            </a:r>
            <a:endParaRPr b="0" lang="ru-RU" sz="14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PyQt5 –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возможны оба варианта, т.к. в 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Python 3 “</a:t>
            </a:r>
            <a:r>
              <a:rPr b="0" i="1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exec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”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не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является ключевым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/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зарезервированным словом.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45" name="Рисунок 11" descr=""/>
          <p:cNvPicPr/>
          <p:nvPr/>
        </p:nvPicPr>
        <p:blipFill>
          <a:blip r:embed="rId3"/>
          <a:stretch/>
        </p:blipFill>
        <p:spPr>
          <a:xfrm>
            <a:off x="1020240" y="2523600"/>
            <a:ext cx="2712240" cy="966960"/>
          </a:xfrm>
          <a:prstGeom prst="rect">
            <a:avLst/>
          </a:prstGeom>
          <a:ln w="0">
            <a:noFill/>
          </a:ln>
        </p:spPr>
      </p:pic>
      <p:pic>
        <p:nvPicPr>
          <p:cNvPr id="146" name="Рисунок 13" descr=""/>
          <p:cNvPicPr/>
          <p:nvPr/>
        </p:nvPicPr>
        <p:blipFill>
          <a:blip r:embed="rId4"/>
          <a:stretch/>
        </p:blipFill>
        <p:spPr>
          <a:xfrm>
            <a:off x="1020240" y="4120920"/>
            <a:ext cx="3943440" cy="2270880"/>
          </a:xfrm>
          <a:prstGeom prst="rect">
            <a:avLst/>
          </a:prstGeom>
          <a:ln w="0">
            <a:noFill/>
          </a:ln>
        </p:spPr>
      </p:pic>
      <p:pic>
        <p:nvPicPr>
          <p:cNvPr id="147" name="Рисунок 15" descr=""/>
          <p:cNvPicPr/>
          <p:nvPr/>
        </p:nvPicPr>
        <p:blipFill>
          <a:blip r:embed="rId5"/>
          <a:stretch/>
        </p:blipFill>
        <p:spPr>
          <a:xfrm>
            <a:off x="6460200" y="4374720"/>
            <a:ext cx="3943440" cy="2017080"/>
          </a:xfrm>
          <a:prstGeom prst="rect">
            <a:avLst/>
          </a:prstGeom>
          <a:ln w="0">
            <a:noFill/>
          </a:ln>
        </p:spPr>
      </p:pic>
      <p:sp>
        <p:nvSpPr>
          <p:cNvPr id="148" name="TextBox 16"/>
          <p:cNvSpPr/>
          <p:nvPr/>
        </p:nvSpPr>
        <p:spPr>
          <a:xfrm>
            <a:off x="6460200" y="4029120"/>
            <a:ext cx="3943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  <a:ea typeface="DejaVu Sans"/>
              </a:rPr>
              <a:t>Обеспечение обратной совместимости: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49" name="Стрелка: вправо 17"/>
          <p:cNvSpPr/>
          <p:nvPr/>
        </p:nvSpPr>
        <p:spPr>
          <a:xfrm>
            <a:off x="5053680" y="5039280"/>
            <a:ext cx="1316520" cy="336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2. Основные компоненты 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Qt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Таблица 4"/>
          <p:cNvGraphicFramePr/>
          <p:nvPr/>
        </p:nvGraphicFramePr>
        <p:xfrm>
          <a:off x="1133640" y="1171440"/>
          <a:ext cx="9913320" cy="5258160"/>
        </p:xfrm>
        <a:graphic>
          <a:graphicData uri="http://schemas.openxmlformats.org/drawingml/2006/table">
            <a:tbl>
              <a:tblPr/>
              <a:tblGrid>
                <a:gridCol w="3304440"/>
                <a:gridCol w="3304440"/>
                <a:gridCol w="3304800"/>
              </a:tblGrid>
              <a:tr h="720000"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1"/>
                        </a:rPr>
                        <a:t>QtCore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190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2"/>
                        </a:rPr>
                        <a:t>QtGui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190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3"/>
                        </a:rPr>
                        <a:t>QtWidgets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190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  <a:tr h="720000">
                <a:tc>
                  <a:txBody>
                    <a:bodyPr rIns="1904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4"/>
                        </a:rPr>
                        <a:t>QtConcurrent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190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5"/>
                        </a:rPr>
                        <a:t>QtHelp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6"/>
                        </a:rPr>
                        <a:t>QtNetwork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</a:tr>
              <a:tr h="720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7"/>
                        </a:rPr>
                        <a:t>QtOpenGL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00000"/>
                          </a:solidFill>
                          <a:uFillTx/>
                          <a:latin typeface="Roboto Light"/>
                        </a:rPr>
                        <a:t>QtOpenGLFunctions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00000"/>
                          </a:solidFill>
                          <a:uFillTx/>
                          <a:latin typeface="Roboto Light"/>
                        </a:rPr>
                        <a:t>QtOpenGLWidgets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  <a:tr h="720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8"/>
                        </a:rPr>
                        <a:t>QtPrintSupport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9"/>
                        </a:rPr>
                        <a:t>QtQml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10"/>
                        </a:rPr>
                        <a:t>QtQuick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</a:tr>
              <a:tr h="720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00000"/>
                          </a:solidFill>
                          <a:uFillTx/>
                          <a:latin typeface="Roboto Light"/>
                        </a:rPr>
                        <a:t>QtQuickControls2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11"/>
                        </a:rPr>
                        <a:t>QtQuickWidgets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12"/>
                        </a:rPr>
                        <a:t>QtSql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  <a:tr h="720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13"/>
                        </a:rPr>
                        <a:t>QtSvg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00000"/>
                          </a:solidFill>
                          <a:uFillTx/>
                          <a:latin typeface="Roboto Light"/>
                        </a:rPr>
                        <a:t>QtSvgWidgets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14"/>
                        </a:rPr>
                        <a:t>QtTest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</a:tr>
              <a:tr h="938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15"/>
                        </a:rPr>
                        <a:t>QtUiTools</a:t>
                      </a: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16"/>
                        </a:rPr>
                        <a:t>QtXml</a:t>
                      </a:r>
                      <a:endParaRPr b="0" lang="ru-RU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2400" spc="-1" strike="noStrike">
                        <a:latin typeface="Arial"/>
                      </a:endParaRPr>
                    </a:p>
                  </a:txBody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cPr anchor="ctr" marL="91440" marR="91440"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Модули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</a:rPr>
              <a:t>Qt.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/>
          </p:nvPr>
        </p:nvSpPr>
        <p:spPr>
          <a:xfrm>
            <a:off x="390600" y="409680"/>
            <a:ext cx="11361960" cy="609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7194d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7194d2"/>
                </a:solidFill>
                <a:latin typeface="Roboto Light"/>
              </a:rPr>
              <a:t>QtCore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–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основные функции, не связанные с графическим интерфейсом.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7194d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7194d2"/>
                </a:solidFill>
                <a:latin typeface="Roboto Light"/>
              </a:rPr>
              <a:t>QtGui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расширяет функциональность графического интерфейса.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7194d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7194d2"/>
                </a:solidFill>
                <a:latin typeface="Roboto Light"/>
              </a:rPr>
              <a:t>QtWidgets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–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работа с виджетами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QtConcurrent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высокоуровневое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API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работы с потоками.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QtHelp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– интеграция онлайн-документации в приложения.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QtNetwork</a:t>
            </a:r>
            <a:r>
              <a:rPr b="1" lang="en-US" sz="2800" spc="-1" strike="noStrike">
                <a:solidFill>
                  <a:srgbClr val="919191"/>
                </a:solidFill>
                <a:latin typeface="Roboto Light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–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позволяет писать клиент-серверные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(TCP/IP)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приложения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QtOpenGL</a:t>
            </a:r>
            <a:r>
              <a:rPr b="1" lang="ru-RU" sz="2800" spc="-1" strike="noStrike">
                <a:solidFill>
                  <a:srgbClr val="95c674"/>
                </a:solidFill>
                <a:latin typeface="Roboto Light"/>
              </a:rPr>
              <a:t>/</a:t>
            </a: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QtOpenGLFunctions</a:t>
            </a:r>
            <a:r>
              <a:rPr b="1" lang="ru-RU" sz="2800" spc="-1" strike="noStrike">
                <a:solidFill>
                  <a:srgbClr val="95c674"/>
                </a:solidFill>
                <a:latin typeface="Roboto Light"/>
              </a:rPr>
              <a:t>/</a:t>
            </a: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QtOpenGLWidgets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–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работа с 2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D/3D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графикой.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QtPrintSupport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– класс обеспечивающий поддержку печати.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390600" y="447840"/>
            <a:ext cx="11400120" cy="598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QtQml/QtQuick/QtQuickControls2/QtQuickWidgets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API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использования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Qt QML (Qt Meta/Modeling Language)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и создания настраиваемых высокодинамичных графических пользовательских интерфейсов с плавными переходами и эффектами.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QtSql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содержит драйвера для обеспечения интеграции БД приложением.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QtSvg</a:t>
            </a:r>
            <a:r>
              <a:rPr b="1" lang="ru-RU" sz="2800" spc="-1" strike="noStrike">
                <a:solidFill>
                  <a:srgbClr val="95c674"/>
                </a:solidFill>
                <a:latin typeface="Roboto Light"/>
              </a:rPr>
              <a:t>/</a:t>
            </a: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QtSvgWidgets</a:t>
            </a:r>
            <a:r>
              <a:rPr b="1" lang="ru-RU" sz="2800" spc="-1" strike="noStrike">
                <a:solidFill>
                  <a:srgbClr val="95c674"/>
                </a:solidFill>
                <a:latin typeface="Roboto Light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– для работы с файлами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SVG.</a:t>
            </a:r>
            <a:endParaRPr b="0" lang="ru-RU" sz="2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QtTest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классы для модульного тестирования.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QtUiTools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служит для обработки форм, созданных с помощью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Qt Designer.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95c674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95c674"/>
                </a:solidFill>
                <a:latin typeface="Roboto Light"/>
              </a:rPr>
              <a:t>QtXml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– обеспечивает работу с потоками чтения и записи XML документов и реализацию их в форме SAX (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Simple API for XML)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и DOM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 (Document Object Model)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3.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Установка и настройка 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Pyside2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Установка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</a:rPr>
              <a:t>Pycharm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19040" y="905040"/>
            <a:ext cx="5238720" cy="563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.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Загружаем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~350Mb.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2.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Устанавливаем.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</p:txBody>
      </p:sp>
      <p:grpSp>
        <p:nvGrpSpPr>
          <p:cNvPr id="158" name="Группа 6"/>
          <p:cNvGrpSpPr/>
          <p:nvPr/>
        </p:nvGrpSpPr>
        <p:grpSpPr>
          <a:xfrm>
            <a:off x="865080" y="1366200"/>
            <a:ext cx="3965040" cy="1906560"/>
            <a:chOff x="865080" y="1366200"/>
            <a:chExt cx="3965040" cy="1906560"/>
          </a:xfrm>
        </p:grpSpPr>
        <p:pic>
          <p:nvPicPr>
            <p:cNvPr id="159" name="Рисунок 4" descr=""/>
            <p:cNvPicPr/>
            <p:nvPr/>
          </p:nvPicPr>
          <p:blipFill>
            <a:blip r:embed="rId1"/>
            <a:stretch/>
          </p:blipFill>
          <p:spPr>
            <a:xfrm>
              <a:off x="865080" y="1366200"/>
              <a:ext cx="3965040" cy="190656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160" name="Прямоугольник 5"/>
            <p:cNvSpPr/>
            <p:nvPr/>
          </p:nvSpPr>
          <p:spPr>
            <a:xfrm>
              <a:off x="3209040" y="2188440"/>
              <a:ext cx="711360" cy="5997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61" name="Рисунок 8" descr=""/>
          <p:cNvPicPr/>
          <p:nvPr/>
        </p:nvPicPr>
        <p:blipFill>
          <a:blip r:embed="rId2"/>
          <a:stretch/>
        </p:blipFill>
        <p:spPr>
          <a:xfrm>
            <a:off x="1386000" y="4019760"/>
            <a:ext cx="2934360" cy="22924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62" name="Рисунок 10" descr=""/>
          <p:cNvPicPr/>
          <p:nvPr/>
        </p:nvPicPr>
        <p:blipFill>
          <a:blip r:embed="rId3"/>
          <a:stretch/>
        </p:blipFill>
        <p:spPr>
          <a:xfrm>
            <a:off x="6266160" y="1551960"/>
            <a:ext cx="5105160" cy="30996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11"/>
          <p:cNvSpPr/>
          <p:nvPr/>
        </p:nvSpPr>
        <p:spPr>
          <a:xfrm>
            <a:off x="6532920" y="904680"/>
            <a:ext cx="3405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3. Используем.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4" name="TextBox 12"/>
          <p:cNvSpPr/>
          <p:nvPr/>
        </p:nvSpPr>
        <p:spPr>
          <a:xfrm>
            <a:off x="6532920" y="5343480"/>
            <a:ext cx="4449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Примечание: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горячие клавиши 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Pycharm: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Roboto Light"/>
                <a:ea typeface="DejaVu Sans"/>
                <a:hlinkClick r:id="rId4"/>
              </a:rPr>
              <a:t>https://www.jetbrains.com/help/pycharm/mastering-keyboard-shortcuts.html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0" y="-72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Установка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</a:rPr>
              <a:t>GIT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09680" y="719280"/>
            <a:ext cx="10636560" cy="573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1.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Загружаем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~50Mb.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2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Устанавливаем.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</p:txBody>
      </p:sp>
      <p:grpSp>
        <p:nvGrpSpPr>
          <p:cNvPr id="167" name="Группа 10"/>
          <p:cNvGrpSpPr/>
          <p:nvPr/>
        </p:nvGrpSpPr>
        <p:grpSpPr>
          <a:xfrm>
            <a:off x="1144440" y="1194480"/>
            <a:ext cx="3097800" cy="2061360"/>
            <a:chOff x="1144440" y="1194480"/>
            <a:chExt cx="3097800" cy="2061360"/>
          </a:xfrm>
        </p:grpSpPr>
        <p:pic>
          <p:nvPicPr>
            <p:cNvPr id="168" name="Рисунок 8" descr=""/>
            <p:cNvPicPr/>
            <p:nvPr/>
          </p:nvPicPr>
          <p:blipFill>
            <a:blip r:embed="rId1"/>
            <a:stretch/>
          </p:blipFill>
          <p:spPr>
            <a:xfrm>
              <a:off x="1144440" y="1194480"/>
              <a:ext cx="3097800" cy="206136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169" name="Прямоугольник 9"/>
            <p:cNvSpPr/>
            <p:nvPr/>
          </p:nvSpPr>
          <p:spPr>
            <a:xfrm>
              <a:off x="3251160" y="2784240"/>
              <a:ext cx="928080" cy="278640"/>
            </a:xfrm>
            <a:prstGeom prst="rect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70" name="Рисунок 12" descr=""/>
          <p:cNvPicPr/>
          <p:nvPr/>
        </p:nvPicPr>
        <p:blipFill>
          <a:blip r:embed="rId2"/>
          <a:stretch/>
        </p:blipFill>
        <p:spPr>
          <a:xfrm>
            <a:off x="1144440" y="3906000"/>
            <a:ext cx="3097800" cy="24069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3"/>
          <a:stretch/>
        </p:blipFill>
        <p:spPr>
          <a:xfrm>
            <a:off x="7081560" y="1231560"/>
            <a:ext cx="4291560" cy="45313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15"/>
          <p:cNvSpPr/>
          <p:nvPr/>
        </p:nvSpPr>
        <p:spPr>
          <a:xfrm>
            <a:off x="6987240" y="719280"/>
            <a:ext cx="4385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3.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Проверяем установку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3" name="Прямая соединительная линия 17"/>
          <p:cNvSpPr/>
          <p:nvPr/>
        </p:nvSpPr>
        <p:spPr>
          <a:xfrm>
            <a:off x="7729560" y="1376280"/>
            <a:ext cx="260280" cy="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Создание проекта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</a:rPr>
              <a:t>Pycharm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66560" y="885960"/>
            <a:ext cx="11342880" cy="550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1.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New Project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2. New environment using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6" name="Стрелка: вправо 7"/>
          <p:cNvSpPr/>
          <p:nvPr/>
        </p:nvSpPr>
        <p:spPr>
          <a:xfrm>
            <a:off x="3389040" y="2349720"/>
            <a:ext cx="36756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7" name="Группа 12"/>
          <p:cNvGrpSpPr/>
          <p:nvPr/>
        </p:nvGrpSpPr>
        <p:grpSpPr>
          <a:xfrm>
            <a:off x="333360" y="1468080"/>
            <a:ext cx="2925720" cy="1959480"/>
            <a:chOff x="333360" y="1468080"/>
            <a:chExt cx="2925720" cy="1959480"/>
          </a:xfrm>
        </p:grpSpPr>
        <p:pic>
          <p:nvPicPr>
            <p:cNvPr id="178" name="Рисунок 6" descr=""/>
            <p:cNvPicPr/>
            <p:nvPr/>
          </p:nvPicPr>
          <p:blipFill>
            <a:blip r:embed="rId1"/>
            <a:stretch/>
          </p:blipFill>
          <p:spPr>
            <a:xfrm>
              <a:off x="333360" y="1468080"/>
              <a:ext cx="2925720" cy="19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9" name="Прямоугольник 10"/>
            <p:cNvSpPr/>
            <p:nvPr/>
          </p:nvSpPr>
          <p:spPr>
            <a:xfrm>
              <a:off x="1473840" y="2413800"/>
              <a:ext cx="409680" cy="158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0" name="Группа 13"/>
          <p:cNvGrpSpPr/>
          <p:nvPr/>
        </p:nvGrpSpPr>
        <p:grpSpPr>
          <a:xfrm>
            <a:off x="3875400" y="1468080"/>
            <a:ext cx="1211040" cy="1959480"/>
            <a:chOff x="3875400" y="1468080"/>
            <a:chExt cx="1211040" cy="1959480"/>
          </a:xfrm>
        </p:grpSpPr>
        <p:pic>
          <p:nvPicPr>
            <p:cNvPr id="181" name="Рисунок 9" descr=""/>
            <p:cNvPicPr/>
            <p:nvPr/>
          </p:nvPicPr>
          <p:blipFill>
            <a:blip r:embed="rId2"/>
            <a:stretch/>
          </p:blipFill>
          <p:spPr>
            <a:xfrm>
              <a:off x="3875400" y="1468080"/>
              <a:ext cx="1211040" cy="19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" name="Прямоугольник 11"/>
            <p:cNvSpPr/>
            <p:nvPr/>
          </p:nvSpPr>
          <p:spPr>
            <a:xfrm>
              <a:off x="3951000" y="1580760"/>
              <a:ext cx="384480" cy="118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83" name="Рисунок 15" descr=""/>
          <p:cNvPicPr/>
          <p:nvPr/>
        </p:nvPicPr>
        <p:blipFill>
          <a:blip r:embed="rId3"/>
          <a:stretch/>
        </p:blipFill>
        <p:spPr>
          <a:xfrm>
            <a:off x="1017720" y="4152240"/>
            <a:ext cx="3587400" cy="2068560"/>
          </a:xfrm>
          <a:prstGeom prst="rect">
            <a:avLst/>
          </a:prstGeom>
          <a:ln w="0">
            <a:noFill/>
          </a:ln>
        </p:spPr>
      </p:pic>
      <p:sp>
        <p:nvSpPr>
          <p:cNvPr id="184" name="Прямоугольник 16"/>
          <p:cNvSpPr/>
          <p:nvPr/>
        </p:nvSpPr>
        <p:spPr>
          <a:xfrm>
            <a:off x="1107000" y="4673880"/>
            <a:ext cx="1341720" cy="156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5" name="Рисунок 18" descr=""/>
          <p:cNvPicPr/>
          <p:nvPr/>
        </p:nvPicPr>
        <p:blipFill>
          <a:blip r:embed="rId4"/>
          <a:stretch/>
        </p:blipFill>
        <p:spPr>
          <a:xfrm>
            <a:off x="5474520" y="1468080"/>
            <a:ext cx="6463800" cy="3362400"/>
          </a:xfrm>
          <a:prstGeom prst="rect">
            <a:avLst/>
          </a:prstGeom>
          <a:ln w="0">
            <a:noFill/>
          </a:ln>
        </p:spPr>
      </p:pic>
      <p:sp>
        <p:nvSpPr>
          <p:cNvPr id="186" name="TextBox 19"/>
          <p:cNvSpPr/>
          <p:nvPr/>
        </p:nvSpPr>
        <p:spPr>
          <a:xfrm>
            <a:off x="5857920" y="885960"/>
            <a:ext cx="6201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3. Минимальное рабочее приложение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143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Обо мне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008000" y="2538720"/>
            <a:ext cx="2538720" cy="29854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ФОТО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934440" y="2538720"/>
            <a:ext cx="7903440" cy="32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Харченко Владислав Алексеевич, 26 лет.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2012 – 2017 гг. ВГТУ. Факультет Радиотехники и Электроники.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2014 – 2018 гг. Фриланс.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2017 – 2018 гг. АО «НИИ СВТ». Программист.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</a:rPr>
              <a:t>2018 – 2021 гг. АО «НИИ СВТ». Старший программист.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21" name="Рисунок 2" descr=""/>
          <p:cNvPicPr/>
          <p:nvPr/>
        </p:nvPicPr>
        <p:blipFill>
          <a:blip r:embed="rId1"/>
          <a:stretch/>
        </p:blipFill>
        <p:spPr>
          <a:xfrm>
            <a:off x="995760" y="2972880"/>
            <a:ext cx="2551320" cy="255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Установка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</a:rPr>
              <a:t>PySide2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 и создание проекта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761040" y="1196280"/>
            <a:ext cx="10265760" cy="446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1.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Устанавливаем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PySide2.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grpSp>
        <p:nvGrpSpPr>
          <p:cNvPr id="189" name="Группа 22"/>
          <p:cNvGrpSpPr/>
          <p:nvPr/>
        </p:nvGrpSpPr>
        <p:grpSpPr>
          <a:xfrm>
            <a:off x="2874600" y="1757520"/>
            <a:ext cx="6441120" cy="2662920"/>
            <a:chOff x="2874600" y="1757520"/>
            <a:chExt cx="6441120" cy="2662920"/>
          </a:xfrm>
        </p:grpSpPr>
        <p:grpSp>
          <p:nvGrpSpPr>
            <p:cNvPr id="190" name="Группа 19"/>
            <p:cNvGrpSpPr/>
            <p:nvPr/>
          </p:nvGrpSpPr>
          <p:grpSpPr>
            <a:xfrm>
              <a:off x="2874600" y="1757520"/>
              <a:ext cx="6441120" cy="2662920"/>
              <a:chOff x="2874600" y="1757520"/>
              <a:chExt cx="6441120" cy="2662920"/>
            </a:xfrm>
          </p:grpSpPr>
          <p:grpSp>
            <p:nvGrpSpPr>
              <p:cNvPr id="191" name="Группа 7"/>
              <p:cNvGrpSpPr/>
              <p:nvPr/>
            </p:nvGrpSpPr>
            <p:grpSpPr>
              <a:xfrm>
                <a:off x="2874600" y="1757520"/>
                <a:ext cx="6441120" cy="2662920"/>
                <a:chOff x="2874600" y="1757520"/>
                <a:chExt cx="6441120" cy="2662920"/>
              </a:xfrm>
            </p:grpSpPr>
            <p:pic>
              <p:nvPicPr>
                <p:cNvPr id="192" name="Рисунок 4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2874600" y="1757520"/>
                  <a:ext cx="6441120" cy="26629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93" name="Прямая соединительная линия 6"/>
                <p:cNvSpPr/>
                <p:nvPr/>
              </p:nvSpPr>
              <p:spPr>
                <a:xfrm>
                  <a:off x="5268960" y="2661840"/>
                  <a:ext cx="1251360" cy="3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/>
              </p:style>
            </p:sp>
          </p:grpSp>
          <p:sp>
            <p:nvSpPr>
              <p:cNvPr id="194" name="Прямая соединительная линия 9"/>
              <p:cNvSpPr/>
              <p:nvPr/>
            </p:nvSpPr>
            <p:spPr>
              <a:xfrm flipH="1">
                <a:off x="2892600" y="2647800"/>
                <a:ext cx="355320" cy="360"/>
              </a:xfrm>
              <a:prstGeom prst="line">
                <a:avLst/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5" name="Прямая соединительная линия 21"/>
            <p:cNvSpPr/>
            <p:nvPr/>
          </p:nvSpPr>
          <p:spPr>
            <a:xfrm>
              <a:off x="4869000" y="3488040"/>
              <a:ext cx="1208880" cy="360"/>
            </a:xfrm>
            <a:prstGeom prst="line">
              <a:avLst/>
            </a:prstGeom>
            <a:ln w="19050">
              <a:solidFill>
                <a:srgbClr val="9dc3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6" name="TextBox 23"/>
          <p:cNvSpPr/>
          <p:nvPr/>
        </p:nvSpPr>
        <p:spPr>
          <a:xfrm>
            <a:off x="761040" y="5459760"/>
            <a:ext cx="102657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Примечание: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Пакет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Roboto Light"/>
                <a:ea typeface="DejaVu Sans"/>
              </a:rPr>
              <a:t>shiboken2</a:t>
            </a:r>
            <a:r>
              <a:rPr b="0" i="1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– генератор привязок (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binding generator),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 используемый для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обеспечения связи между классами 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Qt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 (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C++)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и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кодом </a:t>
            </a:r>
            <a:r>
              <a:rPr b="0" lang="en-US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PySide2</a:t>
            </a:r>
            <a:r>
              <a:rPr b="0" lang="ru-RU" sz="1400" spc="-1" strike="noStrike">
                <a:solidFill>
                  <a:srgbClr val="000000"/>
                </a:solidFill>
                <a:latin typeface="Roboto Light"/>
                <a:ea typeface="DejaVu Sans"/>
              </a:rPr>
              <a:t>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Рисунок 3" descr=""/>
          <p:cNvPicPr/>
          <p:nvPr/>
        </p:nvPicPr>
        <p:blipFill>
          <a:blip r:embed="rId1"/>
          <a:stretch/>
        </p:blipFill>
        <p:spPr>
          <a:xfrm>
            <a:off x="541440" y="832320"/>
            <a:ext cx="3177720" cy="1515960"/>
          </a:xfrm>
          <a:prstGeom prst="rect">
            <a:avLst/>
          </a:prstGeom>
          <a:ln w="0">
            <a:noFill/>
          </a:ln>
        </p:spPr>
      </p:pic>
      <p:sp>
        <p:nvSpPr>
          <p:cNvPr id="198" name="TextBox 4"/>
          <p:cNvSpPr/>
          <p:nvPr/>
        </p:nvSpPr>
        <p:spPr>
          <a:xfrm>
            <a:off x="373680" y="402120"/>
            <a:ext cx="3596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2. Удаляем код шаблона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99" name="Стрелка: вправо 5"/>
          <p:cNvSpPr/>
          <p:nvPr/>
        </p:nvSpPr>
        <p:spPr>
          <a:xfrm>
            <a:off x="4134600" y="1385280"/>
            <a:ext cx="309600" cy="27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Рисунок 6" descr=""/>
          <p:cNvPicPr/>
          <p:nvPr/>
        </p:nvPicPr>
        <p:blipFill>
          <a:blip r:embed="rId2"/>
          <a:srcRect l="0" t="0" r="0" b="46089"/>
          <a:stretch/>
        </p:blipFill>
        <p:spPr>
          <a:xfrm>
            <a:off x="5228280" y="832320"/>
            <a:ext cx="2442240" cy="1515960"/>
          </a:xfrm>
          <a:prstGeom prst="rect">
            <a:avLst/>
          </a:prstGeom>
          <a:ln w="0">
            <a:noFill/>
          </a:ln>
        </p:spPr>
      </p:pic>
      <p:sp>
        <p:nvSpPr>
          <p:cNvPr id="201" name="TextBox 7"/>
          <p:cNvSpPr/>
          <p:nvPr/>
        </p:nvSpPr>
        <p:spPr>
          <a:xfrm>
            <a:off x="5050440" y="402120"/>
            <a:ext cx="6432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3. Переименовываем основной файл проекта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02" name="Рисунок 9" descr=""/>
          <p:cNvPicPr/>
          <p:nvPr/>
        </p:nvPicPr>
        <p:blipFill>
          <a:blip r:embed="rId3"/>
          <a:stretch/>
        </p:blipFill>
        <p:spPr>
          <a:xfrm>
            <a:off x="8240760" y="962640"/>
            <a:ext cx="1754640" cy="12837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10"/>
          <p:cNvSpPr/>
          <p:nvPr/>
        </p:nvSpPr>
        <p:spPr>
          <a:xfrm>
            <a:off x="8668800" y="2022840"/>
            <a:ext cx="443160" cy="16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Box 12"/>
          <p:cNvSpPr/>
          <p:nvPr/>
        </p:nvSpPr>
        <p:spPr>
          <a:xfrm>
            <a:off x="373680" y="2879280"/>
            <a:ext cx="3991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4.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Импортируем пакеты 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05" name="Рисунок 14" descr=""/>
          <p:cNvPicPr/>
          <p:nvPr/>
        </p:nvPicPr>
        <p:blipFill>
          <a:blip r:embed="rId4"/>
          <a:stretch/>
        </p:blipFill>
        <p:spPr>
          <a:xfrm>
            <a:off x="541440" y="3321000"/>
            <a:ext cx="2979720" cy="693720"/>
          </a:xfrm>
          <a:prstGeom prst="rect">
            <a:avLst/>
          </a:prstGeom>
          <a:ln w="0">
            <a:noFill/>
          </a:ln>
        </p:spPr>
      </p:pic>
      <p:sp>
        <p:nvSpPr>
          <p:cNvPr id="206" name="Стрелка: вправо 15"/>
          <p:cNvSpPr/>
          <p:nvPr/>
        </p:nvSpPr>
        <p:spPr>
          <a:xfrm>
            <a:off x="4134600" y="3514320"/>
            <a:ext cx="309600" cy="27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7" name="Рисунок 17" descr=""/>
          <p:cNvPicPr/>
          <p:nvPr/>
        </p:nvPicPr>
        <p:blipFill>
          <a:blip r:embed="rId5"/>
          <a:stretch/>
        </p:blipFill>
        <p:spPr>
          <a:xfrm>
            <a:off x="5228280" y="3277440"/>
            <a:ext cx="4113000" cy="748800"/>
          </a:xfrm>
          <a:prstGeom prst="rect">
            <a:avLst/>
          </a:prstGeom>
          <a:ln w="0">
            <a:noFill/>
          </a:ln>
        </p:spPr>
      </p:pic>
      <p:sp>
        <p:nvSpPr>
          <p:cNvPr id="208" name="TextBox 18"/>
          <p:cNvSpPr/>
          <p:nvPr/>
        </p:nvSpPr>
        <p:spPr>
          <a:xfrm>
            <a:off x="5117400" y="2879280"/>
            <a:ext cx="3509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5.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Пишем код класса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09" name="TextBox 19"/>
          <p:cNvSpPr/>
          <p:nvPr/>
        </p:nvSpPr>
        <p:spPr>
          <a:xfrm>
            <a:off x="361440" y="4482720"/>
            <a:ext cx="409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6.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Создаём приложение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Qt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10" name="Рисунок 21" descr=""/>
          <p:cNvPicPr/>
          <p:nvPr/>
        </p:nvPicPr>
        <p:blipFill>
          <a:blip r:embed="rId6"/>
          <a:stretch/>
        </p:blipFill>
        <p:spPr>
          <a:xfrm>
            <a:off x="541440" y="4943520"/>
            <a:ext cx="3176280" cy="1157040"/>
          </a:xfrm>
          <a:prstGeom prst="rect">
            <a:avLst/>
          </a:prstGeom>
          <a:ln w="0">
            <a:noFill/>
          </a:ln>
        </p:spPr>
      </p:pic>
      <p:sp>
        <p:nvSpPr>
          <p:cNvPr id="211" name="Стрелка: вправо 22"/>
          <p:cNvSpPr/>
          <p:nvPr/>
        </p:nvSpPr>
        <p:spPr>
          <a:xfrm>
            <a:off x="4130280" y="5334120"/>
            <a:ext cx="309600" cy="27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Box 23"/>
          <p:cNvSpPr/>
          <p:nvPr/>
        </p:nvSpPr>
        <p:spPr>
          <a:xfrm>
            <a:off x="5117400" y="4478040"/>
            <a:ext cx="6667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7.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Запускаем код                                          или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13" name="Рисунок 26" descr=""/>
          <p:cNvPicPr/>
          <p:nvPr/>
        </p:nvPicPr>
        <p:blipFill>
          <a:blip r:embed="rId7"/>
          <a:stretch/>
        </p:blipFill>
        <p:spPr>
          <a:xfrm>
            <a:off x="7267320" y="4578840"/>
            <a:ext cx="2483280" cy="220320"/>
          </a:xfrm>
          <a:prstGeom prst="rect">
            <a:avLst/>
          </a:prstGeom>
          <a:ln w="0">
            <a:noFill/>
          </a:ln>
        </p:spPr>
      </p:pic>
      <p:pic>
        <p:nvPicPr>
          <p:cNvPr id="214" name="Рисунок 30" descr=""/>
          <p:cNvPicPr/>
          <p:nvPr/>
        </p:nvPicPr>
        <p:blipFill>
          <a:blip r:embed="rId8"/>
          <a:stretch/>
        </p:blipFill>
        <p:spPr>
          <a:xfrm>
            <a:off x="10343160" y="4578840"/>
            <a:ext cx="1274760" cy="236520"/>
          </a:xfrm>
          <a:prstGeom prst="rect">
            <a:avLst/>
          </a:prstGeom>
          <a:ln w="0">
            <a:noFill/>
          </a:ln>
        </p:spPr>
      </p:pic>
      <p:sp>
        <p:nvSpPr>
          <p:cNvPr id="215" name="Прямоугольник 31"/>
          <p:cNvSpPr/>
          <p:nvPr/>
        </p:nvSpPr>
        <p:spPr>
          <a:xfrm>
            <a:off x="7448040" y="4578840"/>
            <a:ext cx="223200" cy="1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Прямоугольник 32"/>
          <p:cNvSpPr/>
          <p:nvPr/>
        </p:nvSpPr>
        <p:spPr>
          <a:xfrm>
            <a:off x="10334880" y="4593240"/>
            <a:ext cx="223200" cy="1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Рисунок 34" descr=""/>
          <p:cNvPicPr/>
          <p:nvPr/>
        </p:nvPicPr>
        <p:blipFill>
          <a:blip r:embed="rId9"/>
          <a:stretch/>
        </p:blipFill>
        <p:spPr>
          <a:xfrm>
            <a:off x="7378920" y="5057280"/>
            <a:ext cx="1702080" cy="111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Настройка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</a:rPr>
              <a:t>GIT 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в проекте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19" name="TextBox 4"/>
          <p:cNvSpPr/>
          <p:nvPr/>
        </p:nvSpPr>
        <p:spPr>
          <a:xfrm>
            <a:off x="304920" y="777600"/>
            <a:ext cx="4880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1. Настройка в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PyCharm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File -&gt; Settings… -&gt; Version Control -&gt; Git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0" name="TextBox 7"/>
          <p:cNvSpPr/>
          <p:nvPr/>
        </p:nvSpPr>
        <p:spPr>
          <a:xfrm>
            <a:off x="294120" y="3489840"/>
            <a:ext cx="4880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2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 Инициализируем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 в проекте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221" name="Группа 27"/>
          <p:cNvGrpSpPr/>
          <p:nvPr/>
        </p:nvGrpSpPr>
        <p:grpSpPr>
          <a:xfrm>
            <a:off x="417960" y="3994560"/>
            <a:ext cx="4590360" cy="374040"/>
            <a:chOff x="417960" y="3994560"/>
            <a:chExt cx="4590360" cy="374040"/>
          </a:xfrm>
        </p:grpSpPr>
        <p:pic>
          <p:nvPicPr>
            <p:cNvPr id="222" name="Рисунок 10" descr=""/>
            <p:cNvPicPr/>
            <p:nvPr/>
          </p:nvPicPr>
          <p:blipFill>
            <a:blip r:embed="rId1"/>
            <a:stretch/>
          </p:blipFill>
          <p:spPr>
            <a:xfrm>
              <a:off x="417960" y="3994560"/>
              <a:ext cx="4590360" cy="374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3" name="Прямая соединительная линия 12"/>
            <p:cNvSpPr/>
            <p:nvPr/>
          </p:nvSpPr>
          <p:spPr>
            <a:xfrm>
              <a:off x="2745360" y="4158720"/>
              <a:ext cx="567360" cy="3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</p:grpSp>
      <p:sp>
        <p:nvSpPr>
          <p:cNvPr id="224" name="TextBox 13"/>
          <p:cNvSpPr/>
          <p:nvPr/>
        </p:nvSpPr>
        <p:spPr>
          <a:xfrm>
            <a:off x="294120" y="4497480"/>
            <a:ext cx="4890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3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 Проверка статуса проекта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5" name="TextBox 16"/>
          <p:cNvSpPr/>
          <p:nvPr/>
        </p:nvSpPr>
        <p:spPr>
          <a:xfrm>
            <a:off x="6017040" y="777600"/>
            <a:ext cx="4309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4. Создаём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файл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.gitignore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26" name="Рисунок 18" descr=""/>
          <p:cNvPicPr/>
          <p:nvPr/>
        </p:nvPicPr>
        <p:blipFill>
          <a:blip r:embed="rId2"/>
          <a:stretch/>
        </p:blipFill>
        <p:spPr>
          <a:xfrm>
            <a:off x="6195240" y="1297800"/>
            <a:ext cx="3024360" cy="525240"/>
          </a:xfrm>
          <a:prstGeom prst="rect">
            <a:avLst/>
          </a:prstGeom>
          <a:ln w="0">
            <a:noFill/>
          </a:ln>
        </p:spPr>
      </p:pic>
      <p:sp>
        <p:nvSpPr>
          <p:cNvPr id="227" name="Стрелка: вправо 19"/>
          <p:cNvSpPr/>
          <p:nvPr/>
        </p:nvSpPr>
        <p:spPr>
          <a:xfrm>
            <a:off x="9369720" y="1422720"/>
            <a:ext cx="309600" cy="27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21" descr=""/>
          <p:cNvPicPr/>
          <p:nvPr/>
        </p:nvPicPr>
        <p:blipFill>
          <a:blip r:embed="rId3"/>
          <a:stretch/>
        </p:blipFill>
        <p:spPr>
          <a:xfrm>
            <a:off x="9829440" y="1405080"/>
            <a:ext cx="1943280" cy="3088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6017040" y="1995840"/>
            <a:ext cx="4309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5. Редактируем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.gitignore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30" name="Рисунок 24" descr=""/>
          <p:cNvPicPr/>
          <p:nvPr/>
        </p:nvPicPr>
        <p:blipFill>
          <a:blip r:embed="rId4"/>
          <a:stretch/>
        </p:blipFill>
        <p:spPr>
          <a:xfrm>
            <a:off x="6195240" y="2567160"/>
            <a:ext cx="1906560" cy="489960"/>
          </a:xfrm>
          <a:prstGeom prst="rect">
            <a:avLst/>
          </a:prstGeom>
          <a:ln w="0">
            <a:noFill/>
          </a:ln>
        </p:spPr>
      </p:pic>
      <p:sp>
        <p:nvSpPr>
          <p:cNvPr id="231" name="TextBox 25"/>
          <p:cNvSpPr/>
          <p:nvPr/>
        </p:nvSpPr>
        <p:spPr>
          <a:xfrm>
            <a:off x="6017040" y="3232800"/>
            <a:ext cx="4309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6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 Проверка статуса проекта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232" name="Группа 33"/>
          <p:cNvGrpSpPr/>
          <p:nvPr/>
        </p:nvGrpSpPr>
        <p:grpSpPr>
          <a:xfrm>
            <a:off x="417960" y="4995360"/>
            <a:ext cx="2784240" cy="1110240"/>
            <a:chOff x="417960" y="4995360"/>
            <a:chExt cx="2784240" cy="1110240"/>
          </a:xfrm>
        </p:grpSpPr>
        <p:pic>
          <p:nvPicPr>
            <p:cNvPr id="233" name="Рисунок 15" descr=""/>
            <p:cNvPicPr/>
            <p:nvPr/>
          </p:nvPicPr>
          <p:blipFill>
            <a:blip r:embed="rId5"/>
            <a:stretch/>
          </p:blipFill>
          <p:spPr>
            <a:xfrm>
              <a:off x="417960" y="4995360"/>
              <a:ext cx="2784240" cy="1110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4" name="Прямая соединительная линия 29"/>
            <p:cNvSpPr/>
            <p:nvPr/>
          </p:nvSpPr>
          <p:spPr>
            <a:xfrm>
              <a:off x="1750320" y="5087160"/>
              <a:ext cx="360720" cy="3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</p:grpSp>
      <p:pic>
        <p:nvPicPr>
          <p:cNvPr id="235" name="Рисунок 31" descr=""/>
          <p:cNvPicPr/>
          <p:nvPr/>
        </p:nvPicPr>
        <p:blipFill>
          <a:blip r:embed="rId6"/>
          <a:stretch/>
        </p:blipFill>
        <p:spPr>
          <a:xfrm>
            <a:off x="6195240" y="3802320"/>
            <a:ext cx="2782800" cy="1054080"/>
          </a:xfrm>
          <a:prstGeom prst="rect">
            <a:avLst/>
          </a:prstGeom>
          <a:ln w="0">
            <a:noFill/>
          </a:ln>
        </p:spPr>
      </p:pic>
      <p:grpSp>
        <p:nvGrpSpPr>
          <p:cNvPr id="236" name="Группа 2"/>
          <p:cNvGrpSpPr/>
          <p:nvPr/>
        </p:nvGrpSpPr>
        <p:grpSpPr>
          <a:xfrm>
            <a:off x="417960" y="1619280"/>
            <a:ext cx="4309920" cy="1734480"/>
            <a:chOff x="417960" y="1619280"/>
            <a:chExt cx="4309920" cy="1734480"/>
          </a:xfrm>
        </p:grpSpPr>
        <p:pic>
          <p:nvPicPr>
            <p:cNvPr id="237" name="Рисунок 6" descr=""/>
            <p:cNvPicPr/>
            <p:nvPr/>
          </p:nvPicPr>
          <p:blipFill>
            <a:blip r:embed="rId7"/>
            <a:srcRect l="0" t="0" r="0" b="43751"/>
            <a:stretch/>
          </p:blipFill>
          <p:spPr>
            <a:xfrm>
              <a:off x="417960" y="1619280"/>
              <a:ext cx="4309920" cy="1734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8" name="Прямоугольник 32"/>
            <p:cNvSpPr/>
            <p:nvPr/>
          </p:nvSpPr>
          <p:spPr>
            <a:xfrm>
              <a:off x="1968480" y="1897560"/>
              <a:ext cx="2703960" cy="158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9" name="TextBox 35"/>
          <p:cNvSpPr/>
          <p:nvPr/>
        </p:nvSpPr>
        <p:spPr>
          <a:xfrm>
            <a:off x="6017040" y="5027040"/>
            <a:ext cx="5275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7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 Создаём файл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requirements.txt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40" name="Рисунок 37" descr=""/>
          <p:cNvPicPr/>
          <p:nvPr/>
        </p:nvPicPr>
        <p:blipFill>
          <a:blip r:embed="rId8"/>
          <a:stretch/>
        </p:blipFill>
        <p:spPr>
          <a:xfrm>
            <a:off x="6195240" y="5602680"/>
            <a:ext cx="5094360" cy="20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3"/>
          <p:cNvSpPr/>
          <p:nvPr/>
        </p:nvSpPr>
        <p:spPr>
          <a:xfrm>
            <a:off x="784800" y="3466440"/>
            <a:ext cx="4950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9. Делаем «снимок» проекта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242" name="Группа 10"/>
          <p:cNvGrpSpPr/>
          <p:nvPr/>
        </p:nvGrpSpPr>
        <p:grpSpPr>
          <a:xfrm>
            <a:off x="889560" y="4001040"/>
            <a:ext cx="3454200" cy="870840"/>
            <a:chOff x="889560" y="4001040"/>
            <a:chExt cx="3454200" cy="870840"/>
          </a:xfrm>
        </p:grpSpPr>
        <p:pic>
          <p:nvPicPr>
            <p:cNvPr id="243" name="Рисунок 5" descr=""/>
            <p:cNvPicPr/>
            <p:nvPr/>
          </p:nvPicPr>
          <p:blipFill>
            <a:blip r:embed="rId1"/>
            <a:stretch/>
          </p:blipFill>
          <p:spPr>
            <a:xfrm>
              <a:off x="889560" y="4001040"/>
              <a:ext cx="3454200" cy="870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4" name="Прямая соединительная линия 7"/>
            <p:cNvSpPr/>
            <p:nvPr/>
          </p:nvSpPr>
          <p:spPr>
            <a:xfrm>
              <a:off x="2860560" y="4145040"/>
              <a:ext cx="1392480" cy="36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5" name="TextBox 8"/>
          <p:cNvSpPr/>
          <p:nvPr/>
        </p:nvSpPr>
        <p:spPr>
          <a:xfrm>
            <a:off x="784800" y="429480"/>
            <a:ext cx="5309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8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 Добавляем файлы для отслеживания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и проверяем статус проекта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46" name="Рисунок 9" descr=""/>
          <p:cNvPicPr/>
          <p:nvPr/>
        </p:nvPicPr>
        <p:blipFill>
          <a:blip r:embed="rId2"/>
          <a:stretch/>
        </p:blipFill>
        <p:spPr>
          <a:xfrm>
            <a:off x="889560" y="1321200"/>
            <a:ext cx="2878200" cy="1950120"/>
          </a:xfrm>
          <a:prstGeom prst="rect">
            <a:avLst/>
          </a:prstGeom>
          <a:ln w="0">
            <a:noFill/>
          </a:ln>
        </p:spPr>
      </p:pic>
      <p:sp>
        <p:nvSpPr>
          <p:cNvPr id="247" name="TextBox 11"/>
          <p:cNvSpPr/>
          <p:nvPr/>
        </p:nvSpPr>
        <p:spPr>
          <a:xfrm>
            <a:off x="6455880" y="429480"/>
            <a:ext cx="5163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*10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 Отправляем проект на 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GitHub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48" name="Рисунок 15" descr=""/>
          <p:cNvPicPr/>
          <p:nvPr/>
        </p:nvPicPr>
        <p:blipFill>
          <a:blip r:embed="rId3"/>
          <a:stretch/>
        </p:blipFill>
        <p:spPr>
          <a:xfrm>
            <a:off x="6654240" y="967680"/>
            <a:ext cx="2574000" cy="21816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18"/>
          <p:cNvSpPr/>
          <p:nvPr/>
        </p:nvSpPr>
        <p:spPr>
          <a:xfrm>
            <a:off x="6455880" y="3288960"/>
            <a:ext cx="5546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*11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 Указываем параметры и отправляем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250" name="Группа 6"/>
          <p:cNvGrpSpPr/>
          <p:nvPr/>
        </p:nvGrpSpPr>
        <p:grpSpPr>
          <a:xfrm>
            <a:off x="6788520" y="3798720"/>
            <a:ext cx="1500480" cy="1275840"/>
            <a:chOff x="6788520" y="3798720"/>
            <a:chExt cx="1500480" cy="1275840"/>
          </a:xfrm>
        </p:grpSpPr>
        <p:pic>
          <p:nvPicPr>
            <p:cNvPr id="251" name="Рисунок 17" descr=""/>
            <p:cNvPicPr/>
            <p:nvPr/>
          </p:nvPicPr>
          <p:blipFill>
            <a:blip r:embed="rId4"/>
            <a:stretch/>
          </p:blipFill>
          <p:spPr>
            <a:xfrm>
              <a:off x="6788520" y="3798720"/>
              <a:ext cx="1500480" cy="127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2" name="Прямоугольник 19"/>
            <p:cNvSpPr/>
            <p:nvPr/>
          </p:nvSpPr>
          <p:spPr>
            <a:xfrm>
              <a:off x="7158600" y="4799880"/>
              <a:ext cx="518760" cy="232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53" name="Рисунок 21" descr=""/>
          <p:cNvPicPr/>
          <p:nvPr/>
        </p:nvPicPr>
        <p:blipFill>
          <a:blip r:embed="rId5"/>
          <a:stretch/>
        </p:blipFill>
        <p:spPr>
          <a:xfrm>
            <a:off x="8654760" y="3798720"/>
            <a:ext cx="3246480" cy="827280"/>
          </a:xfrm>
          <a:prstGeom prst="rect">
            <a:avLst/>
          </a:prstGeom>
          <a:ln w="0">
            <a:noFill/>
          </a:ln>
        </p:spPr>
      </p:pic>
      <p:pic>
        <p:nvPicPr>
          <p:cNvPr id="254" name="Рисунок 23" descr=""/>
          <p:cNvPicPr/>
          <p:nvPr/>
        </p:nvPicPr>
        <p:blipFill>
          <a:blip r:embed="rId6"/>
          <a:stretch/>
        </p:blipFill>
        <p:spPr>
          <a:xfrm>
            <a:off x="6654240" y="5747040"/>
            <a:ext cx="3750120" cy="6800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55" name="TextBox 24"/>
          <p:cNvSpPr/>
          <p:nvPr/>
        </p:nvSpPr>
        <p:spPr>
          <a:xfrm>
            <a:off x="6455880" y="5209920"/>
            <a:ext cx="5333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*12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Roboto Light"/>
                <a:ea typeface="DejaVu Sans"/>
              </a:rPr>
              <a:t>Проект размещён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143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Учебные вопросы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34040" y="1440000"/>
            <a:ext cx="10730880" cy="541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</a:rPr>
              <a:t>Введение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</a:rPr>
              <a:t>Основные компоненты </a:t>
            </a:r>
            <a:r>
              <a:rPr b="0" lang="en-US" sz="3200" spc="-1" strike="noStrike">
                <a:solidFill>
                  <a:srgbClr val="000000"/>
                </a:solidFill>
                <a:latin typeface="Roboto Light"/>
              </a:rPr>
              <a:t>Qt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Roboto Light"/>
              </a:rPr>
              <a:t>Установка и настройка </a:t>
            </a:r>
            <a:r>
              <a:rPr b="0" lang="en-US" sz="3200" spc="-1" strike="noStrike">
                <a:solidFill>
                  <a:srgbClr val="000000"/>
                </a:solidFill>
                <a:latin typeface="Roboto Light"/>
              </a:rPr>
              <a:t>PySide2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143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Источники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Официальная документация: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Roboto Light"/>
                <a:hlinkClick r:id="rId1"/>
              </a:rPr>
              <a:t>https://doc.qt.io/qtforpython-5/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Прохоренок Н. А., Дронов В. А. Python 3 и PyQt 5. Разработка приложений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. 2019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г. </a:t>
            </a:r>
            <a:endParaRPr b="0" lang="ru-RU" sz="2800" spc="-1" strike="noStrike">
              <a:latin typeface="Arial"/>
            </a:endParaRPr>
          </a:p>
        </p:txBody>
      </p:sp>
      <p:graphicFrame>
        <p:nvGraphicFramePr>
          <p:cNvPr id="126" name="Таблица 4"/>
          <p:cNvGraphicFramePr/>
          <p:nvPr/>
        </p:nvGraphicFramePr>
        <p:xfrm>
          <a:off x="1143000" y="3569400"/>
          <a:ext cx="9905400" cy="2725560"/>
        </p:xfrm>
        <a:graphic>
          <a:graphicData uri="http://schemas.openxmlformats.org/drawingml/2006/table">
            <a:tbl>
              <a:tblPr/>
              <a:tblGrid>
                <a:gridCol w="1643400"/>
                <a:gridCol w="1811880"/>
                <a:gridCol w="6450480"/>
              </a:tblGrid>
              <a:tr h="53892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Используемые в курсе инструменты для разработки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IDE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PyCharm CE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2"/>
                        </a:rPr>
                        <a:t>https://www.jetbrains.com/pycharm/download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Окружение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Virtualenv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3"/>
                        </a:rPr>
                        <a:t>https://docs.python.org/3/library/venv.html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VSC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(рекомендовано)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GIT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GitHub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4"/>
                        </a:rPr>
                        <a:t>https://git-scm.com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Фреймворк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PySide2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5"/>
                        </a:rPr>
                        <a:t>https://doc.qt.io/qtforpython/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390680" y="0"/>
            <a:ext cx="9104400" cy="685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1. Введение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Введение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24000" y="1171440"/>
            <a:ext cx="11533320" cy="533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Qt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 (</a:t>
            </a:r>
            <a:r>
              <a:rPr b="0" i="1" lang="ru-RU" sz="2800" spc="-1" strike="noStrike">
                <a:solidFill>
                  <a:srgbClr val="000000"/>
                </a:solidFill>
                <a:latin typeface="Roboto Light"/>
              </a:rPr>
              <a:t>кьют,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кью-ти, ку-тэ) — фреймворк для разработки кроссплатформенного программного обеспечения на языке программирования C++.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Для многих языков программирования существуют наборы библиотеки, позволяющие использовать преимущества Qt: </a:t>
            </a:r>
            <a:endParaRPr b="0" lang="ru-RU" sz="2800" spc="-1" strike="noStrike">
              <a:latin typeface="Arial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Python — PyQt, PySide; </a:t>
            </a:r>
            <a:endParaRPr b="0" lang="ru-RU" sz="2400" spc="-1" strike="noStrike">
              <a:latin typeface="Arial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Ruby — QtRuby; </a:t>
            </a:r>
            <a:endParaRPr b="0" lang="ru-RU" sz="2400" spc="-1" strike="noStrike">
              <a:latin typeface="Arial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Java — Qt Jambi; </a:t>
            </a:r>
            <a:endParaRPr b="0" lang="ru-RU" sz="2400" spc="-1" strike="noStrike">
              <a:latin typeface="Arial"/>
            </a:endParaRPr>
          </a:p>
          <a:p>
            <a:pPr lvl="1" marL="685800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 u="sng">
                <a:solidFill>
                  <a:srgbClr val="000000"/>
                </a:solidFill>
                <a:uFillTx/>
                <a:latin typeface="Roboto Light"/>
              </a:rPr>
              <a:t>PHP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 — PHP-Qt и другие.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Со времени своего появления в 1996 году библиотека легла в основу многих программных проектов. Кроме того, Qt является фундаментом популярной рабочей среды KDE, входящей в состав многих дистрибутивов Linux.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О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</a:rPr>
              <a:t>PyQt/PySide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24000" y="1171440"/>
            <a:ext cx="11533320" cy="533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PyQt/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</a:rPr>
              <a:t>PySide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 — набор расширений (биндингов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,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привязок) на уровне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API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 графического фреймворка Qt для Python.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Фреймворки практически полностью реализует возможности Qt. Это более 600 классов, более 6000 функций и методов, включая:</a:t>
            </a:r>
            <a:endParaRPr b="0" lang="ru-RU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набор виджетов графического интерфейса;</a:t>
            </a:r>
            <a:endParaRPr b="0" lang="ru-RU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стили виджетов;</a:t>
            </a:r>
            <a:endParaRPr b="0" lang="ru-RU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доступ к базам данных с помощью SQL (ODBC, MySQL, PostgreSQL, Oracle);</a:t>
            </a:r>
            <a:endParaRPr b="0" lang="ru-RU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поддержку интернационализации (i18n);</a:t>
            </a:r>
            <a:endParaRPr b="0" lang="ru-RU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парсер XML;</a:t>
            </a:r>
            <a:endParaRPr b="0" lang="ru-RU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интеграцию с WebKit, движком рендеринга HTML;</a:t>
            </a:r>
            <a:endParaRPr b="0" lang="ru-RU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поддержку воспроизведения видео и аудио.</a:t>
            </a:r>
            <a:endParaRPr b="0" lang="ru-RU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Существует 3 версии: PyQt6, PyQt5 и PyQt4 (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PySide6, PySide2, PySide)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, поддерживающие соответствующие версии Qt.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Таблица 4"/>
          <p:cNvGraphicFramePr/>
          <p:nvPr/>
        </p:nvGraphicFramePr>
        <p:xfrm>
          <a:off x="213120" y="914400"/>
          <a:ext cx="11757600" cy="5726160"/>
        </p:xfrm>
        <a:graphic>
          <a:graphicData uri="http://schemas.openxmlformats.org/drawingml/2006/table">
            <a:tbl>
              <a:tblPr/>
              <a:tblGrid>
                <a:gridCol w="3456360"/>
                <a:gridCol w="2158560"/>
                <a:gridCol w="6143040"/>
              </a:tblGrid>
              <a:tr h="416160"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Платформа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Описание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</a:tr>
              <a:tr h="41616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Linux/Unix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X11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для оконного менеджера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X (Linux, FreeBSD, HP-UX, Solaris, AIX,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и т. д.)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Wayland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 для Wayland. 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Встраиваемые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Linux-</a:t>
                      </a: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системы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 для встраиваемых систем: КПК, смартфонов, и т. д.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Android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 для Android, ранее известный как Necessitas.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Платформы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Apple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OS X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 для Apple OS X; поддерживает приложения на Cocoa.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iOS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для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iOS 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платформ 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iPhone, iPad).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Платформы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Microsoft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Windows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для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Microsoft Windows XP, Vista, 7,</a:t>
                      </a:r>
                      <a:r>
                        <a:rPr b="0" lang="en-US" sz="1800" spc="-1" strike="noStrike" baseline="30000">
                          <a:solidFill>
                            <a:srgbClr val="000000"/>
                          </a:solidFill>
                          <a:latin typeface="Roboto Ligh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8 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и 10.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16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Windows CE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 для Windows CE 6 и Windows Embedded Compact 7.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326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Windows RT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Поддержка для основанных на WinRT приложениях для Windows 8 и Windows Phone 8.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Доступные платформы.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Таблица 4"/>
          <p:cNvGraphicFramePr/>
          <p:nvPr/>
        </p:nvGraphicFramePr>
        <p:xfrm>
          <a:off x="228600" y="949320"/>
          <a:ext cx="11718000" cy="2837520"/>
        </p:xfrm>
        <a:graphic>
          <a:graphicData uri="http://schemas.openxmlformats.org/drawingml/2006/table">
            <a:tbl>
              <a:tblPr/>
              <a:tblGrid>
                <a:gridCol w="3906000"/>
                <a:gridCol w="3906000"/>
                <a:gridCol w="3906360"/>
              </a:tblGrid>
              <a:tr h="377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Категория/Фреймворк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PyQt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PySide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</a:tr>
              <a:tr h="448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Лицензия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GPL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или коммерческая лицензия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LGPL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Версия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Qt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v5.15.6/v6.0.2 (PyQt6)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v5.15.2/v6.2.1+(PySide6)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8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Платформа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Python 3+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Python 3 и Python 2.7 (только для Linux и MacOS)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7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Первый стабильный выпуск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Апрель 2016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/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Январь 2021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Июль 2018/Декабрь 2020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8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Состав пакета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Основное ядро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~50Mb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Полный пакет со всеми инструментами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 ~120Mb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71856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Различия в поставке.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6" name="TextBox 1"/>
          <p:cNvSpPr/>
          <p:nvPr/>
        </p:nvSpPr>
        <p:spPr>
          <a:xfrm>
            <a:off x="236520" y="3971520"/>
            <a:ext cx="117172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33333"/>
                </a:solidFill>
                <a:latin typeface="Roboto Light"/>
                <a:ea typeface="DejaVu Sans"/>
              </a:rPr>
              <a:t>Пишите открытое/свободное ПО </a:t>
            </a:r>
            <a:r>
              <a:rPr b="0" lang="ru-RU" sz="1800" spc="-1" strike="noStrike">
                <a:solidFill>
                  <a:srgbClr val="333333"/>
                </a:solidFill>
                <a:latin typeface="Roboto Light"/>
                <a:ea typeface="DejaVu Sans"/>
              </a:rPr>
              <a:t>-- можно использовать как PyQt5, так и PySide 2.o</a:t>
            </a:r>
            <a:br/>
            <a:r>
              <a:rPr b="1" lang="ru-RU" sz="1800" spc="-1" strike="noStrike">
                <a:solidFill>
                  <a:srgbClr val="333333"/>
                </a:solidFill>
                <a:latin typeface="Roboto Light"/>
                <a:ea typeface="DejaVu Sans"/>
              </a:rPr>
              <a:t>Пишите закрытое/коммерческое ПО</a:t>
            </a:r>
            <a:r>
              <a:rPr b="0" lang="ru-RU" sz="1800" spc="-1" strike="noStrike">
                <a:solidFill>
                  <a:srgbClr val="333333"/>
                </a:solidFill>
                <a:latin typeface="Roboto Light"/>
                <a:ea typeface="DejaVu Sans"/>
              </a:rPr>
              <a:t> -- бесплатно можно использовать только PySide 2, а для использования PyQt5 потребуется покупать коммерческую лицензию.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02122"/>
                </a:solidFill>
                <a:latin typeface="Roboto Light"/>
                <a:ea typeface="DejaVu Sans"/>
              </a:rPr>
              <a:t>Полная поставка включает в 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себя Qt Designer </a:t>
            </a:r>
            <a:r>
              <a:rPr b="0" lang="ru-RU" sz="1800" spc="-1" strike="noStrike">
                <a:solidFill>
                  <a:srgbClr val="202122"/>
                </a:solidFill>
                <a:latin typeface="Roboto Light"/>
                <a:ea typeface="DejaVu Sans"/>
              </a:rPr>
              <a:t>— дизайнер графического интерфейса пользователя. Программу pyuic — генерирует Python код из файлов, созданных в Qt Designer. Это делает PyQt очень полезным инструментом для быстрого прототипирования. Кроме того, можно добавлять новые графические элементы управления, написанные на Python, в Qt Designer.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202122"/>
                </a:solidFill>
                <a:latin typeface="Roboto Light"/>
                <a:ea typeface="DejaVu Sans"/>
              </a:rPr>
              <a:t>Программа </a:t>
            </a:r>
            <a:r>
              <a:rPr b="0" lang="en-US" sz="1800" spc="-1" strike="noStrike">
                <a:solidFill>
                  <a:srgbClr val="202122"/>
                </a:solidFill>
                <a:latin typeface="Roboto Light"/>
                <a:ea typeface="DejaVu Sans"/>
              </a:rPr>
              <a:t>QTranslator </a:t>
            </a:r>
            <a:r>
              <a:rPr b="0" lang="ru-RU" sz="1800" spc="-1" strike="noStrike">
                <a:solidFill>
                  <a:srgbClr val="202122"/>
                </a:solidFill>
                <a:latin typeface="Roboto Light"/>
                <a:ea typeface="DejaVu Sans"/>
              </a:rPr>
              <a:t>—</a:t>
            </a:r>
            <a:r>
              <a:rPr b="0" lang="en-US" sz="1800" spc="-1" strike="noStrike">
                <a:solidFill>
                  <a:srgbClr val="202122"/>
                </a:solidFill>
                <a:latin typeface="Roboto Light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202122"/>
                </a:solidFill>
                <a:latin typeface="Roboto Light"/>
                <a:ea typeface="DejaVu Sans"/>
              </a:rPr>
              <a:t>служит для локализации интерфейса.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Application>LibreOffice/7.2.2.2$Windows_X86_64 LibreOffice_project/02b2acce88a210515b4a5bb2e46cbfb63fe97d56</Application>
  <AppVersion>15.0000</AppVersion>
  <Words>1214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2021-02-13T13:15:15Z</dcterms:created>
  <dc:creator>vlad</dc:creator>
  <dc:description/>
  <dc:language>ru-RU</dc:language>
  <cp:lastModifiedBy/>
  <dcterms:modified xsi:type="dcterms:W3CDTF">2022-06-14T12:42:12Z</dcterms:modified>
  <cp:revision>88</cp:revision>
  <dc:subject/>
  <dc:title>Тема 1. Модули Qt для создания приложений с графическим интерфейсом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24</vt:i4>
  </property>
</Properties>
</file>